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29"/>
  </p:notesMasterIdLst>
  <p:sldIdLst>
    <p:sldId id="292" r:id="rId2"/>
    <p:sldId id="265" r:id="rId3"/>
    <p:sldId id="266" r:id="rId4"/>
    <p:sldId id="279" r:id="rId5"/>
    <p:sldId id="267" r:id="rId6"/>
    <p:sldId id="280" r:id="rId7"/>
    <p:sldId id="268" r:id="rId8"/>
    <p:sldId id="281" r:id="rId9"/>
    <p:sldId id="269" r:id="rId10"/>
    <p:sldId id="282" r:id="rId11"/>
    <p:sldId id="270" r:id="rId12"/>
    <p:sldId id="283" r:id="rId13"/>
    <p:sldId id="271" r:id="rId14"/>
    <p:sldId id="284" r:id="rId15"/>
    <p:sldId id="272" r:id="rId16"/>
    <p:sldId id="285" r:id="rId17"/>
    <p:sldId id="273" r:id="rId18"/>
    <p:sldId id="287" r:id="rId19"/>
    <p:sldId id="274" r:id="rId20"/>
    <p:sldId id="288" r:id="rId21"/>
    <p:sldId id="275" r:id="rId22"/>
    <p:sldId id="289" r:id="rId23"/>
    <p:sldId id="276" r:id="rId24"/>
    <p:sldId id="277" r:id="rId25"/>
    <p:sldId id="278" r:id="rId26"/>
    <p:sldId id="291" r:id="rId27"/>
    <p:sldId id="290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684F9D-FC5D-4D20-976E-75B39BAC94B5}" type="datetimeFigureOut">
              <a:rPr lang="en-IN" smtClean="0"/>
              <a:pPr/>
              <a:t>17-08-2019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A20BA4-0F36-4E07-B438-B5E7A03B7CB6}" type="slidenum">
              <a:rPr lang="en-IN" smtClean="0"/>
              <a:pPr/>
              <a:t>‹#›</a:t>
            </a:fld>
            <a:endParaRPr lang="en-I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6E9BF-A6AD-48FF-AFE2-C3735032FA22}" type="datetimeFigureOut">
              <a:rPr lang="en-IN" smtClean="0"/>
              <a:pPr/>
              <a:t>17-08-2019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74E0A-915A-4469-AEB1-F878E9DE6CE6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6E9BF-A6AD-48FF-AFE2-C3735032FA22}" type="datetimeFigureOut">
              <a:rPr lang="en-IN" smtClean="0"/>
              <a:pPr/>
              <a:t>17-08-2019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74E0A-915A-4469-AEB1-F878E9DE6CE6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6E9BF-A6AD-48FF-AFE2-C3735032FA22}" type="datetimeFigureOut">
              <a:rPr lang="en-IN" smtClean="0"/>
              <a:pPr/>
              <a:t>17-08-2019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74E0A-915A-4469-AEB1-F878E9DE6CE6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6E9BF-A6AD-48FF-AFE2-C3735032FA22}" type="datetimeFigureOut">
              <a:rPr lang="en-IN" smtClean="0"/>
              <a:pPr/>
              <a:t>17-08-2019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74E0A-915A-4469-AEB1-F878E9DE6CE6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6E9BF-A6AD-48FF-AFE2-C3735032FA22}" type="datetimeFigureOut">
              <a:rPr lang="en-IN" smtClean="0"/>
              <a:pPr/>
              <a:t>17-08-2019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74E0A-915A-4469-AEB1-F878E9DE6CE6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6E9BF-A6AD-48FF-AFE2-C3735032FA22}" type="datetimeFigureOut">
              <a:rPr lang="en-IN" smtClean="0"/>
              <a:pPr/>
              <a:t>17-08-2019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74E0A-915A-4469-AEB1-F878E9DE6CE6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6E9BF-A6AD-48FF-AFE2-C3735032FA22}" type="datetimeFigureOut">
              <a:rPr lang="en-IN" smtClean="0"/>
              <a:pPr/>
              <a:t>17-08-2019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74E0A-915A-4469-AEB1-F878E9DE6CE6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6E9BF-A6AD-48FF-AFE2-C3735032FA22}" type="datetimeFigureOut">
              <a:rPr lang="en-IN" smtClean="0"/>
              <a:pPr/>
              <a:t>17-08-2019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74E0A-915A-4469-AEB1-F878E9DE6CE6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6E9BF-A6AD-48FF-AFE2-C3735032FA22}" type="datetimeFigureOut">
              <a:rPr lang="en-IN" smtClean="0"/>
              <a:pPr/>
              <a:t>17-08-2019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74E0A-915A-4469-AEB1-F878E9DE6CE6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6E9BF-A6AD-48FF-AFE2-C3735032FA22}" type="datetimeFigureOut">
              <a:rPr lang="en-IN" smtClean="0"/>
              <a:pPr/>
              <a:t>17-08-2019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74E0A-915A-4469-AEB1-F878E9DE6CE6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6E9BF-A6AD-48FF-AFE2-C3735032FA22}" type="datetimeFigureOut">
              <a:rPr lang="en-IN" smtClean="0"/>
              <a:pPr/>
              <a:t>17-08-2019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74E0A-915A-4469-AEB1-F878E9DE6CE6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D6E9BF-A6AD-48FF-AFE2-C3735032FA22}" type="datetimeFigureOut">
              <a:rPr lang="en-IN" smtClean="0"/>
              <a:pPr/>
              <a:t>17-08-2019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D74E0A-915A-4469-AEB1-F878E9DE6CE6}" type="slidenum">
              <a:rPr lang="en-IN" smtClean="0"/>
              <a:pPr/>
              <a:t>‹#›</a:t>
            </a:fld>
            <a:endParaRPr lang="en-I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IN" sz="4400" dirty="0" smtClean="0">
                <a:solidFill>
                  <a:srgbClr val="000099"/>
                </a:solidFill>
              </a:rPr>
              <a:t>FACILITIES AVAILABLE AT </a:t>
            </a:r>
          </a:p>
          <a:p>
            <a:pPr marL="0" indent="0" algn="ctr">
              <a:buNone/>
            </a:pPr>
            <a:r>
              <a:rPr lang="en-IN" sz="4400" dirty="0" smtClean="0">
                <a:solidFill>
                  <a:srgbClr val="000099"/>
                </a:solidFill>
              </a:rPr>
              <a:t>CENTRAL INSTRUMENTAL FACILITY</a:t>
            </a:r>
          </a:p>
          <a:p>
            <a:pPr marL="0" indent="0" algn="ctr">
              <a:buNone/>
            </a:pPr>
            <a:r>
              <a:rPr lang="en-IN" sz="2000" b="1" dirty="0" smtClean="0">
                <a:solidFill>
                  <a:srgbClr val="000099"/>
                </a:solidFill>
              </a:rPr>
              <a:t>At </a:t>
            </a:r>
          </a:p>
          <a:p>
            <a:pPr marL="0" indent="0" algn="ctr">
              <a:buNone/>
            </a:pPr>
            <a:r>
              <a:rPr lang="en-IN" sz="4400" dirty="0" smtClean="0">
                <a:solidFill>
                  <a:srgbClr val="000099"/>
                </a:solidFill>
              </a:rPr>
              <a:t>Bihar Animal  Sciences  University</a:t>
            </a:r>
          </a:p>
          <a:p>
            <a:pPr marL="0" indent="0" algn="ctr">
              <a:buNone/>
            </a:pPr>
            <a:r>
              <a:rPr lang="en-IN" sz="4400" dirty="0" smtClean="0">
                <a:solidFill>
                  <a:srgbClr val="000099"/>
                </a:solidFill>
              </a:rPr>
              <a:t>Patna</a:t>
            </a:r>
          </a:p>
        </p:txBody>
      </p:sp>
    </p:spTree>
    <p:extLst>
      <p:ext uri="{BB962C8B-B14F-4D97-AF65-F5344CB8AC3E}">
        <p14:creationId xmlns:p14="http://schemas.microsoft.com/office/powerpoint/2010/main" val="7485703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IN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48571399"/>
              </p:ext>
            </p:extLst>
          </p:nvPr>
        </p:nvGraphicFramePr>
        <p:xfrm>
          <a:off x="-1" y="44624"/>
          <a:ext cx="9108505" cy="6507355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903323">
                  <a:extLst>
                    <a:ext uri="{9D8B030D-6E8A-4147-A177-3AD203B41FA5}">
                      <a16:colId xmlns:a16="http://schemas.microsoft.com/office/drawing/2014/main" val="2873110761"/>
                    </a:ext>
                  </a:extLst>
                </a:gridCol>
                <a:gridCol w="4290783">
                  <a:extLst>
                    <a:ext uri="{9D8B030D-6E8A-4147-A177-3AD203B41FA5}">
                      <a16:colId xmlns:a16="http://schemas.microsoft.com/office/drawing/2014/main" val="2211482038"/>
                    </a:ext>
                  </a:extLst>
                </a:gridCol>
                <a:gridCol w="903323">
                  <a:extLst>
                    <a:ext uri="{9D8B030D-6E8A-4147-A177-3AD203B41FA5}">
                      <a16:colId xmlns:a16="http://schemas.microsoft.com/office/drawing/2014/main" val="2011549399"/>
                    </a:ext>
                  </a:extLst>
                </a:gridCol>
                <a:gridCol w="3011076">
                  <a:extLst>
                    <a:ext uri="{9D8B030D-6E8A-4147-A177-3AD203B41FA5}">
                      <a16:colId xmlns:a16="http://schemas.microsoft.com/office/drawing/2014/main" val="1056053311"/>
                    </a:ext>
                  </a:extLst>
                </a:gridCol>
              </a:tblGrid>
              <a:tr h="537898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200" b="1" dirty="0">
                          <a:solidFill>
                            <a:srgbClr val="FF0000"/>
                          </a:solidFill>
                          <a:effectLst/>
                        </a:rPr>
                        <a:t>S. No.</a:t>
                      </a:r>
                      <a:endParaRPr lang="en-IN" sz="2200" b="1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200" b="1" dirty="0">
                          <a:solidFill>
                            <a:srgbClr val="000099"/>
                          </a:solidFill>
                          <a:effectLst/>
                        </a:rPr>
                        <a:t>Name of equipment</a:t>
                      </a:r>
                      <a:endParaRPr lang="en-IN" sz="2200" b="1" dirty="0">
                        <a:solidFill>
                          <a:srgbClr val="000099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200" b="1" dirty="0">
                          <a:solidFill>
                            <a:srgbClr val="FF0000"/>
                          </a:solidFill>
                          <a:effectLst/>
                        </a:rPr>
                        <a:t>S. No.</a:t>
                      </a:r>
                      <a:endParaRPr lang="en-IN" sz="2200" b="1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200" b="1" dirty="0">
                          <a:solidFill>
                            <a:srgbClr val="000099"/>
                          </a:solidFill>
                          <a:effectLst/>
                        </a:rPr>
                        <a:t>Name of equipment</a:t>
                      </a:r>
                      <a:endParaRPr lang="en-IN" sz="2200" b="1" dirty="0">
                        <a:solidFill>
                          <a:srgbClr val="000099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92216991"/>
                  </a:ext>
                </a:extLst>
              </a:tr>
              <a:tr h="537898">
                <a:tc>
                  <a:txBody>
                    <a:bodyPr/>
                    <a:lstStyle/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  <a:tabLst>
                          <a:tab pos="457200" algn="l"/>
                        </a:tabLst>
                      </a:pPr>
                      <a:r>
                        <a:rPr lang="en-US" sz="2200" b="1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endParaRPr lang="en-US" sz="2200" b="1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200" b="1" dirty="0">
                          <a:solidFill>
                            <a:schemeClr val="tx1"/>
                          </a:solidFill>
                          <a:effectLst/>
                        </a:rPr>
                        <a:t>Bench Top </a:t>
                      </a:r>
                      <a:r>
                        <a:rPr lang="en-US" sz="2200" b="1" dirty="0" err="1">
                          <a:solidFill>
                            <a:schemeClr val="tx1"/>
                          </a:solidFill>
                          <a:effectLst/>
                        </a:rPr>
                        <a:t>Flowcytometer</a:t>
                      </a:r>
                      <a:r>
                        <a:rPr lang="en-US" sz="2200" b="1" dirty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endParaRPr lang="en-IN" sz="22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200" b="1" dirty="0">
                          <a:solidFill>
                            <a:srgbClr val="FF0000"/>
                          </a:solidFill>
                          <a:effectLst/>
                        </a:rPr>
                        <a:t>9.</a:t>
                      </a:r>
                      <a:endParaRPr lang="en-IN" sz="2200" b="1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US" sz="2200" b="1">
                          <a:solidFill>
                            <a:schemeClr val="tx1"/>
                          </a:solidFill>
                          <a:effectLst/>
                        </a:rPr>
                        <a:t>Electroporator</a:t>
                      </a:r>
                      <a:endParaRPr lang="en-IN" sz="2200" b="1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1173447"/>
                  </a:ext>
                </a:extLst>
              </a:tr>
              <a:tr h="537898">
                <a:tc>
                  <a:txBody>
                    <a:bodyPr/>
                    <a:lstStyle/>
                    <a:p>
                      <a:pPr marL="0" lvl="0" indent="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457200" algn="l"/>
                        </a:tabLst>
                      </a:pPr>
                      <a:r>
                        <a:rPr lang="en-US" sz="2200" b="1" dirty="0" smtClean="0">
                          <a:solidFill>
                            <a:srgbClr val="FF0000"/>
                          </a:solidFill>
                          <a:effectLst/>
                        </a:rPr>
                        <a:t>2.</a:t>
                      </a:r>
                      <a:r>
                        <a:rPr lang="en-US" sz="2200" b="1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endParaRPr lang="en-US" sz="2200" b="1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200" b="1" dirty="0">
                          <a:solidFill>
                            <a:schemeClr val="tx1"/>
                          </a:solidFill>
                          <a:effectLst/>
                        </a:rPr>
                        <a:t>Real Time PCR</a:t>
                      </a:r>
                      <a:endParaRPr lang="en-IN" sz="22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200" b="1" dirty="0">
                          <a:solidFill>
                            <a:srgbClr val="FF0000"/>
                          </a:solidFill>
                          <a:effectLst/>
                        </a:rPr>
                        <a:t>10.</a:t>
                      </a:r>
                      <a:endParaRPr lang="en-IN" sz="2200" b="1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2200" b="1" dirty="0">
                          <a:solidFill>
                            <a:schemeClr val="tx1"/>
                          </a:solidFill>
                          <a:effectLst/>
                        </a:rPr>
                        <a:t>Semi dry blot apparatus</a:t>
                      </a:r>
                      <a:endParaRPr lang="en-IN" sz="22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9432160"/>
                  </a:ext>
                </a:extLst>
              </a:tr>
              <a:tr h="1075796">
                <a:tc>
                  <a:txBody>
                    <a:bodyPr/>
                    <a:lstStyle/>
                    <a:p>
                      <a:pPr marL="0" lvl="0" indent="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457200" algn="l"/>
                        </a:tabLst>
                      </a:pPr>
                      <a:r>
                        <a:rPr lang="en-US" sz="2200" b="1" dirty="0" smtClean="0">
                          <a:solidFill>
                            <a:srgbClr val="FF0000"/>
                          </a:solidFill>
                          <a:effectLst/>
                        </a:rPr>
                        <a:t>3.</a:t>
                      </a:r>
                      <a:r>
                        <a:rPr lang="en-US" sz="2200" b="1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endParaRPr lang="en-US" sz="2200" b="1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US" sz="2200" b="1" dirty="0">
                          <a:solidFill>
                            <a:schemeClr val="tx1"/>
                          </a:solidFill>
                          <a:effectLst/>
                        </a:rPr>
                        <a:t>Inverted Microscope with Fluorescence Photograph attachment</a:t>
                      </a:r>
                      <a:endParaRPr lang="en-IN" sz="22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US" sz="2200" b="1" dirty="0">
                          <a:solidFill>
                            <a:srgbClr val="FF0000"/>
                          </a:solidFill>
                          <a:effectLst/>
                        </a:rPr>
                        <a:t>11.</a:t>
                      </a:r>
                      <a:endParaRPr lang="en-IN" sz="2200" b="1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2200" b="1" dirty="0">
                          <a:solidFill>
                            <a:schemeClr val="tx1"/>
                          </a:solidFill>
                          <a:effectLst/>
                        </a:rPr>
                        <a:t>Analytical Weighing Balance</a:t>
                      </a:r>
                      <a:endParaRPr lang="en-IN" sz="22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6490523"/>
                  </a:ext>
                </a:extLst>
              </a:tr>
              <a:tr h="537898">
                <a:tc>
                  <a:txBody>
                    <a:bodyPr/>
                    <a:lstStyle/>
                    <a:p>
                      <a:pPr marL="0" lvl="0" indent="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457200" algn="l"/>
                        </a:tabLst>
                      </a:pPr>
                      <a:r>
                        <a:rPr lang="en-US" sz="2200" b="1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</a:rPr>
                        <a:t>4.</a:t>
                      </a:r>
                      <a:endParaRPr lang="en-US" sz="2200" b="1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 fontAlgn="base">
                        <a:spcAft>
                          <a:spcPts val="0"/>
                        </a:spcAft>
                      </a:pPr>
                      <a:r>
                        <a:rPr lang="en-US" sz="2200" b="1" dirty="0">
                          <a:solidFill>
                            <a:schemeClr val="tx1"/>
                          </a:solidFill>
                          <a:effectLst/>
                        </a:rPr>
                        <a:t>Nano spectrophotometer</a:t>
                      </a:r>
                      <a:endParaRPr lang="en-IN" sz="22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 fontAlgn="base">
                        <a:spcAft>
                          <a:spcPts val="0"/>
                        </a:spcAft>
                      </a:pPr>
                      <a:r>
                        <a:rPr lang="en-US" sz="2200" b="1" dirty="0">
                          <a:solidFill>
                            <a:srgbClr val="FF0000"/>
                          </a:solidFill>
                          <a:effectLst/>
                        </a:rPr>
                        <a:t>12.</a:t>
                      </a:r>
                      <a:endParaRPr lang="en-IN" sz="2200" b="1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US" sz="2200" b="1" dirty="0">
                          <a:solidFill>
                            <a:schemeClr val="tx1"/>
                          </a:solidFill>
                          <a:effectLst/>
                        </a:rPr>
                        <a:t>Precision balance</a:t>
                      </a:r>
                      <a:endParaRPr lang="en-IN" sz="22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71477062"/>
                  </a:ext>
                </a:extLst>
              </a:tr>
              <a:tr h="949076">
                <a:tc>
                  <a:txBody>
                    <a:bodyPr/>
                    <a:lstStyle/>
                    <a:p>
                      <a:pPr marL="0" lvl="0" indent="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457200" algn="l"/>
                        </a:tabLst>
                      </a:pPr>
                      <a:r>
                        <a:rPr lang="en-US" sz="2200" b="1" dirty="0" smtClean="0">
                          <a:solidFill>
                            <a:srgbClr val="FF0000"/>
                          </a:solidFill>
                          <a:effectLst/>
                        </a:rPr>
                        <a:t>5.</a:t>
                      </a:r>
                      <a:r>
                        <a:rPr lang="en-US" sz="2200" b="1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endParaRPr lang="en-US" sz="2200" b="1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 fontAlgn="base">
                        <a:spcAft>
                          <a:spcPts val="0"/>
                        </a:spcAft>
                      </a:pPr>
                      <a:r>
                        <a:rPr lang="en-US" sz="2200" b="1" dirty="0">
                          <a:solidFill>
                            <a:schemeClr val="tx1"/>
                          </a:solidFill>
                          <a:effectLst/>
                        </a:rPr>
                        <a:t>High speed refrigerated micro centrifuge </a:t>
                      </a:r>
                      <a:endParaRPr lang="en-IN" sz="22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 fontAlgn="base">
                        <a:spcAft>
                          <a:spcPts val="0"/>
                        </a:spcAft>
                      </a:pPr>
                      <a:r>
                        <a:rPr lang="en-US" sz="2200" b="1" dirty="0">
                          <a:solidFill>
                            <a:srgbClr val="FF0000"/>
                          </a:solidFill>
                          <a:effectLst/>
                        </a:rPr>
                        <a:t>13.</a:t>
                      </a:r>
                      <a:endParaRPr lang="en-IN" sz="2200" b="1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200" b="1" dirty="0">
                          <a:solidFill>
                            <a:schemeClr val="tx1"/>
                          </a:solidFill>
                          <a:effectLst/>
                        </a:rPr>
                        <a:t>Digital Vortex mixture</a:t>
                      </a:r>
                      <a:endParaRPr lang="en-IN" sz="22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7049163"/>
                  </a:ext>
                </a:extLst>
              </a:tr>
              <a:tr h="717197">
                <a:tc>
                  <a:txBody>
                    <a:bodyPr/>
                    <a:lstStyle/>
                    <a:p>
                      <a:pPr marL="0" lvl="0" indent="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457200" algn="l"/>
                        </a:tabLst>
                      </a:pPr>
                      <a:r>
                        <a:rPr lang="en-US" sz="2200" b="1" dirty="0" smtClean="0">
                          <a:solidFill>
                            <a:srgbClr val="FF0000"/>
                          </a:solidFill>
                          <a:effectLst/>
                        </a:rPr>
                        <a:t>6.</a:t>
                      </a:r>
                      <a:r>
                        <a:rPr lang="en-US" sz="2200" b="1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endParaRPr lang="en-US" sz="2200" b="1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US" sz="2200" b="1" dirty="0">
                          <a:solidFill>
                            <a:schemeClr val="tx1"/>
                          </a:solidFill>
                          <a:effectLst/>
                        </a:rPr>
                        <a:t>Refrigerated and heating bath circulator</a:t>
                      </a:r>
                      <a:endParaRPr lang="en-IN" sz="22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US" sz="2200" b="1" dirty="0">
                          <a:solidFill>
                            <a:srgbClr val="FF0000"/>
                          </a:solidFill>
                          <a:effectLst/>
                        </a:rPr>
                        <a:t>14.</a:t>
                      </a:r>
                      <a:endParaRPr lang="en-IN" sz="2200" b="1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IN" sz="2200" b="1" dirty="0">
                          <a:solidFill>
                            <a:schemeClr val="tx1"/>
                          </a:solidFill>
                          <a:effectLst/>
                        </a:rPr>
                        <a:t>Portable pH meter</a:t>
                      </a:r>
                      <a:endParaRPr lang="en-IN" sz="22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44484361"/>
                  </a:ext>
                </a:extLst>
              </a:tr>
              <a:tr h="1075796">
                <a:tc>
                  <a:txBody>
                    <a:bodyPr/>
                    <a:lstStyle/>
                    <a:p>
                      <a:pPr marL="0" lvl="0" indent="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457200" algn="l"/>
                        </a:tabLst>
                      </a:pPr>
                      <a:r>
                        <a:rPr lang="en-US" sz="2200" b="1" dirty="0" smtClean="0">
                          <a:solidFill>
                            <a:srgbClr val="FF0000"/>
                          </a:solidFill>
                          <a:effectLst/>
                        </a:rPr>
                        <a:t>7.</a:t>
                      </a:r>
                      <a:r>
                        <a:rPr lang="en-US" sz="2200" b="1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endParaRPr lang="en-US" sz="2200" b="1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200" b="1" dirty="0">
                          <a:solidFill>
                            <a:schemeClr val="tx1"/>
                          </a:solidFill>
                          <a:effectLst/>
                        </a:rPr>
                        <a:t>-80˚C Upright ultra low deep freezer  </a:t>
                      </a:r>
                      <a:endParaRPr lang="en-IN" sz="22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200" b="1" dirty="0">
                          <a:solidFill>
                            <a:srgbClr val="FF0000"/>
                          </a:solidFill>
                          <a:effectLst/>
                        </a:rPr>
                        <a:t>15.</a:t>
                      </a:r>
                      <a:endParaRPr lang="en-IN" sz="2200" b="1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200" b="1" dirty="0" err="1">
                          <a:solidFill>
                            <a:schemeClr val="tx1"/>
                          </a:solidFill>
                          <a:effectLst/>
                        </a:rPr>
                        <a:t>Microcentrifuge</a:t>
                      </a:r>
                      <a:endParaRPr lang="en-IN" sz="22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19897513"/>
                  </a:ext>
                </a:extLst>
              </a:tr>
              <a:tr h="537898">
                <a:tc>
                  <a:txBody>
                    <a:bodyPr/>
                    <a:lstStyle/>
                    <a:p>
                      <a:pPr marL="0" lvl="0" indent="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457200" algn="l"/>
                        </a:tabLst>
                      </a:pPr>
                      <a:r>
                        <a:rPr lang="en-US" sz="2200" b="1" dirty="0" smtClean="0">
                          <a:solidFill>
                            <a:srgbClr val="FF0000"/>
                          </a:solidFill>
                          <a:effectLst/>
                        </a:rPr>
                        <a:t>8.</a:t>
                      </a:r>
                      <a:r>
                        <a:rPr lang="en-US" sz="2200" b="1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endParaRPr lang="en-US" sz="2200" b="1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US" sz="2200" b="1" dirty="0">
                          <a:solidFill>
                            <a:schemeClr val="tx1"/>
                          </a:solidFill>
                          <a:effectLst/>
                        </a:rPr>
                        <a:t>-20˚C Upright Freezer </a:t>
                      </a:r>
                      <a:endParaRPr lang="en-IN" sz="22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US" sz="2200" b="1" dirty="0">
                          <a:solidFill>
                            <a:srgbClr val="FF0000"/>
                          </a:solidFill>
                          <a:effectLst/>
                        </a:rPr>
                        <a:t>16.</a:t>
                      </a:r>
                      <a:endParaRPr lang="en-IN" sz="2200" b="1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200" b="1" dirty="0">
                          <a:solidFill>
                            <a:schemeClr val="tx1"/>
                          </a:solidFill>
                          <a:effectLst/>
                        </a:rPr>
                        <a:t>Binocular Microscope</a:t>
                      </a:r>
                      <a:endParaRPr lang="en-IN" sz="22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4385105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10083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 smtClean="0"/>
              <a:t>Bench Top </a:t>
            </a:r>
            <a:r>
              <a:rPr lang="en-IN" dirty="0" err="1" smtClean="0"/>
              <a:t>Flowcytometer</a:t>
            </a:r>
            <a:endParaRPr lang="en-IN" dirty="0"/>
          </a:p>
        </p:txBody>
      </p:sp>
      <p:pic>
        <p:nvPicPr>
          <p:cNvPr id="4099" name="Picture 6" descr="F:\ajeet\Extrenal project\fist\PHOTO\IMG-20181120-WA003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84784"/>
            <a:ext cx="7344816" cy="51845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95370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574675" y="304800"/>
            <a:ext cx="8001000" cy="762000"/>
          </a:xfrm>
        </p:spPr>
        <p:txBody>
          <a:bodyPr/>
          <a:lstStyle/>
          <a:p>
            <a:pPr eaLnBrk="1" hangingPunct="1"/>
            <a:r>
              <a:rPr lang="en-US" altLang="en-US" sz="2400" smtClean="0">
                <a:latin typeface="Georgia" panose="02040502050405020303" pitchFamily="18" charset="0"/>
              </a:rPr>
              <a:t>APPLICATION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80728"/>
            <a:ext cx="8229600" cy="514543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400" dirty="0" smtClean="0">
                <a:latin typeface="Georgia" panose="02040502050405020303" pitchFamily="18" charset="0"/>
              </a:rPr>
              <a:t>Blue and red filter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 smtClean="0">
                <a:latin typeface="Georgia" panose="02040502050405020303" pitchFamily="18" charset="0"/>
              </a:rPr>
              <a:t>FITC,PE,APC,GFP, ALEXA</a:t>
            </a:r>
          </a:p>
          <a:p>
            <a:pPr>
              <a:lnSpc>
                <a:spcPct val="80000"/>
              </a:lnSpc>
            </a:pPr>
            <a:r>
              <a:rPr lang="en-US" altLang="en-US" sz="2400" dirty="0" err="1" smtClean="0">
                <a:latin typeface="Georgia" panose="02040502050405020303" pitchFamily="18" charset="0"/>
              </a:rPr>
              <a:t>Immunophenotyping</a:t>
            </a:r>
            <a:r>
              <a:rPr lang="en-US" altLang="en-US" sz="2400" dirty="0" smtClean="0">
                <a:latin typeface="Georgia" panose="02040502050405020303" pitchFamily="18" charset="0"/>
              </a:rPr>
              <a:t>-</a:t>
            </a:r>
            <a:r>
              <a:rPr lang="en-US" altLang="en-US" sz="2400" dirty="0">
                <a:solidFill>
                  <a:srgbClr val="FF0000"/>
                </a:solidFill>
                <a:latin typeface="Georgia" panose="02040502050405020303" pitchFamily="18" charset="0"/>
              </a:rPr>
              <a:t>Florescence tag </a:t>
            </a:r>
            <a:r>
              <a:rPr lang="en-US" altLang="en-US" sz="2400" dirty="0" smtClean="0">
                <a:solidFill>
                  <a:srgbClr val="FF0000"/>
                </a:solidFill>
                <a:latin typeface="Georgia" panose="02040502050405020303" pitchFamily="18" charset="0"/>
              </a:rPr>
              <a:t>antibody/Kit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 smtClean="0">
                <a:latin typeface="Georgia" panose="02040502050405020303" pitchFamily="18" charset="0"/>
              </a:rPr>
              <a:t>Apoptosis- </a:t>
            </a:r>
            <a:r>
              <a:rPr lang="en-US" altLang="en-US" sz="2400" dirty="0" smtClean="0">
                <a:solidFill>
                  <a:srgbClr val="FF0000"/>
                </a:solidFill>
                <a:latin typeface="Georgia" panose="02040502050405020303" pitchFamily="18" charset="0"/>
              </a:rPr>
              <a:t>Kit- Beckman Coulter/ B.D Biosciences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 smtClean="0">
                <a:latin typeface="Georgia" panose="02040502050405020303" pitchFamily="18" charset="0"/>
              </a:rPr>
              <a:t>Necrosis study- </a:t>
            </a:r>
            <a:r>
              <a:rPr lang="en-US" altLang="en-US" sz="2400" dirty="0" smtClean="0">
                <a:solidFill>
                  <a:srgbClr val="FF0000"/>
                </a:solidFill>
                <a:latin typeface="Georgia" panose="02040502050405020303" pitchFamily="18" charset="0"/>
              </a:rPr>
              <a:t>Propidium Iodide (PI)- Sigma</a:t>
            </a:r>
          </a:p>
          <a:p>
            <a:pPr>
              <a:lnSpc>
                <a:spcPct val="80000"/>
              </a:lnSpc>
            </a:pPr>
            <a:r>
              <a:rPr lang="en-US" altLang="en-US" sz="2400" dirty="0" smtClean="0">
                <a:latin typeface="Georgia" panose="02040502050405020303" pitchFamily="18" charset="0"/>
              </a:rPr>
              <a:t>Cell cycle and DNA ploidy- </a:t>
            </a:r>
            <a:r>
              <a:rPr lang="en-US" altLang="en-US" sz="2400" dirty="0">
                <a:solidFill>
                  <a:srgbClr val="FF0000"/>
                </a:solidFill>
                <a:latin typeface="Georgia" panose="02040502050405020303" pitchFamily="18" charset="0"/>
              </a:rPr>
              <a:t>Propidium Iodide (PI)- </a:t>
            </a:r>
            <a:r>
              <a:rPr lang="en-US" altLang="en-US" sz="2400" dirty="0" smtClean="0">
                <a:solidFill>
                  <a:srgbClr val="FF0000"/>
                </a:solidFill>
                <a:latin typeface="Georgia" panose="02040502050405020303" pitchFamily="18" charset="0"/>
              </a:rPr>
              <a:t>Sigma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 smtClean="0">
                <a:latin typeface="Georgia" panose="02040502050405020303" pitchFamily="18" charset="0"/>
              </a:rPr>
              <a:t>Transfection study- </a:t>
            </a:r>
            <a:r>
              <a:rPr lang="en-US" altLang="en-US" sz="2400" dirty="0" smtClean="0">
                <a:solidFill>
                  <a:srgbClr val="FF0000"/>
                </a:solidFill>
                <a:latin typeface="Georgia" panose="02040502050405020303" pitchFamily="18" charset="0"/>
              </a:rPr>
              <a:t>GFP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 smtClean="0">
                <a:latin typeface="Georgia" panose="02040502050405020303" pitchFamily="18" charset="0"/>
              </a:rPr>
              <a:t> Stem cell enumeration- </a:t>
            </a:r>
            <a:r>
              <a:rPr lang="en-US" altLang="en-US" sz="2400" dirty="0" smtClean="0">
                <a:solidFill>
                  <a:srgbClr val="FF0000"/>
                </a:solidFill>
                <a:latin typeface="Georgia" panose="02040502050405020303" pitchFamily="18" charset="0"/>
              </a:rPr>
              <a:t>Florescence tag antibody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 smtClean="0"/>
              <a:t>Mitochondrial study- </a:t>
            </a:r>
            <a:r>
              <a:rPr lang="en-US" altLang="en-US" sz="2400" dirty="0" smtClean="0">
                <a:solidFill>
                  <a:srgbClr val="FF0000"/>
                </a:solidFill>
              </a:rPr>
              <a:t>JC-1- Sigma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 smtClean="0"/>
              <a:t>ROS study- </a:t>
            </a:r>
            <a:r>
              <a:rPr lang="en-US" altLang="en-US" sz="2400" dirty="0" smtClean="0">
                <a:solidFill>
                  <a:srgbClr val="FF0000"/>
                </a:solidFill>
              </a:rPr>
              <a:t>DCFDA- Sigma</a:t>
            </a:r>
          </a:p>
        </p:txBody>
      </p:sp>
    </p:spTree>
    <p:extLst>
      <p:ext uri="{BB962C8B-B14F-4D97-AF65-F5344CB8AC3E}">
        <p14:creationId xmlns:p14="http://schemas.microsoft.com/office/powerpoint/2010/main" val="3005028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 smtClean="0"/>
              <a:t>Real time PCR</a:t>
            </a:r>
            <a:endParaRPr lang="en-IN" dirty="0"/>
          </a:p>
        </p:txBody>
      </p:sp>
      <p:pic>
        <p:nvPicPr>
          <p:cNvPr id="5123" name="Picture 9" descr="F:\ajeet\Extrenal project\fist\PHOTO\IMG-20181120-WA003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556792"/>
            <a:ext cx="7643192" cy="4968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75388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574675" y="304800"/>
            <a:ext cx="8001000" cy="762000"/>
          </a:xfrm>
        </p:spPr>
        <p:txBody>
          <a:bodyPr/>
          <a:lstStyle/>
          <a:p>
            <a:pPr eaLnBrk="1" hangingPunct="1"/>
            <a:r>
              <a:rPr lang="en-US" altLang="en-US" sz="2400" smtClean="0">
                <a:latin typeface="Georgia" panose="02040502050405020303" pitchFamily="18" charset="0"/>
              </a:rPr>
              <a:t>APPLICATION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400" dirty="0" smtClean="0">
                <a:latin typeface="Georgia" panose="02040502050405020303" pitchFamily="18" charset="0"/>
              </a:rPr>
              <a:t>Gene Expression analysis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en-US" altLang="en-US" sz="2400" dirty="0">
                <a:solidFill>
                  <a:srgbClr val="FFC000"/>
                </a:solidFill>
                <a:latin typeface="Georgia" panose="02040502050405020303" pitchFamily="18" charset="0"/>
              </a:rPr>
              <a:t> </a:t>
            </a:r>
            <a:r>
              <a:rPr lang="en-US" altLang="en-US" sz="2400" dirty="0" smtClean="0">
                <a:solidFill>
                  <a:srgbClr val="FFC000"/>
                </a:solidFill>
                <a:latin typeface="Georgia" panose="02040502050405020303" pitchFamily="18" charset="0"/>
              </a:rPr>
              <a:t>    </a:t>
            </a:r>
            <a:r>
              <a:rPr lang="en-US" altLang="en-US" sz="2400" dirty="0" smtClean="0">
                <a:solidFill>
                  <a:srgbClr val="FF0000"/>
                </a:solidFill>
                <a:latin typeface="Georgia" panose="02040502050405020303" pitchFamily="18" charset="0"/>
              </a:rPr>
              <a:t>SYBR Green/EVA green- Fermatas/ Agilent/Invitrogen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en-US" altLang="en-US" sz="2400" dirty="0" smtClean="0">
                <a:solidFill>
                  <a:srgbClr val="FF0000"/>
                </a:solidFill>
                <a:latin typeface="Georgia" panose="02040502050405020303" pitchFamily="18" charset="0"/>
              </a:rPr>
              <a:t>     Florescence </a:t>
            </a:r>
            <a:r>
              <a:rPr lang="en-US" altLang="en-US" sz="2400" dirty="0">
                <a:solidFill>
                  <a:srgbClr val="FF0000"/>
                </a:solidFill>
                <a:latin typeface="Georgia" panose="02040502050405020303" pitchFamily="18" charset="0"/>
              </a:rPr>
              <a:t>tag </a:t>
            </a:r>
            <a:r>
              <a:rPr lang="en-US" altLang="en-US" sz="2400" dirty="0" smtClean="0">
                <a:solidFill>
                  <a:srgbClr val="FF0000"/>
                </a:solidFill>
                <a:latin typeface="Georgia" panose="02040502050405020303" pitchFamily="18" charset="0"/>
              </a:rPr>
              <a:t>Probe- </a:t>
            </a:r>
            <a:r>
              <a:rPr lang="en-US" altLang="en-US" sz="2400" dirty="0" err="1" smtClean="0">
                <a:solidFill>
                  <a:srgbClr val="FF0000"/>
                </a:solidFill>
                <a:latin typeface="Georgia" panose="02040502050405020303" pitchFamily="18" charset="0"/>
              </a:rPr>
              <a:t>Xceleris</a:t>
            </a:r>
            <a:endParaRPr lang="en-US" altLang="en-US" sz="2400" dirty="0" smtClean="0">
              <a:solidFill>
                <a:srgbClr val="FF0000"/>
              </a:solidFill>
              <a:latin typeface="Georgia" panose="02040502050405020303" pitchFamily="18" charset="0"/>
            </a:endParaRPr>
          </a:p>
          <a:p>
            <a:pPr>
              <a:lnSpc>
                <a:spcPct val="80000"/>
              </a:lnSpc>
            </a:pPr>
            <a:r>
              <a:rPr lang="en-US" altLang="en-US" sz="2400" dirty="0" smtClean="0">
                <a:latin typeface="Georgia" panose="02040502050405020303" pitchFamily="18" charset="0"/>
              </a:rPr>
              <a:t>Diagnosis of Infectious Diseases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en-US" altLang="en-US" sz="2000" dirty="0" smtClean="0">
                <a:latin typeface="Georgia" panose="02040502050405020303" pitchFamily="18" charset="0"/>
              </a:rPr>
              <a:t>      </a:t>
            </a:r>
            <a:r>
              <a:rPr lang="en-US" altLang="en-US" sz="2400" dirty="0" smtClean="0">
                <a:solidFill>
                  <a:srgbClr val="FF0000"/>
                </a:solidFill>
                <a:latin typeface="Georgia" panose="02040502050405020303" pitchFamily="18" charset="0"/>
              </a:rPr>
              <a:t>Florescence </a:t>
            </a:r>
            <a:r>
              <a:rPr lang="en-US" altLang="en-US" sz="2400" dirty="0">
                <a:solidFill>
                  <a:srgbClr val="FF0000"/>
                </a:solidFill>
                <a:latin typeface="Georgia" panose="02040502050405020303" pitchFamily="18" charset="0"/>
              </a:rPr>
              <a:t>tag Probe- </a:t>
            </a:r>
            <a:r>
              <a:rPr lang="en-US" altLang="en-US" sz="2400" dirty="0" err="1">
                <a:solidFill>
                  <a:srgbClr val="FF0000"/>
                </a:solidFill>
                <a:latin typeface="Georgia" panose="02040502050405020303" pitchFamily="18" charset="0"/>
              </a:rPr>
              <a:t>Xceleris</a:t>
            </a:r>
            <a:endParaRPr lang="en-US" altLang="en-US" sz="2400" dirty="0">
              <a:solidFill>
                <a:srgbClr val="FF0000"/>
              </a:solidFill>
              <a:latin typeface="Georgia" panose="02040502050405020303" pitchFamily="18" charset="0"/>
            </a:endParaRPr>
          </a:p>
          <a:p>
            <a:pPr marL="457200" lvl="1" indent="0">
              <a:lnSpc>
                <a:spcPct val="80000"/>
              </a:lnSpc>
              <a:buNone/>
            </a:pPr>
            <a:endParaRPr lang="en-US" altLang="en-US" sz="2000" dirty="0" smtClean="0"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6406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 smtClean="0"/>
              <a:t>Inverted Microscope</a:t>
            </a:r>
            <a:endParaRPr lang="en-IN" dirty="0"/>
          </a:p>
        </p:txBody>
      </p:sp>
      <p:pic>
        <p:nvPicPr>
          <p:cNvPr id="6146" name="Picture 21" descr="F:\ajeet\Extrenal project\fist\PHOTO\IMG-20181120-WA003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417638"/>
            <a:ext cx="7848872" cy="47476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64860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574675" y="304800"/>
            <a:ext cx="8001000" cy="762000"/>
          </a:xfrm>
        </p:spPr>
        <p:txBody>
          <a:bodyPr/>
          <a:lstStyle/>
          <a:p>
            <a:pPr eaLnBrk="1" hangingPunct="1"/>
            <a:r>
              <a:rPr lang="en-US" altLang="en-US" sz="2400" smtClean="0">
                <a:latin typeface="Georgia" panose="02040502050405020303" pitchFamily="18" charset="0"/>
              </a:rPr>
              <a:t>APPLICATION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sz="2400" dirty="0">
                <a:latin typeface="Georgia" panose="02040502050405020303" pitchFamily="18" charset="0"/>
              </a:rPr>
              <a:t>Transfection </a:t>
            </a:r>
            <a:r>
              <a:rPr lang="en-US" altLang="en-US" sz="2400" dirty="0" smtClean="0">
                <a:latin typeface="Georgia" panose="02040502050405020303" pitchFamily="18" charset="0"/>
              </a:rPr>
              <a:t>study-</a:t>
            </a:r>
            <a:r>
              <a:rPr lang="en-US" altLang="en-US" sz="2400" dirty="0">
                <a:solidFill>
                  <a:srgbClr val="FF0000"/>
                </a:solidFill>
                <a:latin typeface="Georgia" panose="02040502050405020303" pitchFamily="18" charset="0"/>
              </a:rPr>
              <a:t>Florescence tag </a:t>
            </a:r>
            <a:r>
              <a:rPr lang="en-US" altLang="en-US" sz="2400" dirty="0" smtClean="0">
                <a:solidFill>
                  <a:srgbClr val="FF0000"/>
                </a:solidFill>
                <a:latin typeface="Georgia" panose="02040502050405020303" pitchFamily="18" charset="0"/>
              </a:rPr>
              <a:t>antibody</a:t>
            </a:r>
            <a:endParaRPr lang="en-US" altLang="en-US" sz="2400" dirty="0">
              <a:solidFill>
                <a:srgbClr val="FF0000"/>
              </a:solidFill>
              <a:latin typeface="Georgia" panose="02040502050405020303" pitchFamily="18" charset="0"/>
            </a:endParaRPr>
          </a:p>
          <a:p>
            <a:pPr>
              <a:lnSpc>
                <a:spcPct val="80000"/>
              </a:lnSpc>
            </a:pPr>
            <a:r>
              <a:rPr lang="en-US" altLang="en-US" sz="2400" dirty="0" smtClean="0">
                <a:latin typeface="Georgia" panose="02040502050405020303" pitchFamily="18" charset="0"/>
              </a:rPr>
              <a:t>Immunohistochemistry-</a:t>
            </a:r>
            <a:r>
              <a:rPr lang="en-US" altLang="en-US" sz="2400" dirty="0">
                <a:solidFill>
                  <a:srgbClr val="FF0000"/>
                </a:solidFill>
                <a:latin typeface="Georgia" panose="02040502050405020303" pitchFamily="18" charset="0"/>
              </a:rPr>
              <a:t>Florescence tag antibody</a:t>
            </a:r>
            <a:endParaRPr lang="en-US" altLang="en-US" sz="2400" dirty="0" smtClean="0">
              <a:solidFill>
                <a:srgbClr val="FF0000"/>
              </a:solidFill>
              <a:latin typeface="Georgia" panose="02040502050405020303" pitchFamily="18" charset="0"/>
            </a:endParaRPr>
          </a:p>
          <a:p>
            <a:pPr>
              <a:lnSpc>
                <a:spcPct val="80000"/>
              </a:lnSpc>
            </a:pPr>
            <a:r>
              <a:rPr lang="en-US" altLang="en-US" sz="2400" dirty="0" smtClean="0">
                <a:latin typeface="Georgia" panose="02040502050405020303" pitchFamily="18" charset="0"/>
              </a:rPr>
              <a:t>Cell culture Study</a:t>
            </a:r>
          </a:p>
        </p:txBody>
      </p:sp>
    </p:spTree>
    <p:extLst>
      <p:ext uri="{BB962C8B-B14F-4D97-AF65-F5344CB8AC3E}">
        <p14:creationId xmlns:p14="http://schemas.microsoft.com/office/powerpoint/2010/main" val="551168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 smtClean="0"/>
              <a:t>Nano Spectrophotometer</a:t>
            </a:r>
            <a:endParaRPr lang="en-IN" dirty="0"/>
          </a:p>
        </p:txBody>
      </p:sp>
      <p:pic>
        <p:nvPicPr>
          <p:cNvPr id="7170" name="Picture 19" descr="F:\ajeet\Extrenal project\fist\PHOTO\20190125_14492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691680" y="1916832"/>
            <a:ext cx="4752528" cy="417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82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574675" y="304800"/>
            <a:ext cx="8001000" cy="762000"/>
          </a:xfrm>
        </p:spPr>
        <p:txBody>
          <a:bodyPr/>
          <a:lstStyle/>
          <a:p>
            <a:pPr eaLnBrk="1" hangingPunct="1"/>
            <a:r>
              <a:rPr lang="en-US" altLang="en-US" sz="2400" smtClean="0">
                <a:latin typeface="Georgia" panose="02040502050405020303" pitchFamily="18" charset="0"/>
              </a:rPr>
              <a:t>APPLICATION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sz="2400" dirty="0" smtClean="0">
                <a:latin typeface="Georgia" panose="02040502050405020303" pitchFamily="18" charset="0"/>
              </a:rPr>
              <a:t>Concertation of DNA/RNA</a:t>
            </a:r>
            <a:endParaRPr lang="en-US" altLang="en-US" sz="2400" dirty="0">
              <a:latin typeface="Georgia" panose="02040502050405020303" pitchFamily="18" charset="0"/>
            </a:endParaRPr>
          </a:p>
          <a:p>
            <a:pPr>
              <a:lnSpc>
                <a:spcPct val="80000"/>
              </a:lnSpc>
            </a:pPr>
            <a:r>
              <a:rPr lang="en-US" altLang="en-US" sz="2400" dirty="0" smtClean="0">
                <a:latin typeface="Georgia" panose="02040502050405020303" pitchFamily="18" charset="0"/>
              </a:rPr>
              <a:t>Purity of DNA/RNA</a:t>
            </a:r>
          </a:p>
        </p:txBody>
      </p:sp>
    </p:spTree>
    <p:extLst>
      <p:ext uri="{BB962C8B-B14F-4D97-AF65-F5344CB8AC3E}">
        <p14:creationId xmlns:p14="http://schemas.microsoft.com/office/powerpoint/2010/main" val="1856532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 smtClean="0"/>
              <a:t>Refrigerated Centrifuge</a:t>
            </a:r>
            <a:endParaRPr lang="en-IN" dirty="0"/>
          </a:p>
        </p:txBody>
      </p:sp>
      <p:pic>
        <p:nvPicPr>
          <p:cNvPr id="8194" name="Picture 23" descr="F:\ajeet\Extrenal project\fist\PHOTO\20190124_16550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556792"/>
            <a:ext cx="7056784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7598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574675" y="304800"/>
            <a:ext cx="8001000" cy="762000"/>
          </a:xfrm>
        </p:spPr>
        <p:txBody>
          <a:bodyPr/>
          <a:lstStyle/>
          <a:p>
            <a:pPr eaLnBrk="1" hangingPunct="1"/>
            <a:r>
              <a:rPr lang="en-US" altLang="en-US" sz="2400" smtClean="0">
                <a:latin typeface="Georgia" panose="02040502050405020303" pitchFamily="18" charset="0"/>
              </a:rPr>
              <a:t>APPLICATION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sz="2400" dirty="0" smtClean="0">
                <a:latin typeface="Georgia" panose="02040502050405020303" pitchFamily="18" charset="0"/>
              </a:rPr>
              <a:t>1.5 ml rotor</a:t>
            </a:r>
            <a:endParaRPr lang="en-US" altLang="en-US" sz="2400" dirty="0">
              <a:latin typeface="Georgia" panose="02040502050405020303" pitchFamily="18" charset="0"/>
            </a:endParaRPr>
          </a:p>
          <a:p>
            <a:pPr>
              <a:lnSpc>
                <a:spcPct val="80000"/>
              </a:lnSpc>
            </a:pPr>
            <a:r>
              <a:rPr lang="en-US" altLang="en-US" sz="2400" dirty="0" smtClean="0">
                <a:latin typeface="Georgia" panose="02040502050405020303" pitchFamily="18" charset="0"/>
              </a:rPr>
              <a:t>15 </a:t>
            </a:r>
            <a:r>
              <a:rPr lang="en-US" altLang="en-US" sz="2400" dirty="0">
                <a:latin typeface="Georgia" panose="02040502050405020303" pitchFamily="18" charset="0"/>
              </a:rPr>
              <a:t>ml </a:t>
            </a:r>
            <a:r>
              <a:rPr lang="en-US" altLang="en-US" sz="2400" dirty="0" smtClean="0">
                <a:latin typeface="Georgia" panose="02040502050405020303" pitchFamily="18" charset="0"/>
              </a:rPr>
              <a:t>rotor</a:t>
            </a:r>
          </a:p>
          <a:p>
            <a:pPr>
              <a:lnSpc>
                <a:spcPct val="80000"/>
              </a:lnSpc>
            </a:pPr>
            <a:r>
              <a:rPr lang="en-US" altLang="en-US" sz="2400" dirty="0" smtClean="0">
                <a:latin typeface="Georgia" panose="02040502050405020303" pitchFamily="18" charset="0"/>
              </a:rPr>
              <a:t>50 </a:t>
            </a:r>
            <a:r>
              <a:rPr lang="en-US" altLang="en-US" sz="2400" dirty="0">
                <a:latin typeface="Georgia" panose="02040502050405020303" pitchFamily="18" charset="0"/>
              </a:rPr>
              <a:t>ml </a:t>
            </a:r>
            <a:r>
              <a:rPr lang="en-US" altLang="en-US" sz="2400" dirty="0" smtClean="0">
                <a:latin typeface="Georgia" panose="02040502050405020303" pitchFamily="18" charset="0"/>
              </a:rPr>
              <a:t>rotor</a:t>
            </a:r>
          </a:p>
          <a:p>
            <a:pPr>
              <a:lnSpc>
                <a:spcPct val="80000"/>
              </a:lnSpc>
            </a:pPr>
            <a:r>
              <a:rPr lang="en-US" altLang="en-US" sz="2400" dirty="0" smtClean="0">
                <a:latin typeface="Georgia" panose="02040502050405020303" pitchFamily="18" charset="0"/>
              </a:rPr>
              <a:t>Speed 17000rpm</a:t>
            </a:r>
          </a:p>
          <a:p>
            <a:r>
              <a:rPr lang="en-IN" sz="2400" dirty="0" smtClean="0"/>
              <a:t>DNAI solation- Kit-</a:t>
            </a:r>
            <a:r>
              <a:rPr lang="en-US" altLang="en-US" sz="2400" dirty="0">
                <a:solidFill>
                  <a:srgbClr val="FFC000"/>
                </a:solidFill>
                <a:latin typeface="Georgia" panose="02040502050405020303" pitchFamily="18" charset="0"/>
              </a:rPr>
              <a:t> </a:t>
            </a:r>
            <a:r>
              <a:rPr lang="en-US" altLang="en-US" sz="2400" dirty="0">
                <a:solidFill>
                  <a:srgbClr val="FF0000"/>
                </a:solidFill>
                <a:latin typeface="Georgia" panose="02040502050405020303" pitchFamily="18" charset="0"/>
              </a:rPr>
              <a:t>Fermatas/ </a:t>
            </a:r>
            <a:r>
              <a:rPr lang="en-US" altLang="en-US" sz="2400" dirty="0" smtClean="0">
                <a:solidFill>
                  <a:srgbClr val="FF0000"/>
                </a:solidFill>
                <a:latin typeface="Georgia" panose="02040502050405020303" pitchFamily="18" charset="0"/>
              </a:rPr>
              <a:t>Invitrogen</a:t>
            </a:r>
            <a:r>
              <a:rPr lang="en-IN" sz="2400" dirty="0" smtClean="0">
                <a:solidFill>
                  <a:srgbClr val="FF0000"/>
                </a:solidFill>
              </a:rPr>
              <a:t> </a:t>
            </a:r>
            <a:endParaRPr lang="en-IN" sz="2400" dirty="0">
              <a:solidFill>
                <a:srgbClr val="FF0000"/>
              </a:solidFill>
            </a:endParaRPr>
          </a:p>
          <a:p>
            <a:pPr>
              <a:lnSpc>
                <a:spcPct val="80000"/>
              </a:lnSpc>
            </a:pPr>
            <a:r>
              <a:rPr lang="en-IN" sz="2400" dirty="0" smtClean="0"/>
              <a:t>RNA </a:t>
            </a:r>
            <a:r>
              <a:rPr lang="en-IN" sz="2400" dirty="0"/>
              <a:t>Isolation- </a:t>
            </a:r>
            <a:r>
              <a:rPr lang="en-IN" sz="2400" dirty="0" err="1" smtClean="0"/>
              <a:t>Trizol</a:t>
            </a:r>
            <a:r>
              <a:rPr lang="en-IN" sz="2400" dirty="0" smtClean="0"/>
              <a:t>- </a:t>
            </a:r>
            <a:r>
              <a:rPr lang="en-IN" sz="2400" dirty="0" smtClean="0">
                <a:solidFill>
                  <a:srgbClr val="FF0000"/>
                </a:solidFill>
              </a:rPr>
              <a:t>Sigma</a:t>
            </a:r>
          </a:p>
          <a:p>
            <a:pPr marL="2286000" lvl="5" indent="0">
              <a:lnSpc>
                <a:spcPct val="80000"/>
              </a:lnSpc>
              <a:buNone/>
            </a:pPr>
            <a:r>
              <a:rPr lang="en-IN" sz="2800" dirty="0" smtClean="0"/>
              <a:t>Kit- </a:t>
            </a:r>
            <a:r>
              <a:rPr lang="en-US" altLang="en-US" sz="2800" dirty="0">
                <a:solidFill>
                  <a:srgbClr val="FF0000"/>
                </a:solidFill>
                <a:latin typeface="Georgia" panose="02040502050405020303" pitchFamily="18" charset="0"/>
              </a:rPr>
              <a:t>Fermatas/ </a:t>
            </a:r>
            <a:r>
              <a:rPr lang="en-US" altLang="en-US" sz="2800" dirty="0" smtClean="0">
                <a:solidFill>
                  <a:srgbClr val="FF0000"/>
                </a:solidFill>
                <a:latin typeface="Georgia" panose="02040502050405020303" pitchFamily="18" charset="0"/>
              </a:rPr>
              <a:t>Invitrogen</a:t>
            </a:r>
            <a:r>
              <a:rPr lang="en-IN" sz="2800" dirty="0" smtClean="0">
                <a:solidFill>
                  <a:srgbClr val="FF0000"/>
                </a:solidFill>
              </a:rPr>
              <a:t> </a:t>
            </a:r>
            <a:endParaRPr lang="en-IN" sz="2800" dirty="0">
              <a:solidFill>
                <a:srgbClr val="FF0000"/>
              </a:solidFill>
            </a:endParaRPr>
          </a:p>
          <a:p>
            <a:pPr lvl="5">
              <a:lnSpc>
                <a:spcPct val="80000"/>
              </a:lnSpc>
            </a:pPr>
            <a:endParaRPr lang="en-IN" sz="1200" dirty="0"/>
          </a:p>
          <a:p>
            <a:pPr>
              <a:lnSpc>
                <a:spcPct val="80000"/>
              </a:lnSpc>
            </a:pPr>
            <a:endParaRPr lang="en-US" altLang="en-US" sz="2400" dirty="0"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2503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936104"/>
          </a:xfrm>
        </p:spPr>
        <p:txBody>
          <a:bodyPr>
            <a:normAutofit fontScale="90000"/>
          </a:bodyPr>
          <a:lstStyle/>
          <a:p>
            <a:r>
              <a:rPr lang="en-US" dirty="0"/>
              <a:t>Refrigerated and heating </a:t>
            </a:r>
            <a:r>
              <a:rPr lang="en-US" dirty="0" smtClean="0"/>
              <a:t>water bath</a:t>
            </a:r>
            <a:r>
              <a:rPr lang="en-IN" dirty="0"/>
              <a:t/>
            </a:r>
            <a:br>
              <a:rPr lang="en-IN" dirty="0"/>
            </a:br>
            <a:endParaRPr lang="en-IN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052736"/>
            <a:ext cx="7931224" cy="5688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9730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574675" y="304800"/>
            <a:ext cx="8001000" cy="762000"/>
          </a:xfrm>
        </p:spPr>
        <p:txBody>
          <a:bodyPr/>
          <a:lstStyle/>
          <a:p>
            <a:pPr eaLnBrk="1" hangingPunct="1"/>
            <a:r>
              <a:rPr lang="en-US" altLang="en-US" sz="2400" smtClean="0">
                <a:latin typeface="Georgia" panose="02040502050405020303" pitchFamily="18" charset="0"/>
              </a:rPr>
              <a:t>APPLICATION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sz="2400" dirty="0" smtClean="0">
                <a:latin typeface="Georgia" panose="02040502050405020303" pitchFamily="18" charset="0"/>
              </a:rPr>
              <a:t>Used between 4 to 100 degree C</a:t>
            </a:r>
          </a:p>
          <a:p>
            <a:pPr>
              <a:lnSpc>
                <a:spcPct val="80000"/>
              </a:lnSpc>
            </a:pPr>
            <a:r>
              <a:rPr lang="en-US" altLang="en-US" sz="2400" dirty="0" smtClean="0">
                <a:latin typeface="Georgia" panose="02040502050405020303" pitchFamily="18" charset="0"/>
              </a:rPr>
              <a:t>Transformation</a:t>
            </a:r>
            <a:endParaRPr lang="en-US" altLang="en-US" sz="2400" dirty="0">
              <a:latin typeface="Georgia" panose="02040502050405020303" pitchFamily="18" charset="0"/>
            </a:endParaRPr>
          </a:p>
          <a:p>
            <a:pPr>
              <a:lnSpc>
                <a:spcPct val="80000"/>
              </a:lnSpc>
            </a:pPr>
            <a:r>
              <a:rPr lang="en-US" altLang="en-US" sz="2400" dirty="0" smtClean="0">
                <a:latin typeface="Georgia" panose="02040502050405020303" pitchFamily="18" charset="0"/>
              </a:rPr>
              <a:t>Ligation reaction- </a:t>
            </a:r>
            <a:r>
              <a:rPr lang="en-US" altLang="en-US" sz="2400" dirty="0" smtClean="0">
                <a:solidFill>
                  <a:srgbClr val="FF0000"/>
                </a:solidFill>
                <a:latin typeface="Georgia" panose="02040502050405020303" pitchFamily="18" charset="0"/>
              </a:rPr>
              <a:t>Ligase- </a:t>
            </a:r>
            <a:r>
              <a:rPr lang="en-US" altLang="en-US" sz="2400" dirty="0">
                <a:solidFill>
                  <a:srgbClr val="FF0000"/>
                </a:solidFill>
                <a:latin typeface="Georgia" panose="02040502050405020303" pitchFamily="18" charset="0"/>
              </a:rPr>
              <a:t>Fermatas/ </a:t>
            </a:r>
            <a:r>
              <a:rPr lang="en-US" altLang="en-US" sz="2400" dirty="0" smtClean="0">
                <a:solidFill>
                  <a:srgbClr val="FF0000"/>
                </a:solidFill>
                <a:latin typeface="Georgia" panose="02040502050405020303" pitchFamily="18" charset="0"/>
              </a:rPr>
              <a:t>NEB</a:t>
            </a:r>
          </a:p>
          <a:p>
            <a:pPr>
              <a:lnSpc>
                <a:spcPct val="80000"/>
              </a:lnSpc>
            </a:pPr>
            <a:r>
              <a:rPr lang="en-US" altLang="en-US" sz="2400" dirty="0" smtClean="0">
                <a:latin typeface="Georgia" panose="02040502050405020303" pitchFamily="18" charset="0"/>
              </a:rPr>
              <a:t>Restriction digestion- </a:t>
            </a:r>
            <a:r>
              <a:rPr lang="en-US" altLang="en-US" sz="2400" dirty="0" smtClean="0">
                <a:solidFill>
                  <a:srgbClr val="FF0000"/>
                </a:solidFill>
                <a:latin typeface="Georgia" panose="02040502050405020303" pitchFamily="18" charset="0"/>
              </a:rPr>
              <a:t>Restriction enzyme- Fermatas/ NEB</a:t>
            </a:r>
          </a:p>
          <a:p>
            <a:pPr marL="0" indent="0">
              <a:lnSpc>
                <a:spcPct val="80000"/>
              </a:lnSpc>
              <a:buNone/>
            </a:pPr>
            <a:endParaRPr lang="en-US" altLang="en-US" sz="2400" dirty="0"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5685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-80˚C Upright ultra low deep freezer </a:t>
            </a:r>
            <a:endParaRPr lang="en-IN" dirty="0"/>
          </a:p>
        </p:txBody>
      </p:sp>
      <p:pic>
        <p:nvPicPr>
          <p:cNvPr id="10242" name="Picture 25" descr="F:\ajeet\Extrenal project\fist\PHOTO\IMG-20181120-WA004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417638"/>
            <a:ext cx="8075240" cy="51077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67390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574675" y="304800"/>
            <a:ext cx="8001000" cy="762000"/>
          </a:xfrm>
        </p:spPr>
        <p:txBody>
          <a:bodyPr/>
          <a:lstStyle/>
          <a:p>
            <a:pPr eaLnBrk="1" hangingPunct="1"/>
            <a:r>
              <a:rPr lang="en-US" altLang="en-US" sz="2400" smtClean="0">
                <a:latin typeface="Georgia" panose="02040502050405020303" pitchFamily="18" charset="0"/>
              </a:rPr>
              <a:t>APPLICATION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sz="2400" dirty="0" smtClean="0">
                <a:latin typeface="Georgia" panose="02040502050405020303" pitchFamily="18" charset="0"/>
              </a:rPr>
              <a:t>Long term Storage of sample</a:t>
            </a:r>
            <a:endParaRPr lang="en-US" altLang="en-US" sz="2400" dirty="0">
              <a:latin typeface="Georgia" panose="02040502050405020303" pitchFamily="18" charset="0"/>
            </a:endParaRPr>
          </a:p>
          <a:p>
            <a:pPr>
              <a:lnSpc>
                <a:spcPct val="80000"/>
              </a:lnSpc>
            </a:pPr>
            <a:endParaRPr lang="en-US" altLang="en-US" sz="2400" dirty="0"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5000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-20˚C Upright Freezer </a:t>
            </a:r>
            <a:endParaRPr lang="en-IN" dirty="0"/>
          </a:p>
        </p:txBody>
      </p:sp>
      <p:pic>
        <p:nvPicPr>
          <p:cNvPr id="11266" name="Picture 27" descr="F:\ajeet\Extrenal project\fist\PHOTO\IMG-20181119-WA0026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7434" y="1417638"/>
            <a:ext cx="3009131" cy="52517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48849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574675" y="304800"/>
            <a:ext cx="8001000" cy="762000"/>
          </a:xfrm>
        </p:spPr>
        <p:txBody>
          <a:bodyPr/>
          <a:lstStyle/>
          <a:p>
            <a:pPr eaLnBrk="1" hangingPunct="1"/>
            <a:r>
              <a:rPr lang="en-US" altLang="en-US" sz="2400" smtClean="0">
                <a:latin typeface="Georgia" panose="02040502050405020303" pitchFamily="18" charset="0"/>
              </a:rPr>
              <a:t>APPLICATION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sz="2400" dirty="0" smtClean="0">
                <a:latin typeface="Georgia" panose="02040502050405020303" pitchFamily="18" charset="0"/>
              </a:rPr>
              <a:t>Storage of sample</a:t>
            </a:r>
          </a:p>
          <a:p>
            <a:pPr>
              <a:lnSpc>
                <a:spcPct val="80000"/>
              </a:lnSpc>
            </a:pPr>
            <a:r>
              <a:rPr lang="en-US" altLang="en-US" sz="2400" dirty="0" smtClean="0">
                <a:latin typeface="Georgia" panose="02040502050405020303" pitchFamily="18" charset="0"/>
              </a:rPr>
              <a:t>Storage of Reagent /Kit</a:t>
            </a:r>
            <a:endParaRPr lang="en-US" altLang="en-US" sz="2400" dirty="0">
              <a:latin typeface="Georgia" panose="02040502050405020303" pitchFamily="18" charset="0"/>
            </a:endParaRPr>
          </a:p>
          <a:p>
            <a:pPr>
              <a:lnSpc>
                <a:spcPct val="80000"/>
              </a:lnSpc>
            </a:pPr>
            <a:endParaRPr lang="en-US" altLang="en-US" sz="2400" dirty="0"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5519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Electroporator</a:t>
            </a:r>
            <a:endParaRPr lang="en-IN" dirty="0"/>
          </a:p>
        </p:txBody>
      </p:sp>
      <p:pic>
        <p:nvPicPr>
          <p:cNvPr id="12290" name="Picture 29" descr="F:\ajeet\Extrenal project\fist\PHOTO\IMG-20181119-WA0021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484784"/>
            <a:ext cx="4968552" cy="4824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99049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574675" y="304800"/>
            <a:ext cx="8001000" cy="762000"/>
          </a:xfrm>
        </p:spPr>
        <p:txBody>
          <a:bodyPr/>
          <a:lstStyle/>
          <a:p>
            <a:pPr eaLnBrk="1" hangingPunct="1"/>
            <a:r>
              <a:rPr lang="en-US" altLang="en-US" sz="2400" smtClean="0">
                <a:latin typeface="Georgia" panose="02040502050405020303" pitchFamily="18" charset="0"/>
              </a:rPr>
              <a:t>APPLICATION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sz="2400" dirty="0" smtClean="0">
                <a:latin typeface="Georgia" panose="02040502050405020303" pitchFamily="18" charset="0"/>
              </a:rPr>
              <a:t>High efficacy Transformation</a:t>
            </a:r>
          </a:p>
          <a:p>
            <a:pPr>
              <a:lnSpc>
                <a:spcPct val="80000"/>
              </a:lnSpc>
            </a:pPr>
            <a:r>
              <a:rPr lang="en-US" altLang="en-US" sz="2400" dirty="0" smtClean="0">
                <a:latin typeface="Georgia" panose="02040502050405020303" pitchFamily="18" charset="0"/>
              </a:rPr>
              <a:t>Bacterial genome editing </a:t>
            </a:r>
          </a:p>
          <a:p>
            <a:pPr>
              <a:lnSpc>
                <a:spcPct val="80000"/>
              </a:lnSpc>
            </a:pPr>
            <a:r>
              <a:rPr lang="en-US" altLang="en-US" sz="2400" dirty="0" smtClean="0">
                <a:latin typeface="Georgia" panose="02040502050405020303" pitchFamily="18" charset="0"/>
              </a:rPr>
              <a:t>Cuvette- </a:t>
            </a:r>
            <a:r>
              <a:rPr lang="en-US" altLang="en-US" sz="2400" dirty="0" smtClean="0">
                <a:solidFill>
                  <a:srgbClr val="FF0000"/>
                </a:solidFill>
                <a:latin typeface="Georgia" panose="02040502050405020303" pitchFamily="18" charset="0"/>
              </a:rPr>
              <a:t>Bio-Rad</a:t>
            </a:r>
            <a:endParaRPr lang="en-US" altLang="en-US" sz="2400" dirty="0">
              <a:solidFill>
                <a:srgbClr val="FF0000"/>
              </a:solidFill>
              <a:latin typeface="Georgia" panose="02040502050405020303" pitchFamily="18" charset="0"/>
            </a:endParaRPr>
          </a:p>
          <a:p>
            <a:pPr>
              <a:lnSpc>
                <a:spcPct val="80000"/>
              </a:lnSpc>
            </a:pPr>
            <a:endParaRPr lang="en-US" altLang="en-US" sz="2400" dirty="0"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106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Semi dry blot apparatus</a:t>
            </a:r>
            <a:endParaRPr lang="en-IN" dirty="0"/>
          </a:p>
        </p:txBody>
      </p:sp>
      <p:pic>
        <p:nvPicPr>
          <p:cNvPr id="13314" name="Picture 26" descr="F:\ajeet\Extrenal project\fist\PHOTO\20190123_16345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979711" y="260647"/>
            <a:ext cx="4896546" cy="74888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08176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574675" y="304800"/>
            <a:ext cx="8001000" cy="762000"/>
          </a:xfrm>
        </p:spPr>
        <p:txBody>
          <a:bodyPr/>
          <a:lstStyle/>
          <a:p>
            <a:pPr eaLnBrk="1" hangingPunct="1"/>
            <a:r>
              <a:rPr lang="en-US" altLang="en-US" sz="2400" smtClean="0">
                <a:latin typeface="Georgia" panose="02040502050405020303" pitchFamily="18" charset="0"/>
              </a:rPr>
              <a:t>APPLICATION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sz="2400" dirty="0" smtClean="0">
                <a:latin typeface="Georgia" panose="02040502050405020303" pitchFamily="18" charset="0"/>
              </a:rPr>
              <a:t>Western Blotting</a:t>
            </a:r>
          </a:p>
          <a:p>
            <a:pPr>
              <a:lnSpc>
                <a:spcPct val="80000"/>
              </a:lnSpc>
            </a:pPr>
            <a:endParaRPr lang="en-US" altLang="en-US" sz="2400" dirty="0" smtClean="0">
              <a:latin typeface="Georgia" panose="02040502050405020303" pitchFamily="18" charset="0"/>
            </a:endParaRPr>
          </a:p>
          <a:p>
            <a:pPr>
              <a:lnSpc>
                <a:spcPct val="80000"/>
              </a:lnSpc>
            </a:pPr>
            <a:endParaRPr lang="en-US" altLang="en-US" sz="2400" dirty="0"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8844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IN"/>
          </a:p>
        </p:txBody>
      </p:sp>
      <p:pic>
        <p:nvPicPr>
          <p:cNvPr id="14338" name="Picture 34" descr="F:\ajeet\Extrenal project\fist\PHOTO\IMG-20181119-WA0018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00808"/>
            <a:ext cx="3096344" cy="35283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39" name="Picture 33" descr="F:\ajeet\Extrenal project\fist\PHOTO\IMG-20181119-WA0019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700808"/>
            <a:ext cx="3168352" cy="35283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611560" y="5528512"/>
            <a:ext cx="295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Analytical </a:t>
            </a:r>
            <a:r>
              <a:rPr lang="en-US" sz="2800" dirty="0" smtClean="0"/>
              <a:t>Balance</a:t>
            </a:r>
            <a:endParaRPr lang="en-IN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4283968" y="5517232"/>
            <a:ext cx="3600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Precision balance</a:t>
            </a:r>
            <a:endParaRPr lang="en-IN" sz="2800" dirty="0"/>
          </a:p>
        </p:txBody>
      </p:sp>
    </p:spTree>
    <p:extLst>
      <p:ext uri="{BB962C8B-B14F-4D97-AF65-F5344CB8AC3E}">
        <p14:creationId xmlns:p14="http://schemas.microsoft.com/office/powerpoint/2010/main" val="3139940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IN"/>
          </a:p>
        </p:txBody>
      </p:sp>
      <p:pic>
        <p:nvPicPr>
          <p:cNvPr id="15362" name="Picture 30" descr="F:\ajeet\Extrenal project\fist\PHOTO\IMG-20181119-WA0024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00808"/>
            <a:ext cx="2457450" cy="35283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3" name="Picture 31" descr="F:\ajeet\Extrenal project\fist\PHOTO\20190122_105640 (1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628800"/>
            <a:ext cx="2200275" cy="36724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1093601" y="5661248"/>
            <a:ext cx="21694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Vortex</a:t>
            </a:r>
            <a:endParaRPr lang="en-IN" sz="3600" dirty="0"/>
          </a:p>
        </p:txBody>
      </p:sp>
      <p:sp>
        <p:nvSpPr>
          <p:cNvPr id="4" name="TextBox 3"/>
          <p:cNvSpPr txBox="1"/>
          <p:nvPr/>
        </p:nvSpPr>
        <p:spPr>
          <a:xfrm>
            <a:off x="4283968" y="5661248"/>
            <a:ext cx="33843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3200" dirty="0"/>
              <a:t>Portable pH meter </a:t>
            </a:r>
          </a:p>
        </p:txBody>
      </p:sp>
    </p:spTree>
    <p:extLst>
      <p:ext uri="{BB962C8B-B14F-4D97-AF65-F5344CB8AC3E}">
        <p14:creationId xmlns:p14="http://schemas.microsoft.com/office/powerpoint/2010/main" val="4021552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 smtClean="0"/>
              <a:t>Binocular Microscope</a:t>
            </a:r>
            <a:endParaRPr lang="en-IN" dirty="0"/>
          </a:p>
        </p:txBody>
      </p:sp>
      <p:pic>
        <p:nvPicPr>
          <p:cNvPr id="16386" name="Picture 32" descr="F:\ajeet\Extrenal project\fist\PHOTO\IMG-20181119-WA0025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204864"/>
            <a:ext cx="2390775" cy="221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68513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 smtClean="0">
                <a:solidFill>
                  <a:srgbClr val="000099"/>
                </a:solidFill>
              </a:rPr>
              <a:t>Serum Repository</a:t>
            </a:r>
            <a:endParaRPr lang="en-IN" dirty="0">
              <a:solidFill>
                <a:srgbClr val="000099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dirty="0" smtClean="0"/>
              <a:t>Department of Biochemistry mentioning the serum repository obtained from VCC</a:t>
            </a:r>
          </a:p>
          <a:p>
            <a:r>
              <a:rPr lang="en-IN" dirty="0" smtClean="0"/>
              <a:t>Planning of research</a:t>
            </a:r>
          </a:p>
          <a:p>
            <a:pPr marL="0" indent="0">
              <a:buNone/>
            </a:pPr>
            <a:r>
              <a:rPr lang="en-IN" dirty="0" smtClean="0"/>
              <a:t> 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582127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/>
          <a:lstStyle/>
          <a:p>
            <a:r>
              <a:rPr lang="en-IN" b="1" dirty="0" smtClean="0">
                <a:solidFill>
                  <a:srgbClr val="000099"/>
                </a:solidFill>
              </a:rPr>
              <a:t>Practical Utility of Equip</a:t>
            </a:r>
            <a:r>
              <a:rPr lang="en-IN" b="1" dirty="0" smtClean="0">
                <a:solidFill>
                  <a:srgbClr val="000099"/>
                </a:solidFill>
              </a:rPr>
              <a:t>ment</a:t>
            </a:r>
            <a:endParaRPr lang="en-IN" b="1" dirty="0">
              <a:solidFill>
                <a:srgbClr val="000099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fontScale="92500" lnSpcReduction="20000"/>
          </a:bodyPr>
          <a:lstStyle/>
          <a:p>
            <a:r>
              <a:rPr lang="en-IN" dirty="0" smtClean="0"/>
              <a:t>DNA/ RNA Isolation</a:t>
            </a:r>
          </a:p>
          <a:p>
            <a:r>
              <a:rPr lang="en-IN" dirty="0" smtClean="0"/>
              <a:t>Cloning</a:t>
            </a:r>
          </a:p>
          <a:p>
            <a:r>
              <a:rPr lang="en-IN" dirty="0" smtClean="0"/>
              <a:t>Expression of protein</a:t>
            </a:r>
          </a:p>
          <a:p>
            <a:r>
              <a:rPr lang="en-IN" dirty="0" smtClean="0"/>
              <a:t>SDS PAGE</a:t>
            </a:r>
          </a:p>
          <a:p>
            <a:r>
              <a:rPr lang="en-IN" dirty="0" smtClean="0"/>
              <a:t>Western Blotting</a:t>
            </a:r>
          </a:p>
          <a:p>
            <a:r>
              <a:rPr lang="en-IN" dirty="0" smtClean="0"/>
              <a:t>FACS Analysis</a:t>
            </a:r>
          </a:p>
          <a:p>
            <a:r>
              <a:rPr lang="en-IN" dirty="0" smtClean="0"/>
              <a:t>Expression analysis by real time PCR</a:t>
            </a:r>
          </a:p>
          <a:p>
            <a:r>
              <a:rPr lang="en-IN" dirty="0" smtClean="0"/>
              <a:t>Immunohistochemistry</a:t>
            </a:r>
          </a:p>
          <a:p>
            <a:r>
              <a:rPr lang="en-US" altLang="en-US" dirty="0">
                <a:latin typeface="Georgia" panose="02040502050405020303" pitchFamily="18" charset="0"/>
              </a:rPr>
              <a:t>Bacterial genome editing </a:t>
            </a:r>
          </a:p>
          <a:p>
            <a:r>
              <a:rPr lang="en-IN" dirty="0" smtClean="0"/>
              <a:t>Storage of samples</a:t>
            </a:r>
          </a:p>
          <a:p>
            <a:endParaRPr lang="en-IN" dirty="0" smtClean="0"/>
          </a:p>
          <a:p>
            <a:endParaRPr lang="en-IN" dirty="0" smtClean="0"/>
          </a:p>
          <a:p>
            <a:endParaRPr lang="en-IN" dirty="0" smtClean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996064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3375</TotalTime>
  <Words>381</Words>
  <Application>Microsoft Office PowerPoint</Application>
  <PresentationFormat>On-screen Show (4:3)</PresentationFormat>
  <Paragraphs>121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Arial</vt:lpstr>
      <vt:lpstr>Calibri</vt:lpstr>
      <vt:lpstr>Georgia</vt:lpstr>
      <vt:lpstr>Times New Roman</vt:lpstr>
      <vt:lpstr>Office Theme</vt:lpstr>
      <vt:lpstr>PowerPoint Presentation</vt:lpstr>
      <vt:lpstr>PowerPoint Presentation</vt:lpstr>
      <vt:lpstr>Bench Top Flowcytometer</vt:lpstr>
      <vt:lpstr>APPLICATION</vt:lpstr>
      <vt:lpstr>Real time PCR</vt:lpstr>
      <vt:lpstr>APPLICATION</vt:lpstr>
      <vt:lpstr>Inverted Microscope</vt:lpstr>
      <vt:lpstr>APPLICATION</vt:lpstr>
      <vt:lpstr>Nano Spectrophotometer</vt:lpstr>
      <vt:lpstr>APPLICATION</vt:lpstr>
      <vt:lpstr>Refrigerated Centrifuge</vt:lpstr>
      <vt:lpstr>APPLICATION</vt:lpstr>
      <vt:lpstr>Refrigerated and heating water bath </vt:lpstr>
      <vt:lpstr>APPLICATION</vt:lpstr>
      <vt:lpstr>-80˚C Upright ultra low deep freezer </vt:lpstr>
      <vt:lpstr>APPLICATION</vt:lpstr>
      <vt:lpstr>-20˚C Upright Freezer </vt:lpstr>
      <vt:lpstr>APPLICATION</vt:lpstr>
      <vt:lpstr>Electroporator</vt:lpstr>
      <vt:lpstr>APPLICATION</vt:lpstr>
      <vt:lpstr>Semi dry blot apparatus</vt:lpstr>
      <vt:lpstr>APPLICATION</vt:lpstr>
      <vt:lpstr>PowerPoint Presentation</vt:lpstr>
      <vt:lpstr>PowerPoint Presentation</vt:lpstr>
      <vt:lpstr>Binocular Microscope</vt:lpstr>
      <vt:lpstr>Serum Repository</vt:lpstr>
      <vt:lpstr>Practical Utility of Equipment</vt:lpstr>
    </vt:vector>
  </TitlesOfParts>
  <Company>Hewlett-Packard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DST-FIST-2016</dc:title>
  <dc:creator>ajeet</dc:creator>
  <cp:lastModifiedBy>HP</cp:lastModifiedBy>
  <cp:revision>47</cp:revision>
  <dcterms:created xsi:type="dcterms:W3CDTF">2017-11-05T08:06:48Z</dcterms:created>
  <dcterms:modified xsi:type="dcterms:W3CDTF">2019-08-17T08:51:13Z</dcterms:modified>
</cp:coreProperties>
</file>