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handoutMasterIdLst>
    <p:handoutMasterId r:id="rId12"/>
  </p:handoutMasterIdLst>
  <p:sldIdLst>
    <p:sldId id="256" r:id="rId2"/>
    <p:sldId id="266" r:id="rId3"/>
    <p:sldId id="267" r:id="rId4"/>
    <p:sldId id="268" r:id="rId5"/>
    <p:sldId id="269" r:id="rId6"/>
    <p:sldId id="270" r:id="rId7"/>
    <p:sldId id="271" r:id="rId8"/>
    <p:sldId id="272" r:id="rId9"/>
    <p:sldId id="273" r:id="rId10"/>
    <p:sldId id="274" r:id="rId11"/>
  </p:sldIdLst>
  <p:sldSz cx="9144000" cy="6858000" type="screen4x3"/>
  <p:notesSz cx="7010400" cy="92964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85" d="100"/>
          <a:sy n="85" d="100"/>
        </p:scale>
        <p:origin x="1554" y="9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handoutMaster" Target="handoutMasters/handoutMaster1.xml"/><Relationship Id="rId2" Type="http://schemas.openxmlformats.org/officeDocument/2006/relationships/slide" Target="slides/slide1.xml"/><Relationship Id="rId16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theme" Target="theme/theme1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viewProps" Target="viewProp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970938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>
              <a:defRPr sz="1200"/>
            </a:lvl1pPr>
          </a:lstStyle>
          <a:p>
            <a:fld id="{23279308-A394-41A2-BB19-32A3F44C6205}" type="datetimeFigureOut">
              <a:rPr lang="en-IN" smtClean="0"/>
              <a:t>18-10-2019</a:t>
            </a:fld>
            <a:endParaRPr lang="en-IN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970938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>
              <a:defRPr sz="1200"/>
            </a:lvl1pPr>
          </a:lstStyle>
          <a:p>
            <a:fld id="{FCA24220-CEBE-48F7-969B-5CAD646D1D6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633210003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ight Triangle 9"/>
          <p:cNvSpPr/>
          <p:nvPr/>
        </p:nvSpPr>
        <p:spPr>
          <a:xfrm>
            <a:off x="-2" y="4664147"/>
            <a:ext cx="9151089" cy="0"/>
          </a:xfrm>
          <a:prstGeom prst="rtTriangle">
            <a:avLst/>
          </a:prstGeom>
          <a:gradFill flip="none" rotWithShape="1">
            <a:gsLst>
              <a:gs pos="0">
                <a:schemeClr val="accent1">
                  <a:shade val="35000"/>
                  <a:satMod val="170000"/>
                  <a:alpha val="100000"/>
                </a:schemeClr>
              </a:gs>
              <a:gs pos="55000">
                <a:schemeClr val="accent1">
                  <a:tint val="90000"/>
                  <a:satMod val="150000"/>
                  <a:alpha val="100000"/>
                </a:schemeClr>
              </a:gs>
              <a:gs pos="100000">
                <a:schemeClr val="accent1">
                  <a:shade val="35000"/>
                  <a:satMod val="170000"/>
                  <a:alpha val="100000"/>
                </a:schemeClr>
              </a:gs>
            </a:gsLst>
            <a:lin ang="3000000" scaled="1"/>
            <a:tileRect/>
          </a:gradFill>
          <a:ln w="127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Title 8"/>
          <p:cNvSpPr>
            <a:spLocks noGrp="1"/>
          </p:cNvSpPr>
          <p:nvPr>
            <p:ph type="ctrTitle"/>
          </p:nvPr>
        </p:nvSpPr>
        <p:spPr>
          <a:xfrm>
            <a:off x="685800" y="1752601"/>
            <a:ext cx="7772400" cy="1829761"/>
          </a:xfrm>
        </p:spPr>
        <p:txBody>
          <a:bodyPr vert="horz" anchor="b">
            <a:normAutofit/>
            <a:scene3d>
              <a:camera prst="orthographicFront"/>
              <a:lightRig rig="soft" dir="t"/>
            </a:scene3d>
            <a:sp3d prstMaterial="softEdge">
              <a:bevelT w="25400" h="25400"/>
            </a:sp3d>
          </a:bodyPr>
          <a:lstStyle>
            <a:lvl1pPr algn="r">
              <a:defRPr sz="4800" b="1">
                <a:solidFill>
                  <a:schemeClr val="tx2"/>
                </a:solidFill>
                <a:effectLst>
                  <a:outerShdw blurRad="31750" dist="25400" dir="540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extLst/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17" name="Subtitle 16"/>
          <p:cNvSpPr>
            <a:spLocks noGrp="1"/>
          </p:cNvSpPr>
          <p:nvPr>
            <p:ph type="subTitle" idx="1"/>
          </p:nvPr>
        </p:nvSpPr>
        <p:spPr>
          <a:xfrm>
            <a:off x="685800" y="3611607"/>
            <a:ext cx="7772400" cy="1199704"/>
          </a:xfrm>
        </p:spPr>
        <p:txBody>
          <a:bodyPr lIns="45720" rIns="45720"/>
          <a:lstStyle>
            <a:lvl1pPr marL="0" marR="64008" indent="0" algn="r">
              <a:buNone/>
              <a:defRPr>
                <a:solidFill>
                  <a:schemeClr val="tx2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  <a:extLst/>
          </a:lstStyle>
          <a:p>
            <a:r>
              <a:rPr kumimoji="0" lang="en-US"/>
              <a:t>Click to edit Master subtitle style</a:t>
            </a:r>
          </a:p>
        </p:txBody>
      </p:sp>
      <p:grpSp>
        <p:nvGrpSpPr>
          <p:cNvPr id="2" name="Group 1"/>
          <p:cNvGrpSpPr/>
          <p:nvPr/>
        </p:nvGrpSpPr>
        <p:grpSpPr>
          <a:xfrm>
            <a:off x="-3765" y="4953000"/>
            <a:ext cx="9147765" cy="1912088"/>
            <a:chOff x="-3765" y="4832896"/>
            <a:chExt cx="9147765" cy="2032192"/>
          </a:xfrm>
        </p:grpSpPr>
        <p:sp>
          <p:nvSpPr>
            <p:cNvPr id="7" name="Freeform 6"/>
            <p:cNvSpPr>
              <a:spLocks/>
            </p:cNvSpPr>
            <p:nvPr/>
          </p:nvSpPr>
          <p:spPr bwMode="auto">
            <a:xfrm>
              <a:off x="1687513" y="4832896"/>
              <a:ext cx="7456487" cy="518816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4697" y="0"/>
                </a:cxn>
                <a:cxn ang="0">
                  <a:pos x="4697" y="367"/>
                </a:cxn>
                <a:cxn ang="0">
                  <a:pos x="0" y="218"/>
                </a:cxn>
                <a:cxn ang="0">
                  <a:pos x="4697" y="0"/>
                </a:cxn>
              </a:cxnLst>
              <a:rect l="0" t="0" r="0" b="0"/>
              <a:pathLst>
                <a:path w="4697" h="367">
                  <a:moveTo>
                    <a:pt x="4697" y="0"/>
                  </a:moveTo>
                  <a:lnTo>
                    <a:pt x="4697" y="367"/>
                  </a:lnTo>
                  <a:lnTo>
                    <a:pt x="0" y="218"/>
                  </a:lnTo>
                  <a:lnTo>
                    <a:pt x="4697" y="0"/>
                  </a:lnTo>
                  <a:close/>
                </a:path>
              </a:pathLst>
            </a:custGeom>
            <a:solidFill>
              <a:schemeClr val="accent1">
                <a:tint val="65000"/>
                <a:satMod val="115000"/>
                <a:alpha val="40000"/>
              </a:schemeClr>
            </a:solidFill>
            <a:ln w="9525" cap="flat" cmpd="sng" algn="ctr">
              <a:noFill/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/>
            <a:p>
              <a:endParaRPr kumimoji="0" lang="en-US"/>
            </a:p>
          </p:txBody>
        </p:sp>
        <p:sp>
          <p:nvSpPr>
            <p:cNvPr id="8" name="Freeform 7"/>
            <p:cNvSpPr>
              <a:spLocks/>
            </p:cNvSpPr>
            <p:nvPr/>
          </p:nvSpPr>
          <p:spPr bwMode="auto">
            <a:xfrm>
              <a:off x="35443" y="5135526"/>
              <a:ext cx="9108557" cy="838200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0"/>
                </a:cxn>
                <a:cxn ang="0">
                  <a:pos x="5760" y="0"/>
                </a:cxn>
                <a:cxn ang="0">
                  <a:pos x="5760" y="528"/>
                </a:cxn>
                <a:cxn ang="0">
                  <a:pos x="48" y="0"/>
                </a:cxn>
              </a:cxnLst>
              <a:rect l="0" t="0" r="0" b="0"/>
              <a:pathLst>
                <a:path w="5760" h="528">
                  <a:moveTo>
                    <a:pt x="0" y="0"/>
                  </a:moveTo>
                  <a:lnTo>
                    <a:pt x="5760" y="0"/>
                  </a:lnTo>
                  <a:lnTo>
                    <a:pt x="5760" y="528"/>
                  </a:lnTo>
                  <a:lnTo>
                    <a:pt x="48" y="0"/>
                  </a:lnTo>
                </a:path>
              </a:pathLst>
            </a:custGeom>
            <a:solidFill>
              <a:srgbClr val="000000">
                <a:alpha val="100000"/>
              </a:srgbClr>
            </a:solidFill>
            <a:ln w="9525" cap="flat" cmpd="sng" algn="ctr">
              <a:noFill/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/>
            <a:p>
              <a:endParaRPr kumimoji="0" lang="en-US"/>
            </a:p>
          </p:txBody>
        </p:sp>
        <p:sp>
          <p:nvSpPr>
            <p:cNvPr id="11" name="Freeform 10"/>
            <p:cNvSpPr>
              <a:spLocks/>
            </p:cNvSpPr>
            <p:nvPr/>
          </p:nvSpPr>
          <p:spPr bwMode="auto">
            <a:xfrm>
              <a:off x="0" y="4883888"/>
              <a:ext cx="9144000" cy="1981200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0"/>
                </a:cxn>
                <a:cxn ang="0">
                  <a:pos x="0" y="1248"/>
                </a:cxn>
                <a:cxn ang="0">
                  <a:pos x="5760" y="1248"/>
                </a:cxn>
                <a:cxn ang="0">
                  <a:pos x="5760" y="528"/>
                </a:cxn>
                <a:cxn ang="0">
                  <a:pos x="0" y="0"/>
                </a:cxn>
              </a:cxnLst>
              <a:rect l="0" t="0" r="0" b="0"/>
              <a:pathLst>
                <a:path w="5760" h="1248">
                  <a:moveTo>
                    <a:pt x="0" y="0"/>
                  </a:moveTo>
                  <a:lnTo>
                    <a:pt x="0" y="1248"/>
                  </a:lnTo>
                  <a:lnTo>
                    <a:pt x="5760" y="1248"/>
                  </a:lnTo>
                  <a:lnTo>
                    <a:pt x="5760" y="528"/>
                  </a:lnTo>
                  <a:lnTo>
                    <a:pt x="0" y="0"/>
                  </a:lnTo>
                  <a:close/>
                </a:path>
              </a:pathLst>
            </a:custGeom>
            <a:blipFill>
              <a:blip r:embed="rId2">
                <a:alphaModFix amt="50000"/>
              </a:blip>
              <a:tile tx="0" ty="0" sx="50000" sy="50000" flip="none" algn="t"/>
            </a:blipFill>
            <a:ln w="12700" cap="rnd" cmpd="thickThin" algn="ctr">
              <a:noFill/>
              <a:prstDash val="solid"/>
            </a:ln>
            <a:effectLst>
              <a:fillOverlay blend="mult">
                <a:gradFill flip="none" rotWithShape="1">
                  <a:gsLst>
                    <a:gs pos="0">
                      <a:schemeClr val="accent1">
                        <a:shade val="20000"/>
                        <a:satMod val="176000"/>
                        <a:alpha val="100000"/>
                      </a:schemeClr>
                    </a:gs>
                    <a:gs pos="18000">
                      <a:schemeClr val="accent1">
                        <a:shade val="48000"/>
                        <a:satMod val="153000"/>
                        <a:alpha val="100000"/>
                      </a:schemeClr>
                    </a:gs>
                    <a:gs pos="43000">
                      <a:schemeClr val="accent1">
                        <a:tint val="86000"/>
                        <a:satMod val="149000"/>
                        <a:alpha val="100000"/>
                      </a:schemeClr>
                    </a:gs>
                    <a:gs pos="45000">
                      <a:schemeClr val="accent1">
                        <a:tint val="85000"/>
                        <a:satMod val="150000"/>
                        <a:alpha val="100000"/>
                      </a:schemeClr>
                    </a:gs>
                    <a:gs pos="50000">
                      <a:schemeClr val="accent1">
                        <a:tint val="86000"/>
                        <a:satMod val="149000"/>
                        <a:alpha val="100000"/>
                      </a:schemeClr>
                    </a:gs>
                    <a:gs pos="79000">
                      <a:schemeClr val="accent1">
                        <a:shade val="53000"/>
                        <a:satMod val="150000"/>
                        <a:alpha val="100000"/>
                      </a:schemeClr>
                    </a:gs>
                    <a:gs pos="100000">
                      <a:schemeClr val="accent1">
                        <a:shade val="25000"/>
                        <a:satMod val="170000"/>
                        <a:alpha val="100000"/>
                      </a:schemeClr>
                    </a:gs>
                  </a:gsLst>
                  <a:lin ang="450000" scaled="1"/>
                  <a:tileRect/>
                </a:gradFill>
              </a:fillOverlay>
            </a:effectLst>
          </p:spPr>
          <p:style>
            <a:lnRef idx="3">
              <a:schemeClr val="lt1"/>
            </a:lnRef>
            <a:fillRef idx="1">
              <a:schemeClr val="accent1"/>
            </a:fillRef>
            <a:effectRef idx="1">
              <a:schemeClr val="accent1"/>
            </a:effectRef>
            <a:fontRef idx="minor">
              <a:schemeClr val="lt1"/>
            </a:fontRef>
          </p:style>
          <p:txBody>
            <a:bodyPr vert="horz" wrap="square" lIns="91440" tIns="45720" rIns="91440" bIns="45720" anchor="ctr" compatLnSpc="1"/>
            <a:lstStyle/>
            <a:p>
              <a:pPr algn="ctr" eaLnBrk="1" latinLnBrk="0" hangingPunct="1"/>
              <a:endParaRPr kumimoji="0" lang="en-US"/>
            </a:p>
          </p:txBody>
        </p:sp>
        <p:cxnSp>
          <p:nvCxnSpPr>
            <p:cNvPr id="12" name="Straight Connector 11"/>
            <p:cNvCxnSpPr/>
            <p:nvPr/>
          </p:nvCxnSpPr>
          <p:spPr>
            <a:xfrm>
              <a:off x="-3765" y="4880373"/>
              <a:ext cx="9147765" cy="839943"/>
            </a:xfrm>
            <a:prstGeom prst="line">
              <a:avLst/>
            </a:prstGeom>
            <a:noFill/>
            <a:ln w="12065" cap="flat" cmpd="sng" algn="ctr">
              <a:gradFill>
                <a:gsLst>
                  <a:gs pos="45000">
                    <a:schemeClr val="accent1">
                      <a:tint val="70000"/>
                      <a:satMod val="110000"/>
                    </a:schemeClr>
                  </a:gs>
                  <a:gs pos="15000">
                    <a:schemeClr val="accent1">
                      <a:shade val="40000"/>
                      <a:satMod val="110000"/>
                    </a:schemeClr>
                  </a:gs>
                </a:gsLst>
                <a:lin ang="5400000" scaled="1"/>
              </a:gradFill>
              <a:prstDash val="solid"/>
              <a:miter lim="800000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30" name="Date Placeholder 29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  <a:extLst/>
          </a:lstStyle>
          <a:p>
            <a:fld id="{1D8BD707-D9CF-40AE-B4C6-C98DA3205C09}" type="datetimeFigureOut">
              <a:rPr lang="en-US" smtClean="0"/>
              <a:pPr/>
              <a:t>10/18/2019</a:t>
            </a:fld>
            <a:endParaRPr lang="en-US"/>
          </a:p>
        </p:txBody>
      </p:sp>
      <p:sp>
        <p:nvSpPr>
          <p:cNvPr id="19" name="Footer Placeholder 18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accent1">
                    <a:tint val="20000"/>
                  </a:schemeClr>
                </a:solidFill>
              </a:defRPr>
            </a:lvl1pPr>
            <a:extLst/>
          </a:lstStyle>
          <a:p>
            <a:endParaRPr lang="en-US"/>
          </a:p>
        </p:txBody>
      </p:sp>
      <p:sp>
        <p:nvSpPr>
          <p:cNvPr id="27" name="Slide Number Placeholder 2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  <a:extLst/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10/18/2019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7" name="Title 6"/>
          <p:cNvSpPr>
            <a:spLocks noGrp="1"/>
          </p:cNvSpPr>
          <p:nvPr>
            <p:ph type="title"/>
          </p:nvPr>
        </p:nvSpPr>
        <p:spPr/>
        <p:txBody>
          <a:bodyPr rtlCol="0"/>
          <a:lstStyle/>
          <a:p>
            <a:r>
              <a:rPr kumimoji="0" lang="en-US"/>
              <a:t>Click to edit Master title style</a:t>
            </a:r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76" y="1059712"/>
            <a:ext cx="7772400" cy="1828800"/>
          </a:xfrm>
        </p:spPr>
        <p:txBody>
          <a:bodyPr vert="horz" anchor="b">
            <a:normAutofit/>
            <a:scene3d>
              <a:camera prst="orthographicFront"/>
              <a:lightRig rig="soft" dir="t"/>
            </a:scene3d>
            <a:sp3d prstMaterial="softEdge">
              <a:bevelT w="25400" h="25400"/>
            </a:sp3d>
          </a:bodyPr>
          <a:lstStyle>
            <a:lvl1pPr algn="r">
              <a:buNone/>
              <a:defRPr sz="4800" b="1" cap="none" baseline="0">
                <a:effectLst>
                  <a:outerShdw blurRad="31750" dist="25400" dir="540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extLst/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922713" y="2931712"/>
            <a:ext cx="4572000" cy="1454888"/>
          </a:xfrm>
        </p:spPr>
        <p:txBody>
          <a:bodyPr lIns="91440" rIns="91440" anchor="t"/>
          <a:lstStyle>
            <a:lvl1pPr marL="0" indent="0" algn="l">
              <a:buNone/>
              <a:defRPr sz="2300">
                <a:solidFill>
                  <a:schemeClr val="tx1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extLst/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10/18/2019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7" name="Chevron 6"/>
          <p:cNvSpPr/>
          <p:nvPr/>
        </p:nvSpPr>
        <p:spPr>
          <a:xfrm>
            <a:off x="3636680" y="3005472"/>
            <a:ext cx="18288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l" eaLnBrk="1" latinLnBrk="0" hangingPunct="1"/>
            <a:endParaRPr kumimoji="0" lang="en-US"/>
          </a:p>
        </p:txBody>
      </p:sp>
      <p:sp>
        <p:nvSpPr>
          <p:cNvPr id="8" name="Chevron 7"/>
          <p:cNvSpPr/>
          <p:nvPr/>
        </p:nvSpPr>
        <p:spPr>
          <a:xfrm>
            <a:off x="3450264" y="3005472"/>
            <a:ext cx="18288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l" eaLnBrk="1" latinLnBrk="0" hangingPunct="1"/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481328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481328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10/18/2019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 rtlCol="0"/>
          <a:lstStyle/>
          <a:p>
            <a:r>
              <a:rPr kumimoji="0" lang="en-US"/>
              <a:t>Click to edit Master title style</a:t>
            </a:r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Comparison"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8229600" cy="1143000"/>
          </a:xfrm>
        </p:spPr>
        <p:txBody>
          <a:bodyPr anchor="ctr"/>
          <a:lstStyle>
            <a:lvl1pPr>
              <a:defRPr/>
            </a:lvl1pPr>
            <a:extLst/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5410200"/>
            <a:ext cx="4040188" cy="762000"/>
          </a:xfrm>
          <a:solidFill>
            <a:schemeClr val="accent1"/>
          </a:solidFill>
          <a:ln w="9652">
            <a:solidFill>
              <a:schemeClr val="accent1"/>
            </a:solidFill>
            <a:miter lim="800000"/>
          </a:ln>
        </p:spPr>
        <p:txBody>
          <a:bodyPr lIns="182880" anchor="ctr"/>
          <a:lstStyle>
            <a:lvl1pPr marL="0" indent="0">
              <a:buNone/>
              <a:defRPr sz="2400" b="0">
                <a:solidFill>
                  <a:schemeClr val="bg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4645026" y="5410200"/>
            <a:ext cx="4041775" cy="762000"/>
          </a:xfrm>
          <a:solidFill>
            <a:schemeClr val="accent1"/>
          </a:solidFill>
          <a:ln w="9652">
            <a:solidFill>
              <a:schemeClr val="accent1"/>
            </a:solidFill>
            <a:miter lim="800000"/>
          </a:ln>
        </p:spPr>
        <p:txBody>
          <a:bodyPr lIns="182880" anchor="ctr"/>
          <a:lstStyle>
            <a:lvl1pPr marL="0" indent="0">
              <a:buNone/>
              <a:defRPr sz="2400" b="0">
                <a:solidFill>
                  <a:schemeClr val="bg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2"/>
          </p:nvPr>
        </p:nvSpPr>
        <p:spPr>
          <a:xfrm>
            <a:off x="457200" y="1444294"/>
            <a:ext cx="4040188" cy="3941763"/>
          </a:xfrm>
          <a:ln>
            <a:noFill/>
            <a:prstDash val="sysDash"/>
            <a:miter lim="800000"/>
          </a:ln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extLst/>
          </a:lstStyle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1444294"/>
            <a:ext cx="4041775" cy="3941763"/>
          </a:xfrm>
          <a:ln>
            <a:noFill/>
            <a:prstDash val="sysDash"/>
            <a:miter lim="800000"/>
          </a:ln>
        </p:spPr>
        <p:txBody>
          <a:bodyPr/>
          <a:lstStyle>
            <a:lvl1pPr>
              <a:spcBef>
                <a:spcPts val="0"/>
              </a:spcBef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extLst/>
          </a:lstStyle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10/18/2019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10/18/2019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Title 5"/>
          <p:cNvSpPr>
            <a:spLocks noGrp="1"/>
          </p:cNvSpPr>
          <p:nvPr>
            <p:ph type="title"/>
          </p:nvPr>
        </p:nvSpPr>
        <p:spPr/>
        <p:txBody>
          <a:bodyPr rtlCol="0"/>
          <a:lstStyle/>
          <a:p>
            <a:r>
              <a:rPr kumimoji="0" lang="en-US"/>
              <a:t>Click to edit Master title style</a:t>
            </a:r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10/18/2019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4400" y="4876800"/>
            <a:ext cx="7481776" cy="457200"/>
          </a:xfrm>
        </p:spPr>
        <p:txBody>
          <a:bodyPr vert="horz" anchor="t">
            <a:noAutofit/>
            <a:sp3d prstMaterial="softEdge">
              <a:bevelT w="0" h="0"/>
            </a:sp3d>
          </a:bodyPr>
          <a:lstStyle>
            <a:lvl1pPr algn="r">
              <a:buNone/>
              <a:defRPr sz="2500" b="0">
                <a:solidFill>
                  <a:schemeClr val="accent1"/>
                </a:solidFill>
                <a:effectLst/>
              </a:defRPr>
            </a:lvl1pPr>
            <a:extLst/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4419600" y="5355102"/>
            <a:ext cx="3974592" cy="914400"/>
          </a:xfrm>
        </p:spPr>
        <p:txBody>
          <a:bodyPr/>
          <a:lstStyle>
            <a:lvl1pPr marL="0" indent="0" algn="r">
              <a:buNone/>
              <a:defRPr sz="16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  <a:extLst/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>
          <a:xfrm>
            <a:off x="914400" y="274320"/>
            <a:ext cx="7479792" cy="457200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extLst/>
          </a:lstStyle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6727032" y="6407944"/>
            <a:ext cx="1920240" cy="365760"/>
          </a:xfrm>
        </p:spPr>
        <p:txBody>
          <a:bodyPr/>
          <a:lstStyle/>
          <a:p>
            <a:fld id="{1D8BD707-D9CF-40AE-B4C6-C98DA3205C09}" type="datetimeFigureOut">
              <a:rPr lang="en-US" smtClean="0"/>
              <a:pPr/>
              <a:t>10/18/2019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41232" y="5443402"/>
            <a:ext cx="7162800" cy="648232"/>
          </a:xfrm>
          <a:noFill/>
        </p:spPr>
        <p:txBody>
          <a:bodyPr lIns="91440" tIns="0" rIns="91440" anchor="t"/>
          <a:lstStyle>
            <a:lvl1pPr marL="0" marR="18288" indent="0" algn="r">
              <a:buNone/>
              <a:defRPr sz="14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  <a:extLst/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228600" y="189968"/>
            <a:ext cx="8686800" cy="4389120"/>
          </a:xfrm>
          <a:prstGeom prst="rect">
            <a:avLst/>
          </a:prstGeom>
          <a:solidFill>
            <a:schemeClr val="bg2"/>
          </a:solidFill>
          <a:ln>
            <a:solidFill>
              <a:schemeClr val="bg1"/>
            </a:solidFill>
          </a:ln>
          <a:effectLst>
            <a:innerShdw blurRad="95250">
              <a:srgbClr val="000000"/>
            </a:innerShdw>
          </a:effectLst>
        </p:spPr>
        <p:txBody>
          <a:bodyPr/>
          <a:lstStyle>
            <a:lvl1pPr marL="0" indent="0">
              <a:buNone/>
              <a:defRPr sz="3200"/>
            </a:lvl1pPr>
            <a:extLst/>
          </a:lstStyle>
          <a:p>
            <a:r>
              <a:rPr kumimoji="0" lang="en-US"/>
              <a:t>Click icon to add picture</a:t>
            </a:r>
            <a:endParaRPr kumimoji="0"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  <a:extLst/>
          </a:lstStyle>
          <a:p>
            <a:fld id="{1D8BD707-D9CF-40AE-B4C6-C98DA3205C09}" type="datetimeFigureOut">
              <a:rPr lang="en-US" smtClean="0"/>
              <a:pPr/>
              <a:t>10/18/2019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380072" y="6407944"/>
            <a:ext cx="2350681" cy="365125"/>
          </a:xfrm>
        </p:spPr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  <a:extLst/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  <a:extLst/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28600" y="4865122"/>
            <a:ext cx="8075432" cy="562672"/>
          </a:xfrm>
          <a:noFill/>
        </p:spPr>
        <p:txBody>
          <a:bodyPr anchor="t">
            <a:sp3d prstMaterial="softEdge"/>
          </a:bodyPr>
          <a:lstStyle>
            <a:lvl1pPr marR="0" algn="r">
              <a:buNone/>
              <a:defRPr sz="3000" b="0">
                <a:solidFill>
                  <a:schemeClr val="accent1"/>
                </a:solidFill>
                <a:effectLst>
                  <a:outerShdw blurRad="50800" dist="25000" dir="5400000" algn="t" rotWithShape="0">
                    <a:prstClr val="black">
                      <a:alpha val="45000"/>
                    </a:prstClr>
                  </a:outerShdw>
                </a:effectLst>
              </a:defRPr>
            </a:lvl1pPr>
            <a:extLst/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8" name="Freeform 7"/>
          <p:cNvSpPr>
            <a:spLocks/>
          </p:cNvSpPr>
          <p:nvPr/>
        </p:nvSpPr>
        <p:spPr bwMode="auto">
          <a:xfrm>
            <a:off x="499273" y="5944936"/>
            <a:ext cx="4940624" cy="921076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7485" h="337">
                <a:moveTo>
                  <a:pt x="0" y="2"/>
                </a:moveTo>
                <a:lnTo>
                  <a:pt x="7485" y="337"/>
                </a:lnTo>
                <a:lnTo>
                  <a:pt x="5558" y="337"/>
                </a:lnTo>
                <a:lnTo>
                  <a:pt x="1" y="0"/>
                </a:lnTo>
              </a:path>
            </a:pathLst>
          </a:custGeom>
          <a:solidFill>
            <a:schemeClr val="accent1">
              <a:tint val="65000"/>
              <a:satMod val="115000"/>
              <a:alpha val="40000"/>
            </a:scheme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9" name="Freeform 8"/>
          <p:cNvSpPr>
            <a:spLocks/>
          </p:cNvSpPr>
          <p:nvPr/>
        </p:nvSpPr>
        <p:spPr bwMode="auto">
          <a:xfrm>
            <a:off x="485717" y="5939011"/>
            <a:ext cx="3690451" cy="93345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5591" h="588">
                <a:moveTo>
                  <a:pt x="0" y="0"/>
                </a:moveTo>
                <a:lnTo>
                  <a:pt x="5591" y="585"/>
                </a:lnTo>
                <a:lnTo>
                  <a:pt x="4415" y="588"/>
                </a:lnTo>
                <a:lnTo>
                  <a:pt x="12" y="4"/>
                </a:lnTo>
              </a:path>
            </a:pathLst>
          </a:custGeom>
          <a:solidFill>
            <a:srgbClr val="000000">
              <a:alpha val="100000"/>
            </a:srgb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0" name="Right Triangle 9"/>
          <p:cNvSpPr>
            <a:spLocks/>
          </p:cNvSpPr>
          <p:nvPr/>
        </p:nvSpPr>
        <p:spPr bwMode="auto">
          <a:xfrm>
            <a:off x="-6042" y="5791253"/>
            <a:ext cx="3402314" cy="1080868"/>
          </a:xfrm>
          <a:prstGeom prst="rtTriangle">
            <a:avLst/>
          </a:prstGeom>
          <a:blipFill>
            <a:blip r:embed="rId2">
              <a:alphaModFix amt="50000"/>
            </a:blip>
            <a:tile tx="0" ty="0" sx="50000" sy="50000" flip="none" algn="t"/>
          </a:blipFill>
          <a:ln w="12700" cap="rnd" cmpd="thickThin" algn="ctr">
            <a:noFill/>
            <a:prstDash val="solid"/>
          </a:ln>
          <a:effectLst>
            <a:fillOverlay blend="mult">
              <a:gradFill flip="none" rotWithShape="1">
                <a:gsLst>
                  <a:gs pos="0">
                    <a:schemeClr val="accent1">
                      <a:shade val="20000"/>
                      <a:satMod val="176000"/>
                      <a:alpha val="100000"/>
                    </a:schemeClr>
                  </a:gs>
                  <a:gs pos="18000">
                    <a:schemeClr val="accent1">
                      <a:shade val="48000"/>
                      <a:satMod val="153000"/>
                      <a:alpha val="100000"/>
                    </a:schemeClr>
                  </a:gs>
                  <a:gs pos="43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45000">
                    <a:schemeClr val="accent1">
                      <a:tint val="85000"/>
                      <a:satMod val="150000"/>
                      <a:alpha val="100000"/>
                    </a:schemeClr>
                  </a:gs>
                  <a:gs pos="50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79000">
                    <a:schemeClr val="accent1">
                      <a:shade val="53000"/>
                      <a:satMod val="150000"/>
                      <a:alpha val="100000"/>
                    </a:schemeClr>
                  </a:gs>
                  <a:gs pos="100000">
                    <a:schemeClr val="accent1">
                      <a:shade val="25000"/>
                      <a:satMod val="170000"/>
                      <a:alpha val="100000"/>
                    </a:schemeClr>
                  </a:gs>
                </a:gsLst>
                <a:lin ang="450000" scaled="1"/>
                <a:tileRect/>
              </a:gradFill>
            </a:fillOverlay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vert="horz" wrap="square" lIns="91440" tIns="45720" rIns="91440" bIns="45720" anchor="ctr" compatLnSpc="1"/>
          <a:lstStyle/>
          <a:p>
            <a:pPr algn="ctr" eaLnBrk="1" latinLnBrk="0" hangingPunct="1"/>
            <a:endParaRPr kumimoji="0" lang="en-US"/>
          </a:p>
        </p:txBody>
      </p:sp>
      <p:cxnSp>
        <p:nvCxnSpPr>
          <p:cNvPr id="11" name="Straight Connector 10"/>
          <p:cNvCxnSpPr/>
          <p:nvPr/>
        </p:nvCxnSpPr>
        <p:spPr>
          <a:xfrm>
            <a:off x="-9237" y="5787738"/>
            <a:ext cx="3405509" cy="1084383"/>
          </a:xfrm>
          <a:prstGeom prst="line">
            <a:avLst/>
          </a:prstGeom>
          <a:noFill/>
          <a:ln w="12065" cap="flat" cmpd="sng" algn="ctr">
            <a:gradFill>
              <a:gsLst>
                <a:gs pos="45000">
                  <a:schemeClr val="accent1">
                    <a:tint val="70000"/>
                    <a:satMod val="110000"/>
                  </a:schemeClr>
                </a:gs>
                <a:gs pos="15000">
                  <a:schemeClr val="accent1">
                    <a:shade val="40000"/>
                    <a:satMod val="110000"/>
                  </a:schemeClr>
                </a:gs>
              </a:gsLst>
              <a:lin ang="5400000" scaled="1"/>
            </a:gradFill>
            <a:prstDash val="solid"/>
            <a:miter lim="800000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2" name="Chevron 11"/>
          <p:cNvSpPr/>
          <p:nvPr/>
        </p:nvSpPr>
        <p:spPr>
          <a:xfrm>
            <a:off x="8664112" y="4988440"/>
            <a:ext cx="18288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l" eaLnBrk="1" latinLnBrk="0" hangingPunct="1"/>
            <a:endParaRPr kumimoji="0" lang="en-US"/>
          </a:p>
        </p:txBody>
      </p:sp>
      <p:sp>
        <p:nvSpPr>
          <p:cNvPr id="13" name="Chevron 12"/>
          <p:cNvSpPr/>
          <p:nvPr/>
        </p:nvSpPr>
        <p:spPr>
          <a:xfrm>
            <a:off x="8477696" y="4988440"/>
            <a:ext cx="18288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l" eaLnBrk="1" latinLnBrk="0" hangingPunct="1"/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1481329"/>
            <a:ext cx="8229600" cy="4386071"/>
          </a:xfrm>
        </p:spPr>
        <p:txBody>
          <a:bodyPr vert="eaVert"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10/18/2019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844013" y="274640"/>
            <a:ext cx="1777470" cy="5592761"/>
          </a:xfrm>
        </p:spPr>
        <p:txBody>
          <a:bodyPr vert="eaVert"/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41"/>
            <a:ext cx="6324600" cy="5592760"/>
          </a:xfrm>
        </p:spPr>
        <p:txBody>
          <a:bodyPr vert="eaVert"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10/18/2019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Freeform 12"/>
          <p:cNvSpPr>
            <a:spLocks/>
          </p:cNvSpPr>
          <p:nvPr/>
        </p:nvSpPr>
        <p:spPr bwMode="auto">
          <a:xfrm>
            <a:off x="499273" y="5944936"/>
            <a:ext cx="4940624" cy="921076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7485" h="337">
                <a:moveTo>
                  <a:pt x="0" y="2"/>
                </a:moveTo>
                <a:lnTo>
                  <a:pt x="7485" y="337"/>
                </a:lnTo>
                <a:lnTo>
                  <a:pt x="5558" y="337"/>
                </a:lnTo>
                <a:lnTo>
                  <a:pt x="1" y="0"/>
                </a:lnTo>
              </a:path>
            </a:pathLst>
          </a:custGeom>
          <a:solidFill>
            <a:schemeClr val="accent1">
              <a:tint val="65000"/>
              <a:satMod val="115000"/>
              <a:alpha val="40000"/>
            </a:scheme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2" name="Freeform 11"/>
          <p:cNvSpPr>
            <a:spLocks/>
          </p:cNvSpPr>
          <p:nvPr/>
        </p:nvSpPr>
        <p:spPr bwMode="auto">
          <a:xfrm>
            <a:off x="485717" y="5939011"/>
            <a:ext cx="3690451" cy="93345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5591" h="588">
                <a:moveTo>
                  <a:pt x="0" y="0"/>
                </a:moveTo>
                <a:lnTo>
                  <a:pt x="5591" y="585"/>
                </a:lnTo>
                <a:lnTo>
                  <a:pt x="4415" y="588"/>
                </a:lnTo>
                <a:lnTo>
                  <a:pt x="12" y="4"/>
                </a:lnTo>
              </a:path>
            </a:pathLst>
          </a:custGeom>
          <a:solidFill>
            <a:srgbClr val="000000">
              <a:alpha val="100000"/>
            </a:srgb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4" name="Right Triangle 13"/>
          <p:cNvSpPr>
            <a:spLocks/>
          </p:cNvSpPr>
          <p:nvPr/>
        </p:nvSpPr>
        <p:spPr bwMode="auto">
          <a:xfrm>
            <a:off x="-6042" y="5791253"/>
            <a:ext cx="3402314" cy="1080868"/>
          </a:xfrm>
          <a:prstGeom prst="rtTriangle">
            <a:avLst/>
          </a:prstGeom>
          <a:blipFill>
            <a:blip r:embed="rId13">
              <a:alphaModFix amt="50000"/>
            </a:blip>
            <a:tile tx="0" ty="0" sx="50000" sy="50000" flip="none" algn="t"/>
          </a:blipFill>
          <a:ln w="12700" cap="rnd" cmpd="thickThin" algn="ctr">
            <a:noFill/>
            <a:prstDash val="solid"/>
          </a:ln>
          <a:effectLst>
            <a:fillOverlay blend="mult">
              <a:gradFill flip="none" rotWithShape="1">
                <a:gsLst>
                  <a:gs pos="0">
                    <a:schemeClr val="accent1">
                      <a:shade val="20000"/>
                      <a:satMod val="176000"/>
                      <a:alpha val="100000"/>
                    </a:schemeClr>
                  </a:gs>
                  <a:gs pos="18000">
                    <a:schemeClr val="accent1">
                      <a:shade val="48000"/>
                      <a:satMod val="153000"/>
                      <a:alpha val="100000"/>
                    </a:schemeClr>
                  </a:gs>
                  <a:gs pos="43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45000">
                    <a:schemeClr val="accent1">
                      <a:tint val="85000"/>
                      <a:satMod val="150000"/>
                      <a:alpha val="100000"/>
                    </a:schemeClr>
                  </a:gs>
                  <a:gs pos="50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79000">
                    <a:schemeClr val="accent1">
                      <a:shade val="53000"/>
                      <a:satMod val="150000"/>
                      <a:alpha val="100000"/>
                    </a:schemeClr>
                  </a:gs>
                  <a:gs pos="100000">
                    <a:schemeClr val="accent1">
                      <a:shade val="25000"/>
                      <a:satMod val="170000"/>
                      <a:alpha val="100000"/>
                    </a:schemeClr>
                  </a:gs>
                </a:gsLst>
                <a:lin ang="450000" scaled="1"/>
                <a:tileRect/>
              </a:gradFill>
            </a:fillOverlay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vert="horz" wrap="square" lIns="91440" tIns="45720" rIns="91440" bIns="45720" anchor="ctr" compatLnSpc="1"/>
          <a:lstStyle/>
          <a:p>
            <a:pPr algn="ctr" eaLnBrk="1" latinLnBrk="0" hangingPunct="1"/>
            <a:endParaRPr kumimoji="0" lang="en-US"/>
          </a:p>
        </p:txBody>
      </p:sp>
      <p:cxnSp>
        <p:nvCxnSpPr>
          <p:cNvPr id="15" name="Straight Connector 14"/>
          <p:cNvCxnSpPr/>
          <p:nvPr/>
        </p:nvCxnSpPr>
        <p:spPr>
          <a:xfrm>
            <a:off x="-9237" y="5787738"/>
            <a:ext cx="3405509" cy="1084383"/>
          </a:xfrm>
          <a:prstGeom prst="line">
            <a:avLst/>
          </a:prstGeom>
          <a:noFill/>
          <a:ln w="12065" cap="flat" cmpd="sng" algn="ctr">
            <a:gradFill>
              <a:gsLst>
                <a:gs pos="45000">
                  <a:schemeClr val="accent1">
                    <a:tint val="70000"/>
                    <a:satMod val="110000"/>
                  </a:schemeClr>
                </a:gs>
                <a:gs pos="15000">
                  <a:schemeClr val="accent1">
                    <a:shade val="40000"/>
                    <a:satMod val="110000"/>
                  </a:schemeClr>
                </a:gs>
              </a:gsLst>
              <a:lin ang="5400000" scaled="1"/>
            </a:gradFill>
            <a:prstDash val="solid"/>
            <a:miter lim="800000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9" name="Title Placeholder 8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anchor="ctr">
            <a:normAutofit/>
            <a:scene3d>
              <a:camera prst="orthographicFront"/>
              <a:lightRig rig="soft" dir="t"/>
            </a:scene3d>
            <a:sp3d prstMaterial="softEdge">
              <a:bevelT w="25400" h="25400"/>
            </a:sp3d>
          </a:bodyPr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30" name="Text Placeholder 29"/>
          <p:cNvSpPr>
            <a:spLocks noGrp="1"/>
          </p:cNvSpPr>
          <p:nvPr>
            <p:ph type="body" idx="1"/>
          </p:nvPr>
        </p:nvSpPr>
        <p:spPr>
          <a:xfrm>
            <a:off x="457200" y="1481328"/>
            <a:ext cx="8229600" cy="4525963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en-US"/>
              <a:t>Click to edit Master text styles</a:t>
            </a:r>
          </a:p>
          <a:p>
            <a:pPr lvl="1" eaLnBrk="1" latinLnBrk="0" hangingPunct="1"/>
            <a:r>
              <a:rPr kumimoji="0" lang="en-US"/>
              <a:t>Second level</a:t>
            </a:r>
          </a:p>
          <a:p>
            <a:pPr lvl="2" eaLnBrk="1" latinLnBrk="0" hangingPunct="1"/>
            <a:r>
              <a:rPr kumimoji="0" lang="en-US"/>
              <a:t>Third level</a:t>
            </a:r>
          </a:p>
          <a:p>
            <a:pPr lvl="3" eaLnBrk="1" latinLnBrk="0" hangingPunct="1"/>
            <a:r>
              <a:rPr kumimoji="0" lang="en-US"/>
              <a:t>Fourth level</a:t>
            </a:r>
          </a:p>
          <a:p>
            <a:pPr lvl="4" eaLnBrk="1" latinLnBrk="0" hangingPunct="1"/>
            <a:r>
              <a:rPr kumimoji="0" lang="en-US"/>
              <a:t>Fifth level</a:t>
            </a:r>
          </a:p>
        </p:txBody>
      </p:sp>
      <p:sp>
        <p:nvSpPr>
          <p:cNvPr id="10" name="Date Placeholder 9"/>
          <p:cNvSpPr>
            <a:spLocks noGrp="1"/>
          </p:cNvSpPr>
          <p:nvPr>
            <p:ph type="dt" sz="half" idx="2"/>
          </p:nvPr>
        </p:nvSpPr>
        <p:spPr>
          <a:xfrm>
            <a:off x="6727032" y="6407944"/>
            <a:ext cx="1920240" cy="365760"/>
          </a:xfrm>
          <a:prstGeom prst="rect">
            <a:avLst/>
          </a:prstGeom>
        </p:spPr>
        <p:txBody>
          <a:bodyPr vert="horz" anchor="b"/>
          <a:lstStyle>
            <a:lvl1pPr algn="l" eaLnBrk="1" latinLnBrk="0" hangingPunct="1">
              <a:defRPr kumimoji="0" sz="1000">
                <a:solidFill>
                  <a:schemeClr val="tx1"/>
                </a:solidFill>
              </a:defRPr>
            </a:lvl1pPr>
            <a:extLst/>
          </a:lstStyle>
          <a:p>
            <a:fld id="{1D8BD707-D9CF-40AE-B4C6-C98DA3205C09}" type="datetimeFigureOut">
              <a:rPr lang="en-US" smtClean="0"/>
              <a:pPr/>
              <a:t>10/18/2019</a:t>
            </a:fld>
            <a:endParaRPr lang="en-US"/>
          </a:p>
        </p:txBody>
      </p:sp>
      <p:sp>
        <p:nvSpPr>
          <p:cNvPr id="22" name="Footer Placeholder 21"/>
          <p:cNvSpPr>
            <a:spLocks noGrp="1"/>
          </p:cNvSpPr>
          <p:nvPr>
            <p:ph type="ftr" sz="quarter" idx="3"/>
          </p:nvPr>
        </p:nvSpPr>
        <p:spPr>
          <a:xfrm>
            <a:off x="4380072" y="6407944"/>
            <a:ext cx="2350681" cy="365125"/>
          </a:xfrm>
          <a:prstGeom prst="rect">
            <a:avLst/>
          </a:prstGeom>
        </p:spPr>
        <p:txBody>
          <a:bodyPr vert="horz" anchor="b"/>
          <a:lstStyle>
            <a:lvl1pPr algn="r" eaLnBrk="1" latinLnBrk="0" hangingPunct="1">
              <a:defRPr kumimoji="0" sz="1000">
                <a:solidFill>
                  <a:schemeClr val="tx1"/>
                </a:solidFill>
              </a:defRPr>
            </a:lvl1pPr>
            <a:extLst/>
          </a:lstStyle>
          <a:p>
            <a:endParaRPr lang="en-US"/>
          </a:p>
        </p:txBody>
      </p:sp>
      <p:sp>
        <p:nvSpPr>
          <p:cNvPr id="18" name="Slide Number Placeholder 17"/>
          <p:cNvSpPr>
            <a:spLocks noGrp="1"/>
          </p:cNvSpPr>
          <p:nvPr>
            <p:ph type="sldNum" sz="quarter" idx="4"/>
          </p:nvPr>
        </p:nvSpPr>
        <p:spPr>
          <a:xfrm>
            <a:off x="8647272" y="6407944"/>
            <a:ext cx="365760" cy="365125"/>
          </a:xfrm>
          <a:prstGeom prst="rect">
            <a:avLst/>
          </a:prstGeom>
        </p:spPr>
        <p:txBody>
          <a:bodyPr vert="horz" anchor="b"/>
          <a:lstStyle>
            <a:lvl1pPr algn="r" eaLnBrk="1" latinLnBrk="0" hangingPunct="1">
              <a:defRPr kumimoji="0" sz="1000" b="0">
                <a:solidFill>
                  <a:schemeClr val="tx1"/>
                </a:solidFill>
              </a:defRPr>
            </a:lvl1pPr>
            <a:extLst/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rtl="0" eaLnBrk="1" latinLnBrk="0" hangingPunct="1">
        <a:spcBef>
          <a:spcPct val="0"/>
        </a:spcBef>
        <a:buNone/>
        <a:defRPr kumimoji="0" sz="4100" b="1" kern="1200">
          <a:solidFill>
            <a:schemeClr val="tx2"/>
          </a:solidFill>
          <a:effectLst>
            <a:outerShdw blurRad="31750" dist="25400" dir="5400000" algn="tl" rotWithShape="0">
              <a:srgbClr val="000000">
                <a:alpha val="25000"/>
              </a:srgbClr>
            </a:outerShdw>
          </a:effectLst>
          <a:latin typeface="+mj-lt"/>
          <a:ea typeface="+mj-ea"/>
          <a:cs typeface="+mj-cs"/>
        </a:defRPr>
      </a:lvl1pPr>
      <a:extLst/>
    </p:titleStyle>
    <p:bodyStyle>
      <a:lvl1pPr marL="365760" indent="-256032" algn="l" rtl="0" eaLnBrk="1" latinLnBrk="0" hangingPunct="1">
        <a:spcBef>
          <a:spcPts val="400"/>
        </a:spcBef>
        <a:spcAft>
          <a:spcPts val="0"/>
        </a:spcAft>
        <a:buClr>
          <a:schemeClr val="accent1"/>
        </a:buClr>
        <a:buSzPct val="68000"/>
        <a:buFont typeface="Wingdings 3"/>
        <a:buChar char=""/>
        <a:defRPr kumimoji="0" sz="2700" kern="1200">
          <a:solidFill>
            <a:schemeClr val="tx1"/>
          </a:solidFill>
          <a:latin typeface="+mn-lt"/>
          <a:ea typeface="+mn-ea"/>
          <a:cs typeface="+mn-cs"/>
        </a:defRPr>
      </a:lvl1pPr>
      <a:lvl2pPr marL="621792" indent="-228600" algn="l" rtl="0" eaLnBrk="1" latinLnBrk="0" hangingPunct="1">
        <a:spcBef>
          <a:spcPts val="324"/>
        </a:spcBef>
        <a:buClr>
          <a:schemeClr val="accent1"/>
        </a:buClr>
        <a:buFont typeface="Verdana"/>
        <a:buChar char="◦"/>
        <a:defRPr kumimoji="0" sz="2300" kern="1200">
          <a:solidFill>
            <a:schemeClr val="tx1"/>
          </a:solidFill>
          <a:latin typeface="+mn-lt"/>
          <a:ea typeface="+mn-ea"/>
          <a:cs typeface="+mn-cs"/>
        </a:defRPr>
      </a:lvl2pPr>
      <a:lvl3pPr marL="859536" indent="-228600" algn="l" rtl="0" eaLnBrk="1" latinLnBrk="0" hangingPunct="1">
        <a:spcBef>
          <a:spcPts val="350"/>
        </a:spcBef>
        <a:buClr>
          <a:schemeClr val="accent2"/>
        </a:buClr>
        <a:buSzPct val="100000"/>
        <a:buFont typeface="Wingdings 2"/>
        <a:buChar char=""/>
        <a:defRPr kumimoji="0" sz="2100" kern="1200">
          <a:solidFill>
            <a:schemeClr val="tx1"/>
          </a:solidFill>
          <a:latin typeface="+mn-lt"/>
          <a:ea typeface="+mn-ea"/>
          <a:cs typeface="+mn-cs"/>
        </a:defRPr>
      </a:lvl3pPr>
      <a:lvl4pPr marL="1143000" indent="-228600" algn="l" rtl="0" eaLnBrk="1" latinLnBrk="0" hangingPunct="1">
        <a:spcBef>
          <a:spcPts val="350"/>
        </a:spcBef>
        <a:buClr>
          <a:schemeClr val="accent2"/>
        </a:buClr>
        <a:buFont typeface="Wingdings 2"/>
        <a:buChar char=""/>
        <a:defRPr kumimoji="0" sz="190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indent="-228600" algn="l" rtl="0" eaLnBrk="1" latinLnBrk="0" hangingPunct="1">
        <a:spcBef>
          <a:spcPts val="350"/>
        </a:spcBef>
        <a:buClr>
          <a:schemeClr val="accent2"/>
        </a:buClr>
        <a:buFont typeface="Wingdings 2"/>
        <a:buChar char="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16002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18288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7pPr>
      <a:lvl8pPr marL="20574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22860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9pPr>
      <a:extLst/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  <a:extLst/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683356"/>
            <a:ext cx="7772400" cy="1288444"/>
          </a:xfrm>
        </p:spPr>
        <p:txBody>
          <a:bodyPr>
            <a:normAutofit/>
          </a:bodyPr>
          <a:lstStyle/>
          <a:p>
            <a:pPr algn="ctr"/>
            <a:r>
              <a:rPr lang="en-IN" sz="3200" dirty="0">
                <a:solidFill>
                  <a:srgbClr val="00B0F0"/>
                </a:solidFill>
                <a:latin typeface="Times New Roman" pitchFamily="18" charset="0"/>
                <a:cs typeface="Times New Roman" pitchFamily="18" charset="0"/>
              </a:rPr>
              <a:t>Action Taken Report (ATR) of the First Extension Education Council Meeting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85800" y="3611606"/>
            <a:ext cx="7772400" cy="1493793"/>
          </a:xfrm>
        </p:spPr>
        <p:txBody>
          <a:bodyPr>
            <a:normAutofit/>
          </a:bodyPr>
          <a:lstStyle/>
          <a:p>
            <a:r>
              <a:rPr lang="en-IN" sz="2500" dirty="0" err="1">
                <a:latin typeface="Times New Roman" pitchFamily="18" charset="0"/>
                <a:cs typeface="Times New Roman" pitchFamily="18" charset="0"/>
              </a:rPr>
              <a:t>Dr.</a:t>
            </a:r>
            <a:r>
              <a:rPr lang="en-IN" sz="2500" dirty="0">
                <a:latin typeface="Times New Roman" pitchFamily="18" charset="0"/>
                <a:cs typeface="Times New Roman" pitchFamily="18" charset="0"/>
              </a:rPr>
              <a:t> A. K. Thakur</a:t>
            </a:r>
          </a:p>
          <a:p>
            <a:endParaRPr lang="en-US" sz="500" b="1" dirty="0">
              <a:latin typeface="Times New Roman" pitchFamily="18" charset="0"/>
              <a:cs typeface="Times New Roman" pitchFamily="18" charset="0"/>
            </a:endParaRPr>
          </a:p>
          <a:p>
            <a:r>
              <a:rPr lang="en-US" sz="1600" b="1" dirty="0">
                <a:latin typeface="Times New Roman" pitchFamily="18" charset="0"/>
                <a:cs typeface="Times New Roman" pitchFamily="18" charset="0"/>
              </a:rPr>
              <a:t>Director Extension Education (DEE)</a:t>
            </a:r>
            <a:endParaRPr lang="en-IN" sz="1600" dirty="0">
              <a:latin typeface="Times New Roman" pitchFamily="18" charset="0"/>
              <a:cs typeface="Times New Roman" pitchFamily="18" charset="0"/>
            </a:endParaRPr>
          </a:p>
          <a:p>
            <a:r>
              <a:rPr lang="en-US" sz="1600" b="1" dirty="0">
                <a:latin typeface="Times New Roman" pitchFamily="18" charset="0"/>
                <a:cs typeface="Times New Roman" pitchFamily="18" charset="0"/>
              </a:rPr>
              <a:t>Bihar Animal Sciences University, Patna</a:t>
            </a:r>
            <a:endParaRPr lang="en-IN" sz="1600" dirty="0"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E2DAF2CC-2BF5-4BAC-B84F-6C3FBEE5C350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048000" y="394912"/>
            <a:ext cx="2584752" cy="128844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88051941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Content Placeholder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2950148713"/>
              </p:ext>
            </p:extLst>
          </p:nvPr>
        </p:nvGraphicFramePr>
        <p:xfrm>
          <a:off x="152400" y="1143000"/>
          <a:ext cx="8839200" cy="4599943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6670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281940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3352800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</a:tblGrid>
              <a:tr h="422849">
                <a:tc>
                  <a:txBody>
                    <a:bodyPr/>
                    <a:lstStyle/>
                    <a:p>
                      <a:pPr algn="l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2300" dirty="0">
                          <a:effectLst>
                            <a:outerShdw blurRad="50800" dist="38100" dir="2700000" algn="tl" rotWithShape="0">
                              <a:prstClr val="black">
                                <a:alpha val="40000"/>
                              </a:prstClr>
                            </a:outerShdw>
                          </a:effectLst>
                          <a:latin typeface="Times New Roman"/>
                          <a:ea typeface="Calibri"/>
                          <a:cs typeface="Mangal"/>
                        </a:rPr>
                        <a:t>Agenda details</a:t>
                      </a:r>
                      <a:endParaRPr lang="en-IN" sz="2300" dirty="0">
                        <a:effectLst>
                          <a:outerShdw blurRad="50800" dist="38100" dir="2700000" algn="tl" rotWithShape="0">
                            <a:prstClr val="black">
                              <a:alpha val="40000"/>
                            </a:prstClr>
                          </a:outerShdw>
                        </a:effectLst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2300" dirty="0">
                          <a:effectLst>
                            <a:outerShdw blurRad="50800" dist="38100" dir="2700000" algn="tl" rotWithShape="0">
                              <a:prstClr val="black">
                                <a:alpha val="40000"/>
                              </a:prstClr>
                            </a:outerShdw>
                          </a:effectLst>
                          <a:latin typeface="Times New Roman"/>
                          <a:ea typeface="Calibri"/>
                          <a:cs typeface="Mangal"/>
                        </a:rPr>
                        <a:t>Decision/Observation</a:t>
                      </a:r>
                      <a:endParaRPr lang="en-IN" sz="2300" dirty="0">
                        <a:effectLst>
                          <a:outerShdw blurRad="50800" dist="38100" dir="2700000" algn="tl" rotWithShape="0">
                            <a:prstClr val="black">
                              <a:alpha val="40000"/>
                            </a:prstClr>
                          </a:outerShdw>
                        </a:effectLst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2300" dirty="0">
                          <a:effectLst>
                            <a:outerShdw blurRad="50800" dist="38100" dir="2700000" algn="tl" rotWithShape="0">
                              <a:prstClr val="black">
                                <a:alpha val="40000"/>
                              </a:prstClr>
                            </a:outerShdw>
                          </a:effectLst>
                          <a:latin typeface="Times New Roman"/>
                          <a:ea typeface="Calibri"/>
                          <a:cs typeface="Mangal"/>
                        </a:rPr>
                        <a:t>Action taken</a:t>
                      </a:r>
                      <a:endParaRPr lang="en-IN" sz="2300" dirty="0">
                        <a:effectLst>
                          <a:outerShdw blurRad="50800" dist="38100" dir="2700000" algn="tl" rotWithShape="0">
                            <a:prstClr val="black">
                              <a:alpha val="40000"/>
                            </a:prstClr>
                          </a:outerShdw>
                        </a:effectLst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4072951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2000" dirty="0">
                          <a:solidFill>
                            <a:srgbClr val="002060"/>
                          </a:solidFill>
                          <a:effectLst/>
                          <a:latin typeface="Times New Roman" pitchFamily="18" charset="0"/>
                          <a:ea typeface="Calibri"/>
                          <a:cs typeface="Times New Roman" pitchFamily="18" charset="0"/>
                        </a:rPr>
                        <a:t>Overviews of extension activities and proposal for adopting the villages as “Poultry Gram” and “Dairy Gram” etc.</a:t>
                      </a:r>
                      <a:endParaRPr lang="en-IN" sz="2000" dirty="0">
                        <a:solidFill>
                          <a:srgbClr val="002060"/>
                        </a:solidFill>
                        <a:effectLst/>
                        <a:latin typeface="Times New Roman" pitchFamily="18" charset="0"/>
                        <a:ea typeface="Calibri"/>
                        <a:cs typeface="Times New Roman" pitchFamily="18" charset="0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2000" dirty="0">
                          <a:solidFill>
                            <a:srgbClr val="002060"/>
                          </a:solidFill>
                          <a:effectLst/>
                          <a:latin typeface="Times New Roman" pitchFamily="18" charset="0"/>
                          <a:ea typeface="Calibri"/>
                          <a:cs typeface="Times New Roman" pitchFamily="18" charset="0"/>
                        </a:rPr>
                        <a:t>Brief Presentation about ongoing </a:t>
                      </a:r>
                      <a:r>
                        <a:rPr lang="en-US" sz="2000" dirty="0">
                          <a:solidFill>
                            <a:srgbClr val="002060"/>
                          </a:solidFill>
                          <a:effectLst>
                            <a:innerShdw blurRad="63500" dist="50800" dir="13500000">
                              <a:prstClr val="black">
                                <a:alpha val="50000"/>
                              </a:prstClr>
                            </a:innerShdw>
                          </a:effectLst>
                          <a:latin typeface="Times New Roman" pitchFamily="18" charset="0"/>
                          <a:ea typeface="Calibri"/>
                          <a:cs typeface="Times New Roman" pitchFamily="18" charset="0"/>
                        </a:rPr>
                        <a:t>extension</a:t>
                      </a:r>
                      <a:r>
                        <a:rPr lang="en-US" sz="2000" dirty="0">
                          <a:solidFill>
                            <a:srgbClr val="002060"/>
                          </a:solidFill>
                          <a:effectLst/>
                          <a:latin typeface="Times New Roman" pitchFamily="18" charset="0"/>
                          <a:ea typeface="Calibri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>
                          <a:solidFill>
                            <a:srgbClr val="002060"/>
                          </a:solidFill>
                          <a:effectLst/>
                          <a:latin typeface="Times New Roman" pitchFamily="18" charset="0"/>
                          <a:ea typeface="Calibri"/>
                          <a:cs typeface="Times New Roman" pitchFamily="18" charset="0"/>
                        </a:rPr>
                        <a:t>programme</a:t>
                      </a:r>
                      <a:r>
                        <a:rPr lang="en-US" sz="2000" dirty="0">
                          <a:solidFill>
                            <a:srgbClr val="002060"/>
                          </a:solidFill>
                          <a:effectLst/>
                          <a:latin typeface="Times New Roman" pitchFamily="18" charset="0"/>
                          <a:ea typeface="Calibri"/>
                          <a:cs typeface="Times New Roman" pitchFamily="18" charset="0"/>
                        </a:rPr>
                        <a:t> and it was decided to adopt the villages under DEE, BASU, Patna.</a:t>
                      </a:r>
                      <a:endParaRPr lang="en-IN" sz="2000" dirty="0">
                        <a:solidFill>
                          <a:srgbClr val="002060"/>
                        </a:solidFill>
                        <a:effectLst/>
                        <a:latin typeface="Times New Roman" pitchFamily="18" charset="0"/>
                        <a:ea typeface="Calibri"/>
                        <a:cs typeface="Times New Roman" pitchFamily="18" charset="0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l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1800" dirty="0">
                          <a:solidFill>
                            <a:srgbClr val="002060"/>
                          </a:solidFill>
                          <a:effectLst/>
                          <a:latin typeface="Times New Roman" pitchFamily="18" charset="0"/>
                          <a:ea typeface="Calibri"/>
                          <a:cs typeface="Times New Roman" pitchFamily="18" charset="0"/>
                        </a:rPr>
                        <a:t>B.V.C., Patna adopted two villages as ‘Goat Gram’ and ‘Poultry Gram’, respectively.</a:t>
                      </a:r>
                      <a:endParaRPr lang="en-IN" sz="1800" dirty="0">
                        <a:solidFill>
                          <a:srgbClr val="002060"/>
                        </a:solidFill>
                        <a:effectLst/>
                        <a:latin typeface="Times New Roman" pitchFamily="18" charset="0"/>
                        <a:ea typeface="Calibri"/>
                        <a:cs typeface="Times New Roman" pitchFamily="18" charset="0"/>
                      </a:endParaRPr>
                    </a:p>
                    <a:p>
                      <a:pPr algn="l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en-US" sz="1800" dirty="0">
                        <a:solidFill>
                          <a:srgbClr val="002060"/>
                        </a:solidFill>
                        <a:effectLst/>
                        <a:latin typeface="Times New Roman" pitchFamily="18" charset="0"/>
                        <a:ea typeface="Calibri"/>
                        <a:cs typeface="Times New Roman" pitchFamily="18" charset="0"/>
                      </a:endParaRPr>
                    </a:p>
                    <a:p>
                      <a:pPr algn="l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800" dirty="0">
                          <a:solidFill>
                            <a:srgbClr val="002060"/>
                          </a:solidFill>
                          <a:effectLst/>
                          <a:latin typeface="Times New Roman" pitchFamily="18" charset="0"/>
                          <a:ea typeface="Calibri"/>
                          <a:cs typeface="Times New Roman" pitchFamily="18" charset="0"/>
                        </a:rPr>
                        <a:t>The village namely ‘</a:t>
                      </a:r>
                      <a:r>
                        <a:rPr lang="en-US" sz="1800" dirty="0" err="1">
                          <a:solidFill>
                            <a:srgbClr val="002060"/>
                          </a:solidFill>
                          <a:effectLst/>
                          <a:latin typeface="Times New Roman" pitchFamily="18" charset="0"/>
                          <a:ea typeface="Calibri"/>
                          <a:cs typeface="Times New Roman" pitchFamily="18" charset="0"/>
                        </a:rPr>
                        <a:t>Pratappur</a:t>
                      </a:r>
                      <a:r>
                        <a:rPr lang="en-US" sz="1800" dirty="0">
                          <a:solidFill>
                            <a:srgbClr val="002060"/>
                          </a:solidFill>
                          <a:effectLst/>
                          <a:latin typeface="Times New Roman" pitchFamily="18" charset="0"/>
                          <a:ea typeface="Calibri"/>
                          <a:cs typeface="Times New Roman" pitchFamily="18" charset="0"/>
                        </a:rPr>
                        <a:t>’ adopted by SGIDT, Patna as ‘Dairy Gram’.</a:t>
                      </a:r>
                      <a:endParaRPr lang="en-IN" sz="1800" dirty="0">
                        <a:solidFill>
                          <a:srgbClr val="002060"/>
                        </a:solidFill>
                        <a:effectLst/>
                        <a:latin typeface="Times New Roman" pitchFamily="18" charset="0"/>
                        <a:ea typeface="Calibri"/>
                        <a:cs typeface="Times New Roman" pitchFamily="18" charset="0"/>
                      </a:endParaRPr>
                    </a:p>
                    <a:p>
                      <a:pPr algn="l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en-US" sz="1800" dirty="0">
                        <a:solidFill>
                          <a:srgbClr val="002060"/>
                        </a:solidFill>
                        <a:effectLst/>
                        <a:latin typeface="Times New Roman" pitchFamily="18" charset="0"/>
                        <a:ea typeface="Calibri"/>
                        <a:cs typeface="Times New Roman" pitchFamily="18" charset="0"/>
                      </a:endParaRPr>
                    </a:p>
                    <a:p>
                      <a:pPr algn="l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1800" dirty="0">
                          <a:solidFill>
                            <a:srgbClr val="002060"/>
                          </a:solidFill>
                          <a:effectLst/>
                          <a:latin typeface="Times New Roman" pitchFamily="18" charset="0"/>
                          <a:ea typeface="Calibri"/>
                          <a:cs typeface="Times New Roman" pitchFamily="18" charset="0"/>
                        </a:rPr>
                        <a:t>The COF, Kishanganj adopted ‘</a:t>
                      </a:r>
                      <a:r>
                        <a:rPr lang="en-US" sz="1800" dirty="0" err="1">
                          <a:solidFill>
                            <a:srgbClr val="002060"/>
                          </a:solidFill>
                          <a:effectLst/>
                          <a:latin typeface="Times New Roman" pitchFamily="18" charset="0"/>
                          <a:ea typeface="Calibri"/>
                          <a:cs typeface="Times New Roman" pitchFamily="18" charset="0"/>
                        </a:rPr>
                        <a:t>Khanabari</a:t>
                      </a:r>
                      <a:r>
                        <a:rPr lang="en-US" sz="1800" dirty="0">
                          <a:solidFill>
                            <a:srgbClr val="002060"/>
                          </a:solidFill>
                          <a:effectLst/>
                          <a:latin typeface="Times New Roman" pitchFamily="18" charset="0"/>
                          <a:ea typeface="Calibri"/>
                          <a:cs typeface="Times New Roman" pitchFamily="18" charset="0"/>
                        </a:rPr>
                        <a:t>’ and ‘</a:t>
                      </a:r>
                      <a:r>
                        <a:rPr lang="en-US" sz="1800" dirty="0" err="1">
                          <a:solidFill>
                            <a:srgbClr val="002060"/>
                          </a:solidFill>
                          <a:effectLst/>
                          <a:latin typeface="Times New Roman" pitchFamily="18" charset="0"/>
                          <a:ea typeface="Calibri"/>
                          <a:cs typeface="Times New Roman" pitchFamily="18" charset="0"/>
                        </a:rPr>
                        <a:t>Manizor</a:t>
                      </a:r>
                      <a:r>
                        <a:rPr lang="en-US" sz="1800" dirty="0">
                          <a:solidFill>
                            <a:srgbClr val="002060"/>
                          </a:solidFill>
                          <a:effectLst/>
                          <a:latin typeface="Times New Roman" pitchFamily="18" charset="0"/>
                          <a:ea typeface="Calibri"/>
                          <a:cs typeface="Times New Roman" pitchFamily="18" charset="0"/>
                        </a:rPr>
                        <a:t>’ villages.</a:t>
                      </a:r>
                      <a:endParaRPr lang="en-IN" sz="1800" dirty="0">
                        <a:solidFill>
                          <a:srgbClr val="002060"/>
                        </a:solidFill>
                        <a:effectLst/>
                        <a:latin typeface="Times New Roman" pitchFamily="18" charset="0"/>
                        <a:ea typeface="Calibri"/>
                        <a:cs typeface="Times New Roman" pitchFamily="18" charset="0"/>
                      </a:endParaRPr>
                    </a:p>
                    <a:p>
                      <a:pPr algn="l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en-US" sz="1800" dirty="0">
                        <a:solidFill>
                          <a:srgbClr val="002060"/>
                        </a:solidFill>
                        <a:effectLst/>
                        <a:latin typeface="Times New Roman" pitchFamily="18" charset="0"/>
                        <a:ea typeface="Calibri"/>
                        <a:cs typeface="Times New Roman" pitchFamily="18" charset="0"/>
                      </a:endParaRPr>
                    </a:p>
                    <a:p>
                      <a:pPr algn="l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1800" dirty="0">
                          <a:solidFill>
                            <a:srgbClr val="002060"/>
                          </a:solidFill>
                          <a:effectLst/>
                          <a:latin typeface="Times New Roman" pitchFamily="18" charset="0"/>
                          <a:ea typeface="Calibri"/>
                          <a:cs typeface="Times New Roman" pitchFamily="18" charset="0"/>
                        </a:rPr>
                        <a:t>In all, 11 villages have been adopted by KVK, </a:t>
                      </a:r>
                      <a:r>
                        <a:rPr lang="en-US" sz="1800" dirty="0" err="1">
                          <a:solidFill>
                            <a:srgbClr val="002060"/>
                          </a:solidFill>
                          <a:effectLst/>
                          <a:latin typeface="Times New Roman" pitchFamily="18" charset="0"/>
                          <a:ea typeface="Calibri"/>
                          <a:cs typeface="Times New Roman" pitchFamily="18" charset="0"/>
                        </a:rPr>
                        <a:t>Jamui</a:t>
                      </a:r>
                      <a:r>
                        <a:rPr lang="en-US" sz="1800" dirty="0">
                          <a:solidFill>
                            <a:srgbClr val="002060"/>
                          </a:solidFill>
                          <a:effectLst/>
                          <a:latin typeface="Times New Roman" pitchFamily="18" charset="0"/>
                          <a:ea typeface="Calibri"/>
                          <a:cs typeface="Times New Roman" pitchFamily="18" charset="0"/>
                        </a:rPr>
                        <a:t>.</a:t>
                      </a:r>
                      <a:endParaRPr lang="en-IN" sz="1800" dirty="0">
                        <a:solidFill>
                          <a:srgbClr val="002060"/>
                        </a:solidFill>
                        <a:effectLst/>
                        <a:latin typeface="Times New Roman" pitchFamily="18" charset="0"/>
                        <a:ea typeface="Calibri"/>
                        <a:cs typeface="Times New Roman" pitchFamily="18" charset="0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</a:tbl>
          </a:graphicData>
        </a:graphic>
      </p:graphicFrame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457200" y="76200"/>
            <a:ext cx="8229600" cy="914400"/>
          </a:xfrm>
        </p:spPr>
        <p:txBody>
          <a:bodyPr/>
          <a:lstStyle/>
          <a:p>
            <a:pPr algn="ctr"/>
            <a:r>
              <a:rPr lang="en-IN" sz="4400" dirty="0">
                <a:ln w="10541" cmpd="sng">
                  <a:solidFill>
                    <a:schemeClr val="accent1">
                      <a:shade val="88000"/>
                      <a:satMod val="11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1">
                        <a:tint val="40000"/>
                        <a:satMod val="250000"/>
                      </a:schemeClr>
                    </a:gs>
                    <a:gs pos="9000">
                      <a:schemeClr val="accent1">
                        <a:tint val="52000"/>
                        <a:satMod val="300000"/>
                      </a:schemeClr>
                    </a:gs>
                    <a:gs pos="50000">
                      <a:schemeClr val="accent1">
                        <a:shade val="20000"/>
                        <a:satMod val="300000"/>
                      </a:schemeClr>
                    </a:gs>
                    <a:gs pos="79000">
                      <a:schemeClr val="accent1">
                        <a:tint val="52000"/>
                        <a:satMod val="300000"/>
                      </a:schemeClr>
                    </a:gs>
                    <a:gs pos="100000">
                      <a:schemeClr val="accent1">
                        <a:tint val="40000"/>
                        <a:satMod val="250000"/>
                      </a:schemeClr>
                    </a:gs>
                  </a:gsLst>
                  <a:lin ang="5400000"/>
                </a:gradFill>
                <a:effectLst/>
                <a:latin typeface="Times New Roman" pitchFamily="18" charset="0"/>
                <a:cs typeface="Times New Roman" pitchFamily="18" charset="0"/>
              </a:rPr>
              <a:t>Agenda - 1</a:t>
            </a:r>
            <a:endParaRPr lang="en-IN" dirty="0">
              <a:ln w="10541" cmpd="sng">
                <a:solidFill>
                  <a:schemeClr val="accent1">
                    <a:shade val="88000"/>
                    <a:satMod val="110000"/>
                  </a:schemeClr>
                </a:solidFill>
                <a:prstDash val="solid"/>
              </a:ln>
              <a:gradFill>
                <a:gsLst>
                  <a:gs pos="0">
                    <a:schemeClr val="accent1">
                      <a:tint val="40000"/>
                      <a:satMod val="250000"/>
                    </a:schemeClr>
                  </a:gs>
                  <a:gs pos="9000">
                    <a:schemeClr val="accent1">
                      <a:tint val="52000"/>
                      <a:satMod val="300000"/>
                    </a:schemeClr>
                  </a:gs>
                  <a:gs pos="50000">
                    <a:schemeClr val="accent1">
                      <a:shade val="20000"/>
                      <a:satMod val="300000"/>
                    </a:schemeClr>
                  </a:gs>
                  <a:gs pos="79000">
                    <a:schemeClr val="accent1">
                      <a:tint val="52000"/>
                      <a:satMod val="300000"/>
                    </a:schemeClr>
                  </a:gs>
                  <a:gs pos="100000">
                    <a:schemeClr val="accent1">
                      <a:tint val="40000"/>
                      <a:satMod val="250000"/>
                    </a:schemeClr>
                  </a:gs>
                </a:gsLst>
                <a:lin ang="5400000"/>
              </a:gradFill>
              <a:effectLst/>
            </a:endParaRPr>
          </a:p>
        </p:txBody>
      </p:sp>
    </p:spTree>
    <p:extLst>
      <p:ext uri="{BB962C8B-B14F-4D97-AF65-F5344CB8AC3E}">
        <p14:creationId xmlns:p14="http://schemas.microsoft.com/office/powerpoint/2010/main" val="1114822806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Content Placeholder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2672310096"/>
              </p:ext>
            </p:extLst>
          </p:nvPr>
        </p:nvGraphicFramePr>
        <p:xfrm>
          <a:off x="152400" y="1143000"/>
          <a:ext cx="8839200" cy="449580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6670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304800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3124200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</a:tblGrid>
              <a:tr h="422849">
                <a:tc>
                  <a:txBody>
                    <a:bodyPr/>
                    <a:lstStyle/>
                    <a:p>
                      <a:pPr algn="l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2300" dirty="0">
                          <a:effectLst>
                            <a:outerShdw blurRad="50800" dist="38100" dir="2700000" algn="tl" rotWithShape="0">
                              <a:prstClr val="black">
                                <a:alpha val="40000"/>
                              </a:prstClr>
                            </a:outerShdw>
                          </a:effectLst>
                          <a:latin typeface="Times New Roman"/>
                          <a:ea typeface="Calibri"/>
                          <a:cs typeface="Mangal"/>
                        </a:rPr>
                        <a:t>Agenda details</a:t>
                      </a:r>
                      <a:endParaRPr lang="en-IN" sz="2300" dirty="0">
                        <a:effectLst>
                          <a:outerShdw blurRad="50800" dist="38100" dir="2700000" algn="tl" rotWithShape="0">
                            <a:prstClr val="black">
                              <a:alpha val="40000"/>
                            </a:prstClr>
                          </a:outerShdw>
                        </a:effectLst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2300" dirty="0">
                          <a:effectLst>
                            <a:outerShdw blurRad="50800" dist="38100" dir="2700000" algn="tl" rotWithShape="0">
                              <a:prstClr val="black">
                                <a:alpha val="40000"/>
                              </a:prstClr>
                            </a:outerShdw>
                          </a:effectLst>
                          <a:latin typeface="Times New Roman"/>
                          <a:ea typeface="Calibri"/>
                          <a:cs typeface="Mangal"/>
                        </a:rPr>
                        <a:t>Decision/Observation</a:t>
                      </a:r>
                      <a:endParaRPr lang="en-IN" sz="2300" dirty="0">
                        <a:effectLst>
                          <a:outerShdw blurRad="50800" dist="38100" dir="2700000" algn="tl" rotWithShape="0">
                            <a:prstClr val="black">
                              <a:alpha val="40000"/>
                            </a:prstClr>
                          </a:outerShdw>
                        </a:effectLst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2300" dirty="0">
                          <a:effectLst>
                            <a:outerShdw blurRad="50800" dist="38100" dir="2700000" algn="tl" rotWithShape="0">
                              <a:prstClr val="black">
                                <a:alpha val="40000"/>
                              </a:prstClr>
                            </a:outerShdw>
                          </a:effectLst>
                          <a:latin typeface="Times New Roman"/>
                          <a:ea typeface="Calibri"/>
                          <a:cs typeface="Mangal"/>
                        </a:rPr>
                        <a:t>Action taken</a:t>
                      </a:r>
                      <a:endParaRPr lang="en-IN" sz="2300" dirty="0">
                        <a:effectLst>
                          <a:outerShdw blurRad="50800" dist="38100" dir="2700000" algn="tl" rotWithShape="0">
                            <a:prstClr val="black">
                              <a:alpha val="40000"/>
                            </a:prstClr>
                          </a:outerShdw>
                        </a:effectLst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4072951"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2000" dirty="0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Proposed organizational set-up of DEE, BASU, Patna.</a:t>
                      </a:r>
                      <a:endParaRPr lang="en-IN" sz="2000" dirty="0">
                        <a:solidFill>
                          <a:srgbClr val="002060"/>
                        </a:solidFill>
                        <a:effectLst/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2000" dirty="0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It was decided that DEE would consist of following wings </a:t>
                      </a:r>
                    </a:p>
                    <a:p>
                      <a:pPr marL="0" indent="0">
                        <a:lnSpc>
                          <a:spcPct val="107000"/>
                        </a:lnSpc>
                        <a:spcAft>
                          <a:spcPts val="0"/>
                        </a:spcAft>
                        <a:buNone/>
                      </a:pPr>
                      <a:endParaRPr lang="en-US" sz="2000" dirty="0">
                        <a:solidFill>
                          <a:srgbClr val="002060"/>
                        </a:solidFill>
                        <a:effectLst/>
                        <a:latin typeface="Times New Roman"/>
                        <a:ea typeface="Calibri"/>
                        <a:cs typeface="Mangal"/>
                      </a:endParaRPr>
                    </a:p>
                    <a:p>
                      <a:pPr marL="514350" indent="-514350">
                        <a:lnSpc>
                          <a:spcPct val="107000"/>
                        </a:lnSpc>
                        <a:spcAft>
                          <a:spcPts val="0"/>
                        </a:spcAft>
                        <a:buFont typeface="+mj-lt"/>
                        <a:buAutoNum type="romanLcPeriod"/>
                      </a:pPr>
                      <a:r>
                        <a:rPr lang="en-US" sz="2000" dirty="0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Communication           Centre </a:t>
                      </a:r>
                    </a:p>
                    <a:p>
                      <a:pPr marL="514350" indent="-514350">
                        <a:lnSpc>
                          <a:spcPct val="107000"/>
                        </a:lnSpc>
                        <a:spcAft>
                          <a:spcPts val="0"/>
                        </a:spcAft>
                        <a:buFont typeface="+mj-lt"/>
                        <a:buAutoNum type="romanLcPeriod"/>
                      </a:pPr>
                      <a:r>
                        <a:rPr lang="en-US" sz="2000" dirty="0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Training wing </a:t>
                      </a:r>
                    </a:p>
                    <a:p>
                      <a:pPr marL="514350" indent="-514350">
                        <a:lnSpc>
                          <a:spcPct val="107000"/>
                        </a:lnSpc>
                        <a:spcAft>
                          <a:spcPts val="0"/>
                        </a:spcAft>
                        <a:buFont typeface="+mj-lt"/>
                        <a:buAutoNum type="romanLcPeriod"/>
                      </a:pPr>
                      <a:r>
                        <a:rPr lang="en-US" sz="2000" dirty="0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Publication wing</a:t>
                      </a:r>
                    </a:p>
                    <a:p>
                      <a:pPr marL="514350" indent="-514350">
                        <a:lnSpc>
                          <a:spcPct val="107000"/>
                        </a:lnSpc>
                        <a:spcAft>
                          <a:spcPts val="0"/>
                        </a:spcAft>
                        <a:buFont typeface="+mj-lt"/>
                        <a:buAutoNum type="romanLcPeriod"/>
                      </a:pPr>
                      <a:r>
                        <a:rPr lang="en-US" sz="2000" dirty="0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Exhibition wing </a:t>
                      </a:r>
                    </a:p>
                    <a:p>
                      <a:pPr marL="514350" indent="-514350">
                        <a:lnSpc>
                          <a:spcPct val="107000"/>
                        </a:lnSpc>
                        <a:spcAft>
                          <a:spcPts val="0"/>
                        </a:spcAft>
                        <a:buFont typeface="+mj-lt"/>
                        <a:buAutoNum type="romanLcPeriod"/>
                      </a:pPr>
                      <a:r>
                        <a:rPr lang="en-US" sz="2000" dirty="0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Field Extension wing</a:t>
                      </a:r>
                      <a:r>
                        <a:rPr lang="en-US" sz="2000" baseline="0" dirty="0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 </a:t>
                      </a:r>
                      <a:r>
                        <a:rPr lang="en-US" sz="2000" dirty="0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including KVK.</a:t>
                      </a:r>
                      <a:endParaRPr lang="en-IN" sz="2000" dirty="0">
                        <a:solidFill>
                          <a:srgbClr val="002060"/>
                        </a:solidFill>
                        <a:effectLst/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2000" dirty="0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To be established in new building.</a:t>
                      </a:r>
                      <a:endParaRPr lang="en-IN" sz="2000" dirty="0">
                        <a:solidFill>
                          <a:srgbClr val="002060"/>
                        </a:solidFill>
                        <a:effectLst/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</a:tbl>
          </a:graphicData>
        </a:graphic>
      </p:graphicFrame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457200" y="76200"/>
            <a:ext cx="8229600" cy="914400"/>
          </a:xfrm>
        </p:spPr>
        <p:txBody>
          <a:bodyPr/>
          <a:lstStyle/>
          <a:p>
            <a:pPr algn="ctr"/>
            <a:r>
              <a:rPr lang="en-IN" sz="4400" dirty="0">
                <a:ln w="10541" cmpd="sng">
                  <a:solidFill>
                    <a:schemeClr val="accent1">
                      <a:shade val="88000"/>
                      <a:satMod val="11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1">
                        <a:tint val="40000"/>
                        <a:satMod val="250000"/>
                      </a:schemeClr>
                    </a:gs>
                    <a:gs pos="9000">
                      <a:schemeClr val="accent1">
                        <a:tint val="52000"/>
                        <a:satMod val="300000"/>
                      </a:schemeClr>
                    </a:gs>
                    <a:gs pos="50000">
                      <a:schemeClr val="accent1">
                        <a:shade val="20000"/>
                        <a:satMod val="300000"/>
                      </a:schemeClr>
                    </a:gs>
                    <a:gs pos="79000">
                      <a:schemeClr val="accent1">
                        <a:tint val="52000"/>
                        <a:satMod val="300000"/>
                      </a:schemeClr>
                    </a:gs>
                    <a:gs pos="100000">
                      <a:schemeClr val="accent1">
                        <a:tint val="40000"/>
                        <a:satMod val="250000"/>
                      </a:schemeClr>
                    </a:gs>
                  </a:gsLst>
                  <a:lin ang="5400000"/>
                </a:gradFill>
                <a:effectLst/>
                <a:latin typeface="Times New Roman" pitchFamily="18" charset="0"/>
                <a:cs typeface="Times New Roman" pitchFamily="18" charset="0"/>
              </a:rPr>
              <a:t>Agenda - 2</a:t>
            </a:r>
            <a:endParaRPr lang="en-IN" dirty="0">
              <a:ln w="10541" cmpd="sng">
                <a:solidFill>
                  <a:schemeClr val="accent1">
                    <a:shade val="88000"/>
                    <a:satMod val="110000"/>
                  </a:schemeClr>
                </a:solidFill>
                <a:prstDash val="solid"/>
              </a:ln>
              <a:gradFill>
                <a:gsLst>
                  <a:gs pos="0">
                    <a:schemeClr val="accent1">
                      <a:tint val="40000"/>
                      <a:satMod val="250000"/>
                    </a:schemeClr>
                  </a:gs>
                  <a:gs pos="9000">
                    <a:schemeClr val="accent1">
                      <a:tint val="52000"/>
                      <a:satMod val="300000"/>
                    </a:schemeClr>
                  </a:gs>
                  <a:gs pos="50000">
                    <a:schemeClr val="accent1">
                      <a:shade val="20000"/>
                      <a:satMod val="300000"/>
                    </a:schemeClr>
                  </a:gs>
                  <a:gs pos="79000">
                    <a:schemeClr val="accent1">
                      <a:tint val="52000"/>
                      <a:satMod val="300000"/>
                    </a:schemeClr>
                  </a:gs>
                  <a:gs pos="100000">
                    <a:schemeClr val="accent1">
                      <a:tint val="40000"/>
                      <a:satMod val="250000"/>
                    </a:schemeClr>
                  </a:gs>
                </a:gsLst>
                <a:lin ang="5400000"/>
              </a:gradFill>
              <a:effectLst/>
            </a:endParaRPr>
          </a:p>
        </p:txBody>
      </p:sp>
    </p:spTree>
    <p:extLst>
      <p:ext uri="{BB962C8B-B14F-4D97-AF65-F5344CB8AC3E}">
        <p14:creationId xmlns:p14="http://schemas.microsoft.com/office/powerpoint/2010/main" val="2320195278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Content Placeholder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1783116893"/>
              </p:ext>
            </p:extLst>
          </p:nvPr>
        </p:nvGraphicFramePr>
        <p:xfrm>
          <a:off x="152400" y="1143000"/>
          <a:ext cx="8839200" cy="3601107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6670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281940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3352800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</a:tblGrid>
              <a:tr h="336846">
                <a:tc>
                  <a:txBody>
                    <a:bodyPr/>
                    <a:lstStyle/>
                    <a:p>
                      <a:pPr algn="l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2300" dirty="0">
                          <a:effectLst>
                            <a:outerShdw blurRad="50800" dist="38100" dir="2700000" algn="tl" rotWithShape="0">
                              <a:prstClr val="black">
                                <a:alpha val="40000"/>
                              </a:prstClr>
                            </a:outerShdw>
                          </a:effectLst>
                          <a:latin typeface="Times New Roman"/>
                          <a:ea typeface="Calibri"/>
                          <a:cs typeface="Mangal"/>
                        </a:rPr>
                        <a:t>Agenda details</a:t>
                      </a:r>
                      <a:endParaRPr lang="en-IN" sz="2300" dirty="0">
                        <a:effectLst>
                          <a:outerShdw blurRad="50800" dist="38100" dir="2700000" algn="tl" rotWithShape="0">
                            <a:prstClr val="black">
                              <a:alpha val="40000"/>
                            </a:prstClr>
                          </a:outerShdw>
                        </a:effectLst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2300" dirty="0">
                          <a:effectLst>
                            <a:outerShdw blurRad="50800" dist="38100" dir="2700000" algn="tl" rotWithShape="0">
                              <a:prstClr val="black">
                                <a:alpha val="40000"/>
                              </a:prstClr>
                            </a:outerShdw>
                          </a:effectLst>
                          <a:latin typeface="Times New Roman"/>
                          <a:ea typeface="Calibri"/>
                          <a:cs typeface="Mangal"/>
                        </a:rPr>
                        <a:t>Decision/Observation</a:t>
                      </a:r>
                      <a:endParaRPr lang="en-IN" sz="2300" dirty="0">
                        <a:effectLst>
                          <a:outerShdw blurRad="50800" dist="38100" dir="2700000" algn="tl" rotWithShape="0">
                            <a:prstClr val="black">
                              <a:alpha val="40000"/>
                            </a:prstClr>
                          </a:outerShdw>
                        </a:effectLst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2300" dirty="0">
                          <a:effectLst>
                            <a:outerShdw blurRad="50800" dist="38100" dir="2700000" algn="tl" rotWithShape="0">
                              <a:prstClr val="black">
                                <a:alpha val="40000"/>
                              </a:prstClr>
                            </a:outerShdw>
                          </a:effectLst>
                          <a:latin typeface="Times New Roman"/>
                          <a:ea typeface="Calibri"/>
                          <a:cs typeface="Mangal"/>
                        </a:rPr>
                        <a:t>Action taken</a:t>
                      </a:r>
                      <a:endParaRPr lang="en-IN" sz="2300" dirty="0">
                        <a:effectLst>
                          <a:outerShdw blurRad="50800" dist="38100" dir="2700000" algn="tl" rotWithShape="0">
                            <a:prstClr val="black">
                              <a:alpha val="40000"/>
                            </a:prstClr>
                          </a:outerShdw>
                        </a:effectLst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3244554"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2500" dirty="0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Skill Development </a:t>
                      </a:r>
                      <a:r>
                        <a:rPr lang="en-US" sz="2500" dirty="0" err="1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Programmes</a:t>
                      </a:r>
                      <a:r>
                        <a:rPr lang="en-US" sz="2500" dirty="0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 to be undertaken in collaboration with Agricultural Skill Council of India (ASCI).</a:t>
                      </a:r>
                      <a:endParaRPr lang="en-IN" sz="2500" dirty="0">
                        <a:solidFill>
                          <a:srgbClr val="002060"/>
                        </a:solidFill>
                        <a:effectLst/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2500" dirty="0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It was decided to undertake Skill Development </a:t>
                      </a:r>
                      <a:r>
                        <a:rPr lang="en-US" sz="2500" dirty="0" err="1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Programmes</a:t>
                      </a:r>
                      <a:r>
                        <a:rPr lang="en-US" sz="2500" dirty="0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 in collaboration with ASCI</a:t>
                      </a:r>
                      <a:endParaRPr lang="en-IN" sz="2500" dirty="0">
                        <a:solidFill>
                          <a:srgbClr val="002060"/>
                        </a:solidFill>
                        <a:effectLst/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2500" dirty="0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MOU signed with ASCI, Training of Master Trainers for 10 job roles completed. </a:t>
                      </a:r>
                      <a:endParaRPr lang="en-IN" sz="2500" dirty="0">
                        <a:solidFill>
                          <a:srgbClr val="002060"/>
                        </a:solidFill>
                        <a:effectLst/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</a:tbl>
          </a:graphicData>
        </a:graphic>
      </p:graphicFrame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457200" y="76200"/>
            <a:ext cx="8229600" cy="914400"/>
          </a:xfrm>
        </p:spPr>
        <p:txBody>
          <a:bodyPr/>
          <a:lstStyle/>
          <a:p>
            <a:pPr algn="ctr"/>
            <a:r>
              <a:rPr lang="en-IN" sz="4400" dirty="0">
                <a:ln w="10541" cmpd="sng">
                  <a:solidFill>
                    <a:schemeClr val="accent1">
                      <a:shade val="88000"/>
                      <a:satMod val="11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1">
                        <a:tint val="40000"/>
                        <a:satMod val="250000"/>
                      </a:schemeClr>
                    </a:gs>
                    <a:gs pos="9000">
                      <a:schemeClr val="accent1">
                        <a:tint val="52000"/>
                        <a:satMod val="300000"/>
                      </a:schemeClr>
                    </a:gs>
                    <a:gs pos="50000">
                      <a:schemeClr val="accent1">
                        <a:shade val="20000"/>
                        <a:satMod val="300000"/>
                      </a:schemeClr>
                    </a:gs>
                    <a:gs pos="79000">
                      <a:schemeClr val="accent1">
                        <a:tint val="52000"/>
                        <a:satMod val="300000"/>
                      </a:schemeClr>
                    </a:gs>
                    <a:gs pos="100000">
                      <a:schemeClr val="accent1">
                        <a:tint val="40000"/>
                        <a:satMod val="250000"/>
                      </a:schemeClr>
                    </a:gs>
                  </a:gsLst>
                  <a:lin ang="5400000"/>
                </a:gradFill>
                <a:effectLst/>
                <a:latin typeface="Times New Roman" pitchFamily="18" charset="0"/>
                <a:cs typeface="Times New Roman" pitchFamily="18" charset="0"/>
              </a:rPr>
              <a:t>Agenda - 3</a:t>
            </a:r>
            <a:endParaRPr lang="en-IN" dirty="0">
              <a:ln w="10541" cmpd="sng">
                <a:solidFill>
                  <a:schemeClr val="accent1">
                    <a:shade val="88000"/>
                    <a:satMod val="110000"/>
                  </a:schemeClr>
                </a:solidFill>
                <a:prstDash val="solid"/>
              </a:ln>
              <a:gradFill>
                <a:gsLst>
                  <a:gs pos="0">
                    <a:schemeClr val="accent1">
                      <a:tint val="40000"/>
                      <a:satMod val="250000"/>
                    </a:schemeClr>
                  </a:gs>
                  <a:gs pos="9000">
                    <a:schemeClr val="accent1">
                      <a:tint val="52000"/>
                      <a:satMod val="300000"/>
                    </a:schemeClr>
                  </a:gs>
                  <a:gs pos="50000">
                    <a:schemeClr val="accent1">
                      <a:shade val="20000"/>
                      <a:satMod val="300000"/>
                    </a:schemeClr>
                  </a:gs>
                  <a:gs pos="79000">
                    <a:schemeClr val="accent1">
                      <a:tint val="52000"/>
                      <a:satMod val="300000"/>
                    </a:schemeClr>
                  </a:gs>
                  <a:gs pos="100000">
                    <a:schemeClr val="accent1">
                      <a:tint val="40000"/>
                      <a:satMod val="250000"/>
                    </a:schemeClr>
                  </a:gs>
                </a:gsLst>
                <a:lin ang="5400000"/>
              </a:gradFill>
              <a:effectLst/>
            </a:endParaRPr>
          </a:p>
        </p:txBody>
      </p:sp>
    </p:spTree>
    <p:extLst>
      <p:ext uri="{BB962C8B-B14F-4D97-AF65-F5344CB8AC3E}">
        <p14:creationId xmlns:p14="http://schemas.microsoft.com/office/powerpoint/2010/main" val="567404362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Content Placeholder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858992596"/>
              </p:ext>
            </p:extLst>
          </p:nvPr>
        </p:nvGraphicFramePr>
        <p:xfrm>
          <a:off x="152400" y="1143000"/>
          <a:ext cx="8839200" cy="396240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6670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281940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3352800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</a:tblGrid>
              <a:tr h="410551">
                <a:tc>
                  <a:txBody>
                    <a:bodyPr/>
                    <a:lstStyle/>
                    <a:p>
                      <a:pPr algn="l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2300" dirty="0">
                          <a:effectLst>
                            <a:outerShdw blurRad="50800" dist="38100" dir="2700000" algn="tl" rotWithShape="0">
                              <a:prstClr val="black">
                                <a:alpha val="40000"/>
                              </a:prstClr>
                            </a:outerShdw>
                          </a:effectLst>
                          <a:latin typeface="Times New Roman"/>
                          <a:ea typeface="Calibri"/>
                          <a:cs typeface="Mangal"/>
                        </a:rPr>
                        <a:t>Agenda details</a:t>
                      </a:r>
                      <a:endParaRPr lang="en-IN" sz="2300" dirty="0">
                        <a:effectLst>
                          <a:outerShdw blurRad="50800" dist="38100" dir="2700000" algn="tl" rotWithShape="0">
                            <a:prstClr val="black">
                              <a:alpha val="40000"/>
                            </a:prstClr>
                          </a:outerShdw>
                        </a:effectLst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2300" dirty="0">
                          <a:effectLst>
                            <a:outerShdw blurRad="50800" dist="38100" dir="2700000" algn="tl" rotWithShape="0">
                              <a:prstClr val="black">
                                <a:alpha val="40000"/>
                              </a:prstClr>
                            </a:outerShdw>
                          </a:effectLst>
                          <a:latin typeface="Times New Roman"/>
                          <a:ea typeface="Calibri"/>
                          <a:cs typeface="Mangal"/>
                        </a:rPr>
                        <a:t>Decision/Observation</a:t>
                      </a:r>
                      <a:endParaRPr lang="en-IN" sz="2300" dirty="0">
                        <a:effectLst>
                          <a:outerShdw blurRad="50800" dist="38100" dir="2700000" algn="tl" rotWithShape="0">
                            <a:prstClr val="black">
                              <a:alpha val="40000"/>
                            </a:prstClr>
                          </a:outerShdw>
                        </a:effectLst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2300" dirty="0">
                          <a:effectLst>
                            <a:outerShdw blurRad="50800" dist="38100" dir="2700000" algn="tl" rotWithShape="0">
                              <a:prstClr val="black">
                                <a:alpha val="40000"/>
                              </a:prstClr>
                            </a:outerShdw>
                          </a:effectLst>
                          <a:latin typeface="Times New Roman"/>
                          <a:ea typeface="Calibri"/>
                          <a:cs typeface="Mangal"/>
                        </a:rPr>
                        <a:t>Action taken</a:t>
                      </a:r>
                      <a:endParaRPr lang="en-IN" sz="2300" dirty="0">
                        <a:effectLst>
                          <a:outerShdw blurRad="50800" dist="38100" dir="2700000" algn="tl" rotWithShape="0">
                            <a:prstClr val="black">
                              <a:alpha val="40000"/>
                            </a:prstClr>
                          </a:outerShdw>
                        </a:effectLst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3551849"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2700" dirty="0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Proposed training </a:t>
                      </a:r>
                      <a:r>
                        <a:rPr lang="en-US" sz="2700" dirty="0" err="1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centres</a:t>
                      </a:r>
                      <a:r>
                        <a:rPr lang="en-US" sz="2700" dirty="0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 under BSDM, Govt. of Bihar, Patna.</a:t>
                      </a:r>
                      <a:endParaRPr lang="en-IN" sz="2700" dirty="0">
                        <a:solidFill>
                          <a:srgbClr val="002060"/>
                        </a:solidFill>
                        <a:effectLst/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2700" dirty="0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It was decided to establish training </a:t>
                      </a:r>
                      <a:r>
                        <a:rPr lang="en-US" sz="2700" dirty="0" err="1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centres</a:t>
                      </a:r>
                      <a:r>
                        <a:rPr lang="en-US" sz="2700" dirty="0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 at BASU, Patna in collaboration with BSDM, Patna.</a:t>
                      </a:r>
                      <a:endParaRPr lang="en-IN" sz="2700" dirty="0">
                        <a:solidFill>
                          <a:srgbClr val="002060"/>
                        </a:solidFill>
                        <a:effectLst/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2700" dirty="0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Skill Development </a:t>
                      </a:r>
                      <a:r>
                        <a:rPr lang="en-US" sz="2700" dirty="0" err="1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Centres</a:t>
                      </a:r>
                      <a:r>
                        <a:rPr lang="en-US" sz="2700" dirty="0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 have been set-up at BVC and SGIDT, Patna in collaboration with BSDM, Patna.</a:t>
                      </a:r>
                      <a:endParaRPr lang="en-IN" sz="2700" dirty="0">
                        <a:solidFill>
                          <a:srgbClr val="002060"/>
                        </a:solidFill>
                        <a:effectLst/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</a:tbl>
          </a:graphicData>
        </a:graphic>
      </p:graphicFrame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457200" y="76200"/>
            <a:ext cx="8229600" cy="914400"/>
          </a:xfrm>
        </p:spPr>
        <p:txBody>
          <a:bodyPr/>
          <a:lstStyle/>
          <a:p>
            <a:pPr algn="ctr"/>
            <a:r>
              <a:rPr lang="en-IN" sz="4400" dirty="0">
                <a:ln w="10541" cmpd="sng">
                  <a:solidFill>
                    <a:schemeClr val="accent1">
                      <a:shade val="88000"/>
                      <a:satMod val="11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1">
                        <a:tint val="40000"/>
                        <a:satMod val="250000"/>
                      </a:schemeClr>
                    </a:gs>
                    <a:gs pos="9000">
                      <a:schemeClr val="accent1">
                        <a:tint val="52000"/>
                        <a:satMod val="300000"/>
                      </a:schemeClr>
                    </a:gs>
                    <a:gs pos="50000">
                      <a:schemeClr val="accent1">
                        <a:shade val="20000"/>
                        <a:satMod val="300000"/>
                      </a:schemeClr>
                    </a:gs>
                    <a:gs pos="79000">
                      <a:schemeClr val="accent1">
                        <a:tint val="52000"/>
                        <a:satMod val="300000"/>
                      </a:schemeClr>
                    </a:gs>
                    <a:gs pos="100000">
                      <a:schemeClr val="accent1">
                        <a:tint val="40000"/>
                        <a:satMod val="250000"/>
                      </a:schemeClr>
                    </a:gs>
                  </a:gsLst>
                  <a:lin ang="5400000"/>
                </a:gradFill>
                <a:effectLst/>
                <a:latin typeface="Times New Roman" pitchFamily="18" charset="0"/>
                <a:cs typeface="Times New Roman" pitchFamily="18" charset="0"/>
              </a:rPr>
              <a:t>Agenda - 4</a:t>
            </a:r>
            <a:endParaRPr lang="en-IN" dirty="0">
              <a:ln w="10541" cmpd="sng">
                <a:solidFill>
                  <a:schemeClr val="accent1">
                    <a:shade val="88000"/>
                    <a:satMod val="110000"/>
                  </a:schemeClr>
                </a:solidFill>
                <a:prstDash val="solid"/>
              </a:ln>
              <a:gradFill>
                <a:gsLst>
                  <a:gs pos="0">
                    <a:schemeClr val="accent1">
                      <a:tint val="40000"/>
                      <a:satMod val="250000"/>
                    </a:schemeClr>
                  </a:gs>
                  <a:gs pos="9000">
                    <a:schemeClr val="accent1">
                      <a:tint val="52000"/>
                      <a:satMod val="300000"/>
                    </a:schemeClr>
                  </a:gs>
                  <a:gs pos="50000">
                    <a:schemeClr val="accent1">
                      <a:shade val="20000"/>
                      <a:satMod val="300000"/>
                    </a:schemeClr>
                  </a:gs>
                  <a:gs pos="79000">
                    <a:schemeClr val="accent1">
                      <a:tint val="52000"/>
                      <a:satMod val="300000"/>
                    </a:schemeClr>
                  </a:gs>
                  <a:gs pos="100000">
                    <a:schemeClr val="accent1">
                      <a:tint val="40000"/>
                      <a:satMod val="250000"/>
                    </a:schemeClr>
                  </a:gs>
                </a:gsLst>
                <a:lin ang="5400000"/>
              </a:gradFill>
              <a:effectLst/>
            </a:endParaRPr>
          </a:p>
        </p:txBody>
      </p:sp>
    </p:spTree>
    <p:extLst>
      <p:ext uri="{BB962C8B-B14F-4D97-AF65-F5344CB8AC3E}">
        <p14:creationId xmlns:p14="http://schemas.microsoft.com/office/powerpoint/2010/main" val="1887022452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Content Placeholder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1187984167"/>
              </p:ext>
            </p:extLst>
          </p:nvPr>
        </p:nvGraphicFramePr>
        <p:xfrm>
          <a:off x="152400" y="1143000"/>
          <a:ext cx="8839200" cy="457200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6670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281940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3352800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</a:tblGrid>
              <a:tr h="473713">
                <a:tc>
                  <a:txBody>
                    <a:bodyPr/>
                    <a:lstStyle/>
                    <a:p>
                      <a:pPr algn="l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2300" dirty="0">
                          <a:effectLst>
                            <a:outerShdw blurRad="50800" dist="38100" dir="2700000" algn="tl" rotWithShape="0">
                              <a:prstClr val="black">
                                <a:alpha val="40000"/>
                              </a:prstClr>
                            </a:outerShdw>
                          </a:effectLst>
                          <a:latin typeface="Times New Roman"/>
                          <a:ea typeface="Calibri"/>
                          <a:cs typeface="Mangal"/>
                        </a:rPr>
                        <a:t>Agenda details</a:t>
                      </a:r>
                      <a:endParaRPr lang="en-IN" sz="2300" dirty="0">
                        <a:effectLst>
                          <a:outerShdw blurRad="50800" dist="38100" dir="2700000" algn="tl" rotWithShape="0">
                            <a:prstClr val="black">
                              <a:alpha val="40000"/>
                            </a:prstClr>
                          </a:outerShdw>
                        </a:effectLst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2300" dirty="0">
                          <a:effectLst>
                            <a:outerShdw blurRad="50800" dist="38100" dir="2700000" algn="tl" rotWithShape="0">
                              <a:prstClr val="black">
                                <a:alpha val="40000"/>
                              </a:prstClr>
                            </a:outerShdw>
                          </a:effectLst>
                          <a:latin typeface="Times New Roman"/>
                          <a:ea typeface="Calibri"/>
                          <a:cs typeface="Mangal"/>
                        </a:rPr>
                        <a:t>Decision/Observation</a:t>
                      </a:r>
                      <a:endParaRPr lang="en-IN" sz="2300" dirty="0">
                        <a:effectLst>
                          <a:outerShdw blurRad="50800" dist="38100" dir="2700000" algn="tl" rotWithShape="0">
                            <a:prstClr val="black">
                              <a:alpha val="40000"/>
                            </a:prstClr>
                          </a:outerShdw>
                        </a:effectLst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2300" dirty="0">
                          <a:effectLst>
                            <a:outerShdw blurRad="50800" dist="38100" dir="2700000" algn="tl" rotWithShape="0">
                              <a:prstClr val="black">
                                <a:alpha val="40000"/>
                              </a:prstClr>
                            </a:outerShdw>
                          </a:effectLst>
                          <a:latin typeface="Times New Roman"/>
                          <a:ea typeface="Calibri"/>
                          <a:cs typeface="Mangal"/>
                        </a:rPr>
                        <a:t>Action taken</a:t>
                      </a:r>
                      <a:endParaRPr lang="en-IN" sz="2300" dirty="0">
                        <a:effectLst>
                          <a:outerShdw blurRad="50800" dist="38100" dir="2700000" algn="tl" rotWithShape="0">
                            <a:prstClr val="black">
                              <a:alpha val="40000"/>
                            </a:prstClr>
                          </a:outerShdw>
                        </a:effectLst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4098287"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2700" dirty="0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Veterinary &amp; Animal Sciences Training </a:t>
                      </a:r>
                      <a:r>
                        <a:rPr lang="en-US" sz="2700" dirty="0" err="1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Centres</a:t>
                      </a:r>
                      <a:r>
                        <a:rPr lang="en-US" sz="2700" dirty="0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 to be set-up.</a:t>
                      </a:r>
                      <a:endParaRPr lang="en-IN" sz="2700" dirty="0">
                        <a:solidFill>
                          <a:srgbClr val="002060"/>
                        </a:solidFill>
                        <a:effectLst/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2700" dirty="0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It was decided to establish these </a:t>
                      </a:r>
                      <a:r>
                        <a:rPr lang="en-US" sz="2700" dirty="0" err="1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centres</a:t>
                      </a:r>
                      <a:r>
                        <a:rPr lang="en-US" sz="2700" dirty="0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 at Research stations transferred to our University.</a:t>
                      </a:r>
                      <a:endParaRPr lang="en-IN" sz="2700" dirty="0">
                        <a:solidFill>
                          <a:srgbClr val="002060"/>
                        </a:solidFill>
                        <a:effectLst/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2700" dirty="0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A proposal for establishing </a:t>
                      </a:r>
                      <a:r>
                        <a:rPr lang="en-US" sz="2700" dirty="0" err="1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Pashu</a:t>
                      </a:r>
                      <a:r>
                        <a:rPr lang="en-US" sz="2700" dirty="0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 </a:t>
                      </a:r>
                      <a:r>
                        <a:rPr lang="en-US" sz="2700" dirty="0" err="1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Vigyan</a:t>
                      </a:r>
                      <a:r>
                        <a:rPr lang="en-US" sz="2700" dirty="0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 Kendra (PVK) including proposed Training Centre is under consideration of Govt. of Bihar.</a:t>
                      </a:r>
                      <a:endParaRPr lang="en-IN" sz="2700" dirty="0">
                        <a:solidFill>
                          <a:srgbClr val="002060"/>
                        </a:solidFill>
                        <a:effectLst/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</a:tbl>
          </a:graphicData>
        </a:graphic>
      </p:graphicFrame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457200" y="76200"/>
            <a:ext cx="8229600" cy="914400"/>
          </a:xfrm>
        </p:spPr>
        <p:txBody>
          <a:bodyPr/>
          <a:lstStyle/>
          <a:p>
            <a:pPr algn="ctr"/>
            <a:r>
              <a:rPr lang="en-IN" sz="4400" dirty="0">
                <a:ln w="10541" cmpd="sng">
                  <a:solidFill>
                    <a:schemeClr val="accent1">
                      <a:shade val="88000"/>
                      <a:satMod val="11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1">
                        <a:tint val="40000"/>
                        <a:satMod val="250000"/>
                      </a:schemeClr>
                    </a:gs>
                    <a:gs pos="9000">
                      <a:schemeClr val="accent1">
                        <a:tint val="52000"/>
                        <a:satMod val="300000"/>
                      </a:schemeClr>
                    </a:gs>
                    <a:gs pos="50000">
                      <a:schemeClr val="accent1">
                        <a:shade val="20000"/>
                        <a:satMod val="300000"/>
                      </a:schemeClr>
                    </a:gs>
                    <a:gs pos="79000">
                      <a:schemeClr val="accent1">
                        <a:tint val="52000"/>
                        <a:satMod val="300000"/>
                      </a:schemeClr>
                    </a:gs>
                    <a:gs pos="100000">
                      <a:schemeClr val="accent1">
                        <a:tint val="40000"/>
                        <a:satMod val="250000"/>
                      </a:schemeClr>
                    </a:gs>
                  </a:gsLst>
                  <a:lin ang="5400000"/>
                </a:gradFill>
                <a:effectLst/>
                <a:latin typeface="Times New Roman" pitchFamily="18" charset="0"/>
                <a:cs typeface="Times New Roman" pitchFamily="18" charset="0"/>
              </a:rPr>
              <a:t>Agenda - 5</a:t>
            </a:r>
            <a:endParaRPr lang="en-IN" dirty="0">
              <a:ln w="10541" cmpd="sng">
                <a:solidFill>
                  <a:schemeClr val="accent1">
                    <a:shade val="88000"/>
                    <a:satMod val="110000"/>
                  </a:schemeClr>
                </a:solidFill>
                <a:prstDash val="solid"/>
              </a:ln>
              <a:gradFill>
                <a:gsLst>
                  <a:gs pos="0">
                    <a:schemeClr val="accent1">
                      <a:tint val="40000"/>
                      <a:satMod val="250000"/>
                    </a:schemeClr>
                  </a:gs>
                  <a:gs pos="9000">
                    <a:schemeClr val="accent1">
                      <a:tint val="52000"/>
                      <a:satMod val="300000"/>
                    </a:schemeClr>
                  </a:gs>
                  <a:gs pos="50000">
                    <a:schemeClr val="accent1">
                      <a:shade val="20000"/>
                      <a:satMod val="300000"/>
                    </a:schemeClr>
                  </a:gs>
                  <a:gs pos="79000">
                    <a:schemeClr val="accent1">
                      <a:tint val="52000"/>
                      <a:satMod val="300000"/>
                    </a:schemeClr>
                  </a:gs>
                  <a:gs pos="100000">
                    <a:schemeClr val="accent1">
                      <a:tint val="40000"/>
                      <a:satMod val="250000"/>
                    </a:schemeClr>
                  </a:gs>
                </a:gsLst>
                <a:lin ang="5400000"/>
              </a:gradFill>
              <a:effectLst/>
            </a:endParaRPr>
          </a:p>
        </p:txBody>
      </p:sp>
    </p:spTree>
    <p:extLst>
      <p:ext uri="{BB962C8B-B14F-4D97-AF65-F5344CB8AC3E}">
        <p14:creationId xmlns:p14="http://schemas.microsoft.com/office/powerpoint/2010/main" val="304177810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Content Placeholder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935282599"/>
              </p:ext>
            </p:extLst>
          </p:nvPr>
        </p:nvGraphicFramePr>
        <p:xfrm>
          <a:off x="152400" y="1143000"/>
          <a:ext cx="8839200" cy="411480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6670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281940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3352800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</a:tblGrid>
              <a:tr h="426341">
                <a:tc>
                  <a:txBody>
                    <a:bodyPr/>
                    <a:lstStyle/>
                    <a:p>
                      <a:pPr algn="l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2300" dirty="0">
                          <a:effectLst>
                            <a:outerShdw blurRad="50800" dist="38100" dir="2700000" algn="tl" rotWithShape="0">
                              <a:prstClr val="black">
                                <a:alpha val="40000"/>
                              </a:prstClr>
                            </a:outerShdw>
                          </a:effectLst>
                          <a:latin typeface="Times New Roman"/>
                          <a:ea typeface="Calibri"/>
                          <a:cs typeface="Mangal"/>
                        </a:rPr>
                        <a:t>Agenda details</a:t>
                      </a:r>
                      <a:endParaRPr lang="en-IN" sz="2300" dirty="0">
                        <a:effectLst>
                          <a:outerShdw blurRad="50800" dist="38100" dir="2700000" algn="tl" rotWithShape="0">
                            <a:prstClr val="black">
                              <a:alpha val="40000"/>
                            </a:prstClr>
                          </a:outerShdw>
                        </a:effectLst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2300" dirty="0">
                          <a:effectLst>
                            <a:outerShdw blurRad="50800" dist="38100" dir="2700000" algn="tl" rotWithShape="0">
                              <a:prstClr val="black">
                                <a:alpha val="40000"/>
                              </a:prstClr>
                            </a:outerShdw>
                          </a:effectLst>
                          <a:latin typeface="Times New Roman"/>
                          <a:ea typeface="Calibri"/>
                          <a:cs typeface="Mangal"/>
                        </a:rPr>
                        <a:t>Decision/Observation</a:t>
                      </a:r>
                      <a:endParaRPr lang="en-IN" sz="2300" dirty="0">
                        <a:effectLst>
                          <a:outerShdw blurRad="50800" dist="38100" dir="2700000" algn="tl" rotWithShape="0">
                            <a:prstClr val="black">
                              <a:alpha val="40000"/>
                            </a:prstClr>
                          </a:outerShdw>
                        </a:effectLst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2300" dirty="0">
                          <a:effectLst>
                            <a:outerShdw blurRad="50800" dist="38100" dir="2700000" algn="tl" rotWithShape="0">
                              <a:prstClr val="black">
                                <a:alpha val="40000"/>
                              </a:prstClr>
                            </a:outerShdw>
                          </a:effectLst>
                          <a:latin typeface="Times New Roman"/>
                          <a:ea typeface="Calibri"/>
                          <a:cs typeface="Mangal"/>
                        </a:rPr>
                        <a:t>Action taken</a:t>
                      </a:r>
                      <a:endParaRPr lang="en-IN" sz="2300" dirty="0">
                        <a:effectLst>
                          <a:outerShdw blurRad="50800" dist="38100" dir="2700000" algn="tl" rotWithShape="0">
                            <a:prstClr val="black">
                              <a:alpha val="40000"/>
                            </a:prstClr>
                          </a:outerShdw>
                        </a:effectLst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3688459"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kumimoji="0" lang="en-US" sz="3500" kern="1200" dirty="0" err="1">
                          <a:solidFill>
                            <a:srgbClr val="002060"/>
                          </a:solidFill>
                          <a:effectLst/>
                          <a:latin typeface="Kruti Dev 010" pitchFamily="2" charset="0"/>
                          <a:ea typeface="+mn-ea"/>
                          <a:cs typeface="+mn-cs"/>
                        </a:rPr>
                        <a:t>i'kqikyu</a:t>
                      </a:r>
                      <a:r>
                        <a:rPr kumimoji="0" lang="en-US" sz="3500" kern="1200" dirty="0">
                          <a:solidFill>
                            <a:srgbClr val="002060"/>
                          </a:solidFill>
                          <a:effectLst/>
                          <a:latin typeface="Kruti Dev 010" pitchFamily="2" charset="0"/>
                          <a:ea typeface="+mn-ea"/>
                          <a:cs typeface="+mn-cs"/>
                        </a:rPr>
                        <a:t> </a:t>
                      </a:r>
                      <a:r>
                        <a:rPr kumimoji="0" lang="en-US" sz="3500" kern="1200" dirty="0" err="1">
                          <a:solidFill>
                            <a:srgbClr val="002060"/>
                          </a:solidFill>
                          <a:effectLst/>
                          <a:latin typeface="Kruti Dev 010" pitchFamily="2" charset="0"/>
                          <a:ea typeface="+mn-ea"/>
                          <a:cs typeface="+mn-cs"/>
                        </a:rPr>
                        <a:t>lwpuk</a:t>
                      </a:r>
                      <a:r>
                        <a:rPr kumimoji="0" lang="en-US" sz="3500" kern="1200" dirty="0">
                          <a:solidFill>
                            <a:srgbClr val="002060"/>
                          </a:solidFill>
                          <a:effectLst/>
                          <a:latin typeface="Kruti Dev 010" pitchFamily="2" charset="0"/>
                          <a:ea typeface="+mn-ea"/>
                          <a:cs typeface="+mn-cs"/>
                        </a:rPr>
                        <a:t> ,</a:t>
                      </a:r>
                      <a:r>
                        <a:rPr kumimoji="0" lang="en-US" sz="3500" kern="1200" dirty="0" err="1">
                          <a:solidFill>
                            <a:srgbClr val="002060"/>
                          </a:solidFill>
                          <a:effectLst/>
                          <a:latin typeface="Kruti Dev 010" pitchFamily="2" charset="0"/>
                          <a:ea typeface="+mn-ea"/>
                          <a:cs typeface="+mn-cs"/>
                        </a:rPr>
                        <a:t>oa</a:t>
                      </a:r>
                      <a:r>
                        <a:rPr kumimoji="0" lang="en-US" sz="3500" kern="1200" dirty="0">
                          <a:solidFill>
                            <a:srgbClr val="002060"/>
                          </a:solidFill>
                          <a:effectLst/>
                          <a:latin typeface="Kruti Dev 010" pitchFamily="2" charset="0"/>
                          <a:ea typeface="+mn-ea"/>
                          <a:cs typeface="+mn-cs"/>
                        </a:rPr>
                        <a:t> </a:t>
                      </a:r>
                      <a:r>
                        <a:rPr kumimoji="0" lang="en-US" sz="3500" kern="1200" dirty="0" err="1">
                          <a:solidFill>
                            <a:srgbClr val="002060"/>
                          </a:solidFill>
                          <a:effectLst/>
                          <a:latin typeface="Kruti Dev 010" pitchFamily="2" charset="0"/>
                          <a:ea typeface="+mn-ea"/>
                          <a:cs typeface="+mn-cs"/>
                        </a:rPr>
                        <a:t>lsok</a:t>
                      </a:r>
                      <a:r>
                        <a:rPr kumimoji="0" lang="en-US" sz="3500" kern="1200" dirty="0">
                          <a:solidFill>
                            <a:srgbClr val="002060"/>
                          </a:solidFill>
                          <a:effectLst/>
                          <a:latin typeface="Kruti Dev 010" pitchFamily="2" charset="0"/>
                          <a:ea typeface="+mn-ea"/>
                          <a:cs typeface="+mn-cs"/>
                        </a:rPr>
                        <a:t> </a:t>
                      </a:r>
                      <a:r>
                        <a:rPr kumimoji="0" lang="en-US" sz="3500" kern="1200" dirty="0" err="1">
                          <a:solidFill>
                            <a:srgbClr val="002060"/>
                          </a:solidFill>
                          <a:effectLst/>
                          <a:latin typeface="Kruti Dev 010" pitchFamily="2" charset="0"/>
                          <a:ea typeface="+mn-ea"/>
                          <a:cs typeface="+mn-cs"/>
                        </a:rPr>
                        <a:t>dsan</a:t>
                      </a:r>
                      <a:r>
                        <a:rPr kumimoji="0" lang="en-US" sz="2400" kern="1200" dirty="0" err="1">
                          <a:solidFill>
                            <a:srgbClr val="002060"/>
                          </a:solidFill>
                          <a:effectLst/>
                          <a:latin typeface="Kruti Dev 010" pitchFamily="2" charset="0"/>
                          <a:ea typeface="+mn-ea"/>
                          <a:cs typeface="+mn-cs"/>
                        </a:rPr>
                        <a:t>z</a:t>
                      </a:r>
                      <a:r>
                        <a:rPr kumimoji="0" lang="en-US" sz="18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 </a:t>
                      </a:r>
                      <a:r>
                        <a:rPr lang="en-US" sz="2700" dirty="0">
                          <a:solidFill>
                            <a:srgbClr val="002060"/>
                          </a:solidFill>
                          <a:effectLst/>
                          <a:latin typeface="Times New Roman" pitchFamily="18" charset="0"/>
                          <a:ea typeface="Calibri"/>
                          <a:cs typeface="Times New Roman" pitchFamily="18" charset="0"/>
                        </a:rPr>
                        <a:t>(ATIC) to be established.</a:t>
                      </a:r>
                      <a:endParaRPr lang="en-IN" sz="2700" dirty="0">
                        <a:solidFill>
                          <a:srgbClr val="002060"/>
                        </a:solidFill>
                        <a:effectLst/>
                        <a:latin typeface="Times New Roman" pitchFamily="18" charset="0"/>
                        <a:ea typeface="Calibri"/>
                        <a:cs typeface="Times New Roman" pitchFamily="18" charset="0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2700" dirty="0">
                          <a:solidFill>
                            <a:srgbClr val="002060"/>
                          </a:solidFill>
                          <a:effectLst/>
                          <a:latin typeface="Times New Roman" pitchFamily="18" charset="0"/>
                          <a:ea typeface="Calibri"/>
                          <a:cs typeface="Times New Roman" pitchFamily="18" charset="0"/>
                        </a:rPr>
                        <a:t>It was decided to establish ATIC at University Campus.</a:t>
                      </a:r>
                      <a:endParaRPr lang="en-IN" sz="2700" dirty="0">
                        <a:solidFill>
                          <a:srgbClr val="002060"/>
                        </a:solidFill>
                        <a:effectLst/>
                        <a:latin typeface="Times New Roman" pitchFamily="18" charset="0"/>
                        <a:ea typeface="Calibri"/>
                        <a:cs typeface="Times New Roman" pitchFamily="18" charset="0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2700" dirty="0">
                          <a:solidFill>
                            <a:srgbClr val="002060"/>
                          </a:solidFill>
                          <a:effectLst/>
                          <a:latin typeface="Times New Roman" pitchFamily="18" charset="0"/>
                          <a:ea typeface="Calibri"/>
                          <a:cs typeface="Times New Roman" pitchFamily="18" charset="0"/>
                        </a:rPr>
                        <a:t>To be established in new building.</a:t>
                      </a:r>
                      <a:endParaRPr lang="en-IN" sz="2700" dirty="0">
                        <a:solidFill>
                          <a:srgbClr val="002060"/>
                        </a:solidFill>
                        <a:effectLst/>
                        <a:latin typeface="Times New Roman" pitchFamily="18" charset="0"/>
                        <a:ea typeface="Calibri"/>
                        <a:cs typeface="Times New Roman" pitchFamily="18" charset="0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</a:tbl>
          </a:graphicData>
        </a:graphic>
      </p:graphicFrame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457200" y="76200"/>
            <a:ext cx="8229600" cy="914400"/>
          </a:xfrm>
        </p:spPr>
        <p:txBody>
          <a:bodyPr/>
          <a:lstStyle/>
          <a:p>
            <a:pPr algn="ctr"/>
            <a:r>
              <a:rPr lang="en-IN" sz="4400" dirty="0">
                <a:ln w="10541" cmpd="sng">
                  <a:solidFill>
                    <a:schemeClr val="accent1">
                      <a:shade val="88000"/>
                      <a:satMod val="11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1">
                        <a:tint val="40000"/>
                        <a:satMod val="250000"/>
                      </a:schemeClr>
                    </a:gs>
                    <a:gs pos="9000">
                      <a:schemeClr val="accent1">
                        <a:tint val="52000"/>
                        <a:satMod val="300000"/>
                      </a:schemeClr>
                    </a:gs>
                    <a:gs pos="50000">
                      <a:schemeClr val="accent1">
                        <a:shade val="20000"/>
                        <a:satMod val="300000"/>
                      </a:schemeClr>
                    </a:gs>
                    <a:gs pos="79000">
                      <a:schemeClr val="accent1">
                        <a:tint val="52000"/>
                        <a:satMod val="300000"/>
                      </a:schemeClr>
                    </a:gs>
                    <a:gs pos="100000">
                      <a:schemeClr val="accent1">
                        <a:tint val="40000"/>
                        <a:satMod val="250000"/>
                      </a:schemeClr>
                    </a:gs>
                  </a:gsLst>
                  <a:lin ang="5400000"/>
                </a:gradFill>
                <a:effectLst/>
                <a:latin typeface="Times New Roman" pitchFamily="18" charset="0"/>
                <a:cs typeface="Times New Roman" pitchFamily="18" charset="0"/>
              </a:rPr>
              <a:t>Agenda - 6</a:t>
            </a:r>
            <a:endParaRPr lang="en-IN" dirty="0">
              <a:ln w="10541" cmpd="sng">
                <a:solidFill>
                  <a:schemeClr val="accent1">
                    <a:shade val="88000"/>
                    <a:satMod val="110000"/>
                  </a:schemeClr>
                </a:solidFill>
                <a:prstDash val="solid"/>
              </a:ln>
              <a:gradFill>
                <a:gsLst>
                  <a:gs pos="0">
                    <a:schemeClr val="accent1">
                      <a:tint val="40000"/>
                      <a:satMod val="250000"/>
                    </a:schemeClr>
                  </a:gs>
                  <a:gs pos="9000">
                    <a:schemeClr val="accent1">
                      <a:tint val="52000"/>
                      <a:satMod val="300000"/>
                    </a:schemeClr>
                  </a:gs>
                  <a:gs pos="50000">
                    <a:schemeClr val="accent1">
                      <a:shade val="20000"/>
                      <a:satMod val="300000"/>
                    </a:schemeClr>
                  </a:gs>
                  <a:gs pos="79000">
                    <a:schemeClr val="accent1">
                      <a:tint val="52000"/>
                      <a:satMod val="300000"/>
                    </a:schemeClr>
                  </a:gs>
                  <a:gs pos="100000">
                    <a:schemeClr val="accent1">
                      <a:tint val="40000"/>
                      <a:satMod val="250000"/>
                    </a:schemeClr>
                  </a:gs>
                </a:gsLst>
                <a:lin ang="5400000"/>
              </a:gradFill>
              <a:effectLst/>
            </a:endParaRPr>
          </a:p>
        </p:txBody>
      </p:sp>
    </p:spTree>
    <p:extLst>
      <p:ext uri="{BB962C8B-B14F-4D97-AF65-F5344CB8AC3E}">
        <p14:creationId xmlns:p14="http://schemas.microsoft.com/office/powerpoint/2010/main" val="3932742447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Content Placeholder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4198035335"/>
              </p:ext>
            </p:extLst>
          </p:nvPr>
        </p:nvGraphicFramePr>
        <p:xfrm>
          <a:off x="152400" y="1143000"/>
          <a:ext cx="8839200" cy="441960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6670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281940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3352800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</a:tblGrid>
              <a:tr h="457922">
                <a:tc>
                  <a:txBody>
                    <a:bodyPr/>
                    <a:lstStyle/>
                    <a:p>
                      <a:pPr algn="l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2300" dirty="0">
                          <a:effectLst>
                            <a:outerShdw blurRad="50800" dist="38100" dir="2700000" algn="tl" rotWithShape="0">
                              <a:prstClr val="black">
                                <a:alpha val="40000"/>
                              </a:prstClr>
                            </a:outerShdw>
                          </a:effectLst>
                          <a:latin typeface="Times New Roman"/>
                          <a:ea typeface="Calibri"/>
                          <a:cs typeface="Mangal"/>
                        </a:rPr>
                        <a:t>Agenda details</a:t>
                      </a:r>
                      <a:endParaRPr lang="en-IN" sz="2300" dirty="0">
                        <a:effectLst>
                          <a:outerShdw blurRad="50800" dist="38100" dir="2700000" algn="tl" rotWithShape="0">
                            <a:prstClr val="black">
                              <a:alpha val="40000"/>
                            </a:prstClr>
                          </a:outerShdw>
                        </a:effectLst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2300" dirty="0">
                          <a:effectLst>
                            <a:outerShdw blurRad="50800" dist="38100" dir="2700000" algn="tl" rotWithShape="0">
                              <a:prstClr val="black">
                                <a:alpha val="40000"/>
                              </a:prstClr>
                            </a:outerShdw>
                          </a:effectLst>
                          <a:latin typeface="Times New Roman"/>
                          <a:ea typeface="Calibri"/>
                          <a:cs typeface="Mangal"/>
                        </a:rPr>
                        <a:t>Decision/Observation</a:t>
                      </a:r>
                      <a:endParaRPr lang="en-IN" sz="2300" dirty="0">
                        <a:effectLst>
                          <a:outerShdw blurRad="50800" dist="38100" dir="2700000" algn="tl" rotWithShape="0">
                            <a:prstClr val="black">
                              <a:alpha val="40000"/>
                            </a:prstClr>
                          </a:outerShdw>
                        </a:effectLst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2300" dirty="0">
                          <a:effectLst>
                            <a:outerShdw blurRad="50800" dist="38100" dir="2700000" algn="tl" rotWithShape="0">
                              <a:prstClr val="black">
                                <a:alpha val="40000"/>
                              </a:prstClr>
                            </a:outerShdw>
                          </a:effectLst>
                          <a:latin typeface="Times New Roman"/>
                          <a:ea typeface="Calibri"/>
                          <a:cs typeface="Mangal"/>
                        </a:rPr>
                        <a:t>Action taken</a:t>
                      </a:r>
                      <a:endParaRPr lang="en-IN" sz="2300" dirty="0">
                        <a:effectLst>
                          <a:outerShdw blurRad="50800" dist="38100" dir="2700000" algn="tl" rotWithShape="0">
                            <a:prstClr val="black">
                              <a:alpha val="40000"/>
                            </a:prstClr>
                          </a:outerShdw>
                        </a:effectLst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3961678"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2700" dirty="0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Organizing ANIFEST/</a:t>
                      </a:r>
                      <a:r>
                        <a:rPr lang="en-US" sz="2700" dirty="0" err="1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Kisan</a:t>
                      </a:r>
                      <a:r>
                        <a:rPr lang="en-US" sz="2700" dirty="0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 Mela, Animal Health Camp/Pet Animal Show. </a:t>
                      </a:r>
                      <a:endParaRPr lang="en-IN" sz="2700" dirty="0">
                        <a:solidFill>
                          <a:srgbClr val="002060"/>
                        </a:solidFill>
                        <a:effectLst/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2700" dirty="0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It was decided to organize Animal Health Camp, Pet Animal Show, ANIFEST/</a:t>
                      </a:r>
                      <a:r>
                        <a:rPr lang="en-US" sz="2700" dirty="0" err="1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Kisan</a:t>
                      </a:r>
                      <a:r>
                        <a:rPr lang="en-US" sz="2700" dirty="0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 </a:t>
                      </a:r>
                      <a:r>
                        <a:rPr lang="en-US" sz="2700" dirty="0" err="1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Mela</a:t>
                      </a:r>
                      <a:r>
                        <a:rPr lang="en-US" sz="2700" dirty="0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.</a:t>
                      </a:r>
                      <a:endParaRPr lang="en-IN" sz="2700" dirty="0">
                        <a:solidFill>
                          <a:srgbClr val="002060"/>
                        </a:solidFill>
                        <a:effectLst/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2700" dirty="0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Pet Animal Show (Dog Show) and Animal Health Camps have been organized. </a:t>
                      </a:r>
                      <a:r>
                        <a:rPr lang="en-US" sz="2700" dirty="0" err="1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Kisan</a:t>
                      </a:r>
                      <a:r>
                        <a:rPr lang="en-US" sz="2700" dirty="0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 </a:t>
                      </a:r>
                      <a:r>
                        <a:rPr lang="en-US" sz="2700" dirty="0" err="1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Mela</a:t>
                      </a:r>
                      <a:r>
                        <a:rPr lang="en-US" sz="2700" dirty="0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 to be organized once in a year.</a:t>
                      </a:r>
                      <a:endParaRPr lang="en-IN" sz="2700" dirty="0">
                        <a:solidFill>
                          <a:srgbClr val="002060"/>
                        </a:solidFill>
                        <a:effectLst/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</a:tbl>
          </a:graphicData>
        </a:graphic>
      </p:graphicFrame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457200" y="76200"/>
            <a:ext cx="8229600" cy="914400"/>
          </a:xfrm>
        </p:spPr>
        <p:txBody>
          <a:bodyPr/>
          <a:lstStyle/>
          <a:p>
            <a:pPr algn="ctr"/>
            <a:r>
              <a:rPr lang="en-IN" sz="4400" dirty="0">
                <a:ln w="10541" cmpd="sng">
                  <a:solidFill>
                    <a:schemeClr val="accent1">
                      <a:shade val="88000"/>
                      <a:satMod val="11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1">
                        <a:tint val="40000"/>
                        <a:satMod val="250000"/>
                      </a:schemeClr>
                    </a:gs>
                    <a:gs pos="9000">
                      <a:schemeClr val="accent1">
                        <a:tint val="52000"/>
                        <a:satMod val="300000"/>
                      </a:schemeClr>
                    </a:gs>
                    <a:gs pos="50000">
                      <a:schemeClr val="accent1">
                        <a:shade val="20000"/>
                        <a:satMod val="300000"/>
                      </a:schemeClr>
                    </a:gs>
                    <a:gs pos="79000">
                      <a:schemeClr val="accent1">
                        <a:tint val="52000"/>
                        <a:satMod val="300000"/>
                      </a:schemeClr>
                    </a:gs>
                    <a:gs pos="100000">
                      <a:schemeClr val="accent1">
                        <a:tint val="40000"/>
                        <a:satMod val="250000"/>
                      </a:schemeClr>
                    </a:gs>
                  </a:gsLst>
                  <a:lin ang="5400000"/>
                </a:gradFill>
                <a:effectLst/>
                <a:latin typeface="Times New Roman" pitchFamily="18" charset="0"/>
                <a:cs typeface="Times New Roman" pitchFamily="18" charset="0"/>
              </a:rPr>
              <a:t>Agenda - 7</a:t>
            </a:r>
            <a:endParaRPr lang="en-IN" dirty="0">
              <a:ln w="10541" cmpd="sng">
                <a:solidFill>
                  <a:schemeClr val="accent1">
                    <a:shade val="88000"/>
                    <a:satMod val="110000"/>
                  </a:schemeClr>
                </a:solidFill>
                <a:prstDash val="solid"/>
              </a:ln>
              <a:gradFill>
                <a:gsLst>
                  <a:gs pos="0">
                    <a:schemeClr val="accent1">
                      <a:tint val="40000"/>
                      <a:satMod val="250000"/>
                    </a:schemeClr>
                  </a:gs>
                  <a:gs pos="9000">
                    <a:schemeClr val="accent1">
                      <a:tint val="52000"/>
                      <a:satMod val="300000"/>
                    </a:schemeClr>
                  </a:gs>
                  <a:gs pos="50000">
                    <a:schemeClr val="accent1">
                      <a:shade val="20000"/>
                      <a:satMod val="300000"/>
                    </a:schemeClr>
                  </a:gs>
                  <a:gs pos="79000">
                    <a:schemeClr val="accent1">
                      <a:tint val="52000"/>
                      <a:satMod val="300000"/>
                    </a:schemeClr>
                  </a:gs>
                  <a:gs pos="100000">
                    <a:schemeClr val="accent1">
                      <a:tint val="40000"/>
                      <a:satMod val="250000"/>
                    </a:schemeClr>
                  </a:gs>
                </a:gsLst>
                <a:lin ang="5400000"/>
              </a:gradFill>
              <a:effectLst/>
            </a:endParaRPr>
          </a:p>
        </p:txBody>
      </p:sp>
    </p:spTree>
    <p:extLst>
      <p:ext uri="{BB962C8B-B14F-4D97-AF65-F5344CB8AC3E}">
        <p14:creationId xmlns:p14="http://schemas.microsoft.com/office/powerpoint/2010/main" val="859846711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Content Placeholder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2772463494"/>
              </p:ext>
            </p:extLst>
          </p:nvPr>
        </p:nvGraphicFramePr>
        <p:xfrm>
          <a:off x="152400" y="1143000"/>
          <a:ext cx="8839200" cy="472440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6670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281940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3352800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</a:tblGrid>
              <a:tr h="458674">
                <a:tc>
                  <a:txBody>
                    <a:bodyPr/>
                    <a:lstStyle/>
                    <a:p>
                      <a:pPr algn="l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2300" dirty="0">
                          <a:effectLst>
                            <a:outerShdw blurRad="50800" dist="38100" dir="2700000" algn="tl" rotWithShape="0">
                              <a:prstClr val="black">
                                <a:alpha val="40000"/>
                              </a:prstClr>
                            </a:outerShdw>
                          </a:effectLst>
                          <a:latin typeface="Times New Roman"/>
                          <a:ea typeface="Calibri"/>
                          <a:cs typeface="Mangal"/>
                        </a:rPr>
                        <a:t>Agenda details</a:t>
                      </a:r>
                      <a:endParaRPr lang="en-IN" sz="2300" dirty="0">
                        <a:effectLst>
                          <a:outerShdw blurRad="50800" dist="38100" dir="2700000" algn="tl" rotWithShape="0">
                            <a:prstClr val="black">
                              <a:alpha val="40000"/>
                            </a:prstClr>
                          </a:outerShdw>
                        </a:effectLst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2300" dirty="0">
                          <a:effectLst>
                            <a:outerShdw blurRad="50800" dist="38100" dir="2700000" algn="tl" rotWithShape="0">
                              <a:prstClr val="black">
                                <a:alpha val="40000"/>
                              </a:prstClr>
                            </a:outerShdw>
                          </a:effectLst>
                          <a:latin typeface="Times New Roman"/>
                          <a:ea typeface="Calibri"/>
                          <a:cs typeface="Mangal"/>
                        </a:rPr>
                        <a:t>Decision/Observation</a:t>
                      </a:r>
                      <a:endParaRPr lang="en-IN" sz="2300" dirty="0">
                        <a:effectLst>
                          <a:outerShdw blurRad="50800" dist="38100" dir="2700000" algn="tl" rotWithShape="0">
                            <a:prstClr val="black">
                              <a:alpha val="40000"/>
                            </a:prstClr>
                          </a:outerShdw>
                        </a:effectLst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2300" dirty="0">
                          <a:effectLst>
                            <a:outerShdw blurRad="50800" dist="38100" dir="2700000" algn="tl" rotWithShape="0">
                              <a:prstClr val="black">
                                <a:alpha val="40000"/>
                              </a:prstClr>
                            </a:outerShdw>
                          </a:effectLst>
                          <a:latin typeface="Times New Roman"/>
                          <a:ea typeface="Calibri"/>
                          <a:cs typeface="Mangal"/>
                        </a:rPr>
                        <a:t>Action taken</a:t>
                      </a:r>
                      <a:endParaRPr lang="en-IN" sz="2300" dirty="0">
                        <a:effectLst>
                          <a:outerShdw blurRad="50800" dist="38100" dir="2700000" algn="tl" rotWithShape="0">
                            <a:prstClr val="black">
                              <a:alpha val="40000"/>
                            </a:prstClr>
                          </a:outerShdw>
                        </a:effectLst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4265726"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2000" dirty="0">
                          <a:solidFill>
                            <a:srgbClr val="002060"/>
                          </a:solidFill>
                          <a:effectLst/>
                          <a:latin typeface="Times New Roman" pitchFamily="18" charset="0"/>
                          <a:ea typeface="Calibri"/>
                          <a:cs typeface="Times New Roman" pitchFamily="18" charset="0"/>
                        </a:rPr>
                        <a:t>Proposal for Constituting Extension Committee at college level.</a:t>
                      </a:r>
                      <a:endParaRPr lang="en-IN" sz="2000" dirty="0">
                        <a:solidFill>
                          <a:srgbClr val="002060"/>
                        </a:solidFill>
                        <a:effectLst/>
                        <a:latin typeface="Times New Roman" pitchFamily="18" charset="0"/>
                        <a:ea typeface="Calibri"/>
                        <a:cs typeface="Times New Roman" pitchFamily="18" charset="0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2000" dirty="0">
                          <a:solidFill>
                            <a:srgbClr val="002060"/>
                          </a:solidFill>
                          <a:effectLst/>
                          <a:latin typeface="Times New Roman" pitchFamily="18" charset="0"/>
                          <a:ea typeface="Calibri"/>
                          <a:cs typeface="Times New Roman" pitchFamily="18" charset="0"/>
                        </a:rPr>
                        <a:t>It was decided to Constitute Extension Committee at college level for planning and executing extension activities.</a:t>
                      </a:r>
                      <a:endParaRPr lang="en-IN" sz="2000" dirty="0">
                        <a:solidFill>
                          <a:srgbClr val="002060"/>
                        </a:solidFill>
                        <a:effectLst/>
                        <a:latin typeface="Times New Roman" pitchFamily="18" charset="0"/>
                        <a:ea typeface="Calibri"/>
                        <a:cs typeface="Times New Roman" pitchFamily="18" charset="0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2000" dirty="0">
                          <a:solidFill>
                            <a:srgbClr val="002060"/>
                          </a:solidFill>
                          <a:effectLst/>
                          <a:latin typeface="Times New Roman" pitchFamily="18" charset="0"/>
                          <a:ea typeface="Calibri"/>
                          <a:cs typeface="Times New Roman" pitchFamily="18" charset="0"/>
                        </a:rPr>
                        <a:t>Extension Committee Constituted at college level.</a:t>
                      </a:r>
                    </a:p>
                    <a:p>
                      <a:pPr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en-IN" sz="2000" dirty="0">
                        <a:solidFill>
                          <a:srgbClr val="002060"/>
                        </a:solidFill>
                        <a:effectLst/>
                        <a:latin typeface="Times New Roman" pitchFamily="18" charset="0"/>
                        <a:ea typeface="Calibri"/>
                        <a:cs typeface="Times New Roman" pitchFamily="18" charset="0"/>
                      </a:endParaRPr>
                    </a:p>
                    <a:p>
                      <a:pPr marL="457200" indent="-457200">
                        <a:lnSpc>
                          <a:spcPct val="107000"/>
                        </a:lnSpc>
                        <a:spcAft>
                          <a:spcPts val="0"/>
                        </a:spcAft>
                        <a:buFont typeface="+mj-lt"/>
                        <a:buAutoNum type="arabicPeriod"/>
                      </a:pPr>
                      <a:r>
                        <a:rPr lang="en-US" sz="2000" dirty="0">
                          <a:solidFill>
                            <a:srgbClr val="002060"/>
                          </a:solidFill>
                          <a:effectLst/>
                          <a:latin typeface="Times New Roman" pitchFamily="18" charset="0"/>
                          <a:ea typeface="Calibri"/>
                          <a:cs typeface="Times New Roman" pitchFamily="18" charset="0"/>
                        </a:rPr>
                        <a:t>Dr. </a:t>
                      </a:r>
                      <a:r>
                        <a:rPr lang="en-US" sz="2000" dirty="0" err="1">
                          <a:solidFill>
                            <a:srgbClr val="002060"/>
                          </a:solidFill>
                          <a:effectLst/>
                          <a:latin typeface="Times New Roman" pitchFamily="18" charset="0"/>
                          <a:ea typeface="Calibri"/>
                          <a:cs typeface="Times New Roman" pitchFamily="18" charset="0"/>
                        </a:rPr>
                        <a:t>Pankaj</a:t>
                      </a:r>
                      <a:r>
                        <a:rPr lang="en-US" sz="2000" dirty="0">
                          <a:solidFill>
                            <a:srgbClr val="002060"/>
                          </a:solidFill>
                          <a:effectLst/>
                          <a:latin typeface="Times New Roman" pitchFamily="18" charset="0"/>
                          <a:ea typeface="Calibri"/>
                          <a:cs typeface="Times New Roman" pitchFamily="18" charset="0"/>
                        </a:rPr>
                        <a:t> Kumar, Nodal      Officer, BVC, Patna.</a:t>
                      </a:r>
                    </a:p>
                    <a:p>
                      <a:pPr marL="457200" indent="-457200">
                        <a:lnSpc>
                          <a:spcPct val="107000"/>
                        </a:lnSpc>
                        <a:spcAft>
                          <a:spcPts val="0"/>
                        </a:spcAft>
                        <a:buFont typeface="+mj-lt"/>
                        <a:buAutoNum type="arabicPeriod"/>
                      </a:pPr>
                      <a:endParaRPr lang="en-IN" sz="2000" dirty="0">
                        <a:solidFill>
                          <a:srgbClr val="002060"/>
                        </a:solidFill>
                        <a:effectLst/>
                        <a:latin typeface="Times New Roman" pitchFamily="18" charset="0"/>
                        <a:ea typeface="Calibri"/>
                        <a:cs typeface="Times New Roman" pitchFamily="18" charset="0"/>
                      </a:endParaRPr>
                    </a:p>
                    <a:p>
                      <a:pPr marL="457200" indent="-457200">
                        <a:lnSpc>
                          <a:spcPct val="107000"/>
                        </a:lnSpc>
                        <a:spcAft>
                          <a:spcPts val="0"/>
                        </a:spcAft>
                        <a:buFont typeface="+mj-lt"/>
                        <a:buAutoNum type="arabicPeriod"/>
                      </a:pPr>
                      <a:r>
                        <a:rPr lang="en-US" sz="2000" dirty="0">
                          <a:solidFill>
                            <a:srgbClr val="002060"/>
                          </a:solidFill>
                          <a:effectLst/>
                          <a:latin typeface="Times New Roman" pitchFamily="18" charset="0"/>
                          <a:ea typeface="Calibri"/>
                          <a:cs typeface="Times New Roman" pitchFamily="18" charset="0"/>
                        </a:rPr>
                        <a:t>Dr. </a:t>
                      </a:r>
                      <a:r>
                        <a:rPr lang="en-US" sz="2000" dirty="0" err="1">
                          <a:solidFill>
                            <a:srgbClr val="002060"/>
                          </a:solidFill>
                          <a:effectLst/>
                          <a:latin typeface="Times New Roman" pitchFamily="18" charset="0"/>
                          <a:ea typeface="Calibri"/>
                          <a:cs typeface="Times New Roman" pitchFamily="18" charset="0"/>
                        </a:rPr>
                        <a:t>Rakesh</a:t>
                      </a:r>
                      <a:r>
                        <a:rPr lang="en-US" sz="2000" dirty="0">
                          <a:solidFill>
                            <a:srgbClr val="002060"/>
                          </a:solidFill>
                          <a:effectLst/>
                          <a:latin typeface="Times New Roman" pitchFamily="18" charset="0"/>
                          <a:ea typeface="Calibri"/>
                          <a:cs typeface="Times New Roman" pitchFamily="18" charset="0"/>
                        </a:rPr>
                        <a:t> Kumar, Nodal Officer, at SGIDT, Patna.</a:t>
                      </a:r>
                    </a:p>
                    <a:p>
                      <a:pPr marL="457200" indent="-457200">
                        <a:lnSpc>
                          <a:spcPct val="107000"/>
                        </a:lnSpc>
                        <a:spcAft>
                          <a:spcPts val="0"/>
                        </a:spcAft>
                        <a:buFont typeface="+mj-lt"/>
                        <a:buAutoNum type="arabicPeriod"/>
                      </a:pPr>
                      <a:endParaRPr lang="en-IN" sz="2000" dirty="0">
                        <a:solidFill>
                          <a:srgbClr val="002060"/>
                        </a:solidFill>
                        <a:effectLst/>
                        <a:latin typeface="Times New Roman" pitchFamily="18" charset="0"/>
                        <a:ea typeface="Calibri"/>
                        <a:cs typeface="Times New Roman" pitchFamily="18" charset="0"/>
                      </a:endParaRPr>
                    </a:p>
                    <a:p>
                      <a:pPr marL="457200" indent="-457200">
                        <a:lnSpc>
                          <a:spcPct val="107000"/>
                        </a:lnSpc>
                        <a:spcAft>
                          <a:spcPts val="0"/>
                        </a:spcAft>
                        <a:buFont typeface="+mj-lt"/>
                        <a:buAutoNum type="arabicPeriod"/>
                      </a:pPr>
                      <a:r>
                        <a:rPr lang="en-US" sz="2000" dirty="0">
                          <a:solidFill>
                            <a:srgbClr val="002060"/>
                          </a:solidFill>
                          <a:effectLst/>
                          <a:latin typeface="Times New Roman" pitchFamily="18" charset="0"/>
                          <a:ea typeface="Calibri"/>
                          <a:cs typeface="Times New Roman" pitchFamily="18" charset="0"/>
                        </a:rPr>
                        <a:t>Mr. </a:t>
                      </a:r>
                      <a:r>
                        <a:rPr lang="en-US" sz="2000" dirty="0" err="1">
                          <a:solidFill>
                            <a:srgbClr val="002060"/>
                          </a:solidFill>
                          <a:effectLst/>
                          <a:latin typeface="Times New Roman" pitchFamily="18" charset="0"/>
                          <a:ea typeface="Calibri"/>
                          <a:cs typeface="Times New Roman" pitchFamily="18" charset="0"/>
                        </a:rPr>
                        <a:t>Narendra</a:t>
                      </a:r>
                      <a:r>
                        <a:rPr lang="en-US" sz="2000" dirty="0">
                          <a:solidFill>
                            <a:srgbClr val="002060"/>
                          </a:solidFill>
                          <a:effectLst/>
                          <a:latin typeface="Times New Roman" pitchFamily="18" charset="0"/>
                          <a:ea typeface="Calibri"/>
                          <a:cs typeface="Times New Roman" pitchFamily="18" charset="0"/>
                        </a:rPr>
                        <a:t> Kumar, Nodal Officer at COF, </a:t>
                      </a:r>
                      <a:r>
                        <a:rPr lang="en-US" sz="2000" dirty="0" err="1">
                          <a:solidFill>
                            <a:srgbClr val="002060"/>
                          </a:solidFill>
                          <a:effectLst/>
                          <a:latin typeface="Times New Roman" pitchFamily="18" charset="0"/>
                          <a:ea typeface="Calibri"/>
                          <a:cs typeface="Times New Roman" pitchFamily="18" charset="0"/>
                        </a:rPr>
                        <a:t>Kishanganj</a:t>
                      </a:r>
                      <a:r>
                        <a:rPr lang="en-US" sz="2000" dirty="0">
                          <a:solidFill>
                            <a:srgbClr val="002060"/>
                          </a:solidFill>
                          <a:effectLst/>
                          <a:latin typeface="Times New Roman" pitchFamily="18" charset="0"/>
                          <a:ea typeface="Calibri"/>
                          <a:cs typeface="Times New Roman" pitchFamily="18" charset="0"/>
                        </a:rPr>
                        <a:t>.</a:t>
                      </a:r>
                      <a:endParaRPr lang="en-IN" sz="2000" dirty="0">
                        <a:solidFill>
                          <a:srgbClr val="002060"/>
                        </a:solidFill>
                        <a:effectLst/>
                        <a:latin typeface="Times New Roman" pitchFamily="18" charset="0"/>
                        <a:ea typeface="Calibri"/>
                        <a:cs typeface="Times New Roman" pitchFamily="18" charset="0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</a:tbl>
          </a:graphicData>
        </a:graphic>
      </p:graphicFrame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457200" y="76200"/>
            <a:ext cx="8229600" cy="914400"/>
          </a:xfrm>
        </p:spPr>
        <p:txBody>
          <a:bodyPr/>
          <a:lstStyle/>
          <a:p>
            <a:pPr algn="ctr"/>
            <a:r>
              <a:rPr lang="en-IN" sz="4400" dirty="0">
                <a:ln w="10541" cmpd="sng">
                  <a:solidFill>
                    <a:schemeClr val="accent1">
                      <a:shade val="88000"/>
                      <a:satMod val="11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1">
                        <a:tint val="40000"/>
                        <a:satMod val="250000"/>
                      </a:schemeClr>
                    </a:gs>
                    <a:gs pos="9000">
                      <a:schemeClr val="accent1">
                        <a:tint val="52000"/>
                        <a:satMod val="300000"/>
                      </a:schemeClr>
                    </a:gs>
                    <a:gs pos="50000">
                      <a:schemeClr val="accent1">
                        <a:shade val="20000"/>
                        <a:satMod val="300000"/>
                      </a:schemeClr>
                    </a:gs>
                    <a:gs pos="79000">
                      <a:schemeClr val="accent1">
                        <a:tint val="52000"/>
                        <a:satMod val="300000"/>
                      </a:schemeClr>
                    </a:gs>
                    <a:gs pos="100000">
                      <a:schemeClr val="accent1">
                        <a:tint val="40000"/>
                        <a:satMod val="250000"/>
                      </a:schemeClr>
                    </a:gs>
                  </a:gsLst>
                  <a:lin ang="5400000"/>
                </a:gradFill>
                <a:effectLst/>
                <a:latin typeface="Times New Roman" pitchFamily="18" charset="0"/>
                <a:cs typeface="Times New Roman" pitchFamily="18" charset="0"/>
              </a:rPr>
              <a:t>Agenda - 8</a:t>
            </a:r>
            <a:endParaRPr lang="en-IN" dirty="0">
              <a:ln w="10541" cmpd="sng">
                <a:solidFill>
                  <a:schemeClr val="accent1">
                    <a:shade val="88000"/>
                    <a:satMod val="110000"/>
                  </a:schemeClr>
                </a:solidFill>
                <a:prstDash val="solid"/>
              </a:ln>
              <a:gradFill>
                <a:gsLst>
                  <a:gs pos="0">
                    <a:schemeClr val="accent1">
                      <a:tint val="40000"/>
                      <a:satMod val="250000"/>
                    </a:schemeClr>
                  </a:gs>
                  <a:gs pos="9000">
                    <a:schemeClr val="accent1">
                      <a:tint val="52000"/>
                      <a:satMod val="300000"/>
                    </a:schemeClr>
                  </a:gs>
                  <a:gs pos="50000">
                    <a:schemeClr val="accent1">
                      <a:shade val="20000"/>
                      <a:satMod val="300000"/>
                    </a:schemeClr>
                  </a:gs>
                  <a:gs pos="79000">
                    <a:schemeClr val="accent1">
                      <a:tint val="52000"/>
                      <a:satMod val="300000"/>
                    </a:schemeClr>
                  </a:gs>
                  <a:gs pos="100000">
                    <a:schemeClr val="accent1">
                      <a:tint val="40000"/>
                      <a:satMod val="250000"/>
                    </a:schemeClr>
                  </a:gs>
                </a:gsLst>
                <a:lin ang="5400000"/>
              </a:gradFill>
              <a:effectLst/>
            </a:endParaRPr>
          </a:p>
        </p:txBody>
      </p:sp>
    </p:spTree>
    <p:extLst>
      <p:ext uri="{BB962C8B-B14F-4D97-AF65-F5344CB8AC3E}">
        <p14:creationId xmlns:p14="http://schemas.microsoft.com/office/powerpoint/2010/main" val="2726193900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Content Placeholder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2612800430"/>
              </p:ext>
            </p:extLst>
          </p:nvPr>
        </p:nvGraphicFramePr>
        <p:xfrm>
          <a:off x="152400" y="1143000"/>
          <a:ext cx="8839200" cy="487680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6670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281940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3352800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</a:tblGrid>
              <a:tr h="397713">
                <a:tc>
                  <a:txBody>
                    <a:bodyPr/>
                    <a:lstStyle/>
                    <a:p>
                      <a:pPr algn="l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2300" dirty="0">
                          <a:effectLst>
                            <a:outerShdw blurRad="50800" dist="38100" dir="2700000" algn="tl" rotWithShape="0">
                              <a:prstClr val="black">
                                <a:alpha val="40000"/>
                              </a:prstClr>
                            </a:outerShdw>
                          </a:effectLst>
                          <a:latin typeface="Times New Roman"/>
                          <a:ea typeface="Calibri"/>
                          <a:cs typeface="Mangal"/>
                        </a:rPr>
                        <a:t>Agenda details</a:t>
                      </a:r>
                      <a:endParaRPr lang="en-IN" sz="2300" dirty="0">
                        <a:effectLst>
                          <a:outerShdw blurRad="50800" dist="38100" dir="2700000" algn="tl" rotWithShape="0">
                            <a:prstClr val="black">
                              <a:alpha val="40000"/>
                            </a:prstClr>
                          </a:outerShdw>
                        </a:effectLst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2300" dirty="0">
                          <a:effectLst>
                            <a:outerShdw blurRad="50800" dist="38100" dir="2700000" algn="tl" rotWithShape="0">
                              <a:prstClr val="black">
                                <a:alpha val="40000"/>
                              </a:prstClr>
                            </a:outerShdw>
                          </a:effectLst>
                          <a:latin typeface="Times New Roman"/>
                          <a:ea typeface="Calibri"/>
                          <a:cs typeface="Mangal"/>
                        </a:rPr>
                        <a:t>Decision/Observation</a:t>
                      </a:r>
                      <a:endParaRPr lang="en-IN" sz="2300" dirty="0">
                        <a:effectLst>
                          <a:outerShdw blurRad="50800" dist="38100" dir="2700000" algn="tl" rotWithShape="0">
                            <a:prstClr val="black">
                              <a:alpha val="40000"/>
                            </a:prstClr>
                          </a:outerShdw>
                        </a:effectLst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2300" dirty="0">
                          <a:effectLst>
                            <a:outerShdw blurRad="50800" dist="38100" dir="2700000" algn="tl" rotWithShape="0">
                              <a:prstClr val="black">
                                <a:alpha val="40000"/>
                              </a:prstClr>
                            </a:outerShdw>
                          </a:effectLst>
                          <a:latin typeface="Times New Roman"/>
                          <a:ea typeface="Calibri"/>
                          <a:cs typeface="Mangal"/>
                        </a:rPr>
                        <a:t>Action taken</a:t>
                      </a:r>
                      <a:endParaRPr lang="en-IN" sz="2300" dirty="0">
                        <a:effectLst>
                          <a:outerShdw blurRad="50800" dist="38100" dir="2700000" algn="tl" rotWithShape="0">
                            <a:prstClr val="black">
                              <a:alpha val="40000"/>
                            </a:prstClr>
                          </a:outerShdw>
                        </a:effectLst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4479087"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2000" dirty="0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Steps to be taken for collaboration with line departments and other agencies.</a:t>
                      </a:r>
                      <a:endParaRPr lang="en-IN" sz="2000" dirty="0">
                        <a:solidFill>
                          <a:srgbClr val="002060"/>
                        </a:solidFill>
                        <a:effectLst/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2000" dirty="0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It was decided to collaborate with line departments and other agencies.</a:t>
                      </a:r>
                      <a:endParaRPr lang="en-IN" sz="2000" dirty="0">
                        <a:solidFill>
                          <a:srgbClr val="002060"/>
                        </a:solidFill>
                        <a:effectLst/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en-US" sz="2000" dirty="0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Collaboration and linkages developed with line departments </a:t>
                      </a:r>
                      <a:r>
                        <a:rPr lang="en-US" sz="2000" dirty="0" err="1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eg.</a:t>
                      </a:r>
                      <a:r>
                        <a:rPr lang="en-US" sz="2000" dirty="0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 Dept. of Animal &amp; Fisheries Resources, Directorate of Dairy Development, BAMETI, ATMA, BSDM, COMFED, IED, Patna, BAU, </a:t>
                      </a:r>
                      <a:r>
                        <a:rPr lang="en-US" sz="2000" dirty="0" err="1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Sabour</a:t>
                      </a:r>
                      <a:r>
                        <a:rPr lang="en-US" sz="2000" dirty="0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, RPCAU, </a:t>
                      </a:r>
                      <a:r>
                        <a:rPr lang="en-US" sz="2000" dirty="0" err="1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Pusa</a:t>
                      </a:r>
                      <a:r>
                        <a:rPr lang="en-US" sz="2000" dirty="0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, and other organizations </a:t>
                      </a:r>
                      <a:r>
                        <a:rPr lang="en-US" sz="2000" dirty="0" err="1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eg</a:t>
                      </a:r>
                      <a:r>
                        <a:rPr lang="en-US" sz="2000" dirty="0">
                          <a:solidFill>
                            <a:srgbClr val="002060"/>
                          </a:solidFill>
                          <a:effectLst/>
                          <a:latin typeface="Times New Roman"/>
                          <a:ea typeface="Calibri"/>
                          <a:cs typeface="Mangal"/>
                        </a:rPr>
                        <a:t>. ASCI, ICAR-RCER, NRC on Litchi, Reliance Foundation, and VPMU, Patna etc.</a:t>
                      </a:r>
                      <a:endParaRPr lang="en-IN" sz="2000" dirty="0">
                        <a:solidFill>
                          <a:srgbClr val="002060"/>
                        </a:solidFill>
                        <a:effectLst/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68580" marR="68580" marT="0" marB="0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</a:tbl>
          </a:graphicData>
        </a:graphic>
      </p:graphicFrame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457200" y="76200"/>
            <a:ext cx="8229600" cy="914400"/>
          </a:xfrm>
        </p:spPr>
        <p:txBody>
          <a:bodyPr/>
          <a:lstStyle/>
          <a:p>
            <a:pPr algn="ctr"/>
            <a:r>
              <a:rPr lang="en-IN" sz="4400" dirty="0">
                <a:ln w="10541" cmpd="sng">
                  <a:solidFill>
                    <a:schemeClr val="accent1">
                      <a:shade val="88000"/>
                      <a:satMod val="11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1">
                        <a:tint val="40000"/>
                        <a:satMod val="250000"/>
                      </a:schemeClr>
                    </a:gs>
                    <a:gs pos="9000">
                      <a:schemeClr val="accent1">
                        <a:tint val="52000"/>
                        <a:satMod val="300000"/>
                      </a:schemeClr>
                    </a:gs>
                    <a:gs pos="50000">
                      <a:schemeClr val="accent1">
                        <a:shade val="20000"/>
                        <a:satMod val="300000"/>
                      </a:schemeClr>
                    </a:gs>
                    <a:gs pos="79000">
                      <a:schemeClr val="accent1">
                        <a:tint val="52000"/>
                        <a:satMod val="300000"/>
                      </a:schemeClr>
                    </a:gs>
                    <a:gs pos="100000">
                      <a:schemeClr val="accent1">
                        <a:tint val="40000"/>
                        <a:satMod val="250000"/>
                      </a:schemeClr>
                    </a:gs>
                  </a:gsLst>
                  <a:lin ang="5400000"/>
                </a:gradFill>
                <a:effectLst/>
                <a:latin typeface="Times New Roman" pitchFamily="18" charset="0"/>
                <a:cs typeface="Times New Roman" pitchFamily="18" charset="0"/>
              </a:rPr>
              <a:t>Agenda - 9</a:t>
            </a:r>
            <a:endParaRPr lang="en-IN" dirty="0">
              <a:ln w="10541" cmpd="sng">
                <a:solidFill>
                  <a:schemeClr val="accent1">
                    <a:shade val="88000"/>
                    <a:satMod val="110000"/>
                  </a:schemeClr>
                </a:solidFill>
                <a:prstDash val="solid"/>
              </a:ln>
              <a:gradFill>
                <a:gsLst>
                  <a:gs pos="0">
                    <a:schemeClr val="accent1">
                      <a:tint val="40000"/>
                      <a:satMod val="250000"/>
                    </a:schemeClr>
                  </a:gs>
                  <a:gs pos="9000">
                    <a:schemeClr val="accent1">
                      <a:tint val="52000"/>
                      <a:satMod val="300000"/>
                    </a:schemeClr>
                  </a:gs>
                  <a:gs pos="50000">
                    <a:schemeClr val="accent1">
                      <a:shade val="20000"/>
                      <a:satMod val="300000"/>
                    </a:schemeClr>
                  </a:gs>
                  <a:gs pos="79000">
                    <a:schemeClr val="accent1">
                      <a:tint val="52000"/>
                      <a:satMod val="300000"/>
                    </a:schemeClr>
                  </a:gs>
                  <a:gs pos="100000">
                    <a:schemeClr val="accent1">
                      <a:tint val="40000"/>
                      <a:satMod val="250000"/>
                    </a:schemeClr>
                  </a:gs>
                </a:gsLst>
                <a:lin ang="5400000"/>
              </a:gradFill>
              <a:effectLst/>
            </a:endParaRPr>
          </a:p>
        </p:txBody>
      </p:sp>
    </p:spTree>
    <p:extLst>
      <p:ext uri="{BB962C8B-B14F-4D97-AF65-F5344CB8AC3E}">
        <p14:creationId xmlns:p14="http://schemas.microsoft.com/office/powerpoint/2010/main" val="262390547"/>
      </p:ext>
    </p:extLst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Concourse">
  <a:themeElements>
    <a:clrScheme name="Concourse">
      <a:dk1>
        <a:sysClr val="windowText" lastClr="000000"/>
      </a:dk1>
      <a:lt1>
        <a:sysClr val="window" lastClr="FFFFFF"/>
      </a:lt1>
      <a:dk2>
        <a:srgbClr val="464646"/>
      </a:dk2>
      <a:lt2>
        <a:srgbClr val="DEF5FA"/>
      </a:lt2>
      <a:accent1>
        <a:srgbClr val="2DA2BF"/>
      </a:accent1>
      <a:accent2>
        <a:srgbClr val="DA1F28"/>
      </a:accent2>
      <a:accent3>
        <a:srgbClr val="EB641B"/>
      </a:accent3>
      <a:accent4>
        <a:srgbClr val="39639D"/>
      </a:accent4>
      <a:accent5>
        <a:srgbClr val="474B78"/>
      </a:accent5>
      <a:accent6>
        <a:srgbClr val="7D3C4A"/>
      </a:accent6>
      <a:hlink>
        <a:srgbClr val="FF8119"/>
      </a:hlink>
      <a:folHlink>
        <a:srgbClr val="44B9E8"/>
      </a:folHlink>
    </a:clrScheme>
    <a:fontScheme name="Concourse">
      <a:majorFont>
        <a:latin typeface="Lucida Sans Unicode"/>
        <a:ea typeface=""/>
        <a:cs typeface=""/>
        <a:font script="Jpan" typeface="ＭＳ Ｐゴシック"/>
        <a:font script="Hang" typeface="맑은 고딕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Uigh" typeface="Microsoft Uighur"/>
        <a:font script="Geor" typeface="Sylfaen"/>
      </a:majorFont>
      <a:minorFont>
        <a:latin typeface="Lucida Sans Unicode"/>
        <a:ea typeface=""/>
        <a:cs typeface=""/>
        <a:font script="Jpan" typeface="ＭＳ Ｐゴシック"/>
        <a:font script="Hang" typeface="맑은 고딕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Uigh" typeface="Microsoft Uighur"/>
        <a:font script="Geor" typeface="Sylfaen"/>
      </a:minorFont>
    </a:fontScheme>
    <a:fmtScheme name="Concourse">
      <a:fillStyleLst>
        <a:solidFill>
          <a:schemeClr val="phClr"/>
        </a:solidFill>
        <a:gradFill rotWithShape="1">
          <a:gsLst>
            <a:gs pos="0">
              <a:schemeClr val="phClr">
                <a:tint val="62000"/>
                <a:satMod val="180000"/>
              </a:schemeClr>
            </a:gs>
            <a:gs pos="65000">
              <a:schemeClr val="phClr">
                <a:tint val="32000"/>
                <a:satMod val="250000"/>
              </a:schemeClr>
            </a:gs>
            <a:gs pos="100000">
              <a:schemeClr val="phClr">
                <a:tint val="23000"/>
                <a:satMod val="300000"/>
              </a:schemeClr>
            </a:gs>
          </a:gsLst>
          <a:lin ang="16200000" scaled="0"/>
        </a:gradFill>
        <a:gradFill rotWithShape="1">
          <a:gsLst>
            <a:gs pos="0">
              <a:schemeClr val="phClr">
                <a:shade val="15000"/>
                <a:satMod val="180000"/>
              </a:schemeClr>
            </a:gs>
            <a:gs pos="50000">
              <a:schemeClr val="phClr">
                <a:shade val="45000"/>
                <a:satMod val="170000"/>
              </a:schemeClr>
            </a:gs>
            <a:gs pos="70000">
              <a:schemeClr val="phClr">
                <a:tint val="99000"/>
                <a:shade val="65000"/>
                <a:satMod val="155000"/>
              </a:schemeClr>
            </a:gs>
            <a:gs pos="100000">
              <a:schemeClr val="phClr">
                <a:tint val="95500"/>
                <a:shade val="100000"/>
                <a:satMod val="15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55000" cap="flat" cmpd="thickThin" algn="ctr">
          <a:solidFill>
            <a:schemeClr val="phClr"/>
          </a:solidFill>
          <a:prstDash val="solid"/>
        </a:ln>
        <a:ln w="63500" cap="flat" cmpd="thickThin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63500" dist="38100" dir="5400000" rotWithShape="0">
              <a:srgbClr val="000000">
                <a:alpha val="45000"/>
              </a:srgbClr>
            </a:outerShdw>
          </a:effectLst>
          <a:scene3d>
            <a:camera prst="orthographicFront" fov="0">
              <a:rot lat="0" lon="0" rev="0"/>
            </a:camera>
            <a:lightRig rig="glow" dir="t">
              <a:rot lat="0" lon="0" rev="6360000"/>
            </a:lightRig>
          </a:scene3d>
          <a:sp3d contourW="1000" prstMaterial="flat">
            <a:bevelT w="95250" h="101600"/>
            <a:contourClr>
              <a:schemeClr val="phClr">
                <a:satMod val="300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55000"/>
                <a:satMod val="300000"/>
              </a:schemeClr>
            </a:gs>
            <a:gs pos="40000">
              <a:schemeClr val="phClr">
                <a:tint val="65000"/>
                <a:satMod val="300000"/>
              </a:schemeClr>
            </a:gs>
            <a:gs pos="100000">
              <a:schemeClr val="phClr">
                <a:shade val="65000"/>
                <a:satMod val="300000"/>
              </a:schemeClr>
            </a:gs>
          </a:gsLst>
          <a:path path="circle">
            <a:fillToRect l="65000" b="98000"/>
          </a:path>
        </a:gradFill>
        <a:blipFill>
          <a:blip xmlns:r="http://schemas.openxmlformats.org/officeDocument/2006/relationships" r:embed="rId1">
            <a:duotone>
              <a:schemeClr val="phClr">
                <a:shade val="60000"/>
                <a:satMod val="110000"/>
              </a:schemeClr>
              <a:schemeClr val="phClr">
                <a:tint val="95000"/>
              </a:schemeClr>
            </a:duotone>
          </a:blip>
          <a:tile tx="0" ty="0" sx="50000" sy="50000" flip="none" algn="tl"/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Concourse</Template>
  <TotalTime>93</TotalTime>
  <Words>659</Words>
  <Application>Microsoft Office PowerPoint</Application>
  <PresentationFormat>On-screen Show (4:3)</PresentationFormat>
  <Paragraphs>86</Paragraphs>
  <Slides>10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7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10</vt:i4>
      </vt:variant>
    </vt:vector>
  </HeadingPairs>
  <TitlesOfParts>
    <vt:vector size="18" baseType="lpstr">
      <vt:lpstr>Calibri</vt:lpstr>
      <vt:lpstr>Kruti Dev 010</vt:lpstr>
      <vt:lpstr>Lucida Sans Unicode</vt:lpstr>
      <vt:lpstr>Times New Roman</vt:lpstr>
      <vt:lpstr>Verdana</vt:lpstr>
      <vt:lpstr>Wingdings 2</vt:lpstr>
      <vt:lpstr>Wingdings 3</vt:lpstr>
      <vt:lpstr>Concourse</vt:lpstr>
      <vt:lpstr>Action Taken Report (ATR) of the First Extension Education Council Meeting</vt:lpstr>
      <vt:lpstr>Agenda - 1</vt:lpstr>
      <vt:lpstr>Agenda - 2</vt:lpstr>
      <vt:lpstr>Agenda - 3</vt:lpstr>
      <vt:lpstr>Agenda - 4</vt:lpstr>
      <vt:lpstr>Agenda - 5</vt:lpstr>
      <vt:lpstr>Agenda - 6</vt:lpstr>
      <vt:lpstr>Agenda - 7</vt:lpstr>
      <vt:lpstr>Agenda - 8</vt:lpstr>
      <vt:lpstr>Agenda - 9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Action Taken Report (ATR) of the First Extension Education Council Meeting</dc:title>
  <dc:creator>Placement_cell</dc:creator>
  <cp:lastModifiedBy>praveen kumar</cp:lastModifiedBy>
  <cp:revision>35</cp:revision>
  <cp:lastPrinted>2019-10-18T07:21:46Z</cp:lastPrinted>
  <dcterms:created xsi:type="dcterms:W3CDTF">2006-08-16T00:00:00Z</dcterms:created>
  <dcterms:modified xsi:type="dcterms:W3CDTF">2019-10-18T11:28:19Z</dcterms:modified>
</cp:coreProperties>
</file>