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88" r:id="rId4"/>
    <p:sldId id="258" r:id="rId5"/>
    <p:sldId id="289" r:id="rId6"/>
    <p:sldId id="259" r:id="rId7"/>
    <p:sldId id="261" r:id="rId8"/>
    <p:sldId id="262" r:id="rId9"/>
    <p:sldId id="263" r:id="rId10"/>
    <p:sldId id="260" r:id="rId11"/>
    <p:sldId id="264" r:id="rId12"/>
    <p:sldId id="265" r:id="rId13"/>
    <p:sldId id="266" r:id="rId14"/>
    <p:sldId id="290" r:id="rId15"/>
    <p:sldId id="267" r:id="rId16"/>
    <p:sldId id="291" r:id="rId17"/>
    <p:sldId id="268" r:id="rId18"/>
    <p:sldId id="269" r:id="rId19"/>
    <p:sldId id="270" r:id="rId20"/>
    <p:sldId id="292" r:id="rId21"/>
    <p:sldId id="271" r:id="rId22"/>
    <p:sldId id="286" r:id="rId23"/>
    <p:sldId id="28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780040-A030-4DD0-A8EA-82618E0F5D8A}" type="datetimeFigureOut">
              <a:rPr lang="en-IN" smtClean="0"/>
              <a:t>28-03-2020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7CE5F8-2D59-45D0-81A3-6284D46CE92D}" type="slidenum">
              <a:rPr lang="en-IN" smtClean="0"/>
              <a:t>‹#›</a:t>
            </a:fld>
            <a:endParaRPr lang="en-IN"/>
          </a:p>
        </p:txBody>
      </p:sp>
    </p:spTree>
    <p:extLst>
      <p:ext uri="{BB962C8B-B14F-4D97-AF65-F5344CB8AC3E}">
        <p14:creationId xmlns:p14="http://schemas.microsoft.com/office/powerpoint/2010/main" val="4172426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B37F34-A252-439A-80A2-A3F3DA9E7CA2}" type="datetime1">
              <a:rPr lang="en-US" smtClean="0"/>
              <a:t>3/28/2020</a:t>
            </a:fld>
            <a:endParaRPr lang="en-US"/>
          </a:p>
        </p:txBody>
      </p:sp>
      <p:sp>
        <p:nvSpPr>
          <p:cNvPr id="5" name="Footer Placeholder 4"/>
          <p:cNvSpPr>
            <a:spLocks noGrp="1"/>
          </p:cNvSpPr>
          <p:nvPr>
            <p:ph type="ftr" sz="quarter" idx="11"/>
          </p:nvPr>
        </p:nvSpPr>
        <p:spPr/>
        <p:txBody>
          <a:bodyPr/>
          <a:lstStyle/>
          <a:p>
            <a:r>
              <a:rPr lang="en-IN" smtClean="0"/>
              <a:t>DEPARTMENT OF LIVESTOCK PRODUCTS TECHNOLOGY, BVC, PATNA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1868FB-EE32-42A8-8740-7BC6F05A366C}" type="datetime1">
              <a:rPr lang="en-US" smtClean="0"/>
              <a:t>3/28/2020</a:t>
            </a:fld>
            <a:endParaRPr lang="en-US"/>
          </a:p>
        </p:txBody>
      </p:sp>
      <p:sp>
        <p:nvSpPr>
          <p:cNvPr id="5" name="Footer Placeholder 4"/>
          <p:cNvSpPr>
            <a:spLocks noGrp="1"/>
          </p:cNvSpPr>
          <p:nvPr>
            <p:ph type="ftr" sz="quarter" idx="11"/>
          </p:nvPr>
        </p:nvSpPr>
        <p:spPr/>
        <p:txBody>
          <a:bodyPr/>
          <a:lstStyle/>
          <a:p>
            <a:r>
              <a:rPr lang="en-IN" smtClean="0"/>
              <a:t>DEPARTMENT OF LIVESTOCK PRODUCTS TECHNOLOGY, BVC, PATNA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F69EDF-3C0A-42DF-BCBA-038BD383E114}" type="datetime1">
              <a:rPr lang="en-US" smtClean="0"/>
              <a:t>3/28/2020</a:t>
            </a:fld>
            <a:endParaRPr lang="en-US"/>
          </a:p>
        </p:txBody>
      </p:sp>
      <p:sp>
        <p:nvSpPr>
          <p:cNvPr id="5" name="Footer Placeholder 4"/>
          <p:cNvSpPr>
            <a:spLocks noGrp="1"/>
          </p:cNvSpPr>
          <p:nvPr>
            <p:ph type="ftr" sz="quarter" idx="11"/>
          </p:nvPr>
        </p:nvSpPr>
        <p:spPr/>
        <p:txBody>
          <a:bodyPr/>
          <a:lstStyle/>
          <a:p>
            <a:r>
              <a:rPr lang="en-IN" smtClean="0"/>
              <a:t>DEPARTMENT OF LIVESTOCK PRODUCTS TECHNOLOGY, BVC, PATNA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2207C-355D-414C-B5D0-8E572FD608D1}" type="datetime1">
              <a:rPr lang="en-US" smtClean="0"/>
              <a:t>3/28/2020</a:t>
            </a:fld>
            <a:endParaRPr lang="en-US"/>
          </a:p>
        </p:txBody>
      </p:sp>
      <p:sp>
        <p:nvSpPr>
          <p:cNvPr id="5" name="Footer Placeholder 4"/>
          <p:cNvSpPr>
            <a:spLocks noGrp="1"/>
          </p:cNvSpPr>
          <p:nvPr>
            <p:ph type="ftr" sz="quarter" idx="11"/>
          </p:nvPr>
        </p:nvSpPr>
        <p:spPr/>
        <p:txBody>
          <a:bodyPr/>
          <a:lstStyle/>
          <a:p>
            <a:r>
              <a:rPr lang="en-IN" smtClean="0"/>
              <a:t>DEPARTMENT OF LIVESTOCK PRODUCTS TECHNOLOGY, BVC, PATNA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05875C-F12F-4503-8B9A-1C44CBC035A9}" type="datetime1">
              <a:rPr lang="en-US" smtClean="0"/>
              <a:t>3/28/2020</a:t>
            </a:fld>
            <a:endParaRPr lang="en-US"/>
          </a:p>
        </p:txBody>
      </p:sp>
      <p:sp>
        <p:nvSpPr>
          <p:cNvPr id="5" name="Footer Placeholder 4"/>
          <p:cNvSpPr>
            <a:spLocks noGrp="1"/>
          </p:cNvSpPr>
          <p:nvPr>
            <p:ph type="ftr" sz="quarter" idx="11"/>
          </p:nvPr>
        </p:nvSpPr>
        <p:spPr/>
        <p:txBody>
          <a:bodyPr/>
          <a:lstStyle/>
          <a:p>
            <a:r>
              <a:rPr lang="en-IN" smtClean="0"/>
              <a:t>DEPARTMENT OF LIVESTOCK PRODUCTS TECHNOLOGY, BVC, PATNA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2E4099-81B6-4623-A669-9AAF747AF2AC}" type="datetime1">
              <a:rPr lang="en-US" smtClean="0"/>
              <a:t>3/28/2020</a:t>
            </a:fld>
            <a:endParaRPr lang="en-US"/>
          </a:p>
        </p:txBody>
      </p:sp>
      <p:sp>
        <p:nvSpPr>
          <p:cNvPr id="6" name="Footer Placeholder 5"/>
          <p:cNvSpPr>
            <a:spLocks noGrp="1"/>
          </p:cNvSpPr>
          <p:nvPr>
            <p:ph type="ftr" sz="quarter" idx="11"/>
          </p:nvPr>
        </p:nvSpPr>
        <p:spPr/>
        <p:txBody>
          <a:bodyPr/>
          <a:lstStyle/>
          <a:p>
            <a:r>
              <a:rPr lang="en-IN" smtClean="0"/>
              <a:t>DEPARTMENT OF LIVESTOCK PRODUCTS TECHNOLOGY, BVC, PATNA</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64EE77-712F-42D9-A13F-0D51CDCC7C32}" type="datetime1">
              <a:rPr lang="en-US" smtClean="0"/>
              <a:t>3/28/2020</a:t>
            </a:fld>
            <a:endParaRPr lang="en-US"/>
          </a:p>
        </p:txBody>
      </p:sp>
      <p:sp>
        <p:nvSpPr>
          <p:cNvPr id="8" name="Footer Placeholder 7"/>
          <p:cNvSpPr>
            <a:spLocks noGrp="1"/>
          </p:cNvSpPr>
          <p:nvPr>
            <p:ph type="ftr" sz="quarter" idx="11"/>
          </p:nvPr>
        </p:nvSpPr>
        <p:spPr/>
        <p:txBody>
          <a:bodyPr/>
          <a:lstStyle/>
          <a:p>
            <a:r>
              <a:rPr lang="en-IN" smtClean="0"/>
              <a:t>DEPARTMENT OF LIVESTOCK PRODUCTS TECHNOLOGY, BVC, PATNA</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1BAD68-401D-4B24-A0BA-2A4AEC178153}" type="datetime1">
              <a:rPr lang="en-US" smtClean="0"/>
              <a:t>3/28/2020</a:t>
            </a:fld>
            <a:endParaRPr lang="en-US"/>
          </a:p>
        </p:txBody>
      </p:sp>
      <p:sp>
        <p:nvSpPr>
          <p:cNvPr id="4" name="Footer Placeholder 3"/>
          <p:cNvSpPr>
            <a:spLocks noGrp="1"/>
          </p:cNvSpPr>
          <p:nvPr>
            <p:ph type="ftr" sz="quarter" idx="11"/>
          </p:nvPr>
        </p:nvSpPr>
        <p:spPr/>
        <p:txBody>
          <a:bodyPr/>
          <a:lstStyle/>
          <a:p>
            <a:r>
              <a:rPr lang="en-IN" smtClean="0"/>
              <a:t>DEPARTMENT OF LIVESTOCK PRODUCTS TECHNOLOGY, BVC, PATNA</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19163D-136A-4D8D-B587-779D40A4F735}" type="datetime1">
              <a:rPr lang="en-US" smtClean="0"/>
              <a:t>3/28/2020</a:t>
            </a:fld>
            <a:endParaRPr lang="en-US"/>
          </a:p>
        </p:txBody>
      </p:sp>
      <p:sp>
        <p:nvSpPr>
          <p:cNvPr id="3" name="Footer Placeholder 2"/>
          <p:cNvSpPr>
            <a:spLocks noGrp="1"/>
          </p:cNvSpPr>
          <p:nvPr>
            <p:ph type="ftr" sz="quarter" idx="11"/>
          </p:nvPr>
        </p:nvSpPr>
        <p:spPr/>
        <p:txBody>
          <a:bodyPr/>
          <a:lstStyle/>
          <a:p>
            <a:r>
              <a:rPr lang="en-IN" smtClean="0"/>
              <a:t>DEPARTMENT OF LIVESTOCK PRODUCTS TECHNOLOGY, BVC, PATNA</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922F6A-8254-4CC4-95E5-DF55C150D21B}" type="datetime1">
              <a:rPr lang="en-US" smtClean="0"/>
              <a:t>3/28/2020</a:t>
            </a:fld>
            <a:endParaRPr lang="en-US"/>
          </a:p>
        </p:txBody>
      </p:sp>
      <p:sp>
        <p:nvSpPr>
          <p:cNvPr id="6" name="Footer Placeholder 5"/>
          <p:cNvSpPr>
            <a:spLocks noGrp="1"/>
          </p:cNvSpPr>
          <p:nvPr>
            <p:ph type="ftr" sz="quarter" idx="11"/>
          </p:nvPr>
        </p:nvSpPr>
        <p:spPr/>
        <p:txBody>
          <a:bodyPr/>
          <a:lstStyle/>
          <a:p>
            <a:r>
              <a:rPr lang="en-IN" smtClean="0"/>
              <a:t>DEPARTMENT OF LIVESTOCK PRODUCTS TECHNOLOGY, BVC, PATNA</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8912BF-03CE-4DA6-A4A1-B52201F7A67A}" type="datetime1">
              <a:rPr lang="en-US" smtClean="0"/>
              <a:t>3/28/2020</a:t>
            </a:fld>
            <a:endParaRPr lang="en-US"/>
          </a:p>
        </p:txBody>
      </p:sp>
      <p:sp>
        <p:nvSpPr>
          <p:cNvPr id="6" name="Footer Placeholder 5"/>
          <p:cNvSpPr>
            <a:spLocks noGrp="1"/>
          </p:cNvSpPr>
          <p:nvPr>
            <p:ph type="ftr" sz="quarter" idx="11"/>
          </p:nvPr>
        </p:nvSpPr>
        <p:spPr/>
        <p:txBody>
          <a:bodyPr/>
          <a:lstStyle/>
          <a:p>
            <a:r>
              <a:rPr lang="en-IN" smtClean="0"/>
              <a:t>DEPARTMENT OF LIVESTOCK PRODUCTS TECHNOLOGY, BVC, PATNA</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1BB5D3-41B0-482E-A538-78B95DE1C5BF}" type="datetime1">
              <a:rPr lang="en-US" smtClean="0"/>
              <a:t>3/28/2020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DEPARTMENT OF LIVESTOCK PRODUCTS TECHNOLOGY, BVC, PATNA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0425"/>
            <a:ext cx="8401050" cy="1470025"/>
          </a:xfrm>
        </p:spPr>
        <p:txBody>
          <a:bodyPr>
            <a:noAutofit/>
          </a:bodyPr>
          <a:lstStyle/>
          <a:p>
            <a:pPr algn="just"/>
            <a:r>
              <a:rPr lang="en-IN" sz="3200" b="1" dirty="0" smtClean="0">
                <a:solidFill>
                  <a:schemeClr val="tx2"/>
                </a:solidFill>
                <a:latin typeface="Times New Roman" pitchFamily="18" charset="0"/>
                <a:cs typeface="Times New Roman" pitchFamily="18" charset="0"/>
              </a:rPr>
              <a:t>Unit III - ABATTOIR </a:t>
            </a:r>
            <a:r>
              <a:rPr lang="en-IN" sz="3200" b="1" dirty="0">
                <a:solidFill>
                  <a:schemeClr val="tx2"/>
                </a:solidFill>
                <a:latin typeface="Times New Roman" pitchFamily="18" charset="0"/>
                <a:cs typeface="Times New Roman" pitchFamily="18" charset="0"/>
              </a:rPr>
              <a:t>PRACTICES AND ANIMAL </a:t>
            </a:r>
            <a:r>
              <a:rPr lang="en-IN" sz="3200" b="1" dirty="0" smtClean="0">
                <a:solidFill>
                  <a:schemeClr val="tx2"/>
                </a:solidFill>
                <a:latin typeface="Times New Roman" pitchFamily="18" charset="0"/>
                <a:cs typeface="Times New Roman" pitchFamily="18" charset="0"/>
              </a:rPr>
              <a:t>BY-PRODUCTS </a:t>
            </a:r>
            <a:r>
              <a:rPr lang="en-IN" sz="3200" b="1" dirty="0">
                <a:solidFill>
                  <a:schemeClr val="tx2"/>
                </a:solidFill>
                <a:latin typeface="Times New Roman" pitchFamily="18" charset="0"/>
                <a:cs typeface="Times New Roman" pitchFamily="18" charset="0"/>
              </a:rPr>
              <a:t>TECHNOLOGY</a:t>
            </a:r>
          </a:p>
        </p:txBody>
      </p:sp>
      <p:sp>
        <p:nvSpPr>
          <p:cNvPr id="5" name="Subtitle 2"/>
          <p:cNvSpPr txBox="1">
            <a:spLocks noGrp="1"/>
          </p:cNvSpPr>
          <p:nvPr>
            <p:ph type="subTitle" idx="1"/>
          </p:nvPr>
        </p:nvSpPr>
        <p:spPr>
          <a:xfrm>
            <a:off x="1371600" y="4191000"/>
            <a:ext cx="6858000" cy="1752600"/>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IN" b="1" dirty="0" smtClean="0">
                <a:solidFill>
                  <a:schemeClr val="tx1"/>
                </a:solidFill>
                <a:latin typeface="Times New Roman" pitchFamily="18" charset="0"/>
                <a:cs typeface="Times New Roman" pitchFamily="18" charset="0"/>
              </a:rPr>
              <a:t>Department of Livestock Products Technology</a:t>
            </a:r>
          </a:p>
          <a:p>
            <a:r>
              <a:rPr lang="en-IN" b="1" dirty="0" smtClean="0">
                <a:solidFill>
                  <a:schemeClr val="tx1"/>
                </a:solidFill>
                <a:latin typeface="Times New Roman" pitchFamily="18" charset="0"/>
                <a:cs typeface="Times New Roman" pitchFamily="18" charset="0"/>
              </a:rPr>
              <a:t>Bihar Veterinary College</a:t>
            </a:r>
          </a:p>
          <a:p>
            <a:r>
              <a:rPr lang="en-IN" b="1" dirty="0" smtClean="0">
                <a:solidFill>
                  <a:schemeClr val="tx1"/>
                </a:solidFill>
                <a:latin typeface="Times New Roman" pitchFamily="18" charset="0"/>
                <a:cs typeface="Times New Roman" pitchFamily="18" charset="0"/>
              </a:rPr>
              <a:t>Bihar Animal Sciences University</a:t>
            </a:r>
          </a:p>
          <a:p>
            <a:r>
              <a:rPr lang="en-IN" b="1" dirty="0" smtClean="0">
                <a:solidFill>
                  <a:schemeClr val="tx1"/>
                </a:solidFill>
                <a:latin typeface="Times New Roman" pitchFamily="18" charset="0"/>
                <a:cs typeface="Times New Roman" pitchFamily="18" charset="0"/>
              </a:rPr>
              <a:t>Patna-800014 (Bihar)</a:t>
            </a:r>
          </a:p>
          <a:p>
            <a:endParaRPr lang="en-IN"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0" y="19049"/>
            <a:ext cx="2857500" cy="1508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
            <a:ext cx="1447800" cy="1527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9033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N" dirty="0" err="1" smtClean="0"/>
              <a:t>Cont</a:t>
            </a:r>
            <a:r>
              <a:rPr lang="en-IN" dirty="0" smtClean="0"/>
              <a:t>…</a:t>
            </a:r>
            <a:endParaRPr lang="en-IN" dirty="0"/>
          </a:p>
        </p:txBody>
      </p:sp>
      <p:sp>
        <p:nvSpPr>
          <p:cNvPr id="3" name="Content Placeholder 2"/>
          <p:cNvSpPr>
            <a:spLocks noGrp="1"/>
          </p:cNvSpPr>
          <p:nvPr>
            <p:ph idx="1"/>
          </p:nvPr>
        </p:nvSpPr>
        <p:spPr/>
        <p:txBody>
          <a:bodyPr>
            <a:noAutofit/>
          </a:bodyPr>
          <a:lstStyle/>
          <a:p>
            <a:pPr marL="0" indent="0">
              <a:buNone/>
            </a:pPr>
            <a:r>
              <a:rPr lang="en-IN" sz="2800" b="1" dirty="0" smtClean="0">
                <a:latin typeface="Times New Roman" pitchFamily="18" charset="0"/>
                <a:cs typeface="Times New Roman" pitchFamily="18" charset="0"/>
              </a:rPr>
              <a:t>3. </a:t>
            </a:r>
            <a:r>
              <a:rPr lang="en-IN" sz="2800" b="1" dirty="0">
                <a:latin typeface="Times New Roman" pitchFamily="18" charset="0"/>
                <a:cs typeface="Times New Roman" pitchFamily="18" charset="0"/>
              </a:rPr>
              <a:t>According to </a:t>
            </a:r>
            <a:r>
              <a:rPr lang="en-IN" sz="2800" b="1" dirty="0" smtClean="0">
                <a:latin typeface="Times New Roman" pitchFamily="18" charset="0"/>
                <a:cs typeface="Times New Roman" pitchFamily="18" charset="0"/>
              </a:rPr>
              <a:t>ultimate use</a:t>
            </a:r>
            <a:endParaRPr lang="en-IN" sz="2800" b="1" dirty="0">
              <a:latin typeface="Times New Roman" pitchFamily="18" charset="0"/>
              <a:cs typeface="Times New Roman" pitchFamily="18" charset="0"/>
            </a:endParaRPr>
          </a:p>
          <a:p>
            <a:pPr algn="just">
              <a:buFontTx/>
              <a:buAutoNum type="alphaLcPeriod"/>
              <a:defRPr/>
            </a:pPr>
            <a:r>
              <a:rPr lang="en-US" sz="2800" b="1" dirty="0" smtClean="0">
                <a:latin typeface="Times New Roman" pitchFamily="18" charset="0"/>
                <a:cs typeface="Times New Roman" pitchFamily="18" charset="0"/>
              </a:rPr>
              <a:t>Agricultural </a:t>
            </a:r>
            <a:r>
              <a:rPr lang="en-US" sz="2800" b="1" dirty="0">
                <a:latin typeface="Times New Roman" pitchFamily="18" charset="0"/>
                <a:cs typeface="Times New Roman" pitchFamily="18" charset="0"/>
              </a:rPr>
              <a:t>by-products</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meat meal, bone meal, fertilizers, etc</a:t>
            </a:r>
            <a:r>
              <a:rPr lang="en-US" sz="2800" dirty="0">
                <a:latin typeface="Times New Roman" pitchFamily="18" charset="0"/>
                <a:cs typeface="Times New Roman" pitchFamily="18" charset="0"/>
              </a:rPr>
              <a:t>.</a:t>
            </a:r>
          </a:p>
          <a:p>
            <a:pPr algn="just">
              <a:buFontTx/>
              <a:buAutoNum type="alphaLcPeriod"/>
              <a:defRPr/>
            </a:pPr>
            <a:endParaRPr lang="en-US" sz="2800" dirty="0">
              <a:latin typeface="Times New Roman" pitchFamily="18" charset="0"/>
              <a:cs typeface="Times New Roman" pitchFamily="18" charset="0"/>
            </a:endParaRPr>
          </a:p>
          <a:p>
            <a:pPr algn="just">
              <a:buFontTx/>
              <a:buAutoNum type="alphaLcPeriod"/>
              <a:defRPr/>
            </a:pPr>
            <a:r>
              <a:rPr lang="en-US" sz="2800" b="1" dirty="0" smtClean="0">
                <a:latin typeface="Times New Roman" pitchFamily="18" charset="0"/>
                <a:cs typeface="Times New Roman" pitchFamily="18" charset="0"/>
              </a:rPr>
              <a:t>Industrial </a:t>
            </a:r>
            <a:r>
              <a:rPr lang="en-US" sz="2800" b="1" dirty="0">
                <a:latin typeface="Times New Roman" pitchFamily="18" charset="0"/>
                <a:cs typeface="Times New Roman" pitchFamily="18" charset="0"/>
              </a:rPr>
              <a:t>by-products: </a:t>
            </a:r>
            <a:r>
              <a:rPr lang="en-US" sz="2800" dirty="0" smtClean="0">
                <a:latin typeface="Times New Roman" pitchFamily="18" charset="0"/>
                <a:cs typeface="Times New Roman" pitchFamily="18" charset="0"/>
              </a:rPr>
              <a:t>Gelatin, glue, casings, etc.</a:t>
            </a:r>
          </a:p>
          <a:p>
            <a:pPr algn="just">
              <a:buFontTx/>
              <a:buAutoNum type="alphaLcPeriod"/>
              <a:defRPr/>
            </a:pPr>
            <a:endParaRPr lang="en-US" sz="2800" dirty="0">
              <a:latin typeface="Times New Roman" pitchFamily="18" charset="0"/>
              <a:cs typeface="Times New Roman" pitchFamily="18" charset="0"/>
            </a:endParaRPr>
          </a:p>
          <a:p>
            <a:pPr algn="just">
              <a:buFontTx/>
              <a:buAutoNum type="alphaLcPeriod"/>
              <a:defRPr/>
            </a:pPr>
            <a:r>
              <a:rPr lang="en-US" sz="2800" b="1" dirty="0" smtClean="0">
                <a:latin typeface="Times New Roman" pitchFamily="18" charset="0"/>
                <a:cs typeface="Times New Roman" pitchFamily="18" charset="0"/>
              </a:rPr>
              <a:t>Pharmaceutical by-products</a:t>
            </a:r>
            <a:r>
              <a:rPr lang="en-US" sz="2800" b="1"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Insulin, pepsin, </a:t>
            </a:r>
            <a:r>
              <a:rPr lang="en-US" sz="2800" dirty="0" err="1" smtClean="0">
                <a:latin typeface="Times New Roman" pitchFamily="18" charset="0"/>
                <a:cs typeface="Times New Roman" pitchFamily="18" charset="0"/>
              </a:rPr>
              <a:t>biochemicals</a:t>
            </a:r>
            <a:r>
              <a:rPr lang="en-US" sz="2800" dirty="0" smtClean="0">
                <a:latin typeface="Times New Roman" pitchFamily="18" charset="0"/>
                <a:cs typeface="Times New Roman" pitchFamily="18" charset="0"/>
              </a:rPr>
              <a:t>, hormones, </a:t>
            </a:r>
            <a:r>
              <a:rPr lang="en-US" sz="2800" dirty="0">
                <a:latin typeface="Times New Roman" pitchFamily="18" charset="0"/>
                <a:cs typeface="Times New Roman" pitchFamily="18" charset="0"/>
              </a:rPr>
              <a:t>etc.</a:t>
            </a:r>
          </a:p>
          <a:p>
            <a:pPr algn="just">
              <a:buFontTx/>
              <a:buAutoNum type="alphaLcPeriod"/>
              <a:defRPr/>
            </a:pPr>
            <a:endParaRPr lang="en-US" sz="2800" dirty="0">
              <a:latin typeface="Times New Roman" pitchFamily="18" charset="0"/>
              <a:cs typeface="Times New Roman" pitchFamily="18" charset="0"/>
            </a:endParaRPr>
          </a:p>
          <a:p>
            <a:pPr marL="0" indent="0">
              <a:buNone/>
            </a:pPr>
            <a:endParaRPr lang="en-IN" sz="2800" dirty="0">
              <a:latin typeface="Times New Roman" pitchFamily="18" charset="0"/>
              <a:cs typeface="Times New Roman" pitchFamily="18" charset="0"/>
            </a:endParaRPr>
          </a:p>
          <a:p>
            <a:pPr lvl="0"/>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5731490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solidFill>
                <a:latin typeface="Times New Roman" pitchFamily="18" charset="0"/>
                <a:cs typeface="Times New Roman" pitchFamily="18" charset="0"/>
              </a:rPr>
              <a:t/>
            </a:r>
            <a:br>
              <a:rPr lang="en-US" b="1" dirty="0" smtClean="0">
                <a:solidFill>
                  <a:schemeClr val="tx2"/>
                </a:solidFill>
                <a:latin typeface="Times New Roman" pitchFamily="18" charset="0"/>
                <a:cs typeface="Times New Roman" pitchFamily="18" charset="0"/>
              </a:rPr>
            </a:br>
            <a:r>
              <a:rPr lang="en-US" b="1" dirty="0" smtClean="0">
                <a:solidFill>
                  <a:schemeClr val="tx2"/>
                </a:solidFill>
                <a:latin typeface="Times New Roman" pitchFamily="18" charset="0"/>
                <a:cs typeface="Times New Roman" pitchFamily="18" charset="0"/>
              </a:rPr>
              <a:t>Advantages </a:t>
            </a:r>
            <a:r>
              <a:rPr lang="en-US" b="1" dirty="0">
                <a:solidFill>
                  <a:schemeClr val="tx2"/>
                </a:solidFill>
                <a:latin typeface="Times New Roman" pitchFamily="18" charset="0"/>
                <a:cs typeface="Times New Roman" pitchFamily="18" charset="0"/>
              </a:rPr>
              <a:t>of utilization of </a:t>
            </a:r>
            <a:r>
              <a:rPr lang="en-US" b="1" dirty="0" smtClean="0">
                <a:solidFill>
                  <a:schemeClr val="tx2"/>
                </a:solidFill>
                <a:latin typeface="Times New Roman" pitchFamily="18" charset="0"/>
                <a:cs typeface="Times New Roman" pitchFamily="18" charset="0"/>
              </a:rPr>
              <a:t>abattoir by-products</a:t>
            </a:r>
            <a:r>
              <a:rPr lang="en-US" b="1" dirty="0">
                <a:solidFill>
                  <a:schemeClr val="tx2"/>
                </a:solidFill>
                <a:latin typeface="Times New Roman" pitchFamily="18" charset="0"/>
                <a:cs typeface="Times New Roman" pitchFamily="18" charset="0"/>
              </a:rPr>
              <a:t/>
            </a:r>
            <a:br>
              <a:rPr lang="en-US" b="1" dirty="0">
                <a:solidFill>
                  <a:schemeClr val="tx2"/>
                </a:solidFill>
                <a:latin typeface="Times New Roman" pitchFamily="18" charset="0"/>
                <a:cs typeface="Times New Roman" pitchFamily="18" charset="0"/>
              </a:rPr>
            </a:br>
            <a:endParaRPr lang="en-IN"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lnSpc>
                <a:spcPct val="150000"/>
              </a:lnSpc>
              <a:buSzPct val="75000"/>
              <a:defRPr/>
            </a:pPr>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protects the environment from pollution</a:t>
            </a:r>
          </a:p>
          <a:p>
            <a:pPr algn="just">
              <a:lnSpc>
                <a:spcPct val="150000"/>
              </a:lnSpc>
              <a:buSzPct val="75000"/>
              <a:defRPr/>
            </a:pPr>
            <a:r>
              <a:rPr lang="en-US" sz="2800" dirty="0" smtClean="0">
                <a:latin typeface="Times New Roman" pitchFamily="18" charset="0"/>
                <a:cs typeface="Times New Roman" pitchFamily="18" charset="0"/>
              </a:rPr>
              <a:t>Ensures </a:t>
            </a:r>
            <a:r>
              <a:rPr lang="en-US" sz="2800" dirty="0">
                <a:latin typeface="Times New Roman" pitchFamily="18" charset="0"/>
                <a:cs typeface="Times New Roman" pitchFamily="18" charset="0"/>
              </a:rPr>
              <a:t>better returns to the livestock producers</a:t>
            </a:r>
          </a:p>
          <a:p>
            <a:pPr algn="just">
              <a:lnSpc>
                <a:spcPct val="150000"/>
              </a:lnSpc>
              <a:buSzPct val="75000"/>
              <a:defRPr/>
            </a:pPr>
            <a:r>
              <a:rPr lang="en-US" sz="2800" dirty="0">
                <a:latin typeface="Times New Roman" pitchFamily="18" charset="0"/>
                <a:cs typeface="Times New Roman" pitchFamily="18" charset="0"/>
              </a:rPr>
              <a:t>Helps in supply of highly nutritive feed for more productive livestock</a:t>
            </a:r>
          </a:p>
          <a:p>
            <a:pPr algn="just">
              <a:lnSpc>
                <a:spcPct val="150000"/>
              </a:lnSpc>
              <a:buSzPct val="75000"/>
              <a:defRPr/>
            </a:pPr>
            <a:r>
              <a:rPr lang="en-US" sz="2800" dirty="0">
                <a:latin typeface="Times New Roman" pitchFamily="18" charset="0"/>
                <a:cs typeface="Times New Roman" pitchFamily="18" charset="0"/>
              </a:rPr>
              <a:t>Helps in setting up of secondary rural industry</a:t>
            </a:r>
          </a:p>
          <a:p>
            <a:pPr algn="just">
              <a:lnSpc>
                <a:spcPct val="150000"/>
              </a:lnSpc>
              <a:buSzPct val="75000"/>
              <a:defRPr/>
            </a:pPr>
            <a:r>
              <a:rPr lang="en-US" sz="2800" dirty="0">
                <a:latin typeface="Times New Roman" pitchFamily="18" charset="0"/>
                <a:cs typeface="Times New Roman" pitchFamily="18" charset="0"/>
              </a:rPr>
              <a:t>Generate new employments</a:t>
            </a:r>
          </a:p>
          <a:p>
            <a:pPr algn="just">
              <a:lnSpc>
                <a:spcPct val="150000"/>
              </a:lnSpc>
              <a:buSzPct val="75000"/>
              <a:defRPr/>
            </a:pPr>
            <a:r>
              <a:rPr lang="en-US" sz="2800" dirty="0">
                <a:latin typeface="Times New Roman" pitchFamily="18" charset="0"/>
                <a:cs typeface="Times New Roman" pitchFamily="18" charset="0"/>
              </a:rPr>
              <a:t>Increase the crop production</a:t>
            </a:r>
          </a:p>
          <a:p>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1301465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b="1" dirty="0" smtClean="0">
                <a:solidFill>
                  <a:schemeClr val="tx2"/>
                </a:solidFill>
                <a:latin typeface="Times New Roman" pitchFamily="18" charset="0"/>
                <a:cs typeface="Times New Roman" pitchFamily="18" charset="0"/>
              </a:rPr>
              <a:t>Requirements for profitable processing of abattoir by-products</a:t>
            </a:r>
            <a:endParaRPr lang="en-IN" sz="3600" b="1"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lnSpc>
                <a:spcPct val="150000"/>
              </a:lnSpc>
            </a:pPr>
            <a:r>
              <a:rPr lang="en-IN" sz="2800" dirty="0" smtClean="0">
                <a:latin typeface="Times New Roman" pitchFamily="18" charset="0"/>
                <a:cs typeface="Times New Roman" pitchFamily="18" charset="0"/>
              </a:rPr>
              <a:t>Ensure adequate supply of raw material collection</a:t>
            </a:r>
          </a:p>
          <a:p>
            <a:pPr algn="just">
              <a:lnSpc>
                <a:spcPct val="150000"/>
              </a:lnSpc>
            </a:pPr>
            <a:r>
              <a:rPr lang="en-IN" sz="2800" dirty="0" smtClean="0">
                <a:latin typeface="Times New Roman" pitchFamily="18" charset="0"/>
                <a:cs typeface="Times New Roman" pitchFamily="18" charset="0"/>
              </a:rPr>
              <a:t>Provision of cheap and satisfactory storage facilities for perishable materials</a:t>
            </a:r>
          </a:p>
          <a:p>
            <a:pPr algn="just">
              <a:lnSpc>
                <a:spcPct val="150000"/>
              </a:lnSpc>
            </a:pPr>
            <a:r>
              <a:rPr lang="en-IN" sz="2800" dirty="0" smtClean="0">
                <a:latin typeface="Times New Roman" pitchFamily="18" charset="0"/>
                <a:cs typeface="Times New Roman" pitchFamily="18" charset="0"/>
              </a:rPr>
              <a:t>Development of practical commercial processes for manufacturing of derived products</a:t>
            </a:r>
          </a:p>
          <a:p>
            <a:pPr algn="just">
              <a:lnSpc>
                <a:spcPct val="150000"/>
              </a:lnSpc>
            </a:pPr>
            <a:r>
              <a:rPr lang="en-IN" sz="2800" dirty="0" smtClean="0">
                <a:latin typeface="Times New Roman" pitchFamily="18" charset="0"/>
                <a:cs typeface="Times New Roman" pitchFamily="18" charset="0"/>
              </a:rPr>
              <a:t>Availability of potential market</a:t>
            </a:r>
          </a:p>
          <a:p>
            <a:pPr algn="just">
              <a:lnSpc>
                <a:spcPct val="150000"/>
              </a:lnSpc>
            </a:pPr>
            <a:r>
              <a:rPr lang="en-IN" sz="2800" dirty="0" smtClean="0">
                <a:latin typeface="Times New Roman" pitchFamily="18" charset="0"/>
                <a:cs typeface="Times New Roman" pitchFamily="18" charset="0"/>
              </a:rPr>
              <a:t>Technical training of personnel </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30117334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b="1" dirty="0" smtClean="0">
                <a:solidFill>
                  <a:schemeClr val="tx2"/>
                </a:solidFill>
                <a:latin typeface="Times New Roman" pitchFamily="18" charset="0"/>
                <a:cs typeface="Times New Roman" pitchFamily="18" charset="0"/>
              </a:rPr>
              <a:t/>
            </a:r>
            <a:br>
              <a:rPr lang="en-IN" sz="3600" b="1" dirty="0" smtClean="0">
                <a:solidFill>
                  <a:schemeClr val="tx2"/>
                </a:solidFill>
                <a:latin typeface="Times New Roman" pitchFamily="18" charset="0"/>
                <a:cs typeface="Times New Roman" pitchFamily="18" charset="0"/>
              </a:rPr>
            </a:br>
            <a:r>
              <a:rPr lang="en-IN" sz="3600" b="1" dirty="0" smtClean="0">
                <a:solidFill>
                  <a:schemeClr val="tx2"/>
                </a:solidFill>
                <a:latin typeface="Times New Roman" pitchFamily="18" charset="0"/>
                <a:cs typeface="Times New Roman" pitchFamily="18" charset="0"/>
              </a:rPr>
              <a:t>Plan  and layout of abattoir by-products utilization plant</a:t>
            </a:r>
            <a:br>
              <a:rPr lang="en-IN" sz="3600" b="1" dirty="0" smtClean="0">
                <a:solidFill>
                  <a:schemeClr val="tx2"/>
                </a:solidFill>
                <a:latin typeface="Times New Roman" pitchFamily="18" charset="0"/>
                <a:cs typeface="Times New Roman" pitchFamily="18" charset="0"/>
              </a:rPr>
            </a:br>
            <a:endParaRPr lang="en-IN" sz="3600" b="1"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0" indent="0" algn="just">
              <a:buNone/>
            </a:pPr>
            <a:r>
              <a:rPr lang="en-US" sz="2800" dirty="0">
                <a:latin typeface="Times New Roman" pitchFamily="18" charset="0"/>
                <a:cs typeface="Times New Roman" pitchFamily="18" charset="0"/>
              </a:rPr>
              <a:t>In our country due to huge livestock </a:t>
            </a:r>
            <a:r>
              <a:rPr lang="en-US" sz="2800" dirty="0" smtClean="0">
                <a:latin typeface="Times New Roman" pitchFamily="18" charset="0"/>
                <a:cs typeface="Times New Roman" pitchFamily="18" charset="0"/>
              </a:rPr>
              <a:t>density, </a:t>
            </a:r>
            <a:r>
              <a:rPr lang="en-US" sz="2800" dirty="0">
                <a:latin typeface="Times New Roman" pitchFamily="18" charset="0"/>
                <a:cs typeface="Times New Roman" pitchFamily="18" charset="0"/>
              </a:rPr>
              <a:t>at least one animal byproducts processing plant at each 50km range is </a:t>
            </a:r>
            <a:r>
              <a:rPr lang="en-US" sz="2800" dirty="0" smtClean="0">
                <a:latin typeface="Times New Roman" pitchFamily="18" charset="0"/>
                <a:cs typeface="Times New Roman" pitchFamily="18" charset="0"/>
              </a:rPr>
              <a:t>necessary</a:t>
            </a:r>
          </a:p>
          <a:p>
            <a:pPr marL="0" indent="0" algn="just">
              <a:buNone/>
            </a:pPr>
            <a:r>
              <a:rPr lang="en-US" sz="2800" b="1" dirty="0" smtClean="0">
                <a:latin typeface="Times New Roman" pitchFamily="18" charset="0"/>
                <a:cs typeface="Times New Roman" pitchFamily="18" charset="0"/>
              </a:rPr>
              <a:t>Consideration </a:t>
            </a:r>
            <a:r>
              <a:rPr lang="en-US" sz="2800" b="1" dirty="0">
                <a:latin typeface="Times New Roman" pitchFamily="18" charset="0"/>
                <a:cs typeface="Times New Roman" pitchFamily="18" charset="0"/>
              </a:rPr>
              <a:t>during establishing of </a:t>
            </a:r>
            <a:r>
              <a:rPr lang="en-US" sz="2800" b="1" dirty="0" smtClean="0">
                <a:latin typeface="Times New Roman" pitchFamily="18" charset="0"/>
                <a:cs typeface="Times New Roman" pitchFamily="18" charset="0"/>
              </a:rPr>
              <a:t>abattoir by-products </a:t>
            </a:r>
            <a:r>
              <a:rPr lang="en-US" sz="2800" b="1" dirty="0">
                <a:latin typeface="Times New Roman" pitchFamily="18" charset="0"/>
                <a:cs typeface="Times New Roman" pitchFamily="18" charset="0"/>
              </a:rPr>
              <a:t>utilization plant:</a:t>
            </a:r>
          </a:p>
          <a:p>
            <a:pPr marL="0" indent="0" algn="just">
              <a:buNone/>
            </a:pPr>
            <a:r>
              <a:rPr lang="en-US" sz="2800" dirty="0" smtClean="0">
                <a:latin typeface="Times New Roman" pitchFamily="18" charset="0"/>
                <a:cs typeface="Times New Roman" pitchFamily="18" charset="0"/>
              </a:rPr>
              <a:t>1</a:t>
            </a:r>
            <a:r>
              <a:rPr lang="en-US" sz="2800" dirty="0">
                <a:latin typeface="Times New Roman" pitchFamily="18" charset="0"/>
                <a:cs typeface="Times New Roman" pitchFamily="18" charset="0"/>
              </a:rPr>
              <a:t>. It should be adjacent to the slaughter house or a part of the same building connected through gravity pipe or passage</a:t>
            </a:r>
          </a:p>
          <a:p>
            <a:pPr marL="0" indent="0" algn="just">
              <a:buNone/>
            </a:pPr>
            <a:r>
              <a:rPr lang="en-US" sz="2800" dirty="0">
                <a:latin typeface="Times New Roman" pitchFamily="18" charset="0"/>
                <a:cs typeface="Times New Roman" pitchFamily="18" charset="0"/>
              </a:rPr>
              <a:t>2. Should be away from inhabited </a:t>
            </a:r>
            <a:r>
              <a:rPr lang="en-US" sz="2800" dirty="0" smtClean="0">
                <a:latin typeface="Times New Roman" pitchFamily="18" charset="0"/>
                <a:cs typeface="Times New Roman" pitchFamily="18" charset="0"/>
              </a:rPr>
              <a:t>area</a:t>
            </a:r>
          </a:p>
          <a:p>
            <a:pPr marL="0" indent="0" algn="just">
              <a:buNone/>
            </a:pPr>
            <a:r>
              <a:rPr lang="en-US" sz="2800" dirty="0">
                <a:latin typeface="Times New Roman" pitchFamily="18" charset="0"/>
                <a:cs typeface="Times New Roman" pitchFamily="18" charset="0"/>
              </a:rPr>
              <a:t>3. Should be provision of overhead rails from slaughter house to the by-products plant</a:t>
            </a:r>
          </a:p>
          <a:p>
            <a:pPr marL="0" indent="0" algn="just">
              <a:buNone/>
            </a:pPr>
            <a:endParaRPr lang="en-US" sz="2800" dirty="0">
              <a:latin typeface="Times New Roman" pitchFamily="18" charset="0"/>
              <a:cs typeface="Times New Roman" pitchFamily="18" charset="0"/>
            </a:endParaRPr>
          </a:p>
          <a:p>
            <a:pPr marL="0" indent="0" algn="just">
              <a:buNone/>
            </a:pPr>
            <a:endParaRPr lang="en-US" sz="1800" dirty="0">
              <a:latin typeface="Times New Roman" pitchFamily="18" charset="0"/>
              <a:cs typeface="Times New Roman" pitchFamily="18" charset="0"/>
            </a:endParaRPr>
          </a:p>
          <a:p>
            <a:pPr marL="0" indent="0" algn="just">
              <a:buNone/>
            </a:pPr>
            <a:endParaRPr lang="en-US" sz="1800" dirty="0">
              <a:latin typeface="Times New Roman" pitchFamily="18" charset="0"/>
              <a:cs typeface="Times New Roman" pitchFamily="18" charset="0"/>
            </a:endParaRPr>
          </a:p>
          <a:p>
            <a:pPr marL="0" indent="0">
              <a:buNone/>
            </a:pPr>
            <a:endParaRPr lang="en-IN" sz="1800" dirty="0">
              <a:latin typeface="Times New Roman" pitchFamily="18" charset="0"/>
              <a:cs typeface="Times New Roman" pitchFamily="18" charset="0"/>
            </a:endParaRPr>
          </a:p>
        </p:txBody>
      </p:sp>
    </p:spTree>
    <p:extLst>
      <p:ext uri="{BB962C8B-B14F-4D97-AF65-F5344CB8AC3E}">
        <p14:creationId xmlns:p14="http://schemas.microsoft.com/office/powerpoint/2010/main" val="17817809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N" dirty="0" err="1" smtClean="0"/>
              <a:t>Cont</a:t>
            </a:r>
            <a:r>
              <a:rPr lang="en-IN" dirty="0" smtClean="0"/>
              <a:t>….</a:t>
            </a:r>
            <a:endParaRPr lang="en-IN" dirty="0"/>
          </a:p>
        </p:txBody>
      </p:sp>
      <p:sp>
        <p:nvSpPr>
          <p:cNvPr id="3" name="Content Placeholder 2"/>
          <p:cNvSpPr>
            <a:spLocks noGrp="1"/>
          </p:cNvSpPr>
          <p:nvPr>
            <p:ph idx="1"/>
          </p:nvPr>
        </p:nvSpPr>
        <p:spPr>
          <a:xfrm>
            <a:off x="457200" y="1371600"/>
            <a:ext cx="8229600" cy="4525963"/>
          </a:xfrm>
        </p:spPr>
        <p:txBody>
          <a:bodyPr>
            <a:noAutofit/>
          </a:bodyPr>
          <a:lstStyle/>
          <a:p>
            <a:pPr marL="0" indent="0" algn="just">
              <a:buNone/>
            </a:pPr>
            <a:r>
              <a:rPr lang="en-US" sz="2800" dirty="0" smtClean="0">
                <a:latin typeface="Times New Roman" pitchFamily="18" charset="0"/>
                <a:cs typeface="Times New Roman" pitchFamily="18" charset="0"/>
              </a:rPr>
              <a:t>4</a:t>
            </a:r>
            <a:r>
              <a:rPr lang="en-US" sz="2800" dirty="0">
                <a:latin typeface="Times New Roman" pitchFamily="18" charset="0"/>
                <a:cs typeface="Times New Roman" pitchFamily="18" charset="0"/>
              </a:rPr>
              <a:t>. Should have own screened drainage system</a:t>
            </a:r>
          </a:p>
          <a:p>
            <a:pPr marL="0" indent="0" algn="just">
              <a:buNone/>
            </a:pPr>
            <a:r>
              <a:rPr lang="en-US" sz="2800" dirty="0">
                <a:latin typeface="Times New Roman" pitchFamily="18" charset="0"/>
                <a:cs typeface="Times New Roman" pitchFamily="18" charset="0"/>
              </a:rPr>
              <a:t>5. Should have separate clean (exit point) and unclean (inlets) area</a:t>
            </a:r>
          </a:p>
          <a:p>
            <a:pPr marL="0" indent="0" algn="just">
              <a:buNone/>
            </a:pPr>
            <a:r>
              <a:rPr lang="en-US" sz="2800" dirty="0">
                <a:latin typeface="Times New Roman" pitchFamily="18" charset="0"/>
                <a:cs typeface="Times New Roman" pitchFamily="18" charset="0"/>
              </a:rPr>
              <a:t>6. Smooth concrete floor, wall and ceiling (floor slope of ½” per ft. is recommended).</a:t>
            </a:r>
          </a:p>
          <a:p>
            <a:pPr marL="0" indent="0" algn="just">
              <a:buNone/>
            </a:pPr>
            <a:r>
              <a:rPr lang="en-US" sz="2800" dirty="0">
                <a:latin typeface="Times New Roman" pitchFamily="18" charset="0"/>
                <a:cs typeface="Times New Roman" pitchFamily="18" charset="0"/>
              </a:rPr>
              <a:t>7. Should have a hide/skin, salting room, renderers, </a:t>
            </a:r>
            <a:r>
              <a:rPr lang="en-US" sz="2800" dirty="0" err="1">
                <a:latin typeface="Times New Roman" pitchFamily="18" charset="0"/>
                <a:cs typeface="Times New Roman" pitchFamily="18" charset="0"/>
              </a:rPr>
              <a:t>tripery</a:t>
            </a:r>
            <a:r>
              <a:rPr lang="en-US" sz="2800" dirty="0">
                <a:latin typeface="Times New Roman" pitchFamily="18" charset="0"/>
                <a:cs typeface="Times New Roman" pitchFamily="18" charset="0"/>
              </a:rPr>
              <a:t>, manure bunker, store etc.</a:t>
            </a:r>
          </a:p>
          <a:p>
            <a:pPr marL="0" indent="0" algn="just">
              <a:buNone/>
            </a:pPr>
            <a:r>
              <a:rPr lang="en-US" sz="2800" dirty="0">
                <a:latin typeface="Times New Roman" pitchFamily="18" charset="0"/>
                <a:cs typeface="Times New Roman" pitchFamily="18" charset="0"/>
              </a:rPr>
              <a:t>8. Open and well ventilated to prevent humidity build up</a:t>
            </a:r>
          </a:p>
          <a:p>
            <a:pPr marL="0" indent="0" algn="just">
              <a:buNone/>
            </a:pPr>
            <a:r>
              <a:rPr lang="en-US" sz="2800" dirty="0">
                <a:latin typeface="Times New Roman" pitchFamily="18" charset="0"/>
                <a:cs typeface="Times New Roman" pitchFamily="18" charset="0"/>
              </a:rPr>
              <a:t>9. The </a:t>
            </a:r>
            <a:r>
              <a:rPr lang="en-US" sz="2800" dirty="0" err="1">
                <a:latin typeface="Times New Roman" pitchFamily="18" charset="0"/>
                <a:cs typeface="Times New Roman" pitchFamily="18" charset="0"/>
              </a:rPr>
              <a:t>equipments</a:t>
            </a:r>
            <a:r>
              <a:rPr lang="en-US" sz="2800" dirty="0">
                <a:latin typeface="Times New Roman" pitchFamily="18" charset="0"/>
                <a:cs typeface="Times New Roman" pitchFamily="18" charset="0"/>
              </a:rPr>
              <a:t> to be installed should cope up with by-product or offal processing.</a:t>
            </a:r>
          </a:p>
          <a:p>
            <a:endParaRPr lang="en-IN" sz="2800" dirty="0"/>
          </a:p>
        </p:txBody>
      </p:sp>
    </p:spTree>
    <p:extLst>
      <p:ext uri="{BB962C8B-B14F-4D97-AF65-F5344CB8AC3E}">
        <p14:creationId xmlns:p14="http://schemas.microsoft.com/office/powerpoint/2010/main" val="1766013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solidFill>
                  <a:schemeClr val="tx2"/>
                </a:solidFill>
                <a:latin typeface="Times New Roman" pitchFamily="18" charset="0"/>
                <a:cs typeface="Times New Roman" pitchFamily="18" charset="0"/>
              </a:rPr>
              <a:t>Abattoir </a:t>
            </a:r>
            <a:r>
              <a:rPr lang="en-IN" sz="3600" b="1" dirty="0">
                <a:solidFill>
                  <a:schemeClr val="tx2"/>
                </a:solidFill>
                <a:latin typeface="Times New Roman" pitchFamily="18" charset="0"/>
                <a:cs typeface="Times New Roman" pitchFamily="18" charset="0"/>
              </a:rPr>
              <a:t>by-products utilization plant</a:t>
            </a:r>
            <a:endParaRPr lang="en-IN" sz="3600" dirty="0">
              <a:solidFill>
                <a:schemeClr val="tx2"/>
              </a:solidFill>
            </a:endParaRPr>
          </a:p>
        </p:txBody>
      </p:sp>
      <p:sp>
        <p:nvSpPr>
          <p:cNvPr id="3" name="Content Placeholder 2"/>
          <p:cNvSpPr>
            <a:spLocks noGrp="1"/>
          </p:cNvSpPr>
          <p:nvPr>
            <p:ph idx="1"/>
          </p:nvPr>
        </p:nvSpPr>
        <p:spPr/>
        <p:txBody>
          <a:bodyPr>
            <a:noAutofit/>
          </a:bodyPr>
          <a:lstStyle/>
          <a:p>
            <a:pPr marL="0" indent="0" algn="just">
              <a:buNone/>
            </a:pPr>
            <a:r>
              <a:rPr lang="en-US" sz="2800" dirty="0">
                <a:latin typeface="Times New Roman" pitchFamily="18" charset="0"/>
                <a:cs typeface="Times New Roman" pitchFamily="18" charset="0"/>
              </a:rPr>
              <a:t>Three main section should be </a:t>
            </a:r>
            <a:r>
              <a:rPr lang="en-US" sz="2800" dirty="0" smtClean="0">
                <a:latin typeface="Times New Roman" pitchFamily="18" charset="0"/>
                <a:cs typeface="Times New Roman" pitchFamily="18" charset="0"/>
              </a:rPr>
              <a:t>there:</a:t>
            </a:r>
            <a:endParaRPr lang="en-US" sz="2800" dirty="0">
              <a:latin typeface="Times New Roman" pitchFamily="18" charset="0"/>
              <a:cs typeface="Times New Roman" pitchFamily="18" charset="0"/>
            </a:endParaRPr>
          </a:p>
          <a:p>
            <a:pPr marL="0" indent="0" algn="just">
              <a:buNone/>
            </a:pPr>
            <a:r>
              <a:rPr lang="en-US" sz="2800" dirty="0" smtClean="0">
                <a:latin typeface="Times New Roman" pitchFamily="18" charset="0"/>
                <a:cs typeface="Times New Roman" pitchFamily="18" charset="0"/>
              </a:rPr>
              <a:t>1. </a:t>
            </a:r>
            <a:r>
              <a:rPr lang="en-US" sz="2800" b="1" dirty="0" smtClean="0">
                <a:latin typeface="Times New Roman" pitchFamily="18" charset="0"/>
                <a:cs typeface="Times New Roman" pitchFamily="18" charset="0"/>
              </a:rPr>
              <a:t>Hide/skin section </a:t>
            </a:r>
            <a:r>
              <a:rPr lang="en-US" sz="2800" dirty="0" smtClean="0">
                <a:latin typeface="Times New Roman" pitchFamily="18" charset="0"/>
                <a:cs typeface="Times New Roman" pitchFamily="18" charset="0"/>
              </a:rPr>
              <a:t>with salt store</a:t>
            </a:r>
          </a:p>
          <a:p>
            <a:pPr marL="0" indent="0" algn="just">
              <a:buNone/>
            </a:pPr>
            <a:r>
              <a:rPr lang="en-US" sz="2800" dirty="0" smtClean="0">
                <a:latin typeface="Times New Roman" pitchFamily="18" charset="0"/>
                <a:cs typeface="Times New Roman" pitchFamily="18" charset="0"/>
              </a:rPr>
              <a:t>2.</a:t>
            </a:r>
            <a:r>
              <a:rPr lang="en-US" sz="2800" b="1" dirty="0" smtClean="0">
                <a:latin typeface="Times New Roman" pitchFamily="18" charset="0"/>
                <a:cs typeface="Times New Roman" pitchFamily="18" charset="0"/>
              </a:rPr>
              <a:t>Tripery/Gut </a:t>
            </a:r>
            <a:r>
              <a:rPr lang="en-US" sz="2800" b="1" dirty="0">
                <a:latin typeface="Times New Roman" pitchFamily="18" charset="0"/>
                <a:cs typeface="Times New Roman" pitchFamily="18" charset="0"/>
              </a:rPr>
              <a:t>processing section </a:t>
            </a:r>
            <a:r>
              <a:rPr lang="en-US" sz="2800" dirty="0" smtClean="0">
                <a:latin typeface="Times New Roman" pitchFamily="18" charset="0"/>
                <a:cs typeface="Times New Roman" pitchFamily="18" charset="0"/>
              </a:rPr>
              <a:t>with cleaning tables, water taps etc.</a:t>
            </a:r>
          </a:p>
          <a:p>
            <a:pPr marL="0" indent="0" algn="just">
              <a:buNone/>
            </a:pPr>
            <a:r>
              <a:rPr lang="en-US" sz="2800" dirty="0" smtClean="0">
                <a:latin typeface="Times New Roman" pitchFamily="18" charset="0"/>
                <a:cs typeface="Times New Roman" pitchFamily="18" charset="0"/>
              </a:rPr>
              <a:t>3. </a:t>
            </a:r>
            <a:r>
              <a:rPr lang="en-US" sz="2800" b="1" dirty="0" smtClean="0">
                <a:latin typeface="Times New Roman" pitchFamily="18" charset="0"/>
                <a:cs typeface="Times New Roman" pitchFamily="18" charset="0"/>
              </a:rPr>
              <a:t>Carcass </a:t>
            </a:r>
            <a:r>
              <a:rPr lang="en-US" sz="2800" b="1" dirty="0">
                <a:latin typeface="Times New Roman" pitchFamily="18" charset="0"/>
                <a:cs typeface="Times New Roman" pitchFamily="18" charset="0"/>
              </a:rPr>
              <a:t>utilization </a:t>
            </a:r>
            <a:r>
              <a:rPr lang="en-US" sz="2800" b="1" dirty="0" smtClean="0">
                <a:latin typeface="Times New Roman" pitchFamily="18" charset="0"/>
                <a:cs typeface="Times New Roman" pitchFamily="18" charset="0"/>
              </a:rPr>
              <a:t>plant </a:t>
            </a:r>
            <a:r>
              <a:rPr lang="en-US" sz="2800" dirty="0" smtClean="0">
                <a:latin typeface="Times New Roman" pitchFamily="18" charset="0"/>
                <a:cs typeface="Times New Roman" pitchFamily="18" charset="0"/>
              </a:rPr>
              <a:t>with renderer, bone digester, fat settling tank and adjoining milling room and store.</a:t>
            </a:r>
          </a:p>
          <a:p>
            <a:pPr algn="just"/>
            <a:r>
              <a:rPr lang="en-US" sz="2800" dirty="0">
                <a:latin typeface="Times New Roman" pitchFamily="18" charset="0"/>
                <a:cs typeface="Times New Roman" pitchFamily="18" charset="0"/>
              </a:rPr>
              <a:t>Besides boiler, worker lockers, amenities and adjacent manure pit are other important requirements. </a:t>
            </a:r>
            <a:endParaRPr lang="en-IN" sz="2800" dirty="0">
              <a:latin typeface="Times New Roman" pitchFamily="18" charset="0"/>
              <a:cs typeface="Times New Roman" pitchFamily="18" charset="0"/>
            </a:endParaRPr>
          </a:p>
          <a:p>
            <a:pPr marL="0" indent="0" algn="just">
              <a:buNone/>
            </a:pPr>
            <a:endParaRPr lang="en-US" sz="2800" dirty="0">
              <a:latin typeface="Times New Roman" pitchFamily="18" charset="0"/>
              <a:cs typeface="Times New Roman" pitchFamily="18" charset="0"/>
            </a:endParaRPr>
          </a:p>
          <a:p>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2316989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N" dirty="0" err="1" smtClean="0"/>
              <a:t>Cont</a:t>
            </a:r>
            <a:r>
              <a:rPr lang="en-IN" dirty="0" smtClean="0"/>
              <a:t>….</a:t>
            </a:r>
            <a:endParaRPr lang="en-IN" dirty="0"/>
          </a:p>
        </p:txBody>
      </p:sp>
      <p:sp>
        <p:nvSpPr>
          <p:cNvPr id="3" name="Content Placeholder 2"/>
          <p:cNvSpPr>
            <a:spLocks noGrp="1"/>
          </p:cNvSpPr>
          <p:nvPr>
            <p:ph idx="1"/>
          </p:nvPr>
        </p:nvSpPr>
        <p:spPr/>
        <p:txBody>
          <a:bodyPr/>
          <a:lstStyle/>
          <a:p>
            <a:pPr algn="just"/>
            <a:r>
              <a:rPr lang="en-US" sz="2800" dirty="0">
                <a:latin typeface="Times New Roman" pitchFamily="18" charset="0"/>
                <a:cs typeface="Times New Roman" pitchFamily="18" charset="0"/>
              </a:rPr>
              <a:t>The boiler should be of suitable capacity keeping in view the availability of raw material; and consumption of renderer. </a:t>
            </a:r>
            <a:endParaRPr lang="en-IN"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The requirement of steam has been worked out to be 1.25 </a:t>
            </a:r>
            <a:r>
              <a:rPr lang="en-US" sz="2800" dirty="0" err="1">
                <a:latin typeface="Times New Roman" pitchFamily="18" charset="0"/>
                <a:cs typeface="Times New Roman" pitchFamily="18" charset="0"/>
              </a:rPr>
              <a:t>lb</a:t>
            </a:r>
            <a:r>
              <a:rPr lang="en-US" sz="2800" dirty="0">
                <a:latin typeface="Times New Roman" pitchFamily="18" charset="0"/>
                <a:cs typeface="Times New Roman" pitchFamily="18" charset="0"/>
              </a:rPr>
              <a:t> per </a:t>
            </a:r>
            <a:r>
              <a:rPr lang="en-US" sz="2800" dirty="0" err="1">
                <a:latin typeface="Times New Roman" pitchFamily="18" charset="0"/>
                <a:cs typeface="Times New Roman" pitchFamily="18" charset="0"/>
              </a:rPr>
              <a:t>lb</a:t>
            </a:r>
            <a:r>
              <a:rPr lang="en-US" sz="2800" dirty="0">
                <a:latin typeface="Times New Roman" pitchFamily="18" charset="0"/>
                <a:cs typeface="Times New Roman" pitchFamily="18" charset="0"/>
              </a:rPr>
              <a:t> of raw material to be processed. </a:t>
            </a:r>
            <a:endParaRPr lang="en-IN" sz="2800"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116102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4" name="Picture 3" descr="J:\Picture 0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59129">
            <a:off x="480219" y="515938"/>
            <a:ext cx="8183562" cy="582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03479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4" name="Picture 3" descr="J:\Picture 0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2484">
            <a:off x="255588" y="457200"/>
            <a:ext cx="8632825"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18324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solidFill>
                <a:latin typeface="Times New Roman" pitchFamily="18" charset="0"/>
                <a:cs typeface="Times New Roman" pitchFamily="18" charset="0"/>
              </a:rPr>
              <a:t/>
            </a:r>
            <a:br>
              <a:rPr lang="en-US" b="1" dirty="0" smtClean="0">
                <a:solidFill>
                  <a:schemeClr val="tx2"/>
                </a:solidFill>
                <a:latin typeface="Times New Roman" pitchFamily="18" charset="0"/>
                <a:cs typeface="Times New Roman" pitchFamily="18" charset="0"/>
              </a:rPr>
            </a:br>
            <a:r>
              <a:rPr lang="en-US" b="1" dirty="0" smtClean="0">
                <a:solidFill>
                  <a:schemeClr val="tx2"/>
                </a:solidFill>
                <a:latin typeface="Times New Roman" pitchFamily="18" charset="0"/>
                <a:cs typeface="Times New Roman" pitchFamily="18" charset="0"/>
              </a:rPr>
              <a:t>Dead/fallen </a:t>
            </a:r>
            <a:r>
              <a:rPr lang="en-US" b="1" dirty="0">
                <a:solidFill>
                  <a:schemeClr val="tx2"/>
                </a:solidFill>
                <a:latin typeface="Times New Roman" pitchFamily="18" charset="0"/>
                <a:cs typeface="Times New Roman" pitchFamily="18" charset="0"/>
              </a:rPr>
              <a:t>animals</a:t>
            </a:r>
            <a:br>
              <a:rPr lang="en-US" b="1" dirty="0">
                <a:solidFill>
                  <a:schemeClr val="tx2"/>
                </a:solidFill>
                <a:latin typeface="Times New Roman" pitchFamily="18" charset="0"/>
                <a:cs typeface="Times New Roman" pitchFamily="18" charset="0"/>
              </a:rPr>
            </a:br>
            <a:endParaRPr lang="en-IN"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2800" dirty="0" smtClean="0">
                <a:latin typeface="Times New Roman" pitchFamily="18" charset="0"/>
                <a:cs typeface="Times New Roman" pitchFamily="18" charset="0"/>
              </a:rPr>
              <a:t>Large </a:t>
            </a:r>
            <a:r>
              <a:rPr lang="en-US" sz="2800" dirty="0">
                <a:latin typeface="Times New Roman" pitchFamily="18" charset="0"/>
                <a:cs typeface="Times New Roman" pitchFamily="18" charset="0"/>
              </a:rPr>
              <a:t>animals are die due to natural </a:t>
            </a:r>
            <a:r>
              <a:rPr lang="en-US" sz="2800" dirty="0" smtClean="0">
                <a:latin typeface="Times New Roman" pitchFamily="18" charset="0"/>
                <a:cs typeface="Times New Roman" pitchFamily="18" charset="0"/>
              </a:rPr>
              <a:t>causes  </a:t>
            </a:r>
            <a:r>
              <a:rPr lang="en-US" sz="2800" dirty="0">
                <a:latin typeface="Times New Roman" pitchFamily="18" charset="0"/>
                <a:cs typeface="Times New Roman" pitchFamily="18" charset="0"/>
              </a:rPr>
              <a:t>such as </a:t>
            </a:r>
            <a:r>
              <a:rPr lang="en-US" sz="2800" dirty="0" smtClean="0">
                <a:latin typeface="Times New Roman" pitchFamily="18" charset="0"/>
                <a:cs typeface="Times New Roman" pitchFamily="18" charset="0"/>
              </a:rPr>
              <a:t>disease etc.</a:t>
            </a:r>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 Condemned materials from slaughter house is also available</a:t>
            </a:r>
          </a:p>
          <a:p>
            <a:pPr algn="just"/>
            <a:r>
              <a:rPr lang="en-US" sz="2800" dirty="0">
                <a:latin typeface="Times New Roman" pitchFamily="18" charset="0"/>
                <a:cs typeface="Times New Roman" pitchFamily="18" charset="0"/>
              </a:rPr>
              <a:t> It is necessary  to hygienically dispose the fallen animals to avoid decomposition and formation of obnoxious gases</a:t>
            </a:r>
          </a:p>
          <a:p>
            <a:pPr algn="just"/>
            <a:r>
              <a:rPr lang="en-US" sz="2800" dirty="0">
                <a:latin typeface="Times New Roman" pitchFamily="18" charset="0"/>
                <a:cs typeface="Times New Roman" pitchFamily="18" charset="0"/>
              </a:rPr>
              <a:t> Transport of fallen animals is done using road transport  mode such as bullock cart or tractor trolleys</a:t>
            </a:r>
          </a:p>
          <a:p>
            <a:pPr marL="0" indent="0" algn="just">
              <a:buNone/>
            </a:pPr>
            <a:endParaRPr lang="en-US" sz="2800" dirty="0">
              <a:latin typeface="Times New Roman" pitchFamily="18" charset="0"/>
              <a:cs typeface="Times New Roman" pitchFamily="18" charset="0"/>
            </a:endParaRPr>
          </a:p>
          <a:p>
            <a:pPr algn="just"/>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3339766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solidFill>
                  <a:schemeClr val="tx2"/>
                </a:solidFill>
                <a:latin typeface="Times New Roman" pitchFamily="18" charset="0"/>
                <a:cs typeface="Times New Roman" pitchFamily="18" charset="0"/>
              </a:rPr>
              <a:t>Abattoir </a:t>
            </a:r>
            <a:r>
              <a:rPr lang="en-IN" b="1" dirty="0" smtClean="0">
                <a:solidFill>
                  <a:schemeClr val="tx2"/>
                </a:solidFill>
                <a:latin typeface="Times New Roman" pitchFamily="18" charset="0"/>
                <a:cs typeface="Times New Roman" pitchFamily="18" charset="0"/>
              </a:rPr>
              <a:t>by-products</a:t>
            </a:r>
            <a:endParaRPr lang="en-IN" b="1"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buClr>
                <a:srgbClr val="C00000"/>
              </a:buClr>
              <a:buFont typeface="Wingdings" pitchFamily="2" charset="2"/>
              <a:buChar char="§"/>
            </a:pPr>
            <a:r>
              <a:rPr lang="en-US" sz="2800" dirty="0">
                <a:latin typeface="Times New Roman" pitchFamily="18" charset="0"/>
                <a:cs typeface="Times New Roman" pitchFamily="18" charset="0"/>
              </a:rPr>
              <a:t>India have vast livestock </a:t>
            </a:r>
            <a:r>
              <a:rPr lang="en-US" sz="2800" dirty="0" smtClean="0">
                <a:latin typeface="Times New Roman" pitchFamily="18" charset="0"/>
                <a:cs typeface="Times New Roman" pitchFamily="18" charset="0"/>
              </a:rPr>
              <a:t>resources (535.82 million).</a:t>
            </a:r>
            <a:endParaRPr lang="en-US" sz="2800" dirty="0">
              <a:latin typeface="Times New Roman" pitchFamily="18" charset="0"/>
              <a:cs typeface="Times New Roman" pitchFamily="18" charset="0"/>
            </a:endParaRPr>
          </a:p>
          <a:p>
            <a:pPr algn="just">
              <a:buClr>
                <a:srgbClr val="C00000"/>
              </a:buClr>
              <a:buFont typeface="Wingdings" pitchFamily="2" charset="2"/>
              <a:buChar char="§"/>
            </a:pPr>
            <a:r>
              <a:rPr lang="en-US" sz="2800" dirty="0" smtClean="0">
                <a:latin typeface="Times New Roman" pitchFamily="18" charset="0"/>
                <a:cs typeface="Times New Roman" pitchFamily="18" charset="0"/>
              </a:rPr>
              <a:t>More than 100 </a:t>
            </a:r>
            <a:r>
              <a:rPr lang="en-US" sz="2800" dirty="0">
                <a:latin typeface="Times New Roman" pitchFamily="18" charset="0"/>
                <a:cs typeface="Times New Roman" pitchFamily="18" charset="0"/>
              </a:rPr>
              <a:t>million animals are slaughtered every </a:t>
            </a:r>
            <a:r>
              <a:rPr lang="en-US" sz="2800" dirty="0" smtClean="0">
                <a:latin typeface="Times New Roman" pitchFamily="18" charset="0"/>
                <a:cs typeface="Times New Roman" pitchFamily="18" charset="0"/>
              </a:rPr>
              <a:t>year in </a:t>
            </a:r>
            <a:r>
              <a:rPr lang="en-IN" sz="2800" dirty="0">
                <a:latin typeface="Times New Roman" pitchFamily="18" charset="0"/>
                <a:cs typeface="Times New Roman" pitchFamily="18" charset="0"/>
              </a:rPr>
              <a:t>3,900 licensed &amp; authorized slaughter houses besides around 26,000 unauthorized slaughter houses. </a:t>
            </a:r>
          </a:p>
          <a:p>
            <a:pPr algn="just">
              <a:buClr>
                <a:srgbClr val="C00000"/>
              </a:buClr>
              <a:buFont typeface="Wingdings" pitchFamily="2" charset="2"/>
              <a:buChar char="§"/>
            </a:pPr>
            <a:r>
              <a:rPr lang="en-IN" sz="2800" dirty="0" smtClean="0">
                <a:latin typeface="Times New Roman" pitchFamily="18" charset="0"/>
                <a:cs typeface="Times New Roman" pitchFamily="18" charset="0"/>
              </a:rPr>
              <a:t>Slaughter </a:t>
            </a:r>
            <a:r>
              <a:rPr lang="en-IN" sz="2800" dirty="0">
                <a:latin typeface="Times New Roman" pitchFamily="18" charset="0"/>
                <a:cs typeface="Times New Roman" pitchFamily="18" charset="0"/>
              </a:rPr>
              <a:t>rate for cattle as a whole is 20%, for buffaloes it is 41%, pigs 99%, sheep 30% and 40% for goats. </a:t>
            </a:r>
            <a:r>
              <a:rPr lang="en-US" sz="2800" dirty="0" smtClean="0">
                <a:latin typeface="Times New Roman" pitchFamily="18" charset="0"/>
                <a:cs typeface="Times New Roman" pitchFamily="18" charset="0"/>
              </a:rPr>
              <a:t> </a:t>
            </a:r>
          </a:p>
          <a:p>
            <a:pPr algn="just">
              <a:buClr>
                <a:srgbClr val="C00000"/>
              </a:buClr>
              <a:buFont typeface="Wingdings" pitchFamily="2" charset="2"/>
              <a:buChar char="§"/>
            </a:pPr>
            <a:r>
              <a:rPr lang="en-US" sz="2800" dirty="0">
                <a:latin typeface="Times New Roman" pitchFamily="18" charset="0"/>
                <a:cs typeface="Times New Roman" pitchFamily="18" charset="0"/>
              </a:rPr>
              <a:t>Besides meat  a large quantity of by-products are produced , it includes every part of a slaughtered animal except dressed carcass</a:t>
            </a: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513359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N" dirty="0" err="1" smtClean="0"/>
              <a:t>Cont</a:t>
            </a:r>
            <a:r>
              <a:rPr lang="en-IN" dirty="0" smtClean="0"/>
              <a:t>…</a:t>
            </a:r>
            <a:endParaRPr lang="en-IN" dirty="0"/>
          </a:p>
        </p:txBody>
      </p:sp>
      <p:sp>
        <p:nvSpPr>
          <p:cNvPr id="3" name="Content Placeholder 2"/>
          <p:cNvSpPr>
            <a:spLocks noGrp="1"/>
          </p:cNvSpPr>
          <p:nvPr>
            <p:ph idx="1"/>
          </p:nvPr>
        </p:nvSpPr>
        <p:spPr/>
        <p:txBody>
          <a:bodyPr>
            <a:normAutofit/>
          </a:bodyPr>
          <a:lstStyle/>
          <a:p>
            <a:pPr algn="just"/>
            <a:r>
              <a:rPr lang="en-US" sz="2800" dirty="0">
                <a:latin typeface="Times New Roman" pitchFamily="18" charset="0"/>
                <a:cs typeface="Times New Roman" pitchFamily="18" charset="0"/>
              </a:rPr>
              <a:t>The floor of the vehicle is should be bedded with straws and made free from any projection, otherwise bruising of the hide or skin will be there, lowers the cost of materials</a:t>
            </a:r>
          </a:p>
          <a:p>
            <a:pPr algn="just"/>
            <a:r>
              <a:rPr lang="en-US" sz="2800" dirty="0">
                <a:latin typeface="Times New Roman" pitchFamily="18" charset="0"/>
                <a:cs typeface="Times New Roman" pitchFamily="18" charset="0"/>
              </a:rPr>
              <a:t> The transport of the condemned animals should be in closed vehicle to by-products plant</a:t>
            </a:r>
          </a:p>
          <a:p>
            <a:pPr algn="just"/>
            <a:r>
              <a:rPr lang="en-US" sz="2800" dirty="0">
                <a:latin typeface="Times New Roman" pitchFamily="18" charset="0"/>
                <a:cs typeface="Times New Roman" pitchFamily="18" charset="0"/>
              </a:rPr>
              <a:t> The vehicle may be labeled as carrying as inedible animals by-products </a:t>
            </a:r>
          </a:p>
          <a:p>
            <a:endParaRPr lang="en-IN" dirty="0"/>
          </a:p>
        </p:txBody>
      </p:sp>
    </p:spTree>
    <p:extLst>
      <p:ext uri="{BB962C8B-B14F-4D97-AF65-F5344CB8AC3E}">
        <p14:creationId xmlns:p14="http://schemas.microsoft.com/office/powerpoint/2010/main" val="17997345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chemeClr val="tx2"/>
                </a:solidFill>
                <a:latin typeface="Times New Roman" pitchFamily="18" charset="0"/>
                <a:cs typeface="Times New Roman" pitchFamily="18" charset="0"/>
              </a:rPr>
              <a:t/>
            </a:r>
            <a:br>
              <a:rPr lang="en-US" sz="3600" b="1" dirty="0" smtClean="0">
                <a:solidFill>
                  <a:schemeClr val="tx2"/>
                </a:solidFill>
                <a:latin typeface="Times New Roman" pitchFamily="18" charset="0"/>
                <a:cs typeface="Times New Roman" pitchFamily="18" charset="0"/>
              </a:rPr>
            </a:br>
            <a:r>
              <a:rPr lang="en-US" sz="3600" b="1" dirty="0" smtClean="0">
                <a:solidFill>
                  <a:schemeClr val="tx2"/>
                </a:solidFill>
                <a:latin typeface="Times New Roman" pitchFamily="18" charset="0"/>
                <a:cs typeface="Times New Roman" pitchFamily="18" charset="0"/>
              </a:rPr>
              <a:t>Utilization </a:t>
            </a:r>
            <a:r>
              <a:rPr lang="en-US" sz="3600" b="1" dirty="0">
                <a:solidFill>
                  <a:schemeClr val="tx2"/>
                </a:solidFill>
                <a:latin typeface="Times New Roman" pitchFamily="18" charset="0"/>
                <a:cs typeface="Times New Roman" pitchFamily="18" charset="0"/>
              </a:rPr>
              <a:t>of </a:t>
            </a:r>
            <a:r>
              <a:rPr lang="en-US" sz="3600" b="1" dirty="0" smtClean="0">
                <a:solidFill>
                  <a:schemeClr val="tx2"/>
                </a:solidFill>
                <a:latin typeface="Times New Roman" pitchFamily="18" charset="0"/>
                <a:cs typeface="Times New Roman" pitchFamily="18" charset="0"/>
              </a:rPr>
              <a:t>dead/fallen </a:t>
            </a:r>
            <a:r>
              <a:rPr lang="en-US" sz="3600" b="1" dirty="0">
                <a:solidFill>
                  <a:schemeClr val="tx2"/>
                </a:solidFill>
                <a:latin typeface="Times New Roman" pitchFamily="18" charset="0"/>
                <a:cs typeface="Times New Roman" pitchFamily="18" charset="0"/>
              </a:rPr>
              <a:t>animals</a:t>
            </a:r>
            <a:br>
              <a:rPr lang="en-US" sz="3600" b="1" dirty="0">
                <a:solidFill>
                  <a:schemeClr val="tx2"/>
                </a:solidFill>
                <a:latin typeface="Times New Roman" pitchFamily="18" charset="0"/>
                <a:cs typeface="Times New Roman" pitchFamily="18" charset="0"/>
              </a:rPr>
            </a:br>
            <a:endParaRPr lang="en-IN" sz="3600" dirty="0">
              <a:solidFill>
                <a:schemeClr val="tx2"/>
              </a:solidFill>
              <a:latin typeface="Times New Roman" pitchFamily="18" charset="0"/>
              <a:cs typeface="Times New Roman" pitchFamily="18" charset="0"/>
            </a:endParaRPr>
          </a:p>
        </p:txBody>
      </p:sp>
      <p:pic>
        <p:nvPicPr>
          <p:cNvPr id="4" name="table"/>
          <p:cNvPicPr>
            <a:picLocks noGrp="1" noChangeAspect="1"/>
          </p:cNvPicPr>
          <p:nvPr>
            <p:ph idx="1"/>
          </p:nvPr>
        </p:nvPicPr>
        <p:blipFill>
          <a:blip r:embed="rId2"/>
          <a:stretch>
            <a:fillRect/>
          </a:stretch>
        </p:blipFill>
        <p:spPr>
          <a:xfrm>
            <a:off x="1600200" y="1295400"/>
            <a:ext cx="6102625" cy="2057400"/>
          </a:xfrm>
          <a:prstGeom prst="rect">
            <a:avLst/>
          </a:prstGeom>
        </p:spPr>
      </p:pic>
      <p:sp>
        <p:nvSpPr>
          <p:cNvPr id="5" name="Title 1"/>
          <p:cNvSpPr txBox="1">
            <a:spLocks/>
          </p:cNvSpPr>
          <p:nvPr/>
        </p:nvSpPr>
        <p:spPr>
          <a:xfrm>
            <a:off x="304800" y="2895600"/>
            <a:ext cx="8382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tx2"/>
                </a:solidFill>
                <a:latin typeface="Times New Roman" pitchFamily="18" charset="0"/>
                <a:cs typeface="Times New Roman" pitchFamily="18" charset="0"/>
              </a:rPr>
              <a:t/>
            </a:r>
            <a:br>
              <a:rPr lang="en-US" sz="3600" b="1" dirty="0" smtClean="0">
                <a:solidFill>
                  <a:schemeClr val="tx2"/>
                </a:solidFill>
                <a:latin typeface="Times New Roman" pitchFamily="18" charset="0"/>
                <a:cs typeface="Times New Roman" pitchFamily="18" charset="0"/>
              </a:rPr>
            </a:br>
            <a:r>
              <a:rPr lang="en-US" sz="3600" b="1" dirty="0" smtClean="0">
                <a:solidFill>
                  <a:schemeClr val="tx2"/>
                </a:solidFill>
                <a:latin typeface="Times New Roman" pitchFamily="18" charset="0"/>
                <a:cs typeface="Times New Roman" pitchFamily="18" charset="0"/>
              </a:rPr>
              <a:t>Raw material for carcass utilization plant</a:t>
            </a:r>
            <a:endParaRPr lang="en-IN" sz="3600" dirty="0">
              <a:solidFill>
                <a:schemeClr val="tx2"/>
              </a:solidFill>
              <a:latin typeface="Times New Roman" pitchFamily="18" charset="0"/>
              <a:cs typeface="Times New Roman" pitchFamily="18" charset="0"/>
            </a:endParaRPr>
          </a:p>
        </p:txBody>
      </p:sp>
      <p:sp>
        <p:nvSpPr>
          <p:cNvPr id="6" name="TextBox 5"/>
          <p:cNvSpPr txBox="1"/>
          <p:nvPr/>
        </p:nvSpPr>
        <p:spPr>
          <a:xfrm>
            <a:off x="1219200" y="4191000"/>
            <a:ext cx="7010400" cy="2246769"/>
          </a:xfrm>
          <a:prstGeom prst="rect">
            <a:avLst/>
          </a:prstGeom>
          <a:noFill/>
        </p:spPr>
        <p:txBody>
          <a:bodyPr wrap="square" rtlCol="0">
            <a:spAutoFit/>
          </a:bodyPr>
          <a:lstStyle/>
          <a:p>
            <a:pPr marL="285750" indent="-285750" algn="just">
              <a:buFont typeface="Arial" pitchFamily="34" charset="0"/>
              <a:buChar char="•"/>
            </a:pPr>
            <a:r>
              <a:rPr lang="en-IN" sz="2800" dirty="0" smtClean="0">
                <a:latin typeface="Times New Roman" pitchFamily="18" charset="0"/>
                <a:cs typeface="Times New Roman" pitchFamily="18" charset="0"/>
              </a:rPr>
              <a:t>Carcass pieces, bones, heads, </a:t>
            </a:r>
            <a:r>
              <a:rPr lang="en-IN" sz="2800" dirty="0" err="1" smtClean="0">
                <a:latin typeface="Times New Roman" pitchFamily="18" charset="0"/>
                <a:cs typeface="Times New Roman" pitchFamily="18" charset="0"/>
              </a:rPr>
              <a:t>feets</a:t>
            </a:r>
            <a:r>
              <a:rPr lang="en-IN" sz="2800" dirty="0" smtClean="0">
                <a:latin typeface="Times New Roman" pitchFamily="18" charset="0"/>
                <a:cs typeface="Times New Roman" pitchFamily="18" charset="0"/>
              </a:rPr>
              <a:t>, lungs, trachea, spleen, intestine (without contents), trimmings, genitals, udder, foetus, </a:t>
            </a:r>
            <a:r>
              <a:rPr lang="en-IN" sz="2800" dirty="0" err="1" smtClean="0">
                <a:latin typeface="Times New Roman" pitchFamily="18" charset="0"/>
                <a:cs typeface="Times New Roman" pitchFamily="18" charset="0"/>
              </a:rPr>
              <a:t>tripes</a:t>
            </a:r>
            <a:endParaRPr lang="en-IN" sz="2800" dirty="0" smtClean="0">
              <a:latin typeface="Times New Roman" pitchFamily="18" charset="0"/>
              <a:cs typeface="Times New Roman" pitchFamily="18" charset="0"/>
            </a:endParaRPr>
          </a:p>
          <a:p>
            <a:pPr marL="285750" indent="-285750" algn="just">
              <a:buFont typeface="Arial" pitchFamily="34" charset="0"/>
              <a:buChar char="•"/>
            </a:pPr>
            <a:r>
              <a:rPr lang="en-IN" sz="2800" dirty="0" smtClean="0">
                <a:latin typeface="Times New Roman" pitchFamily="18" charset="0"/>
                <a:cs typeface="Times New Roman" pitchFamily="18" charset="0"/>
              </a:rPr>
              <a:t>Not includes hoofs, horns, hair, blood, stomach or intestinal contents</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26502077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4"/>
          <p:cNvSpPr txBox="1">
            <a:spLocks noChangeArrowheads="1"/>
          </p:cNvSpPr>
          <p:nvPr/>
        </p:nvSpPr>
        <p:spPr bwMode="auto">
          <a:xfrm>
            <a:off x="685800" y="838200"/>
            <a:ext cx="80772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dirty="0">
                <a:solidFill>
                  <a:schemeClr val="tx2"/>
                </a:solidFill>
                <a:latin typeface="Times New Roman" pitchFamily="18" charset="0"/>
                <a:cs typeface="Times New Roman" pitchFamily="18" charset="0"/>
              </a:rPr>
              <a:t>Composition of </a:t>
            </a:r>
            <a:r>
              <a:rPr lang="en-US" sz="3200" b="1" dirty="0" smtClean="0">
                <a:solidFill>
                  <a:schemeClr val="tx2"/>
                </a:solidFill>
                <a:latin typeface="Times New Roman" pitchFamily="18" charset="0"/>
                <a:cs typeface="Times New Roman" pitchFamily="18" charset="0"/>
              </a:rPr>
              <a:t>various stock </a:t>
            </a:r>
            <a:r>
              <a:rPr lang="en-US" sz="3200" b="1" dirty="0">
                <a:solidFill>
                  <a:schemeClr val="tx2"/>
                </a:solidFill>
                <a:latin typeface="Times New Roman" pitchFamily="18" charset="0"/>
                <a:cs typeface="Times New Roman" pitchFamily="18" charset="0"/>
              </a:rPr>
              <a:t>feeds</a:t>
            </a:r>
          </a:p>
          <a:p>
            <a:pPr algn="ctr" eaLnBrk="1" hangingPunct="1"/>
            <a:endParaRPr lang="en-US" sz="2000" b="1" dirty="0">
              <a:latin typeface="Times New Roman" pitchFamily="18" charset="0"/>
              <a:cs typeface="Times New Roman" pitchFamily="18" charset="0"/>
            </a:endParaRPr>
          </a:p>
          <a:p>
            <a:pPr eaLnBrk="1" hangingPunct="1"/>
            <a:r>
              <a:rPr lang="en-US" sz="2000" b="1" dirty="0">
                <a:latin typeface="Times New Roman" pitchFamily="18" charset="0"/>
                <a:cs typeface="Times New Roman" pitchFamily="18" charset="0"/>
              </a:rPr>
              <a:t>Meat meal:</a:t>
            </a:r>
            <a:r>
              <a:rPr lang="en-US" sz="2000" dirty="0">
                <a:latin typeface="Times New Roman" pitchFamily="18" charset="0"/>
                <a:cs typeface="Times New Roman" pitchFamily="18" charset="0"/>
              </a:rPr>
              <a:t>	Protein-			</a:t>
            </a:r>
            <a:r>
              <a:rPr lang="en-US" sz="2000" dirty="0" smtClean="0">
                <a:latin typeface="Times New Roman" pitchFamily="18" charset="0"/>
                <a:cs typeface="Times New Roman" pitchFamily="18" charset="0"/>
              </a:rPr>
              <a:t>              &gt;</a:t>
            </a:r>
            <a:r>
              <a:rPr lang="en-US" sz="2000" dirty="0">
                <a:latin typeface="Times New Roman" pitchFamily="18" charset="0"/>
                <a:cs typeface="Times New Roman" pitchFamily="18" charset="0"/>
              </a:rPr>
              <a:t>55%</a:t>
            </a:r>
          </a:p>
          <a:p>
            <a:pPr eaLnBrk="1" hangingPunct="1"/>
            <a:r>
              <a:rPr lang="en-US" sz="2000" dirty="0">
                <a:latin typeface="Times New Roman" pitchFamily="18" charset="0"/>
                <a:cs typeface="Times New Roman" pitchFamily="18" charset="0"/>
              </a:rPr>
              <a:t>		Protein and minerals-		85%</a:t>
            </a:r>
          </a:p>
          <a:p>
            <a:pPr eaLnBrk="1" hangingPunct="1"/>
            <a:r>
              <a:rPr lang="en-US" sz="2000" dirty="0">
                <a:latin typeface="Times New Roman" pitchFamily="18" charset="0"/>
                <a:cs typeface="Times New Roman" pitchFamily="18" charset="0"/>
              </a:rPr>
              <a:t>		Moisture			7%</a:t>
            </a:r>
          </a:p>
          <a:p>
            <a:pPr eaLnBrk="1" hangingPunct="1"/>
            <a:r>
              <a:rPr lang="en-US" sz="2000" dirty="0">
                <a:latin typeface="Times New Roman" pitchFamily="18" charset="0"/>
                <a:cs typeface="Times New Roman" pitchFamily="18" charset="0"/>
              </a:rPr>
              <a:t>		Crude fat			8%</a:t>
            </a:r>
          </a:p>
          <a:p>
            <a:pPr eaLnBrk="1" hangingPunct="1"/>
            <a:r>
              <a:rPr lang="en-US" sz="2000" dirty="0">
                <a:latin typeface="Times New Roman" pitchFamily="18" charset="0"/>
                <a:cs typeface="Times New Roman" pitchFamily="18" charset="0"/>
              </a:rPr>
              <a:t>		Phosphorus			&lt;4.5%</a:t>
            </a:r>
          </a:p>
          <a:p>
            <a:pPr eaLnBrk="1" hangingPunct="1"/>
            <a:r>
              <a:rPr lang="en-US" sz="2000" b="1" dirty="0">
                <a:latin typeface="Times New Roman" pitchFamily="18" charset="0"/>
                <a:cs typeface="Times New Roman" pitchFamily="18" charset="0"/>
              </a:rPr>
              <a:t>Carcass meal (meat cum bone meal)</a:t>
            </a:r>
            <a:r>
              <a:rPr lang="en-US" sz="2000" dirty="0">
                <a:latin typeface="Times New Roman" pitchFamily="18" charset="0"/>
                <a:cs typeface="Times New Roman" pitchFamily="18" charset="0"/>
              </a:rPr>
              <a:t>	</a:t>
            </a:r>
          </a:p>
          <a:p>
            <a:pPr eaLnBrk="1" hangingPunct="1"/>
            <a:r>
              <a:rPr lang="en-US" sz="2000" dirty="0">
                <a:latin typeface="Times New Roman" pitchFamily="18" charset="0"/>
                <a:cs typeface="Times New Roman" pitchFamily="18" charset="0"/>
              </a:rPr>
              <a:t>		Protein				&lt;55%</a:t>
            </a:r>
          </a:p>
          <a:p>
            <a:pPr eaLnBrk="1" hangingPunct="1"/>
            <a:r>
              <a:rPr lang="en-US" sz="2000" dirty="0">
                <a:latin typeface="Times New Roman" pitchFamily="18" charset="0"/>
                <a:cs typeface="Times New Roman" pitchFamily="18" charset="0"/>
              </a:rPr>
              <a:t>		Phosphorus			&gt;4.5</a:t>
            </a:r>
          </a:p>
          <a:p>
            <a:pPr eaLnBrk="1" hangingPunct="1"/>
            <a:r>
              <a:rPr lang="en-US" sz="2000" b="1" dirty="0">
                <a:latin typeface="Times New Roman" pitchFamily="18" charset="0"/>
                <a:cs typeface="Times New Roman" pitchFamily="18" charset="0"/>
              </a:rPr>
              <a:t>Bone meal (steamed)</a:t>
            </a:r>
            <a:r>
              <a:rPr lang="en-US" sz="2000" dirty="0">
                <a:latin typeface="Times New Roman" pitchFamily="18" charset="0"/>
                <a:cs typeface="Times New Roman" pitchFamily="18" charset="0"/>
              </a:rPr>
              <a:t>			</a:t>
            </a:r>
          </a:p>
          <a:p>
            <a:pPr eaLnBrk="1" hangingPunct="1"/>
            <a:r>
              <a:rPr lang="en-US" sz="2000" dirty="0">
                <a:latin typeface="Times New Roman" pitchFamily="18" charset="0"/>
                <a:cs typeface="Times New Roman" pitchFamily="18" charset="0"/>
              </a:rPr>
              <a:t>		Protein				7%</a:t>
            </a:r>
          </a:p>
          <a:p>
            <a:pPr eaLnBrk="1" hangingPunct="1"/>
            <a:r>
              <a:rPr lang="en-US" sz="2000" dirty="0">
                <a:latin typeface="Times New Roman" pitchFamily="18" charset="0"/>
                <a:cs typeface="Times New Roman" pitchFamily="18" charset="0"/>
              </a:rPr>
              <a:t>		Calcium			</a:t>
            </a:r>
            <a:r>
              <a:rPr lang="en-US" sz="2000" dirty="0" smtClean="0">
                <a:latin typeface="Times New Roman" pitchFamily="18" charset="0"/>
                <a:cs typeface="Times New Roman" pitchFamily="18" charset="0"/>
              </a:rPr>
              <a:t>              32.5</a:t>
            </a:r>
            <a:r>
              <a:rPr lang="en-US" sz="2000" dirty="0">
                <a:latin typeface="Times New Roman" pitchFamily="18" charset="0"/>
                <a:cs typeface="Times New Roman" pitchFamily="18" charset="0"/>
              </a:rPr>
              <a:t>%</a:t>
            </a:r>
          </a:p>
          <a:p>
            <a:pPr eaLnBrk="1" hangingPunct="1"/>
            <a:r>
              <a:rPr lang="en-US" sz="2000" dirty="0">
                <a:latin typeface="Times New Roman" pitchFamily="18" charset="0"/>
                <a:cs typeface="Times New Roman" pitchFamily="18" charset="0"/>
              </a:rPr>
              <a:t>		Phosphorus			15%		</a:t>
            </a:r>
          </a:p>
          <a:p>
            <a:pPr eaLnBrk="1" hangingPunct="1"/>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6473433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362200"/>
            <a:ext cx="8229600" cy="1143000"/>
          </a:xfrm>
        </p:spPr>
        <p:txBody>
          <a:bodyPr>
            <a:normAutofit/>
          </a:bodyPr>
          <a:lstStyle/>
          <a:p>
            <a:r>
              <a:rPr lang="en-IN" sz="6000" b="1" dirty="0" smtClean="0">
                <a:latin typeface="Times New Roman" pitchFamily="18" charset="0"/>
                <a:cs typeface="Times New Roman" pitchFamily="18" charset="0"/>
              </a:rPr>
              <a:t>Thank You</a:t>
            </a:r>
            <a:endParaRPr lang="en-IN" sz="6000" b="1" dirty="0">
              <a:latin typeface="Times New Roman" pitchFamily="18" charset="0"/>
              <a:cs typeface="Times New Roman" pitchFamily="18" charset="0"/>
            </a:endParaRPr>
          </a:p>
        </p:txBody>
      </p:sp>
    </p:spTree>
    <p:extLst>
      <p:ext uri="{BB962C8B-B14F-4D97-AF65-F5344CB8AC3E}">
        <p14:creationId xmlns:p14="http://schemas.microsoft.com/office/powerpoint/2010/main" val="2137189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N" dirty="0" err="1" smtClean="0"/>
              <a:t>Cont</a:t>
            </a:r>
            <a:r>
              <a:rPr lang="en-IN" dirty="0" smtClean="0"/>
              <a:t>…</a:t>
            </a:r>
            <a:endParaRPr lang="en-IN" dirty="0"/>
          </a:p>
        </p:txBody>
      </p:sp>
      <p:sp>
        <p:nvSpPr>
          <p:cNvPr id="3" name="Content Placeholder 2"/>
          <p:cNvSpPr>
            <a:spLocks noGrp="1"/>
          </p:cNvSpPr>
          <p:nvPr>
            <p:ph idx="1"/>
          </p:nvPr>
        </p:nvSpPr>
        <p:spPr/>
        <p:txBody>
          <a:bodyPr>
            <a:normAutofit lnSpcReduction="10000"/>
          </a:bodyPr>
          <a:lstStyle/>
          <a:p>
            <a:pPr algn="just">
              <a:buClr>
                <a:srgbClr val="C00000"/>
              </a:buClr>
              <a:buFont typeface="Wingdings" pitchFamily="2" charset="2"/>
              <a:buChar char="§"/>
            </a:pPr>
            <a:r>
              <a:rPr lang="en-US" sz="2800" dirty="0" smtClean="0">
                <a:latin typeface="Times New Roman" pitchFamily="18" charset="0"/>
                <a:cs typeface="Times New Roman" pitchFamily="18" charset="0"/>
              </a:rPr>
              <a:t>Meat </a:t>
            </a:r>
            <a:r>
              <a:rPr lang="en-US" sz="2800" dirty="0">
                <a:latin typeface="Times New Roman" pitchFamily="18" charset="0"/>
                <a:cs typeface="Times New Roman" pitchFamily="18" charset="0"/>
              </a:rPr>
              <a:t>is the primary products of  livestock industry and constitute majority of economic value. The key to the greater profit is to earn higher returns on by products</a:t>
            </a:r>
          </a:p>
          <a:p>
            <a:pPr algn="just">
              <a:buClr>
                <a:srgbClr val="C00000"/>
              </a:buClr>
              <a:buFont typeface="Wingdings" pitchFamily="2" charset="2"/>
              <a:buChar char="§"/>
            </a:pPr>
            <a:r>
              <a:rPr lang="en-US" sz="2800" dirty="0">
                <a:latin typeface="Times New Roman" pitchFamily="18" charset="0"/>
                <a:cs typeface="Times New Roman" pitchFamily="18" charset="0"/>
              </a:rPr>
              <a:t> </a:t>
            </a:r>
            <a:r>
              <a:rPr lang="en-IN" sz="2800" dirty="0">
                <a:latin typeface="Times New Roman" pitchFamily="18" charset="0"/>
                <a:cs typeface="Times New Roman" pitchFamily="18" charset="0"/>
              </a:rPr>
              <a:t>The quantity of animal by-products available for utilization can be estimated by subtracting the dressing percentage from 100</a:t>
            </a:r>
            <a:r>
              <a:rPr lang="en-IN" sz="2800" dirty="0" smtClean="0">
                <a:latin typeface="Times New Roman" pitchFamily="18" charset="0"/>
                <a:cs typeface="Times New Roman" pitchFamily="18" charset="0"/>
              </a:rPr>
              <a:t>.</a:t>
            </a:r>
          </a:p>
          <a:p>
            <a:pPr algn="just">
              <a:buClr>
                <a:srgbClr val="C00000"/>
              </a:buClr>
              <a:buFont typeface="Wingdings" pitchFamily="2" charset="2"/>
              <a:buChar char="§"/>
            </a:pPr>
            <a:r>
              <a:rPr lang="en-IN" sz="2800" dirty="0">
                <a:latin typeface="Times New Roman" pitchFamily="18" charset="0"/>
                <a:cs typeface="Times New Roman" pitchFamily="18" charset="0"/>
              </a:rPr>
              <a:t>The yield from meat animals during the slaughter process of non-edible outputs ranges from 20 to 30% of the live weight for beef, pork and lamb and from 5 to 6% of the live weight of chickens.</a:t>
            </a:r>
          </a:p>
          <a:p>
            <a:pPr algn="just">
              <a:buClr>
                <a:srgbClr val="C00000"/>
              </a:buClr>
              <a:buFont typeface="Wingdings" pitchFamily="2" charset="2"/>
              <a:buChar char="§"/>
            </a:pPr>
            <a:endParaRPr lang="en-IN" sz="2800" b="1"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3753870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N" dirty="0" err="1" smtClean="0"/>
              <a:t>Cont</a:t>
            </a:r>
            <a:r>
              <a:rPr lang="en-IN" dirty="0" smtClean="0"/>
              <a:t>….</a:t>
            </a:r>
            <a:endParaRPr lang="en-IN" dirty="0"/>
          </a:p>
        </p:txBody>
      </p:sp>
      <p:sp>
        <p:nvSpPr>
          <p:cNvPr id="3" name="Content Placeholder 2"/>
          <p:cNvSpPr>
            <a:spLocks noGrp="1"/>
          </p:cNvSpPr>
          <p:nvPr>
            <p:ph idx="1"/>
          </p:nvPr>
        </p:nvSpPr>
        <p:spPr/>
        <p:txBody>
          <a:bodyPr>
            <a:noAutofit/>
          </a:bodyPr>
          <a:lstStyle/>
          <a:p>
            <a:pPr algn="just">
              <a:buClr>
                <a:srgbClr val="C00000"/>
              </a:buClr>
              <a:buFont typeface="Wingdings" pitchFamily="2" charset="2"/>
              <a:buChar char="§"/>
            </a:pPr>
            <a:r>
              <a:rPr lang="en-US" sz="2800" dirty="0" smtClean="0">
                <a:latin typeface="Times New Roman" pitchFamily="18" charset="0"/>
                <a:cs typeface="Times New Roman" pitchFamily="18" charset="0"/>
              </a:rPr>
              <a:t>The income from by products ranges form 7-12% of total income of slaughter</a:t>
            </a:r>
          </a:p>
          <a:p>
            <a:pPr algn="just">
              <a:buClr>
                <a:srgbClr val="C00000"/>
              </a:buClr>
              <a:buFont typeface="Wingdings" pitchFamily="2" charset="2"/>
              <a:buChar char="§"/>
            </a:pPr>
            <a:r>
              <a:rPr lang="en-US" sz="2800" dirty="0" smtClean="0">
                <a:latin typeface="Times New Roman" pitchFamily="18" charset="0"/>
                <a:cs typeface="Times New Roman" pitchFamily="18" charset="0"/>
              </a:rPr>
              <a:t>By-products </a:t>
            </a:r>
            <a:r>
              <a:rPr lang="en-US" sz="2800" dirty="0">
                <a:latin typeface="Times New Roman" pitchFamily="18" charset="0"/>
                <a:cs typeface="Times New Roman" pitchFamily="18" charset="0"/>
              </a:rPr>
              <a:t>are generated by slaughterers, processors, wholesalers, retailers and renderers</a:t>
            </a:r>
          </a:p>
          <a:p>
            <a:pPr algn="just">
              <a:buClr>
                <a:srgbClr val="C00000"/>
              </a:buClr>
              <a:buFont typeface="Wingdings" pitchFamily="2" charset="2"/>
              <a:buChar char="§"/>
            </a:pPr>
            <a:r>
              <a:rPr lang="en-US" sz="2800" dirty="0" smtClean="0">
                <a:latin typeface="Times New Roman" pitchFamily="18" charset="0"/>
                <a:cs typeface="Times New Roman" pitchFamily="18" charset="0"/>
              </a:rPr>
              <a:t>If </a:t>
            </a:r>
            <a:r>
              <a:rPr lang="en-US" sz="2800" dirty="0">
                <a:latin typeface="Times New Roman" pitchFamily="18" charset="0"/>
                <a:cs typeface="Times New Roman" pitchFamily="18" charset="0"/>
              </a:rPr>
              <a:t>the animal by-products are not effectively utilized, a valuable source of potential revenue is lost and increasing cost of disposal of this products </a:t>
            </a:r>
          </a:p>
          <a:p>
            <a:pPr algn="just">
              <a:buClr>
                <a:srgbClr val="C00000"/>
              </a:buClr>
              <a:buFont typeface="Wingdings" pitchFamily="2" charset="2"/>
              <a:buChar char="§"/>
            </a:pPr>
            <a:r>
              <a:rPr lang="en-US" sz="2800" dirty="0">
                <a:latin typeface="Times New Roman" pitchFamily="18" charset="0"/>
                <a:cs typeface="Times New Roman" pitchFamily="18" charset="0"/>
              </a:rPr>
              <a:t> Non utilization of animal by-products create a major aesthetic and catastrophic public health </a:t>
            </a:r>
            <a:r>
              <a:rPr lang="en-US" sz="2800" dirty="0" smtClean="0">
                <a:latin typeface="Times New Roman" pitchFamily="18" charset="0"/>
                <a:cs typeface="Times New Roman" pitchFamily="18" charset="0"/>
              </a:rPr>
              <a:t>problems</a:t>
            </a:r>
          </a:p>
          <a:p>
            <a:pPr algn="just">
              <a:buClr>
                <a:srgbClr val="C00000"/>
              </a:buClr>
              <a:buFont typeface="Wingdings" pitchFamily="2" charset="2"/>
              <a:buChar char="§"/>
            </a:pPr>
            <a:endParaRPr lang="en-US" sz="2800" dirty="0">
              <a:latin typeface="Times New Roman" pitchFamily="18" charset="0"/>
              <a:cs typeface="Times New Roman" pitchFamily="18" charset="0"/>
            </a:endParaRPr>
          </a:p>
          <a:p>
            <a:pPr algn="just">
              <a:buClr>
                <a:srgbClr val="C00000"/>
              </a:buClr>
              <a:buFont typeface="Wingdings" pitchFamily="2" charset="2"/>
              <a:buChar char="§"/>
            </a:pPr>
            <a:endParaRPr lang="en-US" sz="2200" dirty="0">
              <a:latin typeface="Times New Roman" pitchFamily="18" charset="0"/>
              <a:cs typeface="Times New Roman" pitchFamily="18" charset="0"/>
            </a:endParaRPr>
          </a:p>
          <a:p>
            <a:endParaRPr lang="en-IN" sz="2200" dirty="0">
              <a:latin typeface="Times New Roman" pitchFamily="18" charset="0"/>
              <a:cs typeface="Times New Roman" pitchFamily="18" charset="0"/>
            </a:endParaRPr>
          </a:p>
        </p:txBody>
      </p:sp>
    </p:spTree>
    <p:extLst>
      <p:ext uri="{BB962C8B-B14F-4D97-AF65-F5344CB8AC3E}">
        <p14:creationId xmlns:p14="http://schemas.microsoft.com/office/powerpoint/2010/main" val="1685717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N" dirty="0" err="1" smtClean="0"/>
              <a:t>Cont</a:t>
            </a:r>
            <a:r>
              <a:rPr lang="en-IN" dirty="0" smtClean="0"/>
              <a:t>…</a:t>
            </a:r>
            <a:endParaRPr lang="en-IN" dirty="0"/>
          </a:p>
        </p:txBody>
      </p:sp>
      <p:sp>
        <p:nvSpPr>
          <p:cNvPr id="3" name="Content Placeholder 2"/>
          <p:cNvSpPr>
            <a:spLocks noGrp="1"/>
          </p:cNvSpPr>
          <p:nvPr>
            <p:ph idx="1"/>
          </p:nvPr>
        </p:nvSpPr>
        <p:spPr/>
        <p:txBody>
          <a:bodyPr>
            <a:normAutofit fontScale="85000" lnSpcReduction="10000"/>
          </a:bodyPr>
          <a:lstStyle/>
          <a:p>
            <a:pPr lvl="0"/>
            <a:r>
              <a:rPr lang="en-US" sz="3300" dirty="0">
                <a:latin typeface="Times New Roman" pitchFamily="18" charset="0"/>
                <a:cs typeface="Times New Roman" pitchFamily="18" charset="0"/>
              </a:rPr>
              <a:t>Some of the by-products are organs, such as kidney, brain, liver, heart, lungs and intestinal tract, gullets and sweet bread, stomach, blood, bones, hooves, horns, hair and bristles, hide and skin, etc</a:t>
            </a:r>
            <a:r>
              <a:rPr lang="en-US" sz="3300" dirty="0" smtClean="0">
                <a:latin typeface="Times New Roman" pitchFamily="18" charset="0"/>
                <a:cs typeface="Times New Roman" pitchFamily="18" charset="0"/>
              </a:rPr>
              <a:t>.</a:t>
            </a:r>
          </a:p>
          <a:p>
            <a:pPr lvl="0" algn="just"/>
            <a:r>
              <a:rPr lang="en-US" sz="3300" dirty="0">
                <a:latin typeface="Times New Roman" pitchFamily="18" charset="0"/>
                <a:cs typeface="Times New Roman" pitchFamily="18" charset="0"/>
              </a:rPr>
              <a:t>Animals, which die at abattoir prior to slaughter, or those animals or parts of animals, which have failed to pass meat inspection as, fit for human consumption, are also included in the by-products. </a:t>
            </a:r>
            <a:endParaRPr lang="en-IN" sz="3300" dirty="0">
              <a:latin typeface="Times New Roman" pitchFamily="18" charset="0"/>
              <a:cs typeface="Times New Roman" pitchFamily="18" charset="0"/>
            </a:endParaRPr>
          </a:p>
          <a:p>
            <a:pPr lvl="0" algn="just"/>
            <a:r>
              <a:rPr lang="en-US" sz="3300" dirty="0">
                <a:latin typeface="Times New Roman" pitchFamily="18" charset="0"/>
                <a:cs typeface="Times New Roman" pitchFamily="18" charset="0"/>
              </a:rPr>
              <a:t>Ears, lips, snouts, teeth, </a:t>
            </a:r>
            <a:r>
              <a:rPr lang="en-US" sz="3300" dirty="0" err="1">
                <a:latin typeface="Times New Roman" pitchFamily="18" charset="0"/>
                <a:cs typeface="Times New Roman" pitchFamily="18" charset="0"/>
              </a:rPr>
              <a:t>foetus</a:t>
            </a:r>
            <a:r>
              <a:rPr lang="en-US" sz="3300" dirty="0">
                <a:latin typeface="Times New Roman" pitchFamily="18" charset="0"/>
                <a:cs typeface="Times New Roman" pitchFamily="18" charset="0"/>
              </a:rPr>
              <a:t>, gall bladder, trimmings, fleshing and dew claws are also listed under by-products. </a:t>
            </a:r>
            <a:endParaRPr lang="en-IN" sz="3300"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3780331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N" dirty="0" err="1" smtClean="0"/>
              <a:t>Cont</a:t>
            </a:r>
            <a:r>
              <a:rPr lang="en-IN" dirty="0" smtClean="0"/>
              <a:t>….</a:t>
            </a:r>
            <a:endParaRPr lang="en-IN" dirty="0"/>
          </a:p>
        </p:txBody>
      </p:sp>
      <p:sp>
        <p:nvSpPr>
          <p:cNvPr id="3" name="Content Placeholder 2"/>
          <p:cNvSpPr>
            <a:spLocks noGrp="1"/>
          </p:cNvSpPr>
          <p:nvPr>
            <p:ph idx="1"/>
          </p:nvPr>
        </p:nvSpPr>
        <p:spPr/>
        <p:txBody>
          <a:bodyPr>
            <a:noAutofit/>
          </a:bodyPr>
          <a:lstStyle/>
          <a:p>
            <a:pPr lvl="0" algn="just"/>
            <a:r>
              <a:rPr lang="en-US" sz="2800" dirty="0" smtClean="0">
                <a:latin typeface="Times New Roman" pitchFamily="18" charset="0"/>
                <a:cs typeface="Times New Roman" pitchFamily="18" charset="0"/>
              </a:rPr>
              <a:t>Organs </a:t>
            </a:r>
            <a:r>
              <a:rPr lang="en-US" sz="2800" dirty="0">
                <a:latin typeface="Times New Roman" pitchFamily="18" charset="0"/>
                <a:cs typeface="Times New Roman" pitchFamily="18" charset="0"/>
              </a:rPr>
              <a:t>such as kidney, brain, liver, heart and tongue are classified as edible by-products while the others are classified as inedible by-products. </a:t>
            </a:r>
            <a:endParaRPr lang="en-US" sz="2800" dirty="0" smtClean="0">
              <a:latin typeface="Times New Roman" pitchFamily="18" charset="0"/>
              <a:cs typeface="Times New Roman" pitchFamily="18" charset="0"/>
            </a:endParaRPr>
          </a:p>
          <a:p>
            <a:pPr lvl="0"/>
            <a:r>
              <a:rPr lang="en-US" sz="2800" dirty="0">
                <a:latin typeface="Times New Roman" pitchFamily="18" charset="0"/>
                <a:cs typeface="Times New Roman" pitchFamily="18" charset="0"/>
              </a:rPr>
              <a:t>The basic factors making the deviation between edible and inedible products are determined by the purchasing power of the consumer, his food habits, religious taboos and customs. </a:t>
            </a:r>
            <a:endParaRPr lang="en-IN" sz="2800" dirty="0">
              <a:latin typeface="Times New Roman" pitchFamily="18" charset="0"/>
              <a:cs typeface="Times New Roman" pitchFamily="18" charset="0"/>
            </a:endParaRPr>
          </a:p>
          <a:p>
            <a:pPr lvl="0"/>
            <a:r>
              <a:rPr lang="en-US" sz="2800" dirty="0">
                <a:latin typeface="Times New Roman" pitchFamily="18" charset="0"/>
                <a:cs typeface="Times New Roman" pitchFamily="18" charset="0"/>
              </a:rPr>
              <a:t>On the border line between these two extremes is a small group of organs which depending upon the food customs and purchasing power of the consumer may be considered either edible or inedible. </a:t>
            </a:r>
            <a:endParaRPr lang="en-IN" sz="2800" dirty="0">
              <a:latin typeface="Times New Roman" pitchFamily="18" charset="0"/>
              <a:cs typeface="Times New Roman" pitchFamily="18" charset="0"/>
            </a:endParaRPr>
          </a:p>
          <a:p>
            <a:pPr lvl="0" algn="just"/>
            <a:endParaRPr lang="en-IN" sz="2200" dirty="0">
              <a:latin typeface="Times New Roman" pitchFamily="18" charset="0"/>
              <a:cs typeface="Times New Roman" pitchFamily="18" charset="0"/>
            </a:endParaRPr>
          </a:p>
          <a:p>
            <a:pPr algn="just"/>
            <a:endParaRPr lang="en-IN" sz="2200" dirty="0">
              <a:latin typeface="Times New Roman" pitchFamily="18" charset="0"/>
              <a:cs typeface="Times New Roman" pitchFamily="18" charset="0"/>
            </a:endParaRPr>
          </a:p>
        </p:txBody>
      </p:sp>
    </p:spTree>
    <p:extLst>
      <p:ext uri="{BB962C8B-B14F-4D97-AF65-F5344CB8AC3E}">
        <p14:creationId xmlns:p14="http://schemas.microsoft.com/office/powerpoint/2010/main" val="507050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3"/>
          <p:cNvSpPr txBox="1">
            <a:spLocks noChangeArrowheads="1"/>
          </p:cNvSpPr>
          <p:nvPr/>
        </p:nvSpPr>
        <p:spPr bwMode="auto">
          <a:xfrm>
            <a:off x="609600" y="304800"/>
            <a:ext cx="8153400" cy="200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dirty="0">
                <a:solidFill>
                  <a:schemeClr val="tx2"/>
                </a:solidFill>
                <a:latin typeface="Times New Roman" pitchFamily="18" charset="0"/>
                <a:cs typeface="Times New Roman" pitchFamily="18" charset="0"/>
              </a:rPr>
              <a:t>Approximate yield (% of live weight) of meat </a:t>
            </a:r>
            <a:r>
              <a:rPr lang="en-US" sz="3200" b="1" dirty="0" smtClean="0">
                <a:solidFill>
                  <a:schemeClr val="tx2"/>
                </a:solidFill>
                <a:latin typeface="Times New Roman" pitchFamily="18" charset="0"/>
                <a:cs typeface="Times New Roman" pitchFamily="18" charset="0"/>
              </a:rPr>
              <a:t>by-products </a:t>
            </a:r>
            <a:r>
              <a:rPr lang="en-US" sz="3200" b="1" dirty="0">
                <a:solidFill>
                  <a:schemeClr val="tx2"/>
                </a:solidFill>
                <a:latin typeface="Times New Roman" pitchFamily="18" charset="0"/>
                <a:cs typeface="Times New Roman" pitchFamily="18" charset="0"/>
              </a:rPr>
              <a:t>from large </a:t>
            </a:r>
            <a:r>
              <a:rPr lang="en-US" sz="3200" b="1" dirty="0" smtClean="0">
                <a:solidFill>
                  <a:schemeClr val="tx2"/>
                </a:solidFill>
                <a:latin typeface="Times New Roman" pitchFamily="18" charset="0"/>
                <a:cs typeface="Times New Roman" pitchFamily="18" charset="0"/>
              </a:rPr>
              <a:t>animals (Buffalo and Cattle)</a:t>
            </a:r>
            <a:endParaRPr lang="en-US" sz="3200" b="1" dirty="0">
              <a:solidFill>
                <a:schemeClr val="tx2"/>
              </a:solidFill>
              <a:latin typeface="Times New Roman" pitchFamily="18" charset="0"/>
              <a:cs typeface="Times New Roman" pitchFamily="18" charset="0"/>
            </a:endParaRPr>
          </a:p>
          <a:p>
            <a:pPr eaLnBrk="1" hangingPunct="1"/>
            <a:endParaRPr lang="en-US" sz="2800" b="1" dirty="0">
              <a:solidFill>
                <a:schemeClr val="tx2"/>
              </a:solidFill>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389659735"/>
              </p:ext>
            </p:extLst>
          </p:nvPr>
        </p:nvGraphicFramePr>
        <p:xfrm>
          <a:off x="2324100" y="1355728"/>
          <a:ext cx="4724400" cy="5502272"/>
        </p:xfrm>
        <a:graphic>
          <a:graphicData uri="http://schemas.openxmlformats.org/drawingml/2006/table">
            <a:tbl>
              <a:tblPr firstRow="1" bandRow="1">
                <a:tableStyleId>{8FD4443E-F989-4FC4-A0C8-D5A2AF1F390B}</a:tableStyleId>
              </a:tblPr>
              <a:tblGrid>
                <a:gridCol w="2976372"/>
                <a:gridCol w="1748028"/>
              </a:tblGrid>
              <a:tr h="381044">
                <a:tc>
                  <a:txBody>
                    <a:bodyPr/>
                    <a:lstStyle/>
                    <a:p>
                      <a:r>
                        <a:rPr lang="en-US" sz="1800" dirty="0" smtClean="0">
                          <a:latin typeface="Times New Roman" pitchFamily="18" charset="0"/>
                          <a:cs typeface="Times New Roman" pitchFamily="18" charset="0"/>
                        </a:rPr>
                        <a:t>Meat (bone less)</a:t>
                      </a:r>
                      <a:endParaRPr lang="en-US" sz="1800" dirty="0">
                        <a:latin typeface="Times New Roman" pitchFamily="18" charset="0"/>
                        <a:cs typeface="Times New Roman" pitchFamily="18" charset="0"/>
                      </a:endParaRPr>
                    </a:p>
                  </a:txBody>
                  <a:tcPr marT="45725" marB="45725"/>
                </a:tc>
                <a:tc>
                  <a:txBody>
                    <a:bodyPr/>
                    <a:lstStyle/>
                    <a:p>
                      <a:r>
                        <a:rPr lang="en-US" sz="1800" dirty="0" smtClean="0">
                          <a:latin typeface="Times New Roman" pitchFamily="18" charset="0"/>
                          <a:cs typeface="Times New Roman" pitchFamily="18" charset="0"/>
                        </a:rPr>
                        <a:t>28%</a:t>
                      </a:r>
                      <a:endParaRPr lang="en-US" sz="1800" dirty="0">
                        <a:latin typeface="Times New Roman" pitchFamily="18" charset="0"/>
                        <a:cs typeface="Times New Roman" pitchFamily="18" charset="0"/>
                      </a:endParaRPr>
                    </a:p>
                  </a:txBody>
                  <a:tcPr marT="45725" marB="45725"/>
                </a:tc>
              </a:tr>
              <a:tr h="365802">
                <a:tc>
                  <a:txBody>
                    <a:bodyPr/>
                    <a:lstStyle/>
                    <a:p>
                      <a:r>
                        <a:rPr lang="en-US" sz="1800" dirty="0" smtClean="0">
                          <a:latin typeface="Times New Roman" pitchFamily="18" charset="0"/>
                          <a:cs typeface="Times New Roman" pitchFamily="18" charset="0"/>
                        </a:rPr>
                        <a:t>Bone, head and feet</a:t>
                      </a:r>
                      <a:endParaRPr lang="en-US" sz="1800" dirty="0">
                        <a:latin typeface="Times New Roman" pitchFamily="18" charset="0"/>
                        <a:cs typeface="Times New Roman" pitchFamily="18" charset="0"/>
                      </a:endParaRPr>
                    </a:p>
                  </a:txBody>
                  <a:tcPr marT="45725" marB="45725"/>
                </a:tc>
                <a:tc>
                  <a:txBody>
                    <a:bodyPr/>
                    <a:lstStyle/>
                    <a:p>
                      <a:r>
                        <a:rPr lang="en-US" sz="1800" dirty="0" smtClean="0">
                          <a:latin typeface="Times New Roman" pitchFamily="18" charset="0"/>
                          <a:cs typeface="Times New Roman" pitchFamily="18" charset="0"/>
                        </a:rPr>
                        <a:t>22%</a:t>
                      </a:r>
                      <a:endParaRPr lang="en-US" sz="1800" dirty="0">
                        <a:latin typeface="Times New Roman" pitchFamily="18" charset="0"/>
                        <a:cs typeface="Times New Roman" pitchFamily="18" charset="0"/>
                      </a:endParaRPr>
                    </a:p>
                  </a:txBody>
                  <a:tcPr marT="45725" marB="45725"/>
                </a:tc>
              </a:tr>
              <a:tr h="365802">
                <a:tc>
                  <a:txBody>
                    <a:bodyPr/>
                    <a:lstStyle/>
                    <a:p>
                      <a:r>
                        <a:rPr lang="en-US" sz="1800" dirty="0" smtClean="0">
                          <a:latin typeface="Times New Roman" pitchFamily="18" charset="0"/>
                          <a:cs typeface="Times New Roman" pitchFamily="18" charset="0"/>
                        </a:rPr>
                        <a:t>Paunch content and waste</a:t>
                      </a:r>
                    </a:p>
                  </a:txBody>
                  <a:tcPr marT="45725" marB="45725"/>
                </a:tc>
                <a:tc>
                  <a:txBody>
                    <a:bodyPr/>
                    <a:lstStyle/>
                    <a:p>
                      <a:r>
                        <a:rPr lang="en-US" sz="1800" dirty="0" smtClean="0">
                          <a:latin typeface="Times New Roman" pitchFamily="18" charset="0"/>
                          <a:cs typeface="Times New Roman" pitchFamily="18" charset="0"/>
                        </a:rPr>
                        <a:t>16%</a:t>
                      </a:r>
                      <a:endParaRPr lang="en-US" sz="1800" dirty="0">
                        <a:latin typeface="Times New Roman" pitchFamily="18" charset="0"/>
                        <a:cs typeface="Times New Roman" pitchFamily="18" charset="0"/>
                      </a:endParaRPr>
                    </a:p>
                  </a:txBody>
                  <a:tcPr marT="45725" marB="45725"/>
                </a:tc>
              </a:tr>
              <a:tr h="365802">
                <a:tc>
                  <a:txBody>
                    <a:bodyPr/>
                    <a:lstStyle/>
                    <a:p>
                      <a:r>
                        <a:rPr lang="en-US" sz="1800" dirty="0" smtClean="0">
                          <a:latin typeface="Times New Roman" pitchFamily="18" charset="0"/>
                          <a:cs typeface="Times New Roman" pitchFamily="18" charset="0"/>
                        </a:rPr>
                        <a:t>Hide</a:t>
                      </a:r>
                      <a:endParaRPr lang="en-US" sz="1800" dirty="0">
                        <a:latin typeface="Times New Roman" pitchFamily="18" charset="0"/>
                        <a:cs typeface="Times New Roman" pitchFamily="18" charset="0"/>
                      </a:endParaRPr>
                    </a:p>
                  </a:txBody>
                  <a:tcPr marT="45725" marB="45725"/>
                </a:tc>
                <a:tc>
                  <a:txBody>
                    <a:bodyPr/>
                    <a:lstStyle/>
                    <a:p>
                      <a:r>
                        <a:rPr lang="en-US" sz="1800" dirty="0" smtClean="0">
                          <a:latin typeface="Times New Roman" pitchFamily="18" charset="0"/>
                          <a:cs typeface="Times New Roman" pitchFamily="18" charset="0"/>
                        </a:rPr>
                        <a:t>7.5%</a:t>
                      </a:r>
                      <a:endParaRPr lang="en-US" sz="1800" dirty="0">
                        <a:latin typeface="Times New Roman" pitchFamily="18" charset="0"/>
                        <a:cs typeface="Times New Roman" pitchFamily="18" charset="0"/>
                      </a:endParaRPr>
                    </a:p>
                  </a:txBody>
                  <a:tcPr marT="45725" marB="45725"/>
                </a:tc>
              </a:tr>
              <a:tr h="365802">
                <a:tc>
                  <a:txBody>
                    <a:bodyPr/>
                    <a:lstStyle/>
                    <a:p>
                      <a:r>
                        <a:rPr lang="en-US" sz="1800" dirty="0" smtClean="0">
                          <a:latin typeface="Times New Roman" pitchFamily="18" charset="0"/>
                          <a:cs typeface="Times New Roman" pitchFamily="18" charset="0"/>
                        </a:rPr>
                        <a:t>Other offal (udder tail etc.)</a:t>
                      </a:r>
                      <a:endParaRPr lang="en-US" sz="1800" dirty="0">
                        <a:latin typeface="Times New Roman" pitchFamily="18" charset="0"/>
                        <a:cs typeface="Times New Roman" pitchFamily="18" charset="0"/>
                      </a:endParaRPr>
                    </a:p>
                  </a:txBody>
                  <a:tcPr marT="45725" marB="45725"/>
                </a:tc>
                <a:tc>
                  <a:txBody>
                    <a:bodyPr/>
                    <a:lstStyle/>
                    <a:p>
                      <a:r>
                        <a:rPr lang="en-US" sz="1800" dirty="0" smtClean="0">
                          <a:latin typeface="Times New Roman" pitchFamily="18" charset="0"/>
                          <a:cs typeface="Times New Roman" pitchFamily="18" charset="0"/>
                        </a:rPr>
                        <a:t>4%</a:t>
                      </a:r>
                      <a:endParaRPr lang="en-US" sz="1800" dirty="0">
                        <a:latin typeface="Times New Roman" pitchFamily="18" charset="0"/>
                        <a:cs typeface="Times New Roman" pitchFamily="18" charset="0"/>
                      </a:endParaRPr>
                    </a:p>
                  </a:txBody>
                  <a:tcPr marT="45725" marB="45725"/>
                </a:tc>
              </a:tr>
              <a:tr h="365802">
                <a:tc>
                  <a:txBody>
                    <a:bodyPr/>
                    <a:lstStyle/>
                    <a:p>
                      <a:r>
                        <a:rPr lang="en-US" sz="1800" dirty="0" smtClean="0">
                          <a:latin typeface="Times New Roman" pitchFamily="18" charset="0"/>
                          <a:cs typeface="Times New Roman" pitchFamily="18" charset="0"/>
                        </a:rPr>
                        <a:t>Blood</a:t>
                      </a:r>
                    </a:p>
                  </a:txBody>
                  <a:tcPr marT="45725" marB="45725"/>
                </a:tc>
                <a:tc>
                  <a:txBody>
                    <a:bodyPr/>
                    <a:lstStyle/>
                    <a:p>
                      <a:r>
                        <a:rPr lang="en-US" sz="1800" dirty="0" smtClean="0">
                          <a:latin typeface="Times New Roman" pitchFamily="18" charset="0"/>
                          <a:cs typeface="Times New Roman" pitchFamily="18" charset="0"/>
                        </a:rPr>
                        <a:t>3.14%</a:t>
                      </a:r>
                      <a:endParaRPr lang="en-US" sz="1800" dirty="0">
                        <a:latin typeface="Times New Roman" pitchFamily="18" charset="0"/>
                        <a:cs typeface="Times New Roman" pitchFamily="18" charset="0"/>
                      </a:endParaRPr>
                    </a:p>
                  </a:txBody>
                  <a:tcPr marT="45725" marB="45725"/>
                </a:tc>
              </a:tr>
              <a:tr h="365802">
                <a:tc>
                  <a:txBody>
                    <a:bodyPr/>
                    <a:lstStyle/>
                    <a:p>
                      <a:r>
                        <a:rPr lang="en-US" sz="1800" dirty="0" smtClean="0">
                          <a:latin typeface="Times New Roman" pitchFamily="18" charset="0"/>
                          <a:cs typeface="Times New Roman" pitchFamily="18" charset="0"/>
                        </a:rPr>
                        <a:t>Casings</a:t>
                      </a:r>
                    </a:p>
                  </a:txBody>
                  <a:tcPr marT="45725" marB="45725"/>
                </a:tc>
                <a:tc>
                  <a:txBody>
                    <a:bodyPr/>
                    <a:lstStyle/>
                    <a:p>
                      <a:r>
                        <a:rPr lang="en-US" sz="1800" dirty="0" smtClean="0">
                          <a:latin typeface="Times New Roman" pitchFamily="18" charset="0"/>
                          <a:cs typeface="Times New Roman" pitchFamily="18" charset="0"/>
                        </a:rPr>
                        <a:t>2%</a:t>
                      </a:r>
                      <a:endParaRPr lang="en-US" sz="1800" dirty="0">
                        <a:latin typeface="Times New Roman" pitchFamily="18" charset="0"/>
                        <a:cs typeface="Times New Roman" pitchFamily="18" charset="0"/>
                      </a:endParaRPr>
                    </a:p>
                  </a:txBody>
                  <a:tcPr marT="45725" marB="45725"/>
                </a:tc>
              </a:tr>
              <a:tr h="365802">
                <a:tc>
                  <a:txBody>
                    <a:bodyPr/>
                    <a:lstStyle/>
                    <a:p>
                      <a:r>
                        <a:rPr lang="en-US" sz="1800" dirty="0" smtClean="0">
                          <a:latin typeface="Times New Roman" pitchFamily="18" charset="0"/>
                          <a:cs typeface="Times New Roman" pitchFamily="18" charset="0"/>
                        </a:rPr>
                        <a:t>Lung, Oesophagus</a:t>
                      </a:r>
                      <a:endParaRPr lang="en-US" sz="1800" dirty="0">
                        <a:latin typeface="Times New Roman" pitchFamily="18" charset="0"/>
                        <a:cs typeface="Times New Roman" pitchFamily="18" charset="0"/>
                      </a:endParaRPr>
                    </a:p>
                  </a:txBody>
                  <a:tcPr marT="45725" marB="45725"/>
                </a:tc>
                <a:tc>
                  <a:txBody>
                    <a:bodyPr/>
                    <a:lstStyle/>
                    <a:p>
                      <a:r>
                        <a:rPr lang="en-US" sz="1800" dirty="0" smtClean="0">
                          <a:latin typeface="Times New Roman" pitchFamily="18" charset="0"/>
                          <a:cs typeface="Times New Roman" pitchFamily="18" charset="0"/>
                        </a:rPr>
                        <a:t>2%</a:t>
                      </a:r>
                      <a:endParaRPr lang="en-US" sz="1800" dirty="0">
                        <a:latin typeface="Times New Roman" pitchFamily="18" charset="0"/>
                        <a:cs typeface="Times New Roman" pitchFamily="18" charset="0"/>
                      </a:endParaRPr>
                    </a:p>
                  </a:txBody>
                  <a:tcPr marT="45725" marB="45725"/>
                </a:tc>
              </a:tr>
              <a:tr h="365802">
                <a:tc>
                  <a:txBody>
                    <a:bodyPr/>
                    <a:lstStyle/>
                    <a:p>
                      <a:r>
                        <a:rPr lang="en-US" sz="1800" dirty="0" smtClean="0">
                          <a:latin typeface="Times New Roman" pitchFamily="18" charset="0"/>
                          <a:cs typeface="Times New Roman" pitchFamily="18" charset="0"/>
                        </a:rPr>
                        <a:t>Fat</a:t>
                      </a:r>
                      <a:endParaRPr lang="en-US" sz="1800" dirty="0">
                        <a:latin typeface="Times New Roman" pitchFamily="18" charset="0"/>
                        <a:cs typeface="Times New Roman" pitchFamily="18" charset="0"/>
                      </a:endParaRPr>
                    </a:p>
                  </a:txBody>
                  <a:tcPr marT="45725" marB="45725"/>
                </a:tc>
                <a:tc>
                  <a:txBody>
                    <a:bodyPr/>
                    <a:lstStyle/>
                    <a:p>
                      <a:r>
                        <a:rPr lang="en-US" sz="1800" dirty="0" smtClean="0">
                          <a:latin typeface="Times New Roman" pitchFamily="18" charset="0"/>
                          <a:cs typeface="Times New Roman" pitchFamily="18" charset="0"/>
                        </a:rPr>
                        <a:t>1.71%</a:t>
                      </a:r>
                      <a:endParaRPr lang="en-US" sz="1800" dirty="0">
                        <a:latin typeface="Times New Roman" pitchFamily="18" charset="0"/>
                        <a:cs typeface="Times New Roman" pitchFamily="18" charset="0"/>
                      </a:endParaRPr>
                    </a:p>
                  </a:txBody>
                  <a:tcPr marT="45725" marB="45725"/>
                </a:tc>
              </a:tr>
              <a:tr h="365802">
                <a:tc>
                  <a:txBody>
                    <a:bodyPr/>
                    <a:lstStyle/>
                    <a:p>
                      <a:r>
                        <a:rPr lang="en-US" sz="1800" dirty="0" smtClean="0">
                          <a:latin typeface="Times New Roman" pitchFamily="18" charset="0"/>
                          <a:cs typeface="Times New Roman" pitchFamily="18" charset="0"/>
                        </a:rPr>
                        <a:t>liver</a:t>
                      </a:r>
                      <a:endParaRPr lang="en-US" sz="1800" dirty="0">
                        <a:latin typeface="Times New Roman" pitchFamily="18" charset="0"/>
                        <a:cs typeface="Times New Roman" pitchFamily="18" charset="0"/>
                      </a:endParaRPr>
                    </a:p>
                  </a:txBody>
                  <a:tcPr marT="45725" marB="45725"/>
                </a:tc>
                <a:tc>
                  <a:txBody>
                    <a:bodyPr/>
                    <a:lstStyle/>
                    <a:p>
                      <a:r>
                        <a:rPr lang="en-US" sz="1800" dirty="0" smtClean="0">
                          <a:latin typeface="Times New Roman" pitchFamily="18" charset="0"/>
                          <a:cs typeface="Times New Roman" pitchFamily="18" charset="0"/>
                        </a:rPr>
                        <a:t>1.42%</a:t>
                      </a:r>
                      <a:endParaRPr lang="en-US" sz="1800" dirty="0">
                        <a:latin typeface="Times New Roman" pitchFamily="18" charset="0"/>
                        <a:cs typeface="Times New Roman" pitchFamily="18" charset="0"/>
                      </a:endParaRPr>
                    </a:p>
                  </a:txBody>
                  <a:tcPr marT="45725" marB="45725"/>
                </a:tc>
              </a:tr>
              <a:tr h="365802">
                <a:tc>
                  <a:txBody>
                    <a:bodyPr/>
                    <a:lstStyle/>
                    <a:p>
                      <a:r>
                        <a:rPr lang="en-US" sz="1800" dirty="0" smtClean="0">
                          <a:latin typeface="Times New Roman" pitchFamily="18" charset="0"/>
                          <a:cs typeface="Times New Roman" pitchFamily="18" charset="0"/>
                        </a:rPr>
                        <a:t>Stomach</a:t>
                      </a:r>
                      <a:endParaRPr lang="en-US" sz="1800" dirty="0">
                        <a:latin typeface="Times New Roman" pitchFamily="18" charset="0"/>
                        <a:cs typeface="Times New Roman" pitchFamily="18" charset="0"/>
                      </a:endParaRPr>
                    </a:p>
                  </a:txBody>
                  <a:tcPr marT="45725" marB="45725"/>
                </a:tc>
                <a:tc>
                  <a:txBody>
                    <a:bodyPr/>
                    <a:lstStyle/>
                    <a:p>
                      <a:r>
                        <a:rPr lang="en-US" sz="1800" dirty="0" smtClean="0">
                          <a:latin typeface="Times New Roman" pitchFamily="18" charset="0"/>
                          <a:cs typeface="Times New Roman" pitchFamily="18" charset="0"/>
                        </a:rPr>
                        <a:t>0.71%</a:t>
                      </a:r>
                      <a:endParaRPr lang="en-US" sz="1800" dirty="0">
                        <a:latin typeface="Times New Roman" pitchFamily="18" charset="0"/>
                        <a:cs typeface="Times New Roman" pitchFamily="18" charset="0"/>
                      </a:endParaRPr>
                    </a:p>
                  </a:txBody>
                  <a:tcPr marT="45725" marB="45725"/>
                </a:tc>
              </a:tr>
              <a:tr h="365802">
                <a:tc>
                  <a:txBody>
                    <a:bodyPr/>
                    <a:lstStyle/>
                    <a:p>
                      <a:r>
                        <a:rPr lang="en-US" sz="1800" dirty="0" smtClean="0">
                          <a:latin typeface="Times New Roman" pitchFamily="18" charset="0"/>
                          <a:cs typeface="Times New Roman" pitchFamily="18" charset="0"/>
                        </a:rPr>
                        <a:t>Heart</a:t>
                      </a:r>
                      <a:endParaRPr lang="en-US" sz="1800" dirty="0">
                        <a:latin typeface="Times New Roman" pitchFamily="18" charset="0"/>
                        <a:cs typeface="Times New Roman" pitchFamily="18" charset="0"/>
                      </a:endParaRPr>
                    </a:p>
                  </a:txBody>
                  <a:tcPr marT="45725" marB="45725"/>
                </a:tc>
                <a:tc>
                  <a:txBody>
                    <a:bodyPr/>
                    <a:lstStyle/>
                    <a:p>
                      <a:r>
                        <a:rPr lang="en-US" sz="1800" dirty="0" smtClean="0">
                          <a:latin typeface="Times New Roman" pitchFamily="18" charset="0"/>
                          <a:cs typeface="Times New Roman" pitchFamily="18" charset="0"/>
                        </a:rPr>
                        <a:t>0.42%</a:t>
                      </a:r>
                      <a:endParaRPr lang="en-US" sz="1800" dirty="0">
                        <a:latin typeface="Times New Roman" pitchFamily="18" charset="0"/>
                        <a:cs typeface="Times New Roman" pitchFamily="18" charset="0"/>
                      </a:endParaRPr>
                    </a:p>
                  </a:txBody>
                  <a:tcPr marT="45725" marB="45725"/>
                </a:tc>
              </a:tr>
              <a:tr h="365802">
                <a:tc>
                  <a:txBody>
                    <a:bodyPr/>
                    <a:lstStyle/>
                    <a:p>
                      <a:r>
                        <a:rPr lang="en-US" sz="1800" dirty="0" smtClean="0">
                          <a:latin typeface="Times New Roman" pitchFamily="18" charset="0"/>
                          <a:cs typeface="Times New Roman" pitchFamily="18" charset="0"/>
                        </a:rPr>
                        <a:t>Tongue</a:t>
                      </a:r>
                      <a:endParaRPr lang="en-US" sz="1800" dirty="0">
                        <a:latin typeface="Times New Roman" pitchFamily="18" charset="0"/>
                        <a:cs typeface="Times New Roman" pitchFamily="18" charset="0"/>
                      </a:endParaRPr>
                    </a:p>
                  </a:txBody>
                  <a:tcPr marT="45725" marB="45725"/>
                </a:tc>
                <a:tc>
                  <a:txBody>
                    <a:bodyPr/>
                    <a:lstStyle/>
                    <a:p>
                      <a:r>
                        <a:rPr lang="en-US" sz="1800" dirty="0" smtClean="0">
                          <a:latin typeface="Times New Roman" pitchFamily="18" charset="0"/>
                          <a:cs typeface="Times New Roman" pitchFamily="18" charset="0"/>
                        </a:rPr>
                        <a:t>0.28%</a:t>
                      </a:r>
                      <a:endParaRPr lang="en-US" sz="1800" dirty="0">
                        <a:latin typeface="Times New Roman" pitchFamily="18" charset="0"/>
                        <a:cs typeface="Times New Roman" pitchFamily="18" charset="0"/>
                      </a:endParaRPr>
                    </a:p>
                  </a:txBody>
                  <a:tcPr marT="45725" marB="45725"/>
                </a:tc>
              </a:tr>
              <a:tr h="365802">
                <a:tc>
                  <a:txBody>
                    <a:bodyPr/>
                    <a:lstStyle/>
                    <a:p>
                      <a:r>
                        <a:rPr lang="en-US" sz="1800" dirty="0" smtClean="0">
                          <a:latin typeface="Times New Roman" pitchFamily="18" charset="0"/>
                          <a:cs typeface="Times New Roman" pitchFamily="18" charset="0"/>
                        </a:rPr>
                        <a:t>Spleen</a:t>
                      </a:r>
                      <a:endParaRPr lang="en-US" sz="1800" dirty="0">
                        <a:latin typeface="Times New Roman" pitchFamily="18" charset="0"/>
                        <a:cs typeface="Times New Roman" pitchFamily="18" charset="0"/>
                      </a:endParaRPr>
                    </a:p>
                  </a:txBody>
                  <a:tcPr marT="45725" marB="45725"/>
                </a:tc>
                <a:tc>
                  <a:txBody>
                    <a:bodyPr/>
                    <a:lstStyle/>
                    <a:p>
                      <a:r>
                        <a:rPr lang="en-US" sz="1800" dirty="0" smtClean="0">
                          <a:latin typeface="Times New Roman" pitchFamily="18" charset="0"/>
                          <a:cs typeface="Times New Roman" pitchFamily="18" charset="0"/>
                        </a:rPr>
                        <a:t>0.28%</a:t>
                      </a:r>
                      <a:endParaRPr lang="en-US" sz="1800" dirty="0">
                        <a:latin typeface="Times New Roman" pitchFamily="18" charset="0"/>
                        <a:cs typeface="Times New Roman" pitchFamily="18" charset="0"/>
                      </a:endParaRPr>
                    </a:p>
                  </a:txBody>
                  <a:tcPr marT="45725" marB="45725"/>
                </a:tc>
              </a:tr>
              <a:tr h="365802">
                <a:tc>
                  <a:txBody>
                    <a:bodyPr/>
                    <a:lstStyle/>
                    <a:p>
                      <a:r>
                        <a:rPr lang="en-US" sz="1800" dirty="0" smtClean="0">
                          <a:latin typeface="Times New Roman" pitchFamily="18" charset="0"/>
                          <a:cs typeface="Times New Roman" pitchFamily="18" charset="0"/>
                        </a:rPr>
                        <a:t>Kidney</a:t>
                      </a:r>
                      <a:endParaRPr lang="en-US" sz="1800" dirty="0">
                        <a:latin typeface="Times New Roman" pitchFamily="18" charset="0"/>
                        <a:cs typeface="Times New Roman" pitchFamily="18" charset="0"/>
                      </a:endParaRPr>
                    </a:p>
                  </a:txBody>
                  <a:tcPr marT="45725" marB="45725"/>
                </a:tc>
                <a:tc>
                  <a:txBody>
                    <a:bodyPr/>
                    <a:lstStyle/>
                    <a:p>
                      <a:r>
                        <a:rPr lang="en-US" sz="1800" dirty="0" smtClean="0">
                          <a:latin typeface="Times New Roman" pitchFamily="18" charset="0"/>
                          <a:cs typeface="Times New Roman" pitchFamily="18" charset="0"/>
                        </a:rPr>
                        <a:t>0.14%</a:t>
                      </a:r>
                      <a:endParaRPr lang="en-US" sz="1800" dirty="0">
                        <a:latin typeface="Times New Roman" pitchFamily="18" charset="0"/>
                        <a:cs typeface="Times New Roman" pitchFamily="18" charset="0"/>
                      </a:endParaRPr>
                    </a:p>
                  </a:txBody>
                  <a:tcPr marT="45725" marB="45725"/>
                </a:tc>
              </a:tr>
            </a:tbl>
          </a:graphicData>
        </a:graphic>
      </p:graphicFrame>
    </p:spTree>
    <p:extLst>
      <p:ext uri="{BB962C8B-B14F-4D97-AF65-F5344CB8AC3E}">
        <p14:creationId xmlns:p14="http://schemas.microsoft.com/office/powerpoint/2010/main" val="1597390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b="1" dirty="0" smtClean="0">
                <a:solidFill>
                  <a:schemeClr val="tx2"/>
                </a:solidFill>
                <a:latin typeface="Times New Roman" pitchFamily="18" charset="0"/>
                <a:cs typeface="Times New Roman" pitchFamily="18" charset="0"/>
              </a:rPr>
              <a:t>Classification of abattoir by-products</a:t>
            </a:r>
            <a:endParaRPr lang="en-IN" sz="3600" b="1"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514350" indent="-514350" algn="just">
              <a:buAutoNum type="arabicPeriod"/>
            </a:pPr>
            <a:r>
              <a:rPr lang="en-IN" sz="2800" b="1" dirty="0" smtClean="0">
                <a:latin typeface="Times New Roman" pitchFamily="18" charset="0"/>
                <a:cs typeface="Times New Roman" pitchFamily="18" charset="0"/>
              </a:rPr>
              <a:t>According to origin</a:t>
            </a:r>
          </a:p>
          <a:p>
            <a:pPr marL="457200" lvl="1" indent="0" algn="just">
              <a:buNone/>
            </a:pPr>
            <a:r>
              <a:rPr lang="en-US" b="1" dirty="0" smtClean="0">
                <a:latin typeface="Times New Roman" pitchFamily="18" charset="0"/>
                <a:cs typeface="Times New Roman" pitchFamily="18" charset="0"/>
              </a:rPr>
              <a:t>a. Principal by-products</a:t>
            </a:r>
            <a:r>
              <a:rPr lang="en-US" dirty="0" smtClean="0">
                <a:latin typeface="Times New Roman" pitchFamily="18" charset="0"/>
                <a:cs typeface="Times New Roman" pitchFamily="18" charset="0"/>
              </a:rPr>
              <a:t>: These are directly harvested from the animals. </a:t>
            </a:r>
          </a:p>
          <a:p>
            <a:pPr lvl="1" algn="just"/>
            <a:r>
              <a:rPr lang="en-US" i="1" dirty="0" smtClean="0">
                <a:latin typeface="Times New Roman" pitchFamily="18" charset="0"/>
                <a:cs typeface="Times New Roman" pitchFamily="18" charset="0"/>
              </a:rPr>
              <a:t>e.g.  </a:t>
            </a:r>
            <a:r>
              <a:rPr lang="en-US" dirty="0">
                <a:latin typeface="Times New Roman" pitchFamily="18" charset="0"/>
                <a:cs typeface="Times New Roman" pitchFamily="18" charset="0"/>
              </a:rPr>
              <a:t>hide and skin, blood, </a:t>
            </a:r>
            <a:r>
              <a:rPr lang="en-US" dirty="0" smtClean="0">
                <a:latin typeface="Times New Roman" pitchFamily="18" charset="0"/>
                <a:cs typeface="Times New Roman" pitchFamily="18" charset="0"/>
              </a:rPr>
              <a:t>bones, hooves </a:t>
            </a:r>
            <a:r>
              <a:rPr lang="en-US" dirty="0">
                <a:latin typeface="Times New Roman" pitchFamily="18" charset="0"/>
                <a:cs typeface="Times New Roman" pitchFamily="18" charset="0"/>
              </a:rPr>
              <a:t>and </a:t>
            </a:r>
            <a:r>
              <a:rPr lang="en-US" dirty="0" smtClean="0">
                <a:latin typeface="Times New Roman" pitchFamily="18" charset="0"/>
                <a:cs typeface="Times New Roman" pitchFamily="18" charset="0"/>
              </a:rPr>
              <a:t>horns</a:t>
            </a:r>
          </a:p>
          <a:p>
            <a:pPr marL="457200" lvl="1" indent="0" algn="just">
              <a:buNone/>
            </a:pPr>
            <a:r>
              <a:rPr lang="en-US" b="1" dirty="0" smtClean="0">
                <a:latin typeface="Times New Roman" pitchFamily="18" charset="0"/>
                <a:cs typeface="Times New Roman" pitchFamily="18" charset="0"/>
              </a:rPr>
              <a:t>b. Secondary  by-products</a:t>
            </a:r>
            <a:r>
              <a:rPr lang="en-US" dirty="0" smtClean="0">
                <a:latin typeface="Times New Roman" pitchFamily="18" charset="0"/>
                <a:cs typeface="Times New Roman" pitchFamily="18" charset="0"/>
              </a:rPr>
              <a:t>:  These are derived from principal by-products. </a:t>
            </a:r>
          </a:p>
          <a:p>
            <a:pPr lvl="1" algn="just"/>
            <a:r>
              <a:rPr lang="en-US" i="1" dirty="0" smtClean="0">
                <a:latin typeface="Times New Roman" pitchFamily="18" charset="0"/>
                <a:cs typeface="Times New Roman" pitchFamily="18" charset="0"/>
              </a:rPr>
              <a:t>e.g.</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blood meal, fibrin, </a:t>
            </a:r>
            <a:r>
              <a:rPr lang="en-US" dirty="0" err="1">
                <a:latin typeface="Times New Roman" pitchFamily="18" charset="0"/>
                <a:cs typeface="Times New Roman" pitchFamily="18" charset="0"/>
              </a:rPr>
              <a:t>haemoglobin</a:t>
            </a:r>
            <a:r>
              <a:rPr lang="en-US" dirty="0">
                <a:latin typeface="Times New Roman" pitchFamily="18" charset="0"/>
                <a:cs typeface="Times New Roman" pitchFamily="18" charset="0"/>
              </a:rPr>
              <a:t>, blood albumin, serum, plasma and so on from </a:t>
            </a:r>
            <a:r>
              <a:rPr lang="en-US" dirty="0" smtClean="0">
                <a:latin typeface="Times New Roman" pitchFamily="18" charset="0"/>
                <a:cs typeface="Times New Roman" pitchFamily="18" charset="0"/>
              </a:rPr>
              <a:t>blood</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 fat </a:t>
            </a:r>
            <a:r>
              <a:rPr lang="en-US" dirty="0">
                <a:latin typeface="Times New Roman" pitchFamily="18" charset="0"/>
                <a:cs typeface="Times New Roman" pitchFamily="18" charset="0"/>
              </a:rPr>
              <a:t>yields glycerin and soap; bones yield gelatin and nitroglycerine, </a:t>
            </a:r>
            <a:r>
              <a:rPr lang="en-US" dirty="0" smtClean="0">
                <a:latin typeface="Times New Roman" pitchFamily="18" charset="0"/>
                <a:cs typeface="Times New Roman" pitchFamily="18" charset="0"/>
              </a:rPr>
              <a:t>hides </a:t>
            </a:r>
            <a:r>
              <a:rPr lang="en-US" dirty="0">
                <a:latin typeface="Times New Roman" pitchFamily="18" charset="0"/>
                <a:cs typeface="Times New Roman" pitchFamily="18" charset="0"/>
              </a:rPr>
              <a:t>yield leather shoes, bags, belts, clothing, etc. </a:t>
            </a:r>
            <a:endParaRPr lang="en-IN" dirty="0">
              <a:latin typeface="Times New Roman" pitchFamily="18" charset="0"/>
              <a:cs typeface="Times New Roman" pitchFamily="18" charset="0"/>
            </a:endParaRPr>
          </a:p>
          <a:p>
            <a:pPr marL="514350" indent="-514350" algn="just">
              <a:buAutoNum type="arabicPeriod"/>
            </a:pP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3862594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N" dirty="0" err="1" smtClean="0"/>
              <a:t>Cont</a:t>
            </a:r>
            <a:r>
              <a:rPr lang="en-IN" dirty="0" smtClean="0"/>
              <a:t>…</a:t>
            </a:r>
            <a:endParaRPr lang="en-IN" dirty="0"/>
          </a:p>
        </p:txBody>
      </p:sp>
      <p:sp>
        <p:nvSpPr>
          <p:cNvPr id="3" name="Content Placeholder 2"/>
          <p:cNvSpPr>
            <a:spLocks noGrp="1"/>
          </p:cNvSpPr>
          <p:nvPr>
            <p:ph idx="1"/>
          </p:nvPr>
        </p:nvSpPr>
        <p:spPr/>
        <p:txBody>
          <a:bodyPr>
            <a:normAutofit/>
          </a:bodyPr>
          <a:lstStyle/>
          <a:p>
            <a:pPr marL="0" indent="0">
              <a:buNone/>
            </a:pPr>
            <a:r>
              <a:rPr lang="en-IN" sz="2800" b="1" dirty="0" smtClean="0">
                <a:latin typeface="Times New Roman" pitchFamily="18" charset="0"/>
                <a:cs typeface="Times New Roman" pitchFamily="18" charset="0"/>
              </a:rPr>
              <a:t>2. According to use as a food</a:t>
            </a:r>
          </a:p>
          <a:p>
            <a:pPr algn="just">
              <a:buFontTx/>
              <a:buAutoNum type="alphaLcPeriod"/>
              <a:defRPr/>
            </a:pPr>
            <a:r>
              <a:rPr lang="en-US" sz="2800" b="1" dirty="0">
                <a:latin typeface="Times New Roman" pitchFamily="18" charset="0"/>
                <a:cs typeface="Times New Roman" pitchFamily="18" charset="0"/>
              </a:rPr>
              <a:t>Edible </a:t>
            </a:r>
            <a:r>
              <a:rPr lang="en-US" sz="2800" b="1" dirty="0" smtClean="0">
                <a:latin typeface="Times New Roman" pitchFamily="18" charset="0"/>
                <a:cs typeface="Times New Roman" pitchFamily="18" charset="0"/>
              </a:rPr>
              <a:t>by-products</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liver kidney, heart, brain, intestine, thymus, tongue, spleen, meat trimmings, fat etc.</a:t>
            </a:r>
          </a:p>
          <a:p>
            <a:pPr algn="just">
              <a:buFontTx/>
              <a:buAutoNum type="alphaLcPeriod"/>
              <a:defRPr/>
            </a:pPr>
            <a:endParaRPr lang="en-US" sz="2800" dirty="0">
              <a:latin typeface="Times New Roman" pitchFamily="18" charset="0"/>
              <a:cs typeface="Times New Roman" pitchFamily="18" charset="0"/>
            </a:endParaRPr>
          </a:p>
          <a:p>
            <a:pPr algn="just">
              <a:buFontTx/>
              <a:buAutoNum type="alphaLcPeriod"/>
              <a:defRPr/>
            </a:pPr>
            <a:r>
              <a:rPr lang="en-US" sz="2800" b="1" dirty="0">
                <a:latin typeface="Times New Roman" pitchFamily="18" charset="0"/>
                <a:cs typeface="Times New Roman" pitchFamily="18" charset="0"/>
              </a:rPr>
              <a:t>Inedible </a:t>
            </a:r>
            <a:r>
              <a:rPr lang="en-US" sz="2800" b="1" dirty="0" smtClean="0">
                <a:latin typeface="Times New Roman" pitchFamily="18" charset="0"/>
                <a:cs typeface="Times New Roman" pitchFamily="18" charset="0"/>
              </a:rPr>
              <a:t>by-products: </a:t>
            </a:r>
            <a:r>
              <a:rPr lang="en-US" sz="2800" dirty="0">
                <a:latin typeface="Times New Roman" pitchFamily="18" charset="0"/>
                <a:cs typeface="Times New Roman" pitchFamily="18" charset="0"/>
              </a:rPr>
              <a:t>hide, skin, ear, lips, snout, gall bladder, fetus, hoofs, horn hair, bristles etc.</a:t>
            </a:r>
          </a:p>
          <a:p>
            <a:pPr marL="0" indent="0">
              <a:buNone/>
            </a:pP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320574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1287</Words>
  <Application>Microsoft Office PowerPoint</Application>
  <PresentationFormat>On-screen Show (4:3)</PresentationFormat>
  <Paragraphs>143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Unit III - ABATTOIR PRACTICES AND ANIMAL BY-PRODUCTS TECHNOLOGY</vt:lpstr>
      <vt:lpstr>Abattoir by-products</vt:lpstr>
      <vt:lpstr>Cont…</vt:lpstr>
      <vt:lpstr>Cont….</vt:lpstr>
      <vt:lpstr>Cont…</vt:lpstr>
      <vt:lpstr>Cont….</vt:lpstr>
      <vt:lpstr>PowerPoint Presentation</vt:lpstr>
      <vt:lpstr>Classification of abattoir by-products</vt:lpstr>
      <vt:lpstr>Cont…</vt:lpstr>
      <vt:lpstr>Cont…</vt:lpstr>
      <vt:lpstr> Advantages of utilization of abattoir by-products </vt:lpstr>
      <vt:lpstr>Requirements for profitable processing of abattoir by-products</vt:lpstr>
      <vt:lpstr> Plan  and layout of abattoir by-products utilization plant </vt:lpstr>
      <vt:lpstr>Cont….</vt:lpstr>
      <vt:lpstr>Abattoir by-products utilization plant</vt:lpstr>
      <vt:lpstr>Cont….</vt:lpstr>
      <vt:lpstr>PowerPoint Presentation</vt:lpstr>
      <vt:lpstr>PowerPoint Presentation</vt:lpstr>
      <vt:lpstr> Dead/fallen animals </vt:lpstr>
      <vt:lpstr>Cont…</vt:lpstr>
      <vt:lpstr> Utilization of dead/fallen animals </vt:lpstr>
      <vt:lpstr>PowerPoint Presentation</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Abattoir by-prodcuts</dc:title>
  <dc:creator>ROHIT</dc:creator>
  <cp:lastModifiedBy>ROHIT</cp:lastModifiedBy>
  <cp:revision>33</cp:revision>
  <dcterms:created xsi:type="dcterms:W3CDTF">2006-08-16T00:00:00Z</dcterms:created>
  <dcterms:modified xsi:type="dcterms:W3CDTF">2020-03-28T15:18:03Z</dcterms:modified>
</cp:coreProperties>
</file>