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1D8BD707-D9CF-40AE-B4C6-C98DA3205C09}" type="datetimeFigureOut">
              <a:rPr lang="en-US" smtClean="0"/>
              <a:pPr/>
              <a:t>3/22/2020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3/22/2020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3/22/2020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3/22/2020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3/22/2020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3/22/2020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66800" y="1371600"/>
            <a:ext cx="6858000" cy="1752600"/>
          </a:xfrm>
          <a:prstGeom prst="roundRect">
            <a:avLst>
              <a:gd name="adj" fmla="val 1506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a:latin typeface="Algerian" pitchFamily="82" charset="0"/>
              </a:rPr>
              <a:t>ADAPTATION Physiology</a:t>
            </a:r>
            <a:endParaRPr lang="en-US" sz="4000" dirty="0">
              <a:latin typeface="Algerian"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3400" y="1143000"/>
            <a:ext cx="8229600" cy="1371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Energy exchange    :   An animal exchanges energy with its environment through radiations, convection and conduction, evaporation and metabolism</a:t>
            </a:r>
            <a:endParaRPr lang="en-US" dirty="0"/>
          </a:p>
        </p:txBody>
      </p:sp>
      <p:sp>
        <p:nvSpPr>
          <p:cNvPr id="5" name="Rounded Rectangle 4"/>
          <p:cNvSpPr/>
          <p:nvPr/>
        </p:nvSpPr>
        <p:spPr>
          <a:xfrm>
            <a:off x="533400" y="2895600"/>
            <a:ext cx="8229600" cy="1371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Radiations absorbed   - radiations emitted  (conduction + convection + evaporation + metabolic heat )  = 0</a:t>
            </a:r>
          </a:p>
        </p:txBody>
      </p:sp>
      <p:sp>
        <p:nvSpPr>
          <p:cNvPr id="6" name="Rounded Rectangle 5"/>
          <p:cNvSpPr/>
          <p:nvPr/>
        </p:nvSpPr>
        <p:spPr>
          <a:xfrm>
            <a:off x="533400" y="4572000"/>
            <a:ext cx="8229600" cy="1600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If the air temperature is warmer than his external surface temperature, the animal  will gain heat by convection, but if the air temperature is cooler than his surface temperature he will loose heat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76400" y="381000"/>
            <a:ext cx="6019800" cy="6096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GB" sz="3200" dirty="0">
                <a:latin typeface="Algerian" pitchFamily="82" charset="0"/>
              </a:rPr>
              <a:t>WAYS OF HEAT TRANSFER</a:t>
            </a:r>
            <a:endParaRPr lang="en-US" sz="3200" dirty="0">
              <a:latin typeface="Algerian" pitchFamily="82" charset="0"/>
            </a:endParaRPr>
          </a:p>
        </p:txBody>
      </p:sp>
      <p:sp>
        <p:nvSpPr>
          <p:cNvPr id="5" name="Rounded Rectangle 4"/>
          <p:cNvSpPr/>
          <p:nvPr/>
        </p:nvSpPr>
        <p:spPr>
          <a:xfrm>
            <a:off x="533400" y="1752600"/>
            <a:ext cx="8229600" cy="1066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Heat is transferred from the body to the environment by radiation, conduction, convection (which altogether  forms sensible heat loss)  and by evaporation of water</a:t>
            </a:r>
          </a:p>
        </p:txBody>
      </p:sp>
      <p:sp>
        <p:nvSpPr>
          <p:cNvPr id="6" name="Rounded Rectangle 5"/>
          <p:cNvSpPr/>
          <p:nvPr/>
        </p:nvSpPr>
        <p:spPr>
          <a:xfrm>
            <a:off x="533400" y="3124200"/>
            <a:ext cx="8229600" cy="914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Animal has small control, over evaporative loss</a:t>
            </a:r>
          </a:p>
        </p:txBody>
      </p:sp>
      <p:sp>
        <p:nvSpPr>
          <p:cNvPr id="7" name="Rounded Rectangle 6"/>
          <p:cNvSpPr/>
          <p:nvPr/>
        </p:nvSpPr>
        <p:spPr>
          <a:xfrm>
            <a:off x="533400" y="4343400"/>
            <a:ext cx="8229600" cy="1676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Heat transfer by radiation, conduction, convection can operate also in the opposite direction i.e. from the environment to the body heat, whereas heat transfer by evaporation is only away from the body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33400" y="838200"/>
            <a:ext cx="8229600" cy="1219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t>CONVECTION</a:t>
            </a:r>
            <a:r>
              <a:rPr lang="en-US" sz="2400" dirty="0"/>
              <a:t>  : refers to  the transport of heat by streams of molecules from a warm object to a less warm object</a:t>
            </a:r>
          </a:p>
        </p:txBody>
      </p:sp>
      <p:sp>
        <p:nvSpPr>
          <p:cNvPr id="5" name="Rounded Rectangle 4"/>
          <p:cNvSpPr/>
          <p:nvPr/>
        </p:nvSpPr>
        <p:spPr>
          <a:xfrm>
            <a:off x="533400" y="2514600"/>
            <a:ext cx="8229600" cy="1752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Heat is always transferred along a temperature gradient and such a gradient may exit between the surface temperature of the animal and the air temperature, short distance away from the surface</a:t>
            </a:r>
          </a:p>
        </p:txBody>
      </p:sp>
      <p:sp>
        <p:nvSpPr>
          <p:cNvPr id="6" name="Rounded Rectangle 5"/>
          <p:cNvSpPr/>
          <p:nvPr/>
        </p:nvSpPr>
        <p:spPr>
          <a:xfrm>
            <a:off x="533400" y="4648200"/>
            <a:ext cx="8229600" cy="1905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Rate at which heat  is conducted  across the boundary layers depends upon the thickness of the layer, the temperature difference between skin and the fluid, the thermal conductivity of the fluid and whether air is stand still or  blowing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762000" y="533400"/>
            <a:ext cx="8001000" cy="1143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t>CONDUCTION </a:t>
            </a:r>
            <a:r>
              <a:rPr lang="en-US" sz="2400" dirty="0"/>
              <a:t>  :is the transfer of heat through a medium without transfer of material</a:t>
            </a:r>
          </a:p>
        </p:txBody>
      </p:sp>
      <p:sp>
        <p:nvSpPr>
          <p:cNvPr id="5" name="Rounded Rectangle 4"/>
          <p:cNvSpPr/>
          <p:nvPr/>
        </p:nvSpPr>
        <p:spPr>
          <a:xfrm>
            <a:off x="685800" y="2438400"/>
            <a:ext cx="8001000" cy="1143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The rate of heat conduction varies greatly with nature of substance i.e. with its thermal conductivity</a:t>
            </a:r>
          </a:p>
        </p:txBody>
      </p:sp>
      <p:sp>
        <p:nvSpPr>
          <p:cNvPr id="6" name="Rounded Rectangle 5"/>
          <p:cNvSpPr/>
          <p:nvPr/>
        </p:nvSpPr>
        <p:spPr>
          <a:xfrm>
            <a:off x="685800" y="4267200"/>
            <a:ext cx="8001000" cy="17526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The rate of heat conduction through skin is in the same order as that through an equal thickness of water, but some 10 to 60 times that of an equal thickness of still air (due to their thermal conductivity rate)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762000"/>
            <a:ext cx="7772400" cy="1219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t>RADIATIONS: </a:t>
            </a:r>
            <a:r>
              <a:rPr lang="en-US" sz="2400" dirty="0"/>
              <a:t>are emitted from all objects, when ever their surface temperature is above absolute zero</a:t>
            </a:r>
          </a:p>
        </p:txBody>
      </p:sp>
      <p:sp>
        <p:nvSpPr>
          <p:cNvPr id="5" name="Rounded Rectangle 4"/>
          <p:cNvSpPr/>
          <p:nvPr/>
        </p:nvSpPr>
        <p:spPr>
          <a:xfrm>
            <a:off x="838200" y="2743200"/>
            <a:ext cx="7772400" cy="1219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a:t>The amount of energy radiated is proportional to the fourth power of the surface temperature in absolute degrees</a:t>
            </a:r>
          </a:p>
        </p:txBody>
      </p:sp>
      <p:sp>
        <p:nvSpPr>
          <p:cNvPr id="6" name="Rounded Rectangle 5"/>
          <p:cNvSpPr/>
          <p:nvPr/>
        </p:nvSpPr>
        <p:spPr>
          <a:xfrm>
            <a:off x="914400" y="4495800"/>
            <a:ext cx="7772400" cy="1447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a:t>The radiation of the outdoor natural environment is of the primary sources i.e. high temperature (sun), thermal radiation’s from the ground, trees, clouds and atmosphere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Factors affecting Radiations</a:t>
            </a:r>
          </a:p>
        </p:txBody>
      </p:sp>
      <p:sp>
        <p:nvSpPr>
          <p:cNvPr id="3" name="Content Placeholder 2"/>
          <p:cNvSpPr>
            <a:spLocks noGrp="1"/>
          </p:cNvSpPr>
          <p:nvPr>
            <p:ph sz="quarter" idx="1"/>
          </p:nvPr>
        </p:nvSpPr>
        <p:spPr/>
        <p:txBody>
          <a:bodyPr/>
          <a:lstStyle/>
          <a:p>
            <a:pPr>
              <a:buNone/>
            </a:pPr>
            <a:r>
              <a:rPr lang="en-US" dirty="0"/>
              <a:t>The physical factors affecting the various streams of radiations are :</a:t>
            </a:r>
          </a:p>
          <a:p>
            <a:pPr>
              <a:buNone/>
            </a:pPr>
            <a:endParaRPr lang="en-US" dirty="0"/>
          </a:p>
          <a:p>
            <a:pPr lvl="0"/>
            <a:r>
              <a:rPr lang="en-US" dirty="0"/>
              <a:t>Direct Sun light</a:t>
            </a:r>
          </a:p>
          <a:p>
            <a:pPr lvl="0"/>
            <a:r>
              <a:rPr lang="en-US" dirty="0"/>
              <a:t>Scattered skylight</a:t>
            </a:r>
          </a:p>
          <a:p>
            <a:pPr lvl="0"/>
            <a:r>
              <a:rPr lang="en-US" dirty="0"/>
              <a:t>Reflected sunlight</a:t>
            </a:r>
          </a:p>
          <a:p>
            <a:pPr lvl="0"/>
            <a:r>
              <a:rPr lang="en-US" dirty="0"/>
              <a:t>Thermal ground radiations</a:t>
            </a:r>
          </a:p>
          <a:p>
            <a:r>
              <a:rPr lang="en-US" dirty="0"/>
              <a:t>Thermal atmospheric radiations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1A9A03DF-F097-4AB8-B42B-2B25F2E3FF56}"/>
              </a:ext>
            </a:extLst>
          </p:cNvPr>
          <p:cNvSpPr>
            <a:spLocks noGrp="1"/>
          </p:cNvSpPr>
          <p:nvPr>
            <p:ph type="subTitle" idx="1"/>
          </p:nvPr>
        </p:nvSpPr>
        <p:spPr>
          <a:xfrm>
            <a:off x="1600200" y="2819400"/>
            <a:ext cx="6858000" cy="2273105"/>
          </a:xfrm>
        </p:spPr>
        <p:txBody>
          <a:bodyPr>
            <a:normAutofit/>
          </a:bodyPr>
          <a:lstStyle/>
          <a:p>
            <a:r>
              <a:rPr lang="en-US" altLang="en-US" sz="2400" dirty="0">
                <a:solidFill>
                  <a:srgbClr val="0033CC"/>
                </a:solidFill>
              </a:rPr>
              <a:t>Dr. Ravindra Kumar</a:t>
            </a:r>
          </a:p>
          <a:p>
            <a:r>
              <a:rPr lang="en-US" altLang="en-US" sz="2400" dirty="0">
                <a:solidFill>
                  <a:srgbClr val="0033CC"/>
                </a:solidFill>
              </a:rPr>
              <a:t>	Director Research</a:t>
            </a:r>
          </a:p>
          <a:p>
            <a:r>
              <a:rPr lang="en-US" altLang="en-US" sz="2400" dirty="0">
                <a:solidFill>
                  <a:srgbClr val="0033CC"/>
                </a:solidFill>
              </a:rPr>
              <a:t>Bihar Animal Sciences University,</a:t>
            </a:r>
          </a:p>
          <a:p>
            <a:r>
              <a:rPr lang="en-US" altLang="en-US" sz="2400" dirty="0">
                <a:solidFill>
                  <a:srgbClr val="0033CC"/>
                </a:solidFill>
              </a:rPr>
              <a:t> Patna</a:t>
            </a:r>
          </a:p>
          <a:p>
            <a:endParaRPr lang="en-IN" dirty="0"/>
          </a:p>
        </p:txBody>
      </p:sp>
      <p:sp>
        <p:nvSpPr>
          <p:cNvPr id="3" name="Title 2">
            <a:extLst>
              <a:ext uri="{FF2B5EF4-FFF2-40B4-BE49-F238E27FC236}">
                <a16:creationId xmlns:a16="http://schemas.microsoft.com/office/drawing/2014/main" id="{A7525F24-B8AF-46FE-BB5E-68D8248AEAA0}"/>
              </a:ext>
            </a:extLst>
          </p:cNvPr>
          <p:cNvSpPr>
            <a:spLocks noGrp="1"/>
          </p:cNvSpPr>
          <p:nvPr>
            <p:ph type="ctrTitle"/>
          </p:nvPr>
        </p:nvSpPr>
        <p:spPr/>
        <p:txBody>
          <a:bodyPr/>
          <a:lstStyle/>
          <a:p>
            <a:r>
              <a:rPr lang="en-US" dirty="0"/>
              <a:t>Basics of Adaptation Physiology</a:t>
            </a:r>
            <a:endParaRPr lang="en-IN" dirty="0"/>
          </a:p>
        </p:txBody>
      </p:sp>
    </p:spTree>
    <p:extLst>
      <p:ext uri="{BB962C8B-B14F-4D97-AF65-F5344CB8AC3E}">
        <p14:creationId xmlns:p14="http://schemas.microsoft.com/office/powerpoint/2010/main" val="1172854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81000"/>
            <a:ext cx="8305800" cy="1524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dirty="0"/>
              <a:t>Concept of animal adaptation refers to genetic and physiological changes taking place in an animal in response to internal and external stimuli</a:t>
            </a:r>
            <a:endParaRPr lang="en-US" sz="2400" dirty="0"/>
          </a:p>
        </p:txBody>
      </p:sp>
      <p:sp>
        <p:nvSpPr>
          <p:cNvPr id="6" name="Rounded Rectangle 5"/>
          <p:cNvSpPr/>
          <p:nvPr/>
        </p:nvSpPr>
        <p:spPr>
          <a:xfrm>
            <a:off x="457200" y="2438400"/>
            <a:ext cx="8229600" cy="1524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dirty="0"/>
              <a:t>Physiological adaptation means capacity and  process of adjustment of the animal itself to  other living material and to its external physical environment</a:t>
            </a:r>
            <a:endParaRPr lang="en-US" dirty="0"/>
          </a:p>
        </p:txBody>
      </p:sp>
      <p:sp>
        <p:nvSpPr>
          <p:cNvPr id="7" name="Rounded Rectangle 6"/>
          <p:cNvSpPr/>
          <p:nvPr/>
        </p:nvSpPr>
        <p:spPr>
          <a:xfrm>
            <a:off x="381000" y="4724400"/>
            <a:ext cx="8305800" cy="1447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2400" dirty="0"/>
              <a:t>Greater is the extent of adaptation, more the animal will tend to survive or to reproduce itself so that biological characteristics persist</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Autofit/>
          </a:bodyPr>
          <a:lstStyle/>
          <a:p>
            <a:r>
              <a:rPr lang="en-US" sz="2800" dirty="0"/>
              <a:t>Various terminologies related to Adaptation</a:t>
            </a:r>
          </a:p>
        </p:txBody>
      </p:sp>
      <p:sp>
        <p:nvSpPr>
          <p:cNvPr id="4" name="Rounded Rectangle 3"/>
          <p:cNvSpPr/>
          <p:nvPr/>
        </p:nvSpPr>
        <p:spPr>
          <a:xfrm>
            <a:off x="533400" y="914400"/>
            <a:ext cx="8229600" cy="1905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t>Biological Adaptation:  </a:t>
            </a:r>
            <a:r>
              <a:rPr lang="en-US" sz="2400" dirty="0"/>
              <a:t> refers to morphological, anatomical, physiological, biochemical and behavioral characteristics of the animal, which promote welfare and survival in a specific environment</a:t>
            </a:r>
          </a:p>
        </p:txBody>
      </p:sp>
      <p:sp>
        <p:nvSpPr>
          <p:cNvPr id="5" name="Rounded Rectangle 4"/>
          <p:cNvSpPr/>
          <p:nvPr/>
        </p:nvSpPr>
        <p:spPr>
          <a:xfrm>
            <a:off x="533400" y="3048000"/>
            <a:ext cx="8229600" cy="16002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400" b="1" dirty="0"/>
              <a:t>Genetic Adaptation:</a:t>
            </a:r>
            <a:r>
              <a:rPr lang="en-GB" sz="2400" dirty="0"/>
              <a:t> refers to heritable animal characteristics  which favour survival of a population in a particular environment. It involves evolutionary changes over many generations or acquiring specific properties</a:t>
            </a:r>
            <a:endParaRPr lang="en-US" sz="2400" dirty="0"/>
          </a:p>
        </p:txBody>
      </p:sp>
      <p:sp>
        <p:nvSpPr>
          <p:cNvPr id="6" name="Rounded Rectangle 5"/>
          <p:cNvSpPr/>
          <p:nvPr/>
        </p:nvSpPr>
        <p:spPr>
          <a:xfrm>
            <a:off x="533400" y="4800600"/>
            <a:ext cx="8229600" cy="15240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t>Physiological Adaptation :</a:t>
            </a:r>
            <a:r>
              <a:rPr lang="en-US" sz="2400" dirty="0"/>
              <a:t> is the capacity and process of adjustment of the animal to itself, to other living material and to its external physical environment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r"/>
            <a:r>
              <a:rPr lang="en-US" sz="2000" dirty="0"/>
              <a:t>Cont…</a:t>
            </a:r>
          </a:p>
        </p:txBody>
      </p:sp>
      <p:sp>
        <p:nvSpPr>
          <p:cNvPr id="4" name="Rounded Rectangle 3"/>
          <p:cNvSpPr/>
          <p:nvPr/>
        </p:nvSpPr>
        <p:spPr>
          <a:xfrm>
            <a:off x="762000" y="1371600"/>
            <a:ext cx="7924800" cy="1600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t>Acclimatization</a:t>
            </a:r>
            <a:r>
              <a:rPr lang="en-US" sz="2400" dirty="0"/>
              <a:t> refers to long term  adaptive physiological adjustments, which results in an increased tolerance to continuous or repeated exposure to  complex climatic stress factors</a:t>
            </a:r>
          </a:p>
        </p:txBody>
      </p:sp>
      <p:sp>
        <p:nvSpPr>
          <p:cNvPr id="5" name="Rounded Rectangle 4"/>
          <p:cNvSpPr/>
          <p:nvPr/>
        </p:nvSpPr>
        <p:spPr>
          <a:xfrm>
            <a:off x="762000" y="3276600"/>
            <a:ext cx="7924800" cy="1295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t>Acclimation </a:t>
            </a:r>
            <a:r>
              <a:rPr lang="en-US" sz="2400" dirty="0"/>
              <a:t>: is adaptive changes in response to a single climatic variable (normally produced in a climatic chamber)</a:t>
            </a:r>
            <a:endParaRPr lang="en-US" dirty="0"/>
          </a:p>
        </p:txBody>
      </p:sp>
      <p:sp>
        <p:nvSpPr>
          <p:cNvPr id="6" name="Rounded Rectangle 5"/>
          <p:cNvSpPr/>
          <p:nvPr/>
        </p:nvSpPr>
        <p:spPr>
          <a:xfrm>
            <a:off x="762000" y="4953000"/>
            <a:ext cx="7924800" cy="13716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t>Habituation</a:t>
            </a:r>
            <a:r>
              <a:rPr lang="en-US" sz="2400" dirty="0"/>
              <a:t> :   is gradual quantitative change of response which may lead to loss of response due to repeated stimulation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pPr algn="r"/>
            <a:r>
              <a:rPr lang="en-US" sz="2400" dirty="0"/>
              <a:t>Cont…</a:t>
            </a:r>
          </a:p>
        </p:txBody>
      </p:sp>
      <p:sp>
        <p:nvSpPr>
          <p:cNvPr id="4" name="Rounded Rectangle 3"/>
          <p:cNvSpPr/>
          <p:nvPr/>
        </p:nvSpPr>
        <p:spPr>
          <a:xfrm>
            <a:off x="685800" y="1371600"/>
            <a:ext cx="7924800" cy="14478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t>Climate </a:t>
            </a:r>
            <a:r>
              <a:rPr lang="en-US" sz="2400" dirty="0"/>
              <a:t>: Term has been derived from </a:t>
            </a:r>
            <a:r>
              <a:rPr lang="en-US" sz="2400" dirty="0" err="1"/>
              <a:t>greek</a:t>
            </a:r>
            <a:r>
              <a:rPr lang="en-US" sz="2400" dirty="0"/>
              <a:t> word ‘</a:t>
            </a:r>
            <a:r>
              <a:rPr lang="en-US" sz="2400" dirty="0" err="1"/>
              <a:t>Klima</a:t>
            </a:r>
            <a:r>
              <a:rPr lang="en-US" sz="2400" dirty="0"/>
              <a:t>’ , which means inclination, which reflects the importance attributed by the early students to sun’s influence</a:t>
            </a:r>
          </a:p>
        </p:txBody>
      </p:sp>
      <p:sp>
        <p:nvSpPr>
          <p:cNvPr id="5" name="Rounded Rectangle 4"/>
          <p:cNvSpPr/>
          <p:nvPr/>
        </p:nvSpPr>
        <p:spPr>
          <a:xfrm>
            <a:off x="685800" y="3200400"/>
            <a:ext cx="7924800" cy="12954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b="1" dirty="0"/>
              <a:t>Macro climate</a:t>
            </a:r>
            <a:r>
              <a:rPr lang="en-US" sz="2400" dirty="0"/>
              <a:t>    is general large scale climatic conditions of the open atmosphere in a large area or country</a:t>
            </a:r>
          </a:p>
        </p:txBody>
      </p:sp>
      <p:sp>
        <p:nvSpPr>
          <p:cNvPr id="6" name="Rounded Rectangle 5"/>
          <p:cNvSpPr/>
          <p:nvPr/>
        </p:nvSpPr>
        <p:spPr>
          <a:xfrm>
            <a:off x="685800" y="4876800"/>
            <a:ext cx="7924800" cy="1219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a:t>Micro climate</a:t>
            </a:r>
            <a:r>
              <a:rPr lang="en-US" sz="2400" dirty="0"/>
              <a:t>  is the climate conditions directly surrounding the animal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Climatic conditions is determined by following factors</a:t>
            </a:r>
          </a:p>
        </p:txBody>
      </p:sp>
      <p:sp>
        <p:nvSpPr>
          <p:cNvPr id="3" name="Content Placeholder 2"/>
          <p:cNvSpPr>
            <a:spLocks noGrp="1"/>
          </p:cNvSpPr>
          <p:nvPr>
            <p:ph sz="quarter" idx="1"/>
          </p:nvPr>
        </p:nvSpPr>
        <p:spPr>
          <a:xfrm>
            <a:off x="457200" y="1600201"/>
            <a:ext cx="8229600" cy="2438400"/>
          </a:xfrm>
        </p:spPr>
        <p:txBody>
          <a:bodyPr/>
          <a:lstStyle/>
          <a:p>
            <a:pPr lvl="0"/>
            <a:r>
              <a:rPr lang="en-US" dirty="0"/>
              <a:t>Solar radiation’s</a:t>
            </a:r>
          </a:p>
          <a:p>
            <a:pPr lvl="0"/>
            <a:r>
              <a:rPr lang="en-US" dirty="0"/>
              <a:t>Elevation &amp; large scale topography</a:t>
            </a:r>
          </a:p>
          <a:p>
            <a:pPr lvl="0"/>
            <a:r>
              <a:rPr lang="en-US" dirty="0"/>
              <a:t>Distribution of land, water, flora &amp; fauna</a:t>
            </a:r>
          </a:p>
          <a:p>
            <a:pPr lvl="0"/>
            <a:r>
              <a:rPr lang="en-US" dirty="0"/>
              <a:t>Ocean currents</a:t>
            </a:r>
          </a:p>
          <a:p>
            <a:pPr>
              <a:buNone/>
            </a:pPr>
            <a:endParaRPr lang="en-US" dirty="0"/>
          </a:p>
        </p:txBody>
      </p:sp>
      <p:sp>
        <p:nvSpPr>
          <p:cNvPr id="4" name="Rounded Rectangle 3"/>
          <p:cNvSpPr/>
          <p:nvPr/>
        </p:nvSpPr>
        <p:spPr>
          <a:xfrm>
            <a:off x="533400" y="4191000"/>
            <a:ext cx="8305800" cy="1524000"/>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2400" dirty="0"/>
              <a:t>Weather is defined as instantaneous values of meteorological conditions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447800" y="2590800"/>
            <a:ext cx="7010400" cy="17526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4000" b="1" dirty="0">
                <a:latin typeface="Algerian" pitchFamily="82" charset="0"/>
              </a:rPr>
              <a:t>PHYSICAL ENVIRONMENT</a:t>
            </a:r>
            <a:endParaRPr lang="en-US" sz="4000" dirty="0">
              <a:latin typeface="Algerian" pitchFamily="82"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0"/>
            <a:ext cx="8229600" cy="4602163"/>
          </a:xfrm>
        </p:spPr>
        <p:txBody>
          <a:bodyPr/>
          <a:lstStyle/>
          <a:p>
            <a:pPr algn="just"/>
            <a:r>
              <a:rPr lang="en-US" dirty="0"/>
              <a:t>Energy is the source of all life and movement</a:t>
            </a:r>
          </a:p>
          <a:p>
            <a:endParaRPr lang="en-US" dirty="0"/>
          </a:p>
          <a:p>
            <a:pPr algn="just"/>
            <a:r>
              <a:rPr lang="en-US" dirty="0"/>
              <a:t>Physics energy is defined as the ability to do work</a:t>
            </a:r>
          </a:p>
          <a:p>
            <a:endParaRPr lang="en-US" dirty="0"/>
          </a:p>
          <a:p>
            <a:pPr algn="just"/>
            <a:r>
              <a:rPr lang="en-US" dirty="0"/>
              <a:t>All process of life itself involve, one way or another the expenditure of energy through work</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85</TotalTime>
  <Words>787</Words>
  <Application>Microsoft Office PowerPoint</Application>
  <PresentationFormat>On-screen Show (4:3)</PresentationFormat>
  <Paragraphs>57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Georgia</vt:lpstr>
      <vt:lpstr>Wingdings</vt:lpstr>
      <vt:lpstr>Wingdings 2</vt:lpstr>
      <vt:lpstr>Civic</vt:lpstr>
      <vt:lpstr>PowerPoint Presentation</vt:lpstr>
      <vt:lpstr>Basics of Adaptation Physiology</vt:lpstr>
      <vt:lpstr>PowerPoint Presentation</vt:lpstr>
      <vt:lpstr>Various terminologies related to Adaptation</vt:lpstr>
      <vt:lpstr>Cont…</vt:lpstr>
      <vt:lpstr>Cont…</vt:lpstr>
      <vt:lpstr>Climatic conditions is determined by following factors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Factors affecting Radiations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BASU</cp:lastModifiedBy>
  <cp:revision>17</cp:revision>
  <dcterms:created xsi:type="dcterms:W3CDTF">2006-08-16T00:00:00Z</dcterms:created>
  <dcterms:modified xsi:type="dcterms:W3CDTF">2020-03-22T06:51:35Z</dcterms:modified>
</cp:coreProperties>
</file>