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8" r:id="rId2"/>
    <p:sldId id="260" r:id="rId3"/>
    <p:sldId id="259" r:id="rId4"/>
    <p:sldId id="261" r:id="rId5"/>
    <p:sldId id="266" r:id="rId6"/>
    <p:sldId id="267" r:id="rId7"/>
    <p:sldId id="268" r:id="rId8"/>
    <p:sldId id="269" r:id="rId9"/>
    <p:sldId id="270" r:id="rId10"/>
    <p:sldId id="271" r:id="rId11"/>
    <p:sldId id="272" r:id="rId12"/>
    <p:sldId id="273" r:id="rId13"/>
    <p:sldId id="274" r:id="rId14"/>
    <p:sldId id="275" r:id="rId15"/>
    <p:sldId id="276" r:id="rId16"/>
    <p:sldId id="277" r:id="rId17"/>
    <p:sldId id="262" r:id="rId18"/>
    <p:sldId id="263" r:id="rId19"/>
    <p:sldId id="278" r:id="rId20"/>
    <p:sldId id="279"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EA2DB1-B070-417C-A5D1-5E71E7FDA143}" type="datetimeFigureOut">
              <a:rPr lang="en-US" smtClean="0"/>
              <a:pPr/>
              <a:t>1/30/2019</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5391A3-FCF9-4BBE-81C5-B748066BBAD9}"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745391A3-FCF9-4BBE-81C5-B748066BBAD9}" type="slidenum">
              <a:rPr lang="en-IN" smtClean="0"/>
              <a:pPr/>
              <a:t>19</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1/30/2019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in/imgres?imgurl=http://www.nlm.nih.gov/medlineplus/ency/images/ency/fullsize/19057.jpg&amp;imgrefurl=http://www.nlm.nih.gov/medlineplus/ency/imagepages/19057.htm&amp;usg=__K3851X-ktw3GsSzQPIBYR4kCiiI=&amp;h=320&amp;w=400&amp;sz=13&amp;hl=en&amp;start=5&amp;zoom=1&amp;tbnid=my2bn-nlt5NfxM:&amp;tbnh=99&amp;tbnw=124&amp;ei=Qa59TtjtAcPmrAfroMzZDw&amp;prev=/search?q=anthrax&amp;hl=en&amp;sa=G&amp;gbv=2&amp;tbm=isch&amp;itbs=1" TargetMode="Externa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hyperlink" Target="http://www.google.co.in/imgres?imgurl=http://imannooor.files.wordpress.com/2010/09/anthrax_pustule1.jpg&amp;imgrefurl=http://imannooor.wordpress.com/page/3/&amp;usg=__Mvv2wZ_USXUHqeHNQHKuMJPz7ao=&amp;h=473&amp;w=715&amp;sz=26&amp;hl=en&amp;start=20&amp;zoom=1&amp;tbnid=wV2SGChVqnDQYM:&amp;tbnh=93&amp;tbnw=140&amp;ei=Qa59TtjtAcPmrAfroMzZDw&amp;prev=/search?q=anthrax&amp;hl=en&amp;sa=G&amp;gbv=2&amp;tbm=isch&amp;itbs=1"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in/imgres?imgurl=http://www.nap.edu/books/0309088941/xhtml/images/p2000b1fcg7001.jpg&amp;imgrefurl=http://www.nap.edu/openbook.php?record_id=10733&amp;page=7&amp;usg=__MfJJDs-x343QlDp_11pGVPtth4c=&amp;h=370&amp;w=370&amp;sz=77&amp;hl=en&amp;start=10&amp;zoom=1&amp;tbnid=Z6vkO832kKnfzM:&amp;tbnh=122&amp;tbnw=122&amp;ei=iK59TuTmBIWsrAfUnIntDw&amp;prev=/search?q=anthrax+in+animals&amp;hl=en&amp;gbv=2&amp;tbm=isch&amp;itbs=1" TargetMode="Externa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www.google.co.in/imgres?imgurl=http://coloradodisasterhelp.colostate.edu/prefair/images/Dz/AntraxCow.jpg&amp;imgrefurl=http://coloradodisasterhelp.colostate.edu/prefair/disease/dz/Anthrax.html&amp;usg=__4NRDq4qmwFUkSy-7pVKi8wlXWBE=&amp;h=551&amp;w=800&amp;sz=163&amp;hl=en&amp;start=3&amp;zoom=1&amp;tbnid=FvKA2cGm0beHOM:&amp;tbnh=98&amp;tbnw=143&amp;ei=iK59TuTmBIWsrAfUnIntDw&amp;prev=/search?q=anthrax+in+animals&amp;hl=en&amp;gbv=2&amp;tbm=isch&amp;itbs=1"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ANTHRAX</a:t>
            </a:r>
            <a:endParaRPr lang="en-IN" dirty="0"/>
          </a:p>
        </p:txBody>
      </p:sp>
      <p:sp>
        <p:nvSpPr>
          <p:cNvPr id="3" name="Content Placeholder 2"/>
          <p:cNvSpPr>
            <a:spLocks noGrp="1"/>
          </p:cNvSpPr>
          <p:nvPr>
            <p:ph idx="1"/>
          </p:nvPr>
        </p:nvSpPr>
        <p:spPr/>
        <p:txBody>
          <a:bodyPr>
            <a:normAutofit fontScale="92500"/>
          </a:bodyPr>
          <a:lstStyle/>
          <a:p>
            <a:r>
              <a:rPr lang="en-IN" b="1" dirty="0" smtClean="0"/>
              <a:t>Synonym </a:t>
            </a:r>
            <a:r>
              <a:rPr lang="en-IN" dirty="0" smtClean="0"/>
              <a:t>: </a:t>
            </a:r>
            <a:r>
              <a:rPr lang="en-IN" dirty="0" err="1" smtClean="0"/>
              <a:t>Spleenic</a:t>
            </a:r>
            <a:r>
              <a:rPr lang="en-IN" dirty="0" smtClean="0"/>
              <a:t> </a:t>
            </a:r>
            <a:r>
              <a:rPr lang="en-IN" dirty="0" smtClean="0"/>
              <a:t>fever, Wool sorters disease and Malignant carbuncle.</a:t>
            </a:r>
          </a:p>
          <a:p>
            <a:pPr algn="just"/>
            <a:r>
              <a:rPr lang="en-IN" dirty="0" smtClean="0"/>
              <a:t>Acute infectious </a:t>
            </a:r>
            <a:r>
              <a:rPr lang="en-IN" dirty="0" smtClean="0"/>
              <a:t>septicaemia </a:t>
            </a:r>
            <a:r>
              <a:rPr lang="en-IN" dirty="0" smtClean="0"/>
              <a:t>disease commonly affecting herbivorous animals seen mostly among cattle, sheep and pig characterized by high fever, rapid course, sudden death and greatly enlarged spleen, caused by gram positive, capsulated spore forming rod shaped organism </a:t>
            </a:r>
            <a:r>
              <a:rPr lang="en-IN" i="1" dirty="0" smtClean="0"/>
              <a:t>Bacillus </a:t>
            </a:r>
            <a:r>
              <a:rPr lang="en-IN" i="1" dirty="0" err="1" smtClean="0"/>
              <a:t>anthracis</a:t>
            </a:r>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a:t>
            </a:r>
            <a:endParaRPr lang="en-IN" dirty="0"/>
          </a:p>
        </p:txBody>
      </p:sp>
      <p:sp>
        <p:nvSpPr>
          <p:cNvPr id="3" name="Content Placeholder 2"/>
          <p:cNvSpPr>
            <a:spLocks noGrp="1"/>
          </p:cNvSpPr>
          <p:nvPr>
            <p:ph idx="1"/>
          </p:nvPr>
        </p:nvSpPr>
        <p:spPr/>
        <p:txBody>
          <a:bodyPr>
            <a:normAutofit fontScale="92500" lnSpcReduction="20000"/>
          </a:bodyPr>
          <a:lstStyle/>
          <a:p>
            <a:pPr algn="ctr"/>
            <a:r>
              <a:rPr lang="en-US" b="1" dirty="0" smtClean="0">
                <a:solidFill>
                  <a:srgbClr val="C00000"/>
                </a:solidFill>
              </a:rPr>
              <a:t>Lethal factor </a:t>
            </a:r>
          </a:p>
          <a:p>
            <a:pPr algn="ctr"/>
            <a:r>
              <a:rPr lang="en-US" dirty="0" smtClean="0"/>
              <a:t>Stimulate macrophage</a:t>
            </a:r>
          </a:p>
          <a:p>
            <a:pPr algn="ctr"/>
            <a:r>
              <a:rPr lang="en-US" dirty="0" smtClean="0"/>
              <a:t>Production of oxygen free radicals</a:t>
            </a:r>
          </a:p>
          <a:p>
            <a:pPr algn="ctr"/>
            <a:endParaRPr lang="en-US" dirty="0" smtClean="0"/>
          </a:p>
          <a:p>
            <a:pPr algn="ctr">
              <a:buNone/>
            </a:pPr>
            <a:r>
              <a:rPr lang="en-US" dirty="0" smtClean="0"/>
              <a:t>                             TNF, LI- 1 </a:t>
            </a:r>
          </a:p>
          <a:p>
            <a:pPr algn="ctr">
              <a:buNone/>
            </a:pPr>
            <a:r>
              <a:rPr lang="en-US" dirty="0" smtClean="0"/>
              <a:t>                         </a:t>
            </a:r>
            <a:r>
              <a:rPr lang="en-US" dirty="0" smtClean="0"/>
              <a:t>Vasodilatation</a:t>
            </a:r>
            <a:endParaRPr lang="en-US" dirty="0" smtClean="0"/>
          </a:p>
          <a:p>
            <a:pPr algn="ctr">
              <a:buNone/>
            </a:pPr>
            <a:r>
              <a:rPr lang="en-US" dirty="0" smtClean="0"/>
              <a:t>                                  Shock </a:t>
            </a:r>
          </a:p>
          <a:p>
            <a:pPr algn="ctr">
              <a:buNone/>
            </a:pPr>
            <a:r>
              <a:rPr lang="en-US" dirty="0" smtClean="0"/>
              <a:t>                                  Death </a:t>
            </a:r>
          </a:p>
          <a:p>
            <a:pPr algn="ctr">
              <a:buNone/>
            </a:pPr>
            <a:r>
              <a:rPr lang="en-US" dirty="0" smtClean="0"/>
              <a:t>Death in anthrax due to shock &amp; anoxia</a:t>
            </a:r>
            <a:endParaRPr lang="en-IN" dirty="0"/>
          </a:p>
        </p:txBody>
      </p:sp>
      <p:cxnSp>
        <p:nvCxnSpPr>
          <p:cNvPr id="11" name="Straight Arrow Connector 10"/>
          <p:cNvCxnSpPr/>
          <p:nvPr/>
        </p:nvCxnSpPr>
        <p:spPr>
          <a:xfrm rot="5400000">
            <a:off x="4382294" y="1942306"/>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4420394" y="24376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572000" y="2438400"/>
            <a:ext cx="11430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5753894" y="3847306"/>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5400000">
            <a:off x="5829300" y="43815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a:off x="5790406" y="4800600"/>
            <a:ext cx="229394" cy="769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CLINICAL SIGNS AND ZOONOSIS</a:t>
            </a:r>
            <a:endParaRPr lang="en-IN" dirty="0"/>
          </a:p>
        </p:txBody>
      </p:sp>
      <p:sp>
        <p:nvSpPr>
          <p:cNvPr id="3" name="Content Placeholder 2"/>
          <p:cNvSpPr>
            <a:spLocks noGrp="1"/>
          </p:cNvSpPr>
          <p:nvPr>
            <p:ph idx="1"/>
          </p:nvPr>
        </p:nvSpPr>
        <p:spPr/>
        <p:txBody>
          <a:bodyPr>
            <a:normAutofit fontScale="85000" lnSpcReduction="10000"/>
          </a:bodyPr>
          <a:lstStyle/>
          <a:p>
            <a:r>
              <a:rPr lang="en-IN" b="1" dirty="0" smtClean="0"/>
              <a:t>Cattle and sheep</a:t>
            </a:r>
            <a:endParaRPr lang="en-IN" dirty="0" smtClean="0"/>
          </a:p>
          <a:p>
            <a:r>
              <a:rPr lang="en-IN" b="1" dirty="0" smtClean="0"/>
              <a:t>Per - acute </a:t>
            </a:r>
            <a:r>
              <a:rPr lang="en-IN" b="1" dirty="0" smtClean="0"/>
              <a:t>form</a:t>
            </a:r>
            <a:endParaRPr lang="en-IN" dirty="0" smtClean="0"/>
          </a:p>
          <a:p>
            <a:pPr algn="just"/>
            <a:r>
              <a:rPr lang="en-IN" dirty="0" smtClean="0"/>
              <a:t>Sudden death without  any premonitory signs. </a:t>
            </a:r>
          </a:p>
          <a:p>
            <a:pPr algn="just"/>
            <a:r>
              <a:rPr lang="en-IN" dirty="0" smtClean="0"/>
              <a:t>Upon close  observation following signs will be seen.  </a:t>
            </a:r>
          </a:p>
          <a:p>
            <a:pPr algn="just"/>
            <a:r>
              <a:rPr lang="en-IN" dirty="0" smtClean="0"/>
              <a:t>Fever, muscle tremor, dyspnoea, congestion of mucous membrane are noticed.</a:t>
            </a:r>
          </a:p>
          <a:p>
            <a:pPr algn="just"/>
            <a:r>
              <a:rPr lang="en-IN" dirty="0" smtClean="0"/>
              <a:t>Animal collapses and die due to terminal convulsions.</a:t>
            </a:r>
          </a:p>
          <a:p>
            <a:pPr algn="just"/>
            <a:r>
              <a:rPr lang="en-IN" dirty="0" smtClean="0"/>
              <a:t>After death, oozing of blood from nostrils, mouth, anus and vulva is noticed.</a:t>
            </a:r>
          </a:p>
          <a:p>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Acute form</a:t>
            </a:r>
            <a:r>
              <a:rPr lang="en-IN" dirty="0" smtClean="0"/>
              <a:t/>
            </a:r>
            <a:br>
              <a:rPr lang="en-IN" dirty="0" smtClean="0"/>
            </a:br>
            <a:endParaRPr lang="en-IN" dirty="0"/>
          </a:p>
        </p:txBody>
      </p:sp>
      <p:sp>
        <p:nvSpPr>
          <p:cNvPr id="3" name="Content Placeholder 2"/>
          <p:cNvSpPr>
            <a:spLocks noGrp="1"/>
          </p:cNvSpPr>
          <p:nvPr>
            <p:ph idx="1"/>
          </p:nvPr>
        </p:nvSpPr>
        <p:spPr/>
        <p:txBody>
          <a:bodyPr>
            <a:normAutofit/>
          </a:bodyPr>
          <a:lstStyle/>
          <a:p>
            <a:r>
              <a:rPr lang="en-IN" dirty="0" smtClean="0"/>
              <a:t>Incubation </a:t>
            </a:r>
            <a:r>
              <a:rPr lang="en-IN" dirty="0" smtClean="0"/>
              <a:t>period of the disease is 1-2 weeks.</a:t>
            </a:r>
          </a:p>
          <a:p>
            <a:r>
              <a:rPr lang="en-IN" dirty="0" smtClean="0"/>
              <a:t>The course of this form is about 48 hours.</a:t>
            </a:r>
          </a:p>
          <a:p>
            <a:r>
              <a:rPr lang="en-IN" dirty="0" smtClean="0"/>
              <a:t>Fever (42°C), severe depression, listlessness, congestion and </a:t>
            </a:r>
            <a:r>
              <a:rPr lang="en-IN" dirty="0" err="1" smtClean="0"/>
              <a:t>heamorrhage</a:t>
            </a:r>
            <a:r>
              <a:rPr lang="en-IN" dirty="0" smtClean="0"/>
              <a:t> of deep mucous membrane, increased heart rate and rapid respiration observed.</a:t>
            </a:r>
          </a:p>
          <a:p>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smtClean="0"/>
              <a:t>Affected cattle with mouth breathing due to oxygen hunger.</a:t>
            </a:r>
          </a:p>
          <a:p>
            <a:r>
              <a:rPr lang="en-IN" dirty="0" smtClean="0"/>
              <a:t>Abortion, decrease in milk yield, blood stained or deep yellow </a:t>
            </a:r>
            <a:r>
              <a:rPr lang="en-IN" dirty="0" err="1" smtClean="0"/>
              <a:t>color</a:t>
            </a:r>
            <a:r>
              <a:rPr lang="en-IN" dirty="0" smtClean="0"/>
              <a:t> milk, diarrhoea, local </a:t>
            </a:r>
            <a:r>
              <a:rPr lang="en-IN" dirty="0" err="1" smtClean="0"/>
              <a:t>edema</a:t>
            </a:r>
            <a:r>
              <a:rPr lang="en-IN" dirty="0" smtClean="0"/>
              <a:t> of the tongue, throat, sternum, perineum and flank occur.</a:t>
            </a:r>
          </a:p>
          <a:p>
            <a:r>
              <a:rPr lang="en-IN" dirty="0" smtClean="0"/>
              <a:t/>
            </a:r>
            <a:br>
              <a:rPr lang="en-IN" dirty="0" smtClean="0"/>
            </a:br>
            <a:endParaRPr lang="en-I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a:bodyPr>
          <a:lstStyle/>
          <a:p>
            <a:r>
              <a:rPr lang="en-IN" b="1" dirty="0" smtClean="0"/>
              <a:t>Horse</a:t>
            </a:r>
            <a:endParaRPr lang="en-IN" dirty="0" smtClean="0"/>
          </a:p>
          <a:p>
            <a:r>
              <a:rPr lang="en-IN" dirty="0" smtClean="0"/>
              <a:t>Always horses are affected with acute  infection by ingestion and leads to septicaemia, enteritis and colic.</a:t>
            </a:r>
          </a:p>
          <a:p>
            <a:r>
              <a:rPr lang="en-IN" dirty="0" smtClean="0"/>
              <a:t>Painful, </a:t>
            </a:r>
            <a:r>
              <a:rPr lang="en-IN" dirty="0" err="1" smtClean="0"/>
              <a:t>edematous</a:t>
            </a:r>
            <a:r>
              <a:rPr lang="en-IN" dirty="0" smtClean="0"/>
              <a:t> and subcutaneous swellings appear in throat over the lower neck, floor of the thorax, abdomen, prepuce and mammary gland.</a:t>
            </a:r>
          </a:p>
          <a:p>
            <a:r>
              <a:rPr lang="en-IN" dirty="0" smtClean="0"/>
              <a:t/>
            </a:r>
            <a:br>
              <a:rPr lang="en-IN" dirty="0" smtClean="0"/>
            </a:br>
            <a:endParaRPr lang="en-I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smtClean="0"/>
              <a:t>There is a high fever, severe depression, dyspnoea due to swelling of the throat or colic due to intestinal irritation.</a:t>
            </a:r>
          </a:p>
          <a:p>
            <a:r>
              <a:rPr lang="en-IN" dirty="0" smtClean="0"/>
              <a:t>The course of the disease is about 48-96hours.</a:t>
            </a:r>
          </a:p>
          <a:p>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Gross lesions</a:t>
            </a:r>
            <a:r>
              <a:rPr lang="en-IN" dirty="0" smtClean="0"/>
              <a:t/>
            </a:r>
            <a:br>
              <a:rPr lang="en-IN" dirty="0" smtClean="0"/>
            </a:br>
            <a:endParaRPr lang="en-IN" dirty="0"/>
          </a:p>
        </p:txBody>
      </p:sp>
      <p:sp>
        <p:nvSpPr>
          <p:cNvPr id="3" name="Content Placeholder 2"/>
          <p:cNvSpPr>
            <a:spLocks noGrp="1"/>
          </p:cNvSpPr>
          <p:nvPr>
            <p:ph idx="1"/>
          </p:nvPr>
        </p:nvSpPr>
        <p:spPr/>
        <p:txBody>
          <a:bodyPr>
            <a:normAutofit fontScale="77500" lnSpcReduction="20000"/>
          </a:bodyPr>
          <a:lstStyle/>
          <a:p>
            <a:r>
              <a:rPr lang="en-IN" dirty="0" err="1" smtClean="0">
                <a:solidFill>
                  <a:srgbClr val="C00000"/>
                </a:solidFill>
              </a:rPr>
              <a:t>Postmortem</a:t>
            </a:r>
            <a:r>
              <a:rPr lang="en-IN" dirty="0" smtClean="0">
                <a:solidFill>
                  <a:srgbClr val="C00000"/>
                </a:solidFill>
              </a:rPr>
              <a:t> examination of anthrax carcass should not be conducted </a:t>
            </a:r>
          </a:p>
          <a:p>
            <a:r>
              <a:rPr lang="en-IN" dirty="0" smtClean="0"/>
              <a:t>Oedema and haemorrhages may be seen in any part of the body, particularly in serous membrane.</a:t>
            </a:r>
          </a:p>
          <a:p>
            <a:r>
              <a:rPr lang="en-IN" dirty="0" smtClean="0"/>
              <a:t>The spleen is greatly enlarged and engorged with dark </a:t>
            </a:r>
            <a:r>
              <a:rPr lang="en-IN" dirty="0" err="1" smtClean="0"/>
              <a:t>unclotted</a:t>
            </a:r>
            <a:r>
              <a:rPr lang="en-IN" dirty="0" smtClean="0"/>
              <a:t> blood</a:t>
            </a:r>
          </a:p>
          <a:p>
            <a:r>
              <a:rPr lang="en-IN" dirty="0" smtClean="0"/>
              <a:t>Lymph nodes are swollen, oedematous and occasionally haemorrhagic</a:t>
            </a:r>
          </a:p>
          <a:p>
            <a:r>
              <a:rPr lang="en-IN" dirty="0" smtClean="0"/>
              <a:t>Haemorrhages and swelling may occur in the intestinal tract, liver and kidney.</a:t>
            </a:r>
          </a:p>
          <a:p>
            <a:r>
              <a:rPr lang="en-IN" dirty="0" smtClean="0"/>
              <a:t>In sheep and horse </a:t>
            </a:r>
            <a:r>
              <a:rPr lang="en-IN" dirty="0" err="1" smtClean="0"/>
              <a:t>splenomegaly</a:t>
            </a:r>
            <a:r>
              <a:rPr lang="en-IN" dirty="0" smtClean="0"/>
              <a:t> is not a constant lesion.</a:t>
            </a:r>
          </a:p>
          <a:p>
            <a:r>
              <a:rPr lang="en-IN" dirty="0" smtClean="0"/>
              <a:t>In swine, oedema and haemorrhages are seen in the pharynx and cervical lymph nodes.</a:t>
            </a:r>
          </a:p>
          <a:p>
            <a:endParaRPr lang="en-I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ANd9GcQjKA5TfbP4y919raeKsaW_qaUgzyjJlHT2YU72GebdnOp1jOeeeQQ9ZjE">
            <a:hlinkClick r:id="rId2"/>
          </p:cNvPr>
          <p:cNvPicPr>
            <a:picLocks noChangeAspect="1" noChangeArrowheads="1"/>
          </p:cNvPicPr>
          <p:nvPr/>
        </p:nvPicPr>
        <p:blipFill>
          <a:blip r:embed="rId3"/>
          <a:srcRect/>
          <a:stretch>
            <a:fillRect/>
          </a:stretch>
        </p:blipFill>
        <p:spPr bwMode="auto">
          <a:xfrm>
            <a:off x="1143000" y="685800"/>
            <a:ext cx="6096000" cy="4038600"/>
          </a:xfrm>
          <a:prstGeom prst="rect">
            <a:avLst/>
          </a:prstGeom>
          <a:noFill/>
        </p:spPr>
      </p:pic>
      <p:pic>
        <p:nvPicPr>
          <p:cNvPr id="3" name="Picture 2" descr="http://t0.gstatic.com/images?q=tbn:ANd9GcRbnTCcUfv-Z4GwSoRJ0k0kByXm-wK0_UsvnpHqWddNgxKiG-cGAt0-ylU">
            <a:hlinkClick r:id="rId4"/>
          </p:cNvPr>
          <p:cNvPicPr>
            <a:picLocks noChangeAspect="1" noChangeArrowheads="1"/>
          </p:cNvPicPr>
          <p:nvPr/>
        </p:nvPicPr>
        <p:blipFill>
          <a:blip r:embed="rId5"/>
          <a:srcRect/>
          <a:stretch>
            <a:fillRect/>
          </a:stretch>
        </p:blipFill>
        <p:spPr bwMode="auto">
          <a:xfrm>
            <a:off x="1066800" y="4343400"/>
            <a:ext cx="2590800" cy="195262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t2.gstatic.com/images?q=tbn:ANd9GcT45bOW-8HjYktCTPQrEFebNiF_owAIhh9lvC2rRBq35txZpEPNAcPXiYE">
            <a:hlinkClick r:id="rId2"/>
          </p:cNvPr>
          <p:cNvPicPr>
            <a:picLocks noChangeAspect="1" noChangeArrowheads="1"/>
          </p:cNvPicPr>
          <p:nvPr/>
        </p:nvPicPr>
        <p:blipFill>
          <a:blip r:embed="rId3"/>
          <a:srcRect/>
          <a:stretch>
            <a:fillRect/>
          </a:stretch>
        </p:blipFill>
        <p:spPr bwMode="auto">
          <a:xfrm>
            <a:off x="1143000" y="2514600"/>
            <a:ext cx="2914650" cy="2819400"/>
          </a:xfrm>
          <a:prstGeom prst="rect">
            <a:avLst/>
          </a:prstGeom>
          <a:noFill/>
        </p:spPr>
      </p:pic>
      <p:pic>
        <p:nvPicPr>
          <p:cNvPr id="27652" name="Picture 4" descr="http://t3.gstatic.com/images?q=tbn:ANd9GcRRevuV5asSwu8RVj4FWMMTqJ4BjH5rVyDTHh8YVaz_bs9XTnMSfXfdyYg">
            <a:hlinkClick r:id="rId4"/>
          </p:cNvPr>
          <p:cNvPicPr>
            <a:picLocks noChangeAspect="1" noChangeArrowheads="1"/>
          </p:cNvPicPr>
          <p:nvPr/>
        </p:nvPicPr>
        <p:blipFill>
          <a:blip r:embed="rId5"/>
          <a:srcRect/>
          <a:stretch>
            <a:fillRect/>
          </a:stretch>
        </p:blipFill>
        <p:spPr bwMode="auto">
          <a:xfrm>
            <a:off x="5334000" y="1371600"/>
            <a:ext cx="3276600" cy="32766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Microscopic lesions</a:t>
            </a:r>
            <a:endParaRPr lang="en-IN" dirty="0" smtClean="0"/>
          </a:p>
        </p:txBody>
      </p:sp>
      <p:sp>
        <p:nvSpPr>
          <p:cNvPr id="3" name="Content Placeholder 2"/>
          <p:cNvSpPr>
            <a:spLocks noGrp="1"/>
          </p:cNvSpPr>
          <p:nvPr>
            <p:ph idx="1"/>
          </p:nvPr>
        </p:nvSpPr>
        <p:spPr/>
        <p:txBody>
          <a:bodyPr/>
          <a:lstStyle/>
          <a:p>
            <a:r>
              <a:rPr lang="en-IN" dirty="0" smtClean="0"/>
              <a:t>Large numbers of bacilli demonstrated in smears or tissue sections.</a:t>
            </a:r>
          </a:p>
          <a:p>
            <a:r>
              <a:rPr lang="en-IN" dirty="0" smtClean="0"/>
              <a:t>The anthrax rods can be differentiated from pm invaders by gram's stain.</a:t>
            </a:r>
          </a:p>
          <a:p>
            <a:r>
              <a:rPr lang="en-IN" dirty="0" smtClean="0"/>
              <a:t>The ends of the anthrax bacilli are truncated seen in short chains with capsule.</a:t>
            </a:r>
          </a:p>
          <a:p>
            <a:r>
              <a:rPr lang="en-IN" dirty="0" smtClean="0"/>
              <a:t>Spores never noticed in anthrax</a:t>
            </a:r>
          </a:p>
          <a:p>
            <a:endParaRPr lang="en-I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52400" y="2286000"/>
            <a:ext cx="8839200" cy="1006475"/>
          </a:xfrm>
          <a:prstGeom prst="rect">
            <a:avLst/>
          </a:prstGeom>
          <a:noFill/>
          <a:ln w="9525" algn="ctr">
            <a:noFill/>
            <a:miter lim="800000"/>
            <a:headEnd/>
            <a:tailEnd/>
          </a:ln>
        </p:spPr>
        <p:txBody>
          <a:bodyPr>
            <a:spAutoFit/>
          </a:bodyPr>
          <a:lstStyle/>
          <a:p>
            <a:pPr algn="ctr">
              <a:spcBef>
                <a:spcPct val="50000"/>
              </a:spcBef>
            </a:pPr>
            <a:r>
              <a:rPr lang="en-US" sz="6000" i="1">
                <a:solidFill>
                  <a:srgbClr val="14078B"/>
                </a:solidFill>
              </a:rPr>
              <a:t>Bacillus anthracis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Diagnosis </a:t>
            </a:r>
            <a:endParaRPr lang="en-IN" dirty="0"/>
          </a:p>
        </p:txBody>
      </p:sp>
      <p:sp>
        <p:nvSpPr>
          <p:cNvPr id="3" name="Content Placeholder 2"/>
          <p:cNvSpPr>
            <a:spLocks noGrp="1"/>
          </p:cNvSpPr>
          <p:nvPr>
            <p:ph idx="1"/>
          </p:nvPr>
        </p:nvSpPr>
        <p:spPr/>
        <p:txBody>
          <a:bodyPr>
            <a:normAutofit fontScale="92500"/>
          </a:bodyPr>
          <a:lstStyle/>
          <a:p>
            <a:r>
              <a:rPr lang="en-IN" dirty="0" smtClean="0"/>
              <a:t>Demonstration of </a:t>
            </a:r>
            <a:r>
              <a:rPr lang="en-IN" dirty="0" smtClean="0"/>
              <a:t>capsule </a:t>
            </a:r>
            <a:r>
              <a:rPr lang="en-IN" dirty="0" smtClean="0"/>
              <a:t>by methylene blue -</a:t>
            </a:r>
            <a:r>
              <a:rPr lang="en-IN" dirty="0" err="1" smtClean="0"/>
              <a:t>McFadyen's</a:t>
            </a:r>
            <a:r>
              <a:rPr lang="en-IN" dirty="0" smtClean="0"/>
              <a:t>  reaction</a:t>
            </a:r>
          </a:p>
          <a:p>
            <a:r>
              <a:rPr lang="en-IN" dirty="0" smtClean="0"/>
              <a:t>Blood smear stained by </a:t>
            </a:r>
            <a:r>
              <a:rPr lang="en-IN" dirty="0" err="1" smtClean="0"/>
              <a:t>Leishman’s</a:t>
            </a:r>
            <a:r>
              <a:rPr lang="en-IN" dirty="0" smtClean="0"/>
              <a:t> method will reveal characteristic rod shaped organisms with truncated ends, possessing a distinct capsule and arranged singly or in very short chains.</a:t>
            </a:r>
          </a:p>
          <a:p>
            <a:r>
              <a:rPr lang="en-IN" dirty="0" smtClean="0"/>
              <a:t>Blood smear stained by Methylene Blue will evince the </a:t>
            </a:r>
            <a:r>
              <a:rPr lang="en-IN" dirty="0" err="1" smtClean="0"/>
              <a:t>M’c</a:t>
            </a:r>
            <a:r>
              <a:rPr lang="en-IN" dirty="0" smtClean="0"/>
              <a:t> </a:t>
            </a:r>
            <a:r>
              <a:rPr lang="en-IN" dirty="0" err="1" smtClean="0"/>
              <a:t>Fadyean</a:t>
            </a:r>
            <a:r>
              <a:rPr lang="en-IN" dirty="0" smtClean="0"/>
              <a:t> methylene blue reaction.</a:t>
            </a:r>
          </a:p>
          <a:p>
            <a:endParaRPr lang="en-I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Blood smear </a:t>
            </a:r>
            <a:endParaRPr lang="en-IN" dirty="0"/>
          </a:p>
        </p:txBody>
      </p:sp>
      <p:pic>
        <p:nvPicPr>
          <p:cNvPr id="2050" name="Picture 2"/>
          <p:cNvPicPr>
            <a:picLocks noGrp="1" noChangeAspect="1" noChangeArrowheads="1"/>
          </p:cNvPicPr>
          <p:nvPr>
            <p:ph idx="1"/>
          </p:nvPr>
        </p:nvPicPr>
        <p:blipFill>
          <a:blip r:embed="rId2"/>
          <a:srcRect/>
          <a:stretch>
            <a:fillRect/>
          </a:stretch>
        </p:blipFill>
        <p:spPr bwMode="auto">
          <a:xfrm>
            <a:off x="762000" y="1600200"/>
            <a:ext cx="7848600" cy="5310981"/>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err="1" smtClean="0"/>
              <a:t>Etiology</a:t>
            </a:r>
            <a:r>
              <a:rPr lang="en-IN" b="1" i="1" dirty="0" smtClean="0"/>
              <a:t> </a:t>
            </a:r>
            <a:endParaRPr lang="en-IN" dirty="0"/>
          </a:p>
        </p:txBody>
      </p:sp>
      <p:sp>
        <p:nvSpPr>
          <p:cNvPr id="3" name="Content Placeholder 2"/>
          <p:cNvSpPr>
            <a:spLocks noGrp="1"/>
          </p:cNvSpPr>
          <p:nvPr>
            <p:ph idx="1"/>
          </p:nvPr>
        </p:nvSpPr>
        <p:spPr/>
        <p:txBody>
          <a:bodyPr>
            <a:normAutofit/>
          </a:bodyPr>
          <a:lstStyle/>
          <a:p>
            <a:pPr>
              <a:buNone/>
            </a:pPr>
            <a:endParaRPr lang="en-IN" dirty="0" smtClean="0"/>
          </a:p>
          <a:p>
            <a:pPr algn="just"/>
            <a:r>
              <a:rPr lang="en-IN" i="1" dirty="0" smtClean="0"/>
              <a:t>Bacillus </a:t>
            </a:r>
            <a:r>
              <a:rPr lang="en-IN" i="1" dirty="0" err="1" smtClean="0"/>
              <a:t>anthracis</a:t>
            </a:r>
            <a:r>
              <a:rPr lang="en-IN" dirty="0" smtClean="0"/>
              <a:t> is a pathogenic strain causing anthrax in both human and animals.</a:t>
            </a:r>
          </a:p>
          <a:p>
            <a:pPr algn="just"/>
            <a:r>
              <a:rPr lang="en-IN" dirty="0" smtClean="0"/>
              <a:t>It is a non motile, capsulated, aerobic, spore forming, gram + </a:t>
            </a:r>
            <a:r>
              <a:rPr lang="en-IN" dirty="0" err="1" smtClean="0"/>
              <a:t>ve</a:t>
            </a:r>
            <a:r>
              <a:rPr lang="en-IN" dirty="0" smtClean="0"/>
              <a:t> , organism.</a:t>
            </a:r>
          </a:p>
          <a:p>
            <a:pPr algn="just"/>
            <a:r>
              <a:rPr lang="en-IN" dirty="0" smtClean="0"/>
              <a:t>Appears as straight, very large rod shaped, arranged in a small short chain.</a:t>
            </a:r>
          </a:p>
          <a:p>
            <a:pPr algn="just">
              <a:buNone/>
            </a:pPr>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AnthraxTransmissionDiagram"/>
          <p:cNvPicPr>
            <a:picLocks noChangeAspect="1" noChangeArrowheads="1"/>
          </p:cNvPicPr>
          <p:nvPr/>
        </p:nvPicPr>
        <p:blipFill>
          <a:blip r:embed="rId2"/>
          <a:srcRect/>
          <a:stretch>
            <a:fillRect/>
          </a:stretch>
        </p:blipFill>
        <p:spPr bwMode="auto">
          <a:xfrm>
            <a:off x="914400" y="63500"/>
            <a:ext cx="7848600" cy="6642100"/>
          </a:xfrm>
          <a:prstGeom prst="rect">
            <a:avLst/>
          </a:prstGeom>
          <a:noFill/>
          <a:ln w="9525">
            <a:noFill/>
            <a:miter lim="800000"/>
            <a:headEnd/>
            <a:tailEnd/>
          </a:ln>
        </p:spPr>
      </p:pic>
      <p:sp>
        <p:nvSpPr>
          <p:cNvPr id="9219" name="Text Box 3"/>
          <p:cNvSpPr txBox="1">
            <a:spLocks noChangeArrowheads="1"/>
          </p:cNvSpPr>
          <p:nvPr/>
        </p:nvSpPr>
        <p:spPr bwMode="auto">
          <a:xfrm>
            <a:off x="0" y="381000"/>
            <a:ext cx="3328988" cy="2289175"/>
          </a:xfrm>
          <a:prstGeom prst="rect">
            <a:avLst/>
          </a:prstGeom>
          <a:noFill/>
          <a:ln w="9525" algn="ctr">
            <a:noFill/>
            <a:miter lim="800000"/>
            <a:headEnd/>
            <a:tailEnd/>
          </a:ln>
        </p:spPr>
        <p:txBody>
          <a:bodyPr>
            <a:spAutoFit/>
          </a:bodyPr>
          <a:lstStyle/>
          <a:p>
            <a:pPr algn="ctr">
              <a:spcBef>
                <a:spcPct val="50000"/>
              </a:spcBef>
            </a:pPr>
            <a:r>
              <a:rPr lang="en-US" i="1">
                <a:solidFill>
                  <a:srgbClr val="CC0000"/>
                </a:solidFill>
              </a:rPr>
              <a:t>Epidemiology of Anthrax in Animal and Human Hosts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a:t>
            </a:r>
            <a:endParaRPr lang="en-IN" dirty="0"/>
          </a:p>
        </p:txBody>
      </p:sp>
      <p:sp>
        <p:nvSpPr>
          <p:cNvPr id="3" name="Content Placeholder 2"/>
          <p:cNvSpPr>
            <a:spLocks noGrp="1"/>
          </p:cNvSpPr>
          <p:nvPr>
            <p:ph idx="1"/>
          </p:nvPr>
        </p:nvSpPr>
        <p:spPr/>
        <p:txBody>
          <a:bodyPr/>
          <a:lstStyle/>
          <a:p>
            <a:r>
              <a:rPr lang="en-US" dirty="0" smtClean="0"/>
              <a:t>The entry can occur either in bacilli form or spore form.</a:t>
            </a:r>
          </a:p>
          <a:p>
            <a:r>
              <a:rPr lang="en-US" dirty="0" smtClean="0"/>
              <a:t>Transmission Mainly through ingestion or inhalation .</a:t>
            </a:r>
            <a:endParaRPr lang="en-IN" dirty="0" smtClean="0"/>
          </a:p>
          <a:p>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a:t>
            </a:r>
            <a:endParaRPr lang="en-IN" dirty="0"/>
          </a:p>
        </p:txBody>
      </p:sp>
      <p:sp>
        <p:nvSpPr>
          <p:cNvPr id="3" name="Content Placeholder 2"/>
          <p:cNvSpPr>
            <a:spLocks noGrp="1"/>
          </p:cNvSpPr>
          <p:nvPr>
            <p:ph idx="1"/>
          </p:nvPr>
        </p:nvSpPr>
        <p:spPr/>
        <p:txBody>
          <a:bodyPr>
            <a:normAutofit lnSpcReduction="10000"/>
          </a:bodyPr>
          <a:lstStyle/>
          <a:p>
            <a:r>
              <a:rPr lang="en-US" dirty="0" smtClean="0">
                <a:solidFill>
                  <a:schemeClr val="accent6">
                    <a:lumMod val="75000"/>
                  </a:schemeClr>
                </a:solidFill>
              </a:rPr>
              <a:t>                    Bacilli form</a:t>
            </a:r>
          </a:p>
          <a:p>
            <a:endParaRPr lang="en-US" dirty="0" smtClean="0"/>
          </a:p>
          <a:p>
            <a:r>
              <a:rPr lang="en-US" dirty="0" smtClean="0"/>
              <a:t>            Inhalation   Ingestion </a:t>
            </a:r>
          </a:p>
          <a:p>
            <a:r>
              <a:rPr lang="en-US" dirty="0" smtClean="0"/>
              <a:t>              Pharynx       Stomach </a:t>
            </a:r>
          </a:p>
          <a:p>
            <a:r>
              <a:rPr lang="en-US" dirty="0" smtClean="0"/>
              <a:t>           Lymph Node   destroyed by gastric juices</a:t>
            </a:r>
          </a:p>
          <a:p>
            <a:r>
              <a:rPr lang="en-US" dirty="0" smtClean="0"/>
              <a:t>            Proliferate</a:t>
            </a:r>
          </a:p>
          <a:p>
            <a:r>
              <a:rPr lang="en-US" dirty="0" smtClean="0"/>
              <a:t>             Goes to other organs</a:t>
            </a:r>
          </a:p>
          <a:p>
            <a:r>
              <a:rPr lang="en-US" dirty="0" smtClean="0"/>
              <a:t>             Produce toxin</a:t>
            </a:r>
            <a:endParaRPr lang="en-IN" dirty="0"/>
          </a:p>
        </p:txBody>
      </p:sp>
      <p:sp>
        <p:nvSpPr>
          <p:cNvPr id="4" name="Down Arrow 3"/>
          <p:cNvSpPr/>
          <p:nvPr/>
        </p:nvSpPr>
        <p:spPr>
          <a:xfrm rot="1477877">
            <a:off x="3195867" y="2058379"/>
            <a:ext cx="83777" cy="3622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Down Arrow 4"/>
          <p:cNvSpPr/>
          <p:nvPr/>
        </p:nvSpPr>
        <p:spPr>
          <a:xfrm rot="19042574">
            <a:off x="3646743" y="1909377"/>
            <a:ext cx="45719" cy="660925"/>
          </a:xfrm>
          <a:prstGeom prst="downArrow">
            <a:avLst>
              <a:gd name="adj1" fmla="val 50000"/>
              <a:gd name="adj2" fmla="val 1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Down Arrow 5"/>
          <p:cNvSpPr/>
          <p:nvPr/>
        </p:nvSpPr>
        <p:spPr>
          <a:xfrm>
            <a:off x="2895600" y="3124200"/>
            <a:ext cx="484632"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Down Arrow 6"/>
          <p:cNvSpPr/>
          <p:nvPr/>
        </p:nvSpPr>
        <p:spPr>
          <a:xfrm>
            <a:off x="2895600" y="3657600"/>
            <a:ext cx="484632"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Down Arrow 7"/>
          <p:cNvSpPr/>
          <p:nvPr/>
        </p:nvSpPr>
        <p:spPr>
          <a:xfrm>
            <a:off x="2895600" y="4191000"/>
            <a:ext cx="484632"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Down Arrow 8"/>
          <p:cNvSpPr/>
          <p:nvPr/>
        </p:nvSpPr>
        <p:spPr>
          <a:xfrm>
            <a:off x="2971800" y="4648200"/>
            <a:ext cx="3810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Down Arrow 9"/>
          <p:cNvSpPr/>
          <p:nvPr/>
        </p:nvSpPr>
        <p:spPr>
          <a:xfrm>
            <a:off x="2895600" y="5257800"/>
            <a:ext cx="484632"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Down Arrow 10"/>
          <p:cNvSpPr/>
          <p:nvPr/>
        </p:nvSpPr>
        <p:spPr>
          <a:xfrm>
            <a:off x="4572000" y="3124200"/>
            <a:ext cx="484632"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Down Arrow 11"/>
          <p:cNvSpPr/>
          <p:nvPr/>
        </p:nvSpPr>
        <p:spPr>
          <a:xfrm>
            <a:off x="4648200" y="3657600"/>
            <a:ext cx="484632"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a:t>
            </a:r>
            <a:endParaRPr lang="en-IN" dirty="0"/>
          </a:p>
        </p:txBody>
      </p:sp>
      <p:sp>
        <p:nvSpPr>
          <p:cNvPr id="3" name="Content Placeholder 2"/>
          <p:cNvSpPr>
            <a:spLocks noGrp="1"/>
          </p:cNvSpPr>
          <p:nvPr>
            <p:ph idx="1"/>
          </p:nvPr>
        </p:nvSpPr>
        <p:spPr/>
        <p:txBody>
          <a:bodyPr>
            <a:normAutofit fontScale="92500" lnSpcReduction="10000"/>
          </a:bodyPr>
          <a:lstStyle/>
          <a:p>
            <a:pPr algn="ctr">
              <a:lnSpc>
                <a:spcPct val="150000"/>
              </a:lnSpc>
            </a:pPr>
            <a:r>
              <a:rPr lang="en-US" b="1" dirty="0" smtClean="0">
                <a:solidFill>
                  <a:schemeClr val="accent2"/>
                </a:solidFill>
              </a:rPr>
              <a:t>Spore form </a:t>
            </a:r>
          </a:p>
          <a:p>
            <a:pPr algn="ctr">
              <a:lnSpc>
                <a:spcPct val="150000"/>
              </a:lnSpc>
            </a:pPr>
            <a:r>
              <a:rPr lang="en-US" dirty="0" smtClean="0"/>
              <a:t>Pharynx</a:t>
            </a:r>
          </a:p>
          <a:p>
            <a:pPr algn="ctr">
              <a:lnSpc>
                <a:spcPct val="150000"/>
              </a:lnSpc>
            </a:pPr>
            <a:r>
              <a:rPr lang="en-US" dirty="0" smtClean="0"/>
              <a:t>Stomach</a:t>
            </a:r>
          </a:p>
          <a:p>
            <a:pPr algn="ctr">
              <a:lnSpc>
                <a:spcPct val="150000"/>
              </a:lnSpc>
            </a:pPr>
            <a:r>
              <a:rPr lang="en-US" dirty="0" smtClean="0"/>
              <a:t>Intestine </a:t>
            </a:r>
          </a:p>
          <a:p>
            <a:pPr algn="ctr">
              <a:lnSpc>
                <a:spcPct val="150000"/>
              </a:lnSpc>
            </a:pPr>
            <a:r>
              <a:rPr lang="en-US" dirty="0" smtClean="0"/>
              <a:t>Cross mucosa and comes in blood </a:t>
            </a:r>
          </a:p>
          <a:p>
            <a:pPr algn="ctr">
              <a:lnSpc>
                <a:spcPct val="150000"/>
              </a:lnSpc>
            </a:pPr>
            <a:r>
              <a:rPr lang="en-US" dirty="0" smtClean="0"/>
              <a:t>Septicemia </a:t>
            </a:r>
            <a:endParaRPr lang="en-IN" dirty="0"/>
          </a:p>
        </p:txBody>
      </p:sp>
      <p:sp>
        <p:nvSpPr>
          <p:cNvPr id="5" name="Down Arrow 4"/>
          <p:cNvSpPr/>
          <p:nvPr/>
        </p:nvSpPr>
        <p:spPr>
          <a:xfrm>
            <a:off x="4495800" y="2209800"/>
            <a:ext cx="484632"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Down Arrow 5"/>
          <p:cNvSpPr/>
          <p:nvPr/>
        </p:nvSpPr>
        <p:spPr>
          <a:xfrm>
            <a:off x="4495800" y="2895600"/>
            <a:ext cx="484632"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Down Arrow 6"/>
          <p:cNvSpPr/>
          <p:nvPr/>
        </p:nvSpPr>
        <p:spPr>
          <a:xfrm>
            <a:off x="4495800" y="3657600"/>
            <a:ext cx="484632"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Down Arrow 7"/>
          <p:cNvSpPr/>
          <p:nvPr/>
        </p:nvSpPr>
        <p:spPr>
          <a:xfrm>
            <a:off x="4495800" y="4343400"/>
            <a:ext cx="484632"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Down Arrow 8"/>
          <p:cNvSpPr/>
          <p:nvPr/>
        </p:nvSpPr>
        <p:spPr>
          <a:xfrm>
            <a:off x="4495800" y="5181600"/>
            <a:ext cx="484632"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a:t>
            </a:r>
            <a:endParaRPr lang="en-IN" dirty="0"/>
          </a:p>
        </p:txBody>
      </p:sp>
      <p:sp>
        <p:nvSpPr>
          <p:cNvPr id="3" name="Content Placeholder 2"/>
          <p:cNvSpPr>
            <a:spLocks noGrp="1"/>
          </p:cNvSpPr>
          <p:nvPr>
            <p:ph idx="1"/>
          </p:nvPr>
        </p:nvSpPr>
        <p:spPr/>
        <p:txBody>
          <a:bodyPr>
            <a:normAutofit lnSpcReduction="10000"/>
          </a:bodyPr>
          <a:lstStyle/>
          <a:p>
            <a:r>
              <a:rPr lang="en-US" dirty="0" smtClean="0"/>
              <a:t>Septicemia is due to </a:t>
            </a:r>
            <a:r>
              <a:rPr lang="en-US" dirty="0" smtClean="0">
                <a:solidFill>
                  <a:schemeClr val="tx2">
                    <a:lumMod val="60000"/>
                    <a:lumOff val="40000"/>
                  </a:schemeClr>
                </a:solidFill>
              </a:rPr>
              <a:t>capsule</a:t>
            </a:r>
            <a:r>
              <a:rPr lang="en-US" dirty="0" smtClean="0"/>
              <a:t> and </a:t>
            </a:r>
            <a:r>
              <a:rPr lang="en-US" dirty="0" smtClean="0">
                <a:solidFill>
                  <a:schemeClr val="accent2">
                    <a:lumMod val="75000"/>
                  </a:schemeClr>
                </a:solidFill>
              </a:rPr>
              <a:t>Exotoxin.</a:t>
            </a:r>
          </a:p>
          <a:p>
            <a:pPr algn="ctr">
              <a:buNone/>
            </a:pPr>
            <a:r>
              <a:rPr lang="en-US" b="1" u="sng" dirty="0" smtClean="0">
                <a:solidFill>
                  <a:schemeClr val="tx2">
                    <a:lumMod val="60000"/>
                    <a:lumOff val="40000"/>
                  </a:schemeClr>
                </a:solidFill>
              </a:rPr>
              <a:t>capsule   </a:t>
            </a:r>
          </a:p>
          <a:p>
            <a:pPr algn="ctr">
              <a:buNone/>
            </a:pPr>
            <a:r>
              <a:rPr lang="en-US" dirty="0" smtClean="0">
                <a:solidFill>
                  <a:schemeClr val="tx2">
                    <a:lumMod val="60000"/>
                    <a:lumOff val="40000"/>
                  </a:schemeClr>
                </a:solidFill>
              </a:rPr>
              <a:t>Glutamic acid       Anti </a:t>
            </a:r>
            <a:r>
              <a:rPr lang="en-US" dirty="0" err="1" smtClean="0">
                <a:solidFill>
                  <a:schemeClr val="tx2">
                    <a:lumMod val="60000"/>
                    <a:lumOff val="40000"/>
                  </a:schemeClr>
                </a:solidFill>
              </a:rPr>
              <a:t>Phagocytic</a:t>
            </a:r>
            <a:r>
              <a:rPr lang="en-US" dirty="0" smtClean="0">
                <a:solidFill>
                  <a:schemeClr val="tx2">
                    <a:lumMod val="60000"/>
                    <a:lumOff val="40000"/>
                  </a:schemeClr>
                </a:solidFill>
              </a:rPr>
              <a:t> </a:t>
            </a:r>
            <a:r>
              <a:rPr lang="en-US" dirty="0" smtClean="0">
                <a:solidFill>
                  <a:schemeClr val="tx2">
                    <a:lumMod val="60000"/>
                    <a:lumOff val="40000"/>
                  </a:schemeClr>
                </a:solidFill>
              </a:rPr>
              <a:t>property</a:t>
            </a:r>
          </a:p>
          <a:p>
            <a:pPr algn="ctr">
              <a:buNone/>
            </a:pPr>
            <a:r>
              <a:rPr lang="en-US" dirty="0" smtClean="0">
                <a:solidFill>
                  <a:schemeClr val="tx2">
                    <a:lumMod val="60000"/>
                    <a:lumOff val="40000"/>
                  </a:schemeClr>
                </a:solidFill>
              </a:rPr>
              <a:t>                       Surviving property</a:t>
            </a:r>
          </a:p>
          <a:p>
            <a:pPr>
              <a:buNone/>
            </a:pPr>
            <a:r>
              <a:rPr lang="en-US" dirty="0" smtClean="0">
                <a:solidFill>
                  <a:schemeClr val="tx2">
                    <a:lumMod val="60000"/>
                    <a:lumOff val="40000"/>
                  </a:schemeClr>
                </a:solidFill>
              </a:rPr>
              <a:t>(poly- D- glutamate)</a:t>
            </a:r>
          </a:p>
          <a:p>
            <a:pPr>
              <a:buNone/>
            </a:pPr>
            <a:r>
              <a:rPr lang="en-US" dirty="0" smtClean="0">
                <a:solidFill>
                  <a:schemeClr val="tx2">
                    <a:lumMod val="60000"/>
                    <a:lumOff val="40000"/>
                  </a:schemeClr>
                </a:solidFill>
              </a:rPr>
              <a:t>Fibrinolytic property </a:t>
            </a:r>
          </a:p>
          <a:p>
            <a:pPr>
              <a:buNone/>
            </a:pPr>
            <a:r>
              <a:rPr lang="en-US" dirty="0" smtClean="0">
                <a:solidFill>
                  <a:schemeClr val="tx2">
                    <a:lumMod val="60000"/>
                    <a:lumOff val="40000"/>
                  </a:schemeClr>
                </a:solidFill>
              </a:rPr>
              <a:t>Prevents clotting of blood </a:t>
            </a:r>
          </a:p>
          <a:p>
            <a:pPr>
              <a:buNone/>
            </a:pPr>
            <a:r>
              <a:rPr lang="en-US" dirty="0" smtClean="0">
                <a:solidFill>
                  <a:schemeClr val="tx2">
                    <a:lumMod val="60000"/>
                    <a:lumOff val="40000"/>
                  </a:schemeClr>
                </a:solidFill>
              </a:rPr>
              <a:t>(Blood did not clot)</a:t>
            </a:r>
          </a:p>
          <a:p>
            <a:pPr algn="ctr">
              <a:buNone/>
            </a:pPr>
            <a:endParaRPr lang="en-US" dirty="0" smtClean="0">
              <a:solidFill>
                <a:schemeClr val="tx2">
                  <a:lumMod val="60000"/>
                  <a:lumOff val="40000"/>
                </a:schemeClr>
              </a:solidFill>
            </a:endParaRPr>
          </a:p>
          <a:p>
            <a:pPr algn="ctr">
              <a:buNone/>
            </a:pPr>
            <a:endParaRPr lang="en-IN" dirty="0"/>
          </a:p>
        </p:txBody>
      </p:sp>
      <p:cxnSp>
        <p:nvCxnSpPr>
          <p:cNvPr id="32" name="Straight Arrow Connector 31"/>
          <p:cNvCxnSpPr/>
          <p:nvPr/>
        </p:nvCxnSpPr>
        <p:spPr>
          <a:xfrm rot="5400000">
            <a:off x="4991497" y="3238103"/>
            <a:ext cx="228600"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0800000" flipV="1">
            <a:off x="3352800" y="2667000"/>
            <a:ext cx="9906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a:off x="1981994" y="3428206"/>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5400000">
            <a:off x="2058194" y="4342606"/>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5400000">
            <a:off x="2096294" y="4761706"/>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5400000">
            <a:off x="2170906" y="5448300"/>
            <a:ext cx="2293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16200000" flipH="1">
            <a:off x="4648200" y="2590800"/>
            <a:ext cx="2286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a:t>
            </a:r>
            <a:endParaRPr lang="en-IN" dirty="0"/>
          </a:p>
        </p:txBody>
      </p:sp>
      <p:sp>
        <p:nvSpPr>
          <p:cNvPr id="3" name="Content Placeholder 2"/>
          <p:cNvSpPr>
            <a:spLocks noGrp="1"/>
          </p:cNvSpPr>
          <p:nvPr>
            <p:ph idx="1"/>
          </p:nvPr>
        </p:nvSpPr>
        <p:spPr/>
        <p:txBody>
          <a:bodyPr>
            <a:normAutofit fontScale="92500" lnSpcReduction="10000"/>
          </a:bodyPr>
          <a:lstStyle/>
          <a:p>
            <a:pPr algn="ctr">
              <a:buNone/>
            </a:pPr>
            <a:r>
              <a:rPr lang="en-US" dirty="0" smtClean="0">
                <a:solidFill>
                  <a:schemeClr val="accent3">
                    <a:lumMod val="75000"/>
                  </a:schemeClr>
                </a:solidFill>
              </a:rPr>
              <a:t>Exotoxine </a:t>
            </a:r>
          </a:p>
          <a:p>
            <a:r>
              <a:rPr lang="en-US" dirty="0" smtClean="0"/>
              <a:t>They have catalytic effect has 3 ( Three) main           components</a:t>
            </a:r>
          </a:p>
          <a:p>
            <a:r>
              <a:rPr lang="en-US" dirty="0" smtClean="0">
                <a:solidFill>
                  <a:srgbClr val="FFC000"/>
                </a:solidFill>
              </a:rPr>
              <a:t>Edema factor</a:t>
            </a:r>
            <a:r>
              <a:rPr lang="en-US" dirty="0" smtClean="0"/>
              <a:t>                      </a:t>
            </a:r>
            <a:r>
              <a:rPr lang="en-US" dirty="0" smtClean="0">
                <a:solidFill>
                  <a:srgbClr val="00B0F0"/>
                </a:solidFill>
              </a:rPr>
              <a:t>protective factor ( Ag)</a:t>
            </a:r>
          </a:p>
          <a:p>
            <a:pPr>
              <a:buNone/>
            </a:pPr>
            <a:r>
              <a:rPr lang="en-US" dirty="0" smtClean="0"/>
              <a:t>                                             Antiphagocytic property        </a:t>
            </a:r>
          </a:p>
          <a:p>
            <a:r>
              <a:rPr lang="en-US" dirty="0" smtClean="0"/>
              <a:t>Cyclic AMP production </a:t>
            </a:r>
          </a:p>
          <a:p>
            <a:r>
              <a:rPr lang="en-US" dirty="0" smtClean="0"/>
              <a:t>Fluid loss from cells            </a:t>
            </a:r>
            <a:r>
              <a:rPr lang="en-US" dirty="0" smtClean="0">
                <a:solidFill>
                  <a:schemeClr val="accent2"/>
                </a:solidFill>
              </a:rPr>
              <a:t>Lethal factor </a:t>
            </a:r>
          </a:p>
          <a:p>
            <a:r>
              <a:rPr lang="en-US" dirty="0" smtClean="0"/>
              <a:t>Produce </a:t>
            </a:r>
            <a:r>
              <a:rPr lang="en-US" dirty="0" err="1" smtClean="0"/>
              <a:t>oedema</a:t>
            </a:r>
            <a:r>
              <a:rPr lang="en-US" dirty="0" smtClean="0"/>
              <a:t> </a:t>
            </a:r>
          </a:p>
          <a:p>
            <a:r>
              <a:rPr lang="en-US" dirty="0" smtClean="0"/>
              <a:t>( </a:t>
            </a:r>
            <a:r>
              <a:rPr lang="en-US" dirty="0" err="1" smtClean="0"/>
              <a:t>Oedematus</a:t>
            </a:r>
            <a:r>
              <a:rPr lang="en-US" dirty="0" smtClean="0"/>
              <a:t> Swelling )</a:t>
            </a:r>
            <a:endParaRPr lang="en-IN" dirty="0"/>
          </a:p>
        </p:txBody>
      </p:sp>
      <p:cxnSp>
        <p:nvCxnSpPr>
          <p:cNvPr id="13" name="Straight Arrow Connector 12"/>
          <p:cNvCxnSpPr/>
          <p:nvPr/>
        </p:nvCxnSpPr>
        <p:spPr>
          <a:xfrm>
            <a:off x="3276600" y="2819400"/>
            <a:ext cx="1524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2286000" y="2819400"/>
            <a:ext cx="9144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2209800" y="38100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2362994" y="4495006"/>
            <a:ext cx="152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2324100" y="5067300"/>
            <a:ext cx="2293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2324100" y="5600700"/>
            <a:ext cx="2293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a:off x="5676106" y="3543300"/>
            <a:ext cx="2293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3200400" y="2743200"/>
            <a:ext cx="1828800" cy="1676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387</Words>
  <Application>Microsoft Office PowerPoint</Application>
  <PresentationFormat>On-screen Show (4:3)</PresentationFormat>
  <Paragraphs>97</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ANTHRAX</vt:lpstr>
      <vt:lpstr>Slide 2</vt:lpstr>
      <vt:lpstr>Etiology </vt:lpstr>
      <vt:lpstr>Slide 4</vt:lpstr>
      <vt:lpstr>Pathogenesis   </vt:lpstr>
      <vt:lpstr>Pathogenesis  </vt:lpstr>
      <vt:lpstr>Pathogenesis </vt:lpstr>
      <vt:lpstr>Pathogenesis </vt:lpstr>
      <vt:lpstr>Pathogenesis </vt:lpstr>
      <vt:lpstr>Pathogenesis </vt:lpstr>
      <vt:lpstr>CLINICAL SIGNS AND ZOONOSIS</vt:lpstr>
      <vt:lpstr>Acute form </vt:lpstr>
      <vt:lpstr>Slide 13</vt:lpstr>
      <vt:lpstr>Slide 14</vt:lpstr>
      <vt:lpstr>Slide 15</vt:lpstr>
      <vt:lpstr>Gross lesions </vt:lpstr>
      <vt:lpstr>Slide 17</vt:lpstr>
      <vt:lpstr>Slide 18</vt:lpstr>
      <vt:lpstr>Microscopic lesions</vt:lpstr>
      <vt:lpstr>Diagnosis </vt:lpstr>
      <vt:lpstr>Blood smear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dell</cp:lastModifiedBy>
  <cp:revision>47</cp:revision>
  <dcterms:created xsi:type="dcterms:W3CDTF">2006-08-16T00:00:00Z</dcterms:created>
  <dcterms:modified xsi:type="dcterms:W3CDTF">2019-01-30T04:59:02Z</dcterms:modified>
</cp:coreProperties>
</file>