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47DC26E-A755-4423-A613-CEFBDDFA142F}"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401057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DC26E-A755-4423-A613-CEFBDDFA142F}"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237173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DC26E-A755-4423-A613-CEFBDDFA142F}"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165305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DC26E-A755-4423-A613-CEFBDDFA142F}"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60517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7DC26E-A755-4423-A613-CEFBDDFA142F}"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170332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47DC26E-A755-4423-A613-CEFBDDFA142F}"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26235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47DC26E-A755-4423-A613-CEFBDDFA142F}" type="datetimeFigureOut">
              <a:rPr lang="en-IN" smtClean="0"/>
              <a:t>30-03-2020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205447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47DC26E-A755-4423-A613-CEFBDDFA142F}" type="datetimeFigureOut">
              <a:rPr lang="en-IN" smtClean="0"/>
              <a:t>30-03-2020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173067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DC26E-A755-4423-A613-CEFBDDFA142F}" type="datetimeFigureOut">
              <a:rPr lang="en-IN" smtClean="0"/>
              <a:t>30-03-2020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238166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7DC26E-A755-4423-A613-CEFBDDFA142F}"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20509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7DC26E-A755-4423-A613-CEFBDDFA142F}"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D380C0-9D56-487B-B8E7-8A1DBDB2FE8D}" type="slidenum">
              <a:rPr lang="en-IN" smtClean="0"/>
              <a:t>‹#›</a:t>
            </a:fld>
            <a:endParaRPr lang="en-IN"/>
          </a:p>
        </p:txBody>
      </p:sp>
    </p:spTree>
    <p:extLst>
      <p:ext uri="{BB962C8B-B14F-4D97-AF65-F5344CB8AC3E}">
        <p14:creationId xmlns:p14="http://schemas.microsoft.com/office/powerpoint/2010/main" val="374861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DC26E-A755-4423-A613-CEFBDDFA142F}" type="datetimeFigureOut">
              <a:rPr lang="en-IN" smtClean="0"/>
              <a:t>30-03-2020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380C0-9D56-487B-B8E7-8A1DBDB2FE8D}" type="slidenum">
              <a:rPr lang="en-IN" smtClean="0"/>
              <a:t>‹#›</a:t>
            </a:fld>
            <a:endParaRPr lang="en-IN"/>
          </a:p>
        </p:txBody>
      </p:sp>
    </p:spTree>
    <p:extLst>
      <p:ext uri="{BB962C8B-B14F-4D97-AF65-F5344CB8AC3E}">
        <p14:creationId xmlns:p14="http://schemas.microsoft.com/office/powerpoint/2010/main" val="410014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a:defRPr/>
            </a:pPr>
            <a:r>
              <a:rPr lang="en-US" b="1" dirty="0" smtClean="0"/>
              <a:t>Aquatic microbial groups </a:t>
            </a:r>
            <a:r>
              <a:rPr lang="en-US" dirty="0" smtClean="0"/>
              <a:t/>
            </a:r>
            <a:br>
              <a:rPr lang="en-US" dirty="0" smtClean="0"/>
            </a:br>
            <a:r>
              <a:rPr lang="en-US" dirty="0" smtClean="0"/>
              <a:t/>
            </a:r>
            <a:br>
              <a:rPr lang="en-US" dirty="0" smtClean="0"/>
            </a:br>
            <a:endParaRPr lang="en-US" dirty="0" smtClean="0"/>
          </a:p>
        </p:txBody>
      </p:sp>
      <p:sp>
        <p:nvSpPr>
          <p:cNvPr id="3" name="Subtitle 2"/>
          <p:cNvSpPr>
            <a:spLocks noGrp="1"/>
          </p:cNvSpPr>
          <p:nvPr>
            <p:ph type="subTitle" idx="1"/>
          </p:nvPr>
        </p:nvSpPr>
        <p:spPr/>
        <p:txBody>
          <a:bodyPr rtlCol="0">
            <a:normAutofit fontScale="92500" lnSpcReduction="10000"/>
          </a:bodyPr>
          <a:lstStyle/>
          <a:p>
            <a:pPr>
              <a:defRPr/>
            </a:pPr>
            <a:r>
              <a:rPr lang="en-US" dirty="0">
                <a:solidFill>
                  <a:srgbClr val="FF0000"/>
                </a:solidFill>
              </a:rPr>
              <a:t>Dr. Abhishek Thakur</a:t>
            </a:r>
          </a:p>
          <a:p>
            <a:pPr>
              <a:lnSpc>
                <a:spcPct val="100000"/>
              </a:lnSpc>
              <a:defRPr/>
            </a:pPr>
            <a:r>
              <a:rPr lang="en-US" dirty="0"/>
              <a:t>(Assistant Professor)</a:t>
            </a:r>
          </a:p>
          <a:p>
            <a:pPr>
              <a:lnSpc>
                <a:spcPct val="100000"/>
              </a:lnSpc>
              <a:defRPr/>
            </a:pPr>
            <a:r>
              <a:rPr lang="en-US" dirty="0"/>
              <a:t>College of Fisheries, </a:t>
            </a:r>
            <a:r>
              <a:rPr lang="en-US" dirty="0" err="1"/>
              <a:t>Kishjanganj</a:t>
            </a:r>
            <a:endParaRPr lang="en-US" dirty="0"/>
          </a:p>
          <a:p>
            <a:pPr>
              <a:lnSpc>
                <a:spcPct val="100000"/>
              </a:lnSpc>
              <a:defRPr/>
            </a:pPr>
            <a:r>
              <a:rPr lang="en-US" dirty="0"/>
              <a:t>BASU, Patna</a:t>
            </a:r>
          </a:p>
          <a:p>
            <a:pPr>
              <a:defRPr/>
            </a:pPr>
            <a:endParaRPr lang="en-US" dirty="0" smtClean="0"/>
          </a:p>
        </p:txBody>
      </p:sp>
    </p:spTree>
    <p:extLst>
      <p:ext uri="{BB962C8B-B14F-4D97-AF65-F5344CB8AC3E}">
        <p14:creationId xmlns:p14="http://schemas.microsoft.com/office/powerpoint/2010/main" val="79600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endParaRPr lang="en-IN" altLang="en-US" smtClean="0"/>
          </a:p>
        </p:txBody>
      </p:sp>
      <p:sp>
        <p:nvSpPr>
          <p:cNvPr id="98307" name="Content Placeholder 2"/>
          <p:cNvSpPr>
            <a:spLocks noGrp="1"/>
          </p:cNvSpPr>
          <p:nvPr>
            <p:ph idx="1"/>
          </p:nvPr>
        </p:nvSpPr>
        <p:spPr/>
        <p:txBody>
          <a:bodyPr/>
          <a:lstStyle/>
          <a:p>
            <a:pPr marL="0" indent="0">
              <a:buNone/>
            </a:pPr>
            <a:endParaRPr lang="en-US" altLang="en-US" b="1" smtClean="0"/>
          </a:p>
          <a:p>
            <a:pPr marL="0" indent="0">
              <a:buNone/>
            </a:pPr>
            <a:endParaRPr lang="en-US" altLang="en-US" b="1" smtClean="0"/>
          </a:p>
          <a:p>
            <a:pPr marL="0" indent="0" algn="just">
              <a:buNone/>
            </a:pPr>
            <a:r>
              <a:rPr lang="en-US" altLang="en-US" sz="3600" b="1"/>
              <a:t>Role of microorganisms in the cycling of elements </a:t>
            </a:r>
            <a:r>
              <a:rPr lang="en-US" altLang="en-US" sz="3600"/>
              <a:t/>
            </a:r>
            <a:br>
              <a:rPr lang="en-US" altLang="en-US" sz="3600"/>
            </a:br>
            <a:endParaRPr lang="en-IN" altLang="en-US" sz="3600"/>
          </a:p>
        </p:txBody>
      </p:sp>
    </p:spTree>
    <p:extLst>
      <p:ext uri="{BB962C8B-B14F-4D97-AF65-F5344CB8AC3E}">
        <p14:creationId xmlns:p14="http://schemas.microsoft.com/office/powerpoint/2010/main" val="34446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endParaRPr lang="en-IN" altLang="en-US" smtClean="0"/>
          </a:p>
        </p:txBody>
      </p:sp>
      <p:sp>
        <p:nvSpPr>
          <p:cNvPr id="3" name="Content Placeholder 2"/>
          <p:cNvSpPr>
            <a:spLocks noGrp="1"/>
          </p:cNvSpPr>
          <p:nvPr>
            <p:ph idx="1"/>
          </p:nvPr>
        </p:nvSpPr>
        <p:spPr/>
        <p:txBody>
          <a:bodyPr/>
          <a:lstStyle/>
          <a:p>
            <a:pPr>
              <a:buFont typeface="Arial" charset="0"/>
              <a:buChar char="•"/>
              <a:defRPr/>
            </a:pPr>
            <a:endParaRPr lang="en-US" dirty="0" smtClean="0"/>
          </a:p>
          <a:p>
            <a:pPr>
              <a:buFont typeface="Arial" charset="0"/>
              <a:buChar char="•"/>
              <a:defRPr/>
            </a:pPr>
            <a:endParaRPr lang="en-US" dirty="0"/>
          </a:p>
          <a:p>
            <a:pPr marL="0" indent="0" algn="ctr">
              <a:buNone/>
              <a:defRPr/>
            </a:pPr>
            <a:r>
              <a:rPr lang="en-US" sz="4400" b="1" dirty="0"/>
              <a:t>Phosphorous Cycle</a:t>
            </a:r>
            <a:endParaRPr lang="en-IN" sz="4400" b="1" dirty="0"/>
          </a:p>
        </p:txBody>
      </p:sp>
    </p:spTree>
    <p:extLst>
      <p:ext uri="{BB962C8B-B14F-4D97-AF65-F5344CB8AC3E}">
        <p14:creationId xmlns:p14="http://schemas.microsoft.com/office/powerpoint/2010/main" val="3927647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ltLang="en-US" sz="3200" b="1"/>
              <a:t>Phosphorous Cycle</a:t>
            </a:r>
            <a:endParaRPr lang="en-IN" altLang="en-US" sz="3200"/>
          </a:p>
        </p:txBody>
      </p:sp>
      <p:sp>
        <p:nvSpPr>
          <p:cNvPr id="100355" name="Content Placeholder 2"/>
          <p:cNvSpPr>
            <a:spLocks noGrp="1"/>
          </p:cNvSpPr>
          <p:nvPr>
            <p:ph idx="1"/>
          </p:nvPr>
        </p:nvSpPr>
        <p:spPr/>
        <p:txBody>
          <a:bodyPr/>
          <a:lstStyle/>
          <a:p>
            <a:pPr algn="just">
              <a:spcBef>
                <a:spcPts val="600"/>
              </a:spcBef>
              <a:spcAft>
                <a:spcPts val="600"/>
              </a:spcAft>
            </a:pPr>
            <a:r>
              <a:rPr lang="en-IN" altLang="en-US" sz="2400"/>
              <a:t>Phosphorus is only </a:t>
            </a:r>
            <a:r>
              <a:rPr lang="en-IN" altLang="en-US" sz="2400" b="1">
                <a:solidFill>
                  <a:srgbClr val="FF0000"/>
                </a:solidFill>
              </a:rPr>
              <a:t>second to nitrogen </a:t>
            </a:r>
            <a:r>
              <a:rPr lang="en-IN" altLang="en-US" sz="2400"/>
              <a:t>as a mineral nutrient required for plants, animals and microorganisms. </a:t>
            </a:r>
          </a:p>
          <a:p>
            <a:pPr algn="just">
              <a:spcBef>
                <a:spcPts val="600"/>
              </a:spcBef>
              <a:spcAft>
                <a:spcPts val="600"/>
              </a:spcAft>
            </a:pPr>
            <a:r>
              <a:rPr lang="en-IN" altLang="en-US" sz="2400"/>
              <a:t>It is a </a:t>
            </a:r>
            <a:r>
              <a:rPr lang="en-IN" altLang="en-US" sz="2400" b="1">
                <a:solidFill>
                  <a:srgbClr val="FF0000"/>
                </a:solidFill>
              </a:rPr>
              <a:t>major constituent of nucleic acids </a:t>
            </a:r>
            <a:r>
              <a:rPr lang="en-IN" altLang="en-US" sz="2400"/>
              <a:t>and in all living systems, it is essential for the </a:t>
            </a:r>
            <a:r>
              <a:rPr lang="en-IN" altLang="en-US" sz="2400" b="1">
                <a:solidFill>
                  <a:srgbClr val="FF0000"/>
                </a:solidFill>
              </a:rPr>
              <a:t>accumulation and release of energy. </a:t>
            </a:r>
          </a:p>
          <a:p>
            <a:pPr algn="just">
              <a:spcBef>
                <a:spcPts val="600"/>
              </a:spcBef>
              <a:spcAft>
                <a:spcPts val="600"/>
              </a:spcAft>
            </a:pPr>
            <a:r>
              <a:rPr lang="en-IN" altLang="en-US" sz="2400"/>
              <a:t>This element is generally </a:t>
            </a:r>
            <a:r>
              <a:rPr lang="en-IN" altLang="en-US" sz="2400" b="1">
                <a:solidFill>
                  <a:srgbClr val="FF0000"/>
                </a:solidFill>
              </a:rPr>
              <a:t>added to the soil </a:t>
            </a:r>
            <a:r>
              <a:rPr lang="en-IN" altLang="en-US" sz="2400"/>
              <a:t>as a chemical fertilizer or in the form of organic phosphates present in plant residues.</a:t>
            </a:r>
          </a:p>
        </p:txBody>
      </p:sp>
    </p:spTree>
    <p:extLst>
      <p:ext uri="{BB962C8B-B14F-4D97-AF65-F5344CB8AC3E}">
        <p14:creationId xmlns:p14="http://schemas.microsoft.com/office/powerpoint/2010/main" val="1307376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altLang="en-US" sz="3200" b="1"/>
              <a:t>Phosphorous Cycle</a:t>
            </a:r>
            <a:endParaRPr lang="en-IN" altLang="en-US" sz="3200"/>
          </a:p>
        </p:txBody>
      </p:sp>
      <p:sp>
        <p:nvSpPr>
          <p:cNvPr id="101379" name="Content Placeholder 2"/>
          <p:cNvSpPr>
            <a:spLocks noGrp="1"/>
          </p:cNvSpPr>
          <p:nvPr>
            <p:ph idx="1"/>
          </p:nvPr>
        </p:nvSpPr>
        <p:spPr/>
        <p:txBody>
          <a:bodyPr/>
          <a:lstStyle/>
          <a:p>
            <a:pPr algn="just">
              <a:spcBef>
                <a:spcPts val="600"/>
              </a:spcBef>
              <a:spcAft>
                <a:spcPts val="600"/>
              </a:spcAft>
            </a:pPr>
            <a:r>
              <a:rPr lang="en-IN" altLang="en-US" sz="2400"/>
              <a:t>Microorganisms </a:t>
            </a:r>
            <a:r>
              <a:rPr lang="en-IN" altLang="en-US" sz="2400" b="1">
                <a:solidFill>
                  <a:srgbClr val="FF0000"/>
                </a:solidFill>
              </a:rPr>
              <a:t>play a key role </a:t>
            </a:r>
            <a:r>
              <a:rPr lang="en-IN" altLang="en-US" sz="2400"/>
              <a:t>to bring about a number of transformations of this element. These include </a:t>
            </a:r>
          </a:p>
          <a:p>
            <a:pPr lvl="1" algn="just">
              <a:spcBef>
                <a:spcPts val="600"/>
              </a:spcBef>
              <a:spcAft>
                <a:spcPts val="600"/>
              </a:spcAft>
            </a:pPr>
            <a:r>
              <a:rPr lang="en-IN" altLang="en-US" sz="2000"/>
              <a:t>(i) altering its solubility, </a:t>
            </a:r>
          </a:p>
          <a:p>
            <a:pPr lvl="1" algn="just">
              <a:spcBef>
                <a:spcPts val="600"/>
              </a:spcBef>
              <a:spcAft>
                <a:spcPts val="600"/>
              </a:spcAft>
            </a:pPr>
            <a:r>
              <a:rPr lang="en-IN" altLang="en-US" sz="2000"/>
              <a:t>(ii) mineralization of organic phosphate into inorganic phosphate, </a:t>
            </a:r>
          </a:p>
          <a:p>
            <a:pPr lvl="1" algn="just">
              <a:spcBef>
                <a:spcPts val="600"/>
              </a:spcBef>
              <a:spcAft>
                <a:spcPts val="600"/>
              </a:spcAft>
            </a:pPr>
            <a:r>
              <a:rPr lang="en-IN" altLang="en-US" sz="2000"/>
              <a:t>(iii) oxidation and reduction of phosphorus compounds. </a:t>
            </a:r>
          </a:p>
          <a:p>
            <a:pPr algn="just">
              <a:spcBef>
                <a:spcPts val="600"/>
              </a:spcBef>
              <a:spcAft>
                <a:spcPts val="600"/>
              </a:spcAft>
            </a:pPr>
            <a:r>
              <a:rPr lang="en-IN" altLang="en-US" sz="2400"/>
              <a:t>Of these mobilization and immobilization are the most important.</a:t>
            </a:r>
          </a:p>
          <a:p>
            <a:pPr algn="just">
              <a:spcBef>
                <a:spcPts val="600"/>
              </a:spcBef>
              <a:spcAft>
                <a:spcPts val="600"/>
              </a:spcAft>
            </a:pPr>
            <a:r>
              <a:rPr lang="en-IN" altLang="en-US" sz="2400"/>
              <a:t>Upon the death of the plants, the organic phosphate is rapidly released by enzymatic hydrolysis. In many instances, phosphate becomes limiting factor for plant growth, because much of it in the soil is bound as insoluble calcium, iron or aluminium phosphates.</a:t>
            </a:r>
          </a:p>
        </p:txBody>
      </p:sp>
    </p:spTree>
    <p:extLst>
      <p:ext uri="{BB962C8B-B14F-4D97-AF65-F5344CB8AC3E}">
        <p14:creationId xmlns:p14="http://schemas.microsoft.com/office/powerpoint/2010/main" val="4036231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endParaRPr lang="en-IN" altLang="en-US" smtClean="0"/>
          </a:p>
        </p:txBody>
      </p:sp>
      <p:pic>
        <p:nvPicPr>
          <p:cNvPr id="102403"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304800"/>
            <a:ext cx="8458200" cy="6248400"/>
          </a:xfrm>
          <a:noFill/>
        </p:spPr>
      </p:pic>
    </p:spTree>
    <p:extLst>
      <p:ext uri="{BB962C8B-B14F-4D97-AF65-F5344CB8AC3E}">
        <p14:creationId xmlns:p14="http://schemas.microsoft.com/office/powerpoint/2010/main" val="3180905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altLang="en-US" sz="3200" b="1"/>
              <a:t>Phosphorous Cycle</a:t>
            </a:r>
            <a:endParaRPr lang="en-IN" altLang="en-US" sz="3200"/>
          </a:p>
        </p:txBody>
      </p:sp>
      <p:sp>
        <p:nvSpPr>
          <p:cNvPr id="3" name="Content Placeholder 2"/>
          <p:cNvSpPr>
            <a:spLocks noGrp="1"/>
          </p:cNvSpPr>
          <p:nvPr>
            <p:ph idx="1"/>
          </p:nvPr>
        </p:nvSpPr>
        <p:spPr/>
        <p:txBody>
          <a:bodyPr/>
          <a:lstStyle/>
          <a:p>
            <a:pPr algn="just">
              <a:spcBef>
                <a:spcPts val="600"/>
              </a:spcBef>
              <a:spcAft>
                <a:spcPts val="600"/>
              </a:spcAft>
            </a:pPr>
            <a:r>
              <a:rPr lang="en-IN" altLang="en-US" sz="2400"/>
              <a:t>The </a:t>
            </a:r>
            <a:r>
              <a:rPr lang="en-IN" altLang="en-US" sz="2400" b="1"/>
              <a:t>availability of phosphates depends on the degree of solubilization of insoluble phosphates</a:t>
            </a:r>
            <a:r>
              <a:rPr lang="en-IN" altLang="en-US" sz="2400"/>
              <a:t> by </a:t>
            </a:r>
            <a:r>
              <a:rPr lang="en-IN" altLang="en-US" sz="2400" b="1">
                <a:solidFill>
                  <a:srgbClr val="FF0000"/>
                </a:solidFill>
              </a:rPr>
              <a:t>various organic and inorganic acids </a:t>
            </a:r>
            <a:r>
              <a:rPr lang="en-IN" altLang="en-US" sz="2400"/>
              <a:t>produced by microorganisms. </a:t>
            </a:r>
          </a:p>
          <a:p>
            <a:pPr algn="just">
              <a:spcBef>
                <a:spcPts val="600"/>
              </a:spcBef>
              <a:spcAft>
                <a:spcPts val="600"/>
              </a:spcAft>
            </a:pPr>
            <a:r>
              <a:rPr lang="en-IN" altLang="en-US" sz="2400"/>
              <a:t>Several soil microorganisms, particularly fungi are known to produce substantial amounts of these acids and thereby solubilize insoluble phosphates and make it available to the plants. </a:t>
            </a:r>
          </a:p>
          <a:p>
            <a:pPr algn="just">
              <a:spcBef>
                <a:spcPts val="600"/>
              </a:spcBef>
              <a:spcAft>
                <a:spcPts val="600"/>
              </a:spcAft>
            </a:pPr>
            <a:r>
              <a:rPr lang="en-IN" altLang="en-US" sz="2400" b="1">
                <a:solidFill>
                  <a:srgbClr val="FF0000"/>
                </a:solidFill>
              </a:rPr>
              <a:t>Important microorganisms </a:t>
            </a:r>
            <a:r>
              <a:rPr lang="en-IN" altLang="en-US" sz="2400"/>
              <a:t>active in solubilization of inorganic phosphates include both bacteria and fungi such as species of </a:t>
            </a:r>
            <a:r>
              <a:rPr lang="en-IN" altLang="en-US" sz="2400" i="1"/>
              <a:t>Bacillus, Pseudomonas, Micrococcus, Aspergillus, Penicillium </a:t>
            </a:r>
            <a:r>
              <a:rPr lang="en-IN" altLang="en-US" sz="2400"/>
              <a:t>and </a:t>
            </a:r>
            <a:r>
              <a:rPr lang="en-IN" altLang="en-US" sz="2400" i="1"/>
              <a:t>Fusarium.</a:t>
            </a:r>
            <a:r>
              <a:rPr lang="en-IN" altLang="en-US" sz="2400"/>
              <a:t> </a:t>
            </a:r>
          </a:p>
          <a:p>
            <a:pPr algn="just">
              <a:spcBef>
                <a:spcPts val="600"/>
              </a:spcBef>
              <a:spcAft>
                <a:spcPts val="600"/>
              </a:spcAft>
            </a:pPr>
            <a:r>
              <a:rPr lang="en-IN" altLang="en-US" sz="2400"/>
              <a:t>The enzyme phosphatase plays key role in the solubilization of organic phosphates.</a:t>
            </a:r>
          </a:p>
        </p:txBody>
      </p:sp>
    </p:spTree>
    <p:extLst>
      <p:ext uri="{BB962C8B-B14F-4D97-AF65-F5344CB8AC3E}">
        <p14:creationId xmlns:p14="http://schemas.microsoft.com/office/powerpoint/2010/main" val="3599174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GB" altLang="en-US" sz="3200" b="1"/>
              <a:t>Carbon cycle</a:t>
            </a:r>
            <a:endParaRPr lang="en-IN" altLang="en-US" sz="3200"/>
          </a:p>
        </p:txBody>
      </p:sp>
      <p:sp>
        <p:nvSpPr>
          <p:cNvPr id="104451" name="Content Placeholder 2"/>
          <p:cNvSpPr>
            <a:spLocks noGrp="1"/>
          </p:cNvSpPr>
          <p:nvPr>
            <p:ph idx="1"/>
          </p:nvPr>
        </p:nvSpPr>
        <p:spPr/>
        <p:txBody>
          <a:bodyPr/>
          <a:lstStyle/>
          <a:p>
            <a:pPr algn="just">
              <a:spcBef>
                <a:spcPts val="600"/>
              </a:spcBef>
              <a:spcAft>
                <a:spcPts val="600"/>
              </a:spcAft>
            </a:pPr>
            <a:r>
              <a:rPr lang="en-IN" altLang="en-US" sz="2400"/>
              <a:t>In nature, carbon exists in the form of inorganic and complex organic compounds. </a:t>
            </a:r>
          </a:p>
          <a:p>
            <a:pPr algn="just">
              <a:spcBef>
                <a:spcPts val="600"/>
              </a:spcBef>
              <a:spcAft>
                <a:spcPts val="600"/>
              </a:spcAft>
            </a:pPr>
            <a:r>
              <a:rPr lang="en-IN" altLang="en-US" sz="2400"/>
              <a:t>In atmosphere the concentration of CO</a:t>
            </a:r>
            <a:r>
              <a:rPr lang="en-IN" altLang="en-US" sz="2400" baseline="-25000"/>
              <a:t>2</a:t>
            </a:r>
            <a:r>
              <a:rPr lang="en-IN" altLang="en-US" sz="2400"/>
              <a:t> is only 0.32 per cent which is less than what is required by plants for photosynthesis.</a:t>
            </a:r>
          </a:p>
          <a:p>
            <a:pPr algn="just">
              <a:spcBef>
                <a:spcPts val="600"/>
              </a:spcBef>
              <a:spcAft>
                <a:spcPts val="600"/>
              </a:spcAft>
            </a:pPr>
            <a:r>
              <a:rPr lang="en-IN" altLang="en-US" sz="2400"/>
              <a:t>The CO</a:t>
            </a:r>
            <a:r>
              <a:rPr lang="en-IN" altLang="en-US" sz="2400" baseline="-25000"/>
              <a:t>2</a:t>
            </a:r>
            <a:r>
              <a:rPr lang="en-IN" altLang="en-US" sz="2400"/>
              <a:t> is the main source of carbon required to build the organic world. </a:t>
            </a:r>
          </a:p>
          <a:p>
            <a:pPr algn="just">
              <a:spcBef>
                <a:spcPts val="600"/>
              </a:spcBef>
              <a:spcAft>
                <a:spcPts val="600"/>
              </a:spcAft>
            </a:pPr>
            <a:r>
              <a:rPr lang="en-IN" altLang="en-US" sz="2400"/>
              <a:t>The CO</a:t>
            </a:r>
            <a:r>
              <a:rPr lang="en-IN" altLang="en-US" sz="2400" baseline="-25000"/>
              <a:t>2</a:t>
            </a:r>
            <a:r>
              <a:rPr lang="en-IN" altLang="en-US" sz="2400"/>
              <a:t> returns back into the atmosphere through the process of respiration by all groups of organisms. </a:t>
            </a:r>
          </a:p>
          <a:p>
            <a:pPr algn="just">
              <a:spcBef>
                <a:spcPts val="600"/>
              </a:spcBef>
              <a:spcAft>
                <a:spcPts val="600"/>
              </a:spcAft>
            </a:pPr>
            <a:r>
              <a:rPr lang="en-IN" altLang="en-US" sz="2400"/>
              <a:t>The other method of returning carbon is through degradation (decomposition) of organic matter by microorganisms.</a:t>
            </a:r>
          </a:p>
        </p:txBody>
      </p:sp>
    </p:spTree>
    <p:extLst>
      <p:ext uri="{BB962C8B-B14F-4D97-AF65-F5344CB8AC3E}">
        <p14:creationId xmlns:p14="http://schemas.microsoft.com/office/powerpoint/2010/main" val="1905060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endParaRPr lang="en-IN" altLang="en-US" smtClean="0"/>
          </a:p>
        </p:txBody>
      </p:sp>
      <p:pic>
        <p:nvPicPr>
          <p:cNvPr id="105475" name="Picture 6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228600"/>
            <a:ext cx="6172200" cy="6248400"/>
          </a:xfrm>
          <a:noFill/>
        </p:spPr>
      </p:pic>
    </p:spTree>
    <p:extLst>
      <p:ext uri="{BB962C8B-B14F-4D97-AF65-F5344CB8AC3E}">
        <p14:creationId xmlns:p14="http://schemas.microsoft.com/office/powerpoint/2010/main" val="2540526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Thank You</a:t>
            </a:r>
            <a:endParaRPr lang="en-IN" dirty="0"/>
          </a:p>
        </p:txBody>
      </p:sp>
    </p:spTree>
    <p:extLst>
      <p:ext uri="{BB962C8B-B14F-4D97-AF65-F5344CB8AC3E}">
        <p14:creationId xmlns:p14="http://schemas.microsoft.com/office/powerpoint/2010/main" val="3755793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endParaRPr lang="en-US" altLang="en-US" smtClean="0"/>
          </a:p>
        </p:txBody>
      </p:sp>
      <p:sp>
        <p:nvSpPr>
          <p:cNvPr id="90115" name="Content Placeholder 2"/>
          <p:cNvSpPr>
            <a:spLocks noGrp="1"/>
          </p:cNvSpPr>
          <p:nvPr>
            <p:ph idx="1"/>
          </p:nvPr>
        </p:nvSpPr>
        <p:spPr/>
        <p:txBody>
          <a:bodyPr/>
          <a:lstStyle/>
          <a:p>
            <a:pPr algn="just" eaLnBrk="1" hangingPunct="1"/>
            <a:r>
              <a:rPr lang="en-US" altLang="en-US" sz="2400"/>
              <a:t>Generally, the concentration of bacteria in water is proportional to the amount of organic material in the water.</a:t>
            </a:r>
          </a:p>
        </p:txBody>
      </p:sp>
    </p:spTree>
    <p:extLst>
      <p:ext uri="{BB962C8B-B14F-4D97-AF65-F5344CB8AC3E}">
        <p14:creationId xmlns:p14="http://schemas.microsoft.com/office/powerpoint/2010/main" val="2377411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sz="3200" b="1"/>
              <a:t>Freshwater Microbiota </a:t>
            </a:r>
            <a:r>
              <a:rPr lang="en-US" altLang="en-US" sz="3200"/>
              <a:t/>
            </a:r>
            <a:br>
              <a:rPr lang="en-US" altLang="en-US" sz="3200"/>
            </a:br>
            <a:endParaRPr lang="en-US" altLang="en-US" sz="3200"/>
          </a:p>
        </p:txBody>
      </p:sp>
      <p:sp>
        <p:nvSpPr>
          <p:cNvPr id="3" name="Content Placeholder 2"/>
          <p:cNvSpPr>
            <a:spLocks noGrp="1"/>
          </p:cNvSpPr>
          <p:nvPr>
            <p:ph idx="1"/>
          </p:nvPr>
        </p:nvSpPr>
        <p:spPr/>
        <p:txBody>
          <a:bodyPr/>
          <a:lstStyle/>
          <a:p>
            <a:pPr algn="just">
              <a:lnSpc>
                <a:spcPct val="80000"/>
              </a:lnSpc>
              <a:spcBef>
                <a:spcPts val="600"/>
              </a:spcBef>
              <a:spcAft>
                <a:spcPts val="600"/>
              </a:spcAft>
              <a:buFont typeface="Arial" charset="0"/>
              <a:buChar char="•"/>
              <a:defRPr/>
            </a:pPr>
            <a:r>
              <a:rPr lang="en-US" altLang="en-US" sz="2400" dirty="0"/>
              <a:t>Number and location of freshwater microbiota depend on the availability of oxygen and light. </a:t>
            </a:r>
          </a:p>
          <a:p>
            <a:pPr algn="just">
              <a:lnSpc>
                <a:spcPct val="80000"/>
              </a:lnSpc>
              <a:spcBef>
                <a:spcPts val="600"/>
              </a:spcBef>
              <a:spcAft>
                <a:spcPts val="600"/>
              </a:spcAft>
              <a:buNone/>
              <a:defRPr/>
            </a:pPr>
            <a:r>
              <a:rPr lang="en-US" altLang="en-US" sz="2400" b="1" dirty="0">
                <a:solidFill>
                  <a:srgbClr val="FF0000"/>
                </a:solidFill>
              </a:rPr>
              <a:t>Littoral zone</a:t>
            </a:r>
            <a:r>
              <a:rPr lang="en-US" altLang="en-US" sz="2400" dirty="0"/>
              <a:t>:  </a:t>
            </a:r>
          </a:p>
          <a:p>
            <a:pPr marL="0" indent="0" algn="just">
              <a:lnSpc>
                <a:spcPct val="80000"/>
              </a:lnSpc>
              <a:spcBef>
                <a:spcPts val="600"/>
              </a:spcBef>
              <a:spcAft>
                <a:spcPts val="600"/>
              </a:spcAft>
              <a:buNone/>
              <a:defRPr/>
            </a:pPr>
            <a:r>
              <a:rPr lang="en-US" altLang="en-US" sz="2400" b="1" dirty="0">
                <a:solidFill>
                  <a:srgbClr val="FF0000"/>
                </a:solidFill>
              </a:rPr>
              <a:t>Limnetic zone </a:t>
            </a:r>
            <a:r>
              <a:rPr lang="en-US" altLang="en-US" sz="2400" dirty="0"/>
              <a:t>is the open surface water area away from the shore. The </a:t>
            </a:r>
            <a:r>
              <a:rPr lang="en-US" altLang="en-US" sz="2400" b="1" dirty="0" err="1">
                <a:solidFill>
                  <a:srgbClr val="FF0000"/>
                </a:solidFill>
              </a:rPr>
              <a:t>profundal</a:t>
            </a:r>
            <a:r>
              <a:rPr lang="en-US" altLang="en-US" sz="2400" b="1" dirty="0">
                <a:solidFill>
                  <a:srgbClr val="FF0000"/>
                </a:solidFill>
              </a:rPr>
              <a:t> zone </a:t>
            </a:r>
            <a:r>
              <a:rPr lang="en-US" altLang="en-US" sz="2400" dirty="0"/>
              <a:t>is the deeper water below the limnetic zone. The </a:t>
            </a:r>
            <a:r>
              <a:rPr lang="en-US" altLang="en-US" sz="2400" b="1" dirty="0">
                <a:solidFill>
                  <a:srgbClr val="FF0000"/>
                </a:solidFill>
              </a:rPr>
              <a:t>benthic zone </a:t>
            </a:r>
            <a:r>
              <a:rPr lang="en-US" altLang="en-US" sz="2400" dirty="0"/>
              <a:t>is the deepest zone with sediment at the bottom. </a:t>
            </a:r>
          </a:p>
          <a:p>
            <a:pPr algn="just">
              <a:lnSpc>
                <a:spcPct val="80000"/>
              </a:lnSpc>
              <a:spcBef>
                <a:spcPts val="600"/>
              </a:spcBef>
              <a:spcAft>
                <a:spcPts val="600"/>
              </a:spcAft>
              <a:buFont typeface="Arial" charset="0"/>
              <a:buChar char="•"/>
              <a:defRPr/>
            </a:pPr>
            <a:r>
              <a:rPr lang="en-US" altLang="en-US" sz="2400" dirty="0"/>
              <a:t>Photosynthetic algae are the primary producers of a lake. They are found in limnetic zone.</a:t>
            </a:r>
          </a:p>
          <a:p>
            <a:pPr>
              <a:lnSpc>
                <a:spcPct val="80000"/>
              </a:lnSpc>
              <a:spcBef>
                <a:spcPts val="600"/>
              </a:spcBef>
              <a:spcAft>
                <a:spcPts val="600"/>
              </a:spcAft>
              <a:buNone/>
              <a:defRPr/>
            </a:pPr>
            <a:endParaRPr lang="en-US" altLang="en-US" sz="2400" dirty="0"/>
          </a:p>
        </p:txBody>
      </p:sp>
    </p:spTree>
    <p:extLst>
      <p:ext uri="{BB962C8B-B14F-4D97-AF65-F5344CB8AC3E}">
        <p14:creationId xmlns:p14="http://schemas.microsoft.com/office/powerpoint/2010/main" val="4023692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endParaRPr lang="en-IN" altLang="en-US" smtClean="0"/>
          </a:p>
        </p:txBody>
      </p:sp>
      <p:pic>
        <p:nvPicPr>
          <p:cNvPr id="92163" name="Picture 2" descr="Image result for littoral z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76401"/>
            <a:ext cx="8077200"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19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p:cNvSpPr>
          <p:nvPr>
            <p:ph type="body" idx="1"/>
          </p:nvPr>
        </p:nvSpPr>
        <p:spPr>
          <a:xfrm>
            <a:off x="1981200" y="457201"/>
            <a:ext cx="8229600" cy="5668963"/>
          </a:xfrm>
        </p:spPr>
        <p:txBody>
          <a:bodyPr/>
          <a:lstStyle/>
          <a:p>
            <a:pPr algn="just">
              <a:lnSpc>
                <a:spcPct val="80000"/>
              </a:lnSpc>
              <a:spcBef>
                <a:spcPts val="600"/>
              </a:spcBef>
              <a:spcAft>
                <a:spcPts val="600"/>
              </a:spcAft>
            </a:pPr>
            <a:r>
              <a:rPr lang="en-US" altLang="en-US" sz="2400"/>
              <a:t>Microbial growth in stagnant water uses available oxygen and cause eutrophication.</a:t>
            </a:r>
          </a:p>
          <a:p>
            <a:pPr algn="just">
              <a:lnSpc>
                <a:spcPct val="80000"/>
              </a:lnSpc>
              <a:spcBef>
                <a:spcPts val="600"/>
              </a:spcBef>
              <a:spcAft>
                <a:spcPts val="600"/>
              </a:spcAft>
            </a:pPr>
            <a:r>
              <a:rPr lang="en-US" altLang="en-US" sz="2400"/>
              <a:t>Purple and green sulfur bacteria : in the profundal zone </a:t>
            </a:r>
          </a:p>
          <a:p>
            <a:pPr algn="just">
              <a:lnSpc>
                <a:spcPct val="80000"/>
              </a:lnSpc>
              <a:spcBef>
                <a:spcPts val="600"/>
              </a:spcBef>
              <a:spcAft>
                <a:spcPts val="600"/>
              </a:spcAft>
            </a:pPr>
            <a:r>
              <a:rPr lang="en-US" altLang="en-US" sz="2400"/>
              <a:t>There are light and H</a:t>
            </a:r>
            <a:r>
              <a:rPr lang="en-US" altLang="en-US" sz="2400" baseline="-25000"/>
              <a:t>2</a:t>
            </a:r>
            <a:r>
              <a:rPr lang="en-US" altLang="en-US" sz="2400"/>
              <a:t>S but no oxygen.</a:t>
            </a:r>
          </a:p>
          <a:p>
            <a:pPr algn="just">
              <a:lnSpc>
                <a:spcPct val="80000"/>
              </a:lnSpc>
              <a:spcBef>
                <a:spcPts val="600"/>
              </a:spcBef>
              <a:spcAft>
                <a:spcPts val="600"/>
              </a:spcAft>
            </a:pPr>
            <a:r>
              <a:rPr lang="en-US" altLang="en-US" sz="2400"/>
              <a:t>Benthic zone </a:t>
            </a:r>
            <a:r>
              <a:rPr lang="en-US" altLang="en-US" sz="2400" i="1"/>
              <a:t>Desulfovibrio</a:t>
            </a:r>
            <a:r>
              <a:rPr lang="en-US" altLang="en-US" sz="2400"/>
              <a:t> reduces SO</a:t>
            </a:r>
            <a:r>
              <a:rPr lang="en-US" altLang="en-US" sz="2400" baseline="-25000"/>
              <a:t>4</a:t>
            </a:r>
            <a:r>
              <a:rPr lang="en-US" altLang="en-US" sz="2400"/>
              <a:t> to H</a:t>
            </a:r>
            <a:r>
              <a:rPr lang="en-US" altLang="en-US" sz="2400" baseline="-25000"/>
              <a:t>2</a:t>
            </a:r>
            <a:r>
              <a:rPr lang="en-US" altLang="en-US" sz="2400"/>
              <a:t>S in benthic mud. </a:t>
            </a:r>
          </a:p>
          <a:p>
            <a:pPr algn="just">
              <a:lnSpc>
                <a:spcPct val="80000"/>
              </a:lnSpc>
              <a:spcBef>
                <a:spcPts val="600"/>
              </a:spcBef>
              <a:spcAft>
                <a:spcPts val="600"/>
              </a:spcAft>
            </a:pPr>
            <a:r>
              <a:rPr lang="en-US" altLang="en-US" sz="2400"/>
              <a:t>Methane producing bacteria are also found in this zone. </a:t>
            </a:r>
          </a:p>
          <a:p>
            <a:pPr>
              <a:spcBef>
                <a:spcPts val="600"/>
              </a:spcBef>
              <a:spcAft>
                <a:spcPts val="600"/>
              </a:spcAft>
            </a:pPr>
            <a:endParaRPr lang="en-US" altLang="en-US" sz="2400"/>
          </a:p>
        </p:txBody>
      </p:sp>
      <p:pic>
        <p:nvPicPr>
          <p:cNvPr id="51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1" y="3581400"/>
            <a:ext cx="45688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6418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2">
                                            <p:txEl>
                                              <p:pRg st="1" end="1"/>
                                            </p:txEl>
                                          </p:spTgt>
                                        </p:tgtEl>
                                        <p:attrNameLst>
                                          <p:attrName>style.visibility</p:attrName>
                                        </p:attrNameLst>
                                      </p:cBhvr>
                                      <p:to>
                                        <p:strVal val="visible"/>
                                      </p:to>
                                    </p:set>
                                    <p:anim calcmode="lin" valueType="num">
                                      <p:cBhvr additive="base">
                                        <p:cTn id="13"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2">
                                            <p:txEl>
                                              <p:pRg st="2" end="2"/>
                                            </p:txEl>
                                          </p:spTgt>
                                        </p:tgtEl>
                                        <p:attrNameLst>
                                          <p:attrName>style.visibility</p:attrName>
                                        </p:attrNameLst>
                                      </p:cBhvr>
                                      <p:to>
                                        <p:strVal val="visible"/>
                                      </p:to>
                                    </p:set>
                                    <p:anim calcmode="lin" valueType="num">
                                      <p:cBhvr additive="base">
                                        <p:cTn id="19"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2">
                                            <p:txEl>
                                              <p:pRg st="3" end="3"/>
                                            </p:txEl>
                                          </p:spTgt>
                                        </p:tgtEl>
                                        <p:attrNameLst>
                                          <p:attrName>style.visibility</p:attrName>
                                        </p:attrNameLst>
                                      </p:cBhvr>
                                      <p:to>
                                        <p:strVal val="visible"/>
                                      </p:to>
                                    </p:set>
                                    <p:anim calcmode="lin" valueType="num">
                                      <p:cBhvr additive="base">
                                        <p:cTn id="25"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2">
                                            <p:txEl>
                                              <p:pRg st="4" end="4"/>
                                            </p:txEl>
                                          </p:spTgt>
                                        </p:tgtEl>
                                        <p:attrNameLst>
                                          <p:attrName>style.visibility</p:attrName>
                                        </p:attrNameLst>
                                      </p:cBhvr>
                                      <p:to>
                                        <p:strVal val="visible"/>
                                      </p:to>
                                    </p:set>
                                    <p:anim calcmode="lin" valueType="num">
                                      <p:cBhvr additive="base">
                                        <p:cTn id="31" dur="500" fill="hold"/>
                                        <p:tgtEl>
                                          <p:spTgt spid="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gtEl>
                                        <p:attrNameLst>
                                          <p:attrName>style.visibility</p:attrName>
                                        </p:attrNameLst>
                                      </p:cBhvr>
                                      <p:to>
                                        <p:strVal val="visible"/>
                                      </p:to>
                                    </p:set>
                                    <p:anim calcmode="lin" valueType="num">
                                      <p:cBhvr additive="base">
                                        <p:cTn id="37" dur="500" fill="hold"/>
                                        <p:tgtEl>
                                          <p:spTgt spid="5123"/>
                                        </p:tgtEl>
                                        <p:attrNameLst>
                                          <p:attrName>ppt_x</p:attrName>
                                        </p:attrNameLst>
                                      </p:cBhvr>
                                      <p:tavLst>
                                        <p:tav tm="0">
                                          <p:val>
                                            <p:strVal val="#ppt_x"/>
                                          </p:val>
                                        </p:tav>
                                        <p:tav tm="100000">
                                          <p:val>
                                            <p:strVal val="#ppt_x"/>
                                          </p:val>
                                        </p:tav>
                                      </p:tavLst>
                                    </p:anim>
                                    <p:anim calcmode="lin" valueType="num">
                                      <p:cBhvr additive="base">
                                        <p:cTn id="3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pPr algn="just">
              <a:spcBef>
                <a:spcPts val="600"/>
              </a:spcBef>
              <a:spcAft>
                <a:spcPts val="600"/>
              </a:spcAft>
            </a:pPr>
            <a:r>
              <a:rPr lang="en-US" altLang="en-US" sz="2400"/>
              <a:t>In small water bodies: Phosphates cause algal blooms, lead to eutrophication. </a:t>
            </a:r>
          </a:p>
          <a:p>
            <a:pPr algn="just">
              <a:spcBef>
                <a:spcPts val="600"/>
              </a:spcBef>
              <a:spcAft>
                <a:spcPts val="600"/>
              </a:spcAft>
            </a:pPr>
            <a:r>
              <a:rPr lang="en-US" altLang="en-US" sz="2400"/>
              <a:t>Eutrophication is the result of addition of pollutants or natural nutrients. </a:t>
            </a:r>
          </a:p>
          <a:p>
            <a:pPr algn="just">
              <a:spcBef>
                <a:spcPts val="600"/>
              </a:spcBef>
              <a:spcAft>
                <a:spcPts val="600"/>
              </a:spcAft>
            </a:pPr>
            <a:r>
              <a:rPr lang="en-US" altLang="en-US" sz="2400"/>
              <a:t>Use of microorganisms to remove pollutants is called </a:t>
            </a:r>
            <a:r>
              <a:rPr lang="en-US" altLang="en-US" sz="2400" i="1"/>
              <a:t>bioremediation.</a:t>
            </a:r>
            <a:r>
              <a:rPr lang="en-US" altLang="en-US" sz="2400"/>
              <a:t> </a:t>
            </a:r>
          </a:p>
          <a:p>
            <a:pPr>
              <a:spcBef>
                <a:spcPts val="600"/>
              </a:spcBef>
              <a:spcAft>
                <a:spcPts val="600"/>
              </a:spcAft>
            </a:pPr>
            <a:endParaRPr lang="en-US" altLang="en-US" sz="2400"/>
          </a:p>
        </p:txBody>
      </p:sp>
    </p:spTree>
    <p:extLst>
      <p:ext uri="{BB962C8B-B14F-4D97-AF65-F5344CB8AC3E}">
        <p14:creationId xmlns:p14="http://schemas.microsoft.com/office/powerpoint/2010/main" val="877694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6">
                                            <p:txEl>
                                              <p:pRg st="1" end="1"/>
                                            </p:txEl>
                                          </p:spTgt>
                                        </p:tgtEl>
                                        <p:attrNameLst>
                                          <p:attrName>style.visibility</p:attrName>
                                        </p:attrNameLst>
                                      </p:cBhvr>
                                      <p:to>
                                        <p:strVal val="visible"/>
                                      </p:to>
                                    </p:set>
                                    <p:anim calcmode="lin" valueType="num">
                                      <p:cBhvr additive="base">
                                        <p:cTn id="13"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6">
                                            <p:txEl>
                                              <p:pRg st="2" end="2"/>
                                            </p:txEl>
                                          </p:spTgt>
                                        </p:tgtEl>
                                        <p:attrNameLst>
                                          <p:attrName>style.visibility</p:attrName>
                                        </p:attrNameLst>
                                      </p:cBhvr>
                                      <p:to>
                                        <p:strVal val="visible"/>
                                      </p:to>
                                    </p:set>
                                    <p:anim calcmode="lin" valueType="num">
                                      <p:cBhvr additive="base">
                                        <p:cTn id="19"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1981200" y="274638"/>
            <a:ext cx="8229600" cy="639762"/>
          </a:xfrm>
        </p:spPr>
        <p:txBody>
          <a:bodyPr>
            <a:normAutofit fontScale="90000"/>
          </a:bodyPr>
          <a:lstStyle/>
          <a:p>
            <a:pPr eaLnBrk="1" hangingPunct="1"/>
            <a:r>
              <a:rPr lang="en-US" altLang="en-US" sz="4000" b="1"/>
              <a:t>Estuarine microbiota</a:t>
            </a:r>
            <a:endParaRPr lang="en-US" altLang="en-US" sz="4000"/>
          </a:p>
        </p:txBody>
      </p:sp>
      <p:sp>
        <p:nvSpPr>
          <p:cNvPr id="7171" name="Content Placeholder 2"/>
          <p:cNvSpPr>
            <a:spLocks noGrp="1"/>
          </p:cNvSpPr>
          <p:nvPr>
            <p:ph idx="1"/>
          </p:nvPr>
        </p:nvSpPr>
        <p:spPr>
          <a:xfrm>
            <a:off x="1981200" y="1066801"/>
            <a:ext cx="8229600" cy="5059363"/>
          </a:xfrm>
        </p:spPr>
        <p:txBody>
          <a:bodyPr/>
          <a:lstStyle/>
          <a:p>
            <a:pPr algn="just">
              <a:spcBef>
                <a:spcPts val="600"/>
              </a:spcBef>
              <a:spcAft>
                <a:spcPts val="600"/>
              </a:spcAft>
            </a:pPr>
            <a:r>
              <a:rPr lang="en-US" altLang="en-US" sz="2400"/>
              <a:t>An estuary is an interface between fresh and marine habitats. This results in a body of water that is brackish in nature. </a:t>
            </a:r>
          </a:p>
          <a:p>
            <a:pPr algn="just">
              <a:spcBef>
                <a:spcPts val="600"/>
              </a:spcBef>
              <a:spcAft>
                <a:spcPts val="600"/>
              </a:spcAft>
            </a:pPr>
            <a:r>
              <a:rPr lang="en-US" altLang="en-US" sz="2400"/>
              <a:t>Most organisms in estuaries are from either fresh or salt water origins. The rapid variations in physical and chemical properties in estuaries lead to the establishment of unique microbial communities. </a:t>
            </a:r>
          </a:p>
          <a:p>
            <a:pPr algn="just">
              <a:spcBef>
                <a:spcPts val="600"/>
              </a:spcBef>
              <a:spcAft>
                <a:spcPts val="600"/>
              </a:spcAft>
            </a:pPr>
            <a:r>
              <a:rPr lang="en-US" altLang="en-US" sz="2400"/>
              <a:t>The biomass in estuaries is high due to high nutrient levels. The sediment conditions fluctuate less than the water.</a:t>
            </a:r>
          </a:p>
          <a:p>
            <a:pPr algn="just">
              <a:spcBef>
                <a:spcPts val="600"/>
              </a:spcBef>
              <a:spcAft>
                <a:spcPts val="600"/>
              </a:spcAft>
            </a:pPr>
            <a:endParaRPr lang="en-US" altLang="en-US" sz="2400"/>
          </a:p>
        </p:txBody>
      </p:sp>
    </p:spTree>
    <p:extLst>
      <p:ext uri="{BB962C8B-B14F-4D97-AF65-F5344CB8AC3E}">
        <p14:creationId xmlns:p14="http://schemas.microsoft.com/office/powerpoint/2010/main" val="223071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1981200" y="274638"/>
            <a:ext cx="8229600" cy="639762"/>
          </a:xfrm>
        </p:spPr>
        <p:txBody>
          <a:bodyPr/>
          <a:lstStyle/>
          <a:p>
            <a:pPr eaLnBrk="1" hangingPunct="1"/>
            <a:r>
              <a:rPr lang="en-US" altLang="en-US" sz="3200" b="1"/>
              <a:t>Marine microbiota</a:t>
            </a:r>
            <a:endParaRPr lang="en-US" altLang="en-US" sz="3200"/>
          </a:p>
        </p:txBody>
      </p:sp>
      <p:sp>
        <p:nvSpPr>
          <p:cNvPr id="8195" name="Content Placeholder 2"/>
          <p:cNvSpPr>
            <a:spLocks noGrp="1"/>
          </p:cNvSpPr>
          <p:nvPr>
            <p:ph idx="1"/>
          </p:nvPr>
        </p:nvSpPr>
        <p:spPr>
          <a:xfrm>
            <a:off x="1981200" y="1143001"/>
            <a:ext cx="8229600" cy="4983163"/>
          </a:xfrm>
        </p:spPr>
        <p:txBody>
          <a:bodyPr/>
          <a:lstStyle/>
          <a:p>
            <a:pPr algn="just">
              <a:spcBef>
                <a:spcPts val="600"/>
              </a:spcBef>
              <a:spcAft>
                <a:spcPts val="600"/>
              </a:spcAft>
            </a:pPr>
            <a:r>
              <a:rPr lang="en-US" altLang="en-US" sz="2400"/>
              <a:t>The marine environment is by far the </a:t>
            </a:r>
            <a:r>
              <a:rPr lang="en-US" altLang="en-US" sz="2400" b="1">
                <a:solidFill>
                  <a:srgbClr val="FF0000"/>
                </a:solidFill>
              </a:rPr>
              <a:t>largest part of the biosphere</a:t>
            </a:r>
            <a:r>
              <a:rPr lang="en-US" altLang="en-US" sz="2400"/>
              <a:t>.</a:t>
            </a:r>
          </a:p>
          <a:p>
            <a:pPr algn="just">
              <a:spcBef>
                <a:spcPts val="600"/>
              </a:spcBef>
              <a:spcAft>
                <a:spcPts val="600"/>
              </a:spcAft>
            </a:pPr>
            <a:r>
              <a:rPr lang="en-US" altLang="en-US" sz="2400"/>
              <a:t>About 75% of the ocean is below 1000 M depth and is constantly cold. </a:t>
            </a:r>
          </a:p>
          <a:p>
            <a:pPr algn="just">
              <a:spcBef>
                <a:spcPts val="600"/>
              </a:spcBef>
              <a:spcAft>
                <a:spcPts val="600"/>
              </a:spcAft>
            </a:pPr>
            <a:r>
              <a:rPr lang="en-US" altLang="en-US" sz="2400"/>
              <a:t>Pressure differences lead to different microorganisms at different depths. </a:t>
            </a:r>
          </a:p>
          <a:p>
            <a:pPr algn="just">
              <a:spcBef>
                <a:spcPts val="600"/>
              </a:spcBef>
              <a:spcAft>
                <a:spcPts val="600"/>
              </a:spcAft>
            </a:pPr>
            <a:r>
              <a:rPr lang="en-US" altLang="en-US" sz="2400" b="1">
                <a:solidFill>
                  <a:srgbClr val="FF0000"/>
                </a:solidFill>
              </a:rPr>
              <a:t>Barophiles</a:t>
            </a:r>
            <a:r>
              <a:rPr lang="en-US" altLang="en-US" sz="2400"/>
              <a:t>, moderate  (growing best at 400 atm but able to grow at 1 atm) or extreme (grow only at higher pressures). </a:t>
            </a:r>
          </a:p>
          <a:p>
            <a:pPr algn="just">
              <a:spcBef>
                <a:spcPts val="600"/>
              </a:spcBef>
              <a:spcAft>
                <a:spcPts val="600"/>
              </a:spcAft>
            </a:pPr>
            <a:r>
              <a:rPr lang="en-US" altLang="en-US" sz="2400"/>
              <a:t>Barotolerant  - growing best at lower pressures, but tolerate up to 400 atmospheres.</a:t>
            </a:r>
          </a:p>
          <a:p>
            <a:pPr algn="just">
              <a:spcBef>
                <a:spcPts val="600"/>
              </a:spcBef>
              <a:spcAft>
                <a:spcPts val="600"/>
              </a:spcAft>
              <a:buNone/>
            </a:pPr>
            <a:endParaRPr lang="en-US" altLang="en-US" sz="2400"/>
          </a:p>
        </p:txBody>
      </p:sp>
    </p:spTree>
    <p:extLst>
      <p:ext uri="{BB962C8B-B14F-4D97-AF65-F5344CB8AC3E}">
        <p14:creationId xmlns:p14="http://schemas.microsoft.com/office/powerpoint/2010/main" val="3213827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838201"/>
            <a:ext cx="8229600" cy="5287963"/>
          </a:xfrm>
        </p:spPr>
        <p:txBody>
          <a:bodyPr/>
          <a:lstStyle/>
          <a:p>
            <a:pPr algn="just">
              <a:spcBef>
                <a:spcPts val="600"/>
              </a:spcBef>
              <a:spcAft>
                <a:spcPts val="600"/>
              </a:spcAft>
            </a:pPr>
            <a:r>
              <a:rPr lang="en-US" altLang="en-US" sz="2400"/>
              <a:t>Many marine bacteria have an absolute requirement for sodium, potassium and magnesium ions. Some also require chloride ions and ferric iron.</a:t>
            </a:r>
          </a:p>
          <a:p>
            <a:pPr algn="just">
              <a:spcBef>
                <a:spcPts val="600"/>
              </a:spcBef>
              <a:spcAft>
                <a:spcPts val="600"/>
              </a:spcAft>
            </a:pPr>
            <a:r>
              <a:rPr lang="en-US" altLang="en-US" sz="2400"/>
              <a:t>Heterotrophic bacteria in the pelagic and deep ocean are often oligotrophic. </a:t>
            </a:r>
          </a:p>
          <a:p>
            <a:pPr algn="just">
              <a:spcBef>
                <a:spcPts val="600"/>
              </a:spcBef>
              <a:spcAft>
                <a:spcPts val="600"/>
              </a:spcAft>
            </a:pPr>
            <a:r>
              <a:rPr lang="en-US" altLang="en-US" sz="2400"/>
              <a:t>Psychrotrophic or psychrophilic .</a:t>
            </a:r>
          </a:p>
          <a:p>
            <a:pPr algn="just">
              <a:spcBef>
                <a:spcPts val="600"/>
              </a:spcBef>
              <a:spcAft>
                <a:spcPts val="600"/>
              </a:spcAft>
            </a:pPr>
            <a:r>
              <a:rPr lang="en-US" altLang="en-US" sz="2400"/>
              <a:t>Microbial luminescence is seen in deep-sea life.</a:t>
            </a:r>
          </a:p>
        </p:txBody>
      </p:sp>
    </p:spTree>
    <p:extLst>
      <p:ext uri="{BB962C8B-B14F-4D97-AF65-F5344CB8AC3E}">
        <p14:creationId xmlns:p14="http://schemas.microsoft.com/office/powerpoint/2010/main" val="951295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additive="base">
                                        <p:cTn id="7" dur="500" fill="hold"/>
                                        <p:tgtEl>
                                          <p:spTgt spid="92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8">
                                            <p:txEl>
                                              <p:pRg st="1" end="1"/>
                                            </p:txEl>
                                          </p:spTgt>
                                        </p:tgtEl>
                                        <p:attrNameLst>
                                          <p:attrName>style.visibility</p:attrName>
                                        </p:attrNameLst>
                                      </p:cBhvr>
                                      <p:to>
                                        <p:strVal val="visible"/>
                                      </p:to>
                                    </p:set>
                                    <p:anim calcmode="lin" valueType="num">
                                      <p:cBhvr additive="base">
                                        <p:cTn id="13" dur="500" fill="hold"/>
                                        <p:tgtEl>
                                          <p:spTgt spid="92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8">
                                            <p:txEl>
                                              <p:pRg st="2" end="2"/>
                                            </p:txEl>
                                          </p:spTgt>
                                        </p:tgtEl>
                                        <p:attrNameLst>
                                          <p:attrName>style.visibility</p:attrName>
                                        </p:attrNameLst>
                                      </p:cBhvr>
                                      <p:to>
                                        <p:strVal val="visible"/>
                                      </p:to>
                                    </p:set>
                                    <p:anim calcmode="lin" valueType="num">
                                      <p:cBhvr additive="base">
                                        <p:cTn id="19" dur="5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8">
                                            <p:txEl>
                                              <p:pRg st="3" end="3"/>
                                            </p:txEl>
                                          </p:spTgt>
                                        </p:tgtEl>
                                        <p:attrNameLst>
                                          <p:attrName>style.visibility</p:attrName>
                                        </p:attrNameLst>
                                      </p:cBhvr>
                                      <p:to>
                                        <p:strVal val="visible"/>
                                      </p:to>
                                    </p:set>
                                    <p:anim calcmode="lin" valueType="num">
                                      <p:cBhvr additive="base">
                                        <p:cTn id="25" dur="5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689</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Aquatic microbial groups   </vt:lpstr>
      <vt:lpstr>PowerPoint Presentation</vt:lpstr>
      <vt:lpstr>Freshwater Microbiota  </vt:lpstr>
      <vt:lpstr>PowerPoint Presentation</vt:lpstr>
      <vt:lpstr>PowerPoint Presentation</vt:lpstr>
      <vt:lpstr>PowerPoint Presentation</vt:lpstr>
      <vt:lpstr>Estuarine microbiota</vt:lpstr>
      <vt:lpstr>Marine microbiota</vt:lpstr>
      <vt:lpstr>PowerPoint Presentation</vt:lpstr>
      <vt:lpstr>PowerPoint Presentation</vt:lpstr>
      <vt:lpstr>PowerPoint Presentation</vt:lpstr>
      <vt:lpstr>Phosphorous Cycle</vt:lpstr>
      <vt:lpstr>Phosphorous Cycle</vt:lpstr>
      <vt:lpstr>PowerPoint Presentation</vt:lpstr>
      <vt:lpstr>Phosphorous Cycle</vt:lpstr>
      <vt:lpstr>Carbon cycle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Aquatic microbial groups   </dc:title>
  <dc:creator>HP</dc:creator>
  <cp:lastModifiedBy>HP</cp:lastModifiedBy>
  <cp:revision>3</cp:revision>
  <dcterms:created xsi:type="dcterms:W3CDTF">2020-03-30T07:01:03Z</dcterms:created>
  <dcterms:modified xsi:type="dcterms:W3CDTF">2020-03-30T07:16:26Z</dcterms:modified>
</cp:coreProperties>
</file>