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5"/>
  </p:notesMasterIdLst>
  <p:handoutMasterIdLst>
    <p:handoutMasterId r:id="rId36"/>
  </p:handoutMasterIdLst>
  <p:sldIdLst>
    <p:sldId id="361" r:id="rId2"/>
    <p:sldId id="451" r:id="rId3"/>
    <p:sldId id="422" r:id="rId4"/>
    <p:sldId id="423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431" r:id="rId13"/>
    <p:sldId id="432" r:id="rId14"/>
    <p:sldId id="433" r:id="rId15"/>
    <p:sldId id="434" r:id="rId16"/>
    <p:sldId id="435" r:id="rId17"/>
    <p:sldId id="436" r:id="rId18"/>
    <p:sldId id="437" r:id="rId19"/>
    <p:sldId id="438" r:id="rId20"/>
    <p:sldId id="439" r:id="rId21"/>
    <p:sldId id="440" r:id="rId22"/>
    <p:sldId id="441" r:id="rId23"/>
    <p:sldId id="442" r:id="rId24"/>
    <p:sldId id="443" r:id="rId25"/>
    <p:sldId id="444" r:id="rId26"/>
    <p:sldId id="445" r:id="rId27"/>
    <p:sldId id="446" r:id="rId28"/>
    <p:sldId id="447" r:id="rId29"/>
    <p:sldId id="448" r:id="rId30"/>
    <p:sldId id="449" r:id="rId31"/>
    <p:sldId id="450" r:id="rId32"/>
    <p:sldId id="452" r:id="rId33"/>
    <p:sldId id="391" r:id="rId3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F45CB0-E7E9-4724-9846-D1DC26507DE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4BF64A4-7F55-494D-BFE9-FBDC98B74A94}">
      <dgm:prSet custT="1"/>
      <dgm:spPr/>
      <dgm:t>
        <a:bodyPr/>
        <a:lstStyle/>
        <a:p>
          <a:pPr rtl="0"/>
          <a:r>
            <a:rPr lang="en-US" sz="2000" i="1" dirty="0" err="1" smtClean="0">
              <a:latin typeface="Arial Black" panose="020B0A04020102020204" pitchFamily="34" charset="0"/>
            </a:rPr>
            <a:t>Babesia</a:t>
          </a:r>
          <a:r>
            <a:rPr lang="en-US" sz="2000" i="1" dirty="0" smtClean="0">
              <a:latin typeface="Arial Black" panose="020B0A04020102020204" pitchFamily="34" charset="0"/>
            </a:rPr>
            <a:t> </a:t>
          </a:r>
          <a:r>
            <a:rPr lang="en-US" sz="2000" dirty="0" smtClean="0">
              <a:latin typeface="Arial Black" panose="020B0A04020102020204" pitchFamily="34" charset="0"/>
            </a:rPr>
            <a:t>species  caused  diseases  are  known  as </a:t>
          </a:r>
          <a:endParaRPr lang="en-IN" sz="2000" dirty="0">
            <a:latin typeface="Arial Black" panose="020B0A04020102020204" pitchFamily="34" charset="0"/>
          </a:endParaRPr>
        </a:p>
      </dgm:t>
    </dgm:pt>
    <dgm:pt modelId="{DE3A88FA-6C05-4C96-AB86-7CAE8C8B8A1F}" type="parTrans" cxnId="{0C563671-8731-4C2E-A45D-29B074433E12}">
      <dgm:prSet/>
      <dgm:spPr/>
      <dgm:t>
        <a:bodyPr/>
        <a:lstStyle/>
        <a:p>
          <a:endParaRPr lang="en-IN"/>
        </a:p>
      </dgm:t>
    </dgm:pt>
    <dgm:pt modelId="{FF962EA1-7F22-4FE0-A0B7-400EA879FC3E}" type="sibTrans" cxnId="{0C563671-8731-4C2E-A45D-29B074433E12}">
      <dgm:prSet/>
      <dgm:spPr/>
      <dgm:t>
        <a:bodyPr/>
        <a:lstStyle/>
        <a:p>
          <a:endParaRPr lang="en-IN"/>
        </a:p>
      </dgm:t>
    </dgm:pt>
    <dgm:pt modelId="{A00E188F-C210-46F8-AA94-C2AF615D5E16}">
      <dgm:prSet custT="1"/>
      <dgm:spPr/>
      <dgm:t>
        <a:bodyPr/>
        <a:lstStyle/>
        <a:p>
          <a:pPr rtl="0"/>
          <a:r>
            <a:rPr lang="en-US" sz="2000" dirty="0" err="1" smtClean="0">
              <a:solidFill>
                <a:srgbClr val="FFFF00"/>
              </a:solidFill>
              <a:latin typeface="Arial Black" panose="020B0A04020102020204" pitchFamily="34" charset="0"/>
            </a:rPr>
            <a:t>Babesiosis</a:t>
          </a:r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 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ACB19133-C668-4391-9739-9A5FCB9E7603}" type="parTrans" cxnId="{F95C598D-F0A2-469C-BA28-5EF419271669}">
      <dgm:prSet/>
      <dgm:spPr/>
      <dgm:t>
        <a:bodyPr/>
        <a:lstStyle/>
        <a:p>
          <a:endParaRPr lang="en-IN"/>
        </a:p>
      </dgm:t>
    </dgm:pt>
    <dgm:pt modelId="{D5C7C7FB-6C13-4BA8-9F18-BD9EB3FB9298}" type="sibTrans" cxnId="{F95C598D-F0A2-469C-BA28-5EF419271669}">
      <dgm:prSet/>
      <dgm:spPr/>
      <dgm:t>
        <a:bodyPr/>
        <a:lstStyle/>
        <a:p>
          <a:endParaRPr lang="en-IN"/>
        </a:p>
      </dgm:t>
    </dgm:pt>
    <dgm:pt modelId="{8293F874-F75F-4877-B810-759708F37102}">
      <dgm:prSet custT="1"/>
      <dgm:spPr/>
      <dgm:t>
        <a:bodyPr/>
        <a:lstStyle/>
        <a:p>
          <a:pPr rtl="0"/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Red  water disease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3FA93A0F-4894-44A9-9A46-F8906EE3E671}" type="parTrans" cxnId="{12F529B5-30CF-411A-B327-36648BD76222}">
      <dgm:prSet/>
      <dgm:spPr/>
      <dgm:t>
        <a:bodyPr/>
        <a:lstStyle/>
        <a:p>
          <a:endParaRPr lang="en-IN"/>
        </a:p>
      </dgm:t>
    </dgm:pt>
    <dgm:pt modelId="{CCECF7FA-DC49-4F4A-B939-1AF0E60304C9}" type="sibTrans" cxnId="{12F529B5-30CF-411A-B327-36648BD76222}">
      <dgm:prSet/>
      <dgm:spPr/>
      <dgm:t>
        <a:bodyPr/>
        <a:lstStyle/>
        <a:p>
          <a:endParaRPr lang="en-IN"/>
        </a:p>
      </dgm:t>
    </dgm:pt>
    <dgm:pt modelId="{A30EED6C-235D-42A1-97CB-CD271836B160}">
      <dgm:prSet custT="1"/>
      <dgm:spPr/>
      <dgm:t>
        <a:bodyPr/>
        <a:lstStyle/>
        <a:p>
          <a:pPr rtl="0"/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Texas fever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823A2B70-8766-4B4A-9070-64CCB94E5A4B}" type="parTrans" cxnId="{0EDFF061-2B28-4556-B8E9-7C1A67FD96D8}">
      <dgm:prSet/>
      <dgm:spPr/>
      <dgm:t>
        <a:bodyPr/>
        <a:lstStyle/>
        <a:p>
          <a:endParaRPr lang="en-IN"/>
        </a:p>
      </dgm:t>
    </dgm:pt>
    <dgm:pt modelId="{34655000-E452-4491-868F-4BE009E41EDA}" type="sibTrans" cxnId="{0EDFF061-2B28-4556-B8E9-7C1A67FD96D8}">
      <dgm:prSet/>
      <dgm:spPr/>
      <dgm:t>
        <a:bodyPr/>
        <a:lstStyle/>
        <a:p>
          <a:endParaRPr lang="en-IN"/>
        </a:p>
      </dgm:t>
    </dgm:pt>
    <dgm:pt modelId="{9F534CBE-7B5F-4E5B-80E8-4A1BE36C6CE1}">
      <dgm:prSet custT="1"/>
      <dgm:spPr/>
      <dgm:t>
        <a:bodyPr/>
        <a:lstStyle/>
        <a:p>
          <a:pPr rtl="0"/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Biliary fever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21C246A4-C70E-4001-904B-FDBA39AF441C}" type="parTrans" cxnId="{A2D4AE60-5AF3-4FB6-A2E1-16BEED666A76}">
      <dgm:prSet/>
      <dgm:spPr/>
      <dgm:t>
        <a:bodyPr/>
        <a:lstStyle/>
        <a:p>
          <a:endParaRPr lang="en-IN"/>
        </a:p>
      </dgm:t>
    </dgm:pt>
    <dgm:pt modelId="{7B2F872B-D938-4AC9-AC5D-D5901CF020A2}" type="sibTrans" cxnId="{A2D4AE60-5AF3-4FB6-A2E1-16BEED666A76}">
      <dgm:prSet/>
      <dgm:spPr/>
      <dgm:t>
        <a:bodyPr/>
        <a:lstStyle/>
        <a:p>
          <a:endParaRPr lang="en-IN"/>
        </a:p>
      </dgm:t>
    </dgm:pt>
    <dgm:pt modelId="{0C07A938-E48D-4E7A-865F-0CF56225D0C1}">
      <dgm:prSet custT="1"/>
      <dgm:spPr/>
      <dgm:t>
        <a:bodyPr/>
        <a:lstStyle/>
        <a:p>
          <a:pPr rtl="0"/>
          <a:r>
            <a:rPr lang="en-US" sz="2000" b="1" dirty="0" err="1" smtClean="0">
              <a:solidFill>
                <a:srgbClr val="FFFF00"/>
              </a:solidFill>
              <a:latin typeface="Arial Black" panose="020B0A04020102020204" pitchFamily="34" charset="0"/>
            </a:rPr>
            <a:t>Piroplasmosis</a:t>
          </a:r>
          <a:r>
            <a:rPr lang="en-US" sz="2000" b="1" dirty="0" smtClean="0">
              <a:solidFill>
                <a:srgbClr val="FFFF00"/>
              </a:solidFill>
              <a:latin typeface="Arial Black" panose="020B0A04020102020204" pitchFamily="34" charset="0"/>
            </a:rPr>
            <a:t> 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451EA442-21AD-4BB5-9D33-CDE8BC374B97}" type="parTrans" cxnId="{A8E77AB7-0E9D-484D-A099-49DEE33EBE66}">
      <dgm:prSet/>
      <dgm:spPr/>
      <dgm:t>
        <a:bodyPr/>
        <a:lstStyle/>
        <a:p>
          <a:endParaRPr lang="en-IN"/>
        </a:p>
      </dgm:t>
    </dgm:pt>
    <dgm:pt modelId="{052FF86B-34E9-41A7-89DE-0349FA53EC2E}" type="sibTrans" cxnId="{A8E77AB7-0E9D-484D-A099-49DEE33EBE66}">
      <dgm:prSet/>
      <dgm:spPr/>
      <dgm:t>
        <a:bodyPr/>
        <a:lstStyle/>
        <a:p>
          <a:endParaRPr lang="en-IN"/>
        </a:p>
      </dgm:t>
    </dgm:pt>
    <dgm:pt modelId="{42999E63-69FA-4EC7-8B7D-25DA83345A2B}">
      <dgm:prSet custT="1"/>
      <dgm:spPr/>
      <dgm:t>
        <a:bodyPr/>
        <a:lstStyle/>
        <a:p>
          <a:pPr rtl="0"/>
          <a:r>
            <a:rPr lang="en-US" sz="2000" b="1" dirty="0" err="1" smtClean="0">
              <a:solidFill>
                <a:srgbClr val="FFFF00"/>
              </a:solidFill>
              <a:latin typeface="Arial Black" panose="020B0A04020102020204" pitchFamily="34" charset="0"/>
            </a:rPr>
            <a:t>Spleenic</a:t>
          </a:r>
          <a:r>
            <a:rPr lang="en-US" sz="2000" b="1" dirty="0" smtClean="0">
              <a:solidFill>
                <a:srgbClr val="FFFF00"/>
              </a:solidFill>
              <a:latin typeface="Arial Black" panose="020B0A04020102020204" pitchFamily="34" charset="0"/>
            </a:rPr>
            <a:t> fever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B37E81AC-183B-4EA4-8477-8E08F54ACDE2}" type="parTrans" cxnId="{E0B432F1-E591-43C7-9BD4-1A32F03B704A}">
      <dgm:prSet/>
      <dgm:spPr/>
      <dgm:t>
        <a:bodyPr/>
        <a:lstStyle/>
        <a:p>
          <a:endParaRPr lang="en-IN"/>
        </a:p>
      </dgm:t>
    </dgm:pt>
    <dgm:pt modelId="{C65C004C-AB16-4F06-A36A-B0DFB1B1A914}" type="sibTrans" cxnId="{E0B432F1-E591-43C7-9BD4-1A32F03B704A}">
      <dgm:prSet/>
      <dgm:spPr/>
      <dgm:t>
        <a:bodyPr/>
        <a:lstStyle/>
        <a:p>
          <a:endParaRPr lang="en-IN"/>
        </a:p>
      </dgm:t>
    </dgm:pt>
    <dgm:pt modelId="{E336A005-B5AB-4A1E-B812-77394D556F8D}">
      <dgm:prSet custT="1"/>
      <dgm:spPr/>
      <dgm:t>
        <a:bodyPr/>
        <a:lstStyle/>
        <a:p>
          <a:pPr rtl="0"/>
          <a:r>
            <a:rPr lang="en-US" sz="2000" b="1" dirty="0" smtClean="0">
              <a:solidFill>
                <a:srgbClr val="FFFF00"/>
              </a:solidFill>
              <a:latin typeface="Arial Black" panose="020B0A04020102020204" pitchFamily="34" charset="0"/>
            </a:rPr>
            <a:t>Tick fever 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FB9148F8-1455-4CDE-AEC8-6E949DF06AF9}" type="parTrans" cxnId="{AB0E1D5A-03D5-40F9-972B-BA21738F15A7}">
      <dgm:prSet/>
      <dgm:spPr/>
      <dgm:t>
        <a:bodyPr/>
        <a:lstStyle/>
        <a:p>
          <a:endParaRPr lang="en-IN"/>
        </a:p>
      </dgm:t>
    </dgm:pt>
    <dgm:pt modelId="{B43B61F8-2F7B-4AEC-A592-E0B9EA3D841C}" type="sibTrans" cxnId="{AB0E1D5A-03D5-40F9-972B-BA21738F15A7}">
      <dgm:prSet/>
      <dgm:spPr/>
      <dgm:t>
        <a:bodyPr/>
        <a:lstStyle/>
        <a:p>
          <a:endParaRPr lang="en-IN"/>
        </a:p>
      </dgm:t>
    </dgm:pt>
    <dgm:pt modelId="{829AA6E5-A425-4486-A08D-7EC851F4BBF3}">
      <dgm:prSet custT="1"/>
      <dgm:spPr/>
      <dgm:t>
        <a:bodyPr/>
        <a:lstStyle/>
        <a:p>
          <a:pPr rtl="0"/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and 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EB6F92B0-9A2F-4C00-9C8E-B92785CDD767}" type="parTrans" cxnId="{724F2FC3-85E3-45FE-8420-21D672B4439F}">
      <dgm:prSet/>
      <dgm:spPr/>
      <dgm:t>
        <a:bodyPr/>
        <a:lstStyle/>
        <a:p>
          <a:endParaRPr lang="en-IN"/>
        </a:p>
      </dgm:t>
    </dgm:pt>
    <dgm:pt modelId="{1880889C-5EFA-4B03-8006-4909E55EBFB0}" type="sibTrans" cxnId="{724F2FC3-85E3-45FE-8420-21D672B4439F}">
      <dgm:prSet/>
      <dgm:spPr/>
      <dgm:t>
        <a:bodyPr/>
        <a:lstStyle/>
        <a:p>
          <a:endParaRPr lang="en-IN"/>
        </a:p>
      </dgm:t>
    </dgm:pt>
    <dgm:pt modelId="{F97DF248-8469-41B2-97AC-3F816C677F17}">
      <dgm:prSet custT="1"/>
      <dgm:spPr/>
      <dgm:t>
        <a:bodyPr/>
        <a:lstStyle/>
        <a:p>
          <a:pPr rtl="0"/>
          <a:r>
            <a:rPr lang="en-US" sz="2000" dirty="0" smtClean="0">
              <a:solidFill>
                <a:srgbClr val="FFFF00"/>
              </a:solidFill>
              <a:latin typeface="Arial Black" panose="020B0A04020102020204" pitchFamily="34" charset="0"/>
            </a:rPr>
            <a:t>Nantucket fever.</a:t>
          </a:r>
          <a:endParaRPr lang="en-IN" sz="2000" dirty="0">
            <a:solidFill>
              <a:srgbClr val="FFFF00"/>
            </a:solidFill>
            <a:latin typeface="Arial Black" panose="020B0A04020102020204" pitchFamily="34" charset="0"/>
          </a:endParaRPr>
        </a:p>
      </dgm:t>
    </dgm:pt>
    <dgm:pt modelId="{F4D0F8DF-F96A-4876-BDE1-01F4EAFCFA11}" type="parTrans" cxnId="{9A1A6DAD-7976-4CFC-8ED7-546EB6302AC0}">
      <dgm:prSet/>
      <dgm:spPr/>
      <dgm:t>
        <a:bodyPr/>
        <a:lstStyle/>
        <a:p>
          <a:endParaRPr lang="en-IN"/>
        </a:p>
      </dgm:t>
    </dgm:pt>
    <dgm:pt modelId="{5A120BD1-72CB-42AE-81DD-4AF89FFD86E0}" type="sibTrans" cxnId="{9A1A6DAD-7976-4CFC-8ED7-546EB6302AC0}">
      <dgm:prSet/>
      <dgm:spPr/>
      <dgm:t>
        <a:bodyPr/>
        <a:lstStyle/>
        <a:p>
          <a:endParaRPr lang="en-IN"/>
        </a:p>
      </dgm:t>
    </dgm:pt>
    <dgm:pt modelId="{D00A0995-E23E-4CD4-8972-BE0A85E0C73B}" type="pres">
      <dgm:prSet presAssocID="{E8F45CB0-E7E9-4724-9846-D1DC26507DE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BFECD3D-B95E-45A1-8DF1-770F9EFAC345}" type="pres">
      <dgm:prSet presAssocID="{E8F45CB0-E7E9-4724-9846-D1DC26507DE0}" presName="arrow" presStyleLbl="bgShp" presStyleIdx="0" presStyleCnt="1"/>
      <dgm:spPr/>
    </dgm:pt>
    <dgm:pt modelId="{7B6C26B5-99EE-4190-B2EB-5AAA2357535E}" type="pres">
      <dgm:prSet presAssocID="{E8F45CB0-E7E9-4724-9846-D1DC26507DE0}" presName="linearProcess" presStyleCnt="0"/>
      <dgm:spPr/>
    </dgm:pt>
    <dgm:pt modelId="{BBAC183B-1FF3-46DC-9448-640895884BE0}" type="pres">
      <dgm:prSet presAssocID="{D4BF64A4-7F55-494D-BFE9-FBDC98B74A94}" presName="textNode" presStyleLbl="node1" presStyleIdx="0" presStyleCnt="1" custScaleX="208515" custScaleY="21463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2D4AE60-5AF3-4FB6-A2E1-16BEED666A76}" srcId="{D4BF64A4-7F55-494D-BFE9-FBDC98B74A94}" destId="{9F534CBE-7B5F-4E5B-80E8-4A1BE36C6CE1}" srcOrd="3" destOrd="0" parTransId="{21C246A4-C70E-4001-904B-FDBA39AF441C}" sibTransId="{7B2F872B-D938-4AC9-AC5D-D5901CF020A2}"/>
    <dgm:cxn modelId="{0A01F8DE-1C97-492F-9CEB-F8CCEC093257}" type="presOf" srcId="{8293F874-F75F-4877-B810-759708F37102}" destId="{BBAC183B-1FF3-46DC-9448-640895884BE0}" srcOrd="0" destOrd="2" presId="urn:microsoft.com/office/officeart/2005/8/layout/hProcess9"/>
    <dgm:cxn modelId="{E0B432F1-E591-43C7-9BD4-1A32F03B704A}" srcId="{D4BF64A4-7F55-494D-BFE9-FBDC98B74A94}" destId="{42999E63-69FA-4EC7-8B7D-25DA83345A2B}" srcOrd="5" destOrd="0" parTransId="{B37E81AC-183B-4EA4-8477-8E08F54ACDE2}" sibTransId="{C65C004C-AB16-4F06-A36A-B0DFB1B1A914}"/>
    <dgm:cxn modelId="{EF70E998-7ADE-4CC7-8630-1DCF5D4FC4D1}" type="presOf" srcId="{E336A005-B5AB-4A1E-B812-77394D556F8D}" destId="{BBAC183B-1FF3-46DC-9448-640895884BE0}" srcOrd="0" destOrd="7" presId="urn:microsoft.com/office/officeart/2005/8/layout/hProcess9"/>
    <dgm:cxn modelId="{AB0E1D5A-03D5-40F9-972B-BA21738F15A7}" srcId="{D4BF64A4-7F55-494D-BFE9-FBDC98B74A94}" destId="{E336A005-B5AB-4A1E-B812-77394D556F8D}" srcOrd="6" destOrd="0" parTransId="{FB9148F8-1455-4CDE-AEC8-6E949DF06AF9}" sibTransId="{B43B61F8-2F7B-4AEC-A592-E0B9EA3D841C}"/>
    <dgm:cxn modelId="{FDE5D084-AC64-4AAA-AC37-25C0C14C27CE}" type="presOf" srcId="{829AA6E5-A425-4486-A08D-7EC851F4BBF3}" destId="{BBAC183B-1FF3-46DC-9448-640895884BE0}" srcOrd="0" destOrd="8" presId="urn:microsoft.com/office/officeart/2005/8/layout/hProcess9"/>
    <dgm:cxn modelId="{1648B201-1EE0-45A9-877F-479303C044BA}" type="presOf" srcId="{42999E63-69FA-4EC7-8B7D-25DA83345A2B}" destId="{BBAC183B-1FF3-46DC-9448-640895884BE0}" srcOrd="0" destOrd="6" presId="urn:microsoft.com/office/officeart/2005/8/layout/hProcess9"/>
    <dgm:cxn modelId="{F95C598D-F0A2-469C-BA28-5EF419271669}" srcId="{D4BF64A4-7F55-494D-BFE9-FBDC98B74A94}" destId="{A00E188F-C210-46F8-AA94-C2AF615D5E16}" srcOrd="0" destOrd="0" parTransId="{ACB19133-C668-4391-9739-9A5FCB9E7603}" sibTransId="{D5C7C7FB-6C13-4BA8-9F18-BD9EB3FB9298}"/>
    <dgm:cxn modelId="{9A1A6DAD-7976-4CFC-8ED7-546EB6302AC0}" srcId="{D4BF64A4-7F55-494D-BFE9-FBDC98B74A94}" destId="{F97DF248-8469-41B2-97AC-3F816C677F17}" srcOrd="8" destOrd="0" parTransId="{F4D0F8DF-F96A-4876-BDE1-01F4EAFCFA11}" sibTransId="{5A120BD1-72CB-42AE-81DD-4AF89FFD86E0}"/>
    <dgm:cxn modelId="{12F529B5-30CF-411A-B327-36648BD76222}" srcId="{D4BF64A4-7F55-494D-BFE9-FBDC98B74A94}" destId="{8293F874-F75F-4877-B810-759708F37102}" srcOrd="1" destOrd="0" parTransId="{3FA93A0F-4894-44A9-9A46-F8906EE3E671}" sibTransId="{CCECF7FA-DC49-4F4A-B939-1AF0E60304C9}"/>
    <dgm:cxn modelId="{0EDFF061-2B28-4556-B8E9-7C1A67FD96D8}" srcId="{D4BF64A4-7F55-494D-BFE9-FBDC98B74A94}" destId="{A30EED6C-235D-42A1-97CB-CD271836B160}" srcOrd="2" destOrd="0" parTransId="{823A2B70-8766-4B4A-9070-64CCB94E5A4B}" sibTransId="{34655000-E452-4491-868F-4BE009E41EDA}"/>
    <dgm:cxn modelId="{0C563671-8731-4C2E-A45D-29B074433E12}" srcId="{E8F45CB0-E7E9-4724-9846-D1DC26507DE0}" destId="{D4BF64A4-7F55-494D-BFE9-FBDC98B74A94}" srcOrd="0" destOrd="0" parTransId="{DE3A88FA-6C05-4C96-AB86-7CAE8C8B8A1F}" sibTransId="{FF962EA1-7F22-4FE0-A0B7-400EA879FC3E}"/>
    <dgm:cxn modelId="{EFAFA39F-052A-412D-A17D-E0620B686759}" type="presOf" srcId="{A00E188F-C210-46F8-AA94-C2AF615D5E16}" destId="{BBAC183B-1FF3-46DC-9448-640895884BE0}" srcOrd="0" destOrd="1" presId="urn:microsoft.com/office/officeart/2005/8/layout/hProcess9"/>
    <dgm:cxn modelId="{724F2FC3-85E3-45FE-8420-21D672B4439F}" srcId="{D4BF64A4-7F55-494D-BFE9-FBDC98B74A94}" destId="{829AA6E5-A425-4486-A08D-7EC851F4BBF3}" srcOrd="7" destOrd="0" parTransId="{EB6F92B0-9A2F-4C00-9C8E-B92785CDD767}" sibTransId="{1880889C-5EFA-4B03-8006-4909E55EBFB0}"/>
    <dgm:cxn modelId="{BBB82E0B-D774-4D8B-8E5E-C9216D24E693}" type="presOf" srcId="{F97DF248-8469-41B2-97AC-3F816C677F17}" destId="{BBAC183B-1FF3-46DC-9448-640895884BE0}" srcOrd="0" destOrd="9" presId="urn:microsoft.com/office/officeart/2005/8/layout/hProcess9"/>
    <dgm:cxn modelId="{F8203C9B-6900-4803-9D83-65F8B1DFC2BF}" type="presOf" srcId="{A30EED6C-235D-42A1-97CB-CD271836B160}" destId="{BBAC183B-1FF3-46DC-9448-640895884BE0}" srcOrd="0" destOrd="3" presId="urn:microsoft.com/office/officeart/2005/8/layout/hProcess9"/>
    <dgm:cxn modelId="{3418D756-65CC-4AFF-840B-E6754E69164F}" type="presOf" srcId="{9F534CBE-7B5F-4E5B-80E8-4A1BE36C6CE1}" destId="{BBAC183B-1FF3-46DC-9448-640895884BE0}" srcOrd="0" destOrd="4" presId="urn:microsoft.com/office/officeart/2005/8/layout/hProcess9"/>
    <dgm:cxn modelId="{E350EE71-4878-4176-8F75-5A74C522235B}" type="presOf" srcId="{0C07A938-E48D-4E7A-865F-0CF56225D0C1}" destId="{BBAC183B-1FF3-46DC-9448-640895884BE0}" srcOrd="0" destOrd="5" presId="urn:microsoft.com/office/officeart/2005/8/layout/hProcess9"/>
    <dgm:cxn modelId="{003ED185-C053-42B4-A37B-B50262AB75DA}" type="presOf" srcId="{E8F45CB0-E7E9-4724-9846-D1DC26507DE0}" destId="{D00A0995-E23E-4CD4-8972-BE0A85E0C73B}" srcOrd="0" destOrd="0" presId="urn:microsoft.com/office/officeart/2005/8/layout/hProcess9"/>
    <dgm:cxn modelId="{2F7BF535-4660-420D-94CB-8E27F5E80774}" type="presOf" srcId="{D4BF64A4-7F55-494D-BFE9-FBDC98B74A94}" destId="{BBAC183B-1FF3-46DC-9448-640895884BE0}" srcOrd="0" destOrd="0" presId="urn:microsoft.com/office/officeart/2005/8/layout/hProcess9"/>
    <dgm:cxn modelId="{A8E77AB7-0E9D-484D-A099-49DEE33EBE66}" srcId="{D4BF64A4-7F55-494D-BFE9-FBDC98B74A94}" destId="{0C07A938-E48D-4E7A-865F-0CF56225D0C1}" srcOrd="4" destOrd="0" parTransId="{451EA442-21AD-4BB5-9D33-CDE8BC374B97}" sibTransId="{052FF86B-34E9-41A7-89DE-0349FA53EC2E}"/>
    <dgm:cxn modelId="{873F3709-D40C-4C43-BABC-84F45DCEBA7D}" type="presParOf" srcId="{D00A0995-E23E-4CD4-8972-BE0A85E0C73B}" destId="{BBFECD3D-B95E-45A1-8DF1-770F9EFAC345}" srcOrd="0" destOrd="0" presId="urn:microsoft.com/office/officeart/2005/8/layout/hProcess9"/>
    <dgm:cxn modelId="{112D35A5-2824-4375-B6FB-26533C8E2997}" type="presParOf" srcId="{D00A0995-E23E-4CD4-8972-BE0A85E0C73B}" destId="{7B6C26B5-99EE-4190-B2EB-5AAA2357535E}" srcOrd="1" destOrd="0" presId="urn:microsoft.com/office/officeart/2005/8/layout/hProcess9"/>
    <dgm:cxn modelId="{4DCD2D5B-FD97-4A98-91C5-E224B5E07952}" type="presParOf" srcId="{7B6C26B5-99EE-4190-B2EB-5AAA2357535E}" destId="{BBAC183B-1FF3-46DC-9448-640895884BE0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ECD3D-B95E-45A1-8DF1-770F9EFAC345}">
      <dsp:nvSpPr>
        <dsp:cNvPr id="0" name=""/>
        <dsp:cNvSpPr/>
      </dsp:nvSpPr>
      <dsp:spPr>
        <a:xfrm>
          <a:off x="685799" y="0"/>
          <a:ext cx="7772400" cy="63246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AC183B-1FF3-46DC-9448-640895884BE0}">
      <dsp:nvSpPr>
        <dsp:cNvPr id="0" name=""/>
        <dsp:cNvSpPr/>
      </dsp:nvSpPr>
      <dsp:spPr>
        <a:xfrm>
          <a:off x="1294926" y="447326"/>
          <a:ext cx="6554147" cy="5429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1" kern="1200" dirty="0" err="1" smtClean="0">
              <a:latin typeface="Arial Black" panose="020B0A04020102020204" pitchFamily="34" charset="0"/>
            </a:rPr>
            <a:t>Babesia</a:t>
          </a:r>
          <a:r>
            <a:rPr lang="en-US" sz="2000" i="1" kern="1200" dirty="0" smtClean="0">
              <a:latin typeface="Arial Black" panose="020B0A04020102020204" pitchFamily="34" charset="0"/>
            </a:rPr>
            <a:t> </a:t>
          </a:r>
          <a:r>
            <a:rPr lang="en-US" sz="2000" kern="1200" dirty="0" smtClean="0">
              <a:latin typeface="Arial Black" panose="020B0A04020102020204" pitchFamily="34" charset="0"/>
            </a:rPr>
            <a:t>species  caused  diseases  are  known  as </a:t>
          </a:r>
          <a:endParaRPr lang="en-IN" sz="2000" kern="1200" dirty="0"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>
              <a:solidFill>
                <a:srgbClr val="FFFF00"/>
              </a:solidFill>
              <a:latin typeface="Arial Black" panose="020B0A04020102020204" pitchFamily="34" charset="0"/>
            </a:rPr>
            <a:t>Babesiosis</a:t>
          </a: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 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Red  water disease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Texas fever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Biliary fever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err="1" smtClean="0">
              <a:solidFill>
                <a:srgbClr val="FFFF00"/>
              </a:solidFill>
              <a:latin typeface="Arial Black" panose="020B0A04020102020204" pitchFamily="34" charset="0"/>
            </a:rPr>
            <a:t>Piroplasmosis</a:t>
          </a:r>
          <a:r>
            <a:rPr lang="en-US" sz="2000" b="1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 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err="1" smtClean="0">
              <a:solidFill>
                <a:srgbClr val="FFFF00"/>
              </a:solidFill>
              <a:latin typeface="Arial Black" panose="020B0A04020102020204" pitchFamily="34" charset="0"/>
            </a:rPr>
            <a:t>Spleenic</a:t>
          </a:r>
          <a:r>
            <a:rPr lang="en-US" sz="2000" b="1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 fever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Tick fever 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and 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solidFill>
                <a:srgbClr val="FFFF00"/>
              </a:solidFill>
              <a:latin typeface="Arial Black" panose="020B0A04020102020204" pitchFamily="34" charset="0"/>
            </a:rPr>
            <a:t>Nantucket fever.</a:t>
          </a:r>
          <a:endParaRPr lang="en-IN" sz="2000" kern="1200" dirty="0">
            <a:solidFill>
              <a:srgbClr val="FFFF00"/>
            </a:solidFill>
            <a:latin typeface="Arial Black" panose="020B0A04020102020204" pitchFamily="34" charset="0"/>
          </a:endParaRPr>
        </a:p>
      </dsp:txBody>
      <dsp:txXfrm>
        <a:off x="1559994" y="712394"/>
        <a:ext cx="6024011" cy="4899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398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61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76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87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A14094-1F9B-4F2C-8270-AFEF0F33D04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00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33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563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www.basu.org.in/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898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622232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40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4000" b="1" i="1" dirty="0" smtClean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pic>
        <p:nvPicPr>
          <p:cNvPr id="10" name="Picture 9" descr="Bihar Animal Sciences University | बिहार पशु विज्ञान विश्वविद्यालय">
            <a:hlinkClick r:id="rId3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3" name="Picture 1" descr="C:\Users\Dr.Ajit\Desktop\babesia is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1274509"/>
            <a:ext cx="2411596" cy="2087235"/>
          </a:xfrm>
          <a:prstGeom prst="rect">
            <a:avLst/>
          </a:prstGeom>
          <a:noFill/>
        </p:spPr>
      </p:pic>
      <p:pic>
        <p:nvPicPr>
          <p:cNvPr id="18" name="Picture 4" descr="C:\Users\Dr.Ajit\Desktop\tick good imag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99059" y="1513133"/>
            <a:ext cx="2057400" cy="1632938"/>
          </a:xfrm>
          <a:prstGeom prst="rect">
            <a:avLst/>
          </a:prstGeom>
          <a:noFill/>
        </p:spPr>
      </p:pic>
      <p:pic>
        <p:nvPicPr>
          <p:cNvPr id="19" name="Picture 2" descr="C:\Users\Dr.Ajit\Desktop\dog = tick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99059" y="3155053"/>
            <a:ext cx="2019672" cy="1817705"/>
          </a:xfrm>
          <a:prstGeom prst="rect">
            <a:avLst/>
          </a:prstGeom>
          <a:noFill/>
        </p:spPr>
      </p:pic>
      <p:pic>
        <p:nvPicPr>
          <p:cNvPr id="20" name="Picture 3" descr="C:\Users\Dr.Ajit\Desktop\cow =tick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88511" y="1988342"/>
            <a:ext cx="2210548" cy="1842123"/>
          </a:xfrm>
          <a:prstGeom prst="rect">
            <a:avLst/>
          </a:prstGeom>
          <a:noFill/>
        </p:spPr>
      </p:pic>
      <p:pic>
        <p:nvPicPr>
          <p:cNvPr id="21" name="Picture 20" descr="Gujri Goats, सिरोही बकरी - Alnoor Goat Farm &amp; Suppliar ...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13" y="2925459"/>
            <a:ext cx="1841500" cy="138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46137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172200"/>
          </a:xfrm>
        </p:spPr>
        <p:txBody>
          <a:bodyPr>
            <a:normAutofit/>
          </a:bodyPr>
          <a:lstStyle/>
          <a:p>
            <a:pPr marL="342900" lvl="0" indent="-342900" algn="just">
              <a:buFont typeface="Wingdings" pitchFamily="2" charset="2"/>
              <a:buChar char="v"/>
            </a:pPr>
            <a:r>
              <a:rPr lang="en-US" sz="2800" b="1" dirty="0" smtClean="0">
                <a:latin typeface="Arial Rounded MT Bold" pitchFamily="34" charset="0"/>
              </a:rPr>
              <a:t>Different species of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dirty="0" smtClean="0">
                <a:latin typeface="Arial Rounded MT Bold" pitchFamily="34" charset="0"/>
              </a:rPr>
              <a:t>  found in 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sheep,  goat,  equine and pig :-</a:t>
            </a:r>
          </a:p>
          <a:p>
            <a:pPr lvl="0" algn="just">
              <a:lnSpc>
                <a:spcPct val="20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0" y="1412777"/>
          <a:ext cx="9144000" cy="5455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3352800"/>
                <a:gridCol w="1219200"/>
              </a:tblGrid>
              <a:tr h="5040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Species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Definitive</a:t>
                      </a:r>
                      <a:r>
                        <a:rPr lang="en-US" sz="2000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 host</a:t>
                      </a:r>
                      <a:endParaRPr lang="en-US" sz="2000" dirty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Black" pitchFamily="34" charset="0"/>
                        </a:rPr>
                        <a:t>Vector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Size (Form)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08204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b="1" i="1" spc="-3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b="1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motasis</a:t>
                      </a:r>
                      <a:endParaRPr lang="en-US" sz="16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7025" marR="113665" indent="-15367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Sheep and goat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i="1" dirty="0" err="1" smtClean="0">
                          <a:latin typeface="Arial Black" pitchFamily="34" charset="0"/>
                        </a:rPr>
                        <a:t>Haemphysalis</a:t>
                      </a:r>
                      <a:r>
                        <a:rPr lang="en-US" sz="1600" b="1" dirty="0" smtClean="0">
                          <a:latin typeface="Arial Black" pitchFamily="34" charset="0"/>
                        </a:rPr>
                        <a:t> sp. ,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600" b="1" i="1" dirty="0" err="1" smtClean="0">
                          <a:latin typeface="Arial Black" pitchFamily="34" charset="0"/>
                        </a:rPr>
                        <a:t>Rhipicephalus</a:t>
                      </a:r>
                      <a:r>
                        <a:rPr lang="en-US" sz="1600" b="1" dirty="0" smtClean="0">
                          <a:latin typeface="Arial Black" pitchFamily="34" charset="0"/>
                        </a:rPr>
                        <a:t> sp., </a:t>
                      </a:r>
                      <a:r>
                        <a:rPr lang="en-US" sz="1600" b="1" i="1" dirty="0" err="1" smtClean="0">
                          <a:latin typeface="Arial Black" pitchFamily="34" charset="0"/>
                        </a:rPr>
                        <a:t>Dermacentor</a:t>
                      </a:r>
                      <a:r>
                        <a:rPr lang="en-US" sz="1600" b="1" i="1" baseline="0" dirty="0" smtClean="0">
                          <a:latin typeface="Arial Black" pitchFamily="34" charset="0"/>
                        </a:rPr>
                        <a:t>   </a:t>
                      </a:r>
                      <a:r>
                        <a:rPr lang="en-US" sz="1600" b="1" dirty="0" smtClean="0">
                          <a:latin typeface="Arial Black" pitchFamily="34" charset="0"/>
                        </a:rPr>
                        <a:t>sp.</a:t>
                      </a:r>
                      <a:endParaRPr lang="en-US" sz="1600" b="1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4780" marR="10160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/>
                </a:tc>
              </a:tr>
              <a:tr h="57794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 ovis</a:t>
                      </a:r>
                      <a:endParaRPr lang="en-US" sz="16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4960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- do-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 Black" pitchFamily="34" charset="0"/>
                        </a:rPr>
                        <a:t>-do-</a:t>
                      </a:r>
                      <a:endParaRPr lang="en-US" sz="1600" b="1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 taylori</a:t>
                      </a:r>
                      <a:endParaRPr lang="en-US" sz="1600" b="1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1305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Goat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b="1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foliate</a:t>
                      </a:r>
                      <a:endParaRPr lang="en-US" sz="1600" b="1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130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Sheep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latin typeface="Arial Black" pitchFamily="34" charset="0"/>
                      </a:endParaRP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caballi</a:t>
                      </a:r>
                      <a:endParaRPr lang="en-US" sz="1600" dirty="0">
                        <a:solidFill>
                          <a:srgbClr val="C0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0325" marR="161290" algn="ctr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Horse , donkey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&amp; mule</a:t>
                      </a:r>
                      <a:endParaRPr lang="en-US" sz="1600" dirty="0">
                        <a:solidFill>
                          <a:srgbClr val="C0000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err="1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R</a:t>
                      </a:r>
                      <a:r>
                        <a:rPr lang="en-US" sz="1600" i="1" baseline="0" dirty="0" err="1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hipicephalus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, </a:t>
                      </a:r>
                      <a:r>
                        <a:rPr lang="en-US" sz="1600" i="1" baseline="0" dirty="0" err="1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Hyalomma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, </a:t>
                      </a:r>
                      <a:r>
                        <a:rPr lang="en-US" sz="1600" i="1" baseline="0" dirty="0" err="1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Demacentor</a:t>
                      </a:r>
                      <a:r>
                        <a:rPr lang="en-US" sz="1600" i="1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spp.</a:t>
                      </a:r>
                    </a:p>
                    <a:p>
                      <a:pPr algn="ctr"/>
                      <a:endParaRPr lang="en-US" sz="1600" baseline="0" dirty="0" smtClean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4305" marR="11112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60325" marR="26162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trautmanni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 marR="10160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Pig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29565" marR="29146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Rhipicephalus</a:t>
                      </a:r>
                      <a:r>
                        <a:rPr lang="en-US" sz="16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Dermacentore</a:t>
                      </a:r>
                      <a:r>
                        <a:rPr lang="en-US" sz="1600" i="1" baseline="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spp.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4780" marR="10160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10">
                <a:tc>
                  <a:txBody>
                    <a:bodyPr/>
                    <a:lstStyle/>
                    <a:p>
                      <a:pPr marL="60325" marR="259080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per</a:t>
                      </a:r>
                      <a:r>
                        <a:rPr lang="en-US" sz="1600" i="1" spc="-35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oncitoi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45415" marR="107315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Pig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29565" marR="29146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-do- 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18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dirty="0" smtClean="0">
                <a:latin typeface="Arial Rounded MT Bold" pitchFamily="34" charset="0"/>
              </a:rPr>
              <a:t>Different species of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i="1" dirty="0" smtClean="0">
                <a:latin typeface="Arial Rounded MT Bold" pitchFamily="34" charset="0"/>
              </a:rPr>
              <a:t>  </a:t>
            </a:r>
            <a:r>
              <a:rPr lang="en-US" sz="2800" b="1" dirty="0" smtClean="0">
                <a:latin typeface="Arial Rounded MT Bold" pitchFamily="34" charset="0"/>
              </a:rPr>
              <a:t>found in </a:t>
            </a:r>
            <a:r>
              <a:rPr lang="en-US" sz="2800" b="1" dirty="0">
                <a:solidFill>
                  <a:srgbClr val="FF0000"/>
                </a:solidFill>
                <a:latin typeface="Arial Rounded MT Bold" pitchFamily="34" charset="0"/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og &amp; cat  </a:t>
            </a:r>
            <a:r>
              <a:rPr lang="en-US" sz="2800" b="1" dirty="0" smtClean="0">
                <a:latin typeface="Arial Rounded MT Bold" pitchFamily="34" charset="0"/>
              </a:rPr>
              <a:t>:-</a:t>
            </a:r>
          </a:p>
          <a:p>
            <a:pPr lvl="0" algn="just">
              <a:lnSpc>
                <a:spcPct val="20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0" y="1904999"/>
          <a:ext cx="9144000" cy="4908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3048000"/>
                <a:gridCol w="1219200"/>
              </a:tblGrid>
              <a:tr h="578741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Species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Definitive</a:t>
                      </a:r>
                      <a:r>
                        <a:rPr lang="en-US" sz="2000" baseline="0" dirty="0" smtClean="0">
                          <a:latin typeface="Arial Black" pitchFamily="34" charset="0"/>
                        </a:rPr>
                        <a:t> host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Vector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Size (Form)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626034">
                <a:tc>
                  <a:txBody>
                    <a:bodyPr/>
                    <a:lstStyle/>
                    <a:p>
                      <a:pPr marL="63500" marR="77470">
                        <a:lnSpc>
                          <a:spcPct val="150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canis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vogeli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63500" marR="77470">
                        <a:lnSpc>
                          <a:spcPct val="150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&amp; </a:t>
                      </a:r>
                    </a:p>
                    <a:p>
                      <a:pPr marL="63500" marR="77470">
                        <a:lnSpc>
                          <a:spcPct val="150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spc="-35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ossi</a:t>
                      </a:r>
                      <a:endParaRPr lang="en-US" sz="16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Dog</a:t>
                      </a:r>
                      <a:endParaRPr lang="en-US" sz="16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Rhipicephalus</a:t>
                      </a:r>
                      <a:r>
                        <a:rPr lang="en-US" sz="1600" i="1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 </a:t>
                      </a:r>
                      <a:r>
                        <a:rPr lang="en-US" sz="1600" i="1" baseline="0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sanguineus</a:t>
                      </a:r>
                      <a:endParaRPr lang="en-US" sz="1600" i="1" baseline="0" dirty="0" smtClean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  <a:p>
                      <a:endParaRPr lang="en-US" sz="1600" i="1" baseline="0" dirty="0" smtClean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  <a:p>
                      <a:endParaRPr lang="en-US" sz="1600" i="1" baseline="0" dirty="0" smtClean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  <a:p>
                      <a:endParaRPr lang="en-US" sz="1600" i="1" baseline="0" dirty="0" smtClean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  <a:p>
                      <a:endParaRPr lang="en-US" sz="1600" i="1" baseline="0" dirty="0" smtClean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  <a:p>
                      <a:endParaRPr lang="en-US" sz="1600" i="1" dirty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marR="11684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/>
                </a:tc>
              </a:tr>
              <a:tr h="822153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gibsoni</a:t>
                      </a:r>
                      <a:endParaRPr lang="en-US" sz="16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Dog</a:t>
                      </a:r>
                    </a:p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7030A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sz="1600" i="1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Rhipicephalus</a:t>
                      </a:r>
                      <a:r>
                        <a:rPr lang="en-US" sz="1600" i="1" baseline="0" dirty="0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 </a:t>
                      </a:r>
                      <a:r>
                        <a:rPr lang="en-US" sz="1600" i="1" baseline="0" dirty="0" err="1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sanguineus</a:t>
                      </a:r>
                      <a:endParaRPr lang="en-US" sz="1600" i="1" dirty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marR="11684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  <a:tr h="578741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cati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4780" marR="10160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</a:t>
                      </a:r>
                    </a:p>
                    <a:p>
                      <a:pPr marL="144780" marR="10160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144780" marR="10160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9565" marR="29146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329565" marR="29146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Rhipicephalus</a:t>
                      </a:r>
                      <a:r>
                        <a:rPr lang="en-US" sz="1600" i="1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i="1" dirty="0" err="1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Dermacentor</a:t>
                      </a:r>
                      <a:r>
                        <a:rPr lang="en-US" sz="1600" i="1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etc.</a:t>
                      </a:r>
                    </a:p>
                  </a:txBody>
                  <a:tcPr marL="0" marR="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/>
                </a:tc>
              </a:tr>
              <a:tr h="692485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felis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42875" marR="10477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</a:t>
                      </a:r>
                      <a:endParaRPr lang="en-US" sz="1600" dirty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29565" marR="29146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solidFill>
                          <a:srgbClr val="002060"/>
                        </a:solidFill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45415" marR="10731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11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algn="ctr"/>
            <a:r>
              <a:rPr lang="en-US" dirty="0" smtClean="0"/>
              <a:t>   </a:t>
            </a:r>
            <a:r>
              <a:rPr lang="en-US" sz="4000" b="1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40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4000" b="1" i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Arial Black" pitchFamily="34" charset="0"/>
              </a:rPr>
              <a:t>            </a:t>
            </a:r>
            <a:r>
              <a:rPr lang="en-US" sz="3600" dirty="0" err="1" smtClean="0">
                <a:solidFill>
                  <a:srgbClr val="0070C0"/>
                </a:solidFill>
                <a:latin typeface="Arial Black" pitchFamily="34" charset="0"/>
              </a:rPr>
              <a:t>Zoonotic</a:t>
            </a:r>
            <a:r>
              <a:rPr lang="en-US" sz="3600" dirty="0" smtClean="0">
                <a:solidFill>
                  <a:srgbClr val="0070C0"/>
                </a:solidFill>
                <a:latin typeface="Arial Black" pitchFamily="34" charset="0"/>
              </a:rPr>
              <a:t> Species :-</a:t>
            </a:r>
          </a:p>
          <a:p>
            <a:pPr>
              <a:buNone/>
            </a:pPr>
            <a:endParaRPr lang="en-US" i="1" dirty="0" smtClean="0"/>
          </a:p>
          <a:p>
            <a:endParaRPr lang="en-US" i="1" dirty="0" smtClean="0"/>
          </a:p>
          <a:p>
            <a:pPr algn="ctr">
              <a:buFont typeface="Courier New" panose="02070309020205020404" pitchFamily="49" charset="0"/>
              <a:buChar char="o"/>
            </a:pP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divergens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(Small form) </a:t>
            </a:r>
          </a:p>
          <a:p>
            <a:pPr algn="ctr">
              <a:buFont typeface="Courier New" panose="02070309020205020404" pitchFamily="49" charset="0"/>
              <a:buChar char="o"/>
            </a:pPr>
            <a:endParaRPr lang="en-US" sz="2800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bovis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(Small form) </a:t>
            </a:r>
          </a:p>
          <a:p>
            <a:pPr marL="0" indent="0" algn="ctr">
              <a:buNone/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Font typeface="Courier New" panose="02070309020205020404" pitchFamily="49" charset="0"/>
              <a:buChar char="o"/>
            </a:pP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FF0000"/>
                </a:solidFill>
                <a:latin typeface="Arial Black" pitchFamily="34" charset="0"/>
              </a:rPr>
              <a:t>microti</a:t>
            </a:r>
            <a:r>
              <a:rPr lang="en-US" sz="28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(Small form) 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5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 Rounded MT Bold" pitchFamily="34" charset="0"/>
              </a:rPr>
              <a:t>                    </a:t>
            </a:r>
            <a:r>
              <a:rPr lang="en-US" sz="3000" dirty="0" smtClean="0">
                <a:solidFill>
                  <a:srgbClr val="FF0000"/>
                </a:solidFill>
                <a:latin typeface="Arial Rounded MT Bold" pitchFamily="34" charset="0"/>
              </a:rPr>
              <a:t>Transmission :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70C0"/>
                </a:solidFill>
                <a:latin typeface="Arial Black" pitchFamily="34" charset="0"/>
              </a:rPr>
              <a:t>Transovarian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 and or stage to stage (</a:t>
            </a:r>
            <a:r>
              <a:rPr lang="en-US" sz="2400" b="1" dirty="0" err="1" smtClean="0">
                <a:solidFill>
                  <a:srgbClr val="0070C0"/>
                </a:solidFill>
                <a:latin typeface="Arial Black" pitchFamily="34" charset="0"/>
              </a:rPr>
              <a:t>transtadial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) transmission of </a:t>
            </a:r>
            <a:r>
              <a:rPr lang="en-US" sz="2400" b="1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400" b="1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species take place in the ticks.</a:t>
            </a:r>
          </a:p>
          <a:p>
            <a:pPr algn="just"/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 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When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itchFamily="34" charset="0"/>
              </a:rPr>
              <a:t>Babesia</a:t>
            </a:r>
            <a:r>
              <a:rPr lang="en-US" sz="2400" b="1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spp. are transmitted through the ovary (egg) for two or more generation of one host female ticks called </a:t>
            </a: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transovarian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transmission. e.g.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itchFamily="34" charset="0"/>
              </a:rPr>
              <a:t>Babesia</a:t>
            </a:r>
            <a:r>
              <a:rPr lang="en-US" sz="2400" b="1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400" b="1" i="1" dirty="0" err="1" smtClean="0">
                <a:solidFill>
                  <a:srgbClr val="002060"/>
                </a:solidFill>
                <a:latin typeface="Arial Black" pitchFamily="34" charset="0"/>
              </a:rPr>
              <a:t>bigemina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571500" indent="-571500" algn="just">
              <a:buFont typeface="Wingdings" panose="05000000000000000000" pitchFamily="2" charset="2"/>
              <a:buChar char="ü"/>
            </a:pP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When infection persists from one stage to the next stage in 2 or 3 host ticks feeding on different hosts, transmission is said to be </a:t>
            </a:r>
            <a:r>
              <a:rPr lang="en-US" sz="2400" b="1" dirty="0" err="1" smtClean="0">
                <a:solidFill>
                  <a:srgbClr val="00B0F0"/>
                </a:solidFill>
                <a:latin typeface="Arial Black" pitchFamily="34" charset="0"/>
              </a:rPr>
              <a:t>transtadial</a:t>
            </a:r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.      </a:t>
            </a:r>
          </a:p>
          <a:p>
            <a:pPr algn="just"/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                    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Larva       Nymph      Adult</a:t>
            </a:r>
          </a:p>
        </p:txBody>
      </p:sp>
      <p:sp>
        <p:nvSpPr>
          <p:cNvPr id="4" name="Right Arrow 3"/>
          <p:cNvSpPr/>
          <p:nvPr/>
        </p:nvSpPr>
        <p:spPr>
          <a:xfrm>
            <a:off x="3347864" y="6520392"/>
            <a:ext cx="457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5076056" y="6500515"/>
            <a:ext cx="4572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08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  <a:latin typeface="Arial Rounded MT Bold" pitchFamily="34" charset="0"/>
              </a:rPr>
              <a:t>                    </a:t>
            </a:r>
            <a:r>
              <a:rPr lang="en-US" sz="3000" b="1" dirty="0" smtClean="0">
                <a:solidFill>
                  <a:srgbClr val="FF0000"/>
                </a:solidFill>
                <a:latin typeface="Arial Rounded MT Bold" pitchFamily="34" charset="0"/>
              </a:rPr>
              <a:t>Transmission :</a:t>
            </a:r>
          </a:p>
          <a:p>
            <a:pPr marL="285750" indent="-28575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Adult stages of tick are transmitting infection which they acquired as nymph or nymph doing the same with infection acquired as larvae.</a:t>
            </a:r>
          </a:p>
          <a:p>
            <a:pPr marL="34290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Infective stage is </a:t>
            </a:r>
            <a:r>
              <a:rPr lang="en-US" sz="2400" b="1" dirty="0" err="1" smtClean="0">
                <a:solidFill>
                  <a:srgbClr val="0070C0"/>
                </a:solidFill>
                <a:latin typeface="Arial Black" pitchFamily="34" charset="0"/>
              </a:rPr>
              <a:t>sporozoites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 which inoculated into host during blood sucking of tick.</a:t>
            </a:r>
            <a:endParaRPr lang="en-US" sz="24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10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</a:pPr>
            <a:r>
              <a:rPr lang="en-US" sz="2400" dirty="0" smtClean="0">
                <a:latin typeface="Arial Rounded MT Bold" pitchFamily="34" charset="0"/>
              </a:rPr>
              <a:t>                    </a:t>
            </a:r>
            <a:r>
              <a:rPr lang="en-US" sz="3000" b="1" dirty="0" smtClean="0">
                <a:solidFill>
                  <a:srgbClr val="FF0000"/>
                </a:solidFill>
                <a:latin typeface="Arial Rounded MT Bold" pitchFamily="34" charset="0"/>
              </a:rPr>
              <a:t>Transmission :</a:t>
            </a:r>
          </a:p>
          <a:p>
            <a:pPr marL="571500" indent="-571500" algn="just"/>
            <a:endParaRPr lang="en-US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ACER\Desktop\babesiA LIFE-CYC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89154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1199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Life-cycle of 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 spp.</a:t>
            </a:r>
            <a:endParaRPr lang="en-US" sz="3200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latin typeface="Arial Rounded MT Bold" pitchFamily="34" charset="0"/>
              </a:rPr>
              <a:t>Sporozoites</a:t>
            </a:r>
            <a:r>
              <a:rPr lang="en-US" sz="2400" b="1" dirty="0" smtClean="0">
                <a:latin typeface="Arial Rounded MT Bold" pitchFamily="34" charset="0"/>
              </a:rPr>
              <a:t>  inoculated in to  hosts by the infected tick during blood sucking.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Sporozoites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enter inside RBCs and converted into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Trophozoites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latin typeface="Arial Rounded MT Bold" pitchFamily="34" charset="0"/>
              </a:rPr>
              <a:t>Trohozoites</a:t>
            </a:r>
            <a:r>
              <a:rPr lang="en-US" sz="2400" b="1" dirty="0" smtClean="0">
                <a:latin typeface="Arial Rounded MT Bold" pitchFamily="34" charset="0"/>
              </a:rPr>
              <a:t> multiply by binary fission and form </a:t>
            </a:r>
            <a:r>
              <a:rPr lang="en-US" sz="2400" b="1" dirty="0" err="1" smtClean="0">
                <a:latin typeface="Arial Rounded MT Bold" pitchFamily="34" charset="0"/>
              </a:rPr>
              <a:t>merozoites</a:t>
            </a:r>
            <a:r>
              <a:rPr lang="en-US" sz="2400" b="1" dirty="0" smtClean="0">
                <a:latin typeface="Arial Rounded MT Bold" pitchFamily="34" charset="0"/>
              </a:rPr>
              <a:t>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Merozoites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form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gamonts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 inside RBCs.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Gamonts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 come into gut lumen of ticks during blood sucking of infected hosts.</a:t>
            </a:r>
          </a:p>
          <a:p>
            <a:pPr marL="514350" lvl="0" indent="-5143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Gamonts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differentiated into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Macrogametocyts</a:t>
            </a:r>
            <a:r>
              <a:rPr lang="en-US" sz="2400" b="1" dirty="0" smtClean="0">
                <a:solidFill>
                  <a:srgbClr val="002060"/>
                </a:solidFill>
                <a:latin typeface="Arial Rounded MT Bold" pitchFamily="34" charset="0"/>
              </a:rPr>
              <a:t> and </a:t>
            </a:r>
            <a:r>
              <a:rPr lang="en-US" sz="2400" b="1" dirty="0" err="1" smtClean="0">
                <a:solidFill>
                  <a:srgbClr val="002060"/>
                </a:solidFill>
                <a:latin typeface="Arial Rounded MT Bold" pitchFamily="34" charset="0"/>
              </a:rPr>
              <a:t>microgametocytes</a:t>
            </a:r>
            <a:endParaRPr lang="en-US" sz="2400" b="1" dirty="0" smtClean="0">
              <a:solidFill>
                <a:srgbClr val="002060"/>
              </a:solidFill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14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 fontScale="92500" lnSpcReduction="10000"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i="1" dirty="0" smtClean="0">
                <a:latin typeface="Arial Rounded MT Bold" pitchFamily="34" charset="0"/>
              </a:rPr>
              <a:t> </a:t>
            </a:r>
            <a:r>
              <a:rPr lang="en-US" sz="22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Macrogametocytes</a:t>
            </a:r>
            <a:r>
              <a:rPr lang="en-US" sz="22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and microgametocyte are fused to form Zygotes.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200" dirty="0" smtClean="0">
                <a:latin typeface="Arial Black" panose="020B0A04020102020204" pitchFamily="34" charset="0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Motile zygote is known as </a:t>
            </a:r>
            <a:r>
              <a:rPr lang="en-US" sz="22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Ookinete</a:t>
            </a:r>
            <a:r>
              <a:rPr lang="en-US" sz="2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. Ookinetes forms </a:t>
            </a:r>
            <a:r>
              <a:rPr lang="en-US" sz="2200" dirty="0" err="1" smtClean="0">
                <a:solidFill>
                  <a:srgbClr val="0070C0"/>
                </a:solidFill>
                <a:latin typeface="Arial Black" panose="020B0A04020102020204" pitchFamily="34" charset="0"/>
              </a:rPr>
              <a:t>sporozoites</a:t>
            </a:r>
            <a:r>
              <a:rPr lang="en-US" sz="22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in two ways : 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smtClean="0">
                <a:latin typeface="Arial Black" pitchFamily="34" charset="0"/>
              </a:rPr>
              <a:t> 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Ookinetes form </a:t>
            </a: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vermicules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 in gut cells of </a:t>
            </a:r>
            <a:r>
              <a:rPr lang="en-US" sz="2200" dirty="0" smtClean="0">
                <a:solidFill>
                  <a:srgbClr val="002060"/>
                </a:solidFill>
                <a:latin typeface="Arial Black" pitchFamily="34" charset="0"/>
              </a:rPr>
              <a:t>tick.</a:t>
            </a:r>
            <a:endParaRPr lang="en-US" sz="2200" dirty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Vermicules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 migrated into ovary of tick.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smtClean="0">
                <a:solidFill>
                  <a:srgbClr val="002060"/>
                </a:solidFill>
                <a:latin typeface="Arial Black" pitchFamily="34" charset="0"/>
              </a:rPr>
              <a:t>Infected female 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tick produce eggs infected with </a:t>
            </a: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vermicules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Egg hatches into larva infected with </a:t>
            </a: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vermicules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. </a:t>
            </a: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Vermicules</a:t>
            </a:r>
            <a:r>
              <a:rPr lang="en-US" sz="2200" dirty="0">
                <a:solidFill>
                  <a:srgbClr val="002060"/>
                </a:solidFill>
                <a:latin typeface="Arial Black" pitchFamily="34" charset="0"/>
              </a:rPr>
              <a:t> enter into  salivary glands of larva  and form infective </a:t>
            </a:r>
            <a:r>
              <a:rPr lang="en-US" sz="2200" dirty="0" err="1">
                <a:solidFill>
                  <a:srgbClr val="002060"/>
                </a:solidFill>
                <a:latin typeface="Arial Black" pitchFamily="34" charset="0"/>
              </a:rPr>
              <a:t>sporozoites</a:t>
            </a:r>
            <a:r>
              <a:rPr lang="en-US" sz="2200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200" dirty="0" smtClean="0">
                <a:latin typeface="Arial Black" pitchFamily="34" charset="0"/>
              </a:rPr>
              <a:t>In other way, motile Ookinetes directly enter </a:t>
            </a:r>
            <a:r>
              <a:rPr lang="en-US" sz="2200" dirty="0">
                <a:latin typeface="Arial Black" pitchFamily="34" charset="0"/>
              </a:rPr>
              <a:t>into salivary glands and  form </a:t>
            </a:r>
            <a:r>
              <a:rPr lang="en-US" sz="2200" dirty="0" err="1" smtClean="0">
                <a:latin typeface="Arial Black" pitchFamily="34" charset="0"/>
              </a:rPr>
              <a:t>sporozoites</a:t>
            </a:r>
            <a:r>
              <a:rPr lang="en-US" sz="2200" dirty="0" smtClean="0">
                <a:latin typeface="Arial Black" pitchFamily="34" charset="0"/>
              </a:rPr>
              <a:t> </a:t>
            </a:r>
            <a:r>
              <a:rPr lang="en-US" sz="2200" dirty="0">
                <a:latin typeface="Arial Black" pitchFamily="34" charset="0"/>
              </a:rPr>
              <a:t>( Infective stage).</a:t>
            </a:r>
          </a:p>
          <a:p>
            <a:endParaRPr lang="en-US" sz="2400" dirty="0">
              <a:latin typeface="Arial Black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rgbClr val="0070C0"/>
              </a:solidFill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2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Life-cycle  of </a:t>
            </a:r>
            <a:r>
              <a:rPr lang="en-US" i="1" dirty="0" err="1" smtClean="0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en-US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6018" name="Picture 2" descr="C:\Users\Dr.Ajit\Desktop\fcimb-03-00026-g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9421986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 lvl="0" algn="just"/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Pathogenesis : </a:t>
            </a:r>
          </a:p>
          <a:p>
            <a:pPr lvl="0" algn="just"/>
            <a:r>
              <a:rPr lang="en-US" sz="2800" b="1" dirty="0" smtClean="0">
                <a:solidFill>
                  <a:srgbClr val="FFC000"/>
                </a:solidFill>
                <a:latin typeface="Arial Rounded MT Bold" pitchFamily="34" charset="0"/>
              </a:rPr>
              <a:t>                       </a:t>
            </a:r>
            <a:r>
              <a:rPr lang="en-US" sz="2800" b="1" dirty="0" smtClean="0">
                <a:solidFill>
                  <a:srgbClr val="00B0F0"/>
                </a:solidFill>
                <a:latin typeface="Arial Rounded MT Bold" pitchFamily="34" charset="0"/>
              </a:rPr>
              <a:t>Depends upon some factors likes -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Species of the </a:t>
            </a:r>
            <a:r>
              <a:rPr lang="en-US" sz="2400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: -  </a:t>
            </a:r>
            <a:r>
              <a:rPr lang="en-US" sz="2400" i="1" dirty="0" smtClean="0">
                <a:solidFill>
                  <a:srgbClr val="0070C0"/>
                </a:solidFill>
                <a:latin typeface="Arial Black" pitchFamily="34" charset="0"/>
              </a:rPr>
              <a:t>B. </a:t>
            </a:r>
            <a:r>
              <a:rPr lang="en-US" sz="2400" i="1" dirty="0" err="1" smtClean="0">
                <a:solidFill>
                  <a:srgbClr val="0070C0"/>
                </a:solidFill>
                <a:latin typeface="Arial Black" pitchFamily="34" charset="0"/>
              </a:rPr>
              <a:t>bovis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, </a:t>
            </a:r>
            <a:r>
              <a:rPr lang="en-US" sz="2400" i="1" dirty="0" smtClean="0">
                <a:solidFill>
                  <a:srgbClr val="0070C0"/>
                </a:solidFill>
                <a:latin typeface="Arial Black" pitchFamily="34" charset="0"/>
              </a:rPr>
              <a:t>B. </a:t>
            </a:r>
            <a:r>
              <a:rPr lang="en-US" sz="2400" i="1" dirty="0" err="1" smtClean="0">
                <a:solidFill>
                  <a:srgbClr val="0070C0"/>
                </a:solidFill>
                <a:latin typeface="Arial Black" pitchFamily="34" charset="0"/>
              </a:rPr>
              <a:t>canis</a:t>
            </a:r>
            <a:r>
              <a:rPr lang="en-US" sz="24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and </a:t>
            </a:r>
            <a:r>
              <a:rPr lang="en-US" sz="2400" i="1" dirty="0" smtClean="0">
                <a:solidFill>
                  <a:srgbClr val="0070C0"/>
                </a:solidFill>
                <a:latin typeface="Arial Black" pitchFamily="34" charset="0"/>
              </a:rPr>
              <a:t>B. </a:t>
            </a:r>
            <a:r>
              <a:rPr lang="en-US" sz="2400" i="1" dirty="0" err="1" smtClean="0">
                <a:solidFill>
                  <a:srgbClr val="0070C0"/>
                </a:solidFill>
                <a:latin typeface="Arial Black" pitchFamily="34" charset="0"/>
              </a:rPr>
              <a:t>motasi</a:t>
            </a:r>
            <a:r>
              <a:rPr lang="en-US" sz="24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are highly pathogenic than  other species of their hosts.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Age of the host – An </a:t>
            </a:r>
            <a:r>
              <a:rPr lang="en-US" sz="2400" b="1" u="sng" dirty="0" smtClean="0">
                <a:solidFill>
                  <a:srgbClr val="7030A0"/>
                </a:solidFill>
                <a:latin typeface="Arial Black" pitchFamily="34" charset="0"/>
              </a:rPr>
              <a:t>inverse age resistance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is found in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infection i.e. older animals are more susceptible to </a:t>
            </a:r>
            <a:r>
              <a:rPr lang="en-US" sz="2400" dirty="0" err="1" smtClean="0">
                <a:solidFill>
                  <a:srgbClr val="7030A0"/>
                </a:solidFill>
                <a:latin typeface="Arial Black" pitchFamily="34" charset="0"/>
              </a:rPr>
              <a:t>babesiosis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 in comparison to younger animals.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B050"/>
                </a:solidFill>
                <a:latin typeface="Arial Black" pitchFamily="34" charset="0"/>
              </a:rPr>
              <a:t>Breed of the host, Immune status of host, stress etc.</a:t>
            </a:r>
          </a:p>
        </p:txBody>
      </p:sp>
    </p:spTree>
    <p:extLst>
      <p:ext uri="{BB962C8B-B14F-4D97-AF65-F5344CB8AC3E}">
        <p14:creationId xmlns:p14="http://schemas.microsoft.com/office/powerpoint/2010/main" val="27199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268289"/>
            <a:ext cx="91440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Arial Rounded MT Bold" pitchFamily="34" charset="0"/>
              </a:rPr>
              <a:t>Family – </a:t>
            </a:r>
            <a:r>
              <a:rPr lang="en-US" sz="3600" b="1" dirty="0" err="1" smtClean="0">
                <a:solidFill>
                  <a:srgbClr val="7030A0"/>
                </a:solidFill>
                <a:latin typeface="Arial Rounded MT Bold" pitchFamily="34" charset="0"/>
              </a:rPr>
              <a:t>Babesiidae</a:t>
            </a:r>
            <a:endParaRPr lang="en-US" sz="3600" b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Arial Rounded MT Bold" pitchFamily="34" charset="0"/>
              </a:rPr>
              <a:t>Genus :- </a:t>
            </a:r>
            <a:r>
              <a:rPr lang="en-US" sz="36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600" b="1" i="1" dirty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CER\Desktop\ho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90987"/>
            <a:ext cx="2667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1" name="Picture 1" descr="C:\Users\Dr.Ajit\Desktop\babesia is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9792" y="1752600"/>
            <a:ext cx="2263552" cy="2438400"/>
          </a:xfrm>
          <a:prstGeom prst="rect">
            <a:avLst/>
          </a:prstGeom>
          <a:noFill/>
        </p:spPr>
      </p:pic>
      <p:pic>
        <p:nvPicPr>
          <p:cNvPr id="71682" name="Picture 2" descr="C:\Users\Dr.Ajit\Desktop\dog = tic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43834" y="4191000"/>
            <a:ext cx="3048000" cy="2743200"/>
          </a:xfrm>
          <a:prstGeom prst="rect">
            <a:avLst/>
          </a:prstGeom>
          <a:noFill/>
        </p:spPr>
      </p:pic>
      <p:pic>
        <p:nvPicPr>
          <p:cNvPr id="71683" name="Picture 3" descr="C:\Users\Dr.Ajit\Desktop\cow =ti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62936" y="4191000"/>
            <a:ext cx="3200400" cy="2667000"/>
          </a:xfrm>
          <a:prstGeom prst="rect">
            <a:avLst/>
          </a:prstGeom>
          <a:noFill/>
        </p:spPr>
      </p:pic>
      <p:pic>
        <p:nvPicPr>
          <p:cNvPr id="71684" name="Picture 4" descr="C:\Users\Dr.Ajit\Desktop\tick good imag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17617" y="1676400"/>
            <a:ext cx="2667000" cy="2438400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10051072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Pathogenesis : 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b="1" dirty="0" smtClean="0">
                <a:latin typeface="Arial Rounded MT Bold" pitchFamily="34" charset="0"/>
              </a:rPr>
              <a:t>Main pathogenesis is </a:t>
            </a:r>
            <a:r>
              <a:rPr lang="en-US" sz="2800" b="1" u="sng" dirty="0" smtClean="0">
                <a:latin typeface="Arial Rounded MT Bold" pitchFamily="34" charset="0"/>
              </a:rPr>
              <a:t>intravascular </a:t>
            </a:r>
            <a:r>
              <a:rPr lang="en-US" sz="2800" b="1" u="sng" dirty="0" err="1" smtClean="0">
                <a:latin typeface="Arial Rounded MT Bold" pitchFamily="34" charset="0"/>
              </a:rPr>
              <a:t>haemolysis</a:t>
            </a:r>
            <a:r>
              <a:rPr lang="en-US" sz="2800" b="1" u="sng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which is due to rapid multiplication of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dirty="0" smtClean="0">
                <a:latin typeface="Arial Rounded MT Bold" pitchFamily="34" charset="0"/>
              </a:rPr>
              <a:t> inside the RBCs followed by destruction of the RBCs .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800" dirty="0" smtClean="0">
              <a:latin typeface="Arial Rounded MT Bold" pitchFamily="34" charset="0"/>
            </a:endParaRP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err="1" smtClean="0">
                <a:solidFill>
                  <a:srgbClr val="FF0000"/>
                </a:solidFill>
                <a:latin typeface="Arial Rounded MT Bold" pitchFamily="34" charset="0"/>
              </a:rPr>
              <a:t>Extravascular</a:t>
            </a:r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Rounded MT Bold" pitchFamily="34" charset="0"/>
              </a:rPr>
              <a:t>haemolysis</a:t>
            </a:r>
            <a:r>
              <a:rPr lang="en-US" sz="2800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which mostly occurs in the spleen, due to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phagocytosis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of infected and non-infected RBCs by the activated macrophage.</a:t>
            </a:r>
          </a:p>
        </p:txBody>
      </p:sp>
    </p:spTree>
    <p:extLst>
      <p:ext uri="{BB962C8B-B14F-4D97-AF65-F5344CB8AC3E}">
        <p14:creationId xmlns:p14="http://schemas.microsoft.com/office/powerpoint/2010/main" val="12941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dirty="0" smtClean="0">
                <a:solidFill>
                  <a:srgbClr val="FF0000"/>
                </a:solidFill>
                <a:latin typeface="Arial Rounded MT Bold" pitchFamily="34" charset="0"/>
              </a:rPr>
              <a:t>Pathogenesis :  </a:t>
            </a:r>
          </a:p>
          <a:p>
            <a:pPr marL="457200" lvl="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    Intra and extravascular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haemolysis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may cause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haemoglobinuria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,					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haemoglobinaemia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,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bilirubinuria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and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anaemia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 with further consequences of tissue hypoxia, metabolic acidosis,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hyperkalaemia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, </a:t>
            </a:r>
            <a:r>
              <a:rPr lang="en-US" sz="2800" dirty="0" err="1" smtClean="0">
                <a:solidFill>
                  <a:srgbClr val="0070C0"/>
                </a:solidFill>
                <a:latin typeface="Arial Rounded MT Bold" pitchFamily="34" charset="0"/>
              </a:rPr>
              <a:t>hypovolaemic</a:t>
            </a:r>
            <a:r>
              <a:rPr lang="en-US" sz="2800" dirty="0" smtClean="0">
                <a:solidFill>
                  <a:srgbClr val="0070C0"/>
                </a:solidFill>
                <a:latin typeface="Arial Rounded MT Bold" pitchFamily="34" charset="0"/>
              </a:rPr>
              <a:t> shock and development of multiple organs dysfunction leading to death of the infected host.</a:t>
            </a:r>
          </a:p>
        </p:txBody>
      </p:sp>
    </p:spTree>
    <p:extLst>
      <p:ext uri="{BB962C8B-B14F-4D97-AF65-F5344CB8AC3E}">
        <p14:creationId xmlns:p14="http://schemas.microsoft.com/office/powerpoint/2010/main" val="5707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/>
          </p:nvPr>
        </p:nvGraphicFramePr>
        <p:xfrm>
          <a:off x="0" y="533400"/>
          <a:ext cx="91440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925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4800"/>
            <a:ext cx="6553200" cy="65532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  <a:latin typeface="Arial Rounded MT Bold" pitchFamily="34" charset="0"/>
              </a:rPr>
              <a:t>  Symptoms: 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FFFF00"/>
                </a:solidFill>
                <a:latin typeface="Arial Rounded MT Bold" pitchFamily="34" charset="0"/>
              </a:rPr>
              <a:t>  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High fever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Urine becomes coffee colour due to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haemoglobinurea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. Hence the disease called red water disease.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err="1" smtClean="0">
                <a:latin typeface="Arial Black" pitchFamily="34" charset="0"/>
              </a:rPr>
              <a:t>Anaemia</a:t>
            </a:r>
            <a:endParaRPr lang="en-US" sz="2400" dirty="0" smtClean="0">
              <a:solidFill>
                <a:srgbClr val="FFFF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B050"/>
                </a:solidFill>
                <a:latin typeface="Arial Black" pitchFamily="34" charset="0"/>
              </a:rPr>
              <a:t>Pale mucous membrane (Jaundice)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B050"/>
                </a:solidFill>
                <a:latin typeface="Arial Black" pitchFamily="34" charset="0"/>
              </a:rPr>
              <a:t>Pipe-stem diarrhea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Hepatomegaly and splenomegaly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Death in untreated  case.</a:t>
            </a:r>
          </a:p>
        </p:txBody>
      </p:sp>
      <p:pic>
        <p:nvPicPr>
          <p:cNvPr id="4" name="Picture 3" descr="C:\Users\ACER\Desktop\HAEMOGLOBIN UR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33600"/>
            <a:ext cx="2438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589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7030A0"/>
                </a:solidFill>
                <a:latin typeface="Arial Black" pitchFamily="34" charset="0"/>
              </a:rPr>
              <a:t>Maltese cross </a:t>
            </a:r>
            <a:endParaRPr lang="en-US" sz="4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562600"/>
          </a:xfrm>
        </p:spPr>
        <p:txBody>
          <a:bodyPr>
            <a:normAutofit/>
          </a:bodyPr>
          <a:lstStyle/>
          <a:p>
            <a:pPr algn="just"/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Theileria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equi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(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equi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or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Nuttalia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equi</a:t>
            </a:r>
            <a:r>
              <a:rPr lang="en-US" dirty="0" smtClean="0">
                <a:solidFill>
                  <a:srgbClr val="0070C0"/>
                </a:solidFill>
                <a:latin typeface="Arial Black" pitchFamily="34" charset="0"/>
              </a:rPr>
              <a:t>)  </a:t>
            </a:r>
            <a:r>
              <a:rPr lang="en-US" dirty="0" smtClean="0">
                <a:latin typeface="Arial Black" pitchFamily="34" charset="0"/>
              </a:rPr>
              <a:t>and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i="1" dirty="0" err="1" smtClean="0">
                <a:solidFill>
                  <a:srgbClr val="0070C0"/>
                </a:solidFill>
                <a:latin typeface="Arial Black" pitchFamily="34" charset="0"/>
              </a:rPr>
              <a:t>felis</a:t>
            </a:r>
            <a:r>
              <a:rPr lang="en-US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have a tendency to divide into 4 daughter organisms which appear like a </a:t>
            </a:r>
            <a:r>
              <a:rPr lang="en-US" i="1" dirty="0" smtClean="0">
                <a:solidFill>
                  <a:srgbClr val="7030A0"/>
                </a:solidFill>
                <a:latin typeface="Arial Black" pitchFamily="34" charset="0"/>
              </a:rPr>
              <a:t>Maltese cross</a:t>
            </a:r>
            <a:r>
              <a:rPr lang="en-US" dirty="0" smtClean="0">
                <a:latin typeface="Arial Black" pitchFamily="34" charset="0"/>
              </a:rPr>
              <a:t>.</a:t>
            </a:r>
          </a:p>
          <a:p>
            <a:pPr algn="just">
              <a:buNone/>
            </a:pPr>
            <a:endParaRPr lang="en-US" dirty="0" smtClean="0">
              <a:latin typeface="Arial Black" pitchFamily="34" charset="0"/>
            </a:endParaRPr>
          </a:p>
          <a:p>
            <a:pPr algn="just">
              <a:buNone/>
            </a:pPr>
            <a:r>
              <a:rPr lang="en-US" dirty="0" smtClean="0">
                <a:latin typeface="Arial Black" pitchFamily="34" charset="0"/>
              </a:rPr>
              <a:t>	</a:t>
            </a:r>
            <a:endParaRPr lang="en-US" dirty="0"/>
          </a:p>
        </p:txBody>
      </p:sp>
      <p:pic>
        <p:nvPicPr>
          <p:cNvPr id="4" name="Picture 2" descr="Babesia microti in a thin blood sme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3657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276600"/>
            <a:ext cx="4648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Down Arrow 5"/>
          <p:cNvSpPr/>
          <p:nvPr/>
        </p:nvSpPr>
        <p:spPr>
          <a:xfrm flipH="1">
            <a:off x="2438400" y="4876800"/>
            <a:ext cx="45719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848770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rial Black" pitchFamily="34" charset="0"/>
              </a:rPr>
              <a:t>Genus: </a:t>
            </a:r>
            <a:r>
              <a:rPr lang="en-US" sz="4000" dirty="0" err="1" smtClean="0">
                <a:solidFill>
                  <a:srgbClr val="002060"/>
                </a:solidFill>
                <a:latin typeface="Arial Black" pitchFamily="34" charset="0"/>
              </a:rPr>
              <a:t>Babesia</a:t>
            </a:r>
            <a:endParaRPr lang="en-US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dirty="0" smtClean="0">
                <a:latin typeface="Arial Black" pitchFamily="34" charset="0"/>
              </a:rPr>
              <a:t>•	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Jaundice </a:t>
            </a:r>
            <a:r>
              <a:rPr lang="en-US" sz="2400" dirty="0" smtClean="0">
                <a:latin typeface="Arial Black" pitchFamily="34" charset="0"/>
              </a:rPr>
              <a:t>is more common in equine </a:t>
            </a:r>
            <a:r>
              <a:rPr lang="en-US" sz="2400" dirty="0" err="1" smtClean="0">
                <a:latin typeface="Arial Black" pitchFamily="34" charset="0"/>
              </a:rPr>
              <a:t>babesiosis</a:t>
            </a:r>
            <a:r>
              <a:rPr lang="en-US" sz="2400" dirty="0" smtClean="0">
                <a:latin typeface="Arial Black" pitchFamily="34" charset="0"/>
              </a:rPr>
              <a:t>, hence, it is called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biliary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fever</a:t>
            </a:r>
            <a:r>
              <a:rPr lang="en-US" sz="2400" dirty="0" smtClean="0">
                <a:latin typeface="Arial Black" pitchFamily="34" charset="0"/>
              </a:rPr>
              <a:t>.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Haemoglobinuria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is rare </a:t>
            </a:r>
            <a:r>
              <a:rPr lang="en-US" sz="2400" dirty="0" smtClean="0">
                <a:latin typeface="Arial Black" pitchFamily="34" charset="0"/>
              </a:rPr>
              <a:t>in </a:t>
            </a:r>
            <a:r>
              <a:rPr lang="en-US" sz="2400" i="1" dirty="0" err="1" smtClean="0">
                <a:latin typeface="Arial Black" pitchFamily="34" charset="0"/>
              </a:rPr>
              <a:t>Babesia</a:t>
            </a:r>
            <a:r>
              <a:rPr lang="en-US" sz="2400" i="1" dirty="0" smtClean="0">
                <a:latin typeface="Arial Black" pitchFamily="34" charset="0"/>
              </a:rPr>
              <a:t> </a:t>
            </a:r>
            <a:r>
              <a:rPr lang="en-US" sz="2400" i="1" dirty="0" err="1" smtClean="0">
                <a:latin typeface="Arial Black" pitchFamily="34" charset="0"/>
              </a:rPr>
              <a:t>caballi</a:t>
            </a:r>
            <a:r>
              <a:rPr lang="en-US" sz="2400" i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infection.</a:t>
            </a:r>
          </a:p>
          <a:p>
            <a:pPr marL="0" indent="0" algn="just">
              <a:buNone/>
            </a:pPr>
            <a:endParaRPr lang="en-US" sz="24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>
                <a:latin typeface="Arial Black" pitchFamily="34" charset="0"/>
              </a:rPr>
              <a:t>	</a:t>
            </a:r>
            <a:r>
              <a:rPr lang="en-US" sz="2400" dirty="0" err="1">
                <a:latin typeface="Arial Black" pitchFamily="34" charset="0"/>
              </a:rPr>
              <a:t>Haemoglobinuria</a:t>
            </a:r>
            <a:r>
              <a:rPr lang="en-US" sz="2400" dirty="0">
                <a:latin typeface="Arial Black" pitchFamily="34" charset="0"/>
              </a:rPr>
              <a:t> is seen sometimes in </a:t>
            </a:r>
            <a:r>
              <a:rPr lang="en-US" sz="2400" dirty="0" err="1">
                <a:solidFill>
                  <a:srgbClr val="7030A0"/>
                </a:solidFill>
                <a:latin typeface="Arial Black" pitchFamily="34" charset="0"/>
              </a:rPr>
              <a:t>peracute</a:t>
            </a:r>
            <a:r>
              <a:rPr lang="en-US" sz="2400" dirty="0">
                <a:solidFill>
                  <a:srgbClr val="7030A0"/>
                </a:solidFill>
                <a:latin typeface="Arial Black" pitchFamily="34" charset="0"/>
              </a:rPr>
              <a:t> case </a:t>
            </a:r>
            <a:r>
              <a:rPr lang="en-US" sz="2400" dirty="0">
                <a:latin typeface="Arial Black" pitchFamily="34" charset="0"/>
              </a:rPr>
              <a:t>only in </a:t>
            </a:r>
            <a:r>
              <a:rPr lang="en-US" sz="2400" i="1" dirty="0" err="1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sz="24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i="1" dirty="0" err="1">
                <a:solidFill>
                  <a:srgbClr val="7030A0"/>
                </a:solidFill>
                <a:latin typeface="Arial Black" pitchFamily="34" charset="0"/>
              </a:rPr>
              <a:t>canis</a:t>
            </a:r>
            <a:r>
              <a:rPr lang="en-US" sz="2400" i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infection.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•	</a:t>
            </a:r>
            <a:r>
              <a:rPr lang="en-US" sz="2400" i="1" dirty="0" err="1" smtClean="0">
                <a:latin typeface="Arial Black" pitchFamily="34" charset="0"/>
              </a:rPr>
              <a:t>Rhipicephalus</a:t>
            </a:r>
            <a:r>
              <a:rPr lang="en-US" sz="2400" i="1" dirty="0" smtClean="0">
                <a:latin typeface="Arial Black" pitchFamily="34" charset="0"/>
              </a:rPr>
              <a:t> </a:t>
            </a:r>
            <a:r>
              <a:rPr lang="en-US" sz="2400" i="1" dirty="0" err="1" smtClean="0">
                <a:latin typeface="Arial Black" pitchFamily="34" charset="0"/>
              </a:rPr>
              <a:t>sanguineus</a:t>
            </a:r>
            <a:r>
              <a:rPr lang="en-US" sz="2400" i="1" dirty="0" smtClean="0"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is the principal vector of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i="1" dirty="0" err="1" smtClean="0">
                <a:solidFill>
                  <a:srgbClr val="7030A0"/>
                </a:solidFill>
                <a:latin typeface="Arial Black" pitchFamily="34" charset="0"/>
              </a:rPr>
              <a:t>canis</a:t>
            </a:r>
            <a:r>
              <a:rPr lang="en-US" sz="24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in which </a:t>
            </a:r>
            <a:r>
              <a:rPr lang="en-US" sz="2400" dirty="0" err="1" smtClean="0">
                <a:latin typeface="Arial Black" pitchFamily="34" charset="0"/>
              </a:rPr>
              <a:t>transovarian</a:t>
            </a:r>
            <a:r>
              <a:rPr lang="en-US" sz="2400" dirty="0" smtClean="0">
                <a:latin typeface="Arial Black" pitchFamily="34" charset="0"/>
              </a:rPr>
              <a:t> followed by </a:t>
            </a:r>
            <a:r>
              <a:rPr lang="en-US" sz="2400" dirty="0" err="1" smtClean="0">
                <a:latin typeface="Arial Black" pitchFamily="34" charset="0"/>
              </a:rPr>
              <a:t>transtadial</a:t>
            </a:r>
            <a:r>
              <a:rPr lang="en-US" sz="2400" dirty="0" smtClean="0">
                <a:latin typeface="Arial Black" pitchFamily="34" charset="0"/>
              </a:rPr>
              <a:t> transmission occur.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Both pups and adults are equally susceptible</a:t>
            </a:r>
            <a:r>
              <a:rPr lang="en-US" sz="2400" dirty="0" smtClean="0">
                <a:latin typeface="Arial Black" pitchFamily="34" charset="0"/>
              </a:rPr>
              <a:t>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400" dirty="0" smtClean="0">
              <a:latin typeface="Arial Black" pitchFamily="34" charset="0"/>
            </a:endParaRPr>
          </a:p>
          <a:p>
            <a:pPr marL="0" indent="0" algn="just">
              <a:buNone/>
            </a:pPr>
            <a:endParaRPr lang="en-US" sz="2400" dirty="0" smtClean="0">
              <a:latin typeface="Arial Black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17474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rial Black" pitchFamily="34" charset="0"/>
              </a:rPr>
              <a:t>Genus: </a:t>
            </a:r>
            <a:r>
              <a:rPr lang="en-US" sz="4000" i="1" dirty="0" err="1" smtClean="0">
                <a:solidFill>
                  <a:srgbClr val="002060"/>
                </a:solidFill>
                <a:latin typeface="Arial Black" pitchFamily="34" charset="0"/>
              </a:rPr>
              <a:t>Babesia</a:t>
            </a:r>
            <a:endParaRPr lang="en-US" sz="4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638800"/>
          </a:xfrm>
        </p:spPr>
        <p:txBody>
          <a:bodyPr>
            <a:normAutofit fontScale="92500"/>
          </a:bodyPr>
          <a:lstStyle/>
          <a:p>
            <a:pPr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200" dirty="0">
                <a:latin typeface="Arial Black" pitchFamily="34" charset="0"/>
              </a:rPr>
              <a:t>Young calves are generally immune due to </a:t>
            </a:r>
            <a:r>
              <a:rPr lang="en-US" sz="2200" dirty="0">
                <a:solidFill>
                  <a:srgbClr val="7030A0"/>
                </a:solidFill>
                <a:latin typeface="Arial Black" pitchFamily="34" charset="0"/>
              </a:rPr>
              <a:t>maternal antibodies </a:t>
            </a:r>
            <a:r>
              <a:rPr lang="en-US" sz="2200" dirty="0">
                <a:latin typeface="Arial Black" pitchFamily="34" charset="0"/>
              </a:rPr>
              <a:t>received from the mother through the </a:t>
            </a:r>
            <a:r>
              <a:rPr lang="en-US" sz="2200" dirty="0" err="1">
                <a:latin typeface="Arial Black" pitchFamily="34" charset="0"/>
              </a:rPr>
              <a:t>colostrums</a:t>
            </a:r>
            <a:r>
              <a:rPr lang="en-US" sz="2200" dirty="0" smtClean="0">
                <a:latin typeface="Arial Black" pitchFamily="34" charset="0"/>
              </a:rPr>
              <a:t>.</a:t>
            </a:r>
            <a:endParaRPr lang="en-US" sz="2200" dirty="0">
              <a:latin typeface="Arial Black" pitchFamily="34" charset="0"/>
            </a:endParaRPr>
          </a:p>
          <a:p>
            <a:pPr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200" dirty="0" err="1">
                <a:latin typeface="Arial Black" pitchFamily="34" charset="0"/>
              </a:rPr>
              <a:t>Babesiosis</a:t>
            </a:r>
            <a:r>
              <a:rPr lang="en-US" sz="2200" dirty="0">
                <a:latin typeface="Arial Black" pitchFamily="34" charset="0"/>
              </a:rPr>
              <a:t> mostly occurs in </a:t>
            </a:r>
            <a:r>
              <a:rPr lang="en-US" sz="2200" dirty="0">
                <a:solidFill>
                  <a:srgbClr val="7030A0"/>
                </a:solidFill>
                <a:latin typeface="Arial Black" pitchFamily="34" charset="0"/>
              </a:rPr>
              <a:t>cattle than buffalo</a:t>
            </a:r>
            <a:r>
              <a:rPr lang="en-US" sz="2200" dirty="0">
                <a:latin typeface="Arial Black" pitchFamily="34" charset="0"/>
              </a:rPr>
              <a:t>. </a:t>
            </a:r>
            <a:endParaRPr lang="en-US" sz="22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200" b="1" dirty="0" smtClean="0">
                <a:solidFill>
                  <a:srgbClr val="7030A0"/>
                </a:solidFill>
                <a:latin typeface="Arial Black" pitchFamily="34" charset="0"/>
              </a:rPr>
              <a:t>Cerebral </a:t>
            </a:r>
            <a:r>
              <a:rPr lang="en-US" sz="2200" b="1" dirty="0" err="1" smtClean="0">
                <a:solidFill>
                  <a:srgbClr val="7030A0"/>
                </a:solidFill>
                <a:latin typeface="Arial Black" pitchFamily="34" charset="0"/>
              </a:rPr>
              <a:t>babesiosis</a:t>
            </a:r>
            <a:r>
              <a:rPr lang="en-US" sz="22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2200" dirty="0" smtClean="0">
                <a:latin typeface="Arial Black" pitchFamily="34" charset="0"/>
              </a:rPr>
              <a:t>occurs in cattle due to </a:t>
            </a:r>
            <a:r>
              <a:rPr lang="en-US" sz="2200" i="1" dirty="0" err="1" smtClean="0">
                <a:solidFill>
                  <a:srgbClr val="00B0F0"/>
                </a:solidFill>
                <a:latin typeface="Arial Black" pitchFamily="34" charset="0"/>
              </a:rPr>
              <a:t>Babesia</a:t>
            </a:r>
            <a:r>
              <a:rPr lang="en-US" sz="2200" i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200" i="1" dirty="0" err="1" smtClean="0">
                <a:solidFill>
                  <a:srgbClr val="00B0F0"/>
                </a:solidFill>
                <a:latin typeface="Arial Black" pitchFamily="34" charset="0"/>
              </a:rPr>
              <a:t>bovis</a:t>
            </a:r>
            <a:r>
              <a:rPr lang="en-US" sz="2200" i="1" dirty="0" smtClean="0">
                <a:solidFill>
                  <a:srgbClr val="00B0F0"/>
                </a:solidFill>
                <a:latin typeface="Arial Black" pitchFamily="34" charset="0"/>
              </a:rPr>
              <a:t> </a:t>
            </a:r>
            <a:r>
              <a:rPr lang="en-US" sz="2200" dirty="0" smtClean="0">
                <a:latin typeface="Arial Black" pitchFamily="34" charset="0"/>
              </a:rPr>
              <a:t>infection in which blockage of cerebellum capillaries takes place due to clumping of infected RBCs. The resulting symptoms are ataxia, anoxia, paddling of limbs, convulsion and coma.</a:t>
            </a:r>
          </a:p>
          <a:p>
            <a:pPr algn="just">
              <a:buFont typeface="Courier New" panose="02070309020205020404" pitchFamily="49" charset="0"/>
              <a:buChar char="o"/>
            </a:pPr>
            <a:endParaRPr lang="en-US" sz="2200" dirty="0" smtClean="0">
              <a:latin typeface="Arial Black" pitchFamily="34" charset="0"/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In </a:t>
            </a:r>
            <a:r>
              <a:rPr lang="en-US" sz="2200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2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sp. infection, immunity is </a:t>
            </a:r>
            <a:r>
              <a:rPr lang="en-US" sz="2200" dirty="0" err="1" smtClean="0">
                <a:solidFill>
                  <a:srgbClr val="FF0000"/>
                </a:solidFill>
                <a:latin typeface="Arial Black" pitchFamily="34" charset="0"/>
              </a:rPr>
              <a:t>premunity</a:t>
            </a:r>
            <a:r>
              <a:rPr lang="en-US" sz="2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i.e. the animals recovered from the clinical infection may continue to </a:t>
            </a:r>
            <a:r>
              <a:rPr lang="en-US" sz="2200" dirty="0" err="1" smtClean="0">
                <a:solidFill>
                  <a:srgbClr val="0070C0"/>
                </a:solidFill>
                <a:latin typeface="Arial Black" pitchFamily="34" charset="0"/>
              </a:rPr>
              <a:t>harbour</a:t>
            </a:r>
            <a:r>
              <a:rPr lang="en-US" sz="2200" dirty="0" smtClean="0">
                <a:solidFill>
                  <a:srgbClr val="0070C0"/>
                </a:solidFill>
                <a:latin typeface="Arial Black" pitchFamily="34" charset="0"/>
              </a:rPr>
              <a:t> organisms and remain immune to reinfection.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789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Diagnosis of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en-US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33400"/>
            <a:ext cx="6553200" cy="6324600"/>
          </a:xfrm>
        </p:spPr>
        <p:txBody>
          <a:bodyPr>
            <a:noAutofit/>
          </a:bodyPr>
          <a:lstStyle/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latin typeface="Arial Black" pitchFamily="34" charset="0"/>
              </a:rPr>
              <a:t>On the basis of cardinal clinical sign 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( fever, coffee </a:t>
            </a:r>
            <a:r>
              <a:rPr lang="en-US" sz="2400" dirty="0" err="1" smtClean="0">
                <a:solidFill>
                  <a:srgbClr val="002060"/>
                </a:solidFill>
                <a:latin typeface="Arial Black" pitchFamily="34" charset="0"/>
              </a:rPr>
              <a:t>coloured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urine etc.)</a:t>
            </a:r>
          </a:p>
          <a:p>
            <a:pPr marL="514350" lvl="0" indent="-514350" algn="just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Microscopic examination of blood smear-   </a:t>
            </a:r>
            <a:r>
              <a:rPr lang="en-US" sz="2400" dirty="0" smtClean="0">
                <a:latin typeface="Arial Black" pitchFamily="34" charset="0"/>
              </a:rPr>
              <a:t>Peripheral</a:t>
            </a:r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latin typeface="Arial Black" pitchFamily="34" charset="0"/>
              </a:rPr>
              <a:t>blood sample  should be  collected   from the suspected animals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at the of pyrexia.</a:t>
            </a:r>
            <a:r>
              <a:rPr lang="en-US" sz="2400" dirty="0" smtClean="0">
                <a:latin typeface="Arial Black" pitchFamily="34" charset="0"/>
              </a:rPr>
              <a:t>   </a:t>
            </a:r>
            <a:r>
              <a:rPr lang="en-US" sz="2400" dirty="0" err="1" smtClean="0">
                <a:latin typeface="Arial Black" pitchFamily="34" charset="0"/>
              </a:rPr>
              <a:t>Giemsa</a:t>
            </a:r>
            <a:r>
              <a:rPr lang="en-US" sz="2400" dirty="0" smtClean="0">
                <a:latin typeface="Arial Black" pitchFamily="34" charset="0"/>
              </a:rPr>
              <a:t>/</a:t>
            </a:r>
            <a:r>
              <a:rPr lang="en-US" sz="2400" dirty="0" err="1" smtClean="0">
                <a:latin typeface="Arial Black" pitchFamily="34" charset="0"/>
              </a:rPr>
              <a:t>Leishman</a:t>
            </a:r>
            <a:r>
              <a:rPr lang="en-US" sz="2400" dirty="0" smtClean="0">
                <a:latin typeface="Arial Black" pitchFamily="34" charset="0"/>
              </a:rPr>
              <a:t> stained blood smear will show </a:t>
            </a:r>
            <a:r>
              <a:rPr lang="en-US" sz="2400" i="1" dirty="0" err="1" smtClean="0">
                <a:latin typeface="Arial Black" pitchFamily="34" charset="0"/>
              </a:rPr>
              <a:t>Babesia</a:t>
            </a:r>
            <a:r>
              <a:rPr lang="en-US" sz="2400" i="1" dirty="0" smtClean="0">
                <a:latin typeface="Arial Black" pitchFamily="34" charset="0"/>
              </a:rPr>
              <a:t>  </a:t>
            </a:r>
            <a:r>
              <a:rPr lang="en-US" sz="2400" dirty="0" smtClean="0">
                <a:latin typeface="Arial Black" pitchFamily="34" charset="0"/>
              </a:rPr>
              <a:t>organism mostly in pairs inside the RBCs.</a:t>
            </a:r>
          </a:p>
          <a:p>
            <a:pPr marL="457200" lvl="0" indent="-457200" algn="just">
              <a:lnSpc>
                <a:spcPct val="150000"/>
              </a:lnSpc>
            </a:pPr>
            <a:endParaRPr lang="en-US" sz="2400" dirty="0" smtClean="0">
              <a:latin typeface="Arial Black" pitchFamily="34" charset="0"/>
            </a:endParaRPr>
          </a:p>
          <a:p>
            <a:pPr lvl="0" algn="just"/>
            <a:endParaRPr lang="en-US" sz="2400" dirty="0" smtClean="0">
              <a:latin typeface="Arial Black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67585" name="Picture 1" descr="C:\Users\Dr.Ajit\Desktop\babesia can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981200"/>
            <a:ext cx="2438400" cy="38481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54414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708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  <a:t>Differentiation between    </a:t>
            </a:r>
            <a:b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3200" b="1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  <a:t>       </a:t>
            </a:r>
            <a:r>
              <a:rPr lang="en-US" sz="3200" b="1" dirty="0" err="1" smtClean="0">
                <a:solidFill>
                  <a:srgbClr val="7030A0"/>
                </a:solidFill>
                <a:latin typeface="Arial Black" pitchFamily="34" charset="0"/>
              </a:rPr>
              <a:t>haemoglobinuria</a:t>
            </a:r>
            <a: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  <a:t> and </a:t>
            </a:r>
            <a:r>
              <a:rPr lang="en-US" sz="3200" b="1" dirty="0" err="1" smtClean="0">
                <a:solidFill>
                  <a:srgbClr val="7030A0"/>
                </a:solidFill>
                <a:latin typeface="Arial Black" pitchFamily="34" charset="0"/>
              </a:rPr>
              <a:t>haematuria</a:t>
            </a:r>
            <a:endParaRPr lang="en-US" sz="32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5" name="Picture 3" descr="C:\Users\ACER\Desktop\HAEMOGLOBIN URE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463346"/>
            <a:ext cx="2569096" cy="220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43" y="1675409"/>
            <a:ext cx="2520280" cy="2952328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728906" y="1268760"/>
            <a:ext cx="2188654" cy="2920237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743" y="2347178"/>
            <a:ext cx="2559525" cy="2116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425840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Diagnosis of </a:t>
            </a:r>
            <a:r>
              <a:rPr lang="en-US" sz="3600" i="1" dirty="0" err="1" smtClean="0">
                <a:solidFill>
                  <a:srgbClr val="7030A0"/>
                </a:solidFill>
                <a:latin typeface="Arial Black" pitchFamily="34" charset="0"/>
              </a:rPr>
              <a:t>Babesia</a:t>
            </a:r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endParaRPr lang="en-US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150000"/>
              </a:lnSpc>
            </a:pPr>
            <a:r>
              <a:rPr lang="en-US" sz="2400" dirty="0" smtClean="0">
                <a:latin typeface="Arial Black" pitchFamily="34" charset="0"/>
              </a:rPr>
              <a:t>3.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On the basis of necropsy findings i.e.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hepatomegaly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,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splenomegaly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etc.</a:t>
            </a:r>
          </a:p>
          <a:p>
            <a:pPr marL="457200" indent="-457200" algn="just">
              <a:lnSpc>
                <a:spcPct val="150000"/>
              </a:lnSpc>
            </a:pPr>
            <a:endParaRPr lang="en-US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4.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By serological test like CFT, IFA, ELISA etc.</a:t>
            </a:r>
          </a:p>
          <a:p>
            <a:pPr marL="457200" indent="-457200" algn="just">
              <a:lnSpc>
                <a:spcPct val="150000"/>
              </a:lnSpc>
            </a:pPr>
            <a:endParaRPr lang="en-US" sz="28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457200" indent="-457200" algn="just">
              <a:lnSpc>
                <a:spcPct val="150000"/>
              </a:lnSpc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5.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Molecular test- Polymerase chain reaction (PCR).</a:t>
            </a:r>
          </a:p>
          <a:p>
            <a:pPr marL="457200" lvl="0" indent="-457200" algn="just">
              <a:lnSpc>
                <a:spcPct val="150000"/>
              </a:lnSpc>
              <a:buFont typeface="+mj-lt"/>
              <a:buAutoNum type="arabicPeriod"/>
            </a:pPr>
            <a:endParaRPr lang="en-US" sz="2800" dirty="0" smtClean="0">
              <a:latin typeface="Arial Black" pitchFamily="34" charset="0"/>
            </a:endParaRPr>
          </a:p>
          <a:p>
            <a:pPr lvl="0" algn="just"/>
            <a:endParaRPr lang="en-US" sz="2800" dirty="0" smtClean="0">
              <a:latin typeface="Arial Black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41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268289"/>
            <a:ext cx="9144000" cy="196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Arial Rounded MT Bold" pitchFamily="34" charset="0"/>
              </a:rPr>
              <a:t>Family – </a:t>
            </a:r>
            <a:r>
              <a:rPr lang="en-US" sz="3600" b="1" dirty="0" err="1" smtClean="0">
                <a:solidFill>
                  <a:srgbClr val="7030A0"/>
                </a:solidFill>
                <a:latin typeface="Arial Rounded MT Bold" pitchFamily="34" charset="0"/>
              </a:rPr>
              <a:t>Babesiidae</a:t>
            </a:r>
            <a:endParaRPr lang="en-US" sz="3600" b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en-US" sz="3600" b="1" dirty="0" smtClean="0">
                <a:solidFill>
                  <a:srgbClr val="7030A0"/>
                </a:solidFill>
                <a:latin typeface="Arial Rounded MT Bold" pitchFamily="34" charset="0"/>
              </a:rPr>
              <a:t>Genus :- </a:t>
            </a:r>
            <a:r>
              <a:rPr lang="en-US" sz="36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600" b="1" i="1" dirty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endParaRPr lang="en-US" sz="3200" b="1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ACER\Desktop\hor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90987"/>
            <a:ext cx="2667000" cy="276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1" name="Picture 1" descr="C:\Users\Dr.Ajit\Desktop\babesia is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1676400"/>
            <a:ext cx="4495800" cy="2438400"/>
          </a:xfrm>
          <a:prstGeom prst="rect">
            <a:avLst/>
          </a:prstGeom>
          <a:noFill/>
        </p:spPr>
      </p:pic>
      <p:pic>
        <p:nvPicPr>
          <p:cNvPr id="71682" name="Picture 2" descr="C:\Users\Dr.Ajit\Desktop\dog = tic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4114800"/>
            <a:ext cx="3048000" cy="2743200"/>
          </a:xfrm>
          <a:prstGeom prst="rect">
            <a:avLst/>
          </a:prstGeom>
          <a:noFill/>
        </p:spPr>
      </p:pic>
      <p:pic>
        <p:nvPicPr>
          <p:cNvPr id="71683" name="Picture 3" descr="C:\Users\Dr.Ajit\Desktop\cow =ti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4191000"/>
            <a:ext cx="3200400" cy="2667000"/>
          </a:xfrm>
          <a:prstGeom prst="rect">
            <a:avLst/>
          </a:prstGeom>
          <a:noFill/>
        </p:spPr>
      </p:pic>
      <p:pic>
        <p:nvPicPr>
          <p:cNvPr id="71684" name="Picture 4" descr="C:\Users\Dr.Ajit\Desktop\tick good imag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1676400"/>
            <a:ext cx="2667000" cy="2438400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57704103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Treatment of </a:t>
            </a:r>
            <a:r>
              <a:rPr lang="en-US" sz="3600" dirty="0" err="1" smtClean="0">
                <a:solidFill>
                  <a:srgbClr val="7030A0"/>
                </a:solidFill>
                <a:latin typeface="Arial Black" pitchFamily="34" charset="0"/>
              </a:rPr>
              <a:t>Babesiosis</a:t>
            </a:r>
            <a:endParaRPr lang="en-US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6705600" cy="5791200"/>
          </a:xfrm>
        </p:spPr>
        <p:txBody>
          <a:bodyPr>
            <a:noAutofit/>
          </a:bodyPr>
          <a:lstStyle/>
          <a:p>
            <a:pPr marL="514350" indent="-514350" algn="just"/>
            <a:endParaRPr lang="en-US" sz="2800" dirty="0" smtClean="0">
              <a:latin typeface="Arial Black" pitchFamily="34" charset="0"/>
            </a:endParaRPr>
          </a:p>
          <a:p>
            <a:pPr marL="571500" indent="-571500" algn="just">
              <a:buFont typeface="+mj-lt"/>
              <a:buAutoNum type="romanUcPeriod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Diminazene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Arial Black" pitchFamily="34" charset="0"/>
              </a:rPr>
              <a:t>aceturate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–@ 3.5 mg/kg body weight S/C or I/M or I/V.</a:t>
            </a:r>
          </a:p>
          <a:p>
            <a:pPr marL="571500" indent="-571500" algn="just"/>
            <a:endParaRPr lang="en-US" sz="2800" dirty="0" smtClean="0">
              <a:latin typeface="Arial Black" pitchFamily="34" charset="0"/>
            </a:endParaRPr>
          </a:p>
          <a:p>
            <a:pPr marL="571500" indent="-571500" algn="just">
              <a:buFont typeface="+mj-lt"/>
              <a:buAutoNum type="romanUcPeriod"/>
            </a:pP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I</a:t>
            </a:r>
            <a:r>
              <a:rPr lang="en-US" sz="2800" u="sng" dirty="0" err="1" smtClean="0">
                <a:solidFill>
                  <a:srgbClr val="0070C0"/>
                </a:solidFill>
                <a:latin typeface="Arial Black" pitchFamily="34" charset="0"/>
              </a:rPr>
              <a:t>midocarb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 is  worked  as  a  therapeutic  and  prophylactic  drug  against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bigemina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 and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argentina</a:t>
            </a:r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(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70C0"/>
                </a:solidFill>
                <a:latin typeface="Arial Black" pitchFamily="34" charset="0"/>
              </a:rPr>
              <a:t>bovis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) @ 0.5-1 mg/kg </a:t>
            </a:r>
            <a:r>
              <a:rPr lang="en-US" sz="2800" dirty="0" err="1" smtClean="0">
                <a:solidFill>
                  <a:srgbClr val="0070C0"/>
                </a:solidFill>
                <a:latin typeface="Arial Black" pitchFamily="34" charset="0"/>
              </a:rPr>
              <a:t>b.wt</a:t>
            </a:r>
            <a:r>
              <a:rPr lang="en-US" sz="2800" dirty="0" smtClean="0">
                <a:solidFill>
                  <a:srgbClr val="0070C0"/>
                </a:solidFill>
                <a:latin typeface="Arial Black" pitchFamily="34" charset="0"/>
              </a:rPr>
              <a:t>. given subcutaneously.</a:t>
            </a:r>
          </a:p>
          <a:p>
            <a:pPr marL="514350" indent="-514350" algn="just"/>
            <a:endParaRPr lang="en-US" sz="2800" dirty="0" smtClean="0"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Rounded MT Bold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  <p:pic>
        <p:nvPicPr>
          <p:cNvPr id="5" name="Picture 4" descr="F:\download (4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447800"/>
            <a:ext cx="2438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5492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  <a:latin typeface="Arial Black" pitchFamily="34" charset="0"/>
              </a:rPr>
              <a:t>Treatment of </a:t>
            </a:r>
            <a:r>
              <a:rPr lang="en-US" sz="3600" dirty="0" err="1" smtClean="0">
                <a:solidFill>
                  <a:srgbClr val="7030A0"/>
                </a:solidFill>
                <a:latin typeface="Arial Black" pitchFamily="34" charset="0"/>
              </a:rPr>
              <a:t>Babesiosis</a:t>
            </a:r>
            <a:endParaRPr lang="en-US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 marL="514350" indent="-514350" algn="just"/>
            <a:endParaRPr lang="en-US" sz="28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latin typeface="Arial Black" pitchFamily="34" charset="0"/>
              </a:rPr>
              <a:t>Trypan blue </a:t>
            </a:r>
            <a:r>
              <a:rPr lang="en-US" sz="2800" dirty="0" smtClean="0">
                <a:latin typeface="Arial Black" pitchFamily="34" charset="0"/>
              </a:rPr>
              <a:t>@ 2-3 mg/kg body weight is given intravenously in </a:t>
            </a:r>
            <a:r>
              <a:rPr lang="en-US" sz="2800" dirty="0" err="1" smtClean="0">
                <a:latin typeface="Arial Black" pitchFamily="34" charset="0"/>
              </a:rPr>
              <a:t>babesiosis</a:t>
            </a:r>
            <a:r>
              <a:rPr lang="en-US" sz="2800" dirty="0" smtClean="0">
                <a:latin typeface="Arial Black" pitchFamily="34" charset="0"/>
              </a:rPr>
              <a:t>.</a:t>
            </a:r>
          </a:p>
          <a:p>
            <a:pPr marL="514350" indent="-51435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endParaRPr lang="en-US" sz="2800" dirty="0" smtClean="0">
              <a:latin typeface="Arial Black" pitchFamily="34" charset="0"/>
            </a:endParaRPr>
          </a:p>
          <a:p>
            <a:pPr marL="514350" indent="-514350" algn="just">
              <a:buFont typeface="Courier New" panose="02070309020205020404" pitchFamily="49" charset="0"/>
              <a:buChar char="o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Combination therapy of azithromycin and </a:t>
            </a:r>
            <a:r>
              <a:rPr lang="en-US" sz="2800" dirty="0" err="1" smtClean="0">
                <a:solidFill>
                  <a:srgbClr val="002060"/>
                </a:solidFill>
                <a:latin typeface="Arial Black" pitchFamily="34" charset="0"/>
              </a:rPr>
              <a:t>atovaquone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used in </a:t>
            </a:r>
            <a:r>
              <a:rPr lang="en-US" sz="2800" i="1" dirty="0" err="1" smtClean="0">
                <a:solidFill>
                  <a:srgbClr val="002060"/>
                </a:solidFill>
                <a:latin typeface="Arial Black" pitchFamily="34" charset="0"/>
              </a:rPr>
              <a:t>Babesia</a:t>
            </a:r>
            <a:r>
              <a:rPr lang="en-US" sz="2800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i="1" dirty="0" err="1" smtClean="0">
                <a:solidFill>
                  <a:srgbClr val="002060"/>
                </a:solidFill>
                <a:latin typeface="Arial Black" pitchFamily="34" charset="0"/>
              </a:rPr>
              <a:t>gibsoni</a:t>
            </a:r>
            <a:r>
              <a:rPr lang="en-US" sz="2800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(Asia) infections.</a:t>
            </a:r>
          </a:p>
          <a:p>
            <a:pPr marL="514350" indent="-514350" algn="just"/>
            <a:endParaRPr lang="en-US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Black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 smtClean="0">
              <a:latin typeface="Arial Rounded MT Bold" pitchFamily="34" charset="0"/>
            </a:endParaRPr>
          </a:p>
          <a:p>
            <a:pPr lvl="0" algn="just"/>
            <a:endParaRPr lang="en-US" sz="2400" dirty="0" smtClean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43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0"/>
            <a:ext cx="7668342" cy="1196752"/>
          </a:xfrm>
        </p:spPr>
        <p:txBody>
          <a:bodyPr/>
          <a:lstStyle/>
          <a:p>
            <a:r>
              <a:rPr lang="en-IN" dirty="0" smtClean="0"/>
              <a:t> </a:t>
            </a:r>
            <a:r>
              <a:rPr lang="en-IN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Control of </a:t>
            </a:r>
            <a:r>
              <a:rPr lang="en-IN" dirty="0" err="1">
                <a:solidFill>
                  <a:srgbClr val="7030A0"/>
                </a:solidFill>
                <a:latin typeface="Arial Black" panose="020B0A04020102020204" pitchFamily="34" charset="0"/>
              </a:rPr>
              <a:t>B</a:t>
            </a:r>
            <a:r>
              <a:rPr lang="en-IN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abesiosis</a:t>
            </a:r>
            <a:endParaRPr lang="en-IN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748463" cy="5373216"/>
          </a:xfrm>
        </p:spPr>
        <p:txBody>
          <a:bodyPr>
            <a:normAutofit/>
          </a:bodyPr>
          <a:lstStyle/>
          <a:p>
            <a:pPr lvl="0" algn="just"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70C0"/>
                </a:solidFill>
                <a:latin typeface="Arial Black" panose="020B0A04020102020204" pitchFamily="34" charset="0"/>
              </a:rPr>
              <a:t>Chemotherapy-  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Infected </a:t>
            </a:r>
            <a:r>
              <a:rPr lang="en-US" sz="2400" dirty="0">
                <a:solidFill>
                  <a:srgbClr val="0070C0"/>
                </a:solidFill>
                <a:latin typeface="Arial Black" panose="020B0A04020102020204" pitchFamily="34" charset="0"/>
              </a:rPr>
              <a:t>animals should treated with </a:t>
            </a:r>
            <a:r>
              <a:rPr lang="en-US" sz="2400" dirty="0" err="1">
                <a:solidFill>
                  <a:srgbClr val="0070C0"/>
                </a:solidFill>
                <a:latin typeface="Arial Black" panose="020B0A04020102020204" pitchFamily="34" charset="0"/>
              </a:rPr>
              <a:t>antibabesial</a:t>
            </a:r>
            <a:r>
              <a:rPr lang="en-US" sz="2400" dirty="0">
                <a:solidFill>
                  <a:srgbClr val="0070C0"/>
                </a:solidFill>
                <a:latin typeface="Arial Black" panose="020B0A04020102020204" pitchFamily="34" charset="0"/>
              </a:rPr>
              <a:t> drug</a:t>
            </a:r>
            <a:r>
              <a:rPr lang="en-US" sz="24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.</a:t>
            </a:r>
          </a:p>
          <a:p>
            <a:pPr lvl="0" algn="just">
              <a:buFont typeface="Courier New" panose="02070309020205020404" pitchFamily="49" charset="0"/>
              <a:buChar char="o"/>
            </a:pPr>
            <a:endParaRPr lang="en-IN" sz="24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Chemoimmunoprophylaxis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 by using </a:t>
            </a:r>
            <a:r>
              <a:rPr lang="en-US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Imidocarb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  </a:t>
            </a:r>
            <a:r>
              <a:rPr lang="en-US" sz="2400" dirty="0" err="1">
                <a:solidFill>
                  <a:srgbClr val="002060"/>
                </a:solidFill>
                <a:latin typeface="Arial Black" panose="020B0A04020102020204" pitchFamily="34" charset="0"/>
              </a:rPr>
              <a:t>dipropionate</a:t>
            </a:r>
            <a:r>
              <a:rPr lang="en-US" sz="2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drug.</a:t>
            </a:r>
          </a:p>
          <a:p>
            <a:pPr lvl="0" algn="just">
              <a:buFont typeface="Courier New" panose="02070309020205020404" pitchFamily="49" charset="0"/>
              <a:buChar char="o"/>
            </a:pPr>
            <a:endParaRPr lang="en-IN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sz="2400" dirty="0" err="1">
                <a:solidFill>
                  <a:srgbClr val="FF0000"/>
                </a:solidFill>
                <a:latin typeface="Arial Black" panose="020B0A04020102020204" pitchFamily="34" charset="0"/>
              </a:rPr>
              <a:t>Immunoprophylaxis</a:t>
            </a:r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</a:rPr>
              <a:t>- </a:t>
            </a:r>
            <a:r>
              <a:rPr lang="en-US" sz="2400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Pirodog</a:t>
            </a:r>
            <a:r>
              <a:rPr lang="en-US" sz="2400" i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</a:rPr>
              <a:t>and </a:t>
            </a:r>
            <a:r>
              <a:rPr lang="en-US" sz="2400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Nobivac</a:t>
            </a:r>
            <a:r>
              <a:rPr lang="en-US" sz="2400" i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Arial Black" panose="020B0A04020102020204" pitchFamily="34" charset="0"/>
              </a:rPr>
              <a:t>commercial vaccines work against </a:t>
            </a:r>
            <a:r>
              <a:rPr lang="en-US" sz="2400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Babesia</a:t>
            </a:r>
            <a:r>
              <a:rPr lang="en-US" sz="2400" i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lang="en-US" sz="2400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canis</a:t>
            </a:r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</a:p>
          <a:p>
            <a:pPr marL="0" lvl="0" indent="0" algn="just">
              <a:buNone/>
            </a:pPr>
            <a:endParaRPr lang="en-IN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lvl="0" algn="just"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anose="020B0A04020102020204" pitchFamily="34" charset="0"/>
              </a:rPr>
              <a:t>By </a:t>
            </a:r>
            <a:r>
              <a:rPr lang="en-US" sz="2400" dirty="0">
                <a:latin typeface="Arial Black" panose="020B0A04020102020204" pitchFamily="34" charset="0"/>
              </a:rPr>
              <a:t>Tick control.</a:t>
            </a:r>
            <a:endParaRPr lang="en-IN" sz="2400" dirty="0">
              <a:latin typeface="Arial Black" panose="020B0A040201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IN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4291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5829226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2546445" y="2967335"/>
            <a:ext cx="40511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IN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</a:t>
            </a:r>
            <a:endParaRPr lang="en-IN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710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dirty="0" smtClean="0">
                <a:latin typeface="Arial Rounded MT Bold" pitchFamily="34" charset="0"/>
              </a:rPr>
              <a:t> species are </a:t>
            </a:r>
            <a:r>
              <a:rPr lang="en-US" sz="2800" b="1" dirty="0" err="1" smtClean="0">
                <a:latin typeface="Arial Rounded MT Bold" pitchFamily="34" charset="0"/>
              </a:rPr>
              <a:t>haemoprotozoan</a:t>
            </a:r>
            <a:r>
              <a:rPr lang="en-US" sz="2800" b="1" dirty="0" smtClean="0">
                <a:latin typeface="Arial Rounded MT Bold" pitchFamily="34" charset="0"/>
              </a:rPr>
              <a:t> parasites found inside the RBCs  (</a:t>
            </a:r>
            <a:r>
              <a:rPr lang="en-US" sz="2800" b="1" dirty="0" err="1" smtClean="0">
                <a:latin typeface="Arial Rounded MT Bold" pitchFamily="34" charset="0"/>
              </a:rPr>
              <a:t>intraerythrocytic</a:t>
            </a:r>
            <a:r>
              <a:rPr lang="en-US" sz="2800" b="1" dirty="0" smtClean="0">
                <a:latin typeface="Arial Rounded MT Bold" pitchFamily="34" charset="0"/>
              </a:rPr>
              <a:t>) of the infected hosts.</a:t>
            </a:r>
          </a:p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Arial Rounded MT Bold" pitchFamily="34" charset="0"/>
              </a:rPr>
              <a:t>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parasite has been observed first time by 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Babes </a:t>
            </a:r>
            <a:r>
              <a:rPr lang="en-US" sz="2800" b="1" dirty="0" smtClean="0">
                <a:latin typeface="Arial Rounded MT Bold" pitchFamily="34" charset="0"/>
              </a:rPr>
              <a:t>in 1888 from blood of African cattle.</a:t>
            </a:r>
          </a:p>
          <a:p>
            <a:pPr marL="342900" lvl="0" indent="-342900" algn="just">
              <a:lnSpc>
                <a:spcPct val="200000"/>
              </a:lnSpc>
            </a:pPr>
            <a:endParaRPr lang="en-US" sz="2800" b="1" dirty="0" smtClean="0">
              <a:latin typeface="Arial Rounded MT Bold" pitchFamily="34" charset="0"/>
            </a:endParaRPr>
          </a:p>
          <a:p>
            <a:pPr lvl="0" algn="just">
              <a:lnSpc>
                <a:spcPct val="20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Rounded MT Bold" pitchFamily="34" charset="0"/>
            </a:endParaRPr>
          </a:p>
        </p:txBody>
      </p:sp>
      <p:pic>
        <p:nvPicPr>
          <p:cNvPr id="5" name="Picture 4" descr="bigeminablsmea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2514600"/>
            <a:ext cx="243840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89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</a:pPr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en-US" sz="2800" b="1" dirty="0" smtClean="0">
                <a:latin typeface="Arial Rounded MT Bold" pitchFamily="34" charset="0"/>
              </a:rPr>
              <a:t>It is tick  (hard tick) transmitted  parasites.</a:t>
            </a:r>
          </a:p>
          <a:p>
            <a:pPr marL="342900" lvl="0" indent="-342900" algn="just">
              <a:buFont typeface="Wingdings" pitchFamily="2" charset="2"/>
              <a:buChar char="v"/>
            </a:pPr>
            <a:endParaRPr lang="en-US" sz="2800" b="1" dirty="0" smtClean="0">
              <a:latin typeface="Arial Rounded MT Bold" pitchFamily="34" charset="0"/>
            </a:endParaRPr>
          </a:p>
          <a:p>
            <a:pPr marL="342900" lvl="0" indent="-342900" algn="just">
              <a:buFont typeface="Wingdings" pitchFamily="2" charset="2"/>
              <a:buChar char="v"/>
            </a:pPr>
            <a:r>
              <a:rPr lang="en-US" sz="2800" b="1" dirty="0" smtClean="0">
                <a:latin typeface="Arial Rounded MT Bold" pitchFamily="34" charset="0"/>
              </a:rPr>
              <a:t>In 1893, 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Smith and </a:t>
            </a:r>
            <a:r>
              <a:rPr lang="en-US" sz="2800" b="1" dirty="0" err="1" smtClean="0">
                <a:solidFill>
                  <a:srgbClr val="FF0000"/>
                </a:solidFill>
                <a:latin typeface="Arial Rounded MT Bold" pitchFamily="34" charset="0"/>
              </a:rPr>
              <a:t>Kilborne</a:t>
            </a:r>
            <a:r>
              <a:rPr lang="en-US" sz="2800" b="1" dirty="0" smtClean="0">
                <a:solidFill>
                  <a:srgbClr val="FF0000"/>
                </a:solidFill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first discovered that transmission of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i="1" dirty="0" err="1" smtClean="0">
                <a:latin typeface="Arial Rounded MT Bold" pitchFamily="34" charset="0"/>
              </a:rPr>
              <a:t>bigemina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by the </a:t>
            </a:r>
            <a:r>
              <a:rPr lang="en-US" sz="2800" b="1" i="1" dirty="0" err="1" smtClean="0">
                <a:latin typeface="Arial Rounded MT Bold" pitchFamily="34" charset="0"/>
              </a:rPr>
              <a:t>Boophilus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i="1" dirty="0" err="1" smtClean="0">
                <a:latin typeface="Arial Rounded MT Bold" pitchFamily="34" charset="0"/>
              </a:rPr>
              <a:t>annulatus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tick.</a:t>
            </a:r>
          </a:p>
          <a:p>
            <a:pPr marL="342900" lvl="0" indent="-342900" algn="just"/>
            <a:endParaRPr lang="en-US" sz="2800" b="1" dirty="0" smtClean="0">
              <a:latin typeface="Arial Rounded MT Bold" pitchFamily="34" charset="0"/>
            </a:endParaRPr>
          </a:p>
          <a:p>
            <a:pPr lvl="0" algn="just">
              <a:lnSpc>
                <a:spcPct val="20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Rounded MT Bold" pitchFamily="34" charset="0"/>
            </a:endParaRPr>
          </a:p>
        </p:txBody>
      </p:sp>
      <p:pic>
        <p:nvPicPr>
          <p:cNvPr id="6" name="Picture 2" descr="C:\Users\Bala\Pictures\pic\dog-ticks  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0800000">
            <a:off x="7010400" y="4267200"/>
            <a:ext cx="1752600" cy="2057400"/>
          </a:xfrm>
          <a:prstGeom prst="rect">
            <a:avLst/>
          </a:prstGeom>
          <a:noFill/>
        </p:spPr>
      </p:pic>
      <p:pic>
        <p:nvPicPr>
          <p:cNvPr id="1026" name="Picture 2" descr="C:\Users\Dr.Ajit\Desktop\babesia photo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038600"/>
            <a:ext cx="3886200" cy="28194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35140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" y="263265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200000"/>
              </a:lnSpc>
            </a:pPr>
            <a:r>
              <a:rPr lang="en-US" sz="2400" b="1" dirty="0" smtClean="0">
                <a:latin typeface="Arial Rounded MT Bold" pitchFamily="34" charset="0"/>
              </a:rPr>
              <a:t>                        </a:t>
            </a:r>
            <a:r>
              <a:rPr lang="en-US" sz="3000" b="1" dirty="0" smtClean="0">
                <a:latin typeface="Arial Rounded MT Bold" pitchFamily="34" charset="0"/>
              </a:rPr>
              <a:t>Morphology :- </a:t>
            </a:r>
          </a:p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400" b="1" i="1" dirty="0" err="1" smtClean="0">
                <a:latin typeface="Arial Rounded MT Bold" pitchFamily="34" charset="0"/>
              </a:rPr>
              <a:t>Babesia</a:t>
            </a:r>
            <a:r>
              <a:rPr lang="en-US" sz="2400" b="1" i="1" dirty="0" smtClean="0">
                <a:latin typeface="Arial Rounded MT Bold" pitchFamily="34" charset="0"/>
              </a:rPr>
              <a:t> </a:t>
            </a:r>
            <a:r>
              <a:rPr lang="en-US" sz="2400" b="1" dirty="0" smtClean="0">
                <a:latin typeface="Arial Rounded MT Bold" pitchFamily="34" charset="0"/>
              </a:rPr>
              <a:t>spp. are found single as round, oval or amoeboid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trophozoite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latin typeface="Arial Rounded MT Bold" pitchFamily="34" charset="0"/>
              </a:rPr>
              <a:t>or in pairs as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pyriform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</a:rPr>
              <a:t>   (Pear shaped)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</a:rPr>
              <a:t>merozoites</a:t>
            </a: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latin typeface="Arial Rounded MT Bold" pitchFamily="34" charset="0"/>
              </a:rPr>
              <a:t>inside the R.B.C.  Some  species   may occur in 4  ( </a:t>
            </a:r>
            <a:r>
              <a:rPr lang="en-US" sz="2400" b="1" i="1" dirty="0" err="1" smtClean="0">
                <a:latin typeface="Arial Rounded MT Bold" pitchFamily="34" charset="0"/>
              </a:rPr>
              <a:t>Babesia</a:t>
            </a:r>
            <a:r>
              <a:rPr lang="en-US" sz="2400" b="1" i="1" dirty="0" smtClean="0">
                <a:latin typeface="Arial Rounded MT Bold" pitchFamily="34" charset="0"/>
              </a:rPr>
              <a:t> </a:t>
            </a:r>
            <a:r>
              <a:rPr lang="en-US" sz="2400" b="1" i="1" dirty="0" err="1" smtClean="0">
                <a:latin typeface="Arial Rounded MT Bold" pitchFamily="34" charset="0"/>
              </a:rPr>
              <a:t>felis</a:t>
            </a:r>
            <a:r>
              <a:rPr lang="en-US" sz="2400" b="1" dirty="0" smtClean="0">
                <a:latin typeface="Arial Rounded MT Bold" pitchFamily="34" charset="0"/>
              </a:rPr>
              <a:t>) or 16 ( </a:t>
            </a:r>
            <a:r>
              <a:rPr lang="en-US" sz="2400" b="1" i="1" dirty="0" err="1" smtClean="0">
                <a:latin typeface="Arial Rounded MT Bold" pitchFamily="34" charset="0"/>
              </a:rPr>
              <a:t>Babesia</a:t>
            </a:r>
            <a:r>
              <a:rPr lang="en-US" sz="2400" b="1" i="1" dirty="0" smtClean="0">
                <a:latin typeface="Arial Rounded MT Bold" pitchFamily="34" charset="0"/>
              </a:rPr>
              <a:t> </a:t>
            </a:r>
            <a:r>
              <a:rPr lang="en-US" sz="2400" b="1" i="1" dirty="0" err="1" smtClean="0">
                <a:latin typeface="Arial Rounded MT Bold" pitchFamily="34" charset="0"/>
              </a:rPr>
              <a:t>canis</a:t>
            </a:r>
            <a:r>
              <a:rPr lang="en-US" sz="2400" b="1" dirty="0" smtClean="0">
                <a:latin typeface="Arial Rounded MT Bold" pitchFamily="34" charset="0"/>
              </a:rPr>
              <a:t>).</a:t>
            </a:r>
          </a:p>
          <a:p>
            <a:pPr marL="342900" lvl="0" indent="-342900" algn="just">
              <a:lnSpc>
                <a:spcPct val="20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Rounded MT Bold" pitchFamily="34" charset="0"/>
            </a:endParaRPr>
          </a:p>
          <a:p>
            <a:pPr marL="342900" lvl="0" indent="-342900" algn="just">
              <a:lnSpc>
                <a:spcPct val="200000"/>
              </a:lnSpc>
            </a:pPr>
            <a:r>
              <a:rPr lang="en-US" sz="2400" b="1" dirty="0" smtClean="0">
                <a:latin typeface="Arial Rounded MT Bold" pitchFamily="34" charset="0"/>
              </a:rPr>
              <a:t>  </a:t>
            </a:r>
          </a:p>
        </p:txBody>
      </p:sp>
      <p:pic>
        <p:nvPicPr>
          <p:cNvPr id="4" name="Picture 2" descr="Babesia microti in a thin blood sme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3400"/>
            <a:ext cx="3200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bigeminablsme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0400" y="4495800"/>
            <a:ext cx="2438400" cy="2362200"/>
          </a:xfrm>
          <a:prstGeom prst="rect">
            <a:avLst/>
          </a:prstGeom>
          <a:noFill/>
        </p:spPr>
      </p:pic>
      <p:pic>
        <p:nvPicPr>
          <p:cNvPr id="16385" name="Picture 1" descr="C:\Users\Dr.Ajit\Desktop\b. gibson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95800"/>
            <a:ext cx="2857500" cy="2362200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990600" y="5791200"/>
            <a:ext cx="914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7772400" y="5257800"/>
            <a:ext cx="762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 rot="16200000">
            <a:off x="7975053" y="5441035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08854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>
              <a:lnSpc>
                <a:spcPct val="200000"/>
              </a:lnSpc>
            </a:pPr>
            <a:r>
              <a:rPr lang="en-US" sz="2800" b="1" dirty="0" smtClean="0">
                <a:latin typeface="Arial Rounded MT Bold" pitchFamily="34" charset="0"/>
              </a:rPr>
              <a:t>  Various species divided into 2 groups – </a:t>
            </a:r>
          </a:p>
          <a:p>
            <a:pPr marL="342900" lvl="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Large form (L) - </a:t>
            </a:r>
            <a:r>
              <a:rPr lang="en-US" sz="2400" b="1" dirty="0" smtClean="0">
                <a:latin typeface="Arial Rounded MT Bold" pitchFamily="34" charset="0"/>
              </a:rPr>
              <a:t>average length more than 3 µm with their narrow ends at an acute angle </a:t>
            </a:r>
          </a:p>
          <a:p>
            <a:pPr marL="342900" lvl="0" indent="-3429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Small form (S) - </a:t>
            </a:r>
            <a:r>
              <a:rPr lang="en-US" sz="2400" b="1" dirty="0" smtClean="0">
                <a:latin typeface="Arial Rounded MT Bold" pitchFamily="34" charset="0"/>
              </a:rPr>
              <a:t>average length less than 2.5 µm with an obtuse angle.                                </a:t>
            </a:r>
          </a:p>
          <a:p>
            <a:pPr lvl="0" algn="just">
              <a:lnSpc>
                <a:spcPct val="20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  <p:pic>
        <p:nvPicPr>
          <p:cNvPr id="18433" name="Picture 1" descr="C:\Users\Dr.Ajit\Desktop\babesia i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4432050"/>
            <a:ext cx="2667000" cy="2514600"/>
          </a:xfrm>
          <a:prstGeom prst="rect">
            <a:avLst/>
          </a:prstGeom>
          <a:noFill/>
        </p:spPr>
      </p:pic>
      <p:pic>
        <p:nvPicPr>
          <p:cNvPr id="18434" name="Picture 2" descr="C:\Users\Dr.Ajit\Desktop\b. gibson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19600"/>
            <a:ext cx="2857500" cy="1981200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>
            <a:off x="1295400" y="5562600"/>
            <a:ext cx="990600" cy="2189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486400" y="5562600"/>
            <a:ext cx="2286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" y="5181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Large form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1571" y="5537616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Small form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235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lvl="0" algn="just">
              <a:lnSpc>
                <a:spcPct val="200000"/>
              </a:lnSpc>
            </a:pPr>
            <a:r>
              <a:rPr lang="en-US" sz="3600" b="1" dirty="0" smtClean="0">
                <a:latin typeface="Arial Black" pitchFamily="34" charset="0"/>
              </a:rPr>
              <a:t>Vector: -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dirty="0" smtClean="0">
                <a:latin typeface="Arial Rounded MT Bold" pitchFamily="34" charset="0"/>
              </a:rPr>
              <a:t> species are  transmitted by      </a:t>
            </a:r>
          </a:p>
          <a:p>
            <a:pPr lvl="0" algn="just">
              <a:lnSpc>
                <a:spcPct val="200000"/>
              </a:lnSpc>
            </a:pPr>
            <a:r>
              <a:rPr lang="en-US" sz="2800" b="1" dirty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  hard ticks.</a:t>
            </a:r>
          </a:p>
        </p:txBody>
      </p:sp>
      <p:pic>
        <p:nvPicPr>
          <p:cNvPr id="87042" name="Picture 2" descr="C:\Users\Dr.Ajit\Desktop\dog = ti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76600"/>
            <a:ext cx="4953000" cy="3581400"/>
          </a:xfrm>
          <a:prstGeom prst="rect">
            <a:avLst/>
          </a:prstGeom>
          <a:noFill/>
        </p:spPr>
      </p:pic>
      <p:pic>
        <p:nvPicPr>
          <p:cNvPr id="87043" name="Picture 3" descr="C:\Users\Dr.Ajit\Desktop\cow =ti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3048000"/>
            <a:ext cx="3733800" cy="3810000"/>
          </a:xfrm>
          <a:prstGeom prst="rect">
            <a:avLst/>
          </a:prstGeom>
          <a:noFill/>
        </p:spPr>
      </p:pic>
      <p:pic>
        <p:nvPicPr>
          <p:cNvPr id="6" name="Picture 4" descr="C:\Users\Dr.Ajit\Desktop\tick good 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1371600"/>
            <a:ext cx="2667000" cy="1905000"/>
          </a:xfrm>
          <a:prstGeom prst="rect">
            <a:avLst/>
          </a:prstGeom>
          <a:noFill/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4965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3200" i="1" dirty="0" err="1" smtClean="0">
                <a:solidFill>
                  <a:srgbClr val="7030A0"/>
                </a:solidFill>
                <a:latin typeface="Arial Rounded MT Bold" pitchFamily="34" charset="0"/>
              </a:rPr>
              <a:t>Babesia</a:t>
            </a:r>
            <a:endParaRPr lang="en-US" sz="3200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rmAutofit/>
          </a:bodyPr>
          <a:lstStyle/>
          <a:p>
            <a:pPr marL="342900" lvl="0" indent="-342900" algn="just">
              <a:buFont typeface="Wingdings" pitchFamily="2" charset="2"/>
              <a:buChar char="v"/>
            </a:pPr>
            <a:r>
              <a:rPr lang="en-US" sz="2800" b="1" dirty="0" smtClean="0">
                <a:latin typeface="Arial Rounded MT Bold" pitchFamily="34" charset="0"/>
              </a:rPr>
              <a:t>Different species of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i="1" dirty="0" err="1" smtClean="0">
                <a:latin typeface="Arial Rounded MT Bold" pitchFamily="34" charset="0"/>
              </a:rPr>
              <a:t>Babesia</a:t>
            </a:r>
            <a:r>
              <a:rPr lang="en-US" sz="2800" b="1" i="1" dirty="0" smtClean="0">
                <a:latin typeface="Arial Rounded MT Bold" pitchFamily="34" charset="0"/>
              </a:rPr>
              <a:t> </a:t>
            </a:r>
            <a:r>
              <a:rPr lang="en-US" sz="2800" b="1" dirty="0" smtClean="0">
                <a:latin typeface="Arial Rounded MT Bold" pitchFamily="34" charset="0"/>
              </a:rPr>
              <a:t>found in </a:t>
            </a:r>
            <a:r>
              <a:rPr lang="en-US" sz="2800" b="1" dirty="0" smtClean="0">
                <a:solidFill>
                  <a:srgbClr val="7030A0"/>
                </a:solidFill>
                <a:latin typeface="Arial Rounded MT Bold" pitchFamily="34" charset="0"/>
              </a:rPr>
              <a:t>Cattle &amp; Buffalo  :-</a:t>
            </a:r>
          </a:p>
          <a:p>
            <a:pPr lvl="0" algn="just">
              <a:lnSpc>
                <a:spcPct val="200000"/>
              </a:lnSpc>
            </a:pPr>
            <a:endParaRPr lang="en-US" sz="2400" b="1" dirty="0" smtClean="0">
              <a:latin typeface="Arial Rounded MT Bold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523999"/>
          <a:ext cx="9144000" cy="5226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590800"/>
                <a:gridCol w="3048000"/>
                <a:gridCol w="1219200"/>
              </a:tblGrid>
              <a:tr h="8665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Black" pitchFamily="34" charset="0"/>
                        </a:rPr>
                        <a:t>Species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FF00"/>
                          </a:solidFill>
                          <a:latin typeface="Arial Black" pitchFamily="34" charset="0"/>
                        </a:rPr>
                        <a:t>Definitive</a:t>
                      </a:r>
                      <a:r>
                        <a:rPr lang="en-US" sz="2000" b="1" baseline="0" dirty="0" smtClean="0">
                          <a:solidFill>
                            <a:srgbClr val="FFFF00"/>
                          </a:solidFill>
                          <a:latin typeface="Arial Black" pitchFamily="34" charset="0"/>
                        </a:rPr>
                        <a:t> host</a:t>
                      </a:r>
                      <a:endParaRPr lang="en-US" sz="2000" b="1" dirty="0">
                        <a:solidFill>
                          <a:srgbClr val="FFFF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Black" pitchFamily="34" charset="0"/>
                        </a:rPr>
                        <a:t>Vector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 Black" pitchFamily="34" charset="0"/>
                        </a:rPr>
                        <a:t>Size (Form)</a:t>
                      </a:r>
                      <a:endParaRPr lang="en-US" sz="20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964521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bigemina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161290" algn="ctr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Cattle and bu</a:t>
                      </a:r>
                      <a:r>
                        <a:rPr lang="en-US" sz="1600" b="1" spc="-20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falo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latin typeface="Arial Black" pitchFamily="34" charset="0"/>
                        </a:rPr>
                        <a:t>Boophilus</a:t>
                      </a:r>
                      <a:r>
                        <a:rPr lang="en-US" sz="1600" i="1" baseline="0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600" i="1" baseline="0" dirty="0" err="1" smtClean="0">
                          <a:latin typeface="Arial Black" pitchFamily="34" charset="0"/>
                        </a:rPr>
                        <a:t>microplus</a:t>
                      </a:r>
                      <a:r>
                        <a:rPr lang="en-US" sz="1600" i="1" baseline="0" dirty="0" smtClean="0">
                          <a:latin typeface="Arial Black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600" i="1" baseline="0" dirty="0" smtClean="0">
                          <a:latin typeface="Arial Black" pitchFamily="34" charset="0"/>
                        </a:rPr>
                        <a:t>         </a:t>
                      </a:r>
                      <a:r>
                        <a:rPr lang="en-US" sz="1600" baseline="0" dirty="0" smtClean="0">
                          <a:latin typeface="Arial Black" pitchFamily="34" charset="0"/>
                        </a:rPr>
                        <a:t>( India),</a:t>
                      </a:r>
                    </a:p>
                    <a:p>
                      <a:pPr algn="ctr"/>
                      <a:r>
                        <a:rPr lang="en-US" sz="1600" baseline="0" dirty="0" smtClean="0">
                          <a:latin typeface="Arial Black" pitchFamily="34" charset="0"/>
                        </a:rPr>
                        <a:t>   </a:t>
                      </a:r>
                      <a:r>
                        <a:rPr lang="en-US" sz="1600" i="1" baseline="0" dirty="0" smtClean="0">
                          <a:latin typeface="Arial Black" pitchFamily="34" charset="0"/>
                        </a:rPr>
                        <a:t>B. </a:t>
                      </a:r>
                      <a:r>
                        <a:rPr lang="en-US" sz="1600" i="1" baseline="0" dirty="0" err="1" smtClean="0">
                          <a:latin typeface="Arial Black" pitchFamily="34" charset="0"/>
                        </a:rPr>
                        <a:t>annulatus</a:t>
                      </a:r>
                      <a:endParaRPr lang="en-US" sz="1600" i="1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305" marR="111125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L</a:t>
                      </a:r>
                    </a:p>
                  </a:txBody>
                  <a:tcPr marL="0" marR="0" marT="0" marB="0"/>
                </a:tc>
              </a:tr>
              <a:tr h="1751463">
                <a:tc>
                  <a:txBody>
                    <a:bodyPr/>
                    <a:lstStyle/>
                    <a:p>
                      <a:pPr marL="60325" marR="26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bovis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endParaRPr lang="en-US" sz="1600" i="1" dirty="0" smtClean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26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</a:t>
                      </a: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or </a:t>
                      </a:r>
                    </a:p>
                    <a:p>
                      <a:pPr marL="60325" marR="26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en-US" sz="1600" i="1" spc="-35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gentina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 </a:t>
                      </a:r>
                    </a:p>
                    <a:p>
                      <a:pPr marL="60325" marR="26035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            </a:t>
                      </a:r>
                      <a:r>
                        <a:rPr lang="en-US" sz="1600" dirty="0" smtClean="0">
                          <a:latin typeface="Arial Black" pitchFamily="34" charset="0"/>
                          <a:ea typeface="Times New Roman"/>
                          <a:cs typeface="Times New Roman"/>
                        </a:rPr>
                        <a:t>or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  <a:p>
                      <a:pPr marL="60325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berbera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100330" algn="ctr">
                        <a:lnSpc>
                          <a:spcPct val="104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Cattle</a:t>
                      </a:r>
                      <a:r>
                        <a:rPr lang="en-US" sz="1600" b="1" dirty="0" smtClean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and bu</a:t>
                      </a:r>
                      <a:r>
                        <a:rPr lang="en-US" sz="1600" b="1" spc="-20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falo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Black" pitchFamily="34" charset="0"/>
                        </a:rPr>
                        <a:t>-do-</a:t>
                      </a:r>
                      <a:endParaRPr lang="en-US" sz="1600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marR="11684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  <a:tr h="760862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dive</a:t>
                      </a:r>
                      <a:r>
                        <a:rPr lang="en-US" sz="1600" i="1" spc="-35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gens</a:t>
                      </a:r>
                      <a:endParaRPr lang="en-US" sz="1600" dirty="0">
                        <a:latin typeface="Arial Black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Cattle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Arial Black" pitchFamily="34" charset="0"/>
                        </a:rPr>
                        <a:t>- do-</a:t>
                      </a:r>
                      <a:endParaRPr lang="en-US" sz="1600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marR="11684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  <a:tr h="882981">
                <a:tc>
                  <a:txBody>
                    <a:bodyPr/>
                    <a:lstStyle/>
                    <a:p>
                      <a:pPr marL="60325" marR="0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i="1" dirty="0" err="1">
                          <a:latin typeface="Arial Black" pitchFamily="34" charset="0"/>
                          <a:ea typeface="Times New Roman"/>
                          <a:cs typeface="Times New Roman"/>
                        </a:rPr>
                        <a:t>Babesia</a:t>
                      </a:r>
                      <a:r>
                        <a:rPr lang="en-US" sz="1600" i="1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 major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0325" marR="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7030A0"/>
                          </a:solidFill>
                          <a:latin typeface="Arial Black" pitchFamily="34" charset="0"/>
                          <a:ea typeface="Times New Roman"/>
                          <a:cs typeface="Times New Roman"/>
                        </a:rPr>
                        <a:t>Cattle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latin typeface="Arial Black" pitchFamily="34" charset="0"/>
                        </a:rPr>
                        <a:t>Haemaphysalis</a:t>
                      </a:r>
                      <a:r>
                        <a:rPr lang="en-US" sz="1600" i="1" dirty="0" smtClean="0">
                          <a:latin typeface="Arial Black" pitchFamily="34" charset="0"/>
                        </a:rPr>
                        <a:t> </a:t>
                      </a:r>
                      <a:r>
                        <a:rPr lang="en-US" sz="1600" i="1" dirty="0" err="1" smtClean="0">
                          <a:latin typeface="Arial Black" pitchFamily="34" charset="0"/>
                        </a:rPr>
                        <a:t>punctata</a:t>
                      </a:r>
                      <a:endParaRPr lang="en-US" sz="1600" i="1" dirty="0">
                        <a:latin typeface="Arial Black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4940" marR="116840"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Black" pitchFamily="34" charset="0"/>
                          <a:ea typeface="Times New Roman"/>
                          <a:cs typeface="Times New Roman"/>
                        </a:rPr>
                        <a:t>S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29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863</TotalTime>
  <Words>1313</Words>
  <Application>Microsoft Office PowerPoint</Application>
  <PresentationFormat>On-screen Show (4:3)</PresentationFormat>
  <Paragraphs>278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Arial Black</vt:lpstr>
      <vt:lpstr>Arial Rounded MT Bold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Genus: Babesia</vt:lpstr>
      <vt:lpstr>Genus: Babesia</vt:lpstr>
      <vt:lpstr>Genus: Babesia</vt:lpstr>
      <vt:lpstr>Genus: Babesia</vt:lpstr>
      <vt:lpstr>Genus: Babesia</vt:lpstr>
      <vt:lpstr>Genus: Babesia</vt:lpstr>
      <vt:lpstr>Genus: Babesia</vt:lpstr>
      <vt:lpstr>Genus: Babesia</vt:lpstr>
      <vt:lpstr>   Genus: Babesia</vt:lpstr>
      <vt:lpstr>Genus: Babesia</vt:lpstr>
      <vt:lpstr>Genus: Babesia</vt:lpstr>
      <vt:lpstr>Genus: Babesia</vt:lpstr>
      <vt:lpstr>Life-cycle of  Babesia spp.</vt:lpstr>
      <vt:lpstr>Genus: Babesia</vt:lpstr>
      <vt:lpstr>Life-cycle  of Babesia </vt:lpstr>
      <vt:lpstr>Genus: Babesia</vt:lpstr>
      <vt:lpstr>Genus: Babesia</vt:lpstr>
      <vt:lpstr>Genus: Babesia</vt:lpstr>
      <vt:lpstr>Genus: Babesia</vt:lpstr>
      <vt:lpstr>Genus: Babesia</vt:lpstr>
      <vt:lpstr>Maltese cross </vt:lpstr>
      <vt:lpstr>Genus: Babesia</vt:lpstr>
      <vt:lpstr>Genus: Babesia</vt:lpstr>
      <vt:lpstr>Diagnosis of Babesia </vt:lpstr>
      <vt:lpstr> Differentiation between             haemoglobinuria and haematuria</vt:lpstr>
      <vt:lpstr>Diagnosis of Babesia </vt:lpstr>
      <vt:lpstr>Treatment of Babesiosis</vt:lpstr>
      <vt:lpstr>Treatment of Babesiosis</vt:lpstr>
      <vt:lpstr> Control of Babesiosis</vt:lpstr>
      <vt:lpstr>PowerPoint Presentation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86</cp:revision>
  <cp:lastPrinted>2019-11-21T10:56:16Z</cp:lastPrinted>
  <dcterms:created xsi:type="dcterms:W3CDTF">2019-10-15T08:59:27Z</dcterms:created>
  <dcterms:modified xsi:type="dcterms:W3CDTF">2020-03-29T14:02:14Z</dcterms:modified>
</cp:coreProperties>
</file>