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82" r:id="rId5"/>
    <p:sldId id="283" r:id="rId6"/>
    <p:sldId id="285" r:id="rId7"/>
    <p:sldId id="284" r:id="rId8"/>
    <p:sldId id="286" r:id="rId9"/>
    <p:sldId id="270" r:id="rId10"/>
    <p:sldId id="261" r:id="rId11"/>
    <p:sldId id="260" r:id="rId12"/>
    <p:sldId id="287" r:id="rId13"/>
    <p:sldId id="264" r:id="rId14"/>
    <p:sldId id="265" r:id="rId15"/>
    <p:sldId id="279" r:id="rId16"/>
    <p:sldId id="273" r:id="rId17"/>
    <p:sldId id="272" r:id="rId18"/>
    <p:sldId id="268" r:id="rId19"/>
    <p:sldId id="278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52294-0AD1-4913-8EB7-1BB34F84668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35D36-004F-45A0-876D-203666D7050D}">
      <dgm:prSet phldrT="[Text]"/>
      <dgm:spPr/>
      <dgm:t>
        <a:bodyPr/>
        <a:lstStyle/>
        <a:p>
          <a:r>
            <a:rPr lang="en-US" dirty="0" smtClean="0"/>
            <a:t>Exfoliative cytopathology</a:t>
          </a:r>
          <a:endParaRPr lang="en-US" dirty="0"/>
        </a:p>
      </dgm:t>
    </dgm:pt>
    <dgm:pt modelId="{C3BB837A-8A53-4DB3-A5FA-5488E15B24E9}" type="parTrans" cxnId="{60D6DBD2-624A-4558-AE6F-28767C58EFA3}">
      <dgm:prSet/>
      <dgm:spPr/>
      <dgm:t>
        <a:bodyPr/>
        <a:lstStyle/>
        <a:p>
          <a:endParaRPr lang="en-US"/>
        </a:p>
      </dgm:t>
    </dgm:pt>
    <dgm:pt modelId="{A39EF4A7-D300-46ED-BCEB-9836F5309167}" type="sibTrans" cxnId="{60D6DBD2-624A-4558-AE6F-28767C58EFA3}">
      <dgm:prSet/>
      <dgm:spPr/>
      <dgm:t>
        <a:bodyPr/>
        <a:lstStyle/>
        <a:p>
          <a:endParaRPr lang="en-US"/>
        </a:p>
      </dgm:t>
    </dgm:pt>
    <dgm:pt modelId="{F7242467-2269-48B1-B731-491F7EE85BC0}">
      <dgm:prSet phldrT="[Text]"/>
      <dgm:spPr/>
      <dgm:t>
        <a:bodyPr/>
        <a:lstStyle/>
        <a:p>
          <a:r>
            <a:rPr lang="en-US" b="1" dirty="0" smtClean="0"/>
            <a:t>Effusions</a:t>
          </a:r>
          <a:endParaRPr lang="en-US" dirty="0"/>
        </a:p>
      </dgm:t>
    </dgm:pt>
    <dgm:pt modelId="{93C1810E-1E15-448D-B2D6-9630BF3FABB2}" type="parTrans" cxnId="{E3FCEE87-1ECD-44DA-952D-53098761F666}">
      <dgm:prSet/>
      <dgm:spPr/>
      <dgm:t>
        <a:bodyPr/>
        <a:lstStyle/>
        <a:p>
          <a:endParaRPr lang="en-US"/>
        </a:p>
      </dgm:t>
    </dgm:pt>
    <dgm:pt modelId="{BC3284BA-919B-4C95-ABA2-90517407EA70}" type="sibTrans" cxnId="{E3FCEE87-1ECD-44DA-952D-53098761F666}">
      <dgm:prSet/>
      <dgm:spPr/>
      <dgm:t>
        <a:bodyPr/>
        <a:lstStyle/>
        <a:p>
          <a:endParaRPr lang="en-US"/>
        </a:p>
      </dgm:t>
    </dgm:pt>
    <dgm:pt modelId="{F3030691-F6B9-470D-9DF3-B66A83F9A890}">
      <dgm:prSet phldrT="[Text]"/>
      <dgm:spPr/>
      <dgm:t>
        <a:bodyPr/>
        <a:lstStyle/>
        <a:p>
          <a:r>
            <a:rPr lang="en-US" b="1" dirty="0" smtClean="0"/>
            <a:t>Scrapping</a:t>
          </a:r>
          <a:endParaRPr lang="en-US" dirty="0"/>
        </a:p>
      </dgm:t>
    </dgm:pt>
    <dgm:pt modelId="{10E97F47-79F1-4FBA-A280-1BEE8C06ACF3}" type="parTrans" cxnId="{5EB40F5F-F650-40EC-B8FE-1AE6A9B9BE2D}">
      <dgm:prSet/>
      <dgm:spPr/>
      <dgm:t>
        <a:bodyPr/>
        <a:lstStyle/>
        <a:p>
          <a:endParaRPr lang="en-US"/>
        </a:p>
      </dgm:t>
    </dgm:pt>
    <dgm:pt modelId="{F85B6B08-0AEC-41DB-B708-06EEBDA01B92}" type="sibTrans" cxnId="{5EB40F5F-F650-40EC-B8FE-1AE6A9B9BE2D}">
      <dgm:prSet/>
      <dgm:spPr/>
      <dgm:t>
        <a:bodyPr/>
        <a:lstStyle/>
        <a:p>
          <a:endParaRPr lang="en-US"/>
        </a:p>
      </dgm:t>
    </dgm:pt>
    <dgm:pt modelId="{24229EE3-31EC-47A6-A292-BCBD70A2C5A0}">
      <dgm:prSet phldrT="[Text]"/>
      <dgm:spPr/>
      <dgm:t>
        <a:bodyPr/>
        <a:lstStyle/>
        <a:p>
          <a:r>
            <a:rPr lang="en-US" dirty="0" smtClean="0"/>
            <a:t>Biopsy</a:t>
          </a:r>
          <a:endParaRPr lang="en-US" dirty="0"/>
        </a:p>
      </dgm:t>
    </dgm:pt>
    <dgm:pt modelId="{2E1F574A-1D76-48EF-A84E-B8FAE95BA247}" type="parTrans" cxnId="{FDF1B67D-F67D-4727-960D-7F562CFF699C}">
      <dgm:prSet/>
      <dgm:spPr/>
      <dgm:t>
        <a:bodyPr/>
        <a:lstStyle/>
        <a:p>
          <a:endParaRPr lang="en-US"/>
        </a:p>
      </dgm:t>
    </dgm:pt>
    <dgm:pt modelId="{1ABF004E-B142-4C13-8D7E-863097ED2CF1}" type="sibTrans" cxnId="{FDF1B67D-F67D-4727-960D-7F562CFF699C}">
      <dgm:prSet/>
      <dgm:spPr/>
      <dgm:t>
        <a:bodyPr/>
        <a:lstStyle/>
        <a:p>
          <a:endParaRPr lang="en-US"/>
        </a:p>
      </dgm:t>
    </dgm:pt>
    <dgm:pt modelId="{757BDB84-3B5B-44FC-B379-54526C4CF897}">
      <dgm:prSet phldrT="[Text]"/>
      <dgm:spPr/>
      <dgm:t>
        <a:bodyPr/>
        <a:lstStyle/>
        <a:p>
          <a:r>
            <a:rPr lang="en-US" b="1" dirty="0" err="1" smtClean="0"/>
            <a:t>Aspirational</a:t>
          </a:r>
          <a:endParaRPr lang="en-US" b="1" dirty="0"/>
        </a:p>
      </dgm:t>
    </dgm:pt>
    <dgm:pt modelId="{7988F6B7-B139-486F-B186-2A9A4BDCFA5E}" type="parTrans" cxnId="{A0D4A4A1-7368-4CF6-B9D0-2ECAE1FA7A86}">
      <dgm:prSet/>
      <dgm:spPr/>
      <dgm:t>
        <a:bodyPr/>
        <a:lstStyle/>
        <a:p>
          <a:endParaRPr lang="en-US"/>
        </a:p>
      </dgm:t>
    </dgm:pt>
    <dgm:pt modelId="{3D972FAC-9D28-44A5-AE2D-96203D5309F8}" type="sibTrans" cxnId="{A0D4A4A1-7368-4CF6-B9D0-2ECAE1FA7A86}">
      <dgm:prSet/>
      <dgm:spPr/>
      <dgm:t>
        <a:bodyPr/>
        <a:lstStyle/>
        <a:p>
          <a:endParaRPr lang="en-US"/>
        </a:p>
      </dgm:t>
    </dgm:pt>
    <dgm:pt modelId="{0A54F8BE-B8C1-446F-AEC9-E87DC2225891}">
      <dgm:prSet phldrT="[Text]"/>
      <dgm:spPr/>
      <dgm:t>
        <a:bodyPr/>
        <a:lstStyle/>
        <a:p>
          <a:r>
            <a:rPr lang="en-US" b="1" dirty="0" smtClean="0"/>
            <a:t>Touch impression </a:t>
          </a:r>
          <a:endParaRPr lang="en-US" dirty="0"/>
        </a:p>
      </dgm:t>
    </dgm:pt>
    <dgm:pt modelId="{C4D0111F-6003-4E85-8894-3476E682466D}" type="parTrans" cxnId="{C5A4EA6A-6056-4D5F-8FC8-3E3DBD2D0C8E}">
      <dgm:prSet/>
      <dgm:spPr/>
    </dgm:pt>
    <dgm:pt modelId="{E2298644-C379-4DB0-BD43-F8B737B1F8FA}" type="sibTrans" cxnId="{C5A4EA6A-6056-4D5F-8FC8-3E3DBD2D0C8E}">
      <dgm:prSet/>
      <dgm:spPr/>
    </dgm:pt>
    <dgm:pt modelId="{27C0D1C5-6732-4C65-A6E5-FE5DA74CA242}">
      <dgm:prSet phldrT="[Text]"/>
      <dgm:spPr/>
      <dgm:t>
        <a:bodyPr/>
        <a:lstStyle/>
        <a:p>
          <a:r>
            <a:rPr lang="en-US" b="1" dirty="0" smtClean="0"/>
            <a:t>Interventional </a:t>
          </a:r>
          <a:endParaRPr lang="en-US" b="1" dirty="0"/>
        </a:p>
      </dgm:t>
    </dgm:pt>
    <dgm:pt modelId="{B900211A-8428-4BC9-8D15-E30E48044B97}" type="parTrans" cxnId="{BF9D9BD2-2DA1-48C8-8C6B-703311F0A405}">
      <dgm:prSet/>
      <dgm:spPr/>
    </dgm:pt>
    <dgm:pt modelId="{161C74E6-E046-44C3-8219-E609E7DC3A68}" type="sibTrans" cxnId="{BF9D9BD2-2DA1-48C8-8C6B-703311F0A405}">
      <dgm:prSet/>
      <dgm:spPr/>
    </dgm:pt>
    <dgm:pt modelId="{B52D2540-6BB8-4D4C-B70A-E656D5230162}" type="pres">
      <dgm:prSet presAssocID="{54652294-0AD1-4913-8EB7-1BB34F84668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EE80B1-168A-4CCC-BDE0-DB067582101F}" type="pres">
      <dgm:prSet presAssocID="{55435D36-004F-45A0-876D-203666D7050D}" presName="linNode" presStyleCnt="0"/>
      <dgm:spPr/>
    </dgm:pt>
    <dgm:pt modelId="{EEE4EF97-F47D-4135-A950-8C53D508F4BB}" type="pres">
      <dgm:prSet presAssocID="{55435D36-004F-45A0-876D-203666D7050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94E93-D376-4D82-8759-E1795D13DDE5}" type="pres">
      <dgm:prSet presAssocID="{55435D36-004F-45A0-876D-203666D7050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90390-FE5E-45DF-9321-043619E714F0}" type="pres">
      <dgm:prSet presAssocID="{A39EF4A7-D300-46ED-BCEB-9836F5309167}" presName="spacing" presStyleCnt="0"/>
      <dgm:spPr/>
    </dgm:pt>
    <dgm:pt modelId="{D9250B8B-28E2-4AF3-84E5-52B26B9B2686}" type="pres">
      <dgm:prSet presAssocID="{24229EE3-31EC-47A6-A292-BCBD70A2C5A0}" presName="linNode" presStyleCnt="0"/>
      <dgm:spPr/>
    </dgm:pt>
    <dgm:pt modelId="{A8A18B8B-9AA5-47D4-84CA-D0A7F4D536C0}" type="pres">
      <dgm:prSet presAssocID="{24229EE3-31EC-47A6-A292-BCBD70A2C5A0}" presName="parentShp" presStyleLbl="node1" presStyleIdx="1" presStyleCnt="2" custScaleX="106597" custScaleY="110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FE922-41E5-40C6-9DE3-2E39DEA46DD0}" type="pres">
      <dgm:prSet presAssocID="{24229EE3-31EC-47A6-A292-BCBD70A2C5A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9D9BD2-2DA1-48C8-8C6B-703311F0A405}" srcId="{24229EE3-31EC-47A6-A292-BCBD70A2C5A0}" destId="{27C0D1C5-6732-4C65-A6E5-FE5DA74CA242}" srcOrd="0" destOrd="0" parTransId="{B900211A-8428-4BC9-8D15-E30E48044B97}" sibTransId="{161C74E6-E046-44C3-8219-E609E7DC3A68}"/>
    <dgm:cxn modelId="{E3FCEE87-1ECD-44DA-952D-53098761F666}" srcId="{55435D36-004F-45A0-876D-203666D7050D}" destId="{F7242467-2269-48B1-B731-491F7EE85BC0}" srcOrd="0" destOrd="0" parTransId="{93C1810E-1E15-448D-B2D6-9630BF3FABB2}" sibTransId="{BC3284BA-919B-4C95-ABA2-90517407EA70}"/>
    <dgm:cxn modelId="{60D6DBD2-624A-4558-AE6F-28767C58EFA3}" srcId="{54652294-0AD1-4913-8EB7-1BB34F84668D}" destId="{55435D36-004F-45A0-876D-203666D7050D}" srcOrd="0" destOrd="0" parTransId="{C3BB837A-8A53-4DB3-A5FA-5488E15B24E9}" sibTransId="{A39EF4A7-D300-46ED-BCEB-9836F5309167}"/>
    <dgm:cxn modelId="{29470313-7BED-4F74-986B-7E5DB8CE753D}" type="presOf" srcId="{F3030691-F6B9-470D-9DF3-B66A83F9A890}" destId="{51D94E93-D376-4D82-8759-E1795D13DDE5}" srcOrd="0" destOrd="1" presId="urn:microsoft.com/office/officeart/2005/8/layout/vList6"/>
    <dgm:cxn modelId="{A0D4A4A1-7368-4CF6-B9D0-2ECAE1FA7A86}" srcId="{24229EE3-31EC-47A6-A292-BCBD70A2C5A0}" destId="{757BDB84-3B5B-44FC-B379-54526C4CF897}" srcOrd="1" destOrd="0" parTransId="{7988F6B7-B139-486F-B186-2A9A4BDCFA5E}" sibTransId="{3D972FAC-9D28-44A5-AE2D-96203D5309F8}"/>
    <dgm:cxn modelId="{022B856E-0760-4276-8D9A-32878D7175D8}" type="presOf" srcId="{27C0D1C5-6732-4C65-A6E5-FE5DA74CA242}" destId="{F8FFE922-41E5-40C6-9DE3-2E39DEA46DD0}" srcOrd="0" destOrd="0" presId="urn:microsoft.com/office/officeart/2005/8/layout/vList6"/>
    <dgm:cxn modelId="{524E1BFF-9FDA-4D50-B639-3FF8B6B4D3C0}" type="presOf" srcId="{F7242467-2269-48B1-B731-491F7EE85BC0}" destId="{51D94E93-D376-4D82-8759-E1795D13DDE5}" srcOrd="0" destOrd="0" presId="urn:microsoft.com/office/officeart/2005/8/layout/vList6"/>
    <dgm:cxn modelId="{88A43A30-97E6-4FD1-8F50-2603B43A8A0D}" type="presOf" srcId="{24229EE3-31EC-47A6-A292-BCBD70A2C5A0}" destId="{A8A18B8B-9AA5-47D4-84CA-D0A7F4D536C0}" srcOrd="0" destOrd="0" presId="urn:microsoft.com/office/officeart/2005/8/layout/vList6"/>
    <dgm:cxn modelId="{FDF1B67D-F67D-4727-960D-7F562CFF699C}" srcId="{54652294-0AD1-4913-8EB7-1BB34F84668D}" destId="{24229EE3-31EC-47A6-A292-BCBD70A2C5A0}" srcOrd="1" destOrd="0" parTransId="{2E1F574A-1D76-48EF-A84E-B8FAE95BA247}" sibTransId="{1ABF004E-B142-4C13-8D7E-863097ED2CF1}"/>
    <dgm:cxn modelId="{C5A4EA6A-6056-4D5F-8FC8-3E3DBD2D0C8E}" srcId="{55435D36-004F-45A0-876D-203666D7050D}" destId="{0A54F8BE-B8C1-446F-AEC9-E87DC2225891}" srcOrd="2" destOrd="0" parTransId="{C4D0111F-6003-4E85-8894-3476E682466D}" sibTransId="{E2298644-C379-4DB0-BD43-F8B737B1F8FA}"/>
    <dgm:cxn modelId="{24324DF7-6B21-4339-8B5A-C56463ECD331}" type="presOf" srcId="{757BDB84-3B5B-44FC-B379-54526C4CF897}" destId="{F8FFE922-41E5-40C6-9DE3-2E39DEA46DD0}" srcOrd="0" destOrd="1" presId="urn:microsoft.com/office/officeart/2005/8/layout/vList6"/>
    <dgm:cxn modelId="{A1407C0B-D330-4724-833A-F0815300C15E}" type="presOf" srcId="{54652294-0AD1-4913-8EB7-1BB34F84668D}" destId="{B52D2540-6BB8-4D4C-B70A-E656D5230162}" srcOrd="0" destOrd="0" presId="urn:microsoft.com/office/officeart/2005/8/layout/vList6"/>
    <dgm:cxn modelId="{E1F301AB-B321-4694-9C3D-3B15EA2D67F7}" type="presOf" srcId="{55435D36-004F-45A0-876D-203666D7050D}" destId="{EEE4EF97-F47D-4135-A950-8C53D508F4BB}" srcOrd="0" destOrd="0" presId="urn:microsoft.com/office/officeart/2005/8/layout/vList6"/>
    <dgm:cxn modelId="{5EB40F5F-F650-40EC-B8FE-1AE6A9B9BE2D}" srcId="{55435D36-004F-45A0-876D-203666D7050D}" destId="{F3030691-F6B9-470D-9DF3-B66A83F9A890}" srcOrd="1" destOrd="0" parTransId="{10E97F47-79F1-4FBA-A280-1BEE8C06ACF3}" sibTransId="{F85B6B08-0AEC-41DB-B708-06EEBDA01B92}"/>
    <dgm:cxn modelId="{3DD837DD-BB14-4B20-8CDC-729923C53E48}" type="presOf" srcId="{0A54F8BE-B8C1-446F-AEC9-E87DC2225891}" destId="{51D94E93-D376-4D82-8759-E1795D13DDE5}" srcOrd="0" destOrd="2" presId="urn:microsoft.com/office/officeart/2005/8/layout/vList6"/>
    <dgm:cxn modelId="{05874123-7AB9-4DAB-983D-B58254E6B3C9}" type="presParOf" srcId="{B52D2540-6BB8-4D4C-B70A-E656D5230162}" destId="{0DEE80B1-168A-4CCC-BDE0-DB067582101F}" srcOrd="0" destOrd="0" presId="urn:microsoft.com/office/officeart/2005/8/layout/vList6"/>
    <dgm:cxn modelId="{E5860A85-B89F-4385-B1BE-95C9F97D8647}" type="presParOf" srcId="{0DEE80B1-168A-4CCC-BDE0-DB067582101F}" destId="{EEE4EF97-F47D-4135-A950-8C53D508F4BB}" srcOrd="0" destOrd="0" presId="urn:microsoft.com/office/officeart/2005/8/layout/vList6"/>
    <dgm:cxn modelId="{A741768E-46A7-4264-ADBC-5E7DF05E653D}" type="presParOf" srcId="{0DEE80B1-168A-4CCC-BDE0-DB067582101F}" destId="{51D94E93-D376-4D82-8759-E1795D13DDE5}" srcOrd="1" destOrd="0" presId="urn:microsoft.com/office/officeart/2005/8/layout/vList6"/>
    <dgm:cxn modelId="{C736AB2C-3FCA-4F4D-A921-311AFCA11C33}" type="presParOf" srcId="{B52D2540-6BB8-4D4C-B70A-E656D5230162}" destId="{11D90390-FE5E-45DF-9321-043619E714F0}" srcOrd="1" destOrd="0" presId="urn:microsoft.com/office/officeart/2005/8/layout/vList6"/>
    <dgm:cxn modelId="{D142FF53-40D7-4DB7-B3E6-6D028733AEAE}" type="presParOf" srcId="{B52D2540-6BB8-4D4C-B70A-E656D5230162}" destId="{D9250B8B-28E2-4AF3-84E5-52B26B9B2686}" srcOrd="2" destOrd="0" presId="urn:microsoft.com/office/officeart/2005/8/layout/vList6"/>
    <dgm:cxn modelId="{C5772CD7-CBA6-46C5-BD9D-1B46E14100EE}" type="presParOf" srcId="{D9250B8B-28E2-4AF3-84E5-52B26B9B2686}" destId="{A8A18B8B-9AA5-47D4-84CA-D0A7F4D536C0}" srcOrd="0" destOrd="0" presId="urn:microsoft.com/office/officeart/2005/8/layout/vList6"/>
    <dgm:cxn modelId="{C8CEE79F-3972-47B4-B285-C4C284A4EF39}" type="presParOf" srcId="{D9250B8B-28E2-4AF3-84E5-52B26B9B2686}" destId="{F8FFE922-41E5-40C6-9DE3-2E39DEA46D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94E93-D376-4D82-8759-E1795D13DDE5}">
      <dsp:nvSpPr>
        <dsp:cNvPr id="0" name=""/>
        <dsp:cNvSpPr/>
      </dsp:nvSpPr>
      <dsp:spPr>
        <a:xfrm>
          <a:off x="3291839" y="1790"/>
          <a:ext cx="4937760" cy="205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Effusions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Scrapping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Touch impression </a:t>
          </a:r>
          <a:endParaRPr lang="en-US" sz="3200" kern="1200" dirty="0"/>
        </a:p>
      </dsp:txBody>
      <dsp:txXfrm>
        <a:off x="3291839" y="258143"/>
        <a:ext cx="4168700" cy="1538120"/>
      </dsp:txXfrm>
    </dsp:sp>
    <dsp:sp modelId="{EEE4EF97-F47D-4135-A950-8C53D508F4BB}">
      <dsp:nvSpPr>
        <dsp:cNvPr id="0" name=""/>
        <dsp:cNvSpPr/>
      </dsp:nvSpPr>
      <dsp:spPr>
        <a:xfrm>
          <a:off x="0" y="1790"/>
          <a:ext cx="3291840" cy="205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Exfoliative cytopathology</a:t>
          </a:r>
          <a:endParaRPr lang="en-US" sz="3600" kern="1200" dirty="0"/>
        </a:p>
      </dsp:txBody>
      <dsp:txXfrm>
        <a:off x="100113" y="101903"/>
        <a:ext cx="3091614" cy="1850600"/>
      </dsp:txXfrm>
    </dsp:sp>
    <dsp:sp modelId="{F8FFE922-41E5-40C6-9DE3-2E39DEA46DD0}">
      <dsp:nvSpPr>
        <dsp:cNvPr id="0" name=""/>
        <dsp:cNvSpPr/>
      </dsp:nvSpPr>
      <dsp:spPr>
        <a:xfrm>
          <a:off x="3419257" y="2365522"/>
          <a:ext cx="4807565" cy="205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Interventional </a:t>
          </a:r>
          <a:endParaRPr lang="en-US" sz="3200" b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 smtClean="0"/>
            <a:t>Aspirational</a:t>
          </a:r>
          <a:endParaRPr lang="en-US" sz="3200" b="1" kern="1200" dirty="0"/>
        </a:p>
      </dsp:txBody>
      <dsp:txXfrm>
        <a:off x="3419257" y="2621875"/>
        <a:ext cx="4038505" cy="1538120"/>
      </dsp:txXfrm>
    </dsp:sp>
    <dsp:sp modelId="{A8A18B8B-9AA5-47D4-84CA-D0A7F4D536C0}">
      <dsp:nvSpPr>
        <dsp:cNvPr id="0" name=""/>
        <dsp:cNvSpPr/>
      </dsp:nvSpPr>
      <dsp:spPr>
        <a:xfrm>
          <a:off x="2777" y="2257700"/>
          <a:ext cx="3416480" cy="2266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Biopsy</a:t>
          </a:r>
          <a:endParaRPr lang="en-US" sz="3600" kern="1200" dirty="0"/>
        </a:p>
      </dsp:txBody>
      <dsp:txXfrm>
        <a:off x="113417" y="2368340"/>
        <a:ext cx="3195200" cy="2045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wikis.com/wiki/index.php/File:Trucut_image_principle.p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BIOPSY &amp; CYTO</a:t>
            </a:r>
            <a:r>
              <a:rPr lang="en-US" dirty="0" smtClean="0">
                <a:solidFill>
                  <a:srgbClr val="FF0000"/>
                </a:solidFill>
              </a:rPr>
              <a:t>PATHO</a:t>
            </a:r>
            <a:r>
              <a:rPr lang="en-US" dirty="0" smtClean="0"/>
              <a:t>LOGY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i="1" dirty="0" smtClean="0"/>
              <a:t>As rapid diagnostic test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Dr </a:t>
            </a:r>
            <a:r>
              <a:rPr lang="en-US" b="1" dirty="0" err="1" smtClean="0">
                <a:solidFill>
                  <a:srgbClr val="7030A0"/>
                </a:solidFill>
              </a:rPr>
              <a:t>Kaushal</a:t>
            </a:r>
            <a:r>
              <a:rPr lang="en-US" b="1" dirty="0" smtClean="0">
                <a:solidFill>
                  <a:srgbClr val="7030A0"/>
                </a:solidFill>
              </a:rPr>
              <a:t> Kumar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Assistant Professor and Head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Department of Veterinary pathology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Bihar Veterinary College,</a:t>
            </a:r>
          </a:p>
          <a:p>
            <a:r>
              <a:rPr lang="en-US" smtClean="0">
                <a:solidFill>
                  <a:srgbClr val="7030A0"/>
                </a:solidFill>
              </a:rPr>
              <a:t>Bihar Animal Sciences University, Patna, Bihar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533400"/>
            <a:ext cx="1609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57200"/>
            <a:ext cx="248427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r>
              <a:rPr lang="en-US" sz="4400" b="1" u="sng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Equipment's :- </a:t>
            </a:r>
          </a:p>
          <a:p>
            <a:endParaRPr lang="en-US" dirty="0"/>
          </a:p>
          <a:p>
            <a:r>
              <a:rPr lang="en-US" dirty="0" smtClean="0"/>
              <a:t>Disposable </a:t>
            </a:r>
            <a:r>
              <a:rPr lang="en-US" dirty="0"/>
              <a:t>syringe.</a:t>
            </a:r>
          </a:p>
          <a:p>
            <a:endParaRPr lang="en-US" dirty="0"/>
          </a:p>
          <a:p>
            <a:r>
              <a:rPr lang="en-US" dirty="0" smtClean="0"/>
              <a:t>  Glass slides.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alcohol </a:t>
            </a:r>
            <a:r>
              <a:rPr lang="en-US" dirty="0"/>
              <a:t>sponges.</a:t>
            </a:r>
          </a:p>
          <a:p>
            <a:endParaRPr lang="en-US" dirty="0"/>
          </a:p>
          <a:p>
            <a:r>
              <a:rPr lang="en-US" dirty="0"/>
              <a:t>  4. 1-2 ml , 1-2% </a:t>
            </a:r>
            <a:r>
              <a:rPr lang="en-US" dirty="0" err="1"/>
              <a:t>Lidocane</a:t>
            </a:r>
            <a:r>
              <a:rPr lang="en-US" dirty="0"/>
              <a:t> / local </a:t>
            </a:r>
            <a:r>
              <a:rPr lang="en-US" dirty="0" err="1"/>
              <a:t>anesthesisa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993" b="16340"/>
          <a:stretch>
            <a:fillRect/>
          </a:stretch>
        </p:blipFill>
        <p:spPr bwMode="auto">
          <a:xfrm>
            <a:off x="3643329" y="2214554"/>
            <a:ext cx="5143513" cy="285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47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2" y="1357298"/>
            <a:ext cx="7358082" cy="26288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Economical.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Minimizes patients discomfort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Avoids unnecessary </a:t>
            </a:r>
            <a:r>
              <a:rPr lang="en-US" dirty="0"/>
              <a:t>surgical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3357562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Steps involved: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Aspiration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SMEARING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DIAGNOSIS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357214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ASPIRATION BIOPSY CYTOLOGY ( ABC ) 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FINE NEEDLE ASPIRATION CYTOLOGY (FNAC)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4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2630" y="4598527"/>
            <a:ext cx="3151370" cy="2259473"/>
          </a:xfrm>
          <a:prstGeom prst="rect">
            <a:avLst/>
          </a:prstGeom>
          <a:noFill/>
        </p:spPr>
      </p:pic>
      <p:pic>
        <p:nvPicPr>
          <p:cNvPr id="3075" name="Picture 3" descr="C:\Users\Dell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1821" y="214290"/>
            <a:ext cx="3012179" cy="2998792"/>
          </a:xfrm>
          <a:prstGeom prst="rect">
            <a:avLst/>
          </a:prstGeom>
          <a:noFill/>
        </p:spPr>
      </p:pic>
      <p:pic>
        <p:nvPicPr>
          <p:cNvPr id="3076" name="Picture 4" descr="C:\Users\Dell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1000108"/>
            <a:ext cx="5805489" cy="4348513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4000496" y="1500174"/>
            <a:ext cx="2571768" cy="78581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86116" y="3786190"/>
            <a:ext cx="2928958" cy="221457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14285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USG guided Biopsy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914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100" dirty="0" smtClean="0"/>
              <a:t>    </a:t>
            </a:r>
            <a:r>
              <a:rPr lang="fr-FR" sz="4100" dirty="0" err="1" smtClean="0"/>
              <a:t>Negative</a:t>
            </a:r>
            <a:r>
              <a:rPr lang="fr-FR" sz="4100" dirty="0" smtClean="0"/>
              <a:t> </a:t>
            </a:r>
            <a:r>
              <a:rPr lang="fr-FR" sz="4100" dirty="0"/>
              <a:t>aspiration </a:t>
            </a:r>
            <a:r>
              <a:rPr lang="fr-FR" sz="4100" dirty="0" smtClean="0"/>
              <a:t>technique     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869406" y="702438"/>
            <a:ext cx="3690940" cy="72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06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14356"/>
            <a:ext cx="6138874" cy="45005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</a:t>
            </a:r>
            <a:r>
              <a:rPr lang="en-US" dirty="0"/>
              <a:t>– Parallel slide tech.</a:t>
            </a:r>
          </a:p>
          <a:p>
            <a:r>
              <a:rPr lang="en-US" dirty="0" smtClean="0"/>
              <a:t>          </a:t>
            </a:r>
            <a:r>
              <a:rPr lang="en-US" dirty="0"/>
              <a:t>- tongue shape.</a:t>
            </a:r>
          </a:p>
          <a:p>
            <a:r>
              <a:rPr lang="en-US" dirty="0" smtClean="0"/>
              <a:t>          </a:t>
            </a:r>
            <a:r>
              <a:rPr lang="en-US" dirty="0"/>
              <a:t>- monolayer forms.</a:t>
            </a:r>
          </a:p>
          <a:p>
            <a:r>
              <a:rPr lang="en-US" dirty="0" smtClean="0"/>
              <a:t>          </a:t>
            </a:r>
            <a:r>
              <a:rPr lang="en-US" dirty="0"/>
              <a:t>- better for fixation and </a:t>
            </a:r>
            <a:r>
              <a:rPr lang="en-US" dirty="0" smtClean="0"/>
              <a:t>screening</a:t>
            </a:r>
          </a:p>
          <a:p>
            <a:r>
              <a:rPr lang="en-US" dirty="0" smtClean="0"/>
              <a:t>II- Pull technique</a:t>
            </a:r>
          </a:p>
          <a:p>
            <a:r>
              <a:rPr lang="en-US" dirty="0" smtClean="0"/>
              <a:t>   	 2 slides.</a:t>
            </a:r>
          </a:p>
          <a:p>
            <a:r>
              <a:rPr lang="en-US" dirty="0" smtClean="0"/>
              <a:t>    	acceptable</a:t>
            </a:r>
          </a:p>
          <a:p>
            <a:r>
              <a:rPr lang="en-US" dirty="0" smtClean="0"/>
              <a:t>III Lift technique.</a:t>
            </a:r>
          </a:p>
          <a:p>
            <a:r>
              <a:rPr lang="en-US" dirty="0" smtClean="0"/>
              <a:t>        2 slides</a:t>
            </a:r>
          </a:p>
          <a:p>
            <a:r>
              <a:rPr lang="en-US" dirty="0" smtClean="0"/>
              <a:t>         least desirable.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7141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SMEARING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493876"/>
            <a:ext cx="5857884" cy="436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349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278608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Fixation of the specimen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/>
              <a:t>Air dry </a:t>
            </a:r>
            <a:r>
              <a:rPr lang="en-US" dirty="0" smtClean="0"/>
              <a:t>- for </a:t>
            </a:r>
            <a:r>
              <a:rPr lang="en-US" dirty="0" err="1" smtClean="0"/>
              <a:t>Romanowsky</a:t>
            </a:r>
            <a:r>
              <a:rPr lang="en-US" dirty="0" smtClean="0"/>
              <a:t> stains (Wright’s or     		</a:t>
            </a:r>
            <a:r>
              <a:rPr lang="en-US" dirty="0" err="1" smtClean="0"/>
              <a:t>Giemsa</a:t>
            </a:r>
            <a:r>
              <a:rPr lang="en-US" dirty="0" smtClean="0"/>
              <a:t> and </a:t>
            </a:r>
            <a:r>
              <a:rPr lang="en-US" dirty="0" err="1" smtClean="0"/>
              <a:t>methylene</a:t>
            </a:r>
            <a:r>
              <a:rPr lang="en-US" dirty="0" smtClean="0"/>
              <a:t> blue) </a:t>
            </a:r>
          </a:p>
          <a:p>
            <a:pPr lvl="0"/>
            <a:r>
              <a:rPr lang="en-US" b="1" dirty="0" smtClean="0"/>
              <a:t>Fix while wet </a:t>
            </a:r>
            <a:r>
              <a:rPr lang="en-US" dirty="0" smtClean="0"/>
              <a:t>–for </a:t>
            </a:r>
            <a:r>
              <a:rPr lang="en-US" dirty="0" err="1" smtClean="0"/>
              <a:t>Papanicolaou’s</a:t>
            </a:r>
            <a:r>
              <a:rPr lang="en-US" dirty="0" smtClean="0"/>
              <a:t> stains with 			(</a:t>
            </a:r>
            <a:r>
              <a:rPr lang="en-US" sz="1800" dirty="0" smtClean="0"/>
              <a:t>equal amounts of ether and 95% ethyl alcohol</a:t>
            </a:r>
            <a:r>
              <a:rPr lang="en-US" sz="2800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3429000"/>
            <a:ext cx="8715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Staining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         The </a:t>
            </a:r>
            <a:r>
              <a:rPr lang="en-US" sz="3200" b="1" dirty="0" smtClean="0"/>
              <a:t>two</a:t>
            </a:r>
            <a:r>
              <a:rPr lang="en-US" sz="3200" dirty="0" smtClean="0"/>
              <a:t> most commonly used stains are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Wright’s &amp; </a:t>
            </a:r>
            <a:r>
              <a:rPr lang="en-US" sz="3200" dirty="0" err="1" smtClean="0"/>
              <a:t>Giemsa</a:t>
            </a:r>
            <a:r>
              <a:rPr lang="en-US" sz="3200" dirty="0" smtClean="0"/>
              <a:t> stain and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/>
              <a:t>Papanicolau</a:t>
            </a:r>
            <a:r>
              <a:rPr lang="en-US" sz="3200" dirty="0" smtClean="0"/>
              <a:t> stain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813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32" y="2357430"/>
            <a:ext cx="8715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					Non septic</a:t>
            </a:r>
          </a:p>
          <a:p>
            <a:r>
              <a:rPr lang="en-US" sz="2400" b="1" dirty="0" smtClean="0"/>
              <a:t>	       Normal</a:t>
            </a:r>
          </a:p>
          <a:p>
            <a:r>
              <a:rPr lang="en-US" sz="2400" b="1" dirty="0" smtClean="0"/>
              <a:t>Sample		     Inflammatory</a:t>
            </a:r>
          </a:p>
          <a:p>
            <a:r>
              <a:rPr lang="en-US" sz="2400" b="1" dirty="0" smtClean="0"/>
              <a:t>	      Abnormal			          septic</a:t>
            </a:r>
          </a:p>
          <a:p>
            <a:r>
              <a:rPr lang="en-US" sz="2400" b="1" dirty="0" smtClean="0"/>
              <a:t>					              Non-</a:t>
            </a:r>
            <a:r>
              <a:rPr lang="en-US" sz="2400" b="1" dirty="0" err="1" smtClean="0"/>
              <a:t>neoplatic</a:t>
            </a:r>
            <a:endParaRPr lang="en-US" sz="2400" b="1" dirty="0" smtClean="0"/>
          </a:p>
          <a:p>
            <a:r>
              <a:rPr lang="en-US" sz="2400" b="1" dirty="0" smtClean="0"/>
              <a:t>			Non inflammatory			                   							              Benign	</a:t>
            </a:r>
          </a:p>
          <a:p>
            <a:r>
              <a:rPr lang="en-US" sz="2400" b="1" dirty="0" smtClean="0"/>
              <a:t>					                Neoplastic</a:t>
            </a:r>
          </a:p>
          <a:p>
            <a:r>
              <a:rPr lang="en-US" sz="2400" b="1" dirty="0" smtClean="0"/>
              <a:t>							           Malignant</a:t>
            </a:r>
            <a:endParaRPr lang="en-US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00100" y="3000372"/>
            <a:ext cx="357190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28662" y="3500438"/>
            <a:ext cx="571504" cy="21431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786050" y="3357562"/>
            <a:ext cx="357190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857752" y="2786058"/>
            <a:ext cx="357190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28926" y="3857628"/>
            <a:ext cx="500066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86314" y="3500438"/>
            <a:ext cx="428628" cy="21431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286380" y="4071942"/>
            <a:ext cx="357190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14942" y="4572008"/>
            <a:ext cx="785818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143768" y="5214950"/>
            <a:ext cx="571504" cy="21431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7143768" y="4857760"/>
            <a:ext cx="357190" cy="3571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29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07" y="533400"/>
            <a:ext cx="82296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CANCER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47607"/>
            <a:ext cx="9144000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 BENIGN                                       MELIGNANT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82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Mast Cell Tumor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629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99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Lipoma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48487"/>
            <a:ext cx="8686800" cy="5409513"/>
          </a:xfrm>
        </p:spPr>
      </p:pic>
    </p:spTree>
    <p:extLst>
      <p:ext uri="{BB962C8B-B14F-4D97-AF65-F5344CB8AC3E}">
        <p14:creationId xmlns:p14="http://schemas.microsoft.com/office/powerpoint/2010/main" xmlns="" val="8409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CYTOLOGY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“Branch of science that is concern with structure and </a:t>
            </a:r>
            <a:r>
              <a:rPr lang="en-US" dirty="0" smtClean="0"/>
              <a:t>functions </a:t>
            </a:r>
            <a:r>
              <a:rPr lang="en-US" dirty="0"/>
              <a:t>of animal or plant </a:t>
            </a:r>
            <a:r>
              <a:rPr lang="en-US" dirty="0" smtClean="0"/>
              <a:t>cell”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14694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CYTO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PATHO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LOGY ?</a:t>
            </a: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572008"/>
            <a:ext cx="85010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“It deals with interpretation of cells from animal body that either exfoliate/desquamate from epithelial surface or are obtained from tissue through biopsy 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105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714620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QUESTION?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794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Diagnostic cytology=Cytopathology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Application in diseases diagnosis:</a:t>
            </a:r>
          </a:p>
          <a:p>
            <a:pPr lvl="1"/>
            <a:r>
              <a:rPr lang="en-US" b="1" dirty="0" smtClean="0"/>
              <a:t>Diagnosis and prognosis of Neoplasm</a:t>
            </a:r>
          </a:p>
          <a:p>
            <a:pPr lvl="1"/>
            <a:r>
              <a:rPr lang="en-US" b="1" dirty="0" smtClean="0"/>
              <a:t>Identification of benign neoplasm</a:t>
            </a:r>
          </a:p>
          <a:p>
            <a:pPr lvl="1"/>
            <a:r>
              <a:rPr lang="en-US" b="1" dirty="0" smtClean="0"/>
              <a:t>Diagnosis of specific infection</a:t>
            </a:r>
          </a:p>
          <a:p>
            <a:pPr lvl="2">
              <a:buNone/>
            </a:pPr>
            <a:r>
              <a:rPr lang="en-US" b="1" dirty="0" smtClean="0"/>
              <a:t>e.g.,</a:t>
            </a:r>
            <a:r>
              <a:rPr lang="en-US" dirty="0" smtClean="0"/>
              <a:t> Demonstration of rotavirus antigen in desquamated cells in </a:t>
            </a:r>
            <a:r>
              <a:rPr lang="en-US" dirty="0" err="1" smtClean="0"/>
              <a:t>diarrhoeic</a:t>
            </a:r>
            <a:r>
              <a:rPr lang="en-US" dirty="0" smtClean="0"/>
              <a:t> feces</a:t>
            </a:r>
            <a:endParaRPr lang="en-US" b="1" dirty="0" smtClean="0"/>
          </a:p>
          <a:p>
            <a:pPr lvl="1"/>
            <a:r>
              <a:rPr lang="en-US" b="1" dirty="0" err="1" smtClean="0"/>
              <a:t>Cytogenetics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	Employed for chromosomal studies, including </a:t>
            </a:r>
            <a:r>
              <a:rPr lang="en-US" dirty="0" err="1" smtClean="0"/>
              <a:t>karyotyping</a:t>
            </a:r>
            <a:r>
              <a:rPr lang="en-US" dirty="0" smtClean="0"/>
              <a:t> and aberrations in chromosomes.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7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cytology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Exfoliative cytopathology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General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38290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Principle: </a:t>
            </a:r>
            <a:r>
              <a:rPr lang="en-US" dirty="0" smtClean="0"/>
              <a:t>Neoplastic cells are less cohesive than others so are shed into fluid and secretions.</a:t>
            </a:r>
          </a:p>
          <a:p>
            <a:pPr algn="just"/>
            <a:r>
              <a:rPr lang="en-US" dirty="0" smtClean="0"/>
              <a:t>Collection of exfoliated cells is usually a bloodless type of biopsy.</a:t>
            </a:r>
          </a:p>
          <a:p>
            <a:pPr algn="just"/>
            <a:r>
              <a:rPr lang="en-US" b="1" dirty="0" err="1" smtClean="0"/>
              <a:t>exfoliative</a:t>
            </a:r>
            <a:r>
              <a:rPr lang="en-US" b="1" dirty="0" smtClean="0"/>
              <a:t> cell cytology permits the diagnosis of cancer at its earliest possible stage.</a:t>
            </a:r>
          </a:p>
          <a:p>
            <a:pPr algn="just"/>
            <a:r>
              <a:rPr lang="en-US" dirty="0" smtClean="0"/>
              <a:t>can be employed as a </a:t>
            </a:r>
            <a:r>
              <a:rPr lang="en-US" b="1" dirty="0" smtClean="0"/>
              <a:t>screening procedure </a:t>
            </a:r>
            <a:r>
              <a:rPr lang="en-US" dirty="0" smtClean="0"/>
              <a:t>for early diagnosis and treatment with low cost.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702874"/>
            <a:ext cx="857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should be an adjunct to and not a replacement for biopsy and histopathology. </a:t>
            </a:r>
            <a:endParaRPr lang="en-US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Exfoliative cytopathology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1600201"/>
            <a:ext cx="9786974" cy="38290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Collection of specimens</a:t>
            </a:r>
          </a:p>
          <a:p>
            <a:pPr lvl="1" algn="just"/>
            <a:r>
              <a:rPr lang="en-US" b="1" dirty="0" smtClean="0"/>
              <a:t>Effusions</a:t>
            </a:r>
            <a:r>
              <a:rPr lang="en-US" dirty="0" smtClean="0"/>
              <a:t>: </a:t>
            </a:r>
            <a:r>
              <a:rPr lang="en-US" sz="2400" dirty="0" err="1" smtClean="0"/>
              <a:t>plural,pericardial,peritoneal</a:t>
            </a:r>
            <a:endParaRPr lang="en-US" dirty="0" smtClean="0"/>
          </a:p>
          <a:p>
            <a:pPr lvl="1" algn="just"/>
            <a:r>
              <a:rPr lang="en-US" b="1" dirty="0" smtClean="0"/>
              <a:t>Scrapping: </a:t>
            </a:r>
            <a:r>
              <a:rPr lang="en-US" sz="2400" dirty="0" smtClean="0"/>
              <a:t>exposed lesion/excised biopsy</a:t>
            </a:r>
            <a:endParaRPr lang="en-US" dirty="0" smtClean="0"/>
          </a:p>
          <a:p>
            <a:pPr lvl="1" algn="just"/>
            <a:r>
              <a:rPr lang="en-US" b="1" dirty="0" smtClean="0"/>
              <a:t>Touch impression</a:t>
            </a:r>
            <a:r>
              <a:rPr lang="en-US" sz="3200" b="1" dirty="0" smtClean="0"/>
              <a:t>: </a:t>
            </a:r>
            <a:r>
              <a:rPr lang="en-US" sz="2400" dirty="0" smtClean="0"/>
              <a:t>draining lesion/exposed lesion/excised biopsy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702874"/>
            <a:ext cx="8786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Absence  of </a:t>
            </a:r>
            <a:r>
              <a:rPr lang="en-US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cell does not exclude the presence of neoplasm </a:t>
            </a:r>
            <a:r>
              <a:rPr lang="en-US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inconclusive </a:t>
            </a:r>
            <a:endParaRPr lang="en-US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Biopsy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General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Defined as the removal of tissue from a living animal for examination.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Histopathological examination of biopsy material can distinguish between types of cancer and is valuable in deciding a prognosis.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Biopsies are usually performed under local or general anesthetics.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Biopsy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6543692" cy="4525963"/>
          </a:xfrm>
        </p:spPr>
        <p:txBody>
          <a:bodyPr/>
          <a:lstStyle/>
          <a:p>
            <a:pPr algn="just"/>
            <a:r>
              <a:rPr lang="en-US" b="1" dirty="0" smtClean="0"/>
              <a:t>Collection of specimens</a:t>
            </a:r>
          </a:p>
          <a:p>
            <a:pPr lvl="1"/>
            <a:r>
              <a:rPr lang="en-US" b="1" dirty="0" err="1" smtClean="0"/>
              <a:t>Aspirational</a:t>
            </a:r>
            <a:r>
              <a:rPr lang="en-US" b="1" dirty="0" smtClean="0"/>
              <a:t>-FN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C/FN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B</a:t>
            </a:r>
          </a:p>
          <a:p>
            <a:pPr lvl="1"/>
            <a:r>
              <a:rPr lang="en-US" b="1" dirty="0" smtClean="0"/>
              <a:t>Interventional –</a:t>
            </a:r>
            <a:r>
              <a:rPr lang="en-US" b="1" dirty="0" err="1" smtClean="0"/>
              <a:t>Trucut</a:t>
            </a:r>
            <a:r>
              <a:rPr lang="en-US" b="1" dirty="0" smtClean="0"/>
              <a:t> Needle Biopsy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 descr="C:\Users\Dell\Documents\BOOOK on diag\Aspiration_of_palpable_Masses 2.jpg"/>
          <p:cNvPicPr/>
          <p:nvPr/>
        </p:nvPicPr>
        <p:blipFill>
          <a:blip r:embed="rId2"/>
          <a:srcRect t="53321" b="30014"/>
          <a:stretch>
            <a:fillRect/>
          </a:stretch>
        </p:blipFill>
        <p:spPr bwMode="auto">
          <a:xfrm rot="16200000">
            <a:off x="5397697" y="2904099"/>
            <a:ext cx="4442604" cy="104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rucut image principle.png">
            <a:hlinkClick r:id="rId3"/>
          </p:cNvPr>
          <p:cNvPicPr/>
          <p:nvPr/>
        </p:nvPicPr>
        <p:blipFill>
          <a:blip r:embed="rId4"/>
          <a:srcRect t="28267"/>
          <a:stretch>
            <a:fillRect/>
          </a:stretch>
        </p:blipFill>
        <p:spPr bwMode="auto">
          <a:xfrm>
            <a:off x="1214414" y="3643314"/>
            <a:ext cx="4648200" cy="271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FNAC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fine needle aspiration is most often done on swellings or </a:t>
            </a:r>
            <a:r>
              <a:rPr lang="en-US" dirty="0" smtClean="0"/>
              <a:t>lumps </a:t>
            </a:r>
            <a:r>
              <a:rPr lang="en-US" dirty="0"/>
              <a:t>located just under the </a:t>
            </a:r>
            <a:r>
              <a:rPr lang="en-US" dirty="0" smtClean="0"/>
              <a:t>skin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cysts (fluid-filled lumps)</a:t>
            </a:r>
            <a:br>
              <a:rPr lang="en-US" dirty="0"/>
            </a:br>
            <a:r>
              <a:rPr lang="en-US" dirty="0"/>
              <a:t>• nodules or masses (solid lumps)</a:t>
            </a:r>
            <a:br>
              <a:rPr lang="en-US" dirty="0"/>
            </a:br>
            <a:r>
              <a:rPr lang="en-US" dirty="0"/>
              <a:t>• enlarged lymph nodes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Recommended  by - </a:t>
            </a:r>
          </a:p>
          <a:p>
            <a:r>
              <a:rPr lang="en-US" dirty="0" smtClean="0"/>
              <a:t>Ultra sound.</a:t>
            </a:r>
          </a:p>
          <a:p>
            <a:r>
              <a:rPr lang="en-US" dirty="0" smtClean="0"/>
              <a:t> </a:t>
            </a:r>
            <a:r>
              <a:rPr lang="en-US" dirty="0"/>
              <a:t>CT </a:t>
            </a:r>
            <a:r>
              <a:rPr lang="en-US" dirty="0" smtClean="0"/>
              <a:t>scan</a:t>
            </a:r>
          </a:p>
          <a:p>
            <a:r>
              <a:rPr lang="en-US" dirty="0" smtClean="0"/>
              <a:t>mammogram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325077"/>
            <a:ext cx="4114800" cy="345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08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486</TotalTime>
  <Words>434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BIOPSY &amp; CYTOPATHOLOGY -As rapid diagnostic test</vt:lpstr>
      <vt:lpstr>CYTOLOGY ?</vt:lpstr>
      <vt:lpstr>Diagnostic cytology=Cytopathology</vt:lpstr>
      <vt:lpstr>Diagnostic cytology</vt:lpstr>
      <vt:lpstr>Exfoliative cytopathology General consideration</vt:lpstr>
      <vt:lpstr>Exfoliative cytopathology </vt:lpstr>
      <vt:lpstr>Biopsy  General consideration</vt:lpstr>
      <vt:lpstr>Biopsy </vt:lpstr>
      <vt:lpstr>FNAC</vt:lpstr>
      <vt:lpstr>Slide 10</vt:lpstr>
      <vt:lpstr>Slide 11</vt:lpstr>
      <vt:lpstr>Slide 12</vt:lpstr>
      <vt:lpstr>Slide 13</vt:lpstr>
      <vt:lpstr>Slide 14</vt:lpstr>
      <vt:lpstr>Slide 15</vt:lpstr>
      <vt:lpstr>Diagnosis</vt:lpstr>
      <vt:lpstr>CANCER</vt:lpstr>
      <vt:lpstr>Mast Cell Tumor </vt:lpstr>
      <vt:lpstr>Lipoma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 NEEDLE ASPIRATION CYTOLOGY</dc:title>
  <dc:creator>HEMANT</dc:creator>
  <cp:lastModifiedBy>Dell</cp:lastModifiedBy>
  <cp:revision>62</cp:revision>
  <dcterms:created xsi:type="dcterms:W3CDTF">2006-08-16T00:00:00Z</dcterms:created>
  <dcterms:modified xsi:type="dcterms:W3CDTF">2009-08-19T19:26:46Z</dcterms:modified>
</cp:coreProperties>
</file>