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79" r:id="rId3"/>
    <p:sldId id="276" r:id="rId4"/>
    <p:sldId id="280" r:id="rId5"/>
    <p:sldId id="277" r:id="rId6"/>
    <p:sldId id="258" r:id="rId7"/>
    <p:sldId id="264" r:id="rId8"/>
    <p:sldId id="265" r:id="rId9"/>
    <p:sldId id="259" r:id="rId10"/>
    <p:sldId id="260" r:id="rId11"/>
    <p:sldId id="261" r:id="rId12"/>
    <p:sldId id="262" r:id="rId13"/>
    <p:sldId id="278" r:id="rId14"/>
    <p:sldId id="274" r:id="rId15"/>
    <p:sldId id="27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82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16684-E17A-4AB2-93EC-B617892EFA2C}" type="datetimeFigureOut">
              <a:rPr lang="en-US" smtClean="0"/>
              <a:pPr/>
              <a:t>3/14/2019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73701-5CDC-4060-9A44-DAB363D8D15C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B297E6-07CB-4127-A25D-7B5C154A384A}" type="slidenum">
              <a:rPr lang="en-US"/>
              <a:pPr/>
              <a:t>6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3C3530-B023-4428-8798-105D2158F872}" type="slidenum">
              <a:rPr lang="en-US"/>
              <a:pPr/>
              <a:t>7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1813"/>
            <a:ext cx="5032375" cy="41163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5B1436-FDFC-46A5-ABC2-2000A0512ECC}" type="slidenum">
              <a:rPr lang="en-US"/>
              <a:pPr/>
              <a:t>8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1813"/>
            <a:ext cx="5032375" cy="41163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074D61-C073-4126-A178-A03ECA93FBE5}" type="slidenum">
              <a:rPr lang="en-US"/>
              <a:pPr/>
              <a:t>9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E27211-E88C-4222-9850-FC13FD831FE1}" type="slidenum">
              <a:rPr lang="en-US"/>
              <a:pPr/>
              <a:t>10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BE6AA9-8AE4-42A5-B388-B495BBD18E5E}" type="slidenum">
              <a:rPr lang="en-US"/>
              <a:pPr/>
              <a:t>18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A5BC4A-0715-4AEB-B989-5AA96EDA30E0}" type="slidenum">
              <a:rPr lang="en-US"/>
              <a:pPr/>
              <a:t>19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D9C81C-ED92-4AC7-A1E4-5133E34542E5}" type="slidenum">
              <a:rPr lang="en-US"/>
              <a:pPr/>
              <a:t>20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108F2-1D99-45B1-ACB4-93E0C4F3D927}" type="slidenum">
              <a:rPr lang="en-US"/>
              <a:pPr/>
              <a:t>1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153400" cy="4340225"/>
          </a:xfrm>
        </p:spPr>
        <p:txBody>
          <a:bodyPr>
            <a:normAutofit/>
          </a:bodyPr>
          <a:lstStyle/>
          <a:p>
            <a:pPr marL="609600" indent="-609600" algn="just">
              <a:spcBef>
                <a:spcPct val="50000"/>
              </a:spcBef>
            </a:pPr>
            <a:r>
              <a:rPr lang="en-US" b="0" dirty="0"/>
              <a:t>Brucellosis is an </a:t>
            </a:r>
            <a:r>
              <a:rPr lang="en-US" b="0" dirty="0" smtClean="0"/>
              <a:t>infectious and important </a:t>
            </a:r>
            <a:r>
              <a:rPr lang="en-US" b="0" dirty="0" err="1" smtClean="0"/>
              <a:t>zoonotic</a:t>
            </a:r>
            <a:r>
              <a:rPr lang="en-US" b="0" dirty="0" smtClean="0"/>
              <a:t>  </a:t>
            </a:r>
            <a:r>
              <a:rPr lang="en-US" b="0" dirty="0"/>
              <a:t>bacterial disease of animals caused by </a:t>
            </a:r>
            <a:r>
              <a:rPr lang="en-US" b="0" i="1" dirty="0" err="1"/>
              <a:t>Brucella</a:t>
            </a:r>
            <a:r>
              <a:rPr lang="en-US" b="0" dirty="0"/>
              <a:t> sp. and characterized by abortion in late gestation and formation of </a:t>
            </a:r>
            <a:r>
              <a:rPr lang="en-US" b="0" dirty="0" err="1"/>
              <a:t>granulomatous</a:t>
            </a:r>
            <a:r>
              <a:rPr lang="en-US" b="0" dirty="0"/>
              <a:t> lesions in genital organs, joints and fetal liver.</a:t>
            </a:r>
          </a:p>
          <a:p>
            <a:pPr marL="609600" indent="-609600">
              <a:spcBef>
                <a:spcPct val="50000"/>
              </a:spcBef>
              <a:buFont typeface="Wingdings" pitchFamily="2" charset="2"/>
              <a:buNone/>
            </a:pPr>
            <a:endParaRPr lang="en-US" b="0" i="1" dirty="0" smtClean="0">
              <a:solidFill>
                <a:srgbClr val="336600"/>
              </a:solidFill>
            </a:endParaRPr>
          </a:p>
          <a:p>
            <a:pPr marL="609600" indent="-609600">
              <a:spcBef>
                <a:spcPct val="50000"/>
              </a:spcBef>
            </a:pPr>
            <a:endParaRPr lang="en-US" b="0" i="1" dirty="0">
              <a:solidFill>
                <a:srgbClr val="3366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914400"/>
            <a:ext cx="8229600" cy="503238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200" dirty="0">
                <a:solidFill>
                  <a:schemeClr val="tx1"/>
                </a:solidFill>
                <a:latin typeface="Tahoma" pitchFamily="34" charset="0"/>
              </a:rPr>
              <a:t>BRUCELLOSIS</a:t>
            </a:r>
            <a:r>
              <a:rPr lang="en-US" sz="2400" dirty="0">
                <a:solidFill>
                  <a:schemeClr val="tx1"/>
                </a:solidFill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2794" name="Group 58"/>
          <p:cNvGraphicFramePr>
            <a:graphicFrameLocks noGrp="1"/>
          </p:cNvGraphicFramePr>
          <p:nvPr/>
        </p:nvGraphicFramePr>
        <p:xfrm>
          <a:off x="381000" y="-1"/>
          <a:ext cx="8458200" cy="6717577"/>
        </p:xfrm>
        <a:graphic>
          <a:graphicData uri="http://schemas.openxmlformats.org/drawingml/2006/table">
            <a:tbl>
              <a:tblPr/>
              <a:tblGrid>
                <a:gridCol w="2261394"/>
                <a:gridCol w="1015206"/>
                <a:gridCol w="3197578"/>
                <a:gridCol w="1984022"/>
              </a:tblGrid>
              <a:tr h="5334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Species</a:t>
                      </a:r>
                      <a:endParaRPr kumimoji="0" lang="en-I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Biotype</a:t>
                      </a:r>
                      <a:endParaRPr kumimoji="0" lang="en-I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Animal Hosts</a:t>
                      </a:r>
                      <a:endParaRPr kumimoji="0" lang="en-I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First Described</a:t>
                      </a:r>
                      <a:endParaRPr kumimoji="0" lang="en-I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8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B. melitensis</a:t>
                      </a:r>
                      <a:endParaRPr kumimoji="0" lang="en-IN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1-3</a:t>
                      </a:r>
                      <a:endParaRPr kumimoji="0" lang="en-I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Goats, sheep, camels</a:t>
                      </a:r>
                      <a:endParaRPr kumimoji="0" lang="en-I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Bruce, 1887</a:t>
                      </a:r>
                      <a:endParaRPr kumimoji="0" lang="en-I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41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B. abortus</a:t>
                      </a:r>
                      <a:endParaRPr kumimoji="0" lang="en-IN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1-6, 9</a:t>
                      </a:r>
                      <a:endParaRPr kumimoji="0" lang="en-I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Cows, Camels, Yaks, buffalo</a:t>
                      </a:r>
                      <a:endParaRPr kumimoji="0" lang="en-I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Bang, 1897</a:t>
                      </a:r>
                      <a:endParaRPr kumimoji="0" lang="en-I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10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B. suis</a:t>
                      </a:r>
                      <a:endParaRPr kumimoji="0" lang="en-IN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1-5</a:t>
                      </a:r>
                      <a:endParaRPr kumimoji="0" lang="en-I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Pigs (biotypes 1-3),                                  wild hares (biotype 2),                       caribou and reindeer (biotype 4 ), rodents (biotype 5)                    </a:t>
                      </a:r>
                      <a:endParaRPr kumimoji="0" lang="en-I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Traum, 1914</a:t>
                      </a:r>
                      <a:endParaRPr kumimoji="0" lang="en-I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41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B. canis</a:t>
                      </a:r>
                      <a:endParaRPr kumimoji="0" lang="en-IN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I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Canines</a:t>
                      </a:r>
                      <a:endParaRPr kumimoji="0" lang="en-I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Carmichel and Bruner, 1968</a:t>
                      </a:r>
                      <a:endParaRPr kumimoji="0" lang="en-I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41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B. ovis</a:t>
                      </a:r>
                      <a:endParaRPr kumimoji="0" lang="en-IN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I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Sheep</a:t>
                      </a:r>
                      <a:endParaRPr kumimoji="0" lang="en-I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Van Drimmelen, 1953</a:t>
                      </a:r>
                      <a:endParaRPr kumimoji="0" lang="en-I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41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B. neotomae</a:t>
                      </a:r>
                      <a:endParaRPr kumimoji="0" lang="en-IN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I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Rodents</a:t>
                      </a:r>
                      <a:endParaRPr kumimoji="0" lang="en-I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Stoenner and Lackman, 1957</a:t>
                      </a:r>
                      <a:endParaRPr kumimoji="0" lang="en-I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6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B. </a:t>
                      </a:r>
                      <a:r>
                        <a:rPr kumimoji="0" lang="en-IN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pinnipediae</a:t>
                      </a:r>
                      <a:r>
                        <a:rPr kumimoji="0" lang="en-IN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I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and</a:t>
                      </a:r>
                      <a:r>
                        <a:rPr kumimoji="0" lang="en-IN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B. </a:t>
                      </a:r>
                      <a:r>
                        <a:rPr kumimoji="0" lang="en-IN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cetaceae</a:t>
                      </a:r>
                      <a:r>
                        <a:rPr kumimoji="0" lang="en-IN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or B. Maris </a:t>
                      </a:r>
                      <a:r>
                        <a:rPr kumimoji="0" lang="en-I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(provisional)</a:t>
                      </a:r>
                      <a:endParaRPr kumimoji="0" lang="en-I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I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Mink whales, dolphins, porpoises (pinnipediae),      seals (cetaceae)</a:t>
                      </a:r>
                      <a:endParaRPr kumimoji="0" lang="en-I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Ewalt</a:t>
                      </a:r>
                      <a:r>
                        <a:rPr kumimoji="0" lang="en-I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and Ross, 1994</a:t>
                      </a:r>
                      <a:endParaRPr kumimoji="0" lang="en-I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41" name="Rectangle 51"/>
          <p:cNvSpPr>
            <a:spLocks noChangeArrowheads="1"/>
          </p:cNvSpPr>
          <p:nvPr/>
        </p:nvSpPr>
        <p:spPr bwMode="auto">
          <a:xfrm rot="-724938">
            <a:off x="3205163" y="4495800"/>
            <a:ext cx="4338637" cy="381000"/>
          </a:xfrm>
          <a:prstGeom prst="rect">
            <a:avLst/>
          </a:prstGeom>
          <a:solidFill>
            <a:srgbClr val="FFFFCC"/>
          </a:solidFill>
          <a:ln w="9525">
            <a:solidFill>
              <a:srgbClr val="FF5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3333FF"/>
                </a:solidFill>
              </a:rPr>
              <a:t>Non-zoonotic 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B28FE-5895-4409-B6A6-AB4461DF94DB}" type="slidenum">
              <a:rPr lang="en-US"/>
              <a:pPr/>
              <a:t>11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077200" cy="4416425"/>
          </a:xfrm>
        </p:spPr>
        <p:txBody>
          <a:bodyPr/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3000"/>
              <a:t>Pathogenesis</a:t>
            </a:r>
            <a:r>
              <a:rPr lang="en-US" sz="2800" b="0"/>
              <a:t> </a:t>
            </a:r>
          </a:p>
          <a:p>
            <a:pPr>
              <a:spcBef>
                <a:spcPct val="50000"/>
              </a:spcBef>
            </a:pPr>
            <a:r>
              <a:rPr lang="en-US" sz="2800" b="0"/>
              <a:t>Ingestion, Inhalation </a:t>
            </a:r>
          </a:p>
          <a:p>
            <a:pPr>
              <a:spcBef>
                <a:spcPct val="50000"/>
              </a:spcBef>
            </a:pPr>
            <a:r>
              <a:rPr lang="en-US" sz="2800" b="0">
                <a:solidFill>
                  <a:srgbClr val="0000CC"/>
                </a:solidFill>
              </a:rPr>
              <a:t>Enter through  intact or abraded skin or conjunctivae</a:t>
            </a:r>
          </a:p>
          <a:p>
            <a:pPr>
              <a:spcBef>
                <a:spcPct val="50000"/>
              </a:spcBef>
            </a:pPr>
            <a:r>
              <a:rPr lang="en-US" sz="2800" b="0">
                <a:solidFill>
                  <a:srgbClr val="FF0000"/>
                </a:solidFill>
              </a:rPr>
              <a:t>Congenital infection </a:t>
            </a:r>
          </a:p>
          <a:p>
            <a:pPr>
              <a:spcBef>
                <a:spcPct val="50000"/>
              </a:spcBef>
            </a:pPr>
            <a:r>
              <a:rPr lang="en-US" sz="2800" b="0">
                <a:solidFill>
                  <a:srgbClr val="336600"/>
                </a:solidFill>
              </a:rPr>
              <a:t>Bacteria multiply in regional lymph nodes</a:t>
            </a:r>
          </a:p>
          <a:p>
            <a:pPr>
              <a:spcBef>
                <a:spcPct val="50000"/>
              </a:spcBef>
            </a:pPr>
            <a:r>
              <a:rPr lang="en-US" sz="2800" b="0">
                <a:solidFill>
                  <a:srgbClr val="0000CC"/>
                </a:solidFill>
              </a:rPr>
              <a:t>Travel through  lymphatics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914400"/>
            <a:ext cx="8229600" cy="503238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200">
                <a:solidFill>
                  <a:schemeClr val="tx1"/>
                </a:solidFill>
                <a:latin typeface="Tahoma" pitchFamily="34" charset="0"/>
              </a:rPr>
              <a:t>BRUCELLOSIS</a:t>
            </a:r>
            <a:r>
              <a:rPr lang="en-US" sz="2400">
                <a:solidFill>
                  <a:schemeClr val="tx1"/>
                </a:solidFill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397CD-5324-402E-B8A7-CC10E714B1B4}" type="slidenum">
              <a:rPr lang="en-US"/>
              <a:pPr/>
              <a:t>12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645025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ct val="60000"/>
              </a:spcBef>
              <a:buFont typeface="Wingdings" pitchFamily="2" charset="2"/>
              <a:buNone/>
            </a:pPr>
            <a:r>
              <a:rPr lang="en-US" sz="2600"/>
              <a:t>Pathogenesis</a:t>
            </a:r>
            <a:r>
              <a:rPr lang="en-US" b="0"/>
              <a:t> </a:t>
            </a:r>
          </a:p>
          <a:p>
            <a:pPr>
              <a:spcBef>
                <a:spcPct val="60000"/>
              </a:spcBef>
            </a:pPr>
            <a:r>
              <a:rPr lang="en-US" b="0"/>
              <a:t>Affinity with female and male reproductive organs</a:t>
            </a:r>
          </a:p>
          <a:p>
            <a:pPr>
              <a:spcBef>
                <a:spcPct val="60000"/>
              </a:spcBef>
            </a:pPr>
            <a:r>
              <a:rPr lang="en-US" b="0">
                <a:solidFill>
                  <a:srgbClr val="0000CC"/>
                </a:solidFill>
              </a:rPr>
              <a:t>Localize in lymph nodes, spleen, liver, joints, bones</a:t>
            </a:r>
          </a:p>
          <a:p>
            <a:pPr>
              <a:spcBef>
                <a:spcPct val="60000"/>
              </a:spcBef>
            </a:pPr>
            <a:r>
              <a:rPr lang="en-US" b="0">
                <a:solidFill>
                  <a:srgbClr val="FF0000"/>
                </a:solidFill>
              </a:rPr>
              <a:t>Proliferates intracellularly</a:t>
            </a:r>
          </a:p>
          <a:p>
            <a:pPr>
              <a:spcBef>
                <a:spcPct val="60000"/>
              </a:spcBef>
            </a:pPr>
            <a:r>
              <a:rPr lang="en-US" b="0">
                <a:solidFill>
                  <a:srgbClr val="336600"/>
                </a:solidFill>
              </a:rPr>
              <a:t>High affinity with erythritol  in placenta and foetus</a:t>
            </a:r>
          </a:p>
          <a:p>
            <a:pPr>
              <a:spcBef>
                <a:spcPct val="60000"/>
              </a:spcBef>
            </a:pPr>
            <a:r>
              <a:rPr lang="en-US" b="0">
                <a:solidFill>
                  <a:srgbClr val="0000CC"/>
                </a:solidFill>
              </a:rPr>
              <a:t>Abortions in animals in late gestation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914400"/>
            <a:ext cx="8229600" cy="503238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200">
                <a:solidFill>
                  <a:schemeClr val="tx1"/>
                </a:solidFill>
                <a:latin typeface="Tahoma" pitchFamily="34" charset="0"/>
              </a:rPr>
              <a:t>BRUCELLOSIS</a:t>
            </a:r>
            <a:r>
              <a:rPr lang="en-US" sz="2400">
                <a:solidFill>
                  <a:schemeClr val="tx1"/>
                </a:solidFill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In case of cow, the site of predilection is placental trophoblast. It contain erythrotol, higher affinity to </a:t>
            </a:r>
            <a:r>
              <a:rPr lang="en-US" dirty="0" err="1" smtClean="0"/>
              <a:t>erthotol</a:t>
            </a:r>
            <a:r>
              <a:rPr lang="en-US" dirty="0" smtClean="0"/>
              <a:t> direct the organism to replicate the </a:t>
            </a:r>
            <a:r>
              <a:rPr lang="en-US" dirty="0" err="1" smtClean="0"/>
              <a:t>trophoblast</a:t>
            </a:r>
            <a:r>
              <a:rPr lang="en-US" dirty="0" smtClean="0"/>
              <a:t>( outer layer of </a:t>
            </a:r>
            <a:r>
              <a:rPr lang="en-US" dirty="0" err="1" smtClean="0"/>
              <a:t>blastocyst</a:t>
            </a:r>
            <a:r>
              <a:rPr lang="en-US" dirty="0" smtClean="0"/>
              <a:t>).</a:t>
            </a:r>
            <a:endParaRPr lang="en-US" dirty="0" smtClean="0"/>
          </a:p>
          <a:p>
            <a:pPr algn="just"/>
            <a:r>
              <a:rPr lang="en-US" dirty="0" smtClean="0"/>
              <a:t>The increase hydrophobicity of the outer membrane protein causes the utilization of the hydrophobic nutrients of the trophblast. </a:t>
            </a:r>
          </a:p>
          <a:p>
            <a:pPr algn="just"/>
            <a:r>
              <a:rPr lang="en-US" dirty="0" smtClean="0"/>
              <a:t>The placental trophoblast will secrete some hormones like </a:t>
            </a:r>
            <a:r>
              <a:rPr lang="en-US" dirty="0" err="1" smtClean="0"/>
              <a:t>cortisol</a:t>
            </a:r>
            <a:r>
              <a:rPr lang="en-US" dirty="0" smtClean="0"/>
              <a:t>, </a:t>
            </a:r>
            <a:r>
              <a:rPr lang="en-US" dirty="0" smtClean="0"/>
              <a:t>PGF</a:t>
            </a:r>
            <a:r>
              <a:rPr lang="en-US" sz="2800" dirty="0" smtClean="0"/>
              <a:t>2</a:t>
            </a:r>
            <a:r>
              <a:rPr lang="en-US" sz="2800" dirty="0" smtClean="0"/>
              <a:t>alfa</a:t>
            </a:r>
            <a:r>
              <a:rPr lang="en-US" dirty="0" smtClean="0"/>
              <a:t>, </a:t>
            </a:r>
            <a:r>
              <a:rPr lang="en-US" dirty="0" smtClean="0"/>
              <a:t>Estrogen and other steroid hormone.</a:t>
            </a:r>
          </a:p>
          <a:p>
            <a:pPr algn="just"/>
            <a:r>
              <a:rPr lang="en-US" dirty="0" smtClean="0"/>
              <a:t>The increase amount of estrogen, </a:t>
            </a:r>
            <a:r>
              <a:rPr lang="en-US" dirty="0" smtClean="0"/>
              <a:t>PGF2 </a:t>
            </a:r>
            <a:r>
              <a:rPr lang="en-US" dirty="0" err="1" smtClean="0"/>
              <a:t>alfa</a:t>
            </a:r>
            <a:r>
              <a:rPr lang="en-US" dirty="0" smtClean="0"/>
              <a:t> </a:t>
            </a:r>
            <a:r>
              <a:rPr lang="en-US" dirty="0" smtClean="0"/>
              <a:t>coupled with decrease amount of progesterone, terminate the pregnancy 5-7 month of gestation.</a:t>
            </a:r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Clinical signs</a:t>
            </a:r>
            <a:endParaRPr lang="en-IN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b="1" dirty="0" smtClean="0"/>
              <a:t>Clinical signs</a:t>
            </a:r>
            <a:endParaRPr lang="en-IN" dirty="0" smtClean="0"/>
          </a:p>
          <a:p>
            <a:r>
              <a:rPr lang="en-IN" dirty="0" smtClean="0"/>
              <a:t>Cattle</a:t>
            </a:r>
          </a:p>
          <a:p>
            <a:pPr lvl="1"/>
            <a:r>
              <a:rPr lang="en-IN" dirty="0" smtClean="0"/>
              <a:t>Abortion in 7</a:t>
            </a:r>
            <a:r>
              <a:rPr lang="en-IN" baseline="30000" dirty="0" smtClean="0"/>
              <a:t>th</a:t>
            </a:r>
            <a:r>
              <a:rPr lang="en-IN" dirty="0" smtClean="0"/>
              <a:t> and 8</a:t>
            </a:r>
            <a:r>
              <a:rPr lang="en-IN" baseline="30000" dirty="0" smtClean="0"/>
              <a:t>th</a:t>
            </a:r>
            <a:r>
              <a:rPr lang="en-IN" dirty="0" smtClean="0"/>
              <a:t> months of gestation</a:t>
            </a:r>
          </a:p>
          <a:p>
            <a:pPr lvl="1"/>
            <a:r>
              <a:rPr lang="en-IN" dirty="0" smtClean="0"/>
              <a:t>Persistent infection in cows exposed after puberty</a:t>
            </a:r>
          </a:p>
          <a:p>
            <a:r>
              <a:rPr lang="en-IN" dirty="0" smtClean="0"/>
              <a:t>Pigs</a:t>
            </a:r>
          </a:p>
          <a:p>
            <a:pPr lvl="1"/>
            <a:r>
              <a:rPr lang="en-IN" dirty="0" smtClean="0"/>
              <a:t>Transmission through coitus.</a:t>
            </a:r>
          </a:p>
          <a:p>
            <a:pPr lvl="1"/>
            <a:r>
              <a:rPr lang="en-IN" dirty="0" smtClean="0"/>
              <a:t>Abortion in 2</a:t>
            </a:r>
            <a:r>
              <a:rPr lang="en-IN" baseline="30000" dirty="0" smtClean="0"/>
              <a:t>nd</a:t>
            </a:r>
            <a:r>
              <a:rPr lang="en-IN" dirty="0" smtClean="0"/>
              <a:t> and 3</a:t>
            </a:r>
            <a:r>
              <a:rPr lang="en-IN" baseline="30000" dirty="0" smtClean="0"/>
              <a:t>rd</a:t>
            </a:r>
            <a:r>
              <a:rPr lang="en-IN" dirty="0" smtClean="0"/>
              <a:t> months of gestation</a:t>
            </a:r>
          </a:p>
          <a:p>
            <a:pPr lvl="1"/>
            <a:r>
              <a:rPr lang="en-IN" dirty="0" err="1" smtClean="0"/>
              <a:t>Orchitis</a:t>
            </a:r>
            <a:r>
              <a:rPr lang="en-IN" dirty="0" smtClean="0"/>
              <a:t> in infected boars</a:t>
            </a:r>
          </a:p>
          <a:p>
            <a:pPr lvl="1"/>
            <a:r>
              <a:rPr lang="en-IN" dirty="0" smtClean="0"/>
              <a:t>Localization in other tissues like skeleton more common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signs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Sheep and goats</a:t>
            </a:r>
          </a:p>
          <a:p>
            <a:pPr lvl="1"/>
            <a:r>
              <a:rPr lang="en-IN" dirty="0" smtClean="0"/>
              <a:t>Transmission same as cattle</a:t>
            </a:r>
          </a:p>
          <a:p>
            <a:pPr lvl="1"/>
            <a:r>
              <a:rPr lang="en-IN" dirty="0" smtClean="0"/>
              <a:t>Abortion in ewes</a:t>
            </a:r>
          </a:p>
          <a:p>
            <a:pPr lvl="1"/>
            <a:r>
              <a:rPr lang="en-IN" dirty="0" err="1" smtClean="0"/>
              <a:t>Orchitis</a:t>
            </a:r>
            <a:r>
              <a:rPr lang="en-IN" dirty="0" smtClean="0"/>
              <a:t>, </a:t>
            </a:r>
            <a:r>
              <a:rPr lang="en-IN" dirty="0" err="1" smtClean="0"/>
              <a:t>epididymitis</a:t>
            </a:r>
            <a:r>
              <a:rPr lang="en-IN" dirty="0" smtClean="0"/>
              <a:t> in male sheep and goats.</a:t>
            </a:r>
          </a:p>
          <a:p>
            <a:r>
              <a:rPr lang="en-IN" dirty="0" smtClean="0"/>
              <a:t>Dogs</a:t>
            </a:r>
          </a:p>
          <a:p>
            <a:pPr lvl="1"/>
            <a:r>
              <a:rPr lang="en-IN" dirty="0" smtClean="0"/>
              <a:t>Caused by </a:t>
            </a:r>
            <a:r>
              <a:rPr lang="en-IN" i="1" dirty="0" smtClean="0"/>
              <a:t>B. </a:t>
            </a:r>
            <a:r>
              <a:rPr lang="en-IN" i="1" dirty="0" err="1" smtClean="0"/>
              <a:t>canis</a:t>
            </a:r>
            <a:endParaRPr lang="en-IN" dirty="0" smtClean="0"/>
          </a:p>
          <a:p>
            <a:pPr lvl="1"/>
            <a:r>
              <a:rPr lang="en-IN" dirty="0" smtClean="0"/>
              <a:t>Transmitted by exposure to uterine discharges or aborted </a:t>
            </a:r>
            <a:r>
              <a:rPr lang="en-IN" dirty="0" err="1" smtClean="0"/>
              <a:t>fetuses</a:t>
            </a:r>
            <a:r>
              <a:rPr lang="en-IN" dirty="0" smtClean="0"/>
              <a:t> or by coitus.</a:t>
            </a:r>
          </a:p>
          <a:p>
            <a:pPr lvl="1"/>
            <a:r>
              <a:rPr lang="en-IN" dirty="0" smtClean="0"/>
              <a:t>Abortion in 50 days of gestation</a:t>
            </a:r>
          </a:p>
          <a:p>
            <a:pPr lvl="1"/>
            <a:r>
              <a:rPr lang="en-IN" dirty="0" smtClean="0"/>
              <a:t>Male dogs – </a:t>
            </a:r>
            <a:r>
              <a:rPr lang="en-IN" dirty="0" err="1" smtClean="0"/>
              <a:t>orchitis</a:t>
            </a:r>
            <a:r>
              <a:rPr lang="en-IN" dirty="0" smtClean="0"/>
              <a:t> / </a:t>
            </a:r>
            <a:r>
              <a:rPr lang="en-IN" dirty="0" err="1" smtClean="0"/>
              <a:t>epididymitis</a:t>
            </a:r>
            <a:r>
              <a:rPr lang="en-IN" dirty="0" smtClean="0"/>
              <a:t>.</a:t>
            </a:r>
          </a:p>
          <a:p>
            <a:r>
              <a:rPr lang="en-IN" dirty="0" smtClean="0"/>
              <a:t>Horses</a:t>
            </a:r>
          </a:p>
          <a:p>
            <a:pPr lvl="1"/>
            <a:r>
              <a:rPr lang="en-IN" i="1" dirty="0" smtClean="0"/>
              <a:t>B. </a:t>
            </a:r>
            <a:r>
              <a:rPr lang="en-IN" i="1" dirty="0" err="1" smtClean="0"/>
              <a:t>abortus</a:t>
            </a:r>
            <a:r>
              <a:rPr lang="en-IN" i="1" dirty="0" smtClean="0"/>
              <a:t> </a:t>
            </a:r>
            <a:r>
              <a:rPr lang="en-IN" dirty="0" smtClean="0"/>
              <a:t>+ </a:t>
            </a:r>
            <a:r>
              <a:rPr lang="en-IN" i="1" dirty="0" err="1" smtClean="0"/>
              <a:t>Actinomyces</a:t>
            </a:r>
            <a:r>
              <a:rPr lang="en-IN" i="1" dirty="0" smtClean="0"/>
              <a:t> </a:t>
            </a:r>
            <a:r>
              <a:rPr lang="en-IN" i="1" dirty="0" err="1" smtClean="0"/>
              <a:t>bovis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43B71-3391-4DCD-9EB7-E56D9D6D4206}" type="slidenum">
              <a:rPr lang="en-US"/>
              <a:pPr/>
              <a:t>16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87825"/>
          </a:xfrm>
        </p:spPr>
        <p:txBody>
          <a:bodyPr/>
          <a:lstStyle/>
          <a:p>
            <a:pPr>
              <a:spcBef>
                <a:spcPct val="80000"/>
              </a:spcBef>
              <a:buFont typeface="Wingdings" pitchFamily="2" charset="2"/>
              <a:buNone/>
            </a:pPr>
            <a:r>
              <a:rPr lang="en-US" sz="3000" dirty="0"/>
              <a:t>Characteristic symptoms</a:t>
            </a:r>
            <a:r>
              <a:rPr lang="en-US" sz="2800" b="0" dirty="0"/>
              <a:t> </a:t>
            </a:r>
          </a:p>
          <a:p>
            <a:pPr>
              <a:spcBef>
                <a:spcPct val="80000"/>
              </a:spcBef>
            </a:pPr>
            <a:r>
              <a:rPr lang="en-US" sz="2800" b="0" dirty="0" err="1"/>
              <a:t>Orchitis</a:t>
            </a:r>
            <a:endParaRPr lang="en-US" sz="2800" b="0" dirty="0"/>
          </a:p>
          <a:p>
            <a:pPr>
              <a:spcBef>
                <a:spcPct val="80000"/>
              </a:spcBef>
            </a:pPr>
            <a:r>
              <a:rPr lang="en-US" sz="2800" b="0" dirty="0">
                <a:solidFill>
                  <a:srgbClr val="0000CC"/>
                </a:solidFill>
              </a:rPr>
              <a:t>Accumulation of fluid in scrotum</a:t>
            </a:r>
          </a:p>
          <a:p>
            <a:pPr>
              <a:spcBef>
                <a:spcPct val="80000"/>
              </a:spcBef>
            </a:pPr>
            <a:r>
              <a:rPr lang="en-US" sz="2800" b="0" dirty="0">
                <a:solidFill>
                  <a:srgbClr val="FF0000"/>
                </a:solidFill>
              </a:rPr>
              <a:t>Abortion in late gestation (7-9 month</a:t>
            </a:r>
            <a:r>
              <a:rPr lang="en-US" sz="2800" b="0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  <a:cs typeface="Arial" charset="0"/>
              </a:rPr>
              <a:t>3</a:t>
            </a:r>
            <a:r>
              <a:rPr lang="en-US" sz="2800" i="1" baseline="30000" dirty="0" smtClean="0">
                <a:solidFill>
                  <a:srgbClr val="FF0000"/>
                </a:solidFill>
                <a:cs typeface="Arial" charset="0"/>
              </a:rPr>
              <a:t>rd</a:t>
            </a:r>
            <a:r>
              <a:rPr lang="en-US" sz="2800" i="1" dirty="0" smtClean="0">
                <a:solidFill>
                  <a:srgbClr val="FF0000"/>
                </a:solidFill>
                <a:cs typeface="Arial" charset="0"/>
              </a:rPr>
              <a:t> trimester of pregnancy.</a:t>
            </a:r>
            <a:r>
              <a:rPr lang="en-US" sz="2800" b="0" i="1" dirty="0" smtClean="0">
                <a:solidFill>
                  <a:srgbClr val="FF0000"/>
                </a:solidFill>
              </a:rPr>
              <a:t> </a:t>
            </a:r>
            <a:endParaRPr lang="en-US" sz="2800" b="0" i="1" dirty="0">
              <a:solidFill>
                <a:srgbClr val="FF0000"/>
              </a:solidFill>
            </a:endParaRPr>
          </a:p>
          <a:p>
            <a:pPr>
              <a:spcBef>
                <a:spcPct val="80000"/>
              </a:spcBef>
            </a:pPr>
            <a:r>
              <a:rPr lang="en-US" sz="2800" b="0" dirty="0">
                <a:solidFill>
                  <a:srgbClr val="336600"/>
                </a:solidFill>
              </a:rPr>
              <a:t>Retention of placenta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914400"/>
            <a:ext cx="8229600" cy="503238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200">
                <a:solidFill>
                  <a:schemeClr val="tx1"/>
                </a:solidFill>
                <a:latin typeface="Tahoma" pitchFamily="34" charset="0"/>
              </a:rPr>
              <a:t>BRUCELLOSIS</a:t>
            </a:r>
            <a:r>
              <a:rPr lang="en-US" sz="2400">
                <a:solidFill>
                  <a:schemeClr val="tx1"/>
                </a:solidFill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1DCE0-BA8E-4899-887F-873AE58DDB5B}" type="slidenum">
              <a:rPr lang="en-US"/>
              <a:pPr/>
              <a:t>17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6172200" cy="4419600"/>
          </a:xfrm>
        </p:spPr>
        <p:txBody>
          <a:bodyPr/>
          <a:lstStyle/>
          <a:p>
            <a:pPr marL="609600" indent="-609600" algn="l">
              <a:buFont typeface="Wingdings" pitchFamily="2" charset="2"/>
              <a:buNone/>
            </a:pPr>
            <a:r>
              <a:rPr lang="en-US" sz="3000"/>
              <a:t>Macroscopic features</a:t>
            </a:r>
            <a:r>
              <a:rPr lang="en-US" sz="2800" b="0"/>
              <a:t> </a:t>
            </a:r>
          </a:p>
          <a:p>
            <a:pPr marL="609600" indent="-609600" algn="l"/>
            <a:r>
              <a:rPr lang="en-US" sz="2800" b="0"/>
              <a:t>Oedema of chorion, thickened </a:t>
            </a:r>
          </a:p>
          <a:p>
            <a:pPr marL="609600" indent="-609600" algn="l"/>
            <a:r>
              <a:rPr lang="en-US" sz="2800" b="0">
                <a:solidFill>
                  <a:srgbClr val="0000CC"/>
                </a:solidFill>
              </a:rPr>
              <a:t>Oedema of foetus, serosan-guinous fluid in body cavity</a:t>
            </a:r>
          </a:p>
          <a:p>
            <a:pPr marL="609600" indent="-609600" algn="l"/>
            <a:r>
              <a:rPr lang="en-US" sz="2800" b="0">
                <a:solidFill>
                  <a:srgbClr val="FF0000"/>
                </a:solidFill>
              </a:rPr>
              <a:t>Pneumonia, necrotic foci in liver</a:t>
            </a:r>
          </a:p>
          <a:p>
            <a:pPr marL="609600" indent="-609600" algn="l"/>
            <a:r>
              <a:rPr lang="en-US" sz="2800" b="0">
                <a:solidFill>
                  <a:srgbClr val="336600"/>
                </a:solidFill>
              </a:rPr>
              <a:t>Enlargement of scrotum in males</a:t>
            </a:r>
          </a:p>
          <a:p>
            <a:pPr marL="609600" indent="-609600" algn="l"/>
            <a:r>
              <a:rPr lang="en-US" sz="2800" b="0"/>
              <a:t>Induration of mammary gland in cows</a:t>
            </a:r>
          </a:p>
        </p:txBody>
      </p:sp>
      <p:pic>
        <p:nvPicPr>
          <p:cNvPr id="24579" name="Picture 3" descr="235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3886200"/>
            <a:ext cx="1682750" cy="2193925"/>
          </a:xfrm>
          <a:prstGeom prst="rect">
            <a:avLst/>
          </a:prstGeom>
          <a:noFill/>
        </p:spPr>
      </p:pic>
      <p:pic>
        <p:nvPicPr>
          <p:cNvPr id="24580" name="Picture 4" descr="a 01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5029200"/>
            <a:ext cx="1828800" cy="1165225"/>
          </a:xfrm>
          <a:prstGeom prst="rect">
            <a:avLst/>
          </a:prstGeom>
          <a:noFill/>
        </p:spPr>
      </p:pic>
      <p:pic>
        <p:nvPicPr>
          <p:cNvPr id="24581" name="Picture 5" descr="a 57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0400" y="1676400"/>
            <a:ext cx="1617663" cy="2009775"/>
          </a:xfrm>
          <a:prstGeom prst="rect">
            <a:avLst/>
          </a:prstGeom>
          <a:noFill/>
        </p:spPr>
      </p:pic>
      <p:sp>
        <p:nvSpPr>
          <p:cNvPr id="2458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914400"/>
            <a:ext cx="8229600" cy="503238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200">
                <a:solidFill>
                  <a:schemeClr val="tx1"/>
                </a:solidFill>
                <a:latin typeface="Tahoma" pitchFamily="34" charset="0"/>
              </a:rPr>
              <a:t>BRUCELLOSIS</a:t>
            </a:r>
            <a:r>
              <a:rPr lang="en-US" sz="2400">
                <a:solidFill>
                  <a:schemeClr val="tx1"/>
                </a:solidFill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bru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9525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838200" y="0"/>
            <a:ext cx="2286000" cy="76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dirty="0" err="1">
                <a:solidFill>
                  <a:srgbClr val="0000FF"/>
                </a:solidFill>
              </a:rPr>
              <a:t>Orchitis</a:t>
            </a:r>
            <a:r>
              <a:rPr lang="en-US" sz="3600" dirty="0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17412" name="Picture 6" descr="brucell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bru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1113"/>
            <a:ext cx="9144000" cy="688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838200" y="76200"/>
            <a:ext cx="23622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0000FF"/>
                </a:solidFill>
              </a:rPr>
              <a:t>Abortion </a:t>
            </a:r>
          </a:p>
        </p:txBody>
      </p:sp>
      <p:pic>
        <p:nvPicPr>
          <p:cNvPr id="18436" name="Picture 6" descr="brucell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48600" y="0"/>
            <a:ext cx="12382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Incidence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sz="4400" dirty="0" smtClean="0">
                <a:solidFill>
                  <a:srgbClr val="C00000"/>
                </a:solidFill>
              </a:rPr>
              <a:t>1863</a:t>
            </a:r>
            <a:r>
              <a:rPr lang="en-US" sz="4400" dirty="0" smtClean="0"/>
              <a:t> – </a:t>
            </a:r>
            <a:r>
              <a:rPr lang="en-US" sz="4400" dirty="0" smtClean="0">
                <a:solidFill>
                  <a:srgbClr val="C00000"/>
                </a:solidFill>
              </a:rPr>
              <a:t>Marstion was described </a:t>
            </a:r>
            <a:r>
              <a:rPr lang="en-US" sz="4400" dirty="0" smtClean="0">
                <a:solidFill>
                  <a:srgbClr val="C00000"/>
                </a:solidFill>
              </a:rPr>
              <a:t>Brucellosis in the islands of </a:t>
            </a:r>
            <a:r>
              <a:rPr lang="en-US" sz="4400" dirty="0" err="1" smtClean="0">
                <a:solidFill>
                  <a:srgbClr val="C00000"/>
                </a:solidFill>
              </a:rPr>
              <a:t>Malto</a:t>
            </a:r>
            <a:r>
              <a:rPr lang="en-US" sz="4400" dirty="0" smtClean="0">
                <a:solidFill>
                  <a:srgbClr val="C00000"/>
                </a:solidFill>
              </a:rPr>
              <a:t>.</a:t>
            </a:r>
            <a:endParaRPr lang="en-IN" sz="4400" dirty="0" smtClean="0">
              <a:solidFill>
                <a:srgbClr val="C00000"/>
              </a:solidFill>
            </a:endParaRPr>
          </a:p>
          <a:p>
            <a:pPr algn="just">
              <a:lnSpc>
                <a:spcPct val="160000"/>
              </a:lnSpc>
            </a:pPr>
            <a:r>
              <a:rPr lang="en-IN" sz="4400" dirty="0" smtClean="0">
                <a:solidFill>
                  <a:srgbClr val="FF0000"/>
                </a:solidFill>
              </a:rPr>
              <a:t>1887 –  </a:t>
            </a:r>
            <a:r>
              <a:rPr lang="en-IN" sz="4400" dirty="0" smtClean="0">
                <a:solidFill>
                  <a:srgbClr val="FF0000"/>
                </a:solidFill>
              </a:rPr>
              <a:t>Sir</a:t>
            </a:r>
            <a:r>
              <a:rPr lang="en-IN" sz="4400" dirty="0" smtClean="0">
                <a:solidFill>
                  <a:srgbClr val="FF0000"/>
                </a:solidFill>
              </a:rPr>
              <a:t> </a:t>
            </a:r>
            <a:r>
              <a:rPr lang="en-IN" sz="4400" dirty="0" smtClean="0">
                <a:solidFill>
                  <a:srgbClr val="FF0000"/>
                </a:solidFill>
              </a:rPr>
              <a:t>Robert </a:t>
            </a:r>
            <a:r>
              <a:rPr lang="en-IN" sz="4400" dirty="0" smtClean="0">
                <a:solidFill>
                  <a:srgbClr val="FF0000"/>
                </a:solidFill>
              </a:rPr>
              <a:t>Bruce found the bacilli from Spleen of infected </a:t>
            </a:r>
            <a:r>
              <a:rPr lang="en-IN" sz="4400" dirty="0" smtClean="0">
                <a:solidFill>
                  <a:srgbClr val="FF0000"/>
                </a:solidFill>
              </a:rPr>
              <a:t>soldier. Later on they isolated in the pure cult(</a:t>
            </a:r>
            <a:r>
              <a:rPr lang="en-IN" sz="4400" i="1" dirty="0" smtClean="0">
                <a:solidFill>
                  <a:srgbClr val="FF0000"/>
                </a:solidFill>
              </a:rPr>
              <a:t> Micrococcus</a:t>
            </a:r>
            <a:r>
              <a:rPr lang="en-IN" sz="4400" i="1" dirty="0" smtClean="0">
                <a:solidFill>
                  <a:srgbClr val="FF0000"/>
                </a:solidFill>
              </a:rPr>
              <a:t> </a:t>
            </a:r>
            <a:r>
              <a:rPr lang="en-IN" sz="4400" i="1" dirty="0" err="1" smtClean="0">
                <a:solidFill>
                  <a:srgbClr val="FF0000"/>
                </a:solidFill>
              </a:rPr>
              <a:t>mellitensis</a:t>
            </a:r>
            <a:r>
              <a:rPr lang="en-IN" sz="4400" dirty="0" smtClean="0">
                <a:solidFill>
                  <a:srgbClr val="FF0000"/>
                </a:solidFill>
              </a:rPr>
              <a:t>)</a:t>
            </a:r>
          </a:p>
          <a:p>
            <a:pPr algn="just">
              <a:lnSpc>
                <a:spcPct val="160000"/>
              </a:lnSpc>
            </a:pPr>
            <a:r>
              <a:rPr lang="en-IN" sz="4400" dirty="0" smtClean="0">
                <a:solidFill>
                  <a:schemeClr val="accent6">
                    <a:lumMod val="50000"/>
                  </a:schemeClr>
                </a:solidFill>
              </a:rPr>
              <a:t>1897 – </a:t>
            </a:r>
            <a:r>
              <a:rPr lang="en-IN" sz="4400" dirty="0" err="1" smtClean="0">
                <a:solidFill>
                  <a:schemeClr val="accent6">
                    <a:lumMod val="50000"/>
                  </a:schemeClr>
                </a:solidFill>
              </a:rPr>
              <a:t>Bange</a:t>
            </a:r>
            <a:r>
              <a:rPr lang="en-IN" sz="4400" dirty="0" smtClean="0">
                <a:solidFill>
                  <a:schemeClr val="accent6">
                    <a:lumMod val="50000"/>
                  </a:schemeClr>
                </a:solidFill>
              </a:rPr>
              <a:t> isolated and identification of organism in aborted </a:t>
            </a:r>
            <a:r>
              <a:rPr lang="en-IN" sz="4400" dirty="0" smtClean="0">
                <a:solidFill>
                  <a:schemeClr val="accent6">
                    <a:lumMod val="50000"/>
                  </a:schemeClr>
                </a:solidFill>
              </a:rPr>
              <a:t>cow</a:t>
            </a:r>
            <a:r>
              <a:rPr lang="en-IN" sz="4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IN" sz="4400" dirty="0" err="1" smtClean="0">
                <a:solidFill>
                  <a:schemeClr val="accent6">
                    <a:lumMod val="50000"/>
                  </a:schemeClr>
                </a:solidFill>
              </a:rPr>
              <a:t>fetuses</a:t>
            </a:r>
            <a:r>
              <a:rPr lang="en-IN" sz="4400" dirty="0" smtClean="0">
                <a:solidFill>
                  <a:schemeClr val="accent6">
                    <a:lumMod val="50000"/>
                  </a:schemeClr>
                </a:solidFill>
              </a:rPr>
              <a:t> and </a:t>
            </a:r>
            <a:r>
              <a:rPr lang="en-IN" sz="4400" dirty="0" err="1" smtClean="0">
                <a:solidFill>
                  <a:schemeClr val="accent6">
                    <a:lumMod val="50000"/>
                  </a:schemeClr>
                </a:solidFill>
              </a:rPr>
              <a:t>fetal</a:t>
            </a:r>
            <a:r>
              <a:rPr lang="en-IN" sz="4400" dirty="0" smtClean="0">
                <a:solidFill>
                  <a:schemeClr val="accent6">
                    <a:lumMod val="50000"/>
                  </a:schemeClr>
                </a:solidFill>
              </a:rPr>
              <a:t> membrane &amp; named the organism </a:t>
            </a:r>
            <a:r>
              <a:rPr lang="en-IN" sz="4400" i="1" dirty="0" err="1" smtClean="0">
                <a:solidFill>
                  <a:schemeClr val="accent6">
                    <a:lumMod val="50000"/>
                  </a:schemeClr>
                </a:solidFill>
              </a:rPr>
              <a:t>Brucella</a:t>
            </a:r>
            <a:r>
              <a:rPr lang="en-IN" sz="44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IN" sz="4400" i="1" dirty="0" err="1" smtClean="0">
                <a:solidFill>
                  <a:schemeClr val="accent6">
                    <a:lumMod val="50000"/>
                  </a:schemeClr>
                </a:solidFill>
              </a:rPr>
              <a:t>abortus</a:t>
            </a:r>
            <a:r>
              <a:rPr lang="en-IN" sz="4400" i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endParaRPr lang="en-IN" sz="44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lnSpc>
                <a:spcPct val="160000"/>
              </a:lnSpc>
              <a:buNone/>
            </a:pPr>
            <a:r>
              <a:rPr lang="en-IN" sz="44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IN" sz="4400" i="1" dirty="0" smtClean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n-IN" sz="4400" i="1" dirty="0" smtClean="0">
                <a:solidFill>
                  <a:schemeClr val="accent6">
                    <a:lumMod val="50000"/>
                  </a:schemeClr>
                </a:solidFill>
              </a:rPr>
              <a:t>( </a:t>
            </a:r>
            <a:r>
              <a:rPr lang="en-IN" sz="4400" i="1" dirty="0" smtClean="0">
                <a:solidFill>
                  <a:schemeClr val="accent6">
                    <a:lumMod val="50000"/>
                  </a:schemeClr>
                </a:solidFill>
              </a:rPr>
              <a:t>Bang Disease)</a:t>
            </a:r>
            <a:endParaRPr lang="en-IN" sz="4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lnSpc>
                <a:spcPct val="160000"/>
              </a:lnSpc>
            </a:pPr>
            <a:r>
              <a:rPr lang="en-IN" sz="4400" dirty="0" smtClean="0">
                <a:solidFill>
                  <a:srgbClr val="92D050"/>
                </a:solidFill>
              </a:rPr>
              <a:t>1913 – </a:t>
            </a:r>
            <a:r>
              <a:rPr lang="en-IN" sz="4400" dirty="0" err="1" smtClean="0">
                <a:solidFill>
                  <a:srgbClr val="92D050"/>
                </a:solidFill>
              </a:rPr>
              <a:t>Traum</a:t>
            </a:r>
            <a:r>
              <a:rPr lang="en-IN" sz="4400" dirty="0" smtClean="0">
                <a:solidFill>
                  <a:srgbClr val="92D050"/>
                </a:solidFill>
              </a:rPr>
              <a:t> isolated &amp;  identification </a:t>
            </a:r>
            <a:r>
              <a:rPr lang="en-IN" sz="4400" dirty="0" smtClean="0">
                <a:solidFill>
                  <a:srgbClr val="92D050"/>
                </a:solidFill>
              </a:rPr>
              <a:t>of </a:t>
            </a:r>
            <a:r>
              <a:rPr lang="en-IN" sz="4400" i="1" dirty="0" err="1" smtClean="0">
                <a:solidFill>
                  <a:srgbClr val="92D050"/>
                </a:solidFill>
              </a:rPr>
              <a:t>Brucella</a:t>
            </a:r>
            <a:r>
              <a:rPr lang="en-IN" sz="4400" i="1" dirty="0" smtClean="0">
                <a:solidFill>
                  <a:srgbClr val="92D050"/>
                </a:solidFill>
              </a:rPr>
              <a:t> </a:t>
            </a:r>
            <a:r>
              <a:rPr lang="en-IN" sz="4400" i="1" dirty="0" err="1" smtClean="0">
                <a:solidFill>
                  <a:srgbClr val="92D050"/>
                </a:solidFill>
              </a:rPr>
              <a:t>suis</a:t>
            </a:r>
            <a:r>
              <a:rPr lang="en-IN" sz="4400" i="1" dirty="0" smtClean="0">
                <a:solidFill>
                  <a:srgbClr val="92D050"/>
                </a:solidFill>
              </a:rPr>
              <a:t> </a:t>
            </a:r>
            <a:r>
              <a:rPr lang="en-IN" sz="4400" dirty="0" smtClean="0">
                <a:solidFill>
                  <a:srgbClr val="92D050"/>
                </a:solidFill>
              </a:rPr>
              <a:t>in pigs</a:t>
            </a:r>
          </a:p>
          <a:p>
            <a:pPr algn="just">
              <a:lnSpc>
                <a:spcPct val="160000"/>
              </a:lnSpc>
            </a:pPr>
            <a:r>
              <a:rPr lang="en-IN" sz="4400" dirty="0" smtClean="0">
                <a:solidFill>
                  <a:srgbClr val="00B0F0"/>
                </a:solidFill>
              </a:rPr>
              <a:t>1951 – </a:t>
            </a:r>
            <a:r>
              <a:rPr lang="en-IN" sz="4400" dirty="0" err="1" smtClean="0">
                <a:solidFill>
                  <a:srgbClr val="00B0F0"/>
                </a:solidFill>
              </a:rPr>
              <a:t>Bubdle</a:t>
            </a:r>
            <a:r>
              <a:rPr lang="en-IN" sz="4400" dirty="0" smtClean="0">
                <a:solidFill>
                  <a:srgbClr val="00B0F0"/>
                </a:solidFill>
              </a:rPr>
              <a:t> and </a:t>
            </a:r>
            <a:r>
              <a:rPr lang="en-IN" sz="4400" dirty="0" err="1" smtClean="0">
                <a:solidFill>
                  <a:srgbClr val="00B0F0"/>
                </a:solidFill>
              </a:rPr>
              <a:t>Boyes</a:t>
            </a:r>
            <a:r>
              <a:rPr lang="en-IN" sz="4400" dirty="0" smtClean="0">
                <a:solidFill>
                  <a:srgbClr val="00B0F0"/>
                </a:solidFill>
              </a:rPr>
              <a:t> </a:t>
            </a:r>
            <a:r>
              <a:rPr lang="en-IN" sz="4400" dirty="0" err="1" smtClean="0">
                <a:solidFill>
                  <a:srgbClr val="00B0F0"/>
                </a:solidFill>
              </a:rPr>
              <a:t>isolaed</a:t>
            </a:r>
            <a:r>
              <a:rPr lang="en-IN" sz="4400" dirty="0" smtClean="0">
                <a:solidFill>
                  <a:srgbClr val="00B0F0"/>
                </a:solidFill>
              </a:rPr>
              <a:t>  </a:t>
            </a:r>
            <a:r>
              <a:rPr lang="en-IN" sz="4400" i="1" dirty="0" err="1" smtClean="0">
                <a:solidFill>
                  <a:srgbClr val="00B0F0"/>
                </a:solidFill>
              </a:rPr>
              <a:t>Brucella</a:t>
            </a:r>
            <a:r>
              <a:rPr lang="en-IN" sz="4400" i="1" dirty="0" smtClean="0">
                <a:solidFill>
                  <a:srgbClr val="00B0F0"/>
                </a:solidFill>
              </a:rPr>
              <a:t> </a:t>
            </a:r>
            <a:r>
              <a:rPr lang="en-IN" sz="4400" i="1" dirty="0" err="1" smtClean="0">
                <a:solidFill>
                  <a:srgbClr val="00B0F0"/>
                </a:solidFill>
              </a:rPr>
              <a:t>ovis</a:t>
            </a:r>
            <a:r>
              <a:rPr lang="en-IN" sz="4400" dirty="0" smtClean="0">
                <a:solidFill>
                  <a:srgbClr val="00B0F0"/>
                </a:solidFill>
              </a:rPr>
              <a:t> in rams</a:t>
            </a:r>
          </a:p>
          <a:p>
            <a:pPr algn="just">
              <a:lnSpc>
                <a:spcPct val="160000"/>
              </a:lnSpc>
            </a:pPr>
            <a:r>
              <a:rPr lang="en-IN" sz="4400" dirty="0" smtClean="0">
                <a:solidFill>
                  <a:srgbClr val="7030A0"/>
                </a:solidFill>
              </a:rPr>
              <a:t>1968 – </a:t>
            </a:r>
            <a:r>
              <a:rPr lang="en-IN" sz="4400" dirty="0" err="1" smtClean="0">
                <a:solidFill>
                  <a:srgbClr val="7030A0"/>
                </a:solidFill>
              </a:rPr>
              <a:t>Charnecael</a:t>
            </a:r>
            <a:r>
              <a:rPr lang="en-IN" sz="4400" dirty="0" smtClean="0">
                <a:solidFill>
                  <a:srgbClr val="7030A0"/>
                </a:solidFill>
              </a:rPr>
              <a:t> isolated  </a:t>
            </a:r>
            <a:r>
              <a:rPr lang="en-IN" sz="4400" i="1" dirty="0" err="1" smtClean="0">
                <a:solidFill>
                  <a:srgbClr val="7030A0"/>
                </a:solidFill>
              </a:rPr>
              <a:t>Bruella</a:t>
            </a:r>
            <a:r>
              <a:rPr lang="en-IN" sz="4400" i="1" dirty="0" smtClean="0">
                <a:solidFill>
                  <a:srgbClr val="7030A0"/>
                </a:solidFill>
              </a:rPr>
              <a:t> </a:t>
            </a:r>
            <a:r>
              <a:rPr lang="en-IN" sz="4400" i="1" dirty="0" err="1" smtClean="0">
                <a:solidFill>
                  <a:srgbClr val="7030A0"/>
                </a:solidFill>
              </a:rPr>
              <a:t>canis</a:t>
            </a:r>
            <a:r>
              <a:rPr lang="en-IN" sz="4400" dirty="0" smtClean="0">
                <a:solidFill>
                  <a:srgbClr val="7030A0"/>
                </a:solidFill>
              </a:rPr>
              <a:t> in dogs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bru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49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5" descr="bru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0"/>
            <a:ext cx="4648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2743200" y="76200"/>
            <a:ext cx="4038600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0000FF"/>
                </a:solidFill>
              </a:rPr>
              <a:t>Retained Placenta</a:t>
            </a:r>
          </a:p>
        </p:txBody>
      </p:sp>
      <p:pic>
        <p:nvPicPr>
          <p:cNvPr id="19461" name="Picture 7" descr="brucell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48600" y="0"/>
            <a:ext cx="12382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F2DC1-DCBB-4447-818E-0D742A7B5264}" type="slidenum">
              <a:rPr lang="en-US"/>
              <a:pPr/>
              <a:t>21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077200" cy="434022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3000"/>
              <a:t>Microscopic features</a:t>
            </a:r>
            <a:r>
              <a:rPr lang="en-US" sz="2800" b="0"/>
              <a:t> </a:t>
            </a:r>
          </a:p>
          <a:p>
            <a:pPr marL="609600" indent="-609600">
              <a:lnSpc>
                <a:spcPct val="90000"/>
              </a:lnSpc>
              <a:spcBef>
                <a:spcPct val="50000"/>
              </a:spcBef>
            </a:pPr>
            <a:r>
              <a:rPr lang="en-US" sz="2800" b="0"/>
              <a:t>Infiltration of phagocytic cells, epithelioid cells and lymphocytes surrounded by fibrous tissue proliferation</a:t>
            </a:r>
          </a:p>
          <a:p>
            <a:pPr marL="609600" indent="-609600">
              <a:lnSpc>
                <a:spcPct val="90000"/>
              </a:lnSpc>
              <a:spcBef>
                <a:spcPct val="50000"/>
              </a:spcBef>
            </a:pPr>
            <a:r>
              <a:rPr lang="en-US" sz="2800" b="0">
                <a:solidFill>
                  <a:srgbClr val="0000CC"/>
                </a:solidFill>
              </a:rPr>
              <a:t>Fetal broncho pneumonia</a:t>
            </a:r>
          </a:p>
          <a:p>
            <a:pPr marL="609600" indent="-609600">
              <a:lnSpc>
                <a:spcPct val="90000"/>
              </a:lnSpc>
              <a:spcBef>
                <a:spcPct val="50000"/>
              </a:spcBef>
            </a:pPr>
            <a:r>
              <a:rPr lang="en-US" sz="2800" b="0">
                <a:solidFill>
                  <a:srgbClr val="FF0000"/>
                </a:solidFill>
              </a:rPr>
              <a:t>Organism in chorionic epithelial cells</a:t>
            </a:r>
          </a:p>
          <a:p>
            <a:pPr marL="609600" indent="-609600">
              <a:lnSpc>
                <a:spcPct val="90000"/>
              </a:lnSpc>
              <a:spcBef>
                <a:spcPct val="50000"/>
              </a:spcBef>
            </a:pPr>
            <a:r>
              <a:rPr lang="en-US" sz="2800" b="0">
                <a:solidFill>
                  <a:srgbClr val="336600"/>
                </a:solidFill>
              </a:rPr>
              <a:t>In males, proliferation of fibrous tissue compresses or replaces epididymis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914400"/>
            <a:ext cx="8229600" cy="503238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200">
                <a:solidFill>
                  <a:schemeClr val="tx1"/>
                </a:solidFill>
                <a:latin typeface="Tahoma" pitchFamily="34" charset="0"/>
              </a:rPr>
              <a:t>BRUCELLOSIS</a:t>
            </a:r>
            <a:r>
              <a:rPr lang="en-US" sz="2400">
                <a:solidFill>
                  <a:schemeClr val="tx1"/>
                </a:solidFill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7B5CB-BFBD-4C6A-BF46-4EB35EEE132E}" type="slidenum">
              <a:rPr lang="en-US"/>
              <a:pPr/>
              <a:t>22</a:t>
            </a:fld>
            <a:endParaRPr lang="en-US"/>
          </a:p>
        </p:txBody>
      </p:sp>
      <p:pic>
        <p:nvPicPr>
          <p:cNvPr id="26626" name="Picture 2" descr="a 47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60975" y="3338513"/>
            <a:ext cx="3349625" cy="2335212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4876800" cy="4492625"/>
          </a:xfrm>
        </p:spPr>
        <p:txBody>
          <a:bodyPr/>
          <a:lstStyle/>
          <a:p>
            <a:pPr algn="l">
              <a:buFont typeface="Wingdings" pitchFamily="2" charset="2"/>
              <a:buNone/>
            </a:pPr>
            <a:r>
              <a:rPr lang="en-US" sz="3000" dirty="0"/>
              <a:t>Diagnosis</a:t>
            </a:r>
            <a:r>
              <a:rPr lang="en-US" sz="2800" b="0" dirty="0"/>
              <a:t> </a:t>
            </a:r>
          </a:p>
          <a:p>
            <a:pPr algn="l"/>
            <a:r>
              <a:rPr lang="en-US" sz="2800" b="0" dirty="0"/>
              <a:t>Symptoms and </a:t>
            </a:r>
            <a:r>
              <a:rPr lang="en-US" sz="2800" b="0" dirty="0" smtClean="0"/>
              <a:t>lesions</a:t>
            </a:r>
          </a:p>
          <a:p>
            <a:pPr algn="l"/>
            <a:r>
              <a:rPr lang="en-US" sz="2800" dirty="0" smtClean="0"/>
              <a:t>Milk ring test (MRT)</a:t>
            </a:r>
            <a:endParaRPr lang="en-US" sz="2800" b="0" dirty="0"/>
          </a:p>
          <a:p>
            <a:pPr algn="l"/>
            <a:r>
              <a:rPr lang="en-US" sz="2800" b="0" dirty="0">
                <a:solidFill>
                  <a:srgbClr val="0000CC"/>
                </a:solidFill>
              </a:rPr>
              <a:t>Immunodiagnostic tests- CFT, SAT, ELISA, DIA</a:t>
            </a:r>
          </a:p>
          <a:p>
            <a:pPr algn="l"/>
            <a:r>
              <a:rPr lang="en-US" sz="2800" b="0" dirty="0">
                <a:solidFill>
                  <a:srgbClr val="FF0000"/>
                </a:solidFill>
              </a:rPr>
              <a:t>Isolation of bacteria</a:t>
            </a:r>
          </a:p>
          <a:p>
            <a:pPr algn="l"/>
            <a:r>
              <a:rPr lang="en-US" sz="2800" b="0" dirty="0">
                <a:solidFill>
                  <a:srgbClr val="336600"/>
                </a:solidFill>
              </a:rPr>
              <a:t>Demonstration of organisms in tissue sections using special stains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914400"/>
            <a:ext cx="8229600" cy="503238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200">
                <a:solidFill>
                  <a:schemeClr val="tx1"/>
                </a:solidFill>
                <a:latin typeface="Tahoma" pitchFamily="34" charset="0"/>
              </a:rPr>
              <a:t>BRUCELLOSIS</a:t>
            </a:r>
            <a:r>
              <a:rPr lang="en-US" sz="2400">
                <a:solidFill>
                  <a:schemeClr val="tx1"/>
                </a:solidFill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65260"/>
            <a:ext cx="7843304" cy="4406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</a:t>
            </a:r>
            <a:r>
              <a:rPr lang="en-US" dirty="0" err="1" smtClean="0"/>
              <a:t>agglutiation</a:t>
            </a:r>
            <a:r>
              <a:rPr lang="en-US" dirty="0" smtClean="0"/>
              <a:t> test cannot differentiate B. </a:t>
            </a:r>
            <a:r>
              <a:rPr lang="en-US" dirty="0" err="1" smtClean="0"/>
              <a:t>abortus</a:t>
            </a:r>
            <a:r>
              <a:rPr lang="en-US" dirty="0" smtClean="0"/>
              <a:t> and B. </a:t>
            </a:r>
            <a:r>
              <a:rPr lang="en-US" dirty="0" err="1" smtClean="0"/>
              <a:t>Melinensis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Agglutinin absorption </a:t>
            </a:r>
            <a:r>
              <a:rPr lang="en-US" dirty="0" err="1" smtClean="0"/>
              <a:t>tecnique</a:t>
            </a:r>
            <a:r>
              <a:rPr lang="en-US" dirty="0" smtClean="0"/>
              <a:t> is required to </a:t>
            </a:r>
            <a:r>
              <a:rPr lang="en-US" dirty="0" err="1" smtClean="0"/>
              <a:t>defferetiate</a:t>
            </a:r>
            <a:r>
              <a:rPr lang="en-US" dirty="0" smtClean="0"/>
              <a:t> B. </a:t>
            </a:r>
            <a:r>
              <a:rPr lang="en-US" dirty="0" err="1" smtClean="0"/>
              <a:t>abortus</a:t>
            </a:r>
            <a:r>
              <a:rPr lang="en-US" dirty="0" smtClean="0"/>
              <a:t> &amp; B. </a:t>
            </a:r>
            <a:r>
              <a:rPr lang="en-US" dirty="0" err="1" smtClean="0"/>
              <a:t>melitensis</a:t>
            </a:r>
            <a:r>
              <a:rPr lang="en-US" dirty="0" smtClean="0"/>
              <a:t>.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Etiology ( 7 species till now in the world)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5257800"/>
          </a:xfrm>
        </p:spPr>
        <p:txBody>
          <a:bodyPr>
            <a:noAutofit/>
          </a:bodyPr>
          <a:lstStyle/>
          <a:p>
            <a:pPr marL="609600" indent="-609600">
              <a:spcBef>
                <a:spcPct val="50000"/>
              </a:spcBef>
            </a:pPr>
            <a:r>
              <a:rPr lang="en-US" sz="2400" i="1" dirty="0" err="1" smtClean="0">
                <a:solidFill>
                  <a:srgbClr val="FF0000"/>
                </a:solidFill>
              </a:rPr>
              <a:t>Brucella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abortus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( </a:t>
            </a:r>
            <a:r>
              <a:rPr lang="en-US" sz="2400" i="1" dirty="0" smtClean="0">
                <a:solidFill>
                  <a:srgbClr val="FF0000"/>
                </a:solidFill>
              </a:rPr>
              <a:t>pathogenic strains in India is 544) in </a:t>
            </a:r>
            <a:r>
              <a:rPr lang="en-US" sz="2400" i="1" dirty="0" smtClean="0">
                <a:solidFill>
                  <a:srgbClr val="FF0000"/>
                </a:solidFill>
              </a:rPr>
              <a:t>     America </a:t>
            </a:r>
            <a:r>
              <a:rPr lang="en-US" sz="2400" i="1" dirty="0" smtClean="0">
                <a:solidFill>
                  <a:srgbClr val="FF0000"/>
                </a:solidFill>
              </a:rPr>
              <a:t>it is </a:t>
            </a:r>
            <a:r>
              <a:rPr lang="en-US" sz="2400" i="1" dirty="0" smtClean="0">
                <a:solidFill>
                  <a:srgbClr val="FF0000"/>
                </a:solidFill>
              </a:rPr>
              <a:t>2308.</a:t>
            </a:r>
            <a:r>
              <a:rPr lang="en-US" sz="2400" dirty="0" smtClean="0">
                <a:solidFill>
                  <a:srgbClr val="FFC000"/>
                </a:solidFill>
              </a:rPr>
              <a:t>The </a:t>
            </a:r>
            <a:r>
              <a:rPr lang="en-US" sz="2400" dirty="0" smtClean="0">
                <a:solidFill>
                  <a:srgbClr val="FFC000"/>
                </a:solidFill>
              </a:rPr>
              <a:t>vaccine stain in India Cotton strain 19 ( S19</a:t>
            </a:r>
            <a:r>
              <a:rPr lang="en-US" sz="2400" dirty="0" smtClean="0">
                <a:solidFill>
                  <a:srgbClr val="FFC000"/>
                </a:solidFill>
              </a:rPr>
              <a:t>). </a:t>
            </a:r>
            <a:r>
              <a:rPr lang="en-US" sz="2400" dirty="0" smtClean="0">
                <a:solidFill>
                  <a:srgbClr val="FFC000"/>
                </a:solidFill>
              </a:rPr>
              <a:t>&amp; in America is </a:t>
            </a:r>
            <a:r>
              <a:rPr lang="en-US" sz="2400" u="sng" dirty="0" smtClean="0">
                <a:solidFill>
                  <a:srgbClr val="FFC000"/>
                </a:solidFill>
              </a:rPr>
              <a:t>RB 51</a:t>
            </a:r>
            <a:r>
              <a:rPr lang="en-US" sz="2400" dirty="0" smtClean="0">
                <a:solidFill>
                  <a:srgbClr val="FFC000"/>
                </a:solidFill>
              </a:rPr>
              <a:t>. Live vaccine (Br. is an intracellular organism</a:t>
            </a:r>
            <a:r>
              <a:rPr lang="en-US" sz="2400" dirty="0" smtClean="0">
                <a:solidFill>
                  <a:srgbClr val="FFC000"/>
                </a:solidFill>
              </a:rPr>
              <a:t>) kill vaccine is not effective.</a:t>
            </a:r>
            <a:endParaRPr lang="en-US" sz="2400" dirty="0" smtClean="0">
              <a:solidFill>
                <a:srgbClr val="FFC000"/>
              </a:solidFill>
            </a:endParaRPr>
          </a:p>
          <a:p>
            <a:pPr marL="609600" indent="-609600">
              <a:spcBef>
                <a:spcPct val="50000"/>
              </a:spcBef>
            </a:pPr>
            <a:r>
              <a:rPr lang="en-US" sz="2400" i="1" dirty="0" smtClean="0">
                <a:solidFill>
                  <a:srgbClr val="0000CC"/>
                </a:solidFill>
              </a:rPr>
              <a:t>Br. </a:t>
            </a:r>
            <a:r>
              <a:rPr lang="en-US" sz="2400" i="1" dirty="0" err="1" smtClean="0">
                <a:solidFill>
                  <a:srgbClr val="0000CC"/>
                </a:solidFill>
              </a:rPr>
              <a:t>ovis</a:t>
            </a:r>
            <a:endParaRPr lang="en-US" sz="2400" i="1" dirty="0" smtClean="0">
              <a:solidFill>
                <a:srgbClr val="0000CC"/>
              </a:solidFill>
            </a:endParaRPr>
          </a:p>
          <a:p>
            <a:pPr marL="609600" indent="-609600">
              <a:spcBef>
                <a:spcPct val="50000"/>
              </a:spcBef>
            </a:pPr>
            <a:r>
              <a:rPr lang="en-US" sz="2400" i="1" dirty="0" smtClean="0">
                <a:solidFill>
                  <a:srgbClr val="FF0000"/>
                </a:solidFill>
              </a:rPr>
              <a:t>Br. </a:t>
            </a:r>
            <a:r>
              <a:rPr lang="en-US" sz="2400" i="1" dirty="0" err="1" smtClean="0">
                <a:solidFill>
                  <a:srgbClr val="FF0000"/>
                </a:solidFill>
              </a:rPr>
              <a:t>m</a:t>
            </a:r>
            <a:r>
              <a:rPr lang="en-US" sz="2400" i="1" dirty="0" err="1" smtClean="0">
                <a:solidFill>
                  <a:srgbClr val="FF0000"/>
                </a:solidFill>
              </a:rPr>
              <a:t>eletensis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– 16 M in India vaccine strain  </a:t>
            </a:r>
            <a:r>
              <a:rPr lang="en-US" sz="2400" i="1" u="sng" dirty="0" smtClean="0">
                <a:solidFill>
                  <a:srgbClr val="FF0000"/>
                </a:solidFill>
              </a:rPr>
              <a:t>Rev-1</a:t>
            </a:r>
          </a:p>
          <a:p>
            <a:pPr marL="609600" indent="-609600">
              <a:spcBef>
                <a:spcPct val="50000"/>
              </a:spcBef>
            </a:pPr>
            <a:r>
              <a:rPr lang="en-US" sz="2400" i="1" dirty="0" smtClean="0">
                <a:solidFill>
                  <a:srgbClr val="336600"/>
                </a:solidFill>
              </a:rPr>
              <a:t>Br. </a:t>
            </a:r>
            <a:r>
              <a:rPr lang="en-US" sz="2400" i="1" dirty="0" err="1" smtClean="0">
                <a:solidFill>
                  <a:srgbClr val="336600"/>
                </a:solidFill>
              </a:rPr>
              <a:t>c</a:t>
            </a:r>
            <a:r>
              <a:rPr lang="en-US" sz="2400" i="1" dirty="0" err="1" smtClean="0">
                <a:solidFill>
                  <a:srgbClr val="336600"/>
                </a:solidFill>
              </a:rPr>
              <a:t>anis</a:t>
            </a:r>
            <a:endParaRPr lang="en-US" sz="2400" i="1" dirty="0" smtClean="0">
              <a:solidFill>
                <a:srgbClr val="336600"/>
              </a:solidFill>
            </a:endParaRPr>
          </a:p>
          <a:p>
            <a:pPr marL="609600" indent="-609600">
              <a:spcBef>
                <a:spcPct val="50000"/>
              </a:spcBef>
            </a:pPr>
            <a:r>
              <a:rPr lang="en-US" sz="2400" i="1" dirty="0" smtClean="0">
                <a:solidFill>
                  <a:srgbClr val="336600"/>
                </a:solidFill>
              </a:rPr>
              <a:t>Br. </a:t>
            </a:r>
            <a:r>
              <a:rPr lang="en-US" sz="2400" i="1" dirty="0" err="1" smtClean="0">
                <a:solidFill>
                  <a:srgbClr val="336600"/>
                </a:solidFill>
              </a:rPr>
              <a:t>s</a:t>
            </a:r>
            <a:r>
              <a:rPr lang="en-US" sz="2400" i="1" dirty="0" err="1" smtClean="0">
                <a:solidFill>
                  <a:srgbClr val="336600"/>
                </a:solidFill>
              </a:rPr>
              <a:t>uis</a:t>
            </a:r>
            <a:endParaRPr lang="en-US" sz="2400" i="1" dirty="0" smtClean="0">
              <a:solidFill>
                <a:srgbClr val="00B0F0"/>
              </a:solidFill>
            </a:endParaRPr>
          </a:p>
          <a:p>
            <a:pPr marL="609600" indent="-609600">
              <a:spcBef>
                <a:spcPct val="50000"/>
              </a:spcBef>
            </a:pPr>
            <a:r>
              <a:rPr lang="en-US" sz="2400" i="1" dirty="0" smtClean="0">
                <a:solidFill>
                  <a:srgbClr val="00B0F0"/>
                </a:solidFill>
              </a:rPr>
              <a:t>Br. </a:t>
            </a:r>
            <a:r>
              <a:rPr lang="en-US" sz="2400" i="1" dirty="0" err="1" smtClean="0">
                <a:solidFill>
                  <a:srgbClr val="00B0F0"/>
                </a:solidFill>
              </a:rPr>
              <a:t>n</a:t>
            </a:r>
            <a:r>
              <a:rPr lang="en-US" sz="2400" i="1" dirty="0" err="1" smtClean="0">
                <a:solidFill>
                  <a:srgbClr val="00B0F0"/>
                </a:solidFill>
              </a:rPr>
              <a:t>eotomiea</a:t>
            </a:r>
            <a:r>
              <a:rPr lang="en-US" sz="2400" i="1" dirty="0" smtClean="0">
                <a:solidFill>
                  <a:srgbClr val="00B0F0"/>
                </a:solidFill>
              </a:rPr>
              <a:t> (wood rat)</a:t>
            </a:r>
            <a:endParaRPr lang="en-US" sz="2400" i="1" dirty="0" smtClean="0">
              <a:solidFill>
                <a:srgbClr val="00B0F0"/>
              </a:solidFill>
            </a:endParaRPr>
          </a:p>
          <a:p>
            <a:pPr marL="609600" indent="-609600">
              <a:spcBef>
                <a:spcPct val="50000"/>
              </a:spcBef>
            </a:pPr>
            <a:r>
              <a:rPr lang="en-US" sz="2400" i="1" dirty="0" smtClean="0">
                <a:solidFill>
                  <a:srgbClr val="00B0F0"/>
                </a:solidFill>
              </a:rPr>
              <a:t>Br. </a:t>
            </a:r>
            <a:r>
              <a:rPr lang="en-US" sz="2400" i="1" dirty="0" err="1" smtClean="0">
                <a:solidFill>
                  <a:srgbClr val="00B0F0"/>
                </a:solidFill>
              </a:rPr>
              <a:t>m</a:t>
            </a:r>
            <a:r>
              <a:rPr lang="en-US" sz="2400" i="1" dirty="0" err="1" smtClean="0">
                <a:solidFill>
                  <a:srgbClr val="00B0F0"/>
                </a:solidFill>
              </a:rPr>
              <a:t>aris</a:t>
            </a:r>
            <a:r>
              <a:rPr lang="en-US" sz="2400" i="1" dirty="0" smtClean="0">
                <a:solidFill>
                  <a:srgbClr val="00B0F0"/>
                </a:solidFill>
              </a:rPr>
              <a:t>          ( marine animal)      </a:t>
            </a:r>
            <a:endParaRPr lang="en-IN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Resistance to physical &amp; chemical agents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In 60oc temp. for 10 mint the organism can not survive, pasteurization of milk kill the </a:t>
            </a:r>
            <a:r>
              <a:rPr lang="en-US" dirty="0" err="1" smtClean="0"/>
              <a:t>Brucella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Every disinfectant &amp; detergents are lethal to Br.</a:t>
            </a:r>
          </a:p>
          <a:p>
            <a:pPr algn="just"/>
            <a:r>
              <a:rPr lang="en-US" dirty="0" smtClean="0"/>
              <a:t>Low pH is lethal to Br &amp; Direct sunlight is lethal.</a:t>
            </a:r>
          </a:p>
          <a:p>
            <a:pPr algn="just"/>
            <a:r>
              <a:rPr lang="en-US" dirty="0" smtClean="0"/>
              <a:t>The organism can be store at 4-8oc </a:t>
            </a:r>
            <a:r>
              <a:rPr lang="en-US" dirty="0" err="1" smtClean="0"/>
              <a:t>upto</a:t>
            </a:r>
            <a:r>
              <a:rPr lang="en-US" dirty="0" smtClean="0"/>
              <a:t> 1 yr.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Prevalence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prevalence of Brucellosis throughout the world.</a:t>
            </a:r>
          </a:p>
          <a:p>
            <a:r>
              <a:rPr lang="en-US" dirty="0" smtClean="0"/>
              <a:t>In India, the prevalence rate from 6.6 % in M.P 60% and North Eastern state.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6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2800" dirty="0">
                <a:solidFill>
                  <a:srgbClr val="0000FF"/>
                </a:solidFill>
              </a:rPr>
              <a:t>Many Names of Brucellosis</a:t>
            </a: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838200" y="1752600"/>
            <a:ext cx="4267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130000"/>
              </a:lnSpc>
              <a:spcBef>
                <a:spcPct val="20000"/>
              </a:spcBef>
              <a:buClr>
                <a:srgbClr val="FF0066"/>
              </a:buClr>
            </a:pPr>
            <a:r>
              <a:rPr lang="en-US" sz="2400" dirty="0">
                <a:solidFill>
                  <a:schemeClr val="hlink"/>
                </a:solidFill>
              </a:rPr>
              <a:t>    </a:t>
            </a:r>
            <a:r>
              <a:rPr lang="en-US" sz="2400" u="sng" dirty="0">
                <a:solidFill>
                  <a:schemeClr val="hlink"/>
                </a:solidFill>
              </a:rPr>
              <a:t>Human Disease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FF0066"/>
              </a:buClr>
              <a:buFontTx/>
              <a:buChar char="•"/>
            </a:pPr>
            <a:r>
              <a:rPr lang="en-US" sz="2400" dirty="0">
                <a:solidFill>
                  <a:srgbClr val="9900FF"/>
                </a:solidFill>
              </a:rPr>
              <a:t>Malta Fever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FF0066"/>
              </a:buClr>
              <a:buFontTx/>
              <a:buChar char="•"/>
            </a:pPr>
            <a:r>
              <a:rPr lang="en-US" sz="2400" dirty="0">
                <a:solidFill>
                  <a:srgbClr val="9900FF"/>
                </a:solidFill>
              </a:rPr>
              <a:t>Undulant Fever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FF0066"/>
              </a:buClr>
              <a:buFontTx/>
              <a:buChar char="•"/>
            </a:pPr>
            <a:r>
              <a:rPr lang="en-US" sz="2400" dirty="0">
                <a:solidFill>
                  <a:srgbClr val="9900FF"/>
                </a:solidFill>
              </a:rPr>
              <a:t>Mediterranean Fever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FF0066"/>
              </a:buClr>
              <a:buFontTx/>
              <a:buChar char="•"/>
            </a:pPr>
            <a:r>
              <a:rPr lang="en-US" sz="2400" dirty="0">
                <a:solidFill>
                  <a:srgbClr val="9900FF"/>
                </a:solidFill>
              </a:rPr>
              <a:t>Rock Fever of Gibraltar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FF0066"/>
              </a:buClr>
              <a:buFontTx/>
              <a:buChar char="•"/>
            </a:pPr>
            <a:r>
              <a:rPr lang="en-US" sz="2400" dirty="0">
                <a:solidFill>
                  <a:srgbClr val="9900FF"/>
                </a:solidFill>
              </a:rPr>
              <a:t>Gastric Fever</a:t>
            </a: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4953000" y="1752600"/>
            <a:ext cx="4191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130000"/>
              </a:lnSpc>
              <a:spcBef>
                <a:spcPct val="20000"/>
              </a:spcBef>
              <a:buClr>
                <a:srgbClr val="FF0066"/>
              </a:buClr>
            </a:pPr>
            <a:r>
              <a:rPr lang="en-US" dirty="0">
                <a:solidFill>
                  <a:schemeClr val="hlink"/>
                </a:solidFill>
              </a:rPr>
              <a:t>   </a:t>
            </a:r>
            <a:r>
              <a:rPr lang="en-US" sz="2400" u="sng" dirty="0">
                <a:solidFill>
                  <a:schemeClr val="hlink"/>
                </a:solidFill>
              </a:rPr>
              <a:t>Animal Disease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FF0066"/>
              </a:buClr>
              <a:buFontTx/>
              <a:buChar char="•"/>
            </a:pPr>
            <a:r>
              <a:rPr lang="en-US" sz="2400" dirty="0">
                <a:solidFill>
                  <a:srgbClr val="9900FF"/>
                </a:solidFill>
              </a:rPr>
              <a:t>Bang’s Disease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FF0066"/>
              </a:buClr>
              <a:buFontTx/>
              <a:buChar char="•"/>
            </a:pPr>
            <a:r>
              <a:rPr lang="en-US" sz="2400" dirty="0">
                <a:solidFill>
                  <a:srgbClr val="9900FF"/>
                </a:solidFill>
              </a:rPr>
              <a:t>Enzootic Abortion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FF0066"/>
              </a:buClr>
              <a:buFontTx/>
              <a:buChar char="•"/>
            </a:pPr>
            <a:r>
              <a:rPr lang="en-US" sz="2400" dirty="0">
                <a:solidFill>
                  <a:srgbClr val="9900FF"/>
                </a:solidFill>
              </a:rPr>
              <a:t>Epizootic Abortion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FF0066"/>
              </a:buClr>
              <a:buFontTx/>
              <a:buChar char="•"/>
            </a:pPr>
            <a:r>
              <a:rPr lang="en-US" sz="2400" dirty="0">
                <a:solidFill>
                  <a:srgbClr val="9900FF"/>
                </a:solidFill>
              </a:rPr>
              <a:t>Slinking of Calves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FF0066"/>
              </a:buClr>
              <a:buFontTx/>
              <a:buChar char="•"/>
            </a:pPr>
            <a:r>
              <a:rPr lang="en-US" sz="2400" dirty="0">
                <a:solidFill>
                  <a:srgbClr val="9900FF"/>
                </a:solidFill>
              </a:rPr>
              <a:t>Ram </a:t>
            </a:r>
            <a:r>
              <a:rPr lang="en-US" sz="2400" dirty="0" err="1">
                <a:solidFill>
                  <a:srgbClr val="9900FF"/>
                </a:solidFill>
              </a:rPr>
              <a:t>Epididymitis</a:t>
            </a:r>
            <a:endParaRPr lang="en-US" sz="2400" dirty="0">
              <a:solidFill>
                <a:srgbClr val="9900FF"/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FF0066"/>
              </a:buClr>
              <a:buFontTx/>
              <a:buChar char="•"/>
            </a:pPr>
            <a:r>
              <a:rPr lang="en-US" sz="2400" dirty="0">
                <a:solidFill>
                  <a:srgbClr val="9900FF"/>
                </a:solidFill>
              </a:rPr>
              <a:t>Contagious Abortion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85800" y="733425"/>
            <a:ext cx="8077200" cy="551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28600" algn="ctr" eaLnBrk="1" hangingPunct="1"/>
            <a:r>
              <a:rPr lang="en-US" sz="2400">
                <a:solidFill>
                  <a:srgbClr val="993300"/>
                </a:solidFill>
                <a:cs typeface="Arial" charset="0"/>
              </a:rPr>
              <a:t>HOST RANGE  and TRANSMISSION</a:t>
            </a:r>
          </a:p>
          <a:p>
            <a:pPr indent="228600" algn="ctr" eaLnBrk="1" hangingPunct="1"/>
            <a:endParaRPr lang="en-US" sz="1600" b="0">
              <a:latin typeface="Book Antiqua" pitchFamily="18" charset="0"/>
              <a:cs typeface="Arial" charset="0"/>
            </a:endParaRPr>
          </a:p>
          <a:p>
            <a:pPr indent="228600"/>
            <a:r>
              <a:rPr lang="en-US" sz="2400" i="1">
                <a:cs typeface="Arial" charset="0"/>
              </a:rPr>
              <a:t>	 </a:t>
            </a:r>
            <a:r>
              <a:rPr lang="en-US" sz="2200" i="1">
                <a:solidFill>
                  <a:srgbClr val="FF0066"/>
                </a:solidFill>
                <a:latin typeface="Book Antiqua" pitchFamily="18" charset="0"/>
                <a:cs typeface="Arial" charset="0"/>
              </a:rPr>
              <a:t>Brucella abortus	</a:t>
            </a:r>
            <a:r>
              <a:rPr lang="en-US" sz="2200">
                <a:solidFill>
                  <a:srgbClr val="FF0066"/>
                </a:solidFill>
                <a:latin typeface="Book Antiqua" pitchFamily="18" charset="0"/>
                <a:cs typeface="Arial" charset="0"/>
              </a:rPr>
              <a:t>:</a:t>
            </a:r>
            <a:r>
              <a:rPr lang="en-US" sz="2200">
                <a:solidFill>
                  <a:schemeClr val="tx2"/>
                </a:solidFill>
                <a:latin typeface="Book Antiqua" pitchFamily="18" charset="0"/>
                <a:cs typeface="Arial" charset="0"/>
              </a:rPr>
              <a:t> cattle, buffalo, select wildlife </a:t>
            </a:r>
          </a:p>
          <a:p>
            <a:pPr indent="228600"/>
            <a:r>
              <a:rPr lang="en-US" sz="2200">
                <a:solidFill>
                  <a:schemeClr val="tx2"/>
                </a:solidFill>
                <a:latin typeface="Book Antiqua" pitchFamily="18" charset="0"/>
                <a:cs typeface="Arial" charset="0"/>
              </a:rPr>
              <a:t>	</a:t>
            </a:r>
            <a:r>
              <a:rPr lang="en-US" sz="2200" i="1">
                <a:solidFill>
                  <a:srgbClr val="FF0066"/>
                </a:solidFill>
                <a:latin typeface="Book Antiqua" pitchFamily="18" charset="0"/>
                <a:cs typeface="Arial" charset="0"/>
              </a:rPr>
              <a:t>Brucella melitensis	</a:t>
            </a:r>
            <a:r>
              <a:rPr lang="en-US" sz="2200">
                <a:solidFill>
                  <a:srgbClr val="FF0066"/>
                </a:solidFill>
                <a:latin typeface="Book Antiqua" pitchFamily="18" charset="0"/>
                <a:cs typeface="Arial" charset="0"/>
              </a:rPr>
              <a:t>:</a:t>
            </a:r>
            <a:r>
              <a:rPr lang="en-US" sz="2200" i="1">
                <a:solidFill>
                  <a:schemeClr val="tx2"/>
                </a:solidFill>
                <a:latin typeface="Book Antiqua" pitchFamily="18" charset="0"/>
                <a:cs typeface="Arial" charset="0"/>
              </a:rPr>
              <a:t> </a:t>
            </a:r>
            <a:r>
              <a:rPr lang="en-US" sz="2200">
                <a:solidFill>
                  <a:schemeClr val="tx2"/>
                </a:solidFill>
                <a:latin typeface="Book Antiqua" pitchFamily="18" charset="0"/>
                <a:cs typeface="Arial" charset="0"/>
              </a:rPr>
              <a:t>sheep, goats and bovines</a:t>
            </a:r>
          </a:p>
          <a:p>
            <a:pPr indent="228600"/>
            <a:endParaRPr lang="en-US" sz="240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marL="742950" lvl="1" indent="-285750">
              <a:buClr>
                <a:srgbClr val="9900CC"/>
              </a:buClr>
              <a:buFont typeface="Wingdings" pitchFamily="2" charset="2"/>
              <a:buChar char="Ø"/>
            </a:pPr>
            <a:r>
              <a:rPr lang="en-US" sz="2400" i="1">
                <a:solidFill>
                  <a:schemeClr val="accent2"/>
                </a:solidFill>
                <a:cs typeface="Arial" charset="0"/>
              </a:rPr>
              <a:t> </a:t>
            </a:r>
            <a:r>
              <a:rPr lang="en-US" sz="2400">
                <a:latin typeface="Book Antiqua" pitchFamily="18" charset="0"/>
                <a:cs typeface="Arial" charset="0"/>
              </a:rPr>
              <a:t>Main source of infection</a:t>
            </a:r>
            <a:endParaRPr lang="en-US" sz="2400" b="0">
              <a:latin typeface="Book Antiqua" pitchFamily="18" charset="0"/>
              <a:cs typeface="Times New Roman" pitchFamily="18" charset="0"/>
            </a:endParaRPr>
          </a:p>
          <a:p>
            <a:pPr indent="228600"/>
            <a:r>
              <a:rPr lang="en-US">
                <a:latin typeface="Book Antiqua" pitchFamily="18" charset="0"/>
                <a:cs typeface="Arial" charset="0"/>
              </a:rPr>
              <a:t>  		</a:t>
            </a:r>
            <a:r>
              <a:rPr lang="en-US" sz="2200" b="0">
                <a:solidFill>
                  <a:srgbClr val="FF0066"/>
                </a:solidFill>
                <a:latin typeface="Book Antiqua" pitchFamily="18" charset="0"/>
                <a:cs typeface="Arial" charset="0"/>
                <a:sym typeface="Wingdings 2" pitchFamily="18" charset="2"/>
              </a:rPr>
              <a:t> </a:t>
            </a:r>
            <a:r>
              <a:rPr lang="en-US" sz="2200">
                <a:latin typeface="Book Antiqua" pitchFamily="18" charset="0"/>
                <a:cs typeface="Arial" charset="0"/>
              </a:rPr>
              <a:t>uterine discharge of infected animals</a:t>
            </a:r>
          </a:p>
          <a:p>
            <a:pPr indent="228600"/>
            <a:r>
              <a:rPr lang="en-US" sz="2200" b="0">
                <a:latin typeface="Book Antiqua" pitchFamily="18" charset="0"/>
                <a:cs typeface="Times New Roman" pitchFamily="18" charset="0"/>
              </a:rPr>
              <a:t>		</a:t>
            </a:r>
            <a:r>
              <a:rPr lang="en-US" sz="2200" b="0">
                <a:solidFill>
                  <a:srgbClr val="FF0066"/>
                </a:solidFill>
                <a:sym typeface="Wingdings 2" pitchFamily="18" charset="2"/>
              </a:rPr>
              <a:t></a:t>
            </a:r>
            <a:r>
              <a:rPr lang="en-US" sz="2200" b="0">
                <a:sym typeface="Wingdings 2" pitchFamily="18" charset="2"/>
              </a:rPr>
              <a:t> </a:t>
            </a:r>
            <a:r>
              <a:rPr lang="en-US" sz="2200">
                <a:latin typeface="Book Antiqua" pitchFamily="18" charset="0"/>
                <a:cs typeface="Arial" charset="0"/>
              </a:rPr>
              <a:t>aborted foetus</a:t>
            </a:r>
            <a:endParaRPr lang="en-US" sz="2200">
              <a:latin typeface="Book Antiqua" pitchFamily="18" charset="0"/>
              <a:cs typeface="Times New Roman" pitchFamily="18" charset="0"/>
            </a:endParaRPr>
          </a:p>
          <a:p>
            <a:pPr indent="228600"/>
            <a:r>
              <a:rPr lang="en-US" sz="2200" b="0">
                <a:latin typeface="Book Antiqua" pitchFamily="18" charset="0"/>
                <a:cs typeface="Arial" charset="0"/>
              </a:rPr>
              <a:t> 		</a:t>
            </a:r>
            <a:r>
              <a:rPr lang="en-US" sz="2200" b="0">
                <a:solidFill>
                  <a:srgbClr val="FF0066"/>
                </a:solidFill>
                <a:sym typeface="Wingdings 2" pitchFamily="18" charset="2"/>
              </a:rPr>
              <a:t></a:t>
            </a:r>
            <a:r>
              <a:rPr lang="en-US" sz="2200" b="0">
                <a:latin typeface="Book Antiqua" pitchFamily="18" charset="0"/>
                <a:cs typeface="Arial" charset="0"/>
              </a:rPr>
              <a:t> </a:t>
            </a:r>
            <a:r>
              <a:rPr lang="en-US" sz="2200">
                <a:latin typeface="Book Antiqua" pitchFamily="18" charset="0"/>
                <a:cs typeface="Arial" charset="0"/>
              </a:rPr>
              <a:t>infected semen</a:t>
            </a:r>
            <a:endParaRPr lang="en-US" sz="2200">
              <a:latin typeface="Book Antiqua" pitchFamily="18" charset="0"/>
              <a:cs typeface="Times New Roman" pitchFamily="18" charset="0"/>
            </a:endParaRPr>
          </a:p>
          <a:p>
            <a:pPr marL="742950" lvl="1" indent="-285750">
              <a:buClr>
                <a:srgbClr val="9900CC"/>
              </a:buClr>
              <a:buFont typeface="Wingdings" pitchFamily="2" charset="2"/>
              <a:buChar char="Ø"/>
            </a:pPr>
            <a:r>
              <a:rPr lang="en-US">
                <a:latin typeface="Book Antiqua" pitchFamily="18" charset="0"/>
                <a:cs typeface="Arial" charset="0"/>
              </a:rPr>
              <a:t> </a:t>
            </a:r>
            <a:r>
              <a:rPr lang="en-US" sz="2400">
                <a:latin typeface="Book Antiqua" pitchFamily="18" charset="0"/>
                <a:cs typeface="Arial" charset="0"/>
              </a:rPr>
              <a:t>Spreads mainly through</a:t>
            </a:r>
          </a:p>
          <a:p>
            <a:pPr indent="228600"/>
            <a:r>
              <a:rPr lang="en-US">
                <a:latin typeface="Book Antiqua" pitchFamily="18" charset="0"/>
                <a:cs typeface="Arial" charset="0"/>
              </a:rPr>
              <a:t>		 </a:t>
            </a:r>
            <a:r>
              <a:rPr lang="en-US" sz="2200" b="0">
                <a:solidFill>
                  <a:srgbClr val="FF0066"/>
                </a:solidFill>
                <a:sym typeface="Wingdings 2" pitchFamily="18" charset="2"/>
              </a:rPr>
              <a:t></a:t>
            </a:r>
            <a:r>
              <a:rPr lang="en-US" sz="2200" b="0">
                <a:sym typeface="Wingdings 2" pitchFamily="18" charset="2"/>
              </a:rPr>
              <a:t> </a:t>
            </a:r>
            <a:r>
              <a:rPr lang="en-US" sz="2200">
                <a:latin typeface="Book Antiqua" pitchFamily="18" charset="0"/>
                <a:cs typeface="Arial" charset="0"/>
              </a:rPr>
              <a:t>ingestion of contaminated food and water</a:t>
            </a:r>
          </a:p>
          <a:p>
            <a:pPr indent="228600"/>
            <a:r>
              <a:rPr lang="en-US" sz="2200" b="0">
                <a:latin typeface="Book Antiqua" pitchFamily="18" charset="0"/>
                <a:cs typeface="Arial" charset="0"/>
              </a:rPr>
              <a:t> 		 </a:t>
            </a:r>
            <a:r>
              <a:rPr lang="en-US" sz="2200" b="0">
                <a:solidFill>
                  <a:srgbClr val="FF0066"/>
                </a:solidFill>
                <a:sym typeface="Wingdings 2" pitchFamily="18" charset="2"/>
              </a:rPr>
              <a:t></a:t>
            </a:r>
            <a:r>
              <a:rPr lang="en-US" sz="2200" b="0">
                <a:sym typeface="Wingdings 2" pitchFamily="18" charset="2"/>
              </a:rPr>
              <a:t> </a:t>
            </a:r>
            <a:r>
              <a:rPr lang="en-US" sz="2200">
                <a:latin typeface="Book Antiqua" pitchFamily="18" charset="0"/>
                <a:cs typeface="Arial" charset="0"/>
              </a:rPr>
              <a:t>Artificial Insemination</a:t>
            </a:r>
          </a:p>
          <a:p>
            <a:pPr indent="228600"/>
            <a:r>
              <a:rPr lang="en-US" sz="2200" b="0">
                <a:latin typeface="Book Antiqua" pitchFamily="18" charset="0"/>
                <a:cs typeface="Arial" charset="0"/>
              </a:rPr>
              <a:t> 		 </a:t>
            </a:r>
            <a:r>
              <a:rPr lang="en-US" sz="2200" b="0">
                <a:solidFill>
                  <a:srgbClr val="FF0066"/>
                </a:solidFill>
                <a:sym typeface="Wingdings 2" pitchFamily="18" charset="2"/>
              </a:rPr>
              <a:t></a:t>
            </a:r>
            <a:r>
              <a:rPr lang="en-US" sz="2200" b="0">
                <a:latin typeface="Book Antiqua" pitchFamily="18" charset="0"/>
                <a:cs typeface="Arial" charset="0"/>
              </a:rPr>
              <a:t> </a:t>
            </a:r>
            <a:r>
              <a:rPr lang="en-US" sz="2200">
                <a:latin typeface="Book Antiqua" pitchFamily="18" charset="0"/>
                <a:cs typeface="Arial" charset="0"/>
              </a:rPr>
              <a:t>tail splashing of urine - conjunctival route</a:t>
            </a:r>
          </a:p>
          <a:p>
            <a:pPr indent="228600"/>
            <a:r>
              <a:rPr lang="en-US" sz="2200" b="0">
                <a:latin typeface="Book Antiqua" pitchFamily="18" charset="0"/>
                <a:cs typeface="Arial" charset="0"/>
              </a:rPr>
              <a:t> 		 </a:t>
            </a:r>
            <a:r>
              <a:rPr lang="en-US" sz="2200" b="0">
                <a:solidFill>
                  <a:srgbClr val="FF0066"/>
                </a:solidFill>
                <a:sym typeface="Wingdings 2" pitchFamily="18" charset="2"/>
              </a:rPr>
              <a:t></a:t>
            </a:r>
            <a:r>
              <a:rPr lang="en-US" sz="2200" b="0">
                <a:latin typeface="Book Antiqua" pitchFamily="18" charset="0"/>
                <a:cs typeface="Arial" charset="0"/>
              </a:rPr>
              <a:t> </a:t>
            </a:r>
            <a:r>
              <a:rPr lang="en-US" sz="2200">
                <a:latin typeface="Book Antiqua" pitchFamily="18" charset="0"/>
                <a:cs typeface="Arial" charset="0"/>
              </a:rPr>
              <a:t>veterinary activities</a:t>
            </a:r>
          </a:p>
          <a:p>
            <a:pPr marL="742950" lvl="1" indent="-285750">
              <a:buClr>
                <a:srgbClr val="9900CC"/>
              </a:buClr>
              <a:buFont typeface="Wingdings" pitchFamily="2" charset="2"/>
              <a:buChar char="Ø"/>
            </a:pPr>
            <a:r>
              <a:rPr lang="en-US">
                <a:latin typeface="Book Antiqua" pitchFamily="18" charset="0"/>
                <a:cs typeface="Arial" charset="0"/>
              </a:rPr>
              <a:t> </a:t>
            </a:r>
            <a:r>
              <a:rPr lang="en-US" sz="2400">
                <a:latin typeface="Book Antiqua" pitchFamily="18" charset="0"/>
                <a:cs typeface="Arial" charset="0"/>
              </a:rPr>
              <a:t>Rural poor zoo sanitary conditions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1143000" y="441325"/>
            <a:ext cx="7696200" cy="19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990000"/>
                </a:solidFill>
                <a:cs typeface="Arial" charset="0"/>
              </a:rPr>
              <a:t>IMPORTANT OUTCOME OF INFECTION</a:t>
            </a:r>
          </a:p>
          <a:p>
            <a:pPr marL="400050" lvl="2" indent="514350" eaLnBrk="1" hangingPunct="1">
              <a:spcBef>
                <a:spcPct val="50000"/>
              </a:spcBef>
              <a:buClr>
                <a:srgbClr val="FF0066"/>
              </a:buClr>
              <a:buFont typeface="Wingdings" pitchFamily="2" charset="2"/>
              <a:buChar char="Ø"/>
            </a:pPr>
            <a:r>
              <a:rPr lang="en-US" dirty="0">
                <a:cs typeface="Arial" charset="0"/>
              </a:rPr>
              <a:t> </a:t>
            </a:r>
            <a:r>
              <a:rPr lang="en-US" sz="2400" dirty="0">
                <a:cs typeface="Arial" charset="0"/>
              </a:rPr>
              <a:t>Sexually mature animals only affected</a:t>
            </a:r>
            <a:endParaRPr lang="en-US" sz="2400" dirty="0">
              <a:cs typeface="Times New Roman" pitchFamily="18" charset="0"/>
            </a:endParaRPr>
          </a:p>
          <a:p>
            <a:pPr marL="400050" lvl="2" indent="514350">
              <a:spcBef>
                <a:spcPct val="50000"/>
              </a:spcBef>
              <a:buClr>
                <a:srgbClr val="FF0066"/>
              </a:buClr>
              <a:buFont typeface="Wingdings" pitchFamily="2" charset="2"/>
              <a:buChar char="Ø"/>
            </a:pPr>
            <a:r>
              <a:rPr lang="en-US" sz="2400" dirty="0">
                <a:cs typeface="Arial" charset="0"/>
              </a:rPr>
              <a:t> Initial exposure infection during: </a:t>
            </a:r>
            <a:r>
              <a:rPr lang="en-US" sz="2400" dirty="0" smtClean="0">
                <a:cs typeface="Arial" charset="0"/>
              </a:rPr>
              <a:t>in pregnancy </a:t>
            </a:r>
            <a:endParaRPr lang="en-US" sz="2400" dirty="0">
              <a:cs typeface="Times New Roman" pitchFamily="18" charset="0"/>
            </a:endParaRPr>
          </a:p>
          <a:p>
            <a:pPr marL="285750" lvl="1" indent="-163513">
              <a:spcBef>
                <a:spcPct val="50000"/>
              </a:spcBef>
              <a:buClr>
                <a:srgbClr val="FF0066"/>
              </a:buClr>
              <a:buFont typeface="Wingdings" pitchFamily="2" charset="2"/>
              <a:buNone/>
            </a:pPr>
            <a:r>
              <a:rPr lang="en-US" dirty="0">
                <a:cs typeface="Arial" charset="0"/>
              </a:rPr>
              <a:t>		</a:t>
            </a:r>
            <a:endParaRPr lang="en-US" sz="20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914400" y="990600"/>
            <a:ext cx="74676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/>
              <a:t>We regard brucellosis as </a:t>
            </a:r>
          </a:p>
          <a:p>
            <a:pPr algn="ctr">
              <a:spcBef>
                <a:spcPct val="50000"/>
              </a:spcBef>
            </a:pPr>
            <a:r>
              <a:rPr lang="en-US" sz="2800" dirty="0"/>
              <a:t>the </a:t>
            </a:r>
            <a:r>
              <a:rPr lang="en-US" sz="2800" dirty="0">
                <a:solidFill>
                  <a:srgbClr val="FF0066"/>
                </a:solidFill>
                <a:latin typeface="Century Gothic" pitchFamily="34" charset="0"/>
              </a:rPr>
              <a:t>World’s most Widespread</a:t>
            </a:r>
            <a:r>
              <a:rPr lang="en-US" sz="2800" dirty="0"/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2800" dirty="0"/>
              <a:t>of all </a:t>
            </a:r>
            <a:r>
              <a:rPr lang="en-US" sz="2800" dirty="0" err="1">
                <a:solidFill>
                  <a:srgbClr val="6600CC"/>
                </a:solidFill>
              </a:rPr>
              <a:t>Zoonoses</a:t>
            </a:r>
            <a:r>
              <a:rPr lang="en-US" sz="2800" dirty="0">
                <a:solidFill>
                  <a:srgbClr val="CC3300"/>
                </a:solidFill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2800" dirty="0"/>
              <a:t>&amp; </a:t>
            </a:r>
          </a:p>
          <a:p>
            <a:pPr algn="ctr">
              <a:spcBef>
                <a:spcPct val="50000"/>
              </a:spcBef>
            </a:pPr>
            <a:r>
              <a:rPr lang="en-US" sz="2800" dirty="0"/>
              <a:t>it has </a:t>
            </a:r>
            <a:r>
              <a:rPr lang="en-US" sz="2800" dirty="0">
                <a:solidFill>
                  <a:srgbClr val="6600CC"/>
                </a:solidFill>
                <a:latin typeface="Century Gothic" pitchFamily="34" charset="0"/>
              </a:rPr>
              <a:t>Enormous Impact</a:t>
            </a:r>
            <a:r>
              <a:rPr lang="en-US" sz="2800" dirty="0"/>
              <a:t> on </a:t>
            </a:r>
          </a:p>
          <a:p>
            <a:pPr algn="ctr">
              <a:spcBef>
                <a:spcPct val="50000"/>
              </a:spcBef>
            </a:pPr>
            <a:r>
              <a:rPr lang="en-US" sz="2800" dirty="0"/>
              <a:t>the </a:t>
            </a:r>
            <a:r>
              <a:rPr lang="en-US" sz="4800" dirty="0">
                <a:solidFill>
                  <a:srgbClr val="FF6600"/>
                </a:solidFill>
                <a:latin typeface="Agency FB" pitchFamily="34" charset="0"/>
              </a:rPr>
              <a:t>Animals Industry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832</Words>
  <Application>Microsoft Office PowerPoint</Application>
  <PresentationFormat>On-screen Show (4:3)</PresentationFormat>
  <Paragraphs>184</Paragraphs>
  <Slides>24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BRUCELLOSIS </vt:lpstr>
      <vt:lpstr>Incidence </vt:lpstr>
      <vt:lpstr>Etiology ( 7 species till now in the world) </vt:lpstr>
      <vt:lpstr>Resistance to physical &amp; chemical agents</vt:lpstr>
      <vt:lpstr>Prevalence</vt:lpstr>
      <vt:lpstr>Slide 6</vt:lpstr>
      <vt:lpstr>Slide 7</vt:lpstr>
      <vt:lpstr>Slide 8</vt:lpstr>
      <vt:lpstr>Slide 9</vt:lpstr>
      <vt:lpstr>Slide 10</vt:lpstr>
      <vt:lpstr>BRUCELLOSIS </vt:lpstr>
      <vt:lpstr>BRUCELLOSIS </vt:lpstr>
      <vt:lpstr>Slide 13</vt:lpstr>
      <vt:lpstr>Clinical signs</vt:lpstr>
      <vt:lpstr>Clinical signs</vt:lpstr>
      <vt:lpstr>BRUCELLOSIS </vt:lpstr>
      <vt:lpstr>BRUCELLOSIS </vt:lpstr>
      <vt:lpstr>Slide 18</vt:lpstr>
      <vt:lpstr>Slide 19</vt:lpstr>
      <vt:lpstr>Slide 20</vt:lpstr>
      <vt:lpstr>BRUCELLOSIS </vt:lpstr>
      <vt:lpstr>BRUCELLOSIS </vt:lpstr>
      <vt:lpstr>Slide 23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51</cp:revision>
  <dcterms:created xsi:type="dcterms:W3CDTF">2006-08-16T00:00:00Z</dcterms:created>
  <dcterms:modified xsi:type="dcterms:W3CDTF">2019-03-14T05:33:20Z</dcterms:modified>
</cp:coreProperties>
</file>