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  <p:sldMasterId id="2147484278" r:id="rId2"/>
    <p:sldMasterId id="2147484296" r:id="rId3"/>
    <p:sldMasterId id="2147484314" r:id="rId4"/>
    <p:sldMasterId id="2147484326" r:id="rId5"/>
    <p:sldMasterId id="2147484344" r:id="rId6"/>
    <p:sldMasterId id="2147484362" r:id="rId7"/>
  </p:sldMasterIdLst>
  <p:notesMasterIdLst>
    <p:notesMasterId r:id="rId23"/>
  </p:notesMasterIdLst>
  <p:sldIdLst>
    <p:sldId id="344" r:id="rId8"/>
    <p:sldId id="314" r:id="rId9"/>
    <p:sldId id="315" r:id="rId10"/>
    <p:sldId id="316" r:id="rId11"/>
    <p:sldId id="317" r:id="rId12"/>
    <p:sldId id="318" r:id="rId13"/>
    <p:sldId id="319" r:id="rId14"/>
    <p:sldId id="339" r:id="rId15"/>
    <p:sldId id="345" r:id="rId16"/>
    <p:sldId id="320" r:id="rId17"/>
    <p:sldId id="321" r:id="rId18"/>
    <p:sldId id="310" r:id="rId19"/>
    <p:sldId id="308" r:id="rId20"/>
    <p:sldId id="309" r:id="rId21"/>
    <p:sldId id="28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5A170A"/>
    <a:srgbClr val="E6005D"/>
    <a:srgbClr val="FF3300"/>
    <a:srgbClr val="FF00FF"/>
    <a:srgbClr val="654321"/>
    <a:srgbClr val="66FF99"/>
    <a:srgbClr val="E8FCEC"/>
    <a:srgbClr val="FFE07D"/>
    <a:srgbClr val="FFE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69" autoAdjust="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9E49E2-55F5-42ED-80EA-720E13CB10B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A37F0C19-8FFB-462E-ADA8-45A450153EE2}">
      <dgm:prSet phldrT="[Text]" custT="1"/>
      <dgm:spPr/>
      <dgm:t>
        <a:bodyPr/>
        <a:lstStyle/>
        <a:p>
          <a:r>
            <a:rPr lang="en-US" sz="2400" b="1" i="0" dirty="0" smtClean="0"/>
            <a:t>Preparation of the water phase and fat phase</a:t>
          </a:r>
          <a:endParaRPr lang="en-US" sz="2400" b="1" dirty="0"/>
        </a:p>
      </dgm:t>
    </dgm:pt>
    <dgm:pt modelId="{4244F523-20F6-458C-98C1-0EBE237C4940}" type="parTrans" cxnId="{D594D335-18D5-497E-8B68-62563ABB7AF7}">
      <dgm:prSet/>
      <dgm:spPr/>
      <dgm:t>
        <a:bodyPr/>
        <a:lstStyle/>
        <a:p>
          <a:endParaRPr lang="en-US" b="1"/>
        </a:p>
      </dgm:t>
    </dgm:pt>
    <dgm:pt modelId="{176FAE09-352E-4FE4-85A2-E8D8073419FE}" type="sibTrans" cxnId="{D594D335-18D5-497E-8B68-62563ABB7AF7}">
      <dgm:prSet/>
      <dgm:spPr>
        <a:solidFill>
          <a:schemeClr val="tx1"/>
        </a:solidFill>
      </dgm:spPr>
      <dgm:t>
        <a:bodyPr/>
        <a:lstStyle/>
        <a:p>
          <a:endParaRPr lang="en-US" b="1">
            <a:solidFill>
              <a:srgbClr val="5A170A"/>
            </a:solidFill>
          </a:endParaRPr>
        </a:p>
      </dgm:t>
    </dgm:pt>
    <dgm:pt modelId="{BD9A534A-E20D-4118-919B-7C9B826A9ED6}">
      <dgm:prSet phldrT="[Text]" custT="1"/>
      <dgm:spPr/>
      <dgm:t>
        <a:bodyPr/>
        <a:lstStyle/>
        <a:p>
          <a:r>
            <a:rPr lang="en-US" sz="2400" b="1" i="0" dirty="0" smtClean="0"/>
            <a:t>Emulsion preparation</a:t>
          </a:r>
          <a:endParaRPr lang="en-US" sz="2400" b="1" dirty="0"/>
        </a:p>
      </dgm:t>
    </dgm:pt>
    <dgm:pt modelId="{0C01281B-7186-40F3-B26A-29B5F6976775}" type="parTrans" cxnId="{53D9E45E-6F47-4CFB-999E-60D2AE4998D6}">
      <dgm:prSet/>
      <dgm:spPr/>
      <dgm:t>
        <a:bodyPr/>
        <a:lstStyle/>
        <a:p>
          <a:endParaRPr lang="en-US" b="1"/>
        </a:p>
      </dgm:t>
    </dgm:pt>
    <dgm:pt modelId="{67F7DE7A-B743-4285-8510-DCD27617177A}" type="sibTrans" cxnId="{53D9E45E-6F47-4CFB-999E-60D2AE4998D6}">
      <dgm:prSet/>
      <dgm:spPr>
        <a:solidFill>
          <a:schemeClr val="tx1"/>
        </a:solidFill>
      </dgm:spPr>
      <dgm:t>
        <a:bodyPr/>
        <a:lstStyle/>
        <a:p>
          <a:endParaRPr lang="en-US" b="1"/>
        </a:p>
      </dgm:t>
    </dgm:pt>
    <dgm:pt modelId="{5F76BB49-6F0E-433C-B71C-E1BFC726107F}">
      <dgm:prSet phldrT="[Text]" custT="1"/>
      <dgm:spPr/>
      <dgm:t>
        <a:bodyPr/>
        <a:lstStyle/>
        <a:p>
          <a:r>
            <a:rPr lang="en-US" sz="2400" b="1" i="0" dirty="0" smtClean="0"/>
            <a:t>Filling</a:t>
          </a:r>
          <a:endParaRPr lang="en-US" sz="2400" b="1" dirty="0"/>
        </a:p>
      </dgm:t>
    </dgm:pt>
    <dgm:pt modelId="{6F4726F5-2C47-4FE1-B25C-306AE39C2D0F}" type="parTrans" cxnId="{501F7CE1-3B9C-4B15-A855-3EA333FCB4C8}">
      <dgm:prSet/>
      <dgm:spPr/>
      <dgm:t>
        <a:bodyPr/>
        <a:lstStyle/>
        <a:p>
          <a:endParaRPr lang="en-US" b="1"/>
        </a:p>
      </dgm:t>
    </dgm:pt>
    <dgm:pt modelId="{32BA493E-75B2-4CAF-A427-33742E61AF80}" type="sibTrans" cxnId="{501F7CE1-3B9C-4B15-A855-3EA333FCB4C8}">
      <dgm:prSet/>
      <dgm:spPr/>
      <dgm:t>
        <a:bodyPr/>
        <a:lstStyle/>
        <a:p>
          <a:endParaRPr lang="en-US" b="1"/>
        </a:p>
      </dgm:t>
    </dgm:pt>
    <dgm:pt modelId="{93DE0C11-B8C7-4A11-8045-C09E45461245}">
      <dgm:prSet custT="1"/>
      <dgm:spPr/>
      <dgm:t>
        <a:bodyPr/>
        <a:lstStyle/>
        <a:p>
          <a:r>
            <a:rPr lang="en-US" sz="2400" b="1" i="0" dirty="0" smtClean="0"/>
            <a:t>Pasteurisation</a:t>
          </a:r>
          <a:endParaRPr lang="en-US" sz="2400" b="1" dirty="0"/>
        </a:p>
      </dgm:t>
    </dgm:pt>
    <dgm:pt modelId="{AE0D4C5E-AC8F-416A-B0AD-6A66F6C7DC47}" type="parTrans" cxnId="{B90FB9C4-4FDB-4B9C-9ACA-0EE34AF957CD}">
      <dgm:prSet/>
      <dgm:spPr/>
      <dgm:t>
        <a:bodyPr/>
        <a:lstStyle/>
        <a:p>
          <a:endParaRPr lang="en-US" b="1"/>
        </a:p>
      </dgm:t>
    </dgm:pt>
    <dgm:pt modelId="{62774558-AB34-47EA-8D89-1BD3F84F912E}" type="sibTrans" cxnId="{B90FB9C4-4FDB-4B9C-9ACA-0EE34AF957CD}">
      <dgm:prSet/>
      <dgm:spPr>
        <a:solidFill>
          <a:schemeClr val="tx1"/>
        </a:solidFill>
      </dgm:spPr>
      <dgm:t>
        <a:bodyPr/>
        <a:lstStyle/>
        <a:p>
          <a:endParaRPr lang="en-US" b="1"/>
        </a:p>
      </dgm:t>
    </dgm:pt>
    <dgm:pt modelId="{C4C7991C-D726-4416-90FF-580B91D11625}">
      <dgm:prSet custT="1"/>
      <dgm:spPr/>
      <dgm:t>
        <a:bodyPr/>
        <a:lstStyle/>
        <a:p>
          <a:r>
            <a:rPr lang="en-US" sz="2400" b="1" i="0" dirty="0" smtClean="0"/>
            <a:t>Crystallization</a:t>
          </a:r>
          <a:endParaRPr lang="en-US" sz="2400" b="1" dirty="0"/>
        </a:p>
      </dgm:t>
    </dgm:pt>
    <dgm:pt modelId="{C3D11F03-738A-4EAF-AE65-82257B5E7943}" type="parTrans" cxnId="{0EFE38CF-2D9E-4AB2-A3F9-0D8987002404}">
      <dgm:prSet/>
      <dgm:spPr/>
      <dgm:t>
        <a:bodyPr/>
        <a:lstStyle/>
        <a:p>
          <a:endParaRPr lang="en-US" b="1"/>
        </a:p>
      </dgm:t>
    </dgm:pt>
    <dgm:pt modelId="{57228D76-E18F-4CD4-8DAC-0CD90D9C02C1}" type="sibTrans" cxnId="{0EFE38CF-2D9E-4AB2-A3F9-0D8987002404}">
      <dgm:prSet/>
      <dgm:spPr>
        <a:solidFill>
          <a:schemeClr val="tx1"/>
        </a:solidFill>
      </dgm:spPr>
      <dgm:t>
        <a:bodyPr/>
        <a:lstStyle/>
        <a:p>
          <a:endParaRPr lang="en-US" b="1"/>
        </a:p>
      </dgm:t>
    </dgm:pt>
    <dgm:pt modelId="{137D124D-F8CD-4090-B61C-92461CAD08F7}" type="pres">
      <dgm:prSet presAssocID="{B39E49E2-55F5-42ED-80EA-720E13CB10B9}" presName="linearFlow" presStyleCnt="0">
        <dgm:presLayoutVars>
          <dgm:resizeHandles val="exact"/>
        </dgm:presLayoutVars>
      </dgm:prSet>
      <dgm:spPr/>
    </dgm:pt>
    <dgm:pt modelId="{B1E3275B-304D-4B65-B63D-4A8469A29373}" type="pres">
      <dgm:prSet presAssocID="{A37F0C19-8FFB-462E-ADA8-45A450153EE2}" presName="node" presStyleLbl="node1" presStyleIdx="0" presStyleCnt="5" custScaleX="335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726C8-9641-489B-B5C4-3F21FB630BD9}" type="pres">
      <dgm:prSet presAssocID="{176FAE09-352E-4FE4-85A2-E8D8073419F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B6A3CD1D-0149-446A-80B1-E8395063D1E1}" type="pres">
      <dgm:prSet presAssocID="{176FAE09-352E-4FE4-85A2-E8D8073419F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905C504-5854-4F0F-93C5-6EE17CDC4119}" type="pres">
      <dgm:prSet presAssocID="{BD9A534A-E20D-4118-919B-7C9B826A9ED6}" presName="node" presStyleLbl="node1" presStyleIdx="1" presStyleCnt="5" custScaleX="335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535A1B-196A-4FD5-AAD5-58CE36D1B0DC}" type="pres">
      <dgm:prSet presAssocID="{67F7DE7A-B743-4285-8510-DCD27617177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7EADF75-47F3-4421-9A58-F0E5D906BB29}" type="pres">
      <dgm:prSet presAssocID="{67F7DE7A-B743-4285-8510-DCD27617177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3408C3F8-C5F4-4F70-9828-C1D3FB5DF2A7}" type="pres">
      <dgm:prSet presAssocID="{93DE0C11-B8C7-4A11-8045-C09E45461245}" presName="node" presStyleLbl="node1" presStyleIdx="2" presStyleCnt="5" custScaleX="335499" custLinFactNeighborY="-102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FA7E2-1AEA-413C-B5DB-D1F006F21784}" type="pres">
      <dgm:prSet presAssocID="{62774558-AB34-47EA-8D89-1BD3F84F912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8619F71-89D4-4D30-897C-8B52CFE8A588}" type="pres">
      <dgm:prSet presAssocID="{62774558-AB34-47EA-8D89-1BD3F84F912E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AAC35F0-5436-4B03-BE85-6C406EDABE3A}" type="pres">
      <dgm:prSet presAssocID="{C4C7991C-D726-4416-90FF-580B91D11625}" presName="node" presStyleLbl="node1" presStyleIdx="3" presStyleCnt="5" custScaleX="335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42220-4E43-40AF-AB6B-69A4D7A4A574}" type="pres">
      <dgm:prSet presAssocID="{57228D76-E18F-4CD4-8DAC-0CD90D9C02C1}" presName="sibTrans" presStyleLbl="sibTrans2D1" presStyleIdx="3" presStyleCnt="4"/>
      <dgm:spPr/>
      <dgm:t>
        <a:bodyPr/>
        <a:lstStyle/>
        <a:p>
          <a:endParaRPr lang="en-US"/>
        </a:p>
      </dgm:t>
    </dgm:pt>
    <dgm:pt modelId="{5551179F-B2B7-4F7C-A1B8-17CD9579257F}" type="pres">
      <dgm:prSet presAssocID="{57228D76-E18F-4CD4-8DAC-0CD90D9C02C1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2341AD7-6D37-4C33-AD44-0E4C340DA69F}" type="pres">
      <dgm:prSet presAssocID="{5F76BB49-6F0E-433C-B71C-E1BFC726107F}" presName="node" presStyleLbl="node1" presStyleIdx="4" presStyleCnt="5" custScaleX="335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6D766-A22F-41B4-85AF-C509D76AC3C8}" type="presOf" srcId="{67F7DE7A-B743-4285-8510-DCD27617177A}" destId="{A7535A1B-196A-4FD5-AAD5-58CE36D1B0DC}" srcOrd="0" destOrd="0" presId="urn:microsoft.com/office/officeart/2005/8/layout/process2"/>
    <dgm:cxn modelId="{636C0925-1554-4603-B3CA-2DFA3639469F}" type="presOf" srcId="{B39E49E2-55F5-42ED-80EA-720E13CB10B9}" destId="{137D124D-F8CD-4090-B61C-92461CAD08F7}" srcOrd="0" destOrd="0" presId="urn:microsoft.com/office/officeart/2005/8/layout/process2"/>
    <dgm:cxn modelId="{9032DF1E-15FD-4B47-B78E-0F889C70E801}" type="presOf" srcId="{57228D76-E18F-4CD4-8DAC-0CD90D9C02C1}" destId="{5551179F-B2B7-4F7C-A1B8-17CD9579257F}" srcOrd="1" destOrd="0" presId="urn:microsoft.com/office/officeart/2005/8/layout/process2"/>
    <dgm:cxn modelId="{0EFE38CF-2D9E-4AB2-A3F9-0D8987002404}" srcId="{B39E49E2-55F5-42ED-80EA-720E13CB10B9}" destId="{C4C7991C-D726-4416-90FF-580B91D11625}" srcOrd="3" destOrd="0" parTransId="{C3D11F03-738A-4EAF-AE65-82257B5E7943}" sibTransId="{57228D76-E18F-4CD4-8DAC-0CD90D9C02C1}"/>
    <dgm:cxn modelId="{52B22BA9-0819-4C5A-9409-98C5D958E4EA}" type="presOf" srcId="{176FAE09-352E-4FE4-85A2-E8D8073419FE}" destId="{B6A3CD1D-0149-446A-80B1-E8395063D1E1}" srcOrd="1" destOrd="0" presId="urn:microsoft.com/office/officeart/2005/8/layout/process2"/>
    <dgm:cxn modelId="{3C297AB8-E5EC-40EF-B73E-84C46E2EBBE8}" type="presOf" srcId="{93DE0C11-B8C7-4A11-8045-C09E45461245}" destId="{3408C3F8-C5F4-4F70-9828-C1D3FB5DF2A7}" srcOrd="0" destOrd="0" presId="urn:microsoft.com/office/officeart/2005/8/layout/process2"/>
    <dgm:cxn modelId="{F2005E48-2AEC-44FB-A964-E8E6C45E284F}" type="presOf" srcId="{C4C7991C-D726-4416-90FF-580B91D11625}" destId="{CAAC35F0-5436-4B03-BE85-6C406EDABE3A}" srcOrd="0" destOrd="0" presId="urn:microsoft.com/office/officeart/2005/8/layout/process2"/>
    <dgm:cxn modelId="{C93011AD-3C78-4352-A225-C10FE41D1569}" type="presOf" srcId="{A37F0C19-8FFB-462E-ADA8-45A450153EE2}" destId="{B1E3275B-304D-4B65-B63D-4A8469A29373}" srcOrd="0" destOrd="0" presId="urn:microsoft.com/office/officeart/2005/8/layout/process2"/>
    <dgm:cxn modelId="{53D9E45E-6F47-4CFB-999E-60D2AE4998D6}" srcId="{B39E49E2-55F5-42ED-80EA-720E13CB10B9}" destId="{BD9A534A-E20D-4118-919B-7C9B826A9ED6}" srcOrd="1" destOrd="0" parTransId="{0C01281B-7186-40F3-B26A-29B5F6976775}" sibTransId="{67F7DE7A-B743-4285-8510-DCD27617177A}"/>
    <dgm:cxn modelId="{394E0783-5F1B-41B5-830D-70AE137F7D8E}" type="presOf" srcId="{62774558-AB34-47EA-8D89-1BD3F84F912E}" destId="{098FA7E2-1AEA-413C-B5DB-D1F006F21784}" srcOrd="0" destOrd="0" presId="urn:microsoft.com/office/officeart/2005/8/layout/process2"/>
    <dgm:cxn modelId="{8D2146FB-5F37-4401-9658-7EC6883C8C13}" type="presOf" srcId="{67F7DE7A-B743-4285-8510-DCD27617177A}" destId="{17EADF75-47F3-4421-9A58-F0E5D906BB29}" srcOrd="1" destOrd="0" presId="urn:microsoft.com/office/officeart/2005/8/layout/process2"/>
    <dgm:cxn modelId="{501F7CE1-3B9C-4B15-A855-3EA333FCB4C8}" srcId="{B39E49E2-55F5-42ED-80EA-720E13CB10B9}" destId="{5F76BB49-6F0E-433C-B71C-E1BFC726107F}" srcOrd="4" destOrd="0" parTransId="{6F4726F5-2C47-4FE1-B25C-306AE39C2D0F}" sibTransId="{32BA493E-75B2-4CAF-A427-33742E61AF80}"/>
    <dgm:cxn modelId="{D594D335-18D5-497E-8B68-62563ABB7AF7}" srcId="{B39E49E2-55F5-42ED-80EA-720E13CB10B9}" destId="{A37F0C19-8FFB-462E-ADA8-45A450153EE2}" srcOrd="0" destOrd="0" parTransId="{4244F523-20F6-458C-98C1-0EBE237C4940}" sibTransId="{176FAE09-352E-4FE4-85A2-E8D8073419FE}"/>
    <dgm:cxn modelId="{146CDDEF-2AAB-4476-95CB-E5634577AA5A}" type="presOf" srcId="{176FAE09-352E-4FE4-85A2-E8D8073419FE}" destId="{CFA726C8-9641-489B-B5C4-3F21FB630BD9}" srcOrd="0" destOrd="0" presId="urn:microsoft.com/office/officeart/2005/8/layout/process2"/>
    <dgm:cxn modelId="{79AA0EAB-EE53-4E33-B766-4CE870608B5D}" type="presOf" srcId="{BD9A534A-E20D-4118-919B-7C9B826A9ED6}" destId="{0905C504-5854-4F0F-93C5-6EE17CDC4119}" srcOrd="0" destOrd="0" presId="urn:microsoft.com/office/officeart/2005/8/layout/process2"/>
    <dgm:cxn modelId="{6E14AE0F-515D-4C69-9B79-2A420DCD4363}" type="presOf" srcId="{57228D76-E18F-4CD4-8DAC-0CD90D9C02C1}" destId="{C8642220-4E43-40AF-AB6B-69A4D7A4A574}" srcOrd="0" destOrd="0" presId="urn:microsoft.com/office/officeart/2005/8/layout/process2"/>
    <dgm:cxn modelId="{F902F73A-FA70-4390-A21A-F69A1FB1972E}" type="presOf" srcId="{5F76BB49-6F0E-433C-B71C-E1BFC726107F}" destId="{62341AD7-6D37-4C33-AD44-0E4C340DA69F}" srcOrd="0" destOrd="0" presId="urn:microsoft.com/office/officeart/2005/8/layout/process2"/>
    <dgm:cxn modelId="{90FE2E01-00EC-49B2-AE93-B89D28FBD1C4}" type="presOf" srcId="{62774558-AB34-47EA-8D89-1BD3F84F912E}" destId="{F8619F71-89D4-4D30-897C-8B52CFE8A588}" srcOrd="1" destOrd="0" presId="urn:microsoft.com/office/officeart/2005/8/layout/process2"/>
    <dgm:cxn modelId="{B90FB9C4-4FDB-4B9C-9ACA-0EE34AF957CD}" srcId="{B39E49E2-55F5-42ED-80EA-720E13CB10B9}" destId="{93DE0C11-B8C7-4A11-8045-C09E45461245}" srcOrd="2" destOrd="0" parTransId="{AE0D4C5E-AC8F-416A-B0AD-6A66F6C7DC47}" sibTransId="{62774558-AB34-47EA-8D89-1BD3F84F912E}"/>
    <dgm:cxn modelId="{B05877C0-F116-462E-B055-7258D8EF4A96}" type="presParOf" srcId="{137D124D-F8CD-4090-B61C-92461CAD08F7}" destId="{B1E3275B-304D-4B65-B63D-4A8469A29373}" srcOrd="0" destOrd="0" presId="urn:microsoft.com/office/officeart/2005/8/layout/process2"/>
    <dgm:cxn modelId="{4B25F188-5F79-4027-A961-65ECA8909EFD}" type="presParOf" srcId="{137D124D-F8CD-4090-B61C-92461CAD08F7}" destId="{CFA726C8-9641-489B-B5C4-3F21FB630BD9}" srcOrd="1" destOrd="0" presId="urn:microsoft.com/office/officeart/2005/8/layout/process2"/>
    <dgm:cxn modelId="{C734C9AD-D107-4136-A4EE-A3B048F081A8}" type="presParOf" srcId="{CFA726C8-9641-489B-B5C4-3F21FB630BD9}" destId="{B6A3CD1D-0149-446A-80B1-E8395063D1E1}" srcOrd="0" destOrd="0" presId="urn:microsoft.com/office/officeart/2005/8/layout/process2"/>
    <dgm:cxn modelId="{8D2A4886-E1D6-4D8E-A13D-6CA1AAA6E9DF}" type="presParOf" srcId="{137D124D-F8CD-4090-B61C-92461CAD08F7}" destId="{0905C504-5854-4F0F-93C5-6EE17CDC4119}" srcOrd="2" destOrd="0" presId="urn:microsoft.com/office/officeart/2005/8/layout/process2"/>
    <dgm:cxn modelId="{0D149F9E-48B1-47D9-85A3-C66DE8904A77}" type="presParOf" srcId="{137D124D-F8CD-4090-B61C-92461CAD08F7}" destId="{A7535A1B-196A-4FD5-AAD5-58CE36D1B0DC}" srcOrd="3" destOrd="0" presId="urn:microsoft.com/office/officeart/2005/8/layout/process2"/>
    <dgm:cxn modelId="{BAAC54D8-FB4C-4759-A4BD-B163CCBE3C15}" type="presParOf" srcId="{A7535A1B-196A-4FD5-AAD5-58CE36D1B0DC}" destId="{17EADF75-47F3-4421-9A58-F0E5D906BB29}" srcOrd="0" destOrd="0" presId="urn:microsoft.com/office/officeart/2005/8/layout/process2"/>
    <dgm:cxn modelId="{F48BA015-B81E-4242-8269-A4D183594A81}" type="presParOf" srcId="{137D124D-F8CD-4090-B61C-92461CAD08F7}" destId="{3408C3F8-C5F4-4F70-9828-C1D3FB5DF2A7}" srcOrd="4" destOrd="0" presId="urn:microsoft.com/office/officeart/2005/8/layout/process2"/>
    <dgm:cxn modelId="{9F116380-109A-4AD0-9A75-8FAA99A14538}" type="presParOf" srcId="{137D124D-F8CD-4090-B61C-92461CAD08F7}" destId="{098FA7E2-1AEA-413C-B5DB-D1F006F21784}" srcOrd="5" destOrd="0" presId="urn:microsoft.com/office/officeart/2005/8/layout/process2"/>
    <dgm:cxn modelId="{4C00E7BB-61DC-4E67-B62C-C193124F022C}" type="presParOf" srcId="{098FA7E2-1AEA-413C-B5DB-D1F006F21784}" destId="{F8619F71-89D4-4D30-897C-8B52CFE8A588}" srcOrd="0" destOrd="0" presId="urn:microsoft.com/office/officeart/2005/8/layout/process2"/>
    <dgm:cxn modelId="{94305755-884D-4A8E-AB36-FED19AED4277}" type="presParOf" srcId="{137D124D-F8CD-4090-B61C-92461CAD08F7}" destId="{CAAC35F0-5436-4B03-BE85-6C406EDABE3A}" srcOrd="6" destOrd="0" presId="urn:microsoft.com/office/officeart/2005/8/layout/process2"/>
    <dgm:cxn modelId="{8B916B20-C070-4F6E-BF98-054EB36C9C17}" type="presParOf" srcId="{137D124D-F8CD-4090-B61C-92461CAD08F7}" destId="{C8642220-4E43-40AF-AB6B-69A4D7A4A574}" srcOrd="7" destOrd="0" presId="urn:microsoft.com/office/officeart/2005/8/layout/process2"/>
    <dgm:cxn modelId="{6239FDB5-5871-4C75-929D-93450ED65B06}" type="presParOf" srcId="{C8642220-4E43-40AF-AB6B-69A4D7A4A574}" destId="{5551179F-B2B7-4F7C-A1B8-17CD9579257F}" srcOrd="0" destOrd="0" presId="urn:microsoft.com/office/officeart/2005/8/layout/process2"/>
    <dgm:cxn modelId="{22709CAD-6C39-4E20-89E8-7D7594EBD8CD}" type="presParOf" srcId="{137D124D-F8CD-4090-B61C-92461CAD08F7}" destId="{62341AD7-6D37-4C33-AD44-0E4C340DA69F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ABCD3-6B38-4477-BC2B-A4176C10A08E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6CE09-82DC-4A2E-9E10-4EED2A5162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98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8385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89959"/>
      </p:ext>
    </p:extLst>
  </p:cSld>
  <p:clrMapOvr>
    <a:masterClrMapping/>
  </p:clrMapOvr>
  <p:transition spd="slow">
    <p:wip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0021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5707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231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481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297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070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19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79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9113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166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809264"/>
      </p:ext>
    </p:extLst>
  </p:cSld>
  <p:clrMapOvr>
    <a:masterClrMapping/>
  </p:clrMapOvr>
  <p:transition spd="slow">
    <p:wip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266759"/>
      </p:ext>
    </p:extLst>
  </p:cSld>
  <p:clrMapOvr>
    <a:masterClrMapping/>
  </p:clrMapOvr>
  <p:transition spd="slow">
    <p:wip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827439"/>
      </p:ext>
    </p:extLst>
  </p:cSld>
  <p:clrMapOvr>
    <a:masterClrMapping/>
  </p:clrMapOvr>
  <p:transition spd="slow">
    <p:wip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167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511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464100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499501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45014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5387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930950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450300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239239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52002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52761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568188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770801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900378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601659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397369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758823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060826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271119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714285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36424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948706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033259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356628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696316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34332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169379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42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856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498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21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06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153244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765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700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097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867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24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94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0834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18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10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18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564165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210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908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05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787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98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96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2590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370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061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733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922207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731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20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87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59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424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53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565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165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89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823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33582"/>
      </p:ext>
    </p:extLst>
  </p:cSld>
  <p:clrMapOvr>
    <a:masterClrMapping/>
  </p:clrMapOvr>
  <p:transition spd="slow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57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031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58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061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0340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27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219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744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110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093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361988"/>
      </p:ext>
    </p:extLst>
  </p:cSld>
  <p:clrMapOvr>
    <a:masterClrMapping/>
  </p:clrMapOvr>
  <p:transition spd="slow"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442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232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262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7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30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273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146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380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994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817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966976"/>
      </p:ext>
    </p:extLst>
  </p:cSld>
  <p:clrMapOvr>
    <a:masterClrMapping/>
  </p:clrMapOvr>
  <p:transition spd="slow">
    <p:wip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423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56677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303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986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62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694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88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127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38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354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68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  <p:sldLayoutId id="2147484095" r:id="rId15"/>
    <p:sldLayoutId id="2147484096" r:id="rId16"/>
    <p:sldLayoutId id="2147484097" r:id="rId17"/>
  </p:sldLayoutIdLst>
  <p:transition spd="slow">
    <p:wipe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99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  <p:sldLayoutId id="2147484290" r:id="rId12"/>
    <p:sldLayoutId id="2147484291" r:id="rId13"/>
    <p:sldLayoutId id="2147484292" r:id="rId14"/>
    <p:sldLayoutId id="2147484293" r:id="rId15"/>
    <p:sldLayoutId id="2147484294" r:id="rId16"/>
    <p:sldLayoutId id="2147484295" r:id="rId17"/>
  </p:sldLayoutIdLst>
  <p:transition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18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  <p:sldLayoutId id="2147484308" r:id="rId12"/>
    <p:sldLayoutId id="2147484309" r:id="rId13"/>
    <p:sldLayoutId id="2147484310" r:id="rId14"/>
    <p:sldLayoutId id="2147484311" r:id="rId15"/>
    <p:sldLayoutId id="2147484312" r:id="rId16"/>
    <p:sldLayoutId id="2147484313" r:id="rId17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76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89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  <p:sldLayoutId id="2147484338" r:id="rId12"/>
    <p:sldLayoutId id="2147484339" r:id="rId13"/>
    <p:sldLayoutId id="2147484340" r:id="rId14"/>
    <p:sldLayoutId id="2147484341" r:id="rId15"/>
    <p:sldLayoutId id="2147484342" r:id="rId16"/>
    <p:sldLayoutId id="2147484343" r:id="rId17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7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  <p:sldLayoutId id="2147484356" r:id="rId12"/>
    <p:sldLayoutId id="2147484357" r:id="rId13"/>
    <p:sldLayoutId id="2147484358" r:id="rId14"/>
    <p:sldLayoutId id="2147484359" r:id="rId15"/>
    <p:sldLayoutId id="2147484360" r:id="rId16"/>
    <p:sldLayoutId id="2147484361" r:id="rId17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3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3" r:id="rId1"/>
    <p:sldLayoutId id="2147484364" r:id="rId2"/>
    <p:sldLayoutId id="2147484365" r:id="rId3"/>
    <p:sldLayoutId id="2147484366" r:id="rId4"/>
    <p:sldLayoutId id="2147484367" r:id="rId5"/>
    <p:sldLayoutId id="2147484368" r:id="rId6"/>
    <p:sldLayoutId id="2147484369" r:id="rId7"/>
    <p:sldLayoutId id="2147484370" r:id="rId8"/>
    <p:sldLayoutId id="2147484371" r:id="rId9"/>
    <p:sldLayoutId id="2147484372" r:id="rId10"/>
    <p:sldLayoutId id="2147484373" r:id="rId11"/>
    <p:sldLayoutId id="2147484374" r:id="rId12"/>
    <p:sldLayoutId id="2147484375" r:id="rId13"/>
    <p:sldLayoutId id="2147484376" r:id="rId14"/>
    <p:sldLayoutId id="2147484377" r:id="rId15"/>
    <p:sldLayoutId id="2147484378" r:id="rId16"/>
    <p:sldLayoutId id="2147484379" r:id="rId17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61182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54321"/>
                </a:solidFill>
              </a:rPr>
              <a:t>Butter Products</a:t>
            </a:r>
            <a:endParaRPr lang="en-IN" sz="4000" dirty="0">
              <a:solidFill>
                <a:srgbClr val="654321"/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78072" y="838200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Class Lecture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49530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Dr. </a:t>
            </a:r>
            <a:r>
              <a:rPr lang="en-US" sz="2000" b="1" dirty="0" err="1" smtClean="0">
                <a:solidFill>
                  <a:srgbClr val="0070C0"/>
                </a:solidFill>
              </a:rPr>
              <a:t>Sanjeev</a:t>
            </a:r>
            <a:r>
              <a:rPr lang="en-US" sz="2000" b="1" dirty="0" smtClean="0">
                <a:solidFill>
                  <a:srgbClr val="0070C0"/>
                </a:solidFill>
              </a:rPr>
              <a:t> Kumar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Associate Professor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Department of Dairy Technology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SGIDT, Patna-14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743200"/>
            <a:ext cx="4510336" cy="205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457201"/>
            <a:ext cx="7773338" cy="685800"/>
          </a:xfrm>
        </p:spPr>
        <p:txBody>
          <a:bodyPr/>
          <a:lstStyle/>
          <a:p>
            <a:r>
              <a:rPr lang="en-US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3C305"/>
                </a:solidFill>
                <a:effectLst>
                  <a:glow rad="101600">
                    <a:srgbClr val="FF00FF">
                      <a:alpha val="60000"/>
                    </a:srgbClr>
                  </a:glow>
                </a:effectLst>
              </a:rPr>
              <a:t>FAT SPREADS</a:t>
            </a:r>
            <a:endParaRPr lang="en-US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C3C305"/>
              </a:solidFill>
              <a:effectLst>
                <a:glow rad="101600">
                  <a:srgbClr val="FF00FF">
                    <a:alpha val="60000"/>
                  </a:srgbClr>
                </a:glo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85330" y="1447800"/>
            <a:ext cx="7772870" cy="44958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sz="3100" b="1" dirty="0" smtClean="0"/>
              <a:t>Dairy Spreads:- fat source is milk fat</a:t>
            </a:r>
          </a:p>
          <a:p>
            <a:pPr algn="just"/>
            <a:r>
              <a:rPr lang="en-US" sz="3100" b="1" dirty="0" smtClean="0"/>
              <a:t>Non-dairy Spreads:-  Vegetable fat with or without milk fat as source of fat</a:t>
            </a:r>
          </a:p>
          <a:p>
            <a:pPr algn="just">
              <a:buNone/>
            </a:pPr>
            <a:r>
              <a:rPr lang="en-US" sz="3100" b="1" dirty="0" smtClean="0"/>
              <a:t>     1. Low fat spreads: Fat percent ( 40 to 60% )</a:t>
            </a:r>
          </a:p>
          <a:p>
            <a:pPr algn="just">
              <a:buNone/>
            </a:pPr>
            <a:r>
              <a:rPr lang="en-US" sz="3100" b="1" dirty="0" smtClean="0"/>
              <a:t>     2. Reduced fat spread: Fat percent (60 – 70%)</a:t>
            </a:r>
          </a:p>
          <a:p>
            <a:pPr algn="just"/>
            <a:r>
              <a:rPr lang="en-US" sz="3100" b="1" dirty="0" smtClean="0"/>
              <a:t>USES</a:t>
            </a:r>
          </a:p>
          <a:p>
            <a:pPr marL="633413" indent="-279400" algn="just">
              <a:buAutoNum type="arabicPeriod"/>
            </a:pPr>
            <a:r>
              <a:rPr lang="en-US" sz="3100" b="1" dirty="0" smtClean="0"/>
              <a:t>Direct consumption along with sandwiches, salads etc.,</a:t>
            </a:r>
          </a:p>
          <a:p>
            <a:pPr marL="633413" indent="-279400" algn="just">
              <a:buAutoNum type="arabicPeriod"/>
            </a:pPr>
            <a:r>
              <a:rPr lang="en-US" sz="3100" b="1" dirty="0" smtClean="0"/>
              <a:t>Confectionery industry</a:t>
            </a:r>
          </a:p>
          <a:p>
            <a:pPr marL="633413" indent="-279400" algn="just">
              <a:buAutoNum type="arabicPeriod"/>
            </a:pPr>
            <a:r>
              <a:rPr lang="en-US" sz="3100" b="1" dirty="0" smtClean="0"/>
              <a:t>Bakery Industry</a:t>
            </a:r>
          </a:p>
          <a:p>
            <a:pPr algn="just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638675"/>
            <a:ext cx="3124200" cy="206692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228600"/>
            <a:ext cx="7773338" cy="105788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Manufacture of Fat Spreads</a:t>
            </a:r>
            <a:endParaRPr lang="en-US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24784468"/>
              </p:ext>
            </p:extLst>
          </p:nvPr>
        </p:nvGraphicFramePr>
        <p:xfrm>
          <a:off x="685800" y="1219200"/>
          <a:ext cx="8077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DIFFERENCE- BUTTER &amp; MARGARINE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2209800"/>
          <a:ext cx="8534400" cy="3845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7195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BUTTER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MARGARINE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19573"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 smtClean="0">
                          <a:solidFill>
                            <a:srgbClr val="5A170A"/>
                          </a:solidFill>
                        </a:rPr>
                        <a:t>Made from</a:t>
                      </a:r>
                      <a:r>
                        <a:rPr lang="en-US" sz="2200" b="1" baseline="0" dirty="0" smtClean="0">
                          <a:solidFill>
                            <a:srgbClr val="5A170A"/>
                          </a:solidFill>
                        </a:rPr>
                        <a:t> animal fat</a:t>
                      </a:r>
                      <a:endParaRPr lang="en-US" sz="2200" b="1" dirty="0">
                        <a:solidFill>
                          <a:srgbClr val="5A170A"/>
                        </a:solidFill>
                      </a:endParaRPr>
                    </a:p>
                  </a:txBody>
                  <a:tcPr>
                    <a:solidFill>
                      <a:srgbClr val="E8FCE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 smtClean="0">
                          <a:solidFill>
                            <a:srgbClr val="5A170A"/>
                          </a:solidFill>
                        </a:rPr>
                        <a:t>Made from vegetable oils</a:t>
                      </a:r>
                      <a:endParaRPr lang="en-US" sz="2200" b="1" dirty="0">
                        <a:solidFill>
                          <a:srgbClr val="5A170A"/>
                        </a:solidFill>
                      </a:endParaRPr>
                    </a:p>
                  </a:txBody>
                  <a:tcPr>
                    <a:solidFill>
                      <a:srgbClr val="E8FCEC"/>
                    </a:solidFill>
                  </a:tcPr>
                </a:tc>
              </a:tr>
              <a:tr h="925165"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 smtClean="0">
                          <a:solidFill>
                            <a:srgbClr val="FF0066"/>
                          </a:solidFill>
                        </a:rPr>
                        <a:t>More saturated fats (51%)</a:t>
                      </a:r>
                      <a:endParaRPr lang="en-US" sz="2200" b="1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solidFill>
                      <a:srgbClr val="E8FCE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 smtClean="0">
                          <a:solidFill>
                            <a:srgbClr val="FF0066"/>
                          </a:solidFill>
                        </a:rPr>
                        <a:t>More</a:t>
                      </a:r>
                      <a:r>
                        <a:rPr lang="en-US" sz="2200" b="1" baseline="0" dirty="0" smtClean="0">
                          <a:solidFill>
                            <a:srgbClr val="FF0066"/>
                          </a:solidFill>
                        </a:rPr>
                        <a:t> mono-unsaturated fats (8%)&amp; poly-unsaturated fats(37%)</a:t>
                      </a:r>
                      <a:endParaRPr lang="en-US" sz="2200" b="1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solidFill>
                      <a:srgbClr val="E8FCEC"/>
                    </a:solidFill>
                  </a:tcPr>
                </a:tc>
              </a:tr>
              <a:tr h="719573"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No</a:t>
                      </a:r>
                      <a:r>
                        <a:rPr lang="en-US" sz="2200" b="1" baseline="0" dirty="0" smtClean="0">
                          <a:solidFill>
                            <a:srgbClr val="002060"/>
                          </a:solidFill>
                        </a:rPr>
                        <a:t> trans-fat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8FCE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Contains trans-fat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8FCEC"/>
                    </a:solidFill>
                  </a:tcPr>
                </a:tc>
              </a:tr>
              <a:tr h="726114"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Types:  Cultured, sweet, raw, </a:t>
                      </a:r>
                      <a:r>
                        <a:rPr lang="en-US" sz="2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whipped cream</a:t>
                      </a:r>
                      <a:endParaRPr lang="en-US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8FCE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Types:-</a:t>
                      </a:r>
                      <a:r>
                        <a:rPr lang="en-US" sz="2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blended, hard low fat, low spread</a:t>
                      </a:r>
                      <a:endParaRPr lang="en-US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8FCEC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butter-versus-margar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142998"/>
            <a:ext cx="8534400" cy="102737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MAKHAN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057400"/>
            <a:ext cx="7772870" cy="35814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2800" b="1" dirty="0" smtClean="0"/>
              <a:t>Butter with natural culture flavor from yogurt</a:t>
            </a:r>
          </a:p>
          <a:p>
            <a:pPr algn="just"/>
            <a:r>
              <a:rPr lang="en-US" sz="2800" b="1" dirty="0" smtClean="0"/>
              <a:t>Raw </a:t>
            </a:r>
            <a:r>
              <a:rPr lang="en-US" sz="2800" b="1" dirty="0"/>
              <a:t>whole </a:t>
            </a:r>
            <a:r>
              <a:rPr lang="en-US" sz="2800" b="1" dirty="0" smtClean="0"/>
              <a:t>milk </a:t>
            </a:r>
            <a:r>
              <a:rPr lang="en-US" sz="2800" b="1" dirty="0"/>
              <a:t>heated to </a:t>
            </a:r>
            <a:r>
              <a:rPr lang="en-US" sz="2800" b="1" dirty="0" smtClean="0"/>
              <a:t>90°C and </a:t>
            </a:r>
            <a:r>
              <a:rPr lang="en-US" sz="2800" b="1" dirty="0"/>
              <a:t>cooled down </a:t>
            </a:r>
            <a:r>
              <a:rPr lang="en-US" sz="2800" b="1" dirty="0" smtClean="0"/>
              <a:t>to 45°C</a:t>
            </a:r>
          </a:p>
          <a:p>
            <a:pPr algn="just"/>
            <a:r>
              <a:rPr lang="en-US" sz="2800" b="1" dirty="0"/>
              <a:t>C</a:t>
            </a:r>
            <a:r>
              <a:rPr lang="en-US" sz="2800" b="1" dirty="0" smtClean="0"/>
              <a:t>ulture added , </a:t>
            </a:r>
            <a:r>
              <a:rPr lang="en-US" sz="2800" b="1" dirty="0"/>
              <a:t>milk incubated </a:t>
            </a:r>
            <a:r>
              <a:rPr lang="en-US" sz="2800" b="1" dirty="0" smtClean="0"/>
              <a:t>in </a:t>
            </a:r>
            <a:r>
              <a:rPr lang="en-US" sz="2800" b="1" dirty="0"/>
              <a:t>Terracotta pot Handi or </a:t>
            </a:r>
            <a:r>
              <a:rPr lang="en-US" sz="2800" b="1" dirty="0" smtClean="0"/>
              <a:t> </a:t>
            </a:r>
            <a:r>
              <a:rPr lang="en-US" sz="2800" b="1" dirty="0"/>
              <a:t>Matka at </a:t>
            </a:r>
            <a:r>
              <a:rPr lang="en-US" sz="2800" b="1" dirty="0" smtClean="0"/>
              <a:t>45°C overnight</a:t>
            </a:r>
          </a:p>
          <a:p>
            <a:pPr algn="just"/>
            <a:r>
              <a:rPr lang="en-US" sz="2800" b="1" dirty="0" smtClean="0"/>
              <a:t>Milk turns </a:t>
            </a:r>
            <a:r>
              <a:rPr lang="en-US" sz="2800" b="1" dirty="0"/>
              <a:t>into Dahi (Yogurt</a:t>
            </a:r>
            <a:r>
              <a:rPr lang="en-US" sz="2800" b="1" dirty="0" smtClean="0"/>
              <a:t>)</a:t>
            </a:r>
          </a:p>
          <a:p>
            <a:pPr algn="just"/>
            <a:r>
              <a:rPr lang="en-US" sz="2800" b="1" dirty="0"/>
              <a:t>P</a:t>
            </a:r>
            <a:r>
              <a:rPr lang="en-US" sz="2800" b="1" dirty="0" smtClean="0"/>
              <a:t>rocess </a:t>
            </a:r>
            <a:r>
              <a:rPr lang="en-US" sz="2800" b="1" dirty="0"/>
              <a:t>to make Makhan is called </a:t>
            </a:r>
            <a:r>
              <a:rPr lang="en-US" sz="2800" b="1" dirty="0" smtClean="0"/>
              <a:t>'Manthan</a:t>
            </a:r>
            <a:r>
              <a:rPr lang="en-US" b="1" dirty="0" smtClean="0"/>
              <a:t>‘</a:t>
            </a:r>
          </a:p>
          <a:p>
            <a:pPr algn="just"/>
            <a:r>
              <a:rPr lang="en-US" sz="2800" b="1" dirty="0" smtClean="0"/>
              <a:t>Manthani  tied  by  rope to fixed post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609600"/>
            <a:ext cx="4572000" cy="55165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b="1" dirty="0" smtClean="0"/>
              <a:t>Wooden </a:t>
            </a:r>
            <a:r>
              <a:rPr lang="en-US" b="1" dirty="0"/>
              <a:t>churner stick </a:t>
            </a:r>
            <a:r>
              <a:rPr lang="en-US" b="1" dirty="0" smtClean="0"/>
              <a:t> </a:t>
            </a:r>
            <a:r>
              <a:rPr lang="en-US" b="1" dirty="0"/>
              <a:t>'Phirni' </a:t>
            </a:r>
            <a:r>
              <a:rPr lang="en-US" b="1" dirty="0" smtClean="0"/>
              <a:t>inserted </a:t>
            </a:r>
            <a:r>
              <a:rPr lang="en-US" b="1" dirty="0"/>
              <a:t>in </a:t>
            </a:r>
            <a:r>
              <a:rPr lang="en-US" b="1" dirty="0" smtClean="0"/>
              <a:t>Dahi</a:t>
            </a:r>
          </a:p>
          <a:p>
            <a:pPr algn="just"/>
            <a:r>
              <a:rPr lang="en-US" b="1" dirty="0" smtClean="0"/>
              <a:t>Phirni rotated </a:t>
            </a:r>
            <a:r>
              <a:rPr lang="en-US" b="1" dirty="0"/>
              <a:t>back and forth by pulling on </a:t>
            </a:r>
            <a:r>
              <a:rPr lang="en-US" b="1" dirty="0" smtClean="0"/>
              <a:t>a rope </a:t>
            </a:r>
            <a:r>
              <a:rPr lang="en-US" b="1" dirty="0"/>
              <a:t>wrapped around the Phirni. </a:t>
            </a:r>
            <a:endParaRPr lang="en-US" b="1" dirty="0" smtClean="0"/>
          </a:p>
          <a:p>
            <a:pPr algn="just"/>
            <a:r>
              <a:rPr lang="en-US" b="1" dirty="0" smtClean="0"/>
              <a:t>Manthan </a:t>
            </a:r>
            <a:r>
              <a:rPr lang="en-US" b="1" dirty="0"/>
              <a:t>takes place during early cool morning hours</a:t>
            </a:r>
            <a:r>
              <a:rPr lang="en-US" b="1" dirty="0" smtClean="0"/>
              <a:t>.</a:t>
            </a:r>
          </a:p>
          <a:p>
            <a:pPr algn="just"/>
            <a:r>
              <a:rPr lang="en-US" b="1" dirty="0" smtClean="0"/>
              <a:t> </a:t>
            </a:r>
            <a:r>
              <a:rPr lang="en-US" b="1" dirty="0"/>
              <a:t>In about 10 to 20 minutes of continuous churning, </a:t>
            </a:r>
            <a:r>
              <a:rPr lang="en-US" b="1" dirty="0" smtClean="0"/>
              <a:t> </a:t>
            </a:r>
            <a:r>
              <a:rPr lang="en-US" b="1" dirty="0"/>
              <a:t>butter-fat 'breaks' from </a:t>
            </a:r>
            <a:r>
              <a:rPr lang="en-US" b="1" dirty="0" smtClean="0"/>
              <a:t>yogurt </a:t>
            </a:r>
            <a:r>
              <a:rPr lang="en-US" b="1" dirty="0"/>
              <a:t>as butter-globules</a:t>
            </a:r>
            <a:r>
              <a:rPr lang="en-US" b="1" dirty="0" smtClean="0"/>
              <a:t>.</a:t>
            </a:r>
          </a:p>
          <a:p>
            <a:pPr algn="just"/>
            <a:r>
              <a:rPr lang="en-US" b="1" dirty="0" smtClean="0"/>
              <a:t>Butter-globules </a:t>
            </a:r>
            <a:r>
              <a:rPr lang="en-US" b="1" dirty="0"/>
              <a:t>clump together to make lumps of Makhan that float on </a:t>
            </a:r>
            <a:r>
              <a:rPr lang="en-US" b="1" dirty="0" smtClean="0"/>
              <a:t> top</a:t>
            </a:r>
          </a:p>
          <a:p>
            <a:pPr algn="just"/>
            <a:r>
              <a:rPr lang="en-US" b="1" dirty="0" smtClean="0"/>
              <a:t> </a:t>
            </a:r>
            <a:r>
              <a:rPr lang="en-US" b="1" dirty="0"/>
              <a:t>Makhan </a:t>
            </a:r>
            <a:r>
              <a:rPr lang="en-US" b="1" dirty="0" smtClean="0"/>
              <a:t> </a:t>
            </a:r>
            <a:r>
              <a:rPr lang="en-US" b="1" dirty="0"/>
              <a:t>skimmed off leaving behind </a:t>
            </a:r>
            <a:r>
              <a:rPr lang="en-US" b="1" dirty="0" smtClean="0"/>
              <a:t> Chaach</a:t>
            </a:r>
          </a:p>
          <a:p>
            <a:pPr algn="just"/>
            <a:r>
              <a:rPr lang="en-US" b="1" dirty="0" smtClean="0"/>
              <a:t>Heavier </a:t>
            </a:r>
            <a:r>
              <a:rPr lang="en-US" b="1" dirty="0"/>
              <a:t>(more fat) the milk, lower should be the temperature of Dahi to make </a:t>
            </a:r>
            <a:r>
              <a:rPr lang="en-US" b="1" dirty="0" smtClean="0"/>
              <a:t>Makhan</a:t>
            </a:r>
            <a:endParaRPr lang="en-US" b="1" dirty="0"/>
          </a:p>
        </p:txBody>
      </p:sp>
      <p:pic>
        <p:nvPicPr>
          <p:cNvPr id="4" name="Picture 3" descr="0b8284151b81738b60a47599336244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609600"/>
            <a:ext cx="3733800" cy="52578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Uses of butter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b="1" dirty="0"/>
              <a:t>Direct </a:t>
            </a:r>
            <a:r>
              <a:rPr lang="en-US" b="1" dirty="0" smtClean="0"/>
              <a:t>consumption</a:t>
            </a:r>
            <a:endParaRPr lang="en-US" b="1" dirty="0"/>
          </a:p>
          <a:p>
            <a:pPr marL="514350" indent="-514350" algn="just">
              <a:buFont typeface="+mj-lt"/>
              <a:buAutoNum type="arabicPeriod"/>
            </a:pPr>
            <a:r>
              <a:rPr lang="en-US" b="1" dirty="0"/>
              <a:t>In the preparation of </a:t>
            </a:r>
            <a:r>
              <a:rPr lang="en-US" b="1" dirty="0" smtClean="0"/>
              <a:t>sauces</a:t>
            </a:r>
            <a:endParaRPr lang="en-US" b="1" dirty="0"/>
          </a:p>
          <a:p>
            <a:pPr marL="514350" indent="-514350" algn="just">
              <a:buFont typeface="+mj-lt"/>
              <a:buAutoNum type="arabicPeriod"/>
            </a:pPr>
            <a:r>
              <a:rPr lang="en-US" b="1" dirty="0"/>
              <a:t>As a cooking </a:t>
            </a:r>
            <a:r>
              <a:rPr lang="en-US" b="1" dirty="0" smtClean="0"/>
              <a:t>medium</a:t>
            </a:r>
            <a:endParaRPr lang="en-US" b="1" dirty="0"/>
          </a:p>
          <a:p>
            <a:pPr marL="514350" indent="-514350" algn="just">
              <a:buFont typeface="+mj-lt"/>
              <a:buAutoNum type="arabicPeriod"/>
            </a:pPr>
            <a:r>
              <a:rPr lang="en-US" b="1" dirty="0"/>
              <a:t>In the baking and confectionary </a:t>
            </a:r>
            <a:r>
              <a:rPr lang="en-US" b="1" dirty="0" smtClean="0"/>
              <a:t>industries</a:t>
            </a:r>
            <a:endParaRPr lang="en-US" b="1" dirty="0"/>
          </a:p>
          <a:p>
            <a:pPr marL="514350" indent="-514350" algn="just">
              <a:buFont typeface="+mj-lt"/>
              <a:buAutoNum type="arabicPeriod"/>
            </a:pPr>
            <a:r>
              <a:rPr lang="en-US" b="1" dirty="0" smtClean="0"/>
              <a:t>In ice-cream , butter </a:t>
            </a:r>
            <a:r>
              <a:rPr lang="en-US" b="1" dirty="0"/>
              <a:t>oil and </a:t>
            </a:r>
            <a:r>
              <a:rPr lang="en-US" b="1" dirty="0" smtClean="0"/>
              <a:t>ghee manufacturing</a:t>
            </a:r>
            <a:endParaRPr lang="en-US" b="1" dirty="0"/>
          </a:p>
          <a:p>
            <a:pPr marL="514350" indent="-514350" algn="just">
              <a:buFont typeface="+mj-lt"/>
              <a:buAutoNum type="arabicPeriod"/>
            </a:pPr>
            <a:r>
              <a:rPr lang="en-US" b="1" dirty="0"/>
              <a:t>In </a:t>
            </a:r>
            <a:r>
              <a:rPr lang="en-US" b="1" dirty="0" smtClean="0"/>
              <a:t>production </a:t>
            </a:r>
            <a:r>
              <a:rPr lang="en-US" b="1" dirty="0"/>
              <a:t>of reconstituted </a:t>
            </a:r>
            <a:r>
              <a:rPr lang="en-US" b="1" dirty="0" smtClean="0"/>
              <a:t>milk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96934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829281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WHIPPED  BUTTER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981200"/>
            <a:ext cx="4495800" cy="4038600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en-US" sz="5500" b="1" dirty="0" smtClean="0">
                <a:solidFill>
                  <a:srgbClr val="FF0000"/>
                </a:solidFill>
              </a:rPr>
              <a:t>Butter is whipped to incorporate either nitrogen gas or air</a:t>
            </a:r>
          </a:p>
          <a:p>
            <a:pPr algn="just"/>
            <a:r>
              <a:rPr lang="en-US" sz="5500" b="1" dirty="0" smtClean="0"/>
              <a:t>PURPOSE:</a:t>
            </a:r>
          </a:p>
          <a:p>
            <a:pPr marL="530225" indent="-354013" algn="just">
              <a:buFont typeface="Wingdings" pitchFamily="2" charset="2"/>
              <a:buChar char="ü"/>
            </a:pPr>
            <a:r>
              <a:rPr lang="en-US" sz="5500" b="1" dirty="0" smtClean="0">
                <a:solidFill>
                  <a:srgbClr val="C00000"/>
                </a:solidFill>
              </a:rPr>
              <a:t>To spread easily even when chilled</a:t>
            </a:r>
          </a:p>
          <a:p>
            <a:pPr marL="530225" indent="-354013" algn="just">
              <a:buFont typeface="Wingdings" pitchFamily="2" charset="2"/>
              <a:buChar char="ü"/>
            </a:pPr>
            <a:r>
              <a:rPr lang="en-US" sz="5500" b="1" dirty="0" smtClean="0">
                <a:solidFill>
                  <a:srgbClr val="FF0000"/>
                </a:solidFill>
              </a:rPr>
              <a:t>To ↑ volume</a:t>
            </a:r>
          </a:p>
          <a:p>
            <a:pPr algn="just"/>
            <a:r>
              <a:rPr lang="en-US" sz="4600" b="1" dirty="0" smtClean="0"/>
              <a:t>According to </a:t>
            </a:r>
            <a:r>
              <a:rPr lang="en-US" sz="5500" b="1" dirty="0" smtClean="0">
                <a:solidFill>
                  <a:srgbClr val="FF0000"/>
                </a:solidFill>
              </a:rPr>
              <a:t>“US legal requirement”</a:t>
            </a:r>
            <a:r>
              <a:rPr lang="en-US" sz="4600" b="1" dirty="0" smtClean="0"/>
              <a:t> , it should contain at least 25% butterfat. </a:t>
            </a:r>
          </a:p>
          <a:p>
            <a:pPr algn="just">
              <a:buNone/>
            </a:pPr>
            <a:endParaRPr lang="en-US" sz="2300" b="1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05000"/>
            <a:ext cx="4038600" cy="357650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86200" y="1295401"/>
            <a:ext cx="4876800" cy="44958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 </a:t>
            </a:r>
            <a:r>
              <a:rPr lang="en-US" b="1" dirty="0" smtClean="0"/>
              <a:t>Butter is softened to </a:t>
            </a:r>
            <a:r>
              <a:rPr lang="en-US" b="1" dirty="0" smtClean="0">
                <a:solidFill>
                  <a:srgbClr val="C00000"/>
                </a:solidFill>
              </a:rPr>
              <a:t>20 – 24°C </a:t>
            </a:r>
            <a:r>
              <a:rPr lang="en-US" b="1" dirty="0" smtClean="0"/>
              <a:t>for easy working</a:t>
            </a:r>
          </a:p>
          <a:p>
            <a:pPr algn="just"/>
            <a:r>
              <a:rPr lang="en-US" b="1" dirty="0" smtClean="0"/>
              <a:t>At this stage color and salt are added</a:t>
            </a:r>
          </a:p>
          <a:p>
            <a:pPr algn="just"/>
            <a:r>
              <a:rPr lang="en-US" b="1" dirty="0" smtClean="0"/>
              <a:t>Product is whipped to get the desired </a:t>
            </a:r>
            <a:r>
              <a:rPr lang="en-US" b="1" dirty="0" smtClean="0">
                <a:solidFill>
                  <a:srgbClr val="C00000"/>
                </a:solidFill>
              </a:rPr>
              <a:t>over-run (50 to 100%)</a:t>
            </a:r>
          </a:p>
          <a:p>
            <a:pPr algn="just"/>
            <a:r>
              <a:rPr lang="en-US" b="1" dirty="0" smtClean="0"/>
              <a:t>Packed and stored at refrigerated temperature</a:t>
            </a:r>
          </a:p>
          <a:p>
            <a:pPr algn="just"/>
            <a:r>
              <a:rPr lang="en-US" b="1" dirty="0" smtClean="0"/>
              <a:t>Caloric value  less than butter (butter fat around </a:t>
            </a:r>
            <a:r>
              <a:rPr lang="en-US" b="1" dirty="0" smtClean="0">
                <a:solidFill>
                  <a:srgbClr val="C00000"/>
                </a:solidFill>
              </a:rPr>
              <a:t>45 to 50%</a:t>
            </a:r>
            <a:r>
              <a:rPr lang="en-US" b="1" dirty="0" smtClean="0"/>
              <a:t>)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946512" y="5334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b="1" dirty="0" smtClean="0">
                <a:solidFill>
                  <a:srgbClr val="996633"/>
                </a:solidFill>
              </a:rPr>
              <a:t>WHIPPED BUTTER</a:t>
            </a:r>
            <a:endParaRPr lang="en-IN" sz="4400" b="1" dirty="0">
              <a:solidFill>
                <a:srgbClr val="996633"/>
              </a:solidFill>
            </a:endParaRPr>
          </a:p>
        </p:txBody>
      </p:sp>
      <p:pic>
        <p:nvPicPr>
          <p:cNvPr id="4" name="Picture 3" descr="Butter-Whipped-Cre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600200"/>
            <a:ext cx="3352800" cy="40386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057" y="228600"/>
            <a:ext cx="7773338" cy="1219199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WHEY BUTTER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057" y="1371600"/>
            <a:ext cx="8077200" cy="259079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Made from whey separated from curd during the making of cheese</a:t>
            </a:r>
          </a:p>
          <a:p>
            <a:pPr algn="just"/>
            <a:r>
              <a:rPr lang="en-US" b="1" dirty="0" smtClean="0">
                <a:solidFill>
                  <a:srgbClr val="002060"/>
                </a:solidFill>
              </a:rPr>
              <a:t>Cheesy flavor</a:t>
            </a:r>
          </a:p>
          <a:p>
            <a:pPr algn="just"/>
            <a:r>
              <a:rPr lang="en-US" b="1" dirty="0" smtClean="0"/>
              <a:t>Less shiny &amp; deeper yellow color</a:t>
            </a:r>
          </a:p>
          <a:p>
            <a:pPr algn="just"/>
            <a:r>
              <a:rPr lang="en-US" b="1" dirty="0" smtClean="0">
                <a:solidFill>
                  <a:srgbClr val="E6005D"/>
                </a:solidFill>
              </a:rPr>
              <a:t>May contain residual starter cultures from  cheese batch, and added casein</a:t>
            </a:r>
            <a:endParaRPr lang="en-US" b="1" dirty="0">
              <a:solidFill>
                <a:srgbClr val="E6005D"/>
              </a:solidFill>
            </a:endParaRPr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962400"/>
            <a:ext cx="7848600" cy="198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6096000"/>
            <a:ext cx="396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E6005D"/>
                </a:solidFill>
              </a:rPr>
              <a:t>FLOW CHART</a:t>
            </a:r>
            <a:endParaRPr lang="en-IN" b="1" dirty="0">
              <a:solidFill>
                <a:srgbClr val="E6005D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443293"/>
            <a:ext cx="6172200" cy="3424107"/>
          </a:xfrm>
        </p:spPr>
        <p:txBody>
          <a:bodyPr>
            <a:normAutofit/>
          </a:bodyPr>
          <a:lstStyle/>
          <a:p>
            <a:pPr algn="just"/>
            <a:r>
              <a:rPr lang="en-US" sz="2200" b="1" dirty="0" smtClean="0">
                <a:solidFill>
                  <a:srgbClr val="E6005D"/>
                </a:solidFill>
              </a:rPr>
              <a:t>Minimum ash content compared to others</a:t>
            </a:r>
          </a:p>
          <a:p>
            <a:pPr algn="just"/>
            <a:r>
              <a:rPr lang="en-US" sz="2200" b="1" dirty="0" smtClean="0">
                <a:solidFill>
                  <a:srgbClr val="7030A0"/>
                </a:solidFill>
              </a:rPr>
              <a:t>Soft texture &amp; more porous</a:t>
            </a:r>
          </a:p>
          <a:p>
            <a:pPr algn="just"/>
            <a:r>
              <a:rPr lang="en-US" sz="2200" b="1" dirty="0" smtClean="0">
                <a:solidFill>
                  <a:srgbClr val="5A170A"/>
                </a:solidFill>
              </a:rPr>
              <a:t>Less hard and more spreadable</a:t>
            </a:r>
          </a:p>
          <a:p>
            <a:pPr algn="just"/>
            <a:r>
              <a:rPr lang="en-US" sz="2200" b="1" dirty="0" smtClean="0"/>
              <a:t>Used commercially in baked goods and in making candies</a:t>
            </a:r>
            <a:endParaRPr lang="en-US" sz="2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57200"/>
            <a:ext cx="2072640" cy="17574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470" y="2599613"/>
            <a:ext cx="24379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 smtClean="0"/>
              <a:t>WHEY BUTTER</a:t>
            </a:r>
            <a:endParaRPr lang="en-IN" sz="4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5105868" cy="1596177"/>
          </a:xfrm>
        </p:spPr>
        <p:txBody>
          <a:bodyPr/>
          <a:lstStyle/>
          <a:p>
            <a:r>
              <a:rPr lang="en-US" b="1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FLAVORED BUTTER</a:t>
            </a:r>
            <a:endParaRPr lang="en-US" b="1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772400" cy="3962400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Flavorings added to enhance taste </a:t>
            </a:r>
          </a:p>
          <a:p>
            <a:pPr algn="just"/>
            <a:r>
              <a:rPr lang="en-US" b="1" dirty="0" smtClean="0">
                <a:solidFill>
                  <a:srgbClr val="7030A0"/>
                </a:solidFill>
              </a:rPr>
              <a:t>Natural flavorings </a:t>
            </a:r>
            <a:r>
              <a:rPr lang="en-US" b="1" dirty="0" smtClean="0"/>
              <a:t>:- </a:t>
            </a:r>
            <a:r>
              <a:rPr lang="en-US" b="1" dirty="0" smtClean="0">
                <a:solidFill>
                  <a:srgbClr val="00B050"/>
                </a:solidFill>
              </a:rPr>
              <a:t>Dry onion powder, red chilly powder, pepper powder and ginger powder</a:t>
            </a:r>
          </a:p>
          <a:p>
            <a:pPr algn="just"/>
            <a:r>
              <a:rPr lang="en-US" b="1" dirty="0" smtClean="0">
                <a:solidFill>
                  <a:srgbClr val="5A170A"/>
                </a:solidFill>
              </a:rPr>
              <a:t>Mix after butter preparation</a:t>
            </a:r>
          </a:p>
          <a:p>
            <a:pPr algn="just"/>
            <a:r>
              <a:rPr lang="en-US" b="1" dirty="0" smtClean="0">
                <a:solidFill>
                  <a:srgbClr val="7030A0"/>
                </a:solidFill>
              </a:rPr>
              <a:t>Mixed strain starter of </a:t>
            </a:r>
            <a:r>
              <a:rPr lang="en-US" b="1" i="1" dirty="0" smtClean="0">
                <a:solidFill>
                  <a:srgbClr val="FF0066"/>
                </a:solidFill>
              </a:rPr>
              <a:t>Streptococcus </a:t>
            </a:r>
            <a:r>
              <a:rPr lang="en-US" b="1" i="1" dirty="0" err="1" smtClean="0">
                <a:solidFill>
                  <a:srgbClr val="FF0066"/>
                </a:solidFill>
              </a:rPr>
              <a:t>diacetylactis</a:t>
            </a:r>
            <a:r>
              <a:rPr lang="en-US" b="1" i="1" dirty="0" smtClean="0">
                <a:solidFill>
                  <a:srgbClr val="FF0066"/>
                </a:solidFill>
              </a:rPr>
              <a:t> </a:t>
            </a:r>
            <a:r>
              <a:rPr lang="en-US" b="1" dirty="0" smtClean="0">
                <a:solidFill>
                  <a:srgbClr val="FF0066"/>
                </a:solidFill>
              </a:rPr>
              <a:t>and</a:t>
            </a:r>
            <a:r>
              <a:rPr lang="en-US" b="1" i="1" dirty="0" smtClean="0">
                <a:solidFill>
                  <a:srgbClr val="FF0066"/>
                </a:solidFill>
              </a:rPr>
              <a:t> Lactococcus  or / Lactococcus cremoris</a:t>
            </a:r>
            <a:r>
              <a:rPr lang="en-US" b="1" dirty="0" smtClean="0">
                <a:solidFill>
                  <a:srgbClr val="FF0066"/>
                </a:solidFill>
              </a:rPr>
              <a:t>,</a:t>
            </a:r>
            <a:r>
              <a:rPr lang="en-US" b="1" dirty="0" smtClean="0"/>
              <a:t>  grown in a skim milk or whey medium,</a:t>
            </a:r>
          </a:p>
          <a:p>
            <a:pPr algn="just"/>
            <a:r>
              <a:rPr lang="en-US" b="1" dirty="0" smtClean="0"/>
              <a:t>Adjusted to </a:t>
            </a:r>
            <a:r>
              <a:rPr lang="en-US" b="1" dirty="0" smtClean="0">
                <a:solidFill>
                  <a:srgbClr val="002060"/>
                </a:solidFill>
              </a:rPr>
              <a:t>pH 3.5 </a:t>
            </a:r>
            <a:r>
              <a:rPr lang="en-US" b="1" dirty="0" smtClean="0"/>
              <a:t>and steam distilled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18281"/>
            <a:ext cx="3286125" cy="214312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90800" y="685801"/>
            <a:ext cx="6248400" cy="3428999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>
                <a:solidFill>
                  <a:srgbClr val="7030A0"/>
                </a:solidFill>
              </a:rPr>
              <a:t>Flavor concentrates are encapsulated through spray drying technology using malt dextrin</a:t>
            </a:r>
            <a:r>
              <a:rPr lang="en-US" b="1" dirty="0" smtClean="0">
                <a:solidFill>
                  <a:srgbClr val="996633"/>
                </a:solidFill>
              </a:rPr>
              <a:t> (flavor enhancer)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Add 0.07-0.14% distillate </a:t>
            </a:r>
            <a:r>
              <a:rPr lang="en-US" b="1" dirty="0" smtClean="0">
                <a:solidFill>
                  <a:srgbClr val="996633"/>
                </a:solidFill>
              </a:rPr>
              <a:t>(approx. 2000 mg diacetyl/kg) during working </a:t>
            </a:r>
          </a:p>
          <a:p>
            <a:pPr algn="just"/>
            <a:r>
              <a:rPr lang="en-US" b="1" dirty="0" smtClean="0">
                <a:solidFill>
                  <a:srgbClr val="FF0066"/>
                </a:solidFill>
              </a:rPr>
              <a:t>Lipase and esterase</a:t>
            </a:r>
            <a:r>
              <a:rPr lang="en-US" b="1" dirty="0" smtClean="0">
                <a:solidFill>
                  <a:srgbClr val="996633"/>
                </a:solidFill>
              </a:rPr>
              <a:t>  - natural butter flavors</a:t>
            </a:r>
            <a:br>
              <a:rPr lang="en-US" b="1" dirty="0" smtClean="0">
                <a:solidFill>
                  <a:srgbClr val="996633"/>
                </a:solidFill>
              </a:rPr>
            </a:br>
            <a:endParaRPr lang="en-US" b="1" dirty="0">
              <a:solidFill>
                <a:srgbClr val="99663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114800"/>
            <a:ext cx="6400800" cy="22280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066800"/>
            <a:ext cx="236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 smtClean="0">
                <a:solidFill>
                  <a:srgbClr val="C00000"/>
                </a:solidFill>
              </a:rPr>
              <a:t>FLAVORED BUTTER</a:t>
            </a:r>
            <a:endParaRPr lang="en-IN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61182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54321"/>
                </a:solidFill>
              </a:rPr>
              <a:t>Fat Spreads</a:t>
            </a:r>
            <a:endParaRPr lang="en-IN" sz="4000" dirty="0">
              <a:solidFill>
                <a:srgbClr val="654321"/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78072" y="838200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Class Lecture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49530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Dr. </a:t>
            </a:r>
            <a:r>
              <a:rPr lang="en-US" sz="2000" b="1" dirty="0" err="1" smtClean="0">
                <a:solidFill>
                  <a:srgbClr val="0070C0"/>
                </a:solidFill>
              </a:rPr>
              <a:t>Sanjeev</a:t>
            </a:r>
            <a:r>
              <a:rPr lang="en-US" sz="2000" b="1" dirty="0" smtClean="0">
                <a:solidFill>
                  <a:srgbClr val="0070C0"/>
                </a:solidFill>
              </a:rPr>
              <a:t> Kumar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Associate Professor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Department of Dairy Technology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SGIDT, Patna-14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743200"/>
            <a:ext cx="4510336" cy="205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3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6.xml><?xml version="1.0" encoding="utf-8"?>
<a:theme xmlns:a="http://schemas.openxmlformats.org/drawingml/2006/main" name="5_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7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1655</TotalTime>
  <Words>541</Words>
  <Application>Microsoft Office PowerPoint</Application>
  <PresentationFormat>On-screen Show (4:3)</PresentationFormat>
  <Paragraphs>94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Garamond</vt:lpstr>
      <vt:lpstr>Tw Cen MT</vt:lpstr>
      <vt:lpstr>Wingdings</vt:lpstr>
      <vt:lpstr>1_Droplet</vt:lpstr>
      <vt:lpstr>Organic</vt:lpstr>
      <vt:lpstr>Droplet</vt:lpstr>
      <vt:lpstr>Office Theme</vt:lpstr>
      <vt:lpstr>4_Droplet</vt:lpstr>
      <vt:lpstr>5_Droplet</vt:lpstr>
      <vt:lpstr>1_Organic</vt:lpstr>
      <vt:lpstr>PowerPoint Presentation</vt:lpstr>
      <vt:lpstr>WHIPPED  BUTTER</vt:lpstr>
      <vt:lpstr>PowerPoint Presentation</vt:lpstr>
      <vt:lpstr>WHEY BUTTER</vt:lpstr>
      <vt:lpstr>PowerPoint Presentation</vt:lpstr>
      <vt:lpstr>FLAVORED BUTTER</vt:lpstr>
      <vt:lpstr>PowerPoint Presentation</vt:lpstr>
      <vt:lpstr>PowerPoint Presentation</vt:lpstr>
      <vt:lpstr>PowerPoint Presentation</vt:lpstr>
      <vt:lpstr>FAT SPREADS</vt:lpstr>
      <vt:lpstr>Manufacture of Fat Spreads</vt:lpstr>
      <vt:lpstr>DIFFERENCE- BUTTER &amp; MARGARINE</vt:lpstr>
      <vt:lpstr>MAKHAN</vt:lpstr>
      <vt:lpstr>PowerPoint Presentation</vt:lpstr>
      <vt:lpstr>Uses of butter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butter?</dc:title>
  <dc:creator>STUDENT</dc:creator>
  <cp:lastModifiedBy>sanjeev</cp:lastModifiedBy>
  <cp:revision>197</cp:revision>
  <dcterms:created xsi:type="dcterms:W3CDTF">2015-11-19T08:44:08Z</dcterms:created>
  <dcterms:modified xsi:type="dcterms:W3CDTF">2020-03-30T05:54:51Z</dcterms:modified>
</cp:coreProperties>
</file>