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80" r:id="rId2"/>
  </p:sldMasterIdLst>
  <p:notesMasterIdLst>
    <p:notesMasterId r:id="rId13"/>
  </p:notesMasterIdLst>
  <p:sldIdLst>
    <p:sldId id="340" r:id="rId3"/>
    <p:sldId id="256" r:id="rId4"/>
    <p:sldId id="346" r:id="rId5"/>
    <p:sldId id="257" r:id="rId6"/>
    <p:sldId id="347" r:id="rId7"/>
    <p:sldId id="258" r:id="rId8"/>
    <p:sldId id="348" r:id="rId9"/>
    <p:sldId id="259" r:id="rId10"/>
    <p:sldId id="260" r:id="rId11"/>
    <p:sldId id="33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5A170A"/>
    <a:srgbClr val="E6005D"/>
    <a:srgbClr val="FF00FF"/>
    <a:srgbClr val="654321"/>
    <a:srgbClr val="66FF99"/>
    <a:srgbClr val="E8FCEC"/>
    <a:srgbClr val="FFE07D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9" autoAdjust="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BCD3-6B38-4477-BC2B-A4176C10A08E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CE09-82DC-4A2E-9E10-4EED2A516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8385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5276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70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5324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6416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2220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358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19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6697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995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0926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4100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9950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014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38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3095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503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3138EF-7C49-4806-B237-5C9860A31F6C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3458F6-EF28-4214-B2D7-CD64A04E3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8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611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0070C0"/>
                </a:solidFill>
                <a:latin typeface="Arial Black" pitchFamily="34" charset="0"/>
              </a:rPr>
              <a:t>Butter</a:t>
            </a:r>
          </a:p>
          <a:p>
            <a:pPr algn="ctr"/>
            <a:r>
              <a:rPr lang="en-IN" sz="3200" b="1" dirty="0" smtClean="0">
                <a:solidFill>
                  <a:srgbClr val="0070C0"/>
                </a:solidFill>
                <a:latin typeface="Arial Black" pitchFamily="34" charset="0"/>
              </a:rPr>
              <a:t>(</a:t>
            </a:r>
            <a:r>
              <a:rPr lang="en-IN" sz="3200" dirty="0" smtClean="0">
                <a:solidFill>
                  <a:srgbClr val="0070C0"/>
                </a:solidFill>
                <a:latin typeface="Arial Black" pitchFamily="34" charset="0"/>
              </a:rPr>
              <a:t>Definition &amp; Legal standards)</a:t>
            </a:r>
            <a:endParaRPr lang="en-IN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8072" y="83820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Class Lecture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953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</a:t>
            </a:r>
            <a:r>
              <a:rPr lang="en-US" sz="2000" b="1" dirty="0" err="1" smtClean="0">
                <a:solidFill>
                  <a:srgbClr val="0070C0"/>
                </a:solidFill>
              </a:rPr>
              <a:t>Sanjeev</a:t>
            </a:r>
            <a:r>
              <a:rPr lang="en-US" sz="2000" b="1" dirty="0" smtClean="0">
                <a:solidFill>
                  <a:srgbClr val="0070C0"/>
                </a:solidFill>
              </a:rPr>
              <a:t> Kumar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Department of Dairy Technology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SGIDT, Patna-14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510336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airy\a-presentation-on-butter-welcome-to-everybody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133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5344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FF3300"/>
                </a:solidFill>
              </a:rPr>
              <a:t>As per FSSAI (2011),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sz="2200" b="1" dirty="0" smtClean="0">
                <a:solidFill>
                  <a:srgbClr val="00B050"/>
                </a:solidFill>
              </a:rPr>
              <a:t>Butter means the fatty product derived exclusively from milk of cow and/or buffalo or its products principally in the form of water-in-oil type of an emulsion.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sz="2200" b="1" dirty="0" smtClean="0">
                <a:solidFill>
                  <a:srgbClr val="C00000"/>
                </a:solidFill>
              </a:rPr>
              <a:t>The product may be with or without added common salt and starter cultures of harmless lactic acid and/or flavour producing bacteria.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sz="2200" b="1" dirty="0" smtClean="0">
                <a:solidFill>
                  <a:srgbClr val="7030A0"/>
                </a:solidFill>
              </a:rPr>
              <a:t>Table butter shall be obtained from pasteurised milk and/or other milk products which have undergone adequate heat treatment to ensure microbial safety.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sz="2200" b="1" dirty="0" smtClean="0">
                <a:solidFill>
                  <a:srgbClr val="E6005D"/>
                </a:solidFill>
              </a:rPr>
              <a:t>It shall be free from animal body fat, vegetable oil and fat, mineral oil and added flavour. It shall have pleasant taste and flavour free from off flavour and rancidity.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sz="2200" b="1" dirty="0" smtClean="0">
                <a:solidFill>
                  <a:schemeClr val="accent2">
                    <a:lumMod val="75000"/>
                  </a:schemeClr>
                </a:solidFill>
              </a:rPr>
              <a:t>It may contain permitted food additives.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IN" sz="2200" b="1" dirty="0" smtClean="0">
                <a:solidFill>
                  <a:schemeClr val="accent6">
                    <a:lumMod val="75000"/>
                  </a:schemeClr>
                </a:solidFill>
              </a:rPr>
              <a:t>It shall conform to the microbiological requirements of the regulation. </a:t>
            </a:r>
            <a:endParaRPr lang="en-IN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28600"/>
            <a:ext cx="3124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6005D"/>
                </a:solidFill>
              </a:rPr>
              <a:t>DEFINITION</a:t>
            </a:r>
            <a:endParaRPr lang="en-IN" sz="3000" b="1" dirty="0">
              <a:solidFill>
                <a:srgbClr val="E6005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5800"/>
            <a:ext cx="8915400" cy="166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4600" y="152400"/>
            <a:ext cx="4443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dirty="0" smtClean="0">
                <a:solidFill>
                  <a:schemeClr val="accent6">
                    <a:lumMod val="75000"/>
                  </a:schemeClr>
                </a:solidFill>
              </a:rPr>
              <a:t>FSSAI Standards for Butter </a:t>
            </a:r>
            <a:endParaRPr lang="en-IN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0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Note: </a:t>
            </a:r>
            <a:r>
              <a:rPr lang="en-IN" sz="2200" b="1" dirty="0" smtClean="0">
                <a:solidFill>
                  <a:srgbClr val="00B050"/>
                </a:solidFill>
              </a:rPr>
              <a:t>Where butter is sold or offered for sale without any indication as to whether it is table or </a:t>
            </a:r>
            <a:r>
              <a:rPr lang="en-IN" sz="2200" b="1" dirty="0" err="1" smtClean="0">
                <a:solidFill>
                  <a:srgbClr val="00B050"/>
                </a:solidFill>
              </a:rPr>
              <a:t>desi</a:t>
            </a:r>
            <a:r>
              <a:rPr lang="en-IN" sz="2200" b="1" dirty="0" smtClean="0">
                <a:solidFill>
                  <a:srgbClr val="00B050"/>
                </a:solidFill>
              </a:rPr>
              <a:t> butter, the standards of table butter shall apply. </a:t>
            </a:r>
            <a:endParaRPr lang="en-IN" sz="2200" dirty="0">
              <a:solidFill>
                <a:srgbClr val="00B05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59142"/>
            <a:ext cx="7848600" cy="322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28800" y="3048000"/>
            <a:ext cx="59370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dirty="0" smtClean="0">
                <a:solidFill>
                  <a:srgbClr val="FF00FF"/>
                </a:solidFill>
              </a:rPr>
              <a:t>BIS standards for pasteurized butter </a:t>
            </a:r>
            <a:endParaRPr lang="en-IN" sz="3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4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34671"/>
            <a:ext cx="6400800" cy="269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" y="457200"/>
            <a:ext cx="705612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79994" y="76200"/>
            <a:ext cx="5579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>
                <a:solidFill>
                  <a:srgbClr val="00B050"/>
                </a:solidFill>
              </a:rPr>
              <a:t>Permitted food additives in butter as per FSSR </a:t>
            </a:r>
            <a:endParaRPr lang="en-IN" sz="2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440668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C00000"/>
                </a:solidFill>
              </a:rPr>
              <a:t>Microbiological requirements of pasteurized butter (FSSAI, 2011) </a:t>
            </a:r>
            <a:endParaRPr lang="en-IN" sz="2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4133671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smtClean="0">
                <a:solidFill>
                  <a:srgbClr val="C00000"/>
                </a:solidFill>
              </a:rPr>
              <a:t>m, M denotes standard sampling procedure as given by FSSAI, 2011 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3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75000"/>
              </a:schemeClr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74638"/>
            <a:ext cx="1685925" cy="2110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-152400"/>
            <a:ext cx="7773338" cy="99549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3300"/>
                </a:solidFill>
              </a:rPr>
              <a:t>Nutritional composition of butter 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10200"/>
            <a:ext cx="3124200" cy="12954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7763"/>
            <a:ext cx="4425399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408" y="2105025"/>
            <a:ext cx="4673192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0593" y="1600200"/>
            <a:ext cx="4652963" cy="5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676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941">
            <a:off x="-125920" y="5312150"/>
            <a:ext cx="3124200" cy="129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0"/>
            <a:ext cx="5350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dirty="0" smtClean="0">
                <a:solidFill>
                  <a:srgbClr val="00B050"/>
                </a:solidFill>
              </a:rPr>
              <a:t>Fatty acid composition of butter </a:t>
            </a:r>
            <a:endParaRPr lang="en-IN" sz="3000" dirty="0">
              <a:solidFill>
                <a:srgbClr val="00B050"/>
              </a:solidFill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762" y="533400"/>
            <a:ext cx="3991638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61657"/>
            <a:ext cx="1685925" cy="21101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n-lt"/>
              </a:rPr>
              <a:t>Classification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IN" b="1" dirty="0" smtClean="0">
                <a:solidFill>
                  <a:srgbClr val="FF00FF"/>
                </a:solidFill>
                <a:latin typeface="Comic Sans MS" pitchFamily="66" charset="0"/>
              </a:rPr>
              <a:t>A. </a:t>
            </a:r>
            <a:r>
              <a:rPr lang="en-IN" sz="2200" b="1" dirty="0" smtClean="0">
                <a:solidFill>
                  <a:srgbClr val="FF00FF"/>
                </a:solidFill>
                <a:latin typeface="Comic Sans MS" pitchFamily="66" charset="0"/>
              </a:rPr>
              <a:t>Classification based on acidity of cream used for butter making: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US" sz="2200" dirty="0" smtClean="0">
                <a:latin typeface="Comic Sans MS" pitchFamily="66" charset="0"/>
              </a:rPr>
              <a:t>Sweet cream butter: </a:t>
            </a:r>
            <a:r>
              <a:rPr lang="en-IN" sz="2200" dirty="0" smtClean="0"/>
              <a:t>pH of ≥6.4 </a:t>
            </a:r>
            <a:endParaRPr lang="en-US" sz="2200" dirty="0" smtClean="0">
              <a:latin typeface="Comic Sans MS" pitchFamily="66" charset="0"/>
            </a:endParaRP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Mildly acidified butter: </a:t>
            </a:r>
            <a:r>
              <a:rPr lang="en-IN" sz="2200" dirty="0" smtClean="0"/>
              <a:t>pH in the range of 5.2 to 6.3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Sour cream butter : pH ≤ 5.1 </a:t>
            </a:r>
          </a:p>
          <a:p>
            <a:pPr marL="514350" indent="-338138" algn="just"/>
            <a:endParaRPr lang="en-IN" dirty="0" smtClean="0">
              <a:latin typeface="Comic Sans MS" pitchFamily="66" charset="0"/>
            </a:endParaRPr>
          </a:p>
          <a:p>
            <a:pPr marL="514350" indent="-514350" algn="just"/>
            <a:r>
              <a:rPr lang="en-IN" sz="2200" b="1" dirty="0" smtClean="0">
                <a:solidFill>
                  <a:srgbClr val="FF00FF"/>
                </a:solidFill>
                <a:latin typeface="Comic Sans MS" pitchFamily="66" charset="0"/>
              </a:rPr>
              <a:t>B. Classification based on salt content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Salted butter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Unsalted butter </a:t>
            </a:r>
          </a:p>
          <a:p>
            <a:pPr marL="514350" indent="-338138" algn="just"/>
            <a:endParaRPr lang="en-IN" dirty="0" smtClean="0">
              <a:latin typeface="Comic Sans MS" pitchFamily="66" charset="0"/>
            </a:endParaRPr>
          </a:p>
          <a:p>
            <a:pPr marL="514350" indent="-514350" algn="just"/>
            <a:r>
              <a:rPr lang="en-IN" sz="2200" b="1" dirty="0" smtClean="0">
                <a:solidFill>
                  <a:srgbClr val="FF00FF"/>
                </a:solidFill>
                <a:latin typeface="Comic Sans MS" pitchFamily="66" charset="0"/>
              </a:rPr>
              <a:t>C. Classification based on end use (as followed by BIS):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Table Butter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 White Butter </a:t>
            </a:r>
          </a:p>
          <a:p>
            <a:pPr marL="514350" indent="-338138" algn="just"/>
            <a:endParaRPr lang="en-IN" dirty="0" smtClean="0">
              <a:latin typeface="Comic Sans MS" pitchFamily="66" charset="0"/>
            </a:endParaRPr>
          </a:p>
          <a:p>
            <a:pPr marL="514350" indent="-514350" algn="just"/>
            <a:r>
              <a:rPr lang="en-IN" sz="2200" b="1" dirty="0" smtClean="0">
                <a:solidFill>
                  <a:srgbClr val="FF00FF"/>
                </a:solidFill>
                <a:latin typeface="Comic Sans MS" pitchFamily="66" charset="0"/>
              </a:rPr>
              <a:t>D. Classification based on the manufacturing practice (as followed by FSSAI):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smtClean="0">
                <a:latin typeface="Comic Sans MS" pitchFamily="66" charset="0"/>
              </a:rPr>
              <a:t>Pasteurized cream butter/ Pasteurized Table butter </a:t>
            </a:r>
          </a:p>
          <a:p>
            <a:pPr marL="514350" indent="-338138" algn="just">
              <a:buFont typeface="+mj-lt"/>
              <a:buAutoNum type="arabicPeriod"/>
            </a:pPr>
            <a:r>
              <a:rPr lang="en-IN" sz="2200" dirty="0" err="1" smtClean="0">
                <a:latin typeface="Comic Sans MS" pitchFamily="66" charset="0"/>
              </a:rPr>
              <a:t>Desi</a:t>
            </a:r>
            <a:r>
              <a:rPr lang="en-IN" sz="2200" dirty="0" smtClean="0">
                <a:latin typeface="Comic Sans MS" pitchFamily="66" charset="0"/>
              </a:rPr>
              <a:t> butter </a:t>
            </a:r>
            <a:endParaRPr lang="en-US" sz="2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53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3800"/>
            <a:ext cx="2400300" cy="2743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221469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Composition of Butter</a:t>
            </a:r>
            <a:endParaRPr lang="en-US" sz="4800" b="1" dirty="0">
              <a:latin typeface="Monotype Corsiva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7201522"/>
              </p:ext>
            </p:extLst>
          </p:nvPr>
        </p:nvGraphicFramePr>
        <p:xfrm>
          <a:off x="464025" y="1600200"/>
          <a:ext cx="77724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575"/>
                <a:gridCol w="3124200"/>
                <a:gridCol w="3740625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400" b="1" u="sng" dirty="0" err="1" smtClean="0">
                          <a:latin typeface="Monotype Corsiva" pitchFamily="66" charset="0"/>
                        </a:rPr>
                        <a:t>Sr</a:t>
                      </a:r>
                      <a:r>
                        <a:rPr lang="en-US" sz="2400" b="1" u="sng" baseline="0" dirty="0" smtClean="0">
                          <a:latin typeface="Monotype Corsiva" pitchFamily="66" charset="0"/>
                        </a:rPr>
                        <a:t> no.</a:t>
                      </a:r>
                      <a:endParaRPr lang="en-US" sz="2400" b="1" u="sng" dirty="0">
                        <a:latin typeface="Monotype Corsiva" pitchFamily="66" charset="0"/>
                      </a:endParaRPr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u="sng" dirty="0" smtClean="0">
                          <a:latin typeface="Monotype Corsiva" pitchFamily="66" charset="0"/>
                        </a:rPr>
                        <a:t>Constituent</a:t>
                      </a:r>
                      <a:r>
                        <a:rPr lang="en-US" sz="2400" b="1" u="sng" baseline="0" dirty="0" smtClean="0">
                          <a:latin typeface="Monotype Corsiva" pitchFamily="66" charset="0"/>
                        </a:rPr>
                        <a:t> </a:t>
                      </a:r>
                      <a:endParaRPr lang="en-US" sz="2400" b="1" u="sng" dirty="0">
                        <a:latin typeface="Monotype Corsiva" pitchFamily="66" charset="0"/>
                      </a:endParaRPr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u="sng" dirty="0" smtClean="0">
                          <a:latin typeface="Monotype Corsiva" pitchFamily="66" charset="0"/>
                        </a:rPr>
                        <a:t>Percentage</a:t>
                      </a:r>
                      <a:endParaRPr lang="en-US" sz="2400" b="1" u="sng" dirty="0">
                        <a:latin typeface="Monotype Corsiva" pitchFamily="66" charset="0"/>
                      </a:endParaRPr>
                    </a:p>
                  </a:txBody>
                  <a:tcPr marL="86361" marR="86361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1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Butter fat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80.0</a:t>
                      </a:r>
                      <a:r>
                        <a:rPr lang="en-US" sz="2200" b="1" baseline="0" dirty="0" smtClean="0"/>
                        <a:t> – 83.0</a:t>
                      </a:r>
                      <a:endParaRPr lang="en-US" sz="2200" b="1" dirty="0" smtClean="0"/>
                    </a:p>
                  </a:txBody>
                  <a:tcPr marL="86361" marR="86361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2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Moisture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15.5</a:t>
                      </a:r>
                      <a:r>
                        <a:rPr lang="en-US" sz="2200" b="1" baseline="0" dirty="0" smtClean="0"/>
                        <a:t> – 16.0</a:t>
                      </a:r>
                      <a:endParaRPr lang="en-US" sz="2200" b="1" dirty="0"/>
                    </a:p>
                  </a:txBody>
                  <a:tcPr marL="86361" marR="86361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3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Salt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0 - 3.0</a:t>
                      </a:r>
                      <a:endParaRPr lang="en-US" sz="2200" b="1" dirty="0"/>
                    </a:p>
                  </a:txBody>
                  <a:tcPr marL="86361" marR="86361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4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Curd</a:t>
                      </a:r>
                      <a:endParaRPr lang="en-US" sz="2200" b="1" dirty="0"/>
                    </a:p>
                  </a:txBody>
                  <a:tcPr marL="86361" marR="8636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1" dirty="0" smtClean="0"/>
                        <a:t>1.0 -1.5</a:t>
                      </a:r>
                      <a:endParaRPr lang="en-US" sz="2200" b="1" dirty="0"/>
                    </a:p>
                  </a:txBody>
                  <a:tcPr marL="86361" marR="8636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160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1650</TotalTime>
  <Words>355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Monotype Corsiva</vt:lpstr>
      <vt:lpstr>Times New Roman</vt:lpstr>
      <vt:lpstr>Tw Cen MT</vt:lpstr>
      <vt:lpstr>Wingdings</vt:lpstr>
      <vt:lpstr>Wingdings 2</vt:lpstr>
      <vt:lpstr>Paper</vt:lpstr>
      <vt:lpstr>1_Droplet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Nutritional composition of butter </vt:lpstr>
      <vt:lpstr>PowerPoint Presentation</vt:lpstr>
      <vt:lpstr>Classification</vt:lpstr>
      <vt:lpstr>Composition of Butter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butter?</dc:title>
  <dc:creator>STUDENT</dc:creator>
  <cp:lastModifiedBy>sanjeev</cp:lastModifiedBy>
  <cp:revision>196</cp:revision>
  <dcterms:created xsi:type="dcterms:W3CDTF">2015-11-19T08:44:08Z</dcterms:created>
  <dcterms:modified xsi:type="dcterms:W3CDTF">2020-03-30T05:32:40Z</dcterms:modified>
</cp:coreProperties>
</file>