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  <p:sldMasterId id="2147484116" r:id="rId2"/>
    <p:sldMasterId id="2147484188" r:id="rId3"/>
    <p:sldMasterId id="2147484296" r:id="rId4"/>
  </p:sldMasterIdLst>
  <p:notesMasterIdLst>
    <p:notesMasterId r:id="rId16"/>
  </p:notesMasterIdLst>
  <p:sldIdLst>
    <p:sldId id="342" r:id="rId5"/>
    <p:sldId id="306" r:id="rId6"/>
    <p:sldId id="302" r:id="rId7"/>
    <p:sldId id="303" r:id="rId8"/>
    <p:sldId id="304" r:id="rId9"/>
    <p:sldId id="291" r:id="rId10"/>
    <p:sldId id="288" r:id="rId11"/>
    <p:sldId id="305" r:id="rId12"/>
    <p:sldId id="311" r:id="rId13"/>
    <p:sldId id="312" r:id="rId14"/>
    <p:sldId id="33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66"/>
    <a:srgbClr val="5A170A"/>
    <a:srgbClr val="E6005D"/>
    <a:srgbClr val="FF00FF"/>
    <a:srgbClr val="654321"/>
    <a:srgbClr val="66FF99"/>
    <a:srgbClr val="E8FCEC"/>
    <a:srgbClr val="FFE07D"/>
    <a:srgbClr val="FFEF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69" autoAdjust="0"/>
  </p:normalViewPr>
  <p:slideViewPr>
    <p:cSldViewPr>
      <p:cViewPr varScale="1">
        <p:scale>
          <a:sx n="81" d="100"/>
          <a:sy n="81" d="100"/>
        </p:scale>
        <p:origin x="105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8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DC4620-996D-4C31-9E84-12245BA72B2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033DA1FB-1EAC-4095-BA71-3349B7E78E91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2000" b="1" dirty="0" smtClean="0">
              <a:solidFill>
                <a:schemeClr val="accent6">
                  <a:lumMod val="50000"/>
                </a:schemeClr>
              </a:solidFill>
            </a:rPr>
            <a:t>Separate to  88-90 % fat</a:t>
          </a:r>
          <a:endParaRPr lang="en-US" sz="2000" b="1" dirty="0">
            <a:solidFill>
              <a:schemeClr val="accent6">
                <a:lumMod val="50000"/>
              </a:schemeClr>
            </a:solidFill>
          </a:endParaRPr>
        </a:p>
      </dgm:t>
    </dgm:pt>
    <dgm:pt modelId="{715D26A3-5C8A-4D28-994F-6F9E20DA8E73}" type="parTrans" cxnId="{61D9380C-7CA9-49AA-9EB9-09BF311BC4F7}">
      <dgm:prSet/>
      <dgm:spPr/>
      <dgm:t>
        <a:bodyPr/>
        <a:lstStyle/>
        <a:p>
          <a:endParaRPr lang="en-US" b="1"/>
        </a:p>
      </dgm:t>
    </dgm:pt>
    <dgm:pt modelId="{F8D800C0-0839-4B14-AAC2-24AFF70F735F}" type="sibTrans" cxnId="{61D9380C-7CA9-49AA-9EB9-09BF311BC4F7}">
      <dgm:prSet/>
      <dgm:spPr/>
      <dgm:t>
        <a:bodyPr/>
        <a:lstStyle/>
        <a:p>
          <a:endParaRPr lang="en-US" b="1"/>
        </a:p>
      </dgm:t>
    </dgm:pt>
    <dgm:pt modelId="{5A3B61E5-B4E6-4AA8-AFFC-F5EEC49E5845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2000" b="1" dirty="0" smtClean="0">
              <a:solidFill>
                <a:schemeClr val="accent6">
                  <a:lumMod val="50000"/>
                </a:schemeClr>
              </a:solidFill>
            </a:rPr>
            <a:t>Standardize to composition of butter</a:t>
          </a:r>
          <a:endParaRPr lang="en-US" sz="2000" b="1" dirty="0">
            <a:solidFill>
              <a:schemeClr val="accent6">
                <a:lumMod val="50000"/>
              </a:schemeClr>
            </a:solidFill>
          </a:endParaRPr>
        </a:p>
      </dgm:t>
    </dgm:pt>
    <dgm:pt modelId="{098B70BA-D16E-4FF5-969F-AA69C84AA91B}" type="parTrans" cxnId="{03E30E1E-2367-44F2-8311-4B253A6C13DF}">
      <dgm:prSet/>
      <dgm:spPr/>
      <dgm:t>
        <a:bodyPr/>
        <a:lstStyle/>
        <a:p>
          <a:endParaRPr lang="en-US" b="1"/>
        </a:p>
      </dgm:t>
    </dgm:pt>
    <dgm:pt modelId="{B9978FEB-20AC-47CF-AB1D-2BEB7752FFB6}" type="sibTrans" cxnId="{03E30E1E-2367-44F2-8311-4B253A6C13DF}">
      <dgm:prSet/>
      <dgm:spPr/>
      <dgm:t>
        <a:bodyPr/>
        <a:lstStyle/>
        <a:p>
          <a:endParaRPr lang="en-US" b="1"/>
        </a:p>
      </dgm:t>
    </dgm:pt>
    <dgm:pt modelId="{8A263E1A-6F78-4F89-8629-30265F3531EC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2000" b="1" dirty="0" smtClean="0">
              <a:solidFill>
                <a:schemeClr val="accent6">
                  <a:lumMod val="50000"/>
                </a:schemeClr>
              </a:solidFill>
            </a:rPr>
            <a:t>Chilling &amp; working into butter</a:t>
          </a:r>
          <a:endParaRPr lang="en-US" sz="2000" b="1" dirty="0">
            <a:solidFill>
              <a:schemeClr val="accent6">
                <a:lumMod val="50000"/>
              </a:schemeClr>
            </a:solidFill>
          </a:endParaRPr>
        </a:p>
      </dgm:t>
    </dgm:pt>
    <dgm:pt modelId="{401787A5-4C64-42C4-81C6-F969F379B6AB}" type="parTrans" cxnId="{0590BC78-2CBE-4845-A1C2-B80D7D7F14AB}">
      <dgm:prSet/>
      <dgm:spPr/>
      <dgm:t>
        <a:bodyPr/>
        <a:lstStyle/>
        <a:p>
          <a:endParaRPr lang="en-US" b="1"/>
        </a:p>
      </dgm:t>
    </dgm:pt>
    <dgm:pt modelId="{B3703FD0-46BD-4BEB-9CD0-B032722D476A}" type="sibTrans" cxnId="{0590BC78-2CBE-4845-A1C2-B80D7D7F14AB}">
      <dgm:prSet/>
      <dgm:spPr/>
      <dgm:t>
        <a:bodyPr/>
        <a:lstStyle/>
        <a:p>
          <a:endParaRPr lang="en-US" b="1"/>
        </a:p>
      </dgm:t>
    </dgm:pt>
    <dgm:pt modelId="{D096F71F-69AD-43C4-9EB6-1C99A0B784B5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2000" b="1" dirty="0" smtClean="0">
              <a:solidFill>
                <a:schemeClr val="accent6">
                  <a:lumMod val="50000"/>
                </a:schemeClr>
              </a:solidFill>
            </a:rPr>
            <a:t>Pasteurize fat concentrate</a:t>
          </a:r>
          <a:endParaRPr lang="en-US" sz="2000" b="1" dirty="0">
            <a:solidFill>
              <a:schemeClr val="accent6">
                <a:lumMod val="50000"/>
              </a:schemeClr>
            </a:solidFill>
          </a:endParaRPr>
        </a:p>
      </dgm:t>
    </dgm:pt>
    <dgm:pt modelId="{F3E950A3-5E2A-4E0F-95F7-A4F40C4F3CD2}" type="parTrans" cxnId="{27C2F0A6-B8AD-4344-AC9F-134B503E2F2C}">
      <dgm:prSet/>
      <dgm:spPr/>
      <dgm:t>
        <a:bodyPr/>
        <a:lstStyle/>
        <a:p>
          <a:endParaRPr lang="en-US" b="1"/>
        </a:p>
      </dgm:t>
    </dgm:pt>
    <dgm:pt modelId="{D211D927-DD2E-4FD7-BED9-A92ED52B49A9}" type="sibTrans" cxnId="{27C2F0A6-B8AD-4344-AC9F-134B503E2F2C}">
      <dgm:prSet/>
      <dgm:spPr/>
      <dgm:t>
        <a:bodyPr/>
        <a:lstStyle/>
        <a:p>
          <a:endParaRPr lang="en-US" b="1"/>
        </a:p>
      </dgm:t>
    </dgm:pt>
    <dgm:pt modelId="{87DFABF0-BE0C-468F-8311-7E6535476B74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2000" b="1" dirty="0" smtClean="0">
              <a:solidFill>
                <a:schemeClr val="accent6">
                  <a:lumMod val="50000"/>
                </a:schemeClr>
              </a:solidFill>
            </a:rPr>
            <a:t>Destabilize cream fat</a:t>
          </a:r>
          <a:endParaRPr lang="en-US" sz="2000" b="1" dirty="0">
            <a:solidFill>
              <a:schemeClr val="accent6">
                <a:lumMod val="50000"/>
              </a:schemeClr>
            </a:solidFill>
          </a:endParaRPr>
        </a:p>
      </dgm:t>
    </dgm:pt>
    <dgm:pt modelId="{4709A980-0994-4867-A220-DDA945D12520}" type="parTrans" cxnId="{033470F9-45F9-4C98-BA7A-4FD61E219BB1}">
      <dgm:prSet/>
      <dgm:spPr/>
      <dgm:t>
        <a:bodyPr/>
        <a:lstStyle/>
        <a:p>
          <a:endParaRPr lang="en-US" b="1"/>
        </a:p>
      </dgm:t>
    </dgm:pt>
    <dgm:pt modelId="{CD24E054-1A66-434C-A1D3-1D2AE1191448}" type="sibTrans" cxnId="{033470F9-45F9-4C98-BA7A-4FD61E219BB1}">
      <dgm:prSet/>
      <dgm:spPr/>
      <dgm:t>
        <a:bodyPr/>
        <a:lstStyle/>
        <a:p>
          <a:endParaRPr lang="en-US" b="1"/>
        </a:p>
      </dgm:t>
    </dgm:pt>
    <dgm:pt modelId="{46CFBA00-373D-4D1B-8921-9EE7B07DEB60}" type="pres">
      <dgm:prSet presAssocID="{6FDC4620-996D-4C31-9E84-12245BA72B27}" presName="CompostProcess" presStyleCnt="0">
        <dgm:presLayoutVars>
          <dgm:dir/>
          <dgm:resizeHandles val="exact"/>
        </dgm:presLayoutVars>
      </dgm:prSet>
      <dgm:spPr/>
    </dgm:pt>
    <dgm:pt modelId="{D89D2FE6-86F5-4DCD-A03C-B5192ACD4005}" type="pres">
      <dgm:prSet presAssocID="{6FDC4620-996D-4C31-9E84-12245BA72B27}" presName="arrow" presStyleLbl="bgShp" presStyleIdx="0" presStyleCnt="1" custScaleX="117647"/>
      <dgm:spPr>
        <a:solidFill>
          <a:schemeClr val="accent6">
            <a:lumMod val="60000"/>
            <a:lumOff val="40000"/>
          </a:schemeClr>
        </a:solidFill>
        <a:ln>
          <a:solidFill>
            <a:schemeClr val="accent2">
              <a:lumMod val="75000"/>
            </a:schemeClr>
          </a:solidFill>
        </a:ln>
      </dgm:spPr>
    </dgm:pt>
    <dgm:pt modelId="{52E175A9-669C-4383-8427-9CCF068760AC}" type="pres">
      <dgm:prSet presAssocID="{6FDC4620-996D-4C31-9E84-12245BA72B27}" presName="linearProcess" presStyleCnt="0"/>
      <dgm:spPr/>
    </dgm:pt>
    <dgm:pt modelId="{83EBE048-42F9-4BEC-B854-7C4B1E815940}" type="pres">
      <dgm:prSet presAssocID="{87DFABF0-BE0C-468F-8311-7E6535476B74}" presName="textNode" presStyleLbl="node1" presStyleIdx="0" presStyleCnt="5" custScaleY="1785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2C0F97-A5B2-4BB9-9AF0-607E886E7D4D}" type="pres">
      <dgm:prSet presAssocID="{CD24E054-1A66-434C-A1D3-1D2AE1191448}" presName="sibTrans" presStyleCnt="0"/>
      <dgm:spPr/>
    </dgm:pt>
    <dgm:pt modelId="{51CCE519-AF36-4094-8674-EE3A438FE11E}" type="pres">
      <dgm:prSet presAssocID="{033DA1FB-1EAC-4095-BA71-3349B7E78E91}" presName="textNode" presStyleLbl="node1" presStyleIdx="1" presStyleCnt="5" custScaleY="1642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75A587-30BC-4965-A39C-5DFD23AEC88F}" type="pres">
      <dgm:prSet presAssocID="{F8D800C0-0839-4B14-AAC2-24AFF70F735F}" presName="sibTrans" presStyleCnt="0"/>
      <dgm:spPr/>
    </dgm:pt>
    <dgm:pt modelId="{ACB6ECC8-99B4-4654-AC4F-4C8456D23BBC}" type="pres">
      <dgm:prSet presAssocID="{D096F71F-69AD-43C4-9EB6-1C99A0B784B5}" presName="textNode" presStyleLbl="node1" presStyleIdx="2" presStyleCnt="5" custScaleY="164286" custLinFactNeighborX="28441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405A20-F1D3-4397-92EC-DA3659BDFACF}" type="pres">
      <dgm:prSet presAssocID="{D211D927-DD2E-4FD7-BED9-A92ED52B49A9}" presName="sibTrans" presStyleCnt="0"/>
      <dgm:spPr/>
    </dgm:pt>
    <dgm:pt modelId="{D348BA60-7FA4-41E2-A31B-68EE533379F3}" type="pres">
      <dgm:prSet presAssocID="{5A3B61E5-B4E6-4AA8-AFFC-F5EEC49E5845}" presName="textNode" presStyleLbl="node1" presStyleIdx="3" presStyleCnt="5" custScaleY="1785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E0C933-2E8A-4C9F-9C15-C3B0023D901C}" type="pres">
      <dgm:prSet presAssocID="{B9978FEB-20AC-47CF-AB1D-2BEB7752FFB6}" presName="sibTrans" presStyleCnt="0"/>
      <dgm:spPr/>
    </dgm:pt>
    <dgm:pt modelId="{15ADAC92-9F7C-43E5-B186-2F4ABEDA7334}" type="pres">
      <dgm:prSet presAssocID="{8A263E1A-6F78-4F89-8629-30265F3531EC}" presName="textNode" presStyleLbl="node1" presStyleIdx="4" presStyleCnt="5" custScaleY="1642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64A9F1-0F68-4211-8C57-810D17F2757F}" type="presOf" srcId="{033DA1FB-1EAC-4095-BA71-3349B7E78E91}" destId="{51CCE519-AF36-4094-8674-EE3A438FE11E}" srcOrd="0" destOrd="0" presId="urn:microsoft.com/office/officeart/2005/8/layout/hProcess9"/>
    <dgm:cxn modelId="{280ADD58-32C7-4D0C-9360-25AF818BBBE9}" type="presOf" srcId="{87DFABF0-BE0C-468F-8311-7E6535476B74}" destId="{83EBE048-42F9-4BEC-B854-7C4B1E815940}" srcOrd="0" destOrd="0" presId="urn:microsoft.com/office/officeart/2005/8/layout/hProcess9"/>
    <dgm:cxn modelId="{485B6B91-FC91-4388-87A8-B75B36F1A419}" type="presOf" srcId="{D096F71F-69AD-43C4-9EB6-1C99A0B784B5}" destId="{ACB6ECC8-99B4-4654-AC4F-4C8456D23BBC}" srcOrd="0" destOrd="0" presId="urn:microsoft.com/office/officeart/2005/8/layout/hProcess9"/>
    <dgm:cxn modelId="{466A73D7-3E44-4FEF-AC36-BD66149A0BD6}" type="presOf" srcId="{8A263E1A-6F78-4F89-8629-30265F3531EC}" destId="{15ADAC92-9F7C-43E5-B186-2F4ABEDA7334}" srcOrd="0" destOrd="0" presId="urn:microsoft.com/office/officeart/2005/8/layout/hProcess9"/>
    <dgm:cxn modelId="{27C2F0A6-B8AD-4344-AC9F-134B503E2F2C}" srcId="{6FDC4620-996D-4C31-9E84-12245BA72B27}" destId="{D096F71F-69AD-43C4-9EB6-1C99A0B784B5}" srcOrd="2" destOrd="0" parTransId="{F3E950A3-5E2A-4E0F-95F7-A4F40C4F3CD2}" sibTransId="{D211D927-DD2E-4FD7-BED9-A92ED52B49A9}"/>
    <dgm:cxn modelId="{0590BC78-2CBE-4845-A1C2-B80D7D7F14AB}" srcId="{6FDC4620-996D-4C31-9E84-12245BA72B27}" destId="{8A263E1A-6F78-4F89-8629-30265F3531EC}" srcOrd="4" destOrd="0" parTransId="{401787A5-4C64-42C4-81C6-F969F379B6AB}" sibTransId="{B3703FD0-46BD-4BEB-9CD0-B032722D476A}"/>
    <dgm:cxn modelId="{03E30E1E-2367-44F2-8311-4B253A6C13DF}" srcId="{6FDC4620-996D-4C31-9E84-12245BA72B27}" destId="{5A3B61E5-B4E6-4AA8-AFFC-F5EEC49E5845}" srcOrd="3" destOrd="0" parTransId="{098B70BA-D16E-4FF5-969F-AA69C84AA91B}" sibTransId="{B9978FEB-20AC-47CF-AB1D-2BEB7752FFB6}"/>
    <dgm:cxn modelId="{9C72162E-1E5E-4BA5-A350-07D20B877F09}" type="presOf" srcId="{6FDC4620-996D-4C31-9E84-12245BA72B27}" destId="{46CFBA00-373D-4D1B-8921-9EE7B07DEB60}" srcOrd="0" destOrd="0" presId="urn:microsoft.com/office/officeart/2005/8/layout/hProcess9"/>
    <dgm:cxn modelId="{61D9380C-7CA9-49AA-9EB9-09BF311BC4F7}" srcId="{6FDC4620-996D-4C31-9E84-12245BA72B27}" destId="{033DA1FB-1EAC-4095-BA71-3349B7E78E91}" srcOrd="1" destOrd="0" parTransId="{715D26A3-5C8A-4D28-994F-6F9E20DA8E73}" sibTransId="{F8D800C0-0839-4B14-AAC2-24AFF70F735F}"/>
    <dgm:cxn modelId="{033470F9-45F9-4C98-BA7A-4FD61E219BB1}" srcId="{6FDC4620-996D-4C31-9E84-12245BA72B27}" destId="{87DFABF0-BE0C-468F-8311-7E6535476B74}" srcOrd="0" destOrd="0" parTransId="{4709A980-0994-4867-A220-DDA945D12520}" sibTransId="{CD24E054-1A66-434C-A1D3-1D2AE1191448}"/>
    <dgm:cxn modelId="{875A36DC-A3DF-498C-B257-7AD7FBB0C5FF}" type="presOf" srcId="{5A3B61E5-B4E6-4AA8-AFFC-F5EEC49E5845}" destId="{D348BA60-7FA4-41E2-A31B-68EE533379F3}" srcOrd="0" destOrd="0" presId="urn:microsoft.com/office/officeart/2005/8/layout/hProcess9"/>
    <dgm:cxn modelId="{4A4D7777-BA2C-4EED-A212-C322DFD64476}" type="presParOf" srcId="{46CFBA00-373D-4D1B-8921-9EE7B07DEB60}" destId="{D89D2FE6-86F5-4DCD-A03C-B5192ACD4005}" srcOrd="0" destOrd="0" presId="urn:microsoft.com/office/officeart/2005/8/layout/hProcess9"/>
    <dgm:cxn modelId="{DD64D121-1FA6-4132-A510-E04CA3612DD9}" type="presParOf" srcId="{46CFBA00-373D-4D1B-8921-9EE7B07DEB60}" destId="{52E175A9-669C-4383-8427-9CCF068760AC}" srcOrd="1" destOrd="0" presId="urn:microsoft.com/office/officeart/2005/8/layout/hProcess9"/>
    <dgm:cxn modelId="{6E3F6C49-47ED-4F0E-83F2-C8496800E5D7}" type="presParOf" srcId="{52E175A9-669C-4383-8427-9CCF068760AC}" destId="{83EBE048-42F9-4BEC-B854-7C4B1E815940}" srcOrd="0" destOrd="0" presId="urn:microsoft.com/office/officeart/2005/8/layout/hProcess9"/>
    <dgm:cxn modelId="{0D9E191C-82ED-4710-8EBD-8E4E5E6D983B}" type="presParOf" srcId="{52E175A9-669C-4383-8427-9CCF068760AC}" destId="{332C0F97-A5B2-4BB9-9AF0-607E886E7D4D}" srcOrd="1" destOrd="0" presId="urn:microsoft.com/office/officeart/2005/8/layout/hProcess9"/>
    <dgm:cxn modelId="{3C95CC3E-5767-4DAD-964D-A3111FFF28F9}" type="presParOf" srcId="{52E175A9-669C-4383-8427-9CCF068760AC}" destId="{51CCE519-AF36-4094-8674-EE3A438FE11E}" srcOrd="2" destOrd="0" presId="urn:microsoft.com/office/officeart/2005/8/layout/hProcess9"/>
    <dgm:cxn modelId="{4575F7A6-B788-42E3-A4BB-CF3AFBF756E2}" type="presParOf" srcId="{52E175A9-669C-4383-8427-9CCF068760AC}" destId="{6775A587-30BC-4965-A39C-5DFD23AEC88F}" srcOrd="3" destOrd="0" presId="urn:microsoft.com/office/officeart/2005/8/layout/hProcess9"/>
    <dgm:cxn modelId="{996C4DAD-9539-43E4-9292-01F0871BC0A3}" type="presParOf" srcId="{52E175A9-669C-4383-8427-9CCF068760AC}" destId="{ACB6ECC8-99B4-4654-AC4F-4C8456D23BBC}" srcOrd="4" destOrd="0" presId="urn:microsoft.com/office/officeart/2005/8/layout/hProcess9"/>
    <dgm:cxn modelId="{9041B6DB-4CC2-44D0-89E4-E010271F889C}" type="presParOf" srcId="{52E175A9-669C-4383-8427-9CCF068760AC}" destId="{82405A20-F1D3-4397-92EC-DA3659BDFACF}" srcOrd="5" destOrd="0" presId="urn:microsoft.com/office/officeart/2005/8/layout/hProcess9"/>
    <dgm:cxn modelId="{3E1E94B7-06FD-418E-8ACC-BCF898E88495}" type="presParOf" srcId="{52E175A9-669C-4383-8427-9CCF068760AC}" destId="{D348BA60-7FA4-41E2-A31B-68EE533379F3}" srcOrd="6" destOrd="0" presId="urn:microsoft.com/office/officeart/2005/8/layout/hProcess9"/>
    <dgm:cxn modelId="{4453A64F-22D5-4D8A-BC47-3540E4DB3966}" type="presParOf" srcId="{52E175A9-669C-4383-8427-9CCF068760AC}" destId="{75E0C933-2E8A-4C9F-9C15-C3B0023D901C}" srcOrd="7" destOrd="0" presId="urn:microsoft.com/office/officeart/2005/8/layout/hProcess9"/>
    <dgm:cxn modelId="{82CACB42-8C8E-42B3-8320-77E319BF3DB0}" type="presParOf" srcId="{52E175A9-669C-4383-8427-9CCF068760AC}" destId="{15ADAC92-9F7C-43E5-B186-2F4ABEDA7334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ABCD3-6B38-4477-BC2B-A4176C10A08E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6CE09-82DC-4A2E-9E10-4EED2A5162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598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6CE09-82DC-4A2E-9E10-4EED2A51626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637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483851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8995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809264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4641001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499501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450142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85387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930950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450300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868276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93407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52761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84253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545563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35874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828601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345505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514806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929398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869771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830975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228109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948706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683322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972057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988941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478310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708305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527808"/>
      </p:ext>
    </p:extLst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813522"/>
      </p:ext>
    </p:extLst>
  </p:cSld>
  <p:clrMapOvr>
    <a:masterClrMapping/>
  </p:clrMapOvr>
  <p:transition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178447"/>
      </p:ext>
    </p:extLst>
  </p:cSld>
  <p:clrMapOvr>
    <a:masterClrMapping/>
  </p:clrMapOvr>
  <p:transition spd="slow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165928"/>
      </p:ext>
    </p:extLst>
  </p:cSld>
  <p:clrMapOvr>
    <a:masterClrMapping/>
  </p:clrMapOvr>
  <p:transition spd="slow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44325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153244"/>
      </p:ext>
    </p:extLst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698365"/>
      </p:ext>
    </p:extLst>
  </p:cSld>
  <p:clrMapOvr>
    <a:masterClrMapping/>
  </p:clrMapOvr>
  <p:transition spd="slow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364382"/>
      </p:ext>
    </p:extLst>
  </p:cSld>
  <p:clrMapOvr>
    <a:masterClrMapping/>
  </p:clrMapOvr>
  <p:transition spd="slow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22021"/>
      </p:ext>
    </p:extLst>
  </p:cSld>
  <p:clrMapOvr>
    <a:masterClrMapping/>
  </p:clrMapOvr>
  <p:transition spd="slow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483598"/>
      </p:ext>
    </p:extLst>
  </p:cSld>
  <p:clrMapOvr>
    <a:masterClrMapping/>
  </p:clrMapOvr>
  <p:transition spd="slow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89676"/>
      </p:ext>
    </p:extLst>
  </p:cSld>
  <p:clrMapOvr>
    <a:masterClrMapping/>
  </p:clrMapOvr>
  <p:transition spd="slow"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138866"/>
      </p:ext>
    </p:extLst>
  </p:cSld>
  <p:clrMapOvr>
    <a:masterClrMapping/>
  </p:clrMapOvr>
  <p:transition spd="slow"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3817950"/>
      </p:ext>
    </p:extLst>
  </p:cSld>
  <p:clrMapOvr>
    <a:masterClrMapping/>
  </p:clrMapOvr>
  <p:transition spd="slow"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009622"/>
      </p:ext>
    </p:extLst>
  </p:cSld>
  <p:clrMapOvr>
    <a:masterClrMapping/>
  </p:clrMapOvr>
  <p:transition spd="slow"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356076"/>
      </p:ext>
    </p:extLst>
  </p:cSld>
  <p:clrMapOvr>
    <a:masterClrMapping/>
  </p:clrMapOvr>
  <p:transition spd="slow"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16922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564165"/>
      </p:ext>
    </p:extLst>
  </p:cSld>
  <p:clrMapOvr>
    <a:masterClrMapping/>
  </p:clrMapOvr>
  <p:transition spd="slow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476075"/>
      </p:ext>
    </p:extLst>
  </p:cSld>
  <p:clrMapOvr>
    <a:masterClrMapping/>
  </p:clrMapOvr>
  <p:transition spd="slow">
    <p:wip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461264"/>
      </p:ext>
    </p:extLst>
  </p:cSld>
  <p:clrMapOvr>
    <a:masterClrMapping/>
  </p:clrMapOvr>
  <p:transition spd="slow">
    <p:wip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2426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8565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4986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219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5065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7654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7009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0970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922207"/>
      </p:ext>
    </p:extLst>
  </p:cSld>
  <p:clrMapOvr>
    <a:masterClrMapping/>
  </p:clrMapOvr>
  <p:transition spd="slow">
    <p:wip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8671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6240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3942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08342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1185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8109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8187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2101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9081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233582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36198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96697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682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  <p:sldLayoutId id="2147484092" r:id="rId12"/>
    <p:sldLayoutId id="2147484093" r:id="rId13"/>
    <p:sldLayoutId id="2147484094" r:id="rId14"/>
    <p:sldLayoutId id="2147484095" r:id="rId15"/>
    <p:sldLayoutId id="2147484096" r:id="rId16"/>
    <p:sldLayoutId id="2147484097" r:id="rId17"/>
  </p:sldLayoutIdLst>
  <p:transition spd="slow">
    <p:wipe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2911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  <p:sldLayoutId id="2147484128" r:id="rId12"/>
    <p:sldLayoutId id="2147484129" r:id="rId13"/>
    <p:sldLayoutId id="2147484130" r:id="rId14"/>
    <p:sldLayoutId id="2147484131" r:id="rId15"/>
    <p:sldLayoutId id="2147484132" r:id="rId16"/>
    <p:sldLayoutId id="2147484133" r:id="rId17"/>
  </p:sldLayoutIdLst>
  <p:transition spd="slow">
    <p:wipe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50800" dist="25400" dir="4980000" algn="tl" rotWithShape="0">
              <a:srgbClr val="000000">
                <a:alpha val="36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650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  <p:sldLayoutId id="2147484200" r:id="rId12"/>
    <p:sldLayoutId id="2147484201" r:id="rId13"/>
    <p:sldLayoutId id="2147484202" r:id="rId14"/>
    <p:sldLayoutId id="2147484203" r:id="rId15"/>
    <p:sldLayoutId id="2147484204" r:id="rId16"/>
    <p:sldLayoutId id="2147484205" r:id="rId17"/>
  </p:sldLayoutIdLst>
  <p:transition spd="slow">
    <p:wipe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188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  <p:sldLayoutId id="2147484308" r:id="rId12"/>
    <p:sldLayoutId id="2147484309" r:id="rId13"/>
    <p:sldLayoutId id="2147484310" r:id="rId14"/>
    <p:sldLayoutId id="2147484311" r:id="rId15"/>
    <p:sldLayoutId id="2147484312" r:id="rId16"/>
    <p:sldLayoutId id="2147484313" r:id="rId17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361182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654321"/>
                </a:solidFill>
              </a:rPr>
              <a:t>CONTINUOUS BUTTERMAKING, OVERRUN &amp; YIELD</a:t>
            </a:r>
            <a:endParaRPr lang="en-IN" sz="3200" dirty="0">
              <a:solidFill>
                <a:srgbClr val="654321"/>
              </a:solidFill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78072" y="838200"/>
            <a:ext cx="1499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Class Lecture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0" y="49530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Dr. </a:t>
            </a:r>
            <a:r>
              <a:rPr lang="en-US" sz="2000" b="1" dirty="0" err="1" smtClean="0">
                <a:solidFill>
                  <a:srgbClr val="0070C0"/>
                </a:solidFill>
              </a:rPr>
              <a:t>Sanjeev</a:t>
            </a:r>
            <a:r>
              <a:rPr lang="en-US" sz="2000" b="1" dirty="0" smtClean="0">
                <a:solidFill>
                  <a:srgbClr val="0070C0"/>
                </a:solidFill>
              </a:rPr>
              <a:t> Kumar</a:t>
            </a:r>
          </a:p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Associate Professor</a:t>
            </a:r>
          </a:p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Department of Dairy Technology</a:t>
            </a:r>
          </a:p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SGIDT, Patna-14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743200"/>
            <a:ext cx="4510336" cy="2057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6FF99"/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76200"/>
            <a:ext cx="8229600" cy="6400800"/>
          </a:xfrm>
        </p:spPr>
        <p:txBody>
          <a:bodyPr>
            <a:noAutofit/>
          </a:bodyPr>
          <a:lstStyle/>
          <a:p>
            <a:pPr marL="633413" indent="-190500">
              <a:buAutoNum type="arabicPeriod" startAt="3"/>
            </a:pPr>
            <a:r>
              <a:rPr lang="en-IN" b="1" dirty="0" smtClean="0"/>
              <a:t>OBSERVATIONS</a:t>
            </a:r>
            <a:r>
              <a:rPr lang="en-IN" b="1" dirty="0" smtClean="0">
                <a:solidFill>
                  <a:schemeClr val="accent5">
                    <a:lumMod val="75000"/>
                  </a:schemeClr>
                </a:solidFill>
              </a:rPr>
              <a:t> :-</a:t>
            </a:r>
          </a:p>
          <a:p>
            <a:pPr marL="633413" indent="-190500" algn="just">
              <a:spcBef>
                <a:spcPts val="600"/>
              </a:spcBef>
            </a:pPr>
            <a:r>
              <a:rPr lang="en-IN" sz="1900" b="1" dirty="0" smtClean="0">
                <a:solidFill>
                  <a:srgbClr val="FF0000"/>
                </a:solidFill>
              </a:rPr>
              <a:t>Note aroma / odour of butter sample</a:t>
            </a:r>
          </a:p>
          <a:p>
            <a:pPr marL="633413" indent="-190500" algn="just">
              <a:spcBef>
                <a:spcPts val="600"/>
              </a:spcBef>
            </a:pPr>
            <a:r>
              <a:rPr lang="en-IN" sz="1900" b="1" dirty="0" smtClean="0">
                <a:solidFill>
                  <a:srgbClr val="C00000"/>
                </a:solidFill>
              </a:rPr>
              <a:t>Examine colour </a:t>
            </a:r>
          </a:p>
          <a:p>
            <a:pPr marL="633413" indent="-190500" algn="just">
              <a:spcBef>
                <a:spcPts val="600"/>
              </a:spcBef>
            </a:pPr>
            <a:r>
              <a:rPr lang="en-IN" sz="1900" b="1" dirty="0" smtClean="0">
                <a:solidFill>
                  <a:srgbClr val="FF0066"/>
                </a:solidFill>
              </a:rPr>
              <a:t>Examine body &amp; texture :- </a:t>
            </a:r>
            <a:r>
              <a:rPr lang="en-IN" sz="1900" b="1" dirty="0" smtClean="0">
                <a:solidFill>
                  <a:srgbClr val="7030A0"/>
                </a:solidFill>
              </a:rPr>
              <a:t>press ball of thumb against sides of plug until shows break</a:t>
            </a:r>
          </a:p>
          <a:p>
            <a:pPr marL="633413" indent="-190500" algn="just">
              <a:spcBef>
                <a:spcPts val="600"/>
              </a:spcBef>
            </a:pPr>
            <a:r>
              <a:rPr lang="en-IN" sz="1900" b="1" dirty="0" smtClean="0">
                <a:solidFill>
                  <a:srgbClr val="FF00FF"/>
                </a:solidFill>
              </a:rPr>
              <a:t>Observe for free moisture </a:t>
            </a:r>
          </a:p>
          <a:p>
            <a:pPr marL="633413" indent="-190500" algn="just">
              <a:spcBef>
                <a:spcPts val="600"/>
              </a:spcBef>
            </a:pPr>
            <a:r>
              <a:rPr lang="en-IN" sz="1900" b="1" dirty="0" smtClean="0">
                <a:solidFill>
                  <a:srgbClr val="C00000"/>
                </a:solidFill>
              </a:rPr>
              <a:t>Chew it till meltdown </a:t>
            </a:r>
          </a:p>
          <a:p>
            <a:pPr marL="633413" indent="-190500" algn="just">
              <a:spcBef>
                <a:spcPts val="600"/>
              </a:spcBef>
            </a:pPr>
            <a:r>
              <a:rPr lang="en-IN" sz="1900" b="1" dirty="0" smtClean="0">
                <a:solidFill>
                  <a:srgbClr val="00B050"/>
                </a:solidFill>
              </a:rPr>
              <a:t>Examine </a:t>
            </a:r>
            <a:r>
              <a:rPr lang="en-IN" sz="1900" b="1" dirty="0" err="1" smtClean="0">
                <a:solidFill>
                  <a:srgbClr val="00B050"/>
                </a:solidFill>
              </a:rPr>
              <a:t>undissolved</a:t>
            </a:r>
            <a:r>
              <a:rPr lang="en-IN" sz="1900" b="1" dirty="0" smtClean="0">
                <a:solidFill>
                  <a:srgbClr val="00B050"/>
                </a:solidFill>
              </a:rPr>
              <a:t> salts, if any</a:t>
            </a:r>
          </a:p>
          <a:p>
            <a:pPr marL="633413" indent="-190500" algn="just">
              <a:spcBef>
                <a:spcPts val="600"/>
              </a:spcBef>
            </a:pPr>
            <a:r>
              <a:rPr lang="en-IN" b="1" dirty="0" smtClean="0">
                <a:solidFill>
                  <a:srgbClr val="002060"/>
                </a:solidFill>
              </a:rPr>
              <a:t>Note taste &amp; smell , also after-taste</a:t>
            </a:r>
          </a:p>
          <a:p>
            <a:pPr marL="0" indent="0" algn="just">
              <a:buNone/>
            </a:pPr>
            <a:r>
              <a:rPr lang="en-IN" b="1" dirty="0" smtClean="0">
                <a:solidFill>
                  <a:srgbClr val="EE6000"/>
                </a:solidFill>
              </a:rPr>
              <a:t>C. Characteristics of HIGH GRADE BUTTER</a:t>
            </a:r>
          </a:p>
          <a:p>
            <a:pPr marL="722313" indent="-27940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en-IN" sz="1900" b="1" dirty="0" smtClean="0">
                <a:solidFill>
                  <a:srgbClr val="6600FF"/>
                </a:solidFill>
              </a:rPr>
              <a:t>Neat , clean package in appearance</a:t>
            </a:r>
          </a:p>
          <a:p>
            <a:pPr marL="722313" indent="-27940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en-IN" sz="1900" b="1" dirty="0" smtClean="0">
                <a:solidFill>
                  <a:srgbClr val="00B050"/>
                </a:solidFill>
              </a:rPr>
              <a:t>Properly dissolved salt</a:t>
            </a:r>
          </a:p>
          <a:p>
            <a:pPr marL="722313" indent="-27940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en-IN" sz="1900" b="1" dirty="0" smtClean="0">
                <a:solidFill>
                  <a:srgbClr val="FF3300"/>
                </a:solidFill>
              </a:rPr>
              <a:t>Uniform colour</a:t>
            </a:r>
          </a:p>
          <a:p>
            <a:pPr marL="722313" indent="-27940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en-IN" sz="1900" b="1" dirty="0" smtClean="0">
                <a:solidFill>
                  <a:srgbClr val="6600FF"/>
                </a:solidFill>
              </a:rPr>
              <a:t>Firm &amp; waxy body</a:t>
            </a:r>
          </a:p>
          <a:p>
            <a:pPr marL="722313" indent="-27940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en-IN" sz="1900" b="1" dirty="0" smtClean="0">
                <a:solidFill>
                  <a:srgbClr val="C00000"/>
                </a:solidFill>
              </a:rPr>
              <a:t>Close-knit texture</a:t>
            </a:r>
          </a:p>
          <a:p>
            <a:pPr marL="722313" indent="-27940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en-IN" sz="1900" b="1" dirty="0" smtClean="0">
                <a:solidFill>
                  <a:srgbClr val="6600FF"/>
                </a:solidFill>
              </a:rPr>
              <a:t>Mildly , sweet , clean pleasant flavour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CONTINUOUS BUTTERMAKING</a:t>
            </a:r>
            <a:endParaRPr lang="en-US" b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304800"/>
            <a:ext cx="7773338" cy="105788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PRINCIPLES:- 1. CHURNING PROCESS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371600"/>
            <a:ext cx="8229600" cy="4525963"/>
          </a:xfrm>
        </p:spPr>
        <p:txBody>
          <a:bodyPr/>
          <a:lstStyle/>
          <a:p>
            <a:pPr marL="514350" indent="-514350" algn="just">
              <a:buNone/>
            </a:pPr>
            <a:r>
              <a:rPr lang="en-US" sz="2400" b="1" dirty="0" smtClean="0"/>
              <a:t>    High speed beaters destabilize fat emulsion </a:t>
            </a:r>
          </a:p>
          <a:p>
            <a:pPr marL="514350" indent="-514350" algn="just">
              <a:buNone/>
            </a:pPr>
            <a:r>
              <a:rPr lang="en-US" sz="2400" b="1" dirty="0" smtClean="0"/>
              <a:t>    Eg.,   </a:t>
            </a:r>
            <a:r>
              <a:rPr lang="en-US" sz="2400" b="1" dirty="0" smtClean="0">
                <a:solidFill>
                  <a:srgbClr val="C00000"/>
                </a:solidFill>
              </a:rPr>
              <a:t>Fritz process</a:t>
            </a:r>
          </a:p>
        </p:txBody>
      </p:sp>
      <p:pic>
        <p:nvPicPr>
          <p:cNvPr id="5" name="Picture 4" descr="download (3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610" y="2971800"/>
            <a:ext cx="7767790" cy="32099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15000" y="2362200"/>
            <a:ext cx="2971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US" dirty="0" smtClean="0"/>
          </a:p>
          <a:p>
            <a:pPr marL="265113" indent="-265113"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Churning cylinder (600-800 rpm)</a:t>
            </a:r>
          </a:p>
          <a:p>
            <a:pPr marL="265113" indent="-265113"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Separation section</a:t>
            </a:r>
          </a:p>
          <a:p>
            <a:pPr marL="265113" indent="-265113"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Squeeze drying</a:t>
            </a:r>
          </a:p>
          <a:p>
            <a:pPr marL="265113" indent="-265113"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Second working section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06362"/>
            <a:ext cx="7696200" cy="884238"/>
          </a:xfrm>
        </p:spPr>
        <p:txBody>
          <a:bodyPr>
            <a:noAutofit/>
          </a:bodyPr>
          <a:lstStyle/>
          <a:p>
            <a:pPr algn="just"/>
            <a:r>
              <a:rPr lang="en-US" sz="2500" b="1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en-US" sz="2500" dirty="0" smtClean="0"/>
              <a:t>.     </a:t>
            </a:r>
            <a:r>
              <a:rPr lang="en-US" sz="2500" b="1" dirty="0" smtClean="0">
                <a:solidFill>
                  <a:schemeClr val="accent3">
                    <a:lumMod val="50000"/>
                  </a:schemeClr>
                </a:solidFill>
              </a:rPr>
              <a:t>Concentration &amp; Phase reversal process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en-US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066800"/>
            <a:ext cx="4724400" cy="44958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 smtClean="0"/>
              <a:t> </a:t>
            </a:r>
            <a:r>
              <a:rPr lang="en-US" sz="2800" b="1" dirty="0" smtClean="0">
                <a:solidFill>
                  <a:srgbClr val="990099"/>
                </a:solidFill>
              </a:rPr>
              <a:t>Cream (35-40%) concentrated in special cream separator to 80-82% fat</a:t>
            </a:r>
          </a:p>
          <a:p>
            <a:pPr algn="just"/>
            <a:r>
              <a:rPr lang="en-US" sz="2800" b="1" dirty="0" smtClean="0">
                <a:solidFill>
                  <a:srgbClr val="990099"/>
                </a:solidFill>
              </a:rPr>
              <a:t>After that mechanical action to cause phase reversal</a:t>
            </a:r>
          </a:p>
          <a:p>
            <a:pPr algn="just">
              <a:buNone/>
            </a:pPr>
            <a:r>
              <a:rPr lang="en-US" sz="2600" b="1" dirty="0" smtClean="0">
                <a:solidFill>
                  <a:srgbClr val="990099"/>
                </a:solidFill>
              </a:rPr>
              <a:t>Eg. </a:t>
            </a:r>
            <a:r>
              <a:rPr lang="en-US" sz="2600" b="1" dirty="0" smtClean="0">
                <a:solidFill>
                  <a:srgbClr val="C00000"/>
                </a:solidFill>
              </a:rPr>
              <a:t>Alfa – Laval process</a:t>
            </a:r>
          </a:p>
          <a:p>
            <a:pPr algn="just">
              <a:buNone/>
            </a:pPr>
            <a:endParaRPr lang="en-US" sz="2600" b="1" dirty="0" smtClean="0">
              <a:solidFill>
                <a:srgbClr val="C00000"/>
              </a:solidFill>
            </a:endParaRPr>
          </a:p>
          <a:p>
            <a:pPr algn="just">
              <a:buNone/>
            </a:pP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</a:rPr>
              <a:t> Note: cream destabilized during cooling &amp; mechanical working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download 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970788"/>
            <a:ext cx="4038600" cy="573481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450" y="457200"/>
            <a:ext cx="7773338" cy="1596177"/>
          </a:xfrm>
        </p:spPr>
        <p:txBody>
          <a:bodyPr/>
          <a:lstStyle/>
          <a:p>
            <a:r>
              <a:rPr lang="en-US" dirty="0" smtClean="0">
                <a:solidFill>
                  <a:srgbClr val="FFCC66"/>
                </a:solidFill>
              </a:rPr>
              <a:t>3.EMULSIFICATION PROCESS</a:t>
            </a:r>
            <a:endParaRPr lang="en-US" dirty="0">
              <a:solidFill>
                <a:srgbClr val="FFCC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133600"/>
            <a:ext cx="7772870" cy="3810000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Process involves:-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just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algn="just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algn="just">
              <a:buNone/>
            </a:pPr>
            <a:r>
              <a:rPr lang="en-US" dirty="0" err="1" smtClean="0">
                <a:solidFill>
                  <a:srgbClr val="FFFF00"/>
                </a:solidFill>
              </a:rPr>
              <a:t>Eg</a:t>
            </a:r>
            <a:r>
              <a:rPr lang="en-US" dirty="0" smtClean="0">
                <a:solidFill>
                  <a:srgbClr val="FFFF00"/>
                </a:solidFill>
              </a:rPr>
              <a:t>. </a:t>
            </a:r>
            <a:r>
              <a:rPr lang="en-US" dirty="0" smtClean="0">
                <a:solidFill>
                  <a:srgbClr val="FF00FF"/>
                </a:solidFill>
              </a:rPr>
              <a:t>Cherry </a:t>
            </a:r>
            <a:r>
              <a:rPr lang="en-US" dirty="0" err="1" smtClean="0">
                <a:solidFill>
                  <a:srgbClr val="FF00FF"/>
                </a:solidFill>
              </a:rPr>
              <a:t>Burrel’s</a:t>
            </a:r>
            <a:r>
              <a:rPr lang="en-US" dirty="0" smtClean="0">
                <a:solidFill>
                  <a:srgbClr val="FF00FF"/>
                </a:solidFill>
              </a:rPr>
              <a:t> process</a:t>
            </a:r>
          </a:p>
          <a:p>
            <a:pPr algn="just">
              <a:buNone/>
            </a:pPr>
            <a:r>
              <a:rPr lang="en-US" b="1" dirty="0" smtClean="0">
                <a:solidFill>
                  <a:srgbClr val="FFFF00"/>
                </a:solidFill>
              </a:rPr>
              <a:t>Cream </a:t>
            </a:r>
            <a:r>
              <a:rPr lang="en-US" b="1" dirty="0" err="1" smtClean="0">
                <a:solidFill>
                  <a:srgbClr val="FFFF00"/>
                </a:solidFill>
              </a:rPr>
              <a:t>destabilised</a:t>
            </a:r>
            <a:r>
              <a:rPr lang="en-US" b="1" dirty="0" smtClean="0">
                <a:solidFill>
                  <a:srgbClr val="FFFF00"/>
                </a:solidFill>
              </a:rPr>
              <a:t> before cooling &amp; working steps</a:t>
            </a:r>
            <a:endParaRPr lang="en-US" b="1" dirty="0">
              <a:solidFill>
                <a:srgbClr val="FFFF00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83666593"/>
              </p:ext>
            </p:extLst>
          </p:nvPr>
        </p:nvGraphicFramePr>
        <p:xfrm>
          <a:off x="228600" y="2667000"/>
          <a:ext cx="89154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381000"/>
            <a:ext cx="7773338" cy="1134082"/>
          </a:xfrm>
        </p:spPr>
        <p:txBody>
          <a:bodyPr/>
          <a:lstStyle/>
          <a:p>
            <a:r>
              <a:rPr lang="en-IN" b="1" dirty="0" smtClean="0">
                <a:solidFill>
                  <a:srgbClr val="5A170A"/>
                </a:solidFill>
              </a:rPr>
              <a:t>RHEOLOGY</a:t>
            </a:r>
            <a:endParaRPr lang="en-IN" b="1" dirty="0">
              <a:solidFill>
                <a:srgbClr val="5A17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600200"/>
            <a:ext cx="4038600" cy="5029200"/>
          </a:xfrm>
        </p:spPr>
        <p:txBody>
          <a:bodyPr>
            <a:normAutofit/>
          </a:bodyPr>
          <a:lstStyle/>
          <a:p>
            <a:pPr algn="just"/>
            <a:r>
              <a:rPr lang="en-IN" b="1" dirty="0" smtClean="0">
                <a:solidFill>
                  <a:srgbClr val="7030A0"/>
                </a:solidFill>
              </a:rPr>
              <a:t>Science of deformation and flow of matter</a:t>
            </a:r>
          </a:p>
          <a:p>
            <a:pPr algn="just"/>
            <a:r>
              <a:rPr lang="en-IN" b="1" dirty="0" smtClean="0">
                <a:solidFill>
                  <a:srgbClr val="FF3300"/>
                </a:solidFill>
              </a:rPr>
              <a:t>Butter on application of force undergoes permanent deformation</a:t>
            </a:r>
          </a:p>
          <a:p>
            <a:pPr algn="just"/>
            <a:r>
              <a:rPr lang="en-IN" b="1" dirty="0" smtClean="0">
                <a:solidFill>
                  <a:srgbClr val="C00000"/>
                </a:solidFill>
              </a:rPr>
              <a:t>Fat exists in form of liquid &amp; intact globules</a:t>
            </a:r>
            <a:endParaRPr lang="en-IN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download (4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33900" y="1676400"/>
            <a:ext cx="45339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2782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228600"/>
            <a:ext cx="7773338" cy="829282"/>
          </a:xfrm>
        </p:spPr>
        <p:txBody>
          <a:bodyPr>
            <a:normAutofit/>
          </a:bodyPr>
          <a:lstStyle/>
          <a:p>
            <a:r>
              <a:rPr lang="en-US" b="1" spc="3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Overrun</a:t>
            </a:r>
            <a:endParaRPr lang="en-US" b="1" spc="3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914400"/>
            <a:ext cx="8229600" cy="2514600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n-US" b="1" dirty="0" smtClean="0"/>
              <a:t> </a:t>
            </a:r>
            <a:r>
              <a:rPr lang="en-US" sz="8000" b="1" dirty="0" smtClean="0">
                <a:solidFill>
                  <a:srgbClr val="C00000"/>
                </a:solidFill>
              </a:rPr>
              <a:t>increase in the amount of butter made from the given amount of fat </a:t>
            </a:r>
            <a:endParaRPr lang="en-US" sz="8000" b="1" dirty="0" smtClean="0"/>
          </a:p>
          <a:p>
            <a:pPr algn="just"/>
            <a:r>
              <a:rPr lang="en-US" sz="8000" b="1" dirty="0"/>
              <a:t> </a:t>
            </a:r>
            <a:r>
              <a:rPr lang="en-US" sz="8000" b="1" dirty="0" smtClean="0">
                <a:solidFill>
                  <a:srgbClr val="7030A0"/>
                </a:solidFill>
              </a:rPr>
              <a:t>caused by the presence of moisture , curd </a:t>
            </a:r>
            <a:r>
              <a:rPr lang="en-US" sz="8000" b="1" dirty="0" err="1" smtClean="0">
                <a:solidFill>
                  <a:srgbClr val="7030A0"/>
                </a:solidFill>
              </a:rPr>
              <a:t>eTC</a:t>
            </a:r>
            <a:r>
              <a:rPr lang="en-US" sz="8000" b="1" dirty="0" smtClean="0">
                <a:solidFill>
                  <a:srgbClr val="7030A0"/>
                </a:solidFill>
              </a:rPr>
              <a:t> in butter</a:t>
            </a:r>
            <a:endParaRPr lang="en-US" sz="8000" b="1" dirty="0" smtClean="0"/>
          </a:p>
          <a:p>
            <a:pPr algn="just">
              <a:buNone/>
            </a:pPr>
            <a:r>
              <a:rPr lang="en-US" sz="8000" b="1" dirty="0">
                <a:solidFill>
                  <a:srgbClr val="FF0000"/>
                </a:solidFill>
              </a:rPr>
              <a:t> </a:t>
            </a:r>
            <a:r>
              <a:rPr lang="en-US" sz="8000" b="1" dirty="0" smtClean="0">
                <a:solidFill>
                  <a:srgbClr val="FF0000"/>
                </a:solidFill>
              </a:rPr>
              <a:t>                             </a:t>
            </a:r>
            <a:r>
              <a:rPr lang="en-US" sz="8000" b="1" dirty="0" smtClean="0">
                <a:solidFill>
                  <a:srgbClr val="FF0000"/>
                </a:solidFill>
                <a:latin typeface="Comic Sans MS" pitchFamily="66" charset="0"/>
              </a:rPr>
              <a:t>        % OR = </a:t>
            </a:r>
            <a:r>
              <a:rPr lang="en-US" sz="8000" b="1" u="sng" dirty="0" smtClean="0">
                <a:solidFill>
                  <a:srgbClr val="FF0000"/>
                </a:solidFill>
                <a:latin typeface="Comic Sans MS" pitchFamily="66" charset="0"/>
              </a:rPr>
              <a:t>B-F</a:t>
            </a:r>
            <a:r>
              <a:rPr lang="en-US" sz="8000" b="1" dirty="0" smtClean="0">
                <a:solidFill>
                  <a:srgbClr val="FF0000"/>
                </a:solidFill>
                <a:latin typeface="Comic Sans MS" pitchFamily="66" charset="0"/>
              </a:rPr>
              <a:t> x 100</a:t>
            </a:r>
          </a:p>
          <a:p>
            <a:pPr marL="0" indent="0" algn="just">
              <a:buNone/>
            </a:pPr>
            <a:r>
              <a:rPr lang="en-US" sz="8000" b="1" dirty="0" smtClean="0">
                <a:solidFill>
                  <a:srgbClr val="FF0000"/>
                </a:solidFill>
                <a:latin typeface="Comic Sans MS" pitchFamily="66" charset="0"/>
              </a:rPr>
              <a:t>                                     F   </a:t>
            </a:r>
          </a:p>
          <a:p>
            <a:pPr marL="0" indent="0" algn="just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228600" y="3581400"/>
            <a:ext cx="7315200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 smtClean="0">
                <a:solidFill>
                  <a:srgbClr val="FF0000"/>
                </a:solidFill>
              </a:rPr>
              <a:t>Factors affecting overrun:-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      </a:t>
            </a:r>
            <a:r>
              <a:rPr lang="en-US" sz="2200" b="1" dirty="0" smtClean="0">
                <a:solidFill>
                  <a:srgbClr val="7030A0"/>
                </a:solidFill>
              </a:rPr>
              <a:t>1)Inaccuracy in weight or fat test of milk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200" b="1" dirty="0" smtClean="0"/>
              <a:t>      </a:t>
            </a:r>
            <a:r>
              <a:rPr lang="en-US" sz="2200" b="1" dirty="0" smtClean="0">
                <a:solidFill>
                  <a:srgbClr val="E6005D"/>
                </a:solidFill>
              </a:rPr>
              <a:t>2)Fat losses in skim/buttermilk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200" b="1" dirty="0" smtClean="0"/>
              <a:t>      </a:t>
            </a: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</a:rPr>
              <a:t>3)Mechanical fat losses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200" b="1" dirty="0" smtClean="0"/>
              <a:t>      </a:t>
            </a:r>
            <a:r>
              <a:rPr lang="en-US" sz="2200" b="1" dirty="0" smtClean="0">
                <a:solidFill>
                  <a:srgbClr val="C00000"/>
                </a:solidFill>
              </a:rPr>
              <a:t>4)Unavoidable fluctuations in fat content of butter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200" b="1" dirty="0" smtClean="0"/>
              <a:t>      </a:t>
            </a:r>
            <a:r>
              <a:rPr lang="en-US" sz="2200" b="1" dirty="0" smtClean="0">
                <a:solidFill>
                  <a:srgbClr val="FF0000"/>
                </a:solidFill>
              </a:rPr>
              <a:t>5)Weight allowance  in butter packs or cream or butter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200" b="1" dirty="0" smtClean="0"/>
              <a:t>      6)Handling losses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191000" y="2810470"/>
            <a:ext cx="4419600" cy="1200329"/>
          </a:xfrm>
          <a:prstGeom prst="rect">
            <a:avLst/>
          </a:prstGeom>
          <a:ln>
            <a:solidFill>
              <a:srgbClr val="FF33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latin typeface="Comic Sans MS" pitchFamily="66" charset="0"/>
              </a:rPr>
              <a:t>    Where,</a:t>
            </a:r>
          </a:p>
          <a:p>
            <a:pPr algn="just"/>
            <a:r>
              <a:rPr lang="en-US" b="1" dirty="0" smtClean="0">
                <a:latin typeface="Comic Sans MS" pitchFamily="66" charset="0"/>
              </a:rPr>
              <a:t>       </a:t>
            </a:r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OR= Overrun in butter(%)</a:t>
            </a:r>
          </a:p>
          <a:p>
            <a:pPr algn="just"/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        B   = Butter made (kg)</a:t>
            </a:r>
          </a:p>
          <a:p>
            <a:pPr algn="just"/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        F   =  Fat in churn (kg)</a:t>
            </a:r>
          </a:p>
        </p:txBody>
      </p:sp>
    </p:spTree>
    <p:extLst>
      <p:ext uri="{BB962C8B-B14F-4D97-AF65-F5344CB8AC3E}">
        <p14:creationId xmlns:p14="http://schemas.microsoft.com/office/powerpoint/2010/main" val="14695176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>
                <a:alpha val="1300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981682"/>
          </a:xfrm>
        </p:spPr>
        <p:txBody>
          <a:bodyPr/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latin typeface="Britannic Bold" pitchFamily="34" charset="0"/>
              </a:rPr>
              <a:t>Yield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Britannic Bold" pitchFamily="34" charset="0"/>
              </a:rPr>
              <a:t> 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Britannic Bold" pitchFamily="34" charset="0"/>
              </a:rPr>
              <a:t>Y =  </a:t>
            </a:r>
            <a:r>
              <a:rPr lang="en-US" sz="2200" u="sng" dirty="0" smtClean="0">
                <a:solidFill>
                  <a:schemeClr val="accent3">
                    <a:lumMod val="50000"/>
                  </a:schemeClr>
                </a:solidFill>
                <a:latin typeface="Britannic Bold" pitchFamily="34" charset="0"/>
              </a:rPr>
              <a:t>F x (100 + %OR )</a:t>
            </a:r>
          </a:p>
          <a:p>
            <a:pPr marL="0" indent="0" algn="ctr">
              <a:buNone/>
            </a:pP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Britannic Bold" pitchFamily="34" charset="0"/>
              </a:rPr>
              <a:t>               100                      </a:t>
            </a:r>
          </a:p>
          <a:p>
            <a:pPr marL="0" indent="0">
              <a:buNone/>
            </a:pPr>
            <a:r>
              <a:rPr lang="en-US" dirty="0" smtClean="0">
                <a:latin typeface="Britannic Bold" pitchFamily="34" charset="0"/>
              </a:rPr>
              <a:t>   Where,</a:t>
            </a:r>
          </a:p>
          <a:p>
            <a:pPr marL="0" indent="0">
              <a:buNone/>
            </a:pPr>
            <a:r>
              <a:rPr lang="en-US" dirty="0" smtClean="0">
                <a:latin typeface="Britannic Bold" pitchFamily="34" charset="0"/>
              </a:rPr>
              <a:t> 	</a:t>
            </a:r>
            <a:r>
              <a:rPr lang="en-US" dirty="0" smtClean="0">
                <a:solidFill>
                  <a:srgbClr val="FF0000"/>
                </a:solidFill>
                <a:latin typeface="Britannic Bold" pitchFamily="34" charset="0"/>
              </a:rPr>
              <a:t>Y  = Yield of butter (kg)</a:t>
            </a:r>
          </a:p>
          <a:p>
            <a:pPr marL="0" indent="0">
              <a:buNone/>
            </a:pPr>
            <a:r>
              <a:rPr lang="en-US" dirty="0" smtClean="0">
                <a:latin typeface="Britannic Bold" pitchFamily="34" charset="0"/>
              </a:rPr>
              <a:t>    	</a:t>
            </a:r>
            <a:r>
              <a:rPr lang="en-US" dirty="0" smtClean="0">
                <a:solidFill>
                  <a:srgbClr val="FF00FF"/>
                </a:solidFill>
                <a:latin typeface="Britannic Bold" pitchFamily="34" charset="0"/>
              </a:rPr>
              <a:t>F  = Fat content of cream (kg)</a:t>
            </a:r>
          </a:p>
          <a:p>
            <a:pPr marL="0" indent="0">
              <a:buNone/>
            </a:pPr>
            <a:r>
              <a:rPr lang="en-US" dirty="0" smtClean="0">
                <a:latin typeface="Britannic Bold" pitchFamily="34" charset="0"/>
              </a:rPr>
              <a:t>	 </a:t>
            </a:r>
            <a:r>
              <a:rPr lang="en-US" dirty="0" smtClean="0">
                <a:solidFill>
                  <a:srgbClr val="7030A0"/>
                </a:solidFill>
                <a:latin typeface="Britannic Bold" pitchFamily="34" charset="0"/>
              </a:rPr>
              <a:t>%OR=  % Overrun in butter</a:t>
            </a:r>
            <a:r>
              <a:rPr lang="en-US" dirty="0" smtClean="0">
                <a:latin typeface="Britannic Bold" pitchFamily="34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Britannic Bold" pitchFamily="34" charset="0"/>
              </a:rPr>
              <a:t>(avg. 20- 22%)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7D">
            <a:alpha val="9882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3338" cy="914400"/>
          </a:xfrm>
        </p:spPr>
        <p:txBody>
          <a:bodyPr>
            <a:normAutofit/>
          </a:bodyPr>
          <a:lstStyle/>
          <a:p>
            <a:r>
              <a:rPr lang="en-IN" b="1" dirty="0" smtClean="0"/>
              <a:t>JUDGING AND GRADING OF BUTTER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1371600"/>
            <a:ext cx="7772870" cy="5105400"/>
          </a:xfrm>
        </p:spPr>
        <p:txBody>
          <a:bodyPr>
            <a:normAutofit/>
          </a:bodyPr>
          <a:lstStyle/>
          <a:p>
            <a:pPr marL="457200" indent="-457200">
              <a:buAutoNum type="alphaUcPeriod"/>
            </a:pPr>
            <a:r>
              <a:rPr lang="en-IN" sz="2600" b="1" dirty="0" smtClean="0"/>
              <a:t>SCORE CARD</a:t>
            </a:r>
          </a:p>
          <a:p>
            <a:pPr marL="457200" indent="-457200">
              <a:buNone/>
            </a:pPr>
            <a:endParaRPr lang="en-IN" b="1" dirty="0" smtClean="0"/>
          </a:p>
          <a:p>
            <a:pPr marL="457200" indent="-457200">
              <a:buAutoNum type="alphaUcPeriod"/>
            </a:pPr>
            <a:endParaRPr lang="en-IN" b="1" dirty="0" smtClean="0"/>
          </a:p>
          <a:p>
            <a:pPr marL="457200" indent="-457200">
              <a:buNone/>
            </a:pPr>
            <a:endParaRPr lang="en-IN" b="1" dirty="0" smtClean="0"/>
          </a:p>
          <a:p>
            <a:pPr marL="457200" indent="-457200">
              <a:buAutoNum type="alphaUcPeriod"/>
            </a:pPr>
            <a:endParaRPr lang="en-IN" b="1" dirty="0" smtClean="0"/>
          </a:p>
          <a:p>
            <a:pPr marL="457200" indent="-457200">
              <a:buAutoNum type="alphaUcPeriod"/>
            </a:pPr>
            <a:endParaRPr lang="en-IN" b="1" dirty="0" smtClean="0"/>
          </a:p>
          <a:p>
            <a:pPr marL="457200" indent="-457200">
              <a:buNone/>
            </a:pPr>
            <a:endParaRPr lang="en-IN" b="1" dirty="0" smtClean="0"/>
          </a:p>
          <a:p>
            <a:pPr marL="457200" indent="-457200">
              <a:buNone/>
            </a:pPr>
            <a:r>
              <a:rPr lang="en-IN" sz="2200" b="1" dirty="0" smtClean="0">
                <a:solidFill>
                  <a:srgbClr val="7030A0"/>
                </a:solidFill>
              </a:rPr>
              <a:t>B.  EXAMINATION PROCEDURE</a:t>
            </a:r>
          </a:p>
          <a:p>
            <a:pPr marL="811213" indent="-457200">
              <a:buAutoNum type="arabicPeriod"/>
            </a:pPr>
            <a:r>
              <a:rPr lang="en-IN" sz="2100" b="1" dirty="0" smtClean="0"/>
              <a:t>JUDGING :- </a:t>
            </a:r>
            <a:r>
              <a:rPr lang="en-IN" sz="2100" b="1" dirty="0" smtClean="0">
                <a:solidFill>
                  <a:srgbClr val="FF0000"/>
                </a:solidFill>
              </a:rPr>
              <a:t>Temper butter to 16°C </a:t>
            </a:r>
          </a:p>
          <a:p>
            <a:pPr marL="811213" indent="-457200">
              <a:buAutoNum type="arabicPeriod"/>
            </a:pPr>
            <a:r>
              <a:rPr lang="en-IN" sz="2100" b="1" dirty="0" smtClean="0"/>
              <a:t>SAMPLING :- </a:t>
            </a:r>
            <a:r>
              <a:rPr lang="en-IN" sz="2100" b="1" dirty="0" smtClean="0">
                <a:solidFill>
                  <a:srgbClr val="FF00FF"/>
                </a:solidFill>
              </a:rPr>
              <a:t>sample plug taken by butter trier</a:t>
            </a:r>
          </a:p>
          <a:p>
            <a:endParaRPr lang="en-US" b="1" dirty="0"/>
          </a:p>
        </p:txBody>
      </p:sp>
      <p:pic>
        <p:nvPicPr>
          <p:cNvPr id="4" name="Picture 3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981200"/>
            <a:ext cx="6241788" cy="2667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2_Droplet">
  <a:themeElements>
    <a:clrScheme name="Droplet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ppt/theme/theme3.xml><?xml version="1.0" encoding="utf-8"?>
<a:theme xmlns:a="http://schemas.openxmlformats.org/drawingml/2006/main" name="3_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4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1653</TotalTime>
  <Words>391</Words>
  <Application>Microsoft Office PowerPoint</Application>
  <PresentationFormat>On-screen Show (4:3)</PresentationFormat>
  <Paragraphs>92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</vt:lpstr>
      <vt:lpstr>Arial Black</vt:lpstr>
      <vt:lpstr>Arial Rounded MT Bold</vt:lpstr>
      <vt:lpstr>Britannic Bold</vt:lpstr>
      <vt:lpstr>Calibri</vt:lpstr>
      <vt:lpstr>Comic Sans MS</vt:lpstr>
      <vt:lpstr>Tw Cen MT</vt:lpstr>
      <vt:lpstr>Wingdings</vt:lpstr>
      <vt:lpstr>1_Droplet</vt:lpstr>
      <vt:lpstr>2_Droplet</vt:lpstr>
      <vt:lpstr>3_Droplet</vt:lpstr>
      <vt:lpstr>Droplet</vt:lpstr>
      <vt:lpstr>PowerPoint Presentation</vt:lpstr>
      <vt:lpstr>CONTINUOUS BUTTERMAKING</vt:lpstr>
      <vt:lpstr>PRINCIPLES:- 1. CHURNING PROCESS</vt:lpstr>
      <vt:lpstr>2.     Concentration &amp; Phase reversal process </vt:lpstr>
      <vt:lpstr>3.EMULSIFICATION PROCESS</vt:lpstr>
      <vt:lpstr>RHEOLOGY</vt:lpstr>
      <vt:lpstr>Overrun</vt:lpstr>
      <vt:lpstr>Yield</vt:lpstr>
      <vt:lpstr>JUDGING AND GRADING OF BUTTER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butter?</dc:title>
  <dc:creator>STUDENT</dc:creator>
  <cp:lastModifiedBy>sanjeev</cp:lastModifiedBy>
  <cp:revision>197</cp:revision>
  <dcterms:created xsi:type="dcterms:W3CDTF">2015-11-19T08:44:08Z</dcterms:created>
  <dcterms:modified xsi:type="dcterms:W3CDTF">2020-03-30T05:42:17Z</dcterms:modified>
</cp:coreProperties>
</file>