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92" r:id="rId2"/>
    <p:sldMasterId id="2147483804" r:id="rId3"/>
    <p:sldMasterId id="2147483840" r:id="rId4"/>
    <p:sldMasterId id="2147483852" r:id="rId5"/>
  </p:sldMasterIdLst>
  <p:notesMasterIdLst>
    <p:notesMasterId r:id="rId18"/>
  </p:notesMasterIdLst>
  <p:sldIdLst>
    <p:sldId id="331" r:id="rId6"/>
    <p:sldId id="267" r:id="rId7"/>
    <p:sldId id="274" r:id="rId8"/>
    <p:sldId id="275" r:id="rId9"/>
    <p:sldId id="276" r:id="rId10"/>
    <p:sldId id="278" r:id="rId11"/>
    <p:sldId id="280" r:id="rId12"/>
    <p:sldId id="279" r:id="rId13"/>
    <p:sldId id="282" r:id="rId14"/>
    <p:sldId id="281" r:id="rId15"/>
    <p:sldId id="283" r:id="rId16"/>
    <p:sldId id="28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8000"/>
    <a:srgbClr val="003399"/>
    <a:srgbClr val="339966"/>
    <a:srgbClr val="8BCC34"/>
    <a:srgbClr val="4D6CCF"/>
    <a:srgbClr val="FFFF66"/>
    <a:srgbClr val="0066CC"/>
    <a:srgbClr val="FFC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6" autoAdjust="0"/>
    <p:restoredTop sz="96657" autoAdjust="0"/>
  </p:normalViewPr>
  <p:slideViewPr>
    <p:cSldViewPr>
      <p:cViewPr varScale="1">
        <p:scale>
          <a:sx n="82" d="100"/>
          <a:sy n="82" d="100"/>
        </p:scale>
        <p:origin x="7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415E2-6D8D-40DF-880C-98DBAEA837F8}" type="doc">
      <dgm:prSet loTypeId="urn:microsoft.com/office/officeart/2005/8/layout/pyramid2" loCatId="list" qsTypeId="urn:microsoft.com/office/officeart/2005/8/quickstyle/simple5" qsCatId="simple" csTypeId="urn:microsoft.com/office/officeart/2005/8/colors/accent6_4" csCatId="accent6" phldr="1"/>
      <dgm:spPr/>
    </dgm:pt>
    <dgm:pt modelId="{B08609F2-C398-405F-80D9-D61E509F7654}">
      <dgm:prSet phldrT="[Text]"/>
      <dgm:spPr/>
      <dgm:t>
        <a:bodyPr/>
        <a:lstStyle/>
        <a:p>
          <a:r>
            <a:rPr lang="en-IN" b="1" dirty="0" smtClean="0">
              <a:solidFill>
                <a:srgbClr val="00B050"/>
              </a:solidFill>
            </a:rPr>
            <a:t>GRAVITY METHOD</a:t>
          </a:r>
          <a:endParaRPr lang="en-IN" b="1" dirty="0">
            <a:solidFill>
              <a:srgbClr val="00B050"/>
            </a:solidFill>
          </a:endParaRPr>
        </a:p>
      </dgm:t>
    </dgm:pt>
    <dgm:pt modelId="{375C1804-E1DF-45A1-928D-C75BF0582F24}" type="parTrans" cxnId="{901E8991-456A-40CA-8746-A1796A1944BC}">
      <dgm:prSet/>
      <dgm:spPr/>
      <dgm:t>
        <a:bodyPr/>
        <a:lstStyle/>
        <a:p>
          <a:endParaRPr lang="en-IN"/>
        </a:p>
      </dgm:t>
    </dgm:pt>
    <dgm:pt modelId="{939BD255-F7D1-4C42-988A-B66B0141B850}" type="sibTrans" cxnId="{901E8991-456A-40CA-8746-A1796A1944BC}">
      <dgm:prSet/>
      <dgm:spPr/>
      <dgm:t>
        <a:bodyPr/>
        <a:lstStyle/>
        <a:p>
          <a:endParaRPr lang="en-IN"/>
        </a:p>
      </dgm:t>
    </dgm:pt>
    <dgm:pt modelId="{25462539-F4CF-4E0E-A01A-C1F237085909}">
      <dgm:prSet phldrT="[Text]"/>
      <dgm:spPr/>
      <dgm:t>
        <a:bodyPr/>
        <a:lstStyle/>
        <a:p>
          <a:r>
            <a:rPr lang="en-IN" b="1" dirty="0" smtClean="0">
              <a:solidFill>
                <a:srgbClr val="C00000"/>
              </a:solidFill>
            </a:rPr>
            <a:t>CENTRIFUGAL METHOD</a:t>
          </a:r>
          <a:endParaRPr lang="en-IN" b="1" dirty="0">
            <a:solidFill>
              <a:srgbClr val="C00000"/>
            </a:solidFill>
          </a:endParaRPr>
        </a:p>
      </dgm:t>
    </dgm:pt>
    <dgm:pt modelId="{56FAE458-3C2F-4B4E-91B2-CA7437090134}" type="parTrans" cxnId="{0C7BCFDC-036D-4258-8CFF-E1B07ECB6498}">
      <dgm:prSet/>
      <dgm:spPr/>
      <dgm:t>
        <a:bodyPr/>
        <a:lstStyle/>
        <a:p>
          <a:endParaRPr lang="en-IN"/>
        </a:p>
      </dgm:t>
    </dgm:pt>
    <dgm:pt modelId="{28A3486E-9BEC-4D38-989E-C184819F62F4}" type="sibTrans" cxnId="{0C7BCFDC-036D-4258-8CFF-E1B07ECB6498}">
      <dgm:prSet/>
      <dgm:spPr/>
      <dgm:t>
        <a:bodyPr/>
        <a:lstStyle/>
        <a:p>
          <a:endParaRPr lang="en-IN"/>
        </a:p>
      </dgm:t>
    </dgm:pt>
    <dgm:pt modelId="{BD4B29C2-80AD-4A6E-81F5-EF032A6C18D7}" type="pres">
      <dgm:prSet presAssocID="{A71415E2-6D8D-40DF-880C-98DBAEA837F8}" presName="compositeShape" presStyleCnt="0">
        <dgm:presLayoutVars>
          <dgm:dir/>
          <dgm:resizeHandles/>
        </dgm:presLayoutVars>
      </dgm:prSet>
      <dgm:spPr/>
    </dgm:pt>
    <dgm:pt modelId="{86E95F08-FDBD-4077-9F12-3625FAC45E54}" type="pres">
      <dgm:prSet presAssocID="{A71415E2-6D8D-40DF-880C-98DBAEA837F8}" presName="pyramid" presStyleLbl="node1" presStyleIdx="0" presStyleCnt="1"/>
      <dgm:spPr/>
    </dgm:pt>
    <dgm:pt modelId="{BE2F37E2-920F-40B1-84F4-A8E4AC23F205}" type="pres">
      <dgm:prSet presAssocID="{A71415E2-6D8D-40DF-880C-98DBAEA837F8}" presName="theList" presStyleCnt="0"/>
      <dgm:spPr/>
    </dgm:pt>
    <dgm:pt modelId="{54661741-E7C1-4928-8622-90C3026B9C68}" type="pres">
      <dgm:prSet presAssocID="{B08609F2-C398-405F-80D9-D61E509F7654}" presName="aNode" presStyleLbl="fgAcc1" presStyleIdx="0" presStyleCnt="2" custLinFactY="132848" custLinFactNeighborX="50000" custLinFactNeighborY="2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6A12C17-75BB-4DB1-A639-F09A3655BA85}" type="pres">
      <dgm:prSet presAssocID="{B08609F2-C398-405F-80D9-D61E509F7654}" presName="aSpace" presStyleCnt="0"/>
      <dgm:spPr/>
    </dgm:pt>
    <dgm:pt modelId="{462C8385-5FA5-4E88-9B73-4447C0143F3F}" type="pres">
      <dgm:prSet presAssocID="{25462539-F4CF-4E0E-A01A-C1F237085909}" presName="aNode" presStyleLbl="fgAcc1" presStyleIdx="1" presStyleCnt="2" custLinFactX="-26575" custLinFactY="2466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DB47332-CEB8-4779-9A15-FFF13C2FB523}" type="pres">
      <dgm:prSet presAssocID="{25462539-F4CF-4E0E-A01A-C1F237085909}" presName="aSpace" presStyleCnt="0"/>
      <dgm:spPr/>
    </dgm:pt>
  </dgm:ptLst>
  <dgm:cxnLst>
    <dgm:cxn modelId="{5C92A955-EF28-4C93-9B22-024712CD46CF}" type="presOf" srcId="{25462539-F4CF-4E0E-A01A-C1F237085909}" destId="{462C8385-5FA5-4E88-9B73-4447C0143F3F}" srcOrd="0" destOrd="0" presId="urn:microsoft.com/office/officeart/2005/8/layout/pyramid2"/>
    <dgm:cxn modelId="{0C7BCFDC-036D-4258-8CFF-E1B07ECB6498}" srcId="{A71415E2-6D8D-40DF-880C-98DBAEA837F8}" destId="{25462539-F4CF-4E0E-A01A-C1F237085909}" srcOrd="1" destOrd="0" parTransId="{56FAE458-3C2F-4B4E-91B2-CA7437090134}" sibTransId="{28A3486E-9BEC-4D38-989E-C184819F62F4}"/>
    <dgm:cxn modelId="{901E8991-456A-40CA-8746-A1796A1944BC}" srcId="{A71415E2-6D8D-40DF-880C-98DBAEA837F8}" destId="{B08609F2-C398-405F-80D9-D61E509F7654}" srcOrd="0" destOrd="0" parTransId="{375C1804-E1DF-45A1-928D-C75BF0582F24}" sibTransId="{939BD255-F7D1-4C42-988A-B66B0141B850}"/>
    <dgm:cxn modelId="{E8EC2E7B-E6F8-449B-9B2A-7AA794BF53C7}" type="presOf" srcId="{A71415E2-6D8D-40DF-880C-98DBAEA837F8}" destId="{BD4B29C2-80AD-4A6E-81F5-EF032A6C18D7}" srcOrd="0" destOrd="0" presId="urn:microsoft.com/office/officeart/2005/8/layout/pyramid2"/>
    <dgm:cxn modelId="{B8183EE8-EFDF-422D-BB69-A42ED25C7931}" type="presOf" srcId="{B08609F2-C398-405F-80D9-D61E509F7654}" destId="{54661741-E7C1-4928-8622-90C3026B9C68}" srcOrd="0" destOrd="0" presId="urn:microsoft.com/office/officeart/2005/8/layout/pyramid2"/>
    <dgm:cxn modelId="{42F8C986-64F5-4239-8A09-3712A1B35AAE}" type="presParOf" srcId="{BD4B29C2-80AD-4A6E-81F5-EF032A6C18D7}" destId="{86E95F08-FDBD-4077-9F12-3625FAC45E54}" srcOrd="0" destOrd="0" presId="urn:microsoft.com/office/officeart/2005/8/layout/pyramid2"/>
    <dgm:cxn modelId="{9502BF36-ED3E-4D6A-BBA6-88059594F94D}" type="presParOf" srcId="{BD4B29C2-80AD-4A6E-81F5-EF032A6C18D7}" destId="{BE2F37E2-920F-40B1-84F4-A8E4AC23F205}" srcOrd="1" destOrd="0" presId="urn:microsoft.com/office/officeart/2005/8/layout/pyramid2"/>
    <dgm:cxn modelId="{4DFB1E59-4690-494A-9DBB-4E0D962DEB9E}" type="presParOf" srcId="{BE2F37E2-920F-40B1-84F4-A8E4AC23F205}" destId="{54661741-E7C1-4928-8622-90C3026B9C68}" srcOrd="0" destOrd="0" presId="urn:microsoft.com/office/officeart/2005/8/layout/pyramid2"/>
    <dgm:cxn modelId="{8DE25DFF-D6FB-4FE8-A528-1DCDF14988F2}" type="presParOf" srcId="{BE2F37E2-920F-40B1-84F4-A8E4AC23F205}" destId="{76A12C17-75BB-4DB1-A639-F09A3655BA85}" srcOrd="1" destOrd="0" presId="urn:microsoft.com/office/officeart/2005/8/layout/pyramid2"/>
    <dgm:cxn modelId="{32CBCBF0-A897-4E92-8230-1787B95FD0B9}" type="presParOf" srcId="{BE2F37E2-920F-40B1-84F4-A8E4AC23F205}" destId="{462C8385-5FA5-4E88-9B73-4447C0143F3F}" srcOrd="2" destOrd="0" presId="urn:microsoft.com/office/officeart/2005/8/layout/pyramid2"/>
    <dgm:cxn modelId="{E0C4FEA5-6E39-451E-B586-49D8958AC46D}" type="presParOf" srcId="{BE2F37E2-920F-40B1-84F4-A8E4AC23F205}" destId="{8DB47332-CEB8-4779-9A15-FFF13C2FB52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00AA76-08E4-4116-BAFC-A4C55DAE6BCE}" type="doc">
      <dgm:prSet loTypeId="urn:microsoft.com/office/officeart/2005/8/layout/radial4" loCatId="relationship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n-IN"/>
        </a:p>
      </dgm:t>
    </dgm:pt>
    <dgm:pt modelId="{188CEEA5-C5AD-4601-A93B-5239441BD060}">
      <dgm:prSet phldrT="[Text]" custT="1"/>
      <dgm:spPr/>
      <dgm:t>
        <a:bodyPr/>
        <a:lstStyle/>
        <a:p>
          <a:r>
            <a:rPr lang="en-IN" sz="2000" b="1" dirty="0" smtClean="0">
              <a:solidFill>
                <a:schemeClr val="tx1"/>
              </a:solidFill>
            </a:rPr>
            <a:t>FACTORS AFFECTING THE RATE OF RISE OF CREAM IN GRAVITY METHOD</a:t>
          </a:r>
          <a:endParaRPr lang="en-IN" sz="2000" b="1" dirty="0">
            <a:solidFill>
              <a:schemeClr val="tx1"/>
            </a:solidFill>
          </a:endParaRPr>
        </a:p>
      </dgm:t>
    </dgm:pt>
    <dgm:pt modelId="{75E68F68-88FD-46E3-B717-1E7AEE29C147}" type="parTrans" cxnId="{6F8CEBA0-22F6-475E-8FC9-174AA6C394FD}">
      <dgm:prSet/>
      <dgm:spPr/>
      <dgm:t>
        <a:bodyPr/>
        <a:lstStyle/>
        <a:p>
          <a:endParaRPr lang="en-IN"/>
        </a:p>
      </dgm:t>
    </dgm:pt>
    <dgm:pt modelId="{209295F7-DB5C-4AAB-B8D6-999DDE179B89}" type="sibTrans" cxnId="{6F8CEBA0-22F6-475E-8FC9-174AA6C394FD}">
      <dgm:prSet/>
      <dgm:spPr/>
      <dgm:t>
        <a:bodyPr/>
        <a:lstStyle/>
        <a:p>
          <a:endParaRPr lang="en-IN"/>
        </a:p>
      </dgm:t>
    </dgm:pt>
    <dgm:pt modelId="{D6A6D1E6-1F19-41E1-8074-02F7CF1CAC29}">
      <dgm:prSet phldrT="[Text]" custT="1"/>
      <dgm:spPr/>
      <dgm:t>
        <a:bodyPr/>
        <a:lstStyle/>
        <a:p>
          <a:r>
            <a:rPr lang="en-IN" sz="2800" dirty="0" smtClean="0"/>
            <a:t>SIZE OF FAT GLOBULES(   </a:t>
          </a:r>
          <a:r>
            <a:rPr lang="en-IN" sz="2800" dirty="0" smtClean="0">
              <a:solidFill>
                <a:srgbClr val="FF0000"/>
              </a:solidFill>
            </a:rPr>
            <a:t>in globule size,   es velocity</a:t>
          </a:r>
          <a:r>
            <a:rPr lang="en-IN" sz="2800" dirty="0" smtClean="0"/>
            <a:t>)</a:t>
          </a:r>
        </a:p>
      </dgm:t>
    </dgm:pt>
    <dgm:pt modelId="{864790BE-1F62-4B3E-B35B-446687274DBA}" type="parTrans" cxnId="{88B410F0-3C98-4504-A352-F227BB0218E6}">
      <dgm:prSet/>
      <dgm:spPr/>
      <dgm:t>
        <a:bodyPr/>
        <a:lstStyle/>
        <a:p>
          <a:endParaRPr lang="en-IN"/>
        </a:p>
      </dgm:t>
    </dgm:pt>
    <dgm:pt modelId="{4AFFC348-3B4E-47FF-84B6-A3234EE4053C}" type="sibTrans" cxnId="{88B410F0-3C98-4504-A352-F227BB0218E6}">
      <dgm:prSet/>
      <dgm:spPr/>
      <dgm:t>
        <a:bodyPr/>
        <a:lstStyle/>
        <a:p>
          <a:endParaRPr lang="en-IN"/>
        </a:p>
      </dgm:t>
    </dgm:pt>
    <dgm:pt modelId="{2BF2B4B8-955D-4B1F-A300-0108916F3902}">
      <dgm:prSet phldrT="[Text]" custT="1"/>
      <dgm:spPr/>
      <dgm:t>
        <a:bodyPr/>
        <a:lstStyle/>
        <a:p>
          <a:r>
            <a:rPr lang="en-IN" sz="2400" b="1" dirty="0" smtClean="0">
              <a:solidFill>
                <a:schemeClr val="tx1"/>
              </a:solidFill>
            </a:rPr>
            <a:t>TEMPERATURE</a:t>
          </a:r>
          <a:r>
            <a:rPr lang="en-IN" sz="2400" dirty="0" smtClean="0">
              <a:solidFill>
                <a:srgbClr val="C00000"/>
              </a:solidFill>
            </a:rPr>
            <a:t>(increase in temperature, increases velocity</a:t>
          </a:r>
          <a:r>
            <a:rPr lang="en-IN" sz="2400" dirty="0" smtClean="0"/>
            <a:t>)</a:t>
          </a:r>
          <a:endParaRPr lang="en-IN" sz="2400" dirty="0"/>
        </a:p>
      </dgm:t>
    </dgm:pt>
    <dgm:pt modelId="{06695FC9-5CCF-4B75-A337-2E477EB38361}" type="parTrans" cxnId="{156A2C79-C25F-4B9D-8E45-2631D236D31F}">
      <dgm:prSet/>
      <dgm:spPr/>
      <dgm:t>
        <a:bodyPr/>
        <a:lstStyle/>
        <a:p>
          <a:endParaRPr lang="en-IN"/>
        </a:p>
      </dgm:t>
    </dgm:pt>
    <dgm:pt modelId="{B87F3B1C-1B91-490F-877F-B5F5EC242CCD}" type="sibTrans" cxnId="{156A2C79-C25F-4B9D-8E45-2631D236D31F}">
      <dgm:prSet/>
      <dgm:spPr/>
      <dgm:t>
        <a:bodyPr/>
        <a:lstStyle/>
        <a:p>
          <a:endParaRPr lang="en-IN"/>
        </a:p>
      </dgm:t>
    </dgm:pt>
    <dgm:pt modelId="{E50B5675-DD06-4FF8-AD05-5A1B75807B4E}">
      <dgm:prSet phldrT="[Text]" custT="1"/>
      <dgm:spPr/>
      <dgm:t>
        <a:bodyPr/>
        <a:lstStyle/>
        <a:p>
          <a:r>
            <a:rPr lang="en-IN" sz="2400" b="1" dirty="0" smtClean="0">
              <a:solidFill>
                <a:schemeClr val="tx1"/>
              </a:solidFill>
            </a:rPr>
            <a:t>CLUMPING</a:t>
          </a:r>
          <a:r>
            <a:rPr lang="en-IN" sz="2400" dirty="0" smtClean="0">
              <a:solidFill>
                <a:srgbClr val="0066CC"/>
              </a:solidFill>
            </a:rPr>
            <a:t>(increase in ‘r’, increases velocity</a:t>
          </a:r>
          <a:r>
            <a:rPr lang="en-IN" sz="2400" dirty="0" smtClean="0"/>
            <a:t>)</a:t>
          </a:r>
          <a:endParaRPr lang="en-IN" sz="2400" dirty="0"/>
        </a:p>
      </dgm:t>
    </dgm:pt>
    <dgm:pt modelId="{89445F00-27DA-4C73-B97F-D1F91C97CA72}" type="parTrans" cxnId="{7C30B8A9-49EF-47FD-9B7B-46EA25251E1C}">
      <dgm:prSet/>
      <dgm:spPr/>
      <dgm:t>
        <a:bodyPr/>
        <a:lstStyle/>
        <a:p>
          <a:endParaRPr lang="en-IN"/>
        </a:p>
      </dgm:t>
    </dgm:pt>
    <dgm:pt modelId="{A2AD8852-627C-4E32-8C7F-599930838987}" type="sibTrans" cxnId="{7C30B8A9-49EF-47FD-9B7B-46EA25251E1C}">
      <dgm:prSet/>
      <dgm:spPr/>
      <dgm:t>
        <a:bodyPr/>
        <a:lstStyle/>
        <a:p>
          <a:endParaRPr lang="en-IN"/>
        </a:p>
      </dgm:t>
    </dgm:pt>
    <dgm:pt modelId="{E5B5F33D-24B9-4F69-9508-0AF68BD76280}">
      <dgm:prSet custT="1"/>
      <dgm:spPr/>
      <dgm:t>
        <a:bodyPr/>
        <a:lstStyle/>
        <a:p>
          <a:r>
            <a:rPr lang="en-IN" sz="2400" b="1" dirty="0" smtClean="0"/>
            <a:t>ADDITION OF ADHESIVES</a:t>
          </a:r>
          <a:r>
            <a:rPr lang="en-IN" sz="2400" dirty="0" smtClean="0"/>
            <a:t>(</a:t>
          </a:r>
          <a:r>
            <a:rPr lang="en-IN" sz="2400" dirty="0" smtClean="0">
              <a:solidFill>
                <a:srgbClr val="003399"/>
              </a:solidFill>
            </a:rPr>
            <a:t>increases the rate of fat globule size</a:t>
          </a:r>
          <a:r>
            <a:rPr lang="en-IN" sz="1700" dirty="0" smtClean="0">
              <a:solidFill>
                <a:srgbClr val="003399"/>
              </a:solidFill>
            </a:rPr>
            <a:t>)</a:t>
          </a:r>
          <a:endParaRPr lang="en-IN" sz="1700" dirty="0">
            <a:solidFill>
              <a:srgbClr val="003399"/>
            </a:solidFill>
          </a:endParaRPr>
        </a:p>
      </dgm:t>
    </dgm:pt>
    <dgm:pt modelId="{F2DA6E33-6B98-457B-B5D5-3240C8260F55}" type="parTrans" cxnId="{5C39C814-03F8-4781-9F88-D75C139357B2}">
      <dgm:prSet/>
      <dgm:spPr/>
      <dgm:t>
        <a:bodyPr/>
        <a:lstStyle/>
        <a:p>
          <a:endParaRPr lang="en-IN"/>
        </a:p>
      </dgm:t>
    </dgm:pt>
    <dgm:pt modelId="{5E95AF8C-7E0E-423E-8C8C-59C57E16FE14}" type="sibTrans" cxnId="{5C39C814-03F8-4781-9F88-D75C139357B2}">
      <dgm:prSet/>
      <dgm:spPr/>
      <dgm:t>
        <a:bodyPr/>
        <a:lstStyle/>
        <a:p>
          <a:endParaRPr lang="en-IN"/>
        </a:p>
      </dgm:t>
    </dgm:pt>
    <dgm:pt modelId="{C5FE8D47-5381-4283-BFD6-13EC782D457B}" type="pres">
      <dgm:prSet presAssocID="{D000AA76-08E4-4116-BAFC-A4C55DAE6BC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5B76158-EDB9-4B37-83C3-F04B0BD174A4}" type="pres">
      <dgm:prSet presAssocID="{188CEEA5-C5AD-4601-A93B-5239441BD060}" presName="centerShape" presStyleLbl="node0" presStyleIdx="0" presStyleCnt="1" custScaleX="136182" custScaleY="106841"/>
      <dgm:spPr/>
      <dgm:t>
        <a:bodyPr/>
        <a:lstStyle/>
        <a:p>
          <a:endParaRPr lang="en-IN"/>
        </a:p>
      </dgm:t>
    </dgm:pt>
    <dgm:pt modelId="{048CA307-FD16-4E16-8DD2-3D6DED6EB81C}" type="pres">
      <dgm:prSet presAssocID="{864790BE-1F62-4B3E-B35B-446687274DBA}" presName="parTrans" presStyleLbl="bgSibTrans2D1" presStyleIdx="0" presStyleCnt="4"/>
      <dgm:spPr/>
      <dgm:t>
        <a:bodyPr/>
        <a:lstStyle/>
        <a:p>
          <a:endParaRPr lang="en-IN"/>
        </a:p>
      </dgm:t>
    </dgm:pt>
    <dgm:pt modelId="{1ED72284-F560-46B3-81BE-BC2A61C30ABF}" type="pres">
      <dgm:prSet presAssocID="{D6A6D1E6-1F19-41E1-8074-02F7CF1CAC29}" presName="node" presStyleLbl="node1" presStyleIdx="0" presStyleCnt="4" custScaleX="98141" custScaleY="139100" custRadScaleRad="95211" custRadScaleInc="-1503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386CAA7-78FE-4C12-86DE-F5D9819BEED7}" type="pres">
      <dgm:prSet presAssocID="{06695FC9-5CCF-4B75-A337-2E477EB38361}" presName="parTrans" presStyleLbl="bgSibTrans2D1" presStyleIdx="1" presStyleCnt="4"/>
      <dgm:spPr/>
      <dgm:t>
        <a:bodyPr/>
        <a:lstStyle/>
        <a:p>
          <a:endParaRPr lang="en-IN"/>
        </a:p>
      </dgm:t>
    </dgm:pt>
    <dgm:pt modelId="{B0335BA4-88A8-45FB-99ED-D2012E264F89}" type="pres">
      <dgm:prSet presAssocID="{2BF2B4B8-955D-4B1F-A300-0108916F3902}" presName="node" presStyleLbl="node1" presStyleIdx="1" presStyleCnt="4" custScaleX="108178" custScaleY="11646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44F5515-2605-41A8-8C07-089980E36D49}" type="pres">
      <dgm:prSet presAssocID="{89445F00-27DA-4C73-B97F-D1F91C97CA72}" presName="parTrans" presStyleLbl="bgSibTrans2D1" presStyleIdx="2" presStyleCnt="4"/>
      <dgm:spPr/>
      <dgm:t>
        <a:bodyPr/>
        <a:lstStyle/>
        <a:p>
          <a:endParaRPr lang="en-IN"/>
        </a:p>
      </dgm:t>
    </dgm:pt>
    <dgm:pt modelId="{2D7CCBB3-2A3C-4DC3-BD28-24B634A39B8B}" type="pres">
      <dgm:prSet presAssocID="{E50B5675-DD06-4FF8-AD05-5A1B75807B4E}" presName="node" presStyleLbl="node1" presStyleIdx="2" presStyleCnt="4" custScaleX="83564" custScaleY="127075" custRadScaleRad="100854" custRadScaleInc="47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B3932FE-A9C8-4B85-BF76-3A37AB690963}" type="pres">
      <dgm:prSet presAssocID="{F2DA6E33-6B98-457B-B5D5-3240C8260F55}" presName="parTrans" presStyleLbl="bgSibTrans2D1" presStyleIdx="3" presStyleCnt="4"/>
      <dgm:spPr/>
      <dgm:t>
        <a:bodyPr/>
        <a:lstStyle/>
        <a:p>
          <a:endParaRPr lang="en-IN"/>
        </a:p>
      </dgm:t>
    </dgm:pt>
    <dgm:pt modelId="{1BDED182-96E2-4BD0-9F83-15F6E02CAA85}" type="pres">
      <dgm:prSet presAssocID="{E5B5F33D-24B9-4F69-9508-0AF68BD76280}" presName="node" presStyleLbl="node1" presStyleIdx="3" presStyleCnt="4" custScaleX="85791" custScaleY="138295" custRadScaleRad="94363" custRadScaleInc="1622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EB45BDC-38F3-4B37-ABE9-E5015146A23E}" type="presOf" srcId="{E50B5675-DD06-4FF8-AD05-5A1B75807B4E}" destId="{2D7CCBB3-2A3C-4DC3-BD28-24B634A39B8B}" srcOrd="0" destOrd="0" presId="urn:microsoft.com/office/officeart/2005/8/layout/radial4"/>
    <dgm:cxn modelId="{6F8CEBA0-22F6-475E-8FC9-174AA6C394FD}" srcId="{D000AA76-08E4-4116-BAFC-A4C55DAE6BCE}" destId="{188CEEA5-C5AD-4601-A93B-5239441BD060}" srcOrd="0" destOrd="0" parTransId="{75E68F68-88FD-46E3-B717-1E7AEE29C147}" sibTransId="{209295F7-DB5C-4AAB-B8D6-999DDE179B89}"/>
    <dgm:cxn modelId="{F9AB4046-E5B2-4DA8-86E4-330921F0140A}" type="presOf" srcId="{D000AA76-08E4-4116-BAFC-A4C55DAE6BCE}" destId="{C5FE8D47-5381-4283-BFD6-13EC782D457B}" srcOrd="0" destOrd="0" presId="urn:microsoft.com/office/officeart/2005/8/layout/radial4"/>
    <dgm:cxn modelId="{88B410F0-3C98-4504-A352-F227BB0218E6}" srcId="{188CEEA5-C5AD-4601-A93B-5239441BD060}" destId="{D6A6D1E6-1F19-41E1-8074-02F7CF1CAC29}" srcOrd="0" destOrd="0" parTransId="{864790BE-1F62-4B3E-B35B-446687274DBA}" sibTransId="{4AFFC348-3B4E-47FF-84B6-A3234EE4053C}"/>
    <dgm:cxn modelId="{5C39C814-03F8-4781-9F88-D75C139357B2}" srcId="{188CEEA5-C5AD-4601-A93B-5239441BD060}" destId="{E5B5F33D-24B9-4F69-9508-0AF68BD76280}" srcOrd="3" destOrd="0" parTransId="{F2DA6E33-6B98-457B-B5D5-3240C8260F55}" sibTransId="{5E95AF8C-7E0E-423E-8C8C-59C57E16FE14}"/>
    <dgm:cxn modelId="{32A9AAD5-9FC9-454D-8014-C7BF9FCB5286}" type="presOf" srcId="{89445F00-27DA-4C73-B97F-D1F91C97CA72}" destId="{644F5515-2605-41A8-8C07-089980E36D49}" srcOrd="0" destOrd="0" presId="urn:microsoft.com/office/officeart/2005/8/layout/radial4"/>
    <dgm:cxn modelId="{2B2B8F5C-2919-4E29-A03D-B7696B3DA5C2}" type="presOf" srcId="{D6A6D1E6-1F19-41E1-8074-02F7CF1CAC29}" destId="{1ED72284-F560-46B3-81BE-BC2A61C30ABF}" srcOrd="0" destOrd="0" presId="urn:microsoft.com/office/officeart/2005/8/layout/radial4"/>
    <dgm:cxn modelId="{72B95036-3849-4827-BE3C-B6575A5152B9}" type="presOf" srcId="{2BF2B4B8-955D-4B1F-A300-0108916F3902}" destId="{B0335BA4-88A8-45FB-99ED-D2012E264F89}" srcOrd="0" destOrd="0" presId="urn:microsoft.com/office/officeart/2005/8/layout/radial4"/>
    <dgm:cxn modelId="{63970EF2-62C5-4C8E-B6B0-8D77D8608BA8}" type="presOf" srcId="{F2DA6E33-6B98-457B-B5D5-3240C8260F55}" destId="{9B3932FE-A9C8-4B85-BF76-3A37AB690963}" srcOrd="0" destOrd="0" presId="urn:microsoft.com/office/officeart/2005/8/layout/radial4"/>
    <dgm:cxn modelId="{156A2C79-C25F-4B9D-8E45-2631D236D31F}" srcId="{188CEEA5-C5AD-4601-A93B-5239441BD060}" destId="{2BF2B4B8-955D-4B1F-A300-0108916F3902}" srcOrd="1" destOrd="0" parTransId="{06695FC9-5CCF-4B75-A337-2E477EB38361}" sibTransId="{B87F3B1C-1B91-490F-877F-B5F5EC242CCD}"/>
    <dgm:cxn modelId="{7D125562-942B-4309-BC08-C831D8BCE1A8}" type="presOf" srcId="{E5B5F33D-24B9-4F69-9508-0AF68BD76280}" destId="{1BDED182-96E2-4BD0-9F83-15F6E02CAA85}" srcOrd="0" destOrd="0" presId="urn:microsoft.com/office/officeart/2005/8/layout/radial4"/>
    <dgm:cxn modelId="{7C30B8A9-49EF-47FD-9B7B-46EA25251E1C}" srcId="{188CEEA5-C5AD-4601-A93B-5239441BD060}" destId="{E50B5675-DD06-4FF8-AD05-5A1B75807B4E}" srcOrd="2" destOrd="0" parTransId="{89445F00-27DA-4C73-B97F-D1F91C97CA72}" sibTransId="{A2AD8852-627C-4E32-8C7F-599930838987}"/>
    <dgm:cxn modelId="{9AEF75C8-C888-4E42-937F-5C3AEA8B8BAE}" type="presOf" srcId="{06695FC9-5CCF-4B75-A337-2E477EB38361}" destId="{7386CAA7-78FE-4C12-86DE-F5D9819BEED7}" srcOrd="0" destOrd="0" presId="urn:microsoft.com/office/officeart/2005/8/layout/radial4"/>
    <dgm:cxn modelId="{27B972DE-36F9-48BC-8FE9-1F0B52E71343}" type="presOf" srcId="{864790BE-1F62-4B3E-B35B-446687274DBA}" destId="{048CA307-FD16-4E16-8DD2-3D6DED6EB81C}" srcOrd="0" destOrd="0" presId="urn:microsoft.com/office/officeart/2005/8/layout/radial4"/>
    <dgm:cxn modelId="{E8C6F254-3B24-4520-A887-E51DC4E399E5}" type="presOf" srcId="{188CEEA5-C5AD-4601-A93B-5239441BD060}" destId="{75B76158-EDB9-4B37-83C3-F04B0BD174A4}" srcOrd="0" destOrd="0" presId="urn:microsoft.com/office/officeart/2005/8/layout/radial4"/>
    <dgm:cxn modelId="{8E5FAC54-D8FB-44EB-9337-9244FCA05D41}" type="presParOf" srcId="{C5FE8D47-5381-4283-BFD6-13EC782D457B}" destId="{75B76158-EDB9-4B37-83C3-F04B0BD174A4}" srcOrd="0" destOrd="0" presId="urn:microsoft.com/office/officeart/2005/8/layout/radial4"/>
    <dgm:cxn modelId="{F1A3CA99-8DCC-4A03-BD1A-5D537F336CB7}" type="presParOf" srcId="{C5FE8D47-5381-4283-BFD6-13EC782D457B}" destId="{048CA307-FD16-4E16-8DD2-3D6DED6EB81C}" srcOrd="1" destOrd="0" presId="urn:microsoft.com/office/officeart/2005/8/layout/radial4"/>
    <dgm:cxn modelId="{0F24435E-5124-441C-95A5-6F5E819E6534}" type="presParOf" srcId="{C5FE8D47-5381-4283-BFD6-13EC782D457B}" destId="{1ED72284-F560-46B3-81BE-BC2A61C30ABF}" srcOrd="2" destOrd="0" presId="urn:microsoft.com/office/officeart/2005/8/layout/radial4"/>
    <dgm:cxn modelId="{ED956BE6-00DB-4F45-B7A5-73D9A64EF9DD}" type="presParOf" srcId="{C5FE8D47-5381-4283-BFD6-13EC782D457B}" destId="{7386CAA7-78FE-4C12-86DE-F5D9819BEED7}" srcOrd="3" destOrd="0" presId="urn:microsoft.com/office/officeart/2005/8/layout/radial4"/>
    <dgm:cxn modelId="{B5B60406-EE87-46CE-9385-07050E07F507}" type="presParOf" srcId="{C5FE8D47-5381-4283-BFD6-13EC782D457B}" destId="{B0335BA4-88A8-45FB-99ED-D2012E264F89}" srcOrd="4" destOrd="0" presId="urn:microsoft.com/office/officeart/2005/8/layout/radial4"/>
    <dgm:cxn modelId="{EB8D8EC0-7894-4C9E-85A5-2EC035A3B55B}" type="presParOf" srcId="{C5FE8D47-5381-4283-BFD6-13EC782D457B}" destId="{644F5515-2605-41A8-8C07-089980E36D49}" srcOrd="5" destOrd="0" presId="urn:microsoft.com/office/officeart/2005/8/layout/radial4"/>
    <dgm:cxn modelId="{069A6249-A178-48E7-8D71-EC73B2CEF90A}" type="presParOf" srcId="{C5FE8D47-5381-4283-BFD6-13EC782D457B}" destId="{2D7CCBB3-2A3C-4DC3-BD28-24B634A39B8B}" srcOrd="6" destOrd="0" presId="urn:microsoft.com/office/officeart/2005/8/layout/radial4"/>
    <dgm:cxn modelId="{9BFF5E17-D6C8-4550-96C6-40596B43559A}" type="presParOf" srcId="{C5FE8D47-5381-4283-BFD6-13EC782D457B}" destId="{9B3932FE-A9C8-4B85-BF76-3A37AB690963}" srcOrd="7" destOrd="0" presId="urn:microsoft.com/office/officeart/2005/8/layout/radial4"/>
    <dgm:cxn modelId="{B1577C11-FC40-48E4-A1A3-CCA0230EDCA0}" type="presParOf" srcId="{C5FE8D47-5381-4283-BFD6-13EC782D457B}" destId="{1BDED182-96E2-4BD0-9F83-15F6E02CAA8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04B142-8C87-4771-B1A5-5F5D02B3438F}" type="doc">
      <dgm:prSet loTypeId="urn:microsoft.com/office/officeart/2005/8/layout/hList3" loCatId="list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en-IN"/>
        </a:p>
      </dgm:t>
    </dgm:pt>
    <dgm:pt modelId="{7E2F9D6A-1F1C-4EDB-84BA-62FF2F08B37A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sz="40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FACTORS AFFECTING FAT % OF CREAM</a:t>
          </a:r>
          <a:endParaRPr lang="en-IN" sz="4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7682332-0A46-491A-A433-2068E3AD841F}" type="parTrans" cxnId="{CF619A74-C6CB-43AD-A31A-91E2563F4431}">
      <dgm:prSet/>
      <dgm:spPr/>
      <dgm:t>
        <a:bodyPr/>
        <a:lstStyle/>
        <a:p>
          <a:endParaRPr lang="en-IN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AED9C1B-1578-4054-BB59-04D2377D3CDB}" type="sibTrans" cxnId="{CF619A74-C6CB-43AD-A31A-91E2563F4431}">
      <dgm:prSet/>
      <dgm:spPr/>
      <dgm:t>
        <a:bodyPr/>
        <a:lstStyle/>
        <a:p>
          <a:endParaRPr lang="en-IN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D3F8F0E-B8CD-4A6B-A882-7E29AD5290DD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IN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POSITION OF CREAM SCREW </a:t>
          </a:r>
        </a:p>
        <a:p>
          <a:r>
            <a:rPr lang="en-IN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(CREAM SCREW IN OR SKIM MILK SCREW OUT , HIGHER FAT % IN CREAM AND VICE VERSA)</a:t>
          </a:r>
          <a:endParaRPr lang="en-IN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C0000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C469C27-8AEB-40E2-9B06-47135DC105FF}" type="parTrans" cxnId="{1AFF39F5-287A-467F-BE84-6D354D882951}">
      <dgm:prSet/>
      <dgm:spPr/>
      <dgm:t>
        <a:bodyPr/>
        <a:lstStyle/>
        <a:p>
          <a:endParaRPr lang="en-IN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D278305-467F-4A3A-B7A1-7A94A2BEEFDE}" type="sibTrans" cxnId="{1AFF39F5-287A-467F-BE84-6D354D882951}">
      <dgm:prSet/>
      <dgm:spPr/>
      <dgm:t>
        <a:bodyPr/>
        <a:lstStyle/>
        <a:p>
          <a:endParaRPr lang="en-IN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420F28B-234D-4440-A92C-60C42D098994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sz="24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In </a:t>
          </a:r>
        </a:p>
        <a:p>
          <a:r>
            <a:rPr lang="en-IN" sz="24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RATE OF MILK INFLOW,</a:t>
          </a:r>
        </a:p>
        <a:p>
          <a:r>
            <a:rPr lang="en-IN" sz="24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  es fat% in cream</a:t>
          </a:r>
          <a:endParaRPr lang="en-IN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56A14D4-F47C-4315-AE69-7F37C73BDB2C}" type="parTrans" cxnId="{12BFB37A-88DD-4EBF-A83C-257A9DBAC292}">
      <dgm:prSet/>
      <dgm:spPr/>
      <dgm:t>
        <a:bodyPr/>
        <a:lstStyle/>
        <a:p>
          <a:endParaRPr lang="en-IN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CD65978-7DD4-4A0C-9BF2-5D2811C299A2}" type="sibTrans" cxnId="{12BFB37A-88DD-4EBF-A83C-257A9DBAC292}">
      <dgm:prSet/>
      <dgm:spPr/>
      <dgm:t>
        <a:bodyPr/>
        <a:lstStyle/>
        <a:p>
          <a:endParaRPr lang="en-IN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4B3B038-9C2B-4E48-9812-7BBFB1199D41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sz="24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In TEMPERATURE OF MILK,      es     fat% in cream</a:t>
          </a:r>
          <a:endParaRPr lang="en-IN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11B0837-25B6-4977-BBD3-59CF58B718D5}" type="parTrans" cxnId="{9F410099-0CD1-4B79-BEEA-8D2AA22E40A5}">
      <dgm:prSet/>
      <dgm:spPr/>
      <dgm:t>
        <a:bodyPr/>
        <a:lstStyle/>
        <a:p>
          <a:endParaRPr lang="en-IN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C1DDFF8-350F-4DA7-94FE-BFA57BEE4EF7}" type="sibTrans" cxnId="{9F410099-0CD1-4B79-BEEA-8D2AA22E40A5}">
      <dgm:prSet/>
      <dgm:spPr/>
      <dgm:t>
        <a:bodyPr/>
        <a:lstStyle/>
        <a:p>
          <a:endParaRPr lang="en-IN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D53B0F3-1275-476D-BB42-48A3F30DA121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In</a:t>
          </a:r>
        </a:p>
        <a:p>
          <a:r>
            <a:rPr lang="en-IN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FAT % IN MILK,        </a:t>
          </a:r>
        </a:p>
        <a:p>
          <a:r>
            <a:rPr lang="en-IN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  </a:t>
          </a:r>
          <a:r>
            <a:rPr lang="en-IN" sz="24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6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es</a:t>
          </a:r>
          <a:r>
            <a:rPr lang="en-IN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6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fat% in cream</a:t>
          </a:r>
          <a:endParaRPr lang="en-IN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66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50BC2F5-2766-481E-B30F-37710DA59926}" type="parTrans" cxnId="{DE5CE4CF-68E4-4A6A-B9AC-846E2460481C}">
      <dgm:prSet/>
      <dgm:spPr/>
      <dgm:t>
        <a:bodyPr/>
        <a:lstStyle/>
        <a:p>
          <a:endParaRPr lang="en-IN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D4B1F61-10A8-465C-A3FF-47959AF9C4B5}" type="sibTrans" cxnId="{DE5CE4CF-68E4-4A6A-B9AC-846E2460481C}">
      <dgm:prSet/>
      <dgm:spPr/>
      <dgm:t>
        <a:bodyPr/>
        <a:lstStyle/>
        <a:p>
          <a:endParaRPr lang="en-IN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FC60E32-66DF-406F-BADA-A3D1D5B83D1E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sz="24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In</a:t>
          </a:r>
        </a:p>
        <a:p>
          <a:r>
            <a:rPr lang="en-IN" sz="24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SPEED OF BOWL,</a:t>
          </a:r>
        </a:p>
        <a:p>
          <a:r>
            <a:rPr lang="en-IN" sz="24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 es     fat% in cream</a:t>
          </a:r>
          <a:endParaRPr lang="en-IN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A43A158-ECC9-4A87-83B4-619BB3CB7F20}" type="parTrans" cxnId="{EB1EABB9-A21C-4C32-B298-AE24135B2C90}">
      <dgm:prSet/>
      <dgm:spPr/>
      <dgm:t>
        <a:bodyPr/>
        <a:lstStyle/>
        <a:p>
          <a:endParaRPr lang="en-IN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0042B74-716B-4093-BBEF-F8FC4C59F17C}" type="sibTrans" cxnId="{EB1EABB9-A21C-4C32-B298-AE24135B2C90}">
      <dgm:prSet/>
      <dgm:spPr/>
      <dgm:t>
        <a:bodyPr/>
        <a:lstStyle/>
        <a:p>
          <a:endParaRPr lang="en-IN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FA8FB19-5241-4878-8FFD-C72566F734E3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In AMOUNT OF SKIM MILK OR WATER ADDED TO FLUSH THE BOWL, </a:t>
          </a:r>
        </a:p>
        <a:p>
          <a:r>
            <a:rPr lang="en-IN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r>
            <a:rPr lang="en-IN" sz="20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es</a:t>
          </a:r>
          <a:r>
            <a:rPr lang="en-IN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               </a:t>
          </a:r>
          <a:r>
            <a:rPr lang="en-IN" sz="20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fat%in</a:t>
          </a:r>
          <a:r>
            <a:rPr lang="en-IN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cream</a:t>
          </a:r>
          <a:endParaRPr lang="en-IN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4080FD1-99BD-4517-A06E-C00097B441E1}" type="parTrans" cxnId="{3AAB4313-6B15-46FA-A442-FF060569F023}">
      <dgm:prSet/>
      <dgm:spPr/>
      <dgm:t>
        <a:bodyPr/>
        <a:lstStyle/>
        <a:p>
          <a:endParaRPr lang="en-IN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079201F-5717-4EB3-85A6-F6F2CC239A25}" type="sibTrans" cxnId="{3AAB4313-6B15-46FA-A442-FF060569F023}">
      <dgm:prSet/>
      <dgm:spPr/>
      <dgm:t>
        <a:bodyPr/>
        <a:lstStyle/>
        <a:p>
          <a:endParaRPr lang="en-IN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8120A8E-74C6-4530-A97D-327B084937F8}" type="pres">
      <dgm:prSet presAssocID="{4104B142-8C87-4771-B1A5-5F5D02B3438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365E091-18B2-4B7B-B2F5-D3007F1B44CC}" type="pres">
      <dgm:prSet presAssocID="{7E2F9D6A-1F1C-4EDB-84BA-62FF2F08B37A}" presName="roof" presStyleLbl="dkBgShp" presStyleIdx="0" presStyleCnt="2" custLinFactNeighborY="-4445"/>
      <dgm:spPr/>
      <dgm:t>
        <a:bodyPr/>
        <a:lstStyle/>
        <a:p>
          <a:endParaRPr lang="en-IN"/>
        </a:p>
      </dgm:t>
    </dgm:pt>
    <dgm:pt modelId="{E012872F-9681-47B5-A715-BE83238970C5}" type="pres">
      <dgm:prSet presAssocID="{7E2F9D6A-1F1C-4EDB-84BA-62FF2F08B37A}" presName="pillars" presStyleCnt="0"/>
      <dgm:spPr/>
      <dgm:t>
        <a:bodyPr/>
        <a:lstStyle/>
        <a:p>
          <a:endParaRPr lang="en-IN"/>
        </a:p>
      </dgm:t>
    </dgm:pt>
    <dgm:pt modelId="{00A259AD-B6CF-47D8-9648-BA589E11DA5E}" type="pres">
      <dgm:prSet presAssocID="{7E2F9D6A-1F1C-4EDB-84BA-62FF2F08B37A}" presName="pillar1" presStyleLbl="node1" presStyleIdx="0" presStyleCnt="6" custScaleY="123850" custLinFactNeighborX="-293" custLinFactNeighborY="-8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782CBDF-BFF6-482F-BBE2-F3DAA8C0FC1D}" type="pres">
      <dgm:prSet presAssocID="{4D53B0F3-1275-476D-BB42-48A3F30DA121}" presName="pillarX" presStyleLbl="node1" presStyleIdx="1" presStyleCnt="6" custLinFactNeighborX="-195" custLinFactNeighborY="-125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366C36C-383F-493B-B349-2A04B26C972D}" type="pres">
      <dgm:prSet presAssocID="{EFC60E32-66DF-406F-BADA-A3D1D5B83D1E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F268B0A-8DEA-485F-9C89-3D14B55CBC12}" type="pres">
      <dgm:prSet presAssocID="{B420F28B-234D-4440-A92C-60C42D098994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550B834-C4AA-4231-A19D-89ABEB69ED1F}" type="pres">
      <dgm:prSet presAssocID="{C4B3B038-9C2B-4E48-9812-7BBFB1199D41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07C995B-5DF1-4D98-8322-BE25BD823CCA}" type="pres">
      <dgm:prSet presAssocID="{6FA8FB19-5241-4878-8FFD-C72566F734E3}" presName="pillarX" presStyleLbl="node1" presStyleIdx="5" presStyleCnt="6" custScaleY="12523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E883025-1CFD-4554-B91C-606DE572D32E}" type="pres">
      <dgm:prSet presAssocID="{7E2F9D6A-1F1C-4EDB-84BA-62FF2F08B37A}" presName="base" presStyleLbl="dkBgShp" presStyleIdx="1" presStyleCnt="2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solidFill>
            <a:schemeClr val="tx1">
              <a:lumMod val="95000"/>
              <a:lumOff val="5000"/>
            </a:schemeClr>
          </a:solidFill>
        </a:ln>
        <a:effectLst/>
      </dgm:spPr>
      <dgm:t>
        <a:bodyPr/>
        <a:lstStyle/>
        <a:p>
          <a:endParaRPr lang="en-IN"/>
        </a:p>
      </dgm:t>
    </dgm:pt>
  </dgm:ptLst>
  <dgm:cxnLst>
    <dgm:cxn modelId="{9F410099-0CD1-4B79-BEEA-8D2AA22E40A5}" srcId="{7E2F9D6A-1F1C-4EDB-84BA-62FF2F08B37A}" destId="{C4B3B038-9C2B-4E48-9812-7BBFB1199D41}" srcOrd="4" destOrd="0" parTransId="{C11B0837-25B6-4977-BBD3-59CF58B718D5}" sibTransId="{CC1DDFF8-350F-4DA7-94FE-BFA57BEE4EF7}"/>
    <dgm:cxn modelId="{CF619A74-C6CB-43AD-A31A-91E2563F4431}" srcId="{4104B142-8C87-4771-B1A5-5F5D02B3438F}" destId="{7E2F9D6A-1F1C-4EDB-84BA-62FF2F08B37A}" srcOrd="0" destOrd="0" parTransId="{D7682332-0A46-491A-A433-2068E3AD841F}" sibTransId="{CAED9C1B-1578-4054-BB59-04D2377D3CDB}"/>
    <dgm:cxn modelId="{6F7622BF-9892-4674-B64E-F7A7BEC33D6A}" type="presOf" srcId="{B420F28B-234D-4440-A92C-60C42D098994}" destId="{DF268B0A-8DEA-485F-9C89-3D14B55CBC12}" srcOrd="0" destOrd="0" presId="urn:microsoft.com/office/officeart/2005/8/layout/hList3"/>
    <dgm:cxn modelId="{13A1289F-2EFC-4CBF-9FFF-096005938307}" type="presOf" srcId="{6FA8FB19-5241-4878-8FFD-C72566F734E3}" destId="{C07C995B-5DF1-4D98-8322-BE25BD823CCA}" srcOrd="0" destOrd="0" presId="urn:microsoft.com/office/officeart/2005/8/layout/hList3"/>
    <dgm:cxn modelId="{3A63A0BC-5CDB-4A00-BA08-5849C323E2A3}" type="presOf" srcId="{4104B142-8C87-4771-B1A5-5F5D02B3438F}" destId="{E8120A8E-74C6-4530-A97D-327B084937F8}" srcOrd="0" destOrd="0" presId="urn:microsoft.com/office/officeart/2005/8/layout/hList3"/>
    <dgm:cxn modelId="{EB1EABB9-A21C-4C32-B298-AE24135B2C90}" srcId="{7E2F9D6A-1F1C-4EDB-84BA-62FF2F08B37A}" destId="{EFC60E32-66DF-406F-BADA-A3D1D5B83D1E}" srcOrd="2" destOrd="0" parTransId="{7A43A158-ECC9-4A87-83B4-619BB3CB7F20}" sibTransId="{C0042B74-716B-4093-BBEF-F8FC4C59F17C}"/>
    <dgm:cxn modelId="{3AAB4313-6B15-46FA-A442-FF060569F023}" srcId="{7E2F9D6A-1F1C-4EDB-84BA-62FF2F08B37A}" destId="{6FA8FB19-5241-4878-8FFD-C72566F734E3}" srcOrd="5" destOrd="0" parTransId="{F4080FD1-99BD-4517-A06E-C00097B441E1}" sibTransId="{C079201F-5717-4EB3-85A6-F6F2CC239A25}"/>
    <dgm:cxn modelId="{65D686C4-6618-44C8-86A7-523ECCC511DF}" type="presOf" srcId="{C4B3B038-9C2B-4E48-9812-7BBFB1199D41}" destId="{C550B834-C4AA-4231-A19D-89ABEB69ED1F}" srcOrd="0" destOrd="0" presId="urn:microsoft.com/office/officeart/2005/8/layout/hList3"/>
    <dgm:cxn modelId="{DE5CE4CF-68E4-4A6A-B9AC-846E2460481C}" srcId="{7E2F9D6A-1F1C-4EDB-84BA-62FF2F08B37A}" destId="{4D53B0F3-1275-476D-BB42-48A3F30DA121}" srcOrd="1" destOrd="0" parTransId="{750BC2F5-2766-481E-B30F-37710DA59926}" sibTransId="{9D4B1F61-10A8-465C-A3FF-47959AF9C4B5}"/>
    <dgm:cxn modelId="{71359BD6-DDDA-4E2C-879E-A76F4E7CBAB2}" type="presOf" srcId="{8D3F8F0E-B8CD-4A6B-A882-7E29AD5290DD}" destId="{00A259AD-B6CF-47D8-9648-BA589E11DA5E}" srcOrd="0" destOrd="0" presId="urn:microsoft.com/office/officeart/2005/8/layout/hList3"/>
    <dgm:cxn modelId="{91574B83-DBEF-4A6F-A3AE-A5BB0E87C115}" type="presOf" srcId="{4D53B0F3-1275-476D-BB42-48A3F30DA121}" destId="{A782CBDF-BFF6-482F-BBE2-F3DAA8C0FC1D}" srcOrd="0" destOrd="0" presId="urn:microsoft.com/office/officeart/2005/8/layout/hList3"/>
    <dgm:cxn modelId="{BC4360A8-715D-438F-971E-C9354096AB14}" type="presOf" srcId="{7E2F9D6A-1F1C-4EDB-84BA-62FF2F08B37A}" destId="{C365E091-18B2-4B7B-B2F5-D3007F1B44CC}" srcOrd="0" destOrd="0" presId="urn:microsoft.com/office/officeart/2005/8/layout/hList3"/>
    <dgm:cxn modelId="{A870225E-D0BD-4EAB-ABEE-759C22F8FC67}" type="presOf" srcId="{EFC60E32-66DF-406F-BADA-A3D1D5B83D1E}" destId="{E366C36C-383F-493B-B349-2A04B26C972D}" srcOrd="0" destOrd="0" presId="urn:microsoft.com/office/officeart/2005/8/layout/hList3"/>
    <dgm:cxn modelId="{1AFF39F5-287A-467F-BE84-6D354D882951}" srcId="{7E2F9D6A-1F1C-4EDB-84BA-62FF2F08B37A}" destId="{8D3F8F0E-B8CD-4A6B-A882-7E29AD5290DD}" srcOrd="0" destOrd="0" parTransId="{5C469C27-8AEB-40E2-9B06-47135DC105FF}" sibTransId="{FD278305-467F-4A3A-B7A1-7A94A2BEEFDE}"/>
    <dgm:cxn modelId="{12BFB37A-88DD-4EBF-A83C-257A9DBAC292}" srcId="{7E2F9D6A-1F1C-4EDB-84BA-62FF2F08B37A}" destId="{B420F28B-234D-4440-A92C-60C42D098994}" srcOrd="3" destOrd="0" parTransId="{256A14D4-F47C-4315-AE69-7F37C73BDB2C}" sibTransId="{1CD65978-7DD4-4A0C-9BF2-5D2811C299A2}"/>
    <dgm:cxn modelId="{2CDA41CB-0ECE-412B-A355-E366F2F6B29F}" type="presParOf" srcId="{E8120A8E-74C6-4530-A97D-327B084937F8}" destId="{C365E091-18B2-4B7B-B2F5-D3007F1B44CC}" srcOrd="0" destOrd="0" presId="urn:microsoft.com/office/officeart/2005/8/layout/hList3"/>
    <dgm:cxn modelId="{C37CDD72-1009-4394-9F64-C94FDFD4AD69}" type="presParOf" srcId="{E8120A8E-74C6-4530-A97D-327B084937F8}" destId="{E012872F-9681-47B5-A715-BE83238970C5}" srcOrd="1" destOrd="0" presId="urn:microsoft.com/office/officeart/2005/8/layout/hList3"/>
    <dgm:cxn modelId="{80F832ED-74DA-4053-B2D0-EAF2B01F5664}" type="presParOf" srcId="{E012872F-9681-47B5-A715-BE83238970C5}" destId="{00A259AD-B6CF-47D8-9648-BA589E11DA5E}" srcOrd="0" destOrd="0" presId="urn:microsoft.com/office/officeart/2005/8/layout/hList3"/>
    <dgm:cxn modelId="{5B677DBF-A818-40B0-B52A-8B198C3A42D4}" type="presParOf" srcId="{E012872F-9681-47B5-A715-BE83238970C5}" destId="{A782CBDF-BFF6-482F-BBE2-F3DAA8C0FC1D}" srcOrd="1" destOrd="0" presId="urn:microsoft.com/office/officeart/2005/8/layout/hList3"/>
    <dgm:cxn modelId="{0591FDF9-0F99-4D13-BDBF-29A943D62FD4}" type="presParOf" srcId="{E012872F-9681-47B5-A715-BE83238970C5}" destId="{E366C36C-383F-493B-B349-2A04B26C972D}" srcOrd="2" destOrd="0" presId="urn:microsoft.com/office/officeart/2005/8/layout/hList3"/>
    <dgm:cxn modelId="{47B6A652-8A2E-463A-B025-3A86AA2FCD9F}" type="presParOf" srcId="{E012872F-9681-47B5-A715-BE83238970C5}" destId="{DF268B0A-8DEA-485F-9C89-3D14B55CBC12}" srcOrd="3" destOrd="0" presId="urn:microsoft.com/office/officeart/2005/8/layout/hList3"/>
    <dgm:cxn modelId="{AC5DFADB-84C1-4F1E-88FD-524873C95CD2}" type="presParOf" srcId="{E012872F-9681-47B5-A715-BE83238970C5}" destId="{C550B834-C4AA-4231-A19D-89ABEB69ED1F}" srcOrd="4" destOrd="0" presId="urn:microsoft.com/office/officeart/2005/8/layout/hList3"/>
    <dgm:cxn modelId="{36619BBA-42A4-43D1-9D1E-7AB9B8C8030E}" type="presParOf" srcId="{E012872F-9681-47B5-A715-BE83238970C5}" destId="{C07C995B-5DF1-4D98-8322-BE25BD823CCA}" srcOrd="5" destOrd="0" presId="urn:microsoft.com/office/officeart/2005/8/layout/hList3"/>
    <dgm:cxn modelId="{AC4197A4-B988-4B66-8AC0-8B687FDC6B55}" type="presParOf" srcId="{E8120A8E-74C6-4530-A97D-327B084937F8}" destId="{1E883025-1CFD-4554-B91C-606DE572D32E}" srcOrd="2" destOrd="0" presId="urn:microsoft.com/office/officeart/2005/8/layout/hList3"/>
  </dgm:cxnLst>
  <dgm:bg>
    <a:solidFill>
      <a:schemeClr val="bg1"/>
    </a:solidFill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496B4-B918-4040-9D25-7DE7FD16F3F3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3D70B-605C-4F8D-BE26-7F19842DA96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475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3189594" y="2636168"/>
            <a:ext cx="2601606" cy="2199743"/>
          </a:xfrm>
          <a:prstGeom prst="roundRect">
            <a:avLst>
              <a:gd name="adj" fmla="val 4230"/>
            </a:avLst>
          </a:prstGeom>
        </p:spPr>
      </p:pic>
      <p:sp>
        <p:nvSpPr>
          <p:cNvPr id="4" name="TextBox 3"/>
          <p:cNvSpPr txBox="1"/>
          <p:nvPr/>
        </p:nvSpPr>
        <p:spPr>
          <a:xfrm>
            <a:off x="990600" y="1371600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N" sz="3800" b="1" dirty="0" smtClean="0">
                <a:solidFill>
                  <a:srgbClr val="FF6600"/>
                </a:solidFill>
              </a:rPr>
              <a:t>CREAM SEPARATION  </a:t>
            </a:r>
            <a:endParaRPr lang="en-IN" sz="3800" b="1" dirty="0">
              <a:solidFill>
                <a:srgbClr val="FF66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78072" y="838200"/>
            <a:ext cx="1499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Class Lecture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4953000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Dr. </a:t>
            </a:r>
            <a:r>
              <a:rPr lang="en-US" sz="2200" b="1" dirty="0" err="1" smtClean="0">
                <a:solidFill>
                  <a:srgbClr val="0070C0"/>
                </a:solidFill>
              </a:rPr>
              <a:t>Sanjeev</a:t>
            </a:r>
            <a:r>
              <a:rPr lang="en-US" sz="2200" b="1" dirty="0" smtClean="0">
                <a:solidFill>
                  <a:srgbClr val="0070C0"/>
                </a:solidFill>
              </a:rPr>
              <a:t> Kumar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Associate Professor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Department of Dairy Technology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SGIDT, Patna-14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2057400"/>
            <a:ext cx="8991600" cy="4030134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4000" b="1" dirty="0" smtClean="0">
                <a:solidFill>
                  <a:srgbClr val="4D6CCF"/>
                </a:solidFill>
              </a:rPr>
              <a:t>1)     in Temperature of milk,     es losses.  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4000" b="1" dirty="0" smtClean="0">
                <a:solidFill>
                  <a:srgbClr val="FF0000"/>
                </a:solidFill>
              </a:rPr>
              <a:t>2)    in Speed of bowl,     </a:t>
            </a:r>
            <a:r>
              <a:rPr lang="en-IN" sz="4000" b="1" dirty="0" err="1" smtClean="0">
                <a:solidFill>
                  <a:srgbClr val="FF0000"/>
                </a:solidFill>
              </a:rPr>
              <a:t>es</a:t>
            </a:r>
            <a:r>
              <a:rPr lang="en-IN" sz="4000" b="1" dirty="0" smtClean="0">
                <a:solidFill>
                  <a:srgbClr val="FF0000"/>
                </a:solidFill>
              </a:rPr>
              <a:t> losses.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4000" b="1" dirty="0" smtClean="0">
                <a:solidFill>
                  <a:srgbClr val="7030A0"/>
                </a:solidFill>
              </a:rPr>
              <a:t>3)    in rate of milk inflow,    es losses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4000" b="1" dirty="0" smtClean="0">
                <a:solidFill>
                  <a:srgbClr val="8BCC34"/>
                </a:solidFill>
              </a:rPr>
              <a:t>4)Position of the cream screw </a:t>
            </a:r>
            <a:r>
              <a:rPr lang="en-IN" sz="4000" dirty="0" smtClean="0">
                <a:solidFill>
                  <a:srgbClr val="0070C0"/>
                </a:solidFill>
              </a:rPr>
              <a:t>(fat separation of more than 50%, more losses)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4000" b="1" dirty="0" smtClean="0">
                <a:solidFill>
                  <a:srgbClr val="339966"/>
                </a:solidFill>
              </a:rPr>
              <a:t>5) Mechanical condition of the machine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4000" dirty="0" smtClean="0"/>
              <a:t>        ( unsatisfactory condition, more losses)</a:t>
            </a:r>
            <a:endParaRPr lang="en-IN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38328"/>
            <a:ext cx="8534400" cy="1252728"/>
          </a:xfrm>
        </p:spPr>
        <p:txBody>
          <a:bodyPr>
            <a:noAutofit/>
          </a:bodyPr>
          <a:lstStyle/>
          <a:p>
            <a:r>
              <a:rPr lang="en-IN" sz="4000" b="1" dirty="0" smtClean="0">
                <a:solidFill>
                  <a:schemeClr val="bg1"/>
                </a:solidFill>
              </a:rPr>
              <a:t>FACTORS AFFECTING FAT LOSS IN SKIM MILK</a:t>
            </a:r>
            <a:endParaRPr lang="en-IN" sz="4000" b="1" dirty="0">
              <a:solidFill>
                <a:schemeClr val="bg1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4824408" y="2066920"/>
            <a:ext cx="304800" cy="381000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Up Arrow 5"/>
          <p:cNvSpPr/>
          <p:nvPr/>
        </p:nvSpPr>
        <p:spPr>
          <a:xfrm>
            <a:off x="533400" y="2667000"/>
            <a:ext cx="304800" cy="381000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Up Arrow 6"/>
          <p:cNvSpPr/>
          <p:nvPr/>
        </p:nvSpPr>
        <p:spPr>
          <a:xfrm>
            <a:off x="533400" y="3276600"/>
            <a:ext cx="304800" cy="381000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Up Arrow 7"/>
          <p:cNvSpPr/>
          <p:nvPr/>
        </p:nvSpPr>
        <p:spPr>
          <a:xfrm>
            <a:off x="4495800" y="3286128"/>
            <a:ext cx="304800" cy="381000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Up Arrow 8"/>
          <p:cNvSpPr/>
          <p:nvPr/>
        </p:nvSpPr>
        <p:spPr>
          <a:xfrm flipV="1">
            <a:off x="533400" y="2057400"/>
            <a:ext cx="304800" cy="381000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Up Arrow 9"/>
          <p:cNvSpPr/>
          <p:nvPr/>
        </p:nvSpPr>
        <p:spPr>
          <a:xfrm flipV="1">
            <a:off x="3810000" y="2667000"/>
            <a:ext cx="304800" cy="381000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762000"/>
            <a:ext cx="8686800" cy="5562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sz="4000" b="1" dirty="0" smtClean="0"/>
              <a:t> 6) </a:t>
            </a:r>
            <a:r>
              <a:rPr lang="en-IN" sz="4000" b="1" dirty="0" smtClean="0">
                <a:solidFill>
                  <a:schemeClr val="accent2">
                    <a:lumMod val="50000"/>
                  </a:schemeClr>
                </a:solidFill>
              </a:rPr>
              <a:t>Size of fat globules </a:t>
            </a:r>
            <a:r>
              <a:rPr lang="en-IN" sz="3200" dirty="0" smtClean="0"/>
              <a:t>(Greater the no. of fat globules of less than 2 micron size, higher losses)</a:t>
            </a:r>
          </a:p>
          <a:p>
            <a:pPr algn="just">
              <a:buNone/>
            </a:pPr>
            <a:r>
              <a:rPr lang="en-IN" sz="4000" dirty="0" smtClean="0"/>
              <a:t> 7)    in </a:t>
            </a:r>
            <a:r>
              <a:rPr lang="en-IN" sz="4000" b="1" dirty="0" smtClean="0">
                <a:solidFill>
                  <a:schemeClr val="accent6">
                    <a:lumMod val="50000"/>
                  </a:schemeClr>
                </a:solidFill>
              </a:rPr>
              <a:t>Degree and temperature at which milk is agitated before separation</a:t>
            </a:r>
            <a:r>
              <a:rPr lang="en-IN" sz="4000" dirty="0" smtClean="0"/>
              <a:t>,   </a:t>
            </a:r>
            <a:r>
              <a:rPr lang="en-IN" sz="4000" dirty="0" err="1" smtClean="0"/>
              <a:t>es</a:t>
            </a:r>
            <a:r>
              <a:rPr lang="en-IN" sz="4000" dirty="0" smtClean="0"/>
              <a:t> losses.</a:t>
            </a:r>
          </a:p>
          <a:p>
            <a:pPr algn="just">
              <a:buNone/>
            </a:pPr>
            <a:r>
              <a:rPr lang="en-IN" sz="4000" dirty="0" smtClean="0"/>
              <a:t> 8)   in </a:t>
            </a:r>
            <a:r>
              <a:rPr lang="en-IN" sz="4000" b="1" dirty="0" smtClean="0">
                <a:solidFill>
                  <a:srgbClr val="0070C0"/>
                </a:solidFill>
              </a:rPr>
              <a:t>Presence of air in milk</a:t>
            </a:r>
            <a:r>
              <a:rPr lang="en-IN" sz="4000" dirty="0" smtClean="0"/>
              <a:t>,  es losses.</a:t>
            </a:r>
          </a:p>
          <a:p>
            <a:pPr algn="just">
              <a:buNone/>
            </a:pPr>
            <a:r>
              <a:rPr lang="en-IN" sz="4000" dirty="0" smtClean="0"/>
              <a:t> 9)   in  </a:t>
            </a:r>
            <a:r>
              <a:rPr lang="en-IN" sz="4000" b="1" dirty="0" smtClean="0">
                <a:solidFill>
                  <a:srgbClr val="FF6600"/>
                </a:solidFill>
              </a:rPr>
              <a:t>Acidity of milk</a:t>
            </a:r>
            <a:r>
              <a:rPr lang="en-IN" sz="4000" dirty="0" smtClean="0"/>
              <a:t>,   es losses. </a:t>
            </a:r>
          </a:p>
          <a:p>
            <a:pPr algn="just">
              <a:buNone/>
            </a:pPr>
            <a:r>
              <a:rPr lang="en-IN" dirty="0" smtClean="0"/>
              <a:t>     </a:t>
            </a:r>
            <a:endParaRPr lang="en-IN" dirty="0"/>
          </a:p>
        </p:txBody>
      </p:sp>
      <p:sp>
        <p:nvSpPr>
          <p:cNvPr id="4" name="Up Arrow 3"/>
          <p:cNvSpPr/>
          <p:nvPr/>
        </p:nvSpPr>
        <p:spPr>
          <a:xfrm>
            <a:off x="1219200" y="2362200"/>
            <a:ext cx="304800" cy="381000"/>
          </a:xfrm>
          <a:prstGeom prst="up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Up Arrow 4"/>
          <p:cNvSpPr/>
          <p:nvPr/>
        </p:nvSpPr>
        <p:spPr>
          <a:xfrm>
            <a:off x="2743200" y="3352800"/>
            <a:ext cx="304800" cy="381000"/>
          </a:xfrm>
          <a:prstGeom prst="up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Up Arrow 5"/>
          <p:cNvSpPr/>
          <p:nvPr/>
        </p:nvSpPr>
        <p:spPr>
          <a:xfrm>
            <a:off x="7772400" y="4038600"/>
            <a:ext cx="304800" cy="381000"/>
          </a:xfrm>
          <a:prstGeom prst="up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Up Arrow 6"/>
          <p:cNvSpPr/>
          <p:nvPr/>
        </p:nvSpPr>
        <p:spPr>
          <a:xfrm>
            <a:off x="5105400" y="5181600"/>
            <a:ext cx="304800" cy="381000"/>
          </a:xfrm>
          <a:prstGeom prst="up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Up Arrow 7"/>
          <p:cNvSpPr/>
          <p:nvPr/>
        </p:nvSpPr>
        <p:spPr>
          <a:xfrm>
            <a:off x="685800" y="5181600"/>
            <a:ext cx="304800" cy="381000"/>
          </a:xfrm>
          <a:prstGeom prst="up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Up Arrow 8"/>
          <p:cNvSpPr/>
          <p:nvPr/>
        </p:nvSpPr>
        <p:spPr>
          <a:xfrm>
            <a:off x="1066800" y="4038600"/>
            <a:ext cx="304800" cy="381000"/>
          </a:xfrm>
          <a:prstGeom prst="up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-228600" y="609600"/>
            <a:ext cx="93726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3600" dirty="0" smtClean="0">
                <a:solidFill>
                  <a:srgbClr val="00823B"/>
                </a:solidFill>
              </a:rPr>
              <a:t>    </a:t>
            </a:r>
            <a:r>
              <a:rPr lang="en-IN" sz="3600" b="1" dirty="0" smtClean="0">
                <a:solidFill>
                  <a:srgbClr val="008000"/>
                </a:solidFill>
              </a:rPr>
              <a:t>YIELD OF CREAM (kg):    </a:t>
            </a:r>
            <a:r>
              <a:rPr lang="en-IN" sz="3600" dirty="0" smtClean="0">
                <a:solidFill>
                  <a:srgbClr val="C00000"/>
                </a:solidFill>
              </a:rPr>
              <a:t>C= M*(</a:t>
            </a:r>
            <a:r>
              <a:rPr lang="en-IN" sz="3600" u="sng" dirty="0" smtClean="0">
                <a:solidFill>
                  <a:srgbClr val="C00000"/>
                </a:solidFill>
              </a:rPr>
              <a:t>fm-fs)</a:t>
            </a:r>
            <a:endParaRPr lang="en-IN" sz="3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IN" sz="3600" dirty="0" smtClean="0">
                <a:solidFill>
                  <a:srgbClr val="C00000"/>
                </a:solidFill>
              </a:rPr>
              <a:t>                                                             (fc-fs)</a:t>
            </a:r>
          </a:p>
          <a:p>
            <a:pPr>
              <a:buNone/>
            </a:pPr>
            <a:r>
              <a:rPr lang="en-IN" sz="3600" dirty="0" smtClean="0">
                <a:solidFill>
                  <a:srgbClr val="00823B"/>
                </a:solidFill>
              </a:rPr>
              <a:t>    </a:t>
            </a:r>
            <a:r>
              <a:rPr lang="en-IN" sz="3600" b="1" dirty="0" smtClean="0">
                <a:solidFill>
                  <a:srgbClr val="FF0000"/>
                </a:solidFill>
              </a:rPr>
              <a:t>YIELD OF SKIM MILK(kg):  </a:t>
            </a:r>
            <a:r>
              <a:rPr lang="en-IN" sz="3600" dirty="0" smtClean="0">
                <a:solidFill>
                  <a:srgbClr val="C00000"/>
                </a:solidFill>
              </a:rPr>
              <a:t>S= M*(</a:t>
            </a:r>
            <a:r>
              <a:rPr lang="en-IN" sz="3600" u="sng" dirty="0" smtClean="0">
                <a:solidFill>
                  <a:srgbClr val="C00000"/>
                </a:solidFill>
              </a:rPr>
              <a:t>fc-fm)</a:t>
            </a:r>
            <a:endParaRPr lang="en-IN" sz="3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IN" sz="3600" dirty="0" smtClean="0">
                <a:solidFill>
                  <a:srgbClr val="C00000"/>
                </a:solidFill>
              </a:rPr>
              <a:t>                                                                 (fc-fs)</a:t>
            </a:r>
          </a:p>
          <a:p>
            <a:pPr>
              <a:buNone/>
            </a:pPr>
            <a:r>
              <a:rPr lang="en-IN" sz="3600" dirty="0" smtClean="0">
                <a:solidFill>
                  <a:srgbClr val="FFFF00"/>
                </a:solidFill>
              </a:rPr>
              <a:t>    </a:t>
            </a:r>
            <a:r>
              <a:rPr lang="en-IN" sz="3600" b="1" dirty="0" smtClean="0">
                <a:solidFill>
                  <a:srgbClr val="003399"/>
                </a:solidFill>
              </a:rPr>
              <a:t>Where,</a:t>
            </a:r>
          </a:p>
          <a:p>
            <a:pPr marL="1257300" indent="-1171575">
              <a:buNone/>
            </a:pPr>
            <a:r>
              <a:rPr lang="en-IN" sz="3600" b="1" dirty="0" smtClean="0">
                <a:solidFill>
                  <a:srgbClr val="003399"/>
                </a:solidFill>
              </a:rPr>
              <a:t>     </a:t>
            </a:r>
            <a:r>
              <a:rPr lang="en-IN" sz="2700" b="1" dirty="0" smtClean="0">
                <a:solidFill>
                  <a:srgbClr val="FF0000"/>
                </a:solidFill>
              </a:rPr>
              <a:t>C is weight of cream (kg),</a:t>
            </a:r>
          </a:p>
          <a:p>
            <a:pPr marL="1257300" indent="-628650">
              <a:buNone/>
            </a:pPr>
            <a:r>
              <a:rPr lang="en-IN" sz="2700" b="1" dirty="0" smtClean="0">
                <a:solidFill>
                  <a:srgbClr val="003399"/>
                </a:solidFill>
              </a:rPr>
              <a:t>S is weight of skim milk (kg), </a:t>
            </a:r>
          </a:p>
          <a:p>
            <a:pPr marL="1257300" indent="-628650">
              <a:buNone/>
            </a:pPr>
            <a:r>
              <a:rPr lang="en-IN" sz="2700" b="1" dirty="0" smtClean="0">
                <a:solidFill>
                  <a:srgbClr val="008000"/>
                </a:solidFill>
              </a:rPr>
              <a:t>M is weight of milk (kg),</a:t>
            </a:r>
          </a:p>
          <a:p>
            <a:pPr marL="1257300" indent="-628650">
              <a:buNone/>
            </a:pPr>
            <a:r>
              <a:rPr lang="en-IN" sz="2700" b="1" dirty="0" err="1" smtClean="0">
                <a:solidFill>
                  <a:srgbClr val="7030A0"/>
                </a:solidFill>
              </a:rPr>
              <a:t>fc</a:t>
            </a:r>
            <a:r>
              <a:rPr lang="en-IN" sz="2700" b="1" dirty="0" smtClean="0">
                <a:solidFill>
                  <a:srgbClr val="7030A0"/>
                </a:solidFill>
              </a:rPr>
              <a:t> is fat % of cream , </a:t>
            </a:r>
          </a:p>
          <a:p>
            <a:pPr marL="1257300" indent="-628650">
              <a:buNone/>
            </a:pPr>
            <a:r>
              <a:rPr lang="en-IN" sz="2700" b="1" dirty="0" smtClean="0">
                <a:solidFill>
                  <a:srgbClr val="003399"/>
                </a:solidFill>
              </a:rPr>
              <a:t>fm is fat % of milk, </a:t>
            </a:r>
          </a:p>
          <a:p>
            <a:pPr marL="1257300" indent="-628650">
              <a:buNone/>
            </a:pPr>
            <a:r>
              <a:rPr lang="en-IN" sz="2700" b="1" dirty="0" err="1" smtClean="0">
                <a:solidFill>
                  <a:srgbClr val="FF6600"/>
                </a:solidFill>
              </a:rPr>
              <a:t>fs</a:t>
            </a:r>
            <a:r>
              <a:rPr lang="en-IN" sz="2700" b="1" dirty="0" smtClean="0">
                <a:solidFill>
                  <a:srgbClr val="FF6600"/>
                </a:solidFill>
              </a:rPr>
              <a:t> is fat % of skim milk</a:t>
            </a:r>
          </a:p>
          <a:p>
            <a:pPr>
              <a:buNone/>
            </a:pPr>
            <a:endParaRPr lang="en-IN" sz="3600" dirty="0">
              <a:solidFill>
                <a:srgbClr val="00823B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039144"/>
            <a:ext cx="8305800" cy="512365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sz="3600" b="1" spc="-150" dirty="0" smtClean="0">
                <a:solidFill>
                  <a:srgbClr val="0066CC"/>
                </a:solidFill>
              </a:rPr>
              <a:t>To obtain a </a:t>
            </a:r>
            <a:r>
              <a:rPr lang="en-IN" sz="3600" b="1" spc="-150" dirty="0" smtClean="0">
                <a:solidFill>
                  <a:srgbClr val="C00000"/>
                </a:solidFill>
              </a:rPr>
              <a:t>fat-reduced </a:t>
            </a:r>
            <a:r>
              <a:rPr lang="en-IN" sz="3600" b="1" spc="-150" dirty="0" smtClean="0">
                <a:solidFill>
                  <a:srgbClr val="0066CC"/>
                </a:solidFill>
              </a:rPr>
              <a:t>or</a:t>
            </a:r>
            <a:r>
              <a:rPr lang="en-IN" sz="3600" b="1" spc="-150" dirty="0" smtClean="0">
                <a:solidFill>
                  <a:srgbClr val="C00000"/>
                </a:solidFill>
              </a:rPr>
              <a:t> fat-free milk</a:t>
            </a:r>
            <a:endParaRPr lang="en-IN" sz="3600" b="1" spc="-150" dirty="0" smtClean="0">
              <a:solidFill>
                <a:srgbClr val="0066CC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sz="3600" b="1" spc="-150" dirty="0" smtClean="0">
                <a:solidFill>
                  <a:srgbClr val="0066CC"/>
                </a:solidFill>
              </a:rPr>
              <a:t>To concentrate milk fat for the </a:t>
            </a:r>
            <a:r>
              <a:rPr lang="en-IN" sz="3600" b="1" spc="-150" dirty="0" smtClean="0">
                <a:solidFill>
                  <a:srgbClr val="C00000"/>
                </a:solidFill>
              </a:rPr>
              <a:t>production of high-fat products</a:t>
            </a:r>
            <a:endParaRPr lang="en-IN" sz="3600" b="1" spc="-150" dirty="0" smtClean="0">
              <a:solidFill>
                <a:srgbClr val="0066CC"/>
              </a:solidFill>
            </a:endParaRPr>
          </a:p>
          <a:p>
            <a:pPr algn="just"/>
            <a:r>
              <a:rPr lang="en-IN" sz="3600" b="1" spc="-150" dirty="0" smtClean="0">
                <a:solidFill>
                  <a:srgbClr val="C00000"/>
                </a:solidFill>
              </a:rPr>
              <a:t>To standardize </a:t>
            </a:r>
            <a:r>
              <a:rPr lang="en-IN" sz="3600" b="1" spc="-150" dirty="0" smtClean="0">
                <a:solidFill>
                  <a:srgbClr val="0066CC"/>
                </a:solidFill>
              </a:rPr>
              <a:t>the fat content of milk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sz="3600" b="1" spc="-150" dirty="0" smtClean="0">
                <a:solidFill>
                  <a:srgbClr val="0066CC"/>
                </a:solidFill>
              </a:rPr>
              <a:t>To   </a:t>
            </a:r>
            <a:r>
              <a:rPr lang="en-IN" sz="3600" b="1" spc="-150" dirty="0" smtClean="0">
                <a:solidFill>
                  <a:srgbClr val="C00000"/>
                </a:solidFill>
              </a:rPr>
              <a:t>recover   fat    </a:t>
            </a:r>
            <a:r>
              <a:rPr lang="en-IN" sz="3600" b="1" spc="-150" dirty="0" smtClean="0">
                <a:solidFill>
                  <a:srgbClr val="0066CC"/>
                </a:solidFill>
              </a:rPr>
              <a:t>from   milk </a:t>
            </a:r>
            <a:endParaRPr lang="en-IN" sz="3600" b="1" spc="-150" dirty="0">
              <a:solidFill>
                <a:srgbClr val="0066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39914"/>
            <a:ext cx="83058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4000" b="1" spc="-150" dirty="0" smtClean="0">
                <a:solidFill>
                  <a:srgbClr val="FF0066"/>
                </a:solidFill>
              </a:rPr>
              <a:t>PURPOSE OF CREAM SEPARATION</a:t>
            </a:r>
            <a:r>
              <a:rPr lang="en-IN" sz="4000" spc="-150" dirty="0" smtClean="0">
                <a:solidFill>
                  <a:srgbClr val="FF0066"/>
                </a:solidFill>
              </a:rPr>
              <a:t>:</a:t>
            </a:r>
            <a:endParaRPr lang="en-US" sz="4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438400"/>
            <a:ext cx="8610600" cy="3810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IN" sz="4600" b="1" dirty="0" smtClean="0">
                <a:solidFill>
                  <a:srgbClr val="003399"/>
                </a:solidFill>
              </a:rPr>
              <a:t>Based on the fact that milk fat is lighter than skim milk portion.</a:t>
            </a:r>
          </a:p>
          <a:p>
            <a:pPr>
              <a:buNone/>
            </a:pPr>
            <a:endParaRPr lang="en-IN" sz="4000" b="1" dirty="0" smtClean="0">
              <a:solidFill>
                <a:srgbClr val="0066CC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4500" b="1" dirty="0" smtClean="0">
                <a:solidFill>
                  <a:srgbClr val="C00000"/>
                </a:solidFill>
              </a:rPr>
              <a:t>At 16°C (60°F) , the average density of milk fat is 0.93 and skim milk 1.036</a:t>
            </a:r>
            <a:r>
              <a:rPr lang="en-IN" sz="4500" dirty="0" smtClean="0">
                <a:solidFill>
                  <a:srgbClr val="C00000"/>
                </a:solidFill>
              </a:rPr>
              <a:t>.</a:t>
            </a:r>
            <a:endParaRPr lang="en-IN" sz="45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en-IN" sz="4000" b="1" dirty="0" smtClean="0">
                <a:solidFill>
                  <a:srgbClr val="FFFF00"/>
                </a:solidFill>
              </a:rPr>
              <a:t>PRINCIPLE OF SEPARATION OF CREAM</a:t>
            </a:r>
            <a:endParaRPr lang="en-IN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696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rgbClr val="0070C0"/>
                </a:solidFill>
              </a:rPr>
              <a:t>METHODS OF CREAM SEPARATION</a:t>
            </a:r>
            <a:endParaRPr lang="en-IN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083743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914400" y="333375"/>
            <a:ext cx="6400800" cy="68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2800" b="1" dirty="0" smtClean="0">
                <a:solidFill>
                  <a:srgbClr val="00B0F0"/>
                </a:solidFill>
              </a:rPr>
              <a:t>COMPARISON OF METHODS</a:t>
            </a:r>
            <a:endParaRPr lang="en-IN" sz="2800" b="1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42489290"/>
              </p:ext>
            </p:extLst>
          </p:nvPr>
        </p:nvGraphicFramePr>
        <p:xfrm>
          <a:off x="457200" y="1125538"/>
          <a:ext cx="8229601" cy="547727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124200"/>
                <a:gridCol w="2743201"/>
                <a:gridCol w="2362200"/>
              </a:tblGrid>
              <a:tr h="727633">
                <a:tc>
                  <a:txBody>
                    <a:bodyPr/>
                    <a:lstStyle/>
                    <a:p>
                      <a:r>
                        <a:rPr lang="en-IN" sz="2500" b="1" dirty="0" smtClean="0"/>
                        <a:t>PARTICULARS</a:t>
                      </a:r>
                      <a:endParaRPr lang="en-IN" sz="25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b="1" dirty="0" smtClean="0"/>
                        <a:t>GRAVITY METHOD</a:t>
                      </a:r>
                      <a:endParaRPr lang="en-IN" sz="25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b="1" dirty="0" smtClean="0"/>
                        <a:t>CENTRIFUGAL METHOD</a:t>
                      </a:r>
                      <a:endParaRPr lang="en-IN" sz="25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27633"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NATURE OF FORCE CAUSING SEPARATION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/>
                        <a:t>GRAVITATIONAL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/>
                        <a:t>CENTRIFUGAL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27633"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SPEED OF SEPARATION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/>
                        <a:t>EXTREMELY SLOW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/>
                        <a:t>PRACTICALLY</a:t>
                      </a:r>
                      <a:r>
                        <a:rPr lang="en-IN" sz="1600" b="1" baseline="0" dirty="0" smtClean="0"/>
                        <a:t> INSTANTANEOUS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34004"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DIRECTION OF MOVEMENT </a:t>
                      </a:r>
                      <a:r>
                        <a:rPr lang="en-IN" sz="1600" b="1" baseline="0" dirty="0" smtClean="0"/>
                        <a:t> PARTICLES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/>
                        <a:t>VERTICAL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/>
                        <a:t>HORIZONTAL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985667"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BACTERIOLOGICAL QUALITY OF PARTICLES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/>
                        <a:t>LOW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/>
                        <a:t>HIGH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27633"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FAT %</a:t>
                      </a:r>
                      <a:r>
                        <a:rPr lang="en-IN" sz="1600" b="1" baseline="0" dirty="0" smtClean="0"/>
                        <a:t> OF CREAM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/>
                        <a:t>10-25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/>
                        <a:t>18-25(can</a:t>
                      </a:r>
                      <a:r>
                        <a:rPr lang="en-IN" sz="1600" b="1" baseline="0" dirty="0" smtClean="0"/>
                        <a:t> be controlled)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21261"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FAT %</a:t>
                      </a:r>
                      <a:r>
                        <a:rPr lang="en-IN" sz="1600" b="1" baseline="0" dirty="0" smtClean="0"/>
                        <a:t> OF SM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/>
                        <a:t>0.2 or</a:t>
                      </a:r>
                      <a:r>
                        <a:rPr lang="en-IN" sz="1600" b="1" baseline="0" dirty="0" smtClean="0"/>
                        <a:t> above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/>
                        <a:t>0.1 or below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04800" y="125413"/>
            <a:ext cx="8229600" cy="109378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IN" sz="5000" b="1" dirty="0" smtClean="0">
                <a:solidFill>
                  <a:srgbClr val="00B050"/>
                </a:solidFill>
                <a:effectLst/>
              </a:rPr>
              <a:t>GRAVITY METHOD</a:t>
            </a:r>
            <a:endParaRPr lang="en-IN" sz="5000" b="1" dirty="0">
              <a:solidFill>
                <a:srgbClr val="00B050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295400"/>
            <a:ext cx="9144000" cy="6019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3600" b="1" dirty="0" smtClean="0">
                <a:solidFill>
                  <a:srgbClr val="C00000"/>
                </a:solidFill>
              </a:rPr>
              <a:t>Fat has a tendency to rise , when milk is allowed to stand for sometime.</a:t>
            </a:r>
          </a:p>
          <a:p>
            <a:pPr marL="0" indent="0" algn="just">
              <a:buNone/>
            </a:pPr>
            <a:endParaRPr lang="en-IN" sz="2000" b="1" dirty="0" smtClean="0">
              <a:solidFill>
                <a:srgbClr val="C00000"/>
              </a:solidFill>
            </a:endParaRPr>
          </a:p>
          <a:p>
            <a:pPr algn="just">
              <a:buClr>
                <a:srgbClr val="006600"/>
              </a:buClr>
              <a:buNone/>
            </a:pPr>
            <a:r>
              <a:rPr lang="en-IN" dirty="0" smtClean="0">
                <a:solidFill>
                  <a:srgbClr val="0066CC"/>
                </a:solidFill>
              </a:rPr>
              <a:t>The velocity (V), or rate at which the fat globules rise, is given by the following equation, derived from stroke’s law:</a:t>
            </a:r>
          </a:p>
          <a:p>
            <a:pPr algn="just">
              <a:buNone/>
            </a:pPr>
            <a:r>
              <a:rPr lang="en-IN" dirty="0" smtClean="0">
                <a:solidFill>
                  <a:srgbClr val="C00000"/>
                </a:solidFill>
              </a:rPr>
              <a:t>                     V= </a:t>
            </a:r>
            <a:r>
              <a:rPr lang="en-IN" u="sng" dirty="0" smtClean="0">
                <a:solidFill>
                  <a:srgbClr val="C00000"/>
                </a:solidFill>
              </a:rPr>
              <a:t>2g (ds – df) r²</a:t>
            </a:r>
          </a:p>
          <a:p>
            <a:pPr algn="just">
              <a:buNone/>
            </a:pPr>
            <a:r>
              <a:rPr lang="en-IN" dirty="0" smtClean="0">
                <a:solidFill>
                  <a:srgbClr val="C00000"/>
                </a:solidFill>
              </a:rPr>
              <a:t>                          9      ƞ </a:t>
            </a:r>
          </a:p>
          <a:p>
            <a:pPr algn="just">
              <a:buNone/>
            </a:pPr>
            <a:r>
              <a:rPr lang="en-IN" dirty="0" smtClean="0">
                <a:solidFill>
                  <a:srgbClr val="0066CC"/>
                </a:solidFill>
              </a:rPr>
              <a:t>   Where, </a:t>
            </a:r>
            <a:r>
              <a:rPr lang="en-IN" dirty="0" smtClean="0">
                <a:solidFill>
                  <a:srgbClr val="C00000"/>
                </a:solidFill>
              </a:rPr>
              <a:t>g is acceleration due to gravity</a:t>
            </a:r>
            <a:r>
              <a:rPr lang="en-IN" dirty="0" smtClean="0">
                <a:solidFill>
                  <a:srgbClr val="0066CC"/>
                </a:solidFill>
              </a:rPr>
              <a:t>, </a:t>
            </a:r>
          </a:p>
          <a:p>
            <a:pPr marL="1171575" indent="0" algn="just">
              <a:buNone/>
            </a:pPr>
            <a:r>
              <a:rPr lang="en-IN" dirty="0" err="1" smtClean="0">
                <a:solidFill>
                  <a:srgbClr val="7030A0"/>
                </a:solidFill>
              </a:rPr>
              <a:t>ds</a:t>
            </a:r>
            <a:r>
              <a:rPr lang="en-IN" dirty="0" smtClean="0">
                <a:solidFill>
                  <a:srgbClr val="7030A0"/>
                </a:solidFill>
              </a:rPr>
              <a:t> is density of skim milk</a:t>
            </a:r>
            <a:r>
              <a:rPr lang="en-IN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</a:p>
          <a:p>
            <a:pPr marL="1171575" indent="0" algn="just">
              <a:buNone/>
            </a:pPr>
            <a:r>
              <a:rPr lang="en-IN" dirty="0" err="1" smtClean="0">
                <a:solidFill>
                  <a:schemeClr val="accent3">
                    <a:lumMod val="50000"/>
                  </a:schemeClr>
                </a:solidFill>
              </a:rPr>
              <a:t>df</a:t>
            </a:r>
            <a:r>
              <a:rPr lang="en-IN" dirty="0" smtClean="0">
                <a:solidFill>
                  <a:schemeClr val="accent3">
                    <a:lumMod val="50000"/>
                  </a:schemeClr>
                </a:solidFill>
              </a:rPr>
              <a:t> is density of fat</a:t>
            </a:r>
            <a:r>
              <a:rPr lang="en-IN" dirty="0" smtClean="0">
                <a:solidFill>
                  <a:srgbClr val="0066CC"/>
                </a:solidFill>
              </a:rPr>
              <a:t>, </a:t>
            </a:r>
          </a:p>
          <a:p>
            <a:pPr marL="1171575" indent="0" algn="just"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r is radius of fat globule,</a:t>
            </a:r>
            <a:endParaRPr lang="en-IN" dirty="0" smtClean="0">
              <a:solidFill>
                <a:srgbClr val="0066CC"/>
              </a:solidFill>
            </a:endParaRPr>
          </a:p>
          <a:p>
            <a:pPr marL="1171575" indent="0" algn="just">
              <a:buNone/>
            </a:pPr>
            <a:r>
              <a:rPr lang="en-IN" dirty="0" smtClean="0">
                <a:solidFill>
                  <a:srgbClr val="008000"/>
                </a:solidFill>
              </a:rPr>
              <a:t>ƞ is viscosity of skim milk</a:t>
            </a:r>
            <a:r>
              <a:rPr lang="en-IN" dirty="0" smtClean="0">
                <a:solidFill>
                  <a:srgbClr val="0066CC"/>
                </a:solidFill>
              </a:rPr>
              <a:t>. </a:t>
            </a:r>
            <a:endParaRPr lang="en-IN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9989722"/>
              </p:ext>
            </p:extLst>
          </p:nvPr>
        </p:nvGraphicFramePr>
        <p:xfrm>
          <a:off x="457200" y="304800"/>
          <a:ext cx="8229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Up Arrow 2"/>
          <p:cNvSpPr/>
          <p:nvPr/>
        </p:nvSpPr>
        <p:spPr>
          <a:xfrm>
            <a:off x="609600" y="3962400"/>
            <a:ext cx="228600" cy="304800"/>
          </a:xfrm>
          <a:prstGeom prst="up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Up Arrow 3"/>
          <p:cNvSpPr/>
          <p:nvPr/>
        </p:nvSpPr>
        <p:spPr>
          <a:xfrm flipH="1">
            <a:off x="1752600" y="4297680"/>
            <a:ext cx="228600" cy="350520"/>
          </a:xfrm>
          <a:prstGeom prst="up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2578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IN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IN" sz="3800" b="1" dirty="0" smtClean="0">
                <a:solidFill>
                  <a:schemeClr val="tx2">
                    <a:lumMod val="50000"/>
                  </a:schemeClr>
                </a:solidFill>
              </a:rPr>
              <a:t>Milk is fed to centrifugal cream separator, where it is subjected to centrifugal force in such a way that skim milk is forced to the periphery  while the fat portion  towards  the  centr</a:t>
            </a:r>
            <a:r>
              <a:rPr lang="en-IN" sz="3100" b="1" dirty="0" smtClean="0">
                <a:solidFill>
                  <a:schemeClr val="tx2">
                    <a:lumMod val="50000"/>
                  </a:schemeClr>
                </a:solidFill>
              </a:rPr>
              <a:t>e.</a:t>
            </a:r>
          </a:p>
          <a:p>
            <a:pPr algn="just">
              <a:buNone/>
            </a:pPr>
            <a:endParaRPr lang="en-IN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n-IN" sz="3500" b="1" dirty="0" smtClean="0"/>
              <a:t>   Stroke’s law applied to centrifugal separation is as follows</a:t>
            </a:r>
            <a:r>
              <a:rPr lang="en-IN" sz="3500" b="1" dirty="0" smtClean="0">
                <a:solidFill>
                  <a:srgbClr val="A50021"/>
                </a:solidFill>
              </a:rPr>
              <a:t>:  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sz="3600" dirty="0" smtClean="0"/>
          </a:p>
          <a:p>
            <a:pPr algn="just">
              <a:buNone/>
            </a:pPr>
            <a:r>
              <a:rPr lang="en-IN" sz="3600" b="1" dirty="0" smtClean="0"/>
              <a:t>Where, </a:t>
            </a:r>
            <a:r>
              <a:rPr lang="en-IN" sz="3600" b="1" dirty="0" smtClean="0">
                <a:solidFill>
                  <a:srgbClr val="008000"/>
                </a:solidFill>
              </a:rPr>
              <a:t> ds is density of skim milk, </a:t>
            </a:r>
          </a:p>
          <a:p>
            <a:pPr marL="800100" indent="271463" algn="just">
              <a:buNone/>
            </a:pPr>
            <a:r>
              <a:rPr lang="en-IN" sz="3600" b="1" dirty="0" err="1" smtClean="0">
                <a:solidFill>
                  <a:srgbClr val="FF6600"/>
                </a:solidFill>
              </a:rPr>
              <a:t>df</a:t>
            </a:r>
            <a:r>
              <a:rPr lang="en-IN" sz="3600" b="1" dirty="0" smtClean="0">
                <a:solidFill>
                  <a:srgbClr val="FF6600"/>
                </a:solidFill>
              </a:rPr>
              <a:t> is density of fat, </a:t>
            </a:r>
          </a:p>
          <a:p>
            <a:pPr marL="800100" indent="271463" algn="just">
              <a:buNone/>
            </a:pPr>
            <a:r>
              <a:rPr lang="en-IN" sz="3600" b="1" dirty="0" smtClean="0">
                <a:solidFill>
                  <a:schemeClr val="accent6">
                    <a:lumMod val="50000"/>
                  </a:schemeClr>
                </a:solidFill>
              </a:rPr>
              <a:t>r is radius of fat globule,</a:t>
            </a:r>
          </a:p>
          <a:p>
            <a:pPr marL="800100" indent="271463" algn="just">
              <a:buNone/>
            </a:pPr>
            <a:r>
              <a:rPr lang="en-IN" sz="3600" b="1" dirty="0" smtClean="0">
                <a:solidFill>
                  <a:srgbClr val="B5680B"/>
                </a:solidFill>
              </a:rPr>
              <a:t> </a:t>
            </a:r>
            <a:r>
              <a:rPr lang="en-IN" sz="3600" b="1" dirty="0" smtClean="0">
                <a:solidFill>
                  <a:srgbClr val="FF0000"/>
                </a:solidFill>
              </a:rPr>
              <a:t>ƞ is viscosity of skim milk, </a:t>
            </a:r>
          </a:p>
          <a:p>
            <a:pPr marL="800100" indent="271463" algn="just">
              <a:buNone/>
            </a:pPr>
            <a:r>
              <a:rPr lang="en-IN" sz="3600" b="1" dirty="0" smtClean="0">
                <a:solidFill>
                  <a:srgbClr val="C00000"/>
                </a:solidFill>
              </a:rPr>
              <a:t>N is </a:t>
            </a:r>
            <a:r>
              <a:rPr lang="en-IN" sz="3600" b="1" dirty="0" err="1" smtClean="0">
                <a:solidFill>
                  <a:srgbClr val="C00000"/>
                </a:solidFill>
              </a:rPr>
              <a:t>r.p.m</a:t>
            </a:r>
            <a:r>
              <a:rPr lang="en-IN" sz="3600" b="1" dirty="0" smtClean="0">
                <a:solidFill>
                  <a:srgbClr val="C00000"/>
                </a:solidFill>
              </a:rPr>
              <a:t>.,</a:t>
            </a:r>
          </a:p>
          <a:p>
            <a:pPr marL="800100" indent="271463" algn="just">
              <a:buNone/>
            </a:pPr>
            <a:r>
              <a:rPr lang="en-IN" sz="3600" b="1" dirty="0" smtClean="0">
                <a:solidFill>
                  <a:srgbClr val="7030A0"/>
                </a:solidFill>
              </a:rPr>
              <a:t>R is bowl radius </a:t>
            </a:r>
          </a:p>
          <a:p>
            <a:pPr marL="800100" indent="271463" algn="just">
              <a:buNone/>
            </a:pPr>
            <a:r>
              <a:rPr lang="en-IN" sz="3600" b="1" dirty="0" smtClean="0">
                <a:solidFill>
                  <a:srgbClr val="C00000"/>
                </a:solidFill>
              </a:rPr>
              <a:t>K is constant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97632"/>
          </a:xfrm>
        </p:spPr>
        <p:txBody>
          <a:bodyPr>
            <a:noAutofit/>
          </a:bodyPr>
          <a:lstStyle/>
          <a:p>
            <a:r>
              <a:rPr lang="en-IN" sz="5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CENTRIFUGAL METHOD</a:t>
            </a:r>
            <a:endParaRPr lang="en-IN" sz="5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322519" y="3200391"/>
            <a:ext cx="5297481" cy="838209"/>
            <a:chOff x="1343859" y="3662623"/>
            <a:chExt cx="2590800" cy="409937"/>
          </a:xfrm>
        </p:grpSpPr>
        <p:sp>
          <p:nvSpPr>
            <p:cNvPr id="4" name="TextBox 3"/>
            <p:cNvSpPr txBox="1"/>
            <p:nvPr/>
          </p:nvSpPr>
          <p:spPr>
            <a:xfrm>
              <a:off x="1343859" y="3662623"/>
              <a:ext cx="2590800" cy="25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buNone/>
              </a:pPr>
              <a:r>
                <a:rPr lang="en-IN" sz="2800" b="1" dirty="0">
                  <a:solidFill>
                    <a:srgbClr val="A50021"/>
                  </a:solidFill>
                </a:rPr>
                <a:t>V= </a:t>
              </a:r>
              <a:r>
                <a:rPr lang="en-IN" sz="2800" b="1" u="sng" dirty="0">
                  <a:solidFill>
                    <a:srgbClr val="A50021"/>
                  </a:solidFill>
                </a:rPr>
                <a:t>K.R.N² (ds – </a:t>
              </a:r>
              <a:r>
                <a:rPr lang="en-IN" sz="2800" b="1" u="sng" dirty="0" err="1">
                  <a:solidFill>
                    <a:srgbClr val="A50021"/>
                  </a:solidFill>
                </a:rPr>
                <a:t>df</a:t>
              </a:r>
              <a:r>
                <a:rPr lang="en-IN" sz="2800" b="1" u="sng" dirty="0">
                  <a:solidFill>
                    <a:srgbClr val="A50021"/>
                  </a:solidFill>
                </a:rPr>
                <a:t>) </a:t>
              </a:r>
              <a:r>
                <a:rPr lang="en-IN" sz="2800" b="1" u="sng" dirty="0" smtClean="0">
                  <a:solidFill>
                    <a:srgbClr val="A50021"/>
                  </a:solidFill>
                </a:rPr>
                <a:t>r²</a:t>
              </a:r>
              <a:endParaRPr lang="en-IN" sz="2800" b="1" dirty="0">
                <a:solidFill>
                  <a:srgbClr val="A5002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71330" y="3816673"/>
              <a:ext cx="318730" cy="25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800" dirty="0" smtClean="0">
                  <a:solidFill>
                    <a:srgbClr val="A50021"/>
                  </a:solidFill>
                </a:rPr>
                <a:t>ƞ</a:t>
              </a:r>
              <a:endParaRPr lang="en-IN" sz="2800" dirty="0">
                <a:solidFill>
                  <a:srgbClr val="A50021"/>
                </a:solidFill>
              </a:endParaRP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94251242"/>
              </p:ext>
            </p:extLst>
          </p:nvPr>
        </p:nvGraphicFramePr>
        <p:xfrm>
          <a:off x="457200" y="413048"/>
          <a:ext cx="8229600" cy="5987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Up Arrow 2"/>
          <p:cNvSpPr/>
          <p:nvPr/>
        </p:nvSpPr>
        <p:spPr>
          <a:xfrm>
            <a:off x="1981200" y="2857500"/>
            <a:ext cx="304800" cy="381000"/>
          </a:xfrm>
          <a:prstGeom prst="upArrow">
            <a:avLst/>
          </a:prstGeom>
        </p:spPr>
        <p:style>
          <a:lnRef idx="2">
            <a:schemeClr val="accent3"/>
          </a:lnRef>
          <a:fillRef idx="1001">
            <a:schemeClr val="dk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Up Arrow 5"/>
          <p:cNvSpPr/>
          <p:nvPr/>
        </p:nvSpPr>
        <p:spPr>
          <a:xfrm rot="10800000">
            <a:off x="6172201" y="4384039"/>
            <a:ext cx="304799" cy="340360"/>
          </a:xfrm>
          <a:prstGeom prst="upArrow">
            <a:avLst/>
          </a:prstGeom>
        </p:spPr>
        <p:style>
          <a:lnRef idx="2">
            <a:schemeClr val="accent3"/>
          </a:lnRef>
          <a:fillRef idx="1001">
            <a:schemeClr val="dk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Up Arrow 6"/>
          <p:cNvSpPr/>
          <p:nvPr/>
        </p:nvSpPr>
        <p:spPr>
          <a:xfrm rot="10800000">
            <a:off x="4953000" y="4229099"/>
            <a:ext cx="304800" cy="392225"/>
          </a:xfrm>
          <a:prstGeom prst="upArrow">
            <a:avLst/>
          </a:prstGeom>
        </p:spPr>
        <p:style>
          <a:lnRef idx="2">
            <a:schemeClr val="accent3"/>
          </a:lnRef>
          <a:fillRef idx="1001">
            <a:schemeClr val="dk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Up Arrow 7"/>
          <p:cNvSpPr/>
          <p:nvPr/>
        </p:nvSpPr>
        <p:spPr>
          <a:xfrm>
            <a:off x="3352800" y="2743200"/>
            <a:ext cx="304800" cy="381000"/>
          </a:xfrm>
          <a:prstGeom prst="upArrow">
            <a:avLst/>
          </a:prstGeom>
        </p:spPr>
        <p:style>
          <a:lnRef idx="2">
            <a:schemeClr val="accent3"/>
          </a:lnRef>
          <a:fillRef idx="1001">
            <a:schemeClr val="dk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Up Arrow 8"/>
          <p:cNvSpPr/>
          <p:nvPr/>
        </p:nvSpPr>
        <p:spPr>
          <a:xfrm>
            <a:off x="2209800" y="4038600"/>
            <a:ext cx="304800" cy="381000"/>
          </a:xfrm>
          <a:prstGeom prst="upArrow">
            <a:avLst/>
          </a:prstGeom>
        </p:spPr>
        <p:style>
          <a:lnRef idx="2">
            <a:schemeClr val="accent3"/>
          </a:lnRef>
          <a:fillRef idx="1001">
            <a:schemeClr val="dk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Up Arrow 9"/>
          <p:cNvSpPr/>
          <p:nvPr/>
        </p:nvSpPr>
        <p:spPr>
          <a:xfrm>
            <a:off x="7543800" y="2286000"/>
            <a:ext cx="304800" cy="381000"/>
          </a:xfrm>
          <a:prstGeom prst="upArrow">
            <a:avLst/>
          </a:prstGeom>
        </p:spPr>
        <p:style>
          <a:lnRef idx="2">
            <a:schemeClr val="accent3"/>
          </a:lnRef>
          <a:fillRef idx="1001">
            <a:schemeClr val="dk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Up Arrow 10"/>
          <p:cNvSpPr/>
          <p:nvPr/>
        </p:nvSpPr>
        <p:spPr>
          <a:xfrm>
            <a:off x="6172200" y="2667000"/>
            <a:ext cx="304800" cy="381000"/>
          </a:xfrm>
          <a:prstGeom prst="upArrow">
            <a:avLst/>
          </a:prstGeom>
        </p:spPr>
        <p:style>
          <a:lnRef idx="2">
            <a:schemeClr val="accent3"/>
          </a:lnRef>
          <a:fillRef idx="1001">
            <a:schemeClr val="dk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b="1" dirty="0"/>
          </a:p>
        </p:txBody>
      </p:sp>
      <p:sp>
        <p:nvSpPr>
          <p:cNvPr id="12" name="Up Arrow 11"/>
          <p:cNvSpPr/>
          <p:nvPr/>
        </p:nvSpPr>
        <p:spPr>
          <a:xfrm>
            <a:off x="4800600" y="2743200"/>
            <a:ext cx="304800" cy="381000"/>
          </a:xfrm>
          <a:prstGeom prst="upArrow">
            <a:avLst/>
          </a:prstGeom>
        </p:spPr>
        <p:style>
          <a:lnRef idx="2">
            <a:schemeClr val="accent3"/>
          </a:lnRef>
          <a:fillRef idx="1001">
            <a:schemeClr val="dk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b="1" dirty="0"/>
          </a:p>
        </p:txBody>
      </p:sp>
      <p:sp>
        <p:nvSpPr>
          <p:cNvPr id="14" name="Up Arrow 13"/>
          <p:cNvSpPr/>
          <p:nvPr/>
        </p:nvSpPr>
        <p:spPr>
          <a:xfrm rot="10800000">
            <a:off x="7620000" y="4800600"/>
            <a:ext cx="304800" cy="356593"/>
          </a:xfrm>
          <a:prstGeom prst="upArrow">
            <a:avLst/>
          </a:prstGeom>
        </p:spPr>
        <p:style>
          <a:lnRef idx="2">
            <a:schemeClr val="accent3"/>
          </a:lnRef>
          <a:fillRef idx="1001">
            <a:schemeClr val="dk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Up Arrow 14"/>
          <p:cNvSpPr/>
          <p:nvPr/>
        </p:nvSpPr>
        <p:spPr>
          <a:xfrm>
            <a:off x="3549127" y="4217593"/>
            <a:ext cx="304800" cy="381000"/>
          </a:xfrm>
          <a:prstGeom prst="upArrow">
            <a:avLst/>
          </a:prstGeom>
        </p:spPr>
        <p:style>
          <a:lnRef idx="2">
            <a:schemeClr val="accent3"/>
          </a:lnRef>
          <a:fillRef idx="1001">
            <a:schemeClr val="dk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1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2241</TotalTime>
  <Words>703</Words>
  <Application>Microsoft Office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31" baseType="lpstr">
      <vt:lpstr>Arial</vt:lpstr>
      <vt:lpstr>Calibri</vt:lpstr>
      <vt:lpstr>Candara</vt:lpstr>
      <vt:lpstr>Century Gothic</vt:lpstr>
      <vt:lpstr>Franklin Gothic Book</vt:lpstr>
      <vt:lpstr>Franklin Gothic Medium</vt:lpstr>
      <vt:lpstr>Georgia</vt:lpstr>
      <vt:lpstr>Impact</vt:lpstr>
      <vt:lpstr>Symbol</vt:lpstr>
      <vt:lpstr>Times New Roman</vt:lpstr>
      <vt:lpstr>Trebuchet MS</vt:lpstr>
      <vt:lpstr>Tunga</vt:lpstr>
      <vt:lpstr>Wingdings</vt:lpstr>
      <vt:lpstr>Wingdings 2</vt:lpstr>
      <vt:lpstr>1_Austin</vt:lpstr>
      <vt:lpstr>1_Angles</vt:lpstr>
      <vt:lpstr>Waveform</vt:lpstr>
      <vt:lpstr>NewsPrint</vt:lpstr>
      <vt:lpstr>Slipstream</vt:lpstr>
      <vt:lpstr>PowerPoint Presentation</vt:lpstr>
      <vt:lpstr>PowerPoint Presentation</vt:lpstr>
      <vt:lpstr>PRINCIPLE OF SEPARATION OF CREAM</vt:lpstr>
      <vt:lpstr>METHODS OF CREAM SEPARATION</vt:lpstr>
      <vt:lpstr>COMPARISON OF METHODS</vt:lpstr>
      <vt:lpstr>GRAVITY METHOD</vt:lpstr>
      <vt:lpstr>PowerPoint Presentation</vt:lpstr>
      <vt:lpstr>CENTRIFUGAL METHOD</vt:lpstr>
      <vt:lpstr>PowerPoint Presentation</vt:lpstr>
      <vt:lpstr>FACTORS AFFECTING FAT LOSS IN SKIM MILK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CREAM</dc:title>
  <dc:creator>sony</dc:creator>
  <cp:lastModifiedBy>sanjeev</cp:lastModifiedBy>
  <cp:revision>304</cp:revision>
  <dcterms:created xsi:type="dcterms:W3CDTF">2006-08-16T00:00:00Z</dcterms:created>
  <dcterms:modified xsi:type="dcterms:W3CDTF">2020-03-29T06:19:19Z</dcterms:modified>
</cp:coreProperties>
</file>