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0825"/>
            <a:ext cx="8458200" cy="1222375"/>
          </a:xfrm>
        </p:spPr>
        <p:txBody>
          <a:bodyPr/>
          <a:lstStyle/>
          <a:p>
            <a:pPr algn="r"/>
            <a:r>
              <a:rPr lang="en-IN" sz="3200" dirty="0" smtClean="0"/>
              <a:t>By: Dr. R </a:t>
            </a:r>
            <a:r>
              <a:rPr lang="en-IN" sz="3200" dirty="0" err="1" smtClean="0"/>
              <a:t>R</a:t>
            </a:r>
            <a:r>
              <a:rPr lang="en-IN" sz="3200" dirty="0" smtClean="0"/>
              <a:t> K </a:t>
            </a:r>
            <a:r>
              <a:rPr lang="en-IN" sz="3200" dirty="0" err="1" smtClean="0"/>
              <a:t>Sinha</a:t>
            </a:r>
            <a:endParaRPr lang="en-IN" dirty="0"/>
          </a:p>
        </p:txBody>
      </p:sp>
      <p:sp>
        <p:nvSpPr>
          <p:cNvPr id="3" name="Subtitle 2"/>
          <p:cNvSpPr>
            <a:spLocks noGrp="1"/>
          </p:cNvSpPr>
          <p:nvPr>
            <p:ph type="subTitle" idx="1"/>
          </p:nvPr>
        </p:nvSpPr>
        <p:spPr>
          <a:xfrm>
            <a:off x="304800" y="685800"/>
            <a:ext cx="8534400" cy="914400"/>
          </a:xfrm>
        </p:spPr>
        <p:txBody>
          <a:bodyPr>
            <a:normAutofit/>
          </a:bodyPr>
          <a:lstStyle/>
          <a:p>
            <a:pPr algn="ctr"/>
            <a:r>
              <a:rPr lang="en-IN" sz="4000" b="1" dirty="0" smtClean="0">
                <a:solidFill>
                  <a:srgbClr val="FF0000"/>
                </a:solidFill>
                <a:latin typeface="New times"/>
              </a:rPr>
              <a:t>Care and Management of </a:t>
            </a:r>
            <a:r>
              <a:rPr lang="en-IN" sz="4000" b="1" dirty="0" smtClean="0">
                <a:solidFill>
                  <a:srgbClr val="FF0000"/>
                </a:solidFill>
                <a:latin typeface="New times"/>
              </a:rPr>
              <a:t>Dogs</a:t>
            </a:r>
            <a:endParaRPr lang="en-IN" sz="4000" b="1" dirty="0">
              <a:solidFill>
                <a:srgbClr val="FF0000"/>
              </a:solidFill>
              <a:latin typeface="New times"/>
            </a:endParaRPr>
          </a:p>
        </p:txBody>
      </p:sp>
    </p:spTree>
    <p:extLst>
      <p:ext uri="{BB962C8B-B14F-4D97-AF65-F5344CB8AC3E}">
        <p14:creationId xmlns:p14="http://schemas.microsoft.com/office/powerpoint/2010/main" val="1126127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477000"/>
          </a:xfrm>
        </p:spPr>
        <p:txBody>
          <a:bodyPr>
            <a:normAutofit lnSpcReduction="10000"/>
          </a:bodyPr>
          <a:lstStyle/>
          <a:p>
            <a:pPr algn="just">
              <a:buNone/>
            </a:pPr>
            <a:r>
              <a:rPr lang="en-IN" dirty="0" smtClean="0"/>
              <a:t>	The nutrients or energy needed for production </a:t>
            </a:r>
            <a:r>
              <a:rPr lang="en-IN" dirty="0" err="1" smtClean="0"/>
              <a:t>i.e</a:t>
            </a:r>
            <a:r>
              <a:rPr lang="en-IN" dirty="0" smtClean="0"/>
              <a:t> growth, work, pregnancy or lactation are naturally more then maintenance which can be approx. as-</a:t>
            </a:r>
          </a:p>
          <a:p>
            <a:pPr algn="just">
              <a:buNone/>
            </a:pPr>
            <a:endParaRPr lang="en-IN" dirty="0" smtClean="0"/>
          </a:p>
          <a:p>
            <a:pPr algn="just">
              <a:buNone/>
            </a:pPr>
            <a:endParaRPr lang="en-IN" dirty="0" smtClean="0"/>
          </a:p>
          <a:p>
            <a:pPr algn="just">
              <a:buNone/>
            </a:pPr>
            <a:endParaRPr lang="en-IN" dirty="0" smtClean="0"/>
          </a:p>
          <a:p>
            <a:pPr algn="just">
              <a:buNone/>
            </a:pPr>
            <a:endParaRPr lang="en-IN" dirty="0" smtClean="0"/>
          </a:p>
          <a:p>
            <a:pPr algn="just">
              <a:buNone/>
            </a:pPr>
            <a:endParaRPr lang="en-IN" dirty="0" smtClean="0"/>
          </a:p>
          <a:p>
            <a:pPr algn="just">
              <a:buNone/>
            </a:pPr>
            <a:endParaRPr lang="en-IN" dirty="0" smtClean="0"/>
          </a:p>
          <a:p>
            <a:pPr algn="just">
              <a:buNone/>
            </a:pPr>
            <a:endParaRPr lang="en-IN" dirty="0" smtClean="0"/>
          </a:p>
          <a:p>
            <a:pPr algn="just"/>
            <a:r>
              <a:rPr lang="en-IN" dirty="0" smtClean="0"/>
              <a:t>Dogs meets more nutrient requirement with increase in consumption of food.</a:t>
            </a:r>
          </a:p>
          <a:p>
            <a:pPr algn="just">
              <a:buNone/>
            </a:pPr>
            <a:endParaRPr lang="en-IN" dirty="0"/>
          </a:p>
        </p:txBody>
      </p:sp>
      <p:graphicFrame>
        <p:nvGraphicFramePr>
          <p:cNvPr id="4" name="Table 3"/>
          <p:cNvGraphicFramePr>
            <a:graphicFrameLocks noGrp="1"/>
          </p:cNvGraphicFramePr>
          <p:nvPr/>
        </p:nvGraphicFramePr>
        <p:xfrm>
          <a:off x="685800" y="1752601"/>
          <a:ext cx="7772400" cy="369544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663198">
                <a:tc>
                  <a:txBody>
                    <a:bodyPr/>
                    <a:lstStyle/>
                    <a:p>
                      <a:pPr algn="ctr"/>
                      <a:r>
                        <a:rPr lang="en-IN" sz="2000" b="1" dirty="0" smtClean="0"/>
                        <a:t>Status/ Type of Dog</a:t>
                      </a:r>
                      <a:endParaRPr lang="en-IN" sz="2000" b="1" dirty="0"/>
                    </a:p>
                  </a:txBody>
                  <a:tcPr/>
                </a:tc>
                <a:tc>
                  <a:txBody>
                    <a:bodyPr/>
                    <a:lstStyle/>
                    <a:p>
                      <a:pPr algn="ctr"/>
                      <a:r>
                        <a:rPr lang="en-IN" sz="2000" b="1" dirty="0" smtClean="0"/>
                        <a:t>Energy required</a:t>
                      </a:r>
                    </a:p>
                    <a:p>
                      <a:pPr algn="ctr"/>
                      <a:r>
                        <a:rPr lang="en-IN" sz="2000" b="1" dirty="0" smtClean="0"/>
                        <a:t>(ME, Kcal/Kg)</a:t>
                      </a:r>
                      <a:endParaRPr lang="en-IN" sz="2000" b="1" dirty="0"/>
                    </a:p>
                  </a:txBody>
                  <a:tcPr/>
                </a:tc>
                <a:extLst>
                  <a:ext uri="{0D108BD9-81ED-4DB2-BD59-A6C34878D82A}">
                    <a16:rowId xmlns:a16="http://schemas.microsoft.com/office/drawing/2014/main" val="10000"/>
                  </a:ext>
                </a:extLst>
              </a:tr>
              <a:tr h="598880">
                <a:tc>
                  <a:txBody>
                    <a:bodyPr/>
                    <a:lstStyle/>
                    <a:p>
                      <a:pPr algn="ctr"/>
                      <a:r>
                        <a:rPr lang="en-IN" sz="2000" dirty="0" smtClean="0"/>
                        <a:t>Adult, Non-Productive</a:t>
                      </a:r>
                      <a:endParaRPr lang="en-IN" sz="2000" dirty="0"/>
                    </a:p>
                  </a:txBody>
                  <a:tcPr/>
                </a:tc>
                <a:tc>
                  <a:txBody>
                    <a:bodyPr/>
                    <a:lstStyle/>
                    <a:p>
                      <a:pPr algn="ctr"/>
                      <a:r>
                        <a:rPr lang="en-IN" sz="2000" dirty="0" smtClean="0"/>
                        <a:t>130</a:t>
                      </a:r>
                      <a:endParaRPr lang="en-IN" sz="2000" dirty="0"/>
                    </a:p>
                  </a:txBody>
                  <a:tcPr/>
                </a:tc>
                <a:extLst>
                  <a:ext uri="{0D108BD9-81ED-4DB2-BD59-A6C34878D82A}">
                    <a16:rowId xmlns:a16="http://schemas.microsoft.com/office/drawing/2014/main" val="10001"/>
                  </a:ext>
                </a:extLst>
              </a:tr>
              <a:tr h="598880">
                <a:tc>
                  <a:txBody>
                    <a:bodyPr/>
                    <a:lstStyle/>
                    <a:p>
                      <a:pPr algn="ctr"/>
                      <a:r>
                        <a:rPr lang="en-IN" sz="2000" dirty="0" smtClean="0"/>
                        <a:t>Advanced Pregnant Bitch</a:t>
                      </a:r>
                      <a:endParaRPr lang="en-IN" sz="2000" dirty="0"/>
                    </a:p>
                  </a:txBody>
                  <a:tcPr/>
                </a:tc>
                <a:tc>
                  <a:txBody>
                    <a:bodyPr/>
                    <a:lstStyle/>
                    <a:p>
                      <a:pPr algn="ctr"/>
                      <a:r>
                        <a:rPr lang="en-IN" sz="2000" dirty="0" smtClean="0"/>
                        <a:t>190</a:t>
                      </a:r>
                      <a:endParaRPr lang="en-IN" sz="2000" dirty="0"/>
                    </a:p>
                  </a:txBody>
                  <a:tcPr/>
                </a:tc>
                <a:extLst>
                  <a:ext uri="{0D108BD9-81ED-4DB2-BD59-A6C34878D82A}">
                    <a16:rowId xmlns:a16="http://schemas.microsoft.com/office/drawing/2014/main" val="10002"/>
                  </a:ext>
                </a:extLst>
              </a:tr>
              <a:tr h="598880">
                <a:tc>
                  <a:txBody>
                    <a:bodyPr/>
                    <a:lstStyle/>
                    <a:p>
                      <a:pPr algn="ctr"/>
                      <a:r>
                        <a:rPr lang="en-IN" sz="2000" dirty="0" smtClean="0"/>
                        <a:t>Lactating Bitch</a:t>
                      </a:r>
                      <a:endParaRPr lang="en-IN" sz="2000" dirty="0"/>
                    </a:p>
                  </a:txBody>
                  <a:tcPr/>
                </a:tc>
                <a:tc>
                  <a:txBody>
                    <a:bodyPr/>
                    <a:lstStyle/>
                    <a:p>
                      <a:pPr algn="ctr"/>
                      <a:r>
                        <a:rPr lang="en-IN" sz="2000" dirty="0" smtClean="0"/>
                        <a:t>450</a:t>
                      </a:r>
                      <a:endParaRPr lang="en-IN" sz="2000" dirty="0"/>
                    </a:p>
                  </a:txBody>
                  <a:tcPr/>
                </a:tc>
                <a:extLst>
                  <a:ext uri="{0D108BD9-81ED-4DB2-BD59-A6C34878D82A}">
                    <a16:rowId xmlns:a16="http://schemas.microsoft.com/office/drawing/2014/main" val="10003"/>
                  </a:ext>
                </a:extLst>
              </a:tr>
              <a:tr h="598880">
                <a:tc>
                  <a:txBody>
                    <a:bodyPr/>
                    <a:lstStyle/>
                    <a:p>
                      <a:pPr algn="ctr"/>
                      <a:r>
                        <a:rPr lang="en-IN" sz="2000" dirty="0" smtClean="0"/>
                        <a:t>Grower</a:t>
                      </a:r>
                      <a:r>
                        <a:rPr lang="en-IN" sz="2000" baseline="0" dirty="0" smtClean="0"/>
                        <a:t> Pups</a:t>
                      </a:r>
                      <a:endParaRPr lang="en-IN" sz="2000" dirty="0"/>
                    </a:p>
                  </a:txBody>
                  <a:tcPr/>
                </a:tc>
                <a:tc>
                  <a:txBody>
                    <a:bodyPr/>
                    <a:lstStyle/>
                    <a:p>
                      <a:pPr algn="ctr"/>
                      <a:r>
                        <a:rPr lang="en-IN" sz="2000" dirty="0" smtClean="0"/>
                        <a:t>270</a:t>
                      </a:r>
                      <a:endParaRPr lang="en-IN" sz="2000" dirty="0"/>
                    </a:p>
                  </a:txBody>
                  <a:tcPr/>
                </a:tc>
                <a:extLst>
                  <a:ext uri="{0D108BD9-81ED-4DB2-BD59-A6C34878D82A}">
                    <a16:rowId xmlns:a16="http://schemas.microsoft.com/office/drawing/2014/main" val="10004"/>
                  </a:ext>
                </a:extLst>
              </a:tr>
              <a:tr h="598880">
                <a:tc>
                  <a:txBody>
                    <a:bodyPr/>
                    <a:lstStyle/>
                    <a:p>
                      <a:pPr algn="ctr"/>
                      <a:r>
                        <a:rPr lang="en-IN" sz="2000" dirty="0" smtClean="0"/>
                        <a:t>Adolescent Pups</a:t>
                      </a:r>
                      <a:endParaRPr lang="en-IN" sz="2000" dirty="0"/>
                    </a:p>
                  </a:txBody>
                  <a:tcPr/>
                </a:tc>
                <a:tc>
                  <a:txBody>
                    <a:bodyPr/>
                    <a:lstStyle/>
                    <a:p>
                      <a:pPr algn="ctr"/>
                      <a:r>
                        <a:rPr lang="en-IN" sz="2000" dirty="0" smtClean="0"/>
                        <a:t>200</a:t>
                      </a:r>
                      <a:endParaRPr lang="en-IN" sz="20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0601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1"/>
            <a:ext cx="8991600" cy="6095999"/>
          </a:xfrm>
        </p:spPr>
        <p:txBody>
          <a:bodyPr>
            <a:normAutofit lnSpcReduction="10000"/>
          </a:bodyPr>
          <a:lstStyle/>
          <a:p>
            <a:pPr>
              <a:buNone/>
            </a:pPr>
            <a:r>
              <a:rPr lang="en-IN" dirty="0" smtClean="0">
                <a:solidFill>
                  <a:srgbClr val="66FF33"/>
                </a:solidFill>
              </a:rPr>
              <a:t>Factors influencing food intake: </a:t>
            </a:r>
          </a:p>
          <a:p>
            <a:pPr marL="550926" indent="-514350" algn="just">
              <a:buFont typeface="+mj-lt"/>
              <a:buAutoNum type="arabicPeriod"/>
            </a:pPr>
            <a:r>
              <a:rPr lang="en-IN" dirty="0" smtClean="0">
                <a:solidFill>
                  <a:srgbClr val="00B0F0"/>
                </a:solidFill>
              </a:rPr>
              <a:t>Dog Size: -</a:t>
            </a:r>
            <a:r>
              <a:rPr lang="en-IN" dirty="0" smtClean="0">
                <a:solidFill>
                  <a:srgbClr val="66FF33"/>
                </a:solidFill>
              </a:rPr>
              <a:t> </a:t>
            </a:r>
            <a:r>
              <a:rPr lang="en-IN" dirty="0" smtClean="0"/>
              <a:t>Small sized breeds up to 9 kg requires around 60% less calories/kg Body weight than dogs of 10 to 35 kg. Large breeds weighing more than 35kg needs 30% lesser calories /kg body weight.</a:t>
            </a:r>
          </a:p>
          <a:p>
            <a:pPr marL="550926" indent="-514350" algn="just">
              <a:buFont typeface="+mj-lt"/>
              <a:buAutoNum type="arabicPeriod"/>
            </a:pPr>
            <a:r>
              <a:rPr lang="en-IN" dirty="0" smtClean="0">
                <a:solidFill>
                  <a:srgbClr val="00B0F0"/>
                </a:solidFill>
              </a:rPr>
              <a:t>Atmospheric temperature: -</a:t>
            </a:r>
            <a:r>
              <a:rPr lang="en-IN" dirty="0" smtClean="0">
                <a:solidFill>
                  <a:srgbClr val="66FF33"/>
                </a:solidFill>
              </a:rPr>
              <a:t> </a:t>
            </a:r>
            <a:r>
              <a:rPr lang="en-IN" dirty="0" smtClean="0"/>
              <a:t>Dogs which remain in cold weather need additional food. About 30% more calories from December to February than June to August. On an average they requires about 7.5% more calories for each 10°C drop in temperature.</a:t>
            </a:r>
            <a:endParaRPr lang="en-IN" dirty="0"/>
          </a:p>
        </p:txBody>
      </p:sp>
    </p:spTree>
    <p:extLst>
      <p:ext uri="{BB962C8B-B14F-4D97-AF65-F5344CB8AC3E}">
        <p14:creationId xmlns:p14="http://schemas.microsoft.com/office/powerpoint/2010/main" val="125977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991600" cy="4068763"/>
          </a:xfrm>
        </p:spPr>
        <p:txBody>
          <a:bodyPr/>
          <a:lstStyle/>
          <a:p>
            <a:pPr marL="550926" indent="-514350" algn="just">
              <a:buFont typeface="+mj-lt"/>
              <a:buAutoNum type="arabicPeriod" startAt="3"/>
            </a:pPr>
            <a:r>
              <a:rPr lang="en-IN" dirty="0" smtClean="0">
                <a:solidFill>
                  <a:srgbClr val="00B0F0"/>
                </a:solidFill>
              </a:rPr>
              <a:t>Body Metabolism: -</a:t>
            </a:r>
            <a:r>
              <a:rPr lang="en-IN" dirty="0" smtClean="0"/>
              <a:t> Two dogs of equal size, age and activity may need different metabolic rates</a:t>
            </a:r>
            <a:r>
              <a:rPr lang="en-IN" dirty="0" smtClean="0"/>
              <a:t>.</a:t>
            </a:r>
          </a:p>
          <a:p>
            <a:pPr marL="36576" indent="0" algn="just">
              <a:buNone/>
            </a:pPr>
            <a:endParaRPr lang="en-IN" dirty="0" smtClean="0"/>
          </a:p>
          <a:p>
            <a:pPr marL="550926" indent="-514350" algn="just">
              <a:buFont typeface="+mj-lt"/>
              <a:buAutoNum type="arabicPeriod" startAt="3"/>
            </a:pPr>
            <a:r>
              <a:rPr lang="en-IN" dirty="0" smtClean="0">
                <a:solidFill>
                  <a:srgbClr val="00B0F0"/>
                </a:solidFill>
              </a:rPr>
              <a:t>Suspended reproductive activity: -</a:t>
            </a:r>
            <a:r>
              <a:rPr lang="en-IN" dirty="0" smtClean="0"/>
              <a:t> Castrated or Spaying make most dogs docile leading to consume lesser calories.</a:t>
            </a:r>
          </a:p>
          <a:p>
            <a:pPr marL="550926" indent="-514350" algn="just">
              <a:buNone/>
            </a:pPr>
            <a:endParaRPr lang="en-IN" dirty="0"/>
          </a:p>
        </p:txBody>
      </p:sp>
    </p:spTree>
    <p:extLst>
      <p:ext uri="{BB962C8B-B14F-4D97-AF65-F5344CB8AC3E}">
        <p14:creationId xmlns:p14="http://schemas.microsoft.com/office/powerpoint/2010/main" val="621912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550926" indent="-514350" algn="just">
              <a:buNone/>
            </a:pPr>
            <a:r>
              <a:rPr lang="en-IN" dirty="0" smtClean="0">
                <a:solidFill>
                  <a:srgbClr val="66FF33"/>
                </a:solidFill>
              </a:rPr>
              <a:t>Category feeding of dogs: -</a:t>
            </a:r>
          </a:p>
          <a:p>
            <a:pPr marL="550926" indent="-514350" algn="just">
              <a:buNone/>
            </a:pPr>
            <a:r>
              <a:rPr lang="en-IN" dirty="0" smtClean="0"/>
              <a:t>	Frequency and quantity of food varies according to category depending on age.</a:t>
            </a:r>
          </a:p>
          <a:p>
            <a:pPr marL="550926" indent="-514350" algn="just">
              <a:buFont typeface="+mj-lt"/>
              <a:buAutoNum type="arabicPeriod"/>
            </a:pPr>
            <a:r>
              <a:rPr lang="en-IN" dirty="0" smtClean="0">
                <a:solidFill>
                  <a:srgbClr val="FFC000"/>
                </a:solidFill>
              </a:rPr>
              <a:t>Pre-weaning category (</a:t>
            </a:r>
            <a:r>
              <a:rPr lang="en-IN" dirty="0" err="1" smtClean="0">
                <a:solidFill>
                  <a:srgbClr val="FFC000"/>
                </a:solidFill>
              </a:rPr>
              <a:t>upto</a:t>
            </a:r>
            <a:r>
              <a:rPr lang="en-IN" dirty="0" smtClean="0">
                <a:solidFill>
                  <a:srgbClr val="FFC000"/>
                </a:solidFill>
              </a:rPr>
              <a:t> 7/8 weeks): -</a:t>
            </a:r>
            <a:r>
              <a:rPr lang="en-IN" dirty="0" smtClean="0"/>
              <a:t> Prior to weaning most of the puppies are fed mixture of milk, baby cereals, vitamins, eggs, meat or similar ingredients.</a:t>
            </a:r>
          </a:p>
          <a:p>
            <a:pPr marL="550926" indent="-514350" algn="just">
              <a:buFont typeface="+mj-lt"/>
              <a:buAutoNum type="arabicPeriod"/>
            </a:pPr>
            <a:r>
              <a:rPr lang="en-IN" dirty="0" smtClean="0">
                <a:solidFill>
                  <a:srgbClr val="FFC000"/>
                </a:solidFill>
              </a:rPr>
              <a:t>First category(Weaning to 12 weeks of age): - </a:t>
            </a:r>
            <a:r>
              <a:rPr lang="en-IN" dirty="0" smtClean="0"/>
              <a:t>Around four feeding daily with different quantities depending on size and breed are offered. The smaller breeds can be fed total quantity of 115g and large breeds 450 to 500g.water should be given ad labium.</a:t>
            </a:r>
            <a:endParaRPr lang="en-IN" dirty="0"/>
          </a:p>
        </p:txBody>
      </p:sp>
    </p:spTree>
    <p:extLst>
      <p:ext uri="{BB962C8B-B14F-4D97-AF65-F5344CB8AC3E}">
        <p14:creationId xmlns:p14="http://schemas.microsoft.com/office/powerpoint/2010/main" val="1412938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324600"/>
          </a:xfrm>
        </p:spPr>
        <p:txBody>
          <a:bodyPr/>
          <a:lstStyle/>
          <a:p>
            <a:pPr marL="550926" indent="-514350" algn="just">
              <a:buFont typeface="+mj-lt"/>
              <a:buAutoNum type="arabicPeriod" startAt="3"/>
            </a:pPr>
            <a:r>
              <a:rPr lang="en-IN" dirty="0" smtClean="0">
                <a:solidFill>
                  <a:srgbClr val="FFC000"/>
                </a:solidFill>
              </a:rPr>
              <a:t>Second Category (12 to 18 weeks): -</a:t>
            </a:r>
            <a:r>
              <a:rPr lang="en-IN" dirty="0" smtClean="0"/>
              <a:t> The amount of feed should be gradually increased as per the growth of dog. The milk should be cut down to half for a month then completely stopped. The no. Of feeding be reduced to 3 per day. The total quantity may be raised to 230gm and 900gm for small &amp; large breeds respectively.</a:t>
            </a:r>
          </a:p>
          <a:p>
            <a:pPr marL="550926" indent="-514350" algn="just">
              <a:buFont typeface="+mj-lt"/>
              <a:buAutoNum type="arabicPeriod" startAt="3"/>
            </a:pPr>
            <a:r>
              <a:rPr lang="en-IN" dirty="0" smtClean="0">
                <a:solidFill>
                  <a:srgbClr val="FFC000"/>
                </a:solidFill>
              </a:rPr>
              <a:t>Third Category (Over 18 weeks): -</a:t>
            </a:r>
            <a:r>
              <a:rPr lang="en-IN" dirty="0" smtClean="0"/>
              <a:t> This is an adult dog which can be fed twice a day. An average size dog need daily minimum 450gm and large size 1.40kg of food. For correct feeding dog should be fed daily 5% of its body weight.</a:t>
            </a:r>
            <a:endParaRPr lang="en-IN" dirty="0"/>
          </a:p>
        </p:txBody>
      </p:sp>
    </p:spTree>
    <p:extLst>
      <p:ext uri="{BB962C8B-B14F-4D97-AF65-F5344CB8AC3E}">
        <p14:creationId xmlns:p14="http://schemas.microsoft.com/office/powerpoint/2010/main" val="3062238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5943600"/>
          </a:xfrm>
        </p:spPr>
        <p:txBody>
          <a:bodyPr/>
          <a:lstStyle/>
          <a:p>
            <a:pPr algn="just">
              <a:buNone/>
            </a:pPr>
            <a:r>
              <a:rPr lang="en-IN" dirty="0" smtClean="0">
                <a:solidFill>
                  <a:srgbClr val="92D050"/>
                </a:solidFill>
              </a:rPr>
              <a:t>Commercial foods:</a:t>
            </a:r>
            <a:r>
              <a:rPr lang="en-IN" dirty="0" smtClean="0"/>
              <a:t> </a:t>
            </a:r>
          </a:p>
          <a:p>
            <a:pPr algn="just">
              <a:buNone/>
            </a:pPr>
            <a:r>
              <a:rPr lang="en-IN" dirty="0" smtClean="0"/>
              <a:t>	Pet foods have gone commercial and many brands with different types of pet foods are available in the market, which are ready to fed directly. Following are some common commercial pet foods available in the market-</a:t>
            </a:r>
          </a:p>
          <a:p>
            <a:pPr marL="550926" indent="-514350" algn="just">
              <a:buFont typeface="+mj-lt"/>
              <a:buAutoNum type="arabicPeriod"/>
            </a:pPr>
            <a:r>
              <a:rPr lang="en-IN" dirty="0" smtClean="0">
                <a:solidFill>
                  <a:srgbClr val="00B0F0"/>
                </a:solidFill>
              </a:rPr>
              <a:t>Canned dog food: -</a:t>
            </a:r>
            <a:r>
              <a:rPr lang="en-IN" dirty="0" smtClean="0"/>
              <a:t> Most of the canned foods contains excellent quantities of vitamin and minerals but have high moisture % (</a:t>
            </a:r>
            <a:r>
              <a:rPr lang="en-IN" dirty="0" err="1" smtClean="0"/>
              <a:t>upto</a:t>
            </a:r>
            <a:r>
              <a:rPr lang="en-IN" dirty="0" smtClean="0"/>
              <a:t> 85%) hence needed to feed double the quantity to meet protein requirement.</a:t>
            </a:r>
            <a:endParaRPr lang="en-IN" dirty="0"/>
          </a:p>
        </p:txBody>
      </p:sp>
    </p:spTree>
    <p:extLst>
      <p:ext uri="{BB962C8B-B14F-4D97-AF65-F5344CB8AC3E}">
        <p14:creationId xmlns:p14="http://schemas.microsoft.com/office/powerpoint/2010/main" val="3713630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91600" cy="5181600"/>
          </a:xfrm>
        </p:spPr>
        <p:txBody>
          <a:bodyPr/>
          <a:lstStyle/>
          <a:p>
            <a:pPr marL="550926" indent="-514350" algn="just">
              <a:buFont typeface="+mj-lt"/>
              <a:buAutoNum type="arabicPeriod" startAt="2"/>
            </a:pPr>
            <a:r>
              <a:rPr lang="en-IN" dirty="0" smtClean="0">
                <a:solidFill>
                  <a:srgbClr val="00B0F0"/>
                </a:solidFill>
              </a:rPr>
              <a:t>Soft moist dog foods: - </a:t>
            </a:r>
            <a:r>
              <a:rPr lang="en-IN" dirty="0" smtClean="0"/>
              <a:t>They have ideal % of protein, moisture with good amount Vitamins and minerals.</a:t>
            </a:r>
          </a:p>
          <a:p>
            <a:pPr marL="550926" indent="-514350" algn="just">
              <a:buFont typeface="+mj-lt"/>
              <a:buAutoNum type="arabicPeriod" startAt="2"/>
            </a:pPr>
            <a:r>
              <a:rPr lang="en-IN" dirty="0" smtClean="0">
                <a:solidFill>
                  <a:srgbClr val="00B0F0"/>
                </a:solidFill>
              </a:rPr>
              <a:t>Dry dog foods: -</a:t>
            </a:r>
            <a:r>
              <a:rPr lang="en-IN" dirty="0" smtClean="0"/>
              <a:t> These foods have lowest % of moisture and highest amount of protein. Their energy content is also high and dogs are well satisfied after eating these foods.</a:t>
            </a:r>
            <a:endParaRPr lang="en-IN" dirty="0"/>
          </a:p>
        </p:txBody>
      </p:sp>
    </p:spTree>
    <p:extLst>
      <p:ext uri="{BB962C8B-B14F-4D97-AF65-F5344CB8AC3E}">
        <p14:creationId xmlns:p14="http://schemas.microsoft.com/office/powerpoint/2010/main" val="2991364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914400"/>
          <a:ext cx="8763000" cy="5638800"/>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20000"/>
                    </a:ext>
                  </a:extLst>
                </a:gridCol>
                <a:gridCol w="2190750">
                  <a:extLst>
                    <a:ext uri="{9D8B030D-6E8A-4147-A177-3AD203B41FA5}">
                      <a16:colId xmlns:a16="http://schemas.microsoft.com/office/drawing/2014/main" val="20001"/>
                    </a:ext>
                  </a:extLst>
                </a:gridCol>
                <a:gridCol w="2190750">
                  <a:extLst>
                    <a:ext uri="{9D8B030D-6E8A-4147-A177-3AD203B41FA5}">
                      <a16:colId xmlns:a16="http://schemas.microsoft.com/office/drawing/2014/main" val="20002"/>
                    </a:ext>
                  </a:extLst>
                </a:gridCol>
                <a:gridCol w="2190750">
                  <a:extLst>
                    <a:ext uri="{9D8B030D-6E8A-4147-A177-3AD203B41FA5}">
                      <a16:colId xmlns:a16="http://schemas.microsoft.com/office/drawing/2014/main" val="20003"/>
                    </a:ext>
                  </a:extLst>
                </a:gridCol>
              </a:tblGrid>
              <a:tr h="548640">
                <a:tc>
                  <a:txBody>
                    <a:bodyPr/>
                    <a:lstStyle/>
                    <a:p>
                      <a:pPr algn="ctr"/>
                      <a:r>
                        <a:rPr lang="en-IN" sz="2000" dirty="0" smtClean="0"/>
                        <a:t>Nutrients</a:t>
                      </a:r>
                      <a:endParaRPr lang="en-IN" sz="2000" dirty="0"/>
                    </a:p>
                  </a:txBody>
                  <a:tcPr/>
                </a:tc>
                <a:tc gridSpan="3">
                  <a:txBody>
                    <a:bodyPr/>
                    <a:lstStyle/>
                    <a:p>
                      <a:pPr algn="ctr"/>
                      <a:r>
                        <a:rPr lang="en-IN" sz="2000" dirty="0" smtClean="0"/>
                        <a:t>Types of food</a:t>
                      </a:r>
                      <a:endParaRPr lang="en-IN" sz="2000"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10000"/>
                  </a:ext>
                </a:extLst>
              </a:tr>
              <a:tr h="548640">
                <a:tc>
                  <a:txBody>
                    <a:bodyPr/>
                    <a:lstStyle/>
                    <a:p>
                      <a:pPr algn="ctr"/>
                      <a:endParaRPr lang="en-IN" sz="2000" dirty="0"/>
                    </a:p>
                  </a:txBody>
                  <a:tcPr/>
                </a:tc>
                <a:tc>
                  <a:txBody>
                    <a:bodyPr/>
                    <a:lstStyle/>
                    <a:p>
                      <a:pPr algn="ctr"/>
                      <a:r>
                        <a:rPr lang="en-IN" sz="2000" dirty="0" smtClean="0"/>
                        <a:t>Canned food</a:t>
                      </a:r>
                      <a:endParaRPr lang="en-IN" sz="2000" dirty="0"/>
                    </a:p>
                  </a:txBody>
                  <a:tcPr/>
                </a:tc>
                <a:tc>
                  <a:txBody>
                    <a:bodyPr/>
                    <a:lstStyle/>
                    <a:p>
                      <a:pPr algn="ctr"/>
                      <a:r>
                        <a:rPr lang="en-IN" sz="2000" dirty="0" smtClean="0"/>
                        <a:t>Soft Moist food</a:t>
                      </a:r>
                      <a:endParaRPr lang="en-IN" sz="2000" dirty="0"/>
                    </a:p>
                  </a:txBody>
                  <a:tcPr/>
                </a:tc>
                <a:tc>
                  <a:txBody>
                    <a:bodyPr/>
                    <a:lstStyle/>
                    <a:p>
                      <a:pPr algn="ctr"/>
                      <a:r>
                        <a:rPr lang="en-IN" sz="2000" dirty="0" smtClean="0"/>
                        <a:t>Dry food</a:t>
                      </a:r>
                      <a:endParaRPr lang="en-IN" sz="2000" dirty="0"/>
                    </a:p>
                  </a:txBody>
                  <a:tcPr/>
                </a:tc>
                <a:extLst>
                  <a:ext uri="{0D108BD9-81ED-4DB2-BD59-A6C34878D82A}">
                    <a16:rowId xmlns:a16="http://schemas.microsoft.com/office/drawing/2014/main" val="10001"/>
                  </a:ext>
                </a:extLst>
              </a:tr>
              <a:tr h="548640">
                <a:tc>
                  <a:txBody>
                    <a:bodyPr/>
                    <a:lstStyle/>
                    <a:p>
                      <a:pPr algn="ctr"/>
                      <a:r>
                        <a:rPr lang="en-IN" sz="2000" dirty="0" smtClean="0"/>
                        <a:t>Water (Moisture</a:t>
                      </a:r>
                      <a:r>
                        <a:rPr lang="en-IN" sz="2000" baseline="0" dirty="0" smtClean="0"/>
                        <a:t> %</a:t>
                      </a:r>
                      <a:r>
                        <a:rPr lang="en-IN" sz="2000" dirty="0" smtClean="0"/>
                        <a:t>)</a:t>
                      </a:r>
                      <a:endParaRPr lang="en-IN" sz="2000" dirty="0"/>
                    </a:p>
                  </a:txBody>
                  <a:tcPr/>
                </a:tc>
                <a:tc>
                  <a:txBody>
                    <a:bodyPr/>
                    <a:lstStyle/>
                    <a:p>
                      <a:pPr algn="ctr"/>
                      <a:r>
                        <a:rPr lang="en-IN" sz="2000" dirty="0" smtClean="0"/>
                        <a:t>85</a:t>
                      </a:r>
                      <a:endParaRPr lang="en-IN" sz="2000" dirty="0"/>
                    </a:p>
                  </a:txBody>
                  <a:tcPr/>
                </a:tc>
                <a:tc>
                  <a:txBody>
                    <a:bodyPr/>
                    <a:lstStyle/>
                    <a:p>
                      <a:pPr algn="ctr"/>
                      <a:r>
                        <a:rPr lang="en-IN" sz="2000" dirty="0" smtClean="0"/>
                        <a:t>30</a:t>
                      </a:r>
                      <a:endParaRPr lang="en-IN" sz="2000" dirty="0"/>
                    </a:p>
                  </a:txBody>
                  <a:tcPr/>
                </a:tc>
                <a:tc>
                  <a:txBody>
                    <a:bodyPr/>
                    <a:lstStyle/>
                    <a:p>
                      <a:pPr algn="ctr"/>
                      <a:r>
                        <a:rPr lang="en-IN" sz="2000" dirty="0" smtClean="0"/>
                        <a:t>10-12</a:t>
                      </a:r>
                      <a:endParaRPr lang="en-IN" sz="2000" dirty="0"/>
                    </a:p>
                  </a:txBody>
                  <a:tcPr/>
                </a:tc>
                <a:extLst>
                  <a:ext uri="{0D108BD9-81ED-4DB2-BD59-A6C34878D82A}">
                    <a16:rowId xmlns:a16="http://schemas.microsoft.com/office/drawing/2014/main" val="10002"/>
                  </a:ext>
                </a:extLst>
              </a:tr>
              <a:tr h="548640">
                <a:tc>
                  <a:txBody>
                    <a:bodyPr/>
                    <a:lstStyle/>
                    <a:p>
                      <a:pPr algn="ctr"/>
                      <a:r>
                        <a:rPr lang="en-IN" sz="2000" dirty="0" smtClean="0"/>
                        <a:t>Protein %</a:t>
                      </a:r>
                      <a:endParaRPr lang="en-IN" sz="2000" dirty="0"/>
                    </a:p>
                  </a:txBody>
                  <a:tcPr/>
                </a:tc>
                <a:tc>
                  <a:txBody>
                    <a:bodyPr/>
                    <a:lstStyle/>
                    <a:p>
                      <a:pPr algn="ctr"/>
                      <a:r>
                        <a:rPr lang="en-IN" sz="2000" dirty="0" smtClean="0"/>
                        <a:t>10-15</a:t>
                      </a:r>
                      <a:endParaRPr lang="en-IN" sz="2000" dirty="0"/>
                    </a:p>
                  </a:txBody>
                  <a:tcPr/>
                </a:tc>
                <a:tc>
                  <a:txBody>
                    <a:bodyPr/>
                    <a:lstStyle/>
                    <a:p>
                      <a:pPr algn="ctr"/>
                      <a:r>
                        <a:rPr lang="en-IN" sz="2000" dirty="0" smtClean="0"/>
                        <a:t>20-25</a:t>
                      </a:r>
                      <a:endParaRPr lang="en-IN" sz="2000" dirty="0"/>
                    </a:p>
                  </a:txBody>
                  <a:tcPr/>
                </a:tc>
                <a:tc>
                  <a:txBody>
                    <a:bodyPr/>
                    <a:lstStyle/>
                    <a:p>
                      <a:pPr algn="ctr"/>
                      <a:r>
                        <a:rPr lang="en-IN" sz="2000" dirty="0" smtClean="0"/>
                        <a:t>22-27</a:t>
                      </a:r>
                      <a:endParaRPr lang="en-IN" sz="2000" dirty="0"/>
                    </a:p>
                  </a:txBody>
                  <a:tcPr/>
                </a:tc>
                <a:extLst>
                  <a:ext uri="{0D108BD9-81ED-4DB2-BD59-A6C34878D82A}">
                    <a16:rowId xmlns:a16="http://schemas.microsoft.com/office/drawing/2014/main" val="10003"/>
                  </a:ext>
                </a:extLst>
              </a:tr>
              <a:tr h="548640">
                <a:tc>
                  <a:txBody>
                    <a:bodyPr/>
                    <a:lstStyle/>
                    <a:p>
                      <a:pPr algn="ctr"/>
                      <a:r>
                        <a:rPr lang="en-IN" sz="2000" dirty="0" smtClean="0"/>
                        <a:t>Fat %</a:t>
                      </a:r>
                      <a:endParaRPr lang="en-IN" sz="2000" dirty="0"/>
                    </a:p>
                  </a:txBody>
                  <a:tcPr/>
                </a:tc>
                <a:tc>
                  <a:txBody>
                    <a:bodyPr/>
                    <a:lstStyle/>
                    <a:p>
                      <a:pPr algn="ctr"/>
                      <a:r>
                        <a:rPr lang="en-IN" sz="2000" dirty="0" smtClean="0"/>
                        <a:t>5-15</a:t>
                      </a:r>
                      <a:endParaRPr lang="en-IN" sz="2000" dirty="0"/>
                    </a:p>
                  </a:txBody>
                  <a:tcPr/>
                </a:tc>
                <a:tc>
                  <a:txBody>
                    <a:bodyPr/>
                    <a:lstStyle/>
                    <a:p>
                      <a:pPr algn="ctr"/>
                      <a:r>
                        <a:rPr lang="en-IN" sz="2000" dirty="0" smtClean="0"/>
                        <a:t>5-10</a:t>
                      </a:r>
                      <a:endParaRPr lang="en-IN" sz="2000" dirty="0"/>
                    </a:p>
                  </a:txBody>
                  <a:tcPr/>
                </a:tc>
                <a:tc>
                  <a:txBody>
                    <a:bodyPr/>
                    <a:lstStyle/>
                    <a:p>
                      <a:pPr algn="ctr"/>
                      <a:r>
                        <a:rPr lang="en-IN" sz="2000" dirty="0" smtClean="0"/>
                        <a:t>8-10</a:t>
                      </a:r>
                      <a:endParaRPr lang="en-IN" sz="2000" dirty="0"/>
                    </a:p>
                  </a:txBody>
                  <a:tcPr/>
                </a:tc>
                <a:extLst>
                  <a:ext uri="{0D108BD9-81ED-4DB2-BD59-A6C34878D82A}">
                    <a16:rowId xmlns:a16="http://schemas.microsoft.com/office/drawing/2014/main" val="10004"/>
                  </a:ext>
                </a:extLst>
              </a:tr>
              <a:tr h="548640">
                <a:tc>
                  <a:txBody>
                    <a:bodyPr/>
                    <a:lstStyle/>
                    <a:p>
                      <a:pPr algn="ctr"/>
                      <a:r>
                        <a:rPr lang="en-IN" sz="2000" dirty="0" smtClean="0"/>
                        <a:t>CHO %</a:t>
                      </a:r>
                      <a:endParaRPr lang="en-IN" sz="2000" dirty="0"/>
                    </a:p>
                  </a:txBody>
                  <a:tcPr/>
                </a:tc>
                <a:tc>
                  <a:txBody>
                    <a:bodyPr/>
                    <a:lstStyle/>
                    <a:p>
                      <a:pPr algn="ctr"/>
                      <a:r>
                        <a:rPr lang="en-IN" sz="2000" dirty="0" smtClean="0"/>
                        <a:t>10-15</a:t>
                      </a:r>
                      <a:endParaRPr lang="en-IN" sz="2000" dirty="0"/>
                    </a:p>
                  </a:txBody>
                  <a:tcPr/>
                </a:tc>
                <a:tc>
                  <a:txBody>
                    <a:bodyPr/>
                    <a:lstStyle/>
                    <a:p>
                      <a:pPr algn="ctr"/>
                      <a:r>
                        <a:rPr lang="en-IN" sz="2000" dirty="0" smtClean="0"/>
                        <a:t>30-35</a:t>
                      </a:r>
                      <a:endParaRPr lang="en-IN" sz="2000" dirty="0"/>
                    </a:p>
                  </a:txBody>
                  <a:tcPr/>
                </a:tc>
                <a:tc>
                  <a:txBody>
                    <a:bodyPr/>
                    <a:lstStyle/>
                    <a:p>
                      <a:pPr algn="ctr"/>
                      <a:r>
                        <a:rPr lang="en-IN" sz="2000" dirty="0" smtClean="0"/>
                        <a:t>40-45</a:t>
                      </a:r>
                      <a:endParaRPr lang="en-IN" sz="2000" dirty="0"/>
                    </a:p>
                  </a:txBody>
                  <a:tcPr/>
                </a:tc>
                <a:extLst>
                  <a:ext uri="{0D108BD9-81ED-4DB2-BD59-A6C34878D82A}">
                    <a16:rowId xmlns:a16="http://schemas.microsoft.com/office/drawing/2014/main" val="10005"/>
                  </a:ext>
                </a:extLst>
              </a:tr>
              <a:tr h="548640">
                <a:tc>
                  <a:txBody>
                    <a:bodyPr/>
                    <a:lstStyle/>
                    <a:p>
                      <a:pPr algn="ctr"/>
                      <a:r>
                        <a:rPr lang="en-IN" sz="2000" dirty="0" smtClean="0"/>
                        <a:t>Energy (Kcal/kg)</a:t>
                      </a:r>
                      <a:endParaRPr lang="en-IN" sz="2000" dirty="0"/>
                    </a:p>
                  </a:txBody>
                  <a:tcPr/>
                </a:tc>
                <a:tc>
                  <a:txBody>
                    <a:bodyPr/>
                    <a:lstStyle/>
                    <a:p>
                      <a:pPr algn="ctr"/>
                      <a:r>
                        <a:rPr lang="en-IN" sz="2000" dirty="0" smtClean="0"/>
                        <a:t>850-2100</a:t>
                      </a:r>
                      <a:endParaRPr lang="en-IN" sz="2000" dirty="0"/>
                    </a:p>
                  </a:txBody>
                  <a:tcPr/>
                </a:tc>
                <a:tc>
                  <a:txBody>
                    <a:bodyPr/>
                    <a:lstStyle/>
                    <a:p>
                      <a:pPr algn="ctr"/>
                      <a:r>
                        <a:rPr lang="en-IN" sz="2000" dirty="0" smtClean="0"/>
                        <a:t>2600-2950</a:t>
                      </a:r>
                      <a:endParaRPr lang="en-IN" sz="2000" dirty="0"/>
                    </a:p>
                  </a:txBody>
                  <a:tcPr/>
                </a:tc>
                <a:tc>
                  <a:txBody>
                    <a:bodyPr/>
                    <a:lstStyle/>
                    <a:p>
                      <a:pPr algn="ctr"/>
                      <a:r>
                        <a:rPr lang="en-IN" sz="2000" dirty="0" smtClean="0"/>
                        <a:t>3000-4000</a:t>
                      </a:r>
                      <a:endParaRPr lang="en-IN" sz="2000" dirty="0"/>
                    </a:p>
                  </a:txBody>
                  <a:tcPr/>
                </a:tc>
                <a:extLst>
                  <a:ext uri="{0D108BD9-81ED-4DB2-BD59-A6C34878D82A}">
                    <a16:rowId xmlns:a16="http://schemas.microsoft.com/office/drawing/2014/main" val="10006"/>
                  </a:ext>
                </a:extLst>
              </a:tr>
              <a:tr h="548640">
                <a:tc>
                  <a:txBody>
                    <a:bodyPr/>
                    <a:lstStyle/>
                    <a:p>
                      <a:pPr algn="ctr"/>
                      <a:r>
                        <a:rPr lang="en-IN" sz="2000" dirty="0" smtClean="0"/>
                        <a:t>Palatability</a:t>
                      </a:r>
                      <a:endParaRPr lang="en-IN" sz="2000" dirty="0"/>
                    </a:p>
                  </a:txBody>
                  <a:tcPr/>
                </a:tc>
                <a:tc>
                  <a:txBody>
                    <a:bodyPr/>
                    <a:lstStyle/>
                    <a:p>
                      <a:pPr algn="ctr"/>
                      <a:r>
                        <a:rPr lang="en-IN" sz="2000" dirty="0" smtClean="0"/>
                        <a:t>Good</a:t>
                      </a:r>
                      <a:endParaRPr lang="en-IN" sz="2000" dirty="0"/>
                    </a:p>
                  </a:txBody>
                  <a:tcPr/>
                </a:tc>
                <a:tc>
                  <a:txBody>
                    <a:bodyPr/>
                    <a:lstStyle/>
                    <a:p>
                      <a:pPr algn="ctr"/>
                      <a:r>
                        <a:rPr lang="en-IN" sz="2000" dirty="0" smtClean="0"/>
                        <a:t>Moderate</a:t>
                      </a:r>
                      <a:endParaRPr lang="en-IN" sz="2000" dirty="0"/>
                    </a:p>
                  </a:txBody>
                  <a:tcPr/>
                </a:tc>
                <a:tc>
                  <a:txBody>
                    <a:bodyPr/>
                    <a:lstStyle/>
                    <a:p>
                      <a:pPr algn="ctr"/>
                      <a:r>
                        <a:rPr lang="en-IN" sz="2000" dirty="0" smtClean="0"/>
                        <a:t>Moderate</a:t>
                      </a:r>
                      <a:endParaRPr lang="en-IN" sz="2000" dirty="0"/>
                    </a:p>
                  </a:txBody>
                  <a:tcPr/>
                </a:tc>
                <a:extLst>
                  <a:ext uri="{0D108BD9-81ED-4DB2-BD59-A6C34878D82A}">
                    <a16:rowId xmlns:a16="http://schemas.microsoft.com/office/drawing/2014/main" val="10007"/>
                  </a:ext>
                </a:extLst>
              </a:tr>
              <a:tr h="548640">
                <a:tc>
                  <a:txBody>
                    <a:bodyPr/>
                    <a:lstStyle/>
                    <a:p>
                      <a:pPr algn="ctr"/>
                      <a:r>
                        <a:rPr lang="en-IN" sz="2000" dirty="0" smtClean="0"/>
                        <a:t>Storage</a:t>
                      </a:r>
                      <a:endParaRPr lang="en-IN" sz="2000" dirty="0"/>
                    </a:p>
                  </a:txBody>
                  <a:tcPr/>
                </a:tc>
                <a:tc>
                  <a:txBody>
                    <a:bodyPr/>
                    <a:lstStyle/>
                    <a:p>
                      <a:pPr algn="ctr"/>
                      <a:r>
                        <a:rPr lang="en-IN" sz="2000" dirty="0" smtClean="0"/>
                        <a:t>Easy</a:t>
                      </a:r>
                      <a:endParaRPr lang="en-IN" sz="2000" dirty="0"/>
                    </a:p>
                  </a:txBody>
                  <a:tcPr/>
                </a:tc>
                <a:tc>
                  <a:txBody>
                    <a:bodyPr/>
                    <a:lstStyle/>
                    <a:p>
                      <a:pPr algn="ctr"/>
                      <a:r>
                        <a:rPr lang="en-IN" sz="2000" dirty="0" smtClean="0"/>
                        <a:t>Easy</a:t>
                      </a:r>
                      <a:endParaRPr lang="en-IN" sz="2000" dirty="0"/>
                    </a:p>
                  </a:txBody>
                  <a:tcPr/>
                </a:tc>
                <a:tc>
                  <a:txBody>
                    <a:bodyPr/>
                    <a:lstStyle/>
                    <a:p>
                      <a:pPr algn="ctr"/>
                      <a:r>
                        <a:rPr lang="en-IN" sz="2000" dirty="0" smtClean="0"/>
                        <a:t>Difficult</a:t>
                      </a:r>
                      <a:endParaRPr lang="en-IN" sz="2000" dirty="0"/>
                    </a:p>
                  </a:txBody>
                  <a:tcPr/>
                </a:tc>
                <a:extLst>
                  <a:ext uri="{0D108BD9-81ED-4DB2-BD59-A6C34878D82A}">
                    <a16:rowId xmlns:a16="http://schemas.microsoft.com/office/drawing/2014/main" val="10008"/>
                  </a:ext>
                </a:extLst>
              </a:tr>
              <a:tr h="548640">
                <a:tc>
                  <a:txBody>
                    <a:bodyPr/>
                    <a:lstStyle/>
                    <a:p>
                      <a:pPr algn="ctr"/>
                      <a:r>
                        <a:rPr lang="en-IN" sz="2000" dirty="0" smtClean="0"/>
                        <a:t>Cost</a:t>
                      </a:r>
                      <a:endParaRPr lang="en-IN" sz="2000" dirty="0"/>
                    </a:p>
                  </a:txBody>
                  <a:tcPr/>
                </a:tc>
                <a:tc>
                  <a:txBody>
                    <a:bodyPr/>
                    <a:lstStyle/>
                    <a:p>
                      <a:pPr algn="ctr"/>
                      <a:r>
                        <a:rPr lang="en-IN" sz="2000" dirty="0" smtClean="0"/>
                        <a:t>High</a:t>
                      </a:r>
                      <a:endParaRPr lang="en-IN" sz="2000" dirty="0"/>
                    </a:p>
                  </a:txBody>
                  <a:tcPr/>
                </a:tc>
                <a:tc>
                  <a:txBody>
                    <a:bodyPr/>
                    <a:lstStyle/>
                    <a:p>
                      <a:pPr algn="ctr"/>
                      <a:r>
                        <a:rPr lang="en-IN" sz="2000" dirty="0" smtClean="0"/>
                        <a:t>Moderate</a:t>
                      </a:r>
                      <a:endParaRPr lang="en-IN" sz="2000" dirty="0"/>
                    </a:p>
                  </a:txBody>
                  <a:tcPr/>
                </a:tc>
                <a:tc>
                  <a:txBody>
                    <a:bodyPr/>
                    <a:lstStyle/>
                    <a:p>
                      <a:pPr algn="ctr"/>
                      <a:r>
                        <a:rPr lang="en-IN" sz="2000" dirty="0" smtClean="0"/>
                        <a:t>Low</a:t>
                      </a:r>
                      <a:endParaRPr lang="en-IN" sz="2000" dirty="0"/>
                    </a:p>
                  </a:txBody>
                  <a:tcPr/>
                </a:tc>
                <a:extLst>
                  <a:ext uri="{0D108BD9-81ED-4DB2-BD59-A6C34878D82A}">
                    <a16:rowId xmlns:a16="http://schemas.microsoft.com/office/drawing/2014/main" val="10009"/>
                  </a:ext>
                </a:extLst>
              </a:tr>
            </a:tbl>
          </a:graphicData>
        </a:graphic>
      </p:graphicFrame>
      <p:sp>
        <p:nvSpPr>
          <p:cNvPr id="5" name="TextBox 4"/>
          <p:cNvSpPr txBox="1"/>
          <p:nvPr/>
        </p:nvSpPr>
        <p:spPr>
          <a:xfrm>
            <a:off x="228600" y="228600"/>
            <a:ext cx="8674169" cy="461665"/>
          </a:xfrm>
          <a:prstGeom prst="rect">
            <a:avLst/>
          </a:prstGeom>
          <a:noFill/>
        </p:spPr>
        <p:txBody>
          <a:bodyPr wrap="none" rtlCol="0">
            <a:spAutoFit/>
          </a:bodyPr>
          <a:lstStyle/>
          <a:p>
            <a:r>
              <a:rPr lang="en-IN" sz="2400" dirty="0" smtClean="0">
                <a:solidFill>
                  <a:srgbClr val="66FF33"/>
                </a:solidFill>
              </a:rPr>
              <a:t>Nutrient composition of various types of commercial dog foods</a:t>
            </a:r>
            <a:endParaRPr lang="en-IN" dirty="0">
              <a:solidFill>
                <a:srgbClr val="66FF33"/>
              </a:solidFill>
            </a:endParaRPr>
          </a:p>
        </p:txBody>
      </p:sp>
    </p:spTree>
    <p:extLst>
      <p:ext uri="{BB962C8B-B14F-4D97-AF65-F5344CB8AC3E}">
        <p14:creationId xmlns:p14="http://schemas.microsoft.com/office/powerpoint/2010/main" val="782506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5867400"/>
          </a:xfrm>
        </p:spPr>
        <p:txBody>
          <a:bodyPr/>
          <a:lstStyle/>
          <a:p>
            <a:pPr algn="just">
              <a:buNone/>
            </a:pPr>
            <a:r>
              <a:rPr lang="en-IN" dirty="0" smtClean="0">
                <a:solidFill>
                  <a:srgbClr val="92D050"/>
                </a:solidFill>
              </a:rPr>
              <a:t>Food supplementation and facts: -</a:t>
            </a:r>
          </a:p>
          <a:p>
            <a:pPr algn="just">
              <a:buNone/>
            </a:pPr>
            <a:r>
              <a:rPr lang="en-IN" dirty="0" smtClean="0"/>
              <a:t>When a complete, balanced food is offered to normal pet of any breed, there is no need of any supplementation in the form of vitamins, minerals or other additives.</a:t>
            </a:r>
          </a:p>
          <a:p>
            <a:pPr algn="just">
              <a:buNone/>
            </a:pPr>
            <a:r>
              <a:rPr lang="en-IN" dirty="0" smtClean="0">
                <a:solidFill>
                  <a:srgbClr val="92D050"/>
                </a:solidFill>
              </a:rPr>
              <a:t>Supplementation need: - </a:t>
            </a:r>
          </a:p>
          <a:p>
            <a:pPr algn="just"/>
            <a:r>
              <a:rPr lang="en-IN" dirty="0" smtClean="0"/>
              <a:t>Occasionally supplementation may be needed to correct a particular deficiency.</a:t>
            </a:r>
          </a:p>
          <a:p>
            <a:pPr algn="just"/>
            <a:r>
              <a:rPr lang="en-IN" dirty="0" smtClean="0"/>
              <a:t>Supplementation may sometimes required for hard working dogs.</a:t>
            </a:r>
            <a:endParaRPr lang="en-IN" dirty="0"/>
          </a:p>
        </p:txBody>
      </p:sp>
    </p:spTree>
    <p:extLst>
      <p:ext uri="{BB962C8B-B14F-4D97-AF65-F5344CB8AC3E}">
        <p14:creationId xmlns:p14="http://schemas.microsoft.com/office/powerpoint/2010/main" val="2848228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799"/>
            <a:ext cx="8991600" cy="6248401"/>
          </a:xfrm>
        </p:spPr>
        <p:txBody>
          <a:bodyPr/>
          <a:lstStyle/>
          <a:p>
            <a:pPr>
              <a:buNone/>
            </a:pPr>
            <a:r>
              <a:rPr lang="en-IN" dirty="0" smtClean="0">
                <a:solidFill>
                  <a:srgbClr val="FFC000"/>
                </a:solidFill>
              </a:rPr>
              <a:t>Common supplementation and risk: -</a:t>
            </a:r>
          </a:p>
          <a:p>
            <a:pPr marL="550926" indent="-514350" algn="just">
              <a:buFont typeface="+mj-lt"/>
              <a:buAutoNum type="arabicPeriod"/>
            </a:pPr>
            <a:r>
              <a:rPr lang="en-IN" dirty="0" smtClean="0">
                <a:solidFill>
                  <a:srgbClr val="00B050"/>
                </a:solidFill>
              </a:rPr>
              <a:t>Raw eggs:</a:t>
            </a:r>
            <a:r>
              <a:rPr lang="en-IN" dirty="0" smtClean="0"/>
              <a:t> Are excellent source of protein, but often and repeated feeding of raw eggs to pet leads to deficiency of vitamin biotin because it contains </a:t>
            </a:r>
            <a:r>
              <a:rPr lang="en-IN" dirty="0" err="1" smtClean="0"/>
              <a:t>Avidin</a:t>
            </a:r>
            <a:r>
              <a:rPr lang="en-IN" dirty="0" smtClean="0"/>
              <a:t>, which destroys biotin. </a:t>
            </a:r>
            <a:r>
              <a:rPr lang="en-IN" dirty="0" err="1" smtClean="0"/>
              <a:t>Dermititis</a:t>
            </a:r>
            <a:r>
              <a:rPr lang="en-IN" dirty="0" smtClean="0"/>
              <a:t>, loss of hairs and poor growth are symptoms of biotin deficiency.</a:t>
            </a:r>
          </a:p>
          <a:p>
            <a:pPr marL="550926" indent="-514350" algn="just">
              <a:buFont typeface="+mj-lt"/>
              <a:buAutoNum type="arabicPeriod"/>
            </a:pPr>
            <a:r>
              <a:rPr lang="en-IN" dirty="0" smtClean="0">
                <a:solidFill>
                  <a:srgbClr val="00B050"/>
                </a:solidFill>
              </a:rPr>
              <a:t>Cod liver/Wheat germ oil:</a:t>
            </a:r>
            <a:r>
              <a:rPr lang="en-IN" dirty="0" smtClean="0"/>
              <a:t> These are good source of vitamin D &amp; E. Addition of excessive oil for longer duration will supply more vitamin D which results into soft tissue calcification and skeletal disorder.</a:t>
            </a:r>
            <a:endParaRPr lang="en-IN" dirty="0"/>
          </a:p>
        </p:txBody>
      </p:sp>
    </p:spTree>
    <p:extLst>
      <p:ext uri="{BB962C8B-B14F-4D97-AF65-F5344CB8AC3E}">
        <p14:creationId xmlns:p14="http://schemas.microsoft.com/office/powerpoint/2010/main" val="159086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1"/>
            <a:ext cx="8991600" cy="6629400"/>
          </a:xfrm>
        </p:spPr>
        <p:txBody>
          <a:bodyPr>
            <a:normAutofit lnSpcReduction="10000"/>
          </a:bodyPr>
          <a:lstStyle/>
          <a:p>
            <a:pPr algn="ctr">
              <a:buNone/>
            </a:pPr>
            <a:r>
              <a:rPr lang="en-IN" sz="4000" b="1" dirty="0" smtClean="0">
                <a:solidFill>
                  <a:srgbClr val="FF0000"/>
                </a:solidFill>
              </a:rPr>
              <a:t>Housing of </a:t>
            </a:r>
            <a:r>
              <a:rPr lang="en-IN" sz="4000" b="1" dirty="0" smtClean="0">
                <a:solidFill>
                  <a:srgbClr val="FF0000"/>
                </a:solidFill>
              </a:rPr>
              <a:t>dogs</a:t>
            </a:r>
            <a:endParaRPr lang="en-IN" sz="4000" b="1" dirty="0" smtClean="0">
              <a:solidFill>
                <a:srgbClr val="FF0000"/>
              </a:solidFill>
            </a:endParaRPr>
          </a:p>
          <a:p>
            <a:pPr marL="550926" indent="-514350" algn="just">
              <a:buFont typeface="+mj-lt"/>
              <a:buAutoNum type="arabicPeriod"/>
            </a:pPr>
            <a:r>
              <a:rPr lang="en-IN" dirty="0" smtClean="0"/>
              <a:t>House of dog is known as Kennel.</a:t>
            </a:r>
          </a:p>
          <a:p>
            <a:pPr marL="550926" indent="-514350" algn="just">
              <a:buFont typeface="+mj-lt"/>
              <a:buAutoNum type="arabicPeriod"/>
            </a:pPr>
            <a:r>
              <a:rPr lang="en-IN" dirty="0" smtClean="0"/>
              <a:t>For bedding a wooden bench or cloth piece of old bed sheet or gunny bag is adequate. But watch/guard or sporting or aggressive dogs should be kept at an isolated lace in dry, clean and comfortable kennel.</a:t>
            </a:r>
          </a:p>
          <a:p>
            <a:pPr marL="550926" indent="-514350" algn="just">
              <a:buFont typeface="+mj-lt"/>
              <a:buAutoNum type="arabicPeriod"/>
            </a:pPr>
            <a:r>
              <a:rPr lang="en-IN" dirty="0" smtClean="0"/>
              <a:t>The ideal housing consists of a kennel within a small house with lean roof attached to boundary wall of bungalow.</a:t>
            </a:r>
          </a:p>
          <a:p>
            <a:pPr marL="550926" indent="-514350" algn="just">
              <a:buFont typeface="+mj-lt"/>
              <a:buAutoNum type="arabicPeriod"/>
            </a:pPr>
            <a:r>
              <a:rPr lang="en-IN" dirty="0" smtClean="0"/>
              <a:t>Normally front portion is open providing good ventilation. Now a days a movable plastic kennel are available. </a:t>
            </a:r>
            <a:endParaRPr lang="en-IN" dirty="0"/>
          </a:p>
        </p:txBody>
      </p:sp>
    </p:spTree>
    <p:extLst>
      <p:ext uri="{BB962C8B-B14F-4D97-AF65-F5344CB8AC3E}">
        <p14:creationId xmlns:p14="http://schemas.microsoft.com/office/powerpoint/2010/main" val="3324580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1"/>
            <a:ext cx="8991600" cy="5867399"/>
          </a:xfrm>
        </p:spPr>
        <p:txBody>
          <a:bodyPr/>
          <a:lstStyle/>
          <a:p>
            <a:pPr marL="550926" indent="-514350" algn="just">
              <a:buFont typeface="+mj-lt"/>
              <a:buAutoNum type="arabicPeriod" startAt="3"/>
            </a:pPr>
            <a:r>
              <a:rPr lang="en-IN" dirty="0" smtClean="0">
                <a:solidFill>
                  <a:srgbClr val="00B050"/>
                </a:solidFill>
              </a:rPr>
              <a:t>Supplemental Minerals:</a:t>
            </a:r>
            <a:r>
              <a:rPr lang="en-IN" dirty="0" smtClean="0"/>
              <a:t> It is thought that ca and other minerals are more required in pregnancy and growing puppies. These minerals are very well obtained through increased intake of good quality of complete and balanced diet.</a:t>
            </a:r>
          </a:p>
          <a:p>
            <a:pPr marL="550926" indent="-514350" algn="just">
              <a:buFont typeface="+mj-lt"/>
              <a:buAutoNum type="arabicPeriod" startAt="3"/>
            </a:pPr>
            <a:r>
              <a:rPr lang="en-IN" dirty="0" smtClean="0">
                <a:solidFill>
                  <a:srgbClr val="00B050"/>
                </a:solidFill>
              </a:rPr>
              <a:t>Supplemental vitamin:</a:t>
            </a:r>
            <a:r>
              <a:rPr lang="en-IN" dirty="0" smtClean="0"/>
              <a:t> Supplementation of excess vitamin can lead toxicity. This is commonly noticed in case of vitamin A which leads to poor growth and abnormal eye conditions and also affect reproduction performance.</a:t>
            </a:r>
            <a:endParaRPr lang="en-IN" dirty="0"/>
          </a:p>
        </p:txBody>
      </p:sp>
    </p:spTree>
    <p:extLst>
      <p:ext uri="{BB962C8B-B14F-4D97-AF65-F5344CB8AC3E}">
        <p14:creationId xmlns:p14="http://schemas.microsoft.com/office/powerpoint/2010/main" val="2391333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550926" indent="-514350" algn="just">
              <a:buFont typeface="+mj-lt"/>
              <a:buAutoNum type="arabicPeriod" startAt="5"/>
            </a:pPr>
            <a:r>
              <a:rPr lang="en-IN" dirty="0" smtClean="0">
                <a:solidFill>
                  <a:srgbClr val="00B050"/>
                </a:solidFill>
              </a:rPr>
              <a:t>Meat/Meat by products:</a:t>
            </a:r>
            <a:r>
              <a:rPr lang="en-IN" dirty="0" smtClean="0"/>
              <a:t> Meat or meat by products alone in higher quantities cannot form balanced or complete diet unless they are supported with certain vitamins, minerals an other nutrients. Meat supplementation is only recommended when a high dense food and increased food intake cannot maintain good quality body condition under stress.</a:t>
            </a:r>
          </a:p>
          <a:p>
            <a:pPr marL="550926" indent="-514350" algn="just">
              <a:buFont typeface="+mj-lt"/>
              <a:buAutoNum type="arabicPeriod" startAt="5"/>
            </a:pPr>
            <a:r>
              <a:rPr lang="en-IN" dirty="0" smtClean="0">
                <a:solidFill>
                  <a:srgbClr val="00B050"/>
                </a:solidFill>
              </a:rPr>
              <a:t>Milk:</a:t>
            </a:r>
            <a:r>
              <a:rPr lang="en-IN" dirty="0" smtClean="0"/>
              <a:t> In spite of individual variation usually adult dog and cats are not able to digest and utilize large quantity of milk, it is because their is absence of adequate amount of lactose enzyme in the gut, so the lactose in the milk can lead to diarrhoea.</a:t>
            </a:r>
            <a:endParaRPr lang="en-IN" dirty="0"/>
          </a:p>
        </p:txBody>
      </p:sp>
    </p:spTree>
    <p:extLst>
      <p:ext uri="{BB962C8B-B14F-4D97-AF65-F5344CB8AC3E}">
        <p14:creationId xmlns:p14="http://schemas.microsoft.com/office/powerpoint/2010/main" val="2999773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normAutofit lnSpcReduction="10000"/>
          </a:bodyPr>
          <a:lstStyle/>
          <a:p>
            <a:pPr algn="ctr">
              <a:buNone/>
            </a:pPr>
            <a:r>
              <a:rPr lang="en-IN" u="sng" dirty="0" smtClean="0">
                <a:solidFill>
                  <a:srgbClr val="00B0F0"/>
                </a:solidFill>
              </a:rPr>
              <a:t>Pregnancy and Whelping</a:t>
            </a:r>
          </a:p>
          <a:p>
            <a:pPr algn="just">
              <a:buNone/>
            </a:pPr>
            <a:r>
              <a:rPr lang="en-IN" dirty="0" smtClean="0"/>
              <a:t>	The duration between successful mating and whelping is known as pregnancy or gestation. The average gestation period in bitches is around 63 days ranging from 60 to 70 days.</a:t>
            </a:r>
          </a:p>
          <a:p>
            <a:pPr algn="just">
              <a:buNone/>
            </a:pPr>
            <a:r>
              <a:rPr lang="en-IN" dirty="0" smtClean="0">
                <a:solidFill>
                  <a:srgbClr val="FFFF00"/>
                </a:solidFill>
              </a:rPr>
              <a:t>False or Pseudo pregnancy:</a:t>
            </a:r>
            <a:r>
              <a:rPr lang="en-IN" dirty="0" smtClean="0"/>
              <a:t> The signs of pregnancy at an appropriate time after oestrus cycle in unmatched bitch, usually in </a:t>
            </a:r>
            <a:r>
              <a:rPr lang="en-IN" dirty="0" err="1" smtClean="0"/>
              <a:t>luteal</a:t>
            </a:r>
            <a:r>
              <a:rPr lang="en-IN" dirty="0" smtClean="0"/>
              <a:t> phase is known as Pseudo pregnancy. This is due to hormonal imbalance. The condition show enlargement of abdomen, swelling of mammary glands, </a:t>
            </a:r>
            <a:r>
              <a:rPr lang="en-IN" dirty="0" err="1" smtClean="0"/>
              <a:t>mucoid</a:t>
            </a:r>
            <a:r>
              <a:rPr lang="en-IN" dirty="0" smtClean="0"/>
              <a:t> brownish discharge from vulva. The condition is observed in around 5 to 40% bitches among various breeds.</a:t>
            </a:r>
          </a:p>
        </p:txBody>
      </p:sp>
    </p:spTree>
    <p:extLst>
      <p:ext uri="{BB962C8B-B14F-4D97-AF65-F5344CB8AC3E}">
        <p14:creationId xmlns:p14="http://schemas.microsoft.com/office/powerpoint/2010/main" val="890515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a:bodyPr>
          <a:lstStyle/>
          <a:p>
            <a:pPr algn="just">
              <a:buNone/>
            </a:pPr>
            <a:r>
              <a:rPr lang="en-IN" dirty="0" smtClean="0">
                <a:solidFill>
                  <a:srgbClr val="92D050"/>
                </a:solidFill>
              </a:rPr>
              <a:t>Detection of pregnancy: </a:t>
            </a:r>
          </a:p>
          <a:p>
            <a:pPr algn="just"/>
            <a:r>
              <a:rPr lang="en-IN" dirty="0" smtClean="0"/>
              <a:t>After 4 to 5 weeks of mating, clinical signs of pregnancy starts appearing. </a:t>
            </a:r>
          </a:p>
          <a:p>
            <a:pPr algn="just"/>
            <a:r>
              <a:rPr lang="en-IN" dirty="0" smtClean="0"/>
              <a:t>The common clinical signs are deprived appetite, nausea and vomiting tendency. </a:t>
            </a:r>
          </a:p>
          <a:p>
            <a:pPr algn="just"/>
            <a:r>
              <a:rPr lang="en-IN" dirty="0" smtClean="0"/>
              <a:t>A progressive abdominal enlargement is noticed after 5 weeks. </a:t>
            </a:r>
          </a:p>
          <a:p>
            <a:pPr algn="just"/>
            <a:r>
              <a:rPr lang="en-IN" dirty="0" smtClean="0"/>
              <a:t>In case of large litters this enlargement can be noticed from 4 weeks. It is difficult to palpate foetuses </a:t>
            </a:r>
            <a:r>
              <a:rPr lang="en-IN" dirty="0" err="1" smtClean="0"/>
              <a:t>upto</a:t>
            </a:r>
            <a:r>
              <a:rPr lang="en-IN" dirty="0" smtClean="0"/>
              <a:t> 6 to 7 weeks due to amniotic fluid around them. </a:t>
            </a:r>
          </a:p>
          <a:p>
            <a:pPr algn="just"/>
            <a:r>
              <a:rPr lang="en-IN" dirty="0" smtClean="0"/>
              <a:t>During last 2 weeks they can be palpated along with their movement, pregnancy can be confirmed by ultrasonic scanning.</a:t>
            </a:r>
            <a:endParaRPr lang="en-IN" dirty="0"/>
          </a:p>
        </p:txBody>
      </p:sp>
    </p:spTree>
    <p:extLst>
      <p:ext uri="{BB962C8B-B14F-4D97-AF65-F5344CB8AC3E}">
        <p14:creationId xmlns:p14="http://schemas.microsoft.com/office/powerpoint/2010/main" val="1816869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248400"/>
          </a:xfrm>
        </p:spPr>
        <p:txBody>
          <a:bodyPr/>
          <a:lstStyle/>
          <a:p>
            <a:pPr algn="just">
              <a:buNone/>
            </a:pPr>
            <a:r>
              <a:rPr lang="en-IN" dirty="0" smtClean="0">
                <a:solidFill>
                  <a:srgbClr val="92D050"/>
                </a:solidFill>
              </a:rPr>
              <a:t>Care during pregnancy:</a:t>
            </a:r>
            <a:r>
              <a:rPr lang="en-IN" dirty="0" smtClean="0"/>
              <a:t> Pregnancy duration can be divided into 3 stages-</a:t>
            </a:r>
          </a:p>
          <a:p>
            <a:pPr marL="550926" indent="-514350" algn="just">
              <a:buFont typeface="+mj-lt"/>
              <a:buAutoNum type="arabicPeriod"/>
            </a:pPr>
            <a:r>
              <a:rPr lang="en-IN" dirty="0" smtClean="0"/>
              <a:t>The stage extends </a:t>
            </a:r>
            <a:r>
              <a:rPr lang="en-IN" dirty="0" err="1" smtClean="0"/>
              <a:t>upto</a:t>
            </a:r>
            <a:r>
              <a:rPr lang="en-IN" dirty="0" smtClean="0"/>
              <a:t> 3 weeks post mating.</a:t>
            </a:r>
          </a:p>
          <a:p>
            <a:pPr marL="550926" indent="-514350" algn="just">
              <a:buFont typeface="+mj-lt"/>
              <a:buAutoNum type="arabicPeriod"/>
            </a:pPr>
            <a:r>
              <a:rPr lang="en-IN" dirty="0" smtClean="0"/>
              <a:t>Second stage lasts from 3</a:t>
            </a:r>
            <a:r>
              <a:rPr lang="en-IN" baseline="30000" dirty="0" smtClean="0"/>
              <a:t>rd</a:t>
            </a:r>
            <a:r>
              <a:rPr lang="en-IN" dirty="0" smtClean="0"/>
              <a:t> </a:t>
            </a:r>
            <a:r>
              <a:rPr lang="en-IN" dirty="0" err="1" smtClean="0"/>
              <a:t>upto</a:t>
            </a:r>
            <a:r>
              <a:rPr lang="en-IN" dirty="0" smtClean="0"/>
              <a:t> 4 and half weeks of post mating. In the initial part of which the implantation of fertilized ovum takes place.</a:t>
            </a:r>
          </a:p>
          <a:p>
            <a:pPr marL="550926" indent="-514350" algn="just">
              <a:buFont typeface="+mj-lt"/>
              <a:buAutoNum type="arabicPeriod"/>
            </a:pPr>
            <a:r>
              <a:rPr lang="en-IN" dirty="0" smtClean="0"/>
              <a:t>The third or terminal stage begins around 5</a:t>
            </a:r>
            <a:r>
              <a:rPr lang="en-IN" baseline="30000" dirty="0" smtClean="0"/>
              <a:t>th</a:t>
            </a:r>
            <a:r>
              <a:rPr lang="en-IN" dirty="0" smtClean="0"/>
              <a:t> weeks from mating and is crucial period for active foetus growth. So, providing balanced nutrition with special attention is given to protein/energy and vitamin required like </a:t>
            </a:r>
            <a:r>
              <a:rPr lang="en-IN" dirty="0" err="1" smtClean="0"/>
              <a:t>Vit</a:t>
            </a:r>
            <a:r>
              <a:rPr lang="en-IN" dirty="0" smtClean="0"/>
              <a:t>. A and </a:t>
            </a:r>
            <a:r>
              <a:rPr lang="en-IN" dirty="0" err="1" smtClean="0"/>
              <a:t>Vit</a:t>
            </a:r>
            <a:r>
              <a:rPr lang="en-IN" dirty="0" smtClean="0"/>
              <a:t>. D along with minerals like Ca and P.</a:t>
            </a:r>
          </a:p>
          <a:p>
            <a:pPr marL="550926" indent="-514350">
              <a:buFont typeface="+mj-lt"/>
              <a:buAutoNum type="arabicPeriod"/>
            </a:pPr>
            <a:endParaRPr lang="en-IN" dirty="0"/>
          </a:p>
        </p:txBody>
      </p:sp>
    </p:spTree>
    <p:extLst>
      <p:ext uri="{BB962C8B-B14F-4D97-AF65-F5344CB8AC3E}">
        <p14:creationId xmlns:p14="http://schemas.microsoft.com/office/powerpoint/2010/main" val="2588274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5943600"/>
          </a:xfrm>
        </p:spPr>
        <p:txBody>
          <a:bodyPr/>
          <a:lstStyle/>
          <a:p>
            <a:pPr algn="just"/>
            <a:r>
              <a:rPr lang="en-IN" dirty="0" smtClean="0"/>
              <a:t>Evaluation of bowel is an important aspect especially during last few weeks of pregnancy. Ample quantity of clean drinking water is prime requirement during this period. </a:t>
            </a:r>
          </a:p>
          <a:p>
            <a:pPr algn="just"/>
            <a:r>
              <a:rPr lang="en-IN" dirty="0" smtClean="0"/>
              <a:t>For maintaining the tone of internal organs and muscles moderate exercise is must during all stages of pregnancy.</a:t>
            </a:r>
          </a:p>
          <a:p>
            <a:pPr algn="just"/>
            <a:r>
              <a:rPr lang="en-IN" dirty="0" smtClean="0"/>
              <a:t>Before mating, the bitches should be treated for eradication of worms.</a:t>
            </a:r>
          </a:p>
          <a:p>
            <a:pPr>
              <a:buNone/>
            </a:pPr>
            <a:endParaRPr lang="en-IN" dirty="0"/>
          </a:p>
        </p:txBody>
      </p:sp>
    </p:spTree>
    <p:extLst>
      <p:ext uri="{BB962C8B-B14F-4D97-AF65-F5344CB8AC3E}">
        <p14:creationId xmlns:p14="http://schemas.microsoft.com/office/powerpoint/2010/main" val="826490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ctr">
              <a:buNone/>
            </a:pPr>
            <a:r>
              <a:rPr lang="en-IN" sz="3600" b="1" dirty="0" smtClean="0">
                <a:solidFill>
                  <a:srgbClr val="FF0000"/>
                </a:solidFill>
              </a:rPr>
              <a:t>Whelping (</a:t>
            </a:r>
            <a:r>
              <a:rPr lang="en-IN" sz="3600" b="1" dirty="0" smtClean="0">
                <a:solidFill>
                  <a:srgbClr val="FF0000"/>
                </a:solidFill>
              </a:rPr>
              <a:t>Parturition</a:t>
            </a:r>
            <a:r>
              <a:rPr lang="en-IN" sz="3600" b="1" dirty="0" smtClean="0">
                <a:solidFill>
                  <a:srgbClr val="FF0000"/>
                </a:solidFill>
              </a:rPr>
              <a:t>)</a:t>
            </a:r>
            <a:endParaRPr lang="en-IN" sz="3600" b="1" dirty="0" smtClean="0">
              <a:solidFill>
                <a:srgbClr val="FF0000"/>
              </a:solidFill>
            </a:endParaRPr>
          </a:p>
          <a:p>
            <a:pPr algn="just"/>
            <a:r>
              <a:rPr lang="en-IN" dirty="0" smtClean="0"/>
              <a:t>The art of giving birth to pups is known as whelping in bitches. The primary indications are nesting behaviour.</a:t>
            </a:r>
          </a:p>
          <a:p>
            <a:pPr algn="just"/>
            <a:r>
              <a:rPr lang="en-IN" dirty="0" smtClean="0"/>
              <a:t>Around 25 to 30 hrs before whelping bitches also exhibit restlessness, anorexia, look at the flanks and shivers due to lowering down of temperature.</a:t>
            </a:r>
          </a:p>
          <a:p>
            <a:pPr algn="just"/>
            <a:r>
              <a:rPr lang="en-IN" dirty="0" smtClean="0"/>
              <a:t>The act commences with relaxation of pelvic ligament, dilation of genital passage and uterine contractions at an interval of every 7 to 8 minutes.</a:t>
            </a:r>
          </a:p>
          <a:p>
            <a:pPr algn="just"/>
            <a:r>
              <a:rPr lang="en-IN" dirty="0" smtClean="0"/>
              <a:t>After this cervix gets opened with the influence of hormones and pressure of uterus.</a:t>
            </a:r>
            <a:endParaRPr lang="en-IN" dirty="0"/>
          </a:p>
        </p:txBody>
      </p:sp>
    </p:spTree>
    <p:extLst>
      <p:ext uri="{BB962C8B-B14F-4D97-AF65-F5344CB8AC3E}">
        <p14:creationId xmlns:p14="http://schemas.microsoft.com/office/powerpoint/2010/main" val="3867123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95400"/>
            <a:ext cx="8763000" cy="5029200"/>
          </a:xfrm>
        </p:spPr>
        <p:txBody>
          <a:bodyPr>
            <a:normAutofit lnSpcReduction="10000"/>
          </a:bodyPr>
          <a:lstStyle/>
          <a:p>
            <a:pPr algn="just"/>
            <a:r>
              <a:rPr lang="en-IN" dirty="0" smtClean="0"/>
              <a:t>This is followed by forceful contraction of uterine muscles to expel foetuses.</a:t>
            </a:r>
          </a:p>
          <a:p>
            <a:pPr algn="just"/>
            <a:r>
              <a:rPr lang="en-IN" dirty="0" smtClean="0"/>
              <a:t>The foetuses move towards cervix and first amniotic fluid bag appears out of vulva.</a:t>
            </a:r>
          </a:p>
          <a:p>
            <a:pPr algn="just"/>
            <a:r>
              <a:rPr lang="en-IN" dirty="0" smtClean="0"/>
              <a:t>Following this head of foetus and then foetus is expelled out.</a:t>
            </a:r>
          </a:p>
          <a:p>
            <a:pPr algn="just"/>
            <a:r>
              <a:rPr lang="en-IN" dirty="0" smtClean="0"/>
              <a:t>Normally first pup is delivered little late i.e. Within 35 to 50 minute then subsequent pups may take 5 to 15 minute for each pup to come out.</a:t>
            </a:r>
            <a:endParaRPr lang="en-IN" dirty="0"/>
          </a:p>
        </p:txBody>
      </p:sp>
    </p:spTree>
    <p:extLst>
      <p:ext uri="{BB962C8B-B14F-4D97-AF65-F5344CB8AC3E}">
        <p14:creationId xmlns:p14="http://schemas.microsoft.com/office/powerpoint/2010/main" val="2783823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lstStyle/>
          <a:p>
            <a:pPr>
              <a:buNone/>
            </a:pPr>
            <a:r>
              <a:rPr lang="en-IN" dirty="0" smtClean="0">
                <a:solidFill>
                  <a:srgbClr val="00B0F0"/>
                </a:solidFill>
              </a:rPr>
              <a:t>Whelping care:</a:t>
            </a:r>
          </a:p>
          <a:p>
            <a:pPr algn="just"/>
            <a:r>
              <a:rPr lang="en-IN" dirty="0" smtClean="0"/>
              <a:t>The prime need of whelping is some form of bed or box. Lined basket is good for small breeds and wooden box is good for large breeds.</a:t>
            </a:r>
          </a:p>
          <a:p>
            <a:pPr algn="just"/>
            <a:r>
              <a:rPr lang="en-IN" dirty="0" smtClean="0"/>
              <a:t>Bitch should be provided with nesting material to satisfy her natural instinct of building nest.</a:t>
            </a:r>
          </a:p>
          <a:p>
            <a:pPr algn="just"/>
            <a:r>
              <a:rPr lang="en-IN" dirty="0" smtClean="0"/>
              <a:t>For puppies a thick mat covered with a piece of clean blanket be provided as bed for first 2 weeks after birth.</a:t>
            </a:r>
          </a:p>
          <a:p>
            <a:pPr algn="just"/>
            <a:r>
              <a:rPr lang="en-IN" dirty="0" smtClean="0"/>
              <a:t>Unnecessary disturbance should be avoided.</a:t>
            </a:r>
          </a:p>
          <a:p>
            <a:pPr algn="just"/>
            <a:r>
              <a:rPr lang="en-IN" dirty="0" smtClean="0"/>
              <a:t>If whelping doesn’t start within 2 hours of vigorous labour then veterinary assistance should be given.</a:t>
            </a:r>
            <a:endParaRPr lang="en-IN" dirty="0"/>
          </a:p>
        </p:txBody>
      </p:sp>
    </p:spTree>
    <p:extLst>
      <p:ext uri="{BB962C8B-B14F-4D97-AF65-F5344CB8AC3E}">
        <p14:creationId xmlns:p14="http://schemas.microsoft.com/office/powerpoint/2010/main" val="2219502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8991600" cy="4419600"/>
          </a:xfrm>
        </p:spPr>
        <p:txBody>
          <a:bodyPr/>
          <a:lstStyle/>
          <a:p>
            <a:pPr algn="just"/>
            <a:r>
              <a:rPr lang="en-IN" dirty="0" smtClean="0"/>
              <a:t>New born puppies should be left with their mother for licking and turning them b her for respiration and circulation stimulation.</a:t>
            </a:r>
          </a:p>
          <a:p>
            <a:pPr algn="just"/>
            <a:r>
              <a:rPr lang="en-IN" dirty="0" smtClean="0"/>
              <a:t>During whelping and for 2-3 days, a movable guard rail should be fitted to 3 sides of box at a height of 7-8 cm from the floor of box to prevent puppies being crushed by careless bitch.</a:t>
            </a:r>
          </a:p>
          <a:p>
            <a:endParaRPr lang="en-IN" dirty="0"/>
          </a:p>
        </p:txBody>
      </p:sp>
    </p:spTree>
    <p:extLst>
      <p:ext uri="{BB962C8B-B14F-4D97-AF65-F5344CB8AC3E}">
        <p14:creationId xmlns:p14="http://schemas.microsoft.com/office/powerpoint/2010/main" val="2734965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1"/>
            <a:ext cx="8991600" cy="6477000"/>
          </a:xfrm>
        </p:spPr>
        <p:txBody>
          <a:bodyPr>
            <a:normAutofit lnSpcReduction="10000"/>
          </a:bodyPr>
          <a:lstStyle/>
          <a:p>
            <a:pPr marL="550926" indent="-514350" algn="just">
              <a:buFont typeface="+mj-lt"/>
              <a:buAutoNum type="arabicPeriod" startAt="5"/>
            </a:pPr>
            <a:r>
              <a:rPr lang="en-IN" dirty="0" smtClean="0"/>
              <a:t>Depending on the need kennel can be temporary of wooden planks, galvanised iron, plastic or plywood sheets or asbestos sheet etc.</a:t>
            </a:r>
          </a:p>
          <a:p>
            <a:pPr marL="550926" indent="-514350" algn="just">
              <a:buFont typeface="+mj-lt"/>
              <a:buAutoNum type="arabicPeriod" startAt="5"/>
            </a:pPr>
            <a:r>
              <a:rPr lang="en-IN" dirty="0" smtClean="0"/>
              <a:t>A retiring platform be arranged in each kennel with a height of 15 to 20 cm.</a:t>
            </a:r>
          </a:p>
          <a:p>
            <a:pPr marL="550926" indent="-514350" algn="just">
              <a:buFont typeface="+mj-lt"/>
              <a:buAutoNum type="arabicPeriod" startAt="5"/>
            </a:pPr>
            <a:r>
              <a:rPr lang="en-IN" dirty="0" smtClean="0"/>
              <a:t>For breeding dogs open pens with fencing are ideal for exercise. The height of fence should be minimum 2.2 M.</a:t>
            </a:r>
          </a:p>
          <a:p>
            <a:pPr marL="550926" indent="-514350" algn="just">
              <a:buFont typeface="+mj-lt"/>
              <a:buAutoNum type="arabicPeriod" startAt="5"/>
            </a:pPr>
            <a:r>
              <a:rPr lang="en-IN" dirty="0" smtClean="0"/>
              <a:t>The area for brood bitches should be twice the space provided to non-breeding bitches.</a:t>
            </a:r>
          </a:p>
          <a:p>
            <a:pPr marL="550926" indent="-514350" algn="just">
              <a:buFont typeface="+mj-lt"/>
              <a:buAutoNum type="arabicPeriod" startAt="5"/>
            </a:pPr>
            <a:r>
              <a:rPr lang="en-IN" dirty="0" smtClean="0"/>
              <a:t>The floor should be spread with a thick layer of soft grass, straw, sand or ash which should be free from sharp objects.</a:t>
            </a:r>
          </a:p>
          <a:p>
            <a:pPr>
              <a:buNone/>
            </a:pPr>
            <a:endParaRPr lang="en-IN" dirty="0"/>
          </a:p>
        </p:txBody>
      </p:sp>
    </p:spTree>
    <p:extLst>
      <p:ext uri="{BB962C8B-B14F-4D97-AF65-F5344CB8AC3E}">
        <p14:creationId xmlns:p14="http://schemas.microsoft.com/office/powerpoint/2010/main" val="3716636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8991600" cy="5791200"/>
          </a:xfrm>
        </p:spPr>
        <p:txBody>
          <a:bodyPr>
            <a:normAutofit/>
          </a:bodyPr>
          <a:lstStyle/>
          <a:p>
            <a:pPr algn="just">
              <a:buNone/>
            </a:pPr>
            <a:r>
              <a:rPr lang="en-IN" dirty="0" smtClean="0">
                <a:solidFill>
                  <a:srgbClr val="00B0F0"/>
                </a:solidFill>
              </a:rPr>
              <a:t>Post whelping care of bitch: </a:t>
            </a:r>
          </a:p>
          <a:p>
            <a:pPr algn="just"/>
            <a:r>
              <a:rPr lang="en-IN" dirty="0" smtClean="0"/>
              <a:t>After whelping genital organs take sometime to recover to normal.</a:t>
            </a:r>
          </a:p>
          <a:p>
            <a:pPr algn="just"/>
            <a:r>
              <a:rPr lang="en-IN" dirty="0" smtClean="0"/>
              <a:t>For 1 or 2 weeks after whelping, blood stained discharge continues consisting of blood clots.</a:t>
            </a:r>
          </a:p>
          <a:p>
            <a:pPr algn="just"/>
            <a:r>
              <a:rPr lang="en-IN" dirty="0" smtClean="0"/>
              <a:t>This discharge usually stops after 10-15 days.</a:t>
            </a:r>
          </a:p>
          <a:p>
            <a:pPr algn="just"/>
            <a:r>
              <a:rPr lang="en-IN" dirty="0" smtClean="0"/>
              <a:t>The temperature which rises around 1-2°C after whelping should come to normal within 48 hours.</a:t>
            </a:r>
          </a:p>
        </p:txBody>
      </p:sp>
    </p:spTree>
    <p:extLst>
      <p:ext uri="{BB962C8B-B14F-4D97-AF65-F5344CB8AC3E}">
        <p14:creationId xmlns:p14="http://schemas.microsoft.com/office/powerpoint/2010/main" val="239184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752600"/>
            <a:ext cx="8991600" cy="4297363"/>
          </a:xfrm>
        </p:spPr>
        <p:txBody>
          <a:bodyPr/>
          <a:lstStyle/>
          <a:p>
            <a:pPr algn="just"/>
            <a:r>
              <a:rPr lang="en-IN" dirty="0" smtClean="0"/>
              <a:t>If the temperature doesn’t return to normal and discharge emits off odour or showing pus then it should be treated with suitable antibiotics.</a:t>
            </a:r>
          </a:p>
          <a:p>
            <a:pPr algn="just"/>
            <a:r>
              <a:rPr lang="en-IN" dirty="0" smtClean="0"/>
              <a:t>For initial few days post whelping her food should be milk &amp; milk products, Commercial cereal preparation with addition of egg yolk. Meat and fish can be given after 4-5 days.</a:t>
            </a:r>
          </a:p>
          <a:p>
            <a:endParaRPr lang="en-IN" dirty="0"/>
          </a:p>
        </p:txBody>
      </p:sp>
    </p:spTree>
    <p:extLst>
      <p:ext uri="{BB962C8B-B14F-4D97-AF65-F5344CB8AC3E}">
        <p14:creationId xmlns:p14="http://schemas.microsoft.com/office/powerpoint/2010/main" val="133835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59563"/>
          </a:xfrm>
        </p:spPr>
        <p:txBody>
          <a:bodyPr/>
          <a:lstStyle/>
          <a:p>
            <a:pPr>
              <a:buNone/>
            </a:pPr>
            <a:r>
              <a:rPr lang="en-IN" dirty="0" smtClean="0">
                <a:solidFill>
                  <a:srgbClr val="FF0000"/>
                </a:solidFill>
              </a:rPr>
              <a:t>Composition of cow, goat and bitch milk:</a:t>
            </a:r>
            <a:endParaRPr lang="en-IN" dirty="0">
              <a:solidFill>
                <a:srgbClr val="FF0000"/>
              </a:solidFill>
            </a:endParaRPr>
          </a:p>
        </p:txBody>
      </p:sp>
      <p:graphicFrame>
        <p:nvGraphicFramePr>
          <p:cNvPr id="4" name="Table 3"/>
          <p:cNvGraphicFramePr>
            <a:graphicFrameLocks noGrp="1"/>
          </p:cNvGraphicFramePr>
          <p:nvPr/>
        </p:nvGraphicFramePr>
        <p:xfrm>
          <a:off x="228600" y="990600"/>
          <a:ext cx="8763000" cy="5334000"/>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20000"/>
                    </a:ext>
                  </a:extLst>
                </a:gridCol>
                <a:gridCol w="2190750">
                  <a:extLst>
                    <a:ext uri="{9D8B030D-6E8A-4147-A177-3AD203B41FA5}">
                      <a16:colId xmlns:a16="http://schemas.microsoft.com/office/drawing/2014/main" val="20001"/>
                    </a:ext>
                  </a:extLst>
                </a:gridCol>
                <a:gridCol w="2190750">
                  <a:extLst>
                    <a:ext uri="{9D8B030D-6E8A-4147-A177-3AD203B41FA5}">
                      <a16:colId xmlns:a16="http://schemas.microsoft.com/office/drawing/2014/main" val="20002"/>
                    </a:ext>
                  </a:extLst>
                </a:gridCol>
                <a:gridCol w="2190750">
                  <a:extLst>
                    <a:ext uri="{9D8B030D-6E8A-4147-A177-3AD203B41FA5}">
                      <a16:colId xmlns:a16="http://schemas.microsoft.com/office/drawing/2014/main" val="20003"/>
                    </a:ext>
                  </a:extLst>
                </a:gridCol>
              </a:tblGrid>
              <a:tr h="889000">
                <a:tc>
                  <a:txBody>
                    <a:bodyPr/>
                    <a:lstStyle/>
                    <a:p>
                      <a:pPr algn="ctr"/>
                      <a:r>
                        <a:rPr lang="en-IN" sz="2400" dirty="0" smtClean="0"/>
                        <a:t>Nutrients</a:t>
                      </a:r>
                      <a:endParaRPr lang="en-IN" sz="2400" dirty="0"/>
                    </a:p>
                  </a:txBody>
                  <a:tcPr/>
                </a:tc>
                <a:tc>
                  <a:txBody>
                    <a:bodyPr/>
                    <a:lstStyle/>
                    <a:p>
                      <a:pPr algn="ctr"/>
                      <a:r>
                        <a:rPr lang="en-IN" sz="2400" dirty="0" smtClean="0"/>
                        <a:t>Cow Milk</a:t>
                      </a:r>
                      <a:endParaRPr lang="en-IN" sz="2400" dirty="0"/>
                    </a:p>
                  </a:txBody>
                  <a:tcPr/>
                </a:tc>
                <a:tc>
                  <a:txBody>
                    <a:bodyPr/>
                    <a:lstStyle/>
                    <a:p>
                      <a:pPr algn="ctr"/>
                      <a:r>
                        <a:rPr lang="en-IN" sz="2400" dirty="0" smtClean="0"/>
                        <a:t>Goat Milk</a:t>
                      </a:r>
                      <a:endParaRPr lang="en-IN" sz="2400" dirty="0"/>
                    </a:p>
                  </a:txBody>
                  <a:tcPr/>
                </a:tc>
                <a:tc>
                  <a:txBody>
                    <a:bodyPr/>
                    <a:lstStyle/>
                    <a:p>
                      <a:pPr algn="ctr"/>
                      <a:r>
                        <a:rPr lang="en-IN" sz="2400" dirty="0" smtClean="0"/>
                        <a:t>Bitch Milk</a:t>
                      </a:r>
                      <a:endParaRPr lang="en-IN" sz="2400" dirty="0"/>
                    </a:p>
                  </a:txBody>
                  <a:tcPr/>
                </a:tc>
                <a:extLst>
                  <a:ext uri="{0D108BD9-81ED-4DB2-BD59-A6C34878D82A}">
                    <a16:rowId xmlns:a16="http://schemas.microsoft.com/office/drawing/2014/main" val="10000"/>
                  </a:ext>
                </a:extLst>
              </a:tr>
              <a:tr h="889000">
                <a:tc>
                  <a:txBody>
                    <a:bodyPr/>
                    <a:lstStyle/>
                    <a:p>
                      <a:pPr algn="ctr"/>
                      <a:r>
                        <a:rPr lang="en-IN" sz="2400" dirty="0" smtClean="0"/>
                        <a:t>Water</a:t>
                      </a:r>
                      <a:endParaRPr lang="en-IN" sz="2400" dirty="0"/>
                    </a:p>
                  </a:txBody>
                  <a:tcPr/>
                </a:tc>
                <a:tc>
                  <a:txBody>
                    <a:bodyPr/>
                    <a:lstStyle/>
                    <a:p>
                      <a:pPr algn="ctr"/>
                      <a:r>
                        <a:rPr lang="en-IN" sz="2400" dirty="0" smtClean="0"/>
                        <a:t>87.5</a:t>
                      </a:r>
                      <a:endParaRPr lang="en-IN" sz="2400" dirty="0"/>
                    </a:p>
                  </a:txBody>
                  <a:tcPr/>
                </a:tc>
                <a:tc>
                  <a:txBody>
                    <a:bodyPr/>
                    <a:lstStyle/>
                    <a:p>
                      <a:pPr algn="ctr"/>
                      <a:r>
                        <a:rPr lang="en-IN" sz="2400" dirty="0" smtClean="0"/>
                        <a:t>85.7</a:t>
                      </a:r>
                      <a:endParaRPr lang="en-IN" sz="2400" dirty="0"/>
                    </a:p>
                  </a:txBody>
                  <a:tcPr/>
                </a:tc>
                <a:tc>
                  <a:txBody>
                    <a:bodyPr/>
                    <a:lstStyle/>
                    <a:p>
                      <a:pPr algn="ctr"/>
                      <a:r>
                        <a:rPr lang="en-IN" sz="2400" dirty="0" smtClean="0"/>
                        <a:t>75.0</a:t>
                      </a:r>
                      <a:endParaRPr lang="en-IN" sz="2400" dirty="0"/>
                    </a:p>
                  </a:txBody>
                  <a:tcPr/>
                </a:tc>
                <a:extLst>
                  <a:ext uri="{0D108BD9-81ED-4DB2-BD59-A6C34878D82A}">
                    <a16:rowId xmlns:a16="http://schemas.microsoft.com/office/drawing/2014/main" val="10001"/>
                  </a:ext>
                </a:extLst>
              </a:tr>
              <a:tr h="889000">
                <a:tc>
                  <a:txBody>
                    <a:bodyPr/>
                    <a:lstStyle/>
                    <a:p>
                      <a:pPr algn="ctr"/>
                      <a:r>
                        <a:rPr lang="en-IN" sz="2400" dirty="0" smtClean="0"/>
                        <a:t>Protein</a:t>
                      </a:r>
                      <a:endParaRPr lang="en-IN" sz="2400" dirty="0"/>
                    </a:p>
                  </a:txBody>
                  <a:tcPr/>
                </a:tc>
                <a:tc>
                  <a:txBody>
                    <a:bodyPr/>
                    <a:lstStyle/>
                    <a:p>
                      <a:pPr algn="ctr"/>
                      <a:r>
                        <a:rPr lang="en-IN" sz="2400" dirty="0" smtClean="0"/>
                        <a:t>3.5</a:t>
                      </a:r>
                      <a:endParaRPr lang="en-IN" sz="2400" dirty="0"/>
                    </a:p>
                  </a:txBody>
                  <a:tcPr/>
                </a:tc>
                <a:tc>
                  <a:txBody>
                    <a:bodyPr/>
                    <a:lstStyle/>
                    <a:p>
                      <a:pPr algn="ctr"/>
                      <a:r>
                        <a:rPr lang="en-IN" sz="2400" dirty="0" smtClean="0"/>
                        <a:t>4.3</a:t>
                      </a:r>
                      <a:endParaRPr lang="en-IN" sz="2400" dirty="0"/>
                    </a:p>
                  </a:txBody>
                  <a:tcPr/>
                </a:tc>
                <a:tc>
                  <a:txBody>
                    <a:bodyPr/>
                    <a:lstStyle/>
                    <a:p>
                      <a:pPr algn="ctr"/>
                      <a:r>
                        <a:rPr lang="en-IN" sz="2400" dirty="0" smtClean="0"/>
                        <a:t>11.0</a:t>
                      </a:r>
                      <a:endParaRPr lang="en-IN" sz="2400" dirty="0"/>
                    </a:p>
                  </a:txBody>
                  <a:tcPr/>
                </a:tc>
                <a:extLst>
                  <a:ext uri="{0D108BD9-81ED-4DB2-BD59-A6C34878D82A}">
                    <a16:rowId xmlns:a16="http://schemas.microsoft.com/office/drawing/2014/main" val="10002"/>
                  </a:ext>
                </a:extLst>
              </a:tr>
              <a:tr h="889000">
                <a:tc>
                  <a:txBody>
                    <a:bodyPr/>
                    <a:lstStyle/>
                    <a:p>
                      <a:pPr algn="ctr"/>
                      <a:r>
                        <a:rPr lang="en-IN" sz="2400" dirty="0" smtClean="0"/>
                        <a:t>Fat</a:t>
                      </a:r>
                      <a:endParaRPr lang="en-IN" sz="2400" dirty="0"/>
                    </a:p>
                  </a:txBody>
                  <a:tcPr/>
                </a:tc>
                <a:tc>
                  <a:txBody>
                    <a:bodyPr/>
                    <a:lstStyle/>
                    <a:p>
                      <a:pPr algn="ctr"/>
                      <a:r>
                        <a:rPr lang="en-IN" sz="2400" dirty="0" smtClean="0"/>
                        <a:t>3.5</a:t>
                      </a:r>
                      <a:endParaRPr lang="en-IN" sz="2400" dirty="0"/>
                    </a:p>
                  </a:txBody>
                  <a:tcPr/>
                </a:tc>
                <a:tc>
                  <a:txBody>
                    <a:bodyPr/>
                    <a:lstStyle/>
                    <a:p>
                      <a:pPr algn="ctr"/>
                      <a:r>
                        <a:rPr lang="en-IN" sz="2400" dirty="0" smtClean="0"/>
                        <a:t>4.8</a:t>
                      </a:r>
                      <a:endParaRPr lang="en-IN" sz="2400" dirty="0"/>
                    </a:p>
                  </a:txBody>
                  <a:tcPr/>
                </a:tc>
                <a:tc>
                  <a:txBody>
                    <a:bodyPr/>
                    <a:lstStyle/>
                    <a:p>
                      <a:pPr algn="ctr"/>
                      <a:r>
                        <a:rPr lang="en-IN" sz="2400" dirty="0" smtClean="0"/>
                        <a:t>10.0</a:t>
                      </a:r>
                      <a:endParaRPr lang="en-IN" sz="2400" dirty="0"/>
                    </a:p>
                  </a:txBody>
                  <a:tcPr/>
                </a:tc>
                <a:extLst>
                  <a:ext uri="{0D108BD9-81ED-4DB2-BD59-A6C34878D82A}">
                    <a16:rowId xmlns:a16="http://schemas.microsoft.com/office/drawing/2014/main" val="10003"/>
                  </a:ext>
                </a:extLst>
              </a:tr>
              <a:tr h="889000">
                <a:tc>
                  <a:txBody>
                    <a:bodyPr/>
                    <a:lstStyle/>
                    <a:p>
                      <a:pPr algn="ctr"/>
                      <a:r>
                        <a:rPr lang="en-IN" sz="2400" dirty="0" smtClean="0"/>
                        <a:t>sugar</a:t>
                      </a:r>
                      <a:endParaRPr lang="en-IN" sz="2400" dirty="0"/>
                    </a:p>
                  </a:txBody>
                  <a:tcPr/>
                </a:tc>
                <a:tc>
                  <a:txBody>
                    <a:bodyPr/>
                    <a:lstStyle/>
                    <a:p>
                      <a:pPr algn="ctr"/>
                      <a:r>
                        <a:rPr lang="en-IN" sz="2400" dirty="0" smtClean="0"/>
                        <a:t>4.8</a:t>
                      </a:r>
                      <a:endParaRPr lang="en-IN" sz="2400" dirty="0"/>
                    </a:p>
                  </a:txBody>
                  <a:tcPr/>
                </a:tc>
                <a:tc>
                  <a:txBody>
                    <a:bodyPr/>
                    <a:lstStyle/>
                    <a:p>
                      <a:pPr algn="ctr"/>
                      <a:r>
                        <a:rPr lang="en-IN" sz="2400" dirty="0" smtClean="0"/>
                        <a:t>4.5</a:t>
                      </a:r>
                      <a:endParaRPr lang="en-IN" sz="2400" dirty="0"/>
                    </a:p>
                  </a:txBody>
                  <a:tcPr/>
                </a:tc>
                <a:tc>
                  <a:txBody>
                    <a:bodyPr/>
                    <a:lstStyle/>
                    <a:p>
                      <a:pPr algn="ctr"/>
                      <a:r>
                        <a:rPr lang="en-IN" sz="2400" dirty="0" smtClean="0"/>
                        <a:t>3.3</a:t>
                      </a:r>
                      <a:endParaRPr lang="en-IN" sz="2400" dirty="0"/>
                    </a:p>
                  </a:txBody>
                  <a:tcPr/>
                </a:tc>
                <a:extLst>
                  <a:ext uri="{0D108BD9-81ED-4DB2-BD59-A6C34878D82A}">
                    <a16:rowId xmlns:a16="http://schemas.microsoft.com/office/drawing/2014/main" val="10004"/>
                  </a:ext>
                </a:extLst>
              </a:tr>
              <a:tr h="889000">
                <a:tc>
                  <a:txBody>
                    <a:bodyPr/>
                    <a:lstStyle/>
                    <a:p>
                      <a:pPr algn="ctr"/>
                      <a:r>
                        <a:rPr lang="en-IN" sz="2400" dirty="0" smtClean="0"/>
                        <a:t>Ash</a:t>
                      </a:r>
                      <a:endParaRPr lang="en-IN" sz="2400" dirty="0"/>
                    </a:p>
                  </a:txBody>
                  <a:tcPr/>
                </a:tc>
                <a:tc>
                  <a:txBody>
                    <a:bodyPr/>
                    <a:lstStyle/>
                    <a:p>
                      <a:pPr algn="ctr"/>
                      <a:r>
                        <a:rPr lang="en-IN" sz="2400" dirty="0" smtClean="0"/>
                        <a:t>0.7</a:t>
                      </a:r>
                      <a:endParaRPr lang="en-IN" sz="2400" dirty="0"/>
                    </a:p>
                  </a:txBody>
                  <a:tcPr/>
                </a:tc>
                <a:tc>
                  <a:txBody>
                    <a:bodyPr/>
                    <a:lstStyle/>
                    <a:p>
                      <a:pPr algn="ctr"/>
                      <a:r>
                        <a:rPr lang="en-IN" sz="2400" dirty="0" smtClean="0"/>
                        <a:t>0.7</a:t>
                      </a:r>
                      <a:endParaRPr lang="en-IN" sz="2400" dirty="0"/>
                    </a:p>
                  </a:txBody>
                  <a:tcPr/>
                </a:tc>
                <a:tc>
                  <a:txBody>
                    <a:bodyPr/>
                    <a:lstStyle/>
                    <a:p>
                      <a:pPr algn="ctr"/>
                      <a:r>
                        <a:rPr lang="en-IN" sz="2400" dirty="0" smtClean="0"/>
                        <a:t>0.7</a:t>
                      </a:r>
                      <a:endParaRPr lang="en-IN" sz="2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537081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91600" cy="6705600"/>
          </a:xfrm>
        </p:spPr>
        <p:txBody>
          <a:bodyPr/>
          <a:lstStyle/>
          <a:p>
            <a:pPr>
              <a:buNone/>
            </a:pPr>
            <a:r>
              <a:rPr lang="en-IN" dirty="0" smtClean="0">
                <a:solidFill>
                  <a:srgbClr val="FF0000"/>
                </a:solidFill>
              </a:rPr>
              <a:t>Fostering: </a:t>
            </a:r>
          </a:p>
          <a:p>
            <a:pPr algn="just"/>
            <a:r>
              <a:rPr lang="en-IN" dirty="0" smtClean="0"/>
              <a:t>In case of large litter size (more than 6 to 7 puppies) or death of mother or negligence of puppies, by their mother, puppies can be reared with foster mother which is called fostering. </a:t>
            </a:r>
          </a:p>
          <a:p>
            <a:pPr algn="just"/>
            <a:r>
              <a:rPr lang="en-IN" dirty="0" smtClean="0"/>
              <a:t>Usually, a newly whelped bitch which has smaller size litter and of suitable breed with good health, temperament and free from parasites is chosen for this purpose. </a:t>
            </a:r>
          </a:p>
          <a:p>
            <a:pPr algn="just"/>
            <a:r>
              <a:rPr lang="en-IN" dirty="0" smtClean="0"/>
              <a:t>To introduce these foreign pups in the family of foster mother is tough. It can be done by following methods-</a:t>
            </a:r>
            <a:endParaRPr lang="en-IN" dirty="0"/>
          </a:p>
        </p:txBody>
      </p:sp>
    </p:spTree>
    <p:extLst>
      <p:ext uri="{BB962C8B-B14F-4D97-AF65-F5344CB8AC3E}">
        <p14:creationId xmlns:p14="http://schemas.microsoft.com/office/powerpoint/2010/main" val="590875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normAutofit lnSpcReduction="10000"/>
          </a:bodyPr>
          <a:lstStyle/>
          <a:p>
            <a:pPr algn="just"/>
            <a:r>
              <a:rPr lang="en-IN" dirty="0" smtClean="0"/>
              <a:t>The difference between age of puppies of foster mother and foreign pups should not be more than 2 to 3 days.</a:t>
            </a:r>
          </a:p>
          <a:p>
            <a:pPr algn="just"/>
            <a:r>
              <a:rPr lang="en-IN" dirty="0" smtClean="0"/>
              <a:t>While introducing these new pups, she should be taken away for 1 to 2 hours and these foreigners be well mixed with her own litter to acquire their scent.</a:t>
            </a:r>
          </a:p>
          <a:p>
            <a:pPr algn="just"/>
            <a:r>
              <a:rPr lang="en-IN" dirty="0" smtClean="0"/>
              <a:t>Few drops of milk extract if spread on coat of new pups may help the bitch to lick them and accept them.</a:t>
            </a:r>
          </a:p>
          <a:p>
            <a:pPr algn="just"/>
            <a:r>
              <a:rPr lang="en-IN" dirty="0" smtClean="0"/>
              <a:t>In case of fostering for large litters, the best puppies should be left with their original mother and only inferiors can be shifted to foster mother.</a:t>
            </a:r>
            <a:endParaRPr lang="en-IN" dirty="0"/>
          </a:p>
        </p:txBody>
      </p:sp>
    </p:spTree>
    <p:extLst>
      <p:ext uri="{BB962C8B-B14F-4D97-AF65-F5344CB8AC3E}">
        <p14:creationId xmlns:p14="http://schemas.microsoft.com/office/powerpoint/2010/main" val="1905372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normAutofit fontScale="92500" lnSpcReduction="20000"/>
          </a:bodyPr>
          <a:lstStyle/>
          <a:p>
            <a:pPr>
              <a:buNone/>
            </a:pPr>
            <a:r>
              <a:rPr lang="en-IN" b="1" dirty="0" smtClean="0">
                <a:solidFill>
                  <a:srgbClr val="FF0000"/>
                </a:solidFill>
              </a:rPr>
              <a:t>Hand rearing:</a:t>
            </a:r>
          </a:p>
          <a:p>
            <a:pPr algn="just"/>
            <a:r>
              <a:rPr lang="en-IN" dirty="0" smtClean="0"/>
              <a:t>This method is only adopted in situation of complete stoppage of milk production by bitch or ill health or death.</a:t>
            </a:r>
          </a:p>
          <a:p>
            <a:pPr algn="just"/>
            <a:r>
              <a:rPr lang="en-IN" dirty="0" smtClean="0"/>
              <a:t>Warmth is the prime need in this process. Rubber bags/bottles kept in blanket under the bedding are suitable for first 2 to 3 weeks.</a:t>
            </a:r>
          </a:p>
          <a:p>
            <a:pPr algn="just"/>
            <a:r>
              <a:rPr lang="en-IN" dirty="0" smtClean="0"/>
              <a:t>Feeding should be at 2 hours interval during day and night for 1</a:t>
            </a:r>
            <a:r>
              <a:rPr lang="en-IN" baseline="30000" dirty="0" smtClean="0"/>
              <a:t>st</a:t>
            </a:r>
            <a:r>
              <a:rPr lang="en-IN" dirty="0" smtClean="0"/>
              <a:t> week.</a:t>
            </a:r>
          </a:p>
          <a:p>
            <a:pPr algn="just"/>
            <a:r>
              <a:rPr lang="en-IN" dirty="0" smtClean="0"/>
              <a:t>For milk feeding temperature should be around 37.7°C.</a:t>
            </a:r>
          </a:p>
          <a:p>
            <a:pPr algn="just"/>
            <a:r>
              <a:rPr lang="en-IN" dirty="0" smtClean="0"/>
              <a:t>At the age of 4 weeks feeding of meat and cooked eggs can be introduced by reducing milk feeding.</a:t>
            </a:r>
          </a:p>
          <a:p>
            <a:pPr algn="just"/>
            <a:r>
              <a:rPr lang="en-IN" dirty="0" smtClean="0"/>
              <a:t>From 5 to 6 weeks age puppies can be fed at every 3 hours interval.</a:t>
            </a:r>
            <a:endParaRPr lang="en-IN" dirty="0"/>
          </a:p>
        </p:txBody>
      </p:sp>
    </p:spTree>
    <p:extLst>
      <p:ext uri="{BB962C8B-B14F-4D97-AF65-F5344CB8AC3E}">
        <p14:creationId xmlns:p14="http://schemas.microsoft.com/office/powerpoint/2010/main" val="41620852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normAutofit lnSpcReduction="10000"/>
          </a:bodyPr>
          <a:lstStyle/>
          <a:p>
            <a:pPr>
              <a:buNone/>
            </a:pPr>
            <a:r>
              <a:rPr lang="en-IN" dirty="0" smtClean="0">
                <a:solidFill>
                  <a:srgbClr val="FF0000"/>
                </a:solidFill>
              </a:rPr>
              <a:t>Post weaning management of pups:</a:t>
            </a:r>
          </a:p>
          <a:p>
            <a:pPr algn="just"/>
            <a:r>
              <a:rPr lang="en-IN" dirty="0" smtClean="0"/>
              <a:t>It is better to wean the puppies at the age of 7to 8 weeks.</a:t>
            </a:r>
          </a:p>
          <a:p>
            <a:pPr algn="just"/>
            <a:r>
              <a:rPr lang="en-IN" dirty="0" smtClean="0"/>
              <a:t>The feeding can be still done at every 3 hours which can be continued </a:t>
            </a:r>
            <a:r>
              <a:rPr lang="en-IN" dirty="0" err="1" smtClean="0"/>
              <a:t>upto</a:t>
            </a:r>
            <a:r>
              <a:rPr lang="en-IN" dirty="0" smtClean="0"/>
              <a:t> 10 weeks.</a:t>
            </a:r>
          </a:p>
          <a:p>
            <a:pPr algn="just"/>
            <a:r>
              <a:rPr lang="en-IN" dirty="0" smtClean="0"/>
              <a:t>From the age of 10-12 weeks ordinary milk is sufficient.</a:t>
            </a:r>
          </a:p>
          <a:p>
            <a:pPr algn="just"/>
            <a:r>
              <a:rPr lang="en-IN" dirty="0" smtClean="0"/>
              <a:t>Meat in ample quantity with various items like fruits, green vegetables can also be added to food.</a:t>
            </a:r>
          </a:p>
          <a:p>
            <a:pPr algn="just"/>
            <a:r>
              <a:rPr lang="en-IN" dirty="0" smtClean="0"/>
              <a:t>At this stage feeding can be done to 4 times daily with ad-lib milk.</a:t>
            </a:r>
          </a:p>
          <a:p>
            <a:pPr algn="just"/>
            <a:r>
              <a:rPr lang="en-IN" dirty="0" smtClean="0"/>
              <a:t>Between 16 to 20 weeks, milk can be cut down to 3times but quantity should be adequate.</a:t>
            </a:r>
            <a:endParaRPr lang="en-IN" dirty="0"/>
          </a:p>
        </p:txBody>
      </p:sp>
    </p:spTree>
    <p:extLst>
      <p:ext uri="{BB962C8B-B14F-4D97-AF65-F5344CB8AC3E}">
        <p14:creationId xmlns:p14="http://schemas.microsoft.com/office/powerpoint/2010/main" val="2143835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399"/>
            <a:ext cx="8991600" cy="5791201"/>
          </a:xfrm>
        </p:spPr>
        <p:txBody>
          <a:bodyPr/>
          <a:lstStyle/>
          <a:p>
            <a:pPr>
              <a:buNone/>
            </a:pPr>
            <a:r>
              <a:rPr lang="en-IN" dirty="0" smtClean="0">
                <a:solidFill>
                  <a:srgbClr val="FF0000"/>
                </a:solidFill>
              </a:rPr>
              <a:t>Other </a:t>
            </a:r>
            <a:r>
              <a:rPr lang="en-IN" dirty="0" err="1" smtClean="0">
                <a:solidFill>
                  <a:srgbClr val="FF0000"/>
                </a:solidFill>
              </a:rPr>
              <a:t>managemental</a:t>
            </a:r>
            <a:r>
              <a:rPr lang="en-IN" dirty="0" smtClean="0">
                <a:solidFill>
                  <a:srgbClr val="FF0000"/>
                </a:solidFill>
              </a:rPr>
              <a:t> operations of puppy rearing:</a:t>
            </a:r>
          </a:p>
          <a:p>
            <a:pPr marL="550926" indent="-514350" algn="just">
              <a:buFont typeface="+mj-lt"/>
              <a:buAutoNum type="arabicPeriod"/>
            </a:pPr>
            <a:r>
              <a:rPr lang="en-IN" dirty="0" smtClean="0">
                <a:solidFill>
                  <a:srgbClr val="92D050"/>
                </a:solidFill>
              </a:rPr>
              <a:t>Elimination of unwanted puppies:</a:t>
            </a:r>
            <a:r>
              <a:rPr lang="en-IN" dirty="0" smtClean="0"/>
              <a:t> In the interest of breed, the kindness for rearing of weak, malformed puppies is not fair, hence destroying them is the only method for elimination.</a:t>
            </a:r>
          </a:p>
          <a:p>
            <a:pPr marL="550926" indent="-514350" algn="just">
              <a:buNone/>
            </a:pPr>
            <a:r>
              <a:rPr lang="en-IN" dirty="0" smtClean="0"/>
              <a:t>	The ideal method is to submerge them completely under warm water immediately after birth until stoppage of breath.</a:t>
            </a:r>
          </a:p>
          <a:p>
            <a:pPr marL="550926" indent="-514350" algn="just">
              <a:buNone/>
            </a:pPr>
            <a:r>
              <a:rPr lang="en-IN" dirty="0" smtClean="0"/>
              <a:t>	The other method is to administer lethal dose of Nembutal inter abdominally for older puppies.</a:t>
            </a:r>
            <a:endParaRPr lang="en-IN" dirty="0"/>
          </a:p>
        </p:txBody>
      </p:sp>
    </p:spTree>
    <p:extLst>
      <p:ext uri="{BB962C8B-B14F-4D97-AF65-F5344CB8AC3E}">
        <p14:creationId xmlns:p14="http://schemas.microsoft.com/office/powerpoint/2010/main" val="413772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lstStyle/>
          <a:p>
            <a:pPr algn="just">
              <a:buNone/>
            </a:pPr>
            <a:r>
              <a:rPr lang="en-IN" dirty="0" smtClean="0">
                <a:solidFill>
                  <a:srgbClr val="92D050"/>
                </a:solidFill>
              </a:rPr>
              <a:t>Clipping of dew claws:</a:t>
            </a:r>
            <a:r>
              <a:rPr lang="en-IN" dirty="0" smtClean="0"/>
              <a:t> Dew claws are rudimentary thumbs present above digits on fore leg and sometimes on the hind leg also. If they are not clipped, they become long and sharp and causing trouble for nails.</a:t>
            </a:r>
          </a:p>
          <a:p>
            <a:pPr algn="just">
              <a:buNone/>
            </a:pPr>
            <a:r>
              <a:rPr lang="en-IN" dirty="0" smtClean="0">
                <a:solidFill>
                  <a:srgbClr val="92D050"/>
                </a:solidFill>
              </a:rPr>
              <a:t>Docking:</a:t>
            </a:r>
            <a:r>
              <a:rPr lang="en-IN" dirty="0" smtClean="0"/>
              <a:t> This is usually carried out during first week of life. A specific length of tail should be kept depending on breed.</a:t>
            </a:r>
          </a:p>
          <a:p>
            <a:pPr algn="just">
              <a:buNone/>
            </a:pPr>
            <a:r>
              <a:rPr lang="en-IN" dirty="0" smtClean="0">
                <a:solidFill>
                  <a:srgbClr val="92D050"/>
                </a:solidFill>
              </a:rPr>
              <a:t>Handling of dogs:</a:t>
            </a:r>
            <a:r>
              <a:rPr lang="en-IN" dirty="0" smtClean="0"/>
              <a:t> Dogs are required to be handled for day to day </a:t>
            </a:r>
            <a:r>
              <a:rPr lang="en-IN" dirty="0" err="1" smtClean="0"/>
              <a:t>managemental</a:t>
            </a:r>
            <a:r>
              <a:rPr lang="en-IN" dirty="0" smtClean="0"/>
              <a:t> operations, clinical examination, medication and vaccination, transport etc. A proper restraint is prime need of safe and stress free handling.</a:t>
            </a:r>
            <a:endParaRPr lang="en-IN" dirty="0"/>
          </a:p>
        </p:txBody>
      </p:sp>
    </p:spTree>
    <p:extLst>
      <p:ext uri="{BB962C8B-B14F-4D97-AF65-F5344CB8AC3E}">
        <p14:creationId xmlns:p14="http://schemas.microsoft.com/office/powerpoint/2010/main" val="2868604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lnSpcReduction="10000"/>
          </a:bodyPr>
          <a:lstStyle/>
          <a:p>
            <a:pPr algn="just">
              <a:buNone/>
            </a:pPr>
            <a:r>
              <a:rPr lang="en-IN" dirty="0" smtClean="0">
                <a:solidFill>
                  <a:srgbClr val="66FF33"/>
                </a:solidFill>
              </a:rPr>
              <a:t>Nail clipping:</a:t>
            </a:r>
            <a:r>
              <a:rPr lang="en-IN" dirty="0" smtClean="0"/>
              <a:t> Due to young age and growth phase, nails of puppies grow fast and from first week onwards a pair of nails scissors should trim them regularly at few days interval. If this is not practiced, nails become very long and sharp with which puppies scratch each other and bitch also.</a:t>
            </a:r>
          </a:p>
          <a:p>
            <a:pPr algn="just">
              <a:buNone/>
            </a:pPr>
            <a:r>
              <a:rPr lang="en-IN" dirty="0" smtClean="0">
                <a:solidFill>
                  <a:srgbClr val="66FF33"/>
                </a:solidFill>
              </a:rPr>
              <a:t>Teeth-cutting:</a:t>
            </a:r>
            <a:r>
              <a:rPr lang="en-IN" dirty="0" smtClean="0"/>
              <a:t> Dogs have two sets of teeth. The first deciduous or milk teeth which starts erupting at around 3 weeks and usually cut at 5 to 6 weeks of age. These are 28 in number and softer and sharp than permanent teeth.</a:t>
            </a:r>
          </a:p>
          <a:p>
            <a:pPr algn="just">
              <a:buNone/>
            </a:pPr>
            <a:r>
              <a:rPr lang="en-IN" dirty="0" smtClean="0"/>
              <a:t>	The permanent teeth starts erupting at the age of 12 to 15 weeks in most of medium and large sized breeds whereas little later in toy breeds. The total number of permanent teeth is 42 to 44. </a:t>
            </a:r>
            <a:endParaRPr lang="en-IN" dirty="0"/>
          </a:p>
        </p:txBody>
      </p:sp>
    </p:spTree>
    <p:extLst>
      <p:ext uri="{BB962C8B-B14F-4D97-AF65-F5344CB8AC3E}">
        <p14:creationId xmlns:p14="http://schemas.microsoft.com/office/powerpoint/2010/main" val="292935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91600" cy="5943600"/>
          </a:xfrm>
        </p:spPr>
        <p:txBody>
          <a:bodyPr/>
          <a:lstStyle/>
          <a:p>
            <a:pPr>
              <a:buNone/>
            </a:pPr>
            <a:r>
              <a:rPr lang="en-IN" dirty="0" smtClean="0">
                <a:solidFill>
                  <a:srgbClr val="FFC000"/>
                </a:solidFill>
              </a:rPr>
              <a:t>Dimension of kennel (Size</a:t>
            </a:r>
            <a:r>
              <a:rPr lang="en-IN" dirty="0" smtClean="0">
                <a:solidFill>
                  <a:srgbClr val="FFC000"/>
                </a:solidFill>
              </a:rPr>
              <a:t>):</a:t>
            </a:r>
            <a:endParaRPr lang="en-IN" dirty="0" smtClean="0">
              <a:solidFill>
                <a:srgbClr val="FFC000"/>
              </a:solidFill>
            </a:endParaRPr>
          </a:p>
          <a:p>
            <a:pPr>
              <a:buNone/>
            </a:pPr>
            <a:endParaRPr lang="en-IN" dirty="0"/>
          </a:p>
        </p:txBody>
      </p:sp>
      <p:graphicFrame>
        <p:nvGraphicFramePr>
          <p:cNvPr id="4" name="Table 3"/>
          <p:cNvGraphicFramePr>
            <a:graphicFrameLocks noGrp="1"/>
          </p:cNvGraphicFramePr>
          <p:nvPr/>
        </p:nvGraphicFramePr>
        <p:xfrm>
          <a:off x="533400" y="1422400"/>
          <a:ext cx="8077200" cy="467360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1168400">
                <a:tc>
                  <a:txBody>
                    <a:bodyPr/>
                    <a:lstStyle/>
                    <a:p>
                      <a:pPr algn="ctr"/>
                      <a:endParaRPr lang="en-IN" sz="2400" dirty="0"/>
                    </a:p>
                  </a:txBody>
                  <a:tcPr/>
                </a:tc>
                <a:tc>
                  <a:txBody>
                    <a:bodyPr/>
                    <a:lstStyle/>
                    <a:p>
                      <a:pPr algn="ctr"/>
                      <a:r>
                        <a:rPr lang="en-IN" sz="2400" dirty="0" smtClean="0"/>
                        <a:t>Length</a:t>
                      </a:r>
                      <a:endParaRPr lang="en-IN" sz="2400" dirty="0"/>
                    </a:p>
                  </a:txBody>
                  <a:tcPr/>
                </a:tc>
                <a:tc>
                  <a:txBody>
                    <a:bodyPr/>
                    <a:lstStyle/>
                    <a:p>
                      <a:pPr algn="ctr"/>
                      <a:r>
                        <a:rPr lang="en-IN" sz="2400" dirty="0" smtClean="0"/>
                        <a:t>Width</a:t>
                      </a:r>
                      <a:endParaRPr lang="en-IN" sz="2400" dirty="0"/>
                    </a:p>
                  </a:txBody>
                  <a:tcPr/>
                </a:tc>
                <a:tc>
                  <a:txBody>
                    <a:bodyPr/>
                    <a:lstStyle/>
                    <a:p>
                      <a:pPr algn="ctr"/>
                      <a:r>
                        <a:rPr lang="en-IN" sz="2400" dirty="0" smtClean="0"/>
                        <a:t>Height</a:t>
                      </a:r>
                      <a:endParaRPr lang="en-IN" sz="2400" dirty="0"/>
                    </a:p>
                  </a:txBody>
                  <a:tcPr/>
                </a:tc>
                <a:extLst>
                  <a:ext uri="{0D108BD9-81ED-4DB2-BD59-A6C34878D82A}">
                    <a16:rowId xmlns:a16="http://schemas.microsoft.com/office/drawing/2014/main" val="10000"/>
                  </a:ext>
                </a:extLst>
              </a:tr>
              <a:tr h="1168400">
                <a:tc>
                  <a:txBody>
                    <a:bodyPr/>
                    <a:lstStyle/>
                    <a:p>
                      <a:pPr algn="ctr"/>
                      <a:r>
                        <a:rPr lang="en-IN" sz="2400" dirty="0" smtClean="0"/>
                        <a:t>Heavy Dogs</a:t>
                      </a:r>
                      <a:endParaRPr lang="en-IN" sz="2400" dirty="0"/>
                    </a:p>
                  </a:txBody>
                  <a:tcPr/>
                </a:tc>
                <a:tc>
                  <a:txBody>
                    <a:bodyPr/>
                    <a:lstStyle/>
                    <a:p>
                      <a:pPr algn="ctr"/>
                      <a:r>
                        <a:rPr lang="en-IN" sz="2400" dirty="0" smtClean="0"/>
                        <a:t>2.3 M</a:t>
                      </a:r>
                      <a:endParaRPr lang="en-IN" sz="2400" dirty="0"/>
                    </a:p>
                  </a:txBody>
                  <a:tcPr/>
                </a:tc>
                <a:tc>
                  <a:txBody>
                    <a:bodyPr/>
                    <a:lstStyle/>
                    <a:p>
                      <a:pPr algn="ctr"/>
                      <a:r>
                        <a:rPr lang="en-IN" sz="2400" dirty="0" smtClean="0"/>
                        <a:t>1.8 M</a:t>
                      </a:r>
                      <a:endParaRPr lang="en-IN" sz="2400" dirty="0"/>
                    </a:p>
                  </a:txBody>
                  <a:tcPr/>
                </a:tc>
                <a:tc>
                  <a:txBody>
                    <a:bodyPr/>
                    <a:lstStyle/>
                    <a:p>
                      <a:pPr algn="ctr"/>
                      <a:r>
                        <a:rPr lang="en-IN" sz="2400" dirty="0" smtClean="0"/>
                        <a:t>1.3 M</a:t>
                      </a:r>
                      <a:endParaRPr lang="en-IN" sz="2400" dirty="0"/>
                    </a:p>
                  </a:txBody>
                  <a:tcPr/>
                </a:tc>
                <a:extLst>
                  <a:ext uri="{0D108BD9-81ED-4DB2-BD59-A6C34878D82A}">
                    <a16:rowId xmlns:a16="http://schemas.microsoft.com/office/drawing/2014/main" val="10001"/>
                  </a:ext>
                </a:extLst>
              </a:tr>
              <a:tr h="1168400">
                <a:tc>
                  <a:txBody>
                    <a:bodyPr/>
                    <a:lstStyle/>
                    <a:p>
                      <a:pPr algn="ctr"/>
                      <a:r>
                        <a:rPr lang="en-IN" sz="2400" dirty="0" smtClean="0"/>
                        <a:t>Medium Dogs</a:t>
                      </a:r>
                      <a:endParaRPr lang="en-IN" sz="2400" dirty="0"/>
                    </a:p>
                  </a:txBody>
                  <a:tcPr/>
                </a:tc>
                <a:tc>
                  <a:txBody>
                    <a:bodyPr/>
                    <a:lstStyle/>
                    <a:p>
                      <a:pPr algn="ctr"/>
                      <a:r>
                        <a:rPr lang="en-IN" sz="2400" dirty="0" smtClean="0"/>
                        <a:t>1.6 M</a:t>
                      </a:r>
                      <a:endParaRPr lang="en-IN" sz="2400" dirty="0"/>
                    </a:p>
                  </a:txBody>
                  <a:tcPr/>
                </a:tc>
                <a:tc>
                  <a:txBody>
                    <a:bodyPr/>
                    <a:lstStyle/>
                    <a:p>
                      <a:pPr algn="ctr"/>
                      <a:r>
                        <a:rPr lang="en-IN" sz="2400" dirty="0" smtClean="0"/>
                        <a:t>1.2 M</a:t>
                      </a:r>
                      <a:endParaRPr lang="en-IN" sz="2400" dirty="0"/>
                    </a:p>
                  </a:txBody>
                  <a:tcPr/>
                </a:tc>
                <a:tc>
                  <a:txBody>
                    <a:bodyPr/>
                    <a:lstStyle/>
                    <a:p>
                      <a:pPr algn="ctr"/>
                      <a:r>
                        <a:rPr lang="en-IN" sz="2400" dirty="0" smtClean="0"/>
                        <a:t>1 M</a:t>
                      </a:r>
                      <a:endParaRPr lang="en-IN" sz="2400" dirty="0"/>
                    </a:p>
                  </a:txBody>
                  <a:tcPr/>
                </a:tc>
                <a:extLst>
                  <a:ext uri="{0D108BD9-81ED-4DB2-BD59-A6C34878D82A}">
                    <a16:rowId xmlns:a16="http://schemas.microsoft.com/office/drawing/2014/main" val="10002"/>
                  </a:ext>
                </a:extLst>
              </a:tr>
              <a:tr h="1168400">
                <a:tc>
                  <a:txBody>
                    <a:bodyPr/>
                    <a:lstStyle/>
                    <a:p>
                      <a:pPr algn="ctr"/>
                      <a:r>
                        <a:rPr lang="en-IN" sz="2400" dirty="0" smtClean="0"/>
                        <a:t>Small Dogs</a:t>
                      </a:r>
                      <a:endParaRPr lang="en-IN" sz="2400" dirty="0"/>
                    </a:p>
                  </a:txBody>
                  <a:tcPr/>
                </a:tc>
                <a:tc>
                  <a:txBody>
                    <a:bodyPr/>
                    <a:lstStyle/>
                    <a:p>
                      <a:pPr algn="ctr"/>
                      <a:r>
                        <a:rPr lang="en-IN" sz="2400" dirty="0" smtClean="0"/>
                        <a:t>1.2 M</a:t>
                      </a:r>
                      <a:endParaRPr lang="en-IN" sz="2400" dirty="0"/>
                    </a:p>
                  </a:txBody>
                  <a:tcPr/>
                </a:tc>
                <a:tc>
                  <a:txBody>
                    <a:bodyPr/>
                    <a:lstStyle/>
                    <a:p>
                      <a:pPr algn="ctr"/>
                      <a:r>
                        <a:rPr lang="en-IN" sz="2400" dirty="0" smtClean="0"/>
                        <a:t>0.80 M</a:t>
                      </a:r>
                      <a:endParaRPr lang="en-IN" sz="2400" dirty="0"/>
                    </a:p>
                  </a:txBody>
                  <a:tcPr/>
                </a:tc>
                <a:tc>
                  <a:txBody>
                    <a:bodyPr/>
                    <a:lstStyle/>
                    <a:p>
                      <a:pPr algn="ctr"/>
                      <a:r>
                        <a:rPr lang="en-IN" sz="2400" dirty="0" smtClean="0"/>
                        <a:t>0.70 M</a:t>
                      </a:r>
                      <a:endParaRPr lang="en-IN" sz="2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25885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lstStyle/>
          <a:p>
            <a:pPr algn="ctr">
              <a:buNone/>
            </a:pPr>
            <a:r>
              <a:rPr lang="en-IN" dirty="0" smtClean="0">
                <a:solidFill>
                  <a:srgbClr val="00B0F0"/>
                </a:solidFill>
              </a:rPr>
              <a:t>Vaccination</a:t>
            </a:r>
          </a:p>
          <a:p>
            <a:pPr>
              <a:buNone/>
            </a:pPr>
            <a:endParaRPr lang="en-IN" dirty="0">
              <a:solidFill>
                <a:srgbClr val="00B0F0"/>
              </a:solidFill>
            </a:endParaRPr>
          </a:p>
        </p:txBody>
      </p:sp>
      <p:graphicFrame>
        <p:nvGraphicFramePr>
          <p:cNvPr id="4" name="Table 3"/>
          <p:cNvGraphicFramePr>
            <a:graphicFrameLocks noGrp="1"/>
          </p:cNvGraphicFramePr>
          <p:nvPr/>
        </p:nvGraphicFramePr>
        <p:xfrm>
          <a:off x="152400" y="687978"/>
          <a:ext cx="8915399" cy="5908764"/>
        </p:xfrm>
        <a:graphic>
          <a:graphicData uri="http://schemas.openxmlformats.org/drawingml/2006/table">
            <a:tbl>
              <a:tblPr firstRow="1" bandRow="1">
                <a:tableStyleId>{5C22544A-7EE6-4342-B048-85BDC9FD1C3A}</a:tableStyleId>
              </a:tblPr>
              <a:tblGrid>
                <a:gridCol w="648393">
                  <a:extLst>
                    <a:ext uri="{9D8B030D-6E8A-4147-A177-3AD203B41FA5}">
                      <a16:colId xmlns:a16="http://schemas.microsoft.com/office/drawing/2014/main" val="20000"/>
                    </a:ext>
                  </a:extLst>
                </a:gridCol>
                <a:gridCol w="1847012">
                  <a:extLst>
                    <a:ext uri="{9D8B030D-6E8A-4147-A177-3AD203B41FA5}">
                      <a16:colId xmlns:a16="http://schemas.microsoft.com/office/drawing/2014/main" val="20001"/>
                    </a:ext>
                  </a:extLst>
                </a:gridCol>
                <a:gridCol w="1466995">
                  <a:extLst>
                    <a:ext uri="{9D8B030D-6E8A-4147-A177-3AD203B41FA5}">
                      <a16:colId xmlns:a16="http://schemas.microsoft.com/office/drawing/2014/main" val="20002"/>
                    </a:ext>
                  </a:extLst>
                </a:gridCol>
                <a:gridCol w="1209893">
                  <a:extLst>
                    <a:ext uri="{9D8B030D-6E8A-4147-A177-3AD203B41FA5}">
                      <a16:colId xmlns:a16="http://schemas.microsoft.com/office/drawing/2014/main" val="20003"/>
                    </a:ext>
                  </a:extLst>
                </a:gridCol>
                <a:gridCol w="1429186">
                  <a:extLst>
                    <a:ext uri="{9D8B030D-6E8A-4147-A177-3AD203B41FA5}">
                      <a16:colId xmlns:a16="http://schemas.microsoft.com/office/drawing/2014/main" val="20004"/>
                    </a:ext>
                  </a:extLst>
                </a:gridCol>
                <a:gridCol w="1066218">
                  <a:extLst>
                    <a:ext uri="{9D8B030D-6E8A-4147-A177-3AD203B41FA5}">
                      <a16:colId xmlns:a16="http://schemas.microsoft.com/office/drawing/2014/main" val="20005"/>
                    </a:ext>
                  </a:extLst>
                </a:gridCol>
                <a:gridCol w="1247702">
                  <a:extLst>
                    <a:ext uri="{9D8B030D-6E8A-4147-A177-3AD203B41FA5}">
                      <a16:colId xmlns:a16="http://schemas.microsoft.com/office/drawing/2014/main" val="20006"/>
                    </a:ext>
                  </a:extLst>
                </a:gridCol>
              </a:tblGrid>
              <a:tr h="859971">
                <a:tc>
                  <a:txBody>
                    <a:bodyPr/>
                    <a:lstStyle/>
                    <a:p>
                      <a:pPr algn="ctr"/>
                      <a:r>
                        <a:rPr lang="en-IN" dirty="0" smtClean="0"/>
                        <a:t>Sl. No.</a:t>
                      </a:r>
                      <a:endParaRPr lang="en-IN" dirty="0"/>
                    </a:p>
                  </a:txBody>
                  <a:tcPr/>
                </a:tc>
                <a:tc>
                  <a:txBody>
                    <a:bodyPr/>
                    <a:lstStyle/>
                    <a:p>
                      <a:pPr algn="ctr"/>
                      <a:r>
                        <a:rPr lang="en-IN" dirty="0" smtClean="0"/>
                        <a:t>Disease</a:t>
                      </a:r>
                      <a:endParaRPr lang="en-IN" dirty="0"/>
                    </a:p>
                  </a:txBody>
                  <a:tcPr/>
                </a:tc>
                <a:tc>
                  <a:txBody>
                    <a:bodyPr/>
                    <a:lstStyle/>
                    <a:p>
                      <a:pPr algn="ctr"/>
                      <a:r>
                        <a:rPr lang="en-IN" dirty="0" smtClean="0"/>
                        <a:t>Type of vaccine</a:t>
                      </a:r>
                      <a:endParaRPr lang="en-IN" dirty="0"/>
                    </a:p>
                  </a:txBody>
                  <a:tcPr/>
                </a:tc>
                <a:tc gridSpan="2">
                  <a:txBody>
                    <a:bodyPr/>
                    <a:lstStyle/>
                    <a:p>
                      <a:pPr algn="ctr"/>
                      <a:r>
                        <a:rPr lang="en-IN" dirty="0" smtClean="0"/>
                        <a:t>Vaccination schedule</a:t>
                      </a:r>
                    </a:p>
                    <a:p>
                      <a:pPr algn="ctr"/>
                      <a:r>
                        <a:rPr lang="en-IN" dirty="0" smtClean="0"/>
                        <a:t>Primary        Booster</a:t>
                      </a:r>
                    </a:p>
                    <a:p>
                      <a:pPr algn="ctr"/>
                      <a:r>
                        <a:rPr lang="en-IN" dirty="0" smtClean="0"/>
                        <a:t>(weeks)         (weeks)  </a:t>
                      </a:r>
                      <a:endParaRPr lang="en-IN" dirty="0"/>
                    </a:p>
                  </a:txBody>
                  <a:tcPr/>
                </a:tc>
                <a:tc hMerge="1">
                  <a:txBody>
                    <a:bodyPr/>
                    <a:lstStyle/>
                    <a:p>
                      <a:endParaRPr lang="en-IN" dirty="0"/>
                    </a:p>
                  </a:txBody>
                  <a:tcPr/>
                </a:tc>
                <a:tc>
                  <a:txBody>
                    <a:bodyPr/>
                    <a:lstStyle/>
                    <a:p>
                      <a:pPr algn="ctr"/>
                      <a:r>
                        <a:rPr lang="en-IN" dirty="0" smtClean="0"/>
                        <a:t>Route/ Dose</a:t>
                      </a:r>
                      <a:endParaRPr lang="en-IN" dirty="0"/>
                    </a:p>
                  </a:txBody>
                  <a:tcPr/>
                </a:tc>
                <a:tc>
                  <a:txBody>
                    <a:bodyPr/>
                    <a:lstStyle/>
                    <a:p>
                      <a:pPr algn="ctr"/>
                      <a:r>
                        <a:rPr lang="en-IN" dirty="0" smtClean="0"/>
                        <a:t>Repetition</a:t>
                      </a:r>
                      <a:endParaRPr lang="en-IN" dirty="0"/>
                    </a:p>
                  </a:txBody>
                  <a:tcPr/>
                </a:tc>
                <a:extLst>
                  <a:ext uri="{0D108BD9-81ED-4DB2-BD59-A6C34878D82A}">
                    <a16:rowId xmlns:a16="http://schemas.microsoft.com/office/drawing/2014/main" val="10000"/>
                  </a:ext>
                </a:extLst>
              </a:tr>
              <a:tr h="859971">
                <a:tc>
                  <a:txBody>
                    <a:bodyPr/>
                    <a:lstStyle/>
                    <a:p>
                      <a:pPr algn="ctr"/>
                      <a:r>
                        <a:rPr lang="en-IN" dirty="0" smtClean="0"/>
                        <a:t>1.</a:t>
                      </a:r>
                      <a:endParaRPr lang="en-IN" dirty="0"/>
                    </a:p>
                  </a:txBody>
                  <a:tcPr/>
                </a:tc>
                <a:tc>
                  <a:txBody>
                    <a:bodyPr/>
                    <a:lstStyle/>
                    <a:p>
                      <a:pPr algn="ctr"/>
                      <a:r>
                        <a:rPr lang="en-IN" dirty="0" smtClean="0"/>
                        <a:t>Canine Distemper</a:t>
                      </a:r>
                      <a:endParaRPr lang="en-IN" dirty="0"/>
                    </a:p>
                  </a:txBody>
                  <a:tcPr/>
                </a:tc>
                <a:tc>
                  <a:txBody>
                    <a:bodyPr/>
                    <a:lstStyle/>
                    <a:p>
                      <a:pPr algn="ctr"/>
                      <a:r>
                        <a:rPr lang="en-IN" dirty="0" smtClean="0"/>
                        <a:t>Modified</a:t>
                      </a:r>
                      <a:r>
                        <a:rPr lang="en-IN" baseline="0" dirty="0" smtClean="0"/>
                        <a:t> Live Virus</a:t>
                      </a:r>
                      <a:endParaRPr lang="en-IN" dirty="0"/>
                    </a:p>
                  </a:txBody>
                  <a:tcPr/>
                </a:tc>
                <a:tc>
                  <a:txBody>
                    <a:bodyPr/>
                    <a:lstStyle/>
                    <a:p>
                      <a:pPr algn="ctr"/>
                      <a:r>
                        <a:rPr lang="en-IN" dirty="0" smtClean="0"/>
                        <a:t>6-8</a:t>
                      </a:r>
                      <a:endParaRPr lang="en-IN" dirty="0"/>
                    </a:p>
                  </a:txBody>
                  <a:tcPr/>
                </a:tc>
                <a:tc>
                  <a:txBody>
                    <a:bodyPr/>
                    <a:lstStyle/>
                    <a:p>
                      <a:pPr algn="ctr"/>
                      <a:r>
                        <a:rPr lang="en-IN" dirty="0" smtClean="0"/>
                        <a:t>4 weeks later</a:t>
                      </a:r>
                      <a:endParaRPr lang="en-IN" dirty="0"/>
                    </a:p>
                  </a:txBody>
                  <a:tcPr/>
                </a:tc>
                <a:tc>
                  <a:txBody>
                    <a:bodyPr/>
                    <a:lstStyle/>
                    <a:p>
                      <a:pPr algn="ctr"/>
                      <a:r>
                        <a:rPr lang="en-IN" dirty="0" smtClean="0"/>
                        <a:t>1ml s/c or I/m</a:t>
                      </a:r>
                      <a:endParaRPr lang="en-IN" dirty="0"/>
                    </a:p>
                  </a:txBody>
                  <a:tcPr/>
                </a:tc>
                <a:tc>
                  <a:txBody>
                    <a:bodyPr/>
                    <a:lstStyle/>
                    <a:p>
                      <a:pPr algn="ctr"/>
                      <a:r>
                        <a:rPr lang="en-IN" dirty="0" smtClean="0"/>
                        <a:t>Annually</a:t>
                      </a:r>
                      <a:endParaRPr lang="en-IN" dirty="0"/>
                    </a:p>
                  </a:txBody>
                  <a:tcPr/>
                </a:tc>
                <a:extLst>
                  <a:ext uri="{0D108BD9-81ED-4DB2-BD59-A6C34878D82A}">
                    <a16:rowId xmlns:a16="http://schemas.microsoft.com/office/drawing/2014/main" val="10001"/>
                  </a:ext>
                </a:extLst>
              </a:tr>
              <a:tr h="859971">
                <a:tc>
                  <a:txBody>
                    <a:bodyPr/>
                    <a:lstStyle/>
                    <a:p>
                      <a:pPr algn="ctr"/>
                      <a:r>
                        <a:rPr lang="en-IN" dirty="0" smtClean="0"/>
                        <a:t>2.</a:t>
                      </a:r>
                      <a:endParaRPr lang="en-IN" dirty="0"/>
                    </a:p>
                  </a:txBody>
                  <a:tcPr/>
                </a:tc>
                <a:tc>
                  <a:txBody>
                    <a:bodyPr/>
                    <a:lstStyle/>
                    <a:p>
                      <a:pPr algn="ctr"/>
                      <a:r>
                        <a:rPr lang="en-IN" dirty="0" smtClean="0"/>
                        <a:t>Canine</a:t>
                      </a:r>
                      <a:r>
                        <a:rPr lang="en-IN" baseline="0" dirty="0" smtClean="0"/>
                        <a:t> </a:t>
                      </a:r>
                      <a:r>
                        <a:rPr lang="en-IN" baseline="0" dirty="0" err="1" smtClean="0"/>
                        <a:t>Parvo</a:t>
                      </a:r>
                      <a:r>
                        <a:rPr lang="en-IN" baseline="0" dirty="0" smtClean="0"/>
                        <a:t> Viral gastroenteritis</a:t>
                      </a:r>
                      <a:endParaRPr lang="en-IN" dirty="0"/>
                    </a:p>
                  </a:txBody>
                  <a:tcPr/>
                </a:tc>
                <a:tc>
                  <a:txBody>
                    <a:bodyPr/>
                    <a:lstStyle/>
                    <a:p>
                      <a:pPr algn="ctr"/>
                      <a:r>
                        <a:rPr lang="en-IN" dirty="0" smtClean="0"/>
                        <a:t>Live Attenuated</a:t>
                      </a:r>
                      <a:endParaRPr lang="en-IN" dirty="0"/>
                    </a:p>
                  </a:txBody>
                  <a:tcPr/>
                </a:tc>
                <a:tc>
                  <a:txBody>
                    <a:bodyPr/>
                    <a:lstStyle/>
                    <a:p>
                      <a:pPr algn="ctr"/>
                      <a:r>
                        <a:rPr lang="en-IN" dirty="0" smtClean="0"/>
                        <a:t>6-8</a:t>
                      </a:r>
                      <a:endParaRPr lang="en-IN" dirty="0"/>
                    </a:p>
                  </a:txBody>
                  <a:tcPr/>
                </a:tc>
                <a:tc>
                  <a:txBody>
                    <a:bodyPr/>
                    <a:lstStyle/>
                    <a:p>
                      <a:pPr algn="ctr"/>
                      <a:r>
                        <a:rPr lang="en-IN" dirty="0" smtClean="0"/>
                        <a:t>4 weeks later</a:t>
                      </a:r>
                      <a:endParaRPr lang="en-IN" dirty="0"/>
                    </a:p>
                  </a:txBody>
                  <a:tcPr/>
                </a:tc>
                <a:tc>
                  <a:txBody>
                    <a:bodyPr/>
                    <a:lstStyle/>
                    <a:p>
                      <a:pPr algn="ctr"/>
                      <a:r>
                        <a:rPr lang="en-IN" dirty="0" smtClean="0"/>
                        <a:t>1ml s/c or I/m</a:t>
                      </a:r>
                      <a:endParaRPr lang="en-IN" dirty="0"/>
                    </a:p>
                  </a:txBody>
                  <a:tcPr/>
                </a:tc>
                <a:tc>
                  <a:txBody>
                    <a:bodyPr/>
                    <a:lstStyle/>
                    <a:p>
                      <a:pPr algn="ctr"/>
                      <a:r>
                        <a:rPr lang="en-IN" dirty="0" smtClean="0"/>
                        <a:t>Annually</a:t>
                      </a:r>
                      <a:endParaRPr lang="en-IN" dirty="0"/>
                    </a:p>
                  </a:txBody>
                  <a:tcPr/>
                </a:tc>
                <a:extLst>
                  <a:ext uri="{0D108BD9-81ED-4DB2-BD59-A6C34878D82A}">
                    <a16:rowId xmlns:a16="http://schemas.microsoft.com/office/drawing/2014/main" val="10002"/>
                  </a:ext>
                </a:extLst>
              </a:tr>
              <a:tr h="859971">
                <a:tc>
                  <a:txBody>
                    <a:bodyPr/>
                    <a:lstStyle/>
                    <a:p>
                      <a:pPr algn="ctr"/>
                      <a:r>
                        <a:rPr lang="en-IN" dirty="0" smtClean="0"/>
                        <a:t>3.</a:t>
                      </a:r>
                      <a:endParaRPr lang="en-IN" dirty="0"/>
                    </a:p>
                  </a:txBody>
                  <a:tcPr/>
                </a:tc>
                <a:tc>
                  <a:txBody>
                    <a:bodyPr/>
                    <a:lstStyle/>
                    <a:p>
                      <a:pPr algn="ctr"/>
                      <a:r>
                        <a:rPr lang="en-IN" dirty="0" smtClean="0"/>
                        <a:t>Infectious Canine Hepatitis</a:t>
                      </a:r>
                      <a:endParaRPr lang="en-IN" dirty="0"/>
                    </a:p>
                  </a:txBody>
                  <a:tcPr/>
                </a:tc>
                <a:tc>
                  <a:txBody>
                    <a:bodyPr/>
                    <a:lstStyle/>
                    <a:p>
                      <a:pPr algn="ctr"/>
                      <a:r>
                        <a:rPr lang="en-IN" dirty="0" smtClean="0"/>
                        <a:t>Live Attenuated</a:t>
                      </a:r>
                      <a:endParaRPr lang="en-IN" dirty="0"/>
                    </a:p>
                  </a:txBody>
                  <a:tcPr/>
                </a:tc>
                <a:tc>
                  <a:txBody>
                    <a:bodyPr/>
                    <a:lstStyle/>
                    <a:p>
                      <a:pPr algn="ctr"/>
                      <a:r>
                        <a:rPr lang="en-IN" dirty="0" smtClean="0"/>
                        <a:t>6-8</a:t>
                      </a:r>
                      <a:endParaRPr lang="en-IN" dirty="0"/>
                    </a:p>
                  </a:txBody>
                  <a:tcPr/>
                </a:tc>
                <a:tc>
                  <a:txBody>
                    <a:bodyPr/>
                    <a:lstStyle/>
                    <a:p>
                      <a:pPr algn="ctr"/>
                      <a:r>
                        <a:rPr lang="en-IN" dirty="0" smtClean="0"/>
                        <a:t>4 weeks later</a:t>
                      </a:r>
                      <a:endParaRPr lang="en-IN" dirty="0"/>
                    </a:p>
                  </a:txBody>
                  <a:tcPr/>
                </a:tc>
                <a:tc>
                  <a:txBody>
                    <a:bodyPr/>
                    <a:lstStyle/>
                    <a:p>
                      <a:pPr algn="ctr"/>
                      <a:r>
                        <a:rPr lang="en-IN" dirty="0" smtClean="0"/>
                        <a:t>1ml s/c or I/m</a:t>
                      </a:r>
                      <a:endParaRPr lang="en-IN" dirty="0"/>
                    </a:p>
                  </a:txBody>
                  <a:tcPr/>
                </a:tc>
                <a:tc>
                  <a:txBody>
                    <a:bodyPr/>
                    <a:lstStyle/>
                    <a:p>
                      <a:pPr algn="ctr"/>
                      <a:r>
                        <a:rPr lang="en-IN" dirty="0" smtClean="0"/>
                        <a:t>Annually</a:t>
                      </a:r>
                      <a:endParaRPr lang="en-IN" dirty="0"/>
                    </a:p>
                  </a:txBody>
                  <a:tcPr/>
                </a:tc>
                <a:extLst>
                  <a:ext uri="{0D108BD9-81ED-4DB2-BD59-A6C34878D82A}">
                    <a16:rowId xmlns:a16="http://schemas.microsoft.com/office/drawing/2014/main" val="10003"/>
                  </a:ext>
                </a:extLst>
              </a:tr>
              <a:tr h="859971">
                <a:tc>
                  <a:txBody>
                    <a:bodyPr/>
                    <a:lstStyle/>
                    <a:p>
                      <a:pPr algn="ctr"/>
                      <a:r>
                        <a:rPr lang="en-IN" dirty="0" smtClean="0"/>
                        <a:t>4.</a:t>
                      </a:r>
                      <a:endParaRPr lang="en-IN" dirty="0"/>
                    </a:p>
                  </a:txBody>
                  <a:tcPr/>
                </a:tc>
                <a:tc>
                  <a:txBody>
                    <a:bodyPr/>
                    <a:lstStyle/>
                    <a:p>
                      <a:pPr algn="ctr"/>
                      <a:r>
                        <a:rPr lang="en-IN" dirty="0" err="1" smtClean="0"/>
                        <a:t>Parainfluenza</a:t>
                      </a:r>
                      <a:r>
                        <a:rPr lang="en-IN" dirty="0" smtClean="0"/>
                        <a:t> Virus </a:t>
                      </a:r>
                      <a:endParaRPr lang="en-IN" dirty="0"/>
                    </a:p>
                  </a:txBody>
                  <a:tcPr/>
                </a:tc>
                <a:tc>
                  <a:txBody>
                    <a:bodyPr/>
                    <a:lstStyle/>
                    <a:p>
                      <a:pPr algn="ctr"/>
                      <a:r>
                        <a:rPr lang="en-IN" dirty="0" smtClean="0"/>
                        <a:t>Live Attenuated</a:t>
                      </a:r>
                      <a:endParaRPr lang="en-IN" dirty="0"/>
                    </a:p>
                  </a:txBody>
                  <a:tcPr/>
                </a:tc>
                <a:tc>
                  <a:txBody>
                    <a:bodyPr/>
                    <a:lstStyle/>
                    <a:p>
                      <a:pPr algn="ctr"/>
                      <a:r>
                        <a:rPr lang="en-IN" dirty="0" smtClean="0"/>
                        <a:t>6-8</a:t>
                      </a:r>
                      <a:endParaRPr lang="en-IN" dirty="0"/>
                    </a:p>
                  </a:txBody>
                  <a:tcPr/>
                </a:tc>
                <a:tc>
                  <a:txBody>
                    <a:bodyPr/>
                    <a:lstStyle/>
                    <a:p>
                      <a:pPr algn="ctr"/>
                      <a:r>
                        <a:rPr lang="en-IN" dirty="0" smtClean="0"/>
                        <a:t>4 weeks later</a:t>
                      </a:r>
                      <a:endParaRPr lang="en-IN" dirty="0"/>
                    </a:p>
                  </a:txBody>
                  <a:tcPr/>
                </a:tc>
                <a:tc>
                  <a:txBody>
                    <a:bodyPr/>
                    <a:lstStyle/>
                    <a:p>
                      <a:pPr algn="ctr"/>
                      <a:r>
                        <a:rPr lang="en-IN" dirty="0" smtClean="0"/>
                        <a:t>1ml s/c or I/m</a:t>
                      </a:r>
                      <a:endParaRPr lang="en-IN" dirty="0"/>
                    </a:p>
                  </a:txBody>
                  <a:tcPr/>
                </a:tc>
                <a:tc>
                  <a:txBody>
                    <a:bodyPr/>
                    <a:lstStyle/>
                    <a:p>
                      <a:pPr algn="ctr"/>
                      <a:r>
                        <a:rPr lang="en-IN" dirty="0" smtClean="0"/>
                        <a:t>Annually</a:t>
                      </a:r>
                      <a:endParaRPr lang="en-IN" dirty="0"/>
                    </a:p>
                  </a:txBody>
                  <a:tcPr/>
                </a:tc>
                <a:extLst>
                  <a:ext uri="{0D108BD9-81ED-4DB2-BD59-A6C34878D82A}">
                    <a16:rowId xmlns:a16="http://schemas.microsoft.com/office/drawing/2014/main" val="10004"/>
                  </a:ext>
                </a:extLst>
              </a:tr>
              <a:tr h="859971">
                <a:tc>
                  <a:txBody>
                    <a:bodyPr/>
                    <a:lstStyle/>
                    <a:p>
                      <a:pPr algn="ctr"/>
                      <a:r>
                        <a:rPr lang="en-IN" dirty="0" smtClean="0"/>
                        <a:t>5.</a:t>
                      </a:r>
                      <a:endParaRPr lang="en-IN" dirty="0"/>
                    </a:p>
                  </a:txBody>
                  <a:tcPr/>
                </a:tc>
                <a:tc>
                  <a:txBody>
                    <a:bodyPr/>
                    <a:lstStyle/>
                    <a:p>
                      <a:pPr algn="ctr"/>
                      <a:r>
                        <a:rPr lang="en-IN" dirty="0" err="1" smtClean="0"/>
                        <a:t>Leptospirosis</a:t>
                      </a:r>
                      <a:endParaRPr lang="en-IN" dirty="0"/>
                    </a:p>
                  </a:txBody>
                  <a:tcPr/>
                </a:tc>
                <a:tc>
                  <a:txBody>
                    <a:bodyPr/>
                    <a:lstStyle/>
                    <a:p>
                      <a:pPr algn="ctr"/>
                      <a:r>
                        <a:rPr lang="en-IN" dirty="0" smtClean="0"/>
                        <a:t>Killed bacteria</a:t>
                      </a:r>
                      <a:endParaRPr lang="en-IN" dirty="0"/>
                    </a:p>
                  </a:txBody>
                  <a:tcPr/>
                </a:tc>
                <a:tc>
                  <a:txBody>
                    <a:bodyPr/>
                    <a:lstStyle/>
                    <a:p>
                      <a:pPr algn="ctr"/>
                      <a:r>
                        <a:rPr lang="en-IN" dirty="0" smtClean="0"/>
                        <a:t>6-8</a:t>
                      </a:r>
                      <a:endParaRPr lang="en-IN" dirty="0"/>
                    </a:p>
                  </a:txBody>
                  <a:tcPr/>
                </a:tc>
                <a:tc>
                  <a:txBody>
                    <a:bodyPr/>
                    <a:lstStyle/>
                    <a:p>
                      <a:pPr algn="ctr"/>
                      <a:r>
                        <a:rPr lang="en-IN" dirty="0" smtClean="0"/>
                        <a:t>4 weeks later</a:t>
                      </a:r>
                      <a:endParaRPr lang="en-IN" dirty="0"/>
                    </a:p>
                  </a:txBody>
                  <a:tcPr/>
                </a:tc>
                <a:tc>
                  <a:txBody>
                    <a:bodyPr/>
                    <a:lstStyle/>
                    <a:p>
                      <a:pPr algn="ctr"/>
                      <a:r>
                        <a:rPr lang="en-IN" dirty="0" smtClean="0"/>
                        <a:t>1ml s/c or I/m</a:t>
                      </a:r>
                      <a:endParaRPr lang="en-IN" dirty="0"/>
                    </a:p>
                  </a:txBody>
                  <a:tcPr/>
                </a:tc>
                <a:tc>
                  <a:txBody>
                    <a:bodyPr/>
                    <a:lstStyle/>
                    <a:p>
                      <a:pPr algn="ctr"/>
                      <a:r>
                        <a:rPr lang="en-IN" dirty="0" smtClean="0"/>
                        <a:t>Annually</a:t>
                      </a:r>
                      <a:endParaRPr lang="en-IN" dirty="0"/>
                    </a:p>
                  </a:txBody>
                  <a:tcPr/>
                </a:tc>
                <a:extLst>
                  <a:ext uri="{0D108BD9-81ED-4DB2-BD59-A6C34878D82A}">
                    <a16:rowId xmlns:a16="http://schemas.microsoft.com/office/drawing/2014/main" val="10005"/>
                  </a:ext>
                </a:extLst>
              </a:tr>
              <a:tr h="555171">
                <a:tc>
                  <a:txBody>
                    <a:bodyPr/>
                    <a:lstStyle/>
                    <a:p>
                      <a:pPr algn="ctr"/>
                      <a:r>
                        <a:rPr lang="en-IN" dirty="0" smtClean="0"/>
                        <a:t>6.</a:t>
                      </a:r>
                      <a:endParaRPr lang="en-IN" dirty="0"/>
                    </a:p>
                  </a:txBody>
                  <a:tcPr/>
                </a:tc>
                <a:tc>
                  <a:txBody>
                    <a:bodyPr/>
                    <a:lstStyle/>
                    <a:p>
                      <a:pPr algn="ctr"/>
                      <a:r>
                        <a:rPr lang="en-IN" dirty="0" smtClean="0"/>
                        <a:t>Rabies</a:t>
                      </a:r>
                      <a:endParaRPr lang="en-IN" dirty="0"/>
                    </a:p>
                  </a:txBody>
                  <a:tcPr/>
                </a:tc>
                <a:tc>
                  <a:txBody>
                    <a:bodyPr/>
                    <a:lstStyle/>
                    <a:p>
                      <a:pPr algn="ctr"/>
                      <a:r>
                        <a:rPr lang="en-IN" dirty="0" smtClean="0"/>
                        <a:t>Inactivated</a:t>
                      </a:r>
                      <a:endParaRPr lang="en-IN" dirty="0"/>
                    </a:p>
                  </a:txBody>
                  <a:tcPr/>
                </a:tc>
                <a:tc>
                  <a:txBody>
                    <a:bodyPr/>
                    <a:lstStyle/>
                    <a:p>
                      <a:pPr algn="ctr"/>
                      <a:r>
                        <a:rPr lang="en-IN" dirty="0" smtClean="0"/>
                        <a:t>12 and above</a:t>
                      </a:r>
                      <a:endParaRPr lang="en-IN" dirty="0"/>
                    </a:p>
                  </a:txBody>
                  <a:tcPr/>
                </a:tc>
                <a:tc>
                  <a:txBody>
                    <a:bodyPr/>
                    <a:lstStyle/>
                    <a:p>
                      <a:pPr algn="ctr"/>
                      <a:r>
                        <a:rPr lang="en-IN" dirty="0" smtClean="0"/>
                        <a:t>-</a:t>
                      </a: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t>1ml s/c or I/m</a:t>
                      </a:r>
                    </a:p>
                  </a:txBody>
                  <a:tcPr/>
                </a:tc>
                <a:tc>
                  <a:txBody>
                    <a:bodyPr/>
                    <a:lstStyle/>
                    <a:p>
                      <a:pPr algn="ctr"/>
                      <a:r>
                        <a:rPr lang="en-IN" dirty="0" smtClean="0"/>
                        <a:t>Annually</a:t>
                      </a:r>
                      <a:endParaRPr lang="en-IN"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8073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629401"/>
          </a:xfrm>
        </p:spPr>
        <p:txBody>
          <a:bodyPr>
            <a:normAutofit lnSpcReduction="10000"/>
          </a:bodyPr>
          <a:lstStyle/>
          <a:p>
            <a:pPr>
              <a:buNone/>
            </a:pPr>
            <a:r>
              <a:rPr lang="en-IN" dirty="0" smtClean="0">
                <a:solidFill>
                  <a:srgbClr val="00B0F0"/>
                </a:solidFill>
              </a:rPr>
              <a:t>Vices in dogs:</a:t>
            </a:r>
          </a:p>
          <a:p>
            <a:pPr marL="550926" indent="-514350" algn="just">
              <a:buFont typeface="+mj-lt"/>
              <a:buAutoNum type="arabicPeriod"/>
            </a:pPr>
            <a:r>
              <a:rPr lang="en-IN" dirty="0" smtClean="0">
                <a:solidFill>
                  <a:srgbClr val="FFC000"/>
                </a:solidFill>
              </a:rPr>
              <a:t>Aggressiveness:</a:t>
            </a:r>
            <a:r>
              <a:rPr lang="en-IN" dirty="0" smtClean="0"/>
              <a:t> Some dogs can be aggressive even to owners and may bite. many a times such tendency is developed by pampering and can be reduced by proper training. some times it is hereditary.</a:t>
            </a:r>
          </a:p>
          <a:p>
            <a:pPr marL="550926" indent="-514350" algn="just">
              <a:buFont typeface="+mj-lt"/>
              <a:buAutoNum type="arabicPeriod"/>
            </a:pPr>
            <a:r>
              <a:rPr lang="en-IN" dirty="0" smtClean="0">
                <a:solidFill>
                  <a:srgbClr val="FFC000"/>
                </a:solidFill>
              </a:rPr>
              <a:t>Unwanted barking and howling:</a:t>
            </a:r>
            <a:r>
              <a:rPr lang="en-IN" dirty="0" smtClean="0"/>
              <a:t> This is usually developed due to continuous chaining and confinement. Good exercise with free movement can control this vice.</a:t>
            </a:r>
          </a:p>
          <a:p>
            <a:pPr marL="550926" indent="-514350" algn="just">
              <a:buFont typeface="+mj-lt"/>
              <a:buAutoNum type="arabicPeriod"/>
            </a:pPr>
            <a:r>
              <a:rPr lang="en-IN" dirty="0" smtClean="0">
                <a:solidFill>
                  <a:srgbClr val="FFC000"/>
                </a:solidFill>
              </a:rPr>
              <a:t>Thieving:</a:t>
            </a:r>
            <a:r>
              <a:rPr lang="en-IN" dirty="0" smtClean="0"/>
              <a:t> Few dogs thieve materials such as milk, bread etc, in absence of owner. Supply of adequate food and training can overcome this vice.</a:t>
            </a:r>
            <a:endParaRPr lang="en-IN" dirty="0"/>
          </a:p>
        </p:txBody>
      </p:sp>
    </p:spTree>
    <p:extLst>
      <p:ext uri="{BB962C8B-B14F-4D97-AF65-F5344CB8AC3E}">
        <p14:creationId xmlns:p14="http://schemas.microsoft.com/office/powerpoint/2010/main" val="11729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8991600" cy="5257800"/>
          </a:xfrm>
        </p:spPr>
        <p:txBody>
          <a:bodyPr/>
          <a:lstStyle/>
          <a:p>
            <a:pPr marL="550926" indent="-514350" algn="just">
              <a:buFont typeface="+mj-lt"/>
              <a:buAutoNum type="arabicPeriod" startAt="4"/>
            </a:pPr>
            <a:r>
              <a:rPr lang="en-IN" dirty="0" smtClean="0">
                <a:solidFill>
                  <a:srgbClr val="FFC000"/>
                </a:solidFill>
              </a:rPr>
              <a:t>Cannibalism:</a:t>
            </a:r>
            <a:r>
              <a:rPr lang="en-IN" dirty="0" smtClean="0"/>
              <a:t> Eating of own puppies, mostly observed in </a:t>
            </a:r>
            <a:r>
              <a:rPr lang="en-IN" dirty="0" err="1" smtClean="0"/>
              <a:t>primipara</a:t>
            </a:r>
            <a:r>
              <a:rPr lang="en-IN" dirty="0" smtClean="0"/>
              <a:t> bitches. Separation of puppies immediately after whelping and watch to prevent vice is the remedy.</a:t>
            </a:r>
          </a:p>
          <a:p>
            <a:pPr marL="550926" indent="-514350" algn="just">
              <a:buFont typeface="+mj-lt"/>
              <a:buAutoNum type="arabicPeriod" startAt="4"/>
            </a:pPr>
            <a:r>
              <a:rPr lang="en-IN" dirty="0" err="1" smtClean="0">
                <a:solidFill>
                  <a:srgbClr val="FFC000"/>
                </a:solidFill>
              </a:rPr>
              <a:t>Coprophagia</a:t>
            </a:r>
            <a:r>
              <a:rPr lang="en-IN" dirty="0" smtClean="0">
                <a:solidFill>
                  <a:srgbClr val="FFC000"/>
                </a:solidFill>
              </a:rPr>
              <a:t>:</a:t>
            </a:r>
            <a:r>
              <a:rPr lang="en-IN" dirty="0" smtClean="0"/>
              <a:t> Eating of own faeces is serious vice and once the taste is developed it is difficult to get rid off. Close watch and immediate removal of faeces and training are corrective measures</a:t>
            </a:r>
            <a:endParaRPr lang="en-IN" dirty="0"/>
          </a:p>
        </p:txBody>
      </p:sp>
    </p:spTree>
    <p:extLst>
      <p:ext uri="{BB962C8B-B14F-4D97-AF65-F5344CB8AC3E}">
        <p14:creationId xmlns:p14="http://schemas.microsoft.com/office/powerpoint/2010/main" val="133372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1"/>
            <a:ext cx="8991600" cy="6553200"/>
          </a:xfrm>
        </p:spPr>
        <p:txBody>
          <a:bodyPr>
            <a:normAutofit fontScale="92500" lnSpcReduction="10000"/>
          </a:bodyPr>
          <a:lstStyle/>
          <a:p>
            <a:pPr algn="ctr">
              <a:buNone/>
            </a:pPr>
            <a:r>
              <a:rPr lang="en-IN" sz="4300" b="1" dirty="0" smtClean="0">
                <a:solidFill>
                  <a:srgbClr val="FF0000"/>
                </a:solidFill>
              </a:rPr>
              <a:t>Feeding of Dogs</a:t>
            </a:r>
            <a:endParaRPr lang="en-IN" sz="4300" b="1" dirty="0" smtClean="0">
              <a:solidFill>
                <a:srgbClr val="FF0000"/>
              </a:solidFill>
            </a:endParaRPr>
          </a:p>
          <a:p>
            <a:pPr algn="just">
              <a:buNone/>
            </a:pPr>
            <a:r>
              <a:rPr lang="en-IN" dirty="0" smtClean="0"/>
              <a:t>	Appropriate and correct feeding plays a major role in keeping dogs vigorous, healthy and fit. The common food items can be grouped into following classes-</a:t>
            </a:r>
          </a:p>
          <a:p>
            <a:pPr marL="550926" indent="-514350" algn="just">
              <a:buFont typeface="+mj-lt"/>
              <a:buAutoNum type="arabicPeriod"/>
            </a:pPr>
            <a:r>
              <a:rPr lang="en-IN" dirty="0" smtClean="0">
                <a:solidFill>
                  <a:srgbClr val="92D050"/>
                </a:solidFill>
              </a:rPr>
              <a:t>Non-Vegetarian Diet: - </a:t>
            </a:r>
          </a:p>
          <a:p>
            <a:pPr marL="550926" indent="-514350" algn="just"/>
            <a:r>
              <a:rPr lang="en-IN" dirty="0" smtClean="0"/>
              <a:t>Meat – Various kinds of meat, bones and bone scrapings, edible organs like heart, liver and kidney, cleaned and chopped viscera etc.</a:t>
            </a:r>
          </a:p>
          <a:p>
            <a:pPr marL="550926" indent="-514350" algn="just"/>
            <a:r>
              <a:rPr lang="en-IN" dirty="0" smtClean="0"/>
              <a:t>Fish and fish meal.</a:t>
            </a:r>
          </a:p>
          <a:p>
            <a:pPr marL="550926" indent="-514350" algn="just"/>
            <a:r>
              <a:rPr lang="en-IN" dirty="0" smtClean="0"/>
              <a:t>Poultry and poultry offal’s like head, legs, viscera, eggs etc.</a:t>
            </a:r>
          </a:p>
          <a:p>
            <a:pPr marL="550926" indent="-514350" algn="just"/>
            <a:r>
              <a:rPr lang="en-IN" dirty="0" smtClean="0"/>
              <a:t>Fat and edible fatty tissue.</a:t>
            </a:r>
          </a:p>
          <a:p>
            <a:pPr algn="just">
              <a:buNone/>
            </a:pPr>
            <a:r>
              <a:rPr lang="en-IN" dirty="0" smtClean="0"/>
              <a:t> </a:t>
            </a:r>
            <a:endParaRPr lang="en-IN" dirty="0"/>
          </a:p>
        </p:txBody>
      </p:sp>
    </p:spTree>
    <p:extLst>
      <p:ext uri="{BB962C8B-B14F-4D97-AF65-F5344CB8AC3E}">
        <p14:creationId xmlns:p14="http://schemas.microsoft.com/office/powerpoint/2010/main" val="2053184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1"/>
            <a:ext cx="8991600" cy="6629400"/>
          </a:xfrm>
        </p:spPr>
        <p:txBody>
          <a:bodyPr/>
          <a:lstStyle/>
          <a:p>
            <a:pPr marL="550926" indent="-514350">
              <a:buFont typeface="+mj-lt"/>
              <a:buAutoNum type="arabicPeriod" startAt="2"/>
            </a:pPr>
            <a:r>
              <a:rPr lang="en-IN" dirty="0" smtClean="0">
                <a:solidFill>
                  <a:srgbClr val="92D050"/>
                </a:solidFill>
              </a:rPr>
              <a:t>Vegetarian  Diet: -</a:t>
            </a:r>
          </a:p>
          <a:p>
            <a:pPr marL="550926" indent="-514350" algn="just"/>
            <a:r>
              <a:rPr lang="en-IN" dirty="0" smtClean="0"/>
              <a:t>Milk and milk products- Whole milk, skimmed milk, dried milk powder, casein, curd, </a:t>
            </a:r>
            <a:r>
              <a:rPr lang="en-IN" dirty="0" err="1" smtClean="0"/>
              <a:t>mattha</a:t>
            </a:r>
            <a:r>
              <a:rPr lang="en-IN" dirty="0" smtClean="0"/>
              <a:t>, </a:t>
            </a:r>
            <a:r>
              <a:rPr lang="en-IN" dirty="0" err="1" smtClean="0"/>
              <a:t>paneer</a:t>
            </a:r>
            <a:r>
              <a:rPr lang="en-IN" dirty="0" smtClean="0"/>
              <a:t> etc.</a:t>
            </a:r>
          </a:p>
          <a:p>
            <a:pPr marL="550926" indent="-514350" algn="just"/>
            <a:r>
              <a:rPr lang="en-IN" dirty="0" smtClean="0"/>
              <a:t>Cereals- </a:t>
            </a:r>
            <a:r>
              <a:rPr lang="en-IN" dirty="0" err="1" smtClean="0"/>
              <a:t>Roti</a:t>
            </a:r>
            <a:r>
              <a:rPr lang="en-IN" dirty="0" smtClean="0"/>
              <a:t> of wheat, </a:t>
            </a:r>
            <a:r>
              <a:rPr lang="en-IN" dirty="0" err="1" smtClean="0"/>
              <a:t>jowar</a:t>
            </a:r>
            <a:r>
              <a:rPr lang="en-IN" dirty="0" smtClean="0"/>
              <a:t>, </a:t>
            </a:r>
            <a:r>
              <a:rPr lang="en-IN" dirty="0" err="1" smtClean="0"/>
              <a:t>bajra</a:t>
            </a:r>
            <a:r>
              <a:rPr lang="en-IN" dirty="0" smtClean="0"/>
              <a:t>, barley, oat, corn and rice.</a:t>
            </a:r>
          </a:p>
          <a:p>
            <a:pPr marL="550926" indent="-514350" algn="just"/>
            <a:r>
              <a:rPr lang="en-IN" dirty="0" smtClean="0"/>
              <a:t>Cereals By products- Wheat and maize germ meal, maize gluten, broken rice etc.</a:t>
            </a:r>
          </a:p>
          <a:p>
            <a:pPr marL="550926" indent="-514350" algn="just"/>
            <a:r>
              <a:rPr lang="en-IN" dirty="0" smtClean="0"/>
              <a:t>Pulses- Gram, green and black gram, beans, </a:t>
            </a:r>
            <a:r>
              <a:rPr lang="en-IN" dirty="0" err="1" smtClean="0"/>
              <a:t>soyabean</a:t>
            </a:r>
            <a:r>
              <a:rPr lang="en-IN" dirty="0" smtClean="0"/>
              <a:t>, cowpea, pea etc.</a:t>
            </a:r>
          </a:p>
          <a:p>
            <a:pPr marL="550926" indent="-514350" algn="just"/>
            <a:r>
              <a:rPr lang="en-IN" dirty="0" smtClean="0"/>
              <a:t>Vegetables &amp; Fruits- Leafy vegetables, carrot, bean pods, banana, tomato, mango etc.</a:t>
            </a:r>
            <a:endParaRPr lang="en-IN" dirty="0"/>
          </a:p>
        </p:txBody>
      </p:sp>
    </p:spTree>
    <p:extLst>
      <p:ext uri="{BB962C8B-B14F-4D97-AF65-F5344CB8AC3E}">
        <p14:creationId xmlns:p14="http://schemas.microsoft.com/office/powerpoint/2010/main" val="201046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629400"/>
          </a:xfrm>
        </p:spPr>
        <p:txBody>
          <a:bodyPr>
            <a:normAutofit lnSpcReduction="10000"/>
          </a:bodyPr>
          <a:lstStyle/>
          <a:p>
            <a:pPr>
              <a:buNone/>
            </a:pPr>
            <a:r>
              <a:rPr lang="en-IN" dirty="0" smtClean="0">
                <a:solidFill>
                  <a:srgbClr val="FFC000"/>
                </a:solidFill>
              </a:rPr>
              <a:t>Feeding care: -</a:t>
            </a:r>
          </a:p>
          <a:p>
            <a:pPr algn="just">
              <a:buNone/>
            </a:pPr>
            <a:r>
              <a:rPr lang="en-IN" dirty="0" smtClean="0"/>
              <a:t>	Some precautions should be observed for feeding of dogs:</a:t>
            </a:r>
          </a:p>
          <a:p>
            <a:pPr algn="just"/>
            <a:r>
              <a:rPr lang="en-IN" dirty="0" smtClean="0"/>
              <a:t>Try to feed natural diet, like raw meat in small quantity with mixture of raw green vegetables.</a:t>
            </a:r>
          </a:p>
          <a:p>
            <a:pPr algn="just"/>
            <a:r>
              <a:rPr lang="en-IN" dirty="0" smtClean="0"/>
              <a:t>A large raw bone may be provided once in a week but small bones must be avoided because dog can swallow it leading to oesophageal or intestinal obstruction.</a:t>
            </a:r>
          </a:p>
          <a:p>
            <a:pPr algn="just"/>
            <a:r>
              <a:rPr lang="en-IN" dirty="0" smtClean="0"/>
              <a:t>Ready made “dog chews” may not be advisable as they lead to formation of urinary calculus.</a:t>
            </a:r>
          </a:p>
          <a:p>
            <a:pPr algn="just"/>
            <a:r>
              <a:rPr lang="en-IN" dirty="0" smtClean="0"/>
              <a:t>Desired substitute for meat protein are eggs, cheese, fish, chicken and rabbit meat.</a:t>
            </a:r>
          </a:p>
          <a:p>
            <a:pPr>
              <a:buNone/>
            </a:pPr>
            <a:endParaRPr lang="en-IN" dirty="0"/>
          </a:p>
        </p:txBody>
      </p:sp>
    </p:spTree>
    <p:extLst>
      <p:ext uri="{BB962C8B-B14F-4D97-AF65-F5344CB8AC3E}">
        <p14:creationId xmlns:p14="http://schemas.microsoft.com/office/powerpoint/2010/main" val="214713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324600"/>
          </a:xfrm>
        </p:spPr>
        <p:txBody>
          <a:bodyPr/>
          <a:lstStyle/>
          <a:p>
            <a:pPr algn="just"/>
            <a:r>
              <a:rPr lang="en-IN" dirty="0" smtClean="0"/>
              <a:t>Foods for pups should be semi solid or liquid.</a:t>
            </a:r>
          </a:p>
          <a:p>
            <a:pPr algn="just"/>
            <a:r>
              <a:rPr lang="en-IN" dirty="0" smtClean="0"/>
              <a:t>As raw eggs contain </a:t>
            </a:r>
            <a:r>
              <a:rPr lang="en-IN" dirty="0" err="1" smtClean="0"/>
              <a:t>avidin</a:t>
            </a:r>
            <a:r>
              <a:rPr lang="en-IN" dirty="0" smtClean="0"/>
              <a:t> an enzyme that is anti-</a:t>
            </a:r>
            <a:r>
              <a:rPr lang="en-IN" dirty="0" err="1" smtClean="0"/>
              <a:t>vitaminic</a:t>
            </a:r>
            <a:r>
              <a:rPr lang="en-IN" dirty="0" smtClean="0"/>
              <a:t>, they should be hard boiled for feeding.</a:t>
            </a:r>
          </a:p>
          <a:p>
            <a:pPr algn="just"/>
            <a:r>
              <a:rPr lang="en-IN" dirty="0" smtClean="0"/>
              <a:t>Use clean and separate bowls for feed and water.</a:t>
            </a:r>
          </a:p>
          <a:p>
            <a:pPr algn="just"/>
            <a:r>
              <a:rPr lang="en-IN" dirty="0" smtClean="0"/>
              <a:t>Drinking water is changed frequently to maintain its freshness.</a:t>
            </a:r>
          </a:p>
          <a:p>
            <a:pPr algn="just"/>
            <a:r>
              <a:rPr lang="en-IN" dirty="0" smtClean="0"/>
              <a:t>A fixed feeding schedule should be followed i.e. In afternoon and in the night.</a:t>
            </a:r>
          </a:p>
          <a:p>
            <a:pPr algn="just"/>
            <a:r>
              <a:rPr lang="en-IN" dirty="0" smtClean="0"/>
              <a:t>The dog should be allowed 30 minute to eat and remainder be thrown away.</a:t>
            </a:r>
          </a:p>
          <a:p>
            <a:pPr algn="just"/>
            <a:r>
              <a:rPr lang="en-IN" dirty="0" smtClean="0"/>
              <a:t>Liking to specific food should be avoided.</a:t>
            </a:r>
            <a:endParaRPr lang="en-IN" dirty="0"/>
          </a:p>
        </p:txBody>
      </p:sp>
    </p:spTree>
    <p:extLst>
      <p:ext uri="{BB962C8B-B14F-4D97-AF65-F5344CB8AC3E}">
        <p14:creationId xmlns:p14="http://schemas.microsoft.com/office/powerpoint/2010/main" val="3848522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477000"/>
          </a:xfrm>
        </p:spPr>
        <p:txBody>
          <a:bodyPr/>
          <a:lstStyle/>
          <a:p>
            <a:pPr algn="just"/>
            <a:r>
              <a:rPr lang="en-IN" dirty="0" smtClean="0"/>
              <a:t>Feeding of damaged grains or spoiled food stuff should be strictly prohibited.</a:t>
            </a:r>
          </a:p>
          <a:p>
            <a:pPr algn="just"/>
            <a:r>
              <a:rPr lang="en-IN" dirty="0" smtClean="0"/>
              <a:t>Growing and breeding dogs should not be offered meat of hormonally implanted animals and chemically treated chickens.</a:t>
            </a:r>
          </a:p>
          <a:p>
            <a:pPr>
              <a:buNone/>
            </a:pPr>
            <a:r>
              <a:rPr lang="en-IN" dirty="0" smtClean="0"/>
              <a:t>	</a:t>
            </a:r>
            <a:r>
              <a:rPr lang="en-IN" dirty="0" smtClean="0">
                <a:solidFill>
                  <a:srgbClr val="FFC000"/>
                </a:solidFill>
              </a:rPr>
              <a:t>Nutrients required: </a:t>
            </a:r>
          </a:p>
          <a:p>
            <a:endParaRPr lang="en-IN" dirty="0"/>
          </a:p>
        </p:txBody>
      </p:sp>
      <p:graphicFrame>
        <p:nvGraphicFramePr>
          <p:cNvPr id="4" name="Table 3"/>
          <p:cNvGraphicFramePr>
            <a:graphicFrameLocks noGrp="1"/>
          </p:cNvGraphicFramePr>
          <p:nvPr/>
        </p:nvGraphicFramePr>
        <p:xfrm>
          <a:off x="762000" y="3276600"/>
          <a:ext cx="7543800" cy="329184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548640">
                <a:tc>
                  <a:txBody>
                    <a:bodyPr/>
                    <a:lstStyle/>
                    <a:p>
                      <a:pPr algn="ctr"/>
                      <a:r>
                        <a:rPr lang="en-IN" sz="2400" dirty="0" smtClean="0"/>
                        <a:t>Nutrients</a:t>
                      </a:r>
                      <a:endParaRPr lang="en-IN" sz="2400" dirty="0"/>
                    </a:p>
                  </a:txBody>
                  <a:tcPr/>
                </a:tc>
                <a:tc>
                  <a:txBody>
                    <a:bodyPr/>
                    <a:lstStyle/>
                    <a:p>
                      <a:pPr algn="ctr"/>
                      <a:r>
                        <a:rPr lang="en-IN" sz="2400" dirty="0" smtClean="0"/>
                        <a:t>Approx. % (on DM basis)</a:t>
                      </a:r>
                      <a:endParaRPr lang="en-IN" sz="2400" dirty="0"/>
                    </a:p>
                  </a:txBody>
                  <a:tcPr/>
                </a:tc>
                <a:extLst>
                  <a:ext uri="{0D108BD9-81ED-4DB2-BD59-A6C34878D82A}">
                    <a16:rowId xmlns:a16="http://schemas.microsoft.com/office/drawing/2014/main" val="10000"/>
                  </a:ext>
                </a:extLst>
              </a:tr>
              <a:tr h="548640">
                <a:tc>
                  <a:txBody>
                    <a:bodyPr/>
                    <a:lstStyle/>
                    <a:p>
                      <a:pPr algn="ctr"/>
                      <a:r>
                        <a:rPr lang="en-IN" sz="2400" dirty="0" smtClean="0"/>
                        <a:t>CP</a:t>
                      </a:r>
                      <a:endParaRPr lang="en-IN" sz="2400" dirty="0"/>
                    </a:p>
                  </a:txBody>
                  <a:tcPr/>
                </a:tc>
                <a:tc>
                  <a:txBody>
                    <a:bodyPr/>
                    <a:lstStyle/>
                    <a:p>
                      <a:pPr algn="ctr"/>
                      <a:r>
                        <a:rPr lang="en-IN" sz="2400" dirty="0" smtClean="0"/>
                        <a:t>18-20</a:t>
                      </a:r>
                      <a:endParaRPr lang="en-IN" sz="2400" dirty="0"/>
                    </a:p>
                  </a:txBody>
                  <a:tcPr/>
                </a:tc>
                <a:extLst>
                  <a:ext uri="{0D108BD9-81ED-4DB2-BD59-A6C34878D82A}">
                    <a16:rowId xmlns:a16="http://schemas.microsoft.com/office/drawing/2014/main" val="10001"/>
                  </a:ext>
                </a:extLst>
              </a:tr>
              <a:tr h="548640">
                <a:tc>
                  <a:txBody>
                    <a:bodyPr/>
                    <a:lstStyle/>
                    <a:p>
                      <a:pPr algn="ctr"/>
                      <a:r>
                        <a:rPr lang="en-IN" sz="2400" dirty="0" smtClean="0"/>
                        <a:t>Fat</a:t>
                      </a:r>
                      <a:endParaRPr lang="en-IN" sz="2400" dirty="0"/>
                    </a:p>
                  </a:txBody>
                  <a:tcPr/>
                </a:tc>
                <a:tc>
                  <a:txBody>
                    <a:bodyPr/>
                    <a:lstStyle/>
                    <a:p>
                      <a:pPr algn="ctr"/>
                      <a:r>
                        <a:rPr lang="en-IN" sz="2400" dirty="0" smtClean="0"/>
                        <a:t>4-5</a:t>
                      </a:r>
                      <a:endParaRPr lang="en-IN" sz="2400" dirty="0"/>
                    </a:p>
                  </a:txBody>
                  <a:tcPr/>
                </a:tc>
                <a:extLst>
                  <a:ext uri="{0D108BD9-81ED-4DB2-BD59-A6C34878D82A}">
                    <a16:rowId xmlns:a16="http://schemas.microsoft.com/office/drawing/2014/main" val="10002"/>
                  </a:ext>
                </a:extLst>
              </a:tr>
              <a:tr h="548640">
                <a:tc>
                  <a:txBody>
                    <a:bodyPr/>
                    <a:lstStyle/>
                    <a:p>
                      <a:pPr algn="ctr"/>
                      <a:r>
                        <a:rPr lang="en-IN" sz="2400" dirty="0" smtClean="0"/>
                        <a:t>Fibre</a:t>
                      </a:r>
                      <a:endParaRPr lang="en-IN" sz="2400" dirty="0"/>
                    </a:p>
                  </a:txBody>
                  <a:tcPr/>
                </a:tc>
                <a:tc>
                  <a:txBody>
                    <a:bodyPr/>
                    <a:lstStyle/>
                    <a:p>
                      <a:pPr algn="ctr"/>
                      <a:r>
                        <a:rPr lang="en-IN" sz="2400" dirty="0" smtClean="0"/>
                        <a:t>6-10</a:t>
                      </a:r>
                      <a:endParaRPr lang="en-IN" sz="2400" dirty="0"/>
                    </a:p>
                  </a:txBody>
                  <a:tcPr/>
                </a:tc>
                <a:extLst>
                  <a:ext uri="{0D108BD9-81ED-4DB2-BD59-A6C34878D82A}">
                    <a16:rowId xmlns:a16="http://schemas.microsoft.com/office/drawing/2014/main" val="10003"/>
                  </a:ext>
                </a:extLst>
              </a:tr>
              <a:tr h="548640">
                <a:tc>
                  <a:txBody>
                    <a:bodyPr/>
                    <a:lstStyle/>
                    <a:p>
                      <a:pPr algn="ctr"/>
                      <a:r>
                        <a:rPr lang="en-IN" sz="2400" dirty="0" smtClean="0"/>
                        <a:t>Ash</a:t>
                      </a:r>
                      <a:endParaRPr lang="en-IN" sz="2400" dirty="0"/>
                    </a:p>
                  </a:txBody>
                  <a:tcPr/>
                </a:tc>
                <a:tc>
                  <a:txBody>
                    <a:bodyPr/>
                    <a:lstStyle/>
                    <a:p>
                      <a:pPr algn="ctr"/>
                      <a:r>
                        <a:rPr lang="en-IN" sz="2400" dirty="0" smtClean="0"/>
                        <a:t>3-5</a:t>
                      </a:r>
                      <a:endParaRPr lang="en-IN" sz="2400" dirty="0"/>
                    </a:p>
                  </a:txBody>
                  <a:tcPr/>
                </a:tc>
                <a:extLst>
                  <a:ext uri="{0D108BD9-81ED-4DB2-BD59-A6C34878D82A}">
                    <a16:rowId xmlns:a16="http://schemas.microsoft.com/office/drawing/2014/main" val="10004"/>
                  </a:ext>
                </a:extLst>
              </a:tr>
              <a:tr h="548640">
                <a:tc>
                  <a:txBody>
                    <a:bodyPr/>
                    <a:lstStyle/>
                    <a:p>
                      <a:pPr algn="ctr"/>
                      <a:r>
                        <a:rPr lang="en-IN" sz="2400" dirty="0" smtClean="0"/>
                        <a:t>ME (Kcal/kg) of feed</a:t>
                      </a:r>
                      <a:endParaRPr lang="en-IN" sz="2400" dirty="0"/>
                    </a:p>
                  </a:txBody>
                  <a:tcPr/>
                </a:tc>
                <a:tc>
                  <a:txBody>
                    <a:bodyPr/>
                    <a:lstStyle/>
                    <a:p>
                      <a:pPr algn="ctr"/>
                      <a:r>
                        <a:rPr lang="en-IN" sz="2400" dirty="0" smtClean="0"/>
                        <a:t>3.5-4.5</a:t>
                      </a:r>
                      <a:endParaRPr lang="en-IN" sz="2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61840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3454</Words>
  <Application>Microsoft Office PowerPoint</Application>
  <PresentationFormat>On-screen Show (4:3)</PresentationFormat>
  <Paragraphs>313</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New times</vt:lpstr>
      <vt:lpstr>Office Theme</vt:lpstr>
      <vt:lpstr>By: Dr. R R K Sinha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 p sahu</cp:lastModifiedBy>
  <cp:revision>3</cp:revision>
  <dcterms:created xsi:type="dcterms:W3CDTF">2006-08-16T00:00:00Z</dcterms:created>
  <dcterms:modified xsi:type="dcterms:W3CDTF">2020-03-29T04:08:43Z</dcterms:modified>
</cp:coreProperties>
</file>