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25"/>
  </p:notesMasterIdLst>
  <p:handoutMasterIdLst>
    <p:handoutMasterId r:id="rId26"/>
  </p:handoutMasterIdLst>
  <p:sldIdLst>
    <p:sldId id="361" r:id="rId2"/>
    <p:sldId id="643" r:id="rId3"/>
    <p:sldId id="644" r:id="rId4"/>
    <p:sldId id="645" r:id="rId5"/>
    <p:sldId id="646" r:id="rId6"/>
    <p:sldId id="647" r:id="rId7"/>
    <p:sldId id="648" r:id="rId8"/>
    <p:sldId id="649" r:id="rId9"/>
    <p:sldId id="650" r:id="rId10"/>
    <p:sldId id="651" r:id="rId11"/>
    <p:sldId id="652" r:id="rId12"/>
    <p:sldId id="653" r:id="rId13"/>
    <p:sldId id="654" r:id="rId14"/>
    <p:sldId id="655" r:id="rId15"/>
    <p:sldId id="656" r:id="rId16"/>
    <p:sldId id="657" r:id="rId17"/>
    <p:sldId id="658" r:id="rId18"/>
    <p:sldId id="659" r:id="rId19"/>
    <p:sldId id="660" r:id="rId20"/>
    <p:sldId id="661" r:id="rId21"/>
    <p:sldId id="662" r:id="rId22"/>
    <p:sldId id="663" r:id="rId23"/>
    <p:sldId id="391" r:id="rId24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205" autoAdjust="0"/>
    <p:restoredTop sz="86427" autoAdjust="0"/>
  </p:normalViewPr>
  <p:slideViewPr>
    <p:cSldViewPr>
      <p:cViewPr varScale="1">
        <p:scale>
          <a:sx n="64" d="100"/>
          <a:sy n="64" d="100"/>
        </p:scale>
        <p:origin x="1296" y="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95DFE451-AF16-4EC6-8FB4-7486BCE1B786}" type="datetimeFigureOut">
              <a:rPr lang="en-IN" smtClean="0"/>
              <a:t>29-03-2020</a:t>
            </a:fld>
            <a:endParaRPr lang="en-I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C781BDBA-9E59-4238-A09D-7432336A3374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68886326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D49C381F-E75F-4EF9-95DC-2DFDCFD6A6C5}" type="datetimeFigureOut">
              <a:rPr lang="en-IN" smtClean="0"/>
              <a:t>29-03-2020</a:t>
            </a:fld>
            <a:endParaRPr lang="en-IN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414463" y="1162050"/>
            <a:ext cx="4181475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IN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73892"/>
            <a:ext cx="5608320" cy="3660458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B3C22391-F062-4485-B1BA-127C2904BA5D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648121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C22391-F062-4485-B1BA-127C2904BA5D}" type="slidenum">
              <a:rPr lang="en-IN" smtClean="0"/>
              <a:t>1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42398265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A14094-1F9B-4F2C-8270-AFEF0F33D042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244130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A14094-1F9B-4F2C-8270-AFEF0F33D042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666974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A14094-1F9B-4F2C-8270-AFEF0F33D042}" type="slidenum">
              <a:rPr lang="en-US" smtClean="0"/>
              <a:pPr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16365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C22391-F062-4485-B1BA-127C2904BA5D}" type="slidenum">
              <a:rPr lang="en-IN" smtClean="0"/>
              <a:t>23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5656322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42416" y="2514601"/>
            <a:ext cx="6600451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42416" y="4777380"/>
            <a:ext cx="6600451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17A148-B53C-43B4-BD5F-E85D58A44C20}" type="datetimeFigureOut">
              <a:rPr lang="en-IN" smtClean="0"/>
              <a:t>29-03-2020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Freeform 8"/>
          <p:cNvSpPr/>
          <p:nvPr/>
        </p:nvSpPr>
        <p:spPr bwMode="auto">
          <a:xfrm>
            <a:off x="-31719" y="4321158"/>
            <a:ext cx="1395473" cy="781781"/>
          </a:xfrm>
          <a:custGeom>
            <a:avLst/>
            <a:gdLst/>
            <a:ahLst/>
            <a:cxnLst/>
            <a:rect l="l" t="t" r="r" b="b"/>
            <a:pathLst>
              <a:path w="8042" h="10000">
                <a:moveTo>
                  <a:pt x="5799" y="10000"/>
                </a:moveTo>
                <a:cubicBezTo>
                  <a:pt x="5880" y="10000"/>
                  <a:pt x="5934" y="9940"/>
                  <a:pt x="5961" y="9880"/>
                </a:cubicBezTo>
                <a:cubicBezTo>
                  <a:pt x="5961" y="9820"/>
                  <a:pt x="5988" y="9820"/>
                  <a:pt x="5988" y="9820"/>
                </a:cubicBezTo>
                <a:lnTo>
                  <a:pt x="8042" y="5260"/>
                </a:lnTo>
                <a:cubicBezTo>
                  <a:pt x="8096" y="5140"/>
                  <a:pt x="8096" y="4901"/>
                  <a:pt x="8042" y="4721"/>
                </a:cubicBezTo>
                <a:lnTo>
                  <a:pt x="5988" y="221"/>
                </a:lnTo>
                <a:cubicBezTo>
                  <a:pt x="5988" y="160"/>
                  <a:pt x="5961" y="160"/>
                  <a:pt x="5961" y="160"/>
                </a:cubicBezTo>
                <a:cubicBezTo>
                  <a:pt x="5934" y="101"/>
                  <a:pt x="5880" y="41"/>
                  <a:pt x="5799" y="41"/>
                </a:cubicBezTo>
                <a:lnTo>
                  <a:pt x="18" y="0"/>
                </a:lnTo>
                <a:cubicBezTo>
                  <a:pt x="12" y="3330"/>
                  <a:pt x="6" y="6661"/>
                  <a:pt x="0" y="9991"/>
                </a:cubicBezTo>
                <a:lnTo>
                  <a:pt x="5799" y="10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3334" y="4529541"/>
            <a:ext cx="584978" cy="365125"/>
          </a:xfrm>
        </p:spPr>
        <p:txBody>
          <a:bodyPr/>
          <a:lstStyle/>
          <a:p>
            <a:fld id="{B607696A-AAB0-47F9-9045-2A2D65E91FE1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1607330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609600"/>
            <a:ext cx="6591985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17A148-B53C-43B4-BD5F-E85D58A44C20}" type="datetimeFigureOut">
              <a:rPr lang="en-IN" smtClean="0"/>
              <a:t>29-03-2020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B607696A-AAB0-47F9-9045-2A2D65E91FE1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8666725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15972" y="3505200"/>
            <a:ext cx="5653888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17A148-B53C-43B4-BD5F-E85D58A44C20}" type="datetimeFigureOut">
              <a:rPr lang="en-IN" smtClean="0"/>
              <a:t>29-03-2020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19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B607696A-AAB0-47F9-9045-2A2D65E91FE1}" type="slidenum">
              <a:rPr lang="en-IN" smtClean="0"/>
              <a:t>‹#›</a:t>
            </a:fld>
            <a:endParaRPr lang="en-IN"/>
          </a:p>
        </p:txBody>
      </p:sp>
      <p:sp>
        <p:nvSpPr>
          <p:cNvPr id="14" name="TextBox 13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4890476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438401"/>
            <a:ext cx="6591985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17A148-B53C-43B4-BD5F-E85D58A44C20}" type="datetimeFigureOut">
              <a:rPr lang="en-IN" smtClean="0"/>
              <a:t>29-03-2020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B607696A-AAB0-47F9-9045-2A2D65E91FE1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11791541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688292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688292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17A148-B53C-43B4-BD5F-E85D58A44C20}" type="datetimeFigureOut">
              <a:rPr lang="en-IN" smtClean="0"/>
              <a:t>29-03-2020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2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B607696A-AAB0-47F9-9045-2A2D65E91FE1}" type="slidenum">
              <a:rPr lang="en-IN" smtClean="0"/>
              <a:t>‹#›</a:t>
            </a:fld>
            <a:endParaRPr lang="en-IN"/>
          </a:p>
        </p:txBody>
      </p:sp>
      <p:sp>
        <p:nvSpPr>
          <p:cNvPr id="11" name="TextBox 10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5459890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6" y="627407"/>
            <a:ext cx="6591984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591985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17A148-B53C-43B4-BD5F-E85D58A44C20}" type="datetimeFigureOut">
              <a:rPr lang="en-IN" smtClean="0"/>
              <a:t>29-03-2020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B607696A-AAB0-47F9-9045-2A2D65E91FE1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06455856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17A148-B53C-43B4-BD5F-E85D58A44C20}" type="datetimeFigureOut">
              <a:rPr lang="en-IN" smtClean="0"/>
              <a:t>29-03-2020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07696A-AAB0-47F9-9045-2A2D65E91FE1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88304488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8535" y="627406"/>
            <a:ext cx="1656132" cy="5283817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42416" y="627406"/>
            <a:ext cx="4716348" cy="5283817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17A148-B53C-43B4-BD5F-E85D58A44C20}" type="datetimeFigureOut">
              <a:rPr lang="en-IN" smtClean="0"/>
              <a:t>29-03-2020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07696A-AAB0-47F9-9045-2A2D65E91FE1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744644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1" y="624110"/>
            <a:ext cx="6589199" cy="128089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42415" y="2133600"/>
            <a:ext cx="6591985" cy="377762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17A148-B53C-43B4-BD5F-E85D58A44C20}" type="datetimeFigureOut">
              <a:rPr lang="en-IN" smtClean="0"/>
              <a:t>29-03-2020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07696A-AAB0-47F9-9045-2A2D65E91FE1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0500992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074562"/>
            <a:ext cx="6591985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3581400"/>
            <a:ext cx="659198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17A148-B53C-43B4-BD5F-E85D58A44C20}" type="datetimeFigureOut">
              <a:rPr lang="en-IN" smtClean="0"/>
              <a:t>29-03-2020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B607696A-AAB0-47F9-9045-2A2D65E91FE1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4501004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42416" y="2136706"/>
            <a:ext cx="3197531" cy="376739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7307" y="2136706"/>
            <a:ext cx="3197093" cy="376739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17A148-B53C-43B4-BD5F-E85D58A44C20}" type="datetimeFigureOut">
              <a:rPr lang="en-IN" smtClean="0"/>
              <a:t>29-03-2020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B607696A-AAB0-47F9-9045-2A2D65E91FE1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9168757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65352" y="2226626"/>
            <a:ext cx="287459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42415" y="2802888"/>
            <a:ext cx="3197532" cy="3105703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6154" y="2223398"/>
            <a:ext cx="28732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333715" y="2799660"/>
            <a:ext cx="3195680" cy="3105703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17A148-B53C-43B4-BD5F-E85D58A44C20}" type="datetimeFigureOut">
              <a:rPr lang="en-IN" smtClean="0"/>
              <a:t>29-03-2020</a:t>
            </a:fld>
            <a:endParaRPr lang="en-I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B607696A-AAB0-47F9-9045-2A2D65E91FE1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9644544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17A148-B53C-43B4-BD5F-E85D58A44C20}" type="datetimeFigureOut">
              <a:rPr lang="en-IN" smtClean="0"/>
              <a:t>29-03-2020</a:t>
            </a:fld>
            <a:endParaRPr lang="en-I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8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07696A-AAB0-47F9-9045-2A2D65E91FE1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9131211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17A148-B53C-43B4-BD5F-E85D58A44C20}" type="datetimeFigureOut">
              <a:rPr lang="en-IN" smtClean="0"/>
              <a:t>29-03-2020</a:t>
            </a:fld>
            <a:endParaRPr lang="en-I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07696A-AAB0-47F9-9045-2A2D65E91FE1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7657934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46088"/>
            <a:ext cx="2629584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3494" y="446089"/>
            <a:ext cx="3790906" cy="5414963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1598613"/>
            <a:ext cx="2629584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17A148-B53C-43B4-BD5F-E85D58A44C20}" type="datetimeFigureOut">
              <a:rPr lang="en-IN" smtClean="0"/>
              <a:t>29-03-2020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07696A-AAB0-47F9-9045-2A2D65E91FE1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038873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800600"/>
            <a:ext cx="6591985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942415" y="634965"/>
            <a:ext cx="6591985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367338"/>
            <a:ext cx="6591985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17A148-B53C-43B4-BD5F-E85D58A44C20}" type="datetimeFigureOut">
              <a:rPr lang="en-IN" smtClean="0"/>
              <a:t>29-03-2020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B607696A-AAB0-47F9-9045-2A2D65E91FE1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1214884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35"/>
          <p:cNvGrpSpPr/>
          <p:nvPr/>
        </p:nvGrpSpPr>
        <p:grpSpPr>
          <a:xfrm>
            <a:off x="1" y="228600"/>
            <a:ext cx="1981200" cy="6638628"/>
            <a:chOff x="2487613" y="285750"/>
            <a:chExt cx="2428875" cy="5654676"/>
          </a:xfrm>
        </p:grpSpPr>
        <p:sp>
          <p:nvSpPr>
            <p:cNvPr id="37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8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9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0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1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2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3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4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5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6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7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8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49" name="Group 48"/>
          <p:cNvGrpSpPr/>
          <p:nvPr/>
        </p:nvGrpSpPr>
        <p:grpSpPr>
          <a:xfrm>
            <a:off x="20421" y="285"/>
            <a:ext cx="1952272" cy="6852968"/>
            <a:chOff x="6627813" y="195717"/>
            <a:chExt cx="1952625" cy="5678034"/>
          </a:xfrm>
        </p:grpSpPr>
        <p:sp>
          <p:nvSpPr>
            <p:cNvPr id="50" name="Freeform 27"/>
            <p:cNvSpPr/>
            <p:nvPr/>
          </p:nvSpPr>
          <p:spPr bwMode="auto">
            <a:xfrm>
              <a:off x="6627813" y="195717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1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2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3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4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5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6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7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8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9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0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1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62" name="Rectangle 61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2133600"/>
            <a:ext cx="6591985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772400" y="6135089"/>
            <a:ext cx="766380" cy="3701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17A148-B53C-43B4-BD5F-E85D58A44C20}" type="datetimeFigureOut">
              <a:rPr lang="en-IN" smtClean="0"/>
              <a:t>29-03-2020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42415" y="6135809"/>
            <a:ext cx="57164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11228" y="787783"/>
            <a:ext cx="58497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B607696A-AAB0-47F9-9045-2A2D65E91FE1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3905524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  <p:sldLayoutId id="2147483708" r:id="rId12"/>
    <p:sldLayoutId id="2147483709" r:id="rId13"/>
    <p:sldLayoutId id="2147483710" r:id="rId14"/>
    <p:sldLayoutId id="2147483711" r:id="rId15"/>
    <p:sldLayoutId id="2147483712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hyperlink" Target="https://www.basu.org.in/" TargetMode="External"/><Relationship Id="rId7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jpeg"/><Relationship Id="rId5" Type="http://schemas.openxmlformats.org/officeDocument/2006/relationships/image" Target="../media/image2.jpeg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295400" y="4745777"/>
            <a:ext cx="5943600" cy="2091923"/>
          </a:xfrm>
        </p:spPr>
        <p:txBody>
          <a:bodyPr>
            <a:normAutofit fontScale="92500" lnSpcReduction="20000"/>
          </a:bodyPr>
          <a:lstStyle/>
          <a:p>
            <a:pPr algn="ctr" eaLnBrk="1" hangingPunct="1">
              <a:lnSpc>
                <a:spcPct val="80000"/>
              </a:lnSpc>
            </a:pPr>
            <a:r>
              <a:rPr lang="pt-BR" sz="2400" b="1" dirty="0" smtClean="0">
                <a:solidFill>
                  <a:srgbClr val="7030A0"/>
                </a:solidFill>
                <a:latin typeface="Arial Black" panose="020B0A04020102020204" pitchFamily="34" charset="0"/>
              </a:rPr>
              <a:t>Dr. AJIT KUMAR</a:t>
            </a:r>
          </a:p>
          <a:p>
            <a:pPr algn="ctr" eaLnBrk="1" hangingPunct="1">
              <a:lnSpc>
                <a:spcPct val="80000"/>
              </a:lnSpc>
            </a:pPr>
            <a:r>
              <a:rPr lang="pt-BR" sz="2400" b="1" dirty="0" smtClean="0">
                <a:solidFill>
                  <a:srgbClr val="7030A0"/>
                </a:solidFill>
                <a:latin typeface="Arial Black" panose="020B0A04020102020204" pitchFamily="34" charset="0"/>
              </a:rPr>
              <a:t>HoD</a:t>
            </a:r>
            <a:endParaRPr lang="en-US" sz="2400" b="1" dirty="0" smtClean="0">
              <a:solidFill>
                <a:srgbClr val="7030A0"/>
              </a:solidFill>
              <a:latin typeface="Arial Black" panose="020B0A04020102020204" pitchFamily="34" charset="0"/>
            </a:endParaRPr>
          </a:p>
          <a:p>
            <a:pPr algn="ctr" eaLnBrk="1" hangingPunct="1">
              <a:lnSpc>
                <a:spcPct val="80000"/>
              </a:lnSpc>
            </a:pPr>
            <a:r>
              <a:rPr lang="en-US" sz="2400" b="1" dirty="0" smtClean="0">
                <a:solidFill>
                  <a:srgbClr val="7030A0"/>
                </a:solidFill>
                <a:latin typeface="Arial Black" panose="020B0A04020102020204" pitchFamily="34" charset="0"/>
              </a:rPr>
              <a:t>Department of </a:t>
            </a:r>
            <a:r>
              <a:rPr lang="en-US" sz="2400" b="1" dirty="0" err="1" smtClean="0">
                <a:solidFill>
                  <a:srgbClr val="7030A0"/>
                </a:solidFill>
                <a:latin typeface="Arial Black" panose="020B0A04020102020204" pitchFamily="34" charset="0"/>
              </a:rPr>
              <a:t>Parasitology</a:t>
            </a:r>
            <a:endParaRPr lang="en-US" sz="2400" b="1" dirty="0" smtClean="0">
              <a:solidFill>
                <a:srgbClr val="7030A0"/>
              </a:solidFill>
              <a:latin typeface="Arial Black" panose="020B0A04020102020204" pitchFamily="34" charset="0"/>
            </a:endParaRPr>
          </a:p>
          <a:p>
            <a:pPr algn="ctr" eaLnBrk="1" hangingPunct="1">
              <a:lnSpc>
                <a:spcPct val="80000"/>
              </a:lnSpc>
            </a:pPr>
            <a:r>
              <a:rPr lang="en-US" sz="2400" b="1" dirty="0" smtClean="0">
                <a:solidFill>
                  <a:srgbClr val="7030A0"/>
                </a:solidFill>
                <a:latin typeface="Arial Black" panose="020B0A04020102020204" pitchFamily="34" charset="0"/>
              </a:rPr>
              <a:t>Bihar Veterinary College</a:t>
            </a:r>
          </a:p>
          <a:p>
            <a:pPr algn="ctr" eaLnBrk="1" hangingPunct="1">
              <a:lnSpc>
                <a:spcPct val="80000"/>
              </a:lnSpc>
            </a:pPr>
            <a:r>
              <a:rPr lang="en-US" sz="2400" b="1" dirty="0" smtClean="0">
                <a:solidFill>
                  <a:srgbClr val="7030A0"/>
                </a:solidFill>
                <a:latin typeface="Arial Black" panose="020B0A04020102020204" pitchFamily="34" charset="0"/>
              </a:rPr>
              <a:t>Bihar Animal Sciences University</a:t>
            </a:r>
          </a:p>
          <a:p>
            <a:pPr algn="ctr" eaLnBrk="1" hangingPunct="1">
              <a:lnSpc>
                <a:spcPct val="80000"/>
              </a:lnSpc>
            </a:pPr>
            <a:r>
              <a:rPr lang="en-US" sz="2400" b="1" dirty="0" smtClean="0">
                <a:solidFill>
                  <a:srgbClr val="7030A0"/>
                </a:solidFill>
                <a:latin typeface="Arial Black" panose="020B0A04020102020204" pitchFamily="34" charset="0"/>
              </a:rPr>
              <a:t>Patna-800014</a:t>
            </a:r>
          </a:p>
        </p:txBody>
      </p:sp>
      <p:sp>
        <p:nvSpPr>
          <p:cNvPr id="2051" name="Rectangle 6"/>
          <p:cNvSpPr>
            <a:spLocks noChangeArrowheads="1"/>
          </p:cNvSpPr>
          <p:nvPr/>
        </p:nvSpPr>
        <p:spPr bwMode="auto">
          <a:xfrm>
            <a:off x="0" y="6680"/>
            <a:ext cx="9144000" cy="1938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 anchor="ctr">
            <a:spAutoFit/>
          </a:bodyPr>
          <a:lstStyle/>
          <a:p>
            <a:pPr algn="ctr"/>
            <a:r>
              <a:rPr lang="en-US" sz="4000" i="1" dirty="0" smtClean="0">
                <a:solidFill>
                  <a:srgbClr val="7030A0"/>
                </a:solidFill>
                <a:latin typeface="Arial Black" pitchFamily="34" charset="0"/>
              </a:rPr>
              <a:t>Cryptosporidium</a:t>
            </a:r>
          </a:p>
          <a:p>
            <a:pPr algn="ctr"/>
            <a:r>
              <a:rPr lang="en-US" sz="4000" dirty="0" smtClean="0">
                <a:solidFill>
                  <a:srgbClr val="7030A0"/>
                </a:solidFill>
                <a:latin typeface="Arial Black" pitchFamily="34" charset="0"/>
              </a:rPr>
              <a:t>&amp;</a:t>
            </a:r>
          </a:p>
          <a:p>
            <a:pPr algn="ctr"/>
            <a:r>
              <a:rPr lang="en-US" sz="4000" i="1" dirty="0" err="1" smtClean="0">
                <a:solidFill>
                  <a:srgbClr val="7030A0"/>
                </a:solidFill>
                <a:latin typeface="Arial Black" pitchFamily="34" charset="0"/>
              </a:rPr>
              <a:t>Neospora</a:t>
            </a:r>
            <a:r>
              <a:rPr lang="en-US" sz="4000" i="1" dirty="0" smtClean="0">
                <a:solidFill>
                  <a:srgbClr val="7030A0"/>
                </a:solidFill>
                <a:latin typeface="Arial Black" pitchFamily="34" charset="0"/>
              </a:rPr>
              <a:t> </a:t>
            </a:r>
            <a:r>
              <a:rPr lang="en-US" sz="4000" i="1" dirty="0" err="1" smtClean="0">
                <a:solidFill>
                  <a:srgbClr val="7030A0"/>
                </a:solidFill>
                <a:latin typeface="Arial Black" pitchFamily="34" charset="0"/>
              </a:rPr>
              <a:t>caninum</a:t>
            </a:r>
            <a:endParaRPr lang="en-US" sz="4000" i="1" dirty="0">
              <a:solidFill>
                <a:srgbClr val="7030A0"/>
              </a:solidFill>
              <a:latin typeface="Arial Black" pitchFamily="34" charset="0"/>
            </a:endParaRPr>
          </a:p>
        </p:txBody>
      </p:sp>
      <p:pic>
        <p:nvPicPr>
          <p:cNvPr id="10" name="Picture 9" descr="Bihar Animal Sciences University | बिहार पशु विज्ञान विश्वविद्यालय">
            <a:hlinkClick r:id="rId3" tooltip="&quot;Bihar Animal Sciences University | बिहार पशु विज्ञान विश्वविद्यालय - &quot;"/>
          </p:cNvPr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46313" y="265552"/>
            <a:ext cx="1149087" cy="1193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0" descr="Colour Logofinal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648574" y="212323"/>
            <a:ext cx="1099890" cy="12463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Rectangle 4"/>
          <p:cNvSpPr>
            <a:spLocks noChangeArrowheads="1"/>
          </p:cNvSpPr>
          <p:nvPr/>
        </p:nvSpPr>
        <p:spPr bwMode="auto">
          <a:xfrm>
            <a:off x="7086600" y="6540500"/>
            <a:ext cx="2057400" cy="292100"/>
          </a:xfrm>
          <a:prstGeom prst="rect">
            <a:avLst/>
          </a:prstGeom>
          <a:solidFill>
            <a:schemeClr val="accent1"/>
          </a:solidFill>
          <a:ln w="12700" cap="sq" algn="ctr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IN" altLang="en-US" sz="1200" dirty="0"/>
              <a:t>Image source: Google image</a:t>
            </a:r>
          </a:p>
        </p:txBody>
      </p:sp>
      <p:pic>
        <p:nvPicPr>
          <p:cNvPr id="17" name="Picture 16" descr="https://denkavit.com/nl/wp-content/uploads/sites/7/2019/01/200504555_Denkavit_bw_filter.jpg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1945672"/>
            <a:ext cx="3363565" cy="2635456"/>
          </a:xfrm>
          <a:prstGeom prst="rect">
            <a:avLst/>
          </a:prstGeom>
          <a:noFill/>
          <a:ln>
            <a:noFill/>
          </a:ln>
        </p:spPr>
      </p:pic>
      <p:pic>
        <p:nvPicPr>
          <p:cNvPr id="18" name="Picture 17" descr="CDC Warns of Pool Parasite This Summer - ABC News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104" y="2005671"/>
            <a:ext cx="1952655" cy="2071401"/>
          </a:xfrm>
          <a:prstGeom prst="rect">
            <a:avLst/>
          </a:prstGeom>
          <a:noFill/>
          <a:ln>
            <a:noFill/>
          </a:ln>
        </p:spPr>
      </p:pic>
      <p:pic>
        <p:nvPicPr>
          <p:cNvPr id="19" name="Picture 18" descr="Life cycle of Neospora caninum. | Download Scientific Diagram"/>
          <p:cNvPicPr/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75326" y="1945673"/>
            <a:ext cx="3261170" cy="32115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431461379"/>
      </p:ext>
    </p:extLst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914400"/>
          </a:xfrm>
        </p:spPr>
        <p:txBody>
          <a:bodyPr>
            <a:noAutofit/>
          </a:bodyPr>
          <a:lstStyle/>
          <a:p>
            <a:pPr marL="342900" indent="-342900" algn="ctr"/>
            <a:r>
              <a:rPr lang="en-US" sz="3200" dirty="0" smtClean="0">
                <a:solidFill>
                  <a:srgbClr val="7030A0"/>
                </a:solidFill>
                <a:latin typeface="Arial Black" pitchFamily="34" charset="0"/>
              </a:rPr>
              <a:t>symptoms of </a:t>
            </a:r>
            <a:r>
              <a:rPr lang="en-US" sz="3200" i="1" dirty="0" smtClean="0">
                <a:solidFill>
                  <a:srgbClr val="7030A0"/>
                </a:solidFill>
                <a:latin typeface="Arial Black" pitchFamily="34" charset="0"/>
              </a:rPr>
              <a:t>Cryptosporidium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914400"/>
            <a:ext cx="9144000" cy="5943600"/>
          </a:xfrm>
        </p:spPr>
        <p:txBody>
          <a:bodyPr>
            <a:noAutofit/>
          </a:bodyPr>
          <a:lstStyle/>
          <a:p>
            <a:pPr marL="342900" lvl="0" indent="-342900" algn="just"/>
            <a:endParaRPr lang="en-US" sz="2800" b="1" dirty="0" smtClean="0">
              <a:latin typeface="Arial Rounded MT Bold" pitchFamily="34" charset="0"/>
            </a:endParaRPr>
          </a:p>
          <a:p>
            <a:pPr marL="457200" lvl="0" indent="-457200" algn="just">
              <a:buFont typeface="Courier New" panose="02070309020205020404" pitchFamily="49" charset="0"/>
              <a:buChar char="o"/>
            </a:pPr>
            <a:r>
              <a:rPr lang="en-US" sz="2800" b="1" dirty="0" smtClean="0">
                <a:latin typeface="Arial Black" pitchFamily="34" charset="0"/>
              </a:rPr>
              <a:t>Depend upon species of parasites and  the age and immunity status of the host.</a:t>
            </a:r>
          </a:p>
          <a:p>
            <a:pPr marL="457200" lvl="0" indent="-457200" algn="just">
              <a:buFont typeface="Courier New" panose="02070309020205020404" pitchFamily="49" charset="0"/>
              <a:buChar char="o"/>
            </a:pPr>
            <a:endParaRPr lang="en-US" sz="2800" b="1" dirty="0" smtClean="0">
              <a:latin typeface="Arial Black" pitchFamily="34" charset="0"/>
            </a:endParaRPr>
          </a:p>
          <a:p>
            <a:pPr marL="457200" indent="-457200" algn="just">
              <a:buFont typeface="Courier New" panose="02070309020205020404" pitchFamily="49" charset="0"/>
              <a:buChar char="o"/>
            </a:pPr>
            <a:r>
              <a:rPr lang="en-US" sz="2800" b="1" u="sng" dirty="0" smtClean="0">
                <a:solidFill>
                  <a:srgbClr val="002060"/>
                </a:solidFill>
                <a:latin typeface="Arial Black" pitchFamily="34" charset="0"/>
              </a:rPr>
              <a:t>Watery cholera like </a:t>
            </a:r>
            <a:r>
              <a:rPr lang="en-US" sz="2800" b="1" u="sng" dirty="0" err="1" smtClean="0">
                <a:solidFill>
                  <a:srgbClr val="002060"/>
                </a:solidFill>
                <a:latin typeface="Arial Black" pitchFamily="34" charset="0"/>
              </a:rPr>
              <a:t>diarrhoea</a:t>
            </a:r>
            <a:r>
              <a:rPr lang="en-US" sz="2800" b="1" dirty="0" smtClean="0">
                <a:solidFill>
                  <a:srgbClr val="002060"/>
                </a:solidFill>
                <a:latin typeface="Arial Black" pitchFamily="34" charset="0"/>
              </a:rPr>
              <a:t> </a:t>
            </a:r>
            <a:r>
              <a:rPr lang="en-US" sz="2800" dirty="0" smtClean="0">
                <a:solidFill>
                  <a:srgbClr val="002060"/>
                </a:solidFill>
                <a:latin typeface="Arial Black" pitchFamily="34" charset="0"/>
              </a:rPr>
              <a:t>is the cardinal sign.</a:t>
            </a:r>
          </a:p>
          <a:p>
            <a:pPr marL="457200" indent="-457200" algn="just">
              <a:buFont typeface="Courier New" panose="02070309020205020404" pitchFamily="49" charset="0"/>
              <a:buChar char="o"/>
            </a:pPr>
            <a:endParaRPr lang="en-US" sz="2800" dirty="0" smtClean="0">
              <a:latin typeface="Arial Black" pitchFamily="34" charset="0"/>
            </a:endParaRPr>
          </a:p>
          <a:p>
            <a:pPr marL="457200" indent="-457200" algn="just">
              <a:buFont typeface="Courier New" panose="02070309020205020404" pitchFamily="49" charset="0"/>
              <a:buChar char="o"/>
            </a:pPr>
            <a:r>
              <a:rPr lang="en-US" sz="2800" dirty="0" smtClean="0">
                <a:solidFill>
                  <a:srgbClr val="0070C0"/>
                </a:solidFill>
                <a:latin typeface="Arial Black" pitchFamily="34" charset="0"/>
              </a:rPr>
              <a:t>Other symptoms are  weight loss, abdominal discomfort, dehydration etc.</a:t>
            </a:r>
          </a:p>
          <a:p>
            <a:pPr marL="457200" indent="-457200" algn="just">
              <a:buFont typeface="Courier New" panose="02070309020205020404" pitchFamily="49" charset="0"/>
              <a:buChar char="o"/>
            </a:pPr>
            <a:r>
              <a:rPr lang="en-US" sz="2800" dirty="0" smtClean="0">
                <a:latin typeface="Arial Black" pitchFamily="34" charset="0"/>
              </a:rPr>
              <a:t>•   </a:t>
            </a:r>
            <a:r>
              <a:rPr lang="en-US" sz="2800" dirty="0" err="1" smtClean="0">
                <a:solidFill>
                  <a:srgbClr val="7030A0"/>
                </a:solidFill>
                <a:latin typeface="Arial Black" pitchFamily="34" charset="0"/>
              </a:rPr>
              <a:t>Cryptosporidia</a:t>
            </a:r>
            <a:r>
              <a:rPr lang="en-US" sz="2800" dirty="0" smtClean="0">
                <a:solidFill>
                  <a:srgbClr val="7030A0"/>
                </a:solidFill>
                <a:latin typeface="Arial Black" pitchFamily="34" charset="0"/>
              </a:rPr>
              <a:t> is also regarded as potential cause of </a:t>
            </a:r>
            <a:r>
              <a:rPr lang="en-US" sz="2800" u="sng" dirty="0" smtClean="0">
                <a:solidFill>
                  <a:srgbClr val="7030A0"/>
                </a:solidFill>
                <a:latin typeface="Arial Black" pitchFamily="34" charset="0"/>
              </a:rPr>
              <a:t>traveler’s </a:t>
            </a:r>
            <a:r>
              <a:rPr lang="en-US" sz="2800" u="sng" dirty="0" err="1" smtClean="0">
                <a:solidFill>
                  <a:srgbClr val="7030A0"/>
                </a:solidFill>
                <a:latin typeface="Arial Black" pitchFamily="34" charset="0"/>
              </a:rPr>
              <a:t>diarrhoea</a:t>
            </a:r>
            <a:r>
              <a:rPr lang="en-US" sz="2800" dirty="0" smtClean="0">
                <a:solidFill>
                  <a:srgbClr val="7030A0"/>
                </a:solidFill>
                <a:latin typeface="Arial Black" pitchFamily="34" charset="0"/>
              </a:rPr>
              <a:t>.</a:t>
            </a:r>
          </a:p>
          <a:p>
            <a:pPr algn="just"/>
            <a:r>
              <a:rPr lang="en-US" sz="2800" dirty="0" smtClean="0">
                <a:solidFill>
                  <a:srgbClr val="7030A0"/>
                </a:solidFill>
                <a:latin typeface="Arial Black" pitchFamily="34" charset="0"/>
              </a:rPr>
              <a:t> </a:t>
            </a:r>
          </a:p>
          <a:p>
            <a:pPr marL="342900" lvl="0" indent="-342900" algn="just"/>
            <a:endParaRPr lang="en-US" sz="2800" b="1" dirty="0" smtClean="0">
              <a:latin typeface="Arial Rounded MT Bold" pitchFamily="34" charset="0"/>
            </a:endParaRPr>
          </a:p>
          <a:p>
            <a:pPr marL="342900" lvl="0" indent="-342900" algn="just"/>
            <a:endParaRPr lang="en-US" sz="2800" b="1" dirty="0" smtClean="0">
              <a:latin typeface="Arial Rounded MT Bold" pitchFamily="34" charset="0"/>
            </a:endParaRPr>
          </a:p>
          <a:p>
            <a:pPr marL="342900" lvl="0" indent="-342900" algn="just"/>
            <a:endParaRPr lang="en-US" sz="2800" b="1" dirty="0" smtClean="0">
              <a:latin typeface="Arial Rounded MT Bold" pitchFamily="34" charset="0"/>
            </a:endParaRPr>
          </a:p>
          <a:p>
            <a:pPr marL="342900" lvl="0" indent="-342900" algn="just"/>
            <a:endParaRPr lang="en-US" sz="2800" b="1" dirty="0" smtClean="0">
              <a:latin typeface="Arial Rounded MT Bold" pitchFamily="34" charset="0"/>
            </a:endParaRPr>
          </a:p>
          <a:p>
            <a:pPr marL="342900" lvl="0" indent="-342900" algn="just"/>
            <a:endParaRPr lang="en-US" sz="2800" b="1" dirty="0" smtClean="0">
              <a:latin typeface="Arial Rounded MT Bold" pitchFamily="34" charset="0"/>
            </a:endParaRPr>
          </a:p>
          <a:p>
            <a:pPr marL="342900" lvl="0" indent="-342900" algn="just"/>
            <a:endParaRPr lang="en-US" sz="2800" b="1" dirty="0" smtClean="0">
              <a:latin typeface="Arial Rounded MT Bold" pitchFamily="34" charset="0"/>
            </a:endParaRPr>
          </a:p>
          <a:p>
            <a:pPr marL="342900" lvl="0" indent="-342900" algn="just"/>
            <a:endParaRPr lang="en-US" sz="2800" b="1" dirty="0" smtClean="0">
              <a:latin typeface="Arial Rounded MT Bold" pitchFamily="34" charset="0"/>
            </a:endParaRPr>
          </a:p>
          <a:p>
            <a:pPr marL="342900" lvl="0" indent="-342900" algn="just"/>
            <a:endParaRPr lang="en-US" sz="2800" b="1" dirty="0" smtClean="0">
              <a:latin typeface="Arial Rounded MT Bold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37195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762000"/>
          </a:xfrm>
        </p:spPr>
        <p:txBody>
          <a:bodyPr>
            <a:noAutofit/>
          </a:bodyPr>
          <a:lstStyle/>
          <a:p>
            <a:pPr algn="ctr"/>
            <a:r>
              <a:rPr lang="en-US" sz="3200" dirty="0" smtClean="0">
                <a:solidFill>
                  <a:srgbClr val="7030A0"/>
                </a:solidFill>
                <a:latin typeface="Arial Black" pitchFamily="34" charset="0"/>
              </a:rPr>
              <a:t>Genus: </a:t>
            </a:r>
            <a:r>
              <a:rPr lang="en-US" sz="3200" i="1" dirty="0" smtClean="0">
                <a:solidFill>
                  <a:srgbClr val="7030A0"/>
                </a:solidFill>
                <a:latin typeface="Arial Black" pitchFamily="34" charset="0"/>
              </a:rPr>
              <a:t>Cryptosporidium</a:t>
            </a:r>
            <a:endParaRPr lang="en-US" sz="3200" dirty="0">
              <a:solidFill>
                <a:srgbClr val="7030A0"/>
              </a:solidFill>
              <a:latin typeface="Arial Rounded MT Bold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143000"/>
            <a:ext cx="9144000" cy="5715000"/>
          </a:xfrm>
        </p:spPr>
        <p:txBody>
          <a:bodyPr>
            <a:normAutofit/>
          </a:bodyPr>
          <a:lstStyle/>
          <a:p>
            <a:pPr algn="just">
              <a:lnSpc>
                <a:spcPct val="80000"/>
              </a:lnSpc>
            </a:pPr>
            <a:r>
              <a:rPr lang="en-IN" sz="3200" b="1" dirty="0" smtClean="0">
                <a:solidFill>
                  <a:srgbClr val="FF0000"/>
                </a:solidFill>
                <a:latin typeface="Arial Black" pitchFamily="34" charset="0"/>
              </a:rPr>
              <a:t>Diagnosis : </a:t>
            </a:r>
          </a:p>
          <a:p>
            <a:pPr algn="just">
              <a:lnSpc>
                <a:spcPct val="80000"/>
              </a:lnSpc>
            </a:pPr>
            <a:endParaRPr lang="en-IN" sz="3200" b="1" u="sng" dirty="0" smtClean="0">
              <a:solidFill>
                <a:srgbClr val="FFC000"/>
              </a:solidFill>
              <a:latin typeface="Arial Black" pitchFamily="34" charset="0"/>
            </a:endParaRPr>
          </a:p>
          <a:p>
            <a:pPr marL="457200" indent="-457200" algn="just">
              <a:lnSpc>
                <a:spcPct val="80000"/>
              </a:lnSpc>
              <a:buFont typeface="Courier New" panose="02070309020205020404" pitchFamily="49" charset="0"/>
              <a:buChar char="o"/>
            </a:pPr>
            <a:r>
              <a:rPr lang="en-IN" sz="2800" b="1" dirty="0" smtClean="0">
                <a:solidFill>
                  <a:srgbClr val="002060"/>
                </a:solidFill>
                <a:latin typeface="Arial Black" pitchFamily="34" charset="0"/>
              </a:rPr>
              <a:t>On the basis of symptoms like </a:t>
            </a:r>
            <a:r>
              <a:rPr lang="en-US" sz="2800" b="1" dirty="0" smtClean="0">
                <a:solidFill>
                  <a:srgbClr val="002060"/>
                </a:solidFill>
                <a:latin typeface="Arial Black" pitchFamily="34" charset="0"/>
              </a:rPr>
              <a:t>Watery cholera like </a:t>
            </a:r>
            <a:r>
              <a:rPr lang="en-US" sz="2800" b="1" dirty="0" err="1" smtClean="0">
                <a:solidFill>
                  <a:srgbClr val="002060"/>
                </a:solidFill>
                <a:latin typeface="Arial Black" pitchFamily="34" charset="0"/>
              </a:rPr>
              <a:t>diarrhoea</a:t>
            </a:r>
            <a:r>
              <a:rPr lang="en-US" sz="2800" b="1" dirty="0" smtClean="0">
                <a:solidFill>
                  <a:srgbClr val="002060"/>
                </a:solidFill>
                <a:latin typeface="Arial Black" pitchFamily="34" charset="0"/>
              </a:rPr>
              <a:t> in young hosts.</a:t>
            </a:r>
          </a:p>
          <a:p>
            <a:pPr marL="457200" indent="-457200" algn="just">
              <a:lnSpc>
                <a:spcPct val="80000"/>
              </a:lnSpc>
              <a:buFont typeface="Courier New" panose="02070309020205020404" pitchFamily="49" charset="0"/>
              <a:buChar char="o"/>
            </a:pPr>
            <a:endParaRPr lang="en-US" sz="2800" b="1" dirty="0" smtClean="0">
              <a:solidFill>
                <a:srgbClr val="002060"/>
              </a:solidFill>
              <a:latin typeface="Arial Black" pitchFamily="34" charset="0"/>
            </a:endParaRPr>
          </a:p>
          <a:p>
            <a:pPr marL="457200" indent="-457200" algn="just">
              <a:lnSpc>
                <a:spcPct val="80000"/>
              </a:lnSpc>
              <a:buFont typeface="Courier New" panose="02070309020205020404" pitchFamily="49" charset="0"/>
              <a:buChar char="o"/>
            </a:pPr>
            <a:r>
              <a:rPr lang="en-US" sz="2800" dirty="0" smtClean="0">
                <a:solidFill>
                  <a:srgbClr val="0070C0"/>
                </a:solidFill>
                <a:latin typeface="Arial Black" pitchFamily="34" charset="0"/>
              </a:rPr>
              <a:t>Diagnosis is made by observing very small </a:t>
            </a:r>
            <a:r>
              <a:rPr lang="en-US" sz="2800" dirty="0" err="1" smtClean="0">
                <a:solidFill>
                  <a:srgbClr val="0070C0"/>
                </a:solidFill>
                <a:latin typeface="Arial Black" pitchFamily="34" charset="0"/>
              </a:rPr>
              <a:t>sporulated</a:t>
            </a:r>
            <a:r>
              <a:rPr lang="en-US" sz="2800" dirty="0" smtClean="0">
                <a:solidFill>
                  <a:srgbClr val="0070C0"/>
                </a:solidFill>
                <a:latin typeface="Arial Black" pitchFamily="34" charset="0"/>
              </a:rPr>
              <a:t> oocysts in</a:t>
            </a:r>
            <a:r>
              <a:rPr lang="en-US" sz="2800" b="1" dirty="0" smtClean="0">
                <a:solidFill>
                  <a:srgbClr val="0070C0"/>
                </a:solidFill>
                <a:latin typeface="Arial Black" pitchFamily="34" charset="0"/>
              </a:rPr>
              <a:t> </a:t>
            </a:r>
            <a:r>
              <a:rPr lang="en-US" sz="2800" b="1" u="sng" dirty="0" err="1">
                <a:solidFill>
                  <a:srgbClr val="0070C0"/>
                </a:solidFill>
                <a:latin typeface="Arial Black" pitchFamily="34" charset="0"/>
              </a:rPr>
              <a:t>Ziehl</a:t>
            </a:r>
            <a:r>
              <a:rPr lang="en-US" sz="2800" b="1" u="sng" dirty="0">
                <a:solidFill>
                  <a:srgbClr val="0070C0"/>
                </a:solidFill>
                <a:latin typeface="Arial Black" pitchFamily="34" charset="0"/>
              </a:rPr>
              <a:t>- </a:t>
            </a:r>
            <a:r>
              <a:rPr lang="en-US" sz="2800" b="1" u="sng" dirty="0" err="1">
                <a:solidFill>
                  <a:srgbClr val="0070C0"/>
                </a:solidFill>
                <a:latin typeface="Arial Black" pitchFamily="34" charset="0"/>
              </a:rPr>
              <a:t>Neelsen</a:t>
            </a:r>
            <a:r>
              <a:rPr lang="en-US" sz="2800" b="1" u="sng" dirty="0">
                <a:solidFill>
                  <a:srgbClr val="0070C0"/>
                </a:solidFill>
                <a:latin typeface="Arial Black" pitchFamily="34" charset="0"/>
              </a:rPr>
              <a:t> stained</a:t>
            </a:r>
            <a:r>
              <a:rPr lang="en-US" sz="2800" b="1" dirty="0">
                <a:solidFill>
                  <a:srgbClr val="0070C0"/>
                </a:solidFill>
                <a:latin typeface="Arial Black" pitchFamily="34" charset="0"/>
              </a:rPr>
              <a:t> (Acid Fast Staining </a:t>
            </a:r>
            <a:r>
              <a:rPr lang="en-US" sz="2800" b="1" dirty="0" smtClean="0">
                <a:solidFill>
                  <a:srgbClr val="0070C0"/>
                </a:solidFill>
                <a:latin typeface="Arial Black" pitchFamily="34" charset="0"/>
              </a:rPr>
              <a:t>or </a:t>
            </a:r>
            <a:r>
              <a:rPr lang="en-US" sz="2800" b="1" dirty="0" err="1" smtClean="0">
                <a:solidFill>
                  <a:srgbClr val="0070C0"/>
                </a:solidFill>
                <a:latin typeface="Arial Black" pitchFamily="34" charset="0"/>
              </a:rPr>
              <a:t>Kinyoun</a:t>
            </a:r>
            <a:r>
              <a:rPr lang="en-US" sz="2800" b="1" dirty="0" smtClean="0">
                <a:solidFill>
                  <a:srgbClr val="0070C0"/>
                </a:solidFill>
                <a:latin typeface="Arial Black" pitchFamily="34" charset="0"/>
              </a:rPr>
              <a:t> acid fast </a:t>
            </a:r>
            <a:r>
              <a:rPr lang="en-US" sz="2800" dirty="0" smtClean="0">
                <a:solidFill>
                  <a:srgbClr val="0070C0"/>
                </a:solidFill>
                <a:latin typeface="Arial Black" pitchFamily="34" charset="0"/>
              </a:rPr>
              <a:t>stain) </a:t>
            </a:r>
            <a:r>
              <a:rPr lang="en-US" sz="2800" dirty="0" err="1" smtClean="0">
                <a:solidFill>
                  <a:srgbClr val="0070C0"/>
                </a:solidFill>
                <a:latin typeface="Arial Black" pitchFamily="34" charset="0"/>
              </a:rPr>
              <a:t>faecal</a:t>
            </a:r>
            <a:r>
              <a:rPr lang="en-US" sz="2800" dirty="0" smtClean="0">
                <a:solidFill>
                  <a:srgbClr val="0070C0"/>
                </a:solidFill>
                <a:latin typeface="Arial Black" pitchFamily="34" charset="0"/>
              </a:rPr>
              <a:t> smears.</a:t>
            </a:r>
          </a:p>
          <a:p>
            <a:pPr algn="just">
              <a:lnSpc>
                <a:spcPct val="80000"/>
              </a:lnSpc>
            </a:pPr>
            <a:endParaRPr lang="en-IN" sz="2800" b="1" dirty="0" smtClean="0">
              <a:solidFill>
                <a:srgbClr val="FFFF00"/>
              </a:solidFill>
              <a:latin typeface="Arial Black" pitchFamily="34" charset="0"/>
            </a:endParaRPr>
          </a:p>
        </p:txBody>
      </p:sp>
      <p:pic>
        <p:nvPicPr>
          <p:cNvPr id="1026" name="Picture 2" descr="G:\p06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652120" y="4581128"/>
            <a:ext cx="3162300" cy="2028825"/>
          </a:xfrm>
          <a:prstGeom prst="rect">
            <a:avLst/>
          </a:prstGeom>
          <a:noFill/>
        </p:spPr>
      </p:pic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7086600" y="6540500"/>
            <a:ext cx="2057400" cy="292100"/>
          </a:xfrm>
          <a:prstGeom prst="rect">
            <a:avLst/>
          </a:prstGeom>
          <a:solidFill>
            <a:schemeClr val="accent1"/>
          </a:solidFill>
          <a:ln w="12700" cap="sq" algn="ctr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IN" altLang="en-US" sz="1200" dirty="0"/>
              <a:t>Image source: Google image</a:t>
            </a:r>
          </a:p>
        </p:txBody>
      </p:sp>
    </p:spTree>
    <p:extLst>
      <p:ext uri="{BB962C8B-B14F-4D97-AF65-F5344CB8AC3E}">
        <p14:creationId xmlns:p14="http://schemas.microsoft.com/office/powerpoint/2010/main" val="775580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838200"/>
          </a:xfrm>
        </p:spPr>
        <p:txBody>
          <a:bodyPr>
            <a:noAutofit/>
          </a:bodyPr>
          <a:lstStyle/>
          <a:p>
            <a:pPr marL="342900" indent="-342900" algn="ctr"/>
            <a:r>
              <a:rPr lang="en-US" sz="3200" dirty="0" smtClean="0">
                <a:solidFill>
                  <a:srgbClr val="7030A0"/>
                </a:solidFill>
                <a:latin typeface="Arial Black" pitchFamily="34" charset="0"/>
              </a:rPr>
              <a:t>Genus: </a:t>
            </a:r>
            <a:r>
              <a:rPr lang="en-US" sz="3200" i="1" dirty="0" smtClean="0">
                <a:solidFill>
                  <a:srgbClr val="7030A0"/>
                </a:solidFill>
                <a:latin typeface="Arial Black" pitchFamily="34" charset="0"/>
              </a:rPr>
              <a:t>Cryptosporidium</a:t>
            </a:r>
            <a:endParaRPr lang="en-US" sz="3200" b="0" i="1" dirty="0" smtClean="0">
              <a:solidFill>
                <a:srgbClr val="7030A0"/>
              </a:solidFill>
              <a:latin typeface="Arial Rounded MT Bold" panose="020F070403050403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990600"/>
            <a:ext cx="9144000" cy="5867400"/>
          </a:xfrm>
        </p:spPr>
        <p:txBody>
          <a:bodyPr>
            <a:noAutofit/>
          </a:bodyPr>
          <a:lstStyle/>
          <a:p>
            <a:pPr marL="457200" lvl="0" indent="-457200" algn="just"/>
            <a:endParaRPr lang="en-US" sz="3200" b="1" dirty="0" smtClean="0">
              <a:solidFill>
                <a:srgbClr val="FFC000"/>
              </a:solidFill>
              <a:latin typeface="Arial Black" pitchFamily="34" charset="0"/>
            </a:endParaRPr>
          </a:p>
          <a:p>
            <a:pPr marL="457200" lvl="0" indent="-457200" algn="just"/>
            <a:r>
              <a:rPr lang="en-US" sz="3200" b="1" dirty="0" smtClean="0">
                <a:solidFill>
                  <a:srgbClr val="002060"/>
                </a:solidFill>
                <a:latin typeface="Arial Black" pitchFamily="34" charset="0"/>
              </a:rPr>
              <a:t>Treatment – </a:t>
            </a:r>
            <a:endParaRPr lang="en-US" sz="2400" b="1" dirty="0" smtClean="0">
              <a:solidFill>
                <a:srgbClr val="002060"/>
              </a:solidFill>
              <a:latin typeface="Arial Black" pitchFamily="34" charset="0"/>
            </a:endParaRPr>
          </a:p>
          <a:p>
            <a:pPr marL="457200" indent="-457200" algn="just">
              <a:buFont typeface="Courier New" panose="02070309020205020404" pitchFamily="49" charset="0"/>
              <a:buChar char="o"/>
            </a:pPr>
            <a:r>
              <a:rPr lang="en-US" sz="2800" b="1" dirty="0" smtClean="0">
                <a:solidFill>
                  <a:srgbClr val="FF0000"/>
                </a:solidFill>
                <a:latin typeface="Arial Black" pitchFamily="34" charset="0"/>
              </a:rPr>
              <a:t>Drug like </a:t>
            </a:r>
            <a:r>
              <a:rPr lang="en-US" sz="2800" b="1" dirty="0" err="1" smtClean="0">
                <a:solidFill>
                  <a:srgbClr val="FF0000"/>
                </a:solidFill>
                <a:latin typeface="Arial Black" pitchFamily="34" charset="0"/>
              </a:rPr>
              <a:t>Azithromycin</a:t>
            </a:r>
            <a:r>
              <a:rPr lang="en-US" sz="2800" b="1" dirty="0" smtClean="0">
                <a:solidFill>
                  <a:srgbClr val="FF0000"/>
                </a:solidFill>
                <a:latin typeface="Arial Black" pitchFamily="34" charset="0"/>
              </a:rPr>
              <a:t> , </a:t>
            </a:r>
            <a:r>
              <a:rPr lang="en-US" sz="2800" b="1" dirty="0" err="1" smtClean="0">
                <a:solidFill>
                  <a:srgbClr val="FF0000"/>
                </a:solidFill>
                <a:latin typeface="Arial Black" pitchFamily="34" charset="0"/>
              </a:rPr>
              <a:t>Paromomycin</a:t>
            </a:r>
            <a:r>
              <a:rPr lang="en-US" sz="2800" b="1" dirty="0" smtClean="0">
                <a:solidFill>
                  <a:srgbClr val="FF0000"/>
                </a:solidFill>
                <a:latin typeface="Arial Black" pitchFamily="34" charset="0"/>
              </a:rPr>
              <a:t> etc. are used  used in treatment.</a:t>
            </a:r>
          </a:p>
          <a:p>
            <a:pPr marL="457200" indent="-457200" algn="just"/>
            <a:endParaRPr lang="en-US" sz="2800" b="1" dirty="0" smtClean="0">
              <a:solidFill>
                <a:srgbClr val="FF0000"/>
              </a:solidFill>
              <a:latin typeface="Arial Black" pitchFamily="34" charset="0"/>
            </a:endParaRPr>
          </a:p>
          <a:p>
            <a:pPr algn="just"/>
            <a:r>
              <a:rPr lang="en-US" sz="2800" b="1" dirty="0" smtClean="0">
                <a:solidFill>
                  <a:srgbClr val="002060"/>
                </a:solidFill>
                <a:latin typeface="Arial Black" pitchFamily="34" charset="0"/>
              </a:rPr>
              <a:t>Control- </a:t>
            </a:r>
          </a:p>
          <a:p>
            <a:pPr marL="457200" indent="-457200" algn="just">
              <a:buFont typeface="Courier New" panose="02070309020205020404" pitchFamily="49" charset="0"/>
              <a:buChar char="o"/>
            </a:pPr>
            <a:r>
              <a:rPr lang="en-US" sz="2800" b="1" dirty="0" smtClean="0">
                <a:solidFill>
                  <a:srgbClr val="0070C0"/>
                </a:solidFill>
                <a:latin typeface="Arial Black" pitchFamily="34" charset="0"/>
              </a:rPr>
              <a:t>Proper disposal of </a:t>
            </a:r>
            <a:r>
              <a:rPr lang="en-US" sz="2800" b="1" dirty="0" err="1" smtClean="0">
                <a:solidFill>
                  <a:srgbClr val="0070C0"/>
                </a:solidFill>
                <a:latin typeface="Arial Black" pitchFamily="34" charset="0"/>
              </a:rPr>
              <a:t>faeces</a:t>
            </a:r>
            <a:r>
              <a:rPr lang="en-US" sz="2800" b="1" dirty="0" smtClean="0">
                <a:solidFill>
                  <a:srgbClr val="0070C0"/>
                </a:solidFill>
                <a:latin typeface="Arial Black" pitchFamily="34" charset="0"/>
              </a:rPr>
              <a:t>/stool.</a:t>
            </a:r>
          </a:p>
          <a:p>
            <a:pPr marL="457200" indent="-457200" algn="just">
              <a:buFont typeface="Courier New" panose="02070309020205020404" pitchFamily="49" charset="0"/>
              <a:buChar char="o"/>
            </a:pPr>
            <a:r>
              <a:rPr lang="en-US" sz="2800" b="1" dirty="0" smtClean="0">
                <a:solidFill>
                  <a:srgbClr val="00B050"/>
                </a:solidFill>
                <a:latin typeface="Arial Black" pitchFamily="34" charset="0"/>
              </a:rPr>
              <a:t>Uncooked vegetables like salad should be taken after proper washing.</a:t>
            </a:r>
          </a:p>
          <a:p>
            <a:pPr marL="457200" indent="-457200" algn="just">
              <a:buFont typeface="Courier New" panose="02070309020205020404" pitchFamily="49" charset="0"/>
              <a:buChar char="o"/>
            </a:pPr>
            <a:r>
              <a:rPr lang="en-US" sz="2800" b="1" dirty="0" smtClean="0">
                <a:solidFill>
                  <a:srgbClr val="FF0000"/>
                </a:solidFill>
                <a:latin typeface="Arial Black" pitchFamily="34" charset="0"/>
              </a:rPr>
              <a:t>Proper washing of hands before meal.</a:t>
            </a:r>
          </a:p>
          <a:p>
            <a:pPr marL="457200" indent="-457200" algn="just">
              <a:buFont typeface="Wingdings" pitchFamily="2" charset="2"/>
              <a:buChar char="v"/>
            </a:pPr>
            <a:endParaRPr lang="en-US" sz="2800" b="1" dirty="0" smtClean="0"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67690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914400"/>
          </a:xfrm>
        </p:spPr>
        <p:txBody>
          <a:bodyPr>
            <a:noAutofit/>
          </a:bodyPr>
          <a:lstStyle/>
          <a:p>
            <a:pPr marL="342900" indent="-342900" algn="ctr"/>
            <a:r>
              <a:rPr lang="en-US" sz="3600" i="1" dirty="0" err="1" smtClean="0">
                <a:solidFill>
                  <a:srgbClr val="7030A0"/>
                </a:solidFill>
                <a:effectLst/>
                <a:latin typeface="Arial Black" pitchFamily="34" charset="0"/>
              </a:rPr>
              <a:t>Neospora</a:t>
            </a:r>
            <a:r>
              <a:rPr lang="en-US" sz="3600" i="1" dirty="0" smtClean="0">
                <a:solidFill>
                  <a:srgbClr val="7030A0"/>
                </a:solidFill>
                <a:effectLst/>
                <a:latin typeface="Arial Black" pitchFamily="34" charset="0"/>
              </a:rPr>
              <a:t> </a:t>
            </a:r>
            <a:r>
              <a:rPr lang="en-US" sz="3600" i="1" dirty="0" err="1" smtClean="0">
                <a:solidFill>
                  <a:srgbClr val="7030A0"/>
                </a:solidFill>
                <a:effectLst/>
                <a:latin typeface="Arial Black" pitchFamily="34" charset="0"/>
              </a:rPr>
              <a:t>caninum</a:t>
            </a:r>
            <a:endParaRPr lang="en-US" sz="3600" i="1" dirty="0" smtClean="0">
              <a:solidFill>
                <a:srgbClr val="7030A0"/>
              </a:solidFill>
              <a:effectLst/>
              <a:latin typeface="Arial Black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295400"/>
            <a:ext cx="9144000" cy="5562600"/>
          </a:xfrm>
        </p:spPr>
        <p:txBody>
          <a:bodyPr>
            <a:noAutofit/>
          </a:bodyPr>
          <a:lstStyle/>
          <a:p>
            <a:pPr marL="457200" indent="-457200" algn="just">
              <a:buFont typeface="Courier New" panose="02070309020205020404" pitchFamily="49" charset="0"/>
              <a:buChar char="o"/>
            </a:pPr>
            <a:r>
              <a:rPr lang="en-US" sz="3200" b="1" i="1" dirty="0" err="1" smtClean="0">
                <a:solidFill>
                  <a:srgbClr val="FF0000"/>
                </a:solidFill>
              </a:rPr>
              <a:t>Neospora</a:t>
            </a:r>
            <a:r>
              <a:rPr lang="en-US" sz="3200" b="1" i="1" dirty="0" smtClean="0">
                <a:solidFill>
                  <a:srgbClr val="FF0000"/>
                </a:solidFill>
              </a:rPr>
              <a:t> </a:t>
            </a:r>
            <a:r>
              <a:rPr lang="en-US" sz="3200" b="1" i="1" dirty="0" err="1" smtClean="0">
                <a:solidFill>
                  <a:srgbClr val="FF0000"/>
                </a:solidFill>
              </a:rPr>
              <a:t>caninum</a:t>
            </a:r>
            <a:r>
              <a:rPr lang="en-US" sz="3200" b="1" i="1" dirty="0" smtClean="0">
                <a:solidFill>
                  <a:srgbClr val="FF0000"/>
                </a:solidFill>
              </a:rPr>
              <a:t> </a:t>
            </a:r>
            <a:r>
              <a:rPr lang="en-US" sz="3200" b="1" dirty="0" smtClean="0">
                <a:solidFill>
                  <a:srgbClr val="FF0000"/>
                </a:solidFill>
              </a:rPr>
              <a:t>is a newly recognized fatal </a:t>
            </a:r>
            <a:r>
              <a:rPr lang="en-US" sz="3200" b="1" dirty="0" err="1" smtClean="0">
                <a:solidFill>
                  <a:srgbClr val="FF0000"/>
                </a:solidFill>
              </a:rPr>
              <a:t>apicomplexan</a:t>
            </a:r>
            <a:r>
              <a:rPr lang="en-US" sz="3200" b="1" dirty="0" smtClean="0">
                <a:solidFill>
                  <a:srgbClr val="FF0000"/>
                </a:solidFill>
              </a:rPr>
              <a:t> </a:t>
            </a:r>
            <a:r>
              <a:rPr lang="en-US" sz="3200" b="1" dirty="0" err="1" smtClean="0">
                <a:solidFill>
                  <a:srgbClr val="FF0000"/>
                </a:solidFill>
              </a:rPr>
              <a:t>protozoal</a:t>
            </a:r>
            <a:r>
              <a:rPr lang="en-US" sz="3200" b="1" dirty="0" smtClean="0">
                <a:solidFill>
                  <a:srgbClr val="FF0000"/>
                </a:solidFill>
              </a:rPr>
              <a:t> infection of dogs and other animals.</a:t>
            </a:r>
          </a:p>
          <a:p>
            <a:pPr marL="457200" indent="-457200" algn="just">
              <a:buFont typeface="Courier New" panose="02070309020205020404" pitchFamily="49" charset="0"/>
              <a:buChar char="o"/>
            </a:pPr>
            <a:endParaRPr lang="en-US" sz="3200" b="1" dirty="0" smtClean="0"/>
          </a:p>
          <a:p>
            <a:pPr marL="457200" indent="-457200" algn="just">
              <a:buFont typeface="Courier New" panose="02070309020205020404" pitchFamily="49" charset="0"/>
              <a:buChar char="o"/>
            </a:pPr>
            <a:r>
              <a:rPr lang="en-US" sz="3200" b="1" dirty="0" smtClean="0">
                <a:solidFill>
                  <a:srgbClr val="0070C0"/>
                </a:solidFill>
                <a:latin typeface="Arial Rounded MT Bold" pitchFamily="34" charset="0"/>
              </a:rPr>
              <a:t> It is a </a:t>
            </a:r>
            <a:r>
              <a:rPr lang="en-US" sz="3200" b="1" dirty="0" err="1" smtClean="0">
                <a:solidFill>
                  <a:srgbClr val="0070C0"/>
                </a:solidFill>
                <a:latin typeface="Arial Rounded MT Bold" pitchFamily="34" charset="0"/>
              </a:rPr>
              <a:t>heteroxenous</a:t>
            </a:r>
            <a:r>
              <a:rPr lang="en-US" sz="3200" b="1" dirty="0" smtClean="0">
                <a:solidFill>
                  <a:srgbClr val="0070C0"/>
                </a:solidFill>
                <a:latin typeface="Arial Rounded MT Bold" pitchFamily="34" charset="0"/>
              </a:rPr>
              <a:t> parasite.</a:t>
            </a:r>
          </a:p>
          <a:p>
            <a:pPr marL="457200" indent="-457200" algn="just">
              <a:buFont typeface="Courier New" panose="02070309020205020404" pitchFamily="49" charset="0"/>
              <a:buChar char="o"/>
            </a:pPr>
            <a:endParaRPr lang="en-US" sz="3200" b="1" dirty="0" smtClean="0">
              <a:solidFill>
                <a:srgbClr val="FFFF00"/>
              </a:solidFill>
              <a:latin typeface="Arial Rounded MT Bold" pitchFamily="34" charset="0"/>
            </a:endParaRPr>
          </a:p>
          <a:p>
            <a:pPr marL="457200" lvl="0" indent="-457200" algn="just">
              <a:buFont typeface="Courier New" panose="02070309020205020404" pitchFamily="49" charset="0"/>
              <a:buChar char="o"/>
            </a:pPr>
            <a:r>
              <a:rPr lang="en-US" sz="3200" b="1" dirty="0" smtClean="0">
                <a:solidFill>
                  <a:srgbClr val="002060"/>
                </a:solidFill>
                <a:latin typeface="Arial Rounded MT Bold" pitchFamily="34" charset="0"/>
              </a:rPr>
              <a:t>Definitive (Final ) host:- Dog</a:t>
            </a:r>
            <a:endParaRPr lang="en-US" sz="3200" b="1" dirty="0" smtClean="0">
              <a:solidFill>
                <a:srgbClr val="FFC000"/>
              </a:solidFill>
              <a:latin typeface="Arial Rounded MT Bold" pitchFamily="34" charset="0"/>
            </a:endParaRPr>
          </a:p>
          <a:p>
            <a:pPr marL="457200" lvl="0" indent="-457200" algn="just">
              <a:buFont typeface="Courier New" panose="02070309020205020404" pitchFamily="49" charset="0"/>
              <a:buChar char="o"/>
            </a:pPr>
            <a:r>
              <a:rPr lang="en-US" sz="3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Rounded MT Bold" pitchFamily="34" charset="0"/>
              </a:rPr>
              <a:t>Intermediate host :-Ruminates, horse and dog.</a:t>
            </a:r>
          </a:p>
          <a:p>
            <a:pPr marL="342900" lvl="0" indent="-342900" algn="just">
              <a:buFont typeface="Wingdings" pitchFamily="2" charset="2"/>
              <a:buChar char="ü"/>
            </a:pPr>
            <a:endParaRPr lang="en-US" sz="3200" b="1" dirty="0" smtClean="0">
              <a:solidFill>
                <a:srgbClr val="FFC000"/>
              </a:solidFill>
              <a:latin typeface="Arial Rounded MT Bold" pitchFamily="34" charset="0"/>
            </a:endParaRPr>
          </a:p>
          <a:p>
            <a:pPr marL="342900" lvl="0" indent="-342900" algn="just">
              <a:buFont typeface="Wingdings" pitchFamily="2" charset="2"/>
              <a:buChar char="ü"/>
            </a:pPr>
            <a:r>
              <a:rPr lang="en-US" sz="3200" b="1" dirty="0" smtClean="0">
                <a:solidFill>
                  <a:srgbClr val="FFFF00"/>
                </a:solidFill>
                <a:latin typeface="Arial Rounded MT Bold" pitchFamily="34" charset="0"/>
              </a:rPr>
              <a:t>Location – </a:t>
            </a:r>
            <a:endParaRPr lang="en-US" sz="3200" b="1" dirty="0" smtClean="0">
              <a:solidFill>
                <a:srgbClr val="FFC000"/>
              </a:solidFill>
              <a:latin typeface="Arial Rounded MT Bold" pitchFamily="34" charset="0"/>
            </a:endParaRPr>
          </a:p>
          <a:p>
            <a:pPr marL="342900" lvl="0" indent="-342900" algn="just"/>
            <a:endParaRPr lang="en-US" sz="3200" b="1" dirty="0" smtClean="0">
              <a:solidFill>
                <a:srgbClr val="FFC000"/>
              </a:solidFill>
              <a:latin typeface="Arial Rounded MT Bold" pitchFamily="34" charset="0"/>
            </a:endParaRPr>
          </a:p>
          <a:p>
            <a:pPr marL="342900" lvl="0" indent="-342900" algn="just"/>
            <a:endParaRPr lang="en-US" sz="3200" b="1" dirty="0" smtClean="0">
              <a:solidFill>
                <a:srgbClr val="FFC000"/>
              </a:solidFill>
              <a:latin typeface="Arial Rounded MT Bold" pitchFamily="34" charset="0"/>
            </a:endParaRPr>
          </a:p>
          <a:p>
            <a:pPr marL="342900" lvl="0" indent="-342900" algn="just"/>
            <a:endParaRPr lang="en-US" sz="3200" b="1" dirty="0" smtClean="0">
              <a:solidFill>
                <a:srgbClr val="FFC000"/>
              </a:solidFill>
              <a:latin typeface="Arial Rounded MT Bold" pitchFamily="34" charset="0"/>
            </a:endParaRPr>
          </a:p>
          <a:p>
            <a:pPr marL="342900" lvl="0" indent="-342900" algn="just"/>
            <a:endParaRPr lang="en-US" sz="3200" b="1" dirty="0" smtClean="0">
              <a:solidFill>
                <a:srgbClr val="FFC000"/>
              </a:solidFill>
              <a:latin typeface="Arial Rounded MT Bold" pitchFamily="34" charset="0"/>
            </a:endParaRPr>
          </a:p>
          <a:p>
            <a:pPr marL="342900" lvl="0" indent="-342900" algn="just"/>
            <a:endParaRPr lang="en-US" sz="3200" b="1" dirty="0" smtClean="0">
              <a:solidFill>
                <a:srgbClr val="FFC000"/>
              </a:solidFill>
              <a:latin typeface="Arial Rounded MT Bold" pitchFamily="34" charset="0"/>
            </a:endParaRPr>
          </a:p>
          <a:p>
            <a:pPr marL="342900" lvl="0" indent="-342900" algn="just"/>
            <a:endParaRPr lang="en-US" sz="2800" b="1" dirty="0" smtClean="0">
              <a:solidFill>
                <a:srgbClr val="FFC000"/>
              </a:solidFill>
              <a:latin typeface="Arial Rounded MT Bold" pitchFamily="34" charset="0"/>
            </a:endParaRPr>
          </a:p>
          <a:p>
            <a:pPr marL="342900" lvl="0" indent="-342900" algn="just"/>
            <a:endParaRPr lang="en-US" sz="2800" b="1" dirty="0" smtClean="0">
              <a:solidFill>
                <a:srgbClr val="FFC000"/>
              </a:solidFill>
              <a:latin typeface="Arial Rounded MT Bold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236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914400"/>
          </a:xfrm>
        </p:spPr>
        <p:txBody>
          <a:bodyPr>
            <a:noAutofit/>
          </a:bodyPr>
          <a:lstStyle/>
          <a:p>
            <a:pPr marL="342900" indent="-342900" algn="ctr"/>
            <a:r>
              <a:rPr lang="en-US" sz="3600" i="1" dirty="0" err="1" smtClean="0">
                <a:solidFill>
                  <a:srgbClr val="7030A0"/>
                </a:solidFill>
                <a:effectLst/>
                <a:latin typeface="Arial Black" pitchFamily="34" charset="0"/>
              </a:rPr>
              <a:t>Neospora</a:t>
            </a:r>
            <a:r>
              <a:rPr lang="en-US" sz="3600" i="1" dirty="0" smtClean="0">
                <a:solidFill>
                  <a:srgbClr val="7030A0"/>
                </a:solidFill>
                <a:effectLst/>
                <a:latin typeface="Arial Black" pitchFamily="34" charset="0"/>
              </a:rPr>
              <a:t> </a:t>
            </a:r>
            <a:r>
              <a:rPr lang="en-US" sz="3600" i="1" dirty="0" err="1" smtClean="0">
                <a:solidFill>
                  <a:srgbClr val="7030A0"/>
                </a:solidFill>
                <a:effectLst/>
                <a:latin typeface="Arial Black" pitchFamily="34" charset="0"/>
              </a:rPr>
              <a:t>caninum</a:t>
            </a:r>
            <a:endParaRPr lang="en-US" sz="3600" i="1" dirty="0" smtClean="0">
              <a:solidFill>
                <a:srgbClr val="7030A0"/>
              </a:solidFill>
              <a:effectLst/>
              <a:latin typeface="Arial Black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676400"/>
            <a:ext cx="9144000" cy="5181600"/>
          </a:xfrm>
        </p:spPr>
        <p:txBody>
          <a:bodyPr>
            <a:noAutofit/>
          </a:bodyPr>
          <a:lstStyle/>
          <a:p>
            <a:pPr marL="342900" lvl="0" indent="-342900" algn="just">
              <a:buFont typeface="Arial" pitchFamily="34" charset="0"/>
              <a:buChar char="•"/>
            </a:pPr>
            <a:r>
              <a:rPr lang="en-US" sz="3200" b="1" dirty="0" smtClean="0">
                <a:solidFill>
                  <a:srgbClr val="FF0000"/>
                </a:solidFill>
                <a:latin typeface="Arial Rounded MT Bold" pitchFamily="34" charset="0"/>
              </a:rPr>
              <a:t>Each </a:t>
            </a:r>
            <a:r>
              <a:rPr lang="en-US" sz="3200" b="1" dirty="0" err="1" smtClean="0">
                <a:solidFill>
                  <a:srgbClr val="FF0000"/>
                </a:solidFill>
                <a:latin typeface="Arial Rounded MT Bold" pitchFamily="34" charset="0"/>
              </a:rPr>
              <a:t>sporulated</a:t>
            </a:r>
            <a:r>
              <a:rPr lang="en-US" sz="3200" b="1" dirty="0" smtClean="0">
                <a:solidFill>
                  <a:srgbClr val="FF0000"/>
                </a:solidFill>
                <a:latin typeface="Arial Rounded MT Bold" pitchFamily="34" charset="0"/>
              </a:rPr>
              <a:t> </a:t>
            </a:r>
            <a:r>
              <a:rPr lang="en-US" sz="3200" b="1" dirty="0" err="1" smtClean="0">
                <a:solidFill>
                  <a:srgbClr val="FF0000"/>
                </a:solidFill>
                <a:latin typeface="Arial Rounded MT Bold" pitchFamily="34" charset="0"/>
              </a:rPr>
              <a:t>oocyst</a:t>
            </a:r>
            <a:r>
              <a:rPr lang="en-US" sz="3200" b="1" dirty="0" smtClean="0">
                <a:solidFill>
                  <a:srgbClr val="FF0000"/>
                </a:solidFill>
                <a:latin typeface="Arial Rounded MT Bold" pitchFamily="34" charset="0"/>
              </a:rPr>
              <a:t> contains two </a:t>
            </a:r>
            <a:r>
              <a:rPr lang="en-US" sz="3200" b="1" dirty="0" err="1" smtClean="0">
                <a:solidFill>
                  <a:srgbClr val="FF0000"/>
                </a:solidFill>
                <a:latin typeface="Arial Rounded MT Bold" pitchFamily="34" charset="0"/>
              </a:rPr>
              <a:t>sporocysts</a:t>
            </a:r>
            <a:r>
              <a:rPr lang="en-US" sz="3200" b="1" dirty="0" smtClean="0">
                <a:solidFill>
                  <a:srgbClr val="FF0000"/>
                </a:solidFill>
                <a:latin typeface="Arial Rounded MT Bold" pitchFamily="34" charset="0"/>
              </a:rPr>
              <a:t> and each </a:t>
            </a:r>
            <a:r>
              <a:rPr lang="en-US" sz="3200" b="1" dirty="0" err="1" smtClean="0">
                <a:solidFill>
                  <a:srgbClr val="FF0000"/>
                </a:solidFill>
                <a:latin typeface="Arial Rounded MT Bold" pitchFamily="34" charset="0"/>
              </a:rPr>
              <a:t>sporocyst</a:t>
            </a:r>
            <a:r>
              <a:rPr lang="en-US" sz="3200" b="1" dirty="0" smtClean="0">
                <a:solidFill>
                  <a:srgbClr val="FF0000"/>
                </a:solidFill>
                <a:latin typeface="Arial Rounded MT Bold" pitchFamily="34" charset="0"/>
              </a:rPr>
              <a:t> contains four </a:t>
            </a:r>
            <a:r>
              <a:rPr lang="en-US" sz="3200" b="1" dirty="0" err="1" smtClean="0">
                <a:solidFill>
                  <a:srgbClr val="FF0000"/>
                </a:solidFill>
                <a:latin typeface="Arial Rounded MT Bold" pitchFamily="34" charset="0"/>
              </a:rPr>
              <a:t>sporozoites</a:t>
            </a:r>
            <a:r>
              <a:rPr lang="en-US" sz="3200" b="1" dirty="0" smtClean="0">
                <a:solidFill>
                  <a:srgbClr val="FF0000"/>
                </a:solidFill>
                <a:latin typeface="Arial Rounded MT Bold" pitchFamily="34" charset="0"/>
              </a:rPr>
              <a:t>.</a:t>
            </a:r>
          </a:p>
          <a:p>
            <a:pPr marL="342900" lvl="0" indent="-342900" algn="just">
              <a:buFont typeface="Arial" pitchFamily="34" charset="0"/>
              <a:buChar char="•"/>
            </a:pPr>
            <a:endParaRPr lang="en-US" sz="3200" b="1" dirty="0" smtClean="0">
              <a:solidFill>
                <a:srgbClr val="FFC000"/>
              </a:solidFill>
              <a:latin typeface="Arial Rounded MT Bold" pitchFamily="34" charset="0"/>
            </a:endParaRPr>
          </a:p>
          <a:p>
            <a:pPr marL="342900" lvl="0" indent="-342900" algn="just">
              <a:buFont typeface="Arial" pitchFamily="34" charset="0"/>
              <a:buChar char="•"/>
            </a:pPr>
            <a:r>
              <a:rPr lang="en-US" sz="3200" b="1" dirty="0" smtClean="0">
                <a:solidFill>
                  <a:srgbClr val="FFC000"/>
                </a:solidFill>
                <a:latin typeface="Arial Rounded MT Bold" pitchFamily="34" charset="0"/>
              </a:rPr>
              <a:t> </a:t>
            </a:r>
            <a:r>
              <a:rPr lang="en-US" sz="3200" b="1" dirty="0" err="1" smtClean="0">
                <a:solidFill>
                  <a:srgbClr val="002060"/>
                </a:solidFill>
                <a:latin typeface="Arial Rounded MT Bold" pitchFamily="34" charset="0"/>
              </a:rPr>
              <a:t>Sporulation</a:t>
            </a:r>
            <a:r>
              <a:rPr lang="en-US" sz="3200" b="1" dirty="0" smtClean="0">
                <a:solidFill>
                  <a:srgbClr val="002060"/>
                </a:solidFill>
                <a:latin typeface="Arial Rounded MT Bold" pitchFamily="34" charset="0"/>
              </a:rPr>
              <a:t> occurs outside the host.</a:t>
            </a:r>
          </a:p>
          <a:p>
            <a:pPr marL="342900" lvl="0" indent="-342900" algn="just">
              <a:buFont typeface="Wingdings" pitchFamily="2" charset="2"/>
              <a:buChar char="ü"/>
            </a:pPr>
            <a:endParaRPr lang="en-US" sz="3200" b="1" dirty="0" smtClean="0">
              <a:solidFill>
                <a:srgbClr val="FFC000"/>
              </a:solidFill>
              <a:latin typeface="Arial Rounded MT Bold" pitchFamily="34" charset="0"/>
            </a:endParaRPr>
          </a:p>
          <a:p>
            <a:pPr marL="342900" lvl="0" indent="-342900" algn="just"/>
            <a:endParaRPr lang="en-US" sz="3200" b="1" dirty="0" smtClean="0">
              <a:solidFill>
                <a:srgbClr val="FFC000"/>
              </a:solidFill>
              <a:latin typeface="Arial Rounded MT Bold" pitchFamily="34" charset="0"/>
            </a:endParaRPr>
          </a:p>
          <a:p>
            <a:pPr marL="342900" lvl="0" indent="-342900" algn="just"/>
            <a:endParaRPr lang="en-US" sz="3200" b="1" dirty="0" smtClean="0">
              <a:solidFill>
                <a:srgbClr val="FFC000"/>
              </a:solidFill>
              <a:latin typeface="Arial Rounded MT Bold" pitchFamily="34" charset="0"/>
            </a:endParaRPr>
          </a:p>
          <a:p>
            <a:pPr marL="342900" lvl="0" indent="-342900" algn="just"/>
            <a:endParaRPr lang="en-US" sz="3200" b="1" dirty="0" smtClean="0">
              <a:solidFill>
                <a:srgbClr val="FFC000"/>
              </a:solidFill>
              <a:latin typeface="Arial Rounded MT Bold" pitchFamily="34" charset="0"/>
            </a:endParaRPr>
          </a:p>
          <a:p>
            <a:pPr marL="342900" lvl="0" indent="-342900" algn="just"/>
            <a:endParaRPr lang="en-US" sz="2800" b="1" dirty="0" smtClean="0">
              <a:solidFill>
                <a:srgbClr val="FFC000"/>
              </a:solidFill>
              <a:latin typeface="Arial Rounded MT Bold" pitchFamily="34" charset="0"/>
            </a:endParaRPr>
          </a:p>
          <a:p>
            <a:pPr marL="342900" lvl="0" indent="-342900" algn="just"/>
            <a:endParaRPr lang="en-US" sz="2800" b="1" dirty="0" smtClean="0">
              <a:solidFill>
                <a:srgbClr val="FFC000"/>
              </a:solidFill>
              <a:latin typeface="Arial Rounded MT Bold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12223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            </a:t>
            </a:r>
            <a:endParaRPr lang="en-IN" dirty="0"/>
          </a:p>
        </p:txBody>
      </p:sp>
      <p:pic>
        <p:nvPicPr>
          <p:cNvPr id="1026" name="Picture 2" descr="E:\neosporacaninum oocyst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0678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7086600" y="6540500"/>
            <a:ext cx="2057400" cy="292100"/>
          </a:xfrm>
          <a:prstGeom prst="rect">
            <a:avLst/>
          </a:prstGeom>
          <a:solidFill>
            <a:schemeClr val="accent1"/>
          </a:solidFill>
          <a:ln w="12700" cap="sq" algn="ctr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IN" altLang="en-US" sz="1200" dirty="0"/>
              <a:t>Image source: Google image</a:t>
            </a:r>
          </a:p>
        </p:txBody>
      </p:sp>
    </p:spTree>
    <p:extLst>
      <p:ext uri="{BB962C8B-B14F-4D97-AF65-F5344CB8AC3E}">
        <p14:creationId xmlns:p14="http://schemas.microsoft.com/office/powerpoint/2010/main" val="281739922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371600"/>
          </a:xfrm>
        </p:spPr>
        <p:txBody>
          <a:bodyPr>
            <a:normAutofit/>
          </a:bodyPr>
          <a:lstStyle/>
          <a:p>
            <a:pPr algn="ctr"/>
            <a:r>
              <a:rPr lang="en-US" dirty="0" smtClean="0"/>
              <a:t> </a:t>
            </a:r>
            <a:r>
              <a:rPr lang="en-US" dirty="0" smtClean="0">
                <a:solidFill>
                  <a:srgbClr val="7030A0"/>
                </a:solidFill>
                <a:latin typeface="Arial Black" pitchFamily="34" charset="0"/>
              </a:rPr>
              <a:t>Life-cycle of </a:t>
            </a:r>
            <a:r>
              <a:rPr lang="en-US" i="1" dirty="0" err="1" smtClean="0">
                <a:solidFill>
                  <a:srgbClr val="7030A0"/>
                </a:solidFill>
                <a:latin typeface="Arial Black" pitchFamily="34" charset="0"/>
              </a:rPr>
              <a:t>Neospora</a:t>
            </a:r>
            <a:r>
              <a:rPr lang="en-US" i="1" dirty="0" smtClean="0">
                <a:solidFill>
                  <a:srgbClr val="7030A0"/>
                </a:solidFill>
                <a:latin typeface="Arial Black" pitchFamily="34" charset="0"/>
              </a:rPr>
              <a:t> </a:t>
            </a:r>
            <a:r>
              <a:rPr lang="en-US" i="1" dirty="0" err="1" smtClean="0">
                <a:solidFill>
                  <a:srgbClr val="7030A0"/>
                </a:solidFill>
                <a:latin typeface="Arial Black" pitchFamily="34" charset="0"/>
              </a:rPr>
              <a:t>caninum</a:t>
            </a:r>
            <a:endParaRPr lang="en-US" i="1" dirty="0">
              <a:solidFill>
                <a:srgbClr val="7030A0"/>
              </a:solidFill>
              <a:latin typeface="Arial Black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371600"/>
            <a:ext cx="8686800" cy="5369768"/>
          </a:xfrm>
        </p:spPr>
        <p:txBody>
          <a:bodyPr>
            <a:normAutofit fontScale="85000" lnSpcReduction="10000"/>
          </a:bodyPr>
          <a:lstStyle/>
          <a:p>
            <a:pPr algn="just">
              <a:buFont typeface="Courier New" panose="02070309020205020404" pitchFamily="49" charset="0"/>
              <a:buChar char="o"/>
            </a:pPr>
            <a:r>
              <a:rPr lang="en-US" sz="2400" dirty="0" err="1" smtClean="0">
                <a:solidFill>
                  <a:srgbClr val="7030A0"/>
                </a:solidFill>
                <a:latin typeface="Arial Black" pitchFamily="34" charset="0"/>
              </a:rPr>
              <a:t>Tachyzoites</a:t>
            </a:r>
            <a:r>
              <a:rPr lang="en-US" sz="2400" dirty="0" smtClean="0">
                <a:latin typeface="Arial Black" pitchFamily="34" charset="0"/>
              </a:rPr>
              <a:t> are found in neural cells, fibroblast, macrophages and other cells of body whereas </a:t>
            </a:r>
            <a:r>
              <a:rPr lang="en-US" sz="2400" dirty="0" err="1" smtClean="0">
                <a:solidFill>
                  <a:srgbClr val="7030A0"/>
                </a:solidFill>
                <a:latin typeface="Arial Black" pitchFamily="34" charset="0"/>
              </a:rPr>
              <a:t>bradyzoite</a:t>
            </a:r>
            <a:r>
              <a:rPr lang="en-US" sz="2400" dirty="0" smtClean="0">
                <a:latin typeface="Arial Black" pitchFamily="34" charset="0"/>
              </a:rPr>
              <a:t> (tissue cyst) are found only in neural tissues (brain, spinal cord and retina).</a:t>
            </a:r>
          </a:p>
          <a:p>
            <a:pPr algn="just">
              <a:buFont typeface="Courier New" panose="02070309020205020404" pitchFamily="49" charset="0"/>
              <a:buChar char="o"/>
            </a:pPr>
            <a:endParaRPr lang="en-US" sz="2400" dirty="0" smtClean="0">
              <a:latin typeface="Arial Black" pitchFamily="34" charset="0"/>
            </a:endParaRPr>
          </a:p>
          <a:p>
            <a:pPr algn="just">
              <a:buFont typeface="Courier New" panose="02070309020205020404" pitchFamily="49" charset="0"/>
              <a:buChar char="o"/>
            </a:pPr>
            <a:r>
              <a:rPr lang="en-US" sz="2400" u="sng" dirty="0" err="1" smtClean="0">
                <a:solidFill>
                  <a:srgbClr val="7030A0"/>
                </a:solidFill>
                <a:latin typeface="Arial Black" pitchFamily="34" charset="0"/>
              </a:rPr>
              <a:t>Bradyzoites</a:t>
            </a:r>
            <a:r>
              <a:rPr lang="en-US" sz="2400" dirty="0" smtClean="0">
                <a:solidFill>
                  <a:srgbClr val="7030A0"/>
                </a:solidFill>
                <a:latin typeface="Arial Black" pitchFamily="34" charset="0"/>
              </a:rPr>
              <a:t> are the infective stage for definitive host (dog).</a:t>
            </a:r>
          </a:p>
          <a:p>
            <a:pPr algn="just"/>
            <a:r>
              <a:rPr lang="en-US" sz="2400" dirty="0">
                <a:latin typeface="Arial Black" pitchFamily="34" charset="0"/>
              </a:rPr>
              <a:t>Tissue cysts (</a:t>
            </a:r>
            <a:r>
              <a:rPr lang="en-US" sz="2400" dirty="0" err="1">
                <a:latin typeface="Arial Black" pitchFamily="34" charset="0"/>
              </a:rPr>
              <a:t>bradyzoits</a:t>
            </a:r>
            <a:r>
              <a:rPr lang="en-US" sz="2400" dirty="0">
                <a:latin typeface="Arial Black" pitchFamily="34" charset="0"/>
              </a:rPr>
              <a:t>) infected dogs shed </a:t>
            </a:r>
            <a:r>
              <a:rPr lang="en-US" sz="2400" dirty="0" err="1">
                <a:latin typeface="Arial Black" pitchFamily="34" charset="0"/>
              </a:rPr>
              <a:t>unsporulated</a:t>
            </a:r>
            <a:r>
              <a:rPr lang="en-US" sz="2400" dirty="0">
                <a:latin typeface="Arial Black" pitchFamily="34" charset="0"/>
              </a:rPr>
              <a:t> </a:t>
            </a:r>
            <a:r>
              <a:rPr lang="en-US" sz="2400" dirty="0" smtClean="0">
                <a:latin typeface="Arial Black" pitchFamily="34" charset="0"/>
              </a:rPr>
              <a:t>oocysts </a:t>
            </a:r>
            <a:r>
              <a:rPr lang="en-US" sz="2400" dirty="0">
                <a:latin typeface="Arial Black" pitchFamily="34" charset="0"/>
              </a:rPr>
              <a:t>which </a:t>
            </a:r>
            <a:r>
              <a:rPr lang="en-US" sz="2400" dirty="0" smtClean="0">
                <a:latin typeface="Arial Black" pitchFamily="34" charset="0"/>
              </a:rPr>
              <a:t>become </a:t>
            </a:r>
            <a:r>
              <a:rPr lang="en-US" sz="2400" dirty="0" err="1" smtClean="0">
                <a:latin typeface="Arial Black" pitchFamily="34" charset="0"/>
              </a:rPr>
              <a:t>sporulate</a:t>
            </a:r>
            <a:r>
              <a:rPr lang="en-US" sz="2400" dirty="0" smtClean="0">
                <a:latin typeface="Arial Black" pitchFamily="34" charset="0"/>
              </a:rPr>
              <a:t> </a:t>
            </a:r>
            <a:r>
              <a:rPr lang="en-US" sz="2400" dirty="0">
                <a:latin typeface="Arial Black" pitchFamily="34" charset="0"/>
              </a:rPr>
              <a:t>in environment.</a:t>
            </a:r>
          </a:p>
          <a:p>
            <a:pPr algn="just"/>
            <a:endParaRPr lang="en-US" sz="2400" dirty="0">
              <a:latin typeface="Arial Black" pitchFamily="34" charset="0"/>
            </a:endParaRPr>
          </a:p>
          <a:p>
            <a:pPr algn="just"/>
            <a:r>
              <a:rPr lang="en-US" sz="2400" dirty="0">
                <a:latin typeface="Arial Black" pitchFamily="34" charset="0"/>
              </a:rPr>
              <a:t> </a:t>
            </a:r>
            <a:r>
              <a:rPr lang="en-US" sz="2400" dirty="0">
                <a:solidFill>
                  <a:srgbClr val="7030A0"/>
                </a:solidFill>
                <a:latin typeface="Arial Black" pitchFamily="34" charset="0"/>
              </a:rPr>
              <a:t>Each </a:t>
            </a:r>
            <a:r>
              <a:rPr lang="en-US" sz="2400" dirty="0" err="1" smtClean="0">
                <a:solidFill>
                  <a:srgbClr val="7030A0"/>
                </a:solidFill>
                <a:latin typeface="Arial Black" pitchFamily="34" charset="0"/>
              </a:rPr>
              <a:t>sporulated</a:t>
            </a:r>
            <a:r>
              <a:rPr lang="en-US" sz="2400" dirty="0" smtClean="0">
                <a:solidFill>
                  <a:srgbClr val="7030A0"/>
                </a:solidFill>
                <a:latin typeface="Arial Black" pitchFamily="34" charset="0"/>
              </a:rPr>
              <a:t> </a:t>
            </a:r>
            <a:r>
              <a:rPr lang="en-US" sz="2400" dirty="0">
                <a:solidFill>
                  <a:srgbClr val="7030A0"/>
                </a:solidFill>
                <a:latin typeface="Arial Black" pitchFamily="34" charset="0"/>
              </a:rPr>
              <a:t>oocyst of </a:t>
            </a:r>
            <a:r>
              <a:rPr lang="en-US" sz="2400" i="1" dirty="0" err="1">
                <a:solidFill>
                  <a:srgbClr val="7030A0"/>
                </a:solidFill>
                <a:latin typeface="Arial Black" pitchFamily="34" charset="0"/>
              </a:rPr>
              <a:t>Neospora</a:t>
            </a:r>
            <a:r>
              <a:rPr lang="en-US" sz="2400" i="1" dirty="0">
                <a:solidFill>
                  <a:srgbClr val="7030A0"/>
                </a:solidFill>
                <a:latin typeface="Arial Black" pitchFamily="34" charset="0"/>
              </a:rPr>
              <a:t> </a:t>
            </a:r>
            <a:r>
              <a:rPr lang="en-US" sz="2400" i="1" dirty="0" err="1">
                <a:solidFill>
                  <a:srgbClr val="7030A0"/>
                </a:solidFill>
                <a:latin typeface="Arial Black" pitchFamily="34" charset="0"/>
              </a:rPr>
              <a:t>caninum</a:t>
            </a:r>
            <a:r>
              <a:rPr lang="en-US" sz="2400" i="1" dirty="0">
                <a:solidFill>
                  <a:srgbClr val="7030A0"/>
                </a:solidFill>
                <a:latin typeface="Arial Black" pitchFamily="34" charset="0"/>
              </a:rPr>
              <a:t> </a:t>
            </a:r>
            <a:r>
              <a:rPr lang="en-US" sz="2400" dirty="0">
                <a:solidFill>
                  <a:srgbClr val="7030A0"/>
                </a:solidFill>
                <a:latin typeface="Arial Black" pitchFamily="34" charset="0"/>
              </a:rPr>
              <a:t>contains two </a:t>
            </a:r>
            <a:r>
              <a:rPr lang="en-US" sz="2400" dirty="0" err="1" smtClean="0">
                <a:solidFill>
                  <a:srgbClr val="7030A0"/>
                </a:solidFill>
                <a:latin typeface="Arial Black" pitchFamily="34" charset="0"/>
              </a:rPr>
              <a:t>sporocysts</a:t>
            </a:r>
            <a:r>
              <a:rPr lang="en-US" sz="2400" dirty="0" smtClean="0">
                <a:solidFill>
                  <a:srgbClr val="7030A0"/>
                </a:solidFill>
                <a:latin typeface="Arial Black" pitchFamily="34" charset="0"/>
              </a:rPr>
              <a:t> </a:t>
            </a:r>
            <a:r>
              <a:rPr lang="en-US" sz="2400" dirty="0">
                <a:solidFill>
                  <a:srgbClr val="7030A0"/>
                </a:solidFill>
                <a:latin typeface="Arial Black" pitchFamily="34" charset="0"/>
              </a:rPr>
              <a:t>and each </a:t>
            </a:r>
            <a:r>
              <a:rPr lang="en-US" sz="2400" dirty="0" err="1">
                <a:solidFill>
                  <a:srgbClr val="7030A0"/>
                </a:solidFill>
                <a:latin typeface="Arial Black" pitchFamily="34" charset="0"/>
              </a:rPr>
              <a:t>sporocyst</a:t>
            </a:r>
            <a:r>
              <a:rPr lang="en-US" sz="2400" dirty="0">
                <a:solidFill>
                  <a:srgbClr val="7030A0"/>
                </a:solidFill>
                <a:latin typeface="Arial Black" pitchFamily="34" charset="0"/>
              </a:rPr>
              <a:t> with four </a:t>
            </a:r>
            <a:r>
              <a:rPr lang="en-US" sz="2400" dirty="0" err="1">
                <a:solidFill>
                  <a:srgbClr val="7030A0"/>
                </a:solidFill>
                <a:latin typeface="Arial Black" pitchFamily="34" charset="0"/>
              </a:rPr>
              <a:t>sporozoites</a:t>
            </a:r>
            <a:r>
              <a:rPr lang="en-US" sz="2400" dirty="0">
                <a:solidFill>
                  <a:srgbClr val="7030A0"/>
                </a:solidFill>
                <a:latin typeface="Arial Black" pitchFamily="34" charset="0"/>
              </a:rPr>
              <a:t>.</a:t>
            </a:r>
          </a:p>
          <a:p>
            <a:pPr algn="just"/>
            <a:endParaRPr lang="en-US" sz="2400" dirty="0">
              <a:latin typeface="Arial Black" pitchFamily="34" charset="0"/>
            </a:endParaRPr>
          </a:p>
          <a:p>
            <a:pPr algn="just"/>
            <a:r>
              <a:rPr lang="en-US" sz="2400" dirty="0">
                <a:latin typeface="Arial Black" pitchFamily="34" charset="0"/>
              </a:rPr>
              <a:t>Intermediate hosts may get infection by ingestion of  food and water contaminated with </a:t>
            </a:r>
            <a:r>
              <a:rPr lang="en-US" sz="2400" i="1" dirty="0" err="1">
                <a:latin typeface="Arial Black" pitchFamily="34" charset="0"/>
              </a:rPr>
              <a:t>Neospora</a:t>
            </a:r>
            <a:r>
              <a:rPr lang="en-US" sz="2400" i="1" dirty="0">
                <a:latin typeface="Arial Black" pitchFamily="34" charset="0"/>
              </a:rPr>
              <a:t> </a:t>
            </a:r>
            <a:r>
              <a:rPr lang="en-US" sz="2400" i="1" dirty="0" err="1">
                <a:latin typeface="Arial Black" pitchFamily="34" charset="0"/>
              </a:rPr>
              <a:t>caninum</a:t>
            </a:r>
            <a:r>
              <a:rPr lang="en-US" sz="2400" i="1" dirty="0">
                <a:latin typeface="Arial Black" pitchFamily="34" charset="0"/>
              </a:rPr>
              <a:t> </a:t>
            </a:r>
            <a:r>
              <a:rPr lang="en-US" sz="2400" dirty="0" err="1">
                <a:latin typeface="Arial Black" pitchFamily="34" charset="0"/>
              </a:rPr>
              <a:t>sporulated</a:t>
            </a:r>
            <a:r>
              <a:rPr lang="en-US" sz="2400" dirty="0">
                <a:latin typeface="Arial Black" pitchFamily="34" charset="0"/>
              </a:rPr>
              <a:t> oocysts.</a:t>
            </a:r>
          </a:p>
          <a:p>
            <a:pPr algn="just">
              <a:buFont typeface="Courier New" panose="02070309020205020404" pitchFamily="49" charset="0"/>
              <a:buChar char="o"/>
            </a:pPr>
            <a:endParaRPr lang="en-US" sz="2400" dirty="0" smtClean="0">
              <a:solidFill>
                <a:srgbClr val="7030A0"/>
              </a:solidFill>
              <a:latin typeface="Arial Black" pitchFamily="34" charset="0"/>
            </a:endParaRPr>
          </a:p>
          <a:p>
            <a:pPr>
              <a:buFont typeface="Courier New" panose="02070309020205020404" pitchFamily="49" charset="0"/>
              <a:buChar char="o"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51086158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14400"/>
          </a:xfrm>
        </p:spPr>
        <p:txBody>
          <a:bodyPr/>
          <a:lstStyle/>
          <a:p>
            <a:r>
              <a:rPr lang="en-US" dirty="0" smtClean="0"/>
              <a:t> </a:t>
            </a:r>
            <a:r>
              <a:rPr lang="en-US" dirty="0" smtClean="0">
                <a:solidFill>
                  <a:srgbClr val="7030A0"/>
                </a:solidFill>
                <a:latin typeface="Arial Black" pitchFamily="34" charset="0"/>
              </a:rPr>
              <a:t>Life-cycle of </a:t>
            </a:r>
            <a:r>
              <a:rPr lang="en-US" i="1" dirty="0" err="1" smtClean="0">
                <a:solidFill>
                  <a:srgbClr val="7030A0"/>
                </a:solidFill>
                <a:latin typeface="Arial Black" pitchFamily="34" charset="0"/>
              </a:rPr>
              <a:t>Neospora</a:t>
            </a:r>
            <a:r>
              <a:rPr lang="en-US" i="1" dirty="0" smtClean="0">
                <a:solidFill>
                  <a:srgbClr val="7030A0"/>
                </a:solidFill>
                <a:latin typeface="Arial Black" pitchFamily="34" charset="0"/>
              </a:rPr>
              <a:t> </a:t>
            </a:r>
            <a:r>
              <a:rPr lang="en-US" i="1" dirty="0" err="1" smtClean="0">
                <a:solidFill>
                  <a:srgbClr val="7030A0"/>
                </a:solidFill>
                <a:latin typeface="Arial Black" pitchFamily="34" charset="0"/>
              </a:rPr>
              <a:t>caninum</a:t>
            </a:r>
            <a:endParaRPr lang="en-US" i="1" dirty="0">
              <a:solidFill>
                <a:srgbClr val="7030A0"/>
              </a:solidFill>
              <a:latin typeface="Arial Black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066800"/>
            <a:ext cx="9144000" cy="5791200"/>
          </a:xfrm>
        </p:spPr>
        <p:txBody>
          <a:bodyPr>
            <a:normAutofit lnSpcReduction="10000"/>
          </a:bodyPr>
          <a:lstStyle/>
          <a:p>
            <a:pPr algn="just"/>
            <a:endParaRPr lang="en-US" dirty="0" smtClean="0">
              <a:latin typeface="Arial Black" pitchFamily="34" charset="0"/>
            </a:endParaRPr>
          </a:p>
          <a:p>
            <a:pPr algn="just"/>
            <a:r>
              <a:rPr lang="en-US" sz="2400" dirty="0" err="1" smtClean="0">
                <a:solidFill>
                  <a:srgbClr val="7030A0"/>
                </a:solidFill>
                <a:latin typeface="Arial Black" pitchFamily="34" charset="0"/>
              </a:rPr>
              <a:t>Tachyzoites</a:t>
            </a:r>
            <a:r>
              <a:rPr lang="en-US" sz="2400" dirty="0" smtClean="0">
                <a:solidFill>
                  <a:srgbClr val="7030A0"/>
                </a:solidFill>
                <a:latin typeface="Arial Black" pitchFamily="34" charset="0"/>
              </a:rPr>
              <a:t> of </a:t>
            </a:r>
            <a:r>
              <a:rPr lang="en-US" sz="2400" i="1" dirty="0" err="1" smtClean="0">
                <a:solidFill>
                  <a:srgbClr val="7030A0"/>
                </a:solidFill>
                <a:latin typeface="Arial Black" pitchFamily="34" charset="0"/>
              </a:rPr>
              <a:t>Neospora</a:t>
            </a:r>
            <a:r>
              <a:rPr lang="en-US" sz="2400" i="1" dirty="0" smtClean="0">
                <a:solidFill>
                  <a:srgbClr val="7030A0"/>
                </a:solidFill>
                <a:latin typeface="Arial Black" pitchFamily="34" charset="0"/>
              </a:rPr>
              <a:t> </a:t>
            </a:r>
            <a:r>
              <a:rPr lang="en-US" sz="2400" i="1" dirty="0" err="1" smtClean="0">
                <a:solidFill>
                  <a:srgbClr val="7030A0"/>
                </a:solidFill>
                <a:latin typeface="Arial Black" pitchFamily="34" charset="0"/>
              </a:rPr>
              <a:t>caninum</a:t>
            </a:r>
            <a:r>
              <a:rPr lang="en-US" sz="2400" i="1" dirty="0" smtClean="0">
                <a:solidFill>
                  <a:srgbClr val="7030A0"/>
                </a:solidFill>
                <a:latin typeface="Arial Black" pitchFamily="34" charset="0"/>
              </a:rPr>
              <a:t> </a:t>
            </a:r>
            <a:r>
              <a:rPr lang="en-US" sz="2400" dirty="0" smtClean="0">
                <a:solidFill>
                  <a:srgbClr val="7030A0"/>
                </a:solidFill>
                <a:latin typeface="Arial Black" pitchFamily="34" charset="0"/>
              </a:rPr>
              <a:t>has been transmitted from infected mother to </a:t>
            </a:r>
            <a:r>
              <a:rPr lang="en-US" sz="2400" dirty="0" err="1" smtClean="0">
                <a:solidFill>
                  <a:srgbClr val="7030A0"/>
                </a:solidFill>
                <a:latin typeface="Arial Black" pitchFamily="34" charset="0"/>
              </a:rPr>
              <a:t>foetus</a:t>
            </a:r>
            <a:r>
              <a:rPr lang="en-US" sz="2400" dirty="0" smtClean="0">
                <a:solidFill>
                  <a:srgbClr val="7030A0"/>
                </a:solidFill>
                <a:latin typeface="Arial Black" pitchFamily="34" charset="0"/>
              </a:rPr>
              <a:t> in cattle, sheep and goat.</a:t>
            </a:r>
          </a:p>
          <a:p>
            <a:pPr algn="just">
              <a:buNone/>
            </a:pPr>
            <a:endParaRPr lang="en-US" sz="2400" dirty="0" smtClean="0">
              <a:solidFill>
                <a:srgbClr val="7030A0"/>
              </a:solidFill>
              <a:latin typeface="Arial Black" pitchFamily="34" charset="0"/>
            </a:endParaRPr>
          </a:p>
          <a:p>
            <a:pPr algn="just"/>
            <a:r>
              <a:rPr lang="en-US" sz="2400" dirty="0" smtClean="0">
                <a:latin typeface="Arial Black" pitchFamily="34" charset="0"/>
              </a:rPr>
              <a:t>Neonatal calves may also get infection through the ingestion of </a:t>
            </a:r>
            <a:r>
              <a:rPr lang="en-US" sz="2400" dirty="0" err="1" smtClean="0">
                <a:latin typeface="Arial Black" pitchFamily="34" charset="0"/>
              </a:rPr>
              <a:t>tachyzoites</a:t>
            </a:r>
            <a:r>
              <a:rPr lang="en-US" sz="2400" dirty="0" smtClean="0">
                <a:latin typeface="Arial Black" pitchFamily="34" charset="0"/>
              </a:rPr>
              <a:t> containing milk and colostrum.</a:t>
            </a:r>
          </a:p>
          <a:p>
            <a:pPr algn="just"/>
            <a:r>
              <a:rPr lang="en-US" sz="2400" i="1" dirty="0" err="1">
                <a:solidFill>
                  <a:srgbClr val="0070C0"/>
                </a:solidFill>
                <a:latin typeface="Arial Black" pitchFamily="34" charset="0"/>
              </a:rPr>
              <a:t>Transplacental</a:t>
            </a:r>
            <a:r>
              <a:rPr lang="en-US" sz="2400" i="1" dirty="0">
                <a:solidFill>
                  <a:srgbClr val="0070C0"/>
                </a:solidFill>
                <a:latin typeface="Arial Black" pitchFamily="34" charset="0"/>
              </a:rPr>
              <a:t> transmission </a:t>
            </a:r>
            <a:r>
              <a:rPr lang="en-US" sz="2400" dirty="0">
                <a:solidFill>
                  <a:srgbClr val="0070C0"/>
                </a:solidFill>
                <a:latin typeface="Arial Black" pitchFamily="34" charset="0"/>
              </a:rPr>
              <a:t>is the only proven route of transmission in dogs.</a:t>
            </a:r>
          </a:p>
          <a:p>
            <a:pPr algn="just">
              <a:buNone/>
            </a:pPr>
            <a:endParaRPr lang="en-US" sz="2400" dirty="0">
              <a:solidFill>
                <a:srgbClr val="0070C0"/>
              </a:solidFill>
              <a:latin typeface="Arial Black" pitchFamily="34" charset="0"/>
            </a:endParaRPr>
          </a:p>
          <a:p>
            <a:pPr algn="just"/>
            <a:r>
              <a:rPr lang="en-US" sz="2400" dirty="0">
                <a:solidFill>
                  <a:srgbClr val="7030A0"/>
                </a:solidFill>
                <a:latin typeface="Arial Black" pitchFamily="34" charset="0"/>
              </a:rPr>
              <a:t>Unlike toxoplasmosis, exposure of animals prior to pregnancy fails to prevent </a:t>
            </a:r>
            <a:r>
              <a:rPr lang="en-US" sz="2400" dirty="0" err="1">
                <a:solidFill>
                  <a:srgbClr val="7030A0"/>
                </a:solidFill>
                <a:latin typeface="Arial Black" pitchFamily="34" charset="0"/>
              </a:rPr>
              <a:t>transplacental</a:t>
            </a:r>
            <a:r>
              <a:rPr lang="en-US" sz="2400" dirty="0">
                <a:solidFill>
                  <a:srgbClr val="7030A0"/>
                </a:solidFill>
                <a:latin typeface="Arial Black" pitchFamily="34" charset="0"/>
              </a:rPr>
              <a:t> infection during subsequent </a:t>
            </a:r>
            <a:r>
              <a:rPr lang="en-US" sz="2400" dirty="0" smtClean="0">
                <a:solidFill>
                  <a:srgbClr val="7030A0"/>
                </a:solidFill>
                <a:latin typeface="Arial Black" pitchFamily="34" charset="0"/>
              </a:rPr>
              <a:t>pregnancies.</a:t>
            </a:r>
            <a:endParaRPr lang="en-US" sz="2400" dirty="0" smtClean="0">
              <a:latin typeface="Arial Black" pitchFamily="34" charset="0"/>
            </a:endParaRPr>
          </a:p>
          <a:p>
            <a:pPr algn="just"/>
            <a:endParaRPr lang="en-US" sz="2400" dirty="0"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5425780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pic>
        <p:nvPicPr>
          <p:cNvPr id="2050" name="Picture 2" descr="E:\largepreview.pn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8" y="-228600"/>
            <a:ext cx="9144000" cy="70677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7086600" y="6540500"/>
            <a:ext cx="2057400" cy="292100"/>
          </a:xfrm>
          <a:prstGeom prst="rect">
            <a:avLst/>
          </a:prstGeom>
          <a:solidFill>
            <a:schemeClr val="accent1"/>
          </a:solidFill>
          <a:ln w="12700" cap="sq" algn="ctr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IN" altLang="en-US" sz="1200" dirty="0"/>
              <a:t>Image source: Google image</a:t>
            </a:r>
          </a:p>
        </p:txBody>
      </p:sp>
    </p:spTree>
    <p:extLst>
      <p:ext uri="{BB962C8B-B14F-4D97-AF65-F5344CB8AC3E}">
        <p14:creationId xmlns:p14="http://schemas.microsoft.com/office/powerpoint/2010/main" val="267714893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144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 </a:t>
            </a:r>
            <a:r>
              <a:rPr lang="en-US" b="1" dirty="0" smtClean="0">
                <a:solidFill>
                  <a:srgbClr val="7030A0"/>
                </a:solidFill>
                <a:latin typeface="Arial Black" pitchFamily="34" charset="0"/>
              </a:rPr>
              <a:t>Life- cycle of </a:t>
            </a:r>
            <a:r>
              <a:rPr lang="en-US" b="1" i="1" dirty="0" err="1" smtClean="0">
                <a:solidFill>
                  <a:srgbClr val="7030A0"/>
                </a:solidFill>
                <a:latin typeface="Arial Black" pitchFamily="34" charset="0"/>
              </a:rPr>
              <a:t>Neospora</a:t>
            </a:r>
            <a:r>
              <a:rPr lang="en-US" b="1" i="1" dirty="0" smtClean="0">
                <a:solidFill>
                  <a:srgbClr val="7030A0"/>
                </a:solidFill>
                <a:latin typeface="Arial Black" pitchFamily="34" charset="0"/>
              </a:rPr>
              <a:t> </a:t>
            </a:r>
            <a:r>
              <a:rPr lang="en-US" b="1" i="1" dirty="0" err="1" smtClean="0">
                <a:solidFill>
                  <a:srgbClr val="7030A0"/>
                </a:solidFill>
                <a:latin typeface="Arial Black" pitchFamily="34" charset="0"/>
              </a:rPr>
              <a:t>caninum</a:t>
            </a:r>
            <a:endParaRPr lang="en-US" b="1" i="1" dirty="0">
              <a:solidFill>
                <a:srgbClr val="7030A0"/>
              </a:solidFill>
              <a:latin typeface="Arial Black" pitchFamily="34" charset="0"/>
            </a:endParaRPr>
          </a:p>
        </p:txBody>
      </p:sp>
      <p:pic>
        <p:nvPicPr>
          <p:cNvPr id="4098" name="Picture 2" descr="G:\Life-cycle-of-Neospora-caninum-Neospora-exhibits-a-highly-similar-life-cycle-to-that-of.pn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81000" y="1066800"/>
            <a:ext cx="8458200" cy="5486399"/>
          </a:xfrm>
          <a:prstGeom prst="rect">
            <a:avLst/>
          </a:prstGeom>
          <a:noFill/>
        </p:spPr>
      </p:pic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7086600" y="6540500"/>
            <a:ext cx="2057400" cy="292100"/>
          </a:xfrm>
          <a:prstGeom prst="rect">
            <a:avLst/>
          </a:prstGeom>
          <a:solidFill>
            <a:schemeClr val="accent1"/>
          </a:solidFill>
          <a:ln w="12700" cap="sq" algn="ctr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IN" altLang="en-US" sz="1200" dirty="0"/>
              <a:t>Image source: Google image</a:t>
            </a:r>
          </a:p>
        </p:txBody>
      </p:sp>
    </p:spTree>
    <p:extLst>
      <p:ext uri="{BB962C8B-B14F-4D97-AF65-F5344CB8AC3E}">
        <p14:creationId xmlns:p14="http://schemas.microsoft.com/office/powerpoint/2010/main" val="39856961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990600"/>
          </a:xfrm>
        </p:spPr>
        <p:txBody>
          <a:bodyPr>
            <a:noAutofit/>
          </a:bodyPr>
          <a:lstStyle/>
          <a:p>
            <a:pPr marL="342900" indent="-342900" algn="ctr"/>
            <a:r>
              <a:rPr lang="en-US" sz="3600" dirty="0" smtClean="0">
                <a:solidFill>
                  <a:srgbClr val="7030A0"/>
                </a:solidFill>
                <a:latin typeface="Arial Black" pitchFamily="34" charset="0"/>
              </a:rPr>
              <a:t>Genus: </a:t>
            </a:r>
            <a:r>
              <a:rPr lang="en-US" sz="3600" i="1" dirty="0" smtClean="0">
                <a:solidFill>
                  <a:srgbClr val="7030A0"/>
                </a:solidFill>
                <a:latin typeface="Arial Black" pitchFamily="34" charset="0"/>
              </a:rPr>
              <a:t>Cryptosporidium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143000"/>
            <a:ext cx="9144000" cy="5715000"/>
          </a:xfrm>
        </p:spPr>
        <p:txBody>
          <a:bodyPr>
            <a:noAutofit/>
          </a:bodyPr>
          <a:lstStyle/>
          <a:p>
            <a:pPr marL="342900" indent="-342900" algn="just">
              <a:buFont typeface="Courier New" panose="02070309020205020404" pitchFamily="49" charset="0"/>
              <a:buChar char="o"/>
            </a:pPr>
            <a:r>
              <a:rPr lang="en-US" sz="2400" dirty="0" smtClean="0">
                <a:solidFill>
                  <a:srgbClr val="0070C0"/>
                </a:solidFill>
                <a:latin typeface="Arial Black" pitchFamily="34" charset="0"/>
              </a:rPr>
              <a:t>It is an </a:t>
            </a:r>
            <a:r>
              <a:rPr lang="en-US" sz="2400" u="sng" dirty="0" smtClean="0">
                <a:solidFill>
                  <a:srgbClr val="0070C0"/>
                </a:solidFill>
                <a:latin typeface="Arial Black" pitchFamily="34" charset="0"/>
              </a:rPr>
              <a:t>intracellular extra cytoplasmic organism </a:t>
            </a:r>
            <a:r>
              <a:rPr lang="en-US" sz="2400" dirty="0" smtClean="0">
                <a:solidFill>
                  <a:srgbClr val="0070C0"/>
                </a:solidFill>
                <a:latin typeface="Arial Black" pitchFamily="34" charset="0"/>
              </a:rPr>
              <a:t>located in the notch of microvillus membrane of the digestive epithelium of gut wall and enclosing the parasite within a </a:t>
            </a:r>
            <a:r>
              <a:rPr lang="en-US" sz="2400" dirty="0" err="1" smtClean="0">
                <a:solidFill>
                  <a:srgbClr val="0070C0"/>
                </a:solidFill>
                <a:latin typeface="Arial Black" pitchFamily="34" charset="0"/>
              </a:rPr>
              <a:t>parasitophorus</a:t>
            </a:r>
            <a:r>
              <a:rPr lang="en-US" sz="2400" dirty="0" smtClean="0">
                <a:solidFill>
                  <a:srgbClr val="0070C0"/>
                </a:solidFill>
                <a:latin typeface="Arial Black" pitchFamily="34" charset="0"/>
              </a:rPr>
              <a:t> envelope apparently derived from microvilli.</a:t>
            </a:r>
          </a:p>
          <a:p>
            <a:pPr marL="342900" indent="-342900" algn="just">
              <a:buFont typeface="Courier New" panose="02070309020205020404" pitchFamily="49" charset="0"/>
              <a:buChar char="o"/>
            </a:pPr>
            <a:r>
              <a:rPr lang="en-US" sz="2400" dirty="0" smtClean="0">
                <a:solidFill>
                  <a:srgbClr val="002060"/>
                </a:solidFill>
                <a:latin typeface="Arial Black" pitchFamily="34" charset="0"/>
              </a:rPr>
              <a:t>It also found in respiratory epithelium.</a:t>
            </a:r>
          </a:p>
          <a:p>
            <a:pPr marL="342900" indent="-342900" algn="just">
              <a:buFont typeface="Courier New" panose="02070309020205020404" pitchFamily="49" charset="0"/>
              <a:buChar char="o"/>
            </a:pPr>
            <a:endParaRPr lang="en-US" sz="2400" b="1" dirty="0" smtClean="0">
              <a:solidFill>
                <a:srgbClr val="002060"/>
              </a:solidFill>
              <a:latin typeface="Arial Black" pitchFamily="34" charset="0"/>
            </a:endParaRPr>
          </a:p>
          <a:p>
            <a:pPr marL="342900" indent="-342900" algn="just">
              <a:buFont typeface="Courier New" panose="02070309020205020404" pitchFamily="49" charset="0"/>
              <a:buChar char="o"/>
            </a:pPr>
            <a:r>
              <a:rPr lang="en-US" sz="2400" b="1" dirty="0" smtClean="0">
                <a:solidFill>
                  <a:srgbClr val="7030A0"/>
                </a:solidFill>
                <a:latin typeface="Arial Black" pitchFamily="34" charset="0"/>
              </a:rPr>
              <a:t>It is a emerging coccidian parasite found in animals, birds and man.</a:t>
            </a:r>
          </a:p>
          <a:p>
            <a:pPr marL="342900" indent="-342900" algn="just">
              <a:buFont typeface="Courier New" panose="02070309020205020404" pitchFamily="49" charset="0"/>
              <a:buChar char="o"/>
            </a:pPr>
            <a:endParaRPr lang="en-US" sz="2400" b="1" dirty="0" smtClean="0">
              <a:solidFill>
                <a:srgbClr val="7030A0"/>
              </a:solidFill>
              <a:latin typeface="Arial Black" pitchFamily="34" charset="0"/>
            </a:endParaRPr>
          </a:p>
          <a:p>
            <a:pPr marL="342900" indent="-342900" algn="just">
              <a:buFont typeface="Courier New" panose="02070309020205020404" pitchFamily="49" charset="0"/>
              <a:buChar char="o"/>
            </a:pPr>
            <a:r>
              <a:rPr lang="en-US" sz="2400" b="1" dirty="0" err="1" smtClean="0">
                <a:solidFill>
                  <a:srgbClr val="002060"/>
                </a:solidFill>
                <a:latin typeface="Arial Black" pitchFamily="34" charset="0"/>
              </a:rPr>
              <a:t>Monoxenous</a:t>
            </a:r>
            <a:r>
              <a:rPr lang="en-US" sz="2400" b="1" dirty="0" smtClean="0">
                <a:solidFill>
                  <a:srgbClr val="002060"/>
                </a:solidFill>
                <a:latin typeface="Arial Black" pitchFamily="34" charset="0"/>
              </a:rPr>
              <a:t> parasite  with direct life-cycle. </a:t>
            </a:r>
          </a:p>
          <a:p>
            <a:pPr marL="342900" lvl="0" indent="-342900" algn="just"/>
            <a:r>
              <a:rPr lang="en-US" sz="2800" b="1" dirty="0" smtClean="0">
                <a:solidFill>
                  <a:srgbClr val="FFC000"/>
                </a:solidFill>
                <a:latin typeface="Arial Black" pitchFamily="34" charset="0"/>
              </a:rPr>
              <a:t> </a:t>
            </a:r>
          </a:p>
          <a:p>
            <a:pPr marL="342900" lvl="0" indent="-342900" algn="just"/>
            <a:endParaRPr lang="en-US" sz="3200" b="1" dirty="0" smtClean="0">
              <a:solidFill>
                <a:srgbClr val="FFC000"/>
              </a:solidFill>
              <a:latin typeface="Arial Rounded MT Bold" pitchFamily="34" charset="0"/>
            </a:endParaRPr>
          </a:p>
          <a:p>
            <a:pPr marL="342900" lvl="0" indent="-342900" algn="just"/>
            <a:endParaRPr lang="en-US" sz="3200" b="1" dirty="0" smtClean="0">
              <a:solidFill>
                <a:srgbClr val="FFC000"/>
              </a:solidFill>
              <a:latin typeface="Arial Rounded MT Bold" pitchFamily="34" charset="0"/>
            </a:endParaRPr>
          </a:p>
          <a:p>
            <a:pPr marL="342900" lvl="0" indent="-342900" algn="just"/>
            <a:endParaRPr lang="en-US" sz="3200" b="1" dirty="0" smtClean="0">
              <a:solidFill>
                <a:srgbClr val="FFC000"/>
              </a:solidFill>
              <a:latin typeface="Arial Rounded MT Bold" pitchFamily="34" charset="0"/>
            </a:endParaRPr>
          </a:p>
          <a:p>
            <a:pPr marL="342900" lvl="0" indent="-342900" algn="just"/>
            <a:endParaRPr lang="en-US" sz="3200" b="1" dirty="0" smtClean="0">
              <a:solidFill>
                <a:srgbClr val="FFC000"/>
              </a:solidFill>
              <a:latin typeface="Arial Rounded MT Bold" pitchFamily="34" charset="0"/>
            </a:endParaRPr>
          </a:p>
          <a:p>
            <a:pPr marL="342900" lvl="0" indent="-342900" algn="just"/>
            <a:endParaRPr lang="en-US" sz="3200" b="1" dirty="0" smtClean="0">
              <a:solidFill>
                <a:srgbClr val="FFC000"/>
              </a:solidFill>
              <a:latin typeface="Arial Rounded MT Bold" pitchFamily="34" charset="0"/>
            </a:endParaRPr>
          </a:p>
          <a:p>
            <a:pPr marL="342900" lvl="0" indent="-342900" algn="just"/>
            <a:endParaRPr lang="en-US" sz="2800" b="1" dirty="0" smtClean="0">
              <a:solidFill>
                <a:srgbClr val="FFC000"/>
              </a:solidFill>
              <a:latin typeface="Arial Rounded MT Bold" pitchFamily="34" charset="0"/>
            </a:endParaRPr>
          </a:p>
          <a:p>
            <a:pPr marL="342900" lvl="0" indent="-342900" algn="just"/>
            <a:endParaRPr lang="en-US" sz="2800" b="1" dirty="0" smtClean="0">
              <a:solidFill>
                <a:srgbClr val="FFC000"/>
              </a:solidFill>
              <a:latin typeface="Arial Rounded MT Bold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28849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906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      </a:t>
            </a:r>
            <a:r>
              <a:rPr lang="en-US" sz="4000" dirty="0" smtClean="0">
                <a:solidFill>
                  <a:srgbClr val="0070C0"/>
                </a:solidFill>
                <a:latin typeface="Arial Black" pitchFamily="34" charset="0"/>
              </a:rPr>
              <a:t>Symptoms of </a:t>
            </a:r>
            <a:r>
              <a:rPr lang="en-US" sz="4000" i="1" dirty="0" err="1" smtClean="0">
                <a:solidFill>
                  <a:srgbClr val="0070C0"/>
                </a:solidFill>
                <a:latin typeface="Arial Black" pitchFamily="34" charset="0"/>
              </a:rPr>
              <a:t>Neospora</a:t>
            </a:r>
            <a:r>
              <a:rPr lang="en-US" sz="4000" i="1" dirty="0" smtClean="0">
                <a:solidFill>
                  <a:srgbClr val="0070C0"/>
                </a:solidFill>
                <a:latin typeface="Arial Black" pitchFamily="34" charset="0"/>
              </a:rPr>
              <a:t> </a:t>
            </a:r>
            <a:r>
              <a:rPr lang="en-US" sz="4000" i="1" dirty="0" err="1" smtClean="0">
                <a:solidFill>
                  <a:srgbClr val="0070C0"/>
                </a:solidFill>
                <a:latin typeface="Arial Black" pitchFamily="34" charset="0"/>
              </a:rPr>
              <a:t>caninum</a:t>
            </a:r>
            <a:endParaRPr lang="en-US" sz="4000" i="1" dirty="0">
              <a:solidFill>
                <a:srgbClr val="0070C0"/>
              </a:solidFill>
              <a:latin typeface="Arial Black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219200"/>
            <a:ext cx="9144000" cy="5638800"/>
          </a:xfrm>
        </p:spPr>
        <p:txBody>
          <a:bodyPr>
            <a:normAutofit/>
          </a:bodyPr>
          <a:lstStyle/>
          <a:p>
            <a:pPr algn="just">
              <a:buNone/>
            </a:pPr>
            <a:endParaRPr lang="en-US" dirty="0" smtClean="0">
              <a:latin typeface="Arial Black" pitchFamily="34" charset="0"/>
            </a:endParaRPr>
          </a:p>
          <a:p>
            <a:pPr algn="just"/>
            <a:r>
              <a:rPr lang="en-US" sz="2400" dirty="0" smtClean="0">
                <a:latin typeface="Arial Black" pitchFamily="34" charset="0"/>
              </a:rPr>
              <a:t>Clinical symptoms include  </a:t>
            </a:r>
            <a:r>
              <a:rPr lang="en-US" sz="2400" b="1" u="sng" dirty="0" smtClean="0">
                <a:latin typeface="Arial Black" pitchFamily="34" charset="0"/>
              </a:rPr>
              <a:t>ascending paralysis of hind limbs</a:t>
            </a:r>
            <a:r>
              <a:rPr lang="en-US" sz="2400" dirty="0" smtClean="0">
                <a:latin typeface="Arial Black" pitchFamily="34" charset="0"/>
              </a:rPr>
              <a:t>,  difficulty in swallowing and paralysis of jaw, retinitis, encephalomyelitis,  </a:t>
            </a:r>
            <a:r>
              <a:rPr lang="en-US" sz="2400" dirty="0" err="1" smtClean="0">
                <a:latin typeface="Arial Black" pitchFamily="34" charset="0"/>
              </a:rPr>
              <a:t>myositis</a:t>
            </a:r>
            <a:r>
              <a:rPr lang="en-US" sz="2400" dirty="0" smtClean="0">
                <a:latin typeface="Arial Black" pitchFamily="34" charset="0"/>
              </a:rPr>
              <a:t> etc.</a:t>
            </a:r>
          </a:p>
          <a:p>
            <a:pPr algn="just"/>
            <a:r>
              <a:rPr lang="en-US" sz="2400" dirty="0" err="1" smtClean="0">
                <a:solidFill>
                  <a:srgbClr val="7030A0"/>
                </a:solidFill>
                <a:latin typeface="Arial Black" pitchFamily="34" charset="0"/>
              </a:rPr>
              <a:t>Transplacentally</a:t>
            </a:r>
            <a:r>
              <a:rPr lang="en-US" sz="2400" dirty="0" smtClean="0">
                <a:solidFill>
                  <a:srgbClr val="7030A0"/>
                </a:solidFill>
                <a:latin typeface="Arial Black" pitchFamily="34" charset="0"/>
              </a:rPr>
              <a:t>  infected pups develop severe neuromuscular disease.</a:t>
            </a:r>
          </a:p>
          <a:p>
            <a:pPr algn="just"/>
            <a:endParaRPr lang="en-US" dirty="0">
              <a:latin typeface="Arial Black" pitchFamily="34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00" y="3886200"/>
            <a:ext cx="3152775" cy="29016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7086600" y="6540500"/>
            <a:ext cx="2057400" cy="292100"/>
          </a:xfrm>
          <a:prstGeom prst="rect">
            <a:avLst/>
          </a:prstGeom>
          <a:solidFill>
            <a:schemeClr val="accent1"/>
          </a:solidFill>
          <a:ln w="12700" cap="sq" algn="ctr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IN" altLang="en-US" sz="1200" dirty="0"/>
              <a:t>Image source: Google image</a:t>
            </a:r>
          </a:p>
        </p:txBody>
      </p:sp>
    </p:spTree>
    <p:extLst>
      <p:ext uri="{BB962C8B-B14F-4D97-AF65-F5344CB8AC3E}">
        <p14:creationId xmlns:p14="http://schemas.microsoft.com/office/powerpoint/2010/main" val="127429479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974832" cy="81991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 </a:t>
            </a:r>
            <a:r>
              <a:rPr lang="en-US" sz="4000" dirty="0" smtClean="0">
                <a:solidFill>
                  <a:srgbClr val="0070C0"/>
                </a:solidFill>
                <a:latin typeface="Arial Black" pitchFamily="34" charset="0"/>
              </a:rPr>
              <a:t>Treatment of </a:t>
            </a:r>
            <a:r>
              <a:rPr lang="en-US" sz="4000" i="1" dirty="0" err="1" smtClean="0">
                <a:solidFill>
                  <a:srgbClr val="0070C0"/>
                </a:solidFill>
                <a:latin typeface="Arial Black" pitchFamily="34" charset="0"/>
              </a:rPr>
              <a:t>Neospora</a:t>
            </a:r>
            <a:r>
              <a:rPr lang="en-US" sz="4000" i="1" dirty="0" smtClean="0">
                <a:solidFill>
                  <a:srgbClr val="0070C0"/>
                </a:solidFill>
                <a:latin typeface="Arial Black" pitchFamily="34" charset="0"/>
              </a:rPr>
              <a:t> </a:t>
            </a:r>
            <a:r>
              <a:rPr lang="en-US" sz="4000" i="1" dirty="0" err="1" smtClean="0">
                <a:solidFill>
                  <a:srgbClr val="0070C0"/>
                </a:solidFill>
                <a:latin typeface="Arial Black" pitchFamily="34" charset="0"/>
              </a:rPr>
              <a:t>caninum</a:t>
            </a:r>
            <a:endParaRPr lang="en-US" sz="4000" i="1" dirty="0">
              <a:solidFill>
                <a:srgbClr val="0070C0"/>
              </a:solidFill>
              <a:latin typeface="Arial Black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1561" y="1196752"/>
            <a:ext cx="7922840" cy="5472608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n-US" sz="2800" b="1" dirty="0" smtClean="0">
                <a:solidFill>
                  <a:srgbClr val="FF0000"/>
                </a:solidFill>
                <a:latin typeface="Arial Black" pitchFamily="34" charset="0"/>
              </a:rPr>
              <a:t>Treatment: </a:t>
            </a:r>
          </a:p>
          <a:p>
            <a:pPr algn="just">
              <a:buFont typeface="Courier New" panose="02070309020205020404" pitchFamily="49" charset="0"/>
              <a:buChar char="o"/>
            </a:pPr>
            <a:r>
              <a:rPr lang="en-US" sz="2400" b="1" dirty="0" smtClean="0">
                <a:latin typeface="Arial Black" pitchFamily="34" charset="0"/>
              </a:rPr>
              <a:t>Drugs used in the treatment of </a:t>
            </a:r>
            <a:r>
              <a:rPr lang="en-US" sz="2400" b="1" dirty="0" err="1" smtClean="0">
                <a:latin typeface="Arial Black" pitchFamily="34" charset="0"/>
              </a:rPr>
              <a:t>Neosporosis</a:t>
            </a:r>
            <a:r>
              <a:rPr lang="en-US" sz="2400" b="1" dirty="0" smtClean="0">
                <a:latin typeface="Arial Black" pitchFamily="34" charset="0"/>
              </a:rPr>
              <a:t> are Clindamycin, Trimethoprim + Sulfadiazine, </a:t>
            </a:r>
            <a:r>
              <a:rPr lang="en-US" sz="2400" b="1" dirty="0" err="1" smtClean="0">
                <a:latin typeface="Arial Black" pitchFamily="34" charset="0"/>
              </a:rPr>
              <a:t>Pyrimethamine</a:t>
            </a:r>
            <a:r>
              <a:rPr lang="en-US" sz="2400" b="1" dirty="0" smtClean="0">
                <a:latin typeface="Arial Black" pitchFamily="34" charset="0"/>
              </a:rPr>
              <a:t> etc.</a:t>
            </a:r>
          </a:p>
          <a:p>
            <a:pPr marL="0" indent="0" algn="just">
              <a:buNone/>
            </a:pPr>
            <a:endParaRPr lang="en-US" sz="2400" b="1" dirty="0" smtClean="0">
              <a:latin typeface="Arial Black" pitchFamily="34" charset="0"/>
            </a:endParaRPr>
          </a:p>
          <a:p>
            <a:pPr marL="0" indent="0" algn="just">
              <a:buNone/>
            </a:pPr>
            <a:r>
              <a:rPr lang="en-US" sz="2800" b="1" dirty="0" smtClean="0">
                <a:solidFill>
                  <a:srgbClr val="FF0000"/>
                </a:solidFill>
                <a:latin typeface="Arial Black" pitchFamily="34" charset="0"/>
              </a:rPr>
              <a:t>Vaccination: </a:t>
            </a:r>
          </a:p>
          <a:p>
            <a:pPr algn="just">
              <a:buFont typeface="Courier New" panose="02070309020205020404" pitchFamily="49" charset="0"/>
              <a:buChar char="o"/>
            </a:pPr>
            <a:r>
              <a:rPr lang="en-US" sz="2400" b="1" dirty="0" smtClean="0">
                <a:latin typeface="Arial Black" pitchFamily="34" charset="0"/>
              </a:rPr>
              <a:t>  </a:t>
            </a:r>
            <a:r>
              <a:rPr lang="en-US" sz="2400" b="1" u="sng" dirty="0" err="1" smtClean="0">
                <a:solidFill>
                  <a:srgbClr val="7030A0"/>
                </a:solidFill>
                <a:latin typeface="Arial Black" pitchFamily="34" charset="0"/>
              </a:rPr>
              <a:t>Bovilis</a:t>
            </a:r>
            <a:r>
              <a:rPr lang="en-US" sz="2400" b="1" dirty="0" smtClean="0">
                <a:solidFill>
                  <a:srgbClr val="7030A0"/>
                </a:solidFill>
                <a:latin typeface="Arial Black" pitchFamily="34" charset="0"/>
              </a:rPr>
              <a:t> and </a:t>
            </a:r>
            <a:r>
              <a:rPr lang="en-US" sz="2400" b="1" u="sng" dirty="0" err="1" smtClean="0">
                <a:solidFill>
                  <a:srgbClr val="7030A0"/>
                </a:solidFill>
                <a:latin typeface="Arial Black" pitchFamily="34" charset="0"/>
              </a:rPr>
              <a:t>Neoguard</a:t>
            </a:r>
            <a:r>
              <a:rPr lang="en-US" sz="2400" b="1" dirty="0" smtClean="0">
                <a:solidFill>
                  <a:srgbClr val="7030A0"/>
                </a:solidFill>
                <a:latin typeface="Arial Black" pitchFamily="34" charset="0"/>
              </a:rPr>
              <a:t> are the  commercially available vaccines containing </a:t>
            </a:r>
            <a:r>
              <a:rPr lang="en-US" sz="2400" b="1" u="sng" dirty="0" smtClean="0">
                <a:solidFill>
                  <a:srgbClr val="7030A0"/>
                </a:solidFill>
                <a:latin typeface="Arial Black" pitchFamily="34" charset="0"/>
              </a:rPr>
              <a:t>killed </a:t>
            </a:r>
            <a:r>
              <a:rPr lang="en-US" sz="2400" b="1" u="sng" dirty="0" err="1" smtClean="0">
                <a:solidFill>
                  <a:srgbClr val="7030A0"/>
                </a:solidFill>
                <a:latin typeface="Arial Black" pitchFamily="34" charset="0"/>
              </a:rPr>
              <a:t>tachyzoites</a:t>
            </a:r>
            <a:r>
              <a:rPr lang="en-US" sz="2400" b="1" u="sng" dirty="0" smtClean="0">
                <a:solidFill>
                  <a:srgbClr val="7030A0"/>
                </a:solidFill>
                <a:latin typeface="Arial Black" pitchFamily="34" charset="0"/>
              </a:rPr>
              <a:t> </a:t>
            </a:r>
            <a:r>
              <a:rPr lang="en-US" sz="2400" b="1" dirty="0" smtClean="0">
                <a:solidFill>
                  <a:srgbClr val="7030A0"/>
                </a:solidFill>
                <a:latin typeface="Arial Black" pitchFamily="34" charset="0"/>
              </a:rPr>
              <a:t>which reduce abortion in pregnant hosts.</a:t>
            </a:r>
          </a:p>
          <a:p>
            <a:pPr marL="0" indent="0" algn="just">
              <a:buNone/>
            </a:pPr>
            <a:endParaRPr lang="en-US" sz="2400" b="1" dirty="0">
              <a:solidFill>
                <a:srgbClr val="7030A0"/>
              </a:solidFill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7934918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"/>
          </a:xfrm>
        </p:spPr>
        <p:txBody>
          <a:bodyPr>
            <a:normAutofit fontScale="90000"/>
          </a:bodyPr>
          <a:lstStyle/>
          <a:p>
            <a:pPr algn="ctr"/>
            <a:r>
              <a:rPr lang="en-US" sz="4000" dirty="0" smtClean="0">
                <a:solidFill>
                  <a:srgbClr val="7030A0"/>
                </a:solidFill>
                <a:latin typeface="Arial Black" pitchFamily="34" charset="0"/>
              </a:rPr>
              <a:t>Types of oocysts</a:t>
            </a:r>
            <a:endParaRPr lang="en-US" sz="4000" dirty="0">
              <a:solidFill>
                <a:srgbClr val="7030A0"/>
              </a:solidFill>
              <a:latin typeface="Arial Black" pitchFamily="34" charset="0"/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/>
          </p:nvPr>
        </p:nvGraphicFramePr>
        <p:xfrm>
          <a:off x="0" y="914401"/>
          <a:ext cx="9144000" cy="594359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3886200"/>
                <a:gridCol w="2209800"/>
              </a:tblGrid>
              <a:tr h="590529"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latin typeface="Arial Black" pitchFamily="34" charset="0"/>
                        </a:rPr>
                        <a:t>Genus</a:t>
                      </a:r>
                      <a:endParaRPr lang="en-US" sz="2400" dirty="0">
                        <a:latin typeface="Arial Black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latin typeface="Arial Black" pitchFamily="34" charset="0"/>
                        </a:rPr>
                        <a:t>Types of </a:t>
                      </a:r>
                      <a:r>
                        <a:rPr lang="en-US" sz="2400" baseline="0" dirty="0" smtClean="0">
                          <a:latin typeface="Arial Black" pitchFamily="34" charset="0"/>
                        </a:rPr>
                        <a:t> oocysts</a:t>
                      </a:r>
                      <a:endParaRPr lang="en-US" sz="2400" dirty="0">
                        <a:latin typeface="Arial Black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latin typeface="Arial Black" pitchFamily="34" charset="0"/>
                        </a:rPr>
                        <a:t> </a:t>
                      </a:r>
                      <a:r>
                        <a:rPr lang="en-US" sz="2400" dirty="0" err="1" smtClean="0">
                          <a:latin typeface="Arial Black" pitchFamily="34" charset="0"/>
                        </a:rPr>
                        <a:t>Sporogony</a:t>
                      </a:r>
                      <a:endParaRPr lang="en-US" sz="2400" dirty="0">
                        <a:latin typeface="Arial Black" pitchFamily="34" charset="0"/>
                      </a:endParaRPr>
                    </a:p>
                  </a:txBody>
                  <a:tcPr/>
                </a:tc>
              </a:tr>
              <a:tr h="2078984">
                <a:tc>
                  <a:txBody>
                    <a:bodyPr/>
                    <a:lstStyle/>
                    <a:p>
                      <a:r>
                        <a:rPr kumimoji="0" lang="en-US" sz="2000" i="1" kern="1200" dirty="0" err="1" smtClean="0">
                          <a:solidFill>
                            <a:srgbClr val="FF0000"/>
                          </a:solidFill>
                          <a:latin typeface="Arial Black" pitchFamily="34" charset="0"/>
                          <a:ea typeface="+mn-ea"/>
                          <a:cs typeface="+mn-cs"/>
                        </a:rPr>
                        <a:t>Eimeria</a:t>
                      </a:r>
                      <a:r>
                        <a:rPr kumimoji="0" lang="en-US" sz="2000" i="1" kern="1200" dirty="0" smtClean="0">
                          <a:solidFill>
                            <a:srgbClr val="FF0000"/>
                          </a:solidFill>
                          <a:latin typeface="Arial Black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US" sz="2000" kern="1200" dirty="0" smtClean="0">
                          <a:solidFill>
                            <a:srgbClr val="FF0000"/>
                          </a:solidFill>
                          <a:latin typeface="Arial Black" pitchFamily="34" charset="0"/>
                          <a:ea typeface="+mn-ea"/>
                          <a:cs typeface="+mn-cs"/>
                        </a:rPr>
                        <a:t>spp.</a:t>
                      </a:r>
                      <a:endParaRPr lang="en-US" sz="2000" dirty="0">
                        <a:solidFill>
                          <a:srgbClr val="FF0000"/>
                        </a:solidFill>
                        <a:latin typeface="Arial Black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kumimoji="0" lang="en-US" sz="2000" kern="1200" dirty="0" err="1" smtClean="0">
                          <a:solidFill>
                            <a:srgbClr val="002060"/>
                          </a:solidFill>
                          <a:latin typeface="Arial Black" pitchFamily="34" charset="0"/>
                          <a:ea typeface="+mn-ea"/>
                          <a:cs typeface="+mn-cs"/>
                        </a:rPr>
                        <a:t>Tetrasporocystic</a:t>
                      </a:r>
                      <a:r>
                        <a:rPr kumimoji="0" lang="en-US" sz="2000" kern="1200" dirty="0" smtClean="0">
                          <a:solidFill>
                            <a:srgbClr val="002060"/>
                          </a:solidFill>
                          <a:latin typeface="Arial Black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US" sz="2000" kern="1200" dirty="0" err="1" smtClean="0">
                          <a:solidFill>
                            <a:srgbClr val="002060"/>
                          </a:solidFill>
                          <a:latin typeface="Arial Black" pitchFamily="34" charset="0"/>
                          <a:ea typeface="+mn-ea"/>
                          <a:cs typeface="+mn-cs"/>
                        </a:rPr>
                        <a:t>bisporozoic</a:t>
                      </a:r>
                      <a:r>
                        <a:rPr kumimoji="0" lang="en-US" sz="2000" kern="1200" dirty="0" smtClean="0">
                          <a:solidFill>
                            <a:srgbClr val="002060"/>
                          </a:solidFill>
                          <a:latin typeface="Arial Black" pitchFamily="34" charset="0"/>
                          <a:ea typeface="+mn-ea"/>
                          <a:cs typeface="+mn-cs"/>
                        </a:rPr>
                        <a:t> (four </a:t>
                      </a:r>
                      <a:r>
                        <a:rPr kumimoji="0" lang="en-US" sz="2000" kern="1200" dirty="0" err="1" smtClean="0">
                          <a:solidFill>
                            <a:srgbClr val="002060"/>
                          </a:solidFill>
                          <a:latin typeface="Arial Black" pitchFamily="34" charset="0"/>
                          <a:ea typeface="+mn-ea"/>
                          <a:cs typeface="+mn-cs"/>
                        </a:rPr>
                        <a:t>sporocysts</a:t>
                      </a:r>
                      <a:r>
                        <a:rPr kumimoji="0" lang="en-US" sz="2000" kern="1200" dirty="0" smtClean="0">
                          <a:solidFill>
                            <a:srgbClr val="002060"/>
                          </a:solidFill>
                          <a:latin typeface="Arial Black" pitchFamily="34" charset="0"/>
                          <a:ea typeface="+mn-ea"/>
                          <a:cs typeface="+mn-cs"/>
                        </a:rPr>
                        <a:t> and each </a:t>
                      </a:r>
                      <a:r>
                        <a:rPr kumimoji="0" lang="en-US" sz="2000" kern="1200" dirty="0" err="1" smtClean="0">
                          <a:solidFill>
                            <a:srgbClr val="002060"/>
                          </a:solidFill>
                          <a:latin typeface="Arial Black" pitchFamily="34" charset="0"/>
                          <a:ea typeface="+mn-ea"/>
                          <a:cs typeface="+mn-cs"/>
                        </a:rPr>
                        <a:t>sporocyst</a:t>
                      </a:r>
                      <a:r>
                        <a:rPr kumimoji="0" lang="en-US" sz="2000" kern="1200" dirty="0" smtClean="0">
                          <a:solidFill>
                            <a:srgbClr val="002060"/>
                          </a:solidFill>
                          <a:latin typeface="Arial Black" pitchFamily="34" charset="0"/>
                          <a:ea typeface="+mn-ea"/>
                          <a:cs typeface="+mn-cs"/>
                        </a:rPr>
                        <a:t> contains two </a:t>
                      </a:r>
                      <a:r>
                        <a:rPr kumimoji="0" lang="en-US" sz="2000" kern="1200" dirty="0" err="1" smtClean="0">
                          <a:solidFill>
                            <a:srgbClr val="002060"/>
                          </a:solidFill>
                          <a:latin typeface="Arial Black" pitchFamily="34" charset="0"/>
                          <a:ea typeface="+mn-ea"/>
                          <a:cs typeface="+mn-cs"/>
                        </a:rPr>
                        <a:t>sporozoites</a:t>
                      </a:r>
                      <a:r>
                        <a:rPr kumimoji="0" lang="en-US" sz="2000" kern="1200" dirty="0" smtClean="0">
                          <a:solidFill>
                            <a:srgbClr val="002060"/>
                          </a:solidFill>
                          <a:latin typeface="Arial Black" pitchFamily="34" charset="0"/>
                          <a:ea typeface="+mn-ea"/>
                          <a:cs typeface="+mn-cs"/>
                        </a:rPr>
                        <a:t>)</a:t>
                      </a:r>
                      <a:endParaRPr lang="en-US" sz="2000" dirty="0">
                        <a:solidFill>
                          <a:srgbClr val="002060"/>
                        </a:solidFill>
                        <a:latin typeface="Arial Black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2000" dirty="0" smtClean="0">
                          <a:solidFill>
                            <a:srgbClr val="0070C0"/>
                          </a:solidFill>
                          <a:latin typeface="Arial Black" pitchFamily="34" charset="0"/>
                        </a:rPr>
                        <a:t> Out side the host</a:t>
                      </a:r>
                      <a:endParaRPr lang="en-US" sz="2000" dirty="0">
                        <a:solidFill>
                          <a:srgbClr val="0070C0"/>
                        </a:solidFill>
                        <a:latin typeface="Arial Black" pitchFamily="34" charset="0"/>
                      </a:endParaRPr>
                    </a:p>
                  </a:txBody>
                  <a:tcPr/>
                </a:tc>
              </a:tr>
              <a:tr h="2022229">
                <a:tc>
                  <a:txBody>
                    <a:bodyPr/>
                    <a:lstStyle/>
                    <a:p>
                      <a:r>
                        <a:rPr kumimoji="0" lang="en-US" sz="2000" i="1" kern="1200" dirty="0" err="1" smtClean="0">
                          <a:solidFill>
                            <a:srgbClr val="FF0000"/>
                          </a:solidFill>
                          <a:latin typeface="Arial Black" pitchFamily="34" charset="0"/>
                          <a:ea typeface="+mn-ea"/>
                          <a:cs typeface="+mn-cs"/>
                        </a:rPr>
                        <a:t>Isospora</a:t>
                      </a:r>
                      <a:r>
                        <a:rPr kumimoji="0" lang="en-US" sz="2000" kern="1200" dirty="0" smtClean="0">
                          <a:solidFill>
                            <a:srgbClr val="FF0000"/>
                          </a:solidFill>
                          <a:latin typeface="Arial Black" pitchFamily="34" charset="0"/>
                          <a:ea typeface="+mn-ea"/>
                          <a:cs typeface="+mn-cs"/>
                        </a:rPr>
                        <a:t>, </a:t>
                      </a:r>
                      <a:r>
                        <a:rPr kumimoji="0" lang="en-US" sz="2000" i="1" kern="1200" dirty="0" err="1" smtClean="0">
                          <a:solidFill>
                            <a:srgbClr val="FF0000"/>
                          </a:solidFill>
                          <a:latin typeface="Arial Black" pitchFamily="34" charset="0"/>
                          <a:ea typeface="+mn-ea"/>
                          <a:cs typeface="+mn-cs"/>
                        </a:rPr>
                        <a:t>Toxoplasma</a:t>
                      </a:r>
                      <a:r>
                        <a:rPr kumimoji="0" lang="en-US" sz="2000" kern="1200" dirty="0" smtClean="0">
                          <a:solidFill>
                            <a:srgbClr val="FF0000"/>
                          </a:solidFill>
                          <a:latin typeface="Arial Black" pitchFamily="34" charset="0"/>
                          <a:ea typeface="+mn-ea"/>
                          <a:cs typeface="+mn-cs"/>
                        </a:rPr>
                        <a:t>, </a:t>
                      </a:r>
                      <a:r>
                        <a:rPr kumimoji="0" lang="en-US" sz="2000" i="1" kern="1200" dirty="0" err="1" smtClean="0">
                          <a:solidFill>
                            <a:srgbClr val="FF0000"/>
                          </a:solidFill>
                          <a:latin typeface="Arial Black" pitchFamily="34" charset="0"/>
                          <a:ea typeface="+mn-ea"/>
                          <a:cs typeface="+mn-cs"/>
                        </a:rPr>
                        <a:t>Sarcocystis</a:t>
                      </a:r>
                      <a:r>
                        <a:rPr kumimoji="0" lang="en-US" sz="2000" i="1" kern="1200" dirty="0" smtClean="0">
                          <a:solidFill>
                            <a:srgbClr val="FF0000"/>
                          </a:solidFill>
                          <a:latin typeface="Arial Black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US" sz="2000" kern="1200" dirty="0" smtClean="0">
                          <a:solidFill>
                            <a:srgbClr val="FF0000"/>
                          </a:solidFill>
                          <a:latin typeface="Arial Black" pitchFamily="34" charset="0"/>
                          <a:ea typeface="+mn-ea"/>
                          <a:cs typeface="+mn-cs"/>
                        </a:rPr>
                        <a:t>and </a:t>
                      </a:r>
                      <a:r>
                        <a:rPr kumimoji="0" lang="en-US" sz="2000" i="1" kern="1200" dirty="0" err="1" smtClean="0">
                          <a:solidFill>
                            <a:srgbClr val="FF0000"/>
                          </a:solidFill>
                          <a:latin typeface="Arial Black" pitchFamily="34" charset="0"/>
                          <a:ea typeface="+mn-ea"/>
                          <a:cs typeface="+mn-cs"/>
                        </a:rPr>
                        <a:t>Neospora</a:t>
                      </a:r>
                      <a:r>
                        <a:rPr kumimoji="0" lang="en-US" sz="2000" i="1" kern="1200" dirty="0" smtClean="0">
                          <a:solidFill>
                            <a:srgbClr val="FF0000"/>
                          </a:solidFill>
                          <a:latin typeface="Arial Black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US" sz="2000" kern="1200" dirty="0" smtClean="0">
                          <a:solidFill>
                            <a:srgbClr val="FF0000"/>
                          </a:solidFill>
                          <a:latin typeface="Arial Black" pitchFamily="34" charset="0"/>
                          <a:ea typeface="+mn-ea"/>
                          <a:cs typeface="+mn-cs"/>
                        </a:rPr>
                        <a:t>spp.</a:t>
                      </a:r>
                      <a:endParaRPr lang="en-US" sz="2000" dirty="0">
                        <a:solidFill>
                          <a:srgbClr val="FF0000"/>
                        </a:solidFill>
                        <a:latin typeface="Arial Black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kumimoji="0" lang="en-US" sz="2000" kern="1200" dirty="0" err="1" smtClean="0">
                          <a:solidFill>
                            <a:srgbClr val="002060"/>
                          </a:solidFill>
                          <a:latin typeface="Arial Black" pitchFamily="34" charset="0"/>
                          <a:ea typeface="+mn-ea"/>
                          <a:cs typeface="+mn-cs"/>
                        </a:rPr>
                        <a:t>Bisporocystic</a:t>
                      </a:r>
                      <a:r>
                        <a:rPr kumimoji="0" lang="en-US" sz="2000" kern="1200" dirty="0" smtClean="0">
                          <a:solidFill>
                            <a:srgbClr val="002060"/>
                          </a:solidFill>
                          <a:latin typeface="Arial Black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US" sz="2000" kern="1200" dirty="0" err="1" smtClean="0">
                          <a:solidFill>
                            <a:srgbClr val="002060"/>
                          </a:solidFill>
                          <a:latin typeface="Arial Black" pitchFamily="34" charset="0"/>
                          <a:ea typeface="+mn-ea"/>
                          <a:cs typeface="+mn-cs"/>
                        </a:rPr>
                        <a:t>tetrasporozoic</a:t>
                      </a:r>
                      <a:r>
                        <a:rPr kumimoji="0" lang="en-US" sz="2000" kern="1200" dirty="0" smtClean="0">
                          <a:solidFill>
                            <a:srgbClr val="002060"/>
                          </a:solidFill>
                          <a:latin typeface="Arial Black" pitchFamily="34" charset="0"/>
                          <a:ea typeface="+mn-ea"/>
                          <a:cs typeface="+mn-cs"/>
                        </a:rPr>
                        <a:t> (two </a:t>
                      </a:r>
                      <a:r>
                        <a:rPr kumimoji="0" lang="en-US" sz="2000" kern="1200" dirty="0" err="1" smtClean="0">
                          <a:solidFill>
                            <a:srgbClr val="002060"/>
                          </a:solidFill>
                          <a:latin typeface="Arial Black" pitchFamily="34" charset="0"/>
                          <a:ea typeface="+mn-ea"/>
                          <a:cs typeface="+mn-cs"/>
                        </a:rPr>
                        <a:t>sporocysts</a:t>
                      </a:r>
                      <a:r>
                        <a:rPr kumimoji="0" lang="en-US" sz="2000" kern="1200" dirty="0" smtClean="0">
                          <a:solidFill>
                            <a:srgbClr val="002060"/>
                          </a:solidFill>
                          <a:latin typeface="Arial Black" pitchFamily="34" charset="0"/>
                          <a:ea typeface="+mn-ea"/>
                          <a:cs typeface="+mn-cs"/>
                        </a:rPr>
                        <a:t> and each </a:t>
                      </a:r>
                      <a:r>
                        <a:rPr kumimoji="0" lang="en-US" sz="2000" kern="1200" dirty="0" err="1" smtClean="0">
                          <a:solidFill>
                            <a:srgbClr val="002060"/>
                          </a:solidFill>
                          <a:latin typeface="Arial Black" pitchFamily="34" charset="0"/>
                          <a:ea typeface="+mn-ea"/>
                          <a:cs typeface="+mn-cs"/>
                        </a:rPr>
                        <a:t>sporocyst</a:t>
                      </a:r>
                      <a:r>
                        <a:rPr kumimoji="0" lang="en-US" sz="2000" kern="1200" dirty="0" smtClean="0">
                          <a:solidFill>
                            <a:srgbClr val="002060"/>
                          </a:solidFill>
                          <a:latin typeface="Arial Black" pitchFamily="34" charset="0"/>
                          <a:ea typeface="+mn-ea"/>
                          <a:cs typeface="+mn-cs"/>
                        </a:rPr>
                        <a:t> contains four </a:t>
                      </a:r>
                      <a:r>
                        <a:rPr kumimoji="0" lang="en-US" sz="2000" kern="1200" dirty="0" err="1" smtClean="0">
                          <a:solidFill>
                            <a:srgbClr val="002060"/>
                          </a:solidFill>
                          <a:latin typeface="Arial Black" pitchFamily="34" charset="0"/>
                          <a:ea typeface="+mn-ea"/>
                          <a:cs typeface="+mn-cs"/>
                        </a:rPr>
                        <a:t>sporozoites</a:t>
                      </a:r>
                      <a:r>
                        <a:rPr kumimoji="0" lang="en-US" sz="2000" kern="1200" dirty="0" smtClean="0">
                          <a:solidFill>
                            <a:srgbClr val="002060"/>
                          </a:solidFill>
                          <a:latin typeface="Arial Black" pitchFamily="34" charset="0"/>
                          <a:ea typeface="+mn-ea"/>
                          <a:cs typeface="+mn-cs"/>
                        </a:rPr>
                        <a:t>)</a:t>
                      </a:r>
                      <a:endParaRPr lang="en-US" sz="2000" dirty="0">
                        <a:solidFill>
                          <a:srgbClr val="002060"/>
                        </a:solidFill>
                        <a:latin typeface="Arial Black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2000" dirty="0" smtClean="0">
                          <a:solidFill>
                            <a:srgbClr val="0070C0"/>
                          </a:solidFill>
                          <a:latin typeface="Arial Black" pitchFamily="34" charset="0"/>
                        </a:rPr>
                        <a:t>Outside</a:t>
                      </a:r>
                      <a:r>
                        <a:rPr lang="en-US" sz="2000" baseline="0" dirty="0" smtClean="0">
                          <a:solidFill>
                            <a:srgbClr val="0070C0"/>
                          </a:solidFill>
                          <a:latin typeface="Arial Black" pitchFamily="34" charset="0"/>
                        </a:rPr>
                        <a:t> the host </a:t>
                      </a:r>
                      <a:r>
                        <a:rPr lang="en-US" sz="2000" i="0" baseline="0" dirty="0" smtClean="0">
                          <a:solidFill>
                            <a:srgbClr val="0070C0"/>
                          </a:solidFill>
                          <a:latin typeface="Arial Black" pitchFamily="34" charset="0"/>
                        </a:rPr>
                        <a:t>except </a:t>
                      </a:r>
                      <a:r>
                        <a:rPr lang="en-US" sz="2000" i="1" baseline="0" dirty="0" err="1" smtClean="0">
                          <a:solidFill>
                            <a:srgbClr val="0070C0"/>
                          </a:solidFill>
                          <a:latin typeface="Arial Black" pitchFamily="34" charset="0"/>
                        </a:rPr>
                        <a:t>Sarcocystis</a:t>
                      </a:r>
                      <a:r>
                        <a:rPr lang="en-US" sz="2000" i="1" baseline="0" dirty="0" smtClean="0">
                          <a:solidFill>
                            <a:srgbClr val="0070C0"/>
                          </a:solidFill>
                          <a:latin typeface="Arial Black" pitchFamily="34" charset="0"/>
                        </a:rPr>
                        <a:t> spp.</a:t>
                      </a:r>
                      <a:endParaRPr lang="en-US" sz="2000" i="1" dirty="0" smtClean="0">
                        <a:solidFill>
                          <a:srgbClr val="0070C0"/>
                        </a:solidFill>
                        <a:latin typeface="Arial Black" pitchFamily="34" charset="0"/>
                      </a:endParaRPr>
                    </a:p>
                  </a:txBody>
                  <a:tcPr/>
                </a:tc>
              </a:tr>
              <a:tr h="1251856">
                <a:tc>
                  <a:txBody>
                    <a:bodyPr/>
                    <a:lstStyle/>
                    <a:p>
                      <a:r>
                        <a:rPr kumimoji="0" lang="en-US" sz="2000" i="1" kern="1200" dirty="0" smtClean="0">
                          <a:solidFill>
                            <a:srgbClr val="FF0000"/>
                          </a:solidFill>
                          <a:latin typeface="Arial Black" pitchFamily="34" charset="0"/>
                          <a:ea typeface="+mn-ea"/>
                          <a:cs typeface="+mn-cs"/>
                        </a:rPr>
                        <a:t>Cryptosporidium </a:t>
                      </a:r>
                      <a:r>
                        <a:rPr kumimoji="0" lang="en-US" sz="2000" kern="1200" dirty="0" smtClean="0">
                          <a:solidFill>
                            <a:srgbClr val="FF0000"/>
                          </a:solidFill>
                          <a:latin typeface="Arial Black" pitchFamily="34" charset="0"/>
                          <a:ea typeface="+mn-ea"/>
                          <a:cs typeface="+mn-cs"/>
                        </a:rPr>
                        <a:t>spp.</a:t>
                      </a:r>
                      <a:endParaRPr lang="en-US" sz="2000" dirty="0">
                        <a:solidFill>
                          <a:srgbClr val="FF0000"/>
                        </a:solidFill>
                        <a:latin typeface="Arial Black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kumimoji="0" lang="en-US" sz="2000" kern="1200" dirty="0" err="1" smtClean="0">
                          <a:solidFill>
                            <a:srgbClr val="002060"/>
                          </a:solidFill>
                          <a:latin typeface="Arial Black" pitchFamily="34" charset="0"/>
                          <a:ea typeface="+mn-ea"/>
                          <a:cs typeface="+mn-cs"/>
                        </a:rPr>
                        <a:t>Asporocystic</a:t>
                      </a:r>
                      <a:r>
                        <a:rPr kumimoji="0" lang="en-US" sz="2000" kern="1200" dirty="0" smtClean="0">
                          <a:solidFill>
                            <a:srgbClr val="002060"/>
                          </a:solidFill>
                          <a:latin typeface="Arial Black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US" sz="2000" kern="1200" dirty="0" err="1" smtClean="0">
                          <a:solidFill>
                            <a:srgbClr val="002060"/>
                          </a:solidFill>
                          <a:latin typeface="Arial Black" pitchFamily="34" charset="0"/>
                          <a:ea typeface="+mn-ea"/>
                          <a:cs typeface="+mn-cs"/>
                        </a:rPr>
                        <a:t>tetrasporozoic</a:t>
                      </a:r>
                      <a:r>
                        <a:rPr kumimoji="0" lang="en-US" sz="2000" kern="1200" dirty="0" smtClean="0">
                          <a:solidFill>
                            <a:srgbClr val="002060"/>
                          </a:solidFill>
                          <a:latin typeface="Arial Black" pitchFamily="34" charset="0"/>
                          <a:ea typeface="+mn-ea"/>
                          <a:cs typeface="+mn-cs"/>
                        </a:rPr>
                        <a:t> (four naked </a:t>
                      </a:r>
                      <a:r>
                        <a:rPr kumimoji="0" lang="en-US" sz="2000" kern="1200" dirty="0" err="1" smtClean="0">
                          <a:solidFill>
                            <a:srgbClr val="002060"/>
                          </a:solidFill>
                          <a:latin typeface="Arial Black" pitchFamily="34" charset="0"/>
                          <a:ea typeface="+mn-ea"/>
                          <a:cs typeface="+mn-cs"/>
                        </a:rPr>
                        <a:t>sporozoites</a:t>
                      </a:r>
                      <a:r>
                        <a:rPr kumimoji="0" lang="en-US" sz="2000" kern="1200" dirty="0" smtClean="0">
                          <a:solidFill>
                            <a:srgbClr val="002060"/>
                          </a:solidFill>
                          <a:latin typeface="Arial Black" pitchFamily="34" charset="0"/>
                          <a:ea typeface="+mn-ea"/>
                          <a:cs typeface="+mn-cs"/>
                        </a:rPr>
                        <a:t>)</a:t>
                      </a:r>
                      <a:endParaRPr lang="en-US" sz="2000" dirty="0">
                        <a:solidFill>
                          <a:srgbClr val="002060"/>
                        </a:solidFill>
                        <a:latin typeface="Arial Black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2000" dirty="0" smtClean="0">
                          <a:solidFill>
                            <a:srgbClr val="0070C0"/>
                          </a:solidFill>
                          <a:latin typeface="Arial Black" pitchFamily="34" charset="0"/>
                        </a:rPr>
                        <a:t>Inside the host</a:t>
                      </a:r>
                      <a:endParaRPr lang="en-US" sz="2000" dirty="0">
                        <a:solidFill>
                          <a:srgbClr val="0070C0"/>
                        </a:solidFill>
                        <a:latin typeface="Arial Black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1746924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75657" y="624110"/>
            <a:ext cx="7058744" cy="5829226"/>
          </a:xfrm>
        </p:spPr>
        <p:txBody>
          <a:bodyPr/>
          <a:lstStyle/>
          <a:p>
            <a:endParaRPr lang="en-IN" dirty="0"/>
          </a:p>
        </p:txBody>
      </p:sp>
      <p:sp>
        <p:nvSpPr>
          <p:cNvPr id="4" name="Rectangle 3"/>
          <p:cNvSpPr/>
          <p:nvPr/>
        </p:nvSpPr>
        <p:spPr>
          <a:xfrm>
            <a:off x="2546445" y="2967335"/>
            <a:ext cx="405110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IN" sz="5400" b="1" cap="none" spc="0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THANK YOU</a:t>
            </a:r>
            <a:endParaRPr lang="en-IN" sz="5400" b="1" cap="none" spc="0" dirty="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117100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914400"/>
          </a:xfrm>
        </p:spPr>
        <p:txBody>
          <a:bodyPr>
            <a:noAutofit/>
          </a:bodyPr>
          <a:lstStyle/>
          <a:p>
            <a:pPr marL="342900" indent="-342900" algn="ctr"/>
            <a:r>
              <a:rPr lang="en-US" sz="3600" dirty="0" smtClean="0">
                <a:solidFill>
                  <a:srgbClr val="7030A0"/>
                </a:solidFill>
                <a:latin typeface="Arial Black" pitchFamily="34" charset="0"/>
              </a:rPr>
              <a:t>Genus: </a:t>
            </a:r>
            <a:r>
              <a:rPr lang="en-US" sz="3600" i="1" dirty="0" smtClean="0">
                <a:solidFill>
                  <a:srgbClr val="7030A0"/>
                </a:solidFill>
                <a:latin typeface="Arial Black" pitchFamily="34" charset="0"/>
              </a:rPr>
              <a:t>Cryptosporidium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143000"/>
            <a:ext cx="9144000" cy="5715000"/>
          </a:xfrm>
        </p:spPr>
        <p:txBody>
          <a:bodyPr>
            <a:noAutofit/>
          </a:bodyPr>
          <a:lstStyle/>
          <a:p>
            <a:pPr marL="342900" lvl="0" indent="-342900" algn="just"/>
            <a:r>
              <a:rPr lang="en-US" sz="3200" b="1" dirty="0" smtClean="0">
                <a:solidFill>
                  <a:srgbClr val="FFC000"/>
                </a:solidFill>
                <a:latin typeface="Arial Rounded MT Bold" pitchFamily="34" charset="0"/>
              </a:rPr>
              <a:t> </a:t>
            </a:r>
          </a:p>
          <a:p>
            <a:pPr marL="457200" lvl="0" indent="-457200" algn="just">
              <a:buFont typeface="Courier New" panose="02070309020205020404" pitchFamily="49" charset="0"/>
              <a:buChar char="o"/>
            </a:pPr>
            <a:r>
              <a:rPr lang="en-US" sz="3200" b="1" dirty="0" smtClean="0">
                <a:solidFill>
                  <a:srgbClr val="FF0000"/>
                </a:solidFill>
                <a:latin typeface="Arial Rounded MT Bold" pitchFamily="34" charset="0"/>
              </a:rPr>
              <a:t>It has </a:t>
            </a:r>
            <a:r>
              <a:rPr lang="en-US" sz="3200" b="1" u="sng" dirty="0" smtClean="0">
                <a:solidFill>
                  <a:srgbClr val="FF0000"/>
                </a:solidFill>
                <a:latin typeface="Arial Rounded MT Bold" pitchFamily="34" charset="0"/>
              </a:rPr>
              <a:t>smallest </a:t>
            </a:r>
            <a:r>
              <a:rPr lang="en-US" sz="3200" b="1" u="sng" dirty="0" err="1" smtClean="0">
                <a:solidFill>
                  <a:srgbClr val="FF0000"/>
                </a:solidFill>
                <a:latin typeface="Arial Rounded MT Bold" pitchFamily="34" charset="0"/>
              </a:rPr>
              <a:t>oocyst</a:t>
            </a:r>
            <a:r>
              <a:rPr lang="en-US" sz="3200" b="1" dirty="0" smtClean="0">
                <a:solidFill>
                  <a:srgbClr val="FF0000"/>
                </a:solidFill>
                <a:latin typeface="Arial Rounded MT Bold" pitchFamily="34" charset="0"/>
              </a:rPr>
              <a:t>  ( 5-7.4 µm X 4.5 -5.6µm ) among all coccidian.</a:t>
            </a:r>
          </a:p>
          <a:p>
            <a:pPr marL="457200" lvl="0" indent="-457200" algn="just">
              <a:buFont typeface="Courier New" panose="02070309020205020404" pitchFamily="49" charset="0"/>
              <a:buChar char="o"/>
            </a:pPr>
            <a:endParaRPr lang="en-US" sz="3200" b="1" dirty="0" smtClean="0">
              <a:solidFill>
                <a:srgbClr val="FF0000"/>
              </a:solidFill>
              <a:latin typeface="Arial Rounded MT Bold" pitchFamily="34" charset="0"/>
            </a:endParaRPr>
          </a:p>
          <a:p>
            <a:pPr marL="457200" indent="-457200" algn="just">
              <a:buFont typeface="Courier New" panose="02070309020205020404" pitchFamily="49" charset="0"/>
              <a:buChar char="o"/>
            </a:pPr>
            <a:r>
              <a:rPr lang="en-US" sz="3200" b="1" dirty="0" smtClean="0">
                <a:solidFill>
                  <a:srgbClr val="FFC000"/>
                </a:solidFill>
                <a:latin typeface="Arial Rounded MT Bold" pitchFamily="34" charset="0"/>
              </a:rPr>
              <a:t> </a:t>
            </a:r>
            <a:r>
              <a:rPr lang="en-US" sz="3200" b="1" dirty="0" err="1" smtClean="0">
                <a:solidFill>
                  <a:srgbClr val="0070C0"/>
                </a:solidFill>
                <a:latin typeface="Arial Rounded MT Bold" pitchFamily="34" charset="0"/>
              </a:rPr>
              <a:t>Ocysts</a:t>
            </a:r>
            <a:r>
              <a:rPr lang="en-US" sz="3200" b="1" dirty="0" smtClean="0">
                <a:solidFill>
                  <a:srgbClr val="0070C0"/>
                </a:solidFill>
                <a:latin typeface="Arial Rounded MT Bold" pitchFamily="34" charset="0"/>
              </a:rPr>
              <a:t> are spherical to ovoid in shape and </a:t>
            </a:r>
            <a:r>
              <a:rPr lang="en-US" sz="3200" b="1" dirty="0" err="1" smtClean="0">
                <a:solidFill>
                  <a:srgbClr val="0070C0"/>
                </a:solidFill>
                <a:latin typeface="Arial Rounded MT Bold" pitchFamily="34" charset="0"/>
              </a:rPr>
              <a:t>ocyst</a:t>
            </a:r>
            <a:r>
              <a:rPr lang="en-US" sz="3200" b="1" dirty="0" smtClean="0">
                <a:solidFill>
                  <a:srgbClr val="0070C0"/>
                </a:solidFill>
                <a:latin typeface="Arial Rounded MT Bold" pitchFamily="34" charset="0"/>
              </a:rPr>
              <a:t> wall is  </a:t>
            </a:r>
            <a:r>
              <a:rPr lang="en-US" sz="3200" b="1" dirty="0" err="1" smtClean="0">
                <a:solidFill>
                  <a:srgbClr val="0070C0"/>
                </a:solidFill>
                <a:latin typeface="Arial Rounded MT Bold" pitchFamily="34" charset="0"/>
              </a:rPr>
              <a:t>bilayered</a:t>
            </a:r>
            <a:r>
              <a:rPr lang="en-US" sz="3200" b="1" dirty="0" smtClean="0">
                <a:solidFill>
                  <a:srgbClr val="0070C0"/>
                </a:solidFill>
                <a:latin typeface="Arial Rounded MT Bold" pitchFamily="34" charset="0"/>
              </a:rPr>
              <a:t>, smooth and </a:t>
            </a:r>
            <a:r>
              <a:rPr lang="en-US" sz="3200" b="1" dirty="0" err="1" smtClean="0">
                <a:solidFill>
                  <a:srgbClr val="0070C0"/>
                </a:solidFill>
                <a:latin typeface="Arial Rounded MT Bold" pitchFamily="34" charset="0"/>
              </a:rPr>
              <a:t>colourless</a:t>
            </a:r>
            <a:r>
              <a:rPr lang="en-US" sz="3200" b="1" dirty="0" smtClean="0">
                <a:solidFill>
                  <a:srgbClr val="0070C0"/>
                </a:solidFill>
                <a:latin typeface="Arial Rounded MT Bold" pitchFamily="34" charset="0"/>
              </a:rPr>
              <a:t>.</a:t>
            </a:r>
          </a:p>
          <a:p>
            <a:pPr marL="457200" indent="-457200" algn="just">
              <a:buFont typeface="Courier New" panose="02070309020205020404" pitchFamily="49" charset="0"/>
              <a:buChar char="o"/>
            </a:pPr>
            <a:endParaRPr lang="en-US" sz="3200" b="1" dirty="0" smtClean="0">
              <a:latin typeface="Arial Rounded MT Bold" pitchFamily="34" charset="0"/>
            </a:endParaRPr>
          </a:p>
          <a:p>
            <a:pPr marL="457200" indent="-457200" algn="just">
              <a:buFont typeface="Courier New" panose="02070309020205020404" pitchFamily="49" charset="0"/>
              <a:buChar char="o"/>
            </a:pPr>
            <a:r>
              <a:rPr lang="en-US" sz="3200" b="1" dirty="0" err="1" smtClean="0">
                <a:solidFill>
                  <a:srgbClr val="002060"/>
                </a:solidFill>
                <a:latin typeface="Arial Rounded MT Bold" pitchFamily="34" charset="0"/>
              </a:rPr>
              <a:t>Sporogony</a:t>
            </a:r>
            <a:r>
              <a:rPr lang="en-US" sz="3200" b="1" dirty="0" smtClean="0">
                <a:solidFill>
                  <a:srgbClr val="002060"/>
                </a:solidFill>
                <a:latin typeface="Arial Rounded MT Bold" pitchFamily="34" charset="0"/>
              </a:rPr>
              <a:t> occurs </a:t>
            </a:r>
            <a:r>
              <a:rPr lang="en-US" sz="3200" b="1" u="sng" dirty="0" smtClean="0">
                <a:solidFill>
                  <a:srgbClr val="002060"/>
                </a:solidFill>
                <a:latin typeface="Arial Rounded MT Bold" pitchFamily="34" charset="0"/>
              </a:rPr>
              <a:t>inside the host</a:t>
            </a:r>
            <a:r>
              <a:rPr lang="en-US" sz="3200" b="1" dirty="0" smtClean="0">
                <a:solidFill>
                  <a:srgbClr val="002060"/>
                </a:solidFill>
                <a:latin typeface="Arial Rounded MT Bold" pitchFamily="34" charset="0"/>
              </a:rPr>
              <a:t>.</a:t>
            </a:r>
          </a:p>
          <a:p>
            <a:pPr marL="342900" indent="-342900" algn="just">
              <a:buFont typeface="Wingdings" pitchFamily="2" charset="2"/>
              <a:buChar char="Ø"/>
            </a:pPr>
            <a:endParaRPr lang="en-US" sz="3200" b="1" dirty="0" smtClean="0">
              <a:solidFill>
                <a:srgbClr val="FFC000"/>
              </a:solidFill>
              <a:latin typeface="Arial Rounded MT Bold" pitchFamily="34" charset="0"/>
            </a:endParaRPr>
          </a:p>
          <a:p>
            <a:pPr marL="342900" indent="-342900" algn="just"/>
            <a:endParaRPr lang="en-US" sz="3200" b="1" dirty="0" smtClean="0">
              <a:solidFill>
                <a:srgbClr val="FFC000"/>
              </a:solidFill>
              <a:latin typeface="Arial Rounded MT Bold" pitchFamily="34" charset="0"/>
            </a:endParaRPr>
          </a:p>
          <a:p>
            <a:pPr marL="342900" lvl="0" indent="-342900" algn="just"/>
            <a:endParaRPr lang="en-US" sz="3200" b="1" dirty="0" smtClean="0">
              <a:solidFill>
                <a:srgbClr val="FFC000"/>
              </a:solidFill>
              <a:latin typeface="Arial Rounded MT Bold" pitchFamily="34" charset="0"/>
            </a:endParaRPr>
          </a:p>
          <a:p>
            <a:pPr marL="342900" lvl="0" indent="-342900" algn="just"/>
            <a:endParaRPr lang="en-US" sz="3200" b="1" dirty="0" smtClean="0">
              <a:solidFill>
                <a:srgbClr val="FFC000"/>
              </a:solidFill>
              <a:latin typeface="Arial Rounded MT Bold" pitchFamily="34" charset="0"/>
            </a:endParaRPr>
          </a:p>
          <a:p>
            <a:pPr marL="342900" lvl="0" indent="-342900" algn="just"/>
            <a:endParaRPr lang="en-US" sz="2800" b="1" dirty="0" smtClean="0">
              <a:solidFill>
                <a:srgbClr val="FFC000"/>
              </a:solidFill>
              <a:latin typeface="Arial Rounded MT Bold" pitchFamily="34" charset="0"/>
            </a:endParaRPr>
          </a:p>
          <a:p>
            <a:pPr marL="342900" lvl="0" indent="-342900" algn="just"/>
            <a:endParaRPr lang="en-US" sz="2800" b="1" dirty="0" smtClean="0">
              <a:solidFill>
                <a:srgbClr val="FFC000"/>
              </a:solidFill>
              <a:latin typeface="Arial Rounded MT Bold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5323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914400"/>
          </a:xfrm>
        </p:spPr>
        <p:txBody>
          <a:bodyPr>
            <a:noAutofit/>
          </a:bodyPr>
          <a:lstStyle/>
          <a:p>
            <a:pPr marL="342900" indent="-342900" algn="ctr"/>
            <a:r>
              <a:rPr lang="en-US" sz="3600" dirty="0" smtClean="0">
                <a:solidFill>
                  <a:srgbClr val="7030A0"/>
                </a:solidFill>
                <a:latin typeface="Arial Black" pitchFamily="34" charset="0"/>
              </a:rPr>
              <a:t>Genus: </a:t>
            </a:r>
            <a:r>
              <a:rPr lang="en-US" sz="3600" i="1" dirty="0" smtClean="0">
                <a:solidFill>
                  <a:srgbClr val="7030A0"/>
                </a:solidFill>
                <a:latin typeface="Arial Black" pitchFamily="34" charset="0"/>
              </a:rPr>
              <a:t>Cryptosporidium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066800"/>
            <a:ext cx="4876800" cy="5791200"/>
          </a:xfrm>
        </p:spPr>
        <p:txBody>
          <a:bodyPr>
            <a:noAutofit/>
          </a:bodyPr>
          <a:lstStyle/>
          <a:p>
            <a:pPr marL="342900" lvl="0" indent="-342900" algn="just"/>
            <a:r>
              <a:rPr lang="en-US" sz="3200" b="1" dirty="0" smtClean="0">
                <a:solidFill>
                  <a:srgbClr val="FFC000"/>
                </a:solidFill>
                <a:latin typeface="Arial Rounded MT Bold" pitchFamily="34" charset="0"/>
              </a:rPr>
              <a:t> </a:t>
            </a:r>
            <a:endParaRPr lang="en-US" sz="3200" b="1" dirty="0" smtClean="0">
              <a:latin typeface="Arial Rounded MT Bold" pitchFamily="34" charset="0"/>
            </a:endParaRPr>
          </a:p>
          <a:p>
            <a:pPr marL="457200" lvl="0" indent="-457200" algn="just">
              <a:buFont typeface="Courier New" panose="02070309020205020404" pitchFamily="49" charset="0"/>
              <a:buChar char="o"/>
            </a:pPr>
            <a:r>
              <a:rPr lang="en-US" sz="3200" b="1" dirty="0" smtClean="0">
                <a:solidFill>
                  <a:srgbClr val="FFC000"/>
                </a:solidFill>
                <a:latin typeface="Arial Rounded MT Bold" pitchFamily="34" charset="0"/>
              </a:rPr>
              <a:t>   </a:t>
            </a:r>
            <a:r>
              <a:rPr lang="en-US" sz="3200" b="1" dirty="0" err="1" smtClean="0">
                <a:solidFill>
                  <a:srgbClr val="002060"/>
                </a:solidFill>
                <a:latin typeface="Arial Rounded MT Bold" pitchFamily="34" charset="0"/>
              </a:rPr>
              <a:t>Sporulated</a:t>
            </a:r>
            <a:r>
              <a:rPr lang="en-US" sz="3200" b="1" dirty="0" smtClean="0">
                <a:solidFill>
                  <a:srgbClr val="002060"/>
                </a:solidFill>
                <a:latin typeface="Arial Rounded MT Bold" pitchFamily="34" charset="0"/>
              </a:rPr>
              <a:t> oocysts excreted though the </a:t>
            </a:r>
            <a:r>
              <a:rPr lang="en-US" sz="3200" b="1" dirty="0" err="1" smtClean="0">
                <a:solidFill>
                  <a:srgbClr val="002060"/>
                </a:solidFill>
                <a:latin typeface="Arial Rounded MT Bold" pitchFamily="34" charset="0"/>
              </a:rPr>
              <a:t>faeces</a:t>
            </a:r>
            <a:r>
              <a:rPr lang="en-US" sz="3200" b="1" dirty="0" smtClean="0">
                <a:solidFill>
                  <a:srgbClr val="002060"/>
                </a:solidFill>
                <a:latin typeface="Arial Rounded MT Bold" pitchFamily="34" charset="0"/>
              </a:rPr>
              <a:t> of the infected host .</a:t>
            </a:r>
          </a:p>
          <a:p>
            <a:pPr marL="342900" lvl="0" indent="-342900" algn="just"/>
            <a:endParaRPr lang="en-US" sz="3200" b="1" dirty="0" smtClean="0">
              <a:solidFill>
                <a:srgbClr val="FFC000"/>
              </a:solidFill>
              <a:latin typeface="Arial Rounded MT Bold" pitchFamily="34" charset="0"/>
            </a:endParaRPr>
          </a:p>
          <a:p>
            <a:pPr marL="342900" lvl="0" indent="-342900" algn="just"/>
            <a:r>
              <a:rPr lang="en-US" sz="3200" b="1" dirty="0" smtClean="0">
                <a:latin typeface="Arial Rounded MT Bold" pitchFamily="34" charset="0"/>
              </a:rPr>
              <a:t>               </a:t>
            </a:r>
          </a:p>
          <a:p>
            <a:pPr marL="457200" lvl="0" indent="-457200" algn="just">
              <a:buFont typeface="Courier New" panose="02070309020205020404" pitchFamily="49" charset="0"/>
              <a:buChar char="o"/>
            </a:pPr>
            <a:r>
              <a:rPr lang="en-US" sz="3200" b="1" dirty="0" smtClean="0">
                <a:latin typeface="Arial Rounded MT Bold" pitchFamily="34" charset="0"/>
              </a:rPr>
              <a:t> </a:t>
            </a:r>
            <a:r>
              <a:rPr lang="en-US" sz="2800" b="1" dirty="0" smtClean="0">
                <a:solidFill>
                  <a:srgbClr val="0070C0"/>
                </a:solidFill>
                <a:latin typeface="Arial Rounded MT Bold" pitchFamily="34" charset="0"/>
              </a:rPr>
              <a:t>Each </a:t>
            </a:r>
            <a:r>
              <a:rPr lang="en-US" sz="2800" b="1" dirty="0" err="1" smtClean="0">
                <a:solidFill>
                  <a:srgbClr val="0070C0"/>
                </a:solidFill>
                <a:latin typeface="Arial Rounded MT Bold" pitchFamily="34" charset="0"/>
              </a:rPr>
              <a:t>sporulated</a:t>
            </a:r>
            <a:r>
              <a:rPr lang="en-US" sz="2800" b="1" dirty="0" smtClean="0">
                <a:solidFill>
                  <a:srgbClr val="0070C0"/>
                </a:solidFill>
                <a:latin typeface="Arial Rounded MT Bold" pitchFamily="34" charset="0"/>
              </a:rPr>
              <a:t> oocyst contains </a:t>
            </a:r>
            <a:r>
              <a:rPr lang="en-US" sz="2800" dirty="0" smtClean="0">
                <a:solidFill>
                  <a:srgbClr val="0070C0"/>
                </a:solidFill>
                <a:latin typeface="Arial Black" pitchFamily="34" charset="0"/>
              </a:rPr>
              <a:t>four naked </a:t>
            </a:r>
            <a:r>
              <a:rPr lang="en-US" sz="2800" dirty="0" err="1" smtClean="0">
                <a:solidFill>
                  <a:srgbClr val="0070C0"/>
                </a:solidFill>
                <a:latin typeface="Arial Black" pitchFamily="34" charset="0"/>
              </a:rPr>
              <a:t>sporozoites</a:t>
            </a:r>
            <a:r>
              <a:rPr lang="en-US" sz="2800" dirty="0" smtClean="0">
                <a:solidFill>
                  <a:srgbClr val="0070C0"/>
                </a:solidFill>
                <a:latin typeface="Arial Black" pitchFamily="34" charset="0"/>
              </a:rPr>
              <a:t> without </a:t>
            </a:r>
            <a:r>
              <a:rPr lang="en-US" sz="2800" dirty="0" err="1" smtClean="0">
                <a:solidFill>
                  <a:srgbClr val="0070C0"/>
                </a:solidFill>
                <a:latin typeface="Arial Black" pitchFamily="34" charset="0"/>
              </a:rPr>
              <a:t>sporocyst</a:t>
            </a:r>
            <a:r>
              <a:rPr lang="en-US" sz="2800" dirty="0" smtClean="0">
                <a:solidFill>
                  <a:srgbClr val="0070C0"/>
                </a:solidFill>
                <a:latin typeface="Arial Black" pitchFamily="34" charset="0"/>
              </a:rPr>
              <a:t>.</a:t>
            </a:r>
            <a:endParaRPr lang="en-US" sz="2800" b="1" dirty="0" smtClean="0">
              <a:solidFill>
                <a:srgbClr val="0070C0"/>
              </a:solidFill>
              <a:latin typeface="Arial Black" pitchFamily="34" charset="0"/>
            </a:endParaRPr>
          </a:p>
          <a:p>
            <a:pPr marL="342900" lvl="0" indent="-342900" algn="just"/>
            <a:endParaRPr lang="en-US" sz="3200" b="1" dirty="0" smtClean="0">
              <a:solidFill>
                <a:srgbClr val="FFC000"/>
              </a:solidFill>
              <a:latin typeface="Arial Rounded MT Bold" pitchFamily="34" charset="0"/>
            </a:endParaRPr>
          </a:p>
          <a:p>
            <a:pPr marL="342900" lvl="0" indent="-342900" algn="just"/>
            <a:endParaRPr lang="en-US" sz="2800" b="1" dirty="0" smtClean="0">
              <a:solidFill>
                <a:srgbClr val="FFC000"/>
              </a:solidFill>
              <a:latin typeface="Arial Rounded MT Bold" pitchFamily="34" charset="0"/>
            </a:endParaRPr>
          </a:p>
          <a:p>
            <a:pPr marL="342900" lvl="0" indent="-342900" algn="just"/>
            <a:endParaRPr lang="en-US" sz="2800" b="1" dirty="0" smtClean="0">
              <a:solidFill>
                <a:srgbClr val="FFC000"/>
              </a:solidFill>
              <a:latin typeface="Arial Rounded MT Bold" pitchFamily="34" charset="0"/>
            </a:endParaRPr>
          </a:p>
        </p:txBody>
      </p:sp>
      <p:pic>
        <p:nvPicPr>
          <p:cNvPr id="2051" name="Picture 3" descr="G:\cRYPTOSPORIDIUM\cryptosporidium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953000" y="2438400"/>
            <a:ext cx="4191000" cy="3105150"/>
          </a:xfrm>
          <a:prstGeom prst="rect">
            <a:avLst/>
          </a:prstGeom>
          <a:noFill/>
        </p:spPr>
      </p:pic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7086600" y="6540500"/>
            <a:ext cx="2057400" cy="292100"/>
          </a:xfrm>
          <a:prstGeom prst="rect">
            <a:avLst/>
          </a:prstGeom>
          <a:solidFill>
            <a:schemeClr val="accent1"/>
          </a:solidFill>
          <a:ln w="12700" cap="sq" algn="ctr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IN" altLang="en-US" sz="1200" dirty="0"/>
              <a:t>Image source: Google image</a:t>
            </a:r>
          </a:p>
        </p:txBody>
      </p:sp>
    </p:spTree>
    <p:extLst>
      <p:ext uri="{BB962C8B-B14F-4D97-AF65-F5344CB8AC3E}">
        <p14:creationId xmlns:p14="http://schemas.microsoft.com/office/powerpoint/2010/main" val="3902672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228600"/>
            <a:ext cx="9144000" cy="457200"/>
          </a:xfrm>
        </p:spPr>
        <p:txBody>
          <a:bodyPr>
            <a:noAutofit/>
          </a:bodyPr>
          <a:lstStyle/>
          <a:p>
            <a:pPr marL="342900" indent="-342900" algn="ctr"/>
            <a:r>
              <a:rPr lang="en-US" sz="3200" i="1" u="sng" dirty="0" smtClean="0">
                <a:solidFill>
                  <a:srgbClr val="7030A0"/>
                </a:solidFill>
                <a:latin typeface="Arial Black" pitchFamily="34" charset="0"/>
              </a:rPr>
              <a:t>Cryptosporidium</a:t>
            </a:r>
            <a:r>
              <a:rPr lang="en-US" sz="3200" u="sng" dirty="0" smtClean="0">
                <a:solidFill>
                  <a:srgbClr val="7030A0"/>
                </a:solidFill>
                <a:latin typeface="Arial Black" pitchFamily="34" charset="0"/>
              </a:rPr>
              <a:t> species</a:t>
            </a:r>
            <a:endParaRPr lang="en-US" sz="3200" dirty="0" smtClean="0">
              <a:solidFill>
                <a:srgbClr val="7030A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990600"/>
            <a:ext cx="9144000" cy="5867400"/>
          </a:xfrm>
        </p:spPr>
        <p:txBody>
          <a:bodyPr>
            <a:noAutofit/>
          </a:bodyPr>
          <a:lstStyle/>
          <a:p>
            <a:pPr marL="342900" lvl="0" indent="-342900" algn="just">
              <a:lnSpc>
                <a:spcPct val="150000"/>
              </a:lnSpc>
              <a:buFont typeface="Wingdings" pitchFamily="2" charset="2"/>
              <a:buChar char="v"/>
            </a:pPr>
            <a:endParaRPr lang="en-US" sz="1800" dirty="0">
              <a:latin typeface="Arial Rounded MT Bold" pitchFamily="34" charset="0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0" y="1066798"/>
          <a:ext cx="9144000" cy="5791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9530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419100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641372"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latin typeface="Arial Black" pitchFamily="34" charset="0"/>
                        </a:rPr>
                        <a:t>Species</a:t>
                      </a:r>
                      <a:endParaRPr lang="en-US" sz="2400" dirty="0">
                        <a:latin typeface="Arial Black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latin typeface="Arial Black" pitchFamily="34" charset="0"/>
                        </a:rPr>
                        <a:t>Host</a:t>
                      </a:r>
                      <a:endParaRPr lang="en-US" sz="2400" dirty="0">
                        <a:latin typeface="Arial Black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127938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i="1" dirty="0" smtClean="0">
                          <a:latin typeface="Arial Black" pitchFamily="34" charset="0"/>
                          <a:ea typeface="Times New Roman"/>
                          <a:cs typeface="Times New Roman"/>
                        </a:rPr>
                        <a:t>Cryptosporidium</a:t>
                      </a:r>
                      <a:r>
                        <a:rPr lang="en-US" sz="2400" i="1" baseline="0" dirty="0" smtClean="0">
                          <a:latin typeface="Arial Black" pitchFamily="34" charset="0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2400" i="1" baseline="0" dirty="0" err="1" smtClean="0">
                          <a:latin typeface="Arial Black" pitchFamily="34" charset="0"/>
                          <a:ea typeface="Times New Roman"/>
                          <a:cs typeface="Times New Roman"/>
                        </a:rPr>
                        <a:t>parvum</a:t>
                      </a:r>
                      <a:endParaRPr lang="en-US" sz="2400" i="1" dirty="0">
                        <a:latin typeface="Arial Black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latin typeface="Arial Black" pitchFamily="34" charset="0"/>
                          <a:ea typeface="Times New Roman"/>
                          <a:cs typeface="Times New Roman"/>
                        </a:rPr>
                        <a:t>Ruminants </a:t>
                      </a:r>
                      <a:endParaRPr lang="en-US" sz="2400" dirty="0">
                        <a:latin typeface="Arial Black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686817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i="1" dirty="0" smtClean="0">
                          <a:latin typeface="Arial Black" pitchFamily="34" charset="0"/>
                          <a:ea typeface="Times New Roman"/>
                          <a:cs typeface="Times New Roman"/>
                        </a:rPr>
                        <a:t>C. </a:t>
                      </a:r>
                      <a:r>
                        <a:rPr lang="en-US" sz="2400" i="1" dirty="0" err="1" smtClean="0">
                          <a:latin typeface="Arial Black" pitchFamily="34" charset="0"/>
                          <a:ea typeface="Times New Roman"/>
                          <a:cs typeface="Times New Roman"/>
                        </a:rPr>
                        <a:t>hominis</a:t>
                      </a:r>
                      <a:endParaRPr lang="en-US" sz="2400" i="1" dirty="0">
                        <a:latin typeface="Arial Black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latin typeface="Arial Black" pitchFamily="34" charset="0"/>
                          <a:ea typeface="Times New Roman"/>
                          <a:cs typeface="Times New Roman"/>
                        </a:rPr>
                        <a:t> man and monkey</a:t>
                      </a:r>
                      <a:endParaRPr lang="en-US" sz="2400" dirty="0">
                        <a:latin typeface="Arial Black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1012066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i="1" dirty="0" smtClean="0">
                          <a:latin typeface="Arial Black" pitchFamily="34" charset="0"/>
                          <a:ea typeface="Times New Roman"/>
                          <a:cs typeface="Times New Roman"/>
                        </a:rPr>
                        <a:t>C.</a:t>
                      </a:r>
                      <a:r>
                        <a:rPr lang="en-US" sz="2400" i="1" baseline="0" dirty="0" smtClean="0">
                          <a:latin typeface="Arial Black" pitchFamily="34" charset="0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2400" i="1" baseline="0" dirty="0" err="1" smtClean="0">
                          <a:latin typeface="Arial Black" pitchFamily="34" charset="0"/>
                          <a:ea typeface="Times New Roman"/>
                          <a:cs typeface="Times New Roman"/>
                        </a:rPr>
                        <a:t>bovis</a:t>
                      </a:r>
                      <a:endParaRPr lang="en-US" sz="2400" i="1" dirty="0">
                        <a:latin typeface="Arial Black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latin typeface="Arial Black" pitchFamily="34" charset="0"/>
                          <a:ea typeface="Times New Roman"/>
                          <a:cs typeface="Times New Roman"/>
                        </a:rPr>
                        <a:t> cattle</a:t>
                      </a:r>
                      <a:endParaRPr lang="en-US" sz="2400" dirty="0">
                        <a:latin typeface="Arial Black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865267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i="1" dirty="0" smtClean="0">
                          <a:latin typeface="Arial Black" pitchFamily="34" charset="0"/>
                          <a:ea typeface="Times New Roman"/>
                          <a:cs typeface="Times New Roman"/>
                        </a:rPr>
                        <a:t>C.</a:t>
                      </a:r>
                      <a:r>
                        <a:rPr lang="en-US" sz="2400" i="1" baseline="0" dirty="0" smtClean="0">
                          <a:latin typeface="Arial Black" pitchFamily="34" charset="0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2400" i="1" baseline="0" dirty="0" err="1" smtClean="0">
                          <a:latin typeface="Arial Black" pitchFamily="34" charset="0"/>
                          <a:ea typeface="Times New Roman"/>
                          <a:cs typeface="Times New Roman"/>
                        </a:rPr>
                        <a:t>canis</a:t>
                      </a:r>
                      <a:endParaRPr lang="en-US" sz="2400" i="1" dirty="0">
                        <a:latin typeface="Arial Black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latin typeface="Arial Black" pitchFamily="34" charset="0"/>
                          <a:ea typeface="Times New Roman"/>
                          <a:cs typeface="Times New Roman"/>
                        </a:rPr>
                        <a:t>Dog</a:t>
                      </a:r>
                      <a:endParaRPr lang="en-US" sz="2400" dirty="0">
                        <a:latin typeface="Arial Black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760811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i="1" dirty="0" smtClean="0">
                          <a:latin typeface="Arial Black" pitchFamily="34" charset="0"/>
                          <a:ea typeface="Times New Roman"/>
                          <a:cs typeface="Times New Roman"/>
                        </a:rPr>
                        <a:t>C.</a:t>
                      </a:r>
                      <a:r>
                        <a:rPr lang="en-US" sz="2400" i="1" baseline="0" dirty="0" smtClean="0">
                          <a:latin typeface="Arial Black" pitchFamily="34" charset="0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2400" i="1" baseline="0" dirty="0" err="1" smtClean="0">
                          <a:latin typeface="Arial Black" pitchFamily="34" charset="0"/>
                          <a:ea typeface="Times New Roman"/>
                          <a:cs typeface="Times New Roman"/>
                        </a:rPr>
                        <a:t>suis</a:t>
                      </a:r>
                      <a:endParaRPr lang="en-US" sz="2400" i="1" dirty="0">
                        <a:latin typeface="Arial Black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latin typeface="Arial Black" pitchFamily="34" charset="0"/>
                          <a:ea typeface="Times New Roman"/>
                          <a:cs typeface="Times New Roman"/>
                        </a:rPr>
                        <a:t>Pig</a:t>
                      </a:r>
                      <a:endParaRPr lang="en-US" sz="2400" dirty="0">
                        <a:latin typeface="Arial Black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696929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i="1" dirty="0" smtClean="0">
                          <a:latin typeface="Arial Black" pitchFamily="34" charset="0"/>
                          <a:ea typeface="Times New Roman"/>
                          <a:cs typeface="Times New Roman"/>
                        </a:rPr>
                        <a:t>C.</a:t>
                      </a:r>
                      <a:r>
                        <a:rPr lang="en-US" sz="2400" i="1" baseline="0" dirty="0" smtClean="0">
                          <a:latin typeface="Arial Black" pitchFamily="34" charset="0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2400" i="1" baseline="0" dirty="0" err="1" smtClean="0">
                          <a:latin typeface="Arial Black" pitchFamily="34" charset="0"/>
                          <a:ea typeface="Times New Roman"/>
                          <a:cs typeface="Times New Roman"/>
                        </a:rPr>
                        <a:t>baileyi</a:t>
                      </a:r>
                      <a:endParaRPr lang="en-US" sz="2400" i="1" dirty="0">
                        <a:latin typeface="Arial Black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latin typeface="Arial Black" pitchFamily="34" charset="0"/>
                          <a:ea typeface="Times New Roman"/>
                          <a:cs typeface="Times New Roman"/>
                        </a:rPr>
                        <a:t> Birds</a:t>
                      </a:r>
                      <a:endParaRPr lang="en-US" sz="2400" dirty="0">
                        <a:latin typeface="Arial Black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04990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914400"/>
          </a:xfrm>
        </p:spPr>
        <p:txBody>
          <a:bodyPr>
            <a:noAutofit/>
          </a:bodyPr>
          <a:lstStyle/>
          <a:p>
            <a:pPr marL="342900" indent="-342900" algn="ctr"/>
            <a:r>
              <a:rPr lang="en-US" sz="3600" dirty="0" smtClean="0">
                <a:solidFill>
                  <a:srgbClr val="7030A0"/>
                </a:solidFill>
                <a:latin typeface="Arial Black" pitchFamily="34" charset="0"/>
              </a:rPr>
              <a:t>Genus: </a:t>
            </a:r>
            <a:r>
              <a:rPr lang="en-US" sz="3600" i="1" dirty="0" smtClean="0">
                <a:solidFill>
                  <a:srgbClr val="7030A0"/>
                </a:solidFill>
                <a:latin typeface="Arial Black" pitchFamily="34" charset="0"/>
              </a:rPr>
              <a:t>Cryptosporidium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066800"/>
            <a:ext cx="9111727" cy="5791200"/>
          </a:xfrm>
        </p:spPr>
        <p:txBody>
          <a:bodyPr>
            <a:noAutofit/>
          </a:bodyPr>
          <a:lstStyle/>
          <a:p>
            <a:pPr marL="342900" lvl="0" indent="-342900" algn="just"/>
            <a:r>
              <a:rPr lang="en-US" sz="2800" b="1" dirty="0" smtClean="0">
                <a:solidFill>
                  <a:srgbClr val="FFC000"/>
                </a:solidFill>
                <a:latin typeface="Arial Rounded MT Bold" pitchFamily="34" charset="0"/>
              </a:rPr>
              <a:t> </a:t>
            </a:r>
            <a:r>
              <a:rPr lang="en-US" sz="2800" b="1" dirty="0" smtClean="0">
                <a:solidFill>
                  <a:srgbClr val="FF0000"/>
                </a:solidFill>
                <a:latin typeface="Arial Black" pitchFamily="34" charset="0"/>
              </a:rPr>
              <a:t>Life- cycle :</a:t>
            </a:r>
            <a:r>
              <a:rPr lang="en-US" sz="2800" b="1" dirty="0" smtClean="0">
                <a:solidFill>
                  <a:srgbClr val="FFFF00"/>
                </a:solidFill>
                <a:latin typeface="Arial Black" pitchFamily="34" charset="0"/>
              </a:rPr>
              <a:t>    </a:t>
            </a:r>
            <a:r>
              <a:rPr lang="en-US" sz="2800" b="1" dirty="0" smtClean="0">
                <a:solidFill>
                  <a:srgbClr val="0070C0"/>
                </a:solidFill>
                <a:latin typeface="Arial Black" pitchFamily="34" charset="0"/>
              </a:rPr>
              <a:t>Direct</a:t>
            </a:r>
          </a:p>
          <a:p>
            <a:pPr marL="342900" lvl="0" indent="-342900" algn="just"/>
            <a:endParaRPr lang="en-US" sz="2800" b="1" dirty="0" smtClean="0">
              <a:solidFill>
                <a:srgbClr val="FFC000"/>
              </a:solidFill>
              <a:latin typeface="Arial Black" pitchFamily="34" charset="0"/>
            </a:endParaRPr>
          </a:p>
          <a:p>
            <a:pPr marL="342900" lvl="0" indent="-342900" algn="just"/>
            <a:r>
              <a:rPr lang="en-US" sz="2800" b="1" dirty="0" smtClean="0">
                <a:solidFill>
                  <a:srgbClr val="FF0000"/>
                </a:solidFill>
                <a:latin typeface="Arial Black" pitchFamily="34" charset="0"/>
              </a:rPr>
              <a:t>Infective stage :  </a:t>
            </a:r>
            <a:r>
              <a:rPr lang="en-US" sz="2800" b="1" dirty="0" smtClean="0">
                <a:solidFill>
                  <a:srgbClr val="00B050"/>
                </a:solidFill>
                <a:latin typeface="Arial Black" pitchFamily="34" charset="0"/>
              </a:rPr>
              <a:t>thick walled </a:t>
            </a:r>
            <a:r>
              <a:rPr lang="en-US" sz="2800" b="1" dirty="0" err="1" smtClean="0">
                <a:solidFill>
                  <a:srgbClr val="00B050"/>
                </a:solidFill>
                <a:latin typeface="Arial Black" pitchFamily="34" charset="0"/>
              </a:rPr>
              <a:t>sporulated</a:t>
            </a:r>
            <a:r>
              <a:rPr lang="en-US" sz="2800" b="1" dirty="0" smtClean="0">
                <a:solidFill>
                  <a:srgbClr val="00B050"/>
                </a:solidFill>
                <a:latin typeface="Arial Black" pitchFamily="34" charset="0"/>
              </a:rPr>
              <a:t> </a:t>
            </a:r>
            <a:r>
              <a:rPr lang="en-US" sz="2800" b="1" dirty="0" err="1" smtClean="0">
                <a:solidFill>
                  <a:srgbClr val="00B050"/>
                </a:solidFill>
                <a:latin typeface="Arial Black" pitchFamily="34" charset="0"/>
              </a:rPr>
              <a:t>oocysts</a:t>
            </a:r>
            <a:r>
              <a:rPr lang="en-US" sz="2800" b="1" dirty="0" smtClean="0">
                <a:solidFill>
                  <a:srgbClr val="00B050"/>
                </a:solidFill>
                <a:latin typeface="Arial Black" pitchFamily="34" charset="0"/>
              </a:rPr>
              <a:t>.</a:t>
            </a:r>
          </a:p>
          <a:p>
            <a:pPr marL="342900" lvl="0" indent="-342900" algn="just"/>
            <a:r>
              <a:rPr lang="en-US" sz="2800" b="1" dirty="0" smtClean="0">
                <a:solidFill>
                  <a:srgbClr val="002060"/>
                </a:solidFill>
                <a:latin typeface="Arial Black" pitchFamily="34" charset="0"/>
              </a:rPr>
              <a:t>Transmission: Host gets infection through ingestion of </a:t>
            </a:r>
            <a:r>
              <a:rPr lang="en-US" sz="2800" b="1" dirty="0" err="1" smtClean="0">
                <a:solidFill>
                  <a:srgbClr val="002060"/>
                </a:solidFill>
                <a:latin typeface="Arial Black" pitchFamily="34" charset="0"/>
              </a:rPr>
              <a:t>sporulated</a:t>
            </a:r>
            <a:r>
              <a:rPr lang="en-US" sz="2800" b="1" dirty="0" smtClean="0">
                <a:solidFill>
                  <a:srgbClr val="002060"/>
                </a:solidFill>
                <a:latin typeface="Arial Black" pitchFamily="34" charset="0"/>
              </a:rPr>
              <a:t> </a:t>
            </a:r>
            <a:r>
              <a:rPr lang="en-US" sz="2800" b="1" dirty="0" err="1" smtClean="0">
                <a:solidFill>
                  <a:srgbClr val="002060"/>
                </a:solidFill>
                <a:latin typeface="Arial Black" pitchFamily="34" charset="0"/>
              </a:rPr>
              <a:t>oocysts</a:t>
            </a:r>
            <a:r>
              <a:rPr lang="en-US" sz="2800" b="1" dirty="0" smtClean="0">
                <a:solidFill>
                  <a:srgbClr val="002060"/>
                </a:solidFill>
                <a:latin typeface="Arial Black" pitchFamily="34" charset="0"/>
              </a:rPr>
              <a:t> through contaminated feed and water or  </a:t>
            </a:r>
            <a:r>
              <a:rPr lang="en-US" sz="2800" u="sng" dirty="0" smtClean="0">
                <a:solidFill>
                  <a:srgbClr val="002060"/>
                </a:solidFill>
                <a:latin typeface="Arial Black" pitchFamily="34" charset="0"/>
              </a:rPr>
              <a:t>through inhalation (aerosol).</a:t>
            </a:r>
            <a:endParaRPr lang="en-US" sz="2800" b="1" u="sng" dirty="0" smtClean="0">
              <a:solidFill>
                <a:srgbClr val="002060"/>
              </a:solidFill>
              <a:latin typeface="Arial Black" pitchFamily="34" charset="0"/>
            </a:endParaRPr>
          </a:p>
          <a:p>
            <a:pPr algn="just"/>
            <a:r>
              <a:rPr lang="en-US" sz="2800" dirty="0" smtClean="0">
                <a:latin typeface="Arial Black" pitchFamily="34" charset="0"/>
              </a:rPr>
              <a:t>               </a:t>
            </a:r>
            <a:r>
              <a:rPr lang="en-US" sz="2800" dirty="0" smtClean="0">
                <a:solidFill>
                  <a:srgbClr val="FF0000"/>
                </a:solidFill>
                <a:latin typeface="Arial Black" pitchFamily="34" charset="0"/>
              </a:rPr>
              <a:t>Auto-infection occurs in </a:t>
            </a:r>
            <a:r>
              <a:rPr lang="en-US" sz="2800" i="1" dirty="0" smtClean="0">
                <a:solidFill>
                  <a:srgbClr val="FF0000"/>
                </a:solidFill>
                <a:latin typeface="Arial Black" pitchFamily="34" charset="0"/>
              </a:rPr>
              <a:t>Cryptosporidium</a:t>
            </a:r>
            <a:r>
              <a:rPr lang="en-US" sz="2800" dirty="0" smtClean="0">
                <a:solidFill>
                  <a:srgbClr val="FF0000"/>
                </a:solidFill>
                <a:latin typeface="Arial Black" pitchFamily="34" charset="0"/>
              </a:rPr>
              <a:t> because thin walled </a:t>
            </a:r>
            <a:r>
              <a:rPr lang="en-US" sz="2800" dirty="0" err="1" smtClean="0">
                <a:solidFill>
                  <a:srgbClr val="FF0000"/>
                </a:solidFill>
                <a:latin typeface="Arial Black" pitchFamily="34" charset="0"/>
              </a:rPr>
              <a:t>oocysts</a:t>
            </a:r>
            <a:r>
              <a:rPr lang="en-US" sz="2800" dirty="0" smtClean="0">
                <a:solidFill>
                  <a:srgbClr val="FF0000"/>
                </a:solidFill>
                <a:latin typeface="Arial Black" pitchFamily="34" charset="0"/>
              </a:rPr>
              <a:t> do not leave the host’s intestine and initiate a new developmental cycle.</a:t>
            </a:r>
          </a:p>
          <a:p>
            <a:pPr marL="342900" lvl="0" indent="-342900" algn="just"/>
            <a:endParaRPr lang="en-US" sz="2800" b="1" dirty="0" smtClean="0">
              <a:solidFill>
                <a:srgbClr val="FFC000"/>
              </a:solidFill>
              <a:latin typeface="Arial Rounded MT Bold" pitchFamily="34" charset="0"/>
            </a:endParaRPr>
          </a:p>
          <a:p>
            <a:pPr marL="342900" lvl="0" indent="-342900" algn="just"/>
            <a:endParaRPr lang="en-US" sz="2800" b="1" dirty="0" smtClean="0">
              <a:solidFill>
                <a:srgbClr val="FFC000"/>
              </a:solidFill>
              <a:latin typeface="Arial Rounded MT Bold" pitchFamily="34" charset="0"/>
            </a:endParaRPr>
          </a:p>
          <a:p>
            <a:pPr marL="342900" lvl="0" indent="-342900" algn="just"/>
            <a:endParaRPr lang="en-US" sz="3200" b="1" dirty="0" smtClean="0">
              <a:solidFill>
                <a:srgbClr val="FFC000"/>
              </a:solidFill>
              <a:latin typeface="Arial Rounded MT Bold" pitchFamily="34" charset="0"/>
            </a:endParaRPr>
          </a:p>
          <a:p>
            <a:pPr marL="342900" lvl="0" indent="-342900" algn="just"/>
            <a:endParaRPr lang="en-US" sz="2800" b="1" dirty="0" smtClean="0">
              <a:solidFill>
                <a:srgbClr val="FFC000"/>
              </a:solidFill>
              <a:latin typeface="Arial Rounded MT Bold" pitchFamily="34" charset="0"/>
            </a:endParaRPr>
          </a:p>
          <a:p>
            <a:pPr marL="342900" lvl="0" indent="-342900" algn="just"/>
            <a:endParaRPr lang="en-US" sz="2800" b="1" dirty="0" smtClean="0">
              <a:solidFill>
                <a:srgbClr val="FFC000"/>
              </a:solidFill>
              <a:latin typeface="Arial Rounded MT Bold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22109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914400"/>
          </a:xfrm>
        </p:spPr>
        <p:txBody>
          <a:bodyPr>
            <a:noAutofit/>
          </a:bodyPr>
          <a:lstStyle/>
          <a:p>
            <a:pPr marL="342900" indent="-342900" algn="ctr"/>
            <a:r>
              <a:rPr lang="en-US" sz="3600" dirty="0" smtClean="0">
                <a:solidFill>
                  <a:srgbClr val="7030A0"/>
                </a:solidFill>
                <a:latin typeface="Arial Black" pitchFamily="34" charset="0"/>
              </a:rPr>
              <a:t>Genus: </a:t>
            </a:r>
            <a:r>
              <a:rPr lang="en-US" sz="3600" i="1" dirty="0" smtClean="0">
                <a:solidFill>
                  <a:srgbClr val="7030A0"/>
                </a:solidFill>
                <a:latin typeface="Arial Black" pitchFamily="34" charset="0"/>
              </a:rPr>
              <a:t>Cryptosporidium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2273" y="1066800"/>
            <a:ext cx="9111727" cy="5791200"/>
          </a:xfrm>
        </p:spPr>
        <p:txBody>
          <a:bodyPr>
            <a:noAutofit/>
          </a:bodyPr>
          <a:lstStyle/>
          <a:p>
            <a:pPr marL="342900" lvl="0" indent="-342900" algn="just"/>
            <a:r>
              <a:rPr lang="en-US" sz="2800" b="1" dirty="0" smtClean="0">
                <a:solidFill>
                  <a:srgbClr val="FFC000"/>
                </a:solidFill>
                <a:latin typeface="Arial Rounded MT Bold" pitchFamily="34" charset="0"/>
              </a:rPr>
              <a:t> </a:t>
            </a:r>
          </a:p>
          <a:p>
            <a:pPr marL="342900" indent="-342900" algn="just">
              <a:buFont typeface="Courier New" pitchFamily="49" charset="0"/>
              <a:buChar char="o"/>
            </a:pPr>
            <a:r>
              <a:rPr lang="en-US" sz="2800" dirty="0" smtClean="0">
                <a:solidFill>
                  <a:srgbClr val="FF0000"/>
                </a:solidFill>
                <a:latin typeface="Arial Black" pitchFamily="34" charset="0"/>
              </a:rPr>
              <a:t>Unlike the members of the </a:t>
            </a:r>
            <a:r>
              <a:rPr lang="en-US" sz="2800" dirty="0" err="1" smtClean="0">
                <a:solidFill>
                  <a:srgbClr val="FF0000"/>
                </a:solidFill>
                <a:latin typeface="Arial Black" pitchFamily="34" charset="0"/>
              </a:rPr>
              <a:t>eimeriidae</a:t>
            </a:r>
            <a:r>
              <a:rPr lang="en-US" sz="2800" dirty="0" smtClean="0">
                <a:solidFill>
                  <a:srgbClr val="FF0000"/>
                </a:solidFill>
                <a:latin typeface="Arial Black" pitchFamily="34" charset="0"/>
              </a:rPr>
              <a:t>, it does not enter the cells of the host and lacks host specificity so that cross infection occurs between domestic and laboratory animals and birds.</a:t>
            </a:r>
          </a:p>
          <a:p>
            <a:pPr marL="342900" indent="-342900" algn="just">
              <a:buFont typeface="Courier New" pitchFamily="49" charset="0"/>
              <a:buChar char="o"/>
            </a:pPr>
            <a:r>
              <a:rPr lang="en-US" sz="2800" dirty="0" smtClean="0">
                <a:solidFill>
                  <a:srgbClr val="002060"/>
                </a:solidFill>
                <a:latin typeface="Arial Black" pitchFamily="34" charset="0"/>
              </a:rPr>
              <a:t>Two types of </a:t>
            </a:r>
            <a:r>
              <a:rPr lang="en-US" sz="2800" dirty="0" err="1" smtClean="0">
                <a:solidFill>
                  <a:srgbClr val="002060"/>
                </a:solidFill>
                <a:latin typeface="Arial Black" pitchFamily="34" charset="0"/>
              </a:rPr>
              <a:t>oocysts</a:t>
            </a:r>
            <a:r>
              <a:rPr lang="en-US" sz="2800" dirty="0" smtClean="0">
                <a:solidFill>
                  <a:srgbClr val="002060"/>
                </a:solidFill>
                <a:latin typeface="Arial Black" pitchFamily="34" charset="0"/>
              </a:rPr>
              <a:t> are formed i.e. </a:t>
            </a:r>
            <a:r>
              <a:rPr lang="en-US" sz="2800" b="1" u="sng" dirty="0" smtClean="0">
                <a:solidFill>
                  <a:srgbClr val="002060"/>
                </a:solidFill>
                <a:latin typeface="Arial Black" pitchFamily="34" charset="0"/>
              </a:rPr>
              <a:t>thin walled and thick walled </a:t>
            </a:r>
            <a:r>
              <a:rPr lang="en-US" sz="2800" b="1" u="sng" dirty="0" err="1" smtClean="0">
                <a:solidFill>
                  <a:srgbClr val="002060"/>
                </a:solidFill>
                <a:latin typeface="Arial Black" pitchFamily="34" charset="0"/>
              </a:rPr>
              <a:t>oocysts</a:t>
            </a:r>
            <a:r>
              <a:rPr lang="en-US" sz="2800" dirty="0" smtClean="0">
                <a:solidFill>
                  <a:srgbClr val="002060"/>
                </a:solidFill>
                <a:latin typeface="Arial Black" pitchFamily="34" charset="0"/>
              </a:rPr>
              <a:t>.</a:t>
            </a:r>
          </a:p>
          <a:p>
            <a:pPr marL="342900" indent="-342900" algn="just">
              <a:buFont typeface="Courier New" pitchFamily="49" charset="0"/>
              <a:buChar char="o"/>
            </a:pPr>
            <a:r>
              <a:rPr lang="en-US" sz="2800" dirty="0" smtClean="0">
                <a:solidFill>
                  <a:srgbClr val="0070C0"/>
                </a:solidFill>
                <a:latin typeface="Arial Black" pitchFamily="34" charset="0"/>
              </a:rPr>
              <a:t>Thick walled </a:t>
            </a:r>
            <a:r>
              <a:rPr lang="en-US" sz="2800" dirty="0" err="1" smtClean="0">
                <a:solidFill>
                  <a:srgbClr val="0070C0"/>
                </a:solidFill>
                <a:latin typeface="Arial Black" pitchFamily="34" charset="0"/>
              </a:rPr>
              <a:t>oocysts</a:t>
            </a:r>
            <a:r>
              <a:rPr lang="en-US" sz="2800" dirty="0" smtClean="0">
                <a:solidFill>
                  <a:srgbClr val="0070C0"/>
                </a:solidFill>
                <a:latin typeface="Arial Black" pitchFamily="34" charset="0"/>
              </a:rPr>
              <a:t> pass out in the </a:t>
            </a:r>
            <a:r>
              <a:rPr lang="en-US" sz="2800" dirty="0" err="1" smtClean="0">
                <a:solidFill>
                  <a:srgbClr val="0070C0"/>
                </a:solidFill>
                <a:latin typeface="Arial Black" pitchFamily="34" charset="0"/>
              </a:rPr>
              <a:t>faeces</a:t>
            </a:r>
            <a:r>
              <a:rPr lang="en-US" sz="2800" dirty="0" smtClean="0">
                <a:solidFill>
                  <a:srgbClr val="0070C0"/>
                </a:solidFill>
                <a:latin typeface="Arial Black" pitchFamily="34" charset="0"/>
              </a:rPr>
              <a:t> of infected hosts whereas thin walled </a:t>
            </a:r>
            <a:r>
              <a:rPr lang="en-US" sz="2800" dirty="0" err="1" smtClean="0">
                <a:solidFill>
                  <a:srgbClr val="0070C0"/>
                </a:solidFill>
                <a:latin typeface="Arial Black" pitchFamily="34" charset="0"/>
              </a:rPr>
              <a:t>oocysts</a:t>
            </a:r>
            <a:r>
              <a:rPr lang="en-US" sz="2800" dirty="0" smtClean="0">
                <a:solidFill>
                  <a:srgbClr val="0070C0"/>
                </a:solidFill>
                <a:latin typeface="Arial Black" pitchFamily="34" charset="0"/>
              </a:rPr>
              <a:t> </a:t>
            </a:r>
            <a:r>
              <a:rPr lang="en-US" sz="2800" dirty="0" err="1" smtClean="0">
                <a:solidFill>
                  <a:srgbClr val="0070C0"/>
                </a:solidFill>
                <a:latin typeface="Arial Black" pitchFamily="34" charset="0"/>
              </a:rPr>
              <a:t>excyst</a:t>
            </a:r>
            <a:r>
              <a:rPr lang="en-US" sz="2800" dirty="0" smtClean="0">
                <a:solidFill>
                  <a:srgbClr val="0070C0"/>
                </a:solidFill>
                <a:latin typeface="Arial Black" pitchFamily="34" charset="0"/>
              </a:rPr>
              <a:t> in the gut and released </a:t>
            </a:r>
            <a:r>
              <a:rPr lang="en-US" sz="2800" dirty="0" err="1" smtClean="0">
                <a:solidFill>
                  <a:srgbClr val="0070C0"/>
                </a:solidFill>
                <a:latin typeface="Arial Black" pitchFamily="34" charset="0"/>
              </a:rPr>
              <a:t>sporozoites</a:t>
            </a:r>
            <a:r>
              <a:rPr lang="en-US" sz="2800" dirty="0" smtClean="0">
                <a:solidFill>
                  <a:srgbClr val="0070C0"/>
                </a:solidFill>
                <a:latin typeface="Arial Black" pitchFamily="34" charset="0"/>
              </a:rPr>
              <a:t> cause auto-infection. </a:t>
            </a:r>
          </a:p>
          <a:p>
            <a:pPr marL="342900" lvl="0" indent="-342900" algn="just"/>
            <a:endParaRPr lang="en-US" sz="2800" b="1" dirty="0" smtClean="0">
              <a:solidFill>
                <a:srgbClr val="0070C0"/>
              </a:solidFill>
              <a:latin typeface="Arial Black" pitchFamily="34" charset="0"/>
            </a:endParaRPr>
          </a:p>
          <a:p>
            <a:pPr marL="342900" lvl="0" indent="-342900" algn="just"/>
            <a:endParaRPr lang="en-US" sz="3200" b="1" dirty="0" smtClean="0">
              <a:solidFill>
                <a:srgbClr val="FFC000"/>
              </a:solidFill>
              <a:latin typeface="Arial Rounded MT Bold" pitchFamily="34" charset="0"/>
            </a:endParaRPr>
          </a:p>
          <a:p>
            <a:pPr marL="342900" lvl="0" indent="-342900" algn="just"/>
            <a:endParaRPr lang="en-US" sz="2800" b="1" dirty="0" smtClean="0">
              <a:solidFill>
                <a:srgbClr val="FFC000"/>
              </a:solidFill>
              <a:latin typeface="Arial Rounded MT Bold" pitchFamily="34" charset="0"/>
            </a:endParaRPr>
          </a:p>
          <a:p>
            <a:pPr marL="342900" lvl="0" indent="-342900" algn="just"/>
            <a:endParaRPr lang="en-US" sz="2800" b="1" dirty="0" smtClean="0">
              <a:solidFill>
                <a:srgbClr val="FFC000"/>
              </a:solidFill>
              <a:latin typeface="Arial Rounded MT Bold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59256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38200"/>
          </a:xfrm>
        </p:spPr>
        <p:txBody>
          <a:bodyPr>
            <a:normAutofit fontScale="90000"/>
          </a:bodyPr>
          <a:lstStyle/>
          <a:p>
            <a:r>
              <a:rPr lang="en-US" sz="5400" i="1" dirty="0" smtClean="0">
                <a:solidFill>
                  <a:srgbClr val="7030A0"/>
                </a:solidFill>
                <a:latin typeface="Arial Black" pitchFamily="34" charset="0"/>
              </a:rPr>
              <a:t> </a:t>
            </a:r>
            <a:r>
              <a:rPr lang="en-US" sz="4000" i="1" dirty="0" smtClean="0">
                <a:solidFill>
                  <a:srgbClr val="7030A0"/>
                </a:solidFill>
                <a:latin typeface="Arial Black" pitchFamily="34" charset="0"/>
              </a:rPr>
              <a:t>Life- cycle of Cryptosporidium</a:t>
            </a:r>
            <a:endParaRPr lang="en-US" sz="4000" dirty="0">
              <a:solidFill>
                <a:srgbClr val="7030A0"/>
              </a:solidFill>
            </a:endParaRPr>
          </a:p>
        </p:txBody>
      </p:sp>
      <p:pic>
        <p:nvPicPr>
          <p:cNvPr id="1027" name="Picture 3" descr="G:\Schematic-representation-of-the-Cryptosporidium-parvum-life-cycle-After-excysting-from.pn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1219200"/>
            <a:ext cx="9143999" cy="5638799"/>
          </a:xfrm>
          <a:prstGeom prst="rect">
            <a:avLst/>
          </a:prstGeom>
          <a:noFill/>
        </p:spPr>
      </p:pic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7086600" y="6540500"/>
            <a:ext cx="2057400" cy="292100"/>
          </a:xfrm>
          <a:prstGeom prst="rect">
            <a:avLst/>
          </a:prstGeom>
          <a:solidFill>
            <a:schemeClr val="accent1"/>
          </a:solidFill>
          <a:ln w="12700" cap="sq" algn="ctr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IN" altLang="en-US" sz="1200" dirty="0"/>
              <a:t>Image source: Google image</a:t>
            </a:r>
          </a:p>
        </p:txBody>
      </p:sp>
    </p:spTree>
    <p:extLst>
      <p:ext uri="{BB962C8B-B14F-4D97-AF65-F5344CB8AC3E}">
        <p14:creationId xmlns:p14="http://schemas.microsoft.com/office/powerpoint/2010/main" val="1542681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914400"/>
          </a:xfrm>
        </p:spPr>
        <p:txBody>
          <a:bodyPr>
            <a:noAutofit/>
          </a:bodyPr>
          <a:lstStyle/>
          <a:p>
            <a:pPr marL="342900" indent="-342900" algn="ctr"/>
            <a:r>
              <a:rPr lang="en-US" sz="3200" dirty="0" smtClean="0">
                <a:solidFill>
                  <a:srgbClr val="7030A0"/>
                </a:solidFill>
                <a:latin typeface="Arial Black" pitchFamily="34" charset="0"/>
              </a:rPr>
              <a:t>Pathogenesis of </a:t>
            </a:r>
            <a:r>
              <a:rPr lang="en-US" sz="3200" i="1" dirty="0" smtClean="0">
                <a:solidFill>
                  <a:srgbClr val="7030A0"/>
                </a:solidFill>
                <a:latin typeface="Arial Black" pitchFamily="34" charset="0"/>
              </a:rPr>
              <a:t>Cryptosporidium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143000"/>
            <a:ext cx="9144000" cy="5715000"/>
          </a:xfrm>
        </p:spPr>
        <p:txBody>
          <a:bodyPr>
            <a:noAutofit/>
          </a:bodyPr>
          <a:lstStyle/>
          <a:p>
            <a:pPr marL="342900" lvl="0" indent="-342900" algn="just"/>
            <a:endParaRPr lang="en-US" sz="2800" b="1" dirty="0" smtClean="0">
              <a:latin typeface="Arial Rounded MT Bold" pitchFamily="34" charset="0"/>
            </a:endParaRPr>
          </a:p>
          <a:p>
            <a:pPr marL="342900" lvl="0" indent="-342900" algn="just">
              <a:buFont typeface="Wingdings" pitchFamily="2" charset="2"/>
              <a:buChar char="§"/>
            </a:pPr>
            <a:r>
              <a:rPr lang="en-US" sz="3200" b="1" dirty="0" smtClean="0">
                <a:latin typeface="Arial Rounded MT Bold" pitchFamily="34" charset="0"/>
              </a:rPr>
              <a:t>Generally young hosts like Calves, kid, lam, children etc. are most affected.</a:t>
            </a:r>
          </a:p>
          <a:p>
            <a:pPr marL="342900" lvl="0" indent="-342900" algn="just">
              <a:buFont typeface="Wingdings" pitchFamily="2" charset="2"/>
              <a:buChar char="§"/>
            </a:pPr>
            <a:endParaRPr lang="en-US" sz="3200" b="1" dirty="0" smtClean="0">
              <a:latin typeface="Arial Rounded MT Bold" pitchFamily="34" charset="0"/>
            </a:endParaRPr>
          </a:p>
          <a:p>
            <a:pPr marL="342900" lvl="0" indent="-342900" algn="just">
              <a:buFont typeface="Wingdings" pitchFamily="2" charset="2"/>
              <a:buChar char="§"/>
            </a:pPr>
            <a:r>
              <a:rPr lang="en-US" sz="3200" b="1" dirty="0" smtClean="0">
                <a:latin typeface="Arial Rounded MT Bold" pitchFamily="34" charset="0"/>
              </a:rPr>
              <a:t> </a:t>
            </a:r>
            <a:r>
              <a:rPr lang="en-US" sz="3200" b="1" dirty="0" smtClean="0">
                <a:solidFill>
                  <a:srgbClr val="002060"/>
                </a:solidFill>
                <a:latin typeface="Arial Rounded MT Bold" pitchFamily="34" charset="0"/>
              </a:rPr>
              <a:t>It  causes </a:t>
            </a:r>
            <a:r>
              <a:rPr lang="en-US" sz="3200" b="1" dirty="0" err="1" smtClean="0">
                <a:solidFill>
                  <a:srgbClr val="002060"/>
                </a:solidFill>
                <a:latin typeface="Arial Rounded MT Bold" pitchFamily="34" charset="0"/>
              </a:rPr>
              <a:t>vilus</a:t>
            </a:r>
            <a:r>
              <a:rPr lang="en-US" sz="3200" b="1" dirty="0" smtClean="0">
                <a:solidFill>
                  <a:srgbClr val="002060"/>
                </a:solidFill>
                <a:latin typeface="Arial Rounded MT Bold" pitchFamily="34" charset="0"/>
              </a:rPr>
              <a:t> atrophy, degeneration, sloughing of </a:t>
            </a:r>
            <a:r>
              <a:rPr lang="en-US" sz="3200" b="1" dirty="0" err="1" smtClean="0">
                <a:solidFill>
                  <a:srgbClr val="002060"/>
                </a:solidFill>
                <a:latin typeface="Arial Rounded MT Bold" pitchFamily="34" charset="0"/>
              </a:rPr>
              <a:t>enterocytes</a:t>
            </a:r>
            <a:r>
              <a:rPr lang="en-US" sz="3200" b="1" dirty="0" smtClean="0">
                <a:solidFill>
                  <a:srgbClr val="002060"/>
                </a:solidFill>
                <a:latin typeface="Arial Rounded MT Bold" pitchFamily="34" charset="0"/>
              </a:rPr>
              <a:t>, </a:t>
            </a:r>
            <a:r>
              <a:rPr lang="en-US" sz="3200" b="1" dirty="0" err="1" smtClean="0">
                <a:solidFill>
                  <a:srgbClr val="002060"/>
                </a:solidFill>
                <a:latin typeface="Arial Rounded MT Bold" pitchFamily="34" charset="0"/>
              </a:rPr>
              <a:t>crpt</a:t>
            </a:r>
            <a:r>
              <a:rPr lang="en-US" sz="3200" b="1" dirty="0" smtClean="0">
                <a:solidFill>
                  <a:srgbClr val="002060"/>
                </a:solidFill>
                <a:latin typeface="Arial Rounded MT Bold" pitchFamily="34" charset="0"/>
              </a:rPr>
              <a:t> hypertrophy, inflammation of epithelial cells etc.</a:t>
            </a:r>
          </a:p>
          <a:p>
            <a:pPr marL="342900" lvl="0" indent="-342900" algn="just">
              <a:buFont typeface="Wingdings" pitchFamily="2" charset="2"/>
              <a:buChar char="§"/>
            </a:pPr>
            <a:endParaRPr lang="en-US" sz="3200" b="1" dirty="0" smtClean="0">
              <a:latin typeface="Arial Rounded MT Bold" pitchFamily="34" charset="0"/>
            </a:endParaRPr>
          </a:p>
          <a:p>
            <a:pPr marL="342900" lvl="0" indent="-342900" algn="just"/>
            <a:endParaRPr lang="en-US" sz="2800" b="1" dirty="0" smtClean="0">
              <a:latin typeface="Arial Rounded MT Bold" pitchFamily="34" charset="0"/>
            </a:endParaRPr>
          </a:p>
          <a:p>
            <a:pPr marL="342900" lvl="0" indent="-342900" algn="just"/>
            <a:endParaRPr lang="en-US" sz="2800" b="1" dirty="0" smtClean="0">
              <a:latin typeface="Arial Rounded MT Bold" pitchFamily="34" charset="0"/>
            </a:endParaRPr>
          </a:p>
          <a:p>
            <a:pPr marL="342900" lvl="0" indent="-342900" algn="just"/>
            <a:endParaRPr lang="en-US" sz="2800" b="1" dirty="0" smtClean="0">
              <a:latin typeface="Arial Rounded MT Bold" pitchFamily="34" charset="0"/>
            </a:endParaRPr>
          </a:p>
          <a:p>
            <a:pPr marL="342900" lvl="0" indent="-342900" algn="just"/>
            <a:endParaRPr lang="en-US" sz="2800" b="1" dirty="0" smtClean="0">
              <a:latin typeface="Arial Rounded MT Bold" pitchFamily="34" charset="0"/>
            </a:endParaRPr>
          </a:p>
          <a:p>
            <a:pPr marL="342900" lvl="0" indent="-342900" algn="just"/>
            <a:endParaRPr lang="en-US" sz="2800" b="1" dirty="0" smtClean="0">
              <a:latin typeface="Arial Rounded MT Bold" pitchFamily="34" charset="0"/>
            </a:endParaRPr>
          </a:p>
          <a:p>
            <a:pPr marL="342900" lvl="0" indent="-342900" algn="just"/>
            <a:endParaRPr lang="en-US" sz="2800" b="1" dirty="0" smtClean="0">
              <a:latin typeface="Arial Rounded MT Bold" pitchFamily="34" charset="0"/>
            </a:endParaRPr>
          </a:p>
          <a:p>
            <a:pPr marL="342900" lvl="0" indent="-342900" algn="just"/>
            <a:endParaRPr lang="en-US" sz="2800" b="1" dirty="0" smtClean="0">
              <a:latin typeface="Arial Rounded MT Bold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87734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Wisp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899</TotalTime>
  <Words>952</Words>
  <Application>Microsoft Office PowerPoint</Application>
  <PresentationFormat>On-screen Show (4:3)</PresentationFormat>
  <Paragraphs>191</Paragraphs>
  <Slides>23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33" baseType="lpstr">
      <vt:lpstr>Arial</vt:lpstr>
      <vt:lpstr>Arial Black</vt:lpstr>
      <vt:lpstr>Arial Rounded MT Bold</vt:lpstr>
      <vt:lpstr>Calibri</vt:lpstr>
      <vt:lpstr>Century Gothic</vt:lpstr>
      <vt:lpstr>Courier New</vt:lpstr>
      <vt:lpstr>Times New Roman</vt:lpstr>
      <vt:lpstr>Wingdings</vt:lpstr>
      <vt:lpstr>Wingdings 3</vt:lpstr>
      <vt:lpstr>Wisp</vt:lpstr>
      <vt:lpstr>PowerPoint Presentation</vt:lpstr>
      <vt:lpstr>Genus: Cryptosporidium</vt:lpstr>
      <vt:lpstr>Genus: Cryptosporidium</vt:lpstr>
      <vt:lpstr>Genus: Cryptosporidium</vt:lpstr>
      <vt:lpstr>Cryptosporidium species</vt:lpstr>
      <vt:lpstr>Genus: Cryptosporidium</vt:lpstr>
      <vt:lpstr>Genus: Cryptosporidium</vt:lpstr>
      <vt:lpstr> Life- cycle of Cryptosporidium</vt:lpstr>
      <vt:lpstr>Pathogenesis of Cryptosporidium</vt:lpstr>
      <vt:lpstr>symptoms of Cryptosporidium</vt:lpstr>
      <vt:lpstr>Genus: Cryptosporidium</vt:lpstr>
      <vt:lpstr>Genus: Cryptosporidium</vt:lpstr>
      <vt:lpstr>Neospora caninum</vt:lpstr>
      <vt:lpstr>Neospora caninum</vt:lpstr>
      <vt:lpstr>              </vt:lpstr>
      <vt:lpstr> Life-cycle of Neospora caninum</vt:lpstr>
      <vt:lpstr> Life-cycle of Neospora caninum</vt:lpstr>
      <vt:lpstr>PowerPoint Presentation</vt:lpstr>
      <vt:lpstr> Life- cycle of Neospora caninum</vt:lpstr>
      <vt:lpstr>      Symptoms of Neospora caninum</vt:lpstr>
      <vt:lpstr> Treatment of Neospora caninum</vt:lpstr>
      <vt:lpstr>Types of oocysts</vt:lpstr>
      <vt:lpstr>PowerPoint Presentation</vt:lpstr>
    </vt:vector>
  </TitlesOfParts>
  <Company>HP Inc.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Haemoprotozoan diseases of Horse</dc:title>
  <dc:creator>Ajit Kumar</dc:creator>
  <cp:lastModifiedBy>user</cp:lastModifiedBy>
  <cp:revision>91</cp:revision>
  <cp:lastPrinted>2019-11-21T10:56:16Z</cp:lastPrinted>
  <dcterms:created xsi:type="dcterms:W3CDTF">2019-10-15T08:59:27Z</dcterms:created>
  <dcterms:modified xsi:type="dcterms:W3CDTF">2020-03-29T14:59:57Z</dcterms:modified>
</cp:coreProperties>
</file>