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handoutMasterIdLst>
    <p:handoutMasterId r:id="rId44"/>
  </p:handoutMasterIdLst>
  <p:sldIdLst>
    <p:sldId id="361" r:id="rId2"/>
    <p:sldId id="502" r:id="rId3"/>
    <p:sldId id="503" r:id="rId4"/>
    <p:sldId id="504" r:id="rId5"/>
    <p:sldId id="505" r:id="rId6"/>
    <p:sldId id="506" r:id="rId7"/>
    <p:sldId id="507" r:id="rId8"/>
    <p:sldId id="508" r:id="rId9"/>
    <p:sldId id="509" r:id="rId10"/>
    <p:sldId id="510" r:id="rId11"/>
    <p:sldId id="511" r:id="rId12"/>
    <p:sldId id="512" r:id="rId13"/>
    <p:sldId id="513" r:id="rId14"/>
    <p:sldId id="514" r:id="rId15"/>
    <p:sldId id="515" r:id="rId16"/>
    <p:sldId id="516" r:id="rId17"/>
    <p:sldId id="517" r:id="rId18"/>
    <p:sldId id="518" r:id="rId19"/>
    <p:sldId id="519" r:id="rId20"/>
    <p:sldId id="520" r:id="rId21"/>
    <p:sldId id="521" r:id="rId22"/>
    <p:sldId id="522" r:id="rId23"/>
    <p:sldId id="523" r:id="rId24"/>
    <p:sldId id="524" r:id="rId25"/>
    <p:sldId id="525" r:id="rId26"/>
    <p:sldId id="526" r:id="rId27"/>
    <p:sldId id="527" r:id="rId28"/>
    <p:sldId id="528" r:id="rId29"/>
    <p:sldId id="529" r:id="rId30"/>
    <p:sldId id="530" r:id="rId31"/>
    <p:sldId id="531" r:id="rId32"/>
    <p:sldId id="532" r:id="rId33"/>
    <p:sldId id="533" r:id="rId34"/>
    <p:sldId id="534" r:id="rId35"/>
    <p:sldId id="535" r:id="rId36"/>
    <p:sldId id="536" r:id="rId37"/>
    <p:sldId id="537" r:id="rId38"/>
    <p:sldId id="538" r:id="rId39"/>
    <p:sldId id="539" r:id="rId40"/>
    <p:sldId id="540" r:id="rId41"/>
    <p:sldId id="391" r:id="rId4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7" autoAdjust="0"/>
  </p:normalViewPr>
  <p:slideViewPr>
    <p:cSldViewPr>
      <p:cViewPr varScale="1">
        <p:scale>
          <a:sx n="64" d="100"/>
          <a:sy n="64" d="100"/>
        </p:scale>
        <p:origin x="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98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31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1644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41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63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basu.org.in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12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745777"/>
            <a:ext cx="5943600" cy="209192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Parasitology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314456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Arial Black" pitchFamily="34" charset="0"/>
              </a:rPr>
              <a:t>Genus : </a:t>
            </a:r>
            <a:r>
              <a:rPr lang="en-US" sz="4000" i="1" dirty="0" err="1">
                <a:solidFill>
                  <a:srgbClr val="7030A0"/>
                </a:solidFill>
                <a:latin typeface="Arial Black" pitchFamily="34" charset="0"/>
              </a:rPr>
              <a:t>Eimeria</a:t>
            </a:r>
            <a:endParaRPr lang="en-US" sz="4000" i="1" dirty="0">
              <a:solidFill>
                <a:srgbClr val="7030A0"/>
              </a:solidFill>
              <a:latin typeface="Arial Black" pitchFamily="34" charset="0"/>
            </a:endParaRPr>
          </a:p>
          <a:p>
            <a:pPr algn="ctr"/>
            <a:r>
              <a:rPr lang="en-US" sz="4000" dirty="0">
                <a:solidFill>
                  <a:srgbClr val="7030A0"/>
                </a:solidFill>
                <a:latin typeface="Arial Black" pitchFamily="34" charset="0"/>
              </a:rPr>
              <a:t>(</a:t>
            </a:r>
            <a:r>
              <a:rPr lang="en-US" sz="4000" dirty="0" err="1">
                <a:solidFill>
                  <a:srgbClr val="7030A0"/>
                </a:solidFill>
                <a:latin typeface="Arial Black" pitchFamily="34" charset="0"/>
              </a:rPr>
              <a:t>Coccidia</a:t>
            </a:r>
            <a:r>
              <a:rPr lang="en-US" sz="4000" dirty="0">
                <a:solidFill>
                  <a:srgbClr val="7030A0"/>
                </a:solidFill>
                <a:latin typeface="Arial Black" pitchFamily="34" charset="0"/>
              </a:rPr>
              <a:t>)  </a:t>
            </a:r>
            <a:endParaRPr lang="en-US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13" name="Picture 2" descr="G:\coccidai in chick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38262" y="1686799"/>
            <a:ext cx="4762500" cy="2930381"/>
          </a:xfrm>
          <a:prstGeom prst="rect">
            <a:avLst/>
          </a:prstGeom>
          <a:noFill/>
        </p:spPr>
      </p:pic>
      <p:pic>
        <p:nvPicPr>
          <p:cNvPr id="14" name="Picture 3" descr="G:\coccidia 3.jf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0400" y="3845674"/>
            <a:ext cx="2209800" cy="2057400"/>
          </a:xfrm>
          <a:prstGeom prst="rect">
            <a:avLst/>
          </a:prstGeom>
          <a:noFill/>
        </p:spPr>
      </p:pic>
      <p:pic>
        <p:nvPicPr>
          <p:cNvPr id="15" name="Picture 9" descr="C:\Users\ACER\Desktop\pig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00900" y="1868624"/>
            <a:ext cx="182880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C:\Users\ACER\Desktop\submandibular oedema cow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3223" y="2903674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146137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2800" i="1" u="sng" dirty="0" err="1" smtClean="0">
                <a:solidFill>
                  <a:srgbClr val="002060"/>
                </a:solidFill>
                <a:latin typeface="Arial Black" pitchFamily="34" charset="0"/>
              </a:rPr>
              <a:t>Eimeria</a:t>
            </a:r>
            <a:r>
              <a:rPr lang="en-US" sz="2800" u="sng" dirty="0" smtClean="0">
                <a:solidFill>
                  <a:srgbClr val="002060"/>
                </a:solidFill>
                <a:latin typeface="Arial Black" pitchFamily="34" charset="0"/>
              </a:rPr>
              <a:t> species found in Cattle &amp; buffalo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v"/>
            </a:pPr>
            <a:endParaRPr lang="en-US" sz="1800" dirty="0"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1295401"/>
          <a:ext cx="9144000" cy="5868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08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Species</a:t>
                      </a:r>
                      <a:endParaRPr lang="en-US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Remarks</a:t>
                      </a:r>
                      <a:endParaRPr lang="en-US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9455">
                <a:tc>
                  <a:txBody>
                    <a:bodyPr/>
                    <a:lstStyle/>
                    <a:p>
                      <a:r>
                        <a:rPr kumimoji="0" lang="en-US" sz="2400" i="1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E. </a:t>
                      </a:r>
                      <a:r>
                        <a:rPr kumimoji="0" lang="en-US" sz="2400" i="1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zuernii</a:t>
                      </a:r>
                      <a:endParaRPr lang="en-US" sz="24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Winter </a:t>
                      </a:r>
                      <a:r>
                        <a:rPr kumimoji="0" lang="en-US" sz="2400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cocidiosis</a:t>
                      </a:r>
                      <a:r>
                        <a:rPr kumimoji="0" lang="en-US" sz="2400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, Most common &amp; pathogenic</a:t>
                      </a:r>
                      <a:endParaRPr lang="en-US" sz="24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4538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solidFill>
                            <a:srgbClr val="7030A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Eimeria</a:t>
                      </a:r>
                      <a:r>
                        <a:rPr lang="en-US" sz="2400" i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7030A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bovis</a:t>
                      </a:r>
                      <a:endParaRPr lang="en-US" sz="2400" dirty="0">
                        <a:solidFill>
                          <a:srgbClr val="7030A0"/>
                        </a:solidFill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most common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2046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bareillyi</a:t>
                      </a:r>
                      <a:endParaRPr lang="en-US" sz="2400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found in Water buffalo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4538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alabamensis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33452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bukidnonensis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Biggest species among</a:t>
                      </a:r>
                      <a:r>
                        <a:rPr lang="en-US" sz="2400" b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Eimeria</a:t>
                      </a:r>
                      <a:r>
                        <a:rPr lang="en-US" sz="2400" b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speceis</a:t>
                      </a: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of cattle &amp; buffalo 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14538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canadensis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94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4572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i="1" u="sng" dirty="0" err="1" smtClean="0">
                <a:solidFill>
                  <a:srgbClr val="002060"/>
                </a:solidFill>
                <a:latin typeface="Arial Black" pitchFamily="34" charset="0"/>
              </a:rPr>
              <a:t>Eimeria</a:t>
            </a:r>
            <a:r>
              <a:rPr lang="en-US" sz="3200" u="sng" dirty="0" smtClean="0">
                <a:solidFill>
                  <a:srgbClr val="002060"/>
                </a:solidFill>
                <a:latin typeface="Arial Black" pitchFamily="34" charset="0"/>
              </a:rPr>
              <a:t> species found in  sheep </a:t>
            </a:r>
            <a:endParaRPr lang="en-US" sz="3200" dirty="0" smtClean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v"/>
            </a:pPr>
            <a:endParaRPr lang="en-US" sz="1800" dirty="0"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066798"/>
          <a:ext cx="9144000" cy="5791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835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Species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Remarks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34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ovina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Most common &amp; Pathogenic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48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Intricata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Largest coccidian species of sheep.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606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granulosa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u="sng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Egg or urn- shaped </a:t>
                      </a:r>
                      <a:r>
                        <a:rPr lang="en-US" sz="240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oocyst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97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4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ahsata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Dome shaped </a:t>
                      </a:r>
                      <a:r>
                        <a:rPr lang="en-US" sz="240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micropylar</a:t>
                      </a: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cap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97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crandalis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343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400" i="1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gilruthi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Found</a:t>
                      </a:r>
                      <a:r>
                        <a:rPr lang="en-US" sz="24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en-US" sz="2400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40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bomasum</a:t>
                      </a: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of Sheep &amp; goat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23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4572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i="1" u="sng" dirty="0" err="1" smtClean="0">
                <a:solidFill>
                  <a:srgbClr val="7030A0"/>
                </a:solidFill>
                <a:latin typeface="Arial Black" pitchFamily="34" charset="0"/>
              </a:rPr>
              <a:t>Eimeria</a:t>
            </a:r>
            <a:r>
              <a:rPr lang="en-US" sz="3200" u="sng" dirty="0" smtClean="0">
                <a:solidFill>
                  <a:srgbClr val="7030A0"/>
                </a:solidFill>
                <a:latin typeface="Arial Black" pitchFamily="34" charset="0"/>
              </a:rPr>
              <a:t> species found in  goat </a:t>
            </a:r>
            <a:endParaRPr lang="en-US" sz="3200" dirty="0" smtClean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v"/>
            </a:pPr>
            <a:endParaRPr lang="en-US" sz="1800" dirty="0"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825736"/>
          <a:ext cx="9144000" cy="6063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541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Species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Remarks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61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arloingi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Most </a:t>
                      </a: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common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83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caprina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74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hirci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078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4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ninakohlyakimovae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534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400" i="1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gilruthi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Found</a:t>
                      </a:r>
                      <a:r>
                        <a:rPr lang="en-US" sz="24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en-US" sz="2400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240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bomasum</a:t>
                      </a: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of Sheep &amp; goat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1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i="1" u="sng" dirty="0" err="1" smtClean="0">
                <a:solidFill>
                  <a:srgbClr val="002060"/>
                </a:solidFill>
                <a:latin typeface="Arial Black" pitchFamily="34" charset="0"/>
              </a:rPr>
              <a:t>Eimeria</a:t>
            </a:r>
            <a:r>
              <a:rPr lang="en-US" sz="3200" u="sng" dirty="0" smtClean="0">
                <a:solidFill>
                  <a:srgbClr val="002060"/>
                </a:solidFill>
                <a:latin typeface="Arial Black" pitchFamily="34" charset="0"/>
              </a:rPr>
              <a:t> species </a:t>
            </a:r>
            <a:endParaRPr lang="en-US" sz="3200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v"/>
            </a:pPr>
            <a:endParaRPr lang="en-US" sz="1800" dirty="0"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14400"/>
          <a:ext cx="9144000" cy="594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7713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itchFamily="34" charset="0"/>
                        </a:rPr>
                        <a:t>Species</a:t>
                      </a:r>
                      <a:endParaRPr lang="en-US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itchFamily="34" charset="0"/>
                        </a:rPr>
                        <a:t> Final host </a:t>
                      </a:r>
                      <a:endParaRPr lang="en-US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itchFamily="34" charset="0"/>
                        </a:rPr>
                        <a:t> Site in host</a:t>
                      </a:r>
                      <a:endParaRPr lang="en-US" sz="20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80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000" i="1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debliecki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Pig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-do-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888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E. leuckarti</a:t>
                      </a:r>
                      <a:endParaRPr lang="en-US" sz="20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Equines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-do-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163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E. trunctata</a:t>
                      </a:r>
                      <a:endParaRPr lang="en-US" sz="20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 Black" pitchFamily="34" charset="0"/>
                          <a:ea typeface="Times New Roman"/>
                          <a:cs typeface="Times New Roman"/>
                        </a:rPr>
                        <a:t>Geese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7030A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Kidney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53218"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0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Stiedae</a:t>
                      </a:r>
                      <a:r>
                        <a:rPr kumimoji="0" lang="en-US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800" b="1" i="1" kern="1200" baseline="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Leeuwenhoek observed first parasitic protozoa i.e. </a:t>
                      </a:r>
                      <a:r>
                        <a:rPr kumimoji="0" lang="en-US" sz="1800" b="1" i="1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Eimeria</a:t>
                      </a:r>
                      <a:r>
                        <a:rPr kumimoji="0" lang="en-US" sz="1800" b="1" i="1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1" kern="1200" dirty="0" err="1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stiedae</a:t>
                      </a:r>
                      <a:endParaRPr kumimoji="0" lang="en-US" sz="1800" b="1" kern="1200" dirty="0" smtClean="0">
                        <a:solidFill>
                          <a:srgbClr val="002060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from the gall bladder </a:t>
                      </a:r>
                      <a:r>
                        <a:rPr kumimoji="0" lang="en-US" sz="1800" b="1" kern="1200" smtClean="0">
                          <a:solidFill>
                            <a:srgbClr val="00206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of rabbit)</a:t>
                      </a:r>
                      <a:endParaRPr kumimoji="0" lang="en-US" sz="1800" b="1" kern="1200" dirty="0" smtClean="0">
                        <a:solidFill>
                          <a:srgbClr val="002060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 Black" pitchFamily="34" charset="0"/>
                          <a:ea typeface="Times New Roman"/>
                          <a:cs typeface="Times New Roman"/>
                        </a:rPr>
                        <a:t>Rabbit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Liver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9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u="sng" dirty="0" smtClean="0">
                <a:solidFill>
                  <a:srgbClr val="002060"/>
                </a:solidFill>
                <a:latin typeface="Arial Black" pitchFamily="34" charset="0"/>
              </a:rPr>
              <a:t>Coccidian species of Dog &amp; cat   </a:t>
            </a:r>
            <a:endParaRPr lang="en-US" sz="3200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v"/>
            </a:pPr>
            <a:endParaRPr lang="en-US" sz="1800" dirty="0"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14401"/>
          <a:ext cx="9144000" cy="586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1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Species</a:t>
                      </a:r>
                      <a:endParaRPr lang="en-US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 Black" pitchFamily="34" charset="0"/>
                        </a:rPr>
                        <a:t> Final host </a:t>
                      </a:r>
                      <a:endParaRPr lang="en-US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62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Isospora</a:t>
                      </a:r>
                      <a:r>
                        <a:rPr lang="en-US" sz="20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canis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562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Isospora</a:t>
                      </a:r>
                      <a:r>
                        <a:rPr lang="en-US" sz="20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ohioensis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-do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562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Neosopra</a:t>
                      </a:r>
                      <a:r>
                        <a:rPr lang="en-US" sz="20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caninum</a:t>
                      </a:r>
                      <a:endParaRPr lang="en-US" sz="20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-do-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562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Sarcocystis</a:t>
                      </a:r>
                      <a:r>
                        <a:rPr lang="en-US" sz="20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cruzi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-do-</a:t>
                      </a:r>
                      <a:r>
                        <a:rPr lang="en-US" sz="20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562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Isospora</a:t>
                      </a:r>
                      <a:r>
                        <a:rPr lang="en-US" sz="20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felis</a:t>
                      </a:r>
                      <a:endParaRPr lang="en-US" sz="20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Cat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511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Isospora</a:t>
                      </a:r>
                      <a:r>
                        <a:rPr lang="en-US" sz="20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rivolata</a:t>
                      </a:r>
                      <a:endParaRPr lang="en-US" sz="20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-do-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9246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Toxoplasma</a:t>
                      </a:r>
                      <a:r>
                        <a:rPr lang="en-US" sz="20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gondii</a:t>
                      </a:r>
                      <a:endParaRPr lang="en-US" sz="20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</a:t>
                      </a:r>
                      <a:r>
                        <a:rPr lang="en-US" sz="20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&amp; cat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28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Genus:  </a:t>
            </a:r>
            <a:r>
              <a:rPr lang="en-US" sz="3600" i="1" dirty="0" err="1" smtClean="0">
                <a:solidFill>
                  <a:srgbClr val="002060"/>
                </a:solidFill>
                <a:latin typeface="Arial Rounded MT Bold" pitchFamily="34" charset="0"/>
              </a:rPr>
              <a:t>Eimeria</a:t>
            </a:r>
            <a:endParaRPr lang="en-US" sz="3600" i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endParaRPr lang="en-IN" sz="2800" b="1" dirty="0" smtClean="0">
              <a:latin typeface="Arial Black" pitchFamily="34" charset="0"/>
            </a:endParaRPr>
          </a:p>
          <a:p>
            <a:pPr algn="just">
              <a:lnSpc>
                <a:spcPct val="80000"/>
              </a:lnSpc>
              <a:buFont typeface="Courier New" pitchFamily="49" charset="0"/>
              <a:buChar char="o"/>
            </a:pPr>
            <a:r>
              <a:rPr lang="en-IN" sz="2800" b="1" dirty="0" smtClean="0">
                <a:solidFill>
                  <a:srgbClr val="FF0000"/>
                </a:solidFill>
                <a:latin typeface="Arial Black" pitchFamily="34" charset="0"/>
              </a:rPr>
              <a:t>Location:  </a:t>
            </a:r>
            <a:r>
              <a:rPr lang="en-IN" sz="2800" b="1" dirty="0" smtClean="0">
                <a:latin typeface="Arial Black" pitchFamily="34" charset="0"/>
              </a:rPr>
              <a:t>An intracellular parasite found  in </a:t>
            </a:r>
          </a:p>
          <a:p>
            <a:pPr algn="just">
              <a:lnSpc>
                <a:spcPct val="80000"/>
              </a:lnSpc>
            </a:pPr>
            <a:r>
              <a:rPr lang="en-IN" sz="2800" b="1" dirty="0" smtClean="0">
                <a:latin typeface="Arial Black" pitchFamily="34" charset="0"/>
              </a:rPr>
              <a:t>                 the epithelial cells of the intestine </a:t>
            </a:r>
            <a:r>
              <a:rPr lang="en-US" sz="2800" dirty="0" smtClean="0">
                <a:latin typeface="Arial Black" pitchFamily="34" charset="0"/>
              </a:rPr>
              <a:t>.</a:t>
            </a:r>
          </a:p>
          <a:p>
            <a:pPr algn="just">
              <a:lnSpc>
                <a:spcPct val="80000"/>
              </a:lnSpc>
              <a:buFont typeface="Courier New" pitchFamily="49" charset="0"/>
              <a:buChar char="o"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lnSpc>
                <a:spcPct val="80000"/>
              </a:lnSpc>
              <a:buFont typeface="Courier New" pitchFamily="49" charset="0"/>
              <a:buChar char="o"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Infective stage – </a:t>
            </a:r>
            <a:r>
              <a:rPr lang="en-US" sz="2800" dirty="0" err="1" smtClean="0">
                <a:latin typeface="Arial Black" pitchFamily="34" charset="0"/>
              </a:rPr>
              <a:t>Sporulated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oocyst</a:t>
            </a:r>
            <a:endParaRPr lang="en-US" sz="2800" dirty="0" smtClean="0">
              <a:latin typeface="Arial Black" pitchFamily="34" charset="0"/>
            </a:endParaRPr>
          </a:p>
          <a:p>
            <a:pPr algn="just">
              <a:lnSpc>
                <a:spcPct val="80000"/>
              </a:lnSpc>
              <a:buFont typeface="Courier New" pitchFamily="49" charset="0"/>
              <a:buChar char="o"/>
            </a:pPr>
            <a:endParaRPr lang="en-IN" sz="2800" dirty="0" smtClean="0">
              <a:latin typeface="Arial Black" pitchFamily="34" charset="0"/>
            </a:endParaRPr>
          </a:p>
          <a:p>
            <a:pPr algn="just">
              <a:lnSpc>
                <a:spcPct val="80000"/>
              </a:lnSpc>
              <a:buFont typeface="Courier New" pitchFamily="49" charset="0"/>
              <a:buChar char="o"/>
            </a:pPr>
            <a:endParaRPr lang="en-IN" sz="2800" b="1" dirty="0" smtClean="0">
              <a:latin typeface="Arial Black" pitchFamily="34" charset="0"/>
            </a:endParaRPr>
          </a:p>
          <a:p>
            <a:pPr algn="just">
              <a:lnSpc>
                <a:spcPct val="80000"/>
              </a:lnSpc>
              <a:buFont typeface="Courier New" pitchFamily="49" charset="0"/>
              <a:buChar char="o"/>
            </a:pPr>
            <a:r>
              <a:rPr lang="en-IN" sz="2800" b="1" dirty="0" err="1" smtClean="0">
                <a:solidFill>
                  <a:srgbClr val="FF0000"/>
                </a:solidFill>
                <a:latin typeface="Arial Black" pitchFamily="34" charset="0"/>
              </a:rPr>
              <a:t>Transmission:</a:t>
            </a:r>
            <a:r>
              <a:rPr lang="en-IN" sz="2800" b="1" dirty="0" err="1" smtClean="0">
                <a:latin typeface="Arial Black" pitchFamily="34" charset="0"/>
              </a:rPr>
              <a:t>ingestion</a:t>
            </a:r>
            <a:r>
              <a:rPr lang="en-IN" sz="2800" b="1" dirty="0" smtClean="0">
                <a:latin typeface="Arial Black" pitchFamily="34" charset="0"/>
              </a:rPr>
              <a:t> of </a:t>
            </a:r>
            <a:r>
              <a:rPr lang="en-IN" sz="2800" b="1" dirty="0" err="1" smtClean="0">
                <a:latin typeface="Arial Black" pitchFamily="34" charset="0"/>
              </a:rPr>
              <a:t>sporulated</a:t>
            </a:r>
            <a:r>
              <a:rPr lang="en-IN" sz="2800" b="1" dirty="0" smtClean="0">
                <a:latin typeface="Arial Black" pitchFamily="34" charset="0"/>
              </a:rPr>
              <a:t> oocyst </a:t>
            </a:r>
          </a:p>
          <a:p>
            <a:pPr algn="just">
              <a:lnSpc>
                <a:spcPct val="80000"/>
              </a:lnSpc>
            </a:pPr>
            <a:r>
              <a:rPr lang="en-IN" sz="2800" b="1" dirty="0" smtClean="0">
                <a:latin typeface="Arial Black" pitchFamily="34" charset="0"/>
              </a:rPr>
              <a:t>                          along with  food or water</a:t>
            </a:r>
          </a:p>
          <a:p>
            <a:pPr algn="just">
              <a:lnSpc>
                <a:spcPct val="80000"/>
              </a:lnSpc>
              <a:buFont typeface="Courier New" pitchFamily="49" charset="0"/>
              <a:buChar char="o"/>
            </a:pPr>
            <a:endParaRPr lang="en-IN" sz="2800" b="1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23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Life-cycle of  </a:t>
            </a:r>
            <a:r>
              <a:rPr lang="en-US" sz="3200" i="1" dirty="0" err="1" smtClean="0">
                <a:solidFill>
                  <a:srgbClr val="7030A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en-IN" sz="2800" b="1" u="sng" dirty="0" smtClean="0">
                <a:solidFill>
                  <a:srgbClr val="FF0000"/>
                </a:solidFill>
                <a:latin typeface="Arial Black" pitchFamily="34" charset="0"/>
              </a:rPr>
              <a:t>Life-cycle inside the host :-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en-IN" sz="2800" b="1" dirty="0" smtClean="0">
                <a:latin typeface="Arial Black" pitchFamily="34" charset="0"/>
              </a:rPr>
              <a:t>Host gets infection by the ingestion of     </a:t>
            </a:r>
          </a:p>
          <a:p>
            <a:pPr algn="just">
              <a:lnSpc>
                <a:spcPct val="80000"/>
              </a:lnSpc>
            </a:pPr>
            <a:r>
              <a:rPr lang="en-IN" sz="2800" b="1" dirty="0" smtClean="0">
                <a:latin typeface="Arial Black" pitchFamily="34" charset="0"/>
              </a:rPr>
              <a:t>    </a:t>
            </a:r>
            <a:r>
              <a:rPr lang="en-IN" sz="2800" b="1" dirty="0" err="1" smtClean="0">
                <a:latin typeface="Arial Black" pitchFamily="34" charset="0"/>
              </a:rPr>
              <a:t>sporulated</a:t>
            </a:r>
            <a:r>
              <a:rPr lang="en-IN" sz="2800" b="1" dirty="0" smtClean="0">
                <a:latin typeface="Arial Black" pitchFamily="34" charset="0"/>
              </a:rPr>
              <a:t> </a:t>
            </a:r>
            <a:r>
              <a:rPr lang="en-IN" sz="2800" b="1" dirty="0" err="1" smtClean="0">
                <a:latin typeface="Arial Black" pitchFamily="34" charset="0"/>
              </a:rPr>
              <a:t>oocysts</a:t>
            </a:r>
            <a:r>
              <a:rPr lang="en-IN" sz="2800" b="1" dirty="0" smtClean="0">
                <a:latin typeface="Arial Black" pitchFamily="34" charset="0"/>
              </a:rPr>
              <a:t> through feed and water. </a:t>
            </a:r>
          </a:p>
          <a:p>
            <a:pPr algn="just">
              <a:lnSpc>
                <a:spcPct val="80000"/>
              </a:lnSpc>
            </a:pPr>
            <a:endParaRPr lang="en-IN" sz="2800" b="1" dirty="0" smtClean="0">
              <a:latin typeface="Arial Black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IN" sz="2800" b="1" dirty="0" smtClean="0">
                <a:solidFill>
                  <a:srgbClr val="FF0000"/>
                </a:solidFill>
                <a:latin typeface="Arial Black" pitchFamily="34" charset="0"/>
              </a:rPr>
              <a:t>Three phases occurs inside  the host :-</a:t>
            </a:r>
          </a:p>
          <a:p>
            <a:pPr algn="just">
              <a:lnSpc>
                <a:spcPct val="80000"/>
              </a:lnSpc>
            </a:pPr>
            <a:r>
              <a:rPr lang="en-IN" sz="2800" b="1" dirty="0" smtClean="0">
                <a:latin typeface="Arial Black" pitchFamily="34" charset="0"/>
              </a:rPr>
              <a:t> </a:t>
            </a:r>
          </a:p>
          <a:p>
            <a:pPr marL="571500" indent="-571500" algn="just">
              <a:lnSpc>
                <a:spcPct val="80000"/>
              </a:lnSpc>
              <a:buFont typeface="+mj-lt"/>
              <a:buAutoNum type="romanUcPeriod"/>
            </a:pPr>
            <a:r>
              <a:rPr lang="en-IN" sz="2800" b="1" dirty="0" err="1" smtClean="0">
                <a:solidFill>
                  <a:srgbClr val="002060"/>
                </a:solidFill>
                <a:latin typeface="Arial Black" pitchFamily="34" charset="0"/>
              </a:rPr>
              <a:t>Excystation</a:t>
            </a: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-   Cyst walls rupture and release </a:t>
            </a:r>
            <a:r>
              <a:rPr lang="en-IN" sz="2800" b="1" dirty="0" err="1" smtClean="0">
                <a:solidFill>
                  <a:srgbClr val="0070C0"/>
                </a:solidFill>
                <a:latin typeface="Arial Black" pitchFamily="34" charset="0"/>
              </a:rPr>
              <a:t>sporozoites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 enter in the alimentary canal in the presence of CO</a:t>
            </a:r>
            <a:r>
              <a:rPr lang="en-IN" b="1" dirty="0" smtClean="0">
                <a:solidFill>
                  <a:srgbClr val="0070C0"/>
                </a:solidFill>
              </a:rPr>
              <a:t>2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, bile and trypsin. </a:t>
            </a:r>
          </a:p>
          <a:p>
            <a:pPr algn="just">
              <a:lnSpc>
                <a:spcPct val="80000"/>
              </a:lnSpc>
            </a:pPr>
            <a:endParaRPr lang="en-IN" sz="2800" b="1" dirty="0" smtClean="0">
              <a:latin typeface="Arial Black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800" b="1" dirty="0" err="1" smtClean="0">
                <a:solidFill>
                  <a:srgbClr val="002060"/>
                </a:solidFill>
                <a:latin typeface="Arial Black" pitchFamily="34" charset="0"/>
              </a:rPr>
              <a:t>Sporozoites</a:t>
            </a: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 penetrate the intestinal epithelial cells and form rounded </a:t>
            </a:r>
            <a:r>
              <a:rPr lang="en-IN" sz="2800" b="1" dirty="0" err="1" smtClean="0">
                <a:solidFill>
                  <a:srgbClr val="002060"/>
                </a:solidFill>
                <a:latin typeface="Arial Black" pitchFamily="34" charset="0"/>
              </a:rPr>
              <a:t>trophozoites</a:t>
            </a: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532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Genus:  </a:t>
            </a:r>
            <a:r>
              <a:rPr lang="en-US" sz="3200" i="1" dirty="0" err="1" smtClean="0">
                <a:solidFill>
                  <a:srgbClr val="7030A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sz="2800" b="1" dirty="0" err="1" smtClean="0">
                <a:solidFill>
                  <a:srgbClr val="7030A0"/>
                </a:solidFill>
                <a:latin typeface="Arial Black" pitchFamily="34" charset="0"/>
              </a:rPr>
              <a:t>Schizogony</a:t>
            </a:r>
            <a:r>
              <a:rPr lang="en-IN" sz="28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IN" sz="2800" b="1" dirty="0" smtClean="0">
                <a:solidFill>
                  <a:srgbClr val="FFFF00"/>
                </a:solidFill>
                <a:latin typeface="Arial Black" pitchFamily="34" charset="0"/>
              </a:rPr>
              <a:t>–</a:t>
            </a:r>
            <a:r>
              <a:rPr lang="en-IN" sz="2800" b="1" dirty="0" smtClean="0">
                <a:latin typeface="Arial Black" pitchFamily="34" charset="0"/>
              </a:rPr>
              <a:t>  </a:t>
            </a:r>
            <a:r>
              <a:rPr lang="en-IN" sz="2800" b="1" dirty="0" err="1" smtClean="0">
                <a:latin typeface="Arial Black" pitchFamily="34" charset="0"/>
              </a:rPr>
              <a:t>Trophozoites</a:t>
            </a:r>
            <a:r>
              <a:rPr lang="en-IN" sz="2800" b="1" dirty="0" smtClean="0">
                <a:latin typeface="Arial Black" pitchFamily="34" charset="0"/>
              </a:rPr>
              <a:t> multiply by means of </a:t>
            </a:r>
            <a:r>
              <a:rPr lang="en-IN" sz="2800" b="1" dirty="0" err="1" smtClean="0">
                <a:latin typeface="Arial Black" pitchFamily="34" charset="0"/>
              </a:rPr>
              <a:t>schizogony</a:t>
            </a:r>
            <a:r>
              <a:rPr lang="en-IN" sz="2800" b="1" dirty="0" smtClean="0">
                <a:latin typeface="Arial Black" pitchFamily="34" charset="0"/>
              </a:rPr>
              <a:t> (multiple fission) and form </a:t>
            </a:r>
            <a:r>
              <a:rPr lang="en-IN" sz="2800" b="1" dirty="0" err="1" smtClean="0">
                <a:latin typeface="Arial Black" pitchFamily="34" charset="0"/>
              </a:rPr>
              <a:t>schizonts</a:t>
            </a:r>
            <a:r>
              <a:rPr lang="en-IN" sz="2800" b="1" dirty="0" smtClean="0">
                <a:latin typeface="Arial Black" pitchFamily="34" charset="0"/>
              </a:rPr>
              <a:t> containing numerous elongated </a:t>
            </a:r>
            <a:r>
              <a:rPr lang="en-IN" sz="2800" b="1" dirty="0" err="1" smtClean="0">
                <a:latin typeface="Arial Black" pitchFamily="34" charset="0"/>
              </a:rPr>
              <a:t>merozoites</a:t>
            </a:r>
            <a:r>
              <a:rPr lang="en-IN" sz="2800" b="1" dirty="0" smtClean="0">
                <a:latin typeface="Arial Black" pitchFamily="34" charset="0"/>
              </a:rPr>
              <a:t>. </a:t>
            </a:r>
          </a:p>
          <a:p>
            <a:pPr marL="514350" indent="-5143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514350" indent="-5143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sz="2800" b="1" dirty="0" err="1" smtClean="0">
                <a:solidFill>
                  <a:srgbClr val="002060"/>
                </a:solidFill>
                <a:latin typeface="Arial Black" pitchFamily="34" charset="0"/>
              </a:rPr>
              <a:t>Schiozonts</a:t>
            </a: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 rupture and released </a:t>
            </a:r>
            <a:r>
              <a:rPr lang="en-IN" sz="2800" b="1" dirty="0" err="1" smtClean="0">
                <a:solidFill>
                  <a:srgbClr val="002060"/>
                </a:solidFill>
                <a:latin typeface="Arial Black" pitchFamily="34" charset="0"/>
              </a:rPr>
              <a:t>merozoites</a:t>
            </a: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 invade neighbouring cells and continue 2</a:t>
            </a:r>
            <a:r>
              <a:rPr lang="en-IN" sz="2800" b="1" baseline="30000" dirty="0" smtClean="0">
                <a:solidFill>
                  <a:srgbClr val="002060"/>
                </a:solidFill>
                <a:latin typeface="Arial Black" pitchFamily="34" charset="0"/>
              </a:rPr>
              <a:t>nd</a:t>
            </a: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 generation </a:t>
            </a:r>
            <a:r>
              <a:rPr lang="en-IN" sz="2800" b="1" dirty="0" err="1" smtClean="0">
                <a:solidFill>
                  <a:srgbClr val="002060"/>
                </a:solidFill>
                <a:latin typeface="Arial Black" pitchFamily="34" charset="0"/>
              </a:rPr>
              <a:t>schizogony</a:t>
            </a: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endParaRPr lang="en-IN" sz="2800" b="1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5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Genus:  </a:t>
            </a:r>
            <a:r>
              <a:rPr lang="en-US" sz="3200" i="1" dirty="0" err="1" smtClean="0">
                <a:solidFill>
                  <a:srgbClr val="7030A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IN" sz="2800" b="1" dirty="0" err="1" smtClean="0">
                <a:solidFill>
                  <a:srgbClr val="7030A0"/>
                </a:solidFill>
                <a:latin typeface="Arial Black" pitchFamily="34" charset="0"/>
              </a:rPr>
              <a:t>Syngamy</a:t>
            </a:r>
            <a:r>
              <a:rPr lang="en-IN" sz="2800" b="1" dirty="0" smtClean="0">
                <a:solidFill>
                  <a:srgbClr val="7030A0"/>
                </a:solidFill>
                <a:latin typeface="Arial Black" pitchFamily="34" charset="0"/>
              </a:rPr>
              <a:t> –  </a:t>
            </a:r>
            <a:r>
              <a:rPr lang="en-IN" sz="2800" b="1" dirty="0" err="1" smtClean="0">
                <a:latin typeface="Arial Black" pitchFamily="34" charset="0"/>
              </a:rPr>
              <a:t>Merozoites</a:t>
            </a:r>
            <a:r>
              <a:rPr lang="en-IN" sz="2800" b="1" dirty="0" smtClean="0">
                <a:latin typeface="Arial Black" pitchFamily="34" charset="0"/>
              </a:rPr>
              <a:t> form male                                                      (microgametocyte) and female gametocytes                                  ( </a:t>
            </a:r>
            <a:r>
              <a:rPr lang="en-IN" sz="2800" b="1" dirty="0" err="1" smtClean="0">
                <a:latin typeface="Arial Black" pitchFamily="34" charset="0"/>
              </a:rPr>
              <a:t>macrogametocytes</a:t>
            </a:r>
            <a:r>
              <a:rPr lang="en-IN" sz="2800" b="1" dirty="0" smtClean="0">
                <a:latin typeface="Arial Black" pitchFamily="34" charset="0"/>
              </a:rPr>
              <a:t>). </a:t>
            </a: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IN" sz="2800" b="1" dirty="0" smtClean="0">
              <a:latin typeface="Arial Black" pitchFamily="34" charset="0"/>
            </a:endParaRPr>
          </a:p>
          <a:p>
            <a:pPr marL="457200" indent="-457200" algn="just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IN" sz="2800" b="1" dirty="0" err="1" smtClean="0">
                <a:solidFill>
                  <a:srgbClr val="0070C0"/>
                </a:solidFill>
                <a:latin typeface="Arial Black" pitchFamily="34" charset="0"/>
              </a:rPr>
              <a:t>Microgametocytes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 and </a:t>
            </a:r>
            <a:r>
              <a:rPr lang="en-IN" sz="2800" b="1" dirty="0" err="1" smtClean="0">
                <a:solidFill>
                  <a:srgbClr val="0070C0"/>
                </a:solidFill>
                <a:latin typeface="Arial Black" pitchFamily="34" charset="0"/>
              </a:rPr>
              <a:t>macrogametocytes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 form </a:t>
            </a:r>
            <a:r>
              <a:rPr lang="en-IN" sz="2800" b="1" dirty="0" err="1" smtClean="0">
                <a:solidFill>
                  <a:srgbClr val="0070C0"/>
                </a:solidFill>
                <a:latin typeface="Arial Black" pitchFamily="34" charset="0"/>
              </a:rPr>
              <a:t>microgamets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 and </a:t>
            </a:r>
            <a:r>
              <a:rPr lang="en-IN" sz="2800" b="1" dirty="0" err="1" smtClean="0">
                <a:solidFill>
                  <a:srgbClr val="0070C0"/>
                </a:solidFill>
                <a:latin typeface="Arial Black" pitchFamily="34" charset="0"/>
              </a:rPr>
              <a:t>macrogametes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, respectively.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endParaRPr lang="en-IN" sz="2800" b="1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algn="just">
              <a:lnSpc>
                <a:spcPct val="170000"/>
              </a:lnSpc>
            </a:pPr>
            <a:endParaRPr lang="en-IN" sz="2800" b="1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2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Arial Rounded MT Bold" pitchFamily="34" charset="0"/>
              </a:rPr>
              <a:t>Genus:  </a:t>
            </a:r>
            <a:r>
              <a:rPr lang="en-US" sz="3200" i="1" dirty="0" err="1" smtClean="0">
                <a:solidFill>
                  <a:srgbClr val="0070C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70000"/>
              </a:lnSpc>
            </a:pPr>
            <a:endParaRPr lang="en-IN" sz="2800" b="1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FF0000"/>
                </a:solidFill>
                <a:latin typeface="Arial Black" pitchFamily="34" charset="0"/>
              </a:rPr>
              <a:t>Flagellated microgamete (motile) are released from the ruptured host cells and fertilized the </a:t>
            </a:r>
            <a:r>
              <a:rPr lang="en-IN" sz="2800" b="1" dirty="0" err="1" smtClean="0">
                <a:solidFill>
                  <a:srgbClr val="FF0000"/>
                </a:solidFill>
                <a:latin typeface="Arial Black" pitchFamily="34" charset="0"/>
              </a:rPr>
              <a:t>macrogametes</a:t>
            </a:r>
            <a:r>
              <a:rPr lang="en-IN" sz="2800" b="1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en-IN" sz="28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After fertilization zygote is formed  which transformed into </a:t>
            </a:r>
            <a:r>
              <a:rPr lang="en-IN" sz="2800" b="1" dirty="0" err="1" smtClean="0">
                <a:solidFill>
                  <a:srgbClr val="0070C0"/>
                </a:solidFill>
                <a:latin typeface="Arial Black" pitchFamily="34" charset="0"/>
              </a:rPr>
              <a:t>unsporulated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 oocysts and passed out through the faces of the infected host.</a:t>
            </a:r>
          </a:p>
          <a:p>
            <a:pPr algn="just">
              <a:lnSpc>
                <a:spcPct val="170000"/>
              </a:lnSpc>
            </a:pPr>
            <a:endParaRPr lang="en-IN" sz="2800" b="1" dirty="0" smtClean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83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Phylum- Apicomplexa </a:t>
            </a:r>
            <a:br>
              <a:rPr lang="en-US" sz="3600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en-US" sz="36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Class – </a:t>
            </a:r>
            <a:r>
              <a:rPr lang="en-US" sz="36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Sporozoea</a:t>
            </a:r>
            <a:endParaRPr lang="en-US" sz="36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pPr algn="just"/>
            <a:endParaRPr lang="en-US" sz="1800" dirty="0" smtClean="0"/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latin typeface="Arial Rounded MT Bold" pitchFamily="34" charset="0"/>
              </a:rPr>
              <a:t>Members of </a:t>
            </a:r>
            <a:r>
              <a:rPr lang="en-US" sz="2800" b="1" dirty="0" err="1" smtClean="0">
                <a:latin typeface="Arial Rounded MT Bold" pitchFamily="34" charset="0"/>
              </a:rPr>
              <a:t>sporozoea</a:t>
            </a:r>
            <a:r>
              <a:rPr lang="en-US" sz="2800" b="1" dirty="0" smtClean="0">
                <a:latin typeface="Arial Rounded MT Bold" pitchFamily="34" charset="0"/>
              </a:rPr>
              <a:t> class are parasitic and spore forming.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Phylum Apicomplexa has </a:t>
            </a:r>
            <a:r>
              <a:rPr lang="en-US" sz="2800" b="1" u="sng" dirty="0" smtClean="0">
                <a:solidFill>
                  <a:srgbClr val="0070C0"/>
                </a:solidFill>
                <a:latin typeface="Arial Rounded MT Bold" pitchFamily="34" charset="0"/>
              </a:rPr>
              <a:t>apical complex 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(  polar ring, </a:t>
            </a:r>
            <a:r>
              <a:rPr lang="en-US" sz="2800" b="1" dirty="0" err="1" smtClean="0">
                <a:solidFill>
                  <a:srgbClr val="0070C0"/>
                </a:solidFill>
                <a:latin typeface="Arial Rounded MT Bold" pitchFamily="34" charset="0"/>
              </a:rPr>
              <a:t>conoid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Arial Rounded MT Bold" pitchFamily="34" charset="0"/>
              </a:rPr>
              <a:t>micronemes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Arial Rounded MT Bold" pitchFamily="34" charset="0"/>
              </a:rPr>
              <a:t>rhoptries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 , </a:t>
            </a:r>
            <a:r>
              <a:rPr lang="en-US" sz="2800" b="1" dirty="0" err="1" smtClean="0">
                <a:solidFill>
                  <a:srgbClr val="0070C0"/>
                </a:solidFill>
                <a:latin typeface="Arial Rounded MT Bold" pitchFamily="34" charset="0"/>
              </a:rPr>
              <a:t>Micropores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 and </a:t>
            </a:r>
            <a:r>
              <a:rPr lang="en-US" sz="2800" b="1" dirty="0" err="1" smtClean="0">
                <a:solidFill>
                  <a:srgbClr val="0070C0"/>
                </a:solidFill>
                <a:latin typeface="Arial Rounded MT Bold" pitchFamily="34" charset="0"/>
              </a:rPr>
              <a:t>subpellicular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 tubules ).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2800" b="1" dirty="0" smtClean="0"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latin typeface="Arial Rounded MT Bold" pitchFamily="34" charset="0"/>
              </a:rPr>
              <a:t>         Both asexual ( </a:t>
            </a:r>
            <a:r>
              <a:rPr lang="en-US" sz="2800" b="1" dirty="0" err="1" smtClean="0">
                <a:latin typeface="Arial Rounded MT Bold" pitchFamily="34" charset="0"/>
              </a:rPr>
              <a:t>Schizogony</a:t>
            </a:r>
            <a:r>
              <a:rPr lang="en-US" sz="2800" b="1" dirty="0" smtClean="0">
                <a:latin typeface="Arial Rounded MT Bold" pitchFamily="34" charset="0"/>
              </a:rPr>
              <a:t>) and sexual                                    ( </a:t>
            </a:r>
            <a:r>
              <a:rPr lang="en-US" sz="2800" b="1" dirty="0" err="1" smtClean="0">
                <a:latin typeface="Arial Rounded MT Bold" pitchFamily="34" charset="0"/>
              </a:rPr>
              <a:t>Gametogony</a:t>
            </a:r>
            <a:r>
              <a:rPr lang="en-US" sz="2800" b="1" dirty="0" smtClean="0">
                <a:latin typeface="Arial Rounded MT Bold" pitchFamily="34" charset="0"/>
              </a:rPr>
              <a:t>)   types of reproduction present.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</a:rPr>
              <a:t>Members produce spores by means of </a:t>
            </a:r>
            <a:r>
              <a:rPr lang="en-US" sz="2800" b="1" dirty="0" err="1" smtClean="0">
                <a:solidFill>
                  <a:srgbClr val="FF0000"/>
                </a:solidFill>
                <a:latin typeface="Arial Rounded MT Bold" pitchFamily="34" charset="0"/>
              </a:rPr>
              <a:t>sporogony</a:t>
            </a:r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</a:rPr>
              <a:t>. 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2800" b="1" dirty="0" smtClean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43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Arial Rounded MT Bold" pitchFamily="34" charset="0"/>
              </a:rPr>
              <a:t>Genus</a:t>
            </a:r>
            <a:r>
              <a:rPr lang="en-US" sz="3200" i="1" dirty="0" smtClean="0">
                <a:solidFill>
                  <a:srgbClr val="0070C0"/>
                </a:solidFill>
                <a:latin typeface="Arial Rounded MT Bold" pitchFamily="34" charset="0"/>
              </a:rPr>
              <a:t>:  </a:t>
            </a:r>
            <a:r>
              <a:rPr lang="en-US" sz="3200" i="1" dirty="0" err="1" smtClean="0">
                <a:solidFill>
                  <a:srgbClr val="0070C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70000"/>
              </a:lnSpc>
            </a:pPr>
            <a:r>
              <a:rPr lang="en-IN" sz="2800" b="1" dirty="0" smtClean="0">
                <a:solidFill>
                  <a:srgbClr val="FF0000"/>
                </a:solidFill>
                <a:latin typeface="Arial Black" pitchFamily="34" charset="0"/>
              </a:rPr>
              <a:t>Outside the host in the environment :-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sz="2800" b="1" dirty="0" err="1" smtClean="0">
                <a:solidFill>
                  <a:srgbClr val="0070C0"/>
                </a:solidFill>
                <a:latin typeface="Arial Black" pitchFamily="34" charset="0"/>
              </a:rPr>
              <a:t>Unsporulated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 oocysts became </a:t>
            </a:r>
            <a:r>
              <a:rPr lang="en-IN" sz="2800" b="1" dirty="0" err="1" smtClean="0">
                <a:solidFill>
                  <a:srgbClr val="0070C0"/>
                </a:solidFill>
                <a:latin typeface="Arial Black" pitchFamily="34" charset="0"/>
              </a:rPr>
              <a:t>sporulated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 outside the host in environment in the presence of O</a:t>
            </a:r>
            <a:r>
              <a:rPr lang="en-IN" b="1" dirty="0" smtClean="0">
                <a:solidFill>
                  <a:srgbClr val="0070C0"/>
                </a:solidFill>
              </a:rPr>
              <a:t>2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, suitable temperature and moisture</a:t>
            </a:r>
            <a:r>
              <a:rPr lang="en-IN" sz="2800" b="1" dirty="0">
                <a:solidFill>
                  <a:srgbClr val="0070C0"/>
                </a:solidFill>
                <a:latin typeface="Arial Black" pitchFamily="34" charset="0"/>
              </a:rPr>
              <a:t>.</a:t>
            </a:r>
            <a:endParaRPr lang="en-IN" sz="28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lnSpc>
                <a:spcPct val="80000"/>
              </a:lnSpc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endParaRPr lang="en-IN" sz="28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At the temperature of 29-30 degree Celsius with sufficient air and moisture, the </a:t>
            </a:r>
            <a:r>
              <a:rPr lang="en-IN" sz="2800" b="1" dirty="0" err="1" smtClean="0">
                <a:solidFill>
                  <a:srgbClr val="002060"/>
                </a:solidFill>
                <a:latin typeface="Arial Black" pitchFamily="34" charset="0"/>
              </a:rPr>
              <a:t>sporulation</a:t>
            </a: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 occurs within 1-3 days.</a:t>
            </a:r>
          </a:p>
        </p:txBody>
      </p:sp>
    </p:spTree>
    <p:extLst>
      <p:ext uri="{BB962C8B-B14F-4D97-AF65-F5344CB8AC3E}">
        <p14:creationId xmlns:p14="http://schemas.microsoft.com/office/powerpoint/2010/main" val="265289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Arial Rounded MT Bold" pitchFamily="34" charset="0"/>
              </a:rPr>
              <a:t>Life-cycle of </a:t>
            </a:r>
            <a:r>
              <a:rPr lang="en-US" sz="3200" i="1" dirty="0" err="1" smtClean="0">
                <a:solidFill>
                  <a:srgbClr val="0070C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endParaRPr lang="en-IN" sz="2800" b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11266" name="Picture 2" descr="G:\eimeria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 rot="16200000">
            <a:off x="7969068" y="5717853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41605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Arial Rounded MT Bold" pitchFamily="34" charset="0"/>
              </a:rPr>
              <a:t>Life-cycle of </a:t>
            </a:r>
            <a:r>
              <a:rPr lang="en-US" sz="3200" i="1" dirty="0" err="1">
                <a:solidFill>
                  <a:srgbClr val="0070C0"/>
                </a:solidFill>
                <a:latin typeface="Arial Rounded MT Bold" pitchFamily="34" charset="0"/>
              </a:rPr>
              <a:t>Eimeria</a:t>
            </a:r>
            <a:endParaRPr lang="en-US" sz="32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endParaRPr lang="en-IN" sz="2800" b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098" name="Picture 2" descr="G:\Eimeria life-cyc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399"/>
            <a:ext cx="9144000" cy="6324601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45409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Arial Rounded MT Bold" pitchFamily="34" charset="0"/>
              </a:rPr>
              <a:t>Genus:  </a:t>
            </a:r>
            <a:r>
              <a:rPr lang="en-US" sz="3200" i="1" dirty="0" err="1" smtClean="0">
                <a:solidFill>
                  <a:srgbClr val="0070C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FF0000"/>
                </a:solidFill>
                <a:latin typeface="Arial Black" pitchFamily="34" charset="0"/>
              </a:rPr>
              <a:t>Coccidiosis is regarded ubiquitous in poultry management.</a:t>
            </a: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latin typeface="Arial Black" pitchFamily="34" charset="0"/>
              </a:rPr>
              <a:t>It is considered as a man made dieses since overcrowding and unhygienic conditions encourage it.</a:t>
            </a: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Young animals /birds are most susceptible and adults act as carrier.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          Three types of coccidiosis occurs in poultry- </a:t>
            </a: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  </a:t>
            </a:r>
            <a:r>
              <a:rPr lang="en-IN" sz="2800" b="1" dirty="0" err="1" smtClean="0">
                <a:solidFill>
                  <a:srgbClr val="002060"/>
                </a:solidFill>
                <a:latin typeface="Arial Black" pitchFamily="34" charset="0"/>
              </a:rPr>
              <a:t>Caecal</a:t>
            </a: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 coccidiosis</a:t>
            </a: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  Rectal coccidiosis</a:t>
            </a: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  Intestinal coccidiosis</a:t>
            </a:r>
          </a:p>
        </p:txBody>
      </p:sp>
    </p:spTree>
    <p:extLst>
      <p:ext uri="{BB962C8B-B14F-4D97-AF65-F5344CB8AC3E}">
        <p14:creationId xmlns:p14="http://schemas.microsoft.com/office/powerpoint/2010/main" val="39842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Genus:  </a:t>
            </a:r>
            <a:r>
              <a:rPr lang="en-US" sz="3200" i="1" dirty="0" err="1" smtClean="0">
                <a:solidFill>
                  <a:srgbClr val="7030A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endParaRPr lang="en-IN" sz="3200" b="1" dirty="0" smtClean="0">
              <a:latin typeface="Arial Black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IN" sz="3200" b="1" dirty="0" err="1" smtClean="0">
                <a:solidFill>
                  <a:srgbClr val="FF0000"/>
                </a:solidFill>
                <a:latin typeface="Arial Black" pitchFamily="34" charset="0"/>
              </a:rPr>
              <a:t>Caecal</a:t>
            </a:r>
            <a:r>
              <a:rPr lang="en-IN" sz="32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IN" sz="3200" b="1" dirty="0" err="1" smtClean="0">
                <a:solidFill>
                  <a:srgbClr val="FF0000"/>
                </a:solidFill>
                <a:latin typeface="Arial Black" pitchFamily="34" charset="0"/>
              </a:rPr>
              <a:t>coccidiosis</a:t>
            </a:r>
            <a:r>
              <a:rPr lang="en-IN" sz="3200" b="1" dirty="0" smtClean="0">
                <a:solidFill>
                  <a:srgbClr val="FF0000"/>
                </a:solidFill>
                <a:latin typeface="Arial Black" pitchFamily="34" charset="0"/>
              </a:rPr>
              <a:t> - </a:t>
            </a:r>
            <a:r>
              <a:rPr lang="en-IN" sz="2800" b="1" dirty="0" smtClean="0">
                <a:solidFill>
                  <a:srgbClr val="00B0F0"/>
                </a:solidFill>
                <a:latin typeface="Arial Black" pitchFamily="34" charset="0"/>
              </a:rPr>
              <a:t>caused by </a:t>
            </a:r>
            <a:r>
              <a:rPr lang="en-IN" sz="2800" b="1" i="1" dirty="0" err="1" smtClean="0">
                <a:solidFill>
                  <a:srgbClr val="00B0F0"/>
                </a:solidFill>
                <a:latin typeface="Arial Black" pitchFamily="34" charset="0"/>
              </a:rPr>
              <a:t>Eimeria</a:t>
            </a:r>
            <a:r>
              <a:rPr lang="en-IN" sz="2800" b="1" i="1" dirty="0" smtClean="0">
                <a:solidFill>
                  <a:srgbClr val="00B0F0"/>
                </a:solidFill>
                <a:latin typeface="Arial Black" pitchFamily="34" charset="0"/>
              </a:rPr>
              <a:t>    </a:t>
            </a:r>
          </a:p>
          <a:p>
            <a:pPr algn="just">
              <a:lnSpc>
                <a:spcPct val="80000"/>
              </a:lnSpc>
            </a:pPr>
            <a:r>
              <a:rPr lang="en-IN" sz="2800" b="1" i="1" dirty="0" smtClean="0">
                <a:solidFill>
                  <a:srgbClr val="00B0F0"/>
                </a:solidFill>
                <a:latin typeface="Arial Black" pitchFamily="34" charset="0"/>
              </a:rPr>
              <a:t>                                        </a:t>
            </a:r>
            <a:r>
              <a:rPr lang="en-IN" sz="2800" b="1" i="1" dirty="0" err="1" smtClean="0">
                <a:solidFill>
                  <a:srgbClr val="00B0F0"/>
                </a:solidFill>
                <a:latin typeface="Arial Black" pitchFamily="34" charset="0"/>
              </a:rPr>
              <a:t>tenella</a:t>
            </a:r>
            <a:r>
              <a:rPr lang="en-IN" sz="2800" b="1" i="1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It occurs mostly in young birds of 3-7 weeks of age.</a:t>
            </a: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800" b="1" dirty="0" err="1" smtClean="0">
                <a:solidFill>
                  <a:srgbClr val="0070C0"/>
                </a:solidFill>
                <a:latin typeface="Arial Black" pitchFamily="34" charset="0"/>
              </a:rPr>
              <a:t>Petechial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 haemorrhage found in enlarged </a:t>
            </a:r>
            <a:r>
              <a:rPr lang="en-IN" sz="2800" b="1" dirty="0" err="1" smtClean="0">
                <a:solidFill>
                  <a:srgbClr val="0070C0"/>
                </a:solidFill>
                <a:latin typeface="Arial Black" pitchFamily="34" charset="0"/>
              </a:rPr>
              <a:t>caecum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 on 4</a:t>
            </a:r>
            <a:r>
              <a:rPr lang="en-IN" sz="2800" b="1" baseline="30000" dirty="0" smtClean="0">
                <a:solidFill>
                  <a:srgbClr val="0070C0"/>
                </a:solidFill>
                <a:latin typeface="Arial Black" pitchFamily="34" charset="0"/>
              </a:rPr>
              <a:t>th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 day after infection.</a:t>
            </a: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IN" sz="28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7030A0"/>
                </a:solidFill>
                <a:latin typeface="Arial Black" pitchFamily="34" charset="0"/>
              </a:rPr>
              <a:t>Lumen of caeca filled with consolidated and dark-brown to blackish </a:t>
            </a:r>
            <a:r>
              <a:rPr lang="en-IN" sz="2800" b="1" dirty="0" err="1" smtClean="0">
                <a:solidFill>
                  <a:srgbClr val="7030A0"/>
                </a:solidFill>
                <a:latin typeface="Arial Black" pitchFamily="34" charset="0"/>
              </a:rPr>
              <a:t>caseous</a:t>
            </a:r>
            <a:r>
              <a:rPr lang="en-IN" sz="2800" b="1" dirty="0" smtClean="0">
                <a:solidFill>
                  <a:srgbClr val="7030A0"/>
                </a:solidFill>
                <a:latin typeface="Arial Black" pitchFamily="34" charset="0"/>
              </a:rPr>
              <a:t> mass    ( </a:t>
            </a:r>
            <a:r>
              <a:rPr lang="en-IN" sz="2800" b="1" dirty="0" err="1" smtClean="0">
                <a:solidFill>
                  <a:srgbClr val="7030A0"/>
                </a:solidFill>
                <a:latin typeface="Arial Black" pitchFamily="34" charset="0"/>
              </a:rPr>
              <a:t>caecal</a:t>
            </a:r>
            <a:r>
              <a:rPr lang="en-IN" sz="2800" b="1" dirty="0" smtClean="0">
                <a:solidFill>
                  <a:srgbClr val="7030A0"/>
                </a:solidFill>
                <a:latin typeface="Arial Black" pitchFamily="34" charset="0"/>
              </a:rPr>
              <a:t> core) containing </a:t>
            </a:r>
            <a:r>
              <a:rPr lang="en-IN" sz="2800" b="1" dirty="0" err="1" smtClean="0">
                <a:solidFill>
                  <a:srgbClr val="7030A0"/>
                </a:solidFill>
                <a:latin typeface="Arial Black" pitchFamily="34" charset="0"/>
              </a:rPr>
              <a:t>feaces</a:t>
            </a:r>
            <a:r>
              <a:rPr lang="en-IN" sz="2800" b="1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IN" sz="2800" b="1" dirty="0" err="1" smtClean="0">
                <a:solidFill>
                  <a:srgbClr val="7030A0"/>
                </a:solidFill>
                <a:latin typeface="Arial Black" pitchFamily="34" charset="0"/>
              </a:rPr>
              <a:t>necrosed</a:t>
            </a:r>
            <a:r>
              <a:rPr lang="en-IN" sz="2800" b="1" dirty="0" smtClean="0">
                <a:solidFill>
                  <a:srgbClr val="7030A0"/>
                </a:solidFill>
                <a:latin typeface="Arial Black" pitchFamily="34" charset="0"/>
              </a:rPr>
              <a:t> cellular debris and blood.</a:t>
            </a:r>
          </a:p>
          <a:p>
            <a:pPr algn="just">
              <a:lnSpc>
                <a:spcPct val="80000"/>
              </a:lnSpc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8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Genus:  </a:t>
            </a:r>
            <a:r>
              <a:rPr lang="en-US" sz="3200" i="1" dirty="0" err="1" smtClean="0">
                <a:solidFill>
                  <a:srgbClr val="7030A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Haemorrhages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 in 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caecum</a:t>
            </a:r>
            <a:endParaRPr lang="en-IN" sz="2800" b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29200" y="1676400"/>
            <a:ext cx="4114800" cy="4648200"/>
          </a:xfrm>
          <a:prstGeom prst="rect">
            <a:avLst/>
          </a:prstGeom>
          <a:noFill/>
        </p:spPr>
      </p:pic>
      <p:pic>
        <p:nvPicPr>
          <p:cNvPr id="6" name="Picture 5" descr="G:\E-Tenella-23-Junio-B.jpg"/>
          <p:cNvPicPr/>
          <p:nvPr/>
        </p:nvPicPr>
        <p:blipFill rotWithShape="1">
          <a:blip r:embed="rId3"/>
          <a:srcRect l="8930" t="30520" r="12122" b="10331"/>
          <a:stretch/>
        </p:blipFill>
        <p:spPr bwMode="auto">
          <a:xfrm>
            <a:off x="395536" y="1694080"/>
            <a:ext cx="4425305" cy="46305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5899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Genus:  </a:t>
            </a:r>
            <a:r>
              <a:rPr lang="en-US" sz="3200" i="1" dirty="0" err="1" smtClean="0">
                <a:solidFill>
                  <a:srgbClr val="7030A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r>
              <a:rPr lang="en-IN" sz="3200" b="1" dirty="0" err="1" smtClean="0">
                <a:solidFill>
                  <a:srgbClr val="FF0000"/>
                </a:solidFill>
                <a:latin typeface="Arial Black" pitchFamily="34" charset="0"/>
              </a:rPr>
              <a:t>Caecal</a:t>
            </a:r>
            <a:r>
              <a:rPr lang="en-IN" sz="3200" b="1" dirty="0" smtClean="0">
                <a:solidFill>
                  <a:srgbClr val="FF0000"/>
                </a:solidFill>
                <a:latin typeface="Arial Black" pitchFamily="34" charset="0"/>
              </a:rPr>
              <a:t> core is characteristic lesions of </a:t>
            </a:r>
            <a:r>
              <a:rPr lang="en-IN" sz="3200" b="1" dirty="0" err="1" smtClean="0">
                <a:solidFill>
                  <a:srgbClr val="FF0000"/>
                </a:solidFill>
                <a:latin typeface="Arial Black" pitchFamily="34" charset="0"/>
              </a:rPr>
              <a:t>ccaecal</a:t>
            </a:r>
            <a:r>
              <a:rPr lang="en-IN" sz="32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IN" sz="3200" b="1" dirty="0" err="1" smtClean="0">
                <a:solidFill>
                  <a:srgbClr val="FF0000"/>
                </a:solidFill>
                <a:latin typeface="Arial Black" pitchFamily="34" charset="0"/>
              </a:rPr>
              <a:t>coccidiosis</a:t>
            </a:r>
            <a:r>
              <a:rPr lang="en-IN" sz="3200" b="1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en-IN" sz="3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lnSpc>
                <a:spcPct val="80000"/>
              </a:lnSpc>
            </a:pPr>
            <a:endParaRPr lang="en-IN" sz="32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r>
              <a:rPr lang="en-IN" sz="3200" b="1" dirty="0" smtClean="0">
                <a:latin typeface="Arial Black" pitchFamily="34" charset="0"/>
              </a:rPr>
              <a:t>Symptoms – 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dropping, stop feeding but may continue to drink water, </a:t>
            </a:r>
            <a:r>
              <a:rPr lang="en-IN" sz="2800" b="1" u="sng" dirty="0" smtClean="0">
                <a:solidFill>
                  <a:srgbClr val="0070C0"/>
                </a:solidFill>
                <a:latin typeface="Arial Black" pitchFamily="34" charset="0"/>
              </a:rPr>
              <a:t>bloody diarrhoea (red diarrhoea), 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anaemia and death.</a:t>
            </a:r>
          </a:p>
          <a:p>
            <a:pPr algn="just">
              <a:lnSpc>
                <a:spcPct val="80000"/>
              </a:lnSpc>
            </a:pPr>
            <a:endParaRPr lang="en-IN" sz="3200" b="1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6146" name="Picture 2" descr="G:\bloody diaarhoea in chi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9952" y="4143718"/>
            <a:ext cx="3632200" cy="271780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67823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 Rounded MT Bold" pitchFamily="34" charset="0"/>
              </a:rPr>
              <a:t>Genus:  </a:t>
            </a:r>
            <a:r>
              <a:rPr lang="en-US" sz="3200" i="1" dirty="0" err="1" smtClean="0">
                <a:solidFill>
                  <a:srgbClr val="00206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IN" sz="3500" b="1" dirty="0" smtClean="0">
                <a:solidFill>
                  <a:srgbClr val="FF0000"/>
                </a:solidFill>
                <a:latin typeface="Arial Black" pitchFamily="34" charset="0"/>
              </a:rPr>
              <a:t>Rectal </a:t>
            </a:r>
            <a:r>
              <a:rPr lang="en-IN" sz="3500" b="1" dirty="0" err="1" smtClean="0">
                <a:solidFill>
                  <a:srgbClr val="FF0000"/>
                </a:solidFill>
                <a:latin typeface="Arial Black" pitchFamily="34" charset="0"/>
              </a:rPr>
              <a:t>Coccidiosis</a:t>
            </a:r>
            <a:r>
              <a:rPr lang="en-IN" sz="35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IN" sz="3500" b="1" dirty="0" smtClean="0">
                <a:latin typeface="Arial Black" pitchFamily="34" charset="0"/>
              </a:rPr>
              <a:t>– 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caused by </a:t>
            </a:r>
            <a:r>
              <a:rPr lang="en-IN" sz="2800" b="1" i="1" dirty="0" err="1" smtClean="0">
                <a:solidFill>
                  <a:srgbClr val="0070C0"/>
                </a:solidFill>
                <a:latin typeface="Arial Black" pitchFamily="34" charset="0"/>
              </a:rPr>
              <a:t>Eimeria</a:t>
            </a:r>
            <a:r>
              <a:rPr lang="en-IN" sz="2800" b="1" i="1" dirty="0" smtClean="0">
                <a:solidFill>
                  <a:srgbClr val="0070C0"/>
                </a:solidFill>
                <a:latin typeface="Arial Black" pitchFamily="34" charset="0"/>
              </a:rPr>
              <a:t>          </a:t>
            </a:r>
          </a:p>
          <a:p>
            <a:pPr algn="just">
              <a:lnSpc>
                <a:spcPct val="80000"/>
              </a:lnSpc>
            </a:pPr>
            <a:r>
              <a:rPr lang="en-IN" sz="2800" b="1" i="1" dirty="0" smtClean="0">
                <a:solidFill>
                  <a:srgbClr val="0070C0"/>
                </a:solidFill>
                <a:latin typeface="Arial Black" pitchFamily="34" charset="0"/>
              </a:rPr>
              <a:t>                                               </a:t>
            </a:r>
            <a:r>
              <a:rPr lang="en-IN" sz="2800" b="1" i="1" dirty="0" err="1" smtClean="0">
                <a:solidFill>
                  <a:srgbClr val="0070C0"/>
                </a:solidFill>
                <a:latin typeface="Arial Black" pitchFamily="34" charset="0"/>
              </a:rPr>
              <a:t>brunetti</a:t>
            </a:r>
            <a:r>
              <a:rPr lang="en-IN" sz="2800" b="1" i="1" dirty="0" smtClean="0">
                <a:solidFill>
                  <a:srgbClr val="0070C0"/>
                </a:solidFill>
                <a:latin typeface="Arial Black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en-IN" sz="2800" b="1" i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Affected birds showed white </a:t>
            </a:r>
            <a:r>
              <a:rPr lang="en-IN" sz="2800" b="1" dirty="0" err="1" smtClean="0">
                <a:solidFill>
                  <a:srgbClr val="0070C0"/>
                </a:solidFill>
                <a:latin typeface="Arial Black" pitchFamily="34" charset="0"/>
              </a:rPr>
              <a:t>fluidy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 droppings mixed with blood and mucus casts, severe dehydration, reduced body weight and lack of appetite.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just">
              <a:lnSpc>
                <a:spcPct val="80000"/>
              </a:lnSpc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1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Genus:  </a:t>
            </a:r>
            <a:r>
              <a:rPr lang="en-US" sz="3200" i="1" dirty="0" err="1" smtClean="0">
                <a:solidFill>
                  <a:srgbClr val="7030A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endParaRPr lang="en-IN" sz="3200" b="1" dirty="0" smtClean="0">
              <a:latin typeface="Arial Black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sz="3200" b="1" dirty="0" smtClean="0">
                <a:solidFill>
                  <a:srgbClr val="FF0000"/>
                </a:solidFill>
                <a:latin typeface="Arial Black" pitchFamily="34" charset="0"/>
              </a:rPr>
              <a:t>Intestinal </a:t>
            </a:r>
            <a:r>
              <a:rPr lang="en-IN" sz="3200" b="1" dirty="0" err="1" smtClean="0">
                <a:solidFill>
                  <a:srgbClr val="FF0000"/>
                </a:solidFill>
                <a:latin typeface="Arial Black" pitchFamily="34" charset="0"/>
              </a:rPr>
              <a:t>coccidiosis</a:t>
            </a:r>
            <a:r>
              <a:rPr lang="en-IN" sz="3200" b="1" dirty="0" smtClean="0">
                <a:solidFill>
                  <a:srgbClr val="FF0000"/>
                </a:solidFill>
                <a:latin typeface="Arial Black" pitchFamily="34" charset="0"/>
              </a:rPr>
              <a:t>- </a:t>
            </a:r>
            <a:r>
              <a:rPr lang="en-IN" sz="28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caused by </a:t>
            </a:r>
            <a:r>
              <a:rPr lang="en-IN" sz="2800" b="1" i="1" dirty="0" smtClean="0">
                <a:solidFill>
                  <a:srgbClr val="0070C0"/>
                </a:solidFill>
                <a:latin typeface="Arial Black" pitchFamily="34" charset="0"/>
              </a:rPr>
              <a:t>E. </a:t>
            </a:r>
            <a:r>
              <a:rPr lang="en-IN" sz="2800" b="1" i="1" dirty="0" err="1" smtClean="0">
                <a:solidFill>
                  <a:srgbClr val="0070C0"/>
                </a:solidFill>
                <a:latin typeface="Arial Black" pitchFamily="34" charset="0"/>
              </a:rPr>
              <a:t>necatrix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, </a:t>
            </a:r>
            <a:r>
              <a:rPr lang="en-IN" sz="2800" b="1" i="1" dirty="0" smtClean="0">
                <a:solidFill>
                  <a:srgbClr val="0070C0"/>
                </a:solidFill>
                <a:latin typeface="Arial Black" pitchFamily="34" charset="0"/>
              </a:rPr>
              <a:t>E. </a:t>
            </a:r>
            <a:r>
              <a:rPr lang="en-IN" sz="2800" b="1" i="1" dirty="0" err="1" smtClean="0">
                <a:solidFill>
                  <a:srgbClr val="0070C0"/>
                </a:solidFill>
                <a:latin typeface="Arial Black" pitchFamily="34" charset="0"/>
              </a:rPr>
              <a:t>acervulina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, </a:t>
            </a:r>
            <a:r>
              <a:rPr lang="en-IN" sz="2800" b="1" i="1" dirty="0" smtClean="0">
                <a:solidFill>
                  <a:srgbClr val="0070C0"/>
                </a:solidFill>
                <a:latin typeface="Arial Black" pitchFamily="34" charset="0"/>
              </a:rPr>
              <a:t>E. maxima 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and </a:t>
            </a:r>
            <a:r>
              <a:rPr lang="en-IN" sz="2800" b="1" i="1" dirty="0" smtClean="0">
                <a:solidFill>
                  <a:srgbClr val="0070C0"/>
                </a:solidFill>
                <a:latin typeface="Arial Black" pitchFamily="34" charset="0"/>
              </a:rPr>
              <a:t>E. </a:t>
            </a:r>
            <a:r>
              <a:rPr lang="en-IN" sz="2800" b="1" i="1" dirty="0" err="1" smtClean="0">
                <a:solidFill>
                  <a:srgbClr val="0070C0"/>
                </a:solidFill>
                <a:latin typeface="Arial Black" pitchFamily="34" charset="0"/>
              </a:rPr>
              <a:t>mivati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.</a:t>
            </a: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IN" sz="28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Generally older birds are affected and chronic form is common.</a:t>
            </a: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IN" sz="28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7030A0"/>
                </a:solidFill>
                <a:latin typeface="Arial Black" pitchFamily="34" charset="0"/>
              </a:rPr>
              <a:t>In </a:t>
            </a:r>
            <a:r>
              <a:rPr lang="en-IN" sz="2800" b="1" i="1" dirty="0" smtClean="0">
                <a:solidFill>
                  <a:srgbClr val="7030A0"/>
                </a:solidFill>
                <a:latin typeface="Arial Black" pitchFamily="34" charset="0"/>
              </a:rPr>
              <a:t>E. </a:t>
            </a:r>
            <a:r>
              <a:rPr lang="en-IN" sz="2800" b="1" i="1" dirty="0" err="1" smtClean="0">
                <a:solidFill>
                  <a:srgbClr val="7030A0"/>
                </a:solidFill>
                <a:latin typeface="Arial Black" pitchFamily="34" charset="0"/>
              </a:rPr>
              <a:t>necatrix</a:t>
            </a:r>
            <a:r>
              <a:rPr lang="en-IN" sz="2800" b="1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IN" sz="2800" b="1" dirty="0" err="1" smtClean="0">
                <a:solidFill>
                  <a:srgbClr val="7030A0"/>
                </a:solidFill>
                <a:latin typeface="Arial Black" pitchFamily="34" charset="0"/>
              </a:rPr>
              <a:t>submucosal</a:t>
            </a:r>
            <a:r>
              <a:rPr lang="en-IN" sz="2800" b="1" dirty="0" smtClean="0">
                <a:solidFill>
                  <a:srgbClr val="7030A0"/>
                </a:solidFill>
                <a:latin typeface="Arial Black" pitchFamily="34" charset="0"/>
              </a:rPr>
              <a:t> haemorrhage is found mainly in the middle part of the small intestine. </a:t>
            </a:r>
          </a:p>
        </p:txBody>
      </p:sp>
    </p:spTree>
    <p:extLst>
      <p:ext uri="{BB962C8B-B14F-4D97-AF65-F5344CB8AC3E}">
        <p14:creationId xmlns:p14="http://schemas.microsoft.com/office/powerpoint/2010/main" val="119343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Genus:  </a:t>
            </a:r>
            <a:r>
              <a:rPr lang="en-US" sz="3200" i="1" dirty="0" err="1" smtClean="0">
                <a:solidFill>
                  <a:srgbClr val="7030A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80000"/>
              </a:lnSpc>
            </a:pPr>
            <a:endParaRPr lang="en-IN" sz="3200" b="1" dirty="0" smtClean="0">
              <a:latin typeface="Arial Black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r>
              <a:rPr lang="en-IN" sz="3200" b="1" dirty="0" smtClean="0">
                <a:solidFill>
                  <a:srgbClr val="FF0000"/>
                </a:solidFill>
                <a:latin typeface="Arial Black" pitchFamily="34" charset="0"/>
              </a:rPr>
              <a:t>Intestinal </a:t>
            </a:r>
            <a:r>
              <a:rPr lang="en-IN" sz="3200" b="1" dirty="0" err="1" smtClean="0">
                <a:solidFill>
                  <a:srgbClr val="FF0000"/>
                </a:solidFill>
                <a:latin typeface="Arial Black" pitchFamily="34" charset="0"/>
              </a:rPr>
              <a:t>coccidiosis</a:t>
            </a:r>
            <a:endParaRPr lang="en-IN" sz="3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sz="3200" b="1" dirty="0" smtClean="0">
                <a:latin typeface="Arial Black" pitchFamily="34" charset="0"/>
              </a:rPr>
              <a:t> </a:t>
            </a:r>
            <a:r>
              <a:rPr lang="en-IN" sz="2800" b="1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The small intestine is markedly swollen,  haemorrhage and is filled with clotted or </a:t>
            </a:r>
            <a:r>
              <a:rPr lang="en-IN" sz="2800" b="1" dirty="0" err="1" smtClean="0">
                <a:solidFill>
                  <a:srgbClr val="0070C0"/>
                </a:solidFill>
                <a:latin typeface="Arial Black" pitchFamily="34" charset="0"/>
              </a:rPr>
              <a:t>unclotted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 blood. </a:t>
            </a: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Pin–point to pin-head sized greyish white spots are found in small intestine.</a:t>
            </a: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IN" sz="2800" b="1" dirty="0" smtClean="0">
                <a:solidFill>
                  <a:srgbClr val="FF0000"/>
                </a:solidFill>
                <a:latin typeface="Arial Black" pitchFamily="34" charset="0"/>
              </a:rPr>
              <a:t>                 Symptoms- </a:t>
            </a:r>
          </a:p>
          <a:p>
            <a:pPr marL="457200" indent="-457200" algn="just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7030A0"/>
                </a:solidFill>
                <a:latin typeface="Arial Black" pitchFamily="34" charset="0"/>
              </a:rPr>
              <a:t>Watery  diarrhoea  with blood ( </a:t>
            </a:r>
            <a:r>
              <a:rPr lang="en-IN" sz="2800" b="1" i="1" dirty="0" smtClean="0">
                <a:solidFill>
                  <a:srgbClr val="7030A0"/>
                </a:solidFill>
                <a:latin typeface="Arial Black" pitchFamily="34" charset="0"/>
              </a:rPr>
              <a:t>E. </a:t>
            </a:r>
            <a:r>
              <a:rPr lang="en-IN" sz="2800" b="1" i="1" dirty="0" err="1" smtClean="0">
                <a:solidFill>
                  <a:srgbClr val="7030A0"/>
                </a:solidFill>
                <a:latin typeface="Arial Black" pitchFamily="34" charset="0"/>
              </a:rPr>
              <a:t>nectarix</a:t>
            </a:r>
            <a:r>
              <a:rPr lang="en-IN" sz="2800" b="1" dirty="0" smtClean="0">
                <a:solidFill>
                  <a:srgbClr val="7030A0"/>
                </a:solidFill>
                <a:latin typeface="Arial Black" pitchFamily="34" charset="0"/>
              </a:rPr>
              <a:t>), Chronic watery diarrhoea without blood ( </a:t>
            </a:r>
            <a:r>
              <a:rPr lang="en-IN" sz="2800" b="1" i="1" dirty="0" smtClean="0">
                <a:solidFill>
                  <a:srgbClr val="7030A0"/>
                </a:solidFill>
                <a:latin typeface="Arial Black" pitchFamily="34" charset="0"/>
              </a:rPr>
              <a:t>E. </a:t>
            </a:r>
            <a:r>
              <a:rPr lang="en-IN" sz="2800" b="1" i="1" dirty="0" err="1" smtClean="0">
                <a:solidFill>
                  <a:srgbClr val="7030A0"/>
                </a:solidFill>
                <a:latin typeface="Arial Black" pitchFamily="34" charset="0"/>
              </a:rPr>
              <a:t>acervulina</a:t>
            </a:r>
            <a:r>
              <a:rPr lang="en-IN" sz="2800" b="1" dirty="0" smtClean="0">
                <a:solidFill>
                  <a:srgbClr val="7030A0"/>
                </a:solidFill>
                <a:latin typeface="Arial Black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4467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Arial Rounded MT Bold" pitchFamily="34" charset="0"/>
              </a:rPr>
              <a:t>Phylum- Apicomplexa </a:t>
            </a:r>
            <a:br>
              <a:rPr lang="en-US" sz="3600" dirty="0" smtClean="0">
                <a:solidFill>
                  <a:srgbClr val="7030A0"/>
                </a:solidFill>
                <a:latin typeface="Arial Rounded MT Bold" pitchFamily="34" charset="0"/>
              </a:rPr>
            </a:br>
            <a:r>
              <a:rPr lang="en-US" sz="3600" dirty="0" smtClean="0">
                <a:solidFill>
                  <a:srgbClr val="7030A0"/>
                </a:solidFill>
                <a:latin typeface="Arial Rounded MT Bold" pitchFamily="34" charset="0"/>
              </a:rPr>
              <a:t>Class – </a:t>
            </a:r>
            <a:r>
              <a:rPr lang="en-US" sz="3600" dirty="0" err="1" smtClean="0">
                <a:solidFill>
                  <a:srgbClr val="7030A0"/>
                </a:solidFill>
                <a:latin typeface="Arial Rounded MT Bold" pitchFamily="34" charset="0"/>
              </a:rPr>
              <a:t>Sporozoea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Black" pitchFamily="34" charset="0"/>
              </a:rPr>
              <a:t>            </a:t>
            </a:r>
            <a:r>
              <a:rPr lang="en-US" sz="3600" dirty="0" smtClean="0">
                <a:latin typeface="Arial Black" pitchFamily="34" charset="0"/>
              </a:rPr>
              <a:t> Sub-</a:t>
            </a:r>
            <a:r>
              <a:rPr lang="en-US" sz="3600" dirty="0" err="1" smtClean="0">
                <a:latin typeface="Arial Black" pitchFamily="34" charset="0"/>
              </a:rPr>
              <a:t>classe</a:t>
            </a:r>
            <a:r>
              <a:rPr lang="en-US" sz="3600" dirty="0" smtClean="0">
                <a:latin typeface="Arial Black" pitchFamily="34" charset="0"/>
              </a:rPr>
              <a:t>  :- </a:t>
            </a:r>
            <a:r>
              <a:rPr lang="en-US" sz="3600" dirty="0" err="1" smtClean="0">
                <a:solidFill>
                  <a:srgbClr val="0070C0"/>
                </a:solidFill>
                <a:latin typeface="Arial Black" pitchFamily="34" charset="0"/>
              </a:rPr>
              <a:t>Coccidia</a:t>
            </a:r>
            <a:r>
              <a:rPr lang="en-US" sz="36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  <a:latin typeface="Arial Black" pitchFamily="34" charset="0"/>
              </a:rPr>
              <a:t>                          </a:t>
            </a:r>
          </a:p>
          <a:p>
            <a:pPr algn="l"/>
            <a:r>
              <a:rPr lang="en-US" sz="3600" dirty="0" smtClean="0">
                <a:latin typeface="Arial Black" pitchFamily="34" charset="0"/>
              </a:rPr>
              <a:t>             Order    - </a:t>
            </a:r>
            <a:r>
              <a:rPr lang="en-US" sz="3600" dirty="0" err="1" smtClean="0">
                <a:solidFill>
                  <a:srgbClr val="00B0F0"/>
                </a:solidFill>
                <a:latin typeface="Arial Black" pitchFamily="34" charset="0"/>
              </a:rPr>
              <a:t>Eucoccidiida</a:t>
            </a:r>
            <a:r>
              <a:rPr lang="en-US" sz="36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</a:p>
          <a:p>
            <a:pPr algn="l"/>
            <a:endParaRPr lang="en-US" sz="36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l"/>
            <a:r>
              <a:rPr lang="en-US" sz="3200" dirty="0" smtClean="0">
                <a:latin typeface="Arial Black" pitchFamily="34" charset="0"/>
              </a:rPr>
              <a:t>             Family   -     </a:t>
            </a:r>
            <a:r>
              <a:rPr lang="en-US" sz="3200" u="sng" dirty="0" err="1" smtClean="0">
                <a:solidFill>
                  <a:srgbClr val="002060"/>
                </a:solidFill>
                <a:latin typeface="Arial Black" pitchFamily="34" charset="0"/>
              </a:rPr>
              <a:t>Eimeriidae</a:t>
            </a:r>
            <a:r>
              <a:rPr lang="en-US" sz="3200" u="sng" dirty="0" smtClean="0">
                <a:solidFill>
                  <a:srgbClr val="002060"/>
                </a:solidFill>
                <a:latin typeface="Arial Black" pitchFamily="34" charset="0"/>
              </a:rPr>
              <a:t>, </a:t>
            </a:r>
          </a:p>
          <a:p>
            <a:pPr algn="l"/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                                </a:t>
            </a:r>
            <a:r>
              <a:rPr lang="en-US" sz="3200" dirty="0" err="1" smtClean="0">
                <a:solidFill>
                  <a:srgbClr val="002060"/>
                </a:solidFill>
                <a:latin typeface="Arial Black" pitchFamily="34" charset="0"/>
              </a:rPr>
              <a:t>Cryptosporididae</a:t>
            </a: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 algn="l"/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                                       and</a:t>
            </a:r>
          </a:p>
          <a:p>
            <a:pPr algn="l"/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                               </a:t>
            </a:r>
            <a:r>
              <a:rPr lang="en-US" sz="3200" dirty="0" err="1" smtClean="0">
                <a:solidFill>
                  <a:srgbClr val="002060"/>
                </a:solidFill>
                <a:latin typeface="Arial Black" pitchFamily="34" charset="0"/>
              </a:rPr>
              <a:t>Sarcocystidae</a:t>
            </a:r>
            <a:endParaRPr lang="en-US" sz="32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just"/>
            <a:endParaRPr lang="en-US" sz="3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i="1" dirty="0" smtClean="0">
                <a:solidFill>
                  <a:srgbClr val="7030A0"/>
                </a:solidFill>
                <a:latin typeface="Arial Rounded MT Bold" pitchFamily="34" charset="0"/>
              </a:rPr>
              <a:t>Genus:  </a:t>
            </a:r>
            <a:r>
              <a:rPr lang="en-US" sz="3200" i="1" dirty="0" err="1" smtClean="0">
                <a:solidFill>
                  <a:srgbClr val="7030A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endParaRPr lang="en-IN" sz="3200" b="1" dirty="0" smtClean="0">
              <a:latin typeface="Arial Black" pitchFamily="34" charset="0"/>
            </a:endParaRPr>
          </a:p>
        </p:txBody>
      </p:sp>
      <p:pic>
        <p:nvPicPr>
          <p:cNvPr id="7170" name="Picture 2" descr="G:\clinical-signs-coccidios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685800"/>
            <a:ext cx="9144001" cy="617220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428156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 err="1" smtClean="0">
                <a:solidFill>
                  <a:srgbClr val="7030A0"/>
                </a:solidFill>
                <a:latin typeface="Arial Rounded MT Bold" pitchFamily="34" charset="0"/>
              </a:rPr>
              <a:t>Coccidiosis</a:t>
            </a:r>
            <a:r>
              <a:rPr lang="en-US" sz="3200" u="sng" dirty="0" smtClean="0">
                <a:solidFill>
                  <a:srgbClr val="7030A0"/>
                </a:solidFill>
                <a:latin typeface="Arial Rounded MT Bold" pitchFamily="34" charset="0"/>
              </a:rPr>
              <a:t> in calf</a:t>
            </a:r>
            <a:endParaRPr lang="en-US" sz="32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80000"/>
              </a:lnSpc>
            </a:pPr>
            <a:endParaRPr lang="en-IN" sz="3200" b="1" dirty="0" smtClean="0">
              <a:latin typeface="Arial Black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3200" b="1" dirty="0" smtClean="0">
                <a:solidFill>
                  <a:srgbClr val="FF0000"/>
                </a:solidFill>
                <a:latin typeface="Arial Black" pitchFamily="34" charset="0"/>
              </a:rPr>
              <a:t>Winter </a:t>
            </a:r>
            <a:r>
              <a:rPr lang="en-IN" sz="3200" b="1" dirty="0" err="1" smtClean="0">
                <a:solidFill>
                  <a:srgbClr val="FF0000"/>
                </a:solidFill>
                <a:latin typeface="Arial Black" pitchFamily="34" charset="0"/>
              </a:rPr>
              <a:t>coccidiosis</a:t>
            </a:r>
            <a:endParaRPr lang="en-IN" sz="3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3200" b="1" dirty="0" smtClean="0">
                <a:latin typeface="Arial Black" pitchFamily="34" charset="0"/>
              </a:rPr>
              <a:t> </a:t>
            </a:r>
            <a:r>
              <a:rPr lang="en-IN" sz="2800" b="1" dirty="0" smtClean="0">
                <a:solidFill>
                  <a:srgbClr val="FFFF00"/>
                </a:solidFill>
                <a:latin typeface="Arial Black" pitchFamily="34" charset="0"/>
              </a:rPr>
              <a:t>  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Caused by </a:t>
            </a:r>
            <a:r>
              <a:rPr lang="en-IN" sz="2800" b="1" i="1" dirty="0" err="1" smtClean="0">
                <a:solidFill>
                  <a:srgbClr val="0070C0"/>
                </a:solidFill>
                <a:latin typeface="Arial Black" pitchFamily="34" charset="0"/>
              </a:rPr>
              <a:t>Eimeria</a:t>
            </a:r>
            <a:r>
              <a:rPr lang="en-IN" sz="2800" b="1" i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IN" sz="2800" b="1" i="1" dirty="0" err="1" smtClean="0">
                <a:solidFill>
                  <a:srgbClr val="0070C0"/>
                </a:solidFill>
                <a:latin typeface="Arial Black" pitchFamily="34" charset="0"/>
              </a:rPr>
              <a:t>zuernii</a:t>
            </a:r>
            <a:endParaRPr lang="en-IN" sz="2800" b="1" i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Occurs in winter season.</a:t>
            </a:r>
          </a:p>
          <a:p>
            <a:pPr algn="just">
              <a:lnSpc>
                <a:spcPct val="80000"/>
              </a:lnSpc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just">
              <a:lnSpc>
                <a:spcPct val="80000"/>
              </a:lnSpc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IN" sz="2800" b="1" dirty="0" smtClean="0">
                <a:solidFill>
                  <a:srgbClr val="002060"/>
                </a:solidFill>
                <a:latin typeface="Arial Black" pitchFamily="34" charset="0"/>
              </a:rPr>
              <a:t>Symptoms-</a:t>
            </a:r>
            <a:r>
              <a:rPr lang="en-IN" sz="2800" b="1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</a:p>
          <a:p>
            <a:pPr marL="457200" indent="-457200" algn="just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Foul smelling diarrhoea  with or without blood, abdominal pain, soiled hind quarter, anorexia, unable to stand up etc.</a:t>
            </a:r>
          </a:p>
          <a:p>
            <a:pPr marL="457200" indent="-457200" algn="just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7030A0"/>
                </a:solidFill>
                <a:latin typeface="Arial Black" pitchFamily="34" charset="0"/>
              </a:rPr>
              <a:t> Infected young calves die due to heavy loss of blood.</a:t>
            </a:r>
          </a:p>
        </p:txBody>
      </p:sp>
    </p:spTree>
    <p:extLst>
      <p:ext uri="{BB962C8B-B14F-4D97-AF65-F5344CB8AC3E}">
        <p14:creationId xmlns:p14="http://schemas.microsoft.com/office/powerpoint/2010/main" val="5718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Genus:  </a:t>
            </a:r>
            <a:r>
              <a:rPr lang="en-US" sz="3200" i="1" dirty="0" err="1" smtClean="0">
                <a:solidFill>
                  <a:srgbClr val="7030A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en-IN" sz="3200" b="1" dirty="0" smtClean="0">
                <a:solidFill>
                  <a:srgbClr val="FF0000"/>
                </a:solidFill>
                <a:latin typeface="Arial Black" pitchFamily="34" charset="0"/>
              </a:rPr>
              <a:t>Diagnosis : </a:t>
            </a:r>
          </a:p>
          <a:p>
            <a:pPr marL="571500" indent="-5715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On the basis of symptoms ( Bloody diarrhoea etc.).</a:t>
            </a:r>
          </a:p>
          <a:p>
            <a:pPr marL="571500" indent="-5715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IN" sz="28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571500" indent="-5715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Microscopic examination of faces revealed  double walled </a:t>
            </a:r>
            <a:r>
              <a:rPr lang="en-IN" sz="2800" b="1" dirty="0" err="1" smtClean="0">
                <a:solidFill>
                  <a:srgbClr val="0070C0"/>
                </a:solidFill>
                <a:latin typeface="Arial Black" pitchFamily="34" charset="0"/>
              </a:rPr>
              <a:t>unsporulated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 oocysts with nucleated mass.</a:t>
            </a:r>
          </a:p>
          <a:p>
            <a:pPr marL="571500" indent="-571500" algn="just">
              <a:lnSpc>
                <a:spcPct val="80000"/>
              </a:lnSpc>
              <a:buFont typeface="+mj-lt"/>
              <a:buAutoNum type="romanUcPeriod"/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571500" indent="-571500" algn="just">
              <a:lnSpc>
                <a:spcPct val="80000"/>
              </a:lnSpc>
              <a:buFont typeface="+mj-lt"/>
              <a:buAutoNum type="romanUcPeriod"/>
            </a:pPr>
            <a:endParaRPr lang="en-IN" sz="2800" b="1" dirty="0">
              <a:solidFill>
                <a:srgbClr val="FFFF00"/>
              </a:solidFill>
              <a:latin typeface="Arial Black" pitchFamily="34" charset="0"/>
            </a:endParaRPr>
          </a:p>
          <a:p>
            <a:pPr marL="571500" indent="-571500" algn="just">
              <a:lnSpc>
                <a:spcPct val="80000"/>
              </a:lnSpc>
              <a:buFont typeface="+mj-lt"/>
              <a:buAutoNum type="romanUcPeriod"/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571500" indent="-571500" algn="just">
              <a:lnSpc>
                <a:spcPct val="80000"/>
              </a:lnSpc>
              <a:buFont typeface="+mj-lt"/>
              <a:buAutoNum type="romanUcPeriod"/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800" b="1" dirty="0" smtClean="0">
                <a:solidFill>
                  <a:srgbClr val="FF0000"/>
                </a:solidFill>
                <a:latin typeface="Arial Black" pitchFamily="34" charset="0"/>
              </a:rPr>
              <a:t>       P.M. </a:t>
            </a:r>
            <a:r>
              <a:rPr lang="en-IN" sz="2800" dirty="0" smtClean="0">
                <a:solidFill>
                  <a:srgbClr val="FF0000"/>
                </a:solidFill>
                <a:latin typeface="Arial Black" pitchFamily="34" charset="0"/>
              </a:rPr>
              <a:t>findings- </a:t>
            </a:r>
            <a:r>
              <a:rPr lang="en-US" sz="2800" dirty="0" smtClean="0">
                <a:latin typeface="Arial Black" pitchFamily="34" charset="0"/>
              </a:rPr>
              <a:t>Diagnosis of coccidiosis in chickens is best accomplished by post-mortem examination of a few affected birds because of major pathogenic effect usually occurs prior to oocysts shed in </a:t>
            </a:r>
            <a:r>
              <a:rPr lang="en-US" sz="2800" dirty="0" err="1" smtClean="0">
                <a:latin typeface="Arial Black" pitchFamily="34" charset="0"/>
              </a:rPr>
              <a:t>faeces</a:t>
            </a:r>
            <a:r>
              <a:rPr lang="en-US" sz="2800" dirty="0" smtClean="0">
                <a:latin typeface="Arial Black" pitchFamily="34" charset="0"/>
              </a:rPr>
              <a:t>.</a:t>
            </a:r>
            <a:endParaRPr lang="en-IN" sz="280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68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Genus:  </a:t>
            </a:r>
            <a:r>
              <a:rPr lang="en-US" sz="3200" i="1" dirty="0" err="1" smtClean="0">
                <a:solidFill>
                  <a:srgbClr val="7030A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IN" sz="3200" b="1" dirty="0" smtClean="0">
                <a:solidFill>
                  <a:srgbClr val="7030A0"/>
                </a:solidFill>
                <a:latin typeface="Arial Black" pitchFamily="34" charset="0"/>
              </a:rPr>
              <a:t>Diagnosis : </a:t>
            </a:r>
          </a:p>
        </p:txBody>
      </p:sp>
      <p:pic>
        <p:nvPicPr>
          <p:cNvPr id="9218" name="Picture 2" descr="G:\Eimeria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4225" y="1447800"/>
            <a:ext cx="2009775" cy="2276475"/>
          </a:xfrm>
          <a:prstGeom prst="rect">
            <a:avLst/>
          </a:prstGeom>
          <a:noFill/>
        </p:spPr>
      </p:pic>
      <p:pic>
        <p:nvPicPr>
          <p:cNvPr id="9219" name="Picture 3" descr="G:\bloody diaarhoea in chic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057400"/>
            <a:ext cx="3632200" cy="27178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800600" y="4267200"/>
            <a:ext cx="3200400" cy="2590800"/>
          </a:xfrm>
          <a:prstGeom prst="rect">
            <a:avLst/>
          </a:prstGeom>
          <a:noFill/>
        </p:spPr>
      </p:pic>
      <p:pic>
        <p:nvPicPr>
          <p:cNvPr id="9220" name="Picture 4" descr="G:\coccidia 3.jf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685800"/>
            <a:ext cx="2495550" cy="1828800"/>
          </a:xfrm>
          <a:prstGeom prst="rect">
            <a:avLst/>
          </a:prstGeom>
          <a:noFill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409767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Rounded MT Bold" pitchFamily="34" charset="0"/>
              </a:rPr>
              <a:t>Genus:  </a:t>
            </a:r>
            <a:r>
              <a:rPr lang="en-US" sz="3200" i="1" dirty="0" err="1" smtClean="0">
                <a:solidFill>
                  <a:srgbClr val="7030A0"/>
                </a:solidFill>
                <a:latin typeface="Arial Rounded MT Bold" pitchFamily="34" charset="0"/>
              </a:rPr>
              <a:t>Eimeria</a:t>
            </a:r>
            <a:endParaRPr lang="en-US" sz="3200" i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IN" sz="3200" b="1" dirty="0" smtClean="0">
                <a:solidFill>
                  <a:srgbClr val="FF0000"/>
                </a:solidFill>
                <a:latin typeface="Arial Black" pitchFamily="34" charset="0"/>
              </a:rPr>
              <a:t>   </a:t>
            </a:r>
          </a:p>
          <a:p>
            <a:pPr algn="just">
              <a:lnSpc>
                <a:spcPct val="80000"/>
              </a:lnSpc>
            </a:pPr>
            <a:r>
              <a:rPr lang="en-IN" sz="3200" b="1" dirty="0" smtClean="0">
                <a:solidFill>
                  <a:srgbClr val="FF0000"/>
                </a:solidFill>
                <a:latin typeface="Arial Black" pitchFamily="34" charset="0"/>
              </a:rPr>
              <a:t>Diagnosis :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133600"/>
            <a:ext cx="8915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v"/>
            </a:pPr>
            <a:r>
              <a:rPr lang="en-US" sz="3200" dirty="0" smtClean="0">
                <a:latin typeface="Arial Rounded MT Bold" pitchFamily="34" charset="0"/>
              </a:rPr>
              <a:t>2.5 % Potassium dichromate solution are used for </a:t>
            </a:r>
            <a:r>
              <a:rPr lang="en-US" sz="3200" dirty="0" err="1" smtClean="0">
                <a:latin typeface="Arial Rounded MT Bold" pitchFamily="34" charset="0"/>
              </a:rPr>
              <a:t>sporulation</a:t>
            </a:r>
            <a:r>
              <a:rPr lang="en-US" sz="3200" dirty="0" smtClean="0">
                <a:latin typeface="Arial Rounded MT Bold" pitchFamily="34" charset="0"/>
              </a:rPr>
              <a:t> of </a:t>
            </a:r>
            <a:r>
              <a:rPr lang="en-US" sz="3200" dirty="0" err="1" smtClean="0">
                <a:latin typeface="Arial Rounded MT Bold" pitchFamily="34" charset="0"/>
              </a:rPr>
              <a:t>unsporulated</a:t>
            </a:r>
            <a:r>
              <a:rPr lang="en-US" sz="3200" dirty="0" smtClean="0">
                <a:latin typeface="Arial Rounded MT Bold" pitchFamily="34" charset="0"/>
              </a:rPr>
              <a:t> </a:t>
            </a:r>
            <a:r>
              <a:rPr lang="en-US" sz="3200" dirty="0" err="1" smtClean="0">
                <a:latin typeface="Arial Rounded MT Bold" pitchFamily="34" charset="0"/>
              </a:rPr>
              <a:t>oocysts</a:t>
            </a:r>
            <a:r>
              <a:rPr lang="en-US" sz="3200" dirty="0" smtClean="0">
                <a:latin typeface="Arial Rounded MT Bold" pitchFamily="34" charset="0"/>
              </a:rPr>
              <a:t> in Lab. </a:t>
            </a:r>
          </a:p>
          <a:p>
            <a:pPr marL="342900" lvl="0" indent="-342900" algn="just">
              <a:buFont typeface="Wingdings" pitchFamily="2" charset="2"/>
              <a:buChar char="v"/>
            </a:pPr>
            <a:endParaRPr lang="en-US" sz="3200" dirty="0" smtClean="0">
              <a:latin typeface="Arial Rounded MT Bold" pitchFamily="34" charset="0"/>
            </a:endParaRPr>
          </a:p>
          <a:p>
            <a:pPr marL="342900" lvl="0" indent="-342900" algn="just"/>
            <a:endParaRPr lang="en-US" sz="3200" dirty="0" smtClean="0">
              <a:latin typeface="Arial Rounded MT Bold" pitchFamily="34" charset="0"/>
            </a:endParaRP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en-US" sz="3200" dirty="0" smtClean="0">
                <a:latin typeface="Arial Rounded MT Bold" pitchFamily="34" charset="0"/>
              </a:rPr>
              <a:t>K</a:t>
            </a:r>
            <a:r>
              <a:rPr lang="en-US" sz="3200" baseline="-25000" dirty="0" smtClean="0">
                <a:latin typeface="Arial Rounded MT Bold" pitchFamily="34" charset="0"/>
              </a:rPr>
              <a:t>2</a:t>
            </a:r>
            <a:r>
              <a:rPr lang="en-US" sz="3200" dirty="0" smtClean="0">
                <a:latin typeface="Arial Rounded MT Bold" pitchFamily="34" charset="0"/>
              </a:rPr>
              <a:t>Cr</a:t>
            </a:r>
            <a:r>
              <a:rPr lang="en-US" sz="3200" baseline="-25000" dirty="0" smtClean="0">
                <a:latin typeface="Arial Rounded MT Bold" pitchFamily="34" charset="0"/>
              </a:rPr>
              <a:t>2</a:t>
            </a:r>
            <a:r>
              <a:rPr lang="en-US" sz="3200" dirty="0" smtClean="0">
                <a:latin typeface="Arial Rounded MT Bold" pitchFamily="34" charset="0"/>
              </a:rPr>
              <a:t>O</a:t>
            </a:r>
            <a:r>
              <a:rPr lang="en-US" sz="3200" baseline="-25000" dirty="0" smtClean="0">
                <a:latin typeface="Arial Rounded MT Bold" pitchFamily="34" charset="0"/>
              </a:rPr>
              <a:t>7</a:t>
            </a:r>
            <a:r>
              <a:rPr lang="en-US" sz="3200" dirty="0" smtClean="0">
                <a:latin typeface="Arial Rounded MT Bold" pitchFamily="34" charset="0"/>
              </a:rPr>
              <a:t> solution prevents the bacteria from destroying the </a:t>
            </a:r>
            <a:r>
              <a:rPr lang="en-US" sz="3200" dirty="0" err="1" smtClean="0">
                <a:latin typeface="Arial Rounded MT Bold" pitchFamily="34" charset="0"/>
              </a:rPr>
              <a:t>oocysts</a:t>
            </a:r>
            <a:r>
              <a:rPr lang="en-US" sz="3200" dirty="0" smtClean="0">
                <a:latin typeface="Arial Rounded MT Bold" pitchFamily="34" charset="0"/>
              </a:rPr>
              <a:t> and also provides oxygen to the </a:t>
            </a:r>
            <a:r>
              <a:rPr lang="en-US" sz="3200" dirty="0" err="1" smtClean="0">
                <a:latin typeface="Arial Rounded MT Bold" pitchFamily="34" charset="0"/>
              </a:rPr>
              <a:t>oocysts</a:t>
            </a:r>
            <a:r>
              <a:rPr lang="en-US" sz="3200" dirty="0" smtClean="0">
                <a:latin typeface="Arial Rounded MT Bold" pitchFamily="34" charset="0"/>
              </a:rPr>
              <a:t> for their development.</a:t>
            </a:r>
          </a:p>
        </p:txBody>
      </p:sp>
    </p:spTree>
    <p:extLst>
      <p:ext uri="{BB962C8B-B14F-4D97-AF65-F5344CB8AC3E}">
        <p14:creationId xmlns:p14="http://schemas.microsoft.com/office/powerpoint/2010/main" val="219672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Eimeria</a:t>
            </a:r>
            <a:r>
              <a:rPr lang="en-US" sz="3200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species</a:t>
            </a:r>
            <a:endParaRPr lang="en-US" sz="3200" dirty="0" smtClean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pPr algn="just"/>
            <a:endParaRPr lang="en-US" sz="1800" dirty="0" smtClean="0"/>
          </a:p>
          <a:p>
            <a:pPr marL="457200" lvl="0" indent="-457200" algn="just"/>
            <a:r>
              <a:rPr lang="en-US" sz="3200" b="1" dirty="0" smtClean="0">
                <a:solidFill>
                  <a:srgbClr val="FF0000"/>
                </a:solidFill>
                <a:latin typeface="Arial Black" pitchFamily="34" charset="0"/>
              </a:rPr>
              <a:t>Treatment –</a:t>
            </a:r>
            <a:r>
              <a:rPr lang="en-US" sz="3200" b="1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Arial Black" pitchFamily="34" charset="0"/>
              </a:rPr>
              <a:t>A number of drugs available which are used either singly or in combinations along with feed or water :-</a:t>
            </a:r>
          </a:p>
          <a:p>
            <a:pPr marL="457200" lvl="0" indent="-457200" algn="just"/>
            <a:endParaRPr lang="en-US" sz="2400" b="1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 smtClean="0">
                <a:latin typeface="Arial Black" pitchFamily="34" charset="0"/>
              </a:rPr>
              <a:t>Sulphadiminine</a:t>
            </a:r>
            <a:r>
              <a:rPr lang="en-US" sz="2800" b="1" dirty="0" smtClean="0">
                <a:latin typeface="Arial Black" pitchFamily="34" charset="0"/>
              </a:rPr>
              <a:t> (@120-250 </a:t>
            </a:r>
            <a:r>
              <a:rPr lang="en-US" sz="2800" b="1" dirty="0" err="1" smtClean="0">
                <a:latin typeface="Arial Black" pitchFamily="34" charset="0"/>
              </a:rPr>
              <a:t>ppm</a:t>
            </a:r>
            <a:r>
              <a:rPr lang="en-US" sz="2800" b="1" dirty="0" smtClean="0">
                <a:latin typeface="Arial Black" pitchFamily="34" charset="0"/>
              </a:rPr>
              <a:t>), </a:t>
            </a:r>
            <a:r>
              <a:rPr lang="en-US" sz="2800" b="1" dirty="0" err="1" smtClean="0">
                <a:latin typeface="Arial Black" pitchFamily="34" charset="0"/>
              </a:rPr>
              <a:t>Amprolium</a:t>
            </a:r>
            <a:r>
              <a:rPr lang="en-US" sz="2800" b="1" dirty="0" smtClean="0">
                <a:latin typeface="Arial Black" pitchFamily="34" charset="0"/>
              </a:rPr>
              <a:t> (@ 62.5-125 </a:t>
            </a:r>
            <a:r>
              <a:rPr lang="en-US" sz="2800" b="1" dirty="0" err="1" smtClean="0">
                <a:latin typeface="Arial Black" pitchFamily="34" charset="0"/>
              </a:rPr>
              <a:t>ppm</a:t>
            </a:r>
            <a:r>
              <a:rPr lang="en-US" sz="2800" b="1" dirty="0" smtClean="0">
                <a:latin typeface="Arial Black" pitchFamily="34" charset="0"/>
              </a:rPr>
              <a:t>),   </a:t>
            </a:r>
            <a:r>
              <a:rPr lang="en-US" sz="2800" b="1" dirty="0" err="1" smtClean="0">
                <a:latin typeface="Arial Black" pitchFamily="34" charset="0"/>
              </a:rPr>
              <a:t>Diclazuril</a:t>
            </a:r>
            <a:r>
              <a:rPr lang="en-US" sz="2800" b="1" dirty="0" smtClean="0">
                <a:latin typeface="Arial Black" pitchFamily="34" charset="0"/>
              </a:rPr>
              <a:t> (1-5 </a:t>
            </a:r>
            <a:r>
              <a:rPr lang="en-US" sz="2800" b="1" dirty="0" err="1" smtClean="0">
                <a:latin typeface="Arial Black" pitchFamily="34" charset="0"/>
              </a:rPr>
              <a:t>ppm</a:t>
            </a:r>
            <a:r>
              <a:rPr lang="en-US" sz="2800" b="1" dirty="0" smtClean="0">
                <a:latin typeface="Arial Black" pitchFamily="34" charset="0"/>
              </a:rPr>
              <a:t>), </a:t>
            </a:r>
            <a:r>
              <a:rPr lang="en-US" sz="2800" b="1" dirty="0" err="1" smtClean="0">
                <a:latin typeface="Arial Black" pitchFamily="34" charset="0"/>
              </a:rPr>
              <a:t>Toltazuril</a:t>
            </a:r>
            <a:r>
              <a:rPr lang="en-US" sz="2800" b="1" dirty="0" smtClean="0">
                <a:latin typeface="Arial Black" pitchFamily="34" charset="0"/>
              </a:rPr>
              <a:t> (25 </a:t>
            </a:r>
            <a:r>
              <a:rPr lang="en-US" sz="2800" b="1" dirty="0" err="1" smtClean="0">
                <a:latin typeface="Arial Black" pitchFamily="34" charset="0"/>
              </a:rPr>
              <a:t>ppm</a:t>
            </a:r>
            <a:r>
              <a:rPr lang="en-US" sz="2800" b="1" dirty="0" smtClean="0">
                <a:latin typeface="Arial Black" pitchFamily="34" charset="0"/>
              </a:rPr>
              <a:t> ) and </a:t>
            </a:r>
            <a:r>
              <a:rPr lang="en-US" sz="2800" b="1" dirty="0" err="1" smtClean="0">
                <a:latin typeface="Arial Black" pitchFamily="34" charset="0"/>
              </a:rPr>
              <a:t>Semiduramicin</a:t>
            </a:r>
            <a:r>
              <a:rPr lang="en-US" sz="2800" b="1" dirty="0" smtClean="0">
                <a:latin typeface="Arial Black" pitchFamily="34" charset="0"/>
              </a:rPr>
              <a:t> are other </a:t>
            </a:r>
            <a:r>
              <a:rPr lang="en-US" sz="2800" b="1" dirty="0" err="1" smtClean="0">
                <a:latin typeface="Arial Black" pitchFamily="34" charset="0"/>
              </a:rPr>
              <a:t>anticoccidial</a:t>
            </a:r>
            <a:r>
              <a:rPr lang="en-US" sz="2800" b="1" dirty="0" smtClean="0">
                <a:latin typeface="Arial Black" pitchFamily="34" charset="0"/>
              </a:rPr>
              <a:t> drugs.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n-US" sz="2800" b="1" dirty="0" smtClean="0">
              <a:latin typeface="Arial Black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 Black" pitchFamily="34" charset="0"/>
              </a:rPr>
              <a:t>Ionophorus</a:t>
            </a:r>
            <a: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  <a:t> antibiotics </a:t>
            </a:r>
            <a:r>
              <a:rPr lang="en-US" sz="2800" b="1" dirty="0" smtClean="0">
                <a:latin typeface="Arial Black" pitchFamily="34" charset="0"/>
              </a:rPr>
              <a:t>i.e. </a:t>
            </a:r>
            <a:r>
              <a:rPr lang="en-US" sz="2800" b="1" dirty="0" err="1" smtClean="0">
                <a:latin typeface="Arial Black" pitchFamily="34" charset="0"/>
              </a:rPr>
              <a:t>Monensin</a:t>
            </a:r>
            <a:r>
              <a:rPr lang="en-US" sz="2800" b="1" dirty="0" smtClean="0">
                <a:latin typeface="Arial Black" pitchFamily="34" charset="0"/>
              </a:rPr>
              <a:t> (@100-125 </a:t>
            </a:r>
            <a:r>
              <a:rPr lang="en-US" sz="2800" b="1" dirty="0" err="1" smtClean="0">
                <a:latin typeface="Arial Black" pitchFamily="34" charset="0"/>
              </a:rPr>
              <a:t>ppm</a:t>
            </a:r>
            <a:r>
              <a:rPr lang="en-US" sz="2800" b="1" dirty="0" smtClean="0">
                <a:latin typeface="Arial Black" pitchFamily="34" charset="0"/>
              </a:rPr>
              <a:t>), </a:t>
            </a:r>
            <a:r>
              <a:rPr lang="en-US" sz="2800" b="1" dirty="0" err="1" smtClean="0">
                <a:latin typeface="Arial Black" pitchFamily="34" charset="0"/>
              </a:rPr>
              <a:t>Lasalocid</a:t>
            </a:r>
            <a:r>
              <a:rPr lang="en-US" sz="2800" b="1" dirty="0" smtClean="0">
                <a:latin typeface="Arial Black" pitchFamily="34" charset="0"/>
              </a:rPr>
              <a:t>  9@100-125ppm) and </a:t>
            </a:r>
            <a:r>
              <a:rPr lang="en-US" sz="2800" b="1" dirty="0" err="1" smtClean="0">
                <a:latin typeface="Arial Black" pitchFamily="34" charset="0"/>
              </a:rPr>
              <a:t>Salinomycin</a:t>
            </a:r>
            <a:r>
              <a:rPr lang="en-US" sz="2800" b="1" dirty="0" smtClean="0">
                <a:latin typeface="Arial Black" pitchFamily="34" charset="0"/>
              </a:rPr>
              <a:t> (@50-70 </a:t>
            </a:r>
            <a:r>
              <a:rPr lang="en-US" sz="2800" b="1" dirty="0" err="1" smtClean="0">
                <a:latin typeface="Arial Black" pitchFamily="34" charset="0"/>
              </a:rPr>
              <a:t>ppm</a:t>
            </a:r>
            <a:r>
              <a:rPr lang="en-US" sz="2800" b="1" dirty="0" smtClean="0">
                <a:latin typeface="Arial Black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9738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6712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i="1" u="sng" dirty="0" err="1" smtClean="0">
                <a:solidFill>
                  <a:srgbClr val="7030A0"/>
                </a:solidFill>
                <a:latin typeface="Arial Black" pitchFamily="34" charset="0"/>
              </a:rPr>
              <a:t>Eimeria</a:t>
            </a:r>
            <a:r>
              <a:rPr lang="en-US" sz="3600" i="1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u="sng" dirty="0" smtClean="0">
                <a:solidFill>
                  <a:srgbClr val="7030A0"/>
                </a:solidFill>
                <a:latin typeface="Arial Black" pitchFamily="34" charset="0"/>
              </a:rPr>
              <a:t>species</a:t>
            </a:r>
            <a:endParaRPr lang="en-US" sz="3600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10" y="457200"/>
            <a:ext cx="9144000" cy="6400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en-US" sz="1800" dirty="0" smtClean="0"/>
          </a:p>
          <a:p>
            <a:pPr marL="457200" lvl="0" indent="-457200" algn="just"/>
            <a:r>
              <a:rPr lang="en-US" sz="3200" b="1" u="sng" dirty="0" smtClean="0">
                <a:solidFill>
                  <a:srgbClr val="FF0000"/>
                </a:solidFill>
                <a:latin typeface="Arial Black" pitchFamily="34" charset="0"/>
              </a:rPr>
              <a:t>Treatment : </a:t>
            </a:r>
          </a:p>
          <a:p>
            <a:pPr marL="457200" lvl="0" indent="-457200" algn="just"/>
            <a:endParaRPr lang="en-US" sz="2400" b="1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 smtClean="0">
                <a:solidFill>
                  <a:srgbClr val="00B0F0"/>
                </a:solidFill>
                <a:latin typeface="Arial Black" pitchFamily="34" charset="0"/>
              </a:rPr>
              <a:t>Amprolium</a:t>
            </a:r>
            <a:r>
              <a:rPr lang="en-US" sz="2800" b="1" dirty="0" smtClean="0">
                <a:latin typeface="Arial Black" pitchFamily="34" charset="0"/>
              </a:rPr>
              <a:t> prevents </a:t>
            </a:r>
            <a:r>
              <a:rPr lang="en-US" sz="2800" b="1" dirty="0" err="1" smtClean="0">
                <a:latin typeface="Arial Black" pitchFamily="34" charset="0"/>
              </a:rPr>
              <a:t>cocidia</a:t>
            </a:r>
            <a:r>
              <a:rPr lang="en-US" sz="2800" b="1" dirty="0" smtClean="0">
                <a:latin typeface="Arial Black" pitchFamily="34" charset="0"/>
              </a:rPr>
              <a:t> from utilizing 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thiamine</a:t>
            </a:r>
            <a:r>
              <a:rPr lang="en-US" sz="2800" b="1" dirty="0" smtClean="0">
                <a:latin typeface="Arial Black" pitchFamily="34" charset="0"/>
              </a:rPr>
              <a:t> by blocking thiamine receptors and  effective against first generation </a:t>
            </a:r>
            <a:r>
              <a:rPr lang="en-US" sz="2800" b="1" dirty="0" err="1" smtClean="0">
                <a:latin typeface="Arial Black" pitchFamily="34" charset="0"/>
              </a:rPr>
              <a:t>trophozoites</a:t>
            </a:r>
            <a:r>
              <a:rPr lang="en-US" sz="2800" b="1" dirty="0" smtClean="0">
                <a:latin typeface="Arial Black" pitchFamily="34" charset="0"/>
              </a:rPr>
              <a:t> and </a:t>
            </a:r>
            <a:r>
              <a:rPr lang="en-US" sz="2800" b="1" dirty="0" err="1" smtClean="0">
                <a:latin typeface="Arial Black" pitchFamily="34" charset="0"/>
              </a:rPr>
              <a:t>schizonts</a:t>
            </a:r>
            <a:r>
              <a:rPr lang="en-US" sz="2800" b="1" dirty="0" smtClean="0">
                <a:latin typeface="Arial Black" pitchFamily="34" charset="0"/>
              </a:rPr>
              <a:t>.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2800" b="1" dirty="0" smtClean="0">
              <a:latin typeface="Arial Black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B0F0"/>
                </a:solidFill>
                <a:latin typeface="Arial Black" pitchFamily="34" charset="0"/>
              </a:rPr>
              <a:t>Coccidiosis in poultry is man made disease and self limiting disease.</a:t>
            </a:r>
            <a:endParaRPr lang="en-US" sz="2800" b="1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Shuttle and rotation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programme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adopt in use of </a:t>
            </a:r>
            <a:r>
              <a:rPr lang="en-US" sz="2800" b="1" dirty="0" err="1" smtClean="0">
                <a:latin typeface="Arial Black" pitchFamily="34" charset="0"/>
              </a:rPr>
              <a:t>anticoccidial</a:t>
            </a:r>
            <a:r>
              <a:rPr lang="en-US" sz="2800" b="1" dirty="0" smtClean="0">
                <a:latin typeface="Arial Black" pitchFamily="34" charset="0"/>
              </a:rPr>
              <a:t> drugs in poultry to 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prevent drug resistance.</a:t>
            </a:r>
          </a:p>
        </p:txBody>
      </p:sp>
    </p:spTree>
    <p:extLst>
      <p:ext uri="{BB962C8B-B14F-4D97-AF65-F5344CB8AC3E}">
        <p14:creationId xmlns:p14="http://schemas.microsoft.com/office/powerpoint/2010/main" val="406795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i="1" dirty="0" err="1" smtClean="0">
                <a:solidFill>
                  <a:srgbClr val="7030A0"/>
                </a:solidFill>
                <a:latin typeface="Arial Black" pitchFamily="34" charset="0"/>
              </a:rPr>
              <a:t>Eimeria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species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en-US" sz="1800" dirty="0" smtClean="0"/>
          </a:p>
          <a:p>
            <a:pPr marL="457200" lvl="0" indent="-457200" algn="just"/>
            <a:r>
              <a:rPr lang="en-US" sz="3200" b="1" dirty="0" smtClean="0">
                <a:solidFill>
                  <a:srgbClr val="FF0000"/>
                </a:solidFill>
                <a:latin typeface="Arial Black" pitchFamily="34" charset="0"/>
              </a:rPr>
              <a:t>Control : </a:t>
            </a:r>
          </a:p>
          <a:p>
            <a:pPr marL="571500" lvl="0" indent="-5715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By Chemotherapy-  </a:t>
            </a:r>
            <a:r>
              <a:rPr lang="en-US" sz="2800" b="1" dirty="0" err="1" smtClean="0">
                <a:solidFill>
                  <a:srgbClr val="0070C0"/>
                </a:solidFill>
                <a:latin typeface="Arial Black" pitchFamily="34" charset="0"/>
              </a:rPr>
              <a:t>Anticoccidial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 drugs are  used as a chemotherapy and </a:t>
            </a:r>
            <a:r>
              <a:rPr lang="en-US" sz="2800" b="1" dirty="0" err="1" smtClean="0">
                <a:solidFill>
                  <a:srgbClr val="0070C0"/>
                </a:solidFill>
                <a:latin typeface="Arial Black" pitchFamily="34" charset="0"/>
              </a:rPr>
              <a:t>chemoprophylactic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 to control infection. </a:t>
            </a:r>
          </a:p>
          <a:p>
            <a:pPr marL="571500" lvl="0" indent="-571500" algn="just"/>
            <a:endParaRPr lang="en-US" sz="2800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B0F0"/>
                </a:solidFill>
                <a:latin typeface="Arial Black" pitchFamily="34" charset="0"/>
              </a:rPr>
              <a:t>By adopting good </a:t>
            </a:r>
            <a:r>
              <a:rPr lang="en-US" sz="2800" b="1" dirty="0" err="1" smtClean="0">
                <a:solidFill>
                  <a:srgbClr val="00B0F0"/>
                </a:solidFill>
                <a:latin typeface="Arial Black" pitchFamily="34" charset="0"/>
              </a:rPr>
              <a:t>managemental</a:t>
            </a:r>
            <a:r>
              <a:rPr lang="en-US" sz="2800" b="1" dirty="0" smtClean="0">
                <a:solidFill>
                  <a:srgbClr val="00B0F0"/>
                </a:solidFill>
                <a:latin typeface="Arial Black" pitchFamily="34" charset="0"/>
              </a:rPr>
              <a:t> practices likes -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           </a:t>
            </a:r>
            <a: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  <a:t>Litter should kept dry.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Feeding and water troughs should be kept such a height that they  can not be contaminated by droppings.</a:t>
            </a:r>
          </a:p>
          <a:p>
            <a:pPr marL="457200" lvl="0" indent="-457200" algn="just">
              <a:buFont typeface="Wingdings" pitchFamily="2" charset="2"/>
              <a:buChar char="v"/>
            </a:pPr>
            <a:endParaRPr lang="en-US" sz="2800" b="1" dirty="0" smtClean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87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i="1" dirty="0" err="1" smtClean="0">
                <a:solidFill>
                  <a:srgbClr val="7030A0"/>
                </a:solidFill>
                <a:latin typeface="Arial Black" pitchFamily="34" charset="0"/>
              </a:rPr>
              <a:t>Eimeria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species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en-US" sz="1800" dirty="0" smtClean="0"/>
          </a:p>
          <a:p>
            <a:pPr marL="457200" lvl="0" indent="-457200" algn="just"/>
            <a:r>
              <a:rPr lang="en-US" sz="3200" b="1" dirty="0" smtClean="0">
                <a:solidFill>
                  <a:srgbClr val="FF0000"/>
                </a:solidFill>
                <a:latin typeface="Arial Black" pitchFamily="34" charset="0"/>
              </a:rPr>
              <a:t>Control : 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Good ventilation in shed to reduce moisture and </a:t>
            </a:r>
            <a:r>
              <a:rPr lang="en-US" sz="2800" b="1" dirty="0" err="1" smtClean="0">
                <a:solidFill>
                  <a:srgbClr val="0070C0"/>
                </a:solidFill>
                <a:latin typeface="Arial Black" pitchFamily="34" charset="0"/>
              </a:rPr>
              <a:t>sporulation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 of </a:t>
            </a:r>
            <a:r>
              <a:rPr lang="en-US" sz="2800" b="1" dirty="0" err="1" smtClean="0">
                <a:solidFill>
                  <a:srgbClr val="0070C0"/>
                </a:solidFill>
                <a:latin typeface="Arial Black" pitchFamily="34" charset="0"/>
              </a:rPr>
              <a:t>oocysts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.</a:t>
            </a:r>
          </a:p>
          <a:p>
            <a:pPr marL="457200" lvl="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B0F0"/>
                </a:solidFill>
                <a:latin typeface="Arial Black" pitchFamily="34" charset="0"/>
              </a:rPr>
              <a:t>Overcrowding should be avoided.</a:t>
            </a:r>
          </a:p>
          <a:p>
            <a:pPr marL="457200" lvl="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Clean feed and water should be provided.</a:t>
            </a:r>
          </a:p>
          <a:p>
            <a:pPr marL="457200" lvl="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High </a:t>
            </a:r>
            <a:r>
              <a:rPr lang="en-US" sz="2800" b="1" dirty="0" err="1" smtClean="0">
                <a:solidFill>
                  <a:srgbClr val="0070C0"/>
                </a:solidFill>
                <a:latin typeface="Arial Black" pitchFamily="34" charset="0"/>
              </a:rPr>
              <a:t>proteinous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 feed along with vitamin Vitamin-A, </a:t>
            </a:r>
            <a:r>
              <a:rPr lang="en-US" sz="2800" b="1" dirty="0" err="1" smtClean="0">
                <a:solidFill>
                  <a:srgbClr val="0070C0"/>
                </a:solidFill>
                <a:latin typeface="Arial Black" pitchFamily="34" charset="0"/>
              </a:rPr>
              <a:t>Vit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- K etc.)  are beneficial for treating/controlling </a:t>
            </a:r>
            <a:r>
              <a:rPr lang="en-US" sz="2800" b="1" dirty="0" err="1" smtClean="0">
                <a:solidFill>
                  <a:srgbClr val="0070C0"/>
                </a:solidFill>
                <a:latin typeface="Arial Black" pitchFamily="34" charset="0"/>
              </a:rPr>
              <a:t>coccidia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 infection.</a:t>
            </a:r>
          </a:p>
        </p:txBody>
      </p:sp>
    </p:spTree>
    <p:extLst>
      <p:ext uri="{BB962C8B-B14F-4D97-AF65-F5344CB8AC3E}">
        <p14:creationId xmlns:p14="http://schemas.microsoft.com/office/powerpoint/2010/main" val="211085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i="1" dirty="0" err="1" smtClean="0">
                <a:solidFill>
                  <a:srgbClr val="7030A0"/>
                </a:solidFill>
                <a:latin typeface="Arial Black" pitchFamily="34" charset="0"/>
              </a:rPr>
              <a:t>Eimeria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species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en-US" sz="1800" dirty="0" smtClean="0"/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FF0000"/>
                </a:solidFill>
                <a:latin typeface="Arial Black" pitchFamily="34" charset="0"/>
              </a:rPr>
              <a:t>   By Vaccination: 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0070C0"/>
                </a:solidFill>
                <a:latin typeface="Arial Black" pitchFamily="34" charset="0"/>
              </a:rPr>
              <a:t>Coccivac</a:t>
            </a:r>
            <a:r>
              <a:rPr lang="en-US" sz="2800" b="1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(Contains 8 </a:t>
            </a:r>
            <a:r>
              <a:rPr lang="en-US" sz="2800" b="1" i="1" dirty="0" err="1" smtClean="0">
                <a:latin typeface="Arial Black" pitchFamily="34" charset="0"/>
              </a:rPr>
              <a:t>Eimeria</a:t>
            </a:r>
            <a:r>
              <a:rPr lang="en-US" sz="2800" b="1" dirty="0" smtClean="0">
                <a:latin typeface="Arial Black" pitchFamily="34" charset="0"/>
              </a:rPr>
              <a:t> species), </a:t>
            </a:r>
            <a:r>
              <a:rPr lang="en-US" sz="2800" b="1" dirty="0" err="1" smtClean="0">
                <a:solidFill>
                  <a:srgbClr val="0070C0"/>
                </a:solidFill>
                <a:latin typeface="Arial Black" pitchFamily="34" charset="0"/>
              </a:rPr>
              <a:t>immucox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, </a:t>
            </a:r>
            <a:r>
              <a:rPr lang="en-US" sz="2800" b="1" dirty="0" err="1" smtClean="0">
                <a:latin typeface="Arial Black" pitchFamily="34" charset="0"/>
              </a:rPr>
              <a:t>Nobilis</a:t>
            </a:r>
            <a:r>
              <a:rPr lang="en-US" sz="2800" b="1" dirty="0" smtClean="0">
                <a:latin typeface="Arial Black" pitchFamily="34" charset="0"/>
              </a:rPr>
              <a:t>, Paracox-5, COXABIC and </a:t>
            </a:r>
            <a:r>
              <a:rPr lang="en-US" sz="2800" b="1" dirty="0" err="1" smtClean="0">
                <a:latin typeface="Arial Black" pitchFamily="34" charset="0"/>
              </a:rPr>
              <a:t>Livacox</a:t>
            </a:r>
            <a:r>
              <a:rPr lang="en-US" sz="2800" b="1" dirty="0" smtClean="0">
                <a:latin typeface="Arial Black" pitchFamily="34" charset="0"/>
              </a:rPr>
              <a:t> (</a:t>
            </a:r>
            <a:r>
              <a:rPr lang="en-US" sz="2800" b="1" i="1" dirty="0" smtClean="0">
                <a:latin typeface="Arial Black" pitchFamily="34" charset="0"/>
              </a:rPr>
              <a:t>E. </a:t>
            </a:r>
            <a:r>
              <a:rPr lang="en-US" sz="2800" b="1" i="1" dirty="0" err="1" smtClean="0">
                <a:latin typeface="Arial Black" pitchFamily="34" charset="0"/>
              </a:rPr>
              <a:t>tenella</a:t>
            </a:r>
            <a:r>
              <a:rPr lang="en-US" sz="2800" b="1" dirty="0" smtClean="0">
                <a:latin typeface="Arial Black" pitchFamily="34" charset="0"/>
              </a:rPr>
              <a:t>).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COXABIC is the first developed subunit vaccine comprises a purified protein isolated from gametocytes of </a:t>
            </a:r>
            <a:r>
              <a:rPr lang="en-US" sz="2800" b="1" i="1" dirty="0" smtClean="0">
                <a:solidFill>
                  <a:srgbClr val="002060"/>
                </a:solidFill>
                <a:latin typeface="Arial Black" pitchFamily="34" charset="0"/>
              </a:rPr>
              <a:t>E. maxima</a:t>
            </a: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 By </a:t>
            </a:r>
            <a:r>
              <a:rPr lang="en-US" sz="2800" b="1" dirty="0" err="1" smtClean="0">
                <a:solidFill>
                  <a:srgbClr val="002060"/>
                </a:solidFill>
                <a:latin typeface="Arial Black" pitchFamily="34" charset="0"/>
              </a:rPr>
              <a:t>Abic</a:t>
            </a:r>
            <a:r>
              <a:rPr lang="en-US" sz="2800" b="1" dirty="0" smtClean="0">
                <a:solidFill>
                  <a:srgbClr val="002060"/>
                </a:solidFill>
                <a:latin typeface="Arial Black" pitchFamily="34" charset="0"/>
              </a:rPr>
              <a:t>, Israel.</a:t>
            </a:r>
          </a:p>
        </p:txBody>
      </p:sp>
      <p:pic>
        <p:nvPicPr>
          <p:cNvPr id="10242" name="Picture 2" descr="G:\coccivac vaccine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714875"/>
            <a:ext cx="2143125" cy="2143125"/>
          </a:xfrm>
          <a:prstGeom prst="rect">
            <a:avLst/>
          </a:prstGeom>
          <a:noFill/>
        </p:spPr>
      </p:pic>
      <p:pic>
        <p:nvPicPr>
          <p:cNvPr id="10243" name="Picture 3" descr="G:\paracox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724400"/>
            <a:ext cx="2381250" cy="1895475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98272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dirty="0" smtClean="0">
                <a:solidFill>
                  <a:srgbClr val="002060"/>
                </a:solidFill>
                <a:latin typeface="Arial Black" pitchFamily="34" charset="0"/>
              </a:rPr>
              <a:t>Family- </a:t>
            </a:r>
            <a:r>
              <a:rPr lang="en-US" sz="3600" dirty="0" err="1" smtClean="0">
                <a:solidFill>
                  <a:srgbClr val="002060"/>
                </a:solidFill>
                <a:latin typeface="Arial Black" pitchFamily="34" charset="0"/>
              </a:rPr>
              <a:t>Eimeriidae</a:t>
            </a:r>
            <a:r>
              <a:rPr lang="en-US" sz="36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br>
              <a:rPr lang="en-US" sz="36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Arial Black" pitchFamily="34" charset="0"/>
              </a:rPr>
              <a:t>Genus- </a:t>
            </a:r>
            <a:r>
              <a:rPr lang="en-US" sz="3600" i="1" dirty="0" err="1" smtClean="0">
                <a:solidFill>
                  <a:srgbClr val="002060"/>
                </a:solidFill>
                <a:latin typeface="Arial Black" pitchFamily="34" charset="0"/>
              </a:rPr>
              <a:t>Eimeria</a:t>
            </a:r>
            <a:endParaRPr lang="en-US" sz="3600" i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2800" b="1" dirty="0" smtClean="0">
                <a:latin typeface="Arial Rounded MT Bold" pitchFamily="34" charset="0"/>
              </a:rPr>
              <a:t>Organisms commonly called </a:t>
            </a:r>
            <a:r>
              <a:rPr lang="en-US" sz="3200" b="1" u="sng" dirty="0" err="1" smtClean="0">
                <a:solidFill>
                  <a:srgbClr val="FF0000"/>
                </a:solidFill>
                <a:latin typeface="Arial Rounded MT Bold" pitchFamily="34" charset="0"/>
              </a:rPr>
              <a:t>coccidia</a:t>
            </a:r>
            <a:r>
              <a:rPr lang="en-US" sz="3200" b="1" u="sng" dirty="0" smtClean="0">
                <a:solidFill>
                  <a:srgbClr val="FF0000"/>
                </a:solidFill>
                <a:latin typeface="Arial Rounded MT Bold" pitchFamily="34" charset="0"/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v"/>
            </a:pPr>
            <a:endParaRPr lang="en-US" sz="2800" b="1" dirty="0" smtClean="0"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latin typeface="Arial Rounded MT Bold" pitchFamily="34" charset="0"/>
              </a:rPr>
              <a:t>Intracellular parasite found in </a:t>
            </a:r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</a:rPr>
              <a:t>the epithelial cells of intestine</a:t>
            </a:r>
            <a:r>
              <a:rPr lang="en-US" sz="2800" b="1" dirty="0" smtClean="0">
                <a:solidFill>
                  <a:srgbClr val="FFC000"/>
                </a:solidFill>
                <a:latin typeface="Arial Rounded MT Bold" pitchFamily="34" charset="0"/>
              </a:rPr>
              <a:t> </a:t>
            </a:r>
            <a:r>
              <a:rPr lang="en-US" sz="2800" b="1" dirty="0" smtClean="0">
                <a:latin typeface="Arial Rounded MT Bold" pitchFamily="34" charset="0"/>
              </a:rPr>
              <a:t>of vertebrates in which both asexual and sexual reproduction takes place. 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2800" b="1" dirty="0" smtClean="0">
              <a:latin typeface="Arial Rounded MT Bold" pitchFamily="34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Highly host specific as well as organ/location specific parasite. </a:t>
            </a:r>
          </a:p>
          <a:p>
            <a:pPr algn="just"/>
            <a:endParaRPr lang="en-US" sz="2800" b="1" dirty="0" smtClean="0">
              <a:latin typeface="Arial Rounded MT Bold" pitchFamily="34" charset="0"/>
            </a:endParaRPr>
          </a:p>
          <a:p>
            <a:pPr marL="514350" indent="-51435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latin typeface="Arial Rounded MT Bold" pitchFamily="34" charset="0"/>
              </a:rPr>
              <a:t>Direct life-cycle.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514350" lvl="0" indent="-51435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latin typeface="Arial Rounded MT Bold" pitchFamily="34" charset="0"/>
              </a:rPr>
              <a:t>Locomotion by </a:t>
            </a:r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</a:rPr>
              <a:t>gliding</a:t>
            </a:r>
            <a:r>
              <a:rPr lang="en-US" sz="2800" b="1" dirty="0" smtClean="0">
                <a:solidFill>
                  <a:srgbClr val="FFC000"/>
                </a:solidFill>
                <a:latin typeface="Arial Rounded MT Bold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42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i="1" dirty="0" err="1" smtClean="0">
                <a:solidFill>
                  <a:srgbClr val="7030A0"/>
                </a:solidFill>
                <a:latin typeface="Arial Black" pitchFamily="34" charset="0"/>
              </a:rPr>
              <a:t>Eimeria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species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en-US" sz="1800" dirty="0" smtClean="0"/>
          </a:p>
          <a:p>
            <a:pPr marL="457200" lvl="0" indent="-457200" algn="just"/>
            <a:r>
              <a:rPr lang="en-US" sz="3200" b="1" dirty="0" smtClean="0">
                <a:solidFill>
                  <a:srgbClr val="FF0000"/>
                </a:solidFill>
                <a:latin typeface="Arial Black" pitchFamily="34" charset="0"/>
              </a:rPr>
              <a:t>   Vaccination: </a:t>
            </a:r>
          </a:p>
          <a:p>
            <a:pPr marL="457200" lvl="0" indent="-457200" algn="just"/>
            <a:endParaRPr lang="en-US" sz="3200" b="1" u="sng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0070C0"/>
                </a:solidFill>
                <a:latin typeface="Arial Black" pitchFamily="34" charset="0"/>
              </a:rPr>
              <a:t>Coccivac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 , </a:t>
            </a:r>
            <a:r>
              <a:rPr lang="en-US" sz="2800" b="1" dirty="0" err="1" smtClean="0">
                <a:solidFill>
                  <a:srgbClr val="0070C0"/>
                </a:solidFill>
                <a:latin typeface="Arial Black" pitchFamily="34" charset="0"/>
              </a:rPr>
              <a:t>immunocox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 and </a:t>
            </a:r>
            <a:r>
              <a:rPr lang="en-US" sz="2800" b="1" dirty="0" err="1" smtClean="0">
                <a:solidFill>
                  <a:srgbClr val="0070C0"/>
                </a:solidFill>
                <a:latin typeface="Arial Black" pitchFamily="34" charset="0"/>
              </a:rPr>
              <a:t>Nobilis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 are live </a:t>
            </a:r>
            <a:r>
              <a:rPr lang="en-US" sz="2800" b="1" dirty="0" err="1" smtClean="0">
                <a:solidFill>
                  <a:srgbClr val="0070C0"/>
                </a:solidFill>
                <a:latin typeface="Arial Black" pitchFamily="34" charset="0"/>
              </a:rPr>
              <a:t>unattenuated</a:t>
            </a:r>
            <a:r>
              <a:rPr lang="en-US" sz="2800" b="1" dirty="0" smtClean="0">
                <a:solidFill>
                  <a:srgbClr val="0070C0"/>
                </a:solidFill>
                <a:latin typeface="Arial Black" pitchFamily="34" charset="0"/>
              </a:rPr>
              <a:t> vaccines. 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endParaRPr lang="en-US" sz="2800" b="1" dirty="0" smtClean="0">
              <a:latin typeface="Arial Black" pitchFamily="34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endParaRPr lang="en-US" sz="2800" b="1" dirty="0">
              <a:latin typeface="Arial Black" pitchFamily="34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endParaRPr lang="en-US" sz="2800" b="1" dirty="0" smtClean="0">
              <a:latin typeface="Arial Black" pitchFamily="34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endParaRPr lang="en-US" sz="2800" b="1" dirty="0" smtClean="0">
              <a:latin typeface="Arial Black" pitchFamily="34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7030A0"/>
                </a:solidFill>
                <a:latin typeface="Arial Black" pitchFamily="34" charset="0"/>
              </a:rPr>
              <a:t>Livacox</a:t>
            </a:r>
            <a: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  <a:t>, and </a:t>
            </a:r>
            <a:r>
              <a:rPr lang="en-US" sz="2800" b="1" dirty="0" err="1" smtClean="0">
                <a:solidFill>
                  <a:srgbClr val="7030A0"/>
                </a:solidFill>
                <a:latin typeface="Arial Black" pitchFamily="34" charset="0"/>
              </a:rPr>
              <a:t>paracox</a:t>
            </a:r>
            <a: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  <a:t> are live attenuated vaccines. Attenuation is done by selection for precocious</a:t>
            </a:r>
            <a:endParaRPr lang="en-US" sz="28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01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1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Family- </a:t>
            </a:r>
            <a:r>
              <a:rPr lang="en-US" sz="3600" dirty="0" err="1" smtClean="0">
                <a:solidFill>
                  <a:srgbClr val="7030A0"/>
                </a:solidFill>
                <a:latin typeface="Arial Black" pitchFamily="34" charset="0"/>
              </a:rPr>
              <a:t>Eimeriidae</a:t>
            </a:r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b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Genus- </a:t>
            </a:r>
            <a:r>
              <a:rPr lang="en-US" sz="3600" i="1" dirty="0" err="1" smtClean="0">
                <a:solidFill>
                  <a:srgbClr val="7030A0"/>
                </a:solidFill>
                <a:latin typeface="Arial Black" pitchFamily="34" charset="0"/>
              </a:rPr>
              <a:t>Eimeria</a:t>
            </a:r>
            <a:endParaRPr lang="en-US" sz="36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</p:spPr>
        <p:txBody>
          <a:bodyPr>
            <a:noAutofit/>
          </a:bodyPr>
          <a:lstStyle/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u="sng" dirty="0" err="1" smtClean="0">
                <a:solidFill>
                  <a:srgbClr val="0070C0"/>
                </a:solidFill>
                <a:latin typeface="Arial Rounded MT Bold" pitchFamily="34" charset="0"/>
              </a:rPr>
              <a:t>Unsporulated</a:t>
            </a:r>
            <a:r>
              <a:rPr lang="en-US" sz="3200" b="1" u="sng" dirty="0" smtClean="0">
                <a:solidFill>
                  <a:srgbClr val="0070C0"/>
                </a:solidFill>
                <a:latin typeface="Arial Rounded MT Bold" pitchFamily="34" charset="0"/>
              </a:rPr>
              <a:t> </a:t>
            </a:r>
            <a:r>
              <a:rPr lang="en-US" sz="3200" b="1" u="sng" dirty="0" err="1" smtClean="0">
                <a:solidFill>
                  <a:srgbClr val="0070C0"/>
                </a:solidFill>
                <a:latin typeface="Arial Rounded MT Bold" pitchFamily="34" charset="0"/>
              </a:rPr>
              <a:t>oocysts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 comes out of the infected host through faces .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dirty="0" err="1" smtClean="0">
                <a:latin typeface="Arial Rounded MT Bold" pitchFamily="34" charset="0"/>
              </a:rPr>
              <a:t>Sporulation</a:t>
            </a:r>
            <a:r>
              <a:rPr lang="en-US" sz="3200" b="1" dirty="0" smtClean="0">
                <a:latin typeface="Arial Rounded MT Bold" pitchFamily="34" charset="0"/>
              </a:rPr>
              <a:t> of </a:t>
            </a:r>
            <a:r>
              <a:rPr lang="en-US" sz="3200" b="1" dirty="0" err="1" smtClean="0">
                <a:latin typeface="Arial Rounded MT Bold" pitchFamily="34" charset="0"/>
              </a:rPr>
              <a:t>unsporulated</a:t>
            </a:r>
            <a:r>
              <a:rPr lang="en-US" sz="3200" b="1" dirty="0" smtClean="0">
                <a:latin typeface="Arial Rounded MT Bold" pitchFamily="34" charset="0"/>
              </a:rPr>
              <a:t> </a:t>
            </a:r>
            <a:r>
              <a:rPr lang="en-US" sz="3200" b="1" dirty="0" err="1" smtClean="0">
                <a:latin typeface="Arial Rounded MT Bold" pitchFamily="34" charset="0"/>
              </a:rPr>
              <a:t>oocyst</a:t>
            </a:r>
            <a:r>
              <a:rPr lang="en-US" sz="3200" b="1" dirty="0" smtClean="0">
                <a:latin typeface="Arial Rounded MT Bold" pitchFamily="34" charset="0"/>
              </a:rPr>
              <a:t> occurs outside the host in environment.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u="sng" dirty="0" err="1" smtClean="0">
                <a:solidFill>
                  <a:srgbClr val="FF0000"/>
                </a:solidFill>
                <a:latin typeface="Arial Rounded MT Bold" pitchFamily="34" charset="0"/>
              </a:rPr>
              <a:t>Sporulated</a:t>
            </a:r>
            <a:r>
              <a:rPr lang="en-US" sz="3200" b="1" u="sng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Arial Rounded MT Bold" pitchFamily="34" charset="0"/>
              </a:rPr>
              <a:t>oocyst</a:t>
            </a:r>
            <a:r>
              <a:rPr lang="en-US" sz="3200" b="1" u="sng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is the infective stage for the host.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6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dirty="0" smtClean="0">
                <a:solidFill>
                  <a:srgbClr val="FFC000"/>
                </a:solidFill>
                <a:latin typeface="Arial Black" pitchFamily="34" charset="0"/>
              </a:rPr>
              <a:t/>
            </a:r>
            <a:br>
              <a:rPr lang="en-US" sz="3200" dirty="0" smtClean="0">
                <a:solidFill>
                  <a:srgbClr val="FFC000"/>
                </a:solidFill>
                <a:latin typeface="Arial Black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Genus- </a:t>
            </a:r>
            <a:r>
              <a:rPr lang="en-US" sz="3200" i="1" dirty="0" err="1" smtClean="0">
                <a:solidFill>
                  <a:srgbClr val="002060"/>
                </a:solidFill>
                <a:latin typeface="Arial Black" pitchFamily="34" charset="0"/>
              </a:rPr>
              <a:t>Eimeria</a:t>
            </a:r>
            <a:endParaRPr lang="en-US" sz="3200" i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6781800" cy="61722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3200" b="1" dirty="0" smtClean="0">
                <a:latin typeface="Arial Rounded MT Bold" pitchFamily="34" charset="0"/>
              </a:rPr>
              <a:t>  </a:t>
            </a:r>
            <a:r>
              <a:rPr lang="en-US" sz="3200" b="1" u="sng" dirty="0" err="1" smtClean="0">
                <a:solidFill>
                  <a:srgbClr val="FF0000"/>
                </a:solidFill>
                <a:latin typeface="Arial Rounded MT Bold" pitchFamily="34" charset="0"/>
              </a:rPr>
              <a:t>Unsporulated</a:t>
            </a:r>
            <a:r>
              <a:rPr lang="en-US" sz="3200" b="1" u="sng" dirty="0" smtClean="0">
                <a:solidFill>
                  <a:srgbClr val="FF0000"/>
                </a:solidFill>
                <a:latin typeface="Arial Rounded MT Bold" pitchFamily="34" charset="0"/>
              </a:rPr>
              <a:t> oocysts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Usually spherical, sub-spherical, ellipsoidal  and oval shaped.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2800" b="1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Usually </a:t>
            </a:r>
            <a:r>
              <a:rPr lang="en-US" sz="2800" b="1" dirty="0" err="1" smtClean="0">
                <a:solidFill>
                  <a:srgbClr val="0070C0"/>
                </a:solidFill>
                <a:latin typeface="Arial Rounded MT Bold" pitchFamily="34" charset="0"/>
              </a:rPr>
              <a:t>bilayered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, transparent and clearly visible.</a:t>
            </a:r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A small pore called </a:t>
            </a:r>
            <a:r>
              <a:rPr lang="en-US" sz="2800" b="1" u="sng" dirty="0" err="1" smtClean="0">
                <a:solidFill>
                  <a:srgbClr val="002060"/>
                </a:solidFill>
                <a:latin typeface="Arial Rounded MT Bold" pitchFamily="34" charset="0"/>
              </a:rPr>
              <a:t>micropyle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 may be present at narrower end which is often covered  by a </a:t>
            </a:r>
            <a:r>
              <a:rPr lang="en-US" sz="2800" b="1" u="sng" dirty="0" smtClean="0">
                <a:solidFill>
                  <a:srgbClr val="C00000"/>
                </a:solidFill>
                <a:latin typeface="Arial Rounded MT Bold" pitchFamily="34" charset="0"/>
              </a:rPr>
              <a:t>polar cap or </a:t>
            </a:r>
            <a:r>
              <a:rPr lang="en-US" sz="2800" b="1" u="sng" dirty="0" err="1" smtClean="0">
                <a:solidFill>
                  <a:srgbClr val="C00000"/>
                </a:solidFill>
                <a:latin typeface="Arial Rounded MT Bold" pitchFamily="34" charset="0"/>
              </a:rPr>
              <a:t>micropylar</a:t>
            </a:r>
            <a:r>
              <a:rPr lang="en-US" sz="2800" b="1" u="sng" dirty="0" smtClean="0">
                <a:solidFill>
                  <a:srgbClr val="C00000"/>
                </a:solidFill>
                <a:latin typeface="Arial Rounded MT Bold" pitchFamily="34" charset="0"/>
              </a:rPr>
              <a:t> cap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</a:rPr>
              <a:t>.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A nucleated mass (</a:t>
            </a:r>
            <a:r>
              <a:rPr lang="en-US" sz="2800" b="1" dirty="0" err="1" smtClean="0">
                <a:solidFill>
                  <a:srgbClr val="002060"/>
                </a:solidFill>
                <a:latin typeface="Arial Rounded MT Bold" pitchFamily="34" charset="0"/>
              </a:rPr>
              <a:t>sporont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)  is found mostly at the center.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Wingdings" pitchFamily="2" charset="2"/>
              <a:buChar char="v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u="sng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2051" name="Picture 3" descr="G:\Eimeria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4225" y="2286000"/>
            <a:ext cx="2009775" cy="2276475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3766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dirty="0" smtClean="0">
                <a:solidFill>
                  <a:srgbClr val="FFC000"/>
                </a:solidFill>
                <a:latin typeface="Arial Black" pitchFamily="34" charset="0"/>
              </a:rPr>
              <a:t/>
            </a:r>
            <a:br>
              <a:rPr lang="en-US" sz="3200" dirty="0" smtClean="0">
                <a:solidFill>
                  <a:srgbClr val="FFC000"/>
                </a:solidFill>
                <a:latin typeface="Arial Black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Genus- </a:t>
            </a:r>
            <a:r>
              <a:rPr lang="en-US" sz="3200" i="1" dirty="0" err="1" smtClean="0">
                <a:solidFill>
                  <a:srgbClr val="002060"/>
                </a:solidFill>
                <a:latin typeface="Arial Black" pitchFamily="34" charset="0"/>
              </a:rPr>
              <a:t>Eimeria</a:t>
            </a:r>
            <a:endParaRPr lang="en-US" sz="3200" i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3200" b="1" u="sng" dirty="0" err="1" smtClean="0">
                <a:latin typeface="Arial Rounded MT Bold" pitchFamily="34" charset="0"/>
              </a:rPr>
              <a:t>Unporulated</a:t>
            </a:r>
            <a:r>
              <a:rPr lang="en-US" sz="3200" b="1" u="sng" dirty="0" smtClean="0">
                <a:latin typeface="Arial Rounded MT Bold" pitchFamily="34" charset="0"/>
              </a:rPr>
              <a:t> </a:t>
            </a:r>
            <a:r>
              <a:rPr lang="en-US" sz="3200" b="1" u="sng" dirty="0" err="1" smtClean="0">
                <a:latin typeface="Arial Rounded MT Bold" pitchFamily="34" charset="0"/>
              </a:rPr>
              <a:t>oocysts</a:t>
            </a:r>
            <a:endParaRPr lang="en-US" sz="3200" b="1" u="sng" dirty="0" smtClean="0"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u="sng" dirty="0" err="1" smtClean="0">
                <a:solidFill>
                  <a:srgbClr val="0070C0"/>
                </a:solidFill>
                <a:latin typeface="Arial Rounded MT Bold" pitchFamily="34" charset="0"/>
              </a:rPr>
              <a:t>Unsporulated</a:t>
            </a:r>
            <a:r>
              <a:rPr lang="en-US" sz="2800" b="1" u="sng" dirty="0" smtClean="0">
                <a:solidFill>
                  <a:srgbClr val="0070C0"/>
                </a:solidFill>
                <a:latin typeface="Arial Rounded MT Bold" pitchFamily="34" charset="0"/>
              </a:rPr>
              <a:t> oocysts </a:t>
            </a:r>
            <a:r>
              <a:rPr lang="en-US" sz="2800" b="1" dirty="0" smtClean="0">
                <a:solidFill>
                  <a:srgbClr val="0070C0"/>
                </a:solidFill>
                <a:latin typeface="Arial Rounded MT Bold" pitchFamily="34" charset="0"/>
              </a:rPr>
              <a:t>comes out of the infected host through faces .</a:t>
            </a:r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2800" b="1" dirty="0" err="1" smtClean="0">
                <a:latin typeface="Arial Rounded MT Bold" pitchFamily="34" charset="0"/>
              </a:rPr>
              <a:t>Sporulation</a:t>
            </a:r>
            <a:r>
              <a:rPr lang="en-US" sz="2800" b="1" dirty="0" smtClean="0">
                <a:latin typeface="Arial Rounded MT Bold" pitchFamily="34" charset="0"/>
              </a:rPr>
              <a:t> of </a:t>
            </a:r>
            <a:r>
              <a:rPr lang="en-US" sz="2800" b="1" dirty="0" err="1" smtClean="0">
                <a:latin typeface="Arial Rounded MT Bold" pitchFamily="34" charset="0"/>
              </a:rPr>
              <a:t>unsporulated</a:t>
            </a:r>
            <a:r>
              <a:rPr lang="en-US" sz="2800" b="1" dirty="0" smtClean="0">
                <a:latin typeface="Arial Rounded MT Bold" pitchFamily="34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</a:rPr>
              <a:t>oocyst</a:t>
            </a:r>
            <a:r>
              <a:rPr lang="en-US" sz="2800" b="1" dirty="0" smtClean="0">
                <a:latin typeface="Arial Rounded MT Bold" pitchFamily="34" charset="0"/>
              </a:rPr>
              <a:t> occurs outside the host in environment.</a:t>
            </a:r>
          </a:p>
          <a:p>
            <a:pPr marL="342900" lvl="0" indent="-342900" algn="just"/>
            <a:r>
              <a:rPr lang="en-US" sz="2800" b="1" dirty="0" smtClean="0">
                <a:solidFill>
                  <a:srgbClr val="FFC000"/>
                </a:solidFill>
                <a:latin typeface="Arial Rounded MT Bold" pitchFamily="34" charset="0"/>
              </a:rPr>
              <a:t>                                                                            </a:t>
            </a:r>
            <a:r>
              <a:rPr lang="en-US" sz="3200" b="1" dirty="0" smtClean="0">
                <a:solidFill>
                  <a:srgbClr val="FFC000"/>
                </a:solidFill>
                <a:latin typeface="Arial Rounded MT Bold" pitchFamily="34" charset="0"/>
              </a:rPr>
              <a:t>                     </a:t>
            </a:r>
          </a:p>
          <a:p>
            <a:pPr marL="342900" lvl="0" indent="-342900" algn="just"/>
            <a:r>
              <a:rPr lang="en-US" sz="3200" b="1" dirty="0">
                <a:solidFill>
                  <a:srgbClr val="FFC000"/>
                </a:solidFill>
                <a:latin typeface="Arial Rounded MT Bold" pitchFamily="34" charset="0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latin typeface="Arial Rounded MT Bold" pitchFamily="34" charset="0"/>
              </a:rPr>
              <a:t>                                                                                                                                            </a:t>
            </a: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r>
              <a:rPr lang="en-US" sz="2400" b="1" dirty="0" smtClean="0">
                <a:solidFill>
                  <a:srgbClr val="FFC000"/>
                </a:solidFill>
                <a:latin typeface="Arial Rounded MT Bold" pitchFamily="34" charset="0"/>
              </a:rPr>
              <a:t>                                                                                         </a:t>
            </a:r>
            <a:r>
              <a:rPr lang="en-US" sz="2400" b="1" dirty="0" err="1" smtClean="0">
                <a:solidFill>
                  <a:srgbClr val="FF0000"/>
                </a:solidFill>
                <a:latin typeface="Arial Rounded MT Bold" pitchFamily="34" charset="0"/>
              </a:rPr>
              <a:t>Micropyle</a:t>
            </a:r>
            <a:endParaRPr lang="en-US" sz="2400" b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43000" y="3246437"/>
            <a:ext cx="5562600" cy="3611563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 rot="11582669">
            <a:off x="5691665" y="3567269"/>
            <a:ext cx="1575085" cy="658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2898537">
            <a:off x="5150933" y="4326662"/>
            <a:ext cx="2476361" cy="124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53857" y="3628132"/>
            <a:ext cx="1710631" cy="376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atin typeface="Arial Black" panose="020B0A04020102020204" pitchFamily="34" charset="0"/>
              </a:rPr>
              <a:t>Polar cap</a:t>
            </a:r>
            <a:endParaRPr lang="en-IN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7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6672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dirty="0" smtClean="0">
                <a:solidFill>
                  <a:srgbClr val="FFC000"/>
                </a:solidFill>
                <a:latin typeface="Arial Black" pitchFamily="34" charset="0"/>
              </a:rPr>
              <a:t/>
            </a:r>
            <a:br>
              <a:rPr lang="en-US" sz="3200" dirty="0" smtClean="0">
                <a:solidFill>
                  <a:srgbClr val="FFC000"/>
                </a:solidFill>
                <a:latin typeface="Arial Black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Genus- </a:t>
            </a:r>
            <a:r>
              <a:rPr lang="en-US" sz="3200" i="1" dirty="0" err="1" smtClean="0">
                <a:solidFill>
                  <a:srgbClr val="002060"/>
                </a:solidFill>
                <a:latin typeface="Arial Black" pitchFamily="34" charset="0"/>
              </a:rPr>
              <a:t>Eimeria</a:t>
            </a:r>
            <a:endParaRPr lang="en-US" sz="3200" i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5715000" cy="6381328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2800" b="1" u="sng" dirty="0" err="1" smtClean="0">
                <a:solidFill>
                  <a:srgbClr val="FF0000"/>
                </a:solidFill>
                <a:latin typeface="Arial Rounded MT Bold" pitchFamily="34" charset="0"/>
              </a:rPr>
              <a:t>Sporulated</a:t>
            </a:r>
            <a:r>
              <a:rPr lang="en-US" sz="2800" b="1" u="sng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Arial Rounded MT Bold" pitchFamily="34" charset="0"/>
              </a:rPr>
              <a:t>oocysts</a:t>
            </a:r>
            <a:endParaRPr lang="en-US" sz="2800" b="1" u="sng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en-US" sz="2400" b="1" dirty="0" err="1" smtClean="0">
                <a:solidFill>
                  <a:srgbClr val="0070C0"/>
                </a:solidFill>
                <a:latin typeface="Arial Rounded MT Bold" pitchFamily="34" charset="0"/>
              </a:rPr>
              <a:t>Sporogony</a:t>
            </a:r>
            <a:r>
              <a:rPr lang="en-US" sz="2400" b="1" dirty="0" smtClean="0">
                <a:solidFill>
                  <a:srgbClr val="0070C0"/>
                </a:solidFill>
                <a:latin typeface="Arial Rounded MT Bold" pitchFamily="34" charset="0"/>
              </a:rPr>
              <a:t> occurs outside the host</a:t>
            </a:r>
            <a:r>
              <a:rPr lang="en-US" sz="2400" dirty="0" smtClean="0">
                <a:solidFill>
                  <a:srgbClr val="0070C0"/>
                </a:solidFill>
                <a:latin typeface="Arial Rounded MT Bold" pitchFamily="34" charset="0"/>
              </a:rPr>
              <a:t>. 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en-US" sz="2400" dirty="0" err="1" smtClean="0">
                <a:solidFill>
                  <a:srgbClr val="002060"/>
                </a:solidFill>
                <a:latin typeface="Arial Rounded MT Bold" pitchFamily="34" charset="0"/>
              </a:rPr>
              <a:t>Sporulated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latin typeface="Arial Rounded MT Bold" pitchFamily="34" charset="0"/>
              </a:rPr>
              <a:t>oocysts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 are the infective stages of the parasites.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70C0"/>
                </a:solidFill>
                <a:latin typeface="Arial Rounded MT Bold" pitchFamily="34" charset="0"/>
              </a:rPr>
              <a:t>Time taken for </a:t>
            </a:r>
            <a:r>
              <a:rPr lang="en-US" sz="2400" dirty="0" err="1" smtClean="0">
                <a:solidFill>
                  <a:srgbClr val="0070C0"/>
                </a:solidFill>
                <a:latin typeface="Arial Rounded MT Bold" pitchFamily="34" charset="0"/>
              </a:rPr>
              <a:t>sporulation</a:t>
            </a:r>
            <a:r>
              <a:rPr lang="en-US" sz="2400" dirty="0" smtClean="0">
                <a:solidFill>
                  <a:srgbClr val="0070C0"/>
                </a:solidFill>
                <a:latin typeface="Arial Rounded MT Bold" pitchFamily="34" charset="0"/>
              </a:rPr>
              <a:t> can also helped as an aid to identification of species.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 err="1" smtClean="0">
                <a:solidFill>
                  <a:srgbClr val="002060"/>
                </a:solidFill>
                <a:latin typeface="Arial Rounded MT Bold" pitchFamily="34" charset="0"/>
              </a:rPr>
              <a:t>Sporulated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 oocyst contains different number of banana–shaped </a:t>
            </a:r>
            <a:r>
              <a:rPr lang="en-US" sz="2400" dirty="0" err="1" smtClean="0">
                <a:solidFill>
                  <a:srgbClr val="002060"/>
                </a:solidFill>
                <a:latin typeface="Arial Rounded MT Bold" pitchFamily="34" charset="0"/>
              </a:rPr>
              <a:t>sporozoites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 Rounded MT Bold" pitchFamily="34" charset="0"/>
              </a:rPr>
              <a:t>sporocyst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Rounded MT Bold" pitchFamily="34" charset="0"/>
              </a:rPr>
              <a:t>residium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 and </a:t>
            </a:r>
            <a:r>
              <a:rPr lang="en-US" sz="2400" dirty="0" err="1" smtClean="0">
                <a:solidFill>
                  <a:srgbClr val="002060"/>
                </a:solidFill>
                <a:latin typeface="Arial Rounded MT Bold" pitchFamily="34" charset="0"/>
              </a:rPr>
              <a:t>stieda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 body.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Each </a:t>
            </a:r>
            <a:r>
              <a:rPr lang="en-US" sz="2000" dirty="0" err="1" smtClean="0">
                <a:latin typeface="Arial Rounded MT Bold" pitchFamily="34" charset="0"/>
              </a:rPr>
              <a:t>sporulated</a:t>
            </a:r>
            <a:r>
              <a:rPr lang="en-US" sz="2000" dirty="0" smtClean="0">
                <a:latin typeface="Arial Rounded MT Bold" pitchFamily="34" charset="0"/>
              </a:rPr>
              <a:t> oocyst contains four </a:t>
            </a:r>
            <a:r>
              <a:rPr lang="en-US" sz="2000" dirty="0" err="1" smtClean="0">
                <a:latin typeface="Arial Rounded MT Bold" pitchFamily="34" charset="0"/>
              </a:rPr>
              <a:t>sporocysts</a:t>
            </a:r>
            <a:r>
              <a:rPr lang="en-US" sz="2000" dirty="0" smtClean="0">
                <a:latin typeface="Arial Rounded MT Bold" pitchFamily="34" charset="0"/>
              </a:rPr>
              <a:t> and each </a:t>
            </a:r>
            <a:r>
              <a:rPr lang="en-US" sz="2000" dirty="0" err="1" smtClean="0">
                <a:latin typeface="Arial Rounded MT Bold" pitchFamily="34" charset="0"/>
              </a:rPr>
              <a:t>sporocyst</a:t>
            </a:r>
            <a:r>
              <a:rPr lang="en-US" sz="2000" dirty="0" smtClean="0">
                <a:latin typeface="Arial Rounded MT Bold" pitchFamily="34" charset="0"/>
              </a:rPr>
              <a:t> contains two </a:t>
            </a:r>
            <a:r>
              <a:rPr lang="en-US" sz="2000" dirty="0" err="1" smtClean="0">
                <a:latin typeface="Arial Rounded MT Bold" pitchFamily="34" charset="0"/>
              </a:rPr>
              <a:t>sporozoites</a:t>
            </a:r>
            <a:r>
              <a:rPr lang="en-US" sz="2000" dirty="0" smtClean="0">
                <a:latin typeface="Arial Rounded MT Bold" pitchFamily="34" charset="0"/>
              </a:rPr>
              <a:t>. </a:t>
            </a:r>
          </a:p>
          <a:p>
            <a:pPr marL="342900" lvl="0" indent="-342900" algn="just">
              <a:buFont typeface="Wingdings" pitchFamily="2" charset="2"/>
              <a:buChar char="v"/>
            </a:pPr>
            <a:endParaRPr lang="en-US" sz="2000" b="1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Wingdings" pitchFamily="2" charset="2"/>
              <a:buChar char="v"/>
            </a:pPr>
            <a:endParaRPr lang="en-US" sz="20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Wingdings" pitchFamily="2" charset="2"/>
              <a:buChar char="v"/>
            </a:pPr>
            <a:endParaRPr lang="en-US" sz="20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0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u="sng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4" name="Picture 2" descr="G:\Unsporualer occu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828800"/>
            <a:ext cx="3352800" cy="32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03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i="1" u="sng" dirty="0" err="1" smtClean="0">
                <a:solidFill>
                  <a:srgbClr val="002060"/>
                </a:solidFill>
                <a:latin typeface="Arial Black" pitchFamily="34" charset="0"/>
              </a:rPr>
              <a:t>Eimeria</a:t>
            </a:r>
            <a:r>
              <a:rPr lang="en-US" sz="3200" i="1" u="sng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3200" u="sng" dirty="0" smtClean="0">
                <a:solidFill>
                  <a:srgbClr val="002060"/>
                </a:solidFill>
                <a:latin typeface="Arial Black" pitchFamily="34" charset="0"/>
              </a:rPr>
              <a:t>species found in  poultry</a:t>
            </a:r>
            <a:endParaRPr lang="en-US" sz="3200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v"/>
            </a:pPr>
            <a:endParaRPr lang="en-US" sz="1800" dirty="0"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1063513"/>
          <a:ext cx="9144000" cy="5724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316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Species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Site in host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Arial Black" pitchFamily="34" charset="0"/>
                        </a:rPr>
                        <a:t> Disease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8344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Eimeria</a:t>
                      </a:r>
                      <a:r>
                        <a:rPr lang="en-US" sz="2000" i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tenella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142875">
                        <a:lnSpc>
                          <a:spcPct val="104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Caecum</a:t>
                      </a:r>
                      <a:r>
                        <a:rPr lang="en-US" sz="20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Caecal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coccidiosis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8344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Eimeria</a:t>
                      </a:r>
                      <a:r>
                        <a:rPr lang="en-US" sz="2000" i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necatrix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Small</a:t>
                      </a:r>
                      <a:r>
                        <a:rPr lang="en-US" sz="20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intestine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Intestinal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coccidiosis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6759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Eimeria</a:t>
                      </a:r>
                      <a:r>
                        <a:rPr lang="en-US" sz="2000" i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brunetti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Rectum</a:t>
                      </a:r>
                      <a:r>
                        <a:rPr lang="en-US" sz="20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Rectal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coccidiosis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0739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0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acervulina</a:t>
                      </a:r>
                      <a:endParaRPr lang="en-US" sz="20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142875">
                        <a:lnSpc>
                          <a:spcPct val="104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Small intestine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Intestinal </a:t>
                      </a:r>
                      <a:r>
                        <a:rPr lang="en-US" sz="200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coccidiosis</a:t>
                      </a:r>
                      <a:endParaRPr lang="en-US" sz="2000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48199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maxima</a:t>
                      </a:r>
                      <a:endParaRPr lang="en-US" sz="20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142875" indent="0" algn="l" defTabSz="914400" rtl="0" eaLnBrk="1" fontAlgn="auto" latinLnBrk="0" hangingPunct="1">
                        <a:lnSpc>
                          <a:spcPct val="104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Small intestine</a:t>
                      </a:r>
                    </a:p>
                    <a:p>
                      <a:pPr marL="60325" marR="142875">
                        <a:lnSpc>
                          <a:spcPct val="104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Intestinal </a:t>
                      </a:r>
                      <a:r>
                        <a:rPr lang="en-US" sz="200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coccidiosis</a:t>
                      </a:r>
                      <a:endParaRPr lang="en-US" sz="2000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6681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0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mitis</a:t>
                      </a:r>
                      <a:endParaRPr lang="en-US" sz="20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142875" indent="0" algn="l" defTabSz="914400" rtl="0" eaLnBrk="1" fontAlgn="auto" latinLnBrk="0" hangingPunct="1">
                        <a:lnSpc>
                          <a:spcPct val="104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intestine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Intestinal </a:t>
                      </a:r>
                      <a:r>
                        <a:rPr lang="en-US" sz="200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coccidiosis</a:t>
                      </a:r>
                      <a:endParaRPr lang="en-US" sz="2000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48199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E. </a:t>
                      </a:r>
                      <a:r>
                        <a:rPr lang="en-US" sz="20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parecox</a:t>
                      </a:r>
                      <a:endParaRPr lang="en-US" sz="20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142875" indent="0" algn="l" defTabSz="914400" rtl="0" eaLnBrk="1" fontAlgn="auto" latinLnBrk="0" hangingPunct="1">
                        <a:lnSpc>
                          <a:spcPct val="104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Small intestine</a:t>
                      </a:r>
                    </a:p>
                    <a:p>
                      <a:pPr marL="60325" marR="142875">
                        <a:lnSpc>
                          <a:spcPct val="104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Intestinal </a:t>
                      </a:r>
                      <a:r>
                        <a:rPr lang="en-US" sz="200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coccidiosis</a:t>
                      </a:r>
                      <a:endParaRPr lang="en-US" sz="2000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3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881</TotalTime>
  <Words>1683</Words>
  <Application>Microsoft Office PowerPoint</Application>
  <PresentationFormat>On-screen Show (4:3)</PresentationFormat>
  <Paragraphs>380</Paragraphs>
  <Slides>41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Arial</vt:lpstr>
      <vt:lpstr>Arial Black</vt:lpstr>
      <vt:lpstr>Arial Rounded MT Bold</vt:lpstr>
      <vt:lpstr>Calibri</vt:lpstr>
      <vt:lpstr>Century Gothic</vt:lpstr>
      <vt:lpstr>Courier New</vt:lpstr>
      <vt:lpstr>Times New Roman</vt:lpstr>
      <vt:lpstr>Wingdings</vt:lpstr>
      <vt:lpstr>Wingdings 3</vt:lpstr>
      <vt:lpstr>Wisp</vt:lpstr>
      <vt:lpstr>PowerPoint Presentation</vt:lpstr>
      <vt:lpstr>Phylum- Apicomplexa  Class – Sporozoea</vt:lpstr>
      <vt:lpstr>Phylum- Apicomplexa  Class – Sporozoea</vt:lpstr>
      <vt:lpstr>Family- Eimeriidae  Genus- Eimeria</vt:lpstr>
      <vt:lpstr>Family- Eimeriidae  Genus- Eimeria</vt:lpstr>
      <vt:lpstr> Genus- Eimeria</vt:lpstr>
      <vt:lpstr> Genus- Eimeria</vt:lpstr>
      <vt:lpstr> Genus- Eimeria</vt:lpstr>
      <vt:lpstr>Eimeria species found in  poultry</vt:lpstr>
      <vt:lpstr>Eimeria species found in Cattle &amp; buffalo</vt:lpstr>
      <vt:lpstr>Eimeria species found in  sheep </vt:lpstr>
      <vt:lpstr>Eimeria species found in  goat </vt:lpstr>
      <vt:lpstr>Eimeria species </vt:lpstr>
      <vt:lpstr>Coccidian species of Dog &amp; cat   </vt:lpstr>
      <vt:lpstr>Genus:  Eimeria</vt:lpstr>
      <vt:lpstr>Life-cycle of  Eimeria</vt:lpstr>
      <vt:lpstr>Genus:  Eimeria</vt:lpstr>
      <vt:lpstr>Genus:  Eimeria</vt:lpstr>
      <vt:lpstr>Genus:  Eimeria</vt:lpstr>
      <vt:lpstr>Genus:  Eimeria</vt:lpstr>
      <vt:lpstr>Life-cycle of Eimeria</vt:lpstr>
      <vt:lpstr>Life-cycle of Eimeria</vt:lpstr>
      <vt:lpstr>Genus:  Eimeria</vt:lpstr>
      <vt:lpstr>Genus:  Eimeria</vt:lpstr>
      <vt:lpstr>Genus:  Eimeria</vt:lpstr>
      <vt:lpstr>Genus:  Eimeria</vt:lpstr>
      <vt:lpstr>Genus:  Eimeria</vt:lpstr>
      <vt:lpstr>Genus:  Eimeria</vt:lpstr>
      <vt:lpstr>Genus:  Eimeria</vt:lpstr>
      <vt:lpstr>Genus:  Eimeria</vt:lpstr>
      <vt:lpstr>Coccidiosis in calf</vt:lpstr>
      <vt:lpstr>Genus:  Eimeria</vt:lpstr>
      <vt:lpstr>Genus:  Eimeria</vt:lpstr>
      <vt:lpstr>Genus:  Eimeria</vt:lpstr>
      <vt:lpstr>Eimeria species</vt:lpstr>
      <vt:lpstr>Eimeria species</vt:lpstr>
      <vt:lpstr>Eimeria species</vt:lpstr>
      <vt:lpstr>Eimeria species</vt:lpstr>
      <vt:lpstr>Eimeria species</vt:lpstr>
      <vt:lpstr>Eimeria species</vt:lpstr>
      <vt:lpstr>PowerPoint Presentation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user</cp:lastModifiedBy>
  <cp:revision>89</cp:revision>
  <cp:lastPrinted>2019-11-21T10:56:16Z</cp:lastPrinted>
  <dcterms:created xsi:type="dcterms:W3CDTF">2019-10-15T08:59:27Z</dcterms:created>
  <dcterms:modified xsi:type="dcterms:W3CDTF">2020-03-29T14:40:57Z</dcterms:modified>
</cp:coreProperties>
</file>