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903CF6B-4E27-4DA4-8161-84686B937A35}" type="datetimeFigureOut">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466168-E61F-49D1-80AA-ADEEF77AF109}" type="slidenum">
              <a:rPr lang="en-IN" smtClean="0"/>
              <a:t>‹#›</a:t>
            </a:fld>
            <a:endParaRPr lang="en-IN"/>
          </a:p>
        </p:txBody>
      </p:sp>
    </p:spTree>
    <p:extLst>
      <p:ext uri="{BB962C8B-B14F-4D97-AF65-F5344CB8AC3E}">
        <p14:creationId xmlns:p14="http://schemas.microsoft.com/office/powerpoint/2010/main" val="2179548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03CF6B-4E27-4DA4-8161-84686B937A35}" type="datetimeFigureOut">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466168-E61F-49D1-80AA-ADEEF77AF109}" type="slidenum">
              <a:rPr lang="en-IN" smtClean="0"/>
              <a:t>‹#›</a:t>
            </a:fld>
            <a:endParaRPr lang="en-IN"/>
          </a:p>
        </p:txBody>
      </p:sp>
    </p:spTree>
    <p:extLst>
      <p:ext uri="{BB962C8B-B14F-4D97-AF65-F5344CB8AC3E}">
        <p14:creationId xmlns:p14="http://schemas.microsoft.com/office/powerpoint/2010/main" val="65061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03CF6B-4E27-4DA4-8161-84686B937A35}" type="datetimeFigureOut">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466168-E61F-49D1-80AA-ADEEF77AF109}" type="slidenum">
              <a:rPr lang="en-IN" smtClean="0"/>
              <a:t>‹#›</a:t>
            </a:fld>
            <a:endParaRPr lang="en-IN"/>
          </a:p>
        </p:txBody>
      </p:sp>
    </p:spTree>
    <p:extLst>
      <p:ext uri="{BB962C8B-B14F-4D97-AF65-F5344CB8AC3E}">
        <p14:creationId xmlns:p14="http://schemas.microsoft.com/office/powerpoint/2010/main" val="2594432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03CF6B-4E27-4DA4-8161-84686B937A35}" type="datetimeFigureOut">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466168-E61F-49D1-80AA-ADEEF77AF109}" type="slidenum">
              <a:rPr lang="en-IN" smtClean="0"/>
              <a:t>‹#›</a:t>
            </a:fld>
            <a:endParaRPr lang="en-IN"/>
          </a:p>
        </p:txBody>
      </p:sp>
    </p:spTree>
    <p:extLst>
      <p:ext uri="{BB962C8B-B14F-4D97-AF65-F5344CB8AC3E}">
        <p14:creationId xmlns:p14="http://schemas.microsoft.com/office/powerpoint/2010/main" val="948961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903CF6B-4E27-4DA4-8161-84686B937A35}" type="datetimeFigureOut">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466168-E61F-49D1-80AA-ADEEF77AF109}" type="slidenum">
              <a:rPr lang="en-IN" smtClean="0"/>
              <a:t>‹#›</a:t>
            </a:fld>
            <a:endParaRPr lang="en-IN"/>
          </a:p>
        </p:txBody>
      </p:sp>
    </p:spTree>
    <p:extLst>
      <p:ext uri="{BB962C8B-B14F-4D97-AF65-F5344CB8AC3E}">
        <p14:creationId xmlns:p14="http://schemas.microsoft.com/office/powerpoint/2010/main" val="3983773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903CF6B-4E27-4DA4-8161-84686B937A35}" type="datetimeFigureOut">
              <a:rPr lang="en-IN" smtClean="0"/>
              <a:t>30-03-2020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9466168-E61F-49D1-80AA-ADEEF77AF109}" type="slidenum">
              <a:rPr lang="en-IN" smtClean="0"/>
              <a:t>‹#›</a:t>
            </a:fld>
            <a:endParaRPr lang="en-IN"/>
          </a:p>
        </p:txBody>
      </p:sp>
    </p:spTree>
    <p:extLst>
      <p:ext uri="{BB962C8B-B14F-4D97-AF65-F5344CB8AC3E}">
        <p14:creationId xmlns:p14="http://schemas.microsoft.com/office/powerpoint/2010/main" val="35478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903CF6B-4E27-4DA4-8161-84686B937A35}" type="datetimeFigureOut">
              <a:rPr lang="en-IN" smtClean="0"/>
              <a:t>30-03-2020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9466168-E61F-49D1-80AA-ADEEF77AF109}" type="slidenum">
              <a:rPr lang="en-IN" smtClean="0"/>
              <a:t>‹#›</a:t>
            </a:fld>
            <a:endParaRPr lang="en-IN"/>
          </a:p>
        </p:txBody>
      </p:sp>
    </p:spTree>
    <p:extLst>
      <p:ext uri="{BB962C8B-B14F-4D97-AF65-F5344CB8AC3E}">
        <p14:creationId xmlns:p14="http://schemas.microsoft.com/office/powerpoint/2010/main" val="1016393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903CF6B-4E27-4DA4-8161-84686B937A35}" type="datetimeFigureOut">
              <a:rPr lang="en-IN" smtClean="0"/>
              <a:t>30-03-2020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9466168-E61F-49D1-80AA-ADEEF77AF109}" type="slidenum">
              <a:rPr lang="en-IN" smtClean="0"/>
              <a:t>‹#›</a:t>
            </a:fld>
            <a:endParaRPr lang="en-IN"/>
          </a:p>
        </p:txBody>
      </p:sp>
    </p:spTree>
    <p:extLst>
      <p:ext uri="{BB962C8B-B14F-4D97-AF65-F5344CB8AC3E}">
        <p14:creationId xmlns:p14="http://schemas.microsoft.com/office/powerpoint/2010/main" val="263383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3CF6B-4E27-4DA4-8161-84686B937A35}" type="datetimeFigureOut">
              <a:rPr lang="en-IN" smtClean="0"/>
              <a:t>30-03-2020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9466168-E61F-49D1-80AA-ADEEF77AF109}" type="slidenum">
              <a:rPr lang="en-IN" smtClean="0"/>
              <a:t>‹#›</a:t>
            </a:fld>
            <a:endParaRPr lang="en-IN"/>
          </a:p>
        </p:txBody>
      </p:sp>
    </p:spTree>
    <p:extLst>
      <p:ext uri="{BB962C8B-B14F-4D97-AF65-F5344CB8AC3E}">
        <p14:creationId xmlns:p14="http://schemas.microsoft.com/office/powerpoint/2010/main" val="2463155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03CF6B-4E27-4DA4-8161-84686B937A35}" type="datetimeFigureOut">
              <a:rPr lang="en-IN" smtClean="0"/>
              <a:t>30-03-2020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9466168-E61F-49D1-80AA-ADEEF77AF109}" type="slidenum">
              <a:rPr lang="en-IN" smtClean="0"/>
              <a:t>‹#›</a:t>
            </a:fld>
            <a:endParaRPr lang="en-IN"/>
          </a:p>
        </p:txBody>
      </p:sp>
    </p:spTree>
    <p:extLst>
      <p:ext uri="{BB962C8B-B14F-4D97-AF65-F5344CB8AC3E}">
        <p14:creationId xmlns:p14="http://schemas.microsoft.com/office/powerpoint/2010/main" val="1375860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03CF6B-4E27-4DA4-8161-84686B937A35}" type="datetimeFigureOut">
              <a:rPr lang="en-IN" smtClean="0"/>
              <a:t>30-03-2020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9466168-E61F-49D1-80AA-ADEEF77AF109}" type="slidenum">
              <a:rPr lang="en-IN" smtClean="0"/>
              <a:t>‹#›</a:t>
            </a:fld>
            <a:endParaRPr lang="en-IN"/>
          </a:p>
        </p:txBody>
      </p:sp>
    </p:spTree>
    <p:extLst>
      <p:ext uri="{BB962C8B-B14F-4D97-AF65-F5344CB8AC3E}">
        <p14:creationId xmlns:p14="http://schemas.microsoft.com/office/powerpoint/2010/main" val="2848520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3CF6B-4E27-4DA4-8161-84686B937A35}" type="datetimeFigureOut">
              <a:rPr lang="en-IN" smtClean="0"/>
              <a:t>30-03-2020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66168-E61F-49D1-80AA-ADEEF77AF109}" type="slidenum">
              <a:rPr lang="en-IN" smtClean="0"/>
              <a:t>‹#›</a:t>
            </a:fld>
            <a:endParaRPr lang="en-IN"/>
          </a:p>
        </p:txBody>
      </p:sp>
    </p:spTree>
    <p:extLst>
      <p:ext uri="{BB962C8B-B14F-4D97-AF65-F5344CB8AC3E}">
        <p14:creationId xmlns:p14="http://schemas.microsoft.com/office/powerpoint/2010/main" val="3016436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ctrTitle"/>
          </p:nvPr>
        </p:nvSpPr>
        <p:spPr/>
        <p:txBody>
          <a:bodyPr/>
          <a:lstStyle/>
          <a:p>
            <a:pPr eaLnBrk="1" hangingPunct="1"/>
            <a:r>
              <a:rPr lang="en-GB" altLang="en-US" sz="3200" b="1" dirty="0">
                <a:solidFill>
                  <a:srgbClr val="FF0000"/>
                </a:solidFill>
              </a:rPr>
              <a:t>Energy yielding reactions </a:t>
            </a:r>
            <a:endParaRPr lang="en-US" altLang="en-US" sz="3200" dirty="0">
              <a:solidFill>
                <a:srgbClr val="FF0000"/>
              </a:solidFill>
            </a:endParaRPr>
          </a:p>
        </p:txBody>
      </p:sp>
      <p:sp>
        <p:nvSpPr>
          <p:cNvPr id="2" name="Rectangle 1"/>
          <p:cNvSpPr/>
          <p:nvPr/>
        </p:nvSpPr>
        <p:spPr>
          <a:xfrm>
            <a:off x="3048000" y="4734548"/>
            <a:ext cx="6096000" cy="1200329"/>
          </a:xfrm>
          <a:prstGeom prst="rect">
            <a:avLst/>
          </a:prstGeom>
        </p:spPr>
        <p:txBody>
          <a:bodyPr>
            <a:spAutoFit/>
          </a:bodyPr>
          <a:lstStyle/>
          <a:p>
            <a:pPr algn="ctr">
              <a:defRPr/>
            </a:pPr>
            <a:r>
              <a:rPr lang="en-US" dirty="0">
                <a:solidFill>
                  <a:srgbClr val="FF0000"/>
                </a:solidFill>
              </a:rPr>
              <a:t>Dr. Abhishek Thakur</a:t>
            </a:r>
          </a:p>
          <a:p>
            <a:pPr algn="ctr">
              <a:lnSpc>
                <a:spcPct val="100000"/>
              </a:lnSpc>
              <a:defRPr/>
            </a:pPr>
            <a:r>
              <a:rPr lang="en-US" dirty="0"/>
              <a:t>(Assistant Professor)</a:t>
            </a:r>
          </a:p>
          <a:p>
            <a:pPr algn="ctr">
              <a:lnSpc>
                <a:spcPct val="100000"/>
              </a:lnSpc>
              <a:defRPr/>
            </a:pPr>
            <a:r>
              <a:rPr lang="en-US" dirty="0"/>
              <a:t>College of Fisheries, </a:t>
            </a:r>
            <a:r>
              <a:rPr lang="en-US" dirty="0" err="1"/>
              <a:t>Kishjanganj</a:t>
            </a:r>
            <a:endParaRPr lang="en-US" dirty="0"/>
          </a:p>
          <a:p>
            <a:pPr algn="ctr">
              <a:lnSpc>
                <a:spcPct val="100000"/>
              </a:lnSpc>
              <a:defRPr/>
            </a:pPr>
            <a:r>
              <a:rPr lang="en-US" dirty="0"/>
              <a:t>BASU, Patna</a:t>
            </a:r>
          </a:p>
        </p:txBody>
      </p:sp>
    </p:spTree>
    <p:extLst>
      <p:ext uri="{BB962C8B-B14F-4D97-AF65-F5344CB8AC3E}">
        <p14:creationId xmlns:p14="http://schemas.microsoft.com/office/powerpoint/2010/main" val="1089041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1981200" y="152401"/>
            <a:ext cx="8229600" cy="5973763"/>
          </a:xfrm>
        </p:spPr>
        <p:txBody>
          <a:bodyPr>
            <a:normAutofit lnSpcReduction="10000"/>
          </a:bodyPr>
          <a:lstStyle/>
          <a:p>
            <a:pPr marL="6350" indent="7938">
              <a:lnSpc>
                <a:spcPct val="80000"/>
              </a:lnSpc>
              <a:buNone/>
            </a:pPr>
            <a:r>
              <a:rPr lang="en-US" altLang="en-US" sz="3000" b="1"/>
              <a:t>Respiration </a:t>
            </a:r>
            <a:endParaRPr lang="en-US" altLang="en-US" sz="3000"/>
          </a:p>
          <a:p>
            <a:pPr marL="6350" indent="7938" algn="just">
              <a:lnSpc>
                <a:spcPct val="80000"/>
              </a:lnSpc>
              <a:buNone/>
            </a:pPr>
            <a:r>
              <a:rPr lang="en-US" altLang="en-US" sz="3000"/>
              <a:t>Respiration ATP-generating process in which molecules are oxidized final electron acceptor is an inorganic molecule. </a:t>
            </a:r>
          </a:p>
          <a:p>
            <a:pPr marL="6350" indent="7938" algn="just">
              <a:lnSpc>
                <a:spcPct val="80000"/>
              </a:lnSpc>
              <a:buNone/>
            </a:pPr>
            <a:r>
              <a:rPr lang="en-US" altLang="en-US" sz="3000"/>
              <a:t>the operation of an electron transport chain. In aerobic respiration the final electron acceptor is O</a:t>
            </a:r>
            <a:r>
              <a:rPr lang="en-US" altLang="en-US" sz="3000" baseline="-25000"/>
              <a:t>2</a:t>
            </a:r>
            <a:r>
              <a:rPr lang="en-US" altLang="en-US" sz="3000"/>
              <a:t>, in anaerobic respiration inorganic molecule</a:t>
            </a:r>
          </a:p>
          <a:p>
            <a:pPr marL="6350" indent="7938" algn="just">
              <a:lnSpc>
                <a:spcPct val="80000"/>
              </a:lnSpc>
              <a:buNone/>
            </a:pPr>
            <a:r>
              <a:rPr lang="en-US" altLang="en-US" sz="3000" b="1"/>
              <a:t>The Krebs cycle </a:t>
            </a:r>
            <a:endParaRPr lang="en-US" altLang="en-US" sz="3000"/>
          </a:p>
          <a:p>
            <a:pPr marL="6350" indent="7938" algn="just">
              <a:lnSpc>
                <a:spcPct val="80000"/>
              </a:lnSpc>
              <a:buNone/>
            </a:pPr>
            <a:r>
              <a:rPr lang="en-US" altLang="en-US" sz="3000"/>
              <a:t>Pyruvic acid In a preparatory step, lose one molecule of CO</a:t>
            </a:r>
            <a:r>
              <a:rPr lang="en-US" altLang="en-US" sz="3000" baseline="-25000"/>
              <a:t>2</a:t>
            </a:r>
            <a:r>
              <a:rPr lang="en-US" altLang="en-US" sz="3000"/>
              <a:t> become a two-carbon compound decarboxylation</a:t>
            </a:r>
          </a:p>
          <a:p>
            <a:pPr marL="6350" indent="7938" algn="just">
              <a:lnSpc>
                <a:spcPct val="80000"/>
              </a:lnSpc>
              <a:buNone/>
            </a:pPr>
            <a:r>
              <a:rPr lang="en-US" altLang="en-US" sz="3000"/>
              <a:t> The two-carbon compound, acetyl group, attaches to coenzyme A as acetyl coenzyme A (acetyl CoA)</a:t>
            </a:r>
          </a:p>
          <a:p>
            <a:pPr marL="6350" indent="7938" algn="just">
              <a:lnSpc>
                <a:spcPct val="80000"/>
              </a:lnSpc>
              <a:buNone/>
            </a:pPr>
            <a:r>
              <a:rPr lang="en-US" altLang="en-US" sz="3000"/>
              <a:t> NAD</a:t>
            </a:r>
            <a:r>
              <a:rPr lang="en-US" altLang="en-US" sz="3000" baseline="30000"/>
              <a:t>+</a:t>
            </a:r>
            <a:r>
              <a:rPr lang="en-US" altLang="en-US" sz="3000"/>
              <a:t> is reduced to NADH. </a:t>
            </a:r>
          </a:p>
          <a:p>
            <a:pPr marL="6350" indent="7938">
              <a:lnSpc>
                <a:spcPct val="80000"/>
              </a:lnSpc>
              <a:buNone/>
            </a:pPr>
            <a:endParaRPr lang="en-US" altLang="en-US" sz="3000"/>
          </a:p>
        </p:txBody>
      </p:sp>
    </p:spTree>
    <p:extLst>
      <p:ext uri="{BB962C8B-B14F-4D97-AF65-F5344CB8AC3E}">
        <p14:creationId xmlns:p14="http://schemas.microsoft.com/office/powerpoint/2010/main" val="3273895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81000"/>
            <a:ext cx="6934200" cy="588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9654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1981200" y="304801"/>
            <a:ext cx="8229600" cy="5821363"/>
          </a:xfrm>
        </p:spPr>
        <p:txBody>
          <a:bodyPr/>
          <a:lstStyle/>
          <a:p>
            <a:pPr marL="6350" indent="7938">
              <a:buNone/>
            </a:pPr>
            <a:r>
              <a:rPr lang="en-US" altLang="en-US" b="1" smtClean="0"/>
              <a:t>Electron transport chain </a:t>
            </a:r>
            <a:endParaRPr lang="en-US" altLang="en-US" smtClean="0"/>
          </a:p>
          <a:p>
            <a:pPr marL="6350" indent="7938" algn="just">
              <a:buNone/>
            </a:pPr>
            <a:r>
              <a:rPr lang="en-US" altLang="en-US" smtClean="0"/>
              <a:t>Consists of a sequence of carrier molecules capable of oxidation and reducation. there is a step wise release of energy used to drive the chemiosmotic generation of ATP. </a:t>
            </a:r>
          </a:p>
          <a:p>
            <a:pPr marL="6350" indent="7938">
              <a:buNone/>
            </a:pPr>
            <a:r>
              <a:rPr lang="en-US" altLang="en-US" smtClean="0"/>
              <a:t>Three classes of carrier molecules flavoproteinsare cytochromes, ubiquinones (or coenzyme A)</a:t>
            </a:r>
          </a:p>
        </p:txBody>
      </p:sp>
    </p:spTree>
    <p:extLst>
      <p:ext uri="{BB962C8B-B14F-4D97-AF65-F5344CB8AC3E}">
        <p14:creationId xmlns:p14="http://schemas.microsoft.com/office/powerpoint/2010/main" val="3788276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25414"/>
            <a:ext cx="7239000" cy="658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4175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1981200" y="304800"/>
            <a:ext cx="8305800" cy="6248400"/>
          </a:xfrm>
        </p:spPr>
        <p:txBody>
          <a:bodyPr/>
          <a:lstStyle/>
          <a:p>
            <a:pPr marL="6350" indent="7938">
              <a:buNone/>
            </a:pPr>
            <a:r>
              <a:rPr lang="en-US" altLang="en-US" sz="3000" b="1"/>
              <a:t>Anaerobic respiration </a:t>
            </a:r>
            <a:endParaRPr lang="en-US" altLang="en-US" sz="3000"/>
          </a:p>
          <a:p>
            <a:pPr marL="6350" indent="7938" algn="just">
              <a:buNone/>
            </a:pPr>
            <a:r>
              <a:rPr lang="en-US" altLang="en-US" sz="3000"/>
              <a:t>Final electron acceptor is an inorganic substance other than oxygen (O</a:t>
            </a:r>
            <a:r>
              <a:rPr lang="en-US" altLang="en-US" sz="3000" baseline="-25000"/>
              <a:t>2</a:t>
            </a:r>
            <a:r>
              <a:rPr lang="en-US" altLang="en-US" sz="3000"/>
              <a:t>). </a:t>
            </a:r>
          </a:p>
          <a:p>
            <a:pPr marL="6350" indent="7938" algn="just">
              <a:buNone/>
            </a:pPr>
            <a:r>
              <a:rPr lang="en-US" altLang="en-US" sz="3000" i="1"/>
              <a:t>Pseudomonas </a:t>
            </a:r>
            <a:r>
              <a:rPr lang="en-US" altLang="en-US" sz="3000"/>
              <a:t>and </a:t>
            </a:r>
            <a:r>
              <a:rPr lang="en-US" altLang="en-US" sz="3000" i="1"/>
              <a:t>Bacillus</a:t>
            </a:r>
            <a:r>
              <a:rPr lang="en-US" altLang="en-US" sz="3000"/>
              <a:t>, can use a nitrate ion (NO</a:t>
            </a:r>
            <a:r>
              <a:rPr lang="en-US" altLang="en-US" sz="3000" baseline="30000"/>
              <a:t>-</a:t>
            </a:r>
            <a:r>
              <a:rPr lang="en-US" altLang="en-US" sz="3000" baseline="-25000"/>
              <a:t>3</a:t>
            </a:r>
            <a:r>
              <a:rPr lang="en-US" altLang="en-US" sz="3000"/>
              <a:t>) </a:t>
            </a:r>
          </a:p>
          <a:p>
            <a:pPr marL="6350" indent="7938" algn="just">
              <a:buNone/>
            </a:pPr>
            <a:r>
              <a:rPr lang="en-US" altLang="en-US" sz="3000"/>
              <a:t>To a nitrite ion (NO</a:t>
            </a:r>
            <a:r>
              <a:rPr lang="en-US" altLang="en-US" sz="3000" baseline="30000"/>
              <a:t>-</a:t>
            </a:r>
            <a:r>
              <a:rPr lang="en-US" altLang="en-US" sz="3000" baseline="-25000"/>
              <a:t>2</a:t>
            </a:r>
            <a:r>
              <a:rPr lang="en-US" altLang="en-US" sz="3000"/>
              <a:t>), nitrous oxide (N</a:t>
            </a:r>
            <a:r>
              <a:rPr lang="en-US" altLang="en-US" sz="3000" baseline="-25000"/>
              <a:t>2</a:t>
            </a:r>
            <a:r>
              <a:rPr lang="en-US" altLang="en-US" sz="3000"/>
              <a:t>O), or nitrogen gas (N</a:t>
            </a:r>
            <a:r>
              <a:rPr lang="en-US" altLang="en-US" sz="3000" baseline="-25000"/>
              <a:t>2</a:t>
            </a:r>
            <a:r>
              <a:rPr lang="en-US" altLang="en-US" sz="3000"/>
              <a:t>). </a:t>
            </a:r>
            <a:r>
              <a:rPr lang="en-US" altLang="en-US" sz="3000" i="1"/>
              <a:t>Desulfovibrio </a:t>
            </a:r>
            <a:r>
              <a:rPr lang="en-US" altLang="en-US" sz="3000"/>
              <a:t>use sulfate (SO</a:t>
            </a:r>
            <a:r>
              <a:rPr lang="en-US" altLang="en-US" sz="3000" baseline="-25000"/>
              <a:t>4</a:t>
            </a:r>
            <a:r>
              <a:rPr lang="en-US" altLang="en-US" sz="3000" baseline="30000"/>
              <a:t>2-</a:t>
            </a:r>
            <a:r>
              <a:rPr lang="en-US" altLang="en-US" sz="3000"/>
              <a:t>) </a:t>
            </a:r>
          </a:p>
          <a:p>
            <a:pPr marL="6350" indent="7938" algn="just">
              <a:buNone/>
            </a:pPr>
            <a:r>
              <a:rPr lang="en-US" altLang="en-US" sz="3000"/>
              <a:t>To form hydrogen sulfide (H</a:t>
            </a:r>
            <a:r>
              <a:rPr lang="en-US" altLang="en-US" sz="3000" baseline="-25000"/>
              <a:t>2</a:t>
            </a:r>
            <a:r>
              <a:rPr lang="en-US" altLang="en-US" sz="3000"/>
              <a:t>S). </a:t>
            </a:r>
          </a:p>
          <a:p>
            <a:pPr marL="6350" indent="7938" algn="just">
              <a:buNone/>
            </a:pPr>
            <a:r>
              <a:rPr lang="en-US" altLang="en-US" sz="3000"/>
              <a:t>Anaerobic respiration by bacteria using nitrate and sulfate as final acceptors is essential for the nitrogen and sulfur cycles</a:t>
            </a:r>
          </a:p>
        </p:txBody>
      </p:sp>
    </p:spTree>
    <p:extLst>
      <p:ext uri="{BB962C8B-B14F-4D97-AF65-F5344CB8AC3E}">
        <p14:creationId xmlns:p14="http://schemas.microsoft.com/office/powerpoint/2010/main" val="642731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endParaRPr lang="en-IN" altLang="en-US" smtClean="0"/>
          </a:p>
        </p:txBody>
      </p:sp>
      <p:sp>
        <p:nvSpPr>
          <p:cNvPr id="3" name="Content Placeholder 2"/>
          <p:cNvSpPr>
            <a:spLocks noGrp="1"/>
          </p:cNvSpPr>
          <p:nvPr>
            <p:ph idx="1"/>
          </p:nvPr>
        </p:nvSpPr>
        <p:spPr/>
        <p:txBody>
          <a:bodyPr/>
          <a:lstStyle/>
          <a:p>
            <a:pPr>
              <a:buFont typeface="Arial" charset="0"/>
              <a:buChar char="•"/>
              <a:defRPr/>
            </a:pPr>
            <a:endParaRPr lang="en-US" dirty="0" smtClean="0"/>
          </a:p>
          <a:p>
            <a:pPr>
              <a:buFont typeface="Arial" charset="0"/>
              <a:buChar char="•"/>
              <a:defRPr/>
            </a:pPr>
            <a:endParaRPr lang="en-US" dirty="0"/>
          </a:p>
          <a:p>
            <a:pPr marL="0" indent="0">
              <a:buNone/>
              <a:defRPr/>
            </a:pPr>
            <a:r>
              <a:rPr lang="en-US" altLang="en-US" b="1" dirty="0"/>
              <a:t>Fermentation and Biosynthetic Pathways </a:t>
            </a:r>
            <a:endParaRPr lang="en-IN" dirty="0"/>
          </a:p>
        </p:txBody>
      </p:sp>
    </p:spTree>
    <p:extLst>
      <p:ext uri="{BB962C8B-B14F-4D97-AF65-F5344CB8AC3E}">
        <p14:creationId xmlns:p14="http://schemas.microsoft.com/office/powerpoint/2010/main" val="670245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altLang="en-US" sz="3200" b="1"/>
              <a:t>Fermentation and Biosynthetic Pathways </a:t>
            </a:r>
            <a:endParaRPr lang="en-US" altLang="en-US" sz="3200"/>
          </a:p>
        </p:txBody>
      </p:sp>
      <p:sp>
        <p:nvSpPr>
          <p:cNvPr id="2051" name="Content Placeholder 2"/>
          <p:cNvSpPr>
            <a:spLocks noGrp="1"/>
          </p:cNvSpPr>
          <p:nvPr>
            <p:ph idx="1"/>
          </p:nvPr>
        </p:nvSpPr>
        <p:spPr/>
        <p:txBody>
          <a:bodyPr/>
          <a:lstStyle/>
          <a:p>
            <a:pPr lvl="1" algn="just">
              <a:spcBef>
                <a:spcPts val="600"/>
              </a:spcBef>
              <a:spcAft>
                <a:spcPts val="600"/>
              </a:spcAft>
            </a:pPr>
            <a:r>
              <a:rPr lang="en-US" altLang="en-US" sz="2000"/>
              <a:t>Releases energy from sugars or other organic molecules, such as amino acids, organic acids, purines, and pyrimidines. </a:t>
            </a:r>
          </a:p>
          <a:p>
            <a:pPr lvl="1" algn="just">
              <a:spcBef>
                <a:spcPts val="600"/>
              </a:spcBef>
              <a:spcAft>
                <a:spcPts val="600"/>
              </a:spcAft>
            </a:pPr>
            <a:r>
              <a:rPr lang="en-US" altLang="en-US" sz="2000"/>
              <a:t>Does not require oxygen. </a:t>
            </a:r>
          </a:p>
          <a:p>
            <a:pPr lvl="1" algn="just">
              <a:spcBef>
                <a:spcPts val="600"/>
              </a:spcBef>
              <a:spcAft>
                <a:spcPts val="600"/>
              </a:spcAft>
            </a:pPr>
            <a:r>
              <a:rPr lang="en-US" altLang="en-US" sz="2000"/>
              <a:t>Does not require use of the Krebs cycle or an electron transport chain. </a:t>
            </a:r>
          </a:p>
          <a:p>
            <a:pPr lvl="1" algn="just">
              <a:spcBef>
                <a:spcPts val="600"/>
              </a:spcBef>
              <a:spcAft>
                <a:spcPts val="600"/>
              </a:spcAft>
            </a:pPr>
            <a:r>
              <a:rPr lang="en-US" altLang="en-US" sz="2000"/>
              <a:t>Uses an organic molecules as the final electron acceptor. </a:t>
            </a:r>
          </a:p>
          <a:p>
            <a:pPr lvl="1" algn="just">
              <a:spcBef>
                <a:spcPts val="600"/>
              </a:spcBef>
              <a:spcAft>
                <a:spcPts val="600"/>
              </a:spcAft>
            </a:pPr>
            <a:r>
              <a:rPr lang="en-US" altLang="en-US" sz="2000"/>
              <a:t>Produces only small amounts of ATP</a:t>
            </a:r>
          </a:p>
        </p:txBody>
      </p:sp>
    </p:spTree>
    <p:extLst>
      <p:ext uri="{BB962C8B-B14F-4D97-AF65-F5344CB8AC3E}">
        <p14:creationId xmlns:p14="http://schemas.microsoft.com/office/powerpoint/2010/main" val="13870040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anim calcmode="lin" valueType="num">
                                      <p:cBhvr additive="base">
                                        <p:cTn id="11"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05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anim calcmode="lin" valueType="num">
                                      <p:cBhvr additive="base">
                                        <p:cTn id="15"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05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51">
                                            <p:txEl>
                                              <p:pRg st="3" end="3"/>
                                            </p:txEl>
                                          </p:spTgt>
                                        </p:tgtEl>
                                        <p:attrNameLst>
                                          <p:attrName>style.visibility</p:attrName>
                                        </p:attrNameLst>
                                      </p:cBhvr>
                                      <p:to>
                                        <p:strVal val="visible"/>
                                      </p:to>
                                    </p:set>
                                    <p:anim calcmode="lin" valueType="num">
                                      <p:cBhvr additive="base">
                                        <p:cTn id="19"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051">
                                            <p:txEl>
                                              <p:pRg st="4" end="4"/>
                                            </p:txEl>
                                          </p:spTgt>
                                        </p:tgtEl>
                                        <p:attrNameLst>
                                          <p:attrName>style.visibility</p:attrName>
                                        </p:attrNameLst>
                                      </p:cBhvr>
                                      <p:to>
                                        <p:strVal val="visible"/>
                                      </p:to>
                                    </p:set>
                                    <p:anim calcmode="lin" valueType="num">
                                      <p:cBhvr additive="base">
                                        <p:cTn id="23"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1981200" y="0"/>
            <a:ext cx="8153400" cy="6629400"/>
          </a:xfrm>
        </p:spPr>
        <p:txBody>
          <a:bodyPr/>
          <a:lstStyle/>
          <a:p>
            <a:pPr marL="0" indent="6350">
              <a:spcBef>
                <a:spcPts val="600"/>
              </a:spcBef>
              <a:spcAft>
                <a:spcPts val="600"/>
              </a:spcAft>
              <a:buNone/>
            </a:pPr>
            <a:r>
              <a:rPr lang="en-US" altLang="en-US" sz="2400" b="1"/>
              <a:t>Lactic acid Fermendation </a:t>
            </a:r>
            <a:endParaRPr lang="en-US" altLang="en-US" sz="2400"/>
          </a:p>
          <a:p>
            <a:pPr lvl="1" indent="-342900">
              <a:spcBef>
                <a:spcPts val="600"/>
              </a:spcBef>
              <a:spcAft>
                <a:spcPts val="600"/>
              </a:spcAft>
            </a:pPr>
            <a:r>
              <a:rPr lang="en-US" altLang="en-US" sz="2000"/>
              <a:t>Glucose + 2ADP + 2P —&gt; 2 Lactic acid + 2 ATP </a:t>
            </a:r>
          </a:p>
          <a:p>
            <a:pPr lvl="1" indent="-342900" algn="just">
              <a:spcBef>
                <a:spcPts val="600"/>
              </a:spcBef>
              <a:spcAft>
                <a:spcPts val="600"/>
              </a:spcAft>
            </a:pPr>
            <a:r>
              <a:rPr lang="en-US" altLang="en-US" sz="2000" i="1"/>
              <a:t>Streptococcus</a:t>
            </a:r>
            <a:r>
              <a:rPr lang="en-US" altLang="en-US" sz="2000"/>
              <a:t> and </a:t>
            </a:r>
            <a:r>
              <a:rPr lang="en-US" altLang="en-US" sz="2000" i="1"/>
              <a:t>Lactobacillus -</a:t>
            </a:r>
            <a:r>
              <a:rPr lang="en-US" altLang="en-US" sz="2000"/>
              <a:t> these microbes produce only (mostly) lactic acid, - homolactic (or homofermetative). Lactic acid fermentation in food spoilage. process can also produce yogurt from milk, sauerkraut from fresh cabbage, pickles from cucumbers.</a:t>
            </a:r>
          </a:p>
          <a:p>
            <a:pPr marL="0" indent="6350" algn="just">
              <a:spcBef>
                <a:spcPts val="600"/>
              </a:spcBef>
              <a:spcAft>
                <a:spcPts val="600"/>
              </a:spcAft>
              <a:buNone/>
            </a:pPr>
            <a:r>
              <a:rPr lang="en-US" altLang="en-US" sz="2400"/>
              <a:t> </a:t>
            </a:r>
          </a:p>
          <a:p>
            <a:pPr marL="0" indent="6350">
              <a:spcBef>
                <a:spcPts val="600"/>
              </a:spcBef>
              <a:spcAft>
                <a:spcPts val="600"/>
              </a:spcAft>
              <a:buNone/>
            </a:pPr>
            <a:r>
              <a:rPr lang="en-US" altLang="en-US" sz="2400" b="1"/>
              <a:t>Alcohol Fermentations </a:t>
            </a:r>
            <a:endParaRPr lang="en-US" altLang="en-US" sz="2400"/>
          </a:p>
          <a:p>
            <a:pPr lvl="1" indent="-342900">
              <a:spcBef>
                <a:spcPts val="600"/>
              </a:spcBef>
              <a:spcAft>
                <a:spcPts val="600"/>
              </a:spcAft>
            </a:pPr>
            <a:r>
              <a:rPr lang="en-US" altLang="en-US" sz="2000"/>
              <a:t>Alcohol fermentation is carried a number of bacteria &amp; yeasts. </a:t>
            </a:r>
          </a:p>
          <a:p>
            <a:pPr lvl="1" indent="-342900" algn="just">
              <a:spcBef>
                <a:spcPts val="600"/>
              </a:spcBef>
              <a:spcAft>
                <a:spcPts val="600"/>
              </a:spcAft>
            </a:pPr>
            <a:r>
              <a:rPr lang="en-US" altLang="en-US" sz="2000"/>
              <a:t>Organisms that produce lactic acid other acids or alcohols are known as heterolactic (or heterofermentative); often use the pentose phosphate pathway. </a:t>
            </a:r>
          </a:p>
          <a:p>
            <a:pPr lvl="1" indent="-342900" algn="just">
              <a:spcBef>
                <a:spcPts val="600"/>
              </a:spcBef>
              <a:spcAft>
                <a:spcPts val="600"/>
              </a:spcAft>
            </a:pPr>
            <a:r>
              <a:rPr lang="en-US" altLang="en-US" sz="2000"/>
              <a:t>Glucose + ADP + P —&gt;Lactic acid + Ethanol + CO</a:t>
            </a:r>
            <a:r>
              <a:rPr lang="en-US" altLang="en-US" sz="2000" baseline="-25000"/>
              <a:t>2</a:t>
            </a:r>
            <a:r>
              <a:rPr lang="en-US" altLang="en-US" sz="2000"/>
              <a:t>+ ATP </a:t>
            </a:r>
          </a:p>
          <a:p>
            <a:pPr marL="0" indent="6350">
              <a:spcBef>
                <a:spcPts val="600"/>
              </a:spcBef>
              <a:spcAft>
                <a:spcPts val="600"/>
              </a:spcAft>
              <a:buNone/>
            </a:pPr>
            <a:endParaRPr lang="en-US" altLang="en-US" sz="2400"/>
          </a:p>
        </p:txBody>
      </p:sp>
    </p:spTree>
    <p:extLst>
      <p:ext uri="{BB962C8B-B14F-4D97-AF65-F5344CB8AC3E}">
        <p14:creationId xmlns:p14="http://schemas.microsoft.com/office/powerpoint/2010/main" val="385061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 calcmode="lin" valueType="num">
                                      <p:cBhvr additive="base">
                                        <p:cTn id="7" dur="500" fill="hold"/>
                                        <p:tgtEl>
                                          <p:spTgt spid="30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4">
                                            <p:txEl>
                                              <p:pRg st="1" end="1"/>
                                            </p:txEl>
                                          </p:spTgt>
                                        </p:tgtEl>
                                        <p:attrNameLst>
                                          <p:attrName>style.visibility</p:attrName>
                                        </p:attrNameLst>
                                      </p:cBhvr>
                                      <p:to>
                                        <p:strVal val="visible"/>
                                      </p:to>
                                    </p:set>
                                    <p:anim calcmode="lin" valueType="num">
                                      <p:cBhvr additive="base">
                                        <p:cTn id="11" dur="500" fill="hold"/>
                                        <p:tgtEl>
                                          <p:spTgt spid="307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4">
                                            <p:txEl>
                                              <p:pRg st="2" end="2"/>
                                            </p:txEl>
                                          </p:spTgt>
                                        </p:tgtEl>
                                        <p:attrNameLst>
                                          <p:attrName>style.visibility</p:attrName>
                                        </p:attrNameLst>
                                      </p:cBhvr>
                                      <p:to>
                                        <p:strVal val="visible"/>
                                      </p:to>
                                    </p:set>
                                    <p:anim calcmode="lin" valueType="num">
                                      <p:cBhvr additive="base">
                                        <p:cTn id="15" dur="500" fill="hold"/>
                                        <p:tgtEl>
                                          <p:spTgt spid="307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074">
                                            <p:txEl>
                                              <p:pRg st="3" end="3"/>
                                            </p:txEl>
                                          </p:spTgt>
                                        </p:tgtEl>
                                        <p:attrNameLst>
                                          <p:attrName>style.visibility</p:attrName>
                                        </p:attrNameLst>
                                      </p:cBhvr>
                                      <p:to>
                                        <p:strVal val="visible"/>
                                      </p:to>
                                    </p:set>
                                    <p:anim calcmode="lin" valueType="num">
                                      <p:cBhvr additive="base">
                                        <p:cTn id="21" dur="500" fill="hold"/>
                                        <p:tgtEl>
                                          <p:spTgt spid="307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07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074">
                                            <p:txEl>
                                              <p:pRg st="4" end="4"/>
                                            </p:txEl>
                                          </p:spTgt>
                                        </p:tgtEl>
                                        <p:attrNameLst>
                                          <p:attrName>style.visibility</p:attrName>
                                        </p:attrNameLst>
                                      </p:cBhvr>
                                      <p:to>
                                        <p:strVal val="visible"/>
                                      </p:to>
                                    </p:set>
                                    <p:anim calcmode="lin" valueType="num">
                                      <p:cBhvr additive="base">
                                        <p:cTn id="27" dur="500" fill="hold"/>
                                        <p:tgtEl>
                                          <p:spTgt spid="307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074">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074">
                                            <p:txEl>
                                              <p:pRg st="5" end="5"/>
                                            </p:txEl>
                                          </p:spTgt>
                                        </p:tgtEl>
                                        <p:attrNameLst>
                                          <p:attrName>style.visibility</p:attrName>
                                        </p:attrNameLst>
                                      </p:cBhvr>
                                      <p:to>
                                        <p:strVal val="visible"/>
                                      </p:to>
                                    </p:set>
                                    <p:anim calcmode="lin" valueType="num">
                                      <p:cBhvr additive="base">
                                        <p:cTn id="31" dur="500" fill="hold"/>
                                        <p:tgtEl>
                                          <p:spTgt spid="307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4">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074">
                                            <p:txEl>
                                              <p:pRg st="6" end="6"/>
                                            </p:txEl>
                                          </p:spTgt>
                                        </p:tgtEl>
                                        <p:attrNameLst>
                                          <p:attrName>style.visibility</p:attrName>
                                        </p:attrNameLst>
                                      </p:cBhvr>
                                      <p:to>
                                        <p:strVal val="visible"/>
                                      </p:to>
                                    </p:set>
                                    <p:anim calcmode="lin" valueType="num">
                                      <p:cBhvr additive="base">
                                        <p:cTn id="35" dur="500" fill="hold"/>
                                        <p:tgtEl>
                                          <p:spTgt spid="3074">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074">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074">
                                            <p:txEl>
                                              <p:pRg st="7" end="7"/>
                                            </p:txEl>
                                          </p:spTgt>
                                        </p:tgtEl>
                                        <p:attrNameLst>
                                          <p:attrName>style.visibility</p:attrName>
                                        </p:attrNameLst>
                                      </p:cBhvr>
                                      <p:to>
                                        <p:strVal val="visible"/>
                                      </p:to>
                                    </p:set>
                                    <p:anim calcmode="lin" valueType="num">
                                      <p:cBhvr additive="base">
                                        <p:cTn id="39" dur="500" fill="hold"/>
                                        <p:tgtEl>
                                          <p:spTgt spid="3074">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07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381001"/>
            <a:ext cx="6781800" cy="620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5480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1981200" y="304800"/>
            <a:ext cx="8305800" cy="6400800"/>
          </a:xfrm>
        </p:spPr>
        <p:txBody>
          <a:bodyPr/>
          <a:lstStyle/>
          <a:p>
            <a:pPr marL="0" indent="6350">
              <a:lnSpc>
                <a:spcPct val="80000"/>
              </a:lnSpc>
              <a:buNone/>
            </a:pPr>
            <a:r>
              <a:rPr lang="en-US" altLang="en-US" sz="2400" b="1"/>
              <a:t>Biosynthesis of Polysaccharides </a:t>
            </a:r>
            <a:endParaRPr lang="en-US" altLang="en-US" sz="2400"/>
          </a:p>
          <a:p>
            <a:pPr lvl="1" indent="-342900" algn="just">
              <a:lnSpc>
                <a:spcPct val="80000"/>
              </a:lnSpc>
            </a:pPr>
            <a:r>
              <a:rPr lang="en-US" altLang="en-US" sz="2000"/>
              <a:t>Microorganisms synthesize sugars and polysaccharides. The carbon atoms required to synthesize glucose are derived from the intermediates produced during glycolysis, Krebs cycle and from lipids or amino acids. Bacteria may assemble it into the more complex polysaccharides. </a:t>
            </a:r>
          </a:p>
          <a:p>
            <a:pPr marL="0" indent="6350" algn="just">
              <a:lnSpc>
                <a:spcPct val="80000"/>
              </a:lnSpc>
              <a:buNone/>
            </a:pPr>
            <a:endParaRPr lang="en-US" altLang="en-US" sz="2400"/>
          </a:p>
          <a:p>
            <a:pPr marL="0" indent="6350" algn="just">
              <a:lnSpc>
                <a:spcPct val="80000"/>
              </a:lnSpc>
              <a:buNone/>
            </a:pPr>
            <a:r>
              <a:rPr lang="en-US" altLang="en-US" sz="2400" b="1"/>
              <a:t>Biosynthesis of Lipids </a:t>
            </a:r>
            <a:endParaRPr lang="en-US" altLang="en-US" sz="2400"/>
          </a:p>
          <a:p>
            <a:pPr lvl="1" indent="-342900" algn="just">
              <a:lnSpc>
                <a:spcPct val="80000"/>
              </a:lnSpc>
            </a:pPr>
            <a:r>
              <a:rPr lang="en-US" altLang="en-US" sz="2000"/>
              <a:t>Lipids vary in chemical composition, cells synthesize fats by joining glycerol and fatty acids. </a:t>
            </a:r>
          </a:p>
          <a:p>
            <a:pPr lvl="1" indent="-342900" algn="just">
              <a:lnSpc>
                <a:spcPct val="80000"/>
              </a:lnSpc>
            </a:pPr>
            <a:r>
              <a:rPr lang="en-US" altLang="en-US" sz="2000"/>
              <a:t>The glycerol portion of the fat is derived from dihydroxyacetone phosphate; fatty acids, are built up when two carbon fragments of acetyl CoA are successively added to each other. </a:t>
            </a:r>
          </a:p>
          <a:p>
            <a:pPr marL="0" indent="6350" algn="just">
              <a:lnSpc>
                <a:spcPct val="80000"/>
              </a:lnSpc>
              <a:buNone/>
            </a:pPr>
            <a:endParaRPr lang="en-US" altLang="en-US" sz="2400"/>
          </a:p>
          <a:p>
            <a:pPr marL="0" indent="6350" algn="just">
              <a:lnSpc>
                <a:spcPct val="80000"/>
              </a:lnSpc>
              <a:buNone/>
            </a:pPr>
            <a:r>
              <a:rPr lang="en-US" altLang="en-US" sz="2400" b="1"/>
              <a:t>Biosynthesis of Amino acids and proteins </a:t>
            </a:r>
            <a:endParaRPr lang="en-US" altLang="en-US" sz="2400"/>
          </a:p>
          <a:p>
            <a:pPr lvl="1" indent="-342900" algn="just">
              <a:lnSpc>
                <a:spcPct val="80000"/>
              </a:lnSpc>
            </a:pPr>
            <a:r>
              <a:rPr lang="en-US" altLang="en-US" sz="2000"/>
              <a:t>Amino acids are required for protein biosynthesis. </a:t>
            </a:r>
            <a:r>
              <a:rPr lang="en-US" altLang="en-US" sz="2000" i="1"/>
              <a:t>E.coli, </a:t>
            </a:r>
            <a:r>
              <a:rPr lang="en-US" altLang="en-US" sz="2000"/>
              <a:t>contain the enzymes for the synthesis of all the amino acids. </a:t>
            </a:r>
          </a:p>
          <a:p>
            <a:pPr lvl="1" indent="-342900" algn="just">
              <a:lnSpc>
                <a:spcPct val="80000"/>
              </a:lnSpc>
            </a:pPr>
            <a:r>
              <a:rPr lang="en-US" altLang="en-US" sz="2000"/>
              <a:t>Other microbes require that the environment provide preformed amino acids. </a:t>
            </a:r>
          </a:p>
          <a:p>
            <a:pPr marL="0" indent="6350">
              <a:lnSpc>
                <a:spcPct val="80000"/>
              </a:lnSpc>
              <a:buNone/>
            </a:pPr>
            <a:endParaRPr lang="en-US" altLang="en-US" sz="2400"/>
          </a:p>
        </p:txBody>
      </p:sp>
    </p:spTree>
    <p:extLst>
      <p:ext uri="{BB962C8B-B14F-4D97-AF65-F5344CB8AC3E}">
        <p14:creationId xmlns:p14="http://schemas.microsoft.com/office/powerpoint/2010/main" val="39967636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 calcmode="lin" valueType="num">
                                      <p:cBhvr additive="base">
                                        <p:cTn id="7" dur="500" fill="hold"/>
                                        <p:tgtEl>
                                          <p:spTgt spid="51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22">
                                            <p:txEl>
                                              <p:pRg st="1" end="1"/>
                                            </p:txEl>
                                          </p:spTgt>
                                        </p:tgtEl>
                                        <p:attrNameLst>
                                          <p:attrName>style.visibility</p:attrName>
                                        </p:attrNameLst>
                                      </p:cBhvr>
                                      <p:to>
                                        <p:strVal val="visible"/>
                                      </p:to>
                                    </p:set>
                                    <p:anim calcmode="lin" valueType="num">
                                      <p:cBhvr additive="base">
                                        <p:cTn id="11" dur="500" fill="hold"/>
                                        <p:tgtEl>
                                          <p:spTgt spid="512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122">
                                            <p:txEl>
                                              <p:pRg st="3" end="3"/>
                                            </p:txEl>
                                          </p:spTgt>
                                        </p:tgtEl>
                                        <p:attrNameLst>
                                          <p:attrName>style.visibility</p:attrName>
                                        </p:attrNameLst>
                                      </p:cBhvr>
                                      <p:to>
                                        <p:strVal val="visible"/>
                                      </p:to>
                                    </p:set>
                                    <p:anim calcmode="lin" valueType="num">
                                      <p:cBhvr additive="base">
                                        <p:cTn id="17" dur="500" fill="hold"/>
                                        <p:tgtEl>
                                          <p:spTgt spid="512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2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122">
                                            <p:txEl>
                                              <p:pRg st="4" end="4"/>
                                            </p:txEl>
                                          </p:spTgt>
                                        </p:tgtEl>
                                        <p:attrNameLst>
                                          <p:attrName>style.visibility</p:attrName>
                                        </p:attrNameLst>
                                      </p:cBhvr>
                                      <p:to>
                                        <p:strVal val="visible"/>
                                      </p:to>
                                    </p:set>
                                    <p:anim calcmode="lin" valueType="num">
                                      <p:cBhvr additive="base">
                                        <p:cTn id="21" dur="500" fill="hold"/>
                                        <p:tgtEl>
                                          <p:spTgt spid="512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122">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122">
                                            <p:txEl>
                                              <p:pRg st="5" end="5"/>
                                            </p:txEl>
                                          </p:spTgt>
                                        </p:tgtEl>
                                        <p:attrNameLst>
                                          <p:attrName>style.visibility</p:attrName>
                                        </p:attrNameLst>
                                      </p:cBhvr>
                                      <p:to>
                                        <p:strVal val="visible"/>
                                      </p:to>
                                    </p:set>
                                    <p:anim calcmode="lin" valueType="num">
                                      <p:cBhvr additive="base">
                                        <p:cTn id="25" dur="500" fill="hold"/>
                                        <p:tgtEl>
                                          <p:spTgt spid="512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2">
                                            <p:txEl>
                                              <p:pRg st="7" end="7"/>
                                            </p:txEl>
                                          </p:spTgt>
                                        </p:tgtEl>
                                        <p:attrNameLst>
                                          <p:attrName>style.visibility</p:attrName>
                                        </p:attrNameLst>
                                      </p:cBhvr>
                                      <p:to>
                                        <p:strVal val="visible"/>
                                      </p:to>
                                    </p:set>
                                    <p:anim calcmode="lin" valueType="num">
                                      <p:cBhvr additive="base">
                                        <p:cTn id="31" dur="500" fill="hold"/>
                                        <p:tgtEl>
                                          <p:spTgt spid="512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2">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122">
                                            <p:txEl>
                                              <p:pRg st="8" end="8"/>
                                            </p:txEl>
                                          </p:spTgt>
                                        </p:tgtEl>
                                        <p:attrNameLst>
                                          <p:attrName>style.visibility</p:attrName>
                                        </p:attrNameLst>
                                      </p:cBhvr>
                                      <p:to>
                                        <p:strVal val="visible"/>
                                      </p:to>
                                    </p:set>
                                    <p:anim calcmode="lin" valueType="num">
                                      <p:cBhvr additive="base">
                                        <p:cTn id="35" dur="500" fill="hold"/>
                                        <p:tgtEl>
                                          <p:spTgt spid="5122">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122">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122">
                                            <p:txEl>
                                              <p:pRg st="9" end="9"/>
                                            </p:txEl>
                                          </p:spTgt>
                                        </p:tgtEl>
                                        <p:attrNameLst>
                                          <p:attrName>style.visibility</p:attrName>
                                        </p:attrNameLst>
                                      </p:cBhvr>
                                      <p:to>
                                        <p:strVal val="visible"/>
                                      </p:to>
                                    </p:set>
                                    <p:anim calcmode="lin" valueType="num">
                                      <p:cBhvr additive="base">
                                        <p:cTn id="39" dur="500" fill="hold"/>
                                        <p:tgtEl>
                                          <p:spTgt spid="5122">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12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1981200" y="533400"/>
            <a:ext cx="8229600" cy="5486400"/>
          </a:xfrm>
        </p:spPr>
        <p:txBody>
          <a:bodyPr/>
          <a:lstStyle/>
          <a:p>
            <a:pPr marL="0" indent="0" algn="ctr">
              <a:buNone/>
              <a:defRPr/>
            </a:pPr>
            <a:r>
              <a:rPr lang="en-US" altLang="en-US" b="1" dirty="0" smtClean="0"/>
              <a:t>Oxidation – Reduction </a:t>
            </a:r>
            <a:endParaRPr lang="en-US" altLang="en-US" dirty="0" smtClean="0"/>
          </a:p>
          <a:p>
            <a:pPr algn="just">
              <a:spcBef>
                <a:spcPts val="600"/>
              </a:spcBef>
              <a:spcAft>
                <a:spcPts val="600"/>
              </a:spcAft>
              <a:defRPr/>
            </a:pPr>
            <a:r>
              <a:rPr lang="en-US" altLang="en-US" sz="2400" dirty="0"/>
              <a:t>Oxidation is the removal of electrons (e</a:t>
            </a:r>
            <a:r>
              <a:rPr lang="en-US" altLang="en-US" sz="2400" baseline="30000" dirty="0"/>
              <a:t>-</a:t>
            </a:r>
            <a:r>
              <a:rPr lang="en-US" altLang="en-US" sz="2400" dirty="0"/>
              <a:t>) from an atom or molecule, often produces energy. </a:t>
            </a:r>
          </a:p>
          <a:p>
            <a:pPr>
              <a:spcBef>
                <a:spcPts val="600"/>
              </a:spcBef>
              <a:spcAft>
                <a:spcPts val="600"/>
              </a:spcAft>
              <a:defRPr/>
            </a:pPr>
            <a:r>
              <a:rPr lang="en-US" altLang="en-US" sz="2400" dirty="0"/>
              <a:t>A loses an electron to molecule B. </a:t>
            </a:r>
          </a:p>
          <a:p>
            <a:pPr>
              <a:spcBef>
                <a:spcPts val="600"/>
              </a:spcBef>
              <a:spcAft>
                <a:spcPts val="600"/>
              </a:spcAft>
              <a:defRPr/>
            </a:pPr>
            <a:r>
              <a:rPr lang="en-US" altLang="en-US" sz="2400" dirty="0"/>
              <a:t>Molecule A is oxidized. </a:t>
            </a:r>
          </a:p>
          <a:p>
            <a:pPr>
              <a:spcBef>
                <a:spcPts val="600"/>
              </a:spcBef>
              <a:spcAft>
                <a:spcPts val="600"/>
              </a:spcAft>
              <a:defRPr/>
            </a:pPr>
            <a:r>
              <a:rPr lang="en-US" altLang="en-US" sz="2400" dirty="0"/>
              <a:t>Molecule B has undergone reduction. </a:t>
            </a:r>
          </a:p>
          <a:p>
            <a:pPr>
              <a:spcBef>
                <a:spcPts val="600"/>
              </a:spcBef>
              <a:spcAft>
                <a:spcPts val="600"/>
              </a:spcAft>
              <a:defRPr/>
            </a:pPr>
            <a:r>
              <a:rPr lang="en-US" altLang="en-US" sz="2400" dirty="0"/>
              <a:t>The pairing of these reactions is called oxidation – reduction. </a:t>
            </a:r>
          </a:p>
        </p:txBody>
      </p:sp>
      <p:pic>
        <p:nvPicPr>
          <p:cNvPr id="3686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4648200"/>
            <a:ext cx="7239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8509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905000" y="0"/>
            <a:ext cx="8305800" cy="6477000"/>
          </a:xfrm>
        </p:spPr>
        <p:txBody>
          <a:bodyPr/>
          <a:lstStyle/>
          <a:p>
            <a:pPr marL="47625" indent="6350" algn="just">
              <a:spcBef>
                <a:spcPts val="600"/>
              </a:spcBef>
              <a:spcAft>
                <a:spcPts val="600"/>
              </a:spcAft>
              <a:buNone/>
              <a:defRPr/>
            </a:pPr>
            <a:r>
              <a:rPr lang="en-US" altLang="en-US" sz="2400" b="1" dirty="0"/>
              <a:t>Bacterial Photosynthesis </a:t>
            </a:r>
            <a:endParaRPr lang="en-US" altLang="en-US" sz="2400" dirty="0"/>
          </a:p>
          <a:p>
            <a:pPr marL="790575" lvl="1" indent="-342900" algn="just">
              <a:spcBef>
                <a:spcPts val="600"/>
              </a:spcBef>
              <a:spcAft>
                <a:spcPts val="600"/>
              </a:spcAft>
              <a:defRPr/>
            </a:pPr>
            <a:r>
              <a:rPr lang="en-US" altLang="en-US" sz="2000" dirty="0"/>
              <a:t>Photosynthesis is the conversion of light energy from the sun into chemical energy. The chemical energy is then used to convert CO</a:t>
            </a:r>
            <a:r>
              <a:rPr lang="en-US" altLang="en-US" sz="2000" baseline="-25000" dirty="0"/>
              <a:t>2</a:t>
            </a:r>
            <a:r>
              <a:rPr lang="en-US" altLang="en-US" sz="2000" dirty="0"/>
              <a:t> to more reduced carbon compounds.</a:t>
            </a:r>
          </a:p>
          <a:p>
            <a:pPr marL="790575" lvl="1" indent="-342900" algn="just">
              <a:spcBef>
                <a:spcPts val="600"/>
              </a:spcBef>
              <a:spcAft>
                <a:spcPts val="600"/>
              </a:spcAft>
              <a:defRPr/>
            </a:pPr>
            <a:r>
              <a:rPr lang="en-US" altLang="en-US" sz="2000" dirty="0"/>
              <a:t>Cyanobacteria, algae, and green plants </a:t>
            </a:r>
          </a:p>
          <a:p>
            <a:pPr marL="47625" indent="6350" algn="just">
              <a:spcBef>
                <a:spcPts val="600"/>
              </a:spcBef>
              <a:spcAft>
                <a:spcPts val="600"/>
              </a:spcAft>
              <a:buNone/>
              <a:defRPr/>
            </a:pPr>
            <a:endParaRPr lang="en-US" altLang="en-US" sz="2400" dirty="0"/>
          </a:p>
          <a:p>
            <a:pPr marL="47625" indent="6350" algn="just">
              <a:spcBef>
                <a:spcPts val="600"/>
              </a:spcBef>
              <a:spcAft>
                <a:spcPts val="600"/>
              </a:spcAft>
              <a:buNone/>
              <a:defRPr/>
            </a:pPr>
            <a:r>
              <a:rPr lang="en-US" altLang="en-US" sz="2400" dirty="0"/>
              <a:t>Photosynthesis can be summarized as follows: </a:t>
            </a:r>
          </a:p>
          <a:p>
            <a:pPr marL="790575" lvl="1" indent="-342900" algn="just">
              <a:spcBef>
                <a:spcPts val="600"/>
              </a:spcBef>
              <a:spcAft>
                <a:spcPts val="600"/>
              </a:spcAft>
              <a:defRPr/>
            </a:pPr>
            <a:r>
              <a:rPr lang="en-US" altLang="en-US" sz="2000" dirty="0"/>
              <a:t>6CO</a:t>
            </a:r>
            <a:r>
              <a:rPr lang="en-US" altLang="en-US" sz="2000" baseline="-25000" dirty="0"/>
              <a:t>2</a:t>
            </a:r>
            <a:r>
              <a:rPr lang="en-US" altLang="en-US" sz="2000" dirty="0"/>
              <a:t> + 12 H</a:t>
            </a:r>
            <a:r>
              <a:rPr lang="en-US" altLang="en-US" sz="2000" baseline="-25000" dirty="0"/>
              <a:t>2</a:t>
            </a:r>
            <a:r>
              <a:rPr lang="en-US" altLang="en-US" sz="2000" dirty="0"/>
              <a:t>O + Light energy </a:t>
            </a:r>
            <a:r>
              <a:rPr lang="en-US" altLang="en-US" sz="2000" dirty="0">
                <a:sym typeface="Wingdings" panose="05000000000000000000" pitchFamily="2" charset="2"/>
              </a:rPr>
              <a:t></a:t>
            </a:r>
            <a:r>
              <a:rPr lang="en-US" altLang="en-US" sz="2000" dirty="0"/>
              <a:t> C</a:t>
            </a:r>
            <a:r>
              <a:rPr lang="en-US" altLang="en-US" sz="2000" baseline="-25000" dirty="0"/>
              <a:t>6</a:t>
            </a:r>
            <a:r>
              <a:rPr lang="en-US" altLang="en-US" sz="2000" dirty="0"/>
              <a:t>H</a:t>
            </a:r>
            <a:r>
              <a:rPr lang="en-US" altLang="en-US" sz="2000" baseline="-25000" dirty="0"/>
              <a:t>12</a:t>
            </a:r>
            <a:r>
              <a:rPr lang="en-US" altLang="en-US" sz="2000" dirty="0"/>
              <a:t>O</a:t>
            </a:r>
            <a:r>
              <a:rPr lang="en-US" altLang="en-US" sz="2000" baseline="-25000" dirty="0"/>
              <a:t>6</a:t>
            </a:r>
            <a:r>
              <a:rPr lang="en-US" altLang="en-US" sz="2000" dirty="0"/>
              <a:t> +6O</a:t>
            </a:r>
            <a:r>
              <a:rPr lang="en-US" altLang="en-US" sz="2000" baseline="-25000" dirty="0"/>
              <a:t>2</a:t>
            </a:r>
            <a:r>
              <a:rPr lang="en-US" altLang="en-US" sz="2000" dirty="0"/>
              <a:t> + 6H</a:t>
            </a:r>
            <a:r>
              <a:rPr lang="en-US" altLang="en-US" sz="2000" baseline="-25000" dirty="0"/>
              <a:t>2</a:t>
            </a:r>
            <a:r>
              <a:rPr lang="en-US" altLang="en-US" sz="2000" dirty="0"/>
              <a:t>O </a:t>
            </a:r>
          </a:p>
          <a:p>
            <a:pPr marL="47625" indent="6350" algn="just">
              <a:spcBef>
                <a:spcPts val="600"/>
              </a:spcBef>
              <a:spcAft>
                <a:spcPts val="600"/>
              </a:spcAft>
              <a:buNone/>
              <a:defRPr/>
            </a:pPr>
            <a:endParaRPr lang="en-US" altLang="en-US" sz="2400" dirty="0"/>
          </a:p>
          <a:p>
            <a:pPr marL="790575" lvl="1" indent="-342900" algn="just">
              <a:spcBef>
                <a:spcPts val="600"/>
              </a:spcBef>
              <a:spcAft>
                <a:spcPts val="600"/>
              </a:spcAft>
              <a:defRPr/>
            </a:pPr>
            <a:r>
              <a:rPr lang="en-US" altLang="en-US" sz="2000" dirty="0"/>
              <a:t>Photosynthesis in two stages. First stage - light reactions; light energy is used converts ADP and P to ATP. </a:t>
            </a:r>
          </a:p>
          <a:p>
            <a:pPr marL="790575" lvl="1" algn="just">
              <a:spcBef>
                <a:spcPts val="600"/>
              </a:spcBef>
              <a:spcAft>
                <a:spcPts val="600"/>
              </a:spcAft>
              <a:defRPr/>
            </a:pPr>
            <a:r>
              <a:rPr lang="en-US" altLang="en-US" sz="2000" dirty="0"/>
              <a:t>The electron carrier NADP is reduced to NADPH. </a:t>
            </a:r>
          </a:p>
          <a:p>
            <a:pPr marL="790575" lvl="1" algn="just">
              <a:spcBef>
                <a:spcPts val="600"/>
              </a:spcBef>
              <a:spcAft>
                <a:spcPts val="600"/>
              </a:spcAft>
              <a:defRPr/>
            </a:pPr>
            <a:r>
              <a:rPr lang="en-US" altLang="en-US" sz="2000" dirty="0"/>
              <a:t>Second stage - dark (light-independent) reactions; electrons are used along with energy from ATP to reduce CO</a:t>
            </a:r>
            <a:r>
              <a:rPr lang="en-US" altLang="en-US" sz="2000" baseline="-25000" dirty="0"/>
              <a:t>2</a:t>
            </a:r>
            <a:r>
              <a:rPr lang="en-US" altLang="en-US" sz="2000" dirty="0"/>
              <a:t> to sugar. </a:t>
            </a:r>
          </a:p>
          <a:p>
            <a:pPr marL="47625" indent="6350" algn="just">
              <a:spcBef>
                <a:spcPts val="600"/>
              </a:spcBef>
              <a:spcAft>
                <a:spcPts val="600"/>
              </a:spcAft>
              <a:buNone/>
              <a:defRPr/>
            </a:pPr>
            <a:endParaRPr lang="en-US" altLang="en-US" sz="2400" dirty="0"/>
          </a:p>
        </p:txBody>
      </p:sp>
    </p:spTree>
    <p:extLst>
      <p:ext uri="{BB962C8B-B14F-4D97-AF65-F5344CB8AC3E}">
        <p14:creationId xmlns:p14="http://schemas.microsoft.com/office/powerpoint/2010/main" val="20214483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calcmode="lin" valueType="num">
                                      <p:cBhvr additive="base">
                                        <p:cTn id="7" dur="500" fill="hold"/>
                                        <p:tgtEl>
                                          <p:spTgt spid="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anim calcmode="lin" valueType="num">
                                      <p:cBhvr additive="base">
                                        <p:cTn id="11"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anim calcmode="lin" valueType="num">
                                      <p:cBhvr additive="base">
                                        <p:cTn id="15"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146">
                                            <p:txEl>
                                              <p:pRg st="4" end="4"/>
                                            </p:txEl>
                                          </p:spTgt>
                                        </p:tgtEl>
                                        <p:attrNameLst>
                                          <p:attrName>style.visibility</p:attrName>
                                        </p:attrNameLst>
                                      </p:cBhvr>
                                      <p:to>
                                        <p:strVal val="visible"/>
                                      </p:to>
                                    </p:set>
                                    <p:anim calcmode="lin" valueType="num">
                                      <p:cBhvr additive="base">
                                        <p:cTn id="21"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46">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146">
                                            <p:txEl>
                                              <p:pRg st="5" end="5"/>
                                            </p:txEl>
                                          </p:spTgt>
                                        </p:tgtEl>
                                        <p:attrNameLst>
                                          <p:attrName>style.visibility</p:attrName>
                                        </p:attrNameLst>
                                      </p:cBhvr>
                                      <p:to>
                                        <p:strVal val="visible"/>
                                      </p:to>
                                    </p:set>
                                    <p:anim calcmode="lin" valueType="num">
                                      <p:cBhvr additive="base">
                                        <p:cTn id="25" dur="500" fill="hold"/>
                                        <p:tgtEl>
                                          <p:spTgt spid="614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6">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146">
                                            <p:txEl>
                                              <p:pRg st="7" end="7"/>
                                            </p:txEl>
                                          </p:spTgt>
                                        </p:tgtEl>
                                        <p:attrNameLst>
                                          <p:attrName>style.visibility</p:attrName>
                                        </p:attrNameLst>
                                      </p:cBhvr>
                                      <p:to>
                                        <p:strVal val="visible"/>
                                      </p:to>
                                    </p:set>
                                    <p:anim calcmode="lin" valueType="num">
                                      <p:cBhvr additive="base">
                                        <p:cTn id="29" dur="500" fill="hold"/>
                                        <p:tgtEl>
                                          <p:spTgt spid="6146">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146">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146">
                                            <p:txEl>
                                              <p:pRg st="8" end="8"/>
                                            </p:txEl>
                                          </p:spTgt>
                                        </p:tgtEl>
                                        <p:attrNameLst>
                                          <p:attrName>style.visibility</p:attrName>
                                        </p:attrNameLst>
                                      </p:cBhvr>
                                      <p:to>
                                        <p:strVal val="visible"/>
                                      </p:to>
                                    </p:set>
                                    <p:anim calcmode="lin" valueType="num">
                                      <p:cBhvr additive="base">
                                        <p:cTn id="33" dur="500" fill="hold"/>
                                        <p:tgtEl>
                                          <p:spTgt spid="6146">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46">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146">
                                            <p:txEl>
                                              <p:pRg st="9" end="9"/>
                                            </p:txEl>
                                          </p:spTgt>
                                        </p:tgtEl>
                                        <p:attrNameLst>
                                          <p:attrName>style.visibility</p:attrName>
                                        </p:attrNameLst>
                                      </p:cBhvr>
                                      <p:to>
                                        <p:strVal val="visible"/>
                                      </p:to>
                                    </p:set>
                                    <p:anim calcmode="lin" valueType="num">
                                      <p:cBhvr additive="base">
                                        <p:cTn id="37" dur="500" fill="hold"/>
                                        <p:tgtEl>
                                          <p:spTgt spid="6146">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Thank You</a:t>
            </a:r>
            <a:endParaRPr lang="en-IN" dirty="0"/>
          </a:p>
        </p:txBody>
      </p:sp>
    </p:spTree>
    <p:extLst>
      <p:ext uri="{BB962C8B-B14F-4D97-AF65-F5344CB8AC3E}">
        <p14:creationId xmlns:p14="http://schemas.microsoft.com/office/powerpoint/2010/main" val="3931860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1905000" y="457200"/>
            <a:ext cx="8305800" cy="6172200"/>
          </a:xfrm>
        </p:spPr>
        <p:txBody>
          <a:bodyPr/>
          <a:lstStyle/>
          <a:p>
            <a:pPr marL="47625" indent="6350">
              <a:buNone/>
              <a:defRPr/>
            </a:pPr>
            <a:r>
              <a:rPr lang="en-US" altLang="en-US" b="1" dirty="0" smtClean="0"/>
              <a:t>Substrate-Level phosphorylation </a:t>
            </a:r>
            <a:endParaRPr lang="en-US" altLang="en-US" dirty="0" smtClean="0"/>
          </a:p>
          <a:p>
            <a:pPr marL="390525" algn="just">
              <a:spcBef>
                <a:spcPts val="600"/>
              </a:spcBef>
              <a:spcAft>
                <a:spcPts val="600"/>
              </a:spcAft>
              <a:defRPr/>
            </a:pPr>
            <a:r>
              <a:rPr lang="en-US" altLang="en-US" sz="2400" dirty="0"/>
              <a:t>ATP is generated when a high-energy </a:t>
            </a:r>
            <a:r>
              <a:rPr lang="en-US" altLang="en-US" sz="2400" dirty="0">
                <a:sym typeface="Webdings" panose="05030102010509060703" pitchFamily="18" charset="2"/>
              </a:rPr>
              <a:t></a:t>
            </a:r>
            <a:r>
              <a:rPr lang="en-US" altLang="en-US" sz="2400" dirty="0"/>
              <a:t> is directly transferred from a phosphorylated compound (a substrate) to ADP. </a:t>
            </a:r>
          </a:p>
          <a:p>
            <a:pPr marL="390525">
              <a:spcBef>
                <a:spcPts val="600"/>
              </a:spcBef>
              <a:spcAft>
                <a:spcPts val="600"/>
              </a:spcAft>
              <a:defRPr/>
            </a:pPr>
            <a:r>
              <a:rPr lang="en-US" altLang="en-US" sz="2400" dirty="0"/>
              <a:t>Carbon skeleton and the </a:t>
            </a:r>
            <a:r>
              <a:rPr lang="en-US" altLang="en-US" sz="2400" dirty="0">
                <a:sym typeface="Webdings" panose="05030102010509060703" pitchFamily="18" charset="2"/>
              </a:rPr>
              <a:t></a:t>
            </a:r>
            <a:r>
              <a:rPr lang="en-US" altLang="en-US" sz="2400" dirty="0"/>
              <a:t> of a typical substrate: </a:t>
            </a:r>
          </a:p>
          <a:p>
            <a:pPr marL="390525">
              <a:spcBef>
                <a:spcPts val="600"/>
              </a:spcBef>
              <a:spcAft>
                <a:spcPts val="600"/>
              </a:spcAft>
              <a:defRPr/>
            </a:pPr>
            <a:r>
              <a:rPr lang="en-US" altLang="en-US" sz="2400" dirty="0"/>
              <a:t>C – C – C ~ </a:t>
            </a:r>
            <a:r>
              <a:rPr lang="en-US" altLang="en-US" sz="2400" dirty="0">
                <a:sym typeface="Webdings" panose="05030102010509060703" pitchFamily="18" charset="2"/>
              </a:rPr>
              <a:t></a:t>
            </a:r>
            <a:r>
              <a:rPr lang="en-US" altLang="en-US" sz="2400" dirty="0"/>
              <a:t> + ADP → C – C – C + ATP </a:t>
            </a:r>
          </a:p>
          <a:p>
            <a:pPr marL="47625" indent="6350">
              <a:buNone/>
              <a:defRPr/>
            </a:pPr>
            <a:endParaRPr lang="en-US" altLang="en-US" dirty="0" smtClean="0"/>
          </a:p>
        </p:txBody>
      </p:sp>
    </p:spTree>
    <p:extLst>
      <p:ext uri="{BB962C8B-B14F-4D97-AF65-F5344CB8AC3E}">
        <p14:creationId xmlns:p14="http://schemas.microsoft.com/office/powerpoint/2010/main" val="4059448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981200" y="533400"/>
            <a:ext cx="8229600" cy="5867400"/>
          </a:xfrm>
        </p:spPr>
        <p:txBody>
          <a:bodyPr/>
          <a:lstStyle/>
          <a:p>
            <a:pPr marL="0" indent="6350">
              <a:buNone/>
            </a:pPr>
            <a:r>
              <a:rPr lang="en-US" altLang="en-US" b="1" smtClean="0"/>
              <a:t>Oxidative phosphorylation </a:t>
            </a:r>
          </a:p>
          <a:p>
            <a:pPr marL="0" indent="6350">
              <a:buNone/>
            </a:pPr>
            <a:endParaRPr lang="en-US" altLang="en-US" smtClean="0"/>
          </a:p>
          <a:p>
            <a:pPr marL="0" indent="6350" algn="just">
              <a:spcBef>
                <a:spcPts val="600"/>
              </a:spcBef>
              <a:spcAft>
                <a:spcPts val="600"/>
              </a:spcAft>
              <a:buFont typeface="Wingdings" panose="05000000000000000000" pitchFamily="2" charset="2"/>
              <a:buChar char="§"/>
            </a:pPr>
            <a:r>
              <a:rPr lang="en-US" altLang="en-US" sz="2400"/>
              <a:t>Electrons transferred from organic compounds to electron carriers (usually to NAD</a:t>
            </a:r>
            <a:r>
              <a:rPr lang="en-US" altLang="en-US" sz="2400" baseline="30000"/>
              <a:t>+</a:t>
            </a:r>
            <a:r>
              <a:rPr lang="en-US" altLang="en-US" sz="2400"/>
              <a:t>) are passed through a series of different electron carriers to molecules of oxygen (O</a:t>
            </a:r>
            <a:r>
              <a:rPr lang="en-US" altLang="en-US" sz="2400" baseline="-25000"/>
              <a:t>2</a:t>
            </a:r>
            <a:r>
              <a:rPr lang="en-US" altLang="en-US" sz="2400"/>
              <a:t>) </a:t>
            </a:r>
          </a:p>
          <a:p>
            <a:pPr marL="0" indent="6350" algn="just">
              <a:spcBef>
                <a:spcPts val="600"/>
              </a:spcBef>
              <a:spcAft>
                <a:spcPts val="600"/>
              </a:spcAft>
              <a:buFont typeface="Wingdings" panose="05000000000000000000" pitchFamily="2" charset="2"/>
              <a:buChar char="§"/>
            </a:pPr>
            <a:r>
              <a:rPr lang="en-US" altLang="en-US" sz="2400"/>
              <a:t>This process occurs in the plasma membrane of prokaryotes </a:t>
            </a:r>
          </a:p>
          <a:p>
            <a:pPr marL="0" indent="6350" algn="just">
              <a:spcBef>
                <a:spcPts val="600"/>
              </a:spcBef>
              <a:spcAft>
                <a:spcPts val="600"/>
              </a:spcAft>
              <a:buFont typeface="Wingdings" panose="05000000000000000000" pitchFamily="2" charset="2"/>
              <a:buChar char="§"/>
            </a:pPr>
            <a:r>
              <a:rPr lang="en-US" altLang="en-US" sz="2400"/>
              <a:t>Inner mitochondrial membrane of eukaryotes series of electron carriers used in oxidative phosphorylation is called an electron transport chain (Figure)</a:t>
            </a:r>
          </a:p>
          <a:p>
            <a:pPr marL="0" indent="6350">
              <a:spcBef>
                <a:spcPts val="600"/>
              </a:spcBef>
              <a:spcAft>
                <a:spcPts val="600"/>
              </a:spcAft>
              <a:buFont typeface="Wingdings" panose="05000000000000000000" pitchFamily="2" charset="2"/>
              <a:buChar char="§"/>
            </a:pPr>
            <a:r>
              <a:rPr lang="en-US" altLang="en-US" sz="2400"/>
              <a:t>The transfer of electrons releases energy which is used to generate ATP through </a:t>
            </a:r>
            <a:r>
              <a:rPr lang="en-US" altLang="en-US" sz="2400" b="1"/>
              <a:t>chemiosmosis</a:t>
            </a:r>
            <a:r>
              <a:rPr lang="en-US" altLang="en-US" sz="2400"/>
              <a:t>. </a:t>
            </a:r>
          </a:p>
          <a:p>
            <a:pPr marL="0" indent="6350"/>
            <a:endParaRPr lang="en-US" altLang="en-US" sz="2700"/>
          </a:p>
        </p:txBody>
      </p:sp>
    </p:spTree>
    <p:extLst>
      <p:ext uri="{BB962C8B-B14F-4D97-AF65-F5344CB8AC3E}">
        <p14:creationId xmlns:p14="http://schemas.microsoft.com/office/powerpoint/2010/main" val="23408349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calcmode="lin" valueType="num">
                                      <p:cBhvr additive="base">
                                        <p:cTn id="7" dur="500" fill="hold"/>
                                        <p:tgtEl>
                                          <p:spTgt spid="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6">
                                            <p:txEl>
                                              <p:pRg st="2" end="2"/>
                                            </p:txEl>
                                          </p:spTgt>
                                        </p:tgtEl>
                                        <p:attrNameLst>
                                          <p:attrName>style.visibility</p:attrName>
                                        </p:attrNameLst>
                                      </p:cBhvr>
                                      <p:to>
                                        <p:strVal val="visible"/>
                                      </p:to>
                                    </p:set>
                                    <p:anim calcmode="lin" valueType="num">
                                      <p:cBhvr additive="base">
                                        <p:cTn id="13"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anim calcmode="lin" valueType="num">
                                      <p:cBhvr additive="base">
                                        <p:cTn id="19"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6">
                                            <p:txEl>
                                              <p:pRg st="4" end="4"/>
                                            </p:txEl>
                                          </p:spTgt>
                                        </p:tgtEl>
                                        <p:attrNameLst>
                                          <p:attrName>style.visibility</p:attrName>
                                        </p:attrNameLst>
                                      </p:cBhvr>
                                      <p:to>
                                        <p:strVal val="visible"/>
                                      </p:to>
                                    </p:set>
                                    <p:anim calcmode="lin" valueType="num">
                                      <p:cBhvr additive="base">
                                        <p:cTn id="25"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6">
                                            <p:txEl>
                                              <p:pRg st="5" end="5"/>
                                            </p:txEl>
                                          </p:spTgt>
                                        </p:tgtEl>
                                        <p:attrNameLst>
                                          <p:attrName>style.visibility</p:attrName>
                                        </p:attrNameLst>
                                      </p:cBhvr>
                                      <p:to>
                                        <p:strVal val="visible"/>
                                      </p:to>
                                    </p:set>
                                    <p:anim calcmode="lin" valueType="num">
                                      <p:cBhvr additive="base">
                                        <p:cTn id="31" dur="500" fill="hold"/>
                                        <p:tgtEl>
                                          <p:spTgt spid="614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1981200" y="304801"/>
            <a:ext cx="8229600" cy="5821363"/>
          </a:xfrm>
        </p:spPr>
        <p:txBody>
          <a:bodyPr/>
          <a:lstStyle/>
          <a:p>
            <a:pPr marL="0" indent="6350" algn="just">
              <a:buNone/>
            </a:pPr>
            <a:r>
              <a:rPr lang="en-US" altLang="en-US" b="1" smtClean="0"/>
              <a:t>Photophosphorylation </a:t>
            </a:r>
          </a:p>
          <a:p>
            <a:pPr marL="0" indent="6350" algn="just">
              <a:buNone/>
            </a:pPr>
            <a:endParaRPr lang="en-US" altLang="en-US" sz="3600"/>
          </a:p>
          <a:p>
            <a:pPr marL="0" indent="6350" algn="just">
              <a:spcBef>
                <a:spcPts val="600"/>
              </a:spcBef>
              <a:spcAft>
                <a:spcPts val="600"/>
              </a:spcAft>
            </a:pPr>
            <a:r>
              <a:rPr lang="en-US" altLang="en-US" sz="2400"/>
              <a:t>Only in photosynthetic cells.</a:t>
            </a:r>
          </a:p>
          <a:p>
            <a:pPr marL="0" indent="6350" algn="just">
              <a:spcBef>
                <a:spcPts val="600"/>
              </a:spcBef>
              <a:spcAft>
                <a:spcPts val="600"/>
              </a:spcAft>
            </a:pPr>
            <a:r>
              <a:rPr lang="en-US" altLang="en-US" sz="2400"/>
              <a:t>Organic molecules, are synthesized with the energy of light. </a:t>
            </a:r>
          </a:p>
          <a:p>
            <a:pPr marL="0" indent="6350" algn="just">
              <a:spcBef>
                <a:spcPts val="600"/>
              </a:spcBef>
              <a:spcAft>
                <a:spcPts val="600"/>
              </a:spcAft>
            </a:pPr>
            <a:r>
              <a:rPr lang="en-US" altLang="en-US" sz="2400"/>
              <a:t>Converting light energy to the chemical energy of ATP and               NADPH. </a:t>
            </a:r>
          </a:p>
          <a:p>
            <a:pPr marL="0" indent="6350" algn="just">
              <a:spcBef>
                <a:spcPts val="600"/>
              </a:spcBef>
              <a:spcAft>
                <a:spcPts val="600"/>
              </a:spcAft>
            </a:pPr>
            <a:r>
              <a:rPr lang="en-US" altLang="en-US" sz="2400"/>
              <a:t>In turn, are used to synthesize organic molecules.</a:t>
            </a:r>
          </a:p>
          <a:p>
            <a:pPr marL="0" indent="6350" algn="just">
              <a:spcBef>
                <a:spcPts val="600"/>
              </a:spcBef>
              <a:spcAft>
                <a:spcPts val="600"/>
              </a:spcAft>
            </a:pPr>
            <a:r>
              <a:rPr lang="en-US" altLang="en-US" sz="2400"/>
              <a:t>Electron transport chain is involved. </a:t>
            </a:r>
          </a:p>
          <a:p>
            <a:pPr marL="0" indent="6350" algn="just">
              <a:buNone/>
            </a:pPr>
            <a:endParaRPr lang="en-US" altLang="en-US" smtClean="0"/>
          </a:p>
        </p:txBody>
      </p:sp>
    </p:spTree>
    <p:extLst>
      <p:ext uri="{BB962C8B-B14F-4D97-AF65-F5344CB8AC3E}">
        <p14:creationId xmlns:p14="http://schemas.microsoft.com/office/powerpoint/2010/main" val="4062225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1981200" y="152401"/>
            <a:ext cx="8229600" cy="5973763"/>
          </a:xfrm>
        </p:spPr>
        <p:txBody>
          <a:bodyPr>
            <a:normAutofit lnSpcReduction="10000"/>
          </a:bodyPr>
          <a:lstStyle/>
          <a:p>
            <a:pPr marL="6350" indent="7938" algn="just">
              <a:lnSpc>
                <a:spcPct val="80000"/>
              </a:lnSpc>
              <a:buNone/>
            </a:pPr>
            <a:r>
              <a:rPr lang="en-US" altLang="en-US" sz="2200" b="1"/>
              <a:t>Biochemical pathways of energy production </a:t>
            </a:r>
            <a:endParaRPr lang="en-US" altLang="en-US" sz="2200"/>
          </a:p>
          <a:p>
            <a:pPr marL="6350" indent="7938" algn="just">
              <a:lnSpc>
                <a:spcPct val="80000"/>
              </a:lnSpc>
              <a:buNone/>
            </a:pPr>
            <a:r>
              <a:rPr lang="en-US" altLang="en-US" sz="2200"/>
              <a:t>Sequence of enzymatically catalyzed chemical reactions occurring in a cell is called a biochemical pathway. </a:t>
            </a:r>
          </a:p>
          <a:p>
            <a:pPr marL="6350" indent="7938" algn="just">
              <a:lnSpc>
                <a:spcPct val="80000"/>
              </a:lnSpc>
              <a:buNone/>
            </a:pPr>
            <a:r>
              <a:rPr lang="en-US" altLang="en-US" sz="2200" b="1"/>
              <a:t>Carbohydrate catabolism </a:t>
            </a:r>
            <a:endParaRPr lang="en-US" altLang="en-US" sz="2200"/>
          </a:p>
          <a:p>
            <a:pPr marL="6350" indent="7938" algn="just">
              <a:lnSpc>
                <a:spcPct val="80000"/>
              </a:lnSpc>
              <a:buNone/>
            </a:pPr>
            <a:r>
              <a:rPr lang="en-US" altLang="en-US" sz="2200"/>
              <a:t>Microorganisms oxidize carbohydrates as their primary source of cellular energy.</a:t>
            </a:r>
          </a:p>
          <a:p>
            <a:pPr marL="6350" indent="7938" algn="just">
              <a:lnSpc>
                <a:spcPct val="80000"/>
              </a:lnSpc>
              <a:buNone/>
            </a:pPr>
            <a:r>
              <a:rPr lang="en-US" altLang="en-US" sz="2200"/>
              <a:t>Breakdown of carbohydrate molecules to produce energy</a:t>
            </a:r>
          </a:p>
          <a:p>
            <a:pPr marL="6350" indent="7938" algn="just">
              <a:lnSpc>
                <a:spcPct val="80000"/>
              </a:lnSpc>
              <a:buNone/>
            </a:pPr>
            <a:r>
              <a:rPr lang="en-US" altLang="en-US" sz="2200"/>
              <a:t>Great importance in cell metabolism. Glucose  the most common microorganisms use two general processes: respiration and fermentation. Both start with glycolysis.</a:t>
            </a:r>
          </a:p>
          <a:p>
            <a:pPr marL="6350" indent="7938" algn="just">
              <a:lnSpc>
                <a:spcPct val="80000"/>
              </a:lnSpc>
              <a:buNone/>
            </a:pPr>
            <a:r>
              <a:rPr lang="en-US" altLang="en-US" sz="2200"/>
              <a:t>Respiration of glucose typically occurs in three principal stages: glycolysis the Krebs cycle and the electron transport chain. </a:t>
            </a:r>
          </a:p>
          <a:p>
            <a:pPr marL="6350" indent="7938" algn="just">
              <a:lnSpc>
                <a:spcPct val="80000"/>
              </a:lnSpc>
              <a:buNone/>
            </a:pPr>
            <a:r>
              <a:rPr lang="en-US" altLang="en-US" sz="2200"/>
              <a:t>1. Glycolysis is the oxidation of glucose to pyruvic acid with the production of some ATP and energy containing NADH. </a:t>
            </a:r>
          </a:p>
          <a:p>
            <a:pPr marL="6350" indent="7938" algn="just">
              <a:lnSpc>
                <a:spcPct val="80000"/>
              </a:lnSpc>
              <a:buNone/>
            </a:pPr>
            <a:r>
              <a:rPr lang="en-US" altLang="en-US" sz="2200"/>
              <a:t>2. The Krebs cycle is the oxidation of a derivative of pyruvic acid carbon dioxide with the production some ATP, energy-containing NADH. </a:t>
            </a:r>
          </a:p>
          <a:p>
            <a:pPr marL="6350" indent="7938" algn="just">
              <a:lnSpc>
                <a:spcPct val="80000"/>
              </a:lnSpc>
              <a:buNone/>
            </a:pPr>
            <a:r>
              <a:rPr lang="en-US" altLang="en-US" sz="2200"/>
              <a:t>3. In the electron transport chain, NADH and FADH</a:t>
            </a:r>
            <a:r>
              <a:rPr lang="en-US" altLang="en-US" sz="2200" baseline="-25000"/>
              <a:t>2</a:t>
            </a:r>
            <a:r>
              <a:rPr lang="en-US" altLang="en-US" sz="2200"/>
              <a:t> are oxidized</a:t>
            </a:r>
          </a:p>
          <a:p>
            <a:pPr marL="6350" indent="7938" algn="just">
              <a:lnSpc>
                <a:spcPct val="80000"/>
              </a:lnSpc>
              <a:buNone/>
            </a:pPr>
            <a:r>
              <a:rPr lang="en-US" altLang="en-US" sz="2200"/>
              <a:t> Energy is used to generate a considerable ATP. </a:t>
            </a:r>
          </a:p>
          <a:p>
            <a:pPr marL="6350" indent="7938" algn="just">
              <a:lnSpc>
                <a:spcPct val="80000"/>
              </a:lnSpc>
              <a:buNone/>
            </a:pPr>
            <a:endParaRPr lang="en-US" altLang="en-US" sz="2200"/>
          </a:p>
        </p:txBody>
      </p:sp>
    </p:spTree>
    <p:extLst>
      <p:ext uri="{BB962C8B-B14F-4D97-AF65-F5344CB8AC3E}">
        <p14:creationId xmlns:p14="http://schemas.microsoft.com/office/powerpoint/2010/main" val="3325130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1905000" y="0"/>
            <a:ext cx="8458200" cy="6629400"/>
          </a:xfrm>
        </p:spPr>
        <p:txBody>
          <a:bodyPr/>
          <a:lstStyle/>
          <a:p>
            <a:pPr marL="6350" indent="7938">
              <a:lnSpc>
                <a:spcPct val="80000"/>
              </a:lnSpc>
              <a:buNone/>
            </a:pPr>
            <a:r>
              <a:rPr lang="en-US" altLang="en-US" b="1" smtClean="0"/>
              <a:t>Glycolysis </a:t>
            </a:r>
            <a:endParaRPr lang="en-US" altLang="en-US" smtClean="0"/>
          </a:p>
          <a:p>
            <a:pPr marL="6350" indent="7938">
              <a:lnSpc>
                <a:spcPct val="80000"/>
              </a:lnSpc>
              <a:buNone/>
            </a:pPr>
            <a:endParaRPr lang="en-US" altLang="en-US" sz="2200"/>
          </a:p>
          <a:p>
            <a:pPr marL="6350" indent="7938">
              <a:lnSpc>
                <a:spcPct val="80000"/>
              </a:lnSpc>
              <a:buFont typeface="Wingdings" panose="05000000000000000000" pitchFamily="2" charset="2"/>
              <a:buChar char="§"/>
            </a:pPr>
            <a:r>
              <a:rPr lang="en-US" altLang="en-US" sz="2200"/>
              <a:t>Glycolysis, the oxidation of glucose to pyruvic acid, is usually the first stage in carbohydrate catabolism. </a:t>
            </a:r>
          </a:p>
          <a:p>
            <a:pPr marL="6350" indent="7938">
              <a:lnSpc>
                <a:spcPct val="80000"/>
              </a:lnSpc>
              <a:buFont typeface="Wingdings" panose="05000000000000000000" pitchFamily="2" charset="2"/>
              <a:buChar char="§"/>
            </a:pPr>
            <a:r>
              <a:rPr lang="en-US" altLang="en-US" sz="2200"/>
              <a:t>Glycolysis is also called the </a:t>
            </a:r>
            <a:r>
              <a:rPr lang="en-US" altLang="en-US" sz="2200" b="1"/>
              <a:t>Embden-Meyerhof path-way</a:t>
            </a:r>
            <a:r>
              <a:rPr lang="en-US" altLang="en-US" sz="2200"/>
              <a:t>. splitting of glucose, a six-carbon sugar, into two three carbon sugars then oxidized, releasing energy, atoms are rearranged to form two molecules of pyruvic acid. </a:t>
            </a:r>
          </a:p>
          <a:p>
            <a:pPr marL="6350" indent="7938">
              <a:lnSpc>
                <a:spcPct val="80000"/>
              </a:lnSpc>
              <a:buFont typeface="Wingdings" panose="05000000000000000000" pitchFamily="2" charset="2"/>
              <a:buChar char="§"/>
            </a:pPr>
            <a:r>
              <a:rPr lang="en-US" altLang="en-US" sz="2200"/>
              <a:t>A net production of two ATP molecules by substrate level phosphorylation.  Glycolysis does not require oxygen </a:t>
            </a:r>
          </a:p>
          <a:p>
            <a:pPr marL="6350" indent="7938">
              <a:lnSpc>
                <a:spcPct val="80000"/>
              </a:lnSpc>
              <a:buFont typeface="Wingdings" panose="05000000000000000000" pitchFamily="2" charset="2"/>
              <a:buChar char="§"/>
            </a:pPr>
            <a:r>
              <a:rPr lang="en-US" altLang="en-US" sz="2200"/>
              <a:t>Glycolysis consists of two basic stages, a preparatory stage and an energy conserving stage. </a:t>
            </a:r>
          </a:p>
          <a:p>
            <a:pPr marL="406400" lvl="1" indent="7938">
              <a:lnSpc>
                <a:spcPct val="80000"/>
              </a:lnSpc>
              <a:buFont typeface="Wingdings" panose="05000000000000000000" pitchFamily="2" charset="2"/>
              <a:buChar char="§"/>
            </a:pPr>
            <a:r>
              <a:rPr lang="en-US" altLang="en-US" sz="1800"/>
              <a:t>1. </a:t>
            </a:r>
            <a:r>
              <a:rPr lang="en-US" altLang="en-US" sz="2000"/>
              <a:t>First, in the preparatory stage two molecules of ATP are used as a six carbon glucose molecule is phosphorylated, restructured  split into two three carbon compounds</a:t>
            </a:r>
          </a:p>
          <a:p>
            <a:pPr marL="406400" lvl="1" indent="7938">
              <a:lnSpc>
                <a:spcPct val="80000"/>
              </a:lnSpc>
              <a:buFont typeface="Wingdings" panose="05000000000000000000" pitchFamily="2" charset="2"/>
              <a:buChar char="§"/>
            </a:pPr>
            <a:r>
              <a:rPr lang="en-US" altLang="en-US" sz="2000"/>
              <a:t>2. The energy conserving stage the two three carbon molecules are oxidized to two molecules of pyruvic acid two molecules of NAD</a:t>
            </a:r>
            <a:r>
              <a:rPr lang="en-US" altLang="en-US" sz="2000" baseline="30000"/>
              <a:t>+</a:t>
            </a:r>
            <a:r>
              <a:rPr lang="en-US" altLang="en-US" sz="2000"/>
              <a:t> are reduced to NADH and four molecules of ATP</a:t>
            </a:r>
          </a:p>
          <a:p>
            <a:pPr marL="406400" lvl="1" indent="7938">
              <a:lnSpc>
                <a:spcPct val="80000"/>
              </a:lnSpc>
              <a:buFont typeface="Wingdings" panose="05000000000000000000" pitchFamily="2" charset="2"/>
              <a:buChar char="§"/>
            </a:pPr>
            <a:r>
              <a:rPr lang="en-US" altLang="en-US" sz="2000"/>
              <a:t>There is a net gain of two molecules of ATP for each molecule of glucose that is oxidized. </a:t>
            </a:r>
          </a:p>
        </p:txBody>
      </p:sp>
    </p:spTree>
    <p:extLst>
      <p:ext uri="{BB962C8B-B14F-4D97-AF65-F5344CB8AC3E}">
        <p14:creationId xmlns:p14="http://schemas.microsoft.com/office/powerpoint/2010/main" val="616305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28601"/>
            <a:ext cx="6400800" cy="639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2899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a:xfrm>
            <a:off x="1981200" y="304800"/>
            <a:ext cx="8229600" cy="6248400"/>
          </a:xfrm>
        </p:spPr>
        <p:txBody>
          <a:bodyPr/>
          <a:lstStyle/>
          <a:p>
            <a:pPr marL="6350" indent="7938">
              <a:lnSpc>
                <a:spcPct val="80000"/>
              </a:lnSpc>
              <a:buNone/>
            </a:pPr>
            <a:r>
              <a:rPr lang="en-US" altLang="en-US" sz="2500" b="1"/>
              <a:t>Pentose phosphate pathway  (</a:t>
            </a:r>
            <a:r>
              <a:rPr lang="en-US" altLang="en-US" sz="2500"/>
              <a:t>Hexose monophosphate shunt) </a:t>
            </a:r>
          </a:p>
          <a:p>
            <a:pPr marL="6350" indent="7938">
              <a:lnSpc>
                <a:spcPct val="80000"/>
              </a:lnSpc>
              <a:buNone/>
            </a:pPr>
            <a:r>
              <a:rPr lang="en-US" altLang="en-US" sz="2500"/>
              <a:t>It produces intermediate pentoses that act as precursors in the synthesis of </a:t>
            </a:r>
          </a:p>
          <a:p>
            <a:pPr marL="6350" indent="7938">
              <a:lnSpc>
                <a:spcPct val="80000"/>
              </a:lnSpc>
              <a:buNone/>
            </a:pPr>
            <a:r>
              <a:rPr lang="en-US" altLang="en-US" sz="2500"/>
              <a:t>(1) nucleic acids</a:t>
            </a:r>
          </a:p>
          <a:p>
            <a:pPr marL="6350" indent="7938">
              <a:lnSpc>
                <a:spcPct val="80000"/>
              </a:lnSpc>
              <a:buNone/>
            </a:pPr>
            <a:r>
              <a:rPr lang="en-US" altLang="en-US" sz="2500"/>
              <a:t>(2) Glucose from carbon dioxide in photosynthesis</a:t>
            </a:r>
          </a:p>
          <a:p>
            <a:pPr marL="6350" indent="7938">
              <a:lnSpc>
                <a:spcPct val="80000"/>
              </a:lnSpc>
              <a:buNone/>
            </a:pPr>
            <a:r>
              <a:rPr lang="en-US" altLang="en-US" sz="2500"/>
              <a:t>(3) Certain amino acids. </a:t>
            </a:r>
          </a:p>
          <a:p>
            <a:pPr marL="6350" indent="7938" algn="just">
              <a:lnSpc>
                <a:spcPct val="80000"/>
              </a:lnSpc>
              <a:buNone/>
            </a:pPr>
            <a:r>
              <a:rPr lang="en-US" altLang="en-US" sz="2500"/>
              <a:t>Twelve molecules of NADPH produced from each molecule of glucose pentose phosphate pathway yields a net gain of only one molecule of ATP. </a:t>
            </a:r>
            <a:r>
              <a:rPr lang="en-US" altLang="en-US" sz="2500" i="1"/>
              <a:t>Bacillus subtilis</a:t>
            </a:r>
            <a:r>
              <a:rPr lang="en-US" altLang="en-US" sz="2500"/>
              <a:t>, </a:t>
            </a:r>
            <a:r>
              <a:rPr lang="en-US" altLang="en-US" sz="2500" i="1"/>
              <a:t>E. coli</a:t>
            </a:r>
          </a:p>
          <a:p>
            <a:pPr marL="6350" indent="7938" algn="just">
              <a:lnSpc>
                <a:spcPct val="80000"/>
              </a:lnSpc>
              <a:buNone/>
            </a:pPr>
            <a:endParaRPr lang="en-US" altLang="en-US" sz="2500"/>
          </a:p>
          <a:p>
            <a:pPr marL="6350" indent="7938">
              <a:lnSpc>
                <a:spcPct val="80000"/>
              </a:lnSpc>
              <a:buNone/>
            </a:pPr>
            <a:r>
              <a:rPr lang="en-US" altLang="en-US" sz="2500" b="1"/>
              <a:t>Enter doudoroff pathway </a:t>
            </a:r>
          </a:p>
          <a:p>
            <a:pPr marL="6350" indent="7938" algn="just">
              <a:lnSpc>
                <a:spcPct val="80000"/>
              </a:lnSpc>
              <a:buNone/>
            </a:pPr>
            <a:r>
              <a:rPr lang="en-US" altLang="en-US" sz="2500"/>
              <a:t>Entner-Doudoroff pathway produces two molecules of NADPH and one molecule of ATP for use in cellular biosynthetic reactions. </a:t>
            </a:r>
          </a:p>
          <a:p>
            <a:pPr marL="6350" indent="7938" algn="just">
              <a:lnSpc>
                <a:spcPct val="80000"/>
              </a:lnSpc>
              <a:buNone/>
            </a:pPr>
            <a:r>
              <a:rPr lang="en-US" altLang="en-US" sz="2500"/>
              <a:t>Found in some gram-negative bacteria, </a:t>
            </a:r>
            <a:r>
              <a:rPr lang="en-US" altLang="en-US" sz="2500" i="1"/>
              <a:t>Rhizobium, Pseudomonas, Agrobacterium</a:t>
            </a:r>
            <a:endParaRPr lang="en-US" altLang="en-US" sz="2500"/>
          </a:p>
        </p:txBody>
      </p:sp>
    </p:spTree>
    <p:extLst>
      <p:ext uri="{BB962C8B-B14F-4D97-AF65-F5344CB8AC3E}">
        <p14:creationId xmlns:p14="http://schemas.microsoft.com/office/powerpoint/2010/main" val="3423754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1167</Words>
  <Application>Microsoft Office PowerPoint</Application>
  <PresentationFormat>Widescreen</PresentationFormat>
  <Paragraphs>112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Webdings</vt:lpstr>
      <vt:lpstr>Wingdings</vt:lpstr>
      <vt:lpstr>Office Theme</vt:lpstr>
      <vt:lpstr>Energy yielding reactions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Fermentation and Biosynthetic Pathways </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yielding reactions </dc:title>
  <dc:creator>HP</dc:creator>
  <cp:lastModifiedBy>HP</cp:lastModifiedBy>
  <cp:revision>2</cp:revision>
  <dcterms:created xsi:type="dcterms:W3CDTF">2020-03-30T06:55:08Z</dcterms:created>
  <dcterms:modified xsi:type="dcterms:W3CDTF">2020-03-30T07:16:07Z</dcterms:modified>
</cp:coreProperties>
</file>