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7" r:id="rId22"/>
    <p:sldId id="389" r:id="rId23"/>
    <p:sldId id="390" r:id="rId24"/>
    <p:sldId id="381" r:id="rId25"/>
    <p:sldId id="382" r:id="rId26"/>
    <p:sldId id="383" r:id="rId27"/>
    <p:sldId id="384" r:id="rId28"/>
    <p:sldId id="385" r:id="rId29"/>
    <p:sldId id="386" r:id="rId30"/>
    <p:sldId id="391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64" d="100"/>
          <a:sy n="64" d="100"/>
        </p:scale>
        <p:origin x="12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239543"/>
            <a:ext cx="9144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i="1" dirty="0">
                <a:solidFill>
                  <a:srgbClr val="002060"/>
                </a:solidFill>
                <a:latin typeface="Arial Black" pitchFamily="34" charset="0"/>
              </a:rPr>
              <a:t>E</a:t>
            </a:r>
            <a:r>
              <a:rPr lang="en-US" sz="4000" i="1" dirty="0" smtClean="0">
                <a:solidFill>
                  <a:srgbClr val="002060"/>
                </a:solidFill>
                <a:latin typeface="Arial Black" pitchFamily="34" charset="0"/>
              </a:rPr>
              <a:t>ntamoeba,</a:t>
            </a:r>
          </a:p>
          <a:p>
            <a:pPr algn="ctr"/>
            <a:r>
              <a:rPr lang="en-US" sz="4000" b="1" i="1" dirty="0" err="1" smtClean="0">
                <a:solidFill>
                  <a:srgbClr val="002060"/>
                </a:solidFill>
                <a:latin typeface="Arial Black" pitchFamily="34" charset="0"/>
              </a:rPr>
              <a:t>Hexamita</a:t>
            </a:r>
            <a:r>
              <a:rPr lang="en-US" sz="4000" b="1" i="1" dirty="0" smtClean="0">
                <a:solidFill>
                  <a:srgbClr val="002060"/>
                </a:solidFill>
                <a:latin typeface="Arial Black" pitchFamily="34" charset="0"/>
              </a:rPr>
              <a:t>, Giardia &amp; </a:t>
            </a:r>
            <a:r>
              <a:rPr lang="en-US" sz="4000" b="1" i="1" dirty="0" err="1">
                <a:solidFill>
                  <a:srgbClr val="002060"/>
                </a:solidFill>
                <a:latin typeface="Arial Black" pitchFamily="34" charset="0"/>
              </a:rPr>
              <a:t>B</a:t>
            </a:r>
            <a:r>
              <a:rPr lang="en-US" sz="4000" b="1" i="1" dirty="0" err="1" smtClean="0">
                <a:solidFill>
                  <a:srgbClr val="002060"/>
                </a:solidFill>
                <a:latin typeface="Arial Black" pitchFamily="34" charset="0"/>
              </a:rPr>
              <a:t>alantidium</a:t>
            </a:r>
            <a:r>
              <a:rPr lang="en-US" sz="4000" b="1" i="1" dirty="0" smtClean="0">
                <a:solidFill>
                  <a:srgbClr val="002060"/>
                </a:solidFill>
                <a:latin typeface="Arial Black" pitchFamily="34" charset="0"/>
              </a:rPr>
              <a:t> coli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2" descr="G:\entameob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0856" y="2191892"/>
            <a:ext cx="2195736" cy="1845568"/>
          </a:xfrm>
          <a:prstGeom prst="rect">
            <a:avLst/>
          </a:prstGeom>
          <a:noFill/>
        </p:spPr>
      </p:pic>
      <p:pic>
        <p:nvPicPr>
          <p:cNvPr id="19" name="Picture 2" descr="G:\giardia trophozoit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0544" y="2348880"/>
            <a:ext cx="2339752" cy="1878459"/>
          </a:xfrm>
          <a:prstGeom prst="rect">
            <a:avLst/>
          </a:prstGeom>
          <a:noFill/>
        </p:spPr>
      </p:pic>
      <p:pic>
        <p:nvPicPr>
          <p:cNvPr id="21" name="Picture 20" descr="G:\b. coli.jpg"/>
          <p:cNvPicPr/>
          <p:nvPr/>
        </p:nvPicPr>
        <p:blipFill rotWithShape="1">
          <a:blip r:embed="rId8"/>
          <a:srcRect l="-1245" b="14524"/>
          <a:stretch/>
        </p:blipFill>
        <p:spPr bwMode="auto">
          <a:xfrm>
            <a:off x="6817298" y="4002578"/>
            <a:ext cx="2330292" cy="21533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Gallina Castellana Negra: Hexamitiasis O Histomoniasis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7147810" y="2210114"/>
            <a:ext cx="1533525" cy="16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Pathogenesis: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Pathogenesis depends on various factors like strain variation, presence of 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Escherichia coli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or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Aerobactor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aerogenes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nutritional status of hosts, concurrent disease, immunity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Parasites penetrates the intestinal wall by the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lysis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of the epithelium by the action of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phosphohydrloae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release by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liposomes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Amoebae multiply and invade mucosa  to produce </a:t>
            </a:r>
            <a:r>
              <a:rPr lang="en-US" sz="2400" u="sng" dirty="0" smtClean="0">
                <a:solidFill>
                  <a:srgbClr val="FF0000"/>
                </a:solidFill>
                <a:latin typeface="Arial Black" pitchFamily="34" charset="0"/>
              </a:rPr>
              <a:t>inverted flask shaped ulcers.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u="sng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Amoebae may reach other body parts like liver where it may produce inflammation and abscesses.</a:t>
            </a:r>
          </a:p>
        </p:txBody>
      </p:sp>
    </p:spTree>
    <p:extLst>
      <p:ext uri="{BB962C8B-B14F-4D97-AF65-F5344CB8AC3E}">
        <p14:creationId xmlns:p14="http://schemas.microsoft.com/office/powerpoint/2010/main" val="231313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Symptoms: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Acute amoebic dysentery-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faces consists of almost entirely blood and mucus with amoebae, abdominal pain, with straining.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Chronic dysentery –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recurrent dysentery, occasional abdominal pain, nausea, irregular bowels, headache, flatulence etc.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2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6388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Diagnosis :-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On the basis of symptoms like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faeces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with blood and mucus, abdominal pain etc.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examination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reveals for the presence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(in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diarrhoeic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 or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quadrinucleated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cysts (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 or eight nucleated cysts (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2 % iodine is also used for clearly detection of cysts.</a:t>
            </a:r>
          </a:p>
          <a:p>
            <a:pPr algn="just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3074" name="Picture 2" descr="G:\cyst E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1725" y="3886200"/>
            <a:ext cx="2962275" cy="2219325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6200000">
            <a:off x="7490460" y="5920740"/>
            <a:ext cx="609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617220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Four nucleated 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           cyst</a:t>
            </a:r>
            <a:endParaRPr lang="en-US" dirty="0"/>
          </a:p>
        </p:txBody>
      </p:sp>
      <p:pic>
        <p:nvPicPr>
          <p:cNvPr id="3075" name="Picture 3" descr="G:\E_histolytica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838200"/>
            <a:ext cx="3124200" cy="27432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24325" y="6546045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68312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Treatment :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Metronidazole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,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Tinidazole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Control :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Adoption of proper sanitation, personal hygiene, proper disposal of sewage and night soil, avoidance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contamination of food and water,  supply of clean drinking water etc..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7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Family: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Hexamitidae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57912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>
                <a:solidFill>
                  <a:schemeClr val="bg1"/>
                </a:solidFill>
                <a:latin typeface="Arial Black" pitchFamily="34" charset="0"/>
              </a:rPr>
              <a:t>Genus: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  <a:latin typeface="Arial Black" pitchFamily="34" charset="0"/>
              </a:rPr>
              <a:t>Hexamita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and </a:t>
            </a:r>
            <a:r>
              <a:rPr lang="en-US" sz="3000" i="1" dirty="0" err="1" smtClean="0">
                <a:solidFill>
                  <a:srgbClr val="FF0000"/>
                </a:solidFill>
                <a:latin typeface="Arial Black" pitchFamily="34" charset="0"/>
              </a:rPr>
              <a:t>Giardia</a:t>
            </a:r>
            <a:endParaRPr lang="en-US" sz="30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    Both have two similar nuclei.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Hexamita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sp. cause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Inectious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catarrhal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interitis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in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birs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sz="3000" i="1" dirty="0" err="1" smtClean="0">
                <a:solidFill>
                  <a:srgbClr val="FF0000"/>
                </a:solidFill>
                <a:latin typeface="Arial Black" pitchFamily="34" charset="0"/>
              </a:rPr>
              <a:t>Giardia</a:t>
            </a:r>
            <a:r>
              <a:rPr lang="en-US" sz="3000" i="1" dirty="0" smtClean="0">
                <a:solidFill>
                  <a:srgbClr val="FF0000"/>
                </a:solidFill>
                <a:latin typeface="Arial Black" pitchFamily="34" charset="0"/>
              </a:rPr>
              <a:t> :-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Two developmental stages -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cyst.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Pyriform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to elliptical in shape and bilaterally symmetrical.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Anterior end  is rounded and posterior end is pointed.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 large adhesive disc is present on the  ventral side whereas dorsal side convex.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It has two anterior nucleus, two median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axostyle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and eight flagella arranged in two pairs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098" name="Picture 2" descr="G:\giardia trophozo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00200"/>
            <a:ext cx="3352800" cy="3429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7860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8674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Cyst: 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Cysts are oval or elliptical in shape with 2 or 4 nuclei and  a number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fibrillar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remnants of the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organelles.</a:t>
            </a:r>
          </a:p>
          <a:p>
            <a:pPr algn="just">
              <a:lnSpc>
                <a:spcPct val="200000"/>
              </a:lnSpc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4" name="Picture 4" descr="G:\giardia cy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1772816"/>
            <a:ext cx="2362200" cy="2667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663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8001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2"/>
          <a:ext cx="8839200" cy="5791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  <a:gridCol w="2743200"/>
              </a:tblGrid>
              <a:tr h="81025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Hosts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Location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739918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Giardia</a:t>
                      </a:r>
                      <a:r>
                        <a:rPr lang="en-US" sz="2400" i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intestinalis</a:t>
                      </a:r>
                      <a:r>
                        <a:rPr lang="en-US" sz="2400" i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or </a:t>
                      </a:r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Giardia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lamblia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Man, monkey and pig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Upper digestive tract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canis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bovis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Ox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cati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caprae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Goat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80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8001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Life-cycle : –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Direct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Reproduction :- 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By binary fission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Transmission: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</a:t>
            </a:r>
            <a:r>
              <a:rPr lang="en-US" sz="2400" dirty="0" smtClean="0">
                <a:latin typeface="Arial Black" pitchFamily="34" charset="0"/>
              </a:rPr>
              <a:t>through the ingestion of cysts contaminated food or water.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" name="Picture 4" descr="G:\giardia cy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990600"/>
            <a:ext cx="23622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4622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Giardia 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1266" name="Picture 2" descr="G:\giardia_proces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6190" y="1524000"/>
            <a:ext cx="6979110" cy="53340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 rot="16200000">
            <a:off x="7969250" y="5711415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53494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Pathogenesis:  </a:t>
            </a: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Chronic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in man especially children.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Interference in fat digestion which results deficiency in the fat soluble vitamins.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Clinical signs :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  </a:t>
            </a:r>
            <a:r>
              <a:rPr lang="en-US" sz="2400" dirty="0" err="1" smtClean="0">
                <a:latin typeface="Arial Black" pitchFamily="34" charset="0"/>
              </a:rPr>
              <a:t>Giardiosis</a:t>
            </a:r>
            <a:r>
              <a:rPr lang="en-US" sz="2400" dirty="0" smtClean="0">
                <a:latin typeface="Arial Black" pitchFamily="34" charset="0"/>
              </a:rPr>
              <a:t> (beaver fever) results </a:t>
            </a:r>
            <a:r>
              <a:rPr lang="en-US" sz="2400" dirty="0" err="1" smtClean="0">
                <a:solidFill>
                  <a:srgbClr val="92D05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, dysentery and </a:t>
            </a:r>
            <a:r>
              <a:rPr lang="en-US" sz="2400" dirty="0" err="1" smtClean="0">
                <a:solidFill>
                  <a:srgbClr val="92D050"/>
                </a:solidFill>
                <a:latin typeface="Arial Black" pitchFamily="34" charset="0"/>
              </a:rPr>
              <a:t>steatorrhoea</a:t>
            </a: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 (fats comes with stool) and deficiency of fat soluble vitamin.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2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Sub-Phylum: </a:t>
            </a:r>
            <a:r>
              <a:rPr lang="en-US" sz="3600" b="1" dirty="0" err="1" smtClean="0">
                <a:latin typeface="Arial Black" pitchFamily="34" charset="0"/>
              </a:rPr>
              <a:t>Sarcodina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Family: </a:t>
            </a:r>
            <a:r>
              <a:rPr lang="en-US" sz="3600" b="1" dirty="0" err="1" smtClean="0">
                <a:latin typeface="Arial Black" pitchFamily="34" charset="0"/>
              </a:rPr>
              <a:t>Endamoebidae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Family members are called 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parasitic amoebae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which occur in the digestive tract of vertebrates and  invertebrates.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Movement by Pseudopodia.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Holozoic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type of nutrition.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Binary fission type of asexual reproduction.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Encystment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is common feature.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00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60960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Diagnosis: 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examination reveals oval or elliptical shaped cyst contain 2 or 4 nuclei.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stage may be found in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diarrhoeic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stool.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Treatment: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Metroniodazole,Tinidazole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Fenbendazole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Chloroquine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Control: 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Good hygiene and proper sanitation.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6146" name="Picture 2" descr="G:\giardia trophoz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838200"/>
            <a:ext cx="2895600" cy="2590800"/>
          </a:xfrm>
          <a:prstGeom prst="rect">
            <a:avLst/>
          </a:prstGeom>
          <a:noFill/>
        </p:spPr>
      </p:pic>
      <p:pic>
        <p:nvPicPr>
          <p:cNvPr id="6" name="Picture 4" descr="G:\giardia cy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331732"/>
            <a:ext cx="2514600" cy="1981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05600" y="3429000"/>
            <a:ext cx="182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Trophozoites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648866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Cyst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 rot="16200000">
            <a:off x="7897133" y="5614531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763383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62801" cy="864096"/>
          </a:xfrm>
        </p:spPr>
        <p:txBody>
          <a:bodyPr>
            <a:normAutofit/>
          </a:bodyPr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1" y="980728"/>
            <a:ext cx="5976663" cy="5472608"/>
          </a:xfrm>
        </p:spPr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Morphology</a:t>
            </a:r>
            <a:endParaRPr lang="en-IN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P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yriform shaped, 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two similar </a:t>
            </a:r>
            <a:r>
              <a:rPr 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nuceli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, out of eight flagella, six flagella anteriorly directed in two groups of three in each and two caudal flagella, two </a:t>
            </a:r>
            <a:r>
              <a:rPr 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axostyles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but adhesive disc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absent.</a:t>
            </a:r>
          </a:p>
          <a:p>
            <a:pPr marL="0" lv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Host and location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It occurs in the duodenum and small intestine of young turkey, peafowl, quail, partridge, duck and also 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chicken.</a:t>
            </a:r>
            <a:endParaRPr lang="en-IN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Transmission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Organisms transmitted through contaminated feed and drinking water. </a:t>
            </a:r>
            <a:endParaRPr lang="en-IN" sz="2000" dirty="0"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IN" sz="2000" dirty="0">
              <a:latin typeface="Arial Black" panose="020B0A04020102020204" pitchFamily="34" charset="0"/>
            </a:endParaRPr>
          </a:p>
        </p:txBody>
      </p:sp>
      <p:pic>
        <p:nvPicPr>
          <p:cNvPr id="7" name="Picture 6" descr="Gallina Castellana Negra: Hexamitiasis O Histomoniasi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6588224" y="2210114"/>
            <a:ext cx="2448272" cy="3523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658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1" y="188640"/>
            <a:ext cx="7200800" cy="1080120"/>
          </a:xfrm>
        </p:spPr>
        <p:txBody>
          <a:bodyPr/>
          <a:lstStyle/>
          <a:p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482453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Diagnosis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Examination of intestinal contents or scraping of small intestine of sacrificed birds to microscopic detection of living</a:t>
            </a:r>
            <a:r>
              <a:rPr lang="en-US" sz="2000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organisms.</a:t>
            </a:r>
            <a:endParaRPr lang="en-IN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Treatment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Nithiazide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@ 0.02 percent in drinking water/ </a:t>
            </a: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Furazolidone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@ 0.01 percent in feed / </a:t>
            </a: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Oxyteracycline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drugs are used in 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treatment.</a:t>
            </a:r>
            <a:endParaRPr lang="en-IN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lv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Adoption of hygienic </a:t>
            </a:r>
            <a:r>
              <a:rPr lang="en-US" sz="2000" dirty="0" smtClean="0">
                <a:latin typeface="Arial Black" panose="020B0A04020102020204" pitchFamily="34" charset="0"/>
              </a:rPr>
              <a:t>measures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210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188640"/>
            <a:ext cx="7920878" cy="1008112"/>
          </a:xfrm>
        </p:spPr>
        <p:txBody>
          <a:bodyPr/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19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Pathogenesis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Young turkey up to two months of age are most susceptible whereas old birds act as symptomless carrier. </a:t>
            </a:r>
            <a:endParaRPr lang="en-IN" sz="2000" dirty="0"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Black" panose="020B0A04020102020204" pitchFamily="34" charset="0"/>
              </a:rPr>
              <a:t>It </a:t>
            </a:r>
            <a:r>
              <a:rPr lang="en-US" sz="2000" dirty="0">
                <a:latin typeface="Arial Black" panose="020B0A04020102020204" pitchFamily="34" charset="0"/>
              </a:rPr>
              <a:t>causes catarrhal  enteritis  in the small intestine  and intestinal contents become thin, watery and foamy. Myriad of</a:t>
            </a:r>
            <a:r>
              <a:rPr lang="en-US" sz="2000" i="1" dirty="0">
                <a:latin typeface="Arial Black" panose="020B0A04020102020204" pitchFamily="34" charset="0"/>
              </a:rPr>
              <a:t> </a:t>
            </a:r>
            <a:r>
              <a:rPr lang="en-US" sz="2000" i="1" dirty="0" err="1">
                <a:latin typeface="Arial Black" panose="020B0A04020102020204" pitchFamily="34" charset="0"/>
              </a:rPr>
              <a:t>Hexamita</a:t>
            </a:r>
            <a:r>
              <a:rPr lang="en-US" sz="2000" dirty="0">
                <a:latin typeface="Arial Black" panose="020B0A04020102020204" pitchFamily="34" charset="0"/>
              </a:rPr>
              <a:t> are occur in the bulbous area of caeca.</a:t>
            </a:r>
            <a:endParaRPr lang="en-IN" sz="20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Clinical signs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 err="1">
                <a:latin typeface="Arial Black" panose="020B0A04020102020204" pitchFamily="34" charset="0"/>
              </a:rPr>
              <a:t>Hexamitosis</a:t>
            </a:r>
            <a:r>
              <a:rPr lang="en-US" sz="2000" dirty="0">
                <a:latin typeface="Arial Black" panose="020B0A04020102020204" pitchFamily="34" charset="0"/>
              </a:rPr>
              <a:t>  disease is known as Infectious catarrhal enteritis ion turkey </a:t>
            </a:r>
            <a:r>
              <a:rPr lang="en-US" sz="2000" dirty="0" err="1">
                <a:latin typeface="Arial Black" panose="020B0A04020102020204" pitchFamily="34" charset="0"/>
              </a:rPr>
              <a:t>poults</a:t>
            </a:r>
            <a:r>
              <a:rPr lang="en-US" sz="2000" dirty="0">
                <a:latin typeface="Arial Black" panose="020B0A04020102020204" pitchFamily="34" charset="0"/>
              </a:rPr>
              <a:t>.</a:t>
            </a:r>
            <a:endParaRPr lang="en-IN" sz="2000" dirty="0"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Symptoms include foamy and watery </a:t>
            </a:r>
            <a:r>
              <a:rPr lang="en-US" sz="2000" dirty="0" err="1">
                <a:latin typeface="Arial Black" panose="020B0A04020102020204" pitchFamily="34" charset="0"/>
              </a:rPr>
              <a:t>diarrhoea</a:t>
            </a:r>
            <a:r>
              <a:rPr lang="en-US" sz="2000" dirty="0">
                <a:latin typeface="Arial Black" panose="020B0A04020102020204" pitchFamily="34" charset="0"/>
              </a:rPr>
              <a:t>, loss of body weight, nervousness and death of affected birds.</a:t>
            </a:r>
            <a:endParaRPr lang="en-IN" sz="2000" dirty="0"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IN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07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Phylum: </a:t>
            </a:r>
            <a:r>
              <a:rPr lang="en-US" b="1" dirty="0" err="1">
                <a:solidFill>
                  <a:srgbClr val="7030A0"/>
                </a:solidFill>
                <a:latin typeface="Arial Black" pitchFamily="34" charset="0"/>
              </a:rPr>
              <a:t>C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iliophora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Balantidium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coli</a:t>
            </a:r>
          </a:p>
          <a:p>
            <a:pPr>
              <a:buNone/>
            </a:pPr>
            <a:endParaRPr lang="en-US" sz="2400" i="1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Highly organized protozoan having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two dissimilar nuclei.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 large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 macronucleus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responsible for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cytoplasmic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activities of the organisms and a small vesicular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micronucleus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concerned with reproductive process.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Locomotion: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by cilia.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Reproduction: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Asexual reproduction by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transverse binary fission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sexual reprocess by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conjugation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44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48680"/>
            <a:ext cx="6084168" cy="6309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         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Host: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Pig, dog, cattle, monkey and man.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Location: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large intestine (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caecum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colon).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Two developmental stages: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and cyst 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u="sng" dirty="0" err="1" smtClean="0">
                <a:solidFill>
                  <a:srgbClr val="C00000"/>
                </a:solidFill>
                <a:latin typeface="Arial Black" pitchFamily="34" charset="0"/>
              </a:rPr>
              <a:t>Trophozoite</a:t>
            </a:r>
            <a:endParaRPr lang="en-US" sz="2400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Active motile stage and 50-60µm in length.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At the anterior end funnel shaped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peristome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which leads to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cytopharynx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or mouth.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Two dissimilar nuclei i.e. macronucleus kidney shaped and micronucleus lies in the notch of macronucleus.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Two contractile vacuoles one at each end.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An excretory organelle i.e. </a:t>
            </a:r>
            <a:r>
              <a:rPr lang="en-US" sz="2400" u="sng" dirty="0" err="1" smtClean="0">
                <a:solidFill>
                  <a:srgbClr val="0070C0"/>
                </a:solidFill>
                <a:latin typeface="Arial Black" pitchFamily="34" charset="0"/>
              </a:rPr>
              <a:t>cytopyge</a:t>
            </a:r>
            <a:r>
              <a:rPr lang="en-US" sz="2400" u="sng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present at the posterior end of the organism.</a:t>
            </a:r>
          </a:p>
        </p:txBody>
      </p:sp>
      <p:pic>
        <p:nvPicPr>
          <p:cNvPr id="8194" name="Picture 2" descr="G:\b. co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2362200"/>
            <a:ext cx="3059832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962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Cytopyge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5340720" flipV="1">
            <a:off x="7857987" y="5258312"/>
            <a:ext cx="702772" cy="93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868436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181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Cyst: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Ovoid to spherical in shape, double walled, yellowish in colour and 40-60 µm in diameter. </a:t>
            </a:r>
          </a:p>
          <a:p>
            <a:pPr algn="just">
              <a:buFont typeface="Courier New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Cysts are formed both inside and outside the host body.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9218" name="Picture 2" descr="G:\cyst o B. co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143000"/>
            <a:ext cx="3324225" cy="2971800"/>
          </a:xfrm>
          <a:prstGeom prst="rect">
            <a:avLst/>
          </a:prstGeom>
          <a:noFill/>
        </p:spPr>
      </p:pic>
      <p:pic>
        <p:nvPicPr>
          <p:cNvPr id="9219" name="Picture 3" descr="G:\balantidium_coli_cyst13625280204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91000"/>
            <a:ext cx="3657600" cy="24384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488615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Balantidium</a:t>
            </a:r>
            <a:r>
              <a:rPr lang="en-US" sz="3600" b="1" i="1" dirty="0" smtClean="0">
                <a:latin typeface="Arial Black" pitchFamily="34" charset="0"/>
              </a:rPr>
              <a:t> coli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Transmission: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Pig is considered as primary hot and in it 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B. coli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exists as </a:t>
            </a:r>
            <a:r>
              <a:rPr lang="en-US" sz="2400" dirty="0" err="1" smtClean="0">
                <a:solidFill>
                  <a:srgbClr val="002060"/>
                </a:solidFill>
                <a:latin typeface="Arial Black" pitchFamily="34" charset="0"/>
              </a:rPr>
              <a:t>commensal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 in the large intestine of most pigs. 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Pig is probable the persistent source of  infection for man, cattle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Hosts get infection through the ingestion of contaminated food and water with cyst of 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B. coli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37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Pathogenesis and symptoms: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In pigs  normally it is non-pathogenic but occasionally invade the mucosa and producing superficial to deep ulcer with enteritis. It produces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dysentery with hemorrhage.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In man, 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B. co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li produce superficial to deep ulcer associated with enteritis. The initial lesions may resemble those produce by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Entamoeba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F0"/>
                </a:solidFill>
                <a:latin typeface="Arial Black" pitchFamily="34" charset="0"/>
              </a:rPr>
              <a:t>histolytica</a:t>
            </a:r>
            <a:r>
              <a:rPr lang="en-US" sz="2400" i="1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but do not show the similar tendency to enlarge or spread.</a:t>
            </a:r>
          </a:p>
        </p:txBody>
      </p:sp>
    </p:spTree>
    <p:extLst>
      <p:ext uri="{BB962C8B-B14F-4D97-AF65-F5344CB8AC3E}">
        <p14:creationId xmlns:p14="http://schemas.microsoft.com/office/powerpoint/2010/main" val="1863241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Balantidium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coli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6096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Diagnosis: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examination reveals cysts.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stage may be found in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diarrhoeic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stool.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Treatment: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Tetracycline,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Metronidazole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Control: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Good hygiene and proper sanitation.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Proper disposal of faces of pig and man.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" name="Picture 3" descr="G:\balantidium_coli_cyst13625280204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762000"/>
            <a:ext cx="2895600" cy="2438400"/>
          </a:xfrm>
          <a:prstGeom prst="rect">
            <a:avLst/>
          </a:prstGeom>
          <a:noFill/>
        </p:spPr>
      </p:pic>
      <p:pic>
        <p:nvPicPr>
          <p:cNvPr id="10242" name="Picture 2" descr="G:\b. coli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1" y="3886200"/>
            <a:ext cx="2971800" cy="2371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0" y="3200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Cyst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36022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Family: </a:t>
            </a:r>
            <a:r>
              <a:rPr lang="en-US" sz="3600" b="1" dirty="0" err="1" smtClean="0">
                <a:latin typeface="Arial Black" pitchFamily="34" charset="0"/>
              </a:rPr>
              <a:t>Endamoebidae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>Genus : </a:t>
            </a:r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Location: Digestive tract.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Usually form cyst.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Cysts have 1-8 nuclei depending upon the species.</a:t>
            </a: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530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915400" cy="5488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1726461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rial Black" pitchFamily="34" charset="0"/>
                        </a:rPr>
                        <a:t> 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No. of nucleus present inside cyst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2457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Entamoeba</a:t>
                      </a:r>
                      <a:r>
                        <a:rPr lang="en-US" sz="2400" i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histolytica</a:t>
                      </a:r>
                      <a:endParaRPr lang="en-US" sz="2400" i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Man, dog, cat, monkey, pig  etc.</a:t>
                      </a:r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Quadrinucleated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cyst</a:t>
                      </a:r>
                      <a:endParaRPr lang="en-US" sz="2400" dirty="0" smtClean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  <a:p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71181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Entamoeba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coli</a:t>
                      </a:r>
                      <a:endParaRPr lang="en-US" sz="2400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Man, dog, monkey, pig  etc.</a:t>
                      </a:r>
                    </a:p>
                    <a:p>
                      <a:endParaRPr lang="en-US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8-nucleated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cyst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endParaRPr lang="en-US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961312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Entamoeba</a:t>
                      </a:r>
                      <a:r>
                        <a:rPr lang="en-US" sz="24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</a:rPr>
                        <a:t>bovis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Cattle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Black" pitchFamily="34" charset="0"/>
                        </a:rPr>
                        <a:t>Uninucleated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 cyst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1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562600" cy="58674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Arial Black" pitchFamily="34" charset="0"/>
              </a:rPr>
              <a:t>It is a</a:t>
            </a:r>
            <a:r>
              <a:rPr lang="en-US" dirty="0" smtClean="0"/>
              <a:t> </a:t>
            </a:r>
            <a:r>
              <a:rPr lang="en-US" dirty="0" err="1" smtClean="0">
                <a:latin typeface="Arial Black" pitchFamily="34" charset="0"/>
              </a:rPr>
              <a:t>zoonotic</a:t>
            </a:r>
            <a:r>
              <a:rPr lang="en-US" dirty="0" smtClean="0">
                <a:latin typeface="Arial Black" pitchFamily="34" charset="0"/>
              </a:rPr>
              <a:t> protozoan parasite.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Mainly two developmental stages are found :-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Cyst.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:-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Size about 10-60 µm.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It has clear ectoplasm and granular endoplasm.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Endoplasm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contain food vacuoles containing ingested erythrocytes and  a vesicular nucleus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move by finger-like pseudopodia.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Presence in freshly dysenteric stool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1026" name="Picture 2" descr="G:\entameob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67000"/>
            <a:ext cx="3505200" cy="28956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08642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Cyst :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discharges undigested food and condenses into a spherical mass called cyst.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Usually Round in shape  and 5-15 µm in size.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Young cyst contains 1-4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chromatoid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bars, glycogen vacuoles and single nucleus whereas Mature cyst contains four nuclei without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chromatoid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bars and  glycogen vacuoles.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Resistant to averse condition.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Sensitive to desiccation, putrefaction and temperature above 400C and below -500C</a:t>
            </a:r>
          </a:p>
        </p:txBody>
      </p:sp>
    </p:spTree>
    <p:extLst>
      <p:ext uri="{BB962C8B-B14F-4D97-AF65-F5344CB8AC3E}">
        <p14:creationId xmlns:p14="http://schemas.microsoft.com/office/powerpoint/2010/main" val="33199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Entamoeba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histolytica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Transmission:  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through cysts contaminated food or water , as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do not survive more than 30 minutes after passing with stools.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Eating  of raw and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uncleaned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vegetable usually in the form of salad.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Eating of food contaminated by flies, use of night soil polluted water etc. </a:t>
            </a:r>
          </a:p>
        </p:txBody>
      </p:sp>
    </p:spTree>
    <p:extLst>
      <p:ext uri="{BB962C8B-B14F-4D97-AF65-F5344CB8AC3E}">
        <p14:creationId xmlns:p14="http://schemas.microsoft.com/office/powerpoint/2010/main" val="38269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Entamoeba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Life- cycle:-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Hosts get infection by the ingestion of cysts.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Excystment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occurs in the intestine in the presence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trypsin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enzyme and released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metacystic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form.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Meatcystic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form undergo nuclear and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cytoplasmic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division and form eight nucleated daughter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trophozoites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which migrate to the large intestine and grow into full size and invade the bowel mucosa.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3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Entamoeba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histolytica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2050" name="Picture 2" descr="G:\Life-Cycle-of-Entamoeba-histolytic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077200" cy="5714999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 rot="16200000">
            <a:off x="7944979" y="5645116"/>
            <a:ext cx="2057400" cy="340642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7294118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818</TotalTime>
  <Words>1542</Words>
  <Application>Microsoft Office PowerPoint</Application>
  <PresentationFormat>On-screen Show (4:3)</PresentationFormat>
  <Paragraphs>321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Arial Rounded MT Bold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  Sub-Phylum: Sarcodina Family: Endamoebidae </vt:lpstr>
      <vt:lpstr>   Family: Endamoebidae Genus : Entamoeba </vt:lpstr>
      <vt:lpstr> Genus: Entamoeba </vt:lpstr>
      <vt:lpstr>Entamoeba histolytica</vt:lpstr>
      <vt:lpstr>Entamoeba histolytica</vt:lpstr>
      <vt:lpstr>Entamoeba histolytica</vt:lpstr>
      <vt:lpstr>Entamoeba histolytica</vt:lpstr>
      <vt:lpstr> Life-cycle of Entamoeba histolytica</vt:lpstr>
      <vt:lpstr>Entamoeba histolytica</vt:lpstr>
      <vt:lpstr>Entamoeba histolytica</vt:lpstr>
      <vt:lpstr>Entamoeba histolytica</vt:lpstr>
      <vt:lpstr>Entamoeba histolytica</vt:lpstr>
      <vt:lpstr>Family: Hexamitidae </vt:lpstr>
      <vt:lpstr>Genus: Giardia </vt:lpstr>
      <vt:lpstr>Genus: Giardia </vt:lpstr>
      <vt:lpstr>Genus: Giardia </vt:lpstr>
      <vt:lpstr> Life-cycle of Giardia </vt:lpstr>
      <vt:lpstr>Giardia </vt:lpstr>
      <vt:lpstr>Giardia </vt:lpstr>
      <vt:lpstr>Hexamita meleagridis</vt:lpstr>
      <vt:lpstr>Hexamita meleagridis</vt:lpstr>
      <vt:lpstr>Hexamita meleagridis</vt:lpstr>
      <vt:lpstr>Phylum: Ciliophora </vt:lpstr>
      <vt:lpstr>Balantidium coli </vt:lpstr>
      <vt:lpstr>Balantidium coli </vt:lpstr>
      <vt:lpstr>Balantidium coli </vt:lpstr>
      <vt:lpstr>Balantidium coli </vt:lpstr>
      <vt:lpstr>Balantidium coli 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user</cp:lastModifiedBy>
  <cp:revision>84</cp:revision>
  <cp:lastPrinted>2019-11-21T10:56:16Z</cp:lastPrinted>
  <dcterms:created xsi:type="dcterms:W3CDTF">2019-10-15T08:59:27Z</dcterms:created>
  <dcterms:modified xsi:type="dcterms:W3CDTF">2020-03-29T13:15:43Z</dcterms:modified>
</cp:coreProperties>
</file>