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20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040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96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89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7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03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83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88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0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23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0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99A7-669B-44F0-8B23-C9D93DF60CFE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EAC1-3D78-4D30-A6F3-F23C1E1D5D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64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3822818" y="4928579"/>
            <a:ext cx="4546363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Dr. Abhishek Thakur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/>
              <a:t>(Assistant Professor)</a:t>
            </a:r>
            <a:br>
              <a:rPr lang="en-US" sz="2200" dirty="0"/>
            </a:br>
            <a:r>
              <a:rPr lang="en-US" sz="2200" dirty="0"/>
              <a:t>College of Fisheries, </a:t>
            </a:r>
            <a:r>
              <a:rPr lang="en-US" sz="2200" dirty="0" err="1"/>
              <a:t>Kishjanganj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BASU, Patna</a:t>
            </a:r>
            <a:r>
              <a:rPr lang="en-US" dirty="0"/>
              <a:t/>
            </a:r>
            <a:br>
              <a:rPr lang="en-US" dirty="0"/>
            </a:br>
            <a:endParaRPr lang="en-IN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sz="4400" dirty="0"/>
          </a:p>
          <a:p>
            <a:pPr>
              <a:buFont typeface="Arial" charset="0"/>
              <a:buChar char="•"/>
              <a:defRPr/>
            </a:pPr>
            <a:endParaRPr lang="en-US" sz="4400" dirty="0"/>
          </a:p>
          <a:p>
            <a:pPr marL="0" indent="0" algn="ctr">
              <a:buNone/>
              <a:defRPr/>
            </a:pPr>
            <a:r>
              <a:rPr lang="en-US" altLang="en-US" sz="4400" b="1" dirty="0"/>
              <a:t>Enzymes 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4419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/>
              <a:t>Enzymes </a:t>
            </a:r>
            <a:r>
              <a:rPr lang="en-US" altLang="en-US" sz="3200"/>
              <a:t/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marL="47625" indent="6350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Enzymes can speed up a chemical reaction with­out being altered. </a:t>
            </a:r>
          </a:p>
          <a:p>
            <a:pPr marL="47625" indent="6350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Enzymes are biological catalysts. Each acts on a specific substance. The specificity of enzymes is made possible by their structures. </a:t>
            </a:r>
          </a:p>
          <a:p>
            <a:pPr marL="47625" indent="6350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Enzymes are generally large globular proteins that range in molecular weight from about 10,000 to several million. </a:t>
            </a:r>
          </a:p>
          <a:p>
            <a:pPr marL="47625" indent="6350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Enzymes are extremely efficient. The turnover number is generally between 1 and 10,000 and can be as high as 500,000. </a:t>
            </a:r>
          </a:p>
          <a:p>
            <a:pPr marL="47625" indent="6350">
              <a:spcBef>
                <a:spcPts val="600"/>
              </a:spcBef>
              <a:spcAft>
                <a:spcPts val="600"/>
              </a:spcAft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024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6" name="Group 44"/>
          <p:cNvGraphicFramePr>
            <a:graphicFrameLocks noGrp="1"/>
          </p:cNvGraphicFramePr>
          <p:nvPr>
            <p:ph idx="1"/>
          </p:nvPr>
        </p:nvGraphicFramePr>
        <p:xfrm>
          <a:off x="1752600" y="914400"/>
          <a:ext cx="8915400" cy="5792786"/>
        </p:xfrm>
        <a:graphic>
          <a:graphicData uri="http://schemas.openxmlformats.org/drawingml/2006/table">
            <a:tbl>
              <a:tblPr/>
              <a:tblGrid>
                <a:gridCol w="206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Class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 of Chemical Reaction Catalyzed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Examples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Oxidoreductase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Oxidation-reduction in which oxygen and hydrogen are gained or lost.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Cytochrome oxidase, lactate deydrogenase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Transferase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Transfer of functional groups, such as an amino group, acetyl group, or phosphate group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Acetate kinase, alanine deaminase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Hydrolase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Hydrolysis (addition of water)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Lipase, sucrose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5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Lyase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Removal of groups of atoms without hydrolysis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Oxalate decarboxylase, isocitrate lyase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Isomerase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Rearrangement of atoms within a molecule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Glucose-phospahte isomerase, alanine racemase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Ligase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Joining of two molecules (using energy usually derived from breakdown of ATP)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Acetyl-CoA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synthetase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DNA ligase.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404" name="Rectangle 4"/>
          <p:cNvSpPr>
            <a:spLocks noChangeArrowheads="1"/>
          </p:cNvSpPr>
          <p:nvPr/>
        </p:nvSpPr>
        <p:spPr bwMode="auto">
          <a:xfrm>
            <a:off x="1905000" y="-762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Enzyme Classification based on type of chemical reaction catalyzed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481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1981200" y="1"/>
            <a:ext cx="8229600" cy="5973763"/>
          </a:xfrm>
        </p:spPr>
        <p:txBody>
          <a:bodyPr/>
          <a:lstStyle/>
          <a:p>
            <a:pPr marL="0" indent="6350">
              <a:buNone/>
            </a:pPr>
            <a:r>
              <a:rPr lang="en-US" altLang="en-US" b="1" smtClean="0"/>
              <a:t>Enzyme Components </a:t>
            </a:r>
            <a:endParaRPr lang="en-US" altLang="en-US" smtClean="0"/>
          </a:p>
          <a:p>
            <a:pPr marL="0" indent="63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/>
              <a:t>Some enzymes consist entirely of proteins, most consist of both a protein portion called an apoenzyme; nonprotein component called a cofactor. Together they form a holoenzyme</a:t>
            </a:r>
          </a:p>
          <a:p>
            <a:pPr marL="0" indent="63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/>
              <a:t>The cofactor can be a metal ion or a complex organic molecule called a coenzyme. </a:t>
            </a:r>
          </a:p>
          <a:p>
            <a:pPr marL="0" indent="63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/>
              <a:t>Many coenzymes are derived from vitamins.</a:t>
            </a:r>
          </a:p>
        </p:txBody>
      </p:sp>
    </p:spTree>
    <p:extLst>
      <p:ext uri="{BB962C8B-B14F-4D97-AF65-F5344CB8AC3E}">
        <p14:creationId xmlns:p14="http://schemas.microsoft.com/office/powerpoint/2010/main" val="34726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idx="1"/>
          </p:nvPr>
        </p:nvSpPr>
        <p:spPr>
          <a:xfrm>
            <a:off x="1981200" y="228600"/>
            <a:ext cx="8305800" cy="6400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b="1"/>
              <a:t>Mechanism of Enzymatic Action </a:t>
            </a:r>
            <a:endParaRPr lang="en-US" altLang="en-US" sz="300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1.The surface of the substrate contacts the active site of the surface 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2.Enzyme-substrate complex.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3.Substrate molecule is transformed breakdown of the substrate molecule, combination with another sub­strate molecule.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4.The transformed substrate molecules-the products of the reaction are released from the enzyme molecule because they no longer fit in the active site of the enzyme.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5. The unchanged enzyme is now free.</a:t>
            </a:r>
          </a:p>
        </p:txBody>
      </p:sp>
    </p:spTree>
    <p:extLst>
      <p:ext uri="{BB962C8B-B14F-4D97-AF65-F5344CB8AC3E}">
        <p14:creationId xmlns:p14="http://schemas.microsoft.com/office/powerpoint/2010/main" val="27930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1981200" y="152401"/>
            <a:ext cx="8229600" cy="59737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2400" b="1"/>
              <a:t>Factors Influencing Enzymatic Activity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/>
              <a:t>Temperature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/>
              <a:t>pH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/>
              <a:t>Substrate concentration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/>
              <a:t>Inhibitors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/>
              <a:t>Feedback Inhibition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 </a:t>
            </a:r>
            <a:endParaRPr lang="en-US" altLang="en-US" sz="24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/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"/>
            <a:ext cx="6019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432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Dr. Abhishek Thakur (Assistant Professor) College of Fisheries, Kishjanganj BASU, Patna </vt:lpstr>
      <vt:lpstr>Enzymes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2020-03-30T06:56:36Z</dcterms:created>
  <dcterms:modified xsi:type="dcterms:W3CDTF">2020-03-30T07:15:38Z</dcterms:modified>
</cp:coreProperties>
</file>