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47"/>
  </p:notesMasterIdLst>
  <p:sldIdLst>
    <p:sldId id="349" r:id="rId2"/>
    <p:sldId id="359" r:id="rId3"/>
    <p:sldId id="350" r:id="rId4"/>
    <p:sldId id="354" r:id="rId5"/>
    <p:sldId id="355" r:id="rId6"/>
    <p:sldId id="356" r:id="rId7"/>
    <p:sldId id="358" r:id="rId8"/>
    <p:sldId id="357" r:id="rId9"/>
    <p:sldId id="290" r:id="rId10"/>
    <p:sldId id="369" r:id="rId11"/>
    <p:sldId id="370" r:id="rId12"/>
    <p:sldId id="291" r:id="rId13"/>
    <p:sldId id="292" r:id="rId14"/>
    <p:sldId id="293" r:id="rId15"/>
    <p:sldId id="294" r:id="rId16"/>
    <p:sldId id="258" r:id="rId17"/>
    <p:sldId id="259" r:id="rId18"/>
    <p:sldId id="373" r:id="rId19"/>
    <p:sldId id="363" r:id="rId20"/>
    <p:sldId id="364" r:id="rId21"/>
    <p:sldId id="361" r:id="rId22"/>
    <p:sldId id="362" r:id="rId23"/>
    <p:sldId id="368" r:id="rId24"/>
    <p:sldId id="260" r:id="rId25"/>
    <p:sldId id="365" r:id="rId26"/>
    <p:sldId id="360" r:id="rId27"/>
    <p:sldId id="271" r:id="rId28"/>
    <p:sldId id="272" r:id="rId29"/>
    <p:sldId id="274" r:id="rId30"/>
    <p:sldId id="282" r:id="rId31"/>
    <p:sldId id="284" r:id="rId32"/>
    <p:sldId id="283" r:id="rId33"/>
    <p:sldId id="285" r:id="rId34"/>
    <p:sldId id="276" r:id="rId35"/>
    <p:sldId id="277" r:id="rId36"/>
    <p:sldId id="286" r:id="rId37"/>
    <p:sldId id="287" r:id="rId38"/>
    <p:sldId id="288" r:id="rId39"/>
    <p:sldId id="353" r:id="rId40"/>
    <p:sldId id="289" r:id="rId41"/>
    <p:sldId id="261" r:id="rId42"/>
    <p:sldId id="366" r:id="rId43"/>
    <p:sldId id="262" r:id="rId44"/>
    <p:sldId id="367" r:id="rId45"/>
    <p:sldId id="295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522B-EB41-43C2-9878-D3AEAF3EB9AA}" type="datetimeFigureOut">
              <a:rPr lang="en-US" smtClean="0"/>
              <a:pPr/>
              <a:t>8/20/2009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5544D-F24E-44CB-A580-6A6EC54E058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63B2B-0F90-4B35-AF15-A7A1CAFC6483}" type="slidenum">
              <a:rPr lang="en-US"/>
              <a:pPr/>
              <a:t>9</a:t>
            </a:fld>
            <a:endParaRPr lang="en-US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 courtesy of  Dr Tom McKenna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1DC04C-B3A1-4958-A30A-6D76D12F8FAE}" type="slidenum">
              <a:rPr lang="en-US"/>
              <a:pPr/>
              <a:t>38</a:t>
            </a:fld>
            <a:endParaRPr lang="en-US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http://www.fao.org/Regional/LAmerica/prior/segalim/animal/aftosa/default.htm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E57D51-69DF-4B84-9762-B1773F1A7929}" type="slidenum">
              <a:rPr lang="en-US"/>
              <a:pPr/>
              <a:t>13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Paul Sutmoller, Dr. Med. Vet., Animal Health Consultant, Richmond, Virginia, USA, Reviewed by Peter D McKercher, D.V.M., Ocala, Florida, USA </a:t>
            </a:r>
          </a:p>
          <a:p>
            <a:r>
              <a:rPr lang="en-US"/>
              <a:t>Foreign Animal Diseases, USAHA 1992.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5544D-F24E-44CB-A580-6A6EC54E0580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14947-2EA7-4E17-8030-6E66ADED69F9}" type="slidenum">
              <a:rPr lang="en-US"/>
              <a:pPr/>
              <a:t>20</a:t>
            </a:fld>
            <a:endParaRPr lang="en-US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Images taken by S Burnham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F18096-F796-4728-9111-31106EA79AF5}" type="slidenum">
              <a:rPr lang="en-US"/>
              <a:pPr/>
              <a:t>25</a:t>
            </a:fld>
            <a:endParaRPr lang="en-US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 provided Drs Linda Logan and Tom McKenna</a:t>
            </a:r>
          </a:p>
          <a:p>
            <a:r>
              <a:rPr lang="en-US"/>
              <a:t>by Dr Linda Logan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581B4-DEDC-4964-82AE-25F47CFAD741}" type="slidenum">
              <a:rPr lang="en-US"/>
              <a:pPr/>
              <a:t>30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USDA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30EE1-00BE-4454-BBC5-1B5448785117}" type="slidenum">
              <a:rPr lang="en-US"/>
              <a:pPr/>
              <a:t>33</a:t>
            </a:fld>
            <a:endParaRPr lang="en-US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USDA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111A26-F236-4688-9D27-4742191391F4}" type="slidenum">
              <a:rPr lang="en-US"/>
              <a:pPr/>
              <a:t>34</a:t>
            </a:fld>
            <a:endParaRPr lang="en-US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Excretion of virus from foot lesions tends to last a day or two longer than from mouth lesions, so foot lesions may be a better source of virus for diagnostic purposes in older cases.  Geering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4D0C76-6D18-4216-B055-7FF3C27293A9}" type="slidenum">
              <a:rPr lang="en-US"/>
              <a:pPr/>
              <a:t>37</a:t>
            </a:fld>
            <a:endParaRPr 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USDA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Foot-and-Mouth Disease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A75A7CF-72EA-4D95-81D5-F2799EBDC3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Foot-and-Mouth Disease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398B431-7BB1-483E-B0B6-49AEE02625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Foot-and-Mouth Disease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24D85A0-5381-4E9D-AB53-DF9D48B870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DISEASES CAUSED BY VIRUSES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Viruses are submicroscopic organisms containing nucleic acid -   either RNA or DNA – enclosed in a protein coat.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 They contain enzymes but lack Lipmann enzyme system  for energy production; thus they are obligate intracellular parasites.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819400" y="228600"/>
            <a:ext cx="33003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Foot and Mouth Disease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0" y="635000"/>
            <a:ext cx="8103437" cy="608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sz="2000" dirty="0" smtClean="0"/>
              <a:t>Acute, highly communicable disease of domestic and wild cloven footed </a:t>
            </a:r>
          </a:p>
          <a:p>
            <a:pPr>
              <a:lnSpc>
                <a:spcPct val="140000"/>
              </a:lnSpc>
            </a:pPr>
            <a:r>
              <a:rPr lang="en-US" sz="2000" dirty="0" smtClean="0"/>
              <a:t>   animals.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 smtClean="0"/>
              <a:t> Most contagious disease of animal kingdom.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 smtClean="0"/>
              <a:t> Multiple sites of entry in animals.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 smtClean="0"/>
              <a:t> Small infective dose, short I.P., release of virus before onset of signs.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 smtClean="0"/>
              <a:t> Ability to spread long distances over land and water body and </a:t>
            </a:r>
          </a:p>
          <a:p>
            <a:pPr>
              <a:lnSpc>
                <a:spcPct val="140000"/>
              </a:lnSpc>
            </a:pPr>
            <a:r>
              <a:rPr lang="en-US" sz="2000" dirty="0" smtClean="0"/>
              <a:t>   persistence of virus in the environment.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 smtClean="0"/>
              <a:t> Existence of carrier animals. High production losses ( 25%). 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 smtClean="0"/>
              <a:t> Multiple serotypes ( 7)  of FMD virus. Infection with one serotype does </a:t>
            </a:r>
          </a:p>
          <a:p>
            <a:pPr>
              <a:lnSpc>
                <a:spcPct val="140000"/>
              </a:lnSpc>
            </a:pPr>
            <a:r>
              <a:rPr lang="en-US" sz="2000" dirty="0" smtClean="0"/>
              <a:t>   </a:t>
            </a:r>
            <a:r>
              <a:rPr lang="en-US" sz="2000" dirty="0"/>
              <a:t>not protect  against other. 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/>
              <a:t> Infection with one strain does not protect  other strains within one  </a:t>
            </a:r>
          </a:p>
          <a:p>
            <a:pPr>
              <a:lnSpc>
                <a:spcPct val="140000"/>
              </a:lnSpc>
            </a:pPr>
            <a:r>
              <a:rPr lang="en-US" sz="2000" dirty="0"/>
              <a:t>   serotype.</a:t>
            </a:r>
          </a:p>
          <a:p>
            <a:pPr>
              <a:lnSpc>
                <a:spcPct val="140000"/>
              </a:lnSpc>
              <a:buFontTx/>
              <a:buBlip>
                <a:blip r:embed="rId2"/>
              </a:buBlip>
            </a:pPr>
            <a:r>
              <a:rPr lang="en-US" sz="2000" dirty="0"/>
              <a:t> Transmitted through movement of animals and animal product and </a:t>
            </a:r>
          </a:p>
          <a:p>
            <a:pPr>
              <a:lnSpc>
                <a:spcPct val="140000"/>
              </a:lnSpc>
            </a:pPr>
            <a:r>
              <a:rPr lang="en-US" sz="2000" dirty="0"/>
              <a:t>   trade restrictions.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81000" y="660400"/>
            <a:ext cx="8854027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Distribution :</a:t>
            </a:r>
            <a:r>
              <a:rPr lang="en-US" sz="2400" dirty="0"/>
              <a:t> </a:t>
            </a:r>
          </a:p>
          <a:p>
            <a:endParaRPr lang="en-US" sz="2400" dirty="0"/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FMD free : North America, UK, Australia, NZ and some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European countries.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FMD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enzootic : Asia, Africa, Middle East, northern part of S.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America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Distribution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A, C  :  Europe and South America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 and Asia-1 : Asia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-1, SAT-2 and SAT-3 : Africa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SAT-3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Southern Africa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A, Asia-1, SAT-1 : Middle East</a:t>
            </a:r>
          </a:p>
          <a:p>
            <a:endParaRPr lang="en-US" sz="2000" b="1" dirty="0">
              <a:solidFill>
                <a:srgbClr val="FF3300"/>
              </a:solidFill>
            </a:endParaRPr>
          </a:p>
          <a:p>
            <a:endParaRPr lang="en-US" sz="20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77813"/>
            <a:ext cx="7467600" cy="760412"/>
          </a:xfrm>
          <a:effectLst>
            <a:outerShdw dist="35921" dir="2700000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r>
              <a:rPr lang="en-US" b="1"/>
              <a:t>Worldwide Occurrence of FMD</a:t>
            </a:r>
          </a:p>
        </p:txBody>
      </p:sp>
      <p:sp>
        <p:nvSpPr>
          <p:cNvPr id="33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1219200"/>
            <a:ext cx="8839200" cy="4800600"/>
            <a:chOff x="144" y="912"/>
            <a:chExt cx="5328" cy="307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912"/>
              <a:ext cx="2309" cy="3072"/>
              <a:chOff x="144" y="912"/>
              <a:chExt cx="2309" cy="3072"/>
            </a:xfrm>
          </p:grpSpPr>
          <p:sp>
            <p:nvSpPr>
              <p:cNvPr id="173061" name="Freeform 5"/>
              <p:cNvSpPr>
                <a:spLocks/>
              </p:cNvSpPr>
              <p:nvPr/>
            </p:nvSpPr>
            <p:spPr bwMode="auto">
              <a:xfrm>
                <a:off x="1637" y="2568"/>
                <a:ext cx="25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5"/>
                  </a:cxn>
                  <a:cxn ang="0">
                    <a:pos x="44" y="10"/>
                  </a:cxn>
                  <a:cxn ang="0">
                    <a:pos x="0" y="0"/>
                  </a:cxn>
                </a:cxnLst>
                <a:rect l="0" t="0" r="r" b="b"/>
                <a:pathLst>
                  <a:path w="44" h="15">
                    <a:moveTo>
                      <a:pt x="0" y="0"/>
                    </a:moveTo>
                    <a:lnTo>
                      <a:pt x="3" y="15"/>
                    </a:lnTo>
                    <a:lnTo>
                      <a:pt x="4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2" name="Freeform 6"/>
              <p:cNvSpPr>
                <a:spLocks/>
              </p:cNvSpPr>
              <p:nvPr/>
            </p:nvSpPr>
            <p:spPr bwMode="auto">
              <a:xfrm>
                <a:off x="1545" y="3283"/>
                <a:ext cx="295" cy="620"/>
              </a:xfrm>
              <a:custGeom>
                <a:avLst/>
                <a:gdLst/>
                <a:ahLst/>
                <a:cxnLst>
                  <a:cxn ang="0">
                    <a:pos x="0" y="1141"/>
                  </a:cxn>
                  <a:cxn ang="0">
                    <a:pos x="5" y="1167"/>
                  </a:cxn>
                  <a:cxn ang="0">
                    <a:pos x="30" y="1159"/>
                  </a:cxn>
                  <a:cxn ang="0">
                    <a:pos x="40" y="1220"/>
                  </a:cxn>
                  <a:cxn ang="0">
                    <a:pos x="145" y="1232"/>
                  </a:cxn>
                  <a:cxn ang="0">
                    <a:pos x="115" y="1201"/>
                  </a:cxn>
                  <a:cxn ang="0">
                    <a:pos x="138" y="1118"/>
                  </a:cxn>
                  <a:cxn ang="0">
                    <a:pos x="157" y="1135"/>
                  </a:cxn>
                  <a:cxn ang="0">
                    <a:pos x="225" y="1016"/>
                  </a:cxn>
                  <a:cxn ang="0">
                    <a:pos x="174" y="951"/>
                  </a:cxn>
                  <a:cxn ang="0">
                    <a:pos x="232" y="913"/>
                  </a:cxn>
                  <a:cxn ang="0">
                    <a:pos x="238" y="850"/>
                  </a:cxn>
                  <a:cxn ang="0">
                    <a:pos x="266" y="822"/>
                  </a:cxn>
                  <a:cxn ang="0">
                    <a:pos x="242" y="811"/>
                  </a:cxn>
                  <a:cxn ang="0">
                    <a:pos x="287" y="811"/>
                  </a:cxn>
                  <a:cxn ang="0">
                    <a:pos x="282" y="781"/>
                  </a:cxn>
                  <a:cxn ang="0">
                    <a:pos x="262" y="802"/>
                  </a:cxn>
                  <a:cxn ang="0">
                    <a:pos x="242" y="780"/>
                  </a:cxn>
                  <a:cxn ang="0">
                    <a:pos x="241" y="738"/>
                  </a:cxn>
                  <a:cxn ang="0">
                    <a:pos x="318" y="740"/>
                  </a:cxn>
                  <a:cxn ang="0">
                    <a:pos x="325" y="649"/>
                  </a:cxn>
                  <a:cxn ang="0">
                    <a:pos x="450" y="635"/>
                  </a:cxn>
                  <a:cxn ang="0">
                    <a:pos x="486" y="571"/>
                  </a:cxn>
                  <a:cxn ang="0">
                    <a:pos x="437" y="459"/>
                  </a:cxn>
                  <a:cxn ang="0">
                    <a:pos x="462" y="314"/>
                  </a:cxn>
                  <a:cxn ang="0">
                    <a:pos x="577" y="195"/>
                  </a:cxn>
                  <a:cxn ang="0">
                    <a:pos x="571" y="142"/>
                  </a:cxn>
                  <a:cxn ang="0">
                    <a:pos x="549" y="141"/>
                  </a:cxn>
                  <a:cxn ang="0">
                    <a:pos x="519" y="203"/>
                  </a:cxn>
                  <a:cxn ang="0">
                    <a:pos x="439" y="199"/>
                  </a:cxn>
                  <a:cxn ang="0">
                    <a:pos x="457" y="128"/>
                  </a:cxn>
                  <a:cxn ang="0">
                    <a:pos x="316" y="17"/>
                  </a:cxn>
                  <a:cxn ang="0">
                    <a:pos x="269" y="9"/>
                  </a:cxn>
                  <a:cxn ang="0">
                    <a:pos x="265" y="31"/>
                  </a:cxn>
                  <a:cxn ang="0">
                    <a:pos x="212" y="0"/>
                  </a:cxn>
                  <a:cxn ang="0">
                    <a:pos x="178" y="38"/>
                  </a:cxn>
                  <a:cxn ang="0">
                    <a:pos x="175" y="83"/>
                  </a:cxn>
                  <a:cxn ang="0">
                    <a:pos x="145" y="101"/>
                  </a:cxn>
                  <a:cxn ang="0">
                    <a:pos x="145" y="184"/>
                  </a:cxn>
                  <a:cxn ang="0">
                    <a:pos x="111" y="233"/>
                  </a:cxn>
                  <a:cxn ang="0">
                    <a:pos x="83" y="355"/>
                  </a:cxn>
                  <a:cxn ang="0">
                    <a:pos x="104" y="469"/>
                  </a:cxn>
                  <a:cxn ang="0">
                    <a:pos x="65" y="565"/>
                  </a:cxn>
                  <a:cxn ang="0">
                    <a:pos x="40" y="806"/>
                  </a:cxn>
                  <a:cxn ang="0">
                    <a:pos x="58" y="893"/>
                  </a:cxn>
                  <a:cxn ang="0">
                    <a:pos x="41" y="902"/>
                  </a:cxn>
                  <a:cxn ang="0">
                    <a:pos x="51" y="978"/>
                  </a:cxn>
                  <a:cxn ang="0">
                    <a:pos x="0" y="1141"/>
                  </a:cxn>
                </a:cxnLst>
                <a:rect l="0" t="0" r="r" b="b"/>
                <a:pathLst>
                  <a:path w="577" h="1232">
                    <a:moveTo>
                      <a:pt x="0" y="1141"/>
                    </a:moveTo>
                    <a:lnTo>
                      <a:pt x="5" y="1167"/>
                    </a:lnTo>
                    <a:lnTo>
                      <a:pt x="30" y="1159"/>
                    </a:lnTo>
                    <a:lnTo>
                      <a:pt x="40" y="1220"/>
                    </a:lnTo>
                    <a:lnTo>
                      <a:pt x="145" y="1232"/>
                    </a:lnTo>
                    <a:lnTo>
                      <a:pt x="115" y="1201"/>
                    </a:lnTo>
                    <a:lnTo>
                      <a:pt x="138" y="1118"/>
                    </a:lnTo>
                    <a:lnTo>
                      <a:pt x="157" y="1135"/>
                    </a:lnTo>
                    <a:lnTo>
                      <a:pt x="225" y="1016"/>
                    </a:lnTo>
                    <a:lnTo>
                      <a:pt x="174" y="951"/>
                    </a:lnTo>
                    <a:lnTo>
                      <a:pt x="232" y="913"/>
                    </a:lnTo>
                    <a:lnTo>
                      <a:pt x="238" y="850"/>
                    </a:lnTo>
                    <a:lnTo>
                      <a:pt x="266" y="822"/>
                    </a:lnTo>
                    <a:lnTo>
                      <a:pt x="242" y="811"/>
                    </a:lnTo>
                    <a:lnTo>
                      <a:pt x="287" y="811"/>
                    </a:lnTo>
                    <a:lnTo>
                      <a:pt x="282" y="781"/>
                    </a:lnTo>
                    <a:lnTo>
                      <a:pt x="262" y="802"/>
                    </a:lnTo>
                    <a:lnTo>
                      <a:pt x="242" y="780"/>
                    </a:lnTo>
                    <a:lnTo>
                      <a:pt x="241" y="738"/>
                    </a:lnTo>
                    <a:lnTo>
                      <a:pt x="318" y="740"/>
                    </a:lnTo>
                    <a:lnTo>
                      <a:pt x="325" y="649"/>
                    </a:lnTo>
                    <a:lnTo>
                      <a:pt x="450" y="635"/>
                    </a:lnTo>
                    <a:lnTo>
                      <a:pt x="486" y="571"/>
                    </a:lnTo>
                    <a:lnTo>
                      <a:pt x="437" y="459"/>
                    </a:lnTo>
                    <a:lnTo>
                      <a:pt x="462" y="314"/>
                    </a:lnTo>
                    <a:lnTo>
                      <a:pt x="577" y="195"/>
                    </a:lnTo>
                    <a:lnTo>
                      <a:pt x="571" y="142"/>
                    </a:lnTo>
                    <a:lnTo>
                      <a:pt x="549" y="141"/>
                    </a:lnTo>
                    <a:lnTo>
                      <a:pt x="519" y="203"/>
                    </a:lnTo>
                    <a:lnTo>
                      <a:pt x="439" y="199"/>
                    </a:lnTo>
                    <a:lnTo>
                      <a:pt x="457" y="128"/>
                    </a:lnTo>
                    <a:lnTo>
                      <a:pt x="316" y="17"/>
                    </a:lnTo>
                    <a:lnTo>
                      <a:pt x="269" y="9"/>
                    </a:lnTo>
                    <a:lnTo>
                      <a:pt x="265" y="31"/>
                    </a:lnTo>
                    <a:lnTo>
                      <a:pt x="212" y="0"/>
                    </a:lnTo>
                    <a:lnTo>
                      <a:pt x="178" y="38"/>
                    </a:lnTo>
                    <a:lnTo>
                      <a:pt x="175" y="83"/>
                    </a:lnTo>
                    <a:lnTo>
                      <a:pt x="145" y="101"/>
                    </a:lnTo>
                    <a:lnTo>
                      <a:pt x="145" y="184"/>
                    </a:lnTo>
                    <a:lnTo>
                      <a:pt x="111" y="233"/>
                    </a:lnTo>
                    <a:lnTo>
                      <a:pt x="83" y="355"/>
                    </a:lnTo>
                    <a:lnTo>
                      <a:pt x="104" y="469"/>
                    </a:lnTo>
                    <a:lnTo>
                      <a:pt x="65" y="565"/>
                    </a:lnTo>
                    <a:lnTo>
                      <a:pt x="40" y="806"/>
                    </a:lnTo>
                    <a:lnTo>
                      <a:pt x="58" y="893"/>
                    </a:lnTo>
                    <a:lnTo>
                      <a:pt x="41" y="902"/>
                    </a:lnTo>
                    <a:lnTo>
                      <a:pt x="51" y="978"/>
                    </a:lnTo>
                    <a:lnTo>
                      <a:pt x="0" y="114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3" name="Freeform 7"/>
              <p:cNvSpPr>
                <a:spLocks/>
              </p:cNvSpPr>
              <p:nvPr/>
            </p:nvSpPr>
            <p:spPr bwMode="auto">
              <a:xfrm>
                <a:off x="1616" y="3914"/>
                <a:ext cx="53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06"/>
                  </a:cxn>
                  <a:cxn ang="0">
                    <a:pos x="103" y="97"/>
                  </a:cxn>
                  <a:cxn ang="0">
                    <a:pos x="24" y="51"/>
                  </a:cxn>
                  <a:cxn ang="0">
                    <a:pos x="0" y="0"/>
                  </a:cxn>
                </a:cxnLst>
                <a:rect l="0" t="0" r="r" b="b"/>
                <a:pathLst>
                  <a:path w="103" h="106">
                    <a:moveTo>
                      <a:pt x="0" y="0"/>
                    </a:moveTo>
                    <a:lnTo>
                      <a:pt x="3" y="106"/>
                    </a:lnTo>
                    <a:lnTo>
                      <a:pt x="103" y="97"/>
                    </a:lnTo>
                    <a:lnTo>
                      <a:pt x="24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4" name="Freeform 8"/>
              <p:cNvSpPr>
                <a:spLocks/>
              </p:cNvSpPr>
              <p:nvPr/>
            </p:nvSpPr>
            <p:spPr bwMode="auto">
              <a:xfrm>
                <a:off x="1602" y="3065"/>
                <a:ext cx="177" cy="239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26" y="98"/>
                  </a:cxn>
                  <a:cxn ang="0">
                    <a:pos x="7" y="207"/>
                  </a:cxn>
                  <a:cxn ang="0">
                    <a:pos x="26" y="220"/>
                  </a:cxn>
                  <a:cxn ang="0">
                    <a:pos x="18" y="236"/>
                  </a:cxn>
                  <a:cxn ang="0">
                    <a:pos x="3" y="280"/>
                  </a:cxn>
                  <a:cxn ang="0">
                    <a:pos x="33" y="343"/>
                  </a:cxn>
                  <a:cxn ang="0">
                    <a:pos x="49" y="473"/>
                  </a:cxn>
                  <a:cxn ang="0">
                    <a:pos x="70" y="474"/>
                  </a:cxn>
                  <a:cxn ang="0">
                    <a:pos x="104" y="436"/>
                  </a:cxn>
                  <a:cxn ang="0">
                    <a:pos x="157" y="467"/>
                  </a:cxn>
                  <a:cxn ang="0">
                    <a:pos x="161" y="445"/>
                  </a:cxn>
                  <a:cxn ang="0">
                    <a:pos x="208" y="453"/>
                  </a:cxn>
                  <a:cxn ang="0">
                    <a:pos x="226" y="361"/>
                  </a:cxn>
                  <a:cxn ang="0">
                    <a:pos x="312" y="343"/>
                  </a:cxn>
                  <a:cxn ang="0">
                    <a:pos x="341" y="374"/>
                  </a:cxn>
                  <a:cxn ang="0">
                    <a:pos x="350" y="303"/>
                  </a:cxn>
                  <a:cxn ang="0">
                    <a:pos x="331" y="242"/>
                  </a:cxn>
                  <a:cxn ang="0">
                    <a:pos x="282" y="237"/>
                  </a:cxn>
                  <a:cxn ang="0">
                    <a:pos x="261" y="145"/>
                  </a:cxn>
                  <a:cxn ang="0">
                    <a:pos x="130" y="81"/>
                  </a:cxn>
                  <a:cxn ang="0">
                    <a:pos x="125" y="0"/>
                  </a:cxn>
                  <a:cxn ang="0">
                    <a:pos x="37" y="51"/>
                  </a:cxn>
                  <a:cxn ang="0">
                    <a:pos x="0" y="48"/>
                  </a:cxn>
                </a:cxnLst>
                <a:rect l="0" t="0" r="r" b="b"/>
                <a:pathLst>
                  <a:path w="350" h="474">
                    <a:moveTo>
                      <a:pt x="0" y="48"/>
                    </a:moveTo>
                    <a:lnTo>
                      <a:pt x="26" y="98"/>
                    </a:lnTo>
                    <a:lnTo>
                      <a:pt x="7" y="207"/>
                    </a:lnTo>
                    <a:lnTo>
                      <a:pt x="26" y="220"/>
                    </a:lnTo>
                    <a:lnTo>
                      <a:pt x="18" y="236"/>
                    </a:lnTo>
                    <a:lnTo>
                      <a:pt x="3" y="280"/>
                    </a:lnTo>
                    <a:lnTo>
                      <a:pt x="33" y="343"/>
                    </a:lnTo>
                    <a:lnTo>
                      <a:pt x="49" y="473"/>
                    </a:lnTo>
                    <a:lnTo>
                      <a:pt x="70" y="474"/>
                    </a:lnTo>
                    <a:lnTo>
                      <a:pt x="104" y="436"/>
                    </a:lnTo>
                    <a:lnTo>
                      <a:pt x="157" y="467"/>
                    </a:lnTo>
                    <a:lnTo>
                      <a:pt x="161" y="445"/>
                    </a:lnTo>
                    <a:lnTo>
                      <a:pt x="208" y="453"/>
                    </a:lnTo>
                    <a:lnTo>
                      <a:pt x="226" y="361"/>
                    </a:lnTo>
                    <a:lnTo>
                      <a:pt x="312" y="343"/>
                    </a:lnTo>
                    <a:lnTo>
                      <a:pt x="341" y="374"/>
                    </a:lnTo>
                    <a:lnTo>
                      <a:pt x="350" y="303"/>
                    </a:lnTo>
                    <a:lnTo>
                      <a:pt x="331" y="242"/>
                    </a:lnTo>
                    <a:lnTo>
                      <a:pt x="282" y="237"/>
                    </a:lnTo>
                    <a:lnTo>
                      <a:pt x="261" y="145"/>
                    </a:lnTo>
                    <a:lnTo>
                      <a:pt x="130" y="81"/>
                    </a:lnTo>
                    <a:lnTo>
                      <a:pt x="125" y="0"/>
                    </a:lnTo>
                    <a:lnTo>
                      <a:pt x="37" y="51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5" name="Freeform 9"/>
              <p:cNvSpPr>
                <a:spLocks/>
              </p:cNvSpPr>
              <p:nvPr/>
            </p:nvSpPr>
            <p:spPr bwMode="auto">
              <a:xfrm>
                <a:off x="1538" y="2807"/>
                <a:ext cx="582" cy="701"/>
              </a:xfrm>
              <a:custGeom>
                <a:avLst/>
                <a:gdLst/>
                <a:ahLst/>
                <a:cxnLst>
                  <a:cxn ang="0">
                    <a:pos x="27" y="507"/>
                  </a:cxn>
                  <a:cxn ang="0">
                    <a:pos x="98" y="503"/>
                  </a:cxn>
                  <a:cxn ang="0">
                    <a:pos x="123" y="561"/>
                  </a:cxn>
                  <a:cxn ang="0">
                    <a:pos x="248" y="513"/>
                  </a:cxn>
                  <a:cxn ang="0">
                    <a:pos x="384" y="658"/>
                  </a:cxn>
                  <a:cxn ang="0">
                    <a:pos x="454" y="755"/>
                  </a:cxn>
                  <a:cxn ang="0">
                    <a:pos x="464" y="887"/>
                  </a:cxn>
                  <a:cxn ang="0">
                    <a:pos x="530" y="971"/>
                  </a:cxn>
                  <a:cxn ang="0">
                    <a:pos x="570" y="1028"/>
                  </a:cxn>
                  <a:cxn ang="0">
                    <a:pos x="586" y="1091"/>
                  </a:cxn>
                  <a:cxn ang="0">
                    <a:pos x="477" y="1263"/>
                  </a:cxn>
                  <a:cxn ang="0">
                    <a:pos x="586" y="1331"/>
                  </a:cxn>
                  <a:cxn ang="0">
                    <a:pos x="598" y="1397"/>
                  </a:cxn>
                  <a:cxn ang="0">
                    <a:pos x="746" y="1083"/>
                  </a:cxn>
                  <a:cxn ang="0">
                    <a:pos x="929" y="987"/>
                  </a:cxn>
                  <a:cxn ang="0">
                    <a:pos x="1015" y="797"/>
                  </a:cxn>
                  <a:cxn ang="0">
                    <a:pos x="1134" y="492"/>
                  </a:cxn>
                  <a:cxn ang="0">
                    <a:pos x="1127" y="362"/>
                  </a:cxn>
                  <a:cxn ang="0">
                    <a:pos x="1007" y="287"/>
                  </a:cxn>
                  <a:cxn ang="0">
                    <a:pos x="852" y="234"/>
                  </a:cxn>
                  <a:cxn ang="0">
                    <a:pos x="759" y="204"/>
                  </a:cxn>
                  <a:cxn ang="0">
                    <a:pos x="719" y="242"/>
                  </a:cxn>
                  <a:cxn ang="0">
                    <a:pos x="684" y="241"/>
                  </a:cxn>
                  <a:cxn ang="0">
                    <a:pos x="704" y="125"/>
                  </a:cxn>
                  <a:cxn ang="0">
                    <a:pos x="614" y="108"/>
                  </a:cxn>
                  <a:cxn ang="0">
                    <a:pos x="510" y="114"/>
                  </a:cxn>
                  <a:cxn ang="0">
                    <a:pos x="411" y="91"/>
                  </a:cxn>
                  <a:cxn ang="0">
                    <a:pos x="390" y="0"/>
                  </a:cxn>
                  <a:cxn ang="0">
                    <a:pos x="268" y="30"/>
                  </a:cxn>
                  <a:cxn ang="0">
                    <a:pos x="310" y="103"/>
                  </a:cxn>
                  <a:cxn ang="0">
                    <a:pos x="206" y="136"/>
                  </a:cxn>
                  <a:cxn ang="0">
                    <a:pos x="120" y="123"/>
                  </a:cxn>
                  <a:cxn ang="0">
                    <a:pos x="113" y="163"/>
                  </a:cxn>
                  <a:cxn ang="0">
                    <a:pos x="118" y="324"/>
                  </a:cxn>
                  <a:cxn ang="0">
                    <a:pos x="0" y="442"/>
                  </a:cxn>
                </a:cxnLst>
                <a:rect l="0" t="0" r="r" b="b"/>
                <a:pathLst>
                  <a:path w="1145" h="1397">
                    <a:moveTo>
                      <a:pt x="0" y="442"/>
                    </a:moveTo>
                    <a:lnTo>
                      <a:pt x="27" y="507"/>
                    </a:lnTo>
                    <a:lnTo>
                      <a:pt x="66" y="529"/>
                    </a:lnTo>
                    <a:lnTo>
                      <a:pt x="98" y="503"/>
                    </a:lnTo>
                    <a:lnTo>
                      <a:pt x="98" y="561"/>
                    </a:lnTo>
                    <a:lnTo>
                      <a:pt x="123" y="561"/>
                    </a:lnTo>
                    <a:lnTo>
                      <a:pt x="160" y="564"/>
                    </a:lnTo>
                    <a:lnTo>
                      <a:pt x="248" y="513"/>
                    </a:lnTo>
                    <a:lnTo>
                      <a:pt x="253" y="594"/>
                    </a:lnTo>
                    <a:lnTo>
                      <a:pt x="384" y="658"/>
                    </a:lnTo>
                    <a:lnTo>
                      <a:pt x="405" y="750"/>
                    </a:lnTo>
                    <a:lnTo>
                      <a:pt x="454" y="755"/>
                    </a:lnTo>
                    <a:lnTo>
                      <a:pt x="473" y="816"/>
                    </a:lnTo>
                    <a:lnTo>
                      <a:pt x="464" y="887"/>
                    </a:lnTo>
                    <a:lnTo>
                      <a:pt x="471" y="958"/>
                    </a:lnTo>
                    <a:lnTo>
                      <a:pt x="530" y="971"/>
                    </a:lnTo>
                    <a:lnTo>
                      <a:pt x="539" y="1020"/>
                    </a:lnTo>
                    <a:lnTo>
                      <a:pt x="570" y="1028"/>
                    </a:lnTo>
                    <a:lnTo>
                      <a:pt x="564" y="1090"/>
                    </a:lnTo>
                    <a:lnTo>
                      <a:pt x="586" y="1091"/>
                    </a:lnTo>
                    <a:lnTo>
                      <a:pt x="592" y="1144"/>
                    </a:lnTo>
                    <a:lnTo>
                      <a:pt x="477" y="1263"/>
                    </a:lnTo>
                    <a:lnTo>
                      <a:pt x="500" y="1256"/>
                    </a:lnTo>
                    <a:lnTo>
                      <a:pt x="586" y="1331"/>
                    </a:lnTo>
                    <a:lnTo>
                      <a:pt x="605" y="1360"/>
                    </a:lnTo>
                    <a:lnTo>
                      <a:pt x="598" y="1397"/>
                    </a:lnTo>
                    <a:lnTo>
                      <a:pt x="738" y="1189"/>
                    </a:lnTo>
                    <a:lnTo>
                      <a:pt x="746" y="1083"/>
                    </a:lnTo>
                    <a:lnTo>
                      <a:pt x="859" y="987"/>
                    </a:lnTo>
                    <a:lnTo>
                      <a:pt x="929" y="987"/>
                    </a:lnTo>
                    <a:lnTo>
                      <a:pt x="957" y="957"/>
                    </a:lnTo>
                    <a:lnTo>
                      <a:pt x="1015" y="797"/>
                    </a:lnTo>
                    <a:lnTo>
                      <a:pt x="1024" y="640"/>
                    </a:lnTo>
                    <a:lnTo>
                      <a:pt x="1134" y="492"/>
                    </a:lnTo>
                    <a:lnTo>
                      <a:pt x="1145" y="428"/>
                    </a:lnTo>
                    <a:lnTo>
                      <a:pt x="1127" y="362"/>
                    </a:lnTo>
                    <a:lnTo>
                      <a:pt x="1080" y="354"/>
                    </a:lnTo>
                    <a:lnTo>
                      <a:pt x="1007" y="287"/>
                    </a:lnTo>
                    <a:lnTo>
                      <a:pt x="864" y="274"/>
                    </a:lnTo>
                    <a:lnTo>
                      <a:pt x="852" y="234"/>
                    </a:lnTo>
                    <a:lnTo>
                      <a:pt x="784" y="204"/>
                    </a:lnTo>
                    <a:lnTo>
                      <a:pt x="759" y="204"/>
                    </a:lnTo>
                    <a:lnTo>
                      <a:pt x="719" y="264"/>
                    </a:lnTo>
                    <a:lnTo>
                      <a:pt x="719" y="242"/>
                    </a:lnTo>
                    <a:lnTo>
                      <a:pt x="657" y="253"/>
                    </a:lnTo>
                    <a:lnTo>
                      <a:pt x="684" y="241"/>
                    </a:lnTo>
                    <a:lnTo>
                      <a:pt x="657" y="193"/>
                    </a:lnTo>
                    <a:lnTo>
                      <a:pt x="704" y="125"/>
                    </a:lnTo>
                    <a:lnTo>
                      <a:pt x="656" y="40"/>
                    </a:lnTo>
                    <a:lnTo>
                      <a:pt x="614" y="108"/>
                    </a:lnTo>
                    <a:lnTo>
                      <a:pt x="571" y="103"/>
                    </a:lnTo>
                    <a:lnTo>
                      <a:pt x="510" y="114"/>
                    </a:lnTo>
                    <a:lnTo>
                      <a:pt x="426" y="129"/>
                    </a:lnTo>
                    <a:lnTo>
                      <a:pt x="411" y="91"/>
                    </a:lnTo>
                    <a:lnTo>
                      <a:pt x="418" y="24"/>
                    </a:lnTo>
                    <a:lnTo>
                      <a:pt x="390" y="0"/>
                    </a:lnTo>
                    <a:lnTo>
                      <a:pt x="319" y="41"/>
                    </a:lnTo>
                    <a:lnTo>
                      <a:pt x="268" y="30"/>
                    </a:lnTo>
                    <a:lnTo>
                      <a:pt x="282" y="95"/>
                    </a:lnTo>
                    <a:lnTo>
                      <a:pt x="310" y="103"/>
                    </a:lnTo>
                    <a:lnTo>
                      <a:pt x="240" y="152"/>
                    </a:lnTo>
                    <a:lnTo>
                      <a:pt x="206" y="136"/>
                    </a:lnTo>
                    <a:lnTo>
                      <a:pt x="189" y="110"/>
                    </a:lnTo>
                    <a:lnTo>
                      <a:pt x="120" y="123"/>
                    </a:lnTo>
                    <a:lnTo>
                      <a:pt x="141" y="160"/>
                    </a:lnTo>
                    <a:lnTo>
                      <a:pt x="113" y="163"/>
                    </a:lnTo>
                    <a:lnTo>
                      <a:pt x="129" y="223"/>
                    </a:lnTo>
                    <a:lnTo>
                      <a:pt x="118" y="324"/>
                    </a:lnTo>
                    <a:lnTo>
                      <a:pt x="42" y="360"/>
                    </a:lnTo>
                    <a:lnTo>
                      <a:pt x="0" y="44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6" name="Freeform 10"/>
              <p:cNvSpPr>
                <a:spLocks/>
              </p:cNvSpPr>
              <p:nvPr/>
            </p:nvSpPr>
            <p:spPr bwMode="auto">
              <a:xfrm>
                <a:off x="1311" y="2568"/>
                <a:ext cx="14" cy="49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10" y="92"/>
                  </a:cxn>
                  <a:cxn ang="0">
                    <a:pos x="23" y="0"/>
                  </a:cxn>
                  <a:cxn ang="0">
                    <a:pos x="0" y="21"/>
                  </a:cxn>
                </a:cxnLst>
                <a:rect l="0" t="0" r="r" b="b"/>
                <a:pathLst>
                  <a:path w="23" h="92">
                    <a:moveTo>
                      <a:pt x="0" y="21"/>
                    </a:moveTo>
                    <a:lnTo>
                      <a:pt x="10" y="92"/>
                    </a:lnTo>
                    <a:lnTo>
                      <a:pt x="23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7" name="Freeform 11"/>
              <p:cNvSpPr>
                <a:spLocks/>
              </p:cNvSpPr>
              <p:nvPr/>
            </p:nvSpPr>
            <p:spPr bwMode="auto">
              <a:xfrm>
                <a:off x="541" y="1349"/>
                <a:ext cx="1270" cy="768"/>
              </a:xfrm>
              <a:custGeom>
                <a:avLst/>
                <a:gdLst/>
                <a:ahLst/>
                <a:cxnLst>
                  <a:cxn ang="0">
                    <a:pos x="189" y="183"/>
                  </a:cxn>
                  <a:cxn ang="0">
                    <a:pos x="292" y="158"/>
                  </a:cxn>
                  <a:cxn ang="0">
                    <a:pos x="446" y="165"/>
                  </a:cxn>
                  <a:cxn ang="0">
                    <a:pos x="685" y="187"/>
                  </a:cxn>
                  <a:cxn ang="0">
                    <a:pos x="772" y="257"/>
                  </a:cxn>
                  <a:cxn ang="0">
                    <a:pos x="989" y="298"/>
                  </a:cxn>
                  <a:cxn ang="0">
                    <a:pos x="945" y="224"/>
                  </a:cxn>
                  <a:cxn ang="0">
                    <a:pos x="1135" y="262"/>
                  </a:cxn>
                  <a:cxn ang="0">
                    <a:pos x="1284" y="244"/>
                  </a:cxn>
                  <a:cxn ang="0">
                    <a:pos x="1299" y="242"/>
                  </a:cxn>
                  <a:cxn ang="0">
                    <a:pos x="1332" y="240"/>
                  </a:cxn>
                  <a:cxn ang="0">
                    <a:pos x="1389" y="157"/>
                  </a:cxn>
                  <a:cxn ang="0">
                    <a:pos x="1343" y="0"/>
                  </a:cxn>
                  <a:cxn ang="0">
                    <a:pos x="1424" y="112"/>
                  </a:cxn>
                  <a:cxn ang="0">
                    <a:pos x="1454" y="165"/>
                  </a:cxn>
                  <a:cxn ang="0">
                    <a:pos x="1559" y="235"/>
                  </a:cxn>
                  <a:cxn ang="0">
                    <a:pos x="1622" y="207"/>
                  </a:cxn>
                  <a:cxn ang="0">
                    <a:pos x="1747" y="179"/>
                  </a:cxn>
                  <a:cxn ang="0">
                    <a:pos x="1745" y="299"/>
                  </a:cxn>
                  <a:cxn ang="0">
                    <a:pos x="1596" y="330"/>
                  </a:cxn>
                  <a:cxn ang="0">
                    <a:pos x="1525" y="400"/>
                  </a:cxn>
                  <a:cxn ang="0">
                    <a:pos x="1476" y="505"/>
                  </a:cxn>
                  <a:cxn ang="0">
                    <a:pos x="1424" y="544"/>
                  </a:cxn>
                  <a:cxn ang="0">
                    <a:pos x="1360" y="618"/>
                  </a:cxn>
                  <a:cxn ang="0">
                    <a:pos x="1417" y="847"/>
                  </a:cxn>
                  <a:cxn ang="0">
                    <a:pos x="1622" y="949"/>
                  </a:cxn>
                  <a:cxn ang="0">
                    <a:pos x="1745" y="1071"/>
                  </a:cxn>
                  <a:cxn ang="0">
                    <a:pos x="1794" y="1127"/>
                  </a:cxn>
                  <a:cxn ang="0">
                    <a:pos x="1900" y="877"/>
                  </a:cxn>
                  <a:cxn ang="0">
                    <a:pos x="1873" y="709"/>
                  </a:cxn>
                  <a:cxn ang="0">
                    <a:pos x="1864" y="610"/>
                  </a:cxn>
                  <a:cxn ang="0">
                    <a:pos x="1968" y="557"/>
                  </a:cxn>
                  <a:cxn ang="0">
                    <a:pos x="2097" y="687"/>
                  </a:cxn>
                  <a:cxn ang="0">
                    <a:pos x="2058" y="769"/>
                  </a:cxn>
                  <a:cxn ang="0">
                    <a:pos x="2144" y="763"/>
                  </a:cxn>
                  <a:cxn ang="0">
                    <a:pos x="2221" y="716"/>
                  </a:cxn>
                  <a:cxn ang="0">
                    <a:pos x="2249" y="746"/>
                  </a:cxn>
                  <a:cxn ang="0">
                    <a:pos x="2300" y="773"/>
                  </a:cxn>
                  <a:cxn ang="0">
                    <a:pos x="2307" y="821"/>
                  </a:cxn>
                  <a:cxn ang="0">
                    <a:pos x="2317" y="883"/>
                  </a:cxn>
                  <a:cxn ang="0">
                    <a:pos x="2451" y="963"/>
                  </a:cxn>
                  <a:cxn ang="0">
                    <a:pos x="2457" y="1015"/>
                  </a:cxn>
                  <a:cxn ang="0">
                    <a:pos x="2502" y="1072"/>
                  </a:cxn>
                  <a:cxn ang="0">
                    <a:pos x="2053" y="1316"/>
                  </a:cxn>
                  <a:cxn ang="0">
                    <a:pos x="2186" y="1264"/>
                  </a:cxn>
                  <a:cxn ang="0">
                    <a:pos x="2340" y="1374"/>
                  </a:cxn>
                  <a:cxn ang="0">
                    <a:pos x="2342" y="1384"/>
                  </a:cxn>
                  <a:cxn ang="0">
                    <a:pos x="2281" y="1379"/>
                  </a:cxn>
                  <a:cxn ang="0">
                    <a:pos x="2149" y="1365"/>
                  </a:cxn>
                  <a:cxn ang="0">
                    <a:pos x="1913" y="1418"/>
                  </a:cxn>
                  <a:cxn ang="0">
                    <a:pos x="1823" y="1488"/>
                  </a:cxn>
                  <a:cxn ang="0">
                    <a:pos x="1717" y="1478"/>
                  </a:cxn>
                  <a:cxn ang="0">
                    <a:pos x="1798" y="1402"/>
                  </a:cxn>
                  <a:cxn ang="0">
                    <a:pos x="1644" y="1267"/>
                  </a:cxn>
                  <a:cxn ang="0">
                    <a:pos x="1580" y="1253"/>
                  </a:cxn>
                  <a:cxn ang="0">
                    <a:pos x="1343" y="1202"/>
                  </a:cxn>
                  <a:cxn ang="0">
                    <a:pos x="482" y="1176"/>
                  </a:cxn>
                  <a:cxn ang="0">
                    <a:pos x="383" y="1063"/>
                  </a:cxn>
                  <a:cxn ang="0">
                    <a:pos x="321" y="889"/>
                  </a:cxn>
                  <a:cxn ang="0">
                    <a:pos x="87" y="727"/>
                  </a:cxn>
                </a:cxnLst>
                <a:rect l="0" t="0" r="r" b="b"/>
                <a:pathLst>
                  <a:path w="2502" h="1524">
                    <a:moveTo>
                      <a:pt x="0" y="678"/>
                    </a:moveTo>
                    <a:lnTo>
                      <a:pt x="0" y="143"/>
                    </a:lnTo>
                    <a:lnTo>
                      <a:pt x="200" y="213"/>
                    </a:lnTo>
                    <a:lnTo>
                      <a:pt x="189" y="183"/>
                    </a:lnTo>
                    <a:lnTo>
                      <a:pt x="208" y="166"/>
                    </a:lnTo>
                    <a:lnTo>
                      <a:pt x="332" y="108"/>
                    </a:lnTo>
                    <a:lnTo>
                      <a:pt x="237" y="179"/>
                    </a:lnTo>
                    <a:lnTo>
                      <a:pt x="292" y="158"/>
                    </a:lnTo>
                    <a:lnTo>
                      <a:pt x="292" y="173"/>
                    </a:lnTo>
                    <a:lnTo>
                      <a:pt x="393" y="109"/>
                    </a:lnTo>
                    <a:lnTo>
                      <a:pt x="380" y="89"/>
                    </a:lnTo>
                    <a:lnTo>
                      <a:pt x="446" y="165"/>
                    </a:lnTo>
                    <a:lnTo>
                      <a:pt x="489" y="119"/>
                    </a:lnTo>
                    <a:lnTo>
                      <a:pt x="485" y="165"/>
                    </a:lnTo>
                    <a:lnTo>
                      <a:pt x="539" y="132"/>
                    </a:lnTo>
                    <a:lnTo>
                      <a:pt x="685" y="187"/>
                    </a:lnTo>
                    <a:lnTo>
                      <a:pt x="754" y="186"/>
                    </a:lnTo>
                    <a:lnTo>
                      <a:pt x="793" y="217"/>
                    </a:lnTo>
                    <a:lnTo>
                      <a:pt x="747" y="244"/>
                    </a:lnTo>
                    <a:lnTo>
                      <a:pt x="772" y="257"/>
                    </a:lnTo>
                    <a:lnTo>
                      <a:pt x="906" y="242"/>
                    </a:lnTo>
                    <a:lnTo>
                      <a:pt x="967" y="287"/>
                    </a:lnTo>
                    <a:lnTo>
                      <a:pt x="974" y="318"/>
                    </a:lnTo>
                    <a:lnTo>
                      <a:pt x="989" y="298"/>
                    </a:lnTo>
                    <a:lnTo>
                      <a:pt x="967" y="257"/>
                    </a:lnTo>
                    <a:lnTo>
                      <a:pt x="1028" y="206"/>
                    </a:lnTo>
                    <a:lnTo>
                      <a:pt x="967" y="237"/>
                    </a:lnTo>
                    <a:lnTo>
                      <a:pt x="945" y="224"/>
                    </a:lnTo>
                    <a:lnTo>
                      <a:pt x="1021" y="183"/>
                    </a:lnTo>
                    <a:lnTo>
                      <a:pt x="1061" y="240"/>
                    </a:lnTo>
                    <a:lnTo>
                      <a:pt x="1107" y="237"/>
                    </a:lnTo>
                    <a:lnTo>
                      <a:pt x="1135" y="262"/>
                    </a:lnTo>
                    <a:lnTo>
                      <a:pt x="1250" y="257"/>
                    </a:lnTo>
                    <a:lnTo>
                      <a:pt x="1247" y="240"/>
                    </a:lnTo>
                    <a:lnTo>
                      <a:pt x="1279" y="270"/>
                    </a:lnTo>
                    <a:lnTo>
                      <a:pt x="1284" y="244"/>
                    </a:lnTo>
                    <a:lnTo>
                      <a:pt x="1258" y="251"/>
                    </a:lnTo>
                    <a:lnTo>
                      <a:pt x="1238" y="221"/>
                    </a:lnTo>
                    <a:lnTo>
                      <a:pt x="1283" y="217"/>
                    </a:lnTo>
                    <a:lnTo>
                      <a:pt x="1299" y="242"/>
                    </a:lnTo>
                    <a:lnTo>
                      <a:pt x="1316" y="236"/>
                    </a:lnTo>
                    <a:lnTo>
                      <a:pt x="1310" y="272"/>
                    </a:lnTo>
                    <a:lnTo>
                      <a:pt x="1341" y="292"/>
                    </a:lnTo>
                    <a:lnTo>
                      <a:pt x="1332" y="240"/>
                    </a:lnTo>
                    <a:lnTo>
                      <a:pt x="1391" y="209"/>
                    </a:lnTo>
                    <a:lnTo>
                      <a:pt x="1375" y="183"/>
                    </a:lnTo>
                    <a:lnTo>
                      <a:pt x="1358" y="201"/>
                    </a:lnTo>
                    <a:lnTo>
                      <a:pt x="1389" y="157"/>
                    </a:lnTo>
                    <a:lnTo>
                      <a:pt x="1303" y="123"/>
                    </a:lnTo>
                    <a:lnTo>
                      <a:pt x="1312" y="45"/>
                    </a:lnTo>
                    <a:lnTo>
                      <a:pt x="1332" y="46"/>
                    </a:lnTo>
                    <a:lnTo>
                      <a:pt x="1343" y="0"/>
                    </a:lnTo>
                    <a:lnTo>
                      <a:pt x="1407" y="45"/>
                    </a:lnTo>
                    <a:lnTo>
                      <a:pt x="1409" y="73"/>
                    </a:lnTo>
                    <a:lnTo>
                      <a:pt x="1452" y="114"/>
                    </a:lnTo>
                    <a:lnTo>
                      <a:pt x="1424" y="112"/>
                    </a:lnTo>
                    <a:lnTo>
                      <a:pt x="1435" y="125"/>
                    </a:lnTo>
                    <a:lnTo>
                      <a:pt x="1419" y="145"/>
                    </a:lnTo>
                    <a:lnTo>
                      <a:pt x="1472" y="157"/>
                    </a:lnTo>
                    <a:lnTo>
                      <a:pt x="1454" y="165"/>
                    </a:lnTo>
                    <a:lnTo>
                      <a:pt x="1486" y="229"/>
                    </a:lnTo>
                    <a:lnTo>
                      <a:pt x="1511" y="171"/>
                    </a:lnTo>
                    <a:lnTo>
                      <a:pt x="1550" y="194"/>
                    </a:lnTo>
                    <a:lnTo>
                      <a:pt x="1559" y="235"/>
                    </a:lnTo>
                    <a:lnTo>
                      <a:pt x="1540" y="244"/>
                    </a:lnTo>
                    <a:lnTo>
                      <a:pt x="1574" y="292"/>
                    </a:lnTo>
                    <a:lnTo>
                      <a:pt x="1595" y="281"/>
                    </a:lnTo>
                    <a:lnTo>
                      <a:pt x="1622" y="207"/>
                    </a:lnTo>
                    <a:lnTo>
                      <a:pt x="1653" y="199"/>
                    </a:lnTo>
                    <a:lnTo>
                      <a:pt x="1630" y="136"/>
                    </a:lnTo>
                    <a:lnTo>
                      <a:pt x="1713" y="143"/>
                    </a:lnTo>
                    <a:lnTo>
                      <a:pt x="1747" y="179"/>
                    </a:lnTo>
                    <a:lnTo>
                      <a:pt x="1734" y="198"/>
                    </a:lnTo>
                    <a:lnTo>
                      <a:pt x="1751" y="207"/>
                    </a:lnTo>
                    <a:lnTo>
                      <a:pt x="1714" y="220"/>
                    </a:lnTo>
                    <a:lnTo>
                      <a:pt x="1745" y="299"/>
                    </a:lnTo>
                    <a:lnTo>
                      <a:pt x="1693" y="341"/>
                    </a:lnTo>
                    <a:lnTo>
                      <a:pt x="1672" y="321"/>
                    </a:lnTo>
                    <a:lnTo>
                      <a:pt x="1680" y="352"/>
                    </a:lnTo>
                    <a:lnTo>
                      <a:pt x="1596" y="330"/>
                    </a:lnTo>
                    <a:lnTo>
                      <a:pt x="1614" y="359"/>
                    </a:lnTo>
                    <a:lnTo>
                      <a:pt x="1580" y="400"/>
                    </a:lnTo>
                    <a:lnTo>
                      <a:pt x="1494" y="367"/>
                    </a:lnTo>
                    <a:lnTo>
                      <a:pt x="1525" y="400"/>
                    </a:lnTo>
                    <a:lnTo>
                      <a:pt x="1586" y="408"/>
                    </a:lnTo>
                    <a:lnTo>
                      <a:pt x="1544" y="473"/>
                    </a:lnTo>
                    <a:lnTo>
                      <a:pt x="1499" y="470"/>
                    </a:lnTo>
                    <a:lnTo>
                      <a:pt x="1476" y="505"/>
                    </a:lnTo>
                    <a:lnTo>
                      <a:pt x="1397" y="474"/>
                    </a:lnTo>
                    <a:lnTo>
                      <a:pt x="1472" y="505"/>
                    </a:lnTo>
                    <a:lnTo>
                      <a:pt x="1480" y="534"/>
                    </a:lnTo>
                    <a:lnTo>
                      <a:pt x="1424" y="544"/>
                    </a:lnTo>
                    <a:lnTo>
                      <a:pt x="1435" y="553"/>
                    </a:lnTo>
                    <a:lnTo>
                      <a:pt x="1419" y="553"/>
                    </a:lnTo>
                    <a:lnTo>
                      <a:pt x="1419" y="582"/>
                    </a:lnTo>
                    <a:lnTo>
                      <a:pt x="1360" y="618"/>
                    </a:lnTo>
                    <a:lnTo>
                      <a:pt x="1349" y="741"/>
                    </a:lnTo>
                    <a:lnTo>
                      <a:pt x="1371" y="766"/>
                    </a:lnTo>
                    <a:lnTo>
                      <a:pt x="1402" y="753"/>
                    </a:lnTo>
                    <a:lnTo>
                      <a:pt x="1417" y="847"/>
                    </a:lnTo>
                    <a:lnTo>
                      <a:pt x="1463" y="828"/>
                    </a:lnTo>
                    <a:lnTo>
                      <a:pt x="1518" y="853"/>
                    </a:lnTo>
                    <a:lnTo>
                      <a:pt x="1631" y="919"/>
                    </a:lnTo>
                    <a:lnTo>
                      <a:pt x="1622" y="949"/>
                    </a:lnTo>
                    <a:lnTo>
                      <a:pt x="1633" y="929"/>
                    </a:lnTo>
                    <a:lnTo>
                      <a:pt x="1720" y="933"/>
                    </a:lnTo>
                    <a:lnTo>
                      <a:pt x="1720" y="1036"/>
                    </a:lnTo>
                    <a:lnTo>
                      <a:pt x="1745" y="1071"/>
                    </a:lnTo>
                    <a:lnTo>
                      <a:pt x="1724" y="1077"/>
                    </a:lnTo>
                    <a:lnTo>
                      <a:pt x="1768" y="1097"/>
                    </a:lnTo>
                    <a:lnTo>
                      <a:pt x="1755" y="1131"/>
                    </a:lnTo>
                    <a:lnTo>
                      <a:pt x="1794" y="1127"/>
                    </a:lnTo>
                    <a:lnTo>
                      <a:pt x="1851" y="1072"/>
                    </a:lnTo>
                    <a:lnTo>
                      <a:pt x="1827" y="1059"/>
                    </a:lnTo>
                    <a:lnTo>
                      <a:pt x="1794" y="963"/>
                    </a:lnTo>
                    <a:lnTo>
                      <a:pt x="1900" y="877"/>
                    </a:lnTo>
                    <a:lnTo>
                      <a:pt x="1885" y="877"/>
                    </a:lnTo>
                    <a:lnTo>
                      <a:pt x="1862" y="777"/>
                    </a:lnTo>
                    <a:lnTo>
                      <a:pt x="1823" y="753"/>
                    </a:lnTo>
                    <a:lnTo>
                      <a:pt x="1873" y="709"/>
                    </a:lnTo>
                    <a:lnTo>
                      <a:pt x="1855" y="689"/>
                    </a:lnTo>
                    <a:lnTo>
                      <a:pt x="1864" y="653"/>
                    </a:lnTo>
                    <a:lnTo>
                      <a:pt x="1843" y="646"/>
                    </a:lnTo>
                    <a:lnTo>
                      <a:pt x="1864" y="610"/>
                    </a:lnTo>
                    <a:lnTo>
                      <a:pt x="1841" y="587"/>
                    </a:lnTo>
                    <a:lnTo>
                      <a:pt x="1852" y="555"/>
                    </a:lnTo>
                    <a:lnTo>
                      <a:pt x="1933" y="577"/>
                    </a:lnTo>
                    <a:lnTo>
                      <a:pt x="1968" y="557"/>
                    </a:lnTo>
                    <a:lnTo>
                      <a:pt x="2035" y="610"/>
                    </a:lnTo>
                    <a:lnTo>
                      <a:pt x="2035" y="631"/>
                    </a:lnTo>
                    <a:lnTo>
                      <a:pt x="2094" y="637"/>
                    </a:lnTo>
                    <a:lnTo>
                      <a:pt x="2097" y="687"/>
                    </a:lnTo>
                    <a:lnTo>
                      <a:pt x="2046" y="689"/>
                    </a:lnTo>
                    <a:lnTo>
                      <a:pt x="2091" y="695"/>
                    </a:lnTo>
                    <a:lnTo>
                      <a:pt x="2105" y="727"/>
                    </a:lnTo>
                    <a:lnTo>
                      <a:pt x="2058" y="769"/>
                    </a:lnTo>
                    <a:lnTo>
                      <a:pt x="2128" y="749"/>
                    </a:lnTo>
                    <a:lnTo>
                      <a:pt x="2131" y="785"/>
                    </a:lnTo>
                    <a:lnTo>
                      <a:pt x="2100" y="801"/>
                    </a:lnTo>
                    <a:lnTo>
                      <a:pt x="2144" y="763"/>
                    </a:lnTo>
                    <a:lnTo>
                      <a:pt x="2149" y="787"/>
                    </a:lnTo>
                    <a:lnTo>
                      <a:pt x="2187" y="750"/>
                    </a:lnTo>
                    <a:lnTo>
                      <a:pt x="2195" y="769"/>
                    </a:lnTo>
                    <a:lnTo>
                      <a:pt x="2221" y="716"/>
                    </a:lnTo>
                    <a:lnTo>
                      <a:pt x="2214" y="706"/>
                    </a:lnTo>
                    <a:lnTo>
                      <a:pt x="2243" y="678"/>
                    </a:lnTo>
                    <a:lnTo>
                      <a:pt x="2279" y="731"/>
                    </a:lnTo>
                    <a:lnTo>
                      <a:pt x="2249" y="746"/>
                    </a:lnTo>
                    <a:lnTo>
                      <a:pt x="2281" y="738"/>
                    </a:lnTo>
                    <a:lnTo>
                      <a:pt x="2293" y="763"/>
                    </a:lnTo>
                    <a:lnTo>
                      <a:pt x="2272" y="766"/>
                    </a:lnTo>
                    <a:lnTo>
                      <a:pt x="2300" y="773"/>
                    </a:lnTo>
                    <a:lnTo>
                      <a:pt x="2281" y="790"/>
                    </a:lnTo>
                    <a:lnTo>
                      <a:pt x="2301" y="785"/>
                    </a:lnTo>
                    <a:lnTo>
                      <a:pt x="2317" y="810"/>
                    </a:lnTo>
                    <a:lnTo>
                      <a:pt x="2307" y="821"/>
                    </a:lnTo>
                    <a:lnTo>
                      <a:pt x="2336" y="840"/>
                    </a:lnTo>
                    <a:lnTo>
                      <a:pt x="2290" y="862"/>
                    </a:lnTo>
                    <a:lnTo>
                      <a:pt x="2323" y="862"/>
                    </a:lnTo>
                    <a:lnTo>
                      <a:pt x="2317" y="883"/>
                    </a:lnTo>
                    <a:lnTo>
                      <a:pt x="2366" y="902"/>
                    </a:lnTo>
                    <a:lnTo>
                      <a:pt x="2383" y="947"/>
                    </a:lnTo>
                    <a:lnTo>
                      <a:pt x="2403" y="930"/>
                    </a:lnTo>
                    <a:lnTo>
                      <a:pt x="2451" y="963"/>
                    </a:lnTo>
                    <a:lnTo>
                      <a:pt x="2344" y="1001"/>
                    </a:lnTo>
                    <a:lnTo>
                      <a:pt x="2366" y="1023"/>
                    </a:lnTo>
                    <a:lnTo>
                      <a:pt x="2457" y="979"/>
                    </a:lnTo>
                    <a:lnTo>
                      <a:pt x="2457" y="1015"/>
                    </a:lnTo>
                    <a:lnTo>
                      <a:pt x="2498" y="1010"/>
                    </a:lnTo>
                    <a:lnTo>
                      <a:pt x="2502" y="1029"/>
                    </a:lnTo>
                    <a:lnTo>
                      <a:pt x="2483" y="1029"/>
                    </a:lnTo>
                    <a:lnTo>
                      <a:pt x="2502" y="1072"/>
                    </a:lnTo>
                    <a:lnTo>
                      <a:pt x="2376" y="1163"/>
                    </a:lnTo>
                    <a:lnTo>
                      <a:pt x="2192" y="1163"/>
                    </a:lnTo>
                    <a:lnTo>
                      <a:pt x="2116" y="1226"/>
                    </a:lnTo>
                    <a:lnTo>
                      <a:pt x="2053" y="1316"/>
                    </a:lnTo>
                    <a:lnTo>
                      <a:pt x="2116" y="1246"/>
                    </a:lnTo>
                    <a:lnTo>
                      <a:pt x="2215" y="1208"/>
                    </a:lnTo>
                    <a:lnTo>
                      <a:pt x="2249" y="1238"/>
                    </a:lnTo>
                    <a:lnTo>
                      <a:pt x="2186" y="1264"/>
                    </a:lnTo>
                    <a:lnTo>
                      <a:pt x="2236" y="1277"/>
                    </a:lnTo>
                    <a:lnTo>
                      <a:pt x="2221" y="1305"/>
                    </a:lnTo>
                    <a:lnTo>
                      <a:pt x="2260" y="1355"/>
                    </a:lnTo>
                    <a:lnTo>
                      <a:pt x="2340" y="1374"/>
                    </a:lnTo>
                    <a:lnTo>
                      <a:pt x="2358" y="1309"/>
                    </a:lnTo>
                    <a:lnTo>
                      <a:pt x="2358" y="1349"/>
                    </a:lnTo>
                    <a:lnTo>
                      <a:pt x="2379" y="1344"/>
                    </a:lnTo>
                    <a:lnTo>
                      <a:pt x="2342" y="1384"/>
                    </a:lnTo>
                    <a:lnTo>
                      <a:pt x="2252" y="1411"/>
                    </a:lnTo>
                    <a:lnTo>
                      <a:pt x="2220" y="1459"/>
                    </a:lnTo>
                    <a:lnTo>
                      <a:pt x="2195" y="1418"/>
                    </a:lnTo>
                    <a:lnTo>
                      <a:pt x="2281" y="1379"/>
                    </a:lnTo>
                    <a:lnTo>
                      <a:pt x="2236" y="1381"/>
                    </a:lnTo>
                    <a:lnTo>
                      <a:pt x="2243" y="1355"/>
                    </a:lnTo>
                    <a:lnTo>
                      <a:pt x="2168" y="1385"/>
                    </a:lnTo>
                    <a:lnTo>
                      <a:pt x="2149" y="1365"/>
                    </a:lnTo>
                    <a:lnTo>
                      <a:pt x="2149" y="1309"/>
                    </a:lnTo>
                    <a:lnTo>
                      <a:pt x="2098" y="1290"/>
                    </a:lnTo>
                    <a:lnTo>
                      <a:pt x="2063" y="1384"/>
                    </a:lnTo>
                    <a:lnTo>
                      <a:pt x="1913" y="1418"/>
                    </a:lnTo>
                    <a:lnTo>
                      <a:pt x="1812" y="1451"/>
                    </a:lnTo>
                    <a:lnTo>
                      <a:pt x="1793" y="1469"/>
                    </a:lnTo>
                    <a:lnTo>
                      <a:pt x="1816" y="1473"/>
                    </a:lnTo>
                    <a:lnTo>
                      <a:pt x="1823" y="1488"/>
                    </a:lnTo>
                    <a:lnTo>
                      <a:pt x="1696" y="1524"/>
                    </a:lnTo>
                    <a:lnTo>
                      <a:pt x="1706" y="1507"/>
                    </a:lnTo>
                    <a:lnTo>
                      <a:pt x="1714" y="1496"/>
                    </a:lnTo>
                    <a:lnTo>
                      <a:pt x="1717" y="1478"/>
                    </a:lnTo>
                    <a:lnTo>
                      <a:pt x="1736" y="1466"/>
                    </a:lnTo>
                    <a:lnTo>
                      <a:pt x="1741" y="1384"/>
                    </a:lnTo>
                    <a:lnTo>
                      <a:pt x="1763" y="1411"/>
                    </a:lnTo>
                    <a:lnTo>
                      <a:pt x="1798" y="1402"/>
                    </a:lnTo>
                    <a:lnTo>
                      <a:pt x="1768" y="1355"/>
                    </a:lnTo>
                    <a:lnTo>
                      <a:pt x="1660" y="1329"/>
                    </a:lnTo>
                    <a:lnTo>
                      <a:pt x="1654" y="1329"/>
                    </a:lnTo>
                    <a:lnTo>
                      <a:pt x="1644" y="1267"/>
                    </a:lnTo>
                    <a:lnTo>
                      <a:pt x="1622" y="1272"/>
                    </a:lnTo>
                    <a:lnTo>
                      <a:pt x="1602" y="1232"/>
                    </a:lnTo>
                    <a:lnTo>
                      <a:pt x="1580" y="1230"/>
                    </a:lnTo>
                    <a:lnTo>
                      <a:pt x="1580" y="1253"/>
                    </a:lnTo>
                    <a:lnTo>
                      <a:pt x="1552" y="1221"/>
                    </a:lnTo>
                    <a:lnTo>
                      <a:pt x="1501" y="1267"/>
                    </a:lnTo>
                    <a:lnTo>
                      <a:pt x="1362" y="1232"/>
                    </a:lnTo>
                    <a:lnTo>
                      <a:pt x="1343" y="1202"/>
                    </a:lnTo>
                    <a:lnTo>
                      <a:pt x="1343" y="1221"/>
                    </a:lnTo>
                    <a:lnTo>
                      <a:pt x="536" y="1221"/>
                    </a:lnTo>
                    <a:lnTo>
                      <a:pt x="524" y="1187"/>
                    </a:lnTo>
                    <a:lnTo>
                      <a:pt x="482" y="1176"/>
                    </a:lnTo>
                    <a:lnTo>
                      <a:pt x="483" y="1153"/>
                    </a:lnTo>
                    <a:lnTo>
                      <a:pt x="393" y="1124"/>
                    </a:lnTo>
                    <a:lnTo>
                      <a:pt x="403" y="1107"/>
                    </a:lnTo>
                    <a:lnTo>
                      <a:pt x="383" y="1063"/>
                    </a:lnTo>
                    <a:lnTo>
                      <a:pt x="361" y="1059"/>
                    </a:lnTo>
                    <a:lnTo>
                      <a:pt x="310" y="969"/>
                    </a:lnTo>
                    <a:lnTo>
                      <a:pt x="320" y="940"/>
                    </a:lnTo>
                    <a:lnTo>
                      <a:pt x="321" y="889"/>
                    </a:lnTo>
                    <a:lnTo>
                      <a:pt x="267" y="862"/>
                    </a:lnTo>
                    <a:lnTo>
                      <a:pt x="162" y="700"/>
                    </a:lnTo>
                    <a:lnTo>
                      <a:pt x="102" y="746"/>
                    </a:lnTo>
                    <a:lnTo>
                      <a:pt x="87" y="727"/>
                    </a:lnTo>
                    <a:lnTo>
                      <a:pt x="85" y="720"/>
                    </a:lnTo>
                    <a:lnTo>
                      <a:pt x="56" y="678"/>
                    </a:lnTo>
                    <a:lnTo>
                      <a:pt x="0" y="67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8" name="Freeform 12"/>
              <p:cNvSpPr>
                <a:spLocks/>
              </p:cNvSpPr>
              <p:nvPr/>
            </p:nvSpPr>
            <p:spPr bwMode="auto">
              <a:xfrm>
                <a:off x="729" y="1923"/>
                <a:ext cx="78" cy="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0"/>
                  </a:cxn>
                  <a:cxn ang="0">
                    <a:pos x="149" y="98"/>
                  </a:cxn>
                  <a:cxn ang="0">
                    <a:pos x="109" y="85"/>
                  </a:cxn>
                  <a:cxn ang="0">
                    <a:pos x="0" y="0"/>
                  </a:cxn>
                </a:cxnLst>
                <a:rect l="0" t="0" r="r" b="b"/>
                <a:pathLst>
                  <a:path w="149" h="98">
                    <a:moveTo>
                      <a:pt x="0" y="0"/>
                    </a:moveTo>
                    <a:lnTo>
                      <a:pt x="80" y="20"/>
                    </a:lnTo>
                    <a:lnTo>
                      <a:pt x="149" y="98"/>
                    </a:lnTo>
                    <a:lnTo>
                      <a:pt x="109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69" name="Freeform 13"/>
              <p:cNvSpPr>
                <a:spLocks/>
              </p:cNvSpPr>
              <p:nvPr/>
            </p:nvSpPr>
            <p:spPr bwMode="auto">
              <a:xfrm>
                <a:off x="765" y="1261"/>
                <a:ext cx="156" cy="116"/>
              </a:xfrm>
              <a:custGeom>
                <a:avLst/>
                <a:gdLst/>
                <a:ahLst/>
                <a:cxnLst>
                  <a:cxn ang="0">
                    <a:pos x="0" y="175"/>
                  </a:cxn>
                  <a:cxn ang="0">
                    <a:pos x="13" y="145"/>
                  </a:cxn>
                  <a:cxn ang="0">
                    <a:pos x="57" y="49"/>
                  </a:cxn>
                  <a:cxn ang="0">
                    <a:pos x="37" y="12"/>
                  </a:cxn>
                  <a:cxn ang="0">
                    <a:pos x="131" y="0"/>
                  </a:cxn>
                  <a:cxn ang="0">
                    <a:pos x="198" y="40"/>
                  </a:cxn>
                  <a:cxn ang="0">
                    <a:pos x="241" y="16"/>
                  </a:cxn>
                  <a:cxn ang="0">
                    <a:pos x="306" y="70"/>
                  </a:cxn>
                  <a:cxn ang="0">
                    <a:pos x="167" y="154"/>
                  </a:cxn>
                  <a:cxn ang="0">
                    <a:pos x="153" y="205"/>
                  </a:cxn>
                  <a:cxn ang="0">
                    <a:pos x="86" y="229"/>
                  </a:cxn>
                  <a:cxn ang="0">
                    <a:pos x="52" y="190"/>
                  </a:cxn>
                  <a:cxn ang="0">
                    <a:pos x="0" y="175"/>
                  </a:cxn>
                </a:cxnLst>
                <a:rect l="0" t="0" r="r" b="b"/>
                <a:pathLst>
                  <a:path w="306" h="229">
                    <a:moveTo>
                      <a:pt x="0" y="175"/>
                    </a:moveTo>
                    <a:lnTo>
                      <a:pt x="13" y="145"/>
                    </a:lnTo>
                    <a:lnTo>
                      <a:pt x="57" y="49"/>
                    </a:lnTo>
                    <a:lnTo>
                      <a:pt x="37" y="12"/>
                    </a:lnTo>
                    <a:lnTo>
                      <a:pt x="131" y="0"/>
                    </a:lnTo>
                    <a:lnTo>
                      <a:pt x="198" y="40"/>
                    </a:lnTo>
                    <a:lnTo>
                      <a:pt x="241" y="16"/>
                    </a:lnTo>
                    <a:lnTo>
                      <a:pt x="306" y="70"/>
                    </a:lnTo>
                    <a:lnTo>
                      <a:pt x="167" y="154"/>
                    </a:lnTo>
                    <a:lnTo>
                      <a:pt x="153" y="205"/>
                    </a:lnTo>
                    <a:lnTo>
                      <a:pt x="86" y="229"/>
                    </a:lnTo>
                    <a:lnTo>
                      <a:pt x="52" y="190"/>
                    </a:lnTo>
                    <a:lnTo>
                      <a:pt x="0" y="17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0" name="Freeform 14"/>
              <p:cNvSpPr>
                <a:spLocks/>
              </p:cNvSpPr>
              <p:nvPr/>
            </p:nvSpPr>
            <p:spPr bwMode="auto">
              <a:xfrm>
                <a:off x="811" y="1155"/>
                <a:ext cx="110" cy="63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50" y="115"/>
                  </a:cxn>
                  <a:cxn ang="0">
                    <a:pos x="62" y="95"/>
                  </a:cxn>
                  <a:cxn ang="0">
                    <a:pos x="74" y="128"/>
                  </a:cxn>
                  <a:cxn ang="0">
                    <a:pos x="96" y="114"/>
                  </a:cxn>
                  <a:cxn ang="0">
                    <a:pos x="91" y="85"/>
                  </a:cxn>
                  <a:cxn ang="0">
                    <a:pos x="114" y="101"/>
                  </a:cxn>
                  <a:cxn ang="0">
                    <a:pos x="129" y="55"/>
                  </a:cxn>
                  <a:cxn ang="0">
                    <a:pos x="147" y="52"/>
                  </a:cxn>
                  <a:cxn ang="0">
                    <a:pos x="154" y="95"/>
                  </a:cxn>
                  <a:cxn ang="0">
                    <a:pos x="202" y="63"/>
                  </a:cxn>
                  <a:cxn ang="0">
                    <a:pos x="187" y="29"/>
                  </a:cxn>
                  <a:cxn ang="0">
                    <a:pos x="216" y="17"/>
                  </a:cxn>
                  <a:cxn ang="0">
                    <a:pos x="184" y="0"/>
                  </a:cxn>
                  <a:cxn ang="0">
                    <a:pos x="106" y="17"/>
                  </a:cxn>
                  <a:cxn ang="0">
                    <a:pos x="0" y="98"/>
                  </a:cxn>
                </a:cxnLst>
                <a:rect l="0" t="0" r="r" b="b"/>
                <a:pathLst>
                  <a:path w="216" h="128">
                    <a:moveTo>
                      <a:pt x="0" y="98"/>
                    </a:moveTo>
                    <a:lnTo>
                      <a:pt x="50" y="115"/>
                    </a:lnTo>
                    <a:lnTo>
                      <a:pt x="62" y="95"/>
                    </a:lnTo>
                    <a:lnTo>
                      <a:pt x="74" y="128"/>
                    </a:lnTo>
                    <a:lnTo>
                      <a:pt x="96" y="114"/>
                    </a:lnTo>
                    <a:lnTo>
                      <a:pt x="91" y="85"/>
                    </a:lnTo>
                    <a:lnTo>
                      <a:pt x="114" y="101"/>
                    </a:lnTo>
                    <a:lnTo>
                      <a:pt x="129" y="55"/>
                    </a:lnTo>
                    <a:lnTo>
                      <a:pt x="147" y="52"/>
                    </a:lnTo>
                    <a:lnTo>
                      <a:pt x="154" y="95"/>
                    </a:lnTo>
                    <a:lnTo>
                      <a:pt x="202" y="63"/>
                    </a:lnTo>
                    <a:lnTo>
                      <a:pt x="187" y="29"/>
                    </a:lnTo>
                    <a:lnTo>
                      <a:pt x="216" y="17"/>
                    </a:lnTo>
                    <a:lnTo>
                      <a:pt x="184" y="0"/>
                    </a:lnTo>
                    <a:lnTo>
                      <a:pt x="106" y="17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1" name="Freeform 15"/>
              <p:cNvSpPr>
                <a:spLocks/>
              </p:cNvSpPr>
              <p:nvPr/>
            </p:nvSpPr>
            <p:spPr bwMode="auto">
              <a:xfrm>
                <a:off x="868" y="1303"/>
                <a:ext cx="269" cy="155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28" y="75"/>
                  </a:cxn>
                  <a:cxn ang="0">
                    <a:pos x="15" y="62"/>
                  </a:cxn>
                  <a:cxn ang="0">
                    <a:pos x="77" y="18"/>
                  </a:cxn>
                  <a:cxn ang="0">
                    <a:pos x="129" y="0"/>
                  </a:cxn>
                  <a:cxn ang="0">
                    <a:pos x="146" y="33"/>
                  </a:cxn>
                  <a:cxn ang="0">
                    <a:pos x="127" y="48"/>
                  </a:cxn>
                  <a:cxn ang="0">
                    <a:pos x="174" y="23"/>
                  </a:cxn>
                  <a:cxn ang="0">
                    <a:pos x="225" y="44"/>
                  </a:cxn>
                  <a:cxn ang="0">
                    <a:pos x="208" y="69"/>
                  </a:cxn>
                  <a:cxn ang="0">
                    <a:pos x="270" y="53"/>
                  </a:cxn>
                  <a:cxn ang="0">
                    <a:pos x="250" y="28"/>
                  </a:cxn>
                  <a:cxn ang="0">
                    <a:pos x="275" y="29"/>
                  </a:cxn>
                  <a:cxn ang="0">
                    <a:pos x="322" y="113"/>
                  </a:cxn>
                  <a:cxn ang="0">
                    <a:pos x="339" y="93"/>
                  </a:cxn>
                  <a:cxn ang="0">
                    <a:pos x="320" y="1"/>
                  </a:cxn>
                  <a:cxn ang="0">
                    <a:pos x="358" y="3"/>
                  </a:cxn>
                  <a:cxn ang="0">
                    <a:pos x="400" y="36"/>
                  </a:cxn>
                  <a:cxn ang="0">
                    <a:pos x="425" y="148"/>
                  </a:cxn>
                  <a:cxn ang="0">
                    <a:pos x="528" y="204"/>
                  </a:cxn>
                  <a:cxn ang="0">
                    <a:pos x="528" y="235"/>
                  </a:cxn>
                  <a:cxn ang="0">
                    <a:pos x="500" y="222"/>
                  </a:cxn>
                  <a:cxn ang="0">
                    <a:pos x="467" y="242"/>
                  </a:cxn>
                  <a:cxn ang="0">
                    <a:pos x="513" y="265"/>
                  </a:cxn>
                  <a:cxn ang="0">
                    <a:pos x="471" y="291"/>
                  </a:cxn>
                  <a:cxn ang="0">
                    <a:pos x="404" y="279"/>
                  </a:cxn>
                  <a:cxn ang="0">
                    <a:pos x="364" y="249"/>
                  </a:cxn>
                  <a:cxn ang="0">
                    <a:pos x="278" y="299"/>
                  </a:cxn>
                  <a:cxn ang="0">
                    <a:pos x="168" y="309"/>
                  </a:cxn>
                  <a:cxn ang="0">
                    <a:pos x="148" y="260"/>
                  </a:cxn>
                  <a:cxn ang="0">
                    <a:pos x="88" y="258"/>
                  </a:cxn>
                  <a:cxn ang="0">
                    <a:pos x="48" y="216"/>
                  </a:cxn>
                  <a:cxn ang="0">
                    <a:pos x="202" y="189"/>
                  </a:cxn>
                  <a:cxn ang="0">
                    <a:pos x="41" y="176"/>
                  </a:cxn>
                  <a:cxn ang="0">
                    <a:pos x="21" y="151"/>
                  </a:cxn>
                  <a:cxn ang="0">
                    <a:pos x="103" y="122"/>
                  </a:cxn>
                  <a:cxn ang="0">
                    <a:pos x="28" y="126"/>
                  </a:cxn>
                  <a:cxn ang="0">
                    <a:pos x="33" y="113"/>
                  </a:cxn>
                  <a:cxn ang="0">
                    <a:pos x="0" y="99"/>
                  </a:cxn>
                </a:cxnLst>
                <a:rect l="0" t="0" r="r" b="b"/>
                <a:pathLst>
                  <a:path w="528" h="309">
                    <a:moveTo>
                      <a:pt x="0" y="99"/>
                    </a:moveTo>
                    <a:lnTo>
                      <a:pt x="28" y="75"/>
                    </a:lnTo>
                    <a:lnTo>
                      <a:pt x="15" y="62"/>
                    </a:lnTo>
                    <a:lnTo>
                      <a:pt x="77" y="18"/>
                    </a:lnTo>
                    <a:lnTo>
                      <a:pt x="129" y="0"/>
                    </a:lnTo>
                    <a:lnTo>
                      <a:pt x="146" y="33"/>
                    </a:lnTo>
                    <a:lnTo>
                      <a:pt x="127" y="48"/>
                    </a:lnTo>
                    <a:lnTo>
                      <a:pt x="174" y="23"/>
                    </a:lnTo>
                    <a:lnTo>
                      <a:pt x="225" y="44"/>
                    </a:lnTo>
                    <a:lnTo>
                      <a:pt x="208" y="69"/>
                    </a:lnTo>
                    <a:lnTo>
                      <a:pt x="270" y="53"/>
                    </a:lnTo>
                    <a:lnTo>
                      <a:pt x="250" y="28"/>
                    </a:lnTo>
                    <a:lnTo>
                      <a:pt x="275" y="29"/>
                    </a:lnTo>
                    <a:lnTo>
                      <a:pt x="322" y="113"/>
                    </a:lnTo>
                    <a:lnTo>
                      <a:pt x="339" y="93"/>
                    </a:lnTo>
                    <a:lnTo>
                      <a:pt x="320" y="1"/>
                    </a:lnTo>
                    <a:lnTo>
                      <a:pt x="358" y="3"/>
                    </a:lnTo>
                    <a:lnTo>
                      <a:pt x="400" y="36"/>
                    </a:lnTo>
                    <a:lnTo>
                      <a:pt x="425" y="148"/>
                    </a:lnTo>
                    <a:lnTo>
                      <a:pt x="528" y="204"/>
                    </a:lnTo>
                    <a:lnTo>
                      <a:pt x="528" y="235"/>
                    </a:lnTo>
                    <a:lnTo>
                      <a:pt x="500" y="222"/>
                    </a:lnTo>
                    <a:lnTo>
                      <a:pt x="467" y="242"/>
                    </a:lnTo>
                    <a:lnTo>
                      <a:pt x="513" y="265"/>
                    </a:lnTo>
                    <a:lnTo>
                      <a:pt x="471" y="291"/>
                    </a:lnTo>
                    <a:lnTo>
                      <a:pt x="404" y="279"/>
                    </a:lnTo>
                    <a:lnTo>
                      <a:pt x="364" y="249"/>
                    </a:lnTo>
                    <a:lnTo>
                      <a:pt x="278" y="299"/>
                    </a:lnTo>
                    <a:lnTo>
                      <a:pt x="168" y="309"/>
                    </a:lnTo>
                    <a:lnTo>
                      <a:pt x="148" y="260"/>
                    </a:lnTo>
                    <a:lnTo>
                      <a:pt x="88" y="258"/>
                    </a:lnTo>
                    <a:lnTo>
                      <a:pt x="48" y="216"/>
                    </a:lnTo>
                    <a:lnTo>
                      <a:pt x="202" y="189"/>
                    </a:lnTo>
                    <a:lnTo>
                      <a:pt x="41" y="176"/>
                    </a:lnTo>
                    <a:lnTo>
                      <a:pt x="21" y="151"/>
                    </a:lnTo>
                    <a:lnTo>
                      <a:pt x="103" y="122"/>
                    </a:lnTo>
                    <a:lnTo>
                      <a:pt x="28" y="126"/>
                    </a:lnTo>
                    <a:lnTo>
                      <a:pt x="33" y="113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2" name="Freeform 16"/>
              <p:cNvSpPr>
                <a:spLocks/>
              </p:cNvSpPr>
              <p:nvPr/>
            </p:nvSpPr>
            <p:spPr bwMode="auto">
              <a:xfrm>
                <a:off x="889" y="1180"/>
                <a:ext cx="181" cy="84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2" y="100"/>
                  </a:cxn>
                  <a:cxn ang="0">
                    <a:pos x="73" y="85"/>
                  </a:cxn>
                  <a:cxn ang="0">
                    <a:pos x="12" y="86"/>
                  </a:cxn>
                  <a:cxn ang="0">
                    <a:pos x="83" y="70"/>
                  </a:cxn>
                  <a:cxn ang="0">
                    <a:pos x="26" y="70"/>
                  </a:cxn>
                  <a:cxn ang="0">
                    <a:pos x="30" y="51"/>
                  </a:cxn>
                  <a:cxn ang="0">
                    <a:pos x="87" y="50"/>
                  </a:cxn>
                  <a:cxn ang="0">
                    <a:pos x="48" y="45"/>
                  </a:cxn>
                  <a:cxn ang="0">
                    <a:pos x="79" y="26"/>
                  </a:cxn>
                  <a:cxn ang="0">
                    <a:pos x="150" y="50"/>
                  </a:cxn>
                  <a:cxn ang="0">
                    <a:pos x="185" y="93"/>
                  </a:cxn>
                  <a:cxn ang="0">
                    <a:pos x="254" y="96"/>
                  </a:cxn>
                  <a:cxn ang="0">
                    <a:pos x="230" y="70"/>
                  </a:cxn>
                  <a:cxn ang="0">
                    <a:pos x="242" y="53"/>
                  </a:cxn>
                  <a:cxn ang="0">
                    <a:pos x="213" y="33"/>
                  </a:cxn>
                  <a:cxn ang="0">
                    <a:pos x="260" y="0"/>
                  </a:cxn>
                  <a:cxn ang="0">
                    <a:pos x="282" y="37"/>
                  </a:cxn>
                  <a:cxn ang="0">
                    <a:pos x="266" y="56"/>
                  </a:cxn>
                  <a:cxn ang="0">
                    <a:pos x="294" y="60"/>
                  </a:cxn>
                  <a:cxn ang="0">
                    <a:pos x="283" y="80"/>
                  </a:cxn>
                  <a:cxn ang="0">
                    <a:pos x="316" y="85"/>
                  </a:cxn>
                  <a:cxn ang="0">
                    <a:pos x="334" y="59"/>
                  </a:cxn>
                  <a:cxn ang="0">
                    <a:pos x="359" y="91"/>
                  </a:cxn>
                  <a:cxn ang="0">
                    <a:pos x="340" y="129"/>
                  </a:cxn>
                  <a:cxn ang="0">
                    <a:pos x="263" y="127"/>
                  </a:cxn>
                  <a:cxn ang="0">
                    <a:pos x="145" y="171"/>
                  </a:cxn>
                  <a:cxn ang="0">
                    <a:pos x="97" y="148"/>
                  </a:cxn>
                  <a:cxn ang="0">
                    <a:pos x="197" y="111"/>
                  </a:cxn>
                  <a:cxn ang="0">
                    <a:pos x="111" y="134"/>
                  </a:cxn>
                  <a:cxn ang="0">
                    <a:pos x="125" y="100"/>
                  </a:cxn>
                  <a:cxn ang="0">
                    <a:pos x="82" y="135"/>
                  </a:cxn>
                  <a:cxn ang="0">
                    <a:pos x="30" y="127"/>
                  </a:cxn>
                  <a:cxn ang="0">
                    <a:pos x="0" y="112"/>
                  </a:cxn>
                </a:cxnLst>
                <a:rect l="0" t="0" r="r" b="b"/>
                <a:pathLst>
                  <a:path w="359" h="171">
                    <a:moveTo>
                      <a:pt x="0" y="112"/>
                    </a:moveTo>
                    <a:lnTo>
                      <a:pt x="12" y="100"/>
                    </a:lnTo>
                    <a:lnTo>
                      <a:pt x="73" y="85"/>
                    </a:lnTo>
                    <a:lnTo>
                      <a:pt x="12" y="86"/>
                    </a:lnTo>
                    <a:lnTo>
                      <a:pt x="83" y="70"/>
                    </a:lnTo>
                    <a:lnTo>
                      <a:pt x="26" y="70"/>
                    </a:lnTo>
                    <a:lnTo>
                      <a:pt x="30" y="51"/>
                    </a:lnTo>
                    <a:lnTo>
                      <a:pt x="87" y="50"/>
                    </a:lnTo>
                    <a:lnTo>
                      <a:pt x="48" y="45"/>
                    </a:lnTo>
                    <a:lnTo>
                      <a:pt x="79" y="26"/>
                    </a:lnTo>
                    <a:lnTo>
                      <a:pt x="150" y="50"/>
                    </a:lnTo>
                    <a:lnTo>
                      <a:pt x="185" y="93"/>
                    </a:lnTo>
                    <a:lnTo>
                      <a:pt x="254" y="96"/>
                    </a:lnTo>
                    <a:lnTo>
                      <a:pt x="230" y="70"/>
                    </a:lnTo>
                    <a:lnTo>
                      <a:pt x="242" y="53"/>
                    </a:lnTo>
                    <a:lnTo>
                      <a:pt x="213" y="33"/>
                    </a:lnTo>
                    <a:lnTo>
                      <a:pt x="260" y="0"/>
                    </a:lnTo>
                    <a:lnTo>
                      <a:pt x="282" y="37"/>
                    </a:lnTo>
                    <a:lnTo>
                      <a:pt x="266" y="56"/>
                    </a:lnTo>
                    <a:lnTo>
                      <a:pt x="294" y="60"/>
                    </a:lnTo>
                    <a:lnTo>
                      <a:pt x="283" y="80"/>
                    </a:lnTo>
                    <a:lnTo>
                      <a:pt x="316" y="85"/>
                    </a:lnTo>
                    <a:lnTo>
                      <a:pt x="334" y="59"/>
                    </a:lnTo>
                    <a:lnTo>
                      <a:pt x="359" y="91"/>
                    </a:lnTo>
                    <a:lnTo>
                      <a:pt x="340" y="129"/>
                    </a:lnTo>
                    <a:lnTo>
                      <a:pt x="263" y="127"/>
                    </a:lnTo>
                    <a:lnTo>
                      <a:pt x="145" y="171"/>
                    </a:lnTo>
                    <a:lnTo>
                      <a:pt x="97" y="148"/>
                    </a:lnTo>
                    <a:lnTo>
                      <a:pt x="197" y="111"/>
                    </a:lnTo>
                    <a:lnTo>
                      <a:pt x="111" y="134"/>
                    </a:lnTo>
                    <a:lnTo>
                      <a:pt x="125" y="100"/>
                    </a:lnTo>
                    <a:lnTo>
                      <a:pt x="82" y="135"/>
                    </a:lnTo>
                    <a:lnTo>
                      <a:pt x="30" y="127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3" name="Freeform 17"/>
              <p:cNvSpPr>
                <a:spLocks/>
              </p:cNvSpPr>
              <p:nvPr/>
            </p:nvSpPr>
            <p:spPr bwMode="auto">
              <a:xfrm>
                <a:off x="1070" y="1088"/>
                <a:ext cx="96" cy="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8"/>
                  </a:cxn>
                  <a:cxn ang="0">
                    <a:pos x="60" y="38"/>
                  </a:cxn>
                  <a:cxn ang="0">
                    <a:pos x="46" y="48"/>
                  </a:cxn>
                  <a:cxn ang="0">
                    <a:pos x="57" y="59"/>
                  </a:cxn>
                  <a:cxn ang="0">
                    <a:pos x="17" y="64"/>
                  </a:cxn>
                  <a:cxn ang="0">
                    <a:pos x="82" y="79"/>
                  </a:cxn>
                  <a:cxn ang="0">
                    <a:pos x="186" y="106"/>
                  </a:cxn>
                  <a:cxn ang="0">
                    <a:pos x="170" y="44"/>
                  </a:cxn>
                  <a:cxn ang="0">
                    <a:pos x="95" y="10"/>
                  </a:cxn>
                  <a:cxn ang="0">
                    <a:pos x="70" y="23"/>
                  </a:cxn>
                  <a:cxn ang="0">
                    <a:pos x="65" y="0"/>
                  </a:cxn>
                  <a:cxn ang="0">
                    <a:pos x="0" y="0"/>
                  </a:cxn>
                </a:cxnLst>
                <a:rect l="0" t="0" r="r" b="b"/>
                <a:pathLst>
                  <a:path w="186" h="106">
                    <a:moveTo>
                      <a:pt x="0" y="0"/>
                    </a:moveTo>
                    <a:lnTo>
                      <a:pt x="15" y="38"/>
                    </a:lnTo>
                    <a:lnTo>
                      <a:pt x="60" y="38"/>
                    </a:lnTo>
                    <a:lnTo>
                      <a:pt x="46" y="48"/>
                    </a:lnTo>
                    <a:lnTo>
                      <a:pt x="57" y="59"/>
                    </a:lnTo>
                    <a:lnTo>
                      <a:pt x="17" y="64"/>
                    </a:lnTo>
                    <a:lnTo>
                      <a:pt x="82" y="79"/>
                    </a:lnTo>
                    <a:lnTo>
                      <a:pt x="186" y="106"/>
                    </a:lnTo>
                    <a:lnTo>
                      <a:pt x="170" y="44"/>
                    </a:lnTo>
                    <a:lnTo>
                      <a:pt x="95" y="10"/>
                    </a:lnTo>
                    <a:lnTo>
                      <a:pt x="70" y="23"/>
                    </a:lnTo>
                    <a:lnTo>
                      <a:pt x="6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4" name="Freeform 18"/>
              <p:cNvSpPr>
                <a:spLocks/>
              </p:cNvSpPr>
              <p:nvPr/>
            </p:nvSpPr>
            <p:spPr bwMode="auto">
              <a:xfrm>
                <a:off x="1112" y="1190"/>
                <a:ext cx="78" cy="57"/>
              </a:xfrm>
              <a:custGeom>
                <a:avLst/>
                <a:gdLst/>
                <a:ahLst/>
                <a:cxnLst>
                  <a:cxn ang="0">
                    <a:pos x="0" y="71"/>
                  </a:cxn>
                  <a:cxn ang="0">
                    <a:pos x="16" y="45"/>
                  </a:cxn>
                  <a:cxn ang="0">
                    <a:pos x="44" y="49"/>
                  </a:cxn>
                  <a:cxn ang="0">
                    <a:pos x="8" y="22"/>
                  </a:cxn>
                  <a:cxn ang="0">
                    <a:pos x="17" y="8"/>
                  </a:cxn>
                  <a:cxn ang="0">
                    <a:pos x="77" y="41"/>
                  </a:cxn>
                  <a:cxn ang="0">
                    <a:pos x="42" y="4"/>
                  </a:cxn>
                  <a:cxn ang="0">
                    <a:pos x="132" y="0"/>
                  </a:cxn>
                  <a:cxn ang="0">
                    <a:pos x="149" y="80"/>
                  </a:cxn>
                  <a:cxn ang="0">
                    <a:pos x="129" y="66"/>
                  </a:cxn>
                  <a:cxn ang="0">
                    <a:pos x="128" y="109"/>
                  </a:cxn>
                  <a:cxn ang="0">
                    <a:pos x="57" y="104"/>
                  </a:cxn>
                  <a:cxn ang="0">
                    <a:pos x="70" y="91"/>
                  </a:cxn>
                  <a:cxn ang="0">
                    <a:pos x="51" y="75"/>
                  </a:cxn>
                  <a:cxn ang="0">
                    <a:pos x="103" y="55"/>
                  </a:cxn>
                  <a:cxn ang="0">
                    <a:pos x="0" y="71"/>
                  </a:cxn>
                </a:cxnLst>
                <a:rect l="0" t="0" r="r" b="b"/>
                <a:pathLst>
                  <a:path w="149" h="109">
                    <a:moveTo>
                      <a:pt x="0" y="71"/>
                    </a:moveTo>
                    <a:lnTo>
                      <a:pt x="16" y="45"/>
                    </a:lnTo>
                    <a:lnTo>
                      <a:pt x="44" y="49"/>
                    </a:lnTo>
                    <a:lnTo>
                      <a:pt x="8" y="22"/>
                    </a:lnTo>
                    <a:lnTo>
                      <a:pt x="17" y="8"/>
                    </a:lnTo>
                    <a:lnTo>
                      <a:pt x="77" y="41"/>
                    </a:lnTo>
                    <a:lnTo>
                      <a:pt x="42" y="4"/>
                    </a:lnTo>
                    <a:lnTo>
                      <a:pt x="132" y="0"/>
                    </a:lnTo>
                    <a:lnTo>
                      <a:pt x="149" y="80"/>
                    </a:lnTo>
                    <a:lnTo>
                      <a:pt x="129" y="66"/>
                    </a:lnTo>
                    <a:lnTo>
                      <a:pt x="128" y="109"/>
                    </a:lnTo>
                    <a:lnTo>
                      <a:pt x="57" y="104"/>
                    </a:lnTo>
                    <a:lnTo>
                      <a:pt x="70" y="91"/>
                    </a:lnTo>
                    <a:lnTo>
                      <a:pt x="51" y="75"/>
                    </a:lnTo>
                    <a:lnTo>
                      <a:pt x="103" y="55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5" name="Freeform 19"/>
              <p:cNvSpPr>
                <a:spLocks/>
              </p:cNvSpPr>
              <p:nvPr/>
            </p:nvSpPr>
            <p:spPr bwMode="auto">
              <a:xfrm>
                <a:off x="1116" y="1285"/>
                <a:ext cx="85" cy="85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10" y="63"/>
                  </a:cxn>
                  <a:cxn ang="0">
                    <a:pos x="68" y="76"/>
                  </a:cxn>
                  <a:cxn ang="0">
                    <a:pos x="60" y="49"/>
                  </a:cxn>
                  <a:cxn ang="0">
                    <a:pos x="75" y="50"/>
                  </a:cxn>
                  <a:cxn ang="0">
                    <a:pos x="38" y="36"/>
                  </a:cxn>
                  <a:cxn ang="0">
                    <a:pos x="55" y="28"/>
                  </a:cxn>
                  <a:cxn ang="0">
                    <a:pos x="38" y="15"/>
                  </a:cxn>
                  <a:cxn ang="0">
                    <a:pos x="148" y="0"/>
                  </a:cxn>
                  <a:cxn ang="0">
                    <a:pos x="152" y="36"/>
                  </a:cxn>
                  <a:cxn ang="0">
                    <a:pos x="118" y="69"/>
                  </a:cxn>
                  <a:cxn ang="0">
                    <a:pos x="168" y="76"/>
                  </a:cxn>
                  <a:cxn ang="0">
                    <a:pos x="173" y="138"/>
                  </a:cxn>
                  <a:cxn ang="0">
                    <a:pos x="98" y="169"/>
                  </a:cxn>
                  <a:cxn ang="0">
                    <a:pos x="68" y="123"/>
                  </a:cxn>
                  <a:cxn ang="0">
                    <a:pos x="0" y="83"/>
                  </a:cxn>
                </a:cxnLst>
                <a:rect l="0" t="0" r="r" b="b"/>
                <a:pathLst>
                  <a:path w="173" h="169">
                    <a:moveTo>
                      <a:pt x="0" y="83"/>
                    </a:moveTo>
                    <a:lnTo>
                      <a:pt x="10" y="63"/>
                    </a:lnTo>
                    <a:lnTo>
                      <a:pt x="68" y="76"/>
                    </a:lnTo>
                    <a:lnTo>
                      <a:pt x="60" y="49"/>
                    </a:lnTo>
                    <a:lnTo>
                      <a:pt x="75" y="50"/>
                    </a:lnTo>
                    <a:lnTo>
                      <a:pt x="38" y="36"/>
                    </a:lnTo>
                    <a:lnTo>
                      <a:pt x="55" y="28"/>
                    </a:lnTo>
                    <a:lnTo>
                      <a:pt x="38" y="15"/>
                    </a:lnTo>
                    <a:lnTo>
                      <a:pt x="148" y="0"/>
                    </a:lnTo>
                    <a:lnTo>
                      <a:pt x="152" y="36"/>
                    </a:lnTo>
                    <a:lnTo>
                      <a:pt x="118" y="69"/>
                    </a:lnTo>
                    <a:lnTo>
                      <a:pt x="168" y="76"/>
                    </a:lnTo>
                    <a:lnTo>
                      <a:pt x="173" y="138"/>
                    </a:lnTo>
                    <a:lnTo>
                      <a:pt x="98" y="169"/>
                    </a:lnTo>
                    <a:lnTo>
                      <a:pt x="68" y="12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6" name="Freeform 20"/>
              <p:cNvSpPr>
                <a:spLocks/>
              </p:cNvSpPr>
              <p:nvPr/>
            </p:nvSpPr>
            <p:spPr bwMode="auto">
              <a:xfrm>
                <a:off x="1176" y="1102"/>
                <a:ext cx="53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53"/>
                  </a:cxn>
                  <a:cxn ang="0">
                    <a:pos x="45" y="58"/>
                  </a:cxn>
                  <a:cxn ang="0">
                    <a:pos x="17" y="64"/>
                  </a:cxn>
                  <a:cxn ang="0">
                    <a:pos x="31" y="88"/>
                  </a:cxn>
                  <a:cxn ang="0">
                    <a:pos x="96" y="74"/>
                  </a:cxn>
                  <a:cxn ang="0">
                    <a:pos x="105" y="45"/>
                  </a:cxn>
                  <a:cxn ang="0">
                    <a:pos x="0" y="0"/>
                  </a:cxn>
                </a:cxnLst>
                <a:rect l="0" t="0" r="r" b="b"/>
                <a:pathLst>
                  <a:path w="105" h="88">
                    <a:moveTo>
                      <a:pt x="0" y="0"/>
                    </a:moveTo>
                    <a:lnTo>
                      <a:pt x="13" y="53"/>
                    </a:lnTo>
                    <a:lnTo>
                      <a:pt x="45" y="58"/>
                    </a:lnTo>
                    <a:lnTo>
                      <a:pt x="17" y="64"/>
                    </a:lnTo>
                    <a:lnTo>
                      <a:pt x="31" y="88"/>
                    </a:lnTo>
                    <a:lnTo>
                      <a:pt x="96" y="74"/>
                    </a:lnTo>
                    <a:lnTo>
                      <a:pt x="105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7" name="Freeform 21"/>
              <p:cNvSpPr>
                <a:spLocks/>
              </p:cNvSpPr>
              <p:nvPr/>
            </p:nvSpPr>
            <p:spPr bwMode="auto">
              <a:xfrm>
                <a:off x="1198" y="1169"/>
                <a:ext cx="251" cy="95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30" y="0"/>
                  </a:cxn>
                  <a:cxn ang="0">
                    <a:pos x="76" y="14"/>
                  </a:cxn>
                  <a:cxn ang="0">
                    <a:pos x="106" y="28"/>
                  </a:cxn>
                  <a:cxn ang="0">
                    <a:pos x="98" y="51"/>
                  </a:cxn>
                  <a:cxn ang="0">
                    <a:pos x="156" y="33"/>
                  </a:cxn>
                  <a:cxn ang="0">
                    <a:pos x="191" y="51"/>
                  </a:cxn>
                  <a:cxn ang="0">
                    <a:pos x="161" y="51"/>
                  </a:cxn>
                  <a:cxn ang="0">
                    <a:pos x="225" y="65"/>
                  </a:cxn>
                  <a:cxn ang="0">
                    <a:pos x="156" y="71"/>
                  </a:cxn>
                  <a:cxn ang="0">
                    <a:pos x="191" y="84"/>
                  </a:cxn>
                  <a:cxn ang="0">
                    <a:pos x="163" y="99"/>
                  </a:cxn>
                  <a:cxn ang="0">
                    <a:pos x="198" y="88"/>
                  </a:cxn>
                  <a:cxn ang="0">
                    <a:pos x="231" y="125"/>
                  </a:cxn>
                  <a:cxn ang="0">
                    <a:pos x="239" y="109"/>
                  </a:cxn>
                  <a:cxn ang="0">
                    <a:pos x="331" y="125"/>
                  </a:cxn>
                  <a:cxn ang="0">
                    <a:pos x="426" y="88"/>
                  </a:cxn>
                  <a:cxn ang="0">
                    <a:pos x="503" y="130"/>
                  </a:cxn>
                  <a:cxn ang="0">
                    <a:pos x="480" y="152"/>
                  </a:cxn>
                  <a:cxn ang="0">
                    <a:pos x="490" y="181"/>
                  </a:cxn>
                  <a:cxn ang="0">
                    <a:pos x="443" y="189"/>
                  </a:cxn>
                  <a:cxn ang="0">
                    <a:pos x="391" y="159"/>
                  </a:cxn>
                  <a:cxn ang="0">
                    <a:pos x="391" y="181"/>
                  </a:cxn>
                  <a:cxn ang="0">
                    <a:pos x="363" y="188"/>
                  </a:cxn>
                  <a:cxn ang="0">
                    <a:pos x="249" y="189"/>
                  </a:cxn>
                  <a:cxn ang="0">
                    <a:pos x="239" y="164"/>
                  </a:cxn>
                  <a:cxn ang="0">
                    <a:pos x="210" y="188"/>
                  </a:cxn>
                  <a:cxn ang="0">
                    <a:pos x="175" y="164"/>
                  </a:cxn>
                  <a:cxn ang="0">
                    <a:pos x="151" y="180"/>
                  </a:cxn>
                  <a:cxn ang="0">
                    <a:pos x="109" y="55"/>
                  </a:cxn>
                  <a:cxn ang="0">
                    <a:pos x="58" y="68"/>
                  </a:cxn>
                  <a:cxn ang="0">
                    <a:pos x="0" y="28"/>
                  </a:cxn>
                </a:cxnLst>
                <a:rect l="0" t="0" r="r" b="b"/>
                <a:pathLst>
                  <a:path w="503" h="189">
                    <a:moveTo>
                      <a:pt x="0" y="28"/>
                    </a:moveTo>
                    <a:lnTo>
                      <a:pt x="30" y="0"/>
                    </a:lnTo>
                    <a:lnTo>
                      <a:pt x="76" y="14"/>
                    </a:lnTo>
                    <a:lnTo>
                      <a:pt x="106" y="28"/>
                    </a:lnTo>
                    <a:lnTo>
                      <a:pt x="98" y="51"/>
                    </a:lnTo>
                    <a:lnTo>
                      <a:pt x="156" y="33"/>
                    </a:lnTo>
                    <a:lnTo>
                      <a:pt x="191" y="51"/>
                    </a:lnTo>
                    <a:lnTo>
                      <a:pt x="161" y="51"/>
                    </a:lnTo>
                    <a:lnTo>
                      <a:pt x="225" y="65"/>
                    </a:lnTo>
                    <a:lnTo>
                      <a:pt x="156" y="71"/>
                    </a:lnTo>
                    <a:lnTo>
                      <a:pt x="191" y="84"/>
                    </a:lnTo>
                    <a:lnTo>
                      <a:pt x="163" y="99"/>
                    </a:lnTo>
                    <a:lnTo>
                      <a:pt x="198" y="88"/>
                    </a:lnTo>
                    <a:lnTo>
                      <a:pt x="231" y="125"/>
                    </a:lnTo>
                    <a:lnTo>
                      <a:pt x="239" y="109"/>
                    </a:lnTo>
                    <a:lnTo>
                      <a:pt x="331" y="125"/>
                    </a:lnTo>
                    <a:lnTo>
                      <a:pt x="426" y="88"/>
                    </a:lnTo>
                    <a:lnTo>
                      <a:pt x="503" y="130"/>
                    </a:lnTo>
                    <a:lnTo>
                      <a:pt x="480" y="152"/>
                    </a:lnTo>
                    <a:lnTo>
                      <a:pt x="490" y="181"/>
                    </a:lnTo>
                    <a:lnTo>
                      <a:pt x="443" y="189"/>
                    </a:lnTo>
                    <a:lnTo>
                      <a:pt x="391" y="159"/>
                    </a:lnTo>
                    <a:lnTo>
                      <a:pt x="391" y="181"/>
                    </a:lnTo>
                    <a:lnTo>
                      <a:pt x="363" y="188"/>
                    </a:lnTo>
                    <a:lnTo>
                      <a:pt x="249" y="189"/>
                    </a:lnTo>
                    <a:lnTo>
                      <a:pt x="239" y="164"/>
                    </a:lnTo>
                    <a:lnTo>
                      <a:pt x="210" y="188"/>
                    </a:lnTo>
                    <a:lnTo>
                      <a:pt x="175" y="164"/>
                    </a:lnTo>
                    <a:lnTo>
                      <a:pt x="151" y="180"/>
                    </a:lnTo>
                    <a:lnTo>
                      <a:pt x="109" y="55"/>
                    </a:lnTo>
                    <a:lnTo>
                      <a:pt x="58" y="6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8" name="Freeform 22"/>
              <p:cNvSpPr>
                <a:spLocks/>
              </p:cNvSpPr>
              <p:nvPr/>
            </p:nvSpPr>
            <p:spPr bwMode="auto">
              <a:xfrm>
                <a:off x="1208" y="1007"/>
                <a:ext cx="167" cy="127"/>
              </a:xfrm>
              <a:custGeom>
                <a:avLst/>
                <a:gdLst/>
                <a:ahLst/>
                <a:cxnLst>
                  <a:cxn ang="0">
                    <a:pos x="0" y="79"/>
                  </a:cxn>
                  <a:cxn ang="0">
                    <a:pos x="79" y="64"/>
                  </a:cxn>
                  <a:cxn ang="0">
                    <a:pos x="37" y="30"/>
                  </a:cxn>
                  <a:cxn ang="0">
                    <a:pos x="107" y="13"/>
                  </a:cxn>
                  <a:cxn ang="0">
                    <a:pos x="50" y="0"/>
                  </a:cxn>
                  <a:cxn ang="0">
                    <a:pos x="140" y="18"/>
                  </a:cxn>
                  <a:cxn ang="0">
                    <a:pos x="164" y="67"/>
                  </a:cxn>
                  <a:cxn ang="0">
                    <a:pos x="211" y="67"/>
                  </a:cxn>
                  <a:cxn ang="0">
                    <a:pos x="227" y="102"/>
                  </a:cxn>
                  <a:cxn ang="0">
                    <a:pos x="231" y="76"/>
                  </a:cxn>
                  <a:cxn ang="0">
                    <a:pos x="254" y="79"/>
                  </a:cxn>
                  <a:cxn ang="0">
                    <a:pos x="243" y="102"/>
                  </a:cxn>
                  <a:cxn ang="0">
                    <a:pos x="271" y="116"/>
                  </a:cxn>
                  <a:cxn ang="0">
                    <a:pos x="254" y="139"/>
                  </a:cxn>
                  <a:cxn ang="0">
                    <a:pos x="305" y="137"/>
                  </a:cxn>
                  <a:cxn ang="0">
                    <a:pos x="330" y="171"/>
                  </a:cxn>
                  <a:cxn ang="0">
                    <a:pos x="267" y="180"/>
                  </a:cxn>
                  <a:cxn ang="0">
                    <a:pos x="249" y="213"/>
                  </a:cxn>
                  <a:cxn ang="0">
                    <a:pos x="238" y="180"/>
                  </a:cxn>
                  <a:cxn ang="0">
                    <a:pos x="221" y="251"/>
                  </a:cxn>
                  <a:cxn ang="0">
                    <a:pos x="181" y="214"/>
                  </a:cxn>
                  <a:cxn ang="0">
                    <a:pos x="200" y="255"/>
                  </a:cxn>
                  <a:cxn ang="0">
                    <a:pos x="123" y="249"/>
                  </a:cxn>
                  <a:cxn ang="0">
                    <a:pos x="100" y="228"/>
                  </a:cxn>
                  <a:cxn ang="0">
                    <a:pos x="136" y="224"/>
                  </a:cxn>
                  <a:cxn ang="0">
                    <a:pos x="99" y="217"/>
                  </a:cxn>
                  <a:cxn ang="0">
                    <a:pos x="87" y="206"/>
                  </a:cxn>
                  <a:cxn ang="0">
                    <a:pos x="107" y="203"/>
                  </a:cxn>
                  <a:cxn ang="0">
                    <a:pos x="76" y="187"/>
                  </a:cxn>
                  <a:cxn ang="0">
                    <a:pos x="177" y="165"/>
                  </a:cxn>
                  <a:cxn ang="0">
                    <a:pos x="50" y="171"/>
                  </a:cxn>
                  <a:cxn ang="0">
                    <a:pos x="29" y="145"/>
                  </a:cxn>
                  <a:cxn ang="0">
                    <a:pos x="76" y="134"/>
                  </a:cxn>
                  <a:cxn ang="0">
                    <a:pos x="4" y="116"/>
                  </a:cxn>
                  <a:cxn ang="0">
                    <a:pos x="20" y="115"/>
                  </a:cxn>
                  <a:cxn ang="0">
                    <a:pos x="1" y="97"/>
                  </a:cxn>
                  <a:cxn ang="0">
                    <a:pos x="79" y="97"/>
                  </a:cxn>
                  <a:cxn ang="0">
                    <a:pos x="0" y="79"/>
                  </a:cxn>
                </a:cxnLst>
                <a:rect l="0" t="0" r="r" b="b"/>
                <a:pathLst>
                  <a:path w="330" h="255">
                    <a:moveTo>
                      <a:pt x="0" y="79"/>
                    </a:moveTo>
                    <a:lnTo>
                      <a:pt x="79" y="64"/>
                    </a:lnTo>
                    <a:lnTo>
                      <a:pt x="37" y="30"/>
                    </a:lnTo>
                    <a:lnTo>
                      <a:pt x="107" y="13"/>
                    </a:lnTo>
                    <a:lnTo>
                      <a:pt x="50" y="0"/>
                    </a:lnTo>
                    <a:lnTo>
                      <a:pt x="140" y="18"/>
                    </a:lnTo>
                    <a:lnTo>
                      <a:pt x="164" y="67"/>
                    </a:lnTo>
                    <a:lnTo>
                      <a:pt x="211" y="67"/>
                    </a:lnTo>
                    <a:lnTo>
                      <a:pt x="227" y="102"/>
                    </a:lnTo>
                    <a:lnTo>
                      <a:pt x="231" y="76"/>
                    </a:lnTo>
                    <a:lnTo>
                      <a:pt x="254" y="79"/>
                    </a:lnTo>
                    <a:lnTo>
                      <a:pt x="243" y="102"/>
                    </a:lnTo>
                    <a:lnTo>
                      <a:pt x="271" y="116"/>
                    </a:lnTo>
                    <a:lnTo>
                      <a:pt x="254" y="139"/>
                    </a:lnTo>
                    <a:lnTo>
                      <a:pt x="305" y="137"/>
                    </a:lnTo>
                    <a:lnTo>
                      <a:pt x="330" y="171"/>
                    </a:lnTo>
                    <a:lnTo>
                      <a:pt x="267" y="180"/>
                    </a:lnTo>
                    <a:lnTo>
                      <a:pt x="249" y="213"/>
                    </a:lnTo>
                    <a:lnTo>
                      <a:pt x="238" y="180"/>
                    </a:lnTo>
                    <a:lnTo>
                      <a:pt x="221" y="251"/>
                    </a:lnTo>
                    <a:lnTo>
                      <a:pt x="181" y="214"/>
                    </a:lnTo>
                    <a:lnTo>
                      <a:pt x="200" y="255"/>
                    </a:lnTo>
                    <a:lnTo>
                      <a:pt x="123" y="249"/>
                    </a:lnTo>
                    <a:lnTo>
                      <a:pt x="100" y="228"/>
                    </a:lnTo>
                    <a:lnTo>
                      <a:pt x="136" y="224"/>
                    </a:lnTo>
                    <a:lnTo>
                      <a:pt x="99" y="217"/>
                    </a:lnTo>
                    <a:lnTo>
                      <a:pt x="87" y="206"/>
                    </a:lnTo>
                    <a:lnTo>
                      <a:pt x="107" y="203"/>
                    </a:lnTo>
                    <a:lnTo>
                      <a:pt x="76" y="187"/>
                    </a:lnTo>
                    <a:lnTo>
                      <a:pt x="177" y="165"/>
                    </a:lnTo>
                    <a:lnTo>
                      <a:pt x="50" y="171"/>
                    </a:lnTo>
                    <a:lnTo>
                      <a:pt x="29" y="145"/>
                    </a:lnTo>
                    <a:lnTo>
                      <a:pt x="76" y="134"/>
                    </a:lnTo>
                    <a:lnTo>
                      <a:pt x="4" y="116"/>
                    </a:lnTo>
                    <a:lnTo>
                      <a:pt x="20" y="115"/>
                    </a:lnTo>
                    <a:lnTo>
                      <a:pt x="1" y="97"/>
                    </a:lnTo>
                    <a:lnTo>
                      <a:pt x="79" y="97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79" name="Freeform 23"/>
              <p:cNvSpPr>
                <a:spLocks/>
              </p:cNvSpPr>
              <p:nvPr/>
            </p:nvSpPr>
            <p:spPr bwMode="auto">
              <a:xfrm>
                <a:off x="1208" y="1226"/>
                <a:ext cx="39" cy="31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4" y="0"/>
                  </a:cxn>
                  <a:cxn ang="0">
                    <a:pos x="65" y="14"/>
                  </a:cxn>
                  <a:cxn ang="0">
                    <a:pos x="79" y="64"/>
                  </a:cxn>
                  <a:cxn ang="0">
                    <a:pos x="0" y="44"/>
                  </a:cxn>
                </a:cxnLst>
                <a:rect l="0" t="0" r="r" b="b"/>
                <a:pathLst>
                  <a:path w="79" h="64">
                    <a:moveTo>
                      <a:pt x="0" y="44"/>
                    </a:moveTo>
                    <a:lnTo>
                      <a:pt x="14" y="0"/>
                    </a:lnTo>
                    <a:lnTo>
                      <a:pt x="65" y="14"/>
                    </a:lnTo>
                    <a:lnTo>
                      <a:pt x="79" y="6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0" name="Freeform 24"/>
              <p:cNvSpPr>
                <a:spLocks/>
              </p:cNvSpPr>
              <p:nvPr/>
            </p:nvSpPr>
            <p:spPr bwMode="auto">
              <a:xfrm>
                <a:off x="1208" y="1145"/>
                <a:ext cx="43" cy="1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0" y="23"/>
                  </a:cxn>
                  <a:cxn ang="0">
                    <a:pos x="89" y="8"/>
                  </a:cxn>
                  <a:cxn ang="0">
                    <a:pos x="24" y="0"/>
                  </a:cxn>
                  <a:cxn ang="0">
                    <a:pos x="0" y="8"/>
                  </a:cxn>
                </a:cxnLst>
                <a:rect l="0" t="0" r="r" b="b"/>
                <a:pathLst>
                  <a:path w="89" h="23">
                    <a:moveTo>
                      <a:pt x="0" y="8"/>
                    </a:moveTo>
                    <a:lnTo>
                      <a:pt x="20" y="23"/>
                    </a:lnTo>
                    <a:lnTo>
                      <a:pt x="89" y="8"/>
                    </a:lnTo>
                    <a:lnTo>
                      <a:pt x="24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1" name="Freeform 25"/>
              <p:cNvSpPr>
                <a:spLocks/>
              </p:cNvSpPr>
              <p:nvPr/>
            </p:nvSpPr>
            <p:spPr bwMode="auto">
              <a:xfrm>
                <a:off x="1215" y="1282"/>
                <a:ext cx="78" cy="6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3" y="84"/>
                  </a:cxn>
                  <a:cxn ang="0">
                    <a:pos x="20" y="96"/>
                  </a:cxn>
                  <a:cxn ang="0">
                    <a:pos x="14" y="132"/>
                  </a:cxn>
                  <a:cxn ang="0">
                    <a:pos x="38" y="135"/>
                  </a:cxn>
                  <a:cxn ang="0">
                    <a:pos x="64" y="105"/>
                  </a:cxn>
                  <a:cxn ang="0">
                    <a:pos x="38" y="84"/>
                  </a:cxn>
                  <a:cxn ang="0">
                    <a:pos x="102" y="84"/>
                  </a:cxn>
                  <a:cxn ang="0">
                    <a:pos x="157" y="8"/>
                  </a:cxn>
                  <a:cxn ang="0">
                    <a:pos x="12" y="0"/>
                  </a:cxn>
                  <a:cxn ang="0">
                    <a:pos x="31" y="24"/>
                  </a:cxn>
                  <a:cxn ang="0">
                    <a:pos x="0" y="20"/>
                  </a:cxn>
                </a:cxnLst>
                <a:rect l="0" t="0" r="r" b="b"/>
                <a:pathLst>
                  <a:path w="157" h="135">
                    <a:moveTo>
                      <a:pt x="0" y="20"/>
                    </a:moveTo>
                    <a:lnTo>
                      <a:pt x="3" y="84"/>
                    </a:lnTo>
                    <a:lnTo>
                      <a:pt x="20" y="96"/>
                    </a:lnTo>
                    <a:lnTo>
                      <a:pt x="14" y="132"/>
                    </a:lnTo>
                    <a:lnTo>
                      <a:pt x="38" y="135"/>
                    </a:lnTo>
                    <a:lnTo>
                      <a:pt x="64" y="105"/>
                    </a:lnTo>
                    <a:lnTo>
                      <a:pt x="38" y="84"/>
                    </a:lnTo>
                    <a:lnTo>
                      <a:pt x="102" y="84"/>
                    </a:lnTo>
                    <a:lnTo>
                      <a:pt x="157" y="8"/>
                    </a:lnTo>
                    <a:lnTo>
                      <a:pt x="12" y="0"/>
                    </a:lnTo>
                    <a:lnTo>
                      <a:pt x="31" y="2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2" name="Freeform 26"/>
              <p:cNvSpPr>
                <a:spLocks/>
              </p:cNvSpPr>
              <p:nvPr/>
            </p:nvSpPr>
            <p:spPr bwMode="auto">
              <a:xfrm>
                <a:off x="1268" y="930"/>
                <a:ext cx="458" cy="274"/>
              </a:xfrm>
              <a:custGeom>
                <a:avLst/>
                <a:gdLst/>
                <a:ahLst/>
                <a:cxnLst>
                  <a:cxn ang="0">
                    <a:pos x="51" y="149"/>
                  </a:cxn>
                  <a:cxn ang="0">
                    <a:pos x="97" y="156"/>
                  </a:cxn>
                  <a:cxn ang="0">
                    <a:pos x="221" y="153"/>
                  </a:cxn>
                  <a:cxn ang="0">
                    <a:pos x="196" y="173"/>
                  </a:cxn>
                  <a:cxn ang="0">
                    <a:pos x="167" y="212"/>
                  </a:cxn>
                  <a:cxn ang="0">
                    <a:pos x="247" y="213"/>
                  </a:cxn>
                  <a:cxn ang="0">
                    <a:pos x="350" y="162"/>
                  </a:cxn>
                  <a:cxn ang="0">
                    <a:pos x="483" y="179"/>
                  </a:cxn>
                  <a:cxn ang="0">
                    <a:pos x="351" y="283"/>
                  </a:cxn>
                  <a:cxn ang="0">
                    <a:pos x="161" y="231"/>
                  </a:cxn>
                  <a:cxn ang="0">
                    <a:pos x="160" y="273"/>
                  </a:cxn>
                  <a:cxn ang="0">
                    <a:pos x="306" y="337"/>
                  </a:cxn>
                  <a:cxn ang="0">
                    <a:pos x="201" y="340"/>
                  </a:cxn>
                  <a:cxn ang="0">
                    <a:pos x="179" y="387"/>
                  </a:cxn>
                  <a:cxn ang="0">
                    <a:pos x="218" y="366"/>
                  </a:cxn>
                  <a:cxn ang="0">
                    <a:pos x="182" y="414"/>
                  </a:cxn>
                  <a:cxn ang="0">
                    <a:pos x="211" y="447"/>
                  </a:cxn>
                  <a:cxn ang="0">
                    <a:pos x="221" y="466"/>
                  </a:cxn>
                  <a:cxn ang="0">
                    <a:pos x="152" y="474"/>
                  </a:cxn>
                  <a:cxn ang="0">
                    <a:pos x="98" y="500"/>
                  </a:cxn>
                  <a:cxn ang="0">
                    <a:pos x="190" y="543"/>
                  </a:cxn>
                  <a:cxn ang="0">
                    <a:pos x="252" y="526"/>
                  </a:cxn>
                  <a:cxn ang="0">
                    <a:pos x="285" y="526"/>
                  </a:cxn>
                  <a:cxn ang="0">
                    <a:pos x="320" y="546"/>
                  </a:cxn>
                  <a:cxn ang="0">
                    <a:pos x="377" y="500"/>
                  </a:cxn>
                  <a:cxn ang="0">
                    <a:pos x="404" y="462"/>
                  </a:cxn>
                  <a:cxn ang="0">
                    <a:pos x="469" y="414"/>
                  </a:cxn>
                  <a:cxn ang="0">
                    <a:pos x="497" y="393"/>
                  </a:cxn>
                  <a:cxn ang="0">
                    <a:pos x="503" y="348"/>
                  </a:cxn>
                  <a:cxn ang="0">
                    <a:pos x="414" y="327"/>
                  </a:cxn>
                  <a:cxn ang="0">
                    <a:pos x="412" y="314"/>
                  </a:cxn>
                  <a:cxn ang="0">
                    <a:pos x="594" y="283"/>
                  </a:cxn>
                  <a:cxn ang="0">
                    <a:pos x="634" y="246"/>
                  </a:cxn>
                  <a:cxn ang="0">
                    <a:pos x="806" y="141"/>
                  </a:cxn>
                  <a:cxn ang="0">
                    <a:pos x="675" y="135"/>
                  </a:cxn>
                  <a:cxn ang="0">
                    <a:pos x="901" y="83"/>
                  </a:cxn>
                  <a:cxn ang="0">
                    <a:pos x="830" y="22"/>
                  </a:cxn>
                  <a:cxn ang="0">
                    <a:pos x="537" y="0"/>
                  </a:cxn>
                  <a:cxn ang="0">
                    <a:pos x="497" y="9"/>
                  </a:cxn>
                  <a:cxn ang="0">
                    <a:pos x="447" y="59"/>
                  </a:cxn>
                  <a:cxn ang="0">
                    <a:pos x="348" y="34"/>
                  </a:cxn>
                  <a:cxn ang="0">
                    <a:pos x="266" y="38"/>
                  </a:cxn>
                  <a:cxn ang="0">
                    <a:pos x="316" y="94"/>
                  </a:cxn>
                  <a:cxn ang="0">
                    <a:pos x="196" y="98"/>
                  </a:cxn>
                </a:cxnLst>
                <a:rect l="0" t="0" r="r" b="b"/>
                <a:pathLst>
                  <a:path w="901" h="546">
                    <a:moveTo>
                      <a:pt x="0" y="128"/>
                    </a:moveTo>
                    <a:lnTo>
                      <a:pt x="80" y="128"/>
                    </a:lnTo>
                    <a:lnTo>
                      <a:pt x="51" y="149"/>
                    </a:lnTo>
                    <a:lnTo>
                      <a:pt x="162" y="134"/>
                    </a:lnTo>
                    <a:lnTo>
                      <a:pt x="66" y="149"/>
                    </a:lnTo>
                    <a:lnTo>
                      <a:pt x="97" y="156"/>
                    </a:lnTo>
                    <a:lnTo>
                      <a:pt x="64" y="161"/>
                    </a:lnTo>
                    <a:lnTo>
                      <a:pt x="76" y="175"/>
                    </a:lnTo>
                    <a:lnTo>
                      <a:pt x="221" y="153"/>
                    </a:lnTo>
                    <a:lnTo>
                      <a:pt x="80" y="187"/>
                    </a:lnTo>
                    <a:lnTo>
                      <a:pt x="140" y="212"/>
                    </a:lnTo>
                    <a:lnTo>
                      <a:pt x="196" y="173"/>
                    </a:lnTo>
                    <a:lnTo>
                      <a:pt x="289" y="167"/>
                    </a:lnTo>
                    <a:lnTo>
                      <a:pt x="190" y="183"/>
                    </a:lnTo>
                    <a:lnTo>
                      <a:pt x="167" y="212"/>
                    </a:lnTo>
                    <a:lnTo>
                      <a:pt x="226" y="216"/>
                    </a:lnTo>
                    <a:lnTo>
                      <a:pt x="289" y="184"/>
                    </a:lnTo>
                    <a:lnTo>
                      <a:pt x="247" y="213"/>
                    </a:lnTo>
                    <a:lnTo>
                      <a:pt x="289" y="213"/>
                    </a:lnTo>
                    <a:lnTo>
                      <a:pt x="357" y="191"/>
                    </a:lnTo>
                    <a:lnTo>
                      <a:pt x="350" y="162"/>
                    </a:lnTo>
                    <a:lnTo>
                      <a:pt x="421" y="135"/>
                    </a:lnTo>
                    <a:lnTo>
                      <a:pt x="369" y="190"/>
                    </a:lnTo>
                    <a:lnTo>
                      <a:pt x="483" y="179"/>
                    </a:lnTo>
                    <a:lnTo>
                      <a:pt x="252" y="231"/>
                    </a:lnTo>
                    <a:lnTo>
                      <a:pt x="306" y="283"/>
                    </a:lnTo>
                    <a:lnTo>
                      <a:pt x="351" y="283"/>
                    </a:lnTo>
                    <a:lnTo>
                      <a:pt x="328" y="294"/>
                    </a:lnTo>
                    <a:lnTo>
                      <a:pt x="237" y="238"/>
                    </a:lnTo>
                    <a:lnTo>
                      <a:pt x="161" y="231"/>
                    </a:lnTo>
                    <a:lnTo>
                      <a:pt x="160" y="253"/>
                    </a:lnTo>
                    <a:lnTo>
                      <a:pt x="195" y="264"/>
                    </a:lnTo>
                    <a:lnTo>
                      <a:pt x="160" y="273"/>
                    </a:lnTo>
                    <a:lnTo>
                      <a:pt x="252" y="332"/>
                    </a:lnTo>
                    <a:lnTo>
                      <a:pt x="215" y="336"/>
                    </a:lnTo>
                    <a:lnTo>
                      <a:pt x="306" y="337"/>
                    </a:lnTo>
                    <a:lnTo>
                      <a:pt x="253" y="352"/>
                    </a:lnTo>
                    <a:lnTo>
                      <a:pt x="282" y="373"/>
                    </a:lnTo>
                    <a:lnTo>
                      <a:pt x="201" y="340"/>
                    </a:lnTo>
                    <a:lnTo>
                      <a:pt x="151" y="352"/>
                    </a:lnTo>
                    <a:lnTo>
                      <a:pt x="132" y="404"/>
                    </a:lnTo>
                    <a:lnTo>
                      <a:pt x="179" y="387"/>
                    </a:lnTo>
                    <a:lnTo>
                      <a:pt x="172" y="404"/>
                    </a:lnTo>
                    <a:lnTo>
                      <a:pt x="189" y="404"/>
                    </a:lnTo>
                    <a:lnTo>
                      <a:pt x="218" y="366"/>
                    </a:lnTo>
                    <a:lnTo>
                      <a:pt x="208" y="398"/>
                    </a:lnTo>
                    <a:lnTo>
                      <a:pt x="232" y="400"/>
                    </a:lnTo>
                    <a:lnTo>
                      <a:pt x="182" y="414"/>
                    </a:lnTo>
                    <a:lnTo>
                      <a:pt x="215" y="417"/>
                    </a:lnTo>
                    <a:lnTo>
                      <a:pt x="189" y="426"/>
                    </a:lnTo>
                    <a:lnTo>
                      <a:pt x="211" y="447"/>
                    </a:lnTo>
                    <a:lnTo>
                      <a:pt x="247" y="447"/>
                    </a:lnTo>
                    <a:lnTo>
                      <a:pt x="282" y="410"/>
                    </a:lnTo>
                    <a:lnTo>
                      <a:pt x="221" y="466"/>
                    </a:lnTo>
                    <a:lnTo>
                      <a:pt x="160" y="421"/>
                    </a:lnTo>
                    <a:lnTo>
                      <a:pt x="108" y="430"/>
                    </a:lnTo>
                    <a:lnTo>
                      <a:pt x="152" y="474"/>
                    </a:lnTo>
                    <a:lnTo>
                      <a:pt x="76" y="497"/>
                    </a:lnTo>
                    <a:lnTo>
                      <a:pt x="85" y="530"/>
                    </a:lnTo>
                    <a:lnTo>
                      <a:pt x="98" y="500"/>
                    </a:lnTo>
                    <a:lnTo>
                      <a:pt x="103" y="530"/>
                    </a:lnTo>
                    <a:lnTo>
                      <a:pt x="155" y="516"/>
                    </a:lnTo>
                    <a:lnTo>
                      <a:pt x="190" y="543"/>
                    </a:lnTo>
                    <a:lnTo>
                      <a:pt x="218" y="540"/>
                    </a:lnTo>
                    <a:lnTo>
                      <a:pt x="198" y="519"/>
                    </a:lnTo>
                    <a:lnTo>
                      <a:pt x="252" y="526"/>
                    </a:lnTo>
                    <a:lnTo>
                      <a:pt x="247" y="505"/>
                    </a:lnTo>
                    <a:lnTo>
                      <a:pt x="271" y="530"/>
                    </a:lnTo>
                    <a:lnTo>
                      <a:pt x="285" y="526"/>
                    </a:lnTo>
                    <a:lnTo>
                      <a:pt x="278" y="510"/>
                    </a:lnTo>
                    <a:lnTo>
                      <a:pt x="318" y="526"/>
                    </a:lnTo>
                    <a:lnTo>
                      <a:pt x="320" y="546"/>
                    </a:lnTo>
                    <a:lnTo>
                      <a:pt x="398" y="526"/>
                    </a:lnTo>
                    <a:lnTo>
                      <a:pt x="411" y="493"/>
                    </a:lnTo>
                    <a:lnTo>
                      <a:pt x="377" y="500"/>
                    </a:lnTo>
                    <a:lnTo>
                      <a:pt x="377" y="474"/>
                    </a:lnTo>
                    <a:lnTo>
                      <a:pt x="289" y="470"/>
                    </a:lnTo>
                    <a:lnTo>
                      <a:pt x="404" y="462"/>
                    </a:lnTo>
                    <a:lnTo>
                      <a:pt x="420" y="440"/>
                    </a:lnTo>
                    <a:lnTo>
                      <a:pt x="404" y="414"/>
                    </a:lnTo>
                    <a:lnTo>
                      <a:pt x="469" y="414"/>
                    </a:lnTo>
                    <a:lnTo>
                      <a:pt x="483" y="404"/>
                    </a:lnTo>
                    <a:lnTo>
                      <a:pt x="438" y="398"/>
                    </a:lnTo>
                    <a:lnTo>
                      <a:pt x="497" y="393"/>
                    </a:lnTo>
                    <a:lnTo>
                      <a:pt x="458" y="376"/>
                    </a:lnTo>
                    <a:lnTo>
                      <a:pt x="504" y="363"/>
                    </a:lnTo>
                    <a:lnTo>
                      <a:pt x="503" y="348"/>
                    </a:lnTo>
                    <a:lnTo>
                      <a:pt x="416" y="340"/>
                    </a:lnTo>
                    <a:lnTo>
                      <a:pt x="465" y="329"/>
                    </a:lnTo>
                    <a:lnTo>
                      <a:pt x="414" y="327"/>
                    </a:lnTo>
                    <a:lnTo>
                      <a:pt x="504" y="336"/>
                    </a:lnTo>
                    <a:lnTo>
                      <a:pt x="508" y="320"/>
                    </a:lnTo>
                    <a:lnTo>
                      <a:pt x="412" y="314"/>
                    </a:lnTo>
                    <a:lnTo>
                      <a:pt x="537" y="294"/>
                    </a:lnTo>
                    <a:lnTo>
                      <a:pt x="503" y="275"/>
                    </a:lnTo>
                    <a:lnTo>
                      <a:pt x="594" y="283"/>
                    </a:lnTo>
                    <a:lnTo>
                      <a:pt x="621" y="253"/>
                    </a:lnTo>
                    <a:lnTo>
                      <a:pt x="576" y="251"/>
                    </a:lnTo>
                    <a:lnTo>
                      <a:pt x="634" y="246"/>
                    </a:lnTo>
                    <a:lnTo>
                      <a:pt x="628" y="225"/>
                    </a:lnTo>
                    <a:lnTo>
                      <a:pt x="655" y="231"/>
                    </a:lnTo>
                    <a:lnTo>
                      <a:pt x="806" y="141"/>
                    </a:lnTo>
                    <a:lnTo>
                      <a:pt x="640" y="173"/>
                    </a:lnTo>
                    <a:lnTo>
                      <a:pt x="732" y="134"/>
                    </a:lnTo>
                    <a:lnTo>
                      <a:pt x="675" y="135"/>
                    </a:lnTo>
                    <a:lnTo>
                      <a:pt x="662" y="120"/>
                    </a:lnTo>
                    <a:lnTo>
                      <a:pt x="767" y="128"/>
                    </a:lnTo>
                    <a:lnTo>
                      <a:pt x="901" y="83"/>
                    </a:lnTo>
                    <a:lnTo>
                      <a:pt x="901" y="59"/>
                    </a:lnTo>
                    <a:lnTo>
                      <a:pt x="843" y="59"/>
                    </a:lnTo>
                    <a:lnTo>
                      <a:pt x="830" y="22"/>
                    </a:lnTo>
                    <a:lnTo>
                      <a:pt x="675" y="38"/>
                    </a:lnTo>
                    <a:lnTo>
                      <a:pt x="743" y="14"/>
                    </a:lnTo>
                    <a:lnTo>
                      <a:pt x="537" y="0"/>
                    </a:lnTo>
                    <a:lnTo>
                      <a:pt x="520" y="18"/>
                    </a:lnTo>
                    <a:lnTo>
                      <a:pt x="533" y="29"/>
                    </a:lnTo>
                    <a:lnTo>
                      <a:pt x="497" y="9"/>
                    </a:lnTo>
                    <a:lnTo>
                      <a:pt x="406" y="9"/>
                    </a:lnTo>
                    <a:lnTo>
                      <a:pt x="471" y="45"/>
                    </a:lnTo>
                    <a:lnTo>
                      <a:pt x="447" y="59"/>
                    </a:lnTo>
                    <a:lnTo>
                      <a:pt x="414" y="20"/>
                    </a:lnTo>
                    <a:lnTo>
                      <a:pt x="330" y="16"/>
                    </a:lnTo>
                    <a:lnTo>
                      <a:pt x="348" y="34"/>
                    </a:lnTo>
                    <a:lnTo>
                      <a:pt x="285" y="29"/>
                    </a:lnTo>
                    <a:lnTo>
                      <a:pt x="316" y="52"/>
                    </a:lnTo>
                    <a:lnTo>
                      <a:pt x="266" y="38"/>
                    </a:lnTo>
                    <a:lnTo>
                      <a:pt x="281" y="52"/>
                    </a:lnTo>
                    <a:lnTo>
                      <a:pt x="250" y="59"/>
                    </a:lnTo>
                    <a:lnTo>
                      <a:pt x="316" y="94"/>
                    </a:lnTo>
                    <a:lnTo>
                      <a:pt x="174" y="55"/>
                    </a:lnTo>
                    <a:lnTo>
                      <a:pt x="139" y="83"/>
                    </a:lnTo>
                    <a:lnTo>
                      <a:pt x="196" y="98"/>
                    </a:lnTo>
                    <a:lnTo>
                      <a:pt x="103" y="87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3" name="Freeform 27"/>
              <p:cNvSpPr>
                <a:spLocks/>
              </p:cNvSpPr>
              <p:nvPr/>
            </p:nvSpPr>
            <p:spPr bwMode="auto">
              <a:xfrm>
                <a:off x="1297" y="1285"/>
                <a:ext cx="429" cy="360"/>
              </a:xfrm>
              <a:custGeom>
                <a:avLst/>
                <a:gdLst/>
                <a:ahLst/>
                <a:cxnLst>
                  <a:cxn ang="0">
                    <a:pos x="6" y="82"/>
                  </a:cxn>
                  <a:cxn ang="0">
                    <a:pos x="100" y="0"/>
                  </a:cxn>
                  <a:cxn ang="0">
                    <a:pos x="97" y="82"/>
                  </a:cxn>
                  <a:cxn ang="0">
                    <a:pos x="149" y="171"/>
                  </a:cxn>
                  <a:cxn ang="0">
                    <a:pos x="151" y="185"/>
                  </a:cxn>
                  <a:cxn ang="0">
                    <a:pos x="119" y="126"/>
                  </a:cxn>
                  <a:cxn ang="0">
                    <a:pos x="126" y="67"/>
                  </a:cxn>
                  <a:cxn ang="0">
                    <a:pos x="131" y="57"/>
                  </a:cxn>
                  <a:cxn ang="0">
                    <a:pos x="146" y="35"/>
                  </a:cxn>
                  <a:cxn ang="0">
                    <a:pos x="214" y="11"/>
                  </a:cxn>
                  <a:cxn ang="0">
                    <a:pos x="250" y="44"/>
                  </a:cxn>
                  <a:cxn ang="0">
                    <a:pos x="265" y="127"/>
                  </a:cxn>
                  <a:cxn ang="0">
                    <a:pos x="319" y="109"/>
                  </a:cxn>
                  <a:cxn ang="0">
                    <a:pos x="433" y="96"/>
                  </a:cxn>
                  <a:cxn ang="0">
                    <a:pos x="442" y="147"/>
                  </a:cxn>
                  <a:cxn ang="0">
                    <a:pos x="471" y="158"/>
                  </a:cxn>
                  <a:cxn ang="0">
                    <a:pos x="515" y="146"/>
                  </a:cxn>
                  <a:cxn ang="0">
                    <a:pos x="554" y="179"/>
                  </a:cxn>
                  <a:cxn ang="0">
                    <a:pos x="570" y="185"/>
                  </a:cxn>
                  <a:cxn ang="0">
                    <a:pos x="593" y="199"/>
                  </a:cxn>
                  <a:cxn ang="0">
                    <a:pos x="633" y="215"/>
                  </a:cxn>
                  <a:cxn ang="0">
                    <a:pos x="628" y="238"/>
                  </a:cxn>
                  <a:cxn ang="0">
                    <a:pos x="643" y="231"/>
                  </a:cxn>
                  <a:cxn ang="0">
                    <a:pos x="623" y="279"/>
                  </a:cxn>
                  <a:cxn ang="0">
                    <a:pos x="631" y="299"/>
                  </a:cxn>
                  <a:cxn ang="0">
                    <a:pos x="636" y="335"/>
                  </a:cxn>
                  <a:cxn ang="0">
                    <a:pos x="739" y="370"/>
                  </a:cxn>
                  <a:cxn ang="0">
                    <a:pos x="792" y="415"/>
                  </a:cxn>
                  <a:cxn ang="0">
                    <a:pos x="842" y="447"/>
                  </a:cxn>
                  <a:cxn ang="0">
                    <a:pos x="807" y="473"/>
                  </a:cxn>
                  <a:cxn ang="0">
                    <a:pos x="806" y="515"/>
                  </a:cxn>
                  <a:cxn ang="0">
                    <a:pos x="777" y="551"/>
                  </a:cxn>
                  <a:cxn ang="0">
                    <a:pos x="645" y="467"/>
                  </a:cxn>
                  <a:cxn ang="0">
                    <a:pos x="652" y="515"/>
                  </a:cxn>
                  <a:cxn ang="0">
                    <a:pos x="687" y="558"/>
                  </a:cxn>
                  <a:cxn ang="0">
                    <a:pos x="728" y="592"/>
                  </a:cxn>
                  <a:cxn ang="0">
                    <a:pos x="739" y="679"/>
                  </a:cxn>
                  <a:cxn ang="0">
                    <a:pos x="702" y="716"/>
                  </a:cxn>
                  <a:cxn ang="0">
                    <a:pos x="530" y="626"/>
                  </a:cxn>
                  <a:cxn ang="0">
                    <a:pos x="502" y="604"/>
                  </a:cxn>
                  <a:cxn ang="0">
                    <a:pos x="450" y="551"/>
                  </a:cxn>
                  <a:cxn ang="0">
                    <a:pos x="425" y="566"/>
                  </a:cxn>
                  <a:cxn ang="0">
                    <a:pos x="350" y="566"/>
                  </a:cxn>
                  <a:cxn ang="0">
                    <a:pos x="483" y="521"/>
                  </a:cxn>
                  <a:cxn ang="0">
                    <a:pos x="520" y="415"/>
                  </a:cxn>
                  <a:cxn ang="0">
                    <a:pos x="445" y="325"/>
                  </a:cxn>
                  <a:cxn ang="0">
                    <a:pos x="393" y="333"/>
                  </a:cxn>
                  <a:cxn ang="0">
                    <a:pos x="416" y="294"/>
                  </a:cxn>
                  <a:cxn ang="0">
                    <a:pos x="363" y="235"/>
                  </a:cxn>
                  <a:cxn ang="0">
                    <a:pos x="329" y="258"/>
                  </a:cxn>
                  <a:cxn ang="0">
                    <a:pos x="267" y="265"/>
                  </a:cxn>
                  <a:cxn ang="0">
                    <a:pos x="18" y="185"/>
                  </a:cxn>
                  <a:cxn ang="0">
                    <a:pos x="0" y="160"/>
                  </a:cxn>
                </a:cxnLst>
                <a:rect l="0" t="0" r="r" b="b"/>
                <a:pathLst>
                  <a:path w="842" h="716">
                    <a:moveTo>
                      <a:pt x="0" y="160"/>
                    </a:moveTo>
                    <a:lnTo>
                      <a:pt x="6" y="82"/>
                    </a:lnTo>
                    <a:lnTo>
                      <a:pt x="40" y="27"/>
                    </a:lnTo>
                    <a:lnTo>
                      <a:pt x="100" y="0"/>
                    </a:lnTo>
                    <a:lnTo>
                      <a:pt x="149" y="11"/>
                    </a:lnTo>
                    <a:lnTo>
                      <a:pt x="97" y="82"/>
                    </a:lnTo>
                    <a:lnTo>
                      <a:pt x="109" y="127"/>
                    </a:lnTo>
                    <a:lnTo>
                      <a:pt x="149" y="171"/>
                    </a:lnTo>
                    <a:lnTo>
                      <a:pt x="100" y="187"/>
                    </a:lnTo>
                    <a:lnTo>
                      <a:pt x="151" y="185"/>
                    </a:lnTo>
                    <a:lnTo>
                      <a:pt x="157" y="147"/>
                    </a:lnTo>
                    <a:lnTo>
                      <a:pt x="119" y="126"/>
                    </a:lnTo>
                    <a:lnTo>
                      <a:pt x="151" y="98"/>
                    </a:lnTo>
                    <a:lnTo>
                      <a:pt x="126" y="67"/>
                    </a:lnTo>
                    <a:lnTo>
                      <a:pt x="174" y="75"/>
                    </a:lnTo>
                    <a:lnTo>
                      <a:pt x="131" y="57"/>
                    </a:lnTo>
                    <a:lnTo>
                      <a:pt x="182" y="62"/>
                    </a:lnTo>
                    <a:lnTo>
                      <a:pt x="146" y="35"/>
                    </a:lnTo>
                    <a:lnTo>
                      <a:pt x="187" y="37"/>
                    </a:lnTo>
                    <a:lnTo>
                      <a:pt x="214" y="11"/>
                    </a:lnTo>
                    <a:lnTo>
                      <a:pt x="248" y="8"/>
                    </a:lnTo>
                    <a:lnTo>
                      <a:pt x="250" y="44"/>
                    </a:lnTo>
                    <a:lnTo>
                      <a:pt x="275" y="57"/>
                    </a:lnTo>
                    <a:lnTo>
                      <a:pt x="265" y="127"/>
                    </a:lnTo>
                    <a:lnTo>
                      <a:pt x="299" y="96"/>
                    </a:lnTo>
                    <a:lnTo>
                      <a:pt x="319" y="109"/>
                    </a:lnTo>
                    <a:lnTo>
                      <a:pt x="363" y="75"/>
                    </a:lnTo>
                    <a:lnTo>
                      <a:pt x="433" y="96"/>
                    </a:lnTo>
                    <a:lnTo>
                      <a:pt x="463" y="127"/>
                    </a:lnTo>
                    <a:lnTo>
                      <a:pt x="442" y="147"/>
                    </a:lnTo>
                    <a:lnTo>
                      <a:pt x="483" y="139"/>
                    </a:lnTo>
                    <a:lnTo>
                      <a:pt x="471" y="158"/>
                    </a:lnTo>
                    <a:lnTo>
                      <a:pt x="495" y="171"/>
                    </a:lnTo>
                    <a:lnTo>
                      <a:pt x="515" y="146"/>
                    </a:lnTo>
                    <a:lnTo>
                      <a:pt x="546" y="158"/>
                    </a:lnTo>
                    <a:lnTo>
                      <a:pt x="554" y="179"/>
                    </a:lnTo>
                    <a:lnTo>
                      <a:pt x="530" y="185"/>
                    </a:lnTo>
                    <a:lnTo>
                      <a:pt x="570" y="185"/>
                    </a:lnTo>
                    <a:lnTo>
                      <a:pt x="563" y="213"/>
                    </a:lnTo>
                    <a:lnTo>
                      <a:pt x="593" y="199"/>
                    </a:lnTo>
                    <a:lnTo>
                      <a:pt x="573" y="221"/>
                    </a:lnTo>
                    <a:lnTo>
                      <a:pt x="633" y="215"/>
                    </a:lnTo>
                    <a:lnTo>
                      <a:pt x="601" y="238"/>
                    </a:lnTo>
                    <a:lnTo>
                      <a:pt x="628" y="238"/>
                    </a:lnTo>
                    <a:lnTo>
                      <a:pt x="617" y="256"/>
                    </a:lnTo>
                    <a:lnTo>
                      <a:pt x="643" y="231"/>
                    </a:lnTo>
                    <a:lnTo>
                      <a:pt x="671" y="256"/>
                    </a:lnTo>
                    <a:lnTo>
                      <a:pt x="623" y="279"/>
                    </a:lnTo>
                    <a:lnTo>
                      <a:pt x="693" y="294"/>
                    </a:lnTo>
                    <a:lnTo>
                      <a:pt x="631" y="299"/>
                    </a:lnTo>
                    <a:lnTo>
                      <a:pt x="656" y="312"/>
                    </a:lnTo>
                    <a:lnTo>
                      <a:pt x="636" y="335"/>
                    </a:lnTo>
                    <a:lnTo>
                      <a:pt x="706" y="376"/>
                    </a:lnTo>
                    <a:lnTo>
                      <a:pt x="739" y="370"/>
                    </a:lnTo>
                    <a:lnTo>
                      <a:pt x="757" y="418"/>
                    </a:lnTo>
                    <a:lnTo>
                      <a:pt x="792" y="415"/>
                    </a:lnTo>
                    <a:lnTo>
                      <a:pt x="788" y="437"/>
                    </a:lnTo>
                    <a:lnTo>
                      <a:pt x="842" y="447"/>
                    </a:lnTo>
                    <a:lnTo>
                      <a:pt x="833" y="477"/>
                    </a:lnTo>
                    <a:lnTo>
                      <a:pt x="807" y="473"/>
                    </a:lnTo>
                    <a:lnTo>
                      <a:pt x="819" y="488"/>
                    </a:lnTo>
                    <a:lnTo>
                      <a:pt x="806" y="515"/>
                    </a:lnTo>
                    <a:lnTo>
                      <a:pt x="780" y="503"/>
                    </a:lnTo>
                    <a:lnTo>
                      <a:pt x="777" y="551"/>
                    </a:lnTo>
                    <a:lnTo>
                      <a:pt x="681" y="458"/>
                    </a:lnTo>
                    <a:lnTo>
                      <a:pt x="645" y="467"/>
                    </a:lnTo>
                    <a:lnTo>
                      <a:pt x="671" y="492"/>
                    </a:lnTo>
                    <a:lnTo>
                      <a:pt x="652" y="515"/>
                    </a:lnTo>
                    <a:lnTo>
                      <a:pt x="665" y="514"/>
                    </a:lnTo>
                    <a:lnTo>
                      <a:pt x="687" y="558"/>
                    </a:lnTo>
                    <a:lnTo>
                      <a:pt x="732" y="569"/>
                    </a:lnTo>
                    <a:lnTo>
                      <a:pt x="728" y="592"/>
                    </a:lnTo>
                    <a:lnTo>
                      <a:pt x="755" y="618"/>
                    </a:lnTo>
                    <a:lnTo>
                      <a:pt x="739" y="679"/>
                    </a:lnTo>
                    <a:lnTo>
                      <a:pt x="623" y="616"/>
                    </a:lnTo>
                    <a:lnTo>
                      <a:pt x="702" y="716"/>
                    </a:lnTo>
                    <a:lnTo>
                      <a:pt x="552" y="660"/>
                    </a:lnTo>
                    <a:lnTo>
                      <a:pt x="530" y="626"/>
                    </a:lnTo>
                    <a:lnTo>
                      <a:pt x="548" y="624"/>
                    </a:lnTo>
                    <a:lnTo>
                      <a:pt x="502" y="604"/>
                    </a:lnTo>
                    <a:lnTo>
                      <a:pt x="485" y="566"/>
                    </a:lnTo>
                    <a:lnTo>
                      <a:pt x="450" y="551"/>
                    </a:lnTo>
                    <a:lnTo>
                      <a:pt x="446" y="578"/>
                    </a:lnTo>
                    <a:lnTo>
                      <a:pt x="425" y="566"/>
                    </a:lnTo>
                    <a:lnTo>
                      <a:pt x="392" y="590"/>
                    </a:lnTo>
                    <a:lnTo>
                      <a:pt x="350" y="566"/>
                    </a:lnTo>
                    <a:lnTo>
                      <a:pt x="371" y="521"/>
                    </a:lnTo>
                    <a:lnTo>
                      <a:pt x="483" y="521"/>
                    </a:lnTo>
                    <a:lnTo>
                      <a:pt x="456" y="478"/>
                    </a:lnTo>
                    <a:lnTo>
                      <a:pt x="520" y="415"/>
                    </a:lnTo>
                    <a:lnTo>
                      <a:pt x="475" y="332"/>
                    </a:lnTo>
                    <a:lnTo>
                      <a:pt x="445" y="325"/>
                    </a:lnTo>
                    <a:lnTo>
                      <a:pt x="462" y="309"/>
                    </a:lnTo>
                    <a:lnTo>
                      <a:pt x="393" y="333"/>
                    </a:lnTo>
                    <a:lnTo>
                      <a:pt x="392" y="309"/>
                    </a:lnTo>
                    <a:lnTo>
                      <a:pt x="416" y="294"/>
                    </a:lnTo>
                    <a:lnTo>
                      <a:pt x="364" y="262"/>
                    </a:lnTo>
                    <a:lnTo>
                      <a:pt x="363" y="235"/>
                    </a:lnTo>
                    <a:lnTo>
                      <a:pt x="318" y="223"/>
                    </a:lnTo>
                    <a:lnTo>
                      <a:pt x="329" y="258"/>
                    </a:lnTo>
                    <a:lnTo>
                      <a:pt x="248" y="245"/>
                    </a:lnTo>
                    <a:lnTo>
                      <a:pt x="267" y="265"/>
                    </a:lnTo>
                    <a:lnTo>
                      <a:pt x="53" y="231"/>
                    </a:lnTo>
                    <a:lnTo>
                      <a:pt x="18" y="185"/>
                    </a:lnTo>
                    <a:lnTo>
                      <a:pt x="86" y="189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4" name="Freeform 28"/>
              <p:cNvSpPr>
                <a:spLocks/>
              </p:cNvSpPr>
              <p:nvPr/>
            </p:nvSpPr>
            <p:spPr bwMode="auto">
              <a:xfrm>
                <a:off x="1343" y="1532"/>
                <a:ext cx="96" cy="81"/>
              </a:xfrm>
              <a:custGeom>
                <a:avLst/>
                <a:gdLst/>
                <a:ahLst/>
                <a:cxnLst>
                  <a:cxn ang="0">
                    <a:pos x="0" y="126"/>
                  </a:cxn>
                  <a:cxn ang="0">
                    <a:pos x="25" y="97"/>
                  </a:cxn>
                  <a:cxn ang="0">
                    <a:pos x="45" y="0"/>
                  </a:cxn>
                  <a:cxn ang="0">
                    <a:pos x="63" y="35"/>
                  </a:cxn>
                  <a:cxn ang="0">
                    <a:pos x="106" y="43"/>
                  </a:cxn>
                  <a:cxn ang="0">
                    <a:pos x="193" y="114"/>
                  </a:cxn>
                  <a:cxn ang="0">
                    <a:pos x="181" y="138"/>
                  </a:cxn>
                  <a:cxn ang="0">
                    <a:pos x="103" y="106"/>
                  </a:cxn>
                  <a:cxn ang="0">
                    <a:pos x="54" y="158"/>
                  </a:cxn>
                  <a:cxn ang="0">
                    <a:pos x="43" y="114"/>
                  </a:cxn>
                  <a:cxn ang="0">
                    <a:pos x="0" y="126"/>
                  </a:cxn>
                </a:cxnLst>
                <a:rect l="0" t="0" r="r" b="b"/>
                <a:pathLst>
                  <a:path w="193" h="158">
                    <a:moveTo>
                      <a:pt x="0" y="126"/>
                    </a:moveTo>
                    <a:lnTo>
                      <a:pt x="25" y="97"/>
                    </a:lnTo>
                    <a:lnTo>
                      <a:pt x="45" y="0"/>
                    </a:lnTo>
                    <a:lnTo>
                      <a:pt x="63" y="35"/>
                    </a:lnTo>
                    <a:lnTo>
                      <a:pt x="106" y="43"/>
                    </a:lnTo>
                    <a:lnTo>
                      <a:pt x="193" y="114"/>
                    </a:lnTo>
                    <a:lnTo>
                      <a:pt x="181" y="138"/>
                    </a:lnTo>
                    <a:lnTo>
                      <a:pt x="103" y="106"/>
                    </a:lnTo>
                    <a:lnTo>
                      <a:pt x="54" y="158"/>
                    </a:lnTo>
                    <a:lnTo>
                      <a:pt x="43" y="114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5" name="Freeform 29"/>
              <p:cNvSpPr>
                <a:spLocks/>
              </p:cNvSpPr>
              <p:nvPr/>
            </p:nvSpPr>
            <p:spPr bwMode="auto">
              <a:xfrm>
                <a:off x="1754" y="1902"/>
                <a:ext cx="100" cy="116"/>
              </a:xfrm>
              <a:custGeom>
                <a:avLst/>
                <a:gdLst/>
                <a:ahLst/>
                <a:cxnLst>
                  <a:cxn ang="0">
                    <a:pos x="0" y="175"/>
                  </a:cxn>
                  <a:cxn ang="0">
                    <a:pos x="81" y="11"/>
                  </a:cxn>
                  <a:cxn ang="0">
                    <a:pos x="114" y="0"/>
                  </a:cxn>
                  <a:cxn ang="0">
                    <a:pos x="75" y="87"/>
                  </a:cxn>
                  <a:cxn ang="0">
                    <a:pos x="99" y="66"/>
                  </a:cxn>
                  <a:cxn ang="0">
                    <a:pos x="119" y="106"/>
                  </a:cxn>
                  <a:cxn ang="0">
                    <a:pos x="169" y="106"/>
                  </a:cxn>
                  <a:cxn ang="0">
                    <a:pos x="157" y="137"/>
                  </a:cxn>
                  <a:cxn ang="0">
                    <a:pos x="185" y="136"/>
                  </a:cxn>
                  <a:cxn ang="0">
                    <a:pos x="167" y="173"/>
                  </a:cxn>
                  <a:cxn ang="0">
                    <a:pos x="191" y="154"/>
                  </a:cxn>
                  <a:cxn ang="0">
                    <a:pos x="197" y="185"/>
                  </a:cxn>
                  <a:cxn ang="0">
                    <a:pos x="172" y="225"/>
                  </a:cxn>
                  <a:cxn ang="0">
                    <a:pos x="169" y="197"/>
                  </a:cxn>
                  <a:cxn ang="0">
                    <a:pos x="157" y="212"/>
                  </a:cxn>
                  <a:cxn ang="0">
                    <a:pos x="157" y="170"/>
                  </a:cxn>
                  <a:cxn ang="0">
                    <a:pos x="109" y="212"/>
                  </a:cxn>
                  <a:cxn ang="0">
                    <a:pos x="137" y="182"/>
                  </a:cxn>
                  <a:cxn ang="0">
                    <a:pos x="97" y="185"/>
                  </a:cxn>
                  <a:cxn ang="0">
                    <a:pos x="107" y="171"/>
                  </a:cxn>
                  <a:cxn ang="0">
                    <a:pos x="0" y="175"/>
                  </a:cxn>
                </a:cxnLst>
                <a:rect l="0" t="0" r="r" b="b"/>
                <a:pathLst>
                  <a:path w="197" h="225">
                    <a:moveTo>
                      <a:pt x="0" y="175"/>
                    </a:moveTo>
                    <a:lnTo>
                      <a:pt x="81" y="11"/>
                    </a:lnTo>
                    <a:lnTo>
                      <a:pt x="114" y="0"/>
                    </a:lnTo>
                    <a:lnTo>
                      <a:pt x="75" y="87"/>
                    </a:lnTo>
                    <a:lnTo>
                      <a:pt x="99" y="66"/>
                    </a:lnTo>
                    <a:lnTo>
                      <a:pt x="119" y="106"/>
                    </a:lnTo>
                    <a:lnTo>
                      <a:pt x="169" y="106"/>
                    </a:lnTo>
                    <a:lnTo>
                      <a:pt x="157" y="137"/>
                    </a:lnTo>
                    <a:lnTo>
                      <a:pt x="185" y="136"/>
                    </a:lnTo>
                    <a:lnTo>
                      <a:pt x="167" y="173"/>
                    </a:lnTo>
                    <a:lnTo>
                      <a:pt x="191" y="154"/>
                    </a:lnTo>
                    <a:lnTo>
                      <a:pt x="197" y="185"/>
                    </a:lnTo>
                    <a:lnTo>
                      <a:pt x="172" y="225"/>
                    </a:lnTo>
                    <a:lnTo>
                      <a:pt x="169" y="197"/>
                    </a:lnTo>
                    <a:lnTo>
                      <a:pt x="157" y="212"/>
                    </a:lnTo>
                    <a:lnTo>
                      <a:pt x="157" y="170"/>
                    </a:lnTo>
                    <a:lnTo>
                      <a:pt x="109" y="212"/>
                    </a:lnTo>
                    <a:lnTo>
                      <a:pt x="137" y="182"/>
                    </a:lnTo>
                    <a:lnTo>
                      <a:pt x="97" y="185"/>
                    </a:lnTo>
                    <a:lnTo>
                      <a:pt x="107" y="171"/>
                    </a:lnTo>
                    <a:lnTo>
                      <a:pt x="0" y="17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6" name="Freeform 30"/>
              <p:cNvSpPr>
                <a:spLocks/>
              </p:cNvSpPr>
              <p:nvPr/>
            </p:nvSpPr>
            <p:spPr bwMode="auto">
              <a:xfrm>
                <a:off x="1513" y="3205"/>
                <a:ext cx="124" cy="737"/>
              </a:xfrm>
              <a:custGeom>
                <a:avLst/>
                <a:gdLst/>
                <a:ahLst/>
                <a:cxnLst>
                  <a:cxn ang="0">
                    <a:pos x="0" y="1144"/>
                  </a:cxn>
                  <a:cxn ang="0">
                    <a:pos x="20" y="1103"/>
                  </a:cxn>
                  <a:cxn ang="0">
                    <a:pos x="52" y="1131"/>
                  </a:cxn>
                  <a:cxn ang="0">
                    <a:pos x="84" y="1058"/>
                  </a:cxn>
                  <a:cxn ang="0">
                    <a:pos x="71" y="1028"/>
                  </a:cxn>
                  <a:cxn ang="0">
                    <a:pos x="96" y="925"/>
                  </a:cxn>
                  <a:cxn ang="0">
                    <a:pos x="50" y="915"/>
                  </a:cxn>
                  <a:cxn ang="0">
                    <a:pos x="58" y="748"/>
                  </a:cxn>
                  <a:cxn ang="0">
                    <a:pos x="117" y="574"/>
                  </a:cxn>
                  <a:cxn ang="0">
                    <a:pos x="117" y="425"/>
                  </a:cxn>
                  <a:cxn ang="0">
                    <a:pos x="159" y="146"/>
                  </a:cxn>
                  <a:cxn ang="0">
                    <a:pos x="147" y="25"/>
                  </a:cxn>
                  <a:cxn ang="0">
                    <a:pos x="176" y="0"/>
                  </a:cxn>
                  <a:cxn ang="0">
                    <a:pos x="206" y="63"/>
                  </a:cxn>
                  <a:cxn ang="0">
                    <a:pos x="222" y="193"/>
                  </a:cxn>
                  <a:cxn ang="0">
                    <a:pos x="243" y="194"/>
                  </a:cxn>
                  <a:cxn ang="0">
                    <a:pos x="240" y="239"/>
                  </a:cxn>
                  <a:cxn ang="0">
                    <a:pos x="210" y="257"/>
                  </a:cxn>
                  <a:cxn ang="0">
                    <a:pos x="210" y="340"/>
                  </a:cxn>
                  <a:cxn ang="0">
                    <a:pos x="176" y="389"/>
                  </a:cxn>
                  <a:cxn ang="0">
                    <a:pos x="148" y="511"/>
                  </a:cxn>
                  <a:cxn ang="0">
                    <a:pos x="169" y="625"/>
                  </a:cxn>
                  <a:cxn ang="0">
                    <a:pos x="130" y="721"/>
                  </a:cxn>
                  <a:cxn ang="0">
                    <a:pos x="105" y="962"/>
                  </a:cxn>
                  <a:cxn ang="0">
                    <a:pos x="123" y="1049"/>
                  </a:cxn>
                  <a:cxn ang="0">
                    <a:pos x="106" y="1058"/>
                  </a:cxn>
                  <a:cxn ang="0">
                    <a:pos x="116" y="1134"/>
                  </a:cxn>
                  <a:cxn ang="0">
                    <a:pos x="65" y="1297"/>
                  </a:cxn>
                  <a:cxn ang="0">
                    <a:pos x="70" y="1323"/>
                  </a:cxn>
                  <a:cxn ang="0">
                    <a:pos x="95" y="1315"/>
                  </a:cxn>
                  <a:cxn ang="0">
                    <a:pos x="105" y="1376"/>
                  </a:cxn>
                  <a:cxn ang="0">
                    <a:pos x="210" y="1388"/>
                  </a:cxn>
                  <a:cxn ang="0">
                    <a:pos x="140" y="1416"/>
                  </a:cxn>
                  <a:cxn ang="0">
                    <a:pos x="130" y="1461"/>
                  </a:cxn>
                  <a:cxn ang="0">
                    <a:pos x="100" y="1447"/>
                  </a:cxn>
                  <a:cxn ang="0">
                    <a:pos x="135" y="1419"/>
                  </a:cxn>
                  <a:cxn ang="0">
                    <a:pos x="84" y="1405"/>
                  </a:cxn>
                  <a:cxn ang="0">
                    <a:pos x="77" y="1354"/>
                  </a:cxn>
                  <a:cxn ang="0">
                    <a:pos x="64" y="1378"/>
                  </a:cxn>
                  <a:cxn ang="0">
                    <a:pos x="44" y="1332"/>
                  </a:cxn>
                  <a:cxn ang="0">
                    <a:pos x="54" y="1315"/>
                  </a:cxn>
                  <a:cxn ang="0">
                    <a:pos x="30" y="1294"/>
                  </a:cxn>
                  <a:cxn ang="0">
                    <a:pos x="50" y="1268"/>
                  </a:cxn>
                  <a:cxn ang="0">
                    <a:pos x="31" y="1196"/>
                  </a:cxn>
                  <a:cxn ang="0">
                    <a:pos x="70" y="1204"/>
                  </a:cxn>
                  <a:cxn ang="0">
                    <a:pos x="31" y="1168"/>
                  </a:cxn>
                  <a:cxn ang="0">
                    <a:pos x="41" y="1141"/>
                  </a:cxn>
                  <a:cxn ang="0">
                    <a:pos x="0" y="1144"/>
                  </a:cxn>
                </a:cxnLst>
                <a:rect l="0" t="0" r="r" b="b"/>
                <a:pathLst>
                  <a:path w="243" h="1461">
                    <a:moveTo>
                      <a:pt x="0" y="1144"/>
                    </a:moveTo>
                    <a:lnTo>
                      <a:pt x="20" y="1103"/>
                    </a:lnTo>
                    <a:lnTo>
                      <a:pt x="52" y="1131"/>
                    </a:lnTo>
                    <a:lnTo>
                      <a:pt x="84" y="1058"/>
                    </a:lnTo>
                    <a:lnTo>
                      <a:pt x="71" y="1028"/>
                    </a:lnTo>
                    <a:lnTo>
                      <a:pt x="96" y="925"/>
                    </a:lnTo>
                    <a:lnTo>
                      <a:pt x="50" y="915"/>
                    </a:lnTo>
                    <a:lnTo>
                      <a:pt x="58" y="748"/>
                    </a:lnTo>
                    <a:lnTo>
                      <a:pt x="117" y="574"/>
                    </a:lnTo>
                    <a:lnTo>
                      <a:pt x="117" y="425"/>
                    </a:lnTo>
                    <a:lnTo>
                      <a:pt x="159" y="146"/>
                    </a:lnTo>
                    <a:lnTo>
                      <a:pt x="147" y="25"/>
                    </a:lnTo>
                    <a:lnTo>
                      <a:pt x="176" y="0"/>
                    </a:lnTo>
                    <a:lnTo>
                      <a:pt x="206" y="63"/>
                    </a:lnTo>
                    <a:lnTo>
                      <a:pt x="222" y="193"/>
                    </a:lnTo>
                    <a:lnTo>
                      <a:pt x="243" y="194"/>
                    </a:lnTo>
                    <a:lnTo>
                      <a:pt x="240" y="239"/>
                    </a:lnTo>
                    <a:lnTo>
                      <a:pt x="210" y="257"/>
                    </a:lnTo>
                    <a:lnTo>
                      <a:pt x="210" y="340"/>
                    </a:lnTo>
                    <a:lnTo>
                      <a:pt x="176" y="389"/>
                    </a:lnTo>
                    <a:lnTo>
                      <a:pt x="148" y="511"/>
                    </a:lnTo>
                    <a:lnTo>
                      <a:pt x="169" y="625"/>
                    </a:lnTo>
                    <a:lnTo>
                      <a:pt x="130" y="721"/>
                    </a:lnTo>
                    <a:lnTo>
                      <a:pt x="105" y="962"/>
                    </a:lnTo>
                    <a:lnTo>
                      <a:pt x="123" y="1049"/>
                    </a:lnTo>
                    <a:lnTo>
                      <a:pt x="106" y="1058"/>
                    </a:lnTo>
                    <a:lnTo>
                      <a:pt x="116" y="1134"/>
                    </a:lnTo>
                    <a:lnTo>
                      <a:pt x="65" y="1297"/>
                    </a:lnTo>
                    <a:lnTo>
                      <a:pt x="70" y="1323"/>
                    </a:lnTo>
                    <a:lnTo>
                      <a:pt x="95" y="1315"/>
                    </a:lnTo>
                    <a:lnTo>
                      <a:pt x="105" y="1376"/>
                    </a:lnTo>
                    <a:lnTo>
                      <a:pt x="210" y="1388"/>
                    </a:lnTo>
                    <a:lnTo>
                      <a:pt x="140" y="1416"/>
                    </a:lnTo>
                    <a:lnTo>
                      <a:pt x="130" y="1461"/>
                    </a:lnTo>
                    <a:lnTo>
                      <a:pt x="100" y="1447"/>
                    </a:lnTo>
                    <a:lnTo>
                      <a:pt x="135" y="1419"/>
                    </a:lnTo>
                    <a:lnTo>
                      <a:pt x="84" y="1405"/>
                    </a:lnTo>
                    <a:lnTo>
                      <a:pt x="77" y="1354"/>
                    </a:lnTo>
                    <a:lnTo>
                      <a:pt x="64" y="1378"/>
                    </a:lnTo>
                    <a:lnTo>
                      <a:pt x="44" y="1332"/>
                    </a:lnTo>
                    <a:lnTo>
                      <a:pt x="54" y="1315"/>
                    </a:lnTo>
                    <a:lnTo>
                      <a:pt x="30" y="1294"/>
                    </a:lnTo>
                    <a:lnTo>
                      <a:pt x="50" y="1268"/>
                    </a:lnTo>
                    <a:lnTo>
                      <a:pt x="31" y="1196"/>
                    </a:lnTo>
                    <a:lnTo>
                      <a:pt x="70" y="1204"/>
                    </a:lnTo>
                    <a:lnTo>
                      <a:pt x="31" y="1168"/>
                    </a:lnTo>
                    <a:lnTo>
                      <a:pt x="41" y="1141"/>
                    </a:lnTo>
                    <a:lnTo>
                      <a:pt x="0" y="114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7" name="Freeform 31"/>
              <p:cNvSpPr>
                <a:spLocks/>
              </p:cNvSpPr>
              <p:nvPr/>
            </p:nvSpPr>
            <p:spPr bwMode="auto">
              <a:xfrm>
                <a:off x="1520" y="3822"/>
                <a:ext cx="11" cy="2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6" y="0"/>
                  </a:cxn>
                  <a:cxn ang="0">
                    <a:pos x="21" y="56"/>
                  </a:cxn>
                  <a:cxn ang="0">
                    <a:pos x="0" y="28"/>
                  </a:cxn>
                </a:cxnLst>
                <a:rect l="0" t="0" r="r" b="b"/>
                <a:pathLst>
                  <a:path w="21" h="56">
                    <a:moveTo>
                      <a:pt x="0" y="28"/>
                    </a:moveTo>
                    <a:lnTo>
                      <a:pt x="6" y="0"/>
                    </a:lnTo>
                    <a:lnTo>
                      <a:pt x="21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8" name="Freeform 32"/>
              <p:cNvSpPr>
                <a:spLocks/>
              </p:cNvSpPr>
              <p:nvPr/>
            </p:nvSpPr>
            <p:spPr bwMode="auto">
              <a:xfrm>
                <a:off x="1531" y="3674"/>
                <a:ext cx="7" cy="3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15" y="0"/>
                  </a:cxn>
                  <a:cxn ang="0">
                    <a:pos x="15" y="70"/>
                  </a:cxn>
                  <a:cxn ang="0">
                    <a:pos x="0" y="59"/>
                  </a:cxn>
                </a:cxnLst>
                <a:rect l="0" t="0" r="r" b="b"/>
                <a:pathLst>
                  <a:path w="15" h="70">
                    <a:moveTo>
                      <a:pt x="0" y="59"/>
                    </a:moveTo>
                    <a:lnTo>
                      <a:pt x="15" y="0"/>
                    </a:lnTo>
                    <a:lnTo>
                      <a:pt x="15" y="7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89" name="Freeform 33"/>
              <p:cNvSpPr>
                <a:spLocks/>
              </p:cNvSpPr>
              <p:nvPr/>
            </p:nvSpPr>
            <p:spPr bwMode="auto">
              <a:xfrm>
                <a:off x="1542" y="3931"/>
                <a:ext cx="17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5"/>
                  </a:cxn>
                  <a:cxn ang="0">
                    <a:pos x="39" y="28"/>
                  </a:cxn>
                  <a:cxn ang="0">
                    <a:pos x="0" y="0"/>
                  </a:cxn>
                </a:cxnLst>
                <a:rect l="0" t="0" r="r" b="b"/>
                <a:pathLst>
                  <a:path w="39" h="28">
                    <a:moveTo>
                      <a:pt x="0" y="0"/>
                    </a:moveTo>
                    <a:lnTo>
                      <a:pt x="38" y="5"/>
                    </a:lnTo>
                    <a:lnTo>
                      <a:pt x="39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0" name="Freeform 34"/>
              <p:cNvSpPr>
                <a:spLocks/>
              </p:cNvSpPr>
              <p:nvPr/>
            </p:nvSpPr>
            <p:spPr bwMode="auto">
              <a:xfrm>
                <a:off x="1545" y="3896"/>
                <a:ext cx="29" cy="3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8" y="0"/>
                  </a:cxn>
                  <a:cxn ang="0">
                    <a:pos x="17" y="33"/>
                  </a:cxn>
                  <a:cxn ang="0">
                    <a:pos x="59" y="46"/>
                  </a:cxn>
                  <a:cxn ang="0">
                    <a:pos x="32" y="70"/>
                  </a:cxn>
                  <a:cxn ang="0">
                    <a:pos x="0" y="12"/>
                  </a:cxn>
                </a:cxnLst>
                <a:rect l="0" t="0" r="r" b="b"/>
                <a:pathLst>
                  <a:path w="59" h="70">
                    <a:moveTo>
                      <a:pt x="0" y="12"/>
                    </a:moveTo>
                    <a:lnTo>
                      <a:pt x="18" y="0"/>
                    </a:lnTo>
                    <a:lnTo>
                      <a:pt x="17" y="33"/>
                    </a:lnTo>
                    <a:lnTo>
                      <a:pt x="59" y="46"/>
                    </a:lnTo>
                    <a:lnTo>
                      <a:pt x="32" y="7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1" name="Freeform 35"/>
              <p:cNvSpPr>
                <a:spLocks/>
              </p:cNvSpPr>
              <p:nvPr/>
            </p:nvSpPr>
            <p:spPr bwMode="auto">
              <a:xfrm>
                <a:off x="1566" y="3945"/>
                <a:ext cx="15" cy="7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8" y="0"/>
                  </a:cxn>
                  <a:cxn ang="0">
                    <a:pos x="30" y="17"/>
                  </a:cxn>
                  <a:cxn ang="0">
                    <a:pos x="0" y="12"/>
                  </a:cxn>
                </a:cxnLst>
                <a:rect l="0" t="0" r="r" b="b"/>
                <a:pathLst>
                  <a:path w="30" h="17">
                    <a:moveTo>
                      <a:pt x="0" y="12"/>
                    </a:moveTo>
                    <a:lnTo>
                      <a:pt x="8" y="0"/>
                    </a:lnTo>
                    <a:lnTo>
                      <a:pt x="30" y="1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2" name="Freeform 36"/>
              <p:cNvSpPr>
                <a:spLocks/>
              </p:cNvSpPr>
              <p:nvPr/>
            </p:nvSpPr>
            <p:spPr bwMode="auto">
              <a:xfrm>
                <a:off x="1577" y="3914"/>
                <a:ext cx="43" cy="52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5" y="70"/>
                  </a:cxn>
                  <a:cxn ang="0">
                    <a:pos x="57" y="79"/>
                  </a:cxn>
                  <a:cxn ang="0">
                    <a:pos x="39" y="52"/>
                  </a:cxn>
                  <a:cxn ang="0">
                    <a:pos x="59" y="37"/>
                  </a:cxn>
                  <a:cxn ang="0">
                    <a:pos x="28" y="31"/>
                  </a:cxn>
                  <a:cxn ang="0">
                    <a:pos x="28" y="7"/>
                  </a:cxn>
                  <a:cxn ang="0">
                    <a:pos x="80" y="0"/>
                  </a:cxn>
                  <a:cxn ang="0">
                    <a:pos x="83" y="106"/>
                  </a:cxn>
                  <a:cxn ang="0">
                    <a:pos x="0" y="86"/>
                  </a:cxn>
                </a:cxnLst>
                <a:rect l="0" t="0" r="r" b="b"/>
                <a:pathLst>
                  <a:path w="83" h="106">
                    <a:moveTo>
                      <a:pt x="0" y="86"/>
                    </a:moveTo>
                    <a:lnTo>
                      <a:pt x="15" y="70"/>
                    </a:lnTo>
                    <a:lnTo>
                      <a:pt x="57" y="79"/>
                    </a:lnTo>
                    <a:lnTo>
                      <a:pt x="39" y="52"/>
                    </a:lnTo>
                    <a:lnTo>
                      <a:pt x="59" y="37"/>
                    </a:lnTo>
                    <a:lnTo>
                      <a:pt x="28" y="31"/>
                    </a:lnTo>
                    <a:lnTo>
                      <a:pt x="28" y="7"/>
                    </a:lnTo>
                    <a:lnTo>
                      <a:pt x="80" y="0"/>
                    </a:lnTo>
                    <a:lnTo>
                      <a:pt x="83" y="106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3" name="Freeform 37"/>
              <p:cNvSpPr>
                <a:spLocks/>
              </p:cNvSpPr>
              <p:nvPr/>
            </p:nvSpPr>
            <p:spPr bwMode="auto">
              <a:xfrm>
                <a:off x="1598" y="3977"/>
                <a:ext cx="3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5"/>
                  </a:cxn>
                  <a:cxn ang="0">
                    <a:pos x="59" y="20"/>
                  </a:cxn>
                  <a:cxn ang="0">
                    <a:pos x="0" y="0"/>
                  </a:cxn>
                </a:cxnLst>
                <a:rect l="0" t="0" r="r" b="b"/>
                <a:pathLst>
                  <a:path w="59" h="20">
                    <a:moveTo>
                      <a:pt x="0" y="0"/>
                    </a:moveTo>
                    <a:lnTo>
                      <a:pt x="52" y="5"/>
                    </a:lnTo>
                    <a:lnTo>
                      <a:pt x="59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4" name="Freeform 38"/>
              <p:cNvSpPr>
                <a:spLocks/>
              </p:cNvSpPr>
              <p:nvPr/>
            </p:nvSpPr>
            <p:spPr bwMode="auto">
              <a:xfrm>
                <a:off x="1627" y="3970"/>
                <a:ext cx="14" cy="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0"/>
                  </a:cxn>
                  <a:cxn ang="0">
                    <a:pos x="28" y="14"/>
                  </a:cxn>
                  <a:cxn ang="0">
                    <a:pos x="0" y="14"/>
                  </a:cxn>
                </a:cxnLst>
                <a:rect l="0" t="0" r="r" b="b"/>
                <a:pathLst>
                  <a:path w="28" h="14">
                    <a:moveTo>
                      <a:pt x="0" y="14"/>
                    </a:moveTo>
                    <a:lnTo>
                      <a:pt x="9" y="0"/>
                    </a:lnTo>
                    <a:lnTo>
                      <a:pt x="28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5" name="Freeform 39"/>
              <p:cNvSpPr>
                <a:spLocks/>
              </p:cNvSpPr>
              <p:nvPr/>
            </p:nvSpPr>
            <p:spPr bwMode="auto">
              <a:xfrm>
                <a:off x="1467" y="2677"/>
                <a:ext cx="177" cy="292"/>
              </a:xfrm>
              <a:custGeom>
                <a:avLst/>
                <a:gdLst/>
                <a:ahLst/>
                <a:cxnLst>
                  <a:cxn ang="0">
                    <a:pos x="0" y="386"/>
                  </a:cxn>
                  <a:cxn ang="0">
                    <a:pos x="44" y="427"/>
                  </a:cxn>
                  <a:cxn ang="0">
                    <a:pos x="104" y="438"/>
                  </a:cxn>
                  <a:cxn ang="0">
                    <a:pos x="167" y="515"/>
                  </a:cxn>
                  <a:cxn ang="0">
                    <a:pos x="252" y="522"/>
                  </a:cxn>
                  <a:cxn ang="0">
                    <a:pos x="240" y="566"/>
                  </a:cxn>
                  <a:cxn ang="0">
                    <a:pos x="263" y="578"/>
                  </a:cxn>
                  <a:cxn ang="0">
                    <a:pos x="274" y="477"/>
                  </a:cxn>
                  <a:cxn ang="0">
                    <a:pos x="258" y="417"/>
                  </a:cxn>
                  <a:cxn ang="0">
                    <a:pos x="286" y="414"/>
                  </a:cxn>
                  <a:cxn ang="0">
                    <a:pos x="265" y="377"/>
                  </a:cxn>
                  <a:cxn ang="0">
                    <a:pos x="334" y="364"/>
                  </a:cxn>
                  <a:cxn ang="0">
                    <a:pos x="351" y="390"/>
                  </a:cxn>
                  <a:cxn ang="0">
                    <a:pos x="326" y="339"/>
                  </a:cxn>
                  <a:cxn ang="0">
                    <a:pos x="334" y="216"/>
                  </a:cxn>
                  <a:cxn ang="0">
                    <a:pos x="275" y="220"/>
                  </a:cxn>
                  <a:cxn ang="0">
                    <a:pos x="258" y="194"/>
                  </a:cxn>
                  <a:cxn ang="0">
                    <a:pos x="201" y="183"/>
                  </a:cxn>
                  <a:cxn ang="0">
                    <a:pos x="165" y="118"/>
                  </a:cxn>
                  <a:cxn ang="0">
                    <a:pos x="218" y="22"/>
                  </a:cxn>
                  <a:cxn ang="0">
                    <a:pos x="212" y="0"/>
                  </a:cxn>
                  <a:cxn ang="0">
                    <a:pos x="113" y="51"/>
                  </a:cxn>
                  <a:cxn ang="0">
                    <a:pos x="59" y="155"/>
                  </a:cxn>
                  <a:cxn ang="0">
                    <a:pos x="41" y="131"/>
                  </a:cxn>
                  <a:cxn ang="0">
                    <a:pos x="28" y="182"/>
                  </a:cxn>
                  <a:cxn ang="0">
                    <a:pos x="41" y="295"/>
                  </a:cxn>
                  <a:cxn ang="0">
                    <a:pos x="54" y="295"/>
                  </a:cxn>
                  <a:cxn ang="0">
                    <a:pos x="0" y="386"/>
                  </a:cxn>
                </a:cxnLst>
                <a:rect l="0" t="0" r="r" b="b"/>
                <a:pathLst>
                  <a:path w="351" h="578">
                    <a:moveTo>
                      <a:pt x="0" y="386"/>
                    </a:moveTo>
                    <a:lnTo>
                      <a:pt x="44" y="427"/>
                    </a:lnTo>
                    <a:lnTo>
                      <a:pt x="104" y="438"/>
                    </a:lnTo>
                    <a:lnTo>
                      <a:pt x="167" y="515"/>
                    </a:lnTo>
                    <a:lnTo>
                      <a:pt x="252" y="522"/>
                    </a:lnTo>
                    <a:lnTo>
                      <a:pt x="240" y="566"/>
                    </a:lnTo>
                    <a:lnTo>
                      <a:pt x="263" y="578"/>
                    </a:lnTo>
                    <a:lnTo>
                      <a:pt x="274" y="477"/>
                    </a:lnTo>
                    <a:lnTo>
                      <a:pt x="258" y="417"/>
                    </a:lnTo>
                    <a:lnTo>
                      <a:pt x="286" y="414"/>
                    </a:lnTo>
                    <a:lnTo>
                      <a:pt x="265" y="377"/>
                    </a:lnTo>
                    <a:lnTo>
                      <a:pt x="334" y="364"/>
                    </a:lnTo>
                    <a:lnTo>
                      <a:pt x="351" y="390"/>
                    </a:lnTo>
                    <a:lnTo>
                      <a:pt x="326" y="339"/>
                    </a:lnTo>
                    <a:lnTo>
                      <a:pt x="334" y="216"/>
                    </a:lnTo>
                    <a:lnTo>
                      <a:pt x="275" y="220"/>
                    </a:lnTo>
                    <a:lnTo>
                      <a:pt x="258" y="194"/>
                    </a:lnTo>
                    <a:lnTo>
                      <a:pt x="201" y="183"/>
                    </a:lnTo>
                    <a:lnTo>
                      <a:pt x="165" y="118"/>
                    </a:lnTo>
                    <a:lnTo>
                      <a:pt x="218" y="22"/>
                    </a:lnTo>
                    <a:lnTo>
                      <a:pt x="212" y="0"/>
                    </a:lnTo>
                    <a:lnTo>
                      <a:pt x="113" y="51"/>
                    </a:lnTo>
                    <a:lnTo>
                      <a:pt x="59" y="155"/>
                    </a:lnTo>
                    <a:lnTo>
                      <a:pt x="41" y="131"/>
                    </a:lnTo>
                    <a:lnTo>
                      <a:pt x="28" y="182"/>
                    </a:lnTo>
                    <a:lnTo>
                      <a:pt x="41" y="295"/>
                    </a:lnTo>
                    <a:lnTo>
                      <a:pt x="54" y="295"/>
                    </a:lnTo>
                    <a:lnTo>
                      <a:pt x="0" y="38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6" name="Freeform 40"/>
              <p:cNvSpPr>
                <a:spLocks/>
              </p:cNvSpPr>
              <p:nvPr/>
            </p:nvSpPr>
            <p:spPr bwMode="auto">
              <a:xfrm>
                <a:off x="1364" y="2702"/>
                <a:ext cx="46" cy="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"/>
                  </a:cxn>
                  <a:cxn ang="0">
                    <a:pos x="21" y="30"/>
                  </a:cxn>
                  <a:cxn ang="0">
                    <a:pos x="79" y="93"/>
                  </a:cxn>
                  <a:cxn ang="0">
                    <a:pos x="92" y="48"/>
                  </a:cxn>
                  <a:cxn ang="0">
                    <a:pos x="60" y="3"/>
                  </a:cxn>
                  <a:cxn ang="0">
                    <a:pos x="0" y="0"/>
                  </a:cxn>
                </a:cxnLst>
                <a:rect l="0" t="0" r="r" b="b"/>
                <a:pathLst>
                  <a:path w="92" h="93">
                    <a:moveTo>
                      <a:pt x="0" y="0"/>
                    </a:moveTo>
                    <a:lnTo>
                      <a:pt x="0" y="36"/>
                    </a:lnTo>
                    <a:lnTo>
                      <a:pt x="21" y="30"/>
                    </a:lnTo>
                    <a:lnTo>
                      <a:pt x="79" y="93"/>
                    </a:lnTo>
                    <a:lnTo>
                      <a:pt x="92" y="48"/>
                    </a:lnTo>
                    <a:lnTo>
                      <a:pt x="6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7" name="Freeform 41"/>
              <p:cNvSpPr>
                <a:spLocks/>
              </p:cNvSpPr>
              <p:nvPr/>
            </p:nvSpPr>
            <p:spPr bwMode="auto">
              <a:xfrm>
                <a:off x="1375" y="2483"/>
                <a:ext cx="160" cy="60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41" y="4"/>
                  </a:cxn>
                  <a:cxn ang="0">
                    <a:pos x="124" y="0"/>
                  </a:cxn>
                  <a:cxn ang="0">
                    <a:pos x="315" y="100"/>
                  </a:cxn>
                  <a:cxn ang="0">
                    <a:pos x="211" y="119"/>
                  </a:cxn>
                  <a:cxn ang="0">
                    <a:pos x="229" y="94"/>
                  </a:cxn>
                  <a:cxn ang="0">
                    <a:pos x="179" y="58"/>
                  </a:cxn>
                  <a:cxn ang="0">
                    <a:pos x="84" y="37"/>
                  </a:cxn>
                  <a:cxn ang="0">
                    <a:pos x="90" y="18"/>
                  </a:cxn>
                  <a:cxn ang="0">
                    <a:pos x="0" y="47"/>
                  </a:cxn>
                </a:cxnLst>
                <a:rect l="0" t="0" r="r" b="b"/>
                <a:pathLst>
                  <a:path w="315" h="119">
                    <a:moveTo>
                      <a:pt x="0" y="47"/>
                    </a:moveTo>
                    <a:lnTo>
                      <a:pt x="41" y="4"/>
                    </a:lnTo>
                    <a:lnTo>
                      <a:pt x="124" y="0"/>
                    </a:lnTo>
                    <a:lnTo>
                      <a:pt x="315" y="100"/>
                    </a:lnTo>
                    <a:lnTo>
                      <a:pt x="211" y="119"/>
                    </a:lnTo>
                    <a:lnTo>
                      <a:pt x="229" y="94"/>
                    </a:lnTo>
                    <a:lnTo>
                      <a:pt x="179" y="58"/>
                    </a:lnTo>
                    <a:lnTo>
                      <a:pt x="84" y="37"/>
                    </a:lnTo>
                    <a:lnTo>
                      <a:pt x="90" y="1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8" name="Freeform 42"/>
              <p:cNvSpPr>
                <a:spLocks/>
              </p:cNvSpPr>
              <p:nvPr/>
            </p:nvSpPr>
            <p:spPr bwMode="auto">
              <a:xfrm>
                <a:off x="1570" y="2543"/>
                <a:ext cx="50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4"/>
                  </a:cxn>
                  <a:cxn ang="0">
                    <a:pos x="99" y="44"/>
                  </a:cxn>
                  <a:cxn ang="0">
                    <a:pos x="57" y="8"/>
                  </a:cxn>
                  <a:cxn ang="0">
                    <a:pos x="0" y="0"/>
                  </a:cxn>
                </a:cxnLst>
                <a:rect l="0" t="0" r="r" b="b"/>
                <a:pathLst>
                  <a:path w="99" h="64">
                    <a:moveTo>
                      <a:pt x="0" y="0"/>
                    </a:moveTo>
                    <a:lnTo>
                      <a:pt x="0" y="64"/>
                    </a:lnTo>
                    <a:lnTo>
                      <a:pt x="99" y="44"/>
                    </a:lnTo>
                    <a:lnTo>
                      <a:pt x="57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099" name="Freeform 43"/>
              <p:cNvSpPr>
                <a:spLocks/>
              </p:cNvSpPr>
              <p:nvPr/>
            </p:nvSpPr>
            <p:spPr bwMode="auto">
              <a:xfrm>
                <a:off x="1435" y="2871"/>
                <a:ext cx="82" cy="112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3" y="125"/>
                  </a:cxn>
                  <a:cxn ang="0">
                    <a:pos x="29" y="136"/>
                  </a:cxn>
                  <a:cxn ang="0">
                    <a:pos x="16" y="172"/>
                  </a:cxn>
                  <a:cxn ang="0">
                    <a:pos x="11" y="207"/>
                  </a:cxn>
                  <a:cxn ang="0">
                    <a:pos x="49" y="218"/>
                  </a:cxn>
                  <a:cxn ang="0">
                    <a:pos x="82" y="157"/>
                  </a:cxn>
                  <a:cxn ang="0">
                    <a:pos x="148" y="109"/>
                  </a:cxn>
                  <a:cxn ang="0">
                    <a:pos x="162" y="52"/>
                  </a:cxn>
                  <a:cxn ang="0">
                    <a:pos x="102" y="41"/>
                  </a:cxn>
                  <a:cxn ang="0">
                    <a:pos x="58" y="0"/>
                  </a:cxn>
                  <a:cxn ang="0">
                    <a:pos x="21" y="21"/>
                  </a:cxn>
                  <a:cxn ang="0">
                    <a:pos x="0" y="83"/>
                  </a:cxn>
                </a:cxnLst>
                <a:rect l="0" t="0" r="r" b="b"/>
                <a:pathLst>
                  <a:path w="162" h="218">
                    <a:moveTo>
                      <a:pt x="0" y="83"/>
                    </a:moveTo>
                    <a:lnTo>
                      <a:pt x="3" y="125"/>
                    </a:lnTo>
                    <a:lnTo>
                      <a:pt x="29" y="136"/>
                    </a:lnTo>
                    <a:lnTo>
                      <a:pt x="16" y="172"/>
                    </a:lnTo>
                    <a:lnTo>
                      <a:pt x="11" y="207"/>
                    </a:lnTo>
                    <a:lnTo>
                      <a:pt x="49" y="218"/>
                    </a:lnTo>
                    <a:lnTo>
                      <a:pt x="82" y="157"/>
                    </a:lnTo>
                    <a:lnTo>
                      <a:pt x="148" y="109"/>
                    </a:lnTo>
                    <a:lnTo>
                      <a:pt x="162" y="52"/>
                    </a:lnTo>
                    <a:lnTo>
                      <a:pt x="102" y="41"/>
                    </a:lnTo>
                    <a:lnTo>
                      <a:pt x="58" y="0"/>
                    </a:lnTo>
                    <a:lnTo>
                      <a:pt x="21" y="2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0" name="Freeform 44"/>
              <p:cNvSpPr>
                <a:spLocks/>
              </p:cNvSpPr>
              <p:nvPr/>
            </p:nvSpPr>
            <p:spPr bwMode="auto">
              <a:xfrm>
                <a:off x="1300" y="2642"/>
                <a:ext cx="32" cy="17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8" y="0"/>
                  </a:cxn>
                  <a:cxn ang="0">
                    <a:pos x="67" y="39"/>
                  </a:cxn>
                  <a:cxn ang="0">
                    <a:pos x="0" y="29"/>
                  </a:cxn>
                </a:cxnLst>
                <a:rect l="0" t="0" r="r" b="b"/>
                <a:pathLst>
                  <a:path w="67" h="39">
                    <a:moveTo>
                      <a:pt x="0" y="29"/>
                    </a:moveTo>
                    <a:lnTo>
                      <a:pt x="18" y="0"/>
                    </a:lnTo>
                    <a:lnTo>
                      <a:pt x="67" y="3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1" name="Freeform 45"/>
              <p:cNvSpPr>
                <a:spLocks/>
              </p:cNvSpPr>
              <p:nvPr/>
            </p:nvSpPr>
            <p:spPr bwMode="auto">
              <a:xfrm>
                <a:off x="1733" y="3885"/>
                <a:ext cx="21" cy="14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8" y="15"/>
                  </a:cxn>
                  <a:cxn ang="0">
                    <a:pos x="14" y="0"/>
                  </a:cxn>
                  <a:cxn ang="0">
                    <a:pos x="45" y="4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28" y="15"/>
                    </a:lnTo>
                    <a:lnTo>
                      <a:pt x="14" y="0"/>
                    </a:lnTo>
                    <a:lnTo>
                      <a:pt x="45" y="4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2" name="Freeform 46"/>
              <p:cNvSpPr>
                <a:spLocks/>
              </p:cNvSpPr>
              <p:nvPr/>
            </p:nvSpPr>
            <p:spPr bwMode="auto">
              <a:xfrm>
                <a:off x="1751" y="3882"/>
                <a:ext cx="28" cy="17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24" y="0"/>
                  </a:cxn>
                  <a:cxn ang="0">
                    <a:pos x="53" y="11"/>
                  </a:cxn>
                  <a:cxn ang="0">
                    <a:pos x="0" y="37"/>
                  </a:cxn>
                </a:cxnLst>
                <a:rect l="0" t="0" r="r" b="b"/>
                <a:pathLst>
                  <a:path w="53" h="37">
                    <a:moveTo>
                      <a:pt x="0" y="37"/>
                    </a:moveTo>
                    <a:lnTo>
                      <a:pt x="24" y="0"/>
                    </a:lnTo>
                    <a:lnTo>
                      <a:pt x="53" y="11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3" name="Freeform 47"/>
              <p:cNvSpPr>
                <a:spLocks/>
              </p:cNvSpPr>
              <p:nvPr/>
            </p:nvSpPr>
            <p:spPr bwMode="auto">
              <a:xfrm>
                <a:off x="1829" y="2800"/>
                <a:ext cx="43" cy="60"/>
              </a:xfrm>
              <a:custGeom>
                <a:avLst/>
                <a:gdLst/>
                <a:ahLst/>
                <a:cxnLst>
                  <a:cxn ang="0">
                    <a:pos x="0" y="116"/>
                  </a:cxn>
                  <a:cxn ang="0">
                    <a:pos x="11" y="0"/>
                  </a:cxn>
                  <a:cxn ang="0">
                    <a:pos x="85" y="53"/>
                  </a:cxn>
                  <a:cxn ang="0">
                    <a:pos x="43" y="121"/>
                  </a:cxn>
                  <a:cxn ang="0">
                    <a:pos x="0" y="116"/>
                  </a:cxn>
                </a:cxnLst>
                <a:rect l="0" t="0" r="r" b="b"/>
                <a:pathLst>
                  <a:path w="85" h="121">
                    <a:moveTo>
                      <a:pt x="0" y="116"/>
                    </a:moveTo>
                    <a:lnTo>
                      <a:pt x="11" y="0"/>
                    </a:lnTo>
                    <a:lnTo>
                      <a:pt x="85" y="53"/>
                    </a:lnTo>
                    <a:lnTo>
                      <a:pt x="43" y="121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4" name="Freeform 48"/>
              <p:cNvSpPr>
                <a:spLocks/>
              </p:cNvSpPr>
              <p:nvPr/>
            </p:nvSpPr>
            <p:spPr bwMode="auto">
              <a:xfrm>
                <a:off x="1552" y="912"/>
                <a:ext cx="901" cy="782"/>
              </a:xfrm>
              <a:custGeom>
                <a:avLst/>
                <a:gdLst/>
                <a:ahLst/>
                <a:cxnLst>
                  <a:cxn ang="0">
                    <a:pos x="200" y="367"/>
                  </a:cxn>
                  <a:cxn ang="0">
                    <a:pos x="230" y="302"/>
                  </a:cxn>
                  <a:cxn ang="0">
                    <a:pos x="155" y="269"/>
                  </a:cxn>
                  <a:cxn ang="0">
                    <a:pos x="331" y="149"/>
                  </a:cxn>
                  <a:cxn ang="0">
                    <a:pos x="514" y="101"/>
                  </a:cxn>
                  <a:cxn ang="0">
                    <a:pos x="656" y="158"/>
                  </a:cxn>
                  <a:cxn ang="0">
                    <a:pos x="618" y="90"/>
                  </a:cxn>
                  <a:cxn ang="0">
                    <a:pos x="835" y="128"/>
                  </a:cxn>
                  <a:cxn ang="0">
                    <a:pos x="944" y="90"/>
                  </a:cxn>
                  <a:cxn ang="0">
                    <a:pos x="779" y="34"/>
                  </a:cxn>
                  <a:cxn ang="0">
                    <a:pos x="974" y="67"/>
                  </a:cxn>
                  <a:cxn ang="0">
                    <a:pos x="969" y="6"/>
                  </a:cxn>
                  <a:cxn ang="0">
                    <a:pos x="1342" y="28"/>
                  </a:cxn>
                  <a:cxn ang="0">
                    <a:pos x="1372" y="34"/>
                  </a:cxn>
                  <a:cxn ang="0">
                    <a:pos x="1495" y="82"/>
                  </a:cxn>
                  <a:cxn ang="0">
                    <a:pos x="1138" y="146"/>
                  </a:cxn>
                  <a:cxn ang="0">
                    <a:pos x="1327" y="179"/>
                  </a:cxn>
                  <a:cxn ang="0">
                    <a:pos x="1541" y="164"/>
                  </a:cxn>
                  <a:cxn ang="0">
                    <a:pos x="1693" y="139"/>
                  </a:cxn>
                  <a:cxn ang="0">
                    <a:pos x="1506" y="250"/>
                  </a:cxn>
                  <a:cxn ang="0">
                    <a:pos x="1628" y="289"/>
                  </a:cxn>
                  <a:cxn ang="0">
                    <a:pos x="1521" y="390"/>
                  </a:cxn>
                  <a:cxn ang="0">
                    <a:pos x="1533" y="468"/>
                  </a:cxn>
                  <a:cxn ang="0">
                    <a:pos x="1502" y="526"/>
                  </a:cxn>
                  <a:cxn ang="0">
                    <a:pos x="1555" y="581"/>
                  </a:cxn>
                  <a:cxn ang="0">
                    <a:pos x="1488" y="631"/>
                  </a:cxn>
                  <a:cxn ang="0">
                    <a:pos x="1523" y="691"/>
                  </a:cxn>
                  <a:cxn ang="0">
                    <a:pos x="1541" y="743"/>
                  </a:cxn>
                  <a:cxn ang="0">
                    <a:pos x="1348" y="780"/>
                  </a:cxn>
                  <a:cxn ang="0">
                    <a:pos x="1391" y="862"/>
                  </a:cxn>
                  <a:cxn ang="0">
                    <a:pos x="1492" y="887"/>
                  </a:cxn>
                  <a:cxn ang="0">
                    <a:pos x="1476" y="942"/>
                  </a:cxn>
                  <a:cxn ang="0">
                    <a:pos x="1329" y="881"/>
                  </a:cxn>
                  <a:cxn ang="0">
                    <a:pos x="1361" y="974"/>
                  </a:cxn>
                  <a:cxn ang="0">
                    <a:pos x="1365" y="1075"/>
                  </a:cxn>
                  <a:cxn ang="0">
                    <a:pos x="1199" y="1111"/>
                  </a:cxn>
                  <a:cxn ang="0">
                    <a:pos x="1080" y="1236"/>
                  </a:cxn>
                  <a:cxn ang="0">
                    <a:pos x="1027" y="1210"/>
                  </a:cxn>
                  <a:cxn ang="0">
                    <a:pos x="930" y="1294"/>
                  </a:cxn>
                  <a:cxn ang="0">
                    <a:pos x="923" y="1359"/>
                  </a:cxn>
                  <a:cxn ang="0">
                    <a:pos x="919" y="1408"/>
                  </a:cxn>
                  <a:cxn ang="0">
                    <a:pos x="856" y="1531"/>
                  </a:cxn>
                  <a:cxn ang="0">
                    <a:pos x="727" y="1515"/>
                  </a:cxn>
                  <a:cxn ang="0">
                    <a:pos x="692" y="1481"/>
                  </a:cxn>
                  <a:cxn ang="0">
                    <a:pos x="630" y="1335"/>
                  </a:cxn>
                  <a:cxn ang="0">
                    <a:pos x="613" y="1266"/>
                  </a:cxn>
                  <a:cxn ang="0">
                    <a:pos x="594" y="1113"/>
                  </a:cxn>
                  <a:cxn ang="0">
                    <a:pos x="589" y="1093"/>
                  </a:cxn>
                  <a:cxn ang="0">
                    <a:pos x="601" y="992"/>
                  </a:cxn>
                  <a:cxn ang="0">
                    <a:pos x="656" y="952"/>
                  </a:cxn>
                  <a:cxn ang="0">
                    <a:pos x="616" y="901"/>
                  </a:cxn>
                  <a:cxn ang="0">
                    <a:pos x="555" y="901"/>
                  </a:cxn>
                  <a:cxn ang="0">
                    <a:pos x="512" y="869"/>
                  </a:cxn>
                  <a:cxn ang="0">
                    <a:pos x="473" y="702"/>
                  </a:cxn>
                  <a:cxn ang="0">
                    <a:pos x="353" y="587"/>
                  </a:cxn>
                  <a:cxn ang="0">
                    <a:pos x="194" y="601"/>
                  </a:cxn>
                  <a:cxn ang="0">
                    <a:pos x="44" y="526"/>
                  </a:cxn>
                  <a:cxn ang="0">
                    <a:pos x="192" y="490"/>
                  </a:cxn>
                </a:cxnLst>
                <a:rect l="0" t="0" r="r" b="b"/>
                <a:pathLst>
                  <a:path w="1780" h="1552">
                    <a:moveTo>
                      <a:pt x="0" y="436"/>
                    </a:moveTo>
                    <a:lnTo>
                      <a:pt x="10" y="411"/>
                    </a:lnTo>
                    <a:lnTo>
                      <a:pt x="124" y="367"/>
                    </a:lnTo>
                    <a:lnTo>
                      <a:pt x="200" y="367"/>
                    </a:lnTo>
                    <a:lnTo>
                      <a:pt x="237" y="332"/>
                    </a:lnTo>
                    <a:lnTo>
                      <a:pt x="226" y="321"/>
                    </a:lnTo>
                    <a:lnTo>
                      <a:pt x="253" y="310"/>
                    </a:lnTo>
                    <a:lnTo>
                      <a:pt x="230" y="302"/>
                    </a:lnTo>
                    <a:lnTo>
                      <a:pt x="271" y="285"/>
                    </a:lnTo>
                    <a:lnTo>
                      <a:pt x="257" y="274"/>
                    </a:lnTo>
                    <a:lnTo>
                      <a:pt x="204" y="299"/>
                    </a:lnTo>
                    <a:lnTo>
                      <a:pt x="155" y="269"/>
                    </a:lnTo>
                    <a:lnTo>
                      <a:pt x="220" y="250"/>
                    </a:lnTo>
                    <a:lnTo>
                      <a:pt x="255" y="200"/>
                    </a:lnTo>
                    <a:lnTo>
                      <a:pt x="335" y="200"/>
                    </a:lnTo>
                    <a:lnTo>
                      <a:pt x="331" y="149"/>
                    </a:lnTo>
                    <a:lnTo>
                      <a:pt x="391" y="146"/>
                    </a:lnTo>
                    <a:lnTo>
                      <a:pt x="450" y="181"/>
                    </a:lnTo>
                    <a:lnTo>
                      <a:pt x="381" y="132"/>
                    </a:lnTo>
                    <a:lnTo>
                      <a:pt x="514" y="101"/>
                    </a:lnTo>
                    <a:lnTo>
                      <a:pt x="546" y="123"/>
                    </a:lnTo>
                    <a:lnTo>
                      <a:pt x="552" y="170"/>
                    </a:lnTo>
                    <a:lnTo>
                      <a:pt x="567" y="131"/>
                    </a:lnTo>
                    <a:lnTo>
                      <a:pt x="656" y="158"/>
                    </a:lnTo>
                    <a:lnTo>
                      <a:pt x="624" y="138"/>
                    </a:lnTo>
                    <a:lnTo>
                      <a:pt x="665" y="139"/>
                    </a:lnTo>
                    <a:lnTo>
                      <a:pt x="630" y="113"/>
                    </a:lnTo>
                    <a:lnTo>
                      <a:pt x="618" y="90"/>
                    </a:lnTo>
                    <a:lnTo>
                      <a:pt x="639" y="87"/>
                    </a:lnTo>
                    <a:lnTo>
                      <a:pt x="810" y="151"/>
                    </a:lnTo>
                    <a:lnTo>
                      <a:pt x="797" y="131"/>
                    </a:lnTo>
                    <a:lnTo>
                      <a:pt x="835" y="128"/>
                    </a:lnTo>
                    <a:lnTo>
                      <a:pt x="810" y="109"/>
                    </a:lnTo>
                    <a:lnTo>
                      <a:pt x="869" y="113"/>
                    </a:lnTo>
                    <a:lnTo>
                      <a:pt x="777" y="67"/>
                    </a:lnTo>
                    <a:lnTo>
                      <a:pt x="944" y="90"/>
                    </a:lnTo>
                    <a:lnTo>
                      <a:pt x="904" y="64"/>
                    </a:lnTo>
                    <a:lnTo>
                      <a:pt x="807" y="60"/>
                    </a:lnTo>
                    <a:lnTo>
                      <a:pt x="841" y="58"/>
                    </a:lnTo>
                    <a:lnTo>
                      <a:pt x="779" y="34"/>
                    </a:lnTo>
                    <a:lnTo>
                      <a:pt x="852" y="39"/>
                    </a:lnTo>
                    <a:lnTo>
                      <a:pt x="822" y="28"/>
                    </a:lnTo>
                    <a:lnTo>
                      <a:pt x="853" y="20"/>
                    </a:lnTo>
                    <a:lnTo>
                      <a:pt x="974" y="67"/>
                    </a:lnTo>
                    <a:lnTo>
                      <a:pt x="962" y="49"/>
                    </a:lnTo>
                    <a:lnTo>
                      <a:pt x="1017" y="34"/>
                    </a:lnTo>
                    <a:lnTo>
                      <a:pt x="969" y="28"/>
                    </a:lnTo>
                    <a:lnTo>
                      <a:pt x="969" y="6"/>
                    </a:lnTo>
                    <a:lnTo>
                      <a:pt x="999" y="0"/>
                    </a:lnTo>
                    <a:lnTo>
                      <a:pt x="1327" y="9"/>
                    </a:lnTo>
                    <a:lnTo>
                      <a:pt x="1351" y="20"/>
                    </a:lnTo>
                    <a:lnTo>
                      <a:pt x="1342" y="28"/>
                    </a:lnTo>
                    <a:lnTo>
                      <a:pt x="1121" y="31"/>
                    </a:lnTo>
                    <a:lnTo>
                      <a:pt x="1146" y="45"/>
                    </a:lnTo>
                    <a:lnTo>
                      <a:pt x="1061" y="58"/>
                    </a:lnTo>
                    <a:lnTo>
                      <a:pt x="1372" y="34"/>
                    </a:lnTo>
                    <a:lnTo>
                      <a:pt x="1384" y="54"/>
                    </a:lnTo>
                    <a:lnTo>
                      <a:pt x="1342" y="68"/>
                    </a:lnTo>
                    <a:lnTo>
                      <a:pt x="1413" y="58"/>
                    </a:lnTo>
                    <a:lnTo>
                      <a:pt x="1495" y="82"/>
                    </a:lnTo>
                    <a:lnTo>
                      <a:pt x="1372" y="123"/>
                    </a:lnTo>
                    <a:lnTo>
                      <a:pt x="1174" y="121"/>
                    </a:lnTo>
                    <a:lnTo>
                      <a:pt x="1221" y="128"/>
                    </a:lnTo>
                    <a:lnTo>
                      <a:pt x="1138" y="146"/>
                    </a:lnTo>
                    <a:lnTo>
                      <a:pt x="1138" y="164"/>
                    </a:lnTo>
                    <a:lnTo>
                      <a:pt x="1355" y="132"/>
                    </a:lnTo>
                    <a:lnTo>
                      <a:pt x="1373" y="149"/>
                    </a:lnTo>
                    <a:lnTo>
                      <a:pt x="1327" y="179"/>
                    </a:lnTo>
                    <a:lnTo>
                      <a:pt x="1467" y="128"/>
                    </a:lnTo>
                    <a:lnTo>
                      <a:pt x="1476" y="173"/>
                    </a:lnTo>
                    <a:lnTo>
                      <a:pt x="1406" y="258"/>
                    </a:lnTo>
                    <a:lnTo>
                      <a:pt x="1541" y="164"/>
                    </a:lnTo>
                    <a:lnTo>
                      <a:pt x="1539" y="179"/>
                    </a:lnTo>
                    <a:lnTo>
                      <a:pt x="1604" y="177"/>
                    </a:lnTo>
                    <a:lnTo>
                      <a:pt x="1623" y="146"/>
                    </a:lnTo>
                    <a:lnTo>
                      <a:pt x="1693" y="139"/>
                    </a:lnTo>
                    <a:lnTo>
                      <a:pt x="1780" y="168"/>
                    </a:lnTo>
                    <a:lnTo>
                      <a:pt x="1696" y="211"/>
                    </a:lnTo>
                    <a:lnTo>
                      <a:pt x="1700" y="228"/>
                    </a:lnTo>
                    <a:lnTo>
                      <a:pt x="1506" y="250"/>
                    </a:lnTo>
                    <a:lnTo>
                      <a:pt x="1660" y="254"/>
                    </a:lnTo>
                    <a:lnTo>
                      <a:pt x="1534" y="289"/>
                    </a:lnTo>
                    <a:lnTo>
                      <a:pt x="1542" y="313"/>
                    </a:lnTo>
                    <a:lnTo>
                      <a:pt x="1628" y="289"/>
                    </a:lnTo>
                    <a:lnTo>
                      <a:pt x="1567" y="321"/>
                    </a:lnTo>
                    <a:lnTo>
                      <a:pt x="1558" y="365"/>
                    </a:lnTo>
                    <a:lnTo>
                      <a:pt x="1579" y="352"/>
                    </a:lnTo>
                    <a:lnTo>
                      <a:pt x="1521" y="390"/>
                    </a:lnTo>
                    <a:lnTo>
                      <a:pt x="1498" y="468"/>
                    </a:lnTo>
                    <a:lnTo>
                      <a:pt x="1529" y="452"/>
                    </a:lnTo>
                    <a:lnTo>
                      <a:pt x="1575" y="468"/>
                    </a:lnTo>
                    <a:lnTo>
                      <a:pt x="1533" y="468"/>
                    </a:lnTo>
                    <a:lnTo>
                      <a:pt x="1533" y="493"/>
                    </a:lnTo>
                    <a:lnTo>
                      <a:pt x="1602" y="504"/>
                    </a:lnTo>
                    <a:lnTo>
                      <a:pt x="1604" y="531"/>
                    </a:lnTo>
                    <a:lnTo>
                      <a:pt x="1502" y="526"/>
                    </a:lnTo>
                    <a:lnTo>
                      <a:pt x="1529" y="538"/>
                    </a:lnTo>
                    <a:lnTo>
                      <a:pt x="1472" y="548"/>
                    </a:lnTo>
                    <a:lnTo>
                      <a:pt x="1502" y="578"/>
                    </a:lnTo>
                    <a:lnTo>
                      <a:pt x="1555" y="581"/>
                    </a:lnTo>
                    <a:lnTo>
                      <a:pt x="1523" y="598"/>
                    </a:lnTo>
                    <a:lnTo>
                      <a:pt x="1563" y="616"/>
                    </a:lnTo>
                    <a:lnTo>
                      <a:pt x="1563" y="658"/>
                    </a:lnTo>
                    <a:lnTo>
                      <a:pt x="1488" y="631"/>
                    </a:lnTo>
                    <a:lnTo>
                      <a:pt x="1533" y="653"/>
                    </a:lnTo>
                    <a:lnTo>
                      <a:pt x="1505" y="668"/>
                    </a:lnTo>
                    <a:lnTo>
                      <a:pt x="1529" y="666"/>
                    </a:lnTo>
                    <a:lnTo>
                      <a:pt x="1523" y="691"/>
                    </a:lnTo>
                    <a:lnTo>
                      <a:pt x="1576" y="706"/>
                    </a:lnTo>
                    <a:lnTo>
                      <a:pt x="1492" y="696"/>
                    </a:lnTo>
                    <a:lnTo>
                      <a:pt x="1476" y="710"/>
                    </a:lnTo>
                    <a:lnTo>
                      <a:pt x="1541" y="743"/>
                    </a:lnTo>
                    <a:lnTo>
                      <a:pt x="1533" y="770"/>
                    </a:lnTo>
                    <a:lnTo>
                      <a:pt x="1478" y="787"/>
                    </a:lnTo>
                    <a:lnTo>
                      <a:pt x="1426" y="748"/>
                    </a:lnTo>
                    <a:lnTo>
                      <a:pt x="1348" y="780"/>
                    </a:lnTo>
                    <a:lnTo>
                      <a:pt x="1404" y="800"/>
                    </a:lnTo>
                    <a:lnTo>
                      <a:pt x="1351" y="819"/>
                    </a:lnTo>
                    <a:lnTo>
                      <a:pt x="1410" y="821"/>
                    </a:lnTo>
                    <a:lnTo>
                      <a:pt x="1391" y="862"/>
                    </a:lnTo>
                    <a:lnTo>
                      <a:pt x="1413" y="839"/>
                    </a:lnTo>
                    <a:lnTo>
                      <a:pt x="1476" y="870"/>
                    </a:lnTo>
                    <a:lnTo>
                      <a:pt x="1457" y="895"/>
                    </a:lnTo>
                    <a:lnTo>
                      <a:pt x="1492" y="887"/>
                    </a:lnTo>
                    <a:lnTo>
                      <a:pt x="1476" y="914"/>
                    </a:lnTo>
                    <a:lnTo>
                      <a:pt x="1499" y="901"/>
                    </a:lnTo>
                    <a:lnTo>
                      <a:pt x="1504" y="966"/>
                    </a:lnTo>
                    <a:lnTo>
                      <a:pt x="1476" y="942"/>
                    </a:lnTo>
                    <a:lnTo>
                      <a:pt x="1476" y="966"/>
                    </a:lnTo>
                    <a:lnTo>
                      <a:pt x="1448" y="966"/>
                    </a:lnTo>
                    <a:lnTo>
                      <a:pt x="1413" y="911"/>
                    </a:lnTo>
                    <a:lnTo>
                      <a:pt x="1329" y="881"/>
                    </a:lnTo>
                    <a:lnTo>
                      <a:pt x="1388" y="915"/>
                    </a:lnTo>
                    <a:lnTo>
                      <a:pt x="1309" y="936"/>
                    </a:lnTo>
                    <a:lnTo>
                      <a:pt x="1286" y="966"/>
                    </a:lnTo>
                    <a:lnTo>
                      <a:pt x="1361" y="974"/>
                    </a:lnTo>
                    <a:lnTo>
                      <a:pt x="1299" y="993"/>
                    </a:lnTo>
                    <a:lnTo>
                      <a:pt x="1392" y="967"/>
                    </a:lnTo>
                    <a:lnTo>
                      <a:pt x="1482" y="999"/>
                    </a:lnTo>
                    <a:lnTo>
                      <a:pt x="1365" y="1075"/>
                    </a:lnTo>
                    <a:lnTo>
                      <a:pt x="1251" y="1109"/>
                    </a:lnTo>
                    <a:lnTo>
                      <a:pt x="1212" y="1111"/>
                    </a:lnTo>
                    <a:lnTo>
                      <a:pt x="1184" y="1076"/>
                    </a:lnTo>
                    <a:lnTo>
                      <a:pt x="1199" y="1111"/>
                    </a:lnTo>
                    <a:lnTo>
                      <a:pt x="1164" y="1131"/>
                    </a:lnTo>
                    <a:lnTo>
                      <a:pt x="1121" y="1213"/>
                    </a:lnTo>
                    <a:lnTo>
                      <a:pt x="1087" y="1210"/>
                    </a:lnTo>
                    <a:lnTo>
                      <a:pt x="1080" y="1236"/>
                    </a:lnTo>
                    <a:lnTo>
                      <a:pt x="1044" y="1242"/>
                    </a:lnTo>
                    <a:lnTo>
                      <a:pt x="1027" y="1231"/>
                    </a:lnTo>
                    <a:lnTo>
                      <a:pt x="1051" y="1216"/>
                    </a:lnTo>
                    <a:lnTo>
                      <a:pt x="1027" y="1210"/>
                    </a:lnTo>
                    <a:lnTo>
                      <a:pt x="1015" y="1254"/>
                    </a:lnTo>
                    <a:lnTo>
                      <a:pt x="961" y="1258"/>
                    </a:lnTo>
                    <a:lnTo>
                      <a:pt x="962" y="1291"/>
                    </a:lnTo>
                    <a:lnTo>
                      <a:pt x="930" y="1294"/>
                    </a:lnTo>
                    <a:lnTo>
                      <a:pt x="959" y="1321"/>
                    </a:lnTo>
                    <a:lnTo>
                      <a:pt x="919" y="1328"/>
                    </a:lnTo>
                    <a:lnTo>
                      <a:pt x="951" y="1359"/>
                    </a:lnTo>
                    <a:lnTo>
                      <a:pt x="923" y="1359"/>
                    </a:lnTo>
                    <a:lnTo>
                      <a:pt x="944" y="1364"/>
                    </a:lnTo>
                    <a:lnTo>
                      <a:pt x="923" y="1399"/>
                    </a:lnTo>
                    <a:lnTo>
                      <a:pt x="904" y="1394"/>
                    </a:lnTo>
                    <a:lnTo>
                      <a:pt x="919" y="1408"/>
                    </a:lnTo>
                    <a:lnTo>
                      <a:pt x="883" y="1419"/>
                    </a:lnTo>
                    <a:lnTo>
                      <a:pt x="904" y="1466"/>
                    </a:lnTo>
                    <a:lnTo>
                      <a:pt x="883" y="1530"/>
                    </a:lnTo>
                    <a:lnTo>
                      <a:pt x="856" y="1531"/>
                    </a:lnTo>
                    <a:lnTo>
                      <a:pt x="877" y="1552"/>
                    </a:lnTo>
                    <a:lnTo>
                      <a:pt x="818" y="1552"/>
                    </a:lnTo>
                    <a:lnTo>
                      <a:pt x="810" y="1508"/>
                    </a:lnTo>
                    <a:lnTo>
                      <a:pt x="727" y="1515"/>
                    </a:lnTo>
                    <a:lnTo>
                      <a:pt x="745" y="1506"/>
                    </a:lnTo>
                    <a:lnTo>
                      <a:pt x="702" y="1487"/>
                    </a:lnTo>
                    <a:lnTo>
                      <a:pt x="722" y="1481"/>
                    </a:lnTo>
                    <a:lnTo>
                      <a:pt x="692" y="1481"/>
                    </a:lnTo>
                    <a:lnTo>
                      <a:pt x="705" y="1447"/>
                    </a:lnTo>
                    <a:lnTo>
                      <a:pt x="686" y="1454"/>
                    </a:lnTo>
                    <a:lnTo>
                      <a:pt x="630" y="1364"/>
                    </a:lnTo>
                    <a:lnTo>
                      <a:pt x="630" y="1335"/>
                    </a:lnTo>
                    <a:lnTo>
                      <a:pt x="670" y="1309"/>
                    </a:lnTo>
                    <a:lnTo>
                      <a:pt x="656" y="1299"/>
                    </a:lnTo>
                    <a:lnTo>
                      <a:pt x="613" y="1333"/>
                    </a:lnTo>
                    <a:lnTo>
                      <a:pt x="613" y="1266"/>
                    </a:lnTo>
                    <a:lnTo>
                      <a:pt x="573" y="1231"/>
                    </a:lnTo>
                    <a:lnTo>
                      <a:pt x="585" y="1179"/>
                    </a:lnTo>
                    <a:lnTo>
                      <a:pt x="559" y="1158"/>
                    </a:lnTo>
                    <a:lnTo>
                      <a:pt x="594" y="1113"/>
                    </a:lnTo>
                    <a:lnTo>
                      <a:pt x="573" y="1109"/>
                    </a:lnTo>
                    <a:lnTo>
                      <a:pt x="645" y="1109"/>
                    </a:lnTo>
                    <a:lnTo>
                      <a:pt x="638" y="1090"/>
                    </a:lnTo>
                    <a:lnTo>
                      <a:pt x="589" y="1093"/>
                    </a:lnTo>
                    <a:lnTo>
                      <a:pt x="663" y="1052"/>
                    </a:lnTo>
                    <a:lnTo>
                      <a:pt x="645" y="1037"/>
                    </a:lnTo>
                    <a:lnTo>
                      <a:pt x="663" y="993"/>
                    </a:lnTo>
                    <a:lnTo>
                      <a:pt x="601" y="992"/>
                    </a:lnTo>
                    <a:lnTo>
                      <a:pt x="537" y="953"/>
                    </a:lnTo>
                    <a:lnTo>
                      <a:pt x="656" y="974"/>
                    </a:lnTo>
                    <a:lnTo>
                      <a:pt x="635" y="958"/>
                    </a:lnTo>
                    <a:lnTo>
                      <a:pt x="656" y="952"/>
                    </a:lnTo>
                    <a:lnTo>
                      <a:pt x="609" y="923"/>
                    </a:lnTo>
                    <a:lnTo>
                      <a:pt x="624" y="911"/>
                    </a:lnTo>
                    <a:lnTo>
                      <a:pt x="600" y="922"/>
                    </a:lnTo>
                    <a:lnTo>
                      <a:pt x="616" y="901"/>
                    </a:lnTo>
                    <a:lnTo>
                      <a:pt x="587" y="903"/>
                    </a:lnTo>
                    <a:lnTo>
                      <a:pt x="618" y="889"/>
                    </a:lnTo>
                    <a:lnTo>
                      <a:pt x="567" y="869"/>
                    </a:lnTo>
                    <a:lnTo>
                      <a:pt x="555" y="901"/>
                    </a:lnTo>
                    <a:lnTo>
                      <a:pt x="514" y="903"/>
                    </a:lnTo>
                    <a:lnTo>
                      <a:pt x="505" y="889"/>
                    </a:lnTo>
                    <a:lnTo>
                      <a:pt x="535" y="869"/>
                    </a:lnTo>
                    <a:lnTo>
                      <a:pt x="512" y="869"/>
                    </a:lnTo>
                    <a:lnTo>
                      <a:pt x="537" y="811"/>
                    </a:lnTo>
                    <a:lnTo>
                      <a:pt x="507" y="800"/>
                    </a:lnTo>
                    <a:lnTo>
                      <a:pt x="522" y="775"/>
                    </a:lnTo>
                    <a:lnTo>
                      <a:pt x="473" y="702"/>
                    </a:lnTo>
                    <a:lnTo>
                      <a:pt x="489" y="701"/>
                    </a:lnTo>
                    <a:lnTo>
                      <a:pt x="423" y="639"/>
                    </a:lnTo>
                    <a:lnTo>
                      <a:pt x="423" y="616"/>
                    </a:lnTo>
                    <a:lnTo>
                      <a:pt x="353" y="587"/>
                    </a:lnTo>
                    <a:lnTo>
                      <a:pt x="286" y="568"/>
                    </a:lnTo>
                    <a:lnTo>
                      <a:pt x="225" y="597"/>
                    </a:lnTo>
                    <a:lnTo>
                      <a:pt x="177" y="578"/>
                    </a:lnTo>
                    <a:lnTo>
                      <a:pt x="194" y="601"/>
                    </a:lnTo>
                    <a:lnTo>
                      <a:pt x="143" y="591"/>
                    </a:lnTo>
                    <a:lnTo>
                      <a:pt x="99" y="568"/>
                    </a:lnTo>
                    <a:lnTo>
                      <a:pt x="143" y="548"/>
                    </a:lnTo>
                    <a:lnTo>
                      <a:pt x="44" y="526"/>
                    </a:lnTo>
                    <a:lnTo>
                      <a:pt x="80" y="505"/>
                    </a:lnTo>
                    <a:lnTo>
                      <a:pt x="200" y="512"/>
                    </a:lnTo>
                    <a:lnTo>
                      <a:pt x="213" y="505"/>
                    </a:lnTo>
                    <a:lnTo>
                      <a:pt x="192" y="490"/>
                    </a:lnTo>
                    <a:lnTo>
                      <a:pt x="213" y="478"/>
                    </a:lnTo>
                    <a:lnTo>
                      <a:pt x="105" y="489"/>
                    </a:lnTo>
                    <a:lnTo>
                      <a:pt x="0" y="43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5" name="Freeform 49"/>
              <p:cNvSpPr>
                <a:spLocks/>
              </p:cNvSpPr>
              <p:nvPr/>
            </p:nvSpPr>
            <p:spPr bwMode="auto">
              <a:xfrm>
                <a:off x="1265" y="2578"/>
                <a:ext cx="60" cy="78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25" y="64"/>
                  </a:cxn>
                  <a:cxn ang="0">
                    <a:pos x="54" y="63"/>
                  </a:cxn>
                  <a:cxn ang="0">
                    <a:pos x="24" y="17"/>
                  </a:cxn>
                  <a:cxn ang="0">
                    <a:pos x="92" y="0"/>
                  </a:cxn>
                  <a:cxn ang="0">
                    <a:pos x="102" y="71"/>
                  </a:cxn>
                  <a:cxn ang="0">
                    <a:pos x="116" y="76"/>
                  </a:cxn>
                  <a:cxn ang="0">
                    <a:pos x="84" y="121"/>
                  </a:cxn>
                  <a:cxn ang="0">
                    <a:pos x="66" y="150"/>
                  </a:cxn>
                  <a:cxn ang="0">
                    <a:pos x="0" y="120"/>
                  </a:cxn>
                </a:cxnLst>
                <a:rect l="0" t="0" r="r" b="b"/>
                <a:pathLst>
                  <a:path w="116" h="150">
                    <a:moveTo>
                      <a:pt x="0" y="120"/>
                    </a:moveTo>
                    <a:lnTo>
                      <a:pt x="25" y="64"/>
                    </a:lnTo>
                    <a:lnTo>
                      <a:pt x="54" y="63"/>
                    </a:lnTo>
                    <a:lnTo>
                      <a:pt x="24" y="17"/>
                    </a:lnTo>
                    <a:lnTo>
                      <a:pt x="92" y="0"/>
                    </a:lnTo>
                    <a:lnTo>
                      <a:pt x="102" y="71"/>
                    </a:lnTo>
                    <a:lnTo>
                      <a:pt x="116" y="76"/>
                    </a:lnTo>
                    <a:lnTo>
                      <a:pt x="84" y="121"/>
                    </a:lnTo>
                    <a:lnTo>
                      <a:pt x="66" y="15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6" name="Freeform 50"/>
              <p:cNvSpPr>
                <a:spLocks/>
              </p:cNvSpPr>
              <p:nvPr/>
            </p:nvSpPr>
            <p:spPr bwMode="auto">
              <a:xfrm>
                <a:off x="1726" y="2751"/>
                <a:ext cx="71" cy="120"/>
              </a:xfrm>
              <a:custGeom>
                <a:avLst/>
                <a:gdLst/>
                <a:ahLst/>
                <a:cxnLst>
                  <a:cxn ang="0">
                    <a:pos x="0" y="78"/>
                  </a:cxn>
                  <a:cxn ang="0">
                    <a:pos x="18" y="112"/>
                  </a:cxn>
                  <a:cxn ang="0">
                    <a:pos x="46" y="136"/>
                  </a:cxn>
                  <a:cxn ang="0">
                    <a:pos x="39" y="203"/>
                  </a:cxn>
                  <a:cxn ang="0">
                    <a:pos x="54" y="241"/>
                  </a:cxn>
                  <a:cxn ang="0">
                    <a:pos x="138" y="226"/>
                  </a:cxn>
                  <a:cxn ang="0">
                    <a:pos x="92" y="152"/>
                  </a:cxn>
                  <a:cxn ang="0">
                    <a:pos x="123" y="89"/>
                  </a:cxn>
                  <a:cxn ang="0">
                    <a:pos x="40" y="0"/>
                  </a:cxn>
                  <a:cxn ang="0">
                    <a:pos x="12" y="25"/>
                  </a:cxn>
                  <a:cxn ang="0">
                    <a:pos x="23" y="49"/>
                  </a:cxn>
                  <a:cxn ang="0">
                    <a:pos x="0" y="78"/>
                  </a:cxn>
                </a:cxnLst>
                <a:rect l="0" t="0" r="r" b="b"/>
                <a:pathLst>
                  <a:path w="138" h="241">
                    <a:moveTo>
                      <a:pt x="0" y="78"/>
                    </a:moveTo>
                    <a:lnTo>
                      <a:pt x="18" y="112"/>
                    </a:lnTo>
                    <a:lnTo>
                      <a:pt x="46" y="136"/>
                    </a:lnTo>
                    <a:lnTo>
                      <a:pt x="39" y="203"/>
                    </a:lnTo>
                    <a:lnTo>
                      <a:pt x="54" y="241"/>
                    </a:lnTo>
                    <a:lnTo>
                      <a:pt x="138" y="226"/>
                    </a:lnTo>
                    <a:lnTo>
                      <a:pt x="92" y="152"/>
                    </a:lnTo>
                    <a:lnTo>
                      <a:pt x="123" y="89"/>
                    </a:lnTo>
                    <a:lnTo>
                      <a:pt x="40" y="0"/>
                    </a:lnTo>
                    <a:lnTo>
                      <a:pt x="12" y="25"/>
                    </a:lnTo>
                    <a:lnTo>
                      <a:pt x="23" y="49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7" name="Freeform 51"/>
              <p:cNvSpPr>
                <a:spLocks/>
              </p:cNvSpPr>
              <p:nvPr/>
            </p:nvSpPr>
            <p:spPr bwMode="auto">
              <a:xfrm>
                <a:off x="1531" y="2543"/>
                <a:ext cx="39" cy="35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57" y="45"/>
                  </a:cxn>
                  <a:cxn ang="0">
                    <a:pos x="30" y="3"/>
                  </a:cxn>
                  <a:cxn ang="0">
                    <a:pos x="76" y="0"/>
                  </a:cxn>
                  <a:cxn ang="0">
                    <a:pos x="76" y="64"/>
                  </a:cxn>
                  <a:cxn ang="0">
                    <a:pos x="0" y="49"/>
                  </a:cxn>
                </a:cxnLst>
                <a:rect l="0" t="0" r="r" b="b"/>
                <a:pathLst>
                  <a:path w="76" h="64">
                    <a:moveTo>
                      <a:pt x="0" y="49"/>
                    </a:moveTo>
                    <a:lnTo>
                      <a:pt x="57" y="45"/>
                    </a:lnTo>
                    <a:lnTo>
                      <a:pt x="30" y="3"/>
                    </a:lnTo>
                    <a:lnTo>
                      <a:pt x="76" y="0"/>
                    </a:lnTo>
                    <a:lnTo>
                      <a:pt x="76" y="64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8" name="Freeform 52"/>
              <p:cNvSpPr>
                <a:spLocks/>
              </p:cNvSpPr>
              <p:nvPr/>
            </p:nvSpPr>
            <p:spPr bwMode="auto">
              <a:xfrm>
                <a:off x="1308" y="2617"/>
                <a:ext cx="92" cy="49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2" y="5"/>
                  </a:cxn>
                  <a:cxn ang="0">
                    <a:pos x="130" y="0"/>
                  </a:cxn>
                  <a:cxn ang="0">
                    <a:pos x="181" y="30"/>
                  </a:cxn>
                  <a:cxn ang="0">
                    <a:pos x="138" y="38"/>
                  </a:cxn>
                  <a:cxn ang="0">
                    <a:pos x="62" y="104"/>
                  </a:cxn>
                  <a:cxn ang="0">
                    <a:pos x="49" y="89"/>
                  </a:cxn>
                  <a:cxn ang="0">
                    <a:pos x="0" y="50"/>
                  </a:cxn>
                </a:cxnLst>
                <a:rect l="0" t="0" r="r" b="b"/>
                <a:pathLst>
                  <a:path w="181" h="104">
                    <a:moveTo>
                      <a:pt x="0" y="50"/>
                    </a:moveTo>
                    <a:lnTo>
                      <a:pt x="32" y="5"/>
                    </a:lnTo>
                    <a:lnTo>
                      <a:pt x="130" y="0"/>
                    </a:lnTo>
                    <a:lnTo>
                      <a:pt x="181" y="30"/>
                    </a:lnTo>
                    <a:lnTo>
                      <a:pt x="138" y="38"/>
                    </a:lnTo>
                    <a:lnTo>
                      <a:pt x="62" y="104"/>
                    </a:lnTo>
                    <a:lnTo>
                      <a:pt x="49" y="89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09" name="Freeform 53"/>
              <p:cNvSpPr>
                <a:spLocks/>
              </p:cNvSpPr>
              <p:nvPr/>
            </p:nvSpPr>
            <p:spPr bwMode="auto">
              <a:xfrm>
                <a:off x="2272" y="1514"/>
                <a:ext cx="164" cy="92"/>
              </a:xfrm>
              <a:custGeom>
                <a:avLst/>
                <a:gdLst/>
                <a:ahLst/>
                <a:cxnLst>
                  <a:cxn ang="0">
                    <a:pos x="0" y="63"/>
                  </a:cxn>
                  <a:cxn ang="0">
                    <a:pos x="21" y="57"/>
                  </a:cxn>
                  <a:cxn ang="0">
                    <a:pos x="8" y="41"/>
                  </a:cxn>
                  <a:cxn ang="0">
                    <a:pos x="37" y="50"/>
                  </a:cxn>
                  <a:cxn ang="0">
                    <a:pos x="26" y="20"/>
                  </a:cxn>
                  <a:cxn ang="0">
                    <a:pos x="56" y="38"/>
                  </a:cxn>
                  <a:cxn ang="0">
                    <a:pos x="39" y="5"/>
                  </a:cxn>
                  <a:cxn ang="0">
                    <a:pos x="91" y="30"/>
                  </a:cxn>
                  <a:cxn ang="0">
                    <a:pos x="96" y="76"/>
                  </a:cxn>
                  <a:cxn ang="0">
                    <a:pos x="121" y="24"/>
                  </a:cxn>
                  <a:cxn ang="0">
                    <a:pos x="148" y="45"/>
                  </a:cxn>
                  <a:cxn ang="0">
                    <a:pos x="167" y="20"/>
                  </a:cxn>
                  <a:cxn ang="0">
                    <a:pos x="185" y="50"/>
                  </a:cxn>
                  <a:cxn ang="0">
                    <a:pos x="182" y="20"/>
                  </a:cxn>
                  <a:cxn ang="0">
                    <a:pos x="234" y="20"/>
                  </a:cxn>
                  <a:cxn ang="0">
                    <a:pos x="240" y="0"/>
                  </a:cxn>
                  <a:cxn ang="0">
                    <a:pos x="265" y="20"/>
                  </a:cxn>
                  <a:cxn ang="0">
                    <a:pos x="294" y="12"/>
                  </a:cxn>
                  <a:cxn ang="0">
                    <a:pos x="273" y="24"/>
                  </a:cxn>
                  <a:cxn ang="0">
                    <a:pos x="323" y="82"/>
                  </a:cxn>
                  <a:cxn ang="0">
                    <a:pos x="280" y="131"/>
                  </a:cxn>
                  <a:cxn ang="0">
                    <a:pos x="162" y="177"/>
                  </a:cxn>
                  <a:cxn ang="0">
                    <a:pos x="55" y="158"/>
                  </a:cxn>
                  <a:cxn ang="0">
                    <a:pos x="79" y="111"/>
                  </a:cxn>
                  <a:cxn ang="0">
                    <a:pos x="16" y="93"/>
                  </a:cxn>
                  <a:cxn ang="0">
                    <a:pos x="78" y="90"/>
                  </a:cxn>
                  <a:cxn ang="0">
                    <a:pos x="56" y="78"/>
                  </a:cxn>
                  <a:cxn ang="0">
                    <a:pos x="78" y="63"/>
                  </a:cxn>
                  <a:cxn ang="0">
                    <a:pos x="0" y="63"/>
                  </a:cxn>
                </a:cxnLst>
                <a:rect l="0" t="0" r="r" b="b"/>
                <a:pathLst>
                  <a:path w="323" h="177">
                    <a:moveTo>
                      <a:pt x="0" y="63"/>
                    </a:moveTo>
                    <a:lnTo>
                      <a:pt x="21" y="57"/>
                    </a:lnTo>
                    <a:lnTo>
                      <a:pt x="8" y="41"/>
                    </a:lnTo>
                    <a:lnTo>
                      <a:pt x="37" y="50"/>
                    </a:lnTo>
                    <a:lnTo>
                      <a:pt x="26" y="20"/>
                    </a:lnTo>
                    <a:lnTo>
                      <a:pt x="56" y="38"/>
                    </a:lnTo>
                    <a:lnTo>
                      <a:pt x="39" y="5"/>
                    </a:lnTo>
                    <a:lnTo>
                      <a:pt x="91" y="30"/>
                    </a:lnTo>
                    <a:lnTo>
                      <a:pt x="96" y="76"/>
                    </a:lnTo>
                    <a:lnTo>
                      <a:pt x="121" y="24"/>
                    </a:lnTo>
                    <a:lnTo>
                      <a:pt x="148" y="45"/>
                    </a:lnTo>
                    <a:lnTo>
                      <a:pt x="167" y="20"/>
                    </a:lnTo>
                    <a:lnTo>
                      <a:pt x="185" y="50"/>
                    </a:lnTo>
                    <a:lnTo>
                      <a:pt x="182" y="20"/>
                    </a:lnTo>
                    <a:lnTo>
                      <a:pt x="234" y="20"/>
                    </a:lnTo>
                    <a:lnTo>
                      <a:pt x="240" y="0"/>
                    </a:lnTo>
                    <a:lnTo>
                      <a:pt x="265" y="20"/>
                    </a:lnTo>
                    <a:lnTo>
                      <a:pt x="294" y="12"/>
                    </a:lnTo>
                    <a:lnTo>
                      <a:pt x="273" y="24"/>
                    </a:lnTo>
                    <a:lnTo>
                      <a:pt x="323" y="82"/>
                    </a:lnTo>
                    <a:lnTo>
                      <a:pt x="280" y="131"/>
                    </a:lnTo>
                    <a:lnTo>
                      <a:pt x="162" y="177"/>
                    </a:lnTo>
                    <a:lnTo>
                      <a:pt x="55" y="158"/>
                    </a:lnTo>
                    <a:lnTo>
                      <a:pt x="79" y="111"/>
                    </a:lnTo>
                    <a:lnTo>
                      <a:pt x="16" y="93"/>
                    </a:lnTo>
                    <a:lnTo>
                      <a:pt x="78" y="90"/>
                    </a:lnTo>
                    <a:lnTo>
                      <a:pt x="56" y="78"/>
                    </a:lnTo>
                    <a:lnTo>
                      <a:pt x="78" y="63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0" name="Freeform 54"/>
              <p:cNvSpPr>
                <a:spLocks/>
              </p:cNvSpPr>
              <p:nvPr/>
            </p:nvSpPr>
            <p:spPr bwMode="auto">
              <a:xfrm>
                <a:off x="900" y="2304"/>
                <a:ext cx="447" cy="33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3" y="112"/>
                  </a:cxn>
                  <a:cxn ang="0">
                    <a:pos x="92" y="160"/>
                  </a:cxn>
                  <a:cxn ang="0">
                    <a:pos x="89" y="187"/>
                  </a:cxn>
                  <a:cxn ang="0">
                    <a:pos x="63" y="194"/>
                  </a:cxn>
                  <a:cxn ang="0">
                    <a:pos x="118" y="216"/>
                  </a:cxn>
                  <a:cxn ang="0">
                    <a:pos x="149" y="264"/>
                  </a:cxn>
                  <a:cxn ang="0">
                    <a:pos x="148" y="302"/>
                  </a:cxn>
                  <a:cxn ang="0">
                    <a:pos x="211" y="367"/>
                  </a:cxn>
                  <a:cxn ang="0">
                    <a:pos x="223" y="347"/>
                  </a:cxn>
                  <a:cxn ang="0">
                    <a:pos x="74" y="97"/>
                  </a:cxn>
                  <a:cxn ang="0">
                    <a:pos x="64" y="27"/>
                  </a:cxn>
                  <a:cxn ang="0">
                    <a:pos x="96" y="44"/>
                  </a:cxn>
                  <a:cxn ang="0">
                    <a:pos x="153" y="153"/>
                  </a:cxn>
                  <a:cxn ang="0">
                    <a:pos x="231" y="236"/>
                  </a:cxn>
                  <a:cxn ang="0">
                    <a:pos x="229" y="270"/>
                  </a:cxn>
                  <a:cxn ang="0">
                    <a:pos x="338" y="380"/>
                  </a:cxn>
                  <a:cxn ang="0">
                    <a:pos x="350" y="426"/>
                  </a:cxn>
                  <a:cxn ang="0">
                    <a:pos x="338" y="459"/>
                  </a:cxn>
                  <a:cxn ang="0">
                    <a:pos x="363" y="501"/>
                  </a:cxn>
                  <a:cxn ang="0">
                    <a:pos x="574" y="620"/>
                  </a:cxn>
                  <a:cxn ang="0">
                    <a:pos x="664" y="611"/>
                  </a:cxn>
                  <a:cxn ang="0">
                    <a:pos x="724" y="668"/>
                  </a:cxn>
                  <a:cxn ang="0">
                    <a:pos x="749" y="612"/>
                  </a:cxn>
                  <a:cxn ang="0">
                    <a:pos x="778" y="611"/>
                  </a:cxn>
                  <a:cxn ang="0">
                    <a:pos x="748" y="565"/>
                  </a:cxn>
                  <a:cxn ang="0">
                    <a:pos x="816" y="548"/>
                  </a:cxn>
                  <a:cxn ang="0">
                    <a:pos x="839" y="527"/>
                  </a:cxn>
                  <a:cxn ang="0">
                    <a:pos x="848" y="515"/>
                  </a:cxn>
                  <a:cxn ang="0">
                    <a:pos x="855" y="541"/>
                  </a:cxn>
                  <a:cxn ang="0">
                    <a:pos x="883" y="429"/>
                  </a:cxn>
                  <a:cxn ang="0">
                    <a:pos x="847" y="411"/>
                  </a:cxn>
                  <a:cxn ang="0">
                    <a:pos x="779" y="429"/>
                  </a:cxn>
                  <a:cxn ang="0">
                    <a:pos x="747" y="527"/>
                  </a:cxn>
                  <a:cxn ang="0">
                    <a:pos x="658" y="537"/>
                  </a:cxn>
                  <a:cxn ang="0">
                    <a:pos x="625" y="510"/>
                  </a:cxn>
                  <a:cxn ang="0">
                    <a:pos x="568" y="395"/>
                  </a:cxn>
                  <a:cxn ang="0">
                    <a:pos x="566" y="302"/>
                  </a:cxn>
                  <a:cxn ang="0">
                    <a:pos x="586" y="258"/>
                  </a:cxn>
                  <a:cxn ang="0">
                    <a:pos x="525" y="235"/>
                  </a:cxn>
                  <a:cxn ang="0">
                    <a:pos x="454" y="110"/>
                  </a:cxn>
                  <a:cxn ang="0">
                    <a:pos x="392" y="138"/>
                  </a:cxn>
                  <a:cxn ang="0">
                    <a:pos x="311" y="33"/>
                  </a:cxn>
                  <a:cxn ang="0">
                    <a:pos x="179" y="53"/>
                  </a:cxn>
                  <a:cxn ang="0">
                    <a:pos x="68" y="0"/>
                  </a:cxn>
                  <a:cxn ang="0">
                    <a:pos x="0" y="7"/>
                  </a:cxn>
                </a:cxnLst>
                <a:rect l="0" t="0" r="r" b="b"/>
                <a:pathLst>
                  <a:path w="883" h="668">
                    <a:moveTo>
                      <a:pt x="0" y="7"/>
                    </a:moveTo>
                    <a:lnTo>
                      <a:pt x="43" y="112"/>
                    </a:lnTo>
                    <a:lnTo>
                      <a:pt x="92" y="160"/>
                    </a:lnTo>
                    <a:lnTo>
                      <a:pt x="89" y="187"/>
                    </a:lnTo>
                    <a:lnTo>
                      <a:pt x="63" y="194"/>
                    </a:lnTo>
                    <a:lnTo>
                      <a:pt x="118" y="216"/>
                    </a:lnTo>
                    <a:lnTo>
                      <a:pt x="149" y="264"/>
                    </a:lnTo>
                    <a:lnTo>
                      <a:pt x="148" y="302"/>
                    </a:lnTo>
                    <a:lnTo>
                      <a:pt x="211" y="367"/>
                    </a:lnTo>
                    <a:lnTo>
                      <a:pt x="223" y="347"/>
                    </a:lnTo>
                    <a:lnTo>
                      <a:pt x="74" y="97"/>
                    </a:lnTo>
                    <a:lnTo>
                      <a:pt x="64" y="27"/>
                    </a:lnTo>
                    <a:lnTo>
                      <a:pt x="96" y="44"/>
                    </a:lnTo>
                    <a:lnTo>
                      <a:pt x="153" y="153"/>
                    </a:lnTo>
                    <a:lnTo>
                      <a:pt x="231" y="236"/>
                    </a:lnTo>
                    <a:lnTo>
                      <a:pt x="229" y="270"/>
                    </a:lnTo>
                    <a:lnTo>
                      <a:pt x="338" y="380"/>
                    </a:lnTo>
                    <a:lnTo>
                      <a:pt x="350" y="426"/>
                    </a:lnTo>
                    <a:lnTo>
                      <a:pt x="338" y="459"/>
                    </a:lnTo>
                    <a:lnTo>
                      <a:pt x="363" y="501"/>
                    </a:lnTo>
                    <a:lnTo>
                      <a:pt x="574" y="620"/>
                    </a:lnTo>
                    <a:lnTo>
                      <a:pt x="664" y="611"/>
                    </a:lnTo>
                    <a:lnTo>
                      <a:pt x="724" y="668"/>
                    </a:lnTo>
                    <a:lnTo>
                      <a:pt x="749" y="612"/>
                    </a:lnTo>
                    <a:lnTo>
                      <a:pt x="778" y="611"/>
                    </a:lnTo>
                    <a:lnTo>
                      <a:pt x="748" y="565"/>
                    </a:lnTo>
                    <a:lnTo>
                      <a:pt x="816" y="548"/>
                    </a:lnTo>
                    <a:lnTo>
                      <a:pt x="839" y="527"/>
                    </a:lnTo>
                    <a:lnTo>
                      <a:pt x="848" y="515"/>
                    </a:lnTo>
                    <a:lnTo>
                      <a:pt x="855" y="541"/>
                    </a:lnTo>
                    <a:lnTo>
                      <a:pt x="883" y="429"/>
                    </a:lnTo>
                    <a:lnTo>
                      <a:pt x="847" y="411"/>
                    </a:lnTo>
                    <a:lnTo>
                      <a:pt x="779" y="429"/>
                    </a:lnTo>
                    <a:lnTo>
                      <a:pt x="747" y="527"/>
                    </a:lnTo>
                    <a:lnTo>
                      <a:pt x="658" y="537"/>
                    </a:lnTo>
                    <a:lnTo>
                      <a:pt x="625" y="510"/>
                    </a:lnTo>
                    <a:lnTo>
                      <a:pt x="568" y="395"/>
                    </a:lnTo>
                    <a:lnTo>
                      <a:pt x="566" y="302"/>
                    </a:lnTo>
                    <a:lnTo>
                      <a:pt x="586" y="258"/>
                    </a:lnTo>
                    <a:lnTo>
                      <a:pt x="525" y="235"/>
                    </a:lnTo>
                    <a:lnTo>
                      <a:pt x="454" y="110"/>
                    </a:lnTo>
                    <a:lnTo>
                      <a:pt x="392" y="138"/>
                    </a:lnTo>
                    <a:lnTo>
                      <a:pt x="311" y="33"/>
                    </a:lnTo>
                    <a:lnTo>
                      <a:pt x="179" y="53"/>
                    </a:lnTo>
                    <a:lnTo>
                      <a:pt x="68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1" name="Freeform 55"/>
              <p:cNvSpPr>
                <a:spLocks/>
              </p:cNvSpPr>
              <p:nvPr/>
            </p:nvSpPr>
            <p:spPr bwMode="auto">
              <a:xfrm>
                <a:off x="1339" y="2631"/>
                <a:ext cx="61" cy="74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48" y="143"/>
                  </a:cxn>
                  <a:cxn ang="0">
                    <a:pos x="108" y="146"/>
                  </a:cxn>
                  <a:cxn ang="0">
                    <a:pos x="119" y="0"/>
                  </a:cxn>
                  <a:cxn ang="0">
                    <a:pos x="76" y="8"/>
                  </a:cxn>
                  <a:cxn ang="0">
                    <a:pos x="0" y="74"/>
                  </a:cxn>
                </a:cxnLst>
                <a:rect l="0" t="0" r="r" b="b"/>
                <a:pathLst>
                  <a:path w="119" h="146">
                    <a:moveTo>
                      <a:pt x="0" y="74"/>
                    </a:moveTo>
                    <a:lnTo>
                      <a:pt x="48" y="143"/>
                    </a:lnTo>
                    <a:lnTo>
                      <a:pt x="108" y="146"/>
                    </a:lnTo>
                    <a:lnTo>
                      <a:pt x="119" y="0"/>
                    </a:lnTo>
                    <a:lnTo>
                      <a:pt x="76" y="8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2" name="Freeform 56"/>
              <p:cNvSpPr>
                <a:spLocks/>
              </p:cNvSpPr>
              <p:nvPr/>
            </p:nvSpPr>
            <p:spPr bwMode="auto">
              <a:xfrm>
                <a:off x="1403" y="2726"/>
                <a:ext cx="82" cy="43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13" y="0"/>
                  </a:cxn>
                  <a:cxn ang="0">
                    <a:pos x="47" y="28"/>
                  </a:cxn>
                  <a:cxn ang="0">
                    <a:pos x="111" y="1"/>
                  </a:cxn>
                  <a:cxn ang="0">
                    <a:pos x="163" y="34"/>
                  </a:cxn>
                  <a:cxn ang="0">
                    <a:pos x="150" y="85"/>
                  </a:cxn>
                  <a:cxn ang="0">
                    <a:pos x="145" y="43"/>
                  </a:cxn>
                  <a:cxn ang="0">
                    <a:pos x="111" y="25"/>
                  </a:cxn>
                  <a:cxn ang="0">
                    <a:pos x="76" y="52"/>
                  </a:cxn>
                  <a:cxn ang="0">
                    <a:pos x="85" y="77"/>
                  </a:cxn>
                  <a:cxn ang="0">
                    <a:pos x="70" y="86"/>
                  </a:cxn>
                  <a:cxn ang="0">
                    <a:pos x="0" y="45"/>
                  </a:cxn>
                </a:cxnLst>
                <a:rect l="0" t="0" r="r" b="b"/>
                <a:pathLst>
                  <a:path w="163" h="86">
                    <a:moveTo>
                      <a:pt x="0" y="45"/>
                    </a:moveTo>
                    <a:lnTo>
                      <a:pt x="13" y="0"/>
                    </a:lnTo>
                    <a:lnTo>
                      <a:pt x="47" y="28"/>
                    </a:lnTo>
                    <a:lnTo>
                      <a:pt x="111" y="1"/>
                    </a:lnTo>
                    <a:lnTo>
                      <a:pt x="163" y="34"/>
                    </a:lnTo>
                    <a:lnTo>
                      <a:pt x="150" y="85"/>
                    </a:lnTo>
                    <a:lnTo>
                      <a:pt x="145" y="43"/>
                    </a:lnTo>
                    <a:lnTo>
                      <a:pt x="111" y="25"/>
                    </a:lnTo>
                    <a:lnTo>
                      <a:pt x="76" y="52"/>
                    </a:lnTo>
                    <a:lnTo>
                      <a:pt x="85" y="77"/>
                    </a:lnTo>
                    <a:lnTo>
                      <a:pt x="70" y="86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3" name="Freeform 57"/>
              <p:cNvSpPr>
                <a:spLocks/>
              </p:cNvSpPr>
              <p:nvPr/>
            </p:nvSpPr>
            <p:spPr bwMode="auto">
              <a:xfrm>
                <a:off x="1708" y="3237"/>
                <a:ext cx="121" cy="148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18" y="18"/>
                  </a:cxn>
                  <a:cxn ang="0">
                    <a:pos x="104" y="0"/>
                  </a:cxn>
                  <a:cxn ang="0">
                    <a:pos x="133" y="31"/>
                  </a:cxn>
                  <a:cxn ang="0">
                    <a:pos x="140" y="102"/>
                  </a:cxn>
                  <a:cxn ang="0">
                    <a:pos x="199" y="115"/>
                  </a:cxn>
                  <a:cxn ang="0">
                    <a:pos x="208" y="164"/>
                  </a:cxn>
                  <a:cxn ang="0">
                    <a:pos x="239" y="172"/>
                  </a:cxn>
                  <a:cxn ang="0">
                    <a:pos x="233" y="234"/>
                  </a:cxn>
                  <a:cxn ang="0">
                    <a:pos x="203" y="296"/>
                  </a:cxn>
                  <a:cxn ang="0">
                    <a:pos x="123" y="292"/>
                  </a:cxn>
                  <a:cxn ang="0">
                    <a:pos x="141" y="221"/>
                  </a:cxn>
                  <a:cxn ang="0">
                    <a:pos x="0" y="110"/>
                  </a:cxn>
                </a:cxnLst>
                <a:rect l="0" t="0" r="r" b="b"/>
                <a:pathLst>
                  <a:path w="239" h="296">
                    <a:moveTo>
                      <a:pt x="0" y="110"/>
                    </a:moveTo>
                    <a:lnTo>
                      <a:pt x="18" y="18"/>
                    </a:lnTo>
                    <a:lnTo>
                      <a:pt x="104" y="0"/>
                    </a:lnTo>
                    <a:lnTo>
                      <a:pt x="133" y="31"/>
                    </a:lnTo>
                    <a:lnTo>
                      <a:pt x="140" y="102"/>
                    </a:lnTo>
                    <a:lnTo>
                      <a:pt x="199" y="115"/>
                    </a:lnTo>
                    <a:lnTo>
                      <a:pt x="208" y="164"/>
                    </a:lnTo>
                    <a:lnTo>
                      <a:pt x="239" y="172"/>
                    </a:lnTo>
                    <a:lnTo>
                      <a:pt x="233" y="234"/>
                    </a:lnTo>
                    <a:lnTo>
                      <a:pt x="203" y="296"/>
                    </a:lnTo>
                    <a:lnTo>
                      <a:pt x="123" y="292"/>
                    </a:lnTo>
                    <a:lnTo>
                      <a:pt x="141" y="221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4" name="Freeform 58"/>
              <p:cNvSpPr>
                <a:spLocks/>
              </p:cNvSpPr>
              <p:nvPr/>
            </p:nvSpPr>
            <p:spPr bwMode="auto">
              <a:xfrm>
                <a:off x="1428" y="2899"/>
                <a:ext cx="188" cy="317"/>
              </a:xfrm>
              <a:custGeom>
                <a:avLst/>
                <a:gdLst/>
                <a:ahLst/>
                <a:cxnLst>
                  <a:cxn ang="0">
                    <a:pos x="0" y="148"/>
                  </a:cxn>
                  <a:cxn ang="0">
                    <a:pos x="6" y="199"/>
                  </a:cxn>
                  <a:cxn ang="0">
                    <a:pos x="72" y="287"/>
                  </a:cxn>
                  <a:cxn ang="0">
                    <a:pos x="146" y="495"/>
                  </a:cxn>
                  <a:cxn ang="0">
                    <a:pos x="314" y="634"/>
                  </a:cxn>
                  <a:cxn ang="0">
                    <a:pos x="343" y="609"/>
                  </a:cxn>
                  <a:cxn ang="0">
                    <a:pos x="358" y="565"/>
                  </a:cxn>
                  <a:cxn ang="0">
                    <a:pos x="335" y="549"/>
                  </a:cxn>
                  <a:cxn ang="0">
                    <a:pos x="347" y="536"/>
                  </a:cxn>
                  <a:cxn ang="0">
                    <a:pos x="366" y="427"/>
                  </a:cxn>
                  <a:cxn ang="0">
                    <a:pos x="340" y="377"/>
                  </a:cxn>
                  <a:cxn ang="0">
                    <a:pos x="315" y="377"/>
                  </a:cxn>
                  <a:cxn ang="0">
                    <a:pos x="315" y="319"/>
                  </a:cxn>
                  <a:cxn ang="0">
                    <a:pos x="283" y="345"/>
                  </a:cxn>
                  <a:cxn ang="0">
                    <a:pos x="244" y="323"/>
                  </a:cxn>
                  <a:cxn ang="0">
                    <a:pos x="217" y="258"/>
                  </a:cxn>
                  <a:cxn ang="0">
                    <a:pos x="259" y="176"/>
                  </a:cxn>
                  <a:cxn ang="0">
                    <a:pos x="335" y="140"/>
                  </a:cxn>
                  <a:cxn ang="0">
                    <a:pos x="312" y="128"/>
                  </a:cxn>
                  <a:cxn ang="0">
                    <a:pos x="324" y="84"/>
                  </a:cxn>
                  <a:cxn ang="0">
                    <a:pos x="239" y="77"/>
                  </a:cxn>
                  <a:cxn ang="0">
                    <a:pos x="176" y="0"/>
                  </a:cxn>
                  <a:cxn ang="0">
                    <a:pos x="162" y="57"/>
                  </a:cxn>
                  <a:cxn ang="0">
                    <a:pos x="96" y="105"/>
                  </a:cxn>
                  <a:cxn ang="0">
                    <a:pos x="63" y="166"/>
                  </a:cxn>
                  <a:cxn ang="0">
                    <a:pos x="25" y="155"/>
                  </a:cxn>
                  <a:cxn ang="0">
                    <a:pos x="30" y="120"/>
                  </a:cxn>
                  <a:cxn ang="0">
                    <a:pos x="0" y="148"/>
                  </a:cxn>
                </a:cxnLst>
                <a:rect l="0" t="0" r="r" b="b"/>
                <a:pathLst>
                  <a:path w="366" h="634">
                    <a:moveTo>
                      <a:pt x="0" y="148"/>
                    </a:moveTo>
                    <a:lnTo>
                      <a:pt x="6" y="199"/>
                    </a:lnTo>
                    <a:lnTo>
                      <a:pt x="72" y="287"/>
                    </a:lnTo>
                    <a:lnTo>
                      <a:pt x="146" y="495"/>
                    </a:lnTo>
                    <a:lnTo>
                      <a:pt x="314" y="634"/>
                    </a:lnTo>
                    <a:lnTo>
                      <a:pt x="343" y="609"/>
                    </a:lnTo>
                    <a:lnTo>
                      <a:pt x="358" y="565"/>
                    </a:lnTo>
                    <a:lnTo>
                      <a:pt x="335" y="549"/>
                    </a:lnTo>
                    <a:lnTo>
                      <a:pt x="347" y="536"/>
                    </a:lnTo>
                    <a:lnTo>
                      <a:pt x="366" y="427"/>
                    </a:lnTo>
                    <a:lnTo>
                      <a:pt x="340" y="377"/>
                    </a:lnTo>
                    <a:lnTo>
                      <a:pt x="315" y="377"/>
                    </a:lnTo>
                    <a:lnTo>
                      <a:pt x="315" y="319"/>
                    </a:lnTo>
                    <a:lnTo>
                      <a:pt x="283" y="345"/>
                    </a:lnTo>
                    <a:lnTo>
                      <a:pt x="244" y="323"/>
                    </a:lnTo>
                    <a:lnTo>
                      <a:pt x="217" y="258"/>
                    </a:lnTo>
                    <a:lnTo>
                      <a:pt x="259" y="176"/>
                    </a:lnTo>
                    <a:lnTo>
                      <a:pt x="335" y="140"/>
                    </a:lnTo>
                    <a:lnTo>
                      <a:pt x="312" y="128"/>
                    </a:lnTo>
                    <a:lnTo>
                      <a:pt x="324" y="84"/>
                    </a:lnTo>
                    <a:lnTo>
                      <a:pt x="239" y="77"/>
                    </a:lnTo>
                    <a:lnTo>
                      <a:pt x="176" y="0"/>
                    </a:lnTo>
                    <a:lnTo>
                      <a:pt x="162" y="57"/>
                    </a:lnTo>
                    <a:lnTo>
                      <a:pt x="96" y="105"/>
                    </a:lnTo>
                    <a:lnTo>
                      <a:pt x="63" y="166"/>
                    </a:lnTo>
                    <a:lnTo>
                      <a:pt x="25" y="155"/>
                    </a:lnTo>
                    <a:lnTo>
                      <a:pt x="30" y="120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5" name="Freeform 59"/>
              <p:cNvSpPr>
                <a:spLocks/>
              </p:cNvSpPr>
              <p:nvPr/>
            </p:nvSpPr>
            <p:spPr bwMode="auto">
              <a:xfrm>
                <a:off x="1776" y="2793"/>
                <a:ext cx="57" cy="71"/>
              </a:xfrm>
              <a:custGeom>
                <a:avLst/>
                <a:gdLst/>
                <a:ahLst/>
                <a:cxnLst>
                  <a:cxn ang="0">
                    <a:pos x="0" y="63"/>
                  </a:cxn>
                  <a:cxn ang="0">
                    <a:pos x="31" y="0"/>
                  </a:cxn>
                  <a:cxn ang="0">
                    <a:pos x="118" y="10"/>
                  </a:cxn>
                  <a:cxn ang="0">
                    <a:pos x="107" y="126"/>
                  </a:cxn>
                  <a:cxn ang="0">
                    <a:pos x="46" y="137"/>
                  </a:cxn>
                  <a:cxn ang="0">
                    <a:pos x="0" y="63"/>
                  </a:cxn>
                </a:cxnLst>
                <a:rect l="0" t="0" r="r" b="b"/>
                <a:pathLst>
                  <a:path w="118" h="137">
                    <a:moveTo>
                      <a:pt x="0" y="63"/>
                    </a:moveTo>
                    <a:lnTo>
                      <a:pt x="31" y="0"/>
                    </a:lnTo>
                    <a:lnTo>
                      <a:pt x="118" y="10"/>
                    </a:lnTo>
                    <a:lnTo>
                      <a:pt x="107" y="126"/>
                    </a:lnTo>
                    <a:lnTo>
                      <a:pt x="46" y="137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6" name="Freeform 60"/>
              <p:cNvSpPr>
                <a:spLocks/>
              </p:cNvSpPr>
              <p:nvPr/>
            </p:nvSpPr>
            <p:spPr bwMode="auto">
              <a:xfrm>
                <a:off x="1715" y="2705"/>
                <a:ext cx="15" cy="14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27" y="22"/>
                  </a:cxn>
                  <a:cxn ang="0">
                    <a:pos x="27" y="0"/>
                  </a:cxn>
                  <a:cxn ang="0">
                    <a:pos x="0" y="27"/>
                  </a:cxn>
                </a:cxnLst>
                <a:rect l="0" t="0" r="r" b="b"/>
                <a:pathLst>
                  <a:path w="27" h="27">
                    <a:moveTo>
                      <a:pt x="0" y="27"/>
                    </a:moveTo>
                    <a:lnTo>
                      <a:pt x="27" y="22"/>
                    </a:lnTo>
                    <a:lnTo>
                      <a:pt x="27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7" name="Freeform 61"/>
              <p:cNvSpPr>
                <a:spLocks/>
              </p:cNvSpPr>
              <p:nvPr/>
            </p:nvSpPr>
            <p:spPr bwMode="auto">
              <a:xfrm>
                <a:off x="144" y="1366"/>
                <a:ext cx="440" cy="458"/>
              </a:xfrm>
              <a:custGeom>
                <a:avLst/>
                <a:gdLst/>
                <a:ahLst/>
                <a:cxnLst>
                  <a:cxn ang="0">
                    <a:pos x="55" y="367"/>
                  </a:cxn>
                  <a:cxn ang="0">
                    <a:pos x="57" y="408"/>
                  </a:cxn>
                  <a:cxn ang="0">
                    <a:pos x="156" y="428"/>
                  </a:cxn>
                  <a:cxn ang="0">
                    <a:pos x="190" y="410"/>
                  </a:cxn>
                  <a:cxn ang="0">
                    <a:pos x="87" y="518"/>
                  </a:cxn>
                  <a:cxn ang="0">
                    <a:pos x="82" y="569"/>
                  </a:cxn>
                  <a:cxn ang="0">
                    <a:pos x="82" y="603"/>
                  </a:cxn>
                  <a:cxn ang="0">
                    <a:pos x="101" y="643"/>
                  </a:cxn>
                  <a:cxn ang="0">
                    <a:pos x="141" y="674"/>
                  </a:cxn>
                  <a:cxn ang="0">
                    <a:pos x="159" y="643"/>
                  </a:cxn>
                  <a:cxn ang="0">
                    <a:pos x="170" y="728"/>
                  </a:cxn>
                  <a:cxn ang="0">
                    <a:pos x="261" y="734"/>
                  </a:cxn>
                  <a:cxn ang="0">
                    <a:pos x="288" y="728"/>
                  </a:cxn>
                  <a:cxn ang="0">
                    <a:pos x="271" y="818"/>
                  </a:cxn>
                  <a:cxn ang="0">
                    <a:pos x="226" y="864"/>
                  </a:cxn>
                  <a:cxn ang="0">
                    <a:pos x="133" y="912"/>
                  </a:cxn>
                  <a:cxn ang="0">
                    <a:pos x="239" y="879"/>
                  </a:cxn>
                  <a:cxn ang="0">
                    <a:pos x="257" y="827"/>
                  </a:cxn>
                  <a:cxn ang="0">
                    <a:pos x="404" y="745"/>
                  </a:cxn>
                  <a:cxn ang="0">
                    <a:pos x="405" y="692"/>
                  </a:cxn>
                  <a:cxn ang="0">
                    <a:pos x="515" y="533"/>
                  </a:cxn>
                  <a:cxn ang="0">
                    <a:pos x="543" y="577"/>
                  </a:cxn>
                  <a:cxn ang="0">
                    <a:pos x="551" y="610"/>
                  </a:cxn>
                  <a:cxn ang="0">
                    <a:pos x="470" y="665"/>
                  </a:cxn>
                  <a:cxn ang="0">
                    <a:pos x="472" y="700"/>
                  </a:cxn>
                  <a:cxn ang="0">
                    <a:pos x="577" y="627"/>
                  </a:cxn>
                  <a:cxn ang="0">
                    <a:pos x="585" y="588"/>
                  </a:cxn>
                  <a:cxn ang="0">
                    <a:pos x="628" y="596"/>
                  </a:cxn>
                  <a:cxn ang="0">
                    <a:pos x="697" y="654"/>
                  </a:cxn>
                  <a:cxn ang="0">
                    <a:pos x="828" y="652"/>
                  </a:cxn>
                  <a:cxn ang="0">
                    <a:pos x="824" y="681"/>
                  </a:cxn>
                  <a:cxn ang="0">
                    <a:pos x="872" y="685"/>
                  </a:cxn>
                  <a:cxn ang="0">
                    <a:pos x="787" y="643"/>
                  </a:cxn>
                  <a:cxn ang="0">
                    <a:pos x="473" y="62"/>
                  </a:cxn>
                  <a:cxn ang="0">
                    <a:pos x="376" y="19"/>
                  </a:cxn>
                  <a:cxn ang="0">
                    <a:pos x="341" y="36"/>
                  </a:cxn>
                  <a:cxn ang="0">
                    <a:pos x="329" y="0"/>
                  </a:cxn>
                  <a:cxn ang="0">
                    <a:pos x="237" y="41"/>
                  </a:cxn>
                  <a:cxn ang="0">
                    <a:pos x="227" y="54"/>
                  </a:cxn>
                  <a:cxn ang="0">
                    <a:pos x="183" y="95"/>
                  </a:cxn>
                  <a:cxn ang="0">
                    <a:pos x="127" y="138"/>
                  </a:cxn>
                  <a:cxn ang="0">
                    <a:pos x="57" y="182"/>
                  </a:cxn>
                  <a:cxn ang="0">
                    <a:pos x="125" y="264"/>
                  </a:cxn>
                  <a:cxn ang="0">
                    <a:pos x="170" y="290"/>
                  </a:cxn>
                  <a:cxn ang="0">
                    <a:pos x="204" y="312"/>
                  </a:cxn>
                  <a:cxn ang="0">
                    <a:pos x="125" y="324"/>
                  </a:cxn>
                  <a:cxn ang="0">
                    <a:pos x="99" y="295"/>
                  </a:cxn>
                </a:cxnLst>
                <a:rect l="0" t="0" r="r" b="b"/>
                <a:pathLst>
                  <a:path w="872" h="912">
                    <a:moveTo>
                      <a:pt x="0" y="350"/>
                    </a:moveTo>
                    <a:lnTo>
                      <a:pt x="55" y="367"/>
                    </a:lnTo>
                    <a:lnTo>
                      <a:pt x="35" y="375"/>
                    </a:lnTo>
                    <a:lnTo>
                      <a:pt x="57" y="408"/>
                    </a:lnTo>
                    <a:lnTo>
                      <a:pt x="141" y="405"/>
                    </a:lnTo>
                    <a:lnTo>
                      <a:pt x="156" y="428"/>
                    </a:lnTo>
                    <a:lnTo>
                      <a:pt x="210" y="399"/>
                    </a:lnTo>
                    <a:lnTo>
                      <a:pt x="190" y="410"/>
                    </a:lnTo>
                    <a:lnTo>
                      <a:pt x="202" y="466"/>
                    </a:lnTo>
                    <a:lnTo>
                      <a:pt x="87" y="518"/>
                    </a:lnTo>
                    <a:lnTo>
                      <a:pt x="53" y="578"/>
                    </a:lnTo>
                    <a:lnTo>
                      <a:pt x="82" y="569"/>
                    </a:lnTo>
                    <a:lnTo>
                      <a:pt x="60" y="583"/>
                    </a:lnTo>
                    <a:lnTo>
                      <a:pt x="82" y="603"/>
                    </a:lnTo>
                    <a:lnTo>
                      <a:pt x="123" y="611"/>
                    </a:lnTo>
                    <a:lnTo>
                      <a:pt x="101" y="643"/>
                    </a:lnTo>
                    <a:lnTo>
                      <a:pt x="122" y="671"/>
                    </a:lnTo>
                    <a:lnTo>
                      <a:pt x="141" y="674"/>
                    </a:lnTo>
                    <a:lnTo>
                      <a:pt x="188" y="611"/>
                    </a:lnTo>
                    <a:lnTo>
                      <a:pt x="159" y="643"/>
                    </a:lnTo>
                    <a:lnTo>
                      <a:pt x="183" y="701"/>
                    </a:lnTo>
                    <a:lnTo>
                      <a:pt x="170" y="728"/>
                    </a:lnTo>
                    <a:lnTo>
                      <a:pt x="226" y="692"/>
                    </a:lnTo>
                    <a:lnTo>
                      <a:pt x="261" y="734"/>
                    </a:lnTo>
                    <a:lnTo>
                      <a:pt x="273" y="709"/>
                    </a:lnTo>
                    <a:lnTo>
                      <a:pt x="288" y="728"/>
                    </a:lnTo>
                    <a:lnTo>
                      <a:pt x="327" y="703"/>
                    </a:lnTo>
                    <a:lnTo>
                      <a:pt x="271" y="818"/>
                    </a:lnTo>
                    <a:lnTo>
                      <a:pt x="226" y="841"/>
                    </a:lnTo>
                    <a:lnTo>
                      <a:pt x="226" y="864"/>
                    </a:lnTo>
                    <a:lnTo>
                      <a:pt x="170" y="867"/>
                    </a:lnTo>
                    <a:lnTo>
                      <a:pt x="133" y="912"/>
                    </a:lnTo>
                    <a:lnTo>
                      <a:pt x="183" y="876"/>
                    </a:lnTo>
                    <a:lnTo>
                      <a:pt x="239" y="879"/>
                    </a:lnTo>
                    <a:lnTo>
                      <a:pt x="272" y="853"/>
                    </a:lnTo>
                    <a:lnTo>
                      <a:pt x="257" y="827"/>
                    </a:lnTo>
                    <a:lnTo>
                      <a:pt x="292" y="832"/>
                    </a:lnTo>
                    <a:lnTo>
                      <a:pt x="404" y="745"/>
                    </a:lnTo>
                    <a:lnTo>
                      <a:pt x="423" y="715"/>
                    </a:lnTo>
                    <a:lnTo>
                      <a:pt x="405" y="692"/>
                    </a:lnTo>
                    <a:lnTo>
                      <a:pt x="501" y="584"/>
                    </a:lnTo>
                    <a:lnTo>
                      <a:pt x="515" y="533"/>
                    </a:lnTo>
                    <a:lnTo>
                      <a:pt x="504" y="584"/>
                    </a:lnTo>
                    <a:lnTo>
                      <a:pt x="543" y="577"/>
                    </a:lnTo>
                    <a:lnTo>
                      <a:pt x="522" y="597"/>
                    </a:lnTo>
                    <a:lnTo>
                      <a:pt x="551" y="610"/>
                    </a:lnTo>
                    <a:lnTo>
                      <a:pt x="482" y="618"/>
                    </a:lnTo>
                    <a:lnTo>
                      <a:pt x="470" y="665"/>
                    </a:lnTo>
                    <a:lnTo>
                      <a:pt x="493" y="665"/>
                    </a:lnTo>
                    <a:lnTo>
                      <a:pt x="472" y="700"/>
                    </a:lnTo>
                    <a:lnTo>
                      <a:pt x="564" y="654"/>
                    </a:lnTo>
                    <a:lnTo>
                      <a:pt x="577" y="627"/>
                    </a:lnTo>
                    <a:lnTo>
                      <a:pt x="564" y="613"/>
                    </a:lnTo>
                    <a:lnTo>
                      <a:pt x="585" y="588"/>
                    </a:lnTo>
                    <a:lnTo>
                      <a:pt x="583" y="610"/>
                    </a:lnTo>
                    <a:lnTo>
                      <a:pt x="628" y="596"/>
                    </a:lnTo>
                    <a:lnTo>
                      <a:pt x="618" y="618"/>
                    </a:lnTo>
                    <a:lnTo>
                      <a:pt x="697" y="654"/>
                    </a:lnTo>
                    <a:lnTo>
                      <a:pt x="808" y="671"/>
                    </a:lnTo>
                    <a:lnTo>
                      <a:pt x="828" y="652"/>
                    </a:lnTo>
                    <a:lnTo>
                      <a:pt x="844" y="660"/>
                    </a:lnTo>
                    <a:lnTo>
                      <a:pt x="824" y="681"/>
                    </a:lnTo>
                    <a:lnTo>
                      <a:pt x="856" y="701"/>
                    </a:lnTo>
                    <a:lnTo>
                      <a:pt x="872" y="685"/>
                    </a:lnTo>
                    <a:lnTo>
                      <a:pt x="843" y="643"/>
                    </a:lnTo>
                    <a:lnTo>
                      <a:pt x="787" y="643"/>
                    </a:lnTo>
                    <a:lnTo>
                      <a:pt x="787" y="108"/>
                    </a:lnTo>
                    <a:lnTo>
                      <a:pt x="473" y="62"/>
                    </a:lnTo>
                    <a:lnTo>
                      <a:pt x="463" y="38"/>
                    </a:lnTo>
                    <a:lnTo>
                      <a:pt x="376" y="19"/>
                    </a:lnTo>
                    <a:lnTo>
                      <a:pt x="365" y="41"/>
                    </a:lnTo>
                    <a:lnTo>
                      <a:pt x="341" y="36"/>
                    </a:lnTo>
                    <a:lnTo>
                      <a:pt x="364" y="18"/>
                    </a:lnTo>
                    <a:lnTo>
                      <a:pt x="329" y="0"/>
                    </a:lnTo>
                    <a:lnTo>
                      <a:pt x="292" y="38"/>
                    </a:lnTo>
                    <a:lnTo>
                      <a:pt x="237" y="41"/>
                    </a:lnTo>
                    <a:lnTo>
                      <a:pt x="233" y="73"/>
                    </a:lnTo>
                    <a:lnTo>
                      <a:pt x="227" y="54"/>
                    </a:lnTo>
                    <a:lnTo>
                      <a:pt x="174" y="70"/>
                    </a:lnTo>
                    <a:lnTo>
                      <a:pt x="183" y="95"/>
                    </a:lnTo>
                    <a:lnTo>
                      <a:pt x="159" y="89"/>
                    </a:lnTo>
                    <a:lnTo>
                      <a:pt x="127" y="138"/>
                    </a:lnTo>
                    <a:lnTo>
                      <a:pt x="53" y="159"/>
                    </a:lnTo>
                    <a:lnTo>
                      <a:pt x="57" y="182"/>
                    </a:lnTo>
                    <a:lnTo>
                      <a:pt x="35" y="189"/>
                    </a:lnTo>
                    <a:lnTo>
                      <a:pt x="125" y="264"/>
                    </a:lnTo>
                    <a:lnTo>
                      <a:pt x="248" y="298"/>
                    </a:lnTo>
                    <a:lnTo>
                      <a:pt x="170" y="290"/>
                    </a:lnTo>
                    <a:lnTo>
                      <a:pt x="174" y="312"/>
                    </a:lnTo>
                    <a:lnTo>
                      <a:pt x="204" y="312"/>
                    </a:lnTo>
                    <a:lnTo>
                      <a:pt x="180" y="327"/>
                    </a:lnTo>
                    <a:lnTo>
                      <a:pt x="125" y="324"/>
                    </a:lnTo>
                    <a:lnTo>
                      <a:pt x="125" y="291"/>
                    </a:lnTo>
                    <a:lnTo>
                      <a:pt x="99" y="295"/>
                    </a:lnTo>
                    <a:lnTo>
                      <a:pt x="0" y="35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8" name="Freeform 62"/>
              <p:cNvSpPr>
                <a:spLocks/>
              </p:cNvSpPr>
              <p:nvPr/>
            </p:nvSpPr>
            <p:spPr bwMode="auto">
              <a:xfrm>
                <a:off x="321" y="2540"/>
                <a:ext cx="18" cy="24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" y="0"/>
                  </a:cxn>
                  <a:cxn ang="0">
                    <a:pos x="33" y="30"/>
                  </a:cxn>
                  <a:cxn ang="0">
                    <a:pos x="12" y="47"/>
                  </a:cxn>
                  <a:cxn ang="0">
                    <a:pos x="0" y="19"/>
                  </a:cxn>
                </a:cxnLst>
                <a:rect l="0" t="0" r="r" b="b"/>
                <a:pathLst>
                  <a:path w="33" h="47">
                    <a:moveTo>
                      <a:pt x="0" y="19"/>
                    </a:moveTo>
                    <a:lnTo>
                      <a:pt x="2" y="0"/>
                    </a:lnTo>
                    <a:lnTo>
                      <a:pt x="33" y="30"/>
                    </a:lnTo>
                    <a:lnTo>
                      <a:pt x="12" y="47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19" name="Freeform 63"/>
              <p:cNvSpPr>
                <a:spLocks/>
              </p:cNvSpPr>
              <p:nvPr/>
            </p:nvSpPr>
            <p:spPr bwMode="auto">
              <a:xfrm>
                <a:off x="336" y="1750"/>
                <a:ext cx="39" cy="29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22" y="54"/>
                  </a:cxn>
                  <a:cxn ang="0">
                    <a:pos x="76" y="9"/>
                  </a:cxn>
                  <a:cxn ang="0">
                    <a:pos x="26" y="0"/>
                  </a:cxn>
                  <a:cxn ang="0">
                    <a:pos x="30" y="20"/>
                  </a:cxn>
                  <a:cxn ang="0">
                    <a:pos x="0" y="24"/>
                  </a:cxn>
                </a:cxnLst>
                <a:rect l="0" t="0" r="r" b="b"/>
                <a:pathLst>
                  <a:path w="76" h="54">
                    <a:moveTo>
                      <a:pt x="0" y="24"/>
                    </a:moveTo>
                    <a:lnTo>
                      <a:pt x="22" y="54"/>
                    </a:lnTo>
                    <a:lnTo>
                      <a:pt x="76" y="9"/>
                    </a:lnTo>
                    <a:lnTo>
                      <a:pt x="26" y="0"/>
                    </a:lnTo>
                    <a:lnTo>
                      <a:pt x="30" y="2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0" name="Freeform 64"/>
              <p:cNvSpPr>
                <a:spLocks/>
              </p:cNvSpPr>
              <p:nvPr/>
            </p:nvSpPr>
            <p:spPr bwMode="auto">
              <a:xfrm>
                <a:off x="587" y="1701"/>
                <a:ext cx="117" cy="127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11" y="63"/>
                  </a:cxn>
                  <a:cxn ang="0">
                    <a:pos x="43" y="77"/>
                  </a:cxn>
                  <a:cxn ang="0">
                    <a:pos x="56" y="65"/>
                  </a:cxn>
                  <a:cxn ang="0">
                    <a:pos x="29" y="46"/>
                  </a:cxn>
                  <a:cxn ang="0">
                    <a:pos x="56" y="46"/>
                  </a:cxn>
                  <a:cxn ang="0">
                    <a:pos x="83" y="77"/>
                  </a:cxn>
                  <a:cxn ang="0">
                    <a:pos x="74" y="22"/>
                  </a:cxn>
                  <a:cxn ang="0">
                    <a:pos x="95" y="71"/>
                  </a:cxn>
                  <a:cxn ang="0">
                    <a:pos x="144" y="99"/>
                  </a:cxn>
                  <a:cxn ang="0">
                    <a:pos x="133" y="136"/>
                  </a:cxn>
                  <a:cxn ang="0">
                    <a:pos x="190" y="177"/>
                  </a:cxn>
                  <a:cxn ang="0">
                    <a:pos x="175" y="214"/>
                  </a:cxn>
                  <a:cxn ang="0">
                    <a:pos x="205" y="185"/>
                  </a:cxn>
                  <a:cxn ang="0">
                    <a:pos x="211" y="252"/>
                  </a:cxn>
                  <a:cxn ang="0">
                    <a:pos x="233" y="240"/>
                  </a:cxn>
                  <a:cxn ang="0">
                    <a:pos x="234" y="189"/>
                  </a:cxn>
                  <a:cxn ang="0">
                    <a:pos x="180" y="162"/>
                  </a:cxn>
                  <a:cxn ang="0">
                    <a:pos x="75" y="0"/>
                  </a:cxn>
                  <a:cxn ang="0">
                    <a:pos x="15" y="46"/>
                  </a:cxn>
                  <a:cxn ang="0">
                    <a:pos x="0" y="27"/>
                  </a:cxn>
                </a:cxnLst>
                <a:rect l="0" t="0" r="r" b="b"/>
                <a:pathLst>
                  <a:path w="234" h="252">
                    <a:moveTo>
                      <a:pt x="0" y="27"/>
                    </a:moveTo>
                    <a:lnTo>
                      <a:pt x="11" y="63"/>
                    </a:lnTo>
                    <a:lnTo>
                      <a:pt x="43" y="77"/>
                    </a:lnTo>
                    <a:lnTo>
                      <a:pt x="56" y="65"/>
                    </a:lnTo>
                    <a:lnTo>
                      <a:pt x="29" y="46"/>
                    </a:lnTo>
                    <a:lnTo>
                      <a:pt x="56" y="46"/>
                    </a:lnTo>
                    <a:lnTo>
                      <a:pt x="83" y="77"/>
                    </a:lnTo>
                    <a:lnTo>
                      <a:pt x="74" y="22"/>
                    </a:lnTo>
                    <a:lnTo>
                      <a:pt x="95" y="71"/>
                    </a:lnTo>
                    <a:lnTo>
                      <a:pt x="144" y="99"/>
                    </a:lnTo>
                    <a:lnTo>
                      <a:pt x="133" y="136"/>
                    </a:lnTo>
                    <a:lnTo>
                      <a:pt x="190" y="177"/>
                    </a:lnTo>
                    <a:lnTo>
                      <a:pt x="175" y="214"/>
                    </a:lnTo>
                    <a:lnTo>
                      <a:pt x="205" y="185"/>
                    </a:lnTo>
                    <a:lnTo>
                      <a:pt x="211" y="252"/>
                    </a:lnTo>
                    <a:lnTo>
                      <a:pt x="233" y="240"/>
                    </a:lnTo>
                    <a:lnTo>
                      <a:pt x="234" y="189"/>
                    </a:lnTo>
                    <a:lnTo>
                      <a:pt x="180" y="162"/>
                    </a:lnTo>
                    <a:lnTo>
                      <a:pt x="75" y="0"/>
                    </a:lnTo>
                    <a:lnTo>
                      <a:pt x="15" y="46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1" name="Freeform 65"/>
              <p:cNvSpPr>
                <a:spLocks/>
              </p:cNvSpPr>
              <p:nvPr/>
            </p:nvSpPr>
            <p:spPr bwMode="auto">
              <a:xfrm>
                <a:off x="612" y="1740"/>
                <a:ext cx="22" cy="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41"/>
                  </a:cxn>
                  <a:cxn ang="0">
                    <a:pos x="15" y="21"/>
                  </a:cxn>
                  <a:cxn ang="0">
                    <a:pos x="40" y="40"/>
                  </a:cxn>
                  <a:cxn ang="0">
                    <a:pos x="18" y="21"/>
                  </a:cxn>
                  <a:cxn ang="0">
                    <a:pos x="40" y="10"/>
                  </a:cxn>
                  <a:cxn ang="0">
                    <a:pos x="0" y="0"/>
                  </a:cxn>
                </a:cxnLst>
                <a:rect l="0" t="0" r="r" b="b"/>
                <a:pathLst>
                  <a:path w="40" h="41">
                    <a:moveTo>
                      <a:pt x="0" y="0"/>
                    </a:moveTo>
                    <a:lnTo>
                      <a:pt x="12" y="41"/>
                    </a:lnTo>
                    <a:lnTo>
                      <a:pt x="15" y="21"/>
                    </a:lnTo>
                    <a:lnTo>
                      <a:pt x="40" y="40"/>
                    </a:lnTo>
                    <a:lnTo>
                      <a:pt x="18" y="21"/>
                    </a:lnTo>
                    <a:lnTo>
                      <a:pt x="4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2" name="Freeform 66"/>
              <p:cNvSpPr>
                <a:spLocks/>
              </p:cNvSpPr>
              <p:nvPr/>
            </p:nvSpPr>
            <p:spPr bwMode="auto">
              <a:xfrm>
                <a:off x="623" y="1758"/>
                <a:ext cx="11" cy="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13"/>
                  </a:cxn>
                  <a:cxn ang="0">
                    <a:pos x="24" y="62"/>
                  </a:cxn>
                  <a:cxn ang="0">
                    <a:pos x="0" y="0"/>
                  </a:cxn>
                </a:cxnLst>
                <a:rect l="0" t="0" r="r" b="b"/>
                <a:pathLst>
                  <a:path w="24" h="62">
                    <a:moveTo>
                      <a:pt x="0" y="0"/>
                    </a:moveTo>
                    <a:lnTo>
                      <a:pt x="21" y="13"/>
                    </a:lnTo>
                    <a:lnTo>
                      <a:pt x="2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3" name="Freeform 67"/>
              <p:cNvSpPr>
                <a:spLocks/>
              </p:cNvSpPr>
              <p:nvPr/>
            </p:nvSpPr>
            <p:spPr bwMode="auto">
              <a:xfrm>
                <a:off x="634" y="1743"/>
                <a:ext cx="14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40"/>
                  </a:cxn>
                  <a:cxn ang="0">
                    <a:pos x="24" y="40"/>
                  </a:cxn>
                  <a:cxn ang="0">
                    <a:pos x="16" y="5"/>
                  </a:cxn>
                  <a:cxn ang="0">
                    <a:pos x="29" y="29"/>
                  </a:cxn>
                  <a:cxn ang="0">
                    <a:pos x="17" y="0"/>
                  </a:cxn>
                  <a:cxn ang="0">
                    <a:pos x="0" y="0"/>
                  </a:cxn>
                </a:cxnLst>
                <a:rect l="0" t="0" r="r" b="b"/>
                <a:pathLst>
                  <a:path w="29" h="40">
                    <a:moveTo>
                      <a:pt x="0" y="0"/>
                    </a:moveTo>
                    <a:lnTo>
                      <a:pt x="6" y="40"/>
                    </a:lnTo>
                    <a:lnTo>
                      <a:pt x="24" y="40"/>
                    </a:lnTo>
                    <a:lnTo>
                      <a:pt x="16" y="5"/>
                    </a:lnTo>
                    <a:lnTo>
                      <a:pt x="29" y="29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4" name="Freeform 68"/>
              <p:cNvSpPr>
                <a:spLocks/>
              </p:cNvSpPr>
              <p:nvPr/>
            </p:nvSpPr>
            <p:spPr bwMode="auto">
              <a:xfrm>
                <a:off x="648" y="1772"/>
                <a:ext cx="10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" y="27"/>
                  </a:cxn>
                  <a:cxn ang="0">
                    <a:pos x="26" y="2"/>
                  </a:cxn>
                  <a:cxn ang="0">
                    <a:pos x="0" y="0"/>
                  </a:cxn>
                </a:cxnLst>
                <a:rect l="0" t="0" r="r" b="b"/>
                <a:pathLst>
                  <a:path w="26" h="27">
                    <a:moveTo>
                      <a:pt x="0" y="0"/>
                    </a:moveTo>
                    <a:lnTo>
                      <a:pt x="24" y="27"/>
                    </a:lnTo>
                    <a:lnTo>
                      <a:pt x="2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5" name="Freeform 69"/>
              <p:cNvSpPr>
                <a:spLocks/>
              </p:cNvSpPr>
              <p:nvPr/>
            </p:nvSpPr>
            <p:spPr bwMode="auto">
              <a:xfrm>
                <a:off x="651" y="1789"/>
                <a:ext cx="18" cy="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"/>
                  </a:cxn>
                  <a:cxn ang="0">
                    <a:pos x="40" y="63"/>
                  </a:cxn>
                  <a:cxn ang="0">
                    <a:pos x="0" y="0"/>
                  </a:cxn>
                </a:cxnLst>
                <a:rect l="0" t="0" r="r" b="b"/>
                <a:pathLst>
                  <a:path w="40" h="63">
                    <a:moveTo>
                      <a:pt x="0" y="0"/>
                    </a:moveTo>
                    <a:lnTo>
                      <a:pt x="33" y="22"/>
                    </a:lnTo>
                    <a:lnTo>
                      <a:pt x="4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6" name="Freeform 70"/>
              <p:cNvSpPr>
                <a:spLocks/>
              </p:cNvSpPr>
              <p:nvPr/>
            </p:nvSpPr>
            <p:spPr bwMode="auto">
              <a:xfrm>
                <a:off x="683" y="1800"/>
                <a:ext cx="11" cy="17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11" y="0"/>
                  </a:cxn>
                  <a:cxn ang="0">
                    <a:pos x="21" y="36"/>
                  </a:cxn>
                  <a:cxn ang="0">
                    <a:pos x="0" y="21"/>
                  </a:cxn>
                </a:cxnLst>
                <a:rect l="0" t="0" r="r" b="b"/>
                <a:pathLst>
                  <a:path w="21" h="36">
                    <a:moveTo>
                      <a:pt x="0" y="21"/>
                    </a:moveTo>
                    <a:lnTo>
                      <a:pt x="11" y="0"/>
                    </a:lnTo>
                    <a:lnTo>
                      <a:pt x="21" y="36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7" name="Freeform 71"/>
              <p:cNvSpPr>
                <a:spLocks/>
              </p:cNvSpPr>
              <p:nvPr/>
            </p:nvSpPr>
            <p:spPr bwMode="auto">
              <a:xfrm>
                <a:off x="786" y="1955"/>
                <a:ext cx="855" cy="489"/>
              </a:xfrm>
              <a:custGeom>
                <a:avLst/>
                <a:gdLst/>
                <a:ahLst/>
                <a:cxnLst>
                  <a:cxn ang="0">
                    <a:pos x="18" y="134"/>
                  </a:cxn>
                  <a:cxn ang="0">
                    <a:pos x="22" y="147"/>
                  </a:cxn>
                  <a:cxn ang="0">
                    <a:pos x="52" y="481"/>
                  </a:cxn>
                  <a:cxn ang="0">
                    <a:pos x="69" y="518"/>
                  </a:cxn>
                  <a:cxn ang="0">
                    <a:pos x="178" y="645"/>
                  </a:cxn>
                  <a:cxn ang="0">
                    <a:pos x="290" y="696"/>
                  </a:cxn>
                  <a:cxn ang="0">
                    <a:pos x="533" y="729"/>
                  </a:cxn>
                  <a:cxn ang="0">
                    <a:pos x="676" y="806"/>
                  </a:cxn>
                  <a:cxn ang="0">
                    <a:pos x="808" y="954"/>
                  </a:cxn>
                  <a:cxn ang="0">
                    <a:pos x="861" y="839"/>
                  </a:cxn>
                  <a:cxn ang="0">
                    <a:pos x="956" y="806"/>
                  </a:cxn>
                  <a:cxn ang="0">
                    <a:pos x="1033" y="793"/>
                  </a:cxn>
                  <a:cxn ang="0">
                    <a:pos x="1064" y="785"/>
                  </a:cxn>
                  <a:cxn ang="0">
                    <a:pos x="1073" y="787"/>
                  </a:cxn>
                  <a:cxn ang="0">
                    <a:pos x="1225" y="830"/>
                  </a:cxn>
                  <a:cxn ang="0">
                    <a:pos x="1269" y="977"/>
                  </a:cxn>
                  <a:cxn ang="0">
                    <a:pos x="1303" y="912"/>
                  </a:cxn>
                  <a:cxn ang="0">
                    <a:pos x="1286" y="703"/>
                  </a:cxn>
                  <a:cxn ang="0">
                    <a:pos x="1404" y="566"/>
                  </a:cxn>
                  <a:cxn ang="0">
                    <a:pos x="1411" y="522"/>
                  </a:cxn>
                  <a:cxn ang="0">
                    <a:pos x="1386" y="459"/>
                  </a:cxn>
                  <a:cxn ang="0">
                    <a:pos x="1407" y="437"/>
                  </a:cxn>
                  <a:cxn ang="0">
                    <a:pos x="1431" y="518"/>
                  </a:cxn>
                  <a:cxn ang="0">
                    <a:pos x="1438" y="418"/>
                  </a:cxn>
                  <a:cxn ang="0">
                    <a:pos x="1486" y="368"/>
                  </a:cxn>
                  <a:cxn ang="0">
                    <a:pos x="1574" y="311"/>
                  </a:cxn>
                  <a:cxn ang="0">
                    <a:pos x="1685" y="208"/>
                  </a:cxn>
                  <a:cxn ang="0">
                    <a:pos x="1667" y="163"/>
                  </a:cxn>
                  <a:cxn ang="0">
                    <a:pos x="1616" y="88"/>
                  </a:cxn>
                  <a:cxn ang="0">
                    <a:pos x="1431" y="216"/>
                  </a:cxn>
                  <a:cxn ang="0">
                    <a:pos x="1334" y="271"/>
                  </a:cxn>
                  <a:cxn ang="0">
                    <a:pos x="1254" y="341"/>
                  </a:cxn>
                  <a:cxn ang="0">
                    <a:pos x="1214" y="322"/>
                  </a:cxn>
                  <a:cxn ang="0">
                    <a:pos x="1232" y="294"/>
                  </a:cxn>
                  <a:cxn ang="0">
                    <a:pos x="1224" y="235"/>
                  </a:cxn>
                  <a:cxn ang="0">
                    <a:pos x="1203" y="182"/>
                  </a:cxn>
                  <a:cxn ang="0">
                    <a:pos x="1122" y="208"/>
                  </a:cxn>
                  <a:cxn ang="0">
                    <a:pos x="1084" y="328"/>
                  </a:cxn>
                  <a:cxn ang="0">
                    <a:pos x="1098" y="186"/>
                  </a:cxn>
                  <a:cxn ang="0">
                    <a:pos x="1113" y="155"/>
                  </a:cxn>
                  <a:cxn ang="0">
                    <a:pos x="1178" y="127"/>
                  </a:cxn>
                  <a:cxn ang="0">
                    <a:pos x="1058" y="116"/>
                  </a:cxn>
                  <a:cxn ang="0">
                    <a:pos x="1007" y="125"/>
                  </a:cxn>
                  <a:cxn ang="0">
                    <a:pos x="1019" y="65"/>
                  </a:cxn>
                  <a:cxn ang="0">
                    <a:pos x="861" y="0"/>
                  </a:cxn>
                  <a:cxn ang="0">
                    <a:pos x="54" y="19"/>
                  </a:cxn>
                  <a:cxn ang="0">
                    <a:pos x="52" y="88"/>
                  </a:cxn>
                  <a:cxn ang="0">
                    <a:pos x="0" y="55"/>
                  </a:cxn>
                </a:cxnLst>
                <a:rect l="0" t="0" r="r" b="b"/>
                <a:pathLst>
                  <a:path w="1686" h="977">
                    <a:moveTo>
                      <a:pt x="0" y="55"/>
                    </a:moveTo>
                    <a:lnTo>
                      <a:pt x="18" y="134"/>
                    </a:lnTo>
                    <a:lnTo>
                      <a:pt x="42" y="142"/>
                    </a:lnTo>
                    <a:lnTo>
                      <a:pt x="22" y="147"/>
                    </a:lnTo>
                    <a:lnTo>
                      <a:pt x="8" y="388"/>
                    </a:lnTo>
                    <a:lnTo>
                      <a:pt x="52" y="481"/>
                    </a:lnTo>
                    <a:lnTo>
                      <a:pt x="78" y="481"/>
                    </a:lnTo>
                    <a:lnTo>
                      <a:pt x="69" y="518"/>
                    </a:lnTo>
                    <a:lnTo>
                      <a:pt x="123" y="621"/>
                    </a:lnTo>
                    <a:lnTo>
                      <a:pt x="178" y="645"/>
                    </a:lnTo>
                    <a:lnTo>
                      <a:pt x="222" y="703"/>
                    </a:lnTo>
                    <a:lnTo>
                      <a:pt x="290" y="696"/>
                    </a:lnTo>
                    <a:lnTo>
                      <a:pt x="401" y="749"/>
                    </a:lnTo>
                    <a:lnTo>
                      <a:pt x="533" y="729"/>
                    </a:lnTo>
                    <a:lnTo>
                      <a:pt x="614" y="834"/>
                    </a:lnTo>
                    <a:lnTo>
                      <a:pt x="676" y="806"/>
                    </a:lnTo>
                    <a:lnTo>
                      <a:pt x="747" y="931"/>
                    </a:lnTo>
                    <a:lnTo>
                      <a:pt x="808" y="954"/>
                    </a:lnTo>
                    <a:lnTo>
                      <a:pt x="801" y="883"/>
                    </a:lnTo>
                    <a:lnTo>
                      <a:pt x="861" y="839"/>
                    </a:lnTo>
                    <a:lnTo>
                      <a:pt x="867" y="808"/>
                    </a:lnTo>
                    <a:lnTo>
                      <a:pt x="956" y="806"/>
                    </a:lnTo>
                    <a:lnTo>
                      <a:pt x="1030" y="834"/>
                    </a:lnTo>
                    <a:lnTo>
                      <a:pt x="1033" y="793"/>
                    </a:lnTo>
                    <a:lnTo>
                      <a:pt x="1001" y="786"/>
                    </a:lnTo>
                    <a:lnTo>
                      <a:pt x="1064" y="785"/>
                    </a:lnTo>
                    <a:lnTo>
                      <a:pt x="1070" y="764"/>
                    </a:lnTo>
                    <a:lnTo>
                      <a:pt x="1073" y="787"/>
                    </a:lnTo>
                    <a:lnTo>
                      <a:pt x="1193" y="796"/>
                    </a:lnTo>
                    <a:lnTo>
                      <a:pt x="1225" y="830"/>
                    </a:lnTo>
                    <a:lnTo>
                      <a:pt x="1231" y="893"/>
                    </a:lnTo>
                    <a:lnTo>
                      <a:pt x="1269" y="977"/>
                    </a:lnTo>
                    <a:lnTo>
                      <a:pt x="1292" y="976"/>
                    </a:lnTo>
                    <a:lnTo>
                      <a:pt x="1303" y="912"/>
                    </a:lnTo>
                    <a:lnTo>
                      <a:pt x="1261" y="764"/>
                    </a:lnTo>
                    <a:lnTo>
                      <a:pt x="1286" y="703"/>
                    </a:lnTo>
                    <a:lnTo>
                      <a:pt x="1433" y="582"/>
                    </a:lnTo>
                    <a:lnTo>
                      <a:pt x="1404" y="566"/>
                    </a:lnTo>
                    <a:lnTo>
                      <a:pt x="1431" y="563"/>
                    </a:lnTo>
                    <a:lnTo>
                      <a:pt x="1411" y="522"/>
                    </a:lnTo>
                    <a:lnTo>
                      <a:pt x="1416" y="488"/>
                    </a:lnTo>
                    <a:lnTo>
                      <a:pt x="1386" y="459"/>
                    </a:lnTo>
                    <a:lnTo>
                      <a:pt x="1416" y="480"/>
                    </a:lnTo>
                    <a:lnTo>
                      <a:pt x="1407" y="437"/>
                    </a:lnTo>
                    <a:lnTo>
                      <a:pt x="1427" y="423"/>
                    </a:lnTo>
                    <a:lnTo>
                      <a:pt x="1431" y="518"/>
                    </a:lnTo>
                    <a:lnTo>
                      <a:pt x="1454" y="461"/>
                    </a:lnTo>
                    <a:lnTo>
                      <a:pt x="1438" y="418"/>
                    </a:lnTo>
                    <a:lnTo>
                      <a:pt x="1456" y="445"/>
                    </a:lnTo>
                    <a:lnTo>
                      <a:pt x="1486" y="368"/>
                    </a:lnTo>
                    <a:lnTo>
                      <a:pt x="1605" y="332"/>
                    </a:lnTo>
                    <a:lnTo>
                      <a:pt x="1574" y="311"/>
                    </a:lnTo>
                    <a:lnTo>
                      <a:pt x="1595" y="250"/>
                    </a:lnTo>
                    <a:lnTo>
                      <a:pt x="1685" y="208"/>
                    </a:lnTo>
                    <a:lnTo>
                      <a:pt x="1686" y="183"/>
                    </a:lnTo>
                    <a:lnTo>
                      <a:pt x="1667" y="163"/>
                    </a:lnTo>
                    <a:lnTo>
                      <a:pt x="1667" y="107"/>
                    </a:lnTo>
                    <a:lnTo>
                      <a:pt x="1616" y="88"/>
                    </a:lnTo>
                    <a:lnTo>
                      <a:pt x="1581" y="182"/>
                    </a:lnTo>
                    <a:lnTo>
                      <a:pt x="1431" y="216"/>
                    </a:lnTo>
                    <a:lnTo>
                      <a:pt x="1422" y="256"/>
                    </a:lnTo>
                    <a:lnTo>
                      <a:pt x="1334" y="271"/>
                    </a:lnTo>
                    <a:lnTo>
                      <a:pt x="1341" y="286"/>
                    </a:lnTo>
                    <a:lnTo>
                      <a:pt x="1254" y="341"/>
                    </a:lnTo>
                    <a:lnTo>
                      <a:pt x="1219" y="339"/>
                    </a:lnTo>
                    <a:lnTo>
                      <a:pt x="1214" y="322"/>
                    </a:lnTo>
                    <a:lnTo>
                      <a:pt x="1224" y="305"/>
                    </a:lnTo>
                    <a:lnTo>
                      <a:pt x="1232" y="294"/>
                    </a:lnTo>
                    <a:lnTo>
                      <a:pt x="1235" y="276"/>
                    </a:lnTo>
                    <a:lnTo>
                      <a:pt x="1224" y="235"/>
                    </a:lnTo>
                    <a:lnTo>
                      <a:pt x="1193" y="249"/>
                    </a:lnTo>
                    <a:lnTo>
                      <a:pt x="1203" y="182"/>
                    </a:lnTo>
                    <a:lnTo>
                      <a:pt x="1160" y="163"/>
                    </a:lnTo>
                    <a:lnTo>
                      <a:pt x="1122" y="208"/>
                    </a:lnTo>
                    <a:lnTo>
                      <a:pt x="1111" y="325"/>
                    </a:lnTo>
                    <a:lnTo>
                      <a:pt x="1084" y="328"/>
                    </a:lnTo>
                    <a:lnTo>
                      <a:pt x="1076" y="272"/>
                    </a:lnTo>
                    <a:lnTo>
                      <a:pt x="1098" y="186"/>
                    </a:lnTo>
                    <a:lnTo>
                      <a:pt x="1077" y="200"/>
                    </a:lnTo>
                    <a:lnTo>
                      <a:pt x="1113" y="155"/>
                    </a:lnTo>
                    <a:lnTo>
                      <a:pt x="1191" y="153"/>
                    </a:lnTo>
                    <a:lnTo>
                      <a:pt x="1178" y="127"/>
                    </a:lnTo>
                    <a:lnTo>
                      <a:pt x="1172" y="127"/>
                    </a:lnTo>
                    <a:lnTo>
                      <a:pt x="1058" y="116"/>
                    </a:lnTo>
                    <a:lnTo>
                      <a:pt x="1077" y="85"/>
                    </a:lnTo>
                    <a:lnTo>
                      <a:pt x="1007" y="125"/>
                    </a:lnTo>
                    <a:lnTo>
                      <a:pt x="953" y="125"/>
                    </a:lnTo>
                    <a:lnTo>
                      <a:pt x="1019" y="65"/>
                    </a:lnTo>
                    <a:lnTo>
                      <a:pt x="880" y="30"/>
                    </a:lnTo>
                    <a:lnTo>
                      <a:pt x="861" y="0"/>
                    </a:lnTo>
                    <a:lnTo>
                      <a:pt x="861" y="19"/>
                    </a:lnTo>
                    <a:lnTo>
                      <a:pt x="54" y="19"/>
                    </a:lnTo>
                    <a:lnTo>
                      <a:pt x="70" y="58"/>
                    </a:lnTo>
                    <a:lnTo>
                      <a:pt x="52" y="88"/>
                    </a:lnTo>
                    <a:lnTo>
                      <a:pt x="58" y="56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8" name="Freeform 72"/>
              <p:cNvSpPr>
                <a:spLocks/>
              </p:cNvSpPr>
              <p:nvPr/>
            </p:nvSpPr>
            <p:spPr bwMode="auto">
              <a:xfrm>
                <a:off x="1769" y="3438"/>
                <a:ext cx="78" cy="95"/>
              </a:xfrm>
              <a:custGeom>
                <a:avLst/>
                <a:gdLst/>
                <a:ahLst/>
                <a:cxnLst>
                  <a:cxn ang="0">
                    <a:pos x="0" y="152"/>
                  </a:cxn>
                  <a:cxn ang="0">
                    <a:pos x="25" y="7"/>
                  </a:cxn>
                  <a:cxn ang="0">
                    <a:pos x="48" y="0"/>
                  </a:cxn>
                  <a:cxn ang="0">
                    <a:pos x="134" y="75"/>
                  </a:cxn>
                  <a:cxn ang="0">
                    <a:pos x="153" y="104"/>
                  </a:cxn>
                  <a:cxn ang="0">
                    <a:pos x="146" y="141"/>
                  </a:cxn>
                  <a:cxn ang="0">
                    <a:pos x="105" y="187"/>
                  </a:cxn>
                  <a:cxn ang="0">
                    <a:pos x="0" y="152"/>
                  </a:cxn>
                </a:cxnLst>
                <a:rect l="0" t="0" r="r" b="b"/>
                <a:pathLst>
                  <a:path w="153" h="187">
                    <a:moveTo>
                      <a:pt x="0" y="152"/>
                    </a:moveTo>
                    <a:lnTo>
                      <a:pt x="25" y="7"/>
                    </a:lnTo>
                    <a:lnTo>
                      <a:pt x="48" y="0"/>
                    </a:lnTo>
                    <a:lnTo>
                      <a:pt x="134" y="75"/>
                    </a:lnTo>
                    <a:lnTo>
                      <a:pt x="153" y="104"/>
                    </a:lnTo>
                    <a:lnTo>
                      <a:pt x="146" y="141"/>
                    </a:lnTo>
                    <a:lnTo>
                      <a:pt x="105" y="187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29" name="Freeform 73"/>
              <p:cNvSpPr>
                <a:spLocks/>
              </p:cNvSpPr>
              <p:nvPr/>
            </p:nvSpPr>
            <p:spPr bwMode="auto">
              <a:xfrm>
                <a:off x="1549" y="2681"/>
                <a:ext cx="198" cy="200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36" y="180"/>
                  </a:cxn>
                  <a:cxn ang="0">
                    <a:pos x="93" y="191"/>
                  </a:cxn>
                  <a:cxn ang="0">
                    <a:pos x="110" y="217"/>
                  </a:cxn>
                  <a:cxn ang="0">
                    <a:pos x="169" y="213"/>
                  </a:cxn>
                  <a:cxn ang="0">
                    <a:pos x="161" y="336"/>
                  </a:cxn>
                  <a:cxn ang="0">
                    <a:pos x="186" y="387"/>
                  </a:cxn>
                  <a:cxn ang="0">
                    <a:pos x="220" y="403"/>
                  </a:cxn>
                  <a:cxn ang="0">
                    <a:pos x="290" y="354"/>
                  </a:cxn>
                  <a:cxn ang="0">
                    <a:pos x="262" y="346"/>
                  </a:cxn>
                  <a:cxn ang="0">
                    <a:pos x="248" y="281"/>
                  </a:cxn>
                  <a:cxn ang="0">
                    <a:pos x="299" y="292"/>
                  </a:cxn>
                  <a:cxn ang="0">
                    <a:pos x="370" y="251"/>
                  </a:cxn>
                  <a:cxn ang="0">
                    <a:pos x="352" y="217"/>
                  </a:cxn>
                  <a:cxn ang="0">
                    <a:pos x="375" y="188"/>
                  </a:cxn>
                  <a:cxn ang="0">
                    <a:pos x="364" y="164"/>
                  </a:cxn>
                  <a:cxn ang="0">
                    <a:pos x="392" y="139"/>
                  </a:cxn>
                  <a:cxn ang="0">
                    <a:pos x="356" y="133"/>
                  </a:cxn>
                  <a:cxn ang="0">
                    <a:pos x="356" y="104"/>
                  </a:cxn>
                  <a:cxn ang="0">
                    <a:pos x="300" y="68"/>
                  </a:cxn>
                  <a:cxn ang="0">
                    <a:pos x="325" y="59"/>
                  </a:cxn>
                  <a:cxn ang="0">
                    <a:pos x="152" y="64"/>
                  </a:cxn>
                  <a:cxn ang="0">
                    <a:pos x="98" y="0"/>
                  </a:cxn>
                  <a:cxn ang="0">
                    <a:pos x="100" y="33"/>
                  </a:cxn>
                  <a:cxn ang="0">
                    <a:pos x="51" y="54"/>
                  </a:cxn>
                  <a:cxn ang="0">
                    <a:pos x="65" y="104"/>
                  </a:cxn>
                  <a:cxn ang="0">
                    <a:pos x="47" y="119"/>
                  </a:cxn>
                  <a:cxn ang="0">
                    <a:pos x="36" y="76"/>
                  </a:cxn>
                  <a:cxn ang="0">
                    <a:pos x="53" y="19"/>
                  </a:cxn>
                  <a:cxn ang="0">
                    <a:pos x="0" y="115"/>
                  </a:cxn>
                </a:cxnLst>
                <a:rect l="0" t="0" r="r" b="b"/>
                <a:pathLst>
                  <a:path w="392" h="403">
                    <a:moveTo>
                      <a:pt x="0" y="115"/>
                    </a:moveTo>
                    <a:lnTo>
                      <a:pt x="36" y="180"/>
                    </a:lnTo>
                    <a:lnTo>
                      <a:pt x="93" y="191"/>
                    </a:lnTo>
                    <a:lnTo>
                      <a:pt x="110" y="217"/>
                    </a:lnTo>
                    <a:lnTo>
                      <a:pt x="169" y="213"/>
                    </a:lnTo>
                    <a:lnTo>
                      <a:pt x="161" y="336"/>
                    </a:lnTo>
                    <a:lnTo>
                      <a:pt x="186" y="387"/>
                    </a:lnTo>
                    <a:lnTo>
                      <a:pt x="220" y="403"/>
                    </a:lnTo>
                    <a:lnTo>
                      <a:pt x="290" y="354"/>
                    </a:lnTo>
                    <a:lnTo>
                      <a:pt x="262" y="346"/>
                    </a:lnTo>
                    <a:lnTo>
                      <a:pt x="248" y="281"/>
                    </a:lnTo>
                    <a:lnTo>
                      <a:pt x="299" y="292"/>
                    </a:lnTo>
                    <a:lnTo>
                      <a:pt x="370" y="251"/>
                    </a:lnTo>
                    <a:lnTo>
                      <a:pt x="352" y="217"/>
                    </a:lnTo>
                    <a:lnTo>
                      <a:pt x="375" y="188"/>
                    </a:lnTo>
                    <a:lnTo>
                      <a:pt x="364" y="164"/>
                    </a:lnTo>
                    <a:lnTo>
                      <a:pt x="392" y="139"/>
                    </a:lnTo>
                    <a:lnTo>
                      <a:pt x="356" y="133"/>
                    </a:lnTo>
                    <a:lnTo>
                      <a:pt x="356" y="104"/>
                    </a:lnTo>
                    <a:lnTo>
                      <a:pt x="300" y="68"/>
                    </a:lnTo>
                    <a:lnTo>
                      <a:pt x="325" y="59"/>
                    </a:lnTo>
                    <a:lnTo>
                      <a:pt x="152" y="64"/>
                    </a:lnTo>
                    <a:lnTo>
                      <a:pt x="98" y="0"/>
                    </a:lnTo>
                    <a:lnTo>
                      <a:pt x="100" y="33"/>
                    </a:lnTo>
                    <a:lnTo>
                      <a:pt x="51" y="54"/>
                    </a:lnTo>
                    <a:lnTo>
                      <a:pt x="65" y="104"/>
                    </a:lnTo>
                    <a:lnTo>
                      <a:pt x="47" y="119"/>
                    </a:lnTo>
                    <a:lnTo>
                      <a:pt x="36" y="76"/>
                    </a:lnTo>
                    <a:lnTo>
                      <a:pt x="53" y="19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</p:grpSp>
        <p:grpSp>
          <p:nvGrpSpPr>
            <p:cNvPr id="4" name="Group 74"/>
            <p:cNvGrpSpPr>
              <a:grpSpLocks/>
            </p:cNvGrpSpPr>
            <p:nvPr/>
          </p:nvGrpSpPr>
          <p:grpSpPr bwMode="auto">
            <a:xfrm>
              <a:off x="2375" y="1004"/>
              <a:ext cx="3097" cy="2772"/>
              <a:chOff x="2375" y="1004"/>
              <a:chExt cx="3097" cy="2772"/>
            </a:xfrm>
          </p:grpSpPr>
          <p:sp>
            <p:nvSpPr>
              <p:cNvPr id="173131" name="Freeform 75"/>
              <p:cNvSpPr>
                <a:spLocks/>
              </p:cNvSpPr>
              <p:nvPr/>
            </p:nvSpPr>
            <p:spPr bwMode="auto">
              <a:xfrm>
                <a:off x="3535" y="2187"/>
                <a:ext cx="209" cy="180"/>
              </a:xfrm>
              <a:custGeom>
                <a:avLst/>
                <a:gdLst/>
                <a:ahLst/>
                <a:cxnLst>
                  <a:cxn ang="0">
                    <a:pos x="0" y="169"/>
                  </a:cxn>
                  <a:cxn ang="0">
                    <a:pos x="3" y="264"/>
                  </a:cxn>
                  <a:cxn ang="0">
                    <a:pos x="32" y="290"/>
                  </a:cxn>
                  <a:cxn ang="0">
                    <a:pos x="9" y="336"/>
                  </a:cxn>
                  <a:cxn ang="0">
                    <a:pos x="54" y="355"/>
                  </a:cxn>
                  <a:cxn ang="0">
                    <a:pos x="163" y="336"/>
                  </a:cxn>
                  <a:cxn ang="0">
                    <a:pos x="183" y="284"/>
                  </a:cxn>
                  <a:cxn ang="0">
                    <a:pos x="256" y="258"/>
                  </a:cxn>
                  <a:cxn ang="0">
                    <a:pos x="262" y="212"/>
                  </a:cxn>
                  <a:cxn ang="0">
                    <a:pos x="286" y="202"/>
                  </a:cxn>
                  <a:cxn ang="0">
                    <a:pos x="275" y="180"/>
                  </a:cxn>
                  <a:cxn ang="0">
                    <a:pos x="303" y="177"/>
                  </a:cxn>
                  <a:cxn ang="0">
                    <a:pos x="320" y="133"/>
                  </a:cxn>
                  <a:cxn ang="0">
                    <a:pos x="313" y="90"/>
                  </a:cxn>
                  <a:cxn ang="0">
                    <a:pos x="410" y="57"/>
                  </a:cxn>
                  <a:cxn ang="0">
                    <a:pos x="413" y="49"/>
                  </a:cxn>
                  <a:cxn ang="0">
                    <a:pos x="377" y="41"/>
                  </a:cxn>
                  <a:cxn ang="0">
                    <a:pos x="325" y="70"/>
                  </a:cxn>
                  <a:cxn ang="0">
                    <a:pos x="300" y="0"/>
                  </a:cxn>
                  <a:cxn ang="0">
                    <a:pos x="256" y="53"/>
                  </a:cxn>
                  <a:cxn ang="0">
                    <a:pos x="128" y="49"/>
                  </a:cxn>
                  <a:cxn ang="0">
                    <a:pos x="63" y="131"/>
                  </a:cxn>
                  <a:cxn ang="0">
                    <a:pos x="19" y="105"/>
                  </a:cxn>
                  <a:cxn ang="0">
                    <a:pos x="0" y="169"/>
                  </a:cxn>
                </a:cxnLst>
                <a:rect l="0" t="0" r="r" b="b"/>
                <a:pathLst>
                  <a:path w="413" h="355">
                    <a:moveTo>
                      <a:pt x="0" y="169"/>
                    </a:moveTo>
                    <a:lnTo>
                      <a:pt x="3" y="264"/>
                    </a:lnTo>
                    <a:lnTo>
                      <a:pt x="32" y="290"/>
                    </a:lnTo>
                    <a:lnTo>
                      <a:pt x="9" y="336"/>
                    </a:lnTo>
                    <a:lnTo>
                      <a:pt x="54" y="355"/>
                    </a:lnTo>
                    <a:lnTo>
                      <a:pt x="163" y="336"/>
                    </a:lnTo>
                    <a:lnTo>
                      <a:pt x="183" y="284"/>
                    </a:lnTo>
                    <a:lnTo>
                      <a:pt x="256" y="258"/>
                    </a:lnTo>
                    <a:lnTo>
                      <a:pt x="262" y="212"/>
                    </a:lnTo>
                    <a:lnTo>
                      <a:pt x="286" y="202"/>
                    </a:lnTo>
                    <a:lnTo>
                      <a:pt x="275" y="180"/>
                    </a:lnTo>
                    <a:lnTo>
                      <a:pt x="303" y="177"/>
                    </a:lnTo>
                    <a:lnTo>
                      <a:pt x="320" y="133"/>
                    </a:lnTo>
                    <a:lnTo>
                      <a:pt x="313" y="90"/>
                    </a:lnTo>
                    <a:lnTo>
                      <a:pt x="410" y="57"/>
                    </a:lnTo>
                    <a:lnTo>
                      <a:pt x="413" y="49"/>
                    </a:lnTo>
                    <a:lnTo>
                      <a:pt x="377" y="41"/>
                    </a:lnTo>
                    <a:lnTo>
                      <a:pt x="325" y="70"/>
                    </a:lnTo>
                    <a:lnTo>
                      <a:pt x="300" y="0"/>
                    </a:lnTo>
                    <a:lnTo>
                      <a:pt x="256" y="53"/>
                    </a:lnTo>
                    <a:lnTo>
                      <a:pt x="128" y="49"/>
                    </a:lnTo>
                    <a:lnTo>
                      <a:pt x="63" y="131"/>
                    </a:lnTo>
                    <a:lnTo>
                      <a:pt x="19" y="105"/>
                    </a:lnTo>
                    <a:lnTo>
                      <a:pt x="0" y="16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2" name="Freeform 76"/>
              <p:cNvSpPr>
                <a:spLocks/>
              </p:cNvSpPr>
              <p:nvPr/>
            </p:nvSpPr>
            <p:spPr bwMode="auto">
              <a:xfrm>
                <a:off x="2922" y="2103"/>
                <a:ext cx="28" cy="60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4" y="27"/>
                  </a:cxn>
                  <a:cxn ang="0">
                    <a:pos x="27" y="0"/>
                  </a:cxn>
                  <a:cxn ang="0">
                    <a:pos x="55" y="70"/>
                  </a:cxn>
                  <a:cxn ang="0">
                    <a:pos x="29" y="119"/>
                  </a:cxn>
                  <a:cxn ang="0">
                    <a:pos x="0" y="86"/>
                  </a:cxn>
                </a:cxnLst>
                <a:rect l="0" t="0" r="r" b="b"/>
                <a:pathLst>
                  <a:path w="55" h="119">
                    <a:moveTo>
                      <a:pt x="0" y="86"/>
                    </a:moveTo>
                    <a:lnTo>
                      <a:pt x="4" y="27"/>
                    </a:lnTo>
                    <a:lnTo>
                      <a:pt x="27" y="0"/>
                    </a:lnTo>
                    <a:lnTo>
                      <a:pt x="55" y="70"/>
                    </a:lnTo>
                    <a:lnTo>
                      <a:pt x="29" y="119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3" name="Freeform 77"/>
              <p:cNvSpPr>
                <a:spLocks/>
              </p:cNvSpPr>
              <p:nvPr/>
            </p:nvSpPr>
            <p:spPr bwMode="auto">
              <a:xfrm>
                <a:off x="2510" y="2219"/>
                <a:ext cx="298" cy="342"/>
              </a:xfrm>
              <a:custGeom>
                <a:avLst/>
                <a:gdLst/>
                <a:ahLst/>
                <a:cxnLst>
                  <a:cxn ang="0">
                    <a:pos x="0" y="365"/>
                  </a:cxn>
                  <a:cxn ang="0">
                    <a:pos x="4" y="375"/>
                  </a:cxn>
                  <a:cxn ang="0">
                    <a:pos x="111" y="463"/>
                  </a:cxn>
                  <a:cxn ang="0">
                    <a:pos x="346" y="647"/>
                  </a:cxn>
                  <a:cxn ang="0">
                    <a:pos x="347" y="679"/>
                  </a:cxn>
                  <a:cxn ang="0">
                    <a:pos x="372" y="673"/>
                  </a:cxn>
                  <a:cxn ang="0">
                    <a:pos x="416" y="661"/>
                  </a:cxn>
                  <a:cxn ang="0">
                    <a:pos x="594" y="515"/>
                  </a:cxn>
                  <a:cxn ang="0">
                    <a:pos x="526" y="418"/>
                  </a:cxn>
                  <a:cxn ang="0">
                    <a:pos x="527" y="262"/>
                  </a:cxn>
                  <a:cxn ang="0">
                    <a:pos x="519" y="192"/>
                  </a:cxn>
                  <a:cxn ang="0">
                    <a:pos x="469" y="121"/>
                  </a:cxn>
                  <a:cxn ang="0">
                    <a:pos x="495" y="97"/>
                  </a:cxn>
                  <a:cxn ang="0">
                    <a:pos x="506" y="0"/>
                  </a:cxn>
                  <a:cxn ang="0">
                    <a:pos x="296" y="17"/>
                  </a:cxn>
                  <a:cxn ang="0">
                    <a:pos x="187" y="74"/>
                  </a:cxn>
                  <a:cxn ang="0">
                    <a:pos x="215" y="188"/>
                  </a:cxn>
                  <a:cxn ang="0">
                    <a:pos x="168" y="192"/>
                  </a:cxn>
                  <a:cxn ang="0">
                    <a:pos x="143" y="205"/>
                  </a:cxn>
                  <a:cxn ang="0">
                    <a:pos x="148" y="235"/>
                  </a:cxn>
                  <a:cxn ang="0">
                    <a:pos x="15" y="304"/>
                  </a:cxn>
                  <a:cxn ang="0">
                    <a:pos x="0" y="365"/>
                  </a:cxn>
                </a:cxnLst>
                <a:rect l="0" t="0" r="r" b="b"/>
                <a:pathLst>
                  <a:path w="594" h="679">
                    <a:moveTo>
                      <a:pt x="0" y="365"/>
                    </a:moveTo>
                    <a:lnTo>
                      <a:pt x="4" y="375"/>
                    </a:lnTo>
                    <a:lnTo>
                      <a:pt x="111" y="463"/>
                    </a:lnTo>
                    <a:lnTo>
                      <a:pt x="346" y="647"/>
                    </a:lnTo>
                    <a:lnTo>
                      <a:pt x="347" y="679"/>
                    </a:lnTo>
                    <a:lnTo>
                      <a:pt x="372" y="673"/>
                    </a:lnTo>
                    <a:lnTo>
                      <a:pt x="416" y="661"/>
                    </a:lnTo>
                    <a:lnTo>
                      <a:pt x="594" y="515"/>
                    </a:lnTo>
                    <a:lnTo>
                      <a:pt x="526" y="418"/>
                    </a:lnTo>
                    <a:lnTo>
                      <a:pt x="527" y="262"/>
                    </a:lnTo>
                    <a:lnTo>
                      <a:pt x="519" y="192"/>
                    </a:lnTo>
                    <a:lnTo>
                      <a:pt x="469" y="121"/>
                    </a:lnTo>
                    <a:lnTo>
                      <a:pt x="495" y="97"/>
                    </a:lnTo>
                    <a:lnTo>
                      <a:pt x="506" y="0"/>
                    </a:lnTo>
                    <a:lnTo>
                      <a:pt x="296" y="17"/>
                    </a:lnTo>
                    <a:lnTo>
                      <a:pt x="187" y="74"/>
                    </a:lnTo>
                    <a:lnTo>
                      <a:pt x="215" y="188"/>
                    </a:lnTo>
                    <a:lnTo>
                      <a:pt x="168" y="192"/>
                    </a:lnTo>
                    <a:lnTo>
                      <a:pt x="143" y="205"/>
                    </a:lnTo>
                    <a:lnTo>
                      <a:pt x="148" y="235"/>
                    </a:lnTo>
                    <a:lnTo>
                      <a:pt x="15" y="304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4" name="Freeform 78"/>
              <p:cNvSpPr>
                <a:spLocks/>
              </p:cNvSpPr>
              <p:nvPr/>
            </p:nvSpPr>
            <p:spPr bwMode="auto">
              <a:xfrm>
                <a:off x="4316" y="3086"/>
                <a:ext cx="599" cy="532"/>
              </a:xfrm>
              <a:custGeom>
                <a:avLst/>
                <a:gdLst/>
                <a:ahLst/>
                <a:cxnLst>
                  <a:cxn ang="0">
                    <a:pos x="22" y="569"/>
                  </a:cxn>
                  <a:cxn ang="0">
                    <a:pos x="30" y="556"/>
                  </a:cxn>
                  <a:cxn ang="0">
                    <a:pos x="22" y="400"/>
                  </a:cxn>
                  <a:cxn ang="0">
                    <a:pos x="103" y="351"/>
                  </a:cxn>
                  <a:cxn ang="0">
                    <a:pos x="266" y="260"/>
                  </a:cxn>
                  <a:cxn ang="0">
                    <a:pos x="284" y="202"/>
                  </a:cxn>
                  <a:cxn ang="0">
                    <a:pos x="303" y="197"/>
                  </a:cxn>
                  <a:cxn ang="0">
                    <a:pos x="330" y="170"/>
                  </a:cxn>
                  <a:cxn ang="0">
                    <a:pos x="423" y="125"/>
                  </a:cxn>
                  <a:cxn ang="0">
                    <a:pos x="452" y="146"/>
                  </a:cxn>
                  <a:cxn ang="0">
                    <a:pos x="473" y="128"/>
                  </a:cxn>
                  <a:cxn ang="0">
                    <a:pos x="572" y="50"/>
                  </a:cxn>
                  <a:cxn ang="0">
                    <a:pos x="686" y="58"/>
                  </a:cxn>
                  <a:cxn ang="0">
                    <a:pos x="791" y="251"/>
                  </a:cxn>
                  <a:cxn ang="0">
                    <a:pos x="837" y="50"/>
                  </a:cxn>
                  <a:cxn ang="0">
                    <a:pos x="897" y="126"/>
                  </a:cxn>
                  <a:cxn ang="0">
                    <a:pos x="975" y="299"/>
                  </a:cxn>
                  <a:cxn ang="0">
                    <a:pos x="1072" y="424"/>
                  </a:cxn>
                  <a:cxn ang="0">
                    <a:pos x="1106" y="461"/>
                  </a:cxn>
                  <a:cxn ang="0">
                    <a:pos x="1183" y="636"/>
                  </a:cxn>
                  <a:cxn ang="0">
                    <a:pos x="1118" y="838"/>
                  </a:cxn>
                  <a:cxn ang="0">
                    <a:pos x="1013" y="1015"/>
                  </a:cxn>
                  <a:cxn ang="0">
                    <a:pos x="976" y="1060"/>
                  </a:cxn>
                  <a:cxn ang="0">
                    <a:pos x="887" y="1046"/>
                  </a:cxn>
                  <a:cxn ang="0">
                    <a:pos x="788" y="991"/>
                  </a:cxn>
                  <a:cxn ang="0">
                    <a:pos x="734" y="920"/>
                  </a:cxn>
                  <a:cxn ang="0">
                    <a:pos x="721" y="901"/>
                  </a:cxn>
                  <a:cxn ang="0">
                    <a:pos x="721" y="797"/>
                  </a:cxn>
                  <a:cxn ang="0">
                    <a:pos x="646" y="878"/>
                  </a:cxn>
                  <a:cxn ang="0">
                    <a:pos x="532" y="758"/>
                  </a:cxn>
                  <a:cxn ang="0">
                    <a:pos x="311" y="845"/>
                  </a:cxn>
                  <a:cxn ang="0">
                    <a:pos x="141" y="900"/>
                  </a:cxn>
                  <a:cxn ang="0">
                    <a:pos x="75" y="762"/>
                  </a:cxn>
                </a:cxnLst>
                <a:rect l="0" t="0" r="r" b="b"/>
                <a:pathLst>
                  <a:path w="1183" h="1060">
                    <a:moveTo>
                      <a:pt x="0" y="560"/>
                    </a:moveTo>
                    <a:lnTo>
                      <a:pt x="22" y="569"/>
                    </a:lnTo>
                    <a:lnTo>
                      <a:pt x="8" y="537"/>
                    </a:lnTo>
                    <a:lnTo>
                      <a:pt x="30" y="556"/>
                    </a:lnTo>
                    <a:lnTo>
                      <a:pt x="8" y="494"/>
                    </a:lnTo>
                    <a:lnTo>
                      <a:pt x="22" y="400"/>
                    </a:lnTo>
                    <a:lnTo>
                      <a:pt x="30" y="424"/>
                    </a:lnTo>
                    <a:lnTo>
                      <a:pt x="103" y="351"/>
                    </a:lnTo>
                    <a:lnTo>
                      <a:pt x="226" y="315"/>
                    </a:lnTo>
                    <a:lnTo>
                      <a:pt x="266" y="260"/>
                    </a:lnTo>
                    <a:lnTo>
                      <a:pt x="266" y="225"/>
                    </a:lnTo>
                    <a:lnTo>
                      <a:pt x="284" y="202"/>
                    </a:lnTo>
                    <a:lnTo>
                      <a:pt x="303" y="243"/>
                    </a:lnTo>
                    <a:lnTo>
                      <a:pt x="303" y="197"/>
                    </a:lnTo>
                    <a:lnTo>
                      <a:pt x="329" y="205"/>
                    </a:lnTo>
                    <a:lnTo>
                      <a:pt x="330" y="170"/>
                    </a:lnTo>
                    <a:lnTo>
                      <a:pt x="376" y="120"/>
                    </a:lnTo>
                    <a:lnTo>
                      <a:pt x="423" y="125"/>
                    </a:lnTo>
                    <a:lnTo>
                      <a:pt x="433" y="176"/>
                    </a:lnTo>
                    <a:lnTo>
                      <a:pt x="452" y="146"/>
                    </a:lnTo>
                    <a:lnTo>
                      <a:pt x="485" y="161"/>
                    </a:lnTo>
                    <a:lnTo>
                      <a:pt x="473" y="128"/>
                    </a:lnTo>
                    <a:lnTo>
                      <a:pt x="502" y="71"/>
                    </a:lnTo>
                    <a:lnTo>
                      <a:pt x="572" y="50"/>
                    </a:lnTo>
                    <a:lnTo>
                      <a:pt x="553" y="14"/>
                    </a:lnTo>
                    <a:lnTo>
                      <a:pt x="686" y="58"/>
                    </a:lnTo>
                    <a:lnTo>
                      <a:pt x="657" y="153"/>
                    </a:lnTo>
                    <a:lnTo>
                      <a:pt x="791" y="251"/>
                    </a:lnTo>
                    <a:lnTo>
                      <a:pt x="825" y="211"/>
                    </a:lnTo>
                    <a:lnTo>
                      <a:pt x="837" y="50"/>
                    </a:lnTo>
                    <a:lnTo>
                      <a:pt x="871" y="0"/>
                    </a:lnTo>
                    <a:lnTo>
                      <a:pt x="897" y="126"/>
                    </a:lnTo>
                    <a:lnTo>
                      <a:pt x="946" y="153"/>
                    </a:lnTo>
                    <a:lnTo>
                      <a:pt x="975" y="299"/>
                    </a:lnTo>
                    <a:lnTo>
                      <a:pt x="1048" y="344"/>
                    </a:lnTo>
                    <a:lnTo>
                      <a:pt x="1072" y="424"/>
                    </a:lnTo>
                    <a:lnTo>
                      <a:pt x="1101" y="418"/>
                    </a:lnTo>
                    <a:lnTo>
                      <a:pt x="1106" y="461"/>
                    </a:lnTo>
                    <a:lnTo>
                      <a:pt x="1165" y="524"/>
                    </a:lnTo>
                    <a:lnTo>
                      <a:pt x="1183" y="636"/>
                    </a:lnTo>
                    <a:lnTo>
                      <a:pt x="1171" y="744"/>
                    </a:lnTo>
                    <a:lnTo>
                      <a:pt x="1118" y="838"/>
                    </a:lnTo>
                    <a:lnTo>
                      <a:pt x="1080" y="997"/>
                    </a:lnTo>
                    <a:lnTo>
                      <a:pt x="1013" y="1015"/>
                    </a:lnTo>
                    <a:lnTo>
                      <a:pt x="971" y="1043"/>
                    </a:lnTo>
                    <a:lnTo>
                      <a:pt x="976" y="1060"/>
                    </a:lnTo>
                    <a:lnTo>
                      <a:pt x="934" y="1008"/>
                    </a:lnTo>
                    <a:lnTo>
                      <a:pt x="887" y="1046"/>
                    </a:lnTo>
                    <a:lnTo>
                      <a:pt x="830" y="1029"/>
                    </a:lnTo>
                    <a:lnTo>
                      <a:pt x="788" y="991"/>
                    </a:lnTo>
                    <a:lnTo>
                      <a:pt x="766" y="911"/>
                    </a:lnTo>
                    <a:lnTo>
                      <a:pt x="734" y="920"/>
                    </a:lnTo>
                    <a:lnTo>
                      <a:pt x="731" y="866"/>
                    </a:lnTo>
                    <a:lnTo>
                      <a:pt x="721" y="901"/>
                    </a:lnTo>
                    <a:lnTo>
                      <a:pt x="698" y="901"/>
                    </a:lnTo>
                    <a:lnTo>
                      <a:pt x="721" y="797"/>
                    </a:lnTo>
                    <a:lnTo>
                      <a:pt x="670" y="897"/>
                    </a:lnTo>
                    <a:lnTo>
                      <a:pt x="646" y="878"/>
                    </a:lnTo>
                    <a:lnTo>
                      <a:pt x="622" y="800"/>
                    </a:lnTo>
                    <a:lnTo>
                      <a:pt x="532" y="758"/>
                    </a:lnTo>
                    <a:lnTo>
                      <a:pt x="375" y="792"/>
                    </a:lnTo>
                    <a:lnTo>
                      <a:pt x="311" y="845"/>
                    </a:lnTo>
                    <a:lnTo>
                      <a:pt x="202" y="851"/>
                    </a:lnTo>
                    <a:lnTo>
                      <a:pt x="141" y="900"/>
                    </a:lnTo>
                    <a:lnTo>
                      <a:pt x="58" y="865"/>
                    </a:lnTo>
                    <a:lnTo>
                      <a:pt x="75" y="762"/>
                    </a:lnTo>
                    <a:lnTo>
                      <a:pt x="0" y="56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5" name="Freeform 79"/>
              <p:cNvSpPr>
                <a:spLocks/>
              </p:cNvSpPr>
              <p:nvPr/>
            </p:nvSpPr>
            <p:spPr bwMode="auto">
              <a:xfrm>
                <a:off x="4784" y="3649"/>
                <a:ext cx="53" cy="6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" y="0"/>
                  </a:cxn>
                  <a:cxn ang="0">
                    <a:pos x="53" y="17"/>
                  </a:cxn>
                  <a:cxn ang="0">
                    <a:pos x="92" y="3"/>
                  </a:cxn>
                  <a:cxn ang="0">
                    <a:pos x="103" y="31"/>
                  </a:cxn>
                  <a:cxn ang="0">
                    <a:pos x="103" y="67"/>
                  </a:cxn>
                  <a:cxn ang="0">
                    <a:pos x="64" y="118"/>
                  </a:cxn>
                  <a:cxn ang="0">
                    <a:pos x="37" y="116"/>
                  </a:cxn>
                  <a:cxn ang="0">
                    <a:pos x="0" y="20"/>
                  </a:cxn>
                </a:cxnLst>
                <a:rect l="0" t="0" r="r" b="b"/>
                <a:pathLst>
                  <a:path w="103" h="118">
                    <a:moveTo>
                      <a:pt x="0" y="20"/>
                    </a:moveTo>
                    <a:lnTo>
                      <a:pt x="1" y="0"/>
                    </a:lnTo>
                    <a:lnTo>
                      <a:pt x="53" y="17"/>
                    </a:lnTo>
                    <a:lnTo>
                      <a:pt x="92" y="3"/>
                    </a:lnTo>
                    <a:lnTo>
                      <a:pt x="103" y="31"/>
                    </a:lnTo>
                    <a:lnTo>
                      <a:pt x="103" y="67"/>
                    </a:lnTo>
                    <a:lnTo>
                      <a:pt x="64" y="118"/>
                    </a:lnTo>
                    <a:lnTo>
                      <a:pt x="37" y="116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6" name="Freeform 80"/>
              <p:cNvSpPr>
                <a:spLocks/>
              </p:cNvSpPr>
              <p:nvPr/>
            </p:nvSpPr>
            <p:spPr bwMode="auto">
              <a:xfrm>
                <a:off x="2776" y="1965"/>
                <a:ext cx="114" cy="53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6" y="62"/>
                  </a:cxn>
                  <a:cxn ang="0">
                    <a:pos x="6" y="81"/>
                  </a:cxn>
                  <a:cxn ang="0">
                    <a:pos x="31" y="86"/>
                  </a:cxn>
                  <a:cxn ang="0">
                    <a:pos x="74" y="77"/>
                  </a:cxn>
                  <a:cxn ang="0">
                    <a:pos x="125" y="101"/>
                  </a:cxn>
                  <a:cxn ang="0">
                    <a:pos x="194" y="85"/>
                  </a:cxn>
                  <a:cxn ang="0">
                    <a:pos x="224" y="32"/>
                  </a:cxn>
                  <a:cxn ang="0">
                    <a:pos x="213" y="0"/>
                  </a:cxn>
                  <a:cxn ang="0">
                    <a:pos x="126" y="2"/>
                  </a:cxn>
                  <a:cxn ang="0">
                    <a:pos x="100" y="56"/>
                  </a:cxn>
                  <a:cxn ang="0">
                    <a:pos x="0" y="58"/>
                  </a:cxn>
                </a:cxnLst>
                <a:rect l="0" t="0" r="r" b="b"/>
                <a:pathLst>
                  <a:path w="224" h="101">
                    <a:moveTo>
                      <a:pt x="0" y="58"/>
                    </a:moveTo>
                    <a:lnTo>
                      <a:pt x="6" y="62"/>
                    </a:lnTo>
                    <a:lnTo>
                      <a:pt x="6" y="81"/>
                    </a:lnTo>
                    <a:lnTo>
                      <a:pt x="31" y="86"/>
                    </a:lnTo>
                    <a:lnTo>
                      <a:pt x="74" y="77"/>
                    </a:lnTo>
                    <a:lnTo>
                      <a:pt x="125" y="101"/>
                    </a:lnTo>
                    <a:lnTo>
                      <a:pt x="194" y="85"/>
                    </a:lnTo>
                    <a:lnTo>
                      <a:pt x="224" y="32"/>
                    </a:lnTo>
                    <a:lnTo>
                      <a:pt x="213" y="0"/>
                    </a:lnTo>
                    <a:lnTo>
                      <a:pt x="126" y="2"/>
                    </a:lnTo>
                    <a:lnTo>
                      <a:pt x="100" y="56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7" name="Freeform 81"/>
              <p:cNvSpPr>
                <a:spLocks/>
              </p:cNvSpPr>
              <p:nvPr/>
            </p:nvSpPr>
            <p:spPr bwMode="auto">
              <a:xfrm>
                <a:off x="3940" y="2420"/>
                <a:ext cx="71" cy="106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20" y="84"/>
                  </a:cxn>
                  <a:cxn ang="0">
                    <a:pos x="30" y="179"/>
                  </a:cxn>
                  <a:cxn ang="0">
                    <a:pos x="65" y="174"/>
                  </a:cxn>
                  <a:cxn ang="0">
                    <a:pos x="84" y="131"/>
                  </a:cxn>
                  <a:cxn ang="0">
                    <a:pos x="110" y="142"/>
                  </a:cxn>
                  <a:cxn ang="0">
                    <a:pos x="127" y="207"/>
                  </a:cxn>
                  <a:cxn ang="0">
                    <a:pos x="140" y="171"/>
                  </a:cxn>
                  <a:cxn ang="0">
                    <a:pos x="123" y="103"/>
                  </a:cxn>
                  <a:cxn ang="0">
                    <a:pos x="110" y="127"/>
                  </a:cxn>
                  <a:cxn ang="0">
                    <a:pos x="92" y="94"/>
                  </a:cxn>
                  <a:cxn ang="0">
                    <a:pos x="127" y="53"/>
                  </a:cxn>
                  <a:cxn ang="0">
                    <a:pos x="60" y="48"/>
                  </a:cxn>
                  <a:cxn ang="0">
                    <a:pos x="18" y="0"/>
                  </a:cxn>
                  <a:cxn ang="0">
                    <a:pos x="5" y="26"/>
                  </a:cxn>
                  <a:cxn ang="0">
                    <a:pos x="20" y="48"/>
                  </a:cxn>
                  <a:cxn ang="0">
                    <a:pos x="0" y="62"/>
                  </a:cxn>
                </a:cxnLst>
                <a:rect l="0" t="0" r="r" b="b"/>
                <a:pathLst>
                  <a:path w="140" h="207">
                    <a:moveTo>
                      <a:pt x="0" y="62"/>
                    </a:moveTo>
                    <a:lnTo>
                      <a:pt x="20" y="84"/>
                    </a:lnTo>
                    <a:lnTo>
                      <a:pt x="30" y="179"/>
                    </a:lnTo>
                    <a:lnTo>
                      <a:pt x="65" y="174"/>
                    </a:lnTo>
                    <a:lnTo>
                      <a:pt x="84" y="131"/>
                    </a:lnTo>
                    <a:lnTo>
                      <a:pt x="110" y="142"/>
                    </a:lnTo>
                    <a:lnTo>
                      <a:pt x="127" y="207"/>
                    </a:lnTo>
                    <a:lnTo>
                      <a:pt x="140" y="171"/>
                    </a:lnTo>
                    <a:lnTo>
                      <a:pt x="123" y="103"/>
                    </a:lnTo>
                    <a:lnTo>
                      <a:pt x="110" y="127"/>
                    </a:lnTo>
                    <a:lnTo>
                      <a:pt x="92" y="94"/>
                    </a:lnTo>
                    <a:lnTo>
                      <a:pt x="127" y="53"/>
                    </a:lnTo>
                    <a:lnTo>
                      <a:pt x="60" y="48"/>
                    </a:lnTo>
                    <a:lnTo>
                      <a:pt x="18" y="0"/>
                    </a:lnTo>
                    <a:lnTo>
                      <a:pt x="5" y="26"/>
                    </a:lnTo>
                    <a:lnTo>
                      <a:pt x="20" y="48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8" name="Freeform 82"/>
              <p:cNvSpPr>
                <a:spLocks/>
              </p:cNvSpPr>
              <p:nvPr/>
            </p:nvSpPr>
            <p:spPr bwMode="auto">
              <a:xfrm>
                <a:off x="2677" y="1909"/>
                <a:ext cx="49" cy="39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2" y="2"/>
                  </a:cxn>
                  <a:cxn ang="0">
                    <a:pos x="64" y="0"/>
                  </a:cxn>
                  <a:cxn ang="0">
                    <a:pos x="93" y="30"/>
                  </a:cxn>
                  <a:cxn ang="0">
                    <a:pos x="94" y="56"/>
                  </a:cxn>
                  <a:cxn ang="0">
                    <a:pos x="85" y="80"/>
                  </a:cxn>
                  <a:cxn ang="0">
                    <a:pos x="0" y="15"/>
                  </a:cxn>
                </a:cxnLst>
                <a:rect l="0" t="0" r="r" b="b"/>
                <a:pathLst>
                  <a:path w="94" h="80">
                    <a:moveTo>
                      <a:pt x="0" y="15"/>
                    </a:moveTo>
                    <a:lnTo>
                      <a:pt x="22" y="2"/>
                    </a:lnTo>
                    <a:lnTo>
                      <a:pt x="64" y="0"/>
                    </a:lnTo>
                    <a:lnTo>
                      <a:pt x="93" y="30"/>
                    </a:lnTo>
                    <a:lnTo>
                      <a:pt x="94" y="56"/>
                    </a:lnTo>
                    <a:lnTo>
                      <a:pt x="85" y="8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39" name="Freeform 83"/>
              <p:cNvSpPr>
                <a:spLocks/>
              </p:cNvSpPr>
              <p:nvPr/>
            </p:nvSpPr>
            <p:spPr bwMode="auto">
              <a:xfrm>
                <a:off x="3957" y="2388"/>
                <a:ext cx="43" cy="32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12" y="59"/>
                  </a:cxn>
                  <a:cxn ang="0">
                    <a:pos x="89" y="48"/>
                  </a:cxn>
                  <a:cxn ang="0">
                    <a:pos x="84" y="18"/>
                  </a:cxn>
                  <a:cxn ang="0">
                    <a:pos x="29" y="0"/>
                  </a:cxn>
                  <a:cxn ang="0">
                    <a:pos x="0" y="34"/>
                  </a:cxn>
                </a:cxnLst>
                <a:rect l="0" t="0" r="r" b="b"/>
                <a:pathLst>
                  <a:path w="89" h="59">
                    <a:moveTo>
                      <a:pt x="0" y="34"/>
                    </a:moveTo>
                    <a:lnTo>
                      <a:pt x="12" y="59"/>
                    </a:lnTo>
                    <a:lnTo>
                      <a:pt x="89" y="48"/>
                    </a:lnTo>
                    <a:lnTo>
                      <a:pt x="84" y="18"/>
                    </a:lnTo>
                    <a:lnTo>
                      <a:pt x="29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0" name="Freeform 84"/>
              <p:cNvSpPr>
                <a:spLocks/>
              </p:cNvSpPr>
              <p:nvPr/>
            </p:nvSpPr>
            <p:spPr bwMode="auto">
              <a:xfrm>
                <a:off x="4330" y="2807"/>
                <a:ext cx="18" cy="1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9" y="37"/>
                  </a:cxn>
                  <a:cxn ang="0">
                    <a:pos x="36" y="0"/>
                  </a:cxn>
                  <a:cxn ang="0">
                    <a:pos x="0" y="16"/>
                  </a:cxn>
                </a:cxnLst>
                <a:rect l="0" t="0" r="r" b="b"/>
                <a:pathLst>
                  <a:path w="36" h="37">
                    <a:moveTo>
                      <a:pt x="0" y="16"/>
                    </a:moveTo>
                    <a:lnTo>
                      <a:pt x="19" y="37"/>
                    </a:lnTo>
                    <a:lnTo>
                      <a:pt x="3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1" name="Freeform 85"/>
              <p:cNvSpPr>
                <a:spLocks/>
              </p:cNvSpPr>
              <p:nvPr/>
            </p:nvSpPr>
            <p:spPr bwMode="auto">
              <a:xfrm>
                <a:off x="2968" y="2068"/>
                <a:ext cx="92" cy="63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10" y="0"/>
                  </a:cxn>
                  <a:cxn ang="0">
                    <a:pos x="183" y="16"/>
                  </a:cxn>
                  <a:cxn ang="0">
                    <a:pos x="150" y="69"/>
                  </a:cxn>
                  <a:cxn ang="0">
                    <a:pos x="164" y="96"/>
                  </a:cxn>
                  <a:cxn ang="0">
                    <a:pos x="118" y="99"/>
                  </a:cxn>
                  <a:cxn ang="0">
                    <a:pos x="91" y="120"/>
                  </a:cxn>
                  <a:cxn ang="0">
                    <a:pos x="20" y="120"/>
                  </a:cxn>
                  <a:cxn ang="0">
                    <a:pos x="0" y="82"/>
                  </a:cxn>
                </a:cxnLst>
                <a:rect l="0" t="0" r="r" b="b"/>
                <a:pathLst>
                  <a:path w="183" h="120">
                    <a:moveTo>
                      <a:pt x="0" y="82"/>
                    </a:moveTo>
                    <a:lnTo>
                      <a:pt x="10" y="0"/>
                    </a:lnTo>
                    <a:lnTo>
                      <a:pt x="183" y="16"/>
                    </a:lnTo>
                    <a:lnTo>
                      <a:pt x="150" y="69"/>
                    </a:lnTo>
                    <a:lnTo>
                      <a:pt x="164" y="96"/>
                    </a:lnTo>
                    <a:lnTo>
                      <a:pt x="118" y="99"/>
                    </a:lnTo>
                    <a:lnTo>
                      <a:pt x="91" y="120"/>
                    </a:lnTo>
                    <a:lnTo>
                      <a:pt x="20" y="12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2" name="Freeform 86"/>
              <p:cNvSpPr>
                <a:spLocks/>
              </p:cNvSpPr>
              <p:nvPr/>
            </p:nvSpPr>
            <p:spPr bwMode="auto">
              <a:xfrm>
                <a:off x="4003" y="2392"/>
                <a:ext cx="135" cy="327"/>
              </a:xfrm>
              <a:custGeom>
                <a:avLst/>
                <a:gdLst/>
                <a:ahLst/>
                <a:cxnLst>
                  <a:cxn ang="0">
                    <a:pos x="0" y="266"/>
                  </a:cxn>
                  <a:cxn ang="0">
                    <a:pos x="13" y="230"/>
                  </a:cxn>
                  <a:cxn ang="0">
                    <a:pos x="87" y="59"/>
                  </a:cxn>
                  <a:cxn ang="0">
                    <a:pos x="140" y="37"/>
                  </a:cxn>
                  <a:cxn ang="0">
                    <a:pos x="151" y="0"/>
                  </a:cxn>
                  <a:cxn ang="0">
                    <a:pos x="190" y="22"/>
                  </a:cxn>
                  <a:cxn ang="0">
                    <a:pos x="190" y="54"/>
                  </a:cxn>
                  <a:cxn ang="0">
                    <a:pos x="158" y="160"/>
                  </a:cxn>
                  <a:cxn ang="0">
                    <a:pos x="192" y="149"/>
                  </a:cxn>
                  <a:cxn ang="0">
                    <a:pos x="208" y="222"/>
                  </a:cxn>
                  <a:cxn ang="0">
                    <a:pos x="262" y="238"/>
                  </a:cxn>
                  <a:cxn ang="0">
                    <a:pos x="238" y="272"/>
                  </a:cxn>
                  <a:cxn ang="0">
                    <a:pos x="175" y="316"/>
                  </a:cxn>
                  <a:cxn ang="0">
                    <a:pos x="158" y="357"/>
                  </a:cxn>
                  <a:cxn ang="0">
                    <a:pos x="192" y="438"/>
                  </a:cxn>
                  <a:cxn ang="0">
                    <a:pos x="179" y="482"/>
                  </a:cxn>
                  <a:cxn ang="0">
                    <a:pos x="220" y="586"/>
                  </a:cxn>
                  <a:cxn ang="0">
                    <a:pos x="190" y="649"/>
                  </a:cxn>
                  <a:cxn ang="0">
                    <a:pos x="158" y="427"/>
                  </a:cxn>
                  <a:cxn ang="0">
                    <a:pos x="135" y="392"/>
                  </a:cxn>
                  <a:cxn ang="0">
                    <a:pos x="93" y="451"/>
                  </a:cxn>
                  <a:cxn ang="0">
                    <a:pos x="59" y="439"/>
                  </a:cxn>
                  <a:cxn ang="0">
                    <a:pos x="65" y="360"/>
                  </a:cxn>
                  <a:cxn ang="0">
                    <a:pos x="0" y="266"/>
                  </a:cxn>
                </a:cxnLst>
                <a:rect l="0" t="0" r="r" b="b"/>
                <a:pathLst>
                  <a:path w="262" h="649">
                    <a:moveTo>
                      <a:pt x="0" y="266"/>
                    </a:moveTo>
                    <a:lnTo>
                      <a:pt x="13" y="230"/>
                    </a:lnTo>
                    <a:lnTo>
                      <a:pt x="87" y="59"/>
                    </a:lnTo>
                    <a:lnTo>
                      <a:pt x="140" y="37"/>
                    </a:lnTo>
                    <a:lnTo>
                      <a:pt x="151" y="0"/>
                    </a:lnTo>
                    <a:lnTo>
                      <a:pt x="190" y="22"/>
                    </a:lnTo>
                    <a:lnTo>
                      <a:pt x="190" y="54"/>
                    </a:lnTo>
                    <a:lnTo>
                      <a:pt x="158" y="160"/>
                    </a:lnTo>
                    <a:lnTo>
                      <a:pt x="192" y="149"/>
                    </a:lnTo>
                    <a:lnTo>
                      <a:pt x="208" y="222"/>
                    </a:lnTo>
                    <a:lnTo>
                      <a:pt x="262" y="238"/>
                    </a:lnTo>
                    <a:lnTo>
                      <a:pt x="238" y="272"/>
                    </a:lnTo>
                    <a:lnTo>
                      <a:pt x="175" y="316"/>
                    </a:lnTo>
                    <a:lnTo>
                      <a:pt x="158" y="357"/>
                    </a:lnTo>
                    <a:lnTo>
                      <a:pt x="192" y="438"/>
                    </a:lnTo>
                    <a:lnTo>
                      <a:pt x="179" y="482"/>
                    </a:lnTo>
                    <a:lnTo>
                      <a:pt x="220" y="586"/>
                    </a:lnTo>
                    <a:lnTo>
                      <a:pt x="190" y="649"/>
                    </a:lnTo>
                    <a:lnTo>
                      <a:pt x="158" y="427"/>
                    </a:lnTo>
                    <a:lnTo>
                      <a:pt x="135" y="392"/>
                    </a:lnTo>
                    <a:lnTo>
                      <a:pt x="93" y="451"/>
                    </a:lnTo>
                    <a:lnTo>
                      <a:pt x="59" y="439"/>
                    </a:lnTo>
                    <a:lnTo>
                      <a:pt x="65" y="360"/>
                    </a:lnTo>
                    <a:lnTo>
                      <a:pt x="0" y="26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3" name="Freeform 87"/>
              <p:cNvSpPr>
                <a:spLocks/>
              </p:cNvSpPr>
              <p:nvPr/>
            </p:nvSpPr>
            <p:spPr bwMode="auto">
              <a:xfrm>
                <a:off x="4160" y="2638"/>
                <a:ext cx="74" cy="74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8" y="106"/>
                  </a:cxn>
                  <a:cxn ang="0">
                    <a:pos x="28" y="145"/>
                  </a:cxn>
                  <a:cxn ang="0">
                    <a:pos x="57" y="149"/>
                  </a:cxn>
                  <a:cxn ang="0">
                    <a:pos x="145" y="82"/>
                  </a:cxn>
                  <a:cxn ang="0">
                    <a:pos x="142" y="0"/>
                  </a:cxn>
                  <a:cxn ang="0">
                    <a:pos x="76" y="13"/>
                  </a:cxn>
                  <a:cxn ang="0">
                    <a:pos x="20" y="11"/>
                  </a:cxn>
                  <a:cxn ang="0">
                    <a:pos x="0" y="30"/>
                  </a:cxn>
                </a:cxnLst>
                <a:rect l="0" t="0" r="r" b="b"/>
                <a:pathLst>
                  <a:path w="145" h="149">
                    <a:moveTo>
                      <a:pt x="0" y="30"/>
                    </a:moveTo>
                    <a:lnTo>
                      <a:pt x="8" y="106"/>
                    </a:lnTo>
                    <a:lnTo>
                      <a:pt x="28" y="145"/>
                    </a:lnTo>
                    <a:lnTo>
                      <a:pt x="57" y="149"/>
                    </a:lnTo>
                    <a:lnTo>
                      <a:pt x="145" y="82"/>
                    </a:lnTo>
                    <a:lnTo>
                      <a:pt x="142" y="0"/>
                    </a:lnTo>
                    <a:lnTo>
                      <a:pt x="76" y="13"/>
                    </a:lnTo>
                    <a:lnTo>
                      <a:pt x="20" y="11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4" name="Freeform 88"/>
              <p:cNvSpPr>
                <a:spLocks/>
              </p:cNvSpPr>
              <p:nvPr/>
            </p:nvSpPr>
            <p:spPr bwMode="auto">
              <a:xfrm>
                <a:off x="3823" y="2726"/>
                <a:ext cx="28" cy="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30"/>
                  </a:cxn>
                  <a:cxn ang="0">
                    <a:pos x="55" y="108"/>
                  </a:cxn>
                  <a:cxn ang="0">
                    <a:pos x="32" y="29"/>
                  </a:cxn>
                  <a:cxn ang="0">
                    <a:pos x="0" y="0"/>
                  </a:cxn>
                </a:cxnLst>
                <a:rect l="0" t="0" r="r" b="b"/>
                <a:pathLst>
                  <a:path w="55" h="130">
                    <a:moveTo>
                      <a:pt x="0" y="0"/>
                    </a:moveTo>
                    <a:lnTo>
                      <a:pt x="9" y="130"/>
                    </a:lnTo>
                    <a:lnTo>
                      <a:pt x="55" y="108"/>
                    </a:lnTo>
                    <a:lnTo>
                      <a:pt x="32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5" name="Freeform 89"/>
              <p:cNvSpPr>
                <a:spLocks/>
              </p:cNvSpPr>
              <p:nvPr/>
            </p:nvSpPr>
            <p:spPr bwMode="auto">
              <a:xfrm>
                <a:off x="3730" y="1860"/>
                <a:ext cx="908" cy="676"/>
              </a:xfrm>
              <a:custGeom>
                <a:avLst/>
                <a:gdLst/>
                <a:ahLst/>
                <a:cxnLst>
                  <a:cxn ang="0">
                    <a:pos x="9" y="589"/>
                  </a:cxn>
                  <a:cxn ang="0">
                    <a:pos x="188" y="509"/>
                  </a:cxn>
                  <a:cxn ang="0">
                    <a:pos x="183" y="390"/>
                  </a:cxn>
                  <a:cxn ang="0">
                    <a:pos x="272" y="287"/>
                  </a:cxn>
                  <a:cxn ang="0">
                    <a:pos x="356" y="237"/>
                  </a:cxn>
                  <a:cxn ang="0">
                    <a:pos x="443" y="255"/>
                  </a:cxn>
                  <a:cxn ang="0">
                    <a:pos x="500" y="372"/>
                  </a:cxn>
                  <a:cxn ang="0">
                    <a:pos x="682" y="480"/>
                  </a:cxn>
                  <a:cxn ang="0">
                    <a:pos x="910" y="529"/>
                  </a:cxn>
                  <a:cxn ang="0">
                    <a:pos x="1120" y="439"/>
                  </a:cxn>
                  <a:cxn ang="0">
                    <a:pos x="1165" y="391"/>
                  </a:cxn>
                  <a:cxn ang="0">
                    <a:pos x="1342" y="309"/>
                  </a:cxn>
                  <a:cxn ang="0">
                    <a:pos x="1228" y="267"/>
                  </a:cxn>
                  <a:cxn ang="0">
                    <a:pos x="1246" y="164"/>
                  </a:cxn>
                  <a:cxn ang="0">
                    <a:pos x="1333" y="162"/>
                  </a:cxn>
                  <a:cxn ang="0">
                    <a:pos x="1357" y="41"/>
                  </a:cxn>
                  <a:cxn ang="0">
                    <a:pos x="1523" y="29"/>
                  </a:cxn>
                  <a:cxn ang="0">
                    <a:pos x="1666" y="211"/>
                  </a:cxn>
                  <a:cxn ang="0">
                    <a:pos x="1790" y="231"/>
                  </a:cxn>
                  <a:cxn ang="0">
                    <a:pos x="1677" y="398"/>
                  </a:cxn>
                  <a:cxn ang="0">
                    <a:pos x="1666" y="488"/>
                  </a:cxn>
                  <a:cxn ang="0">
                    <a:pos x="1598" y="515"/>
                  </a:cxn>
                  <a:cxn ang="0">
                    <a:pos x="1557" y="531"/>
                  </a:cxn>
                  <a:cxn ang="0">
                    <a:pos x="1396" y="648"/>
                  </a:cxn>
                  <a:cxn ang="0">
                    <a:pos x="1411" y="555"/>
                  </a:cxn>
                  <a:cxn ang="0">
                    <a:pos x="1288" y="655"/>
                  </a:cxn>
                  <a:cxn ang="0">
                    <a:pos x="1379" y="685"/>
                  </a:cxn>
                  <a:cxn ang="0">
                    <a:pos x="1361" y="745"/>
                  </a:cxn>
                  <a:cxn ang="0">
                    <a:pos x="1412" y="925"/>
                  </a:cxn>
                  <a:cxn ang="0">
                    <a:pos x="1412" y="954"/>
                  </a:cxn>
                  <a:cxn ang="0">
                    <a:pos x="1415" y="991"/>
                  </a:cxn>
                  <a:cxn ang="0">
                    <a:pos x="1250" y="1245"/>
                  </a:cxn>
                  <a:cxn ang="0">
                    <a:pos x="1180" y="1266"/>
                  </a:cxn>
                  <a:cxn ang="0">
                    <a:pos x="1149" y="1289"/>
                  </a:cxn>
                  <a:cxn ang="0">
                    <a:pos x="1065" y="1350"/>
                  </a:cxn>
                  <a:cxn ang="0">
                    <a:pos x="1000" y="1303"/>
                  </a:cxn>
                  <a:cxn ang="0">
                    <a:pos x="836" y="1268"/>
                  </a:cxn>
                  <a:cxn ang="0">
                    <a:pos x="818" y="1309"/>
                  </a:cxn>
                  <a:cxn ang="0">
                    <a:pos x="749" y="1281"/>
                  </a:cxn>
                  <a:cxn ang="0">
                    <a:pos x="699" y="1219"/>
                  </a:cxn>
                  <a:cxn ang="0">
                    <a:pos x="731" y="1081"/>
                  </a:cxn>
                  <a:cxn ang="0">
                    <a:pos x="663" y="1046"/>
                  </a:cxn>
                  <a:cxn ang="0">
                    <a:pos x="528" y="1072"/>
                  </a:cxn>
                  <a:cxn ang="0">
                    <a:pos x="444" y="1088"/>
                  </a:cxn>
                  <a:cxn ang="0">
                    <a:pos x="422" y="1069"/>
                  </a:cxn>
                  <a:cxn ang="0">
                    <a:pos x="307" y="1012"/>
                  </a:cxn>
                  <a:cxn ang="0">
                    <a:pos x="154" y="950"/>
                  </a:cxn>
                  <a:cxn ang="0">
                    <a:pos x="171" y="884"/>
                  </a:cxn>
                  <a:cxn ang="0">
                    <a:pos x="194" y="775"/>
                  </a:cxn>
                  <a:cxn ang="0">
                    <a:pos x="116" y="777"/>
                  </a:cxn>
                  <a:cxn ang="0">
                    <a:pos x="29" y="704"/>
                  </a:cxn>
                  <a:cxn ang="0">
                    <a:pos x="0" y="641"/>
                  </a:cxn>
                </a:cxnLst>
                <a:rect l="0" t="0" r="r" b="b"/>
                <a:pathLst>
                  <a:path w="1790" h="1350">
                    <a:moveTo>
                      <a:pt x="0" y="641"/>
                    </a:moveTo>
                    <a:lnTo>
                      <a:pt x="9" y="589"/>
                    </a:lnTo>
                    <a:lnTo>
                      <a:pt x="74" y="578"/>
                    </a:lnTo>
                    <a:lnTo>
                      <a:pt x="188" y="509"/>
                    </a:lnTo>
                    <a:lnTo>
                      <a:pt x="205" y="454"/>
                    </a:lnTo>
                    <a:lnTo>
                      <a:pt x="183" y="390"/>
                    </a:lnTo>
                    <a:lnTo>
                      <a:pt x="253" y="372"/>
                    </a:lnTo>
                    <a:lnTo>
                      <a:pt x="272" y="287"/>
                    </a:lnTo>
                    <a:lnTo>
                      <a:pt x="346" y="293"/>
                    </a:lnTo>
                    <a:lnTo>
                      <a:pt x="356" y="237"/>
                    </a:lnTo>
                    <a:lnTo>
                      <a:pt x="414" y="209"/>
                    </a:lnTo>
                    <a:lnTo>
                      <a:pt x="443" y="255"/>
                    </a:lnTo>
                    <a:lnTo>
                      <a:pt x="484" y="272"/>
                    </a:lnTo>
                    <a:lnTo>
                      <a:pt x="500" y="372"/>
                    </a:lnTo>
                    <a:lnTo>
                      <a:pt x="628" y="413"/>
                    </a:lnTo>
                    <a:lnTo>
                      <a:pt x="682" y="480"/>
                    </a:lnTo>
                    <a:lnTo>
                      <a:pt x="790" y="476"/>
                    </a:lnTo>
                    <a:lnTo>
                      <a:pt x="910" y="529"/>
                    </a:lnTo>
                    <a:lnTo>
                      <a:pt x="1071" y="480"/>
                    </a:lnTo>
                    <a:lnTo>
                      <a:pt x="1120" y="439"/>
                    </a:lnTo>
                    <a:lnTo>
                      <a:pt x="1120" y="387"/>
                    </a:lnTo>
                    <a:lnTo>
                      <a:pt x="1165" y="391"/>
                    </a:lnTo>
                    <a:lnTo>
                      <a:pt x="1263" y="315"/>
                    </a:lnTo>
                    <a:lnTo>
                      <a:pt x="1342" y="309"/>
                    </a:lnTo>
                    <a:lnTo>
                      <a:pt x="1303" y="252"/>
                    </a:lnTo>
                    <a:lnTo>
                      <a:pt x="1228" y="267"/>
                    </a:lnTo>
                    <a:lnTo>
                      <a:pt x="1227" y="200"/>
                    </a:lnTo>
                    <a:lnTo>
                      <a:pt x="1246" y="164"/>
                    </a:lnTo>
                    <a:lnTo>
                      <a:pt x="1292" y="185"/>
                    </a:lnTo>
                    <a:lnTo>
                      <a:pt x="1333" y="162"/>
                    </a:lnTo>
                    <a:lnTo>
                      <a:pt x="1378" y="71"/>
                    </a:lnTo>
                    <a:lnTo>
                      <a:pt x="1357" y="41"/>
                    </a:lnTo>
                    <a:lnTo>
                      <a:pt x="1464" y="0"/>
                    </a:lnTo>
                    <a:lnTo>
                      <a:pt x="1523" y="29"/>
                    </a:lnTo>
                    <a:lnTo>
                      <a:pt x="1576" y="177"/>
                    </a:lnTo>
                    <a:lnTo>
                      <a:pt x="1666" y="211"/>
                    </a:lnTo>
                    <a:lnTo>
                      <a:pt x="1682" y="265"/>
                    </a:lnTo>
                    <a:lnTo>
                      <a:pt x="1790" y="231"/>
                    </a:lnTo>
                    <a:lnTo>
                      <a:pt x="1741" y="376"/>
                    </a:lnTo>
                    <a:lnTo>
                      <a:pt x="1677" y="398"/>
                    </a:lnTo>
                    <a:lnTo>
                      <a:pt x="1685" y="454"/>
                    </a:lnTo>
                    <a:lnTo>
                      <a:pt x="1666" y="488"/>
                    </a:lnTo>
                    <a:lnTo>
                      <a:pt x="1655" y="476"/>
                    </a:lnTo>
                    <a:lnTo>
                      <a:pt x="1598" y="515"/>
                    </a:lnTo>
                    <a:lnTo>
                      <a:pt x="1598" y="539"/>
                    </a:lnTo>
                    <a:lnTo>
                      <a:pt x="1557" y="531"/>
                    </a:lnTo>
                    <a:lnTo>
                      <a:pt x="1482" y="596"/>
                    </a:lnTo>
                    <a:lnTo>
                      <a:pt x="1396" y="648"/>
                    </a:lnTo>
                    <a:lnTo>
                      <a:pt x="1423" y="578"/>
                    </a:lnTo>
                    <a:lnTo>
                      <a:pt x="1411" y="555"/>
                    </a:lnTo>
                    <a:lnTo>
                      <a:pt x="1292" y="635"/>
                    </a:lnTo>
                    <a:lnTo>
                      <a:pt x="1288" y="655"/>
                    </a:lnTo>
                    <a:lnTo>
                      <a:pt x="1327" y="708"/>
                    </a:lnTo>
                    <a:lnTo>
                      <a:pt x="1379" y="685"/>
                    </a:lnTo>
                    <a:lnTo>
                      <a:pt x="1435" y="704"/>
                    </a:lnTo>
                    <a:lnTo>
                      <a:pt x="1361" y="745"/>
                    </a:lnTo>
                    <a:lnTo>
                      <a:pt x="1334" y="801"/>
                    </a:lnTo>
                    <a:lnTo>
                      <a:pt x="1412" y="925"/>
                    </a:lnTo>
                    <a:lnTo>
                      <a:pt x="1359" y="913"/>
                    </a:lnTo>
                    <a:lnTo>
                      <a:pt x="1412" y="954"/>
                    </a:lnTo>
                    <a:lnTo>
                      <a:pt x="1359" y="983"/>
                    </a:lnTo>
                    <a:lnTo>
                      <a:pt x="1415" y="991"/>
                    </a:lnTo>
                    <a:lnTo>
                      <a:pt x="1315" y="1188"/>
                    </a:lnTo>
                    <a:lnTo>
                      <a:pt x="1250" y="1245"/>
                    </a:lnTo>
                    <a:lnTo>
                      <a:pt x="1184" y="1266"/>
                    </a:lnTo>
                    <a:lnTo>
                      <a:pt x="1180" y="1266"/>
                    </a:lnTo>
                    <a:lnTo>
                      <a:pt x="1165" y="1255"/>
                    </a:lnTo>
                    <a:lnTo>
                      <a:pt x="1149" y="1289"/>
                    </a:lnTo>
                    <a:lnTo>
                      <a:pt x="1072" y="1309"/>
                    </a:lnTo>
                    <a:lnTo>
                      <a:pt x="1065" y="1350"/>
                    </a:lnTo>
                    <a:lnTo>
                      <a:pt x="1051" y="1301"/>
                    </a:lnTo>
                    <a:lnTo>
                      <a:pt x="1000" y="1303"/>
                    </a:lnTo>
                    <a:lnTo>
                      <a:pt x="922" y="1241"/>
                    </a:lnTo>
                    <a:lnTo>
                      <a:pt x="836" y="1268"/>
                    </a:lnTo>
                    <a:lnTo>
                      <a:pt x="817" y="1270"/>
                    </a:lnTo>
                    <a:lnTo>
                      <a:pt x="818" y="1309"/>
                    </a:lnTo>
                    <a:lnTo>
                      <a:pt x="803" y="1297"/>
                    </a:lnTo>
                    <a:lnTo>
                      <a:pt x="749" y="1281"/>
                    </a:lnTo>
                    <a:lnTo>
                      <a:pt x="733" y="1208"/>
                    </a:lnTo>
                    <a:lnTo>
                      <a:pt x="699" y="1219"/>
                    </a:lnTo>
                    <a:lnTo>
                      <a:pt x="731" y="1113"/>
                    </a:lnTo>
                    <a:lnTo>
                      <a:pt x="731" y="1081"/>
                    </a:lnTo>
                    <a:lnTo>
                      <a:pt x="692" y="1059"/>
                    </a:lnTo>
                    <a:lnTo>
                      <a:pt x="663" y="1046"/>
                    </a:lnTo>
                    <a:lnTo>
                      <a:pt x="654" y="1009"/>
                    </a:lnTo>
                    <a:lnTo>
                      <a:pt x="528" y="1072"/>
                    </a:lnTo>
                    <a:lnTo>
                      <a:pt x="473" y="1054"/>
                    </a:lnTo>
                    <a:lnTo>
                      <a:pt x="444" y="1088"/>
                    </a:lnTo>
                    <a:lnTo>
                      <a:pt x="438" y="1065"/>
                    </a:lnTo>
                    <a:lnTo>
                      <a:pt x="422" y="1069"/>
                    </a:lnTo>
                    <a:lnTo>
                      <a:pt x="357" y="1069"/>
                    </a:lnTo>
                    <a:lnTo>
                      <a:pt x="307" y="1012"/>
                    </a:lnTo>
                    <a:lnTo>
                      <a:pt x="215" y="977"/>
                    </a:lnTo>
                    <a:lnTo>
                      <a:pt x="154" y="950"/>
                    </a:lnTo>
                    <a:lnTo>
                      <a:pt x="140" y="893"/>
                    </a:lnTo>
                    <a:lnTo>
                      <a:pt x="171" y="884"/>
                    </a:lnTo>
                    <a:lnTo>
                      <a:pt x="152" y="835"/>
                    </a:lnTo>
                    <a:lnTo>
                      <a:pt x="194" y="775"/>
                    </a:lnTo>
                    <a:lnTo>
                      <a:pt x="162" y="755"/>
                    </a:lnTo>
                    <a:lnTo>
                      <a:pt x="116" y="777"/>
                    </a:lnTo>
                    <a:lnTo>
                      <a:pt x="26" y="712"/>
                    </a:lnTo>
                    <a:lnTo>
                      <a:pt x="29" y="704"/>
                    </a:lnTo>
                    <a:lnTo>
                      <a:pt x="30" y="655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6" name="Freeform 90"/>
              <p:cNvSpPr>
                <a:spLocks/>
              </p:cNvSpPr>
              <p:nvPr/>
            </p:nvSpPr>
            <p:spPr bwMode="auto">
              <a:xfrm>
                <a:off x="4252" y="2540"/>
                <a:ext cx="32" cy="35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9" y="0"/>
                  </a:cxn>
                  <a:cxn ang="0">
                    <a:pos x="65" y="14"/>
                  </a:cxn>
                  <a:cxn ang="0">
                    <a:pos x="29" y="66"/>
                  </a:cxn>
                  <a:cxn ang="0">
                    <a:pos x="0" y="51"/>
                  </a:cxn>
                </a:cxnLst>
                <a:rect l="0" t="0" r="r" b="b"/>
                <a:pathLst>
                  <a:path w="65" h="66">
                    <a:moveTo>
                      <a:pt x="0" y="51"/>
                    </a:moveTo>
                    <a:lnTo>
                      <a:pt x="19" y="0"/>
                    </a:lnTo>
                    <a:lnTo>
                      <a:pt x="65" y="14"/>
                    </a:lnTo>
                    <a:lnTo>
                      <a:pt x="29" y="66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7" name="Freeform 91"/>
              <p:cNvSpPr>
                <a:spLocks/>
              </p:cNvSpPr>
              <p:nvPr/>
            </p:nvSpPr>
            <p:spPr bwMode="auto">
              <a:xfrm>
                <a:off x="4418" y="2448"/>
                <a:ext cx="29" cy="60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9" y="116"/>
                  </a:cxn>
                  <a:cxn ang="0">
                    <a:pos x="52" y="0"/>
                  </a:cxn>
                  <a:cxn ang="0">
                    <a:pos x="22" y="4"/>
                  </a:cxn>
                  <a:cxn ang="0">
                    <a:pos x="0" y="48"/>
                  </a:cxn>
                </a:cxnLst>
                <a:rect l="0" t="0" r="r" b="b"/>
                <a:pathLst>
                  <a:path w="52" h="116">
                    <a:moveTo>
                      <a:pt x="0" y="48"/>
                    </a:moveTo>
                    <a:lnTo>
                      <a:pt x="19" y="116"/>
                    </a:lnTo>
                    <a:lnTo>
                      <a:pt x="52" y="0"/>
                    </a:lnTo>
                    <a:lnTo>
                      <a:pt x="22" y="4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8" name="Freeform 92"/>
              <p:cNvSpPr>
                <a:spLocks/>
              </p:cNvSpPr>
              <p:nvPr/>
            </p:nvSpPr>
            <p:spPr bwMode="auto">
              <a:xfrm>
                <a:off x="2812" y="1916"/>
                <a:ext cx="156" cy="74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53" y="106"/>
                  </a:cxn>
                  <a:cxn ang="0">
                    <a:pos x="140" y="104"/>
                  </a:cxn>
                  <a:cxn ang="0">
                    <a:pos x="151" y="136"/>
                  </a:cxn>
                  <a:cxn ang="0">
                    <a:pos x="191" y="151"/>
                  </a:cxn>
                  <a:cxn ang="0">
                    <a:pos x="260" y="115"/>
                  </a:cxn>
                  <a:cxn ang="0">
                    <a:pos x="300" y="122"/>
                  </a:cxn>
                  <a:cxn ang="0">
                    <a:pos x="308" y="91"/>
                  </a:cxn>
                  <a:cxn ang="0">
                    <a:pos x="236" y="84"/>
                  </a:cxn>
                  <a:cxn ang="0">
                    <a:pos x="81" y="13"/>
                  </a:cxn>
                  <a:cxn ang="0">
                    <a:pos x="65" y="0"/>
                  </a:cxn>
                  <a:cxn ang="0">
                    <a:pos x="0" y="37"/>
                  </a:cxn>
                </a:cxnLst>
                <a:rect l="0" t="0" r="r" b="b"/>
                <a:pathLst>
                  <a:path w="308" h="151">
                    <a:moveTo>
                      <a:pt x="0" y="37"/>
                    </a:moveTo>
                    <a:lnTo>
                      <a:pt x="53" y="106"/>
                    </a:lnTo>
                    <a:lnTo>
                      <a:pt x="140" y="104"/>
                    </a:lnTo>
                    <a:lnTo>
                      <a:pt x="151" y="136"/>
                    </a:lnTo>
                    <a:lnTo>
                      <a:pt x="191" y="151"/>
                    </a:lnTo>
                    <a:lnTo>
                      <a:pt x="260" y="115"/>
                    </a:lnTo>
                    <a:lnTo>
                      <a:pt x="300" y="122"/>
                    </a:lnTo>
                    <a:lnTo>
                      <a:pt x="308" y="91"/>
                    </a:lnTo>
                    <a:lnTo>
                      <a:pt x="236" y="84"/>
                    </a:lnTo>
                    <a:lnTo>
                      <a:pt x="81" y="13"/>
                    </a:lnTo>
                    <a:lnTo>
                      <a:pt x="65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49" name="Freeform 93"/>
              <p:cNvSpPr>
                <a:spLocks/>
              </p:cNvSpPr>
              <p:nvPr/>
            </p:nvSpPr>
            <p:spPr bwMode="auto">
              <a:xfrm>
                <a:off x="2758" y="1758"/>
                <a:ext cx="36" cy="66"/>
              </a:xfrm>
              <a:custGeom>
                <a:avLst/>
                <a:gdLst/>
                <a:ahLst/>
                <a:cxnLst>
                  <a:cxn ang="0">
                    <a:pos x="0" y="104"/>
                  </a:cxn>
                  <a:cxn ang="0">
                    <a:pos x="6" y="37"/>
                  </a:cxn>
                  <a:cxn ang="0">
                    <a:pos x="67" y="0"/>
                  </a:cxn>
                  <a:cxn ang="0">
                    <a:pos x="56" y="52"/>
                  </a:cxn>
                  <a:cxn ang="0">
                    <a:pos x="75" y="67"/>
                  </a:cxn>
                  <a:cxn ang="0">
                    <a:pos x="38" y="100"/>
                  </a:cxn>
                  <a:cxn ang="0">
                    <a:pos x="36" y="137"/>
                  </a:cxn>
                  <a:cxn ang="0">
                    <a:pos x="15" y="137"/>
                  </a:cxn>
                  <a:cxn ang="0">
                    <a:pos x="0" y="104"/>
                  </a:cxn>
                </a:cxnLst>
                <a:rect l="0" t="0" r="r" b="b"/>
                <a:pathLst>
                  <a:path w="75" h="137">
                    <a:moveTo>
                      <a:pt x="0" y="104"/>
                    </a:moveTo>
                    <a:lnTo>
                      <a:pt x="6" y="37"/>
                    </a:lnTo>
                    <a:lnTo>
                      <a:pt x="67" y="0"/>
                    </a:lnTo>
                    <a:lnTo>
                      <a:pt x="56" y="52"/>
                    </a:lnTo>
                    <a:lnTo>
                      <a:pt x="75" y="67"/>
                    </a:lnTo>
                    <a:lnTo>
                      <a:pt x="38" y="100"/>
                    </a:lnTo>
                    <a:lnTo>
                      <a:pt x="36" y="137"/>
                    </a:lnTo>
                    <a:lnTo>
                      <a:pt x="15" y="137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0" name="Freeform 94"/>
              <p:cNvSpPr>
                <a:spLocks/>
              </p:cNvSpPr>
              <p:nvPr/>
            </p:nvSpPr>
            <p:spPr bwMode="auto">
              <a:xfrm>
                <a:off x="2783" y="1807"/>
                <a:ext cx="14" cy="1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1" y="0"/>
                  </a:cxn>
                  <a:cxn ang="0">
                    <a:pos x="27" y="13"/>
                  </a:cxn>
                  <a:cxn ang="0">
                    <a:pos x="0" y="19"/>
                  </a:cxn>
                </a:cxnLst>
                <a:rect l="0" t="0" r="r" b="b"/>
                <a:pathLst>
                  <a:path w="27" h="19">
                    <a:moveTo>
                      <a:pt x="0" y="19"/>
                    </a:moveTo>
                    <a:lnTo>
                      <a:pt x="21" y="0"/>
                    </a:lnTo>
                    <a:lnTo>
                      <a:pt x="27" y="13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1" name="Freeform 95"/>
              <p:cNvSpPr>
                <a:spLocks/>
              </p:cNvSpPr>
              <p:nvPr/>
            </p:nvSpPr>
            <p:spPr bwMode="auto">
              <a:xfrm>
                <a:off x="2801" y="1793"/>
                <a:ext cx="21" cy="2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34" y="57"/>
                  </a:cxn>
                  <a:cxn ang="0">
                    <a:pos x="45" y="28"/>
                  </a:cxn>
                  <a:cxn ang="0">
                    <a:pos x="40" y="0"/>
                  </a:cxn>
                  <a:cxn ang="0">
                    <a:pos x="0" y="28"/>
                  </a:cxn>
                </a:cxnLst>
                <a:rect l="0" t="0" r="r" b="b"/>
                <a:pathLst>
                  <a:path w="45" h="57">
                    <a:moveTo>
                      <a:pt x="0" y="28"/>
                    </a:moveTo>
                    <a:lnTo>
                      <a:pt x="34" y="57"/>
                    </a:lnTo>
                    <a:lnTo>
                      <a:pt x="45" y="28"/>
                    </a:lnTo>
                    <a:lnTo>
                      <a:pt x="40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2" name="Freeform 96"/>
              <p:cNvSpPr>
                <a:spLocks/>
              </p:cNvSpPr>
              <p:nvPr/>
            </p:nvSpPr>
            <p:spPr bwMode="auto">
              <a:xfrm>
                <a:off x="2943" y="1412"/>
                <a:ext cx="159" cy="286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1" y="42"/>
                  </a:cxn>
                  <a:cxn ang="0">
                    <a:pos x="56" y="75"/>
                  </a:cxn>
                  <a:cxn ang="0">
                    <a:pos x="117" y="82"/>
                  </a:cxn>
                  <a:cxn ang="0">
                    <a:pos x="151" y="59"/>
                  </a:cxn>
                  <a:cxn ang="0">
                    <a:pos x="161" y="12"/>
                  </a:cxn>
                  <a:cxn ang="0">
                    <a:pos x="219" y="0"/>
                  </a:cxn>
                  <a:cxn ang="0">
                    <a:pos x="250" y="19"/>
                  </a:cxn>
                  <a:cxn ang="0">
                    <a:pos x="247" y="59"/>
                  </a:cxn>
                  <a:cxn ang="0">
                    <a:pos x="236" y="100"/>
                  </a:cxn>
                  <a:cxn ang="0">
                    <a:pos x="276" y="148"/>
                  </a:cxn>
                  <a:cxn ang="0">
                    <a:pos x="252" y="186"/>
                  </a:cxn>
                  <a:cxn ang="0">
                    <a:pos x="281" y="249"/>
                  </a:cxn>
                  <a:cxn ang="0">
                    <a:pos x="269" y="305"/>
                  </a:cxn>
                  <a:cxn ang="0">
                    <a:pos x="321" y="422"/>
                  </a:cxn>
                  <a:cxn ang="0">
                    <a:pos x="207" y="537"/>
                  </a:cxn>
                  <a:cxn ang="0">
                    <a:pos x="74" y="571"/>
                  </a:cxn>
                  <a:cxn ang="0">
                    <a:pos x="64" y="549"/>
                  </a:cxn>
                  <a:cxn ang="0">
                    <a:pos x="21" y="533"/>
                  </a:cxn>
                  <a:cxn ang="0">
                    <a:pos x="17" y="420"/>
                  </a:cxn>
                  <a:cxn ang="0">
                    <a:pos x="145" y="299"/>
                  </a:cxn>
                  <a:cxn ang="0">
                    <a:pos x="103" y="242"/>
                  </a:cxn>
                  <a:cxn ang="0">
                    <a:pos x="87" y="120"/>
                  </a:cxn>
                  <a:cxn ang="0">
                    <a:pos x="0" y="59"/>
                  </a:cxn>
                </a:cxnLst>
                <a:rect l="0" t="0" r="r" b="b"/>
                <a:pathLst>
                  <a:path w="321" h="571">
                    <a:moveTo>
                      <a:pt x="0" y="59"/>
                    </a:moveTo>
                    <a:lnTo>
                      <a:pt x="21" y="42"/>
                    </a:lnTo>
                    <a:lnTo>
                      <a:pt x="56" y="75"/>
                    </a:lnTo>
                    <a:lnTo>
                      <a:pt x="117" y="82"/>
                    </a:lnTo>
                    <a:lnTo>
                      <a:pt x="151" y="59"/>
                    </a:lnTo>
                    <a:lnTo>
                      <a:pt x="161" y="12"/>
                    </a:lnTo>
                    <a:lnTo>
                      <a:pt x="219" y="0"/>
                    </a:lnTo>
                    <a:lnTo>
                      <a:pt x="250" y="19"/>
                    </a:lnTo>
                    <a:lnTo>
                      <a:pt x="247" y="59"/>
                    </a:lnTo>
                    <a:lnTo>
                      <a:pt x="236" y="100"/>
                    </a:lnTo>
                    <a:lnTo>
                      <a:pt x="276" y="148"/>
                    </a:lnTo>
                    <a:lnTo>
                      <a:pt x="252" y="186"/>
                    </a:lnTo>
                    <a:lnTo>
                      <a:pt x="281" y="249"/>
                    </a:lnTo>
                    <a:lnTo>
                      <a:pt x="269" y="305"/>
                    </a:lnTo>
                    <a:lnTo>
                      <a:pt x="321" y="422"/>
                    </a:lnTo>
                    <a:lnTo>
                      <a:pt x="207" y="537"/>
                    </a:lnTo>
                    <a:lnTo>
                      <a:pt x="74" y="571"/>
                    </a:lnTo>
                    <a:lnTo>
                      <a:pt x="64" y="549"/>
                    </a:lnTo>
                    <a:lnTo>
                      <a:pt x="21" y="533"/>
                    </a:lnTo>
                    <a:lnTo>
                      <a:pt x="17" y="420"/>
                    </a:lnTo>
                    <a:lnTo>
                      <a:pt x="145" y="299"/>
                    </a:lnTo>
                    <a:lnTo>
                      <a:pt x="103" y="242"/>
                    </a:lnTo>
                    <a:lnTo>
                      <a:pt x="87" y="12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3" name="Freeform 97"/>
              <p:cNvSpPr>
                <a:spLocks/>
              </p:cNvSpPr>
              <p:nvPr/>
            </p:nvSpPr>
            <p:spPr bwMode="auto">
              <a:xfrm>
                <a:off x="2570" y="1916"/>
                <a:ext cx="185" cy="190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12" y="149"/>
                  </a:cxn>
                  <a:cxn ang="0">
                    <a:pos x="86" y="172"/>
                  </a:cxn>
                  <a:cxn ang="0">
                    <a:pos x="75" y="190"/>
                  </a:cxn>
                  <a:cxn ang="0">
                    <a:pos x="104" y="214"/>
                  </a:cxn>
                  <a:cxn ang="0">
                    <a:pos x="116" y="258"/>
                  </a:cxn>
                  <a:cxn ang="0">
                    <a:pos x="82" y="340"/>
                  </a:cxn>
                  <a:cxn ang="0">
                    <a:pos x="174" y="371"/>
                  </a:cxn>
                  <a:cxn ang="0">
                    <a:pos x="184" y="376"/>
                  </a:cxn>
                  <a:cxn ang="0">
                    <a:pos x="226" y="381"/>
                  </a:cxn>
                  <a:cxn ang="0">
                    <a:pos x="226" y="348"/>
                  </a:cxn>
                  <a:cxn ang="0">
                    <a:pos x="252" y="332"/>
                  </a:cxn>
                  <a:cxn ang="0">
                    <a:pos x="314" y="352"/>
                  </a:cxn>
                  <a:cxn ang="0">
                    <a:pos x="351" y="321"/>
                  </a:cxn>
                  <a:cxn ang="0">
                    <a:pos x="329" y="273"/>
                  </a:cxn>
                  <a:cxn ang="0">
                    <a:pos x="337" y="231"/>
                  </a:cxn>
                  <a:cxn ang="0">
                    <a:pos x="308" y="203"/>
                  </a:cxn>
                  <a:cxn ang="0">
                    <a:pos x="351" y="153"/>
                  </a:cxn>
                  <a:cxn ang="0">
                    <a:pos x="368" y="95"/>
                  </a:cxn>
                  <a:cxn ang="0">
                    <a:pos x="315" y="71"/>
                  </a:cxn>
                  <a:cxn ang="0">
                    <a:pos x="300" y="65"/>
                  </a:cxn>
                  <a:cxn ang="0">
                    <a:pos x="215" y="0"/>
                  </a:cxn>
                  <a:cxn ang="0">
                    <a:pos x="187" y="11"/>
                  </a:cxn>
                  <a:cxn ang="0">
                    <a:pos x="152" y="75"/>
                  </a:cxn>
                  <a:cxn ang="0">
                    <a:pos x="82" y="63"/>
                  </a:cxn>
                  <a:cxn ang="0">
                    <a:pos x="92" y="112"/>
                  </a:cxn>
                  <a:cxn ang="0">
                    <a:pos x="0" y="113"/>
                  </a:cxn>
                </a:cxnLst>
                <a:rect l="0" t="0" r="r" b="b"/>
                <a:pathLst>
                  <a:path w="368" h="381">
                    <a:moveTo>
                      <a:pt x="0" y="113"/>
                    </a:moveTo>
                    <a:lnTo>
                      <a:pt x="12" y="149"/>
                    </a:lnTo>
                    <a:lnTo>
                      <a:pt x="86" y="172"/>
                    </a:lnTo>
                    <a:lnTo>
                      <a:pt x="75" y="190"/>
                    </a:lnTo>
                    <a:lnTo>
                      <a:pt x="104" y="214"/>
                    </a:lnTo>
                    <a:lnTo>
                      <a:pt x="116" y="258"/>
                    </a:lnTo>
                    <a:lnTo>
                      <a:pt x="82" y="340"/>
                    </a:lnTo>
                    <a:lnTo>
                      <a:pt x="174" y="371"/>
                    </a:lnTo>
                    <a:lnTo>
                      <a:pt x="184" y="376"/>
                    </a:lnTo>
                    <a:lnTo>
                      <a:pt x="226" y="381"/>
                    </a:lnTo>
                    <a:lnTo>
                      <a:pt x="226" y="348"/>
                    </a:lnTo>
                    <a:lnTo>
                      <a:pt x="252" y="332"/>
                    </a:lnTo>
                    <a:lnTo>
                      <a:pt x="314" y="352"/>
                    </a:lnTo>
                    <a:lnTo>
                      <a:pt x="351" y="321"/>
                    </a:lnTo>
                    <a:lnTo>
                      <a:pt x="329" y="273"/>
                    </a:lnTo>
                    <a:lnTo>
                      <a:pt x="337" y="231"/>
                    </a:lnTo>
                    <a:lnTo>
                      <a:pt x="308" y="203"/>
                    </a:lnTo>
                    <a:lnTo>
                      <a:pt x="351" y="153"/>
                    </a:lnTo>
                    <a:lnTo>
                      <a:pt x="368" y="95"/>
                    </a:lnTo>
                    <a:lnTo>
                      <a:pt x="315" y="71"/>
                    </a:lnTo>
                    <a:lnTo>
                      <a:pt x="300" y="65"/>
                    </a:lnTo>
                    <a:lnTo>
                      <a:pt x="215" y="0"/>
                    </a:lnTo>
                    <a:lnTo>
                      <a:pt x="187" y="11"/>
                    </a:lnTo>
                    <a:lnTo>
                      <a:pt x="152" y="75"/>
                    </a:lnTo>
                    <a:lnTo>
                      <a:pt x="82" y="63"/>
                    </a:lnTo>
                    <a:lnTo>
                      <a:pt x="92" y="112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4" name="Freeform 98"/>
              <p:cNvSpPr>
                <a:spLocks/>
              </p:cNvSpPr>
              <p:nvPr/>
            </p:nvSpPr>
            <p:spPr bwMode="auto">
              <a:xfrm>
                <a:off x="2762" y="2092"/>
                <a:ext cx="14" cy="3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1" y="73"/>
                  </a:cxn>
                  <a:cxn ang="0">
                    <a:pos x="24" y="0"/>
                  </a:cxn>
                  <a:cxn ang="0">
                    <a:pos x="0" y="36"/>
                  </a:cxn>
                </a:cxnLst>
                <a:rect l="0" t="0" r="r" b="b"/>
                <a:pathLst>
                  <a:path w="24" h="73">
                    <a:moveTo>
                      <a:pt x="0" y="36"/>
                    </a:moveTo>
                    <a:lnTo>
                      <a:pt x="21" y="73"/>
                    </a:lnTo>
                    <a:lnTo>
                      <a:pt x="24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5" name="Freeform 99"/>
              <p:cNvSpPr>
                <a:spLocks/>
              </p:cNvSpPr>
              <p:nvPr/>
            </p:nvSpPr>
            <p:spPr bwMode="auto">
              <a:xfrm>
                <a:off x="2726" y="1824"/>
                <a:ext cx="128" cy="173"/>
              </a:xfrm>
              <a:custGeom>
                <a:avLst/>
                <a:gdLst/>
                <a:ahLst/>
                <a:cxnLst>
                  <a:cxn ang="0">
                    <a:pos x="0" y="139"/>
                  </a:cxn>
                  <a:cxn ang="0">
                    <a:pos x="1" y="194"/>
                  </a:cxn>
                  <a:cxn ang="0">
                    <a:pos x="2" y="220"/>
                  </a:cxn>
                  <a:cxn ang="0">
                    <a:pos x="8" y="250"/>
                  </a:cxn>
                  <a:cxn ang="0">
                    <a:pos x="61" y="274"/>
                  </a:cxn>
                  <a:cxn ang="0">
                    <a:pos x="44" y="332"/>
                  </a:cxn>
                  <a:cxn ang="0">
                    <a:pos x="100" y="339"/>
                  </a:cxn>
                  <a:cxn ang="0">
                    <a:pos x="200" y="337"/>
                  </a:cxn>
                  <a:cxn ang="0">
                    <a:pos x="226" y="283"/>
                  </a:cxn>
                  <a:cxn ang="0">
                    <a:pos x="173" y="214"/>
                  </a:cxn>
                  <a:cxn ang="0">
                    <a:pos x="236" y="177"/>
                  </a:cxn>
                  <a:cxn ang="0">
                    <a:pos x="254" y="187"/>
                  </a:cxn>
                  <a:cxn ang="0">
                    <a:pos x="236" y="53"/>
                  </a:cxn>
                  <a:cxn ang="0">
                    <a:pos x="191" y="20"/>
                  </a:cxn>
                  <a:cxn ang="0">
                    <a:pos x="138" y="42"/>
                  </a:cxn>
                  <a:cxn ang="0">
                    <a:pos x="144" y="26"/>
                  </a:cxn>
                  <a:cxn ang="0">
                    <a:pos x="100" y="0"/>
                  </a:cxn>
                  <a:cxn ang="0">
                    <a:pos x="79" y="0"/>
                  </a:cxn>
                  <a:cxn ang="0">
                    <a:pos x="76" y="75"/>
                  </a:cxn>
                  <a:cxn ang="0">
                    <a:pos x="51" y="54"/>
                  </a:cxn>
                  <a:cxn ang="0">
                    <a:pos x="34" y="79"/>
                  </a:cxn>
                  <a:cxn ang="0">
                    <a:pos x="30" y="123"/>
                  </a:cxn>
                  <a:cxn ang="0">
                    <a:pos x="0" y="139"/>
                  </a:cxn>
                </a:cxnLst>
                <a:rect l="0" t="0" r="r" b="b"/>
                <a:pathLst>
                  <a:path w="254" h="339">
                    <a:moveTo>
                      <a:pt x="0" y="139"/>
                    </a:moveTo>
                    <a:lnTo>
                      <a:pt x="1" y="194"/>
                    </a:lnTo>
                    <a:lnTo>
                      <a:pt x="2" y="220"/>
                    </a:lnTo>
                    <a:lnTo>
                      <a:pt x="8" y="250"/>
                    </a:lnTo>
                    <a:lnTo>
                      <a:pt x="61" y="274"/>
                    </a:lnTo>
                    <a:lnTo>
                      <a:pt x="44" y="332"/>
                    </a:lnTo>
                    <a:lnTo>
                      <a:pt x="100" y="339"/>
                    </a:lnTo>
                    <a:lnTo>
                      <a:pt x="200" y="337"/>
                    </a:lnTo>
                    <a:lnTo>
                      <a:pt x="226" y="283"/>
                    </a:lnTo>
                    <a:lnTo>
                      <a:pt x="173" y="214"/>
                    </a:lnTo>
                    <a:lnTo>
                      <a:pt x="236" y="177"/>
                    </a:lnTo>
                    <a:lnTo>
                      <a:pt x="254" y="187"/>
                    </a:lnTo>
                    <a:lnTo>
                      <a:pt x="236" y="53"/>
                    </a:lnTo>
                    <a:lnTo>
                      <a:pt x="191" y="20"/>
                    </a:lnTo>
                    <a:lnTo>
                      <a:pt x="138" y="42"/>
                    </a:lnTo>
                    <a:lnTo>
                      <a:pt x="144" y="26"/>
                    </a:lnTo>
                    <a:lnTo>
                      <a:pt x="100" y="0"/>
                    </a:lnTo>
                    <a:lnTo>
                      <a:pt x="79" y="0"/>
                    </a:lnTo>
                    <a:lnTo>
                      <a:pt x="76" y="75"/>
                    </a:lnTo>
                    <a:lnTo>
                      <a:pt x="51" y="54"/>
                    </a:lnTo>
                    <a:lnTo>
                      <a:pt x="34" y="79"/>
                    </a:lnTo>
                    <a:lnTo>
                      <a:pt x="30" y="123"/>
                    </a:lnTo>
                    <a:lnTo>
                      <a:pt x="0" y="13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6" name="Freeform 100"/>
              <p:cNvSpPr>
                <a:spLocks/>
              </p:cNvSpPr>
              <p:nvPr/>
            </p:nvSpPr>
            <p:spPr bwMode="auto">
              <a:xfrm>
                <a:off x="2936" y="2120"/>
                <a:ext cx="92" cy="110"/>
              </a:xfrm>
              <a:custGeom>
                <a:avLst/>
                <a:gdLst/>
                <a:ahLst/>
                <a:cxnLst>
                  <a:cxn ang="0">
                    <a:pos x="0" y="89"/>
                  </a:cxn>
                  <a:cxn ang="0">
                    <a:pos x="26" y="40"/>
                  </a:cxn>
                  <a:cxn ang="0">
                    <a:pos x="85" y="21"/>
                  </a:cxn>
                  <a:cxn ang="0">
                    <a:pos x="156" y="21"/>
                  </a:cxn>
                  <a:cxn ang="0">
                    <a:pos x="183" y="0"/>
                  </a:cxn>
                  <a:cxn ang="0">
                    <a:pos x="172" y="48"/>
                  </a:cxn>
                  <a:cxn ang="0">
                    <a:pos x="125" y="37"/>
                  </a:cxn>
                  <a:cxn ang="0">
                    <a:pos x="98" y="74"/>
                  </a:cxn>
                  <a:cxn ang="0">
                    <a:pos x="72" y="54"/>
                  </a:cxn>
                  <a:cxn ang="0">
                    <a:pos x="91" y="111"/>
                  </a:cxn>
                  <a:cxn ang="0">
                    <a:pos x="67" y="120"/>
                  </a:cxn>
                  <a:cxn ang="0">
                    <a:pos x="114" y="147"/>
                  </a:cxn>
                  <a:cxn ang="0">
                    <a:pos x="114" y="171"/>
                  </a:cxn>
                  <a:cxn ang="0">
                    <a:pos x="75" y="178"/>
                  </a:cxn>
                  <a:cxn ang="0">
                    <a:pos x="89" y="219"/>
                  </a:cxn>
                  <a:cxn ang="0">
                    <a:pos x="44" y="205"/>
                  </a:cxn>
                  <a:cxn ang="0">
                    <a:pos x="29" y="166"/>
                  </a:cxn>
                  <a:cxn ang="0">
                    <a:pos x="89" y="150"/>
                  </a:cxn>
                  <a:cxn ang="0">
                    <a:pos x="29" y="144"/>
                  </a:cxn>
                  <a:cxn ang="0">
                    <a:pos x="0" y="89"/>
                  </a:cxn>
                </a:cxnLst>
                <a:rect l="0" t="0" r="r" b="b"/>
                <a:pathLst>
                  <a:path w="183" h="219">
                    <a:moveTo>
                      <a:pt x="0" y="89"/>
                    </a:moveTo>
                    <a:lnTo>
                      <a:pt x="26" y="40"/>
                    </a:lnTo>
                    <a:lnTo>
                      <a:pt x="85" y="21"/>
                    </a:lnTo>
                    <a:lnTo>
                      <a:pt x="156" y="21"/>
                    </a:lnTo>
                    <a:lnTo>
                      <a:pt x="183" y="0"/>
                    </a:lnTo>
                    <a:lnTo>
                      <a:pt x="172" y="48"/>
                    </a:lnTo>
                    <a:lnTo>
                      <a:pt x="125" y="37"/>
                    </a:lnTo>
                    <a:lnTo>
                      <a:pt x="98" y="74"/>
                    </a:lnTo>
                    <a:lnTo>
                      <a:pt x="72" y="54"/>
                    </a:lnTo>
                    <a:lnTo>
                      <a:pt x="91" y="111"/>
                    </a:lnTo>
                    <a:lnTo>
                      <a:pt x="67" y="120"/>
                    </a:lnTo>
                    <a:lnTo>
                      <a:pt x="114" y="147"/>
                    </a:lnTo>
                    <a:lnTo>
                      <a:pt x="114" y="171"/>
                    </a:lnTo>
                    <a:lnTo>
                      <a:pt x="75" y="178"/>
                    </a:lnTo>
                    <a:lnTo>
                      <a:pt x="89" y="219"/>
                    </a:lnTo>
                    <a:lnTo>
                      <a:pt x="44" y="205"/>
                    </a:lnTo>
                    <a:lnTo>
                      <a:pt x="29" y="166"/>
                    </a:lnTo>
                    <a:lnTo>
                      <a:pt x="89" y="150"/>
                    </a:lnTo>
                    <a:lnTo>
                      <a:pt x="29" y="144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7" name="Freeform 101"/>
              <p:cNvSpPr>
                <a:spLocks/>
              </p:cNvSpPr>
              <p:nvPr/>
            </p:nvSpPr>
            <p:spPr bwMode="auto">
              <a:xfrm>
                <a:off x="2985" y="2247"/>
                <a:ext cx="43" cy="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6" y="0"/>
                  </a:cxn>
                  <a:cxn ang="0">
                    <a:pos x="85" y="14"/>
                  </a:cxn>
                  <a:cxn ang="0">
                    <a:pos x="27" y="14"/>
                  </a:cxn>
                  <a:cxn ang="0">
                    <a:pos x="0" y="14"/>
                  </a:cxn>
                </a:cxnLst>
                <a:rect l="0" t="0" r="r" b="b"/>
                <a:pathLst>
                  <a:path w="85" h="14">
                    <a:moveTo>
                      <a:pt x="0" y="14"/>
                    </a:moveTo>
                    <a:lnTo>
                      <a:pt x="6" y="0"/>
                    </a:lnTo>
                    <a:lnTo>
                      <a:pt x="85" y="14"/>
                    </a:lnTo>
                    <a:lnTo>
                      <a:pt x="27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8" name="Freeform 102"/>
              <p:cNvSpPr>
                <a:spLocks/>
              </p:cNvSpPr>
              <p:nvPr/>
            </p:nvSpPr>
            <p:spPr bwMode="auto">
              <a:xfrm>
                <a:off x="2875" y="1972"/>
                <a:ext cx="100" cy="64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30" y="21"/>
                  </a:cxn>
                  <a:cxn ang="0">
                    <a:pos x="70" y="36"/>
                  </a:cxn>
                  <a:cxn ang="0">
                    <a:pos x="139" y="0"/>
                  </a:cxn>
                  <a:cxn ang="0">
                    <a:pos x="179" y="7"/>
                  </a:cxn>
                  <a:cxn ang="0">
                    <a:pos x="197" y="28"/>
                  </a:cxn>
                  <a:cxn ang="0">
                    <a:pos x="122" y="110"/>
                  </a:cxn>
                  <a:cxn ang="0">
                    <a:pos x="58" y="123"/>
                  </a:cxn>
                  <a:cxn ang="0">
                    <a:pos x="0" y="74"/>
                  </a:cxn>
                </a:cxnLst>
                <a:rect l="0" t="0" r="r" b="b"/>
                <a:pathLst>
                  <a:path w="197" h="123">
                    <a:moveTo>
                      <a:pt x="0" y="74"/>
                    </a:moveTo>
                    <a:lnTo>
                      <a:pt x="30" y="21"/>
                    </a:lnTo>
                    <a:lnTo>
                      <a:pt x="70" y="36"/>
                    </a:lnTo>
                    <a:lnTo>
                      <a:pt x="139" y="0"/>
                    </a:lnTo>
                    <a:lnTo>
                      <a:pt x="179" y="7"/>
                    </a:lnTo>
                    <a:lnTo>
                      <a:pt x="197" y="28"/>
                    </a:lnTo>
                    <a:lnTo>
                      <a:pt x="122" y="110"/>
                    </a:lnTo>
                    <a:lnTo>
                      <a:pt x="58" y="123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59" name="Freeform 103"/>
              <p:cNvSpPr>
                <a:spLocks/>
              </p:cNvSpPr>
              <p:nvPr/>
            </p:nvSpPr>
            <p:spPr bwMode="auto">
              <a:xfrm>
                <a:off x="3645" y="2237"/>
                <a:ext cx="436" cy="517"/>
              </a:xfrm>
              <a:custGeom>
                <a:avLst/>
                <a:gdLst/>
                <a:ahLst/>
                <a:cxnLst>
                  <a:cxn ang="0">
                    <a:pos x="0" y="467"/>
                  </a:cxn>
                  <a:cxn ang="0">
                    <a:pos x="27" y="444"/>
                  </a:cxn>
                  <a:cxn ang="0">
                    <a:pos x="92" y="444"/>
                  </a:cxn>
                  <a:cxn ang="0">
                    <a:pos x="46" y="337"/>
                  </a:cxn>
                  <a:cxn ang="0">
                    <a:pos x="72" y="310"/>
                  </a:cxn>
                  <a:cxn ang="0">
                    <a:pos x="110" y="311"/>
                  </a:cxn>
                  <a:cxn ang="0">
                    <a:pos x="198" y="194"/>
                  </a:cxn>
                  <a:cxn ang="0">
                    <a:pos x="192" y="164"/>
                  </a:cxn>
                  <a:cxn ang="0">
                    <a:pos x="215" y="143"/>
                  </a:cxn>
                  <a:cxn ang="0">
                    <a:pos x="177" y="106"/>
                  </a:cxn>
                  <a:cxn ang="0">
                    <a:pos x="174" y="49"/>
                  </a:cxn>
                  <a:cxn ang="0">
                    <a:pos x="260" y="49"/>
                  </a:cxn>
                  <a:cxn ang="0">
                    <a:pos x="284" y="22"/>
                  </a:cxn>
                  <a:cxn ang="0">
                    <a:pos x="330" y="0"/>
                  </a:cxn>
                  <a:cxn ang="0">
                    <a:pos x="362" y="20"/>
                  </a:cxn>
                  <a:cxn ang="0">
                    <a:pos x="320" y="80"/>
                  </a:cxn>
                  <a:cxn ang="0">
                    <a:pos x="339" y="129"/>
                  </a:cxn>
                  <a:cxn ang="0">
                    <a:pos x="308" y="138"/>
                  </a:cxn>
                  <a:cxn ang="0">
                    <a:pos x="322" y="195"/>
                  </a:cxn>
                  <a:cxn ang="0">
                    <a:pos x="383" y="222"/>
                  </a:cxn>
                  <a:cxn ang="0">
                    <a:pos x="353" y="280"/>
                  </a:cxn>
                  <a:cxn ang="0">
                    <a:pos x="431" y="332"/>
                  </a:cxn>
                  <a:cxn ang="0">
                    <a:pos x="584" y="367"/>
                  </a:cxn>
                  <a:cxn ang="0">
                    <a:pos x="590" y="314"/>
                  </a:cxn>
                  <a:cxn ang="0">
                    <a:pos x="606" y="310"/>
                  </a:cxn>
                  <a:cxn ang="0">
                    <a:pos x="612" y="333"/>
                  </a:cxn>
                  <a:cxn ang="0">
                    <a:pos x="624" y="358"/>
                  </a:cxn>
                  <a:cxn ang="0">
                    <a:pos x="701" y="347"/>
                  </a:cxn>
                  <a:cxn ang="0">
                    <a:pos x="696" y="317"/>
                  </a:cxn>
                  <a:cxn ang="0">
                    <a:pos x="822" y="254"/>
                  </a:cxn>
                  <a:cxn ang="0">
                    <a:pos x="831" y="291"/>
                  </a:cxn>
                  <a:cxn ang="0">
                    <a:pos x="860" y="304"/>
                  </a:cxn>
                  <a:cxn ang="0">
                    <a:pos x="849" y="341"/>
                  </a:cxn>
                  <a:cxn ang="0">
                    <a:pos x="796" y="363"/>
                  </a:cxn>
                  <a:cxn ang="0">
                    <a:pos x="722" y="534"/>
                  </a:cxn>
                  <a:cxn ang="0">
                    <a:pos x="705" y="466"/>
                  </a:cxn>
                  <a:cxn ang="0">
                    <a:pos x="692" y="490"/>
                  </a:cxn>
                  <a:cxn ang="0">
                    <a:pos x="674" y="457"/>
                  </a:cxn>
                  <a:cxn ang="0">
                    <a:pos x="709" y="416"/>
                  </a:cxn>
                  <a:cxn ang="0">
                    <a:pos x="642" y="411"/>
                  </a:cxn>
                  <a:cxn ang="0">
                    <a:pos x="600" y="363"/>
                  </a:cxn>
                  <a:cxn ang="0">
                    <a:pos x="587" y="389"/>
                  </a:cxn>
                  <a:cxn ang="0">
                    <a:pos x="602" y="411"/>
                  </a:cxn>
                  <a:cxn ang="0">
                    <a:pos x="582" y="425"/>
                  </a:cxn>
                  <a:cxn ang="0">
                    <a:pos x="602" y="447"/>
                  </a:cxn>
                  <a:cxn ang="0">
                    <a:pos x="612" y="542"/>
                  </a:cxn>
                  <a:cxn ang="0">
                    <a:pos x="587" y="527"/>
                  </a:cxn>
                  <a:cxn ang="0">
                    <a:pos x="536" y="605"/>
                  </a:cxn>
                  <a:cxn ang="0">
                    <a:pos x="359" y="758"/>
                  </a:cxn>
                  <a:cxn ang="0">
                    <a:pos x="348" y="947"/>
                  </a:cxn>
                  <a:cxn ang="0">
                    <a:pos x="272" y="1026"/>
                  </a:cxn>
                  <a:cxn ang="0">
                    <a:pos x="208" y="877"/>
                  </a:cxn>
                  <a:cxn ang="0">
                    <a:pos x="180" y="762"/>
                  </a:cxn>
                  <a:cxn ang="0">
                    <a:pos x="156" y="734"/>
                  </a:cxn>
                  <a:cxn ang="0">
                    <a:pos x="138" y="520"/>
                  </a:cxn>
                  <a:cxn ang="0">
                    <a:pos x="123" y="515"/>
                  </a:cxn>
                  <a:cxn ang="0">
                    <a:pos x="111" y="560"/>
                  </a:cxn>
                  <a:cxn ang="0">
                    <a:pos x="70" y="575"/>
                  </a:cxn>
                  <a:cxn ang="0">
                    <a:pos x="28" y="516"/>
                  </a:cxn>
                  <a:cxn ang="0">
                    <a:pos x="69" y="488"/>
                  </a:cxn>
                  <a:cxn ang="0">
                    <a:pos x="28" y="498"/>
                  </a:cxn>
                  <a:cxn ang="0">
                    <a:pos x="0" y="467"/>
                  </a:cxn>
                </a:cxnLst>
                <a:rect l="0" t="0" r="r" b="b"/>
                <a:pathLst>
                  <a:path w="860" h="1026">
                    <a:moveTo>
                      <a:pt x="0" y="467"/>
                    </a:moveTo>
                    <a:lnTo>
                      <a:pt x="27" y="444"/>
                    </a:lnTo>
                    <a:lnTo>
                      <a:pt x="92" y="444"/>
                    </a:lnTo>
                    <a:lnTo>
                      <a:pt x="46" y="337"/>
                    </a:lnTo>
                    <a:lnTo>
                      <a:pt x="72" y="310"/>
                    </a:lnTo>
                    <a:lnTo>
                      <a:pt x="110" y="311"/>
                    </a:lnTo>
                    <a:lnTo>
                      <a:pt x="198" y="194"/>
                    </a:lnTo>
                    <a:lnTo>
                      <a:pt x="192" y="164"/>
                    </a:lnTo>
                    <a:lnTo>
                      <a:pt x="215" y="143"/>
                    </a:lnTo>
                    <a:lnTo>
                      <a:pt x="177" y="106"/>
                    </a:lnTo>
                    <a:lnTo>
                      <a:pt x="174" y="49"/>
                    </a:lnTo>
                    <a:lnTo>
                      <a:pt x="260" y="49"/>
                    </a:lnTo>
                    <a:lnTo>
                      <a:pt x="284" y="22"/>
                    </a:lnTo>
                    <a:lnTo>
                      <a:pt x="330" y="0"/>
                    </a:lnTo>
                    <a:lnTo>
                      <a:pt x="362" y="20"/>
                    </a:lnTo>
                    <a:lnTo>
                      <a:pt x="320" y="80"/>
                    </a:lnTo>
                    <a:lnTo>
                      <a:pt x="339" y="129"/>
                    </a:lnTo>
                    <a:lnTo>
                      <a:pt x="308" y="138"/>
                    </a:lnTo>
                    <a:lnTo>
                      <a:pt x="322" y="195"/>
                    </a:lnTo>
                    <a:lnTo>
                      <a:pt x="383" y="222"/>
                    </a:lnTo>
                    <a:lnTo>
                      <a:pt x="353" y="280"/>
                    </a:lnTo>
                    <a:lnTo>
                      <a:pt x="431" y="332"/>
                    </a:lnTo>
                    <a:lnTo>
                      <a:pt x="584" y="367"/>
                    </a:lnTo>
                    <a:lnTo>
                      <a:pt x="590" y="314"/>
                    </a:lnTo>
                    <a:lnTo>
                      <a:pt x="606" y="310"/>
                    </a:lnTo>
                    <a:lnTo>
                      <a:pt x="612" y="333"/>
                    </a:lnTo>
                    <a:lnTo>
                      <a:pt x="624" y="358"/>
                    </a:lnTo>
                    <a:lnTo>
                      <a:pt x="701" y="347"/>
                    </a:lnTo>
                    <a:lnTo>
                      <a:pt x="696" y="317"/>
                    </a:lnTo>
                    <a:lnTo>
                      <a:pt x="822" y="254"/>
                    </a:lnTo>
                    <a:lnTo>
                      <a:pt x="831" y="291"/>
                    </a:lnTo>
                    <a:lnTo>
                      <a:pt x="860" y="304"/>
                    </a:lnTo>
                    <a:lnTo>
                      <a:pt x="849" y="341"/>
                    </a:lnTo>
                    <a:lnTo>
                      <a:pt x="796" y="363"/>
                    </a:lnTo>
                    <a:lnTo>
                      <a:pt x="722" y="534"/>
                    </a:lnTo>
                    <a:lnTo>
                      <a:pt x="705" y="466"/>
                    </a:lnTo>
                    <a:lnTo>
                      <a:pt x="692" y="490"/>
                    </a:lnTo>
                    <a:lnTo>
                      <a:pt x="674" y="457"/>
                    </a:lnTo>
                    <a:lnTo>
                      <a:pt x="709" y="416"/>
                    </a:lnTo>
                    <a:lnTo>
                      <a:pt x="642" y="411"/>
                    </a:lnTo>
                    <a:lnTo>
                      <a:pt x="600" y="363"/>
                    </a:lnTo>
                    <a:lnTo>
                      <a:pt x="587" y="389"/>
                    </a:lnTo>
                    <a:lnTo>
                      <a:pt x="602" y="411"/>
                    </a:lnTo>
                    <a:lnTo>
                      <a:pt x="582" y="425"/>
                    </a:lnTo>
                    <a:lnTo>
                      <a:pt x="602" y="447"/>
                    </a:lnTo>
                    <a:lnTo>
                      <a:pt x="612" y="542"/>
                    </a:lnTo>
                    <a:lnTo>
                      <a:pt x="587" y="527"/>
                    </a:lnTo>
                    <a:lnTo>
                      <a:pt x="536" y="605"/>
                    </a:lnTo>
                    <a:lnTo>
                      <a:pt x="359" y="758"/>
                    </a:lnTo>
                    <a:lnTo>
                      <a:pt x="348" y="947"/>
                    </a:lnTo>
                    <a:lnTo>
                      <a:pt x="272" y="1026"/>
                    </a:lnTo>
                    <a:lnTo>
                      <a:pt x="208" y="877"/>
                    </a:lnTo>
                    <a:lnTo>
                      <a:pt x="180" y="762"/>
                    </a:lnTo>
                    <a:lnTo>
                      <a:pt x="156" y="734"/>
                    </a:lnTo>
                    <a:lnTo>
                      <a:pt x="138" y="520"/>
                    </a:lnTo>
                    <a:lnTo>
                      <a:pt x="123" y="515"/>
                    </a:lnTo>
                    <a:lnTo>
                      <a:pt x="111" y="560"/>
                    </a:lnTo>
                    <a:lnTo>
                      <a:pt x="70" y="575"/>
                    </a:lnTo>
                    <a:lnTo>
                      <a:pt x="28" y="516"/>
                    </a:lnTo>
                    <a:lnTo>
                      <a:pt x="69" y="488"/>
                    </a:lnTo>
                    <a:lnTo>
                      <a:pt x="28" y="498"/>
                    </a:lnTo>
                    <a:lnTo>
                      <a:pt x="0" y="46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0" name="Freeform 104"/>
              <p:cNvSpPr>
                <a:spLocks/>
              </p:cNvSpPr>
              <p:nvPr/>
            </p:nvSpPr>
            <p:spPr bwMode="auto">
              <a:xfrm>
                <a:off x="4050" y="2797"/>
                <a:ext cx="163" cy="2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0" y="16"/>
                  </a:cxn>
                  <a:cxn ang="0">
                    <a:pos x="161" y="119"/>
                  </a:cxn>
                  <a:cxn ang="0">
                    <a:pos x="233" y="159"/>
                  </a:cxn>
                  <a:cxn ang="0">
                    <a:pos x="224" y="187"/>
                  </a:cxn>
                  <a:cxn ang="0">
                    <a:pos x="250" y="182"/>
                  </a:cxn>
                  <a:cxn ang="0">
                    <a:pos x="247" y="223"/>
                  </a:cxn>
                  <a:cxn ang="0">
                    <a:pos x="321" y="298"/>
                  </a:cxn>
                  <a:cxn ang="0">
                    <a:pos x="312" y="396"/>
                  </a:cxn>
                  <a:cxn ang="0">
                    <a:pos x="281" y="399"/>
                  </a:cxn>
                  <a:cxn ang="0">
                    <a:pos x="217" y="340"/>
                  </a:cxn>
                  <a:cxn ang="0">
                    <a:pos x="110" y="139"/>
                  </a:cxn>
                  <a:cxn ang="0">
                    <a:pos x="0" y="0"/>
                  </a:cxn>
                </a:cxnLst>
                <a:rect l="0" t="0" r="r" b="b"/>
                <a:pathLst>
                  <a:path w="321" h="399">
                    <a:moveTo>
                      <a:pt x="0" y="0"/>
                    </a:moveTo>
                    <a:lnTo>
                      <a:pt x="70" y="16"/>
                    </a:lnTo>
                    <a:lnTo>
                      <a:pt x="161" y="119"/>
                    </a:lnTo>
                    <a:lnTo>
                      <a:pt x="233" y="159"/>
                    </a:lnTo>
                    <a:lnTo>
                      <a:pt x="224" y="187"/>
                    </a:lnTo>
                    <a:lnTo>
                      <a:pt x="250" y="182"/>
                    </a:lnTo>
                    <a:lnTo>
                      <a:pt x="247" y="223"/>
                    </a:lnTo>
                    <a:lnTo>
                      <a:pt x="321" y="298"/>
                    </a:lnTo>
                    <a:lnTo>
                      <a:pt x="312" y="396"/>
                    </a:lnTo>
                    <a:lnTo>
                      <a:pt x="281" y="399"/>
                    </a:lnTo>
                    <a:lnTo>
                      <a:pt x="217" y="340"/>
                    </a:lnTo>
                    <a:lnTo>
                      <a:pt x="110" y="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1" name="Freeform 105"/>
              <p:cNvSpPr>
                <a:spLocks/>
              </p:cNvSpPr>
              <p:nvPr/>
            </p:nvSpPr>
            <p:spPr bwMode="auto">
              <a:xfrm>
                <a:off x="4202" y="3001"/>
                <a:ext cx="135" cy="49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18" y="0"/>
                  </a:cxn>
                  <a:cxn ang="0">
                    <a:pos x="206" y="30"/>
                  </a:cxn>
                  <a:cxn ang="0">
                    <a:pos x="224" y="57"/>
                  </a:cxn>
                  <a:cxn ang="0">
                    <a:pos x="263" y="64"/>
                  </a:cxn>
                  <a:cxn ang="0">
                    <a:pos x="268" y="100"/>
                  </a:cxn>
                  <a:cxn ang="0">
                    <a:pos x="48" y="54"/>
                  </a:cxn>
                  <a:cxn ang="0">
                    <a:pos x="0" y="27"/>
                  </a:cxn>
                </a:cxnLst>
                <a:rect l="0" t="0" r="r" b="b"/>
                <a:pathLst>
                  <a:path w="268" h="100">
                    <a:moveTo>
                      <a:pt x="0" y="27"/>
                    </a:moveTo>
                    <a:lnTo>
                      <a:pt x="18" y="0"/>
                    </a:lnTo>
                    <a:lnTo>
                      <a:pt x="206" y="30"/>
                    </a:lnTo>
                    <a:lnTo>
                      <a:pt x="224" y="57"/>
                    </a:lnTo>
                    <a:lnTo>
                      <a:pt x="263" y="64"/>
                    </a:lnTo>
                    <a:lnTo>
                      <a:pt x="268" y="100"/>
                    </a:lnTo>
                    <a:lnTo>
                      <a:pt x="48" y="54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2" name="Freeform 106"/>
              <p:cNvSpPr>
                <a:spLocks/>
              </p:cNvSpPr>
              <p:nvPr/>
            </p:nvSpPr>
            <p:spPr bwMode="auto">
              <a:xfrm>
                <a:off x="4255" y="2821"/>
                <a:ext cx="146" cy="148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19" y="93"/>
                  </a:cxn>
                  <a:cxn ang="0">
                    <a:pos x="43" y="119"/>
                  </a:cxn>
                  <a:cxn ang="0">
                    <a:pos x="131" y="110"/>
                  </a:cxn>
                  <a:cxn ang="0">
                    <a:pos x="161" y="95"/>
                  </a:cxn>
                  <a:cxn ang="0">
                    <a:pos x="199" y="0"/>
                  </a:cxn>
                  <a:cxn ang="0">
                    <a:pos x="249" y="3"/>
                  </a:cxn>
                  <a:cxn ang="0">
                    <a:pos x="239" y="29"/>
                  </a:cxn>
                  <a:cxn ang="0">
                    <a:pos x="289" y="119"/>
                  </a:cxn>
                  <a:cxn ang="0">
                    <a:pos x="261" y="110"/>
                  </a:cxn>
                  <a:cxn ang="0">
                    <a:pos x="210" y="211"/>
                  </a:cxn>
                  <a:cxn ang="0">
                    <a:pos x="204" y="275"/>
                  </a:cxn>
                  <a:cxn ang="0">
                    <a:pos x="174" y="294"/>
                  </a:cxn>
                  <a:cxn ang="0">
                    <a:pos x="117" y="257"/>
                  </a:cxn>
                  <a:cxn ang="0">
                    <a:pos x="84" y="274"/>
                  </a:cxn>
                  <a:cxn ang="0">
                    <a:pos x="78" y="244"/>
                  </a:cxn>
                  <a:cxn ang="0">
                    <a:pos x="35" y="248"/>
                  </a:cxn>
                  <a:cxn ang="0">
                    <a:pos x="0" y="133"/>
                  </a:cxn>
                </a:cxnLst>
                <a:rect l="0" t="0" r="r" b="b"/>
                <a:pathLst>
                  <a:path w="289" h="294">
                    <a:moveTo>
                      <a:pt x="0" y="133"/>
                    </a:moveTo>
                    <a:lnTo>
                      <a:pt x="19" y="93"/>
                    </a:lnTo>
                    <a:lnTo>
                      <a:pt x="43" y="119"/>
                    </a:lnTo>
                    <a:lnTo>
                      <a:pt x="131" y="110"/>
                    </a:lnTo>
                    <a:lnTo>
                      <a:pt x="161" y="95"/>
                    </a:lnTo>
                    <a:lnTo>
                      <a:pt x="199" y="0"/>
                    </a:lnTo>
                    <a:lnTo>
                      <a:pt x="249" y="3"/>
                    </a:lnTo>
                    <a:lnTo>
                      <a:pt x="239" y="29"/>
                    </a:lnTo>
                    <a:lnTo>
                      <a:pt x="289" y="119"/>
                    </a:lnTo>
                    <a:lnTo>
                      <a:pt x="261" y="110"/>
                    </a:lnTo>
                    <a:lnTo>
                      <a:pt x="210" y="211"/>
                    </a:lnTo>
                    <a:lnTo>
                      <a:pt x="204" y="275"/>
                    </a:lnTo>
                    <a:lnTo>
                      <a:pt x="174" y="294"/>
                    </a:lnTo>
                    <a:lnTo>
                      <a:pt x="117" y="257"/>
                    </a:lnTo>
                    <a:lnTo>
                      <a:pt x="84" y="274"/>
                    </a:lnTo>
                    <a:lnTo>
                      <a:pt x="78" y="244"/>
                    </a:lnTo>
                    <a:lnTo>
                      <a:pt x="35" y="248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3" name="Freeform 107"/>
              <p:cNvSpPr>
                <a:spLocks/>
              </p:cNvSpPr>
              <p:nvPr/>
            </p:nvSpPr>
            <p:spPr bwMode="auto">
              <a:xfrm>
                <a:off x="4372" y="3043"/>
                <a:ext cx="36" cy="11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0" y="23"/>
                  </a:cxn>
                  <a:cxn ang="0">
                    <a:pos x="70" y="8"/>
                  </a:cxn>
                  <a:cxn ang="0">
                    <a:pos x="22" y="0"/>
                  </a:cxn>
                  <a:cxn ang="0">
                    <a:pos x="0" y="5"/>
                  </a:cxn>
                </a:cxnLst>
                <a:rect l="0" t="0" r="r" b="b"/>
                <a:pathLst>
                  <a:path w="70" h="23">
                    <a:moveTo>
                      <a:pt x="0" y="5"/>
                    </a:moveTo>
                    <a:lnTo>
                      <a:pt x="10" y="23"/>
                    </a:lnTo>
                    <a:lnTo>
                      <a:pt x="70" y="8"/>
                    </a:lnTo>
                    <a:lnTo>
                      <a:pt x="2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4" name="Freeform 108"/>
              <p:cNvSpPr>
                <a:spLocks/>
              </p:cNvSpPr>
              <p:nvPr/>
            </p:nvSpPr>
            <p:spPr bwMode="auto">
              <a:xfrm>
                <a:off x="4401" y="2864"/>
                <a:ext cx="92" cy="130"/>
              </a:xfrm>
              <a:custGeom>
                <a:avLst/>
                <a:gdLst/>
                <a:ahLst/>
                <a:cxnLst>
                  <a:cxn ang="0">
                    <a:pos x="0" y="153"/>
                  </a:cxn>
                  <a:cxn ang="0">
                    <a:pos x="22" y="199"/>
                  </a:cxn>
                  <a:cxn ang="0">
                    <a:pos x="14" y="247"/>
                  </a:cxn>
                  <a:cxn ang="0">
                    <a:pos x="42" y="257"/>
                  </a:cxn>
                  <a:cxn ang="0">
                    <a:pos x="41" y="160"/>
                  </a:cxn>
                  <a:cxn ang="0">
                    <a:pos x="61" y="153"/>
                  </a:cxn>
                  <a:cxn ang="0">
                    <a:pos x="63" y="189"/>
                  </a:cxn>
                  <a:cxn ang="0">
                    <a:pos x="80" y="230"/>
                  </a:cxn>
                  <a:cxn ang="0">
                    <a:pos x="112" y="212"/>
                  </a:cxn>
                  <a:cxn ang="0">
                    <a:pos x="72" y="123"/>
                  </a:cxn>
                  <a:cxn ang="0">
                    <a:pos x="133" y="86"/>
                  </a:cxn>
                  <a:cxn ang="0">
                    <a:pos x="53" y="109"/>
                  </a:cxn>
                  <a:cxn ang="0">
                    <a:pos x="40" y="53"/>
                  </a:cxn>
                  <a:cxn ang="0">
                    <a:pos x="157" y="46"/>
                  </a:cxn>
                  <a:cxn ang="0">
                    <a:pos x="179" y="0"/>
                  </a:cxn>
                  <a:cxn ang="0">
                    <a:pos x="145" y="31"/>
                  </a:cxn>
                  <a:cxn ang="0">
                    <a:pos x="61" y="14"/>
                  </a:cxn>
                  <a:cxn ang="0">
                    <a:pos x="32" y="35"/>
                  </a:cxn>
                  <a:cxn ang="0">
                    <a:pos x="0" y="153"/>
                  </a:cxn>
                </a:cxnLst>
                <a:rect l="0" t="0" r="r" b="b"/>
                <a:pathLst>
                  <a:path w="179" h="257">
                    <a:moveTo>
                      <a:pt x="0" y="153"/>
                    </a:moveTo>
                    <a:lnTo>
                      <a:pt x="22" y="199"/>
                    </a:lnTo>
                    <a:lnTo>
                      <a:pt x="14" y="247"/>
                    </a:lnTo>
                    <a:lnTo>
                      <a:pt x="42" y="257"/>
                    </a:lnTo>
                    <a:lnTo>
                      <a:pt x="41" y="160"/>
                    </a:lnTo>
                    <a:lnTo>
                      <a:pt x="61" y="153"/>
                    </a:lnTo>
                    <a:lnTo>
                      <a:pt x="63" y="189"/>
                    </a:lnTo>
                    <a:lnTo>
                      <a:pt x="80" y="230"/>
                    </a:lnTo>
                    <a:lnTo>
                      <a:pt x="112" y="212"/>
                    </a:lnTo>
                    <a:lnTo>
                      <a:pt x="72" y="123"/>
                    </a:lnTo>
                    <a:lnTo>
                      <a:pt x="133" y="86"/>
                    </a:lnTo>
                    <a:lnTo>
                      <a:pt x="53" y="109"/>
                    </a:lnTo>
                    <a:lnTo>
                      <a:pt x="40" y="53"/>
                    </a:lnTo>
                    <a:lnTo>
                      <a:pt x="157" y="46"/>
                    </a:lnTo>
                    <a:lnTo>
                      <a:pt x="179" y="0"/>
                    </a:lnTo>
                    <a:lnTo>
                      <a:pt x="145" y="31"/>
                    </a:lnTo>
                    <a:lnTo>
                      <a:pt x="61" y="14"/>
                    </a:lnTo>
                    <a:lnTo>
                      <a:pt x="32" y="35"/>
                    </a:lnTo>
                    <a:lnTo>
                      <a:pt x="0" y="15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5" name="Freeform 109"/>
              <p:cNvSpPr>
                <a:spLocks/>
              </p:cNvSpPr>
              <p:nvPr/>
            </p:nvSpPr>
            <p:spPr bwMode="auto">
              <a:xfrm>
                <a:off x="4475" y="3047"/>
                <a:ext cx="50" cy="32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6" y="64"/>
                  </a:cxn>
                  <a:cxn ang="0">
                    <a:pos x="101" y="0"/>
                  </a:cxn>
                  <a:cxn ang="0">
                    <a:pos x="29" y="19"/>
                  </a:cxn>
                  <a:cxn ang="0">
                    <a:pos x="0" y="37"/>
                  </a:cxn>
                </a:cxnLst>
                <a:rect l="0" t="0" r="r" b="b"/>
                <a:pathLst>
                  <a:path w="101" h="64">
                    <a:moveTo>
                      <a:pt x="0" y="37"/>
                    </a:moveTo>
                    <a:lnTo>
                      <a:pt x="6" y="64"/>
                    </a:lnTo>
                    <a:lnTo>
                      <a:pt x="101" y="0"/>
                    </a:lnTo>
                    <a:lnTo>
                      <a:pt x="29" y="19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6" name="Freeform 110"/>
              <p:cNvSpPr>
                <a:spLocks/>
              </p:cNvSpPr>
              <p:nvPr/>
            </p:nvSpPr>
            <p:spPr bwMode="auto">
              <a:xfrm>
                <a:off x="4528" y="2857"/>
                <a:ext cx="18" cy="5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6" y="83"/>
                  </a:cxn>
                  <a:cxn ang="0">
                    <a:pos x="27" y="105"/>
                  </a:cxn>
                  <a:cxn ang="0">
                    <a:pos x="13" y="61"/>
                  </a:cxn>
                  <a:cxn ang="0">
                    <a:pos x="34" y="57"/>
                  </a:cxn>
                  <a:cxn ang="0">
                    <a:pos x="33" y="22"/>
                  </a:cxn>
                  <a:cxn ang="0">
                    <a:pos x="6" y="46"/>
                  </a:cxn>
                  <a:cxn ang="0">
                    <a:pos x="19" y="0"/>
                  </a:cxn>
                  <a:cxn ang="0">
                    <a:pos x="0" y="37"/>
                  </a:cxn>
                </a:cxnLst>
                <a:rect l="0" t="0" r="r" b="b"/>
                <a:pathLst>
                  <a:path w="34" h="105">
                    <a:moveTo>
                      <a:pt x="0" y="37"/>
                    </a:moveTo>
                    <a:lnTo>
                      <a:pt x="6" y="83"/>
                    </a:lnTo>
                    <a:lnTo>
                      <a:pt x="27" y="105"/>
                    </a:lnTo>
                    <a:lnTo>
                      <a:pt x="13" y="61"/>
                    </a:lnTo>
                    <a:lnTo>
                      <a:pt x="34" y="57"/>
                    </a:lnTo>
                    <a:lnTo>
                      <a:pt x="33" y="22"/>
                    </a:lnTo>
                    <a:lnTo>
                      <a:pt x="6" y="46"/>
                    </a:lnTo>
                    <a:lnTo>
                      <a:pt x="19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7" name="Freeform 111"/>
              <p:cNvSpPr>
                <a:spLocks/>
              </p:cNvSpPr>
              <p:nvPr/>
            </p:nvSpPr>
            <p:spPr bwMode="auto">
              <a:xfrm>
                <a:off x="4536" y="2945"/>
                <a:ext cx="42" cy="17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49" y="0"/>
                  </a:cxn>
                  <a:cxn ang="0">
                    <a:pos x="84" y="34"/>
                  </a:cxn>
                  <a:cxn ang="0">
                    <a:pos x="0" y="12"/>
                  </a:cxn>
                </a:cxnLst>
                <a:rect l="0" t="0" r="r" b="b"/>
                <a:pathLst>
                  <a:path w="84" h="34">
                    <a:moveTo>
                      <a:pt x="0" y="12"/>
                    </a:moveTo>
                    <a:lnTo>
                      <a:pt x="49" y="0"/>
                    </a:lnTo>
                    <a:lnTo>
                      <a:pt x="84" y="3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8" name="Freeform 112"/>
              <p:cNvSpPr>
                <a:spLocks/>
              </p:cNvSpPr>
              <p:nvPr/>
            </p:nvSpPr>
            <p:spPr bwMode="auto">
              <a:xfrm>
                <a:off x="4578" y="2902"/>
                <a:ext cx="156" cy="152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47" y="64"/>
                  </a:cxn>
                  <a:cxn ang="0">
                    <a:pos x="91" y="57"/>
                  </a:cxn>
                  <a:cxn ang="0">
                    <a:pos x="35" y="81"/>
                  </a:cxn>
                  <a:cxn ang="0">
                    <a:pos x="60" y="130"/>
                  </a:cxn>
                  <a:cxn ang="0">
                    <a:pos x="88" y="89"/>
                  </a:cxn>
                  <a:cxn ang="0">
                    <a:pos x="106" y="130"/>
                  </a:cxn>
                  <a:cxn ang="0">
                    <a:pos x="216" y="175"/>
                  </a:cxn>
                  <a:cxn ang="0">
                    <a:pos x="244" y="249"/>
                  </a:cxn>
                  <a:cxn ang="0">
                    <a:pos x="224" y="248"/>
                  </a:cxn>
                  <a:cxn ang="0">
                    <a:pos x="206" y="279"/>
                  </a:cxn>
                  <a:cxn ang="0">
                    <a:pos x="272" y="265"/>
                  </a:cxn>
                  <a:cxn ang="0">
                    <a:pos x="308" y="302"/>
                  </a:cxn>
                  <a:cxn ang="0">
                    <a:pos x="302" y="75"/>
                  </a:cxn>
                  <a:cxn ang="0">
                    <a:pos x="209" y="37"/>
                  </a:cxn>
                  <a:cxn ang="0">
                    <a:pos x="133" y="104"/>
                  </a:cxn>
                  <a:cxn ang="0">
                    <a:pos x="103" y="68"/>
                  </a:cxn>
                  <a:cxn ang="0">
                    <a:pos x="91" y="14"/>
                  </a:cxn>
                  <a:cxn ang="0">
                    <a:pos x="47" y="0"/>
                  </a:cxn>
                  <a:cxn ang="0">
                    <a:pos x="0" y="37"/>
                  </a:cxn>
                </a:cxnLst>
                <a:rect l="0" t="0" r="r" b="b"/>
                <a:pathLst>
                  <a:path w="308" h="302">
                    <a:moveTo>
                      <a:pt x="0" y="37"/>
                    </a:moveTo>
                    <a:lnTo>
                      <a:pt x="47" y="64"/>
                    </a:lnTo>
                    <a:lnTo>
                      <a:pt x="91" y="57"/>
                    </a:lnTo>
                    <a:lnTo>
                      <a:pt x="35" y="81"/>
                    </a:lnTo>
                    <a:lnTo>
                      <a:pt x="60" y="130"/>
                    </a:lnTo>
                    <a:lnTo>
                      <a:pt x="88" y="89"/>
                    </a:lnTo>
                    <a:lnTo>
                      <a:pt x="106" y="130"/>
                    </a:lnTo>
                    <a:lnTo>
                      <a:pt x="216" y="175"/>
                    </a:lnTo>
                    <a:lnTo>
                      <a:pt x="244" y="249"/>
                    </a:lnTo>
                    <a:lnTo>
                      <a:pt x="224" y="248"/>
                    </a:lnTo>
                    <a:lnTo>
                      <a:pt x="206" y="279"/>
                    </a:lnTo>
                    <a:lnTo>
                      <a:pt x="272" y="265"/>
                    </a:lnTo>
                    <a:lnTo>
                      <a:pt x="308" y="302"/>
                    </a:lnTo>
                    <a:lnTo>
                      <a:pt x="302" y="75"/>
                    </a:lnTo>
                    <a:lnTo>
                      <a:pt x="209" y="37"/>
                    </a:lnTo>
                    <a:lnTo>
                      <a:pt x="133" y="104"/>
                    </a:lnTo>
                    <a:lnTo>
                      <a:pt x="103" y="68"/>
                    </a:lnTo>
                    <a:lnTo>
                      <a:pt x="91" y="14"/>
                    </a:lnTo>
                    <a:lnTo>
                      <a:pt x="47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69" name="Freeform 113"/>
              <p:cNvSpPr>
                <a:spLocks/>
              </p:cNvSpPr>
              <p:nvPr/>
            </p:nvSpPr>
            <p:spPr bwMode="auto">
              <a:xfrm>
                <a:off x="4585" y="3022"/>
                <a:ext cx="7" cy="14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9" y="0"/>
                  </a:cxn>
                  <a:cxn ang="0">
                    <a:pos x="14" y="14"/>
                  </a:cxn>
                  <a:cxn ang="0">
                    <a:pos x="0" y="27"/>
                  </a:cxn>
                </a:cxnLst>
                <a:rect l="0" t="0" r="r" b="b"/>
                <a:pathLst>
                  <a:path w="14" h="27">
                    <a:moveTo>
                      <a:pt x="0" y="27"/>
                    </a:moveTo>
                    <a:lnTo>
                      <a:pt x="9" y="0"/>
                    </a:lnTo>
                    <a:lnTo>
                      <a:pt x="14" y="14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0" name="Freeform 114"/>
              <p:cNvSpPr>
                <a:spLocks/>
              </p:cNvSpPr>
              <p:nvPr/>
            </p:nvSpPr>
            <p:spPr bwMode="auto">
              <a:xfrm>
                <a:off x="3290" y="2159"/>
                <a:ext cx="284" cy="289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3" y="0"/>
                  </a:cxn>
                  <a:cxn ang="0">
                    <a:pos x="58" y="39"/>
                  </a:cxn>
                  <a:cxn ang="0">
                    <a:pos x="111" y="8"/>
                  </a:cxn>
                  <a:cxn ang="0">
                    <a:pos x="116" y="39"/>
                  </a:cxn>
                  <a:cxn ang="0">
                    <a:pos x="140" y="50"/>
                  </a:cxn>
                  <a:cxn ang="0">
                    <a:pos x="145" y="90"/>
                  </a:cxn>
                  <a:cxn ang="0">
                    <a:pos x="224" y="130"/>
                  </a:cxn>
                  <a:cxn ang="0">
                    <a:pos x="294" y="119"/>
                  </a:cxn>
                  <a:cxn ang="0">
                    <a:pos x="288" y="97"/>
                  </a:cxn>
                  <a:cxn ang="0">
                    <a:pos x="378" y="58"/>
                  </a:cxn>
                  <a:cxn ang="0">
                    <a:pos x="498" y="124"/>
                  </a:cxn>
                  <a:cxn ang="0">
                    <a:pos x="502" y="161"/>
                  </a:cxn>
                  <a:cxn ang="0">
                    <a:pos x="483" y="225"/>
                  </a:cxn>
                  <a:cxn ang="0">
                    <a:pos x="486" y="320"/>
                  </a:cxn>
                  <a:cxn ang="0">
                    <a:pos x="515" y="346"/>
                  </a:cxn>
                  <a:cxn ang="0">
                    <a:pos x="492" y="392"/>
                  </a:cxn>
                  <a:cxn ang="0">
                    <a:pos x="560" y="497"/>
                  </a:cxn>
                  <a:cxn ang="0">
                    <a:pos x="514" y="571"/>
                  </a:cxn>
                  <a:cxn ang="0">
                    <a:pos x="388" y="545"/>
                  </a:cxn>
                  <a:cxn ang="0">
                    <a:pos x="361" y="500"/>
                  </a:cxn>
                  <a:cxn ang="0">
                    <a:pos x="276" y="514"/>
                  </a:cxn>
                  <a:cxn ang="0">
                    <a:pos x="213" y="470"/>
                  </a:cxn>
                  <a:cxn ang="0">
                    <a:pos x="170" y="384"/>
                  </a:cxn>
                  <a:cxn ang="0">
                    <a:pos x="139" y="366"/>
                  </a:cxn>
                  <a:cxn ang="0">
                    <a:pos x="130" y="387"/>
                  </a:cxn>
                  <a:cxn ang="0">
                    <a:pos x="92" y="296"/>
                  </a:cxn>
                  <a:cxn ang="0">
                    <a:pos x="36" y="244"/>
                  </a:cxn>
                  <a:cxn ang="0">
                    <a:pos x="63" y="161"/>
                  </a:cxn>
                  <a:cxn ang="0">
                    <a:pos x="40" y="150"/>
                  </a:cxn>
                  <a:cxn ang="0">
                    <a:pos x="19" y="105"/>
                  </a:cxn>
                  <a:cxn ang="0">
                    <a:pos x="0" y="16"/>
                  </a:cxn>
                </a:cxnLst>
                <a:rect l="0" t="0" r="r" b="b"/>
                <a:pathLst>
                  <a:path w="560" h="571">
                    <a:moveTo>
                      <a:pt x="0" y="16"/>
                    </a:moveTo>
                    <a:lnTo>
                      <a:pt x="13" y="0"/>
                    </a:lnTo>
                    <a:lnTo>
                      <a:pt x="58" y="39"/>
                    </a:lnTo>
                    <a:lnTo>
                      <a:pt x="111" y="8"/>
                    </a:lnTo>
                    <a:lnTo>
                      <a:pt x="116" y="39"/>
                    </a:lnTo>
                    <a:lnTo>
                      <a:pt x="140" y="50"/>
                    </a:lnTo>
                    <a:lnTo>
                      <a:pt x="145" y="90"/>
                    </a:lnTo>
                    <a:lnTo>
                      <a:pt x="224" y="130"/>
                    </a:lnTo>
                    <a:lnTo>
                      <a:pt x="294" y="119"/>
                    </a:lnTo>
                    <a:lnTo>
                      <a:pt x="288" y="97"/>
                    </a:lnTo>
                    <a:lnTo>
                      <a:pt x="378" y="58"/>
                    </a:lnTo>
                    <a:lnTo>
                      <a:pt x="498" y="124"/>
                    </a:lnTo>
                    <a:lnTo>
                      <a:pt x="502" y="161"/>
                    </a:lnTo>
                    <a:lnTo>
                      <a:pt x="483" y="225"/>
                    </a:lnTo>
                    <a:lnTo>
                      <a:pt x="486" y="320"/>
                    </a:lnTo>
                    <a:lnTo>
                      <a:pt x="515" y="346"/>
                    </a:lnTo>
                    <a:lnTo>
                      <a:pt x="492" y="392"/>
                    </a:lnTo>
                    <a:lnTo>
                      <a:pt x="560" y="497"/>
                    </a:lnTo>
                    <a:lnTo>
                      <a:pt x="514" y="571"/>
                    </a:lnTo>
                    <a:lnTo>
                      <a:pt x="388" y="545"/>
                    </a:lnTo>
                    <a:lnTo>
                      <a:pt x="361" y="500"/>
                    </a:lnTo>
                    <a:lnTo>
                      <a:pt x="276" y="514"/>
                    </a:lnTo>
                    <a:lnTo>
                      <a:pt x="213" y="470"/>
                    </a:lnTo>
                    <a:lnTo>
                      <a:pt x="170" y="384"/>
                    </a:lnTo>
                    <a:lnTo>
                      <a:pt x="139" y="366"/>
                    </a:lnTo>
                    <a:lnTo>
                      <a:pt x="130" y="387"/>
                    </a:lnTo>
                    <a:lnTo>
                      <a:pt x="92" y="296"/>
                    </a:lnTo>
                    <a:lnTo>
                      <a:pt x="36" y="244"/>
                    </a:lnTo>
                    <a:lnTo>
                      <a:pt x="63" y="161"/>
                    </a:lnTo>
                    <a:lnTo>
                      <a:pt x="40" y="150"/>
                    </a:lnTo>
                    <a:lnTo>
                      <a:pt x="19" y="105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1" name="Freeform 115"/>
              <p:cNvSpPr>
                <a:spLocks/>
              </p:cNvSpPr>
              <p:nvPr/>
            </p:nvSpPr>
            <p:spPr bwMode="auto">
              <a:xfrm>
                <a:off x="3209" y="2212"/>
                <a:ext cx="149" cy="158"/>
              </a:xfrm>
              <a:custGeom>
                <a:avLst/>
                <a:gdLst/>
                <a:ahLst/>
                <a:cxnLst>
                  <a:cxn ang="0">
                    <a:pos x="0" y="155"/>
                  </a:cxn>
                  <a:cxn ang="0">
                    <a:pos x="13" y="198"/>
                  </a:cxn>
                  <a:cxn ang="0">
                    <a:pos x="146" y="271"/>
                  </a:cxn>
                  <a:cxn ang="0">
                    <a:pos x="146" y="295"/>
                  </a:cxn>
                  <a:cxn ang="0">
                    <a:pos x="179" y="313"/>
                  </a:cxn>
                  <a:cxn ang="0">
                    <a:pos x="231" y="316"/>
                  </a:cxn>
                  <a:cxn ang="0">
                    <a:pos x="275" y="284"/>
                  </a:cxn>
                  <a:cxn ang="0">
                    <a:pos x="291" y="282"/>
                  </a:cxn>
                  <a:cxn ang="0">
                    <a:pos x="253" y="191"/>
                  </a:cxn>
                  <a:cxn ang="0">
                    <a:pos x="197" y="139"/>
                  </a:cxn>
                  <a:cxn ang="0">
                    <a:pos x="224" y="56"/>
                  </a:cxn>
                  <a:cxn ang="0">
                    <a:pos x="201" y="45"/>
                  </a:cxn>
                  <a:cxn ang="0">
                    <a:pos x="180" y="0"/>
                  </a:cxn>
                  <a:cxn ang="0">
                    <a:pos x="115" y="4"/>
                  </a:cxn>
                  <a:cxn ang="0">
                    <a:pos x="82" y="30"/>
                  </a:cxn>
                  <a:cxn ang="0">
                    <a:pos x="72" y="108"/>
                  </a:cxn>
                  <a:cxn ang="0">
                    <a:pos x="0" y="155"/>
                  </a:cxn>
                </a:cxnLst>
                <a:rect l="0" t="0" r="r" b="b"/>
                <a:pathLst>
                  <a:path w="291" h="316">
                    <a:moveTo>
                      <a:pt x="0" y="155"/>
                    </a:moveTo>
                    <a:lnTo>
                      <a:pt x="13" y="198"/>
                    </a:lnTo>
                    <a:lnTo>
                      <a:pt x="146" y="271"/>
                    </a:lnTo>
                    <a:lnTo>
                      <a:pt x="146" y="295"/>
                    </a:lnTo>
                    <a:lnTo>
                      <a:pt x="179" y="313"/>
                    </a:lnTo>
                    <a:lnTo>
                      <a:pt x="231" y="316"/>
                    </a:lnTo>
                    <a:lnTo>
                      <a:pt x="275" y="284"/>
                    </a:lnTo>
                    <a:lnTo>
                      <a:pt x="291" y="282"/>
                    </a:lnTo>
                    <a:lnTo>
                      <a:pt x="253" y="191"/>
                    </a:lnTo>
                    <a:lnTo>
                      <a:pt x="197" y="139"/>
                    </a:lnTo>
                    <a:lnTo>
                      <a:pt x="224" y="56"/>
                    </a:lnTo>
                    <a:lnTo>
                      <a:pt x="201" y="45"/>
                    </a:lnTo>
                    <a:lnTo>
                      <a:pt x="180" y="0"/>
                    </a:lnTo>
                    <a:lnTo>
                      <a:pt x="115" y="4"/>
                    </a:lnTo>
                    <a:lnTo>
                      <a:pt x="82" y="30"/>
                    </a:lnTo>
                    <a:lnTo>
                      <a:pt x="72" y="108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2" name="Freeform 116"/>
              <p:cNvSpPr>
                <a:spLocks/>
              </p:cNvSpPr>
              <p:nvPr/>
            </p:nvSpPr>
            <p:spPr bwMode="auto">
              <a:xfrm>
                <a:off x="2737" y="2004"/>
                <a:ext cx="174" cy="194"/>
              </a:xfrm>
              <a:custGeom>
                <a:avLst/>
                <a:gdLst/>
                <a:ahLst/>
                <a:cxnLst>
                  <a:cxn ang="0">
                    <a:pos x="0" y="94"/>
                  </a:cxn>
                  <a:cxn ang="0">
                    <a:pos x="8" y="52"/>
                  </a:cxn>
                  <a:cxn ang="0">
                    <a:pos x="49" y="30"/>
                  </a:cxn>
                  <a:cxn ang="0">
                    <a:pos x="66" y="50"/>
                  </a:cxn>
                  <a:cxn ang="0">
                    <a:pos x="109" y="9"/>
                  </a:cxn>
                  <a:cxn ang="0">
                    <a:pos x="152" y="0"/>
                  </a:cxn>
                  <a:cxn ang="0">
                    <a:pos x="203" y="24"/>
                  </a:cxn>
                  <a:cxn ang="0">
                    <a:pos x="203" y="69"/>
                  </a:cxn>
                  <a:cxn ang="0">
                    <a:pos x="163" y="74"/>
                  </a:cxn>
                  <a:cxn ang="0">
                    <a:pos x="168" y="126"/>
                  </a:cxn>
                  <a:cxn ang="0">
                    <a:pos x="232" y="213"/>
                  </a:cxn>
                  <a:cxn ang="0">
                    <a:pos x="272" y="219"/>
                  </a:cxn>
                  <a:cxn ang="0">
                    <a:pos x="270" y="238"/>
                  </a:cxn>
                  <a:cxn ang="0">
                    <a:pos x="342" y="295"/>
                  </a:cxn>
                  <a:cxn ang="0">
                    <a:pos x="293" y="285"/>
                  </a:cxn>
                  <a:cxn ang="0">
                    <a:pos x="302" y="342"/>
                  </a:cxn>
                  <a:cxn ang="0">
                    <a:pos x="272" y="383"/>
                  </a:cxn>
                  <a:cxn ang="0">
                    <a:pos x="260" y="295"/>
                  </a:cxn>
                  <a:cxn ang="0">
                    <a:pos x="132" y="198"/>
                  </a:cxn>
                  <a:cxn ang="0">
                    <a:pos x="100" y="135"/>
                  </a:cxn>
                  <a:cxn ang="0">
                    <a:pos x="59" y="115"/>
                  </a:cxn>
                  <a:cxn ang="0">
                    <a:pos x="22" y="142"/>
                  </a:cxn>
                  <a:cxn ang="0">
                    <a:pos x="0" y="94"/>
                  </a:cxn>
                </a:cxnLst>
                <a:rect l="0" t="0" r="r" b="b"/>
                <a:pathLst>
                  <a:path w="342" h="383">
                    <a:moveTo>
                      <a:pt x="0" y="94"/>
                    </a:moveTo>
                    <a:lnTo>
                      <a:pt x="8" y="52"/>
                    </a:lnTo>
                    <a:lnTo>
                      <a:pt x="49" y="30"/>
                    </a:lnTo>
                    <a:lnTo>
                      <a:pt x="66" y="50"/>
                    </a:lnTo>
                    <a:lnTo>
                      <a:pt x="109" y="9"/>
                    </a:lnTo>
                    <a:lnTo>
                      <a:pt x="152" y="0"/>
                    </a:lnTo>
                    <a:lnTo>
                      <a:pt x="203" y="24"/>
                    </a:lnTo>
                    <a:lnTo>
                      <a:pt x="203" y="69"/>
                    </a:lnTo>
                    <a:lnTo>
                      <a:pt x="163" y="74"/>
                    </a:lnTo>
                    <a:lnTo>
                      <a:pt x="168" y="126"/>
                    </a:lnTo>
                    <a:lnTo>
                      <a:pt x="232" y="213"/>
                    </a:lnTo>
                    <a:lnTo>
                      <a:pt x="272" y="219"/>
                    </a:lnTo>
                    <a:lnTo>
                      <a:pt x="270" y="238"/>
                    </a:lnTo>
                    <a:lnTo>
                      <a:pt x="342" y="295"/>
                    </a:lnTo>
                    <a:lnTo>
                      <a:pt x="293" y="285"/>
                    </a:lnTo>
                    <a:lnTo>
                      <a:pt x="302" y="342"/>
                    </a:lnTo>
                    <a:lnTo>
                      <a:pt x="272" y="383"/>
                    </a:lnTo>
                    <a:lnTo>
                      <a:pt x="260" y="295"/>
                    </a:lnTo>
                    <a:lnTo>
                      <a:pt x="132" y="198"/>
                    </a:lnTo>
                    <a:lnTo>
                      <a:pt x="100" y="135"/>
                    </a:lnTo>
                    <a:lnTo>
                      <a:pt x="59" y="115"/>
                    </a:lnTo>
                    <a:lnTo>
                      <a:pt x="22" y="142"/>
                    </a:lnTo>
                    <a:lnTo>
                      <a:pt x="0" y="9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3" name="Freeform 117"/>
              <p:cNvSpPr>
                <a:spLocks/>
              </p:cNvSpPr>
              <p:nvPr/>
            </p:nvSpPr>
            <p:spPr bwMode="auto">
              <a:xfrm>
                <a:off x="2758" y="2131"/>
                <a:ext cx="22" cy="4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7" y="88"/>
                  </a:cxn>
                  <a:cxn ang="0">
                    <a:pos x="26" y="96"/>
                  </a:cxn>
                  <a:cxn ang="0">
                    <a:pos x="43" y="35"/>
                  </a:cxn>
                  <a:cxn ang="0">
                    <a:pos x="26" y="0"/>
                  </a:cxn>
                  <a:cxn ang="0">
                    <a:pos x="0" y="16"/>
                  </a:cxn>
                </a:cxnLst>
                <a:rect l="0" t="0" r="r" b="b"/>
                <a:pathLst>
                  <a:path w="43" h="96">
                    <a:moveTo>
                      <a:pt x="0" y="16"/>
                    </a:moveTo>
                    <a:lnTo>
                      <a:pt x="7" y="88"/>
                    </a:lnTo>
                    <a:lnTo>
                      <a:pt x="26" y="96"/>
                    </a:lnTo>
                    <a:lnTo>
                      <a:pt x="43" y="35"/>
                    </a:lnTo>
                    <a:lnTo>
                      <a:pt x="2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4" name="Freeform 118"/>
              <p:cNvSpPr>
                <a:spLocks/>
              </p:cNvSpPr>
              <p:nvPr/>
            </p:nvSpPr>
            <p:spPr bwMode="auto">
              <a:xfrm>
                <a:off x="2822" y="2191"/>
                <a:ext cx="46" cy="3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76" y="62"/>
                  </a:cxn>
                  <a:cxn ang="0">
                    <a:pos x="90" y="0"/>
                  </a:cxn>
                  <a:cxn ang="0">
                    <a:pos x="0" y="15"/>
                  </a:cxn>
                </a:cxnLst>
                <a:rect l="0" t="0" r="r" b="b"/>
                <a:pathLst>
                  <a:path w="90" h="62">
                    <a:moveTo>
                      <a:pt x="0" y="15"/>
                    </a:moveTo>
                    <a:lnTo>
                      <a:pt x="76" y="62"/>
                    </a:lnTo>
                    <a:lnTo>
                      <a:pt x="9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5" name="Freeform 119"/>
              <p:cNvSpPr>
                <a:spLocks/>
              </p:cNvSpPr>
              <p:nvPr/>
            </p:nvSpPr>
            <p:spPr bwMode="auto">
              <a:xfrm>
                <a:off x="4560" y="2282"/>
                <a:ext cx="36" cy="46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3" y="51"/>
                  </a:cxn>
                  <a:cxn ang="0">
                    <a:pos x="19" y="23"/>
                  </a:cxn>
                  <a:cxn ang="0">
                    <a:pos x="26" y="40"/>
                  </a:cxn>
                  <a:cxn ang="0">
                    <a:pos x="17" y="94"/>
                  </a:cxn>
                  <a:cxn ang="0">
                    <a:pos x="50" y="94"/>
                  </a:cxn>
                  <a:cxn ang="0">
                    <a:pos x="68" y="36"/>
                  </a:cxn>
                  <a:cxn ang="0">
                    <a:pos x="59" y="3"/>
                  </a:cxn>
                  <a:cxn ang="0">
                    <a:pos x="28" y="0"/>
                  </a:cxn>
                  <a:cxn ang="0">
                    <a:pos x="0" y="23"/>
                  </a:cxn>
                </a:cxnLst>
                <a:rect l="0" t="0" r="r" b="b"/>
                <a:pathLst>
                  <a:path w="68" h="94">
                    <a:moveTo>
                      <a:pt x="0" y="23"/>
                    </a:moveTo>
                    <a:lnTo>
                      <a:pt x="3" y="51"/>
                    </a:lnTo>
                    <a:lnTo>
                      <a:pt x="19" y="23"/>
                    </a:lnTo>
                    <a:lnTo>
                      <a:pt x="26" y="40"/>
                    </a:lnTo>
                    <a:lnTo>
                      <a:pt x="17" y="94"/>
                    </a:lnTo>
                    <a:lnTo>
                      <a:pt x="50" y="94"/>
                    </a:lnTo>
                    <a:lnTo>
                      <a:pt x="68" y="36"/>
                    </a:lnTo>
                    <a:lnTo>
                      <a:pt x="59" y="3"/>
                    </a:lnTo>
                    <a:lnTo>
                      <a:pt x="28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6" name="Freeform 120"/>
              <p:cNvSpPr>
                <a:spLocks/>
              </p:cNvSpPr>
              <p:nvPr/>
            </p:nvSpPr>
            <p:spPr bwMode="auto">
              <a:xfrm>
                <a:off x="4578" y="2127"/>
                <a:ext cx="170" cy="162"/>
              </a:xfrm>
              <a:custGeom>
                <a:avLst/>
                <a:gdLst/>
                <a:ahLst/>
                <a:cxnLst>
                  <a:cxn ang="0">
                    <a:pos x="0" y="298"/>
                  </a:cxn>
                  <a:cxn ang="0">
                    <a:pos x="57" y="238"/>
                  </a:cxn>
                  <a:cxn ang="0">
                    <a:pos x="142" y="238"/>
                  </a:cxn>
                  <a:cxn ang="0">
                    <a:pos x="177" y="167"/>
                  </a:cxn>
                  <a:cxn ang="0">
                    <a:pos x="192" y="161"/>
                  </a:cxn>
                  <a:cxn ang="0">
                    <a:pos x="192" y="188"/>
                  </a:cxn>
                  <a:cxn ang="0">
                    <a:pos x="229" y="161"/>
                  </a:cxn>
                  <a:cxn ang="0">
                    <a:pos x="262" y="106"/>
                  </a:cxn>
                  <a:cxn ang="0">
                    <a:pos x="276" y="16"/>
                  </a:cxn>
                  <a:cxn ang="0">
                    <a:pos x="303" y="21"/>
                  </a:cxn>
                  <a:cxn ang="0">
                    <a:pos x="293" y="0"/>
                  </a:cxn>
                  <a:cxn ang="0">
                    <a:pos x="308" y="2"/>
                  </a:cxn>
                  <a:cxn ang="0">
                    <a:pos x="332" y="76"/>
                  </a:cxn>
                  <a:cxn ang="0">
                    <a:pos x="303" y="128"/>
                  </a:cxn>
                  <a:cxn ang="0">
                    <a:pos x="303" y="177"/>
                  </a:cxn>
                  <a:cxn ang="0">
                    <a:pos x="282" y="251"/>
                  </a:cxn>
                  <a:cxn ang="0">
                    <a:pos x="266" y="260"/>
                  </a:cxn>
                  <a:cxn ang="0">
                    <a:pos x="266" y="235"/>
                  </a:cxn>
                  <a:cxn ang="0">
                    <a:pos x="216" y="274"/>
                  </a:cxn>
                  <a:cxn ang="0">
                    <a:pos x="177" y="254"/>
                  </a:cxn>
                  <a:cxn ang="0">
                    <a:pos x="178" y="289"/>
                  </a:cxn>
                  <a:cxn ang="0">
                    <a:pos x="143" y="319"/>
                  </a:cxn>
                  <a:cxn ang="0">
                    <a:pos x="132" y="271"/>
                  </a:cxn>
                  <a:cxn ang="0">
                    <a:pos x="0" y="298"/>
                  </a:cxn>
                </a:cxnLst>
                <a:rect l="0" t="0" r="r" b="b"/>
                <a:pathLst>
                  <a:path w="332" h="319">
                    <a:moveTo>
                      <a:pt x="0" y="298"/>
                    </a:moveTo>
                    <a:lnTo>
                      <a:pt x="57" y="238"/>
                    </a:lnTo>
                    <a:lnTo>
                      <a:pt x="142" y="238"/>
                    </a:lnTo>
                    <a:lnTo>
                      <a:pt x="177" y="167"/>
                    </a:lnTo>
                    <a:lnTo>
                      <a:pt x="192" y="161"/>
                    </a:lnTo>
                    <a:lnTo>
                      <a:pt x="192" y="188"/>
                    </a:lnTo>
                    <a:lnTo>
                      <a:pt x="229" y="161"/>
                    </a:lnTo>
                    <a:lnTo>
                      <a:pt x="262" y="106"/>
                    </a:lnTo>
                    <a:lnTo>
                      <a:pt x="276" y="16"/>
                    </a:lnTo>
                    <a:lnTo>
                      <a:pt x="303" y="21"/>
                    </a:lnTo>
                    <a:lnTo>
                      <a:pt x="293" y="0"/>
                    </a:lnTo>
                    <a:lnTo>
                      <a:pt x="308" y="2"/>
                    </a:lnTo>
                    <a:lnTo>
                      <a:pt x="332" y="76"/>
                    </a:lnTo>
                    <a:lnTo>
                      <a:pt x="303" y="128"/>
                    </a:lnTo>
                    <a:lnTo>
                      <a:pt x="303" y="177"/>
                    </a:lnTo>
                    <a:lnTo>
                      <a:pt x="282" y="251"/>
                    </a:lnTo>
                    <a:lnTo>
                      <a:pt x="266" y="260"/>
                    </a:lnTo>
                    <a:lnTo>
                      <a:pt x="266" y="235"/>
                    </a:lnTo>
                    <a:lnTo>
                      <a:pt x="216" y="274"/>
                    </a:lnTo>
                    <a:lnTo>
                      <a:pt x="177" y="254"/>
                    </a:lnTo>
                    <a:lnTo>
                      <a:pt x="178" y="289"/>
                    </a:lnTo>
                    <a:lnTo>
                      <a:pt x="143" y="319"/>
                    </a:lnTo>
                    <a:lnTo>
                      <a:pt x="132" y="271"/>
                    </a:lnTo>
                    <a:lnTo>
                      <a:pt x="0" y="29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7" name="Freeform 121"/>
              <p:cNvSpPr>
                <a:spLocks/>
              </p:cNvSpPr>
              <p:nvPr/>
            </p:nvSpPr>
            <p:spPr bwMode="auto">
              <a:xfrm>
                <a:off x="4599" y="2275"/>
                <a:ext cx="36" cy="29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3" y="58"/>
                  </a:cxn>
                  <a:cxn ang="0">
                    <a:pos x="62" y="35"/>
                  </a:cxn>
                  <a:cxn ang="0">
                    <a:pos x="67" y="0"/>
                  </a:cxn>
                  <a:cxn ang="0">
                    <a:pos x="0" y="31"/>
                  </a:cxn>
                </a:cxnLst>
                <a:rect l="0" t="0" r="r" b="b"/>
                <a:pathLst>
                  <a:path w="67" h="58">
                    <a:moveTo>
                      <a:pt x="0" y="31"/>
                    </a:moveTo>
                    <a:lnTo>
                      <a:pt x="23" y="58"/>
                    </a:lnTo>
                    <a:lnTo>
                      <a:pt x="62" y="35"/>
                    </a:lnTo>
                    <a:lnTo>
                      <a:pt x="67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8" name="Freeform 122"/>
              <p:cNvSpPr>
                <a:spLocks/>
              </p:cNvSpPr>
              <p:nvPr/>
            </p:nvSpPr>
            <p:spPr bwMode="auto">
              <a:xfrm>
                <a:off x="4713" y="2043"/>
                <a:ext cx="89" cy="84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7" y="172"/>
                  </a:cxn>
                  <a:cxn ang="0">
                    <a:pos x="37" y="153"/>
                  </a:cxn>
                  <a:cxn ang="0">
                    <a:pos x="17" y="125"/>
                  </a:cxn>
                  <a:cxn ang="0">
                    <a:pos x="97" y="150"/>
                  </a:cxn>
                  <a:cxn ang="0">
                    <a:pos x="118" y="111"/>
                  </a:cxn>
                  <a:cxn ang="0">
                    <a:pos x="171" y="96"/>
                  </a:cxn>
                  <a:cxn ang="0">
                    <a:pos x="153" y="70"/>
                  </a:cxn>
                  <a:cxn ang="0">
                    <a:pos x="159" y="49"/>
                  </a:cxn>
                  <a:cxn ang="0">
                    <a:pos x="112" y="54"/>
                  </a:cxn>
                  <a:cxn ang="0">
                    <a:pos x="59" y="0"/>
                  </a:cxn>
                  <a:cxn ang="0">
                    <a:pos x="39" y="97"/>
                  </a:cxn>
                  <a:cxn ang="0">
                    <a:pos x="16" y="92"/>
                  </a:cxn>
                  <a:cxn ang="0">
                    <a:pos x="0" y="123"/>
                  </a:cxn>
                </a:cxnLst>
                <a:rect l="0" t="0" r="r" b="b"/>
                <a:pathLst>
                  <a:path w="171" h="172">
                    <a:moveTo>
                      <a:pt x="0" y="123"/>
                    </a:moveTo>
                    <a:lnTo>
                      <a:pt x="7" y="172"/>
                    </a:lnTo>
                    <a:lnTo>
                      <a:pt x="37" y="153"/>
                    </a:lnTo>
                    <a:lnTo>
                      <a:pt x="17" y="125"/>
                    </a:lnTo>
                    <a:lnTo>
                      <a:pt x="97" y="150"/>
                    </a:lnTo>
                    <a:lnTo>
                      <a:pt x="118" y="111"/>
                    </a:lnTo>
                    <a:lnTo>
                      <a:pt x="171" y="96"/>
                    </a:lnTo>
                    <a:lnTo>
                      <a:pt x="153" y="70"/>
                    </a:lnTo>
                    <a:lnTo>
                      <a:pt x="159" y="49"/>
                    </a:lnTo>
                    <a:lnTo>
                      <a:pt x="112" y="54"/>
                    </a:lnTo>
                    <a:lnTo>
                      <a:pt x="59" y="0"/>
                    </a:lnTo>
                    <a:lnTo>
                      <a:pt x="39" y="97"/>
                    </a:lnTo>
                    <a:lnTo>
                      <a:pt x="16" y="92"/>
                    </a:lnTo>
                    <a:lnTo>
                      <a:pt x="0" y="12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79" name="Freeform 123"/>
              <p:cNvSpPr>
                <a:spLocks/>
              </p:cNvSpPr>
              <p:nvPr/>
            </p:nvSpPr>
            <p:spPr bwMode="auto">
              <a:xfrm>
                <a:off x="4482" y="2099"/>
                <a:ext cx="93" cy="10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35" y="137"/>
                  </a:cxn>
                  <a:cxn ang="0">
                    <a:pos x="13" y="200"/>
                  </a:cxn>
                  <a:cxn ang="0">
                    <a:pos x="66" y="213"/>
                  </a:cxn>
                  <a:cxn ang="0">
                    <a:pos x="121" y="175"/>
                  </a:cxn>
                  <a:cxn ang="0">
                    <a:pos x="96" y="126"/>
                  </a:cxn>
                  <a:cxn ang="0">
                    <a:pos x="158" y="82"/>
                  </a:cxn>
                  <a:cxn ang="0">
                    <a:pos x="186" y="19"/>
                  </a:cxn>
                  <a:cxn ang="0">
                    <a:pos x="184" y="12"/>
                  </a:cxn>
                  <a:cxn ang="0">
                    <a:pos x="173" y="0"/>
                  </a:cxn>
                  <a:cxn ang="0">
                    <a:pos x="116" y="39"/>
                  </a:cxn>
                  <a:cxn ang="0">
                    <a:pos x="116" y="63"/>
                  </a:cxn>
                  <a:cxn ang="0">
                    <a:pos x="75" y="55"/>
                  </a:cxn>
                  <a:cxn ang="0">
                    <a:pos x="0" y="120"/>
                  </a:cxn>
                </a:cxnLst>
                <a:rect l="0" t="0" r="r" b="b"/>
                <a:pathLst>
                  <a:path w="186" h="213">
                    <a:moveTo>
                      <a:pt x="0" y="120"/>
                    </a:moveTo>
                    <a:lnTo>
                      <a:pt x="35" y="137"/>
                    </a:lnTo>
                    <a:lnTo>
                      <a:pt x="13" y="200"/>
                    </a:lnTo>
                    <a:lnTo>
                      <a:pt x="66" y="213"/>
                    </a:lnTo>
                    <a:lnTo>
                      <a:pt x="121" y="175"/>
                    </a:lnTo>
                    <a:lnTo>
                      <a:pt x="96" y="126"/>
                    </a:lnTo>
                    <a:lnTo>
                      <a:pt x="158" y="82"/>
                    </a:lnTo>
                    <a:lnTo>
                      <a:pt x="186" y="19"/>
                    </a:lnTo>
                    <a:lnTo>
                      <a:pt x="184" y="12"/>
                    </a:lnTo>
                    <a:lnTo>
                      <a:pt x="173" y="0"/>
                    </a:lnTo>
                    <a:lnTo>
                      <a:pt x="116" y="39"/>
                    </a:lnTo>
                    <a:lnTo>
                      <a:pt x="116" y="63"/>
                    </a:lnTo>
                    <a:lnTo>
                      <a:pt x="75" y="55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0" name="Freeform 124"/>
              <p:cNvSpPr>
                <a:spLocks/>
              </p:cNvSpPr>
              <p:nvPr/>
            </p:nvSpPr>
            <p:spPr bwMode="auto">
              <a:xfrm>
                <a:off x="4511" y="2187"/>
                <a:ext cx="49" cy="81"/>
              </a:xfrm>
              <a:custGeom>
                <a:avLst/>
                <a:gdLst/>
                <a:ahLst/>
                <a:cxnLst>
                  <a:cxn ang="0">
                    <a:pos x="0" y="167"/>
                  </a:cxn>
                  <a:cxn ang="0">
                    <a:pos x="10" y="38"/>
                  </a:cxn>
                  <a:cxn ang="0">
                    <a:pos x="65" y="0"/>
                  </a:cxn>
                  <a:cxn ang="0">
                    <a:pos x="100" y="104"/>
                  </a:cxn>
                  <a:cxn ang="0">
                    <a:pos x="63" y="151"/>
                  </a:cxn>
                  <a:cxn ang="0">
                    <a:pos x="0" y="167"/>
                  </a:cxn>
                </a:cxnLst>
                <a:rect l="0" t="0" r="r" b="b"/>
                <a:pathLst>
                  <a:path w="100" h="167">
                    <a:moveTo>
                      <a:pt x="0" y="167"/>
                    </a:moveTo>
                    <a:lnTo>
                      <a:pt x="10" y="38"/>
                    </a:lnTo>
                    <a:lnTo>
                      <a:pt x="65" y="0"/>
                    </a:lnTo>
                    <a:lnTo>
                      <a:pt x="100" y="104"/>
                    </a:lnTo>
                    <a:lnTo>
                      <a:pt x="63" y="151"/>
                    </a:lnTo>
                    <a:lnTo>
                      <a:pt x="0" y="16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1" name="Freeform 125"/>
              <p:cNvSpPr>
                <a:spLocks/>
              </p:cNvSpPr>
              <p:nvPr/>
            </p:nvSpPr>
            <p:spPr bwMode="auto">
              <a:xfrm>
                <a:off x="4124" y="2497"/>
                <a:ext cx="106" cy="145"/>
              </a:xfrm>
              <a:custGeom>
                <a:avLst/>
                <a:gdLst/>
                <a:ahLst/>
                <a:cxnLst>
                  <a:cxn ang="0">
                    <a:pos x="0" y="63"/>
                  </a:cxn>
                  <a:cxn ang="0">
                    <a:pos x="24" y="106"/>
                  </a:cxn>
                  <a:cxn ang="0">
                    <a:pos x="18" y="177"/>
                  </a:cxn>
                  <a:cxn ang="0">
                    <a:pos x="92" y="145"/>
                  </a:cxn>
                  <a:cxn ang="0">
                    <a:pos x="124" y="177"/>
                  </a:cxn>
                  <a:cxn ang="0">
                    <a:pos x="151" y="249"/>
                  </a:cxn>
                  <a:cxn ang="0">
                    <a:pos x="143" y="292"/>
                  </a:cxn>
                  <a:cxn ang="0">
                    <a:pos x="209" y="279"/>
                  </a:cxn>
                  <a:cxn ang="0">
                    <a:pos x="178" y="188"/>
                  </a:cxn>
                  <a:cxn ang="0">
                    <a:pos x="104" y="117"/>
                  </a:cxn>
                  <a:cxn ang="0">
                    <a:pos x="125" y="77"/>
                  </a:cxn>
                  <a:cxn ang="0">
                    <a:pos x="87" y="55"/>
                  </a:cxn>
                  <a:cxn ang="0">
                    <a:pos x="57" y="0"/>
                  </a:cxn>
                  <a:cxn ang="0">
                    <a:pos x="38" y="2"/>
                  </a:cxn>
                  <a:cxn ang="0">
                    <a:pos x="39" y="41"/>
                  </a:cxn>
                  <a:cxn ang="0">
                    <a:pos x="24" y="29"/>
                  </a:cxn>
                  <a:cxn ang="0">
                    <a:pos x="0" y="63"/>
                  </a:cxn>
                </a:cxnLst>
                <a:rect l="0" t="0" r="r" b="b"/>
                <a:pathLst>
                  <a:path w="209" h="292">
                    <a:moveTo>
                      <a:pt x="0" y="63"/>
                    </a:moveTo>
                    <a:lnTo>
                      <a:pt x="24" y="106"/>
                    </a:lnTo>
                    <a:lnTo>
                      <a:pt x="18" y="177"/>
                    </a:lnTo>
                    <a:lnTo>
                      <a:pt x="92" y="145"/>
                    </a:lnTo>
                    <a:lnTo>
                      <a:pt x="124" y="177"/>
                    </a:lnTo>
                    <a:lnTo>
                      <a:pt x="151" y="249"/>
                    </a:lnTo>
                    <a:lnTo>
                      <a:pt x="143" y="292"/>
                    </a:lnTo>
                    <a:lnTo>
                      <a:pt x="209" y="279"/>
                    </a:lnTo>
                    <a:lnTo>
                      <a:pt x="178" y="188"/>
                    </a:lnTo>
                    <a:lnTo>
                      <a:pt x="104" y="117"/>
                    </a:lnTo>
                    <a:lnTo>
                      <a:pt x="125" y="77"/>
                    </a:lnTo>
                    <a:lnTo>
                      <a:pt x="87" y="55"/>
                    </a:lnTo>
                    <a:lnTo>
                      <a:pt x="57" y="0"/>
                    </a:lnTo>
                    <a:lnTo>
                      <a:pt x="38" y="2"/>
                    </a:lnTo>
                    <a:lnTo>
                      <a:pt x="39" y="41"/>
                    </a:lnTo>
                    <a:lnTo>
                      <a:pt x="24" y="29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2" name="Freeform 126"/>
              <p:cNvSpPr>
                <a:spLocks/>
              </p:cNvSpPr>
              <p:nvPr/>
            </p:nvSpPr>
            <p:spPr bwMode="auto">
              <a:xfrm>
                <a:off x="2723" y="1937"/>
                <a:ext cx="7" cy="14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9" y="0"/>
                  </a:cxn>
                  <a:cxn ang="0">
                    <a:pos x="15" y="30"/>
                  </a:cxn>
                  <a:cxn ang="0">
                    <a:pos x="0" y="24"/>
                  </a:cxn>
                </a:cxnLst>
                <a:rect l="0" t="0" r="r" b="b"/>
                <a:pathLst>
                  <a:path w="15" h="30">
                    <a:moveTo>
                      <a:pt x="0" y="24"/>
                    </a:moveTo>
                    <a:lnTo>
                      <a:pt x="9" y="0"/>
                    </a:lnTo>
                    <a:lnTo>
                      <a:pt x="15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3" name="Freeform 127"/>
              <p:cNvSpPr>
                <a:spLocks/>
              </p:cNvSpPr>
              <p:nvPr/>
            </p:nvSpPr>
            <p:spPr bwMode="auto">
              <a:xfrm>
                <a:off x="4124" y="2779"/>
                <a:ext cx="57" cy="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29" y="33"/>
                  </a:cxn>
                  <a:cxn ang="0">
                    <a:pos x="57" y="12"/>
                  </a:cxn>
                  <a:cxn ang="0">
                    <a:pos x="92" y="53"/>
                  </a:cxn>
                  <a:cxn ang="0">
                    <a:pos x="109" y="175"/>
                  </a:cxn>
                  <a:cxn ang="0">
                    <a:pos x="33" y="124"/>
                  </a:cxn>
                  <a:cxn ang="0">
                    <a:pos x="0" y="0"/>
                  </a:cxn>
                </a:cxnLst>
                <a:rect l="0" t="0" r="r" b="b"/>
                <a:pathLst>
                  <a:path w="109" h="175">
                    <a:moveTo>
                      <a:pt x="0" y="0"/>
                    </a:moveTo>
                    <a:lnTo>
                      <a:pt x="22" y="0"/>
                    </a:lnTo>
                    <a:lnTo>
                      <a:pt x="29" y="33"/>
                    </a:lnTo>
                    <a:lnTo>
                      <a:pt x="57" y="12"/>
                    </a:lnTo>
                    <a:lnTo>
                      <a:pt x="92" y="53"/>
                    </a:lnTo>
                    <a:lnTo>
                      <a:pt x="109" y="175"/>
                    </a:lnTo>
                    <a:lnTo>
                      <a:pt x="33" y="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4" name="Freeform 128"/>
              <p:cNvSpPr>
                <a:spLocks/>
              </p:cNvSpPr>
              <p:nvPr/>
            </p:nvSpPr>
            <p:spPr bwMode="auto">
              <a:xfrm>
                <a:off x="4266" y="2776"/>
                <a:ext cx="142" cy="105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24" y="209"/>
                  </a:cxn>
                  <a:cxn ang="0">
                    <a:pos x="112" y="200"/>
                  </a:cxn>
                  <a:cxn ang="0">
                    <a:pos x="142" y="185"/>
                  </a:cxn>
                  <a:cxn ang="0">
                    <a:pos x="180" y="90"/>
                  </a:cxn>
                  <a:cxn ang="0">
                    <a:pos x="230" y="93"/>
                  </a:cxn>
                  <a:cxn ang="0">
                    <a:pos x="279" y="60"/>
                  </a:cxn>
                  <a:cxn ang="0">
                    <a:pos x="233" y="32"/>
                  </a:cxn>
                  <a:cxn ang="0">
                    <a:pos x="219" y="0"/>
                  </a:cxn>
                  <a:cxn ang="0">
                    <a:pos x="161" y="63"/>
                  </a:cxn>
                  <a:cxn ang="0">
                    <a:pos x="144" y="100"/>
                  </a:cxn>
                  <a:cxn ang="0">
                    <a:pos x="125" y="79"/>
                  </a:cxn>
                  <a:cxn ang="0">
                    <a:pos x="92" y="133"/>
                  </a:cxn>
                  <a:cxn ang="0">
                    <a:pos x="54" y="140"/>
                  </a:cxn>
                  <a:cxn ang="0">
                    <a:pos x="43" y="185"/>
                  </a:cxn>
                  <a:cxn ang="0">
                    <a:pos x="0" y="183"/>
                  </a:cxn>
                </a:cxnLst>
                <a:rect l="0" t="0" r="r" b="b"/>
                <a:pathLst>
                  <a:path w="279" h="209">
                    <a:moveTo>
                      <a:pt x="0" y="183"/>
                    </a:moveTo>
                    <a:lnTo>
                      <a:pt x="24" y="209"/>
                    </a:lnTo>
                    <a:lnTo>
                      <a:pt x="112" y="200"/>
                    </a:lnTo>
                    <a:lnTo>
                      <a:pt x="142" y="185"/>
                    </a:lnTo>
                    <a:lnTo>
                      <a:pt x="180" y="90"/>
                    </a:lnTo>
                    <a:lnTo>
                      <a:pt x="230" y="93"/>
                    </a:lnTo>
                    <a:lnTo>
                      <a:pt x="279" y="60"/>
                    </a:lnTo>
                    <a:lnTo>
                      <a:pt x="233" y="32"/>
                    </a:lnTo>
                    <a:lnTo>
                      <a:pt x="219" y="0"/>
                    </a:lnTo>
                    <a:lnTo>
                      <a:pt x="161" y="63"/>
                    </a:lnTo>
                    <a:lnTo>
                      <a:pt x="144" y="100"/>
                    </a:lnTo>
                    <a:lnTo>
                      <a:pt x="125" y="79"/>
                    </a:lnTo>
                    <a:lnTo>
                      <a:pt x="92" y="133"/>
                    </a:lnTo>
                    <a:lnTo>
                      <a:pt x="54" y="140"/>
                    </a:lnTo>
                    <a:lnTo>
                      <a:pt x="43" y="185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5" name="Freeform 129"/>
              <p:cNvSpPr>
                <a:spLocks/>
              </p:cNvSpPr>
              <p:nvPr/>
            </p:nvSpPr>
            <p:spPr bwMode="auto">
              <a:xfrm>
                <a:off x="3940" y="1888"/>
                <a:ext cx="471" cy="236"/>
              </a:xfrm>
              <a:custGeom>
                <a:avLst/>
                <a:gdLst/>
                <a:ahLst/>
                <a:cxnLst>
                  <a:cxn ang="0">
                    <a:pos x="0" y="149"/>
                  </a:cxn>
                  <a:cxn ang="0">
                    <a:pos x="29" y="195"/>
                  </a:cxn>
                  <a:cxn ang="0">
                    <a:pos x="70" y="212"/>
                  </a:cxn>
                  <a:cxn ang="0">
                    <a:pos x="86" y="312"/>
                  </a:cxn>
                  <a:cxn ang="0">
                    <a:pos x="214" y="353"/>
                  </a:cxn>
                  <a:cxn ang="0">
                    <a:pos x="268" y="420"/>
                  </a:cxn>
                  <a:cxn ang="0">
                    <a:pos x="376" y="416"/>
                  </a:cxn>
                  <a:cxn ang="0">
                    <a:pos x="496" y="469"/>
                  </a:cxn>
                  <a:cxn ang="0">
                    <a:pos x="657" y="420"/>
                  </a:cxn>
                  <a:cxn ang="0">
                    <a:pos x="706" y="379"/>
                  </a:cxn>
                  <a:cxn ang="0">
                    <a:pos x="706" y="327"/>
                  </a:cxn>
                  <a:cxn ang="0">
                    <a:pos x="751" y="331"/>
                  </a:cxn>
                  <a:cxn ang="0">
                    <a:pos x="849" y="255"/>
                  </a:cxn>
                  <a:cxn ang="0">
                    <a:pos x="928" y="249"/>
                  </a:cxn>
                  <a:cxn ang="0">
                    <a:pos x="889" y="192"/>
                  </a:cxn>
                  <a:cxn ang="0">
                    <a:pos x="814" y="207"/>
                  </a:cxn>
                  <a:cxn ang="0">
                    <a:pos x="813" y="140"/>
                  </a:cxn>
                  <a:cxn ang="0">
                    <a:pos x="832" y="104"/>
                  </a:cxn>
                  <a:cxn ang="0">
                    <a:pos x="779" y="95"/>
                  </a:cxn>
                  <a:cxn ang="0">
                    <a:pos x="641" y="136"/>
                  </a:cxn>
                  <a:cxn ang="0">
                    <a:pos x="518" y="74"/>
                  </a:cxn>
                  <a:cxn ang="0">
                    <a:pos x="440" y="84"/>
                  </a:cxn>
                  <a:cxn ang="0">
                    <a:pos x="412" y="35"/>
                  </a:cxn>
                  <a:cxn ang="0">
                    <a:pos x="334" y="0"/>
                  </a:cxn>
                  <a:cxn ang="0">
                    <a:pos x="295" y="39"/>
                  </a:cxn>
                  <a:cxn ang="0">
                    <a:pos x="291" y="103"/>
                  </a:cxn>
                  <a:cxn ang="0">
                    <a:pos x="115" y="74"/>
                  </a:cxn>
                  <a:cxn ang="0">
                    <a:pos x="0" y="149"/>
                  </a:cxn>
                </a:cxnLst>
                <a:rect l="0" t="0" r="r" b="b"/>
                <a:pathLst>
                  <a:path w="928" h="469">
                    <a:moveTo>
                      <a:pt x="0" y="149"/>
                    </a:moveTo>
                    <a:lnTo>
                      <a:pt x="29" y="195"/>
                    </a:lnTo>
                    <a:lnTo>
                      <a:pt x="70" y="212"/>
                    </a:lnTo>
                    <a:lnTo>
                      <a:pt x="86" y="312"/>
                    </a:lnTo>
                    <a:lnTo>
                      <a:pt x="214" y="353"/>
                    </a:lnTo>
                    <a:lnTo>
                      <a:pt x="268" y="420"/>
                    </a:lnTo>
                    <a:lnTo>
                      <a:pt x="376" y="416"/>
                    </a:lnTo>
                    <a:lnTo>
                      <a:pt x="496" y="469"/>
                    </a:lnTo>
                    <a:lnTo>
                      <a:pt x="657" y="420"/>
                    </a:lnTo>
                    <a:lnTo>
                      <a:pt x="706" y="379"/>
                    </a:lnTo>
                    <a:lnTo>
                      <a:pt x="706" y="327"/>
                    </a:lnTo>
                    <a:lnTo>
                      <a:pt x="751" y="331"/>
                    </a:lnTo>
                    <a:lnTo>
                      <a:pt x="849" y="255"/>
                    </a:lnTo>
                    <a:lnTo>
                      <a:pt x="928" y="249"/>
                    </a:lnTo>
                    <a:lnTo>
                      <a:pt x="889" y="192"/>
                    </a:lnTo>
                    <a:lnTo>
                      <a:pt x="814" y="207"/>
                    </a:lnTo>
                    <a:lnTo>
                      <a:pt x="813" y="140"/>
                    </a:lnTo>
                    <a:lnTo>
                      <a:pt x="832" y="104"/>
                    </a:lnTo>
                    <a:lnTo>
                      <a:pt x="779" y="95"/>
                    </a:lnTo>
                    <a:lnTo>
                      <a:pt x="641" y="136"/>
                    </a:lnTo>
                    <a:lnTo>
                      <a:pt x="518" y="74"/>
                    </a:lnTo>
                    <a:lnTo>
                      <a:pt x="440" y="84"/>
                    </a:lnTo>
                    <a:lnTo>
                      <a:pt x="412" y="35"/>
                    </a:lnTo>
                    <a:lnTo>
                      <a:pt x="334" y="0"/>
                    </a:lnTo>
                    <a:lnTo>
                      <a:pt x="295" y="39"/>
                    </a:lnTo>
                    <a:lnTo>
                      <a:pt x="291" y="103"/>
                    </a:lnTo>
                    <a:lnTo>
                      <a:pt x="115" y="74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6" name="Freeform 130"/>
              <p:cNvSpPr>
                <a:spLocks/>
              </p:cNvSpPr>
              <p:nvPr/>
            </p:nvSpPr>
            <p:spPr bwMode="auto">
              <a:xfrm>
                <a:off x="3407" y="2452"/>
                <a:ext cx="114" cy="151"/>
              </a:xfrm>
              <a:custGeom>
                <a:avLst/>
                <a:gdLst/>
                <a:ahLst/>
                <a:cxnLst>
                  <a:cxn ang="0">
                    <a:pos x="0" y="215"/>
                  </a:cxn>
                  <a:cxn ang="0">
                    <a:pos x="29" y="305"/>
                  </a:cxn>
                  <a:cxn ang="0">
                    <a:pos x="82" y="287"/>
                  </a:cxn>
                  <a:cxn ang="0">
                    <a:pos x="167" y="215"/>
                  </a:cxn>
                  <a:cxn ang="0">
                    <a:pos x="166" y="177"/>
                  </a:cxn>
                  <a:cxn ang="0">
                    <a:pos x="220" y="112"/>
                  </a:cxn>
                  <a:cxn ang="0">
                    <a:pos x="224" y="90"/>
                  </a:cxn>
                  <a:cxn ang="0">
                    <a:pos x="195" y="51"/>
                  </a:cxn>
                  <a:cxn ang="0">
                    <a:pos x="125" y="0"/>
                  </a:cxn>
                  <a:cxn ang="0">
                    <a:pos x="105" y="2"/>
                  </a:cxn>
                  <a:cxn ang="0">
                    <a:pos x="116" y="30"/>
                  </a:cxn>
                  <a:cxn ang="0">
                    <a:pos x="92" y="82"/>
                  </a:cxn>
                  <a:cxn ang="0">
                    <a:pos x="105" y="107"/>
                  </a:cxn>
                  <a:cxn ang="0">
                    <a:pos x="83" y="179"/>
                  </a:cxn>
                  <a:cxn ang="0">
                    <a:pos x="0" y="215"/>
                  </a:cxn>
                </a:cxnLst>
                <a:rect l="0" t="0" r="r" b="b"/>
                <a:pathLst>
                  <a:path w="224" h="305">
                    <a:moveTo>
                      <a:pt x="0" y="215"/>
                    </a:moveTo>
                    <a:lnTo>
                      <a:pt x="29" y="305"/>
                    </a:lnTo>
                    <a:lnTo>
                      <a:pt x="82" y="287"/>
                    </a:lnTo>
                    <a:lnTo>
                      <a:pt x="167" y="215"/>
                    </a:lnTo>
                    <a:lnTo>
                      <a:pt x="166" y="177"/>
                    </a:lnTo>
                    <a:lnTo>
                      <a:pt x="220" y="112"/>
                    </a:lnTo>
                    <a:lnTo>
                      <a:pt x="224" y="90"/>
                    </a:lnTo>
                    <a:lnTo>
                      <a:pt x="195" y="51"/>
                    </a:lnTo>
                    <a:lnTo>
                      <a:pt x="125" y="0"/>
                    </a:lnTo>
                    <a:lnTo>
                      <a:pt x="105" y="2"/>
                    </a:lnTo>
                    <a:lnTo>
                      <a:pt x="116" y="30"/>
                    </a:lnTo>
                    <a:lnTo>
                      <a:pt x="92" y="82"/>
                    </a:lnTo>
                    <a:lnTo>
                      <a:pt x="105" y="107"/>
                    </a:lnTo>
                    <a:lnTo>
                      <a:pt x="83" y="179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7" name="Freeform 131"/>
              <p:cNvSpPr>
                <a:spLocks/>
              </p:cNvSpPr>
              <p:nvPr/>
            </p:nvSpPr>
            <p:spPr bwMode="auto">
              <a:xfrm>
                <a:off x="3826" y="2349"/>
                <a:ext cx="117" cy="74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30" y="0"/>
                  </a:cxn>
                  <a:cxn ang="0">
                    <a:pos x="122" y="35"/>
                  </a:cxn>
                  <a:cxn ang="0">
                    <a:pos x="172" y="92"/>
                  </a:cxn>
                  <a:cxn ang="0">
                    <a:pos x="237" y="92"/>
                  </a:cxn>
                  <a:cxn ang="0">
                    <a:pos x="231" y="145"/>
                  </a:cxn>
                  <a:cxn ang="0">
                    <a:pos x="78" y="110"/>
                  </a:cxn>
                  <a:cxn ang="0">
                    <a:pos x="0" y="58"/>
                  </a:cxn>
                </a:cxnLst>
                <a:rect l="0" t="0" r="r" b="b"/>
                <a:pathLst>
                  <a:path w="237" h="145">
                    <a:moveTo>
                      <a:pt x="0" y="58"/>
                    </a:moveTo>
                    <a:lnTo>
                      <a:pt x="30" y="0"/>
                    </a:lnTo>
                    <a:lnTo>
                      <a:pt x="122" y="35"/>
                    </a:lnTo>
                    <a:lnTo>
                      <a:pt x="172" y="92"/>
                    </a:lnTo>
                    <a:lnTo>
                      <a:pt x="237" y="92"/>
                    </a:lnTo>
                    <a:lnTo>
                      <a:pt x="231" y="145"/>
                    </a:lnTo>
                    <a:lnTo>
                      <a:pt x="78" y="11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8" name="Freeform 132"/>
              <p:cNvSpPr>
                <a:spLocks/>
              </p:cNvSpPr>
              <p:nvPr/>
            </p:nvSpPr>
            <p:spPr bwMode="auto">
              <a:xfrm>
                <a:off x="2691" y="1867"/>
                <a:ext cx="50" cy="56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41" y="74"/>
                  </a:cxn>
                  <a:cxn ang="0">
                    <a:pos x="18" y="57"/>
                  </a:cxn>
                  <a:cxn ang="0">
                    <a:pos x="39" y="18"/>
                  </a:cxn>
                  <a:cxn ang="0">
                    <a:pos x="57" y="44"/>
                  </a:cxn>
                  <a:cxn ang="0">
                    <a:pos x="57" y="0"/>
                  </a:cxn>
                  <a:cxn ang="0">
                    <a:pos x="104" y="0"/>
                  </a:cxn>
                  <a:cxn ang="0">
                    <a:pos x="100" y="44"/>
                  </a:cxn>
                  <a:cxn ang="0">
                    <a:pos x="70" y="60"/>
                  </a:cxn>
                  <a:cxn ang="0">
                    <a:pos x="71" y="115"/>
                  </a:cxn>
                  <a:cxn ang="0">
                    <a:pos x="42" y="85"/>
                  </a:cxn>
                  <a:cxn ang="0">
                    <a:pos x="0" y="87"/>
                  </a:cxn>
                </a:cxnLst>
                <a:rect l="0" t="0" r="r" b="b"/>
                <a:pathLst>
                  <a:path w="104" h="115">
                    <a:moveTo>
                      <a:pt x="0" y="87"/>
                    </a:moveTo>
                    <a:lnTo>
                      <a:pt x="41" y="74"/>
                    </a:lnTo>
                    <a:lnTo>
                      <a:pt x="18" y="57"/>
                    </a:lnTo>
                    <a:lnTo>
                      <a:pt x="39" y="18"/>
                    </a:lnTo>
                    <a:lnTo>
                      <a:pt x="57" y="44"/>
                    </a:lnTo>
                    <a:lnTo>
                      <a:pt x="57" y="0"/>
                    </a:lnTo>
                    <a:lnTo>
                      <a:pt x="104" y="0"/>
                    </a:lnTo>
                    <a:lnTo>
                      <a:pt x="100" y="44"/>
                    </a:lnTo>
                    <a:lnTo>
                      <a:pt x="70" y="60"/>
                    </a:lnTo>
                    <a:lnTo>
                      <a:pt x="71" y="115"/>
                    </a:lnTo>
                    <a:lnTo>
                      <a:pt x="42" y="85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89" name="Freeform 133"/>
              <p:cNvSpPr>
                <a:spLocks/>
              </p:cNvSpPr>
              <p:nvPr/>
            </p:nvSpPr>
            <p:spPr bwMode="auto">
              <a:xfrm>
                <a:off x="5107" y="3649"/>
                <a:ext cx="117" cy="127"/>
              </a:xfrm>
              <a:custGeom>
                <a:avLst/>
                <a:gdLst/>
                <a:ahLst/>
                <a:cxnLst>
                  <a:cxn ang="0">
                    <a:pos x="0" y="220"/>
                  </a:cxn>
                  <a:cxn ang="0">
                    <a:pos x="48" y="144"/>
                  </a:cxn>
                  <a:cxn ang="0">
                    <a:pos x="131" y="86"/>
                  </a:cxn>
                  <a:cxn ang="0">
                    <a:pos x="172" y="0"/>
                  </a:cxn>
                  <a:cxn ang="0">
                    <a:pos x="195" y="26"/>
                  </a:cxn>
                  <a:cxn ang="0">
                    <a:pos x="224" y="14"/>
                  </a:cxn>
                  <a:cxn ang="0">
                    <a:pos x="229" y="44"/>
                  </a:cxn>
                  <a:cxn ang="0">
                    <a:pos x="185" y="104"/>
                  </a:cxn>
                  <a:cxn ang="0">
                    <a:pos x="194" y="131"/>
                  </a:cxn>
                  <a:cxn ang="0">
                    <a:pos x="145" y="142"/>
                  </a:cxn>
                  <a:cxn ang="0">
                    <a:pos x="123" y="227"/>
                  </a:cxn>
                  <a:cxn ang="0">
                    <a:pos x="73" y="254"/>
                  </a:cxn>
                  <a:cxn ang="0">
                    <a:pos x="0" y="220"/>
                  </a:cxn>
                </a:cxnLst>
                <a:rect l="0" t="0" r="r" b="b"/>
                <a:pathLst>
                  <a:path w="229" h="254">
                    <a:moveTo>
                      <a:pt x="0" y="220"/>
                    </a:moveTo>
                    <a:lnTo>
                      <a:pt x="48" y="144"/>
                    </a:lnTo>
                    <a:lnTo>
                      <a:pt x="131" y="86"/>
                    </a:lnTo>
                    <a:lnTo>
                      <a:pt x="172" y="0"/>
                    </a:lnTo>
                    <a:lnTo>
                      <a:pt x="195" y="26"/>
                    </a:lnTo>
                    <a:lnTo>
                      <a:pt x="224" y="14"/>
                    </a:lnTo>
                    <a:lnTo>
                      <a:pt x="229" y="44"/>
                    </a:lnTo>
                    <a:lnTo>
                      <a:pt x="185" y="104"/>
                    </a:lnTo>
                    <a:lnTo>
                      <a:pt x="194" y="131"/>
                    </a:lnTo>
                    <a:lnTo>
                      <a:pt x="145" y="142"/>
                    </a:lnTo>
                    <a:lnTo>
                      <a:pt x="123" y="227"/>
                    </a:lnTo>
                    <a:lnTo>
                      <a:pt x="73" y="254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0" name="Freeform 134"/>
              <p:cNvSpPr>
                <a:spLocks/>
              </p:cNvSpPr>
              <p:nvPr/>
            </p:nvSpPr>
            <p:spPr bwMode="auto">
              <a:xfrm>
                <a:off x="5199" y="3522"/>
                <a:ext cx="85" cy="1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9" y="33"/>
                  </a:cxn>
                  <a:cxn ang="0">
                    <a:pos x="60" y="94"/>
                  </a:cxn>
                  <a:cxn ang="0">
                    <a:pos x="79" y="112"/>
                  </a:cxn>
                  <a:cxn ang="0">
                    <a:pos x="91" y="87"/>
                  </a:cxn>
                  <a:cxn ang="0">
                    <a:pos x="101" y="129"/>
                  </a:cxn>
                  <a:cxn ang="0">
                    <a:pos x="171" y="129"/>
                  </a:cxn>
                  <a:cxn ang="0">
                    <a:pos x="155" y="191"/>
                  </a:cxn>
                  <a:cxn ang="0">
                    <a:pos x="121" y="199"/>
                  </a:cxn>
                  <a:cxn ang="0">
                    <a:pos x="92" y="280"/>
                  </a:cxn>
                  <a:cxn ang="0">
                    <a:pos x="60" y="282"/>
                  </a:cxn>
                  <a:cxn ang="0">
                    <a:pos x="73" y="251"/>
                  </a:cxn>
                  <a:cxn ang="0">
                    <a:pos x="33" y="194"/>
                  </a:cxn>
                  <a:cxn ang="0">
                    <a:pos x="66" y="145"/>
                  </a:cxn>
                  <a:cxn ang="0">
                    <a:pos x="60" y="102"/>
                  </a:cxn>
                  <a:cxn ang="0">
                    <a:pos x="0" y="0"/>
                  </a:cxn>
                </a:cxnLst>
                <a:rect l="0" t="0" r="r" b="b"/>
                <a:pathLst>
                  <a:path w="171" h="282">
                    <a:moveTo>
                      <a:pt x="0" y="0"/>
                    </a:moveTo>
                    <a:lnTo>
                      <a:pt x="49" y="33"/>
                    </a:lnTo>
                    <a:lnTo>
                      <a:pt x="60" y="94"/>
                    </a:lnTo>
                    <a:lnTo>
                      <a:pt x="79" y="112"/>
                    </a:lnTo>
                    <a:lnTo>
                      <a:pt x="91" y="87"/>
                    </a:lnTo>
                    <a:lnTo>
                      <a:pt x="101" y="129"/>
                    </a:lnTo>
                    <a:lnTo>
                      <a:pt x="171" y="129"/>
                    </a:lnTo>
                    <a:lnTo>
                      <a:pt x="155" y="191"/>
                    </a:lnTo>
                    <a:lnTo>
                      <a:pt x="121" y="199"/>
                    </a:lnTo>
                    <a:lnTo>
                      <a:pt x="92" y="280"/>
                    </a:lnTo>
                    <a:lnTo>
                      <a:pt x="60" y="282"/>
                    </a:lnTo>
                    <a:lnTo>
                      <a:pt x="73" y="251"/>
                    </a:lnTo>
                    <a:lnTo>
                      <a:pt x="33" y="194"/>
                    </a:lnTo>
                    <a:lnTo>
                      <a:pt x="66" y="145"/>
                    </a:lnTo>
                    <a:lnTo>
                      <a:pt x="60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1" name="Freeform 135"/>
              <p:cNvSpPr>
                <a:spLocks/>
              </p:cNvSpPr>
              <p:nvPr/>
            </p:nvSpPr>
            <p:spPr bwMode="auto">
              <a:xfrm>
                <a:off x="2712" y="1377"/>
                <a:ext cx="383" cy="366"/>
              </a:xfrm>
              <a:custGeom>
                <a:avLst/>
                <a:gdLst/>
                <a:ahLst/>
                <a:cxnLst>
                  <a:cxn ang="0">
                    <a:pos x="4" y="575"/>
                  </a:cxn>
                  <a:cxn ang="0">
                    <a:pos x="75" y="567"/>
                  </a:cxn>
                  <a:cxn ang="0">
                    <a:pos x="21" y="601"/>
                  </a:cxn>
                  <a:cxn ang="0">
                    <a:pos x="62" y="606"/>
                  </a:cxn>
                  <a:cxn ang="0">
                    <a:pos x="38" y="660"/>
                  </a:cxn>
                  <a:cxn ang="0">
                    <a:pos x="92" y="728"/>
                  </a:cxn>
                  <a:cxn ang="0">
                    <a:pos x="162" y="639"/>
                  </a:cxn>
                  <a:cxn ang="0">
                    <a:pos x="215" y="631"/>
                  </a:cxn>
                  <a:cxn ang="0">
                    <a:pos x="223" y="563"/>
                  </a:cxn>
                  <a:cxn ang="0">
                    <a:pos x="212" y="437"/>
                  </a:cxn>
                  <a:cxn ang="0">
                    <a:pos x="254" y="382"/>
                  </a:cxn>
                  <a:cxn ang="0">
                    <a:pos x="329" y="246"/>
                  </a:cxn>
                  <a:cxn ang="0">
                    <a:pos x="375" y="188"/>
                  </a:cxn>
                  <a:cxn ang="0">
                    <a:pos x="441" y="165"/>
                  </a:cxn>
                  <a:cxn ang="0">
                    <a:pos x="455" y="127"/>
                  </a:cxn>
                  <a:cxn ang="0">
                    <a:pos x="511" y="143"/>
                  </a:cxn>
                  <a:cxn ang="0">
                    <a:pos x="606" y="127"/>
                  </a:cxn>
                  <a:cxn ang="0">
                    <a:pos x="674" y="68"/>
                  </a:cxn>
                  <a:cxn ang="0">
                    <a:pos x="702" y="127"/>
                  </a:cxn>
                  <a:cxn ang="0">
                    <a:pos x="720" y="89"/>
                  </a:cxn>
                  <a:cxn ang="0">
                    <a:pos x="692" y="63"/>
                  </a:cxn>
                  <a:cxn ang="0">
                    <a:pos x="705" y="15"/>
                  </a:cxn>
                  <a:cxn ang="0">
                    <a:pos x="687" y="7"/>
                  </a:cxn>
                  <a:cxn ang="0">
                    <a:pos x="644" y="41"/>
                  </a:cxn>
                  <a:cxn ang="0">
                    <a:pos x="634" y="11"/>
                  </a:cxn>
                  <a:cxn ang="0">
                    <a:pos x="610" y="17"/>
                  </a:cxn>
                  <a:cxn ang="0">
                    <a:pos x="533" y="69"/>
                  </a:cxn>
                  <a:cxn ang="0">
                    <a:pos x="496" y="87"/>
                  </a:cxn>
                  <a:cxn ang="0">
                    <a:pos x="442" y="112"/>
                  </a:cxn>
                  <a:cxn ang="0">
                    <a:pos x="427" y="108"/>
                  </a:cxn>
                  <a:cxn ang="0">
                    <a:pos x="424" y="115"/>
                  </a:cxn>
                  <a:cxn ang="0">
                    <a:pos x="373" y="145"/>
                  </a:cxn>
                  <a:cxn ang="0">
                    <a:pos x="370" y="164"/>
                  </a:cxn>
                  <a:cxn ang="0">
                    <a:pos x="299" y="216"/>
                  </a:cxn>
                  <a:cxn ang="0">
                    <a:pos x="242" y="265"/>
                  </a:cxn>
                  <a:cxn ang="0">
                    <a:pos x="137" y="425"/>
                  </a:cxn>
                  <a:cxn ang="0">
                    <a:pos x="185" y="430"/>
                  </a:cxn>
                  <a:cxn ang="0">
                    <a:pos x="62" y="483"/>
                  </a:cxn>
                  <a:cxn ang="0">
                    <a:pos x="39" y="497"/>
                  </a:cxn>
                  <a:cxn ang="0">
                    <a:pos x="5" y="521"/>
                  </a:cxn>
                  <a:cxn ang="0">
                    <a:pos x="0" y="546"/>
                  </a:cxn>
                </a:cxnLst>
                <a:rect l="0" t="0" r="r" b="b"/>
                <a:pathLst>
                  <a:path w="758" h="728">
                    <a:moveTo>
                      <a:pt x="0" y="546"/>
                    </a:moveTo>
                    <a:lnTo>
                      <a:pt x="4" y="575"/>
                    </a:lnTo>
                    <a:lnTo>
                      <a:pt x="72" y="556"/>
                    </a:lnTo>
                    <a:lnTo>
                      <a:pt x="75" y="567"/>
                    </a:lnTo>
                    <a:lnTo>
                      <a:pt x="1" y="589"/>
                    </a:lnTo>
                    <a:lnTo>
                      <a:pt x="21" y="601"/>
                    </a:lnTo>
                    <a:lnTo>
                      <a:pt x="15" y="638"/>
                    </a:lnTo>
                    <a:lnTo>
                      <a:pt x="62" y="606"/>
                    </a:lnTo>
                    <a:lnTo>
                      <a:pt x="9" y="660"/>
                    </a:lnTo>
                    <a:lnTo>
                      <a:pt x="38" y="660"/>
                    </a:lnTo>
                    <a:lnTo>
                      <a:pt x="21" y="707"/>
                    </a:lnTo>
                    <a:lnTo>
                      <a:pt x="92" y="728"/>
                    </a:lnTo>
                    <a:lnTo>
                      <a:pt x="150" y="682"/>
                    </a:lnTo>
                    <a:lnTo>
                      <a:pt x="162" y="639"/>
                    </a:lnTo>
                    <a:lnTo>
                      <a:pt x="182" y="682"/>
                    </a:lnTo>
                    <a:lnTo>
                      <a:pt x="215" y="631"/>
                    </a:lnTo>
                    <a:lnTo>
                      <a:pt x="208" y="583"/>
                    </a:lnTo>
                    <a:lnTo>
                      <a:pt x="223" y="563"/>
                    </a:lnTo>
                    <a:lnTo>
                      <a:pt x="208" y="542"/>
                    </a:lnTo>
                    <a:lnTo>
                      <a:pt x="212" y="437"/>
                    </a:lnTo>
                    <a:lnTo>
                      <a:pt x="264" y="414"/>
                    </a:lnTo>
                    <a:lnTo>
                      <a:pt x="254" y="382"/>
                    </a:lnTo>
                    <a:lnTo>
                      <a:pt x="278" y="303"/>
                    </a:lnTo>
                    <a:lnTo>
                      <a:pt x="329" y="246"/>
                    </a:lnTo>
                    <a:lnTo>
                      <a:pt x="340" y="195"/>
                    </a:lnTo>
                    <a:lnTo>
                      <a:pt x="375" y="188"/>
                    </a:lnTo>
                    <a:lnTo>
                      <a:pt x="388" y="160"/>
                    </a:lnTo>
                    <a:lnTo>
                      <a:pt x="441" y="165"/>
                    </a:lnTo>
                    <a:lnTo>
                      <a:pt x="442" y="127"/>
                    </a:lnTo>
                    <a:lnTo>
                      <a:pt x="455" y="127"/>
                    </a:lnTo>
                    <a:lnTo>
                      <a:pt x="476" y="110"/>
                    </a:lnTo>
                    <a:lnTo>
                      <a:pt x="511" y="143"/>
                    </a:lnTo>
                    <a:lnTo>
                      <a:pt x="572" y="150"/>
                    </a:lnTo>
                    <a:lnTo>
                      <a:pt x="606" y="127"/>
                    </a:lnTo>
                    <a:lnTo>
                      <a:pt x="616" y="80"/>
                    </a:lnTo>
                    <a:lnTo>
                      <a:pt x="674" y="68"/>
                    </a:lnTo>
                    <a:lnTo>
                      <a:pt x="705" y="87"/>
                    </a:lnTo>
                    <a:lnTo>
                      <a:pt x="702" y="127"/>
                    </a:lnTo>
                    <a:lnTo>
                      <a:pt x="756" y="80"/>
                    </a:lnTo>
                    <a:lnTo>
                      <a:pt x="720" y="89"/>
                    </a:lnTo>
                    <a:lnTo>
                      <a:pt x="730" y="76"/>
                    </a:lnTo>
                    <a:lnTo>
                      <a:pt x="692" y="63"/>
                    </a:lnTo>
                    <a:lnTo>
                      <a:pt x="758" y="41"/>
                    </a:lnTo>
                    <a:lnTo>
                      <a:pt x="705" y="15"/>
                    </a:lnTo>
                    <a:lnTo>
                      <a:pt x="670" y="41"/>
                    </a:lnTo>
                    <a:lnTo>
                      <a:pt x="687" y="7"/>
                    </a:lnTo>
                    <a:lnTo>
                      <a:pt x="662" y="0"/>
                    </a:lnTo>
                    <a:lnTo>
                      <a:pt x="644" y="41"/>
                    </a:lnTo>
                    <a:lnTo>
                      <a:pt x="634" y="42"/>
                    </a:lnTo>
                    <a:lnTo>
                      <a:pt x="634" y="11"/>
                    </a:lnTo>
                    <a:lnTo>
                      <a:pt x="586" y="68"/>
                    </a:lnTo>
                    <a:lnTo>
                      <a:pt x="610" y="17"/>
                    </a:lnTo>
                    <a:lnTo>
                      <a:pt x="586" y="7"/>
                    </a:lnTo>
                    <a:lnTo>
                      <a:pt x="533" y="69"/>
                    </a:lnTo>
                    <a:lnTo>
                      <a:pt x="483" y="49"/>
                    </a:lnTo>
                    <a:lnTo>
                      <a:pt x="496" y="87"/>
                    </a:lnTo>
                    <a:lnTo>
                      <a:pt x="476" y="68"/>
                    </a:lnTo>
                    <a:lnTo>
                      <a:pt x="442" y="112"/>
                    </a:lnTo>
                    <a:lnTo>
                      <a:pt x="445" y="74"/>
                    </a:lnTo>
                    <a:lnTo>
                      <a:pt x="427" y="108"/>
                    </a:lnTo>
                    <a:lnTo>
                      <a:pt x="411" y="83"/>
                    </a:lnTo>
                    <a:lnTo>
                      <a:pt x="424" y="115"/>
                    </a:lnTo>
                    <a:lnTo>
                      <a:pt x="384" y="102"/>
                    </a:lnTo>
                    <a:lnTo>
                      <a:pt x="373" y="145"/>
                    </a:lnTo>
                    <a:lnTo>
                      <a:pt x="336" y="161"/>
                    </a:lnTo>
                    <a:lnTo>
                      <a:pt x="370" y="164"/>
                    </a:lnTo>
                    <a:lnTo>
                      <a:pt x="310" y="186"/>
                    </a:lnTo>
                    <a:lnTo>
                      <a:pt x="299" y="216"/>
                    </a:lnTo>
                    <a:lnTo>
                      <a:pt x="318" y="216"/>
                    </a:lnTo>
                    <a:lnTo>
                      <a:pt x="242" y="265"/>
                    </a:lnTo>
                    <a:lnTo>
                      <a:pt x="218" y="354"/>
                    </a:lnTo>
                    <a:lnTo>
                      <a:pt x="137" y="425"/>
                    </a:lnTo>
                    <a:lnTo>
                      <a:pt x="150" y="444"/>
                    </a:lnTo>
                    <a:lnTo>
                      <a:pt x="185" y="430"/>
                    </a:lnTo>
                    <a:lnTo>
                      <a:pt x="104" y="453"/>
                    </a:lnTo>
                    <a:lnTo>
                      <a:pt x="62" y="483"/>
                    </a:lnTo>
                    <a:lnTo>
                      <a:pt x="72" y="497"/>
                    </a:lnTo>
                    <a:lnTo>
                      <a:pt x="39" y="497"/>
                    </a:lnTo>
                    <a:lnTo>
                      <a:pt x="44" y="521"/>
                    </a:lnTo>
                    <a:lnTo>
                      <a:pt x="5" y="521"/>
                    </a:lnTo>
                    <a:lnTo>
                      <a:pt x="39" y="534"/>
                    </a:lnTo>
                    <a:lnTo>
                      <a:pt x="0" y="54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2" name="Freeform 136"/>
              <p:cNvSpPr>
                <a:spLocks/>
              </p:cNvSpPr>
              <p:nvPr/>
            </p:nvSpPr>
            <p:spPr bwMode="auto">
              <a:xfrm>
                <a:off x="3542" y="2215"/>
                <a:ext cx="249" cy="258"/>
              </a:xfrm>
              <a:custGeom>
                <a:avLst/>
                <a:gdLst/>
                <a:ahLst/>
                <a:cxnLst>
                  <a:cxn ang="0">
                    <a:pos x="0" y="279"/>
                  </a:cxn>
                  <a:cxn ang="0">
                    <a:pos x="45" y="298"/>
                  </a:cxn>
                  <a:cxn ang="0">
                    <a:pos x="154" y="279"/>
                  </a:cxn>
                  <a:cxn ang="0">
                    <a:pos x="174" y="227"/>
                  </a:cxn>
                  <a:cxn ang="0">
                    <a:pos x="247" y="201"/>
                  </a:cxn>
                  <a:cxn ang="0">
                    <a:pos x="253" y="155"/>
                  </a:cxn>
                  <a:cxn ang="0">
                    <a:pos x="277" y="145"/>
                  </a:cxn>
                  <a:cxn ang="0">
                    <a:pos x="266" y="123"/>
                  </a:cxn>
                  <a:cxn ang="0">
                    <a:pos x="294" y="120"/>
                  </a:cxn>
                  <a:cxn ang="0">
                    <a:pos x="311" y="76"/>
                  </a:cxn>
                  <a:cxn ang="0">
                    <a:pos x="304" y="33"/>
                  </a:cxn>
                  <a:cxn ang="0">
                    <a:pos x="401" y="0"/>
                  </a:cxn>
                  <a:cxn ang="0">
                    <a:pos x="491" y="65"/>
                  </a:cxn>
                  <a:cxn ang="0">
                    <a:pos x="467" y="92"/>
                  </a:cxn>
                  <a:cxn ang="0">
                    <a:pos x="381" y="92"/>
                  </a:cxn>
                  <a:cxn ang="0">
                    <a:pos x="384" y="149"/>
                  </a:cxn>
                  <a:cxn ang="0">
                    <a:pos x="422" y="186"/>
                  </a:cxn>
                  <a:cxn ang="0">
                    <a:pos x="399" y="207"/>
                  </a:cxn>
                  <a:cxn ang="0">
                    <a:pos x="405" y="237"/>
                  </a:cxn>
                  <a:cxn ang="0">
                    <a:pos x="317" y="354"/>
                  </a:cxn>
                  <a:cxn ang="0">
                    <a:pos x="279" y="353"/>
                  </a:cxn>
                  <a:cxn ang="0">
                    <a:pos x="253" y="380"/>
                  </a:cxn>
                  <a:cxn ang="0">
                    <a:pos x="299" y="487"/>
                  </a:cxn>
                  <a:cxn ang="0">
                    <a:pos x="234" y="487"/>
                  </a:cxn>
                  <a:cxn ang="0">
                    <a:pos x="207" y="510"/>
                  </a:cxn>
                  <a:cxn ang="0">
                    <a:pos x="157" y="447"/>
                  </a:cxn>
                  <a:cxn ang="0">
                    <a:pos x="22" y="458"/>
                  </a:cxn>
                  <a:cxn ang="0">
                    <a:pos x="68" y="384"/>
                  </a:cxn>
                  <a:cxn ang="0">
                    <a:pos x="0" y="279"/>
                  </a:cxn>
                </a:cxnLst>
                <a:rect l="0" t="0" r="r" b="b"/>
                <a:pathLst>
                  <a:path w="491" h="510">
                    <a:moveTo>
                      <a:pt x="0" y="279"/>
                    </a:moveTo>
                    <a:lnTo>
                      <a:pt x="45" y="298"/>
                    </a:lnTo>
                    <a:lnTo>
                      <a:pt x="154" y="279"/>
                    </a:lnTo>
                    <a:lnTo>
                      <a:pt x="174" y="227"/>
                    </a:lnTo>
                    <a:lnTo>
                      <a:pt x="247" y="201"/>
                    </a:lnTo>
                    <a:lnTo>
                      <a:pt x="253" y="155"/>
                    </a:lnTo>
                    <a:lnTo>
                      <a:pt x="277" y="145"/>
                    </a:lnTo>
                    <a:lnTo>
                      <a:pt x="266" y="123"/>
                    </a:lnTo>
                    <a:lnTo>
                      <a:pt x="294" y="120"/>
                    </a:lnTo>
                    <a:lnTo>
                      <a:pt x="311" y="76"/>
                    </a:lnTo>
                    <a:lnTo>
                      <a:pt x="304" y="33"/>
                    </a:lnTo>
                    <a:lnTo>
                      <a:pt x="401" y="0"/>
                    </a:lnTo>
                    <a:lnTo>
                      <a:pt x="491" y="65"/>
                    </a:lnTo>
                    <a:lnTo>
                      <a:pt x="467" y="92"/>
                    </a:lnTo>
                    <a:lnTo>
                      <a:pt x="381" y="92"/>
                    </a:lnTo>
                    <a:lnTo>
                      <a:pt x="384" y="149"/>
                    </a:lnTo>
                    <a:lnTo>
                      <a:pt x="422" y="186"/>
                    </a:lnTo>
                    <a:lnTo>
                      <a:pt x="399" y="207"/>
                    </a:lnTo>
                    <a:lnTo>
                      <a:pt x="405" y="237"/>
                    </a:lnTo>
                    <a:lnTo>
                      <a:pt x="317" y="354"/>
                    </a:lnTo>
                    <a:lnTo>
                      <a:pt x="279" y="353"/>
                    </a:lnTo>
                    <a:lnTo>
                      <a:pt x="253" y="380"/>
                    </a:lnTo>
                    <a:lnTo>
                      <a:pt x="299" y="487"/>
                    </a:lnTo>
                    <a:lnTo>
                      <a:pt x="234" y="487"/>
                    </a:lnTo>
                    <a:lnTo>
                      <a:pt x="207" y="510"/>
                    </a:lnTo>
                    <a:lnTo>
                      <a:pt x="157" y="447"/>
                    </a:lnTo>
                    <a:lnTo>
                      <a:pt x="22" y="458"/>
                    </a:lnTo>
                    <a:lnTo>
                      <a:pt x="68" y="384"/>
                    </a:lnTo>
                    <a:lnTo>
                      <a:pt x="0" y="27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3" name="Freeform 137"/>
              <p:cNvSpPr>
                <a:spLocks/>
              </p:cNvSpPr>
              <p:nvPr/>
            </p:nvSpPr>
            <p:spPr bwMode="auto">
              <a:xfrm>
                <a:off x="4731" y="2941"/>
                <a:ext cx="149" cy="1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27"/>
                  </a:cxn>
                  <a:cxn ang="0">
                    <a:pos x="55" y="235"/>
                  </a:cxn>
                  <a:cxn ang="0">
                    <a:pos x="100" y="173"/>
                  </a:cxn>
                  <a:cxn ang="0">
                    <a:pos x="150" y="198"/>
                  </a:cxn>
                  <a:cxn ang="0">
                    <a:pos x="199" y="261"/>
                  </a:cxn>
                  <a:cxn ang="0">
                    <a:pos x="291" y="272"/>
                  </a:cxn>
                  <a:cxn ang="0">
                    <a:pos x="188" y="173"/>
                  </a:cxn>
                  <a:cxn ang="0">
                    <a:pos x="195" y="121"/>
                  </a:cxn>
                  <a:cxn ang="0">
                    <a:pos x="144" y="105"/>
                  </a:cxn>
                  <a:cxn ang="0">
                    <a:pos x="98" y="44"/>
                  </a:cxn>
                  <a:cxn ang="0">
                    <a:pos x="0" y="0"/>
                  </a:cxn>
                </a:cxnLst>
                <a:rect l="0" t="0" r="r" b="b"/>
                <a:pathLst>
                  <a:path w="291" h="272">
                    <a:moveTo>
                      <a:pt x="0" y="0"/>
                    </a:moveTo>
                    <a:lnTo>
                      <a:pt x="6" y="227"/>
                    </a:lnTo>
                    <a:lnTo>
                      <a:pt x="55" y="235"/>
                    </a:lnTo>
                    <a:lnTo>
                      <a:pt x="100" y="173"/>
                    </a:lnTo>
                    <a:lnTo>
                      <a:pt x="150" y="198"/>
                    </a:lnTo>
                    <a:lnTo>
                      <a:pt x="199" y="261"/>
                    </a:lnTo>
                    <a:lnTo>
                      <a:pt x="291" y="272"/>
                    </a:lnTo>
                    <a:lnTo>
                      <a:pt x="188" y="173"/>
                    </a:lnTo>
                    <a:lnTo>
                      <a:pt x="195" y="121"/>
                    </a:lnTo>
                    <a:lnTo>
                      <a:pt x="144" y="105"/>
                    </a:lnTo>
                    <a:lnTo>
                      <a:pt x="98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4" name="Freeform 138"/>
              <p:cNvSpPr>
                <a:spLocks/>
              </p:cNvSpPr>
              <p:nvPr/>
            </p:nvSpPr>
            <p:spPr bwMode="auto">
              <a:xfrm>
                <a:off x="4837" y="2969"/>
                <a:ext cx="64" cy="36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73" y="71"/>
                  </a:cxn>
                  <a:cxn ang="0">
                    <a:pos x="121" y="22"/>
                  </a:cxn>
                  <a:cxn ang="0">
                    <a:pos x="103" y="0"/>
                  </a:cxn>
                  <a:cxn ang="0">
                    <a:pos x="88" y="28"/>
                  </a:cxn>
                  <a:cxn ang="0">
                    <a:pos x="0" y="47"/>
                  </a:cxn>
                </a:cxnLst>
                <a:rect l="0" t="0" r="r" b="b"/>
                <a:pathLst>
                  <a:path w="121" h="71">
                    <a:moveTo>
                      <a:pt x="0" y="47"/>
                    </a:moveTo>
                    <a:lnTo>
                      <a:pt x="73" y="71"/>
                    </a:lnTo>
                    <a:lnTo>
                      <a:pt x="121" y="22"/>
                    </a:lnTo>
                    <a:lnTo>
                      <a:pt x="103" y="0"/>
                    </a:lnTo>
                    <a:lnTo>
                      <a:pt x="88" y="2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5" name="Freeform 139"/>
              <p:cNvSpPr>
                <a:spLocks/>
              </p:cNvSpPr>
              <p:nvPr/>
            </p:nvSpPr>
            <p:spPr bwMode="auto">
              <a:xfrm>
                <a:off x="4876" y="2945"/>
                <a:ext cx="32" cy="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31"/>
                  </a:cxn>
                  <a:cxn ang="0">
                    <a:pos x="63" y="68"/>
                  </a:cxn>
                  <a:cxn ang="0">
                    <a:pos x="62" y="39"/>
                  </a:cxn>
                  <a:cxn ang="0">
                    <a:pos x="0" y="0"/>
                  </a:cxn>
                </a:cxnLst>
                <a:rect l="0" t="0" r="r" b="b"/>
                <a:pathLst>
                  <a:path w="63" h="68">
                    <a:moveTo>
                      <a:pt x="0" y="0"/>
                    </a:moveTo>
                    <a:lnTo>
                      <a:pt x="48" y="31"/>
                    </a:lnTo>
                    <a:lnTo>
                      <a:pt x="63" y="68"/>
                    </a:lnTo>
                    <a:lnTo>
                      <a:pt x="62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6" name="Freeform 140"/>
              <p:cNvSpPr>
                <a:spLocks/>
              </p:cNvSpPr>
              <p:nvPr/>
            </p:nvSpPr>
            <p:spPr bwMode="auto">
              <a:xfrm>
                <a:off x="4376" y="2698"/>
                <a:ext cx="35" cy="49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46" y="53"/>
                  </a:cxn>
                  <a:cxn ang="0">
                    <a:pos x="67" y="0"/>
                  </a:cxn>
                  <a:cxn ang="0">
                    <a:pos x="0" y="99"/>
                  </a:cxn>
                </a:cxnLst>
                <a:rect l="0" t="0" r="r" b="b"/>
                <a:pathLst>
                  <a:path w="67" h="99">
                    <a:moveTo>
                      <a:pt x="0" y="99"/>
                    </a:moveTo>
                    <a:lnTo>
                      <a:pt x="46" y="53"/>
                    </a:lnTo>
                    <a:lnTo>
                      <a:pt x="67" y="0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7" name="Freeform 141"/>
              <p:cNvSpPr>
                <a:spLocks/>
              </p:cNvSpPr>
              <p:nvPr/>
            </p:nvSpPr>
            <p:spPr bwMode="auto">
              <a:xfrm>
                <a:off x="4418" y="2568"/>
                <a:ext cx="61" cy="109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23" y="0"/>
                  </a:cxn>
                  <a:cxn ang="0">
                    <a:pos x="64" y="5"/>
                  </a:cxn>
                  <a:cxn ang="0">
                    <a:pos x="75" y="57"/>
                  </a:cxn>
                  <a:cxn ang="0">
                    <a:pos x="42" y="117"/>
                  </a:cxn>
                  <a:cxn ang="0">
                    <a:pos x="50" y="150"/>
                  </a:cxn>
                  <a:cxn ang="0">
                    <a:pos x="115" y="169"/>
                  </a:cxn>
                  <a:cxn ang="0">
                    <a:pos x="118" y="216"/>
                  </a:cxn>
                  <a:cxn ang="0">
                    <a:pos x="80" y="169"/>
                  </a:cxn>
                  <a:cxn ang="0">
                    <a:pos x="80" y="193"/>
                  </a:cxn>
                  <a:cxn ang="0">
                    <a:pos x="23" y="169"/>
                  </a:cxn>
                  <a:cxn ang="0">
                    <a:pos x="0" y="84"/>
                  </a:cxn>
                </a:cxnLst>
                <a:rect l="0" t="0" r="r" b="b"/>
                <a:pathLst>
                  <a:path w="118" h="216">
                    <a:moveTo>
                      <a:pt x="0" y="84"/>
                    </a:moveTo>
                    <a:lnTo>
                      <a:pt x="23" y="0"/>
                    </a:lnTo>
                    <a:lnTo>
                      <a:pt x="64" y="5"/>
                    </a:lnTo>
                    <a:lnTo>
                      <a:pt x="75" y="57"/>
                    </a:lnTo>
                    <a:lnTo>
                      <a:pt x="42" y="117"/>
                    </a:lnTo>
                    <a:lnTo>
                      <a:pt x="50" y="150"/>
                    </a:lnTo>
                    <a:lnTo>
                      <a:pt x="115" y="169"/>
                    </a:lnTo>
                    <a:lnTo>
                      <a:pt x="118" y="216"/>
                    </a:lnTo>
                    <a:lnTo>
                      <a:pt x="80" y="169"/>
                    </a:lnTo>
                    <a:lnTo>
                      <a:pt x="80" y="193"/>
                    </a:lnTo>
                    <a:lnTo>
                      <a:pt x="23" y="169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8" name="Freeform 142"/>
              <p:cNvSpPr>
                <a:spLocks/>
              </p:cNvSpPr>
              <p:nvPr/>
            </p:nvSpPr>
            <p:spPr bwMode="auto">
              <a:xfrm>
                <a:off x="4422" y="2659"/>
                <a:ext cx="18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32" y="7"/>
                  </a:cxn>
                  <a:cxn ang="0">
                    <a:pos x="24" y="38"/>
                  </a:cxn>
                  <a:cxn ang="0">
                    <a:pos x="0" y="0"/>
                  </a:cxn>
                </a:cxnLst>
                <a:rect l="0" t="0" r="r" b="b"/>
                <a:pathLst>
                  <a:path w="32" h="38">
                    <a:moveTo>
                      <a:pt x="0" y="0"/>
                    </a:moveTo>
                    <a:lnTo>
                      <a:pt x="16" y="0"/>
                    </a:lnTo>
                    <a:lnTo>
                      <a:pt x="32" y="7"/>
                    </a:lnTo>
                    <a:lnTo>
                      <a:pt x="24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199" name="Freeform 143"/>
              <p:cNvSpPr>
                <a:spLocks/>
              </p:cNvSpPr>
              <p:nvPr/>
            </p:nvSpPr>
            <p:spPr bwMode="auto">
              <a:xfrm>
                <a:off x="4447" y="2688"/>
                <a:ext cx="14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5"/>
                  </a:cxn>
                  <a:cxn ang="0">
                    <a:pos x="31" y="32"/>
                  </a:cxn>
                  <a:cxn ang="0">
                    <a:pos x="0" y="0"/>
                  </a:cxn>
                </a:cxnLst>
                <a:rect l="0" t="0" r="r" b="b"/>
                <a:pathLst>
                  <a:path w="31" h="55">
                    <a:moveTo>
                      <a:pt x="0" y="0"/>
                    </a:moveTo>
                    <a:lnTo>
                      <a:pt x="3" y="55"/>
                    </a:lnTo>
                    <a:lnTo>
                      <a:pt x="3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0" name="Freeform 144"/>
              <p:cNvSpPr>
                <a:spLocks/>
              </p:cNvSpPr>
              <p:nvPr/>
            </p:nvSpPr>
            <p:spPr bwMode="auto">
              <a:xfrm>
                <a:off x="4447" y="2726"/>
                <a:ext cx="67" cy="71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28" y="48"/>
                  </a:cxn>
                  <a:cxn ang="0">
                    <a:pos x="60" y="56"/>
                  </a:cxn>
                  <a:cxn ang="0">
                    <a:pos x="107" y="0"/>
                  </a:cxn>
                  <a:cxn ang="0">
                    <a:pos x="129" y="33"/>
                  </a:cxn>
                  <a:cxn ang="0">
                    <a:pos x="124" y="119"/>
                  </a:cxn>
                  <a:cxn ang="0">
                    <a:pos x="113" y="84"/>
                  </a:cxn>
                  <a:cxn ang="0">
                    <a:pos x="101" y="145"/>
                  </a:cxn>
                  <a:cxn ang="0">
                    <a:pos x="67" y="127"/>
                  </a:cxn>
                  <a:cxn ang="0">
                    <a:pos x="50" y="63"/>
                  </a:cxn>
                  <a:cxn ang="0">
                    <a:pos x="0" y="101"/>
                  </a:cxn>
                </a:cxnLst>
                <a:rect l="0" t="0" r="r" b="b"/>
                <a:pathLst>
                  <a:path w="129" h="145">
                    <a:moveTo>
                      <a:pt x="0" y="101"/>
                    </a:moveTo>
                    <a:lnTo>
                      <a:pt x="28" y="48"/>
                    </a:lnTo>
                    <a:lnTo>
                      <a:pt x="60" y="56"/>
                    </a:lnTo>
                    <a:lnTo>
                      <a:pt x="107" y="0"/>
                    </a:lnTo>
                    <a:lnTo>
                      <a:pt x="129" y="33"/>
                    </a:lnTo>
                    <a:lnTo>
                      <a:pt x="124" y="119"/>
                    </a:lnTo>
                    <a:lnTo>
                      <a:pt x="113" y="84"/>
                    </a:lnTo>
                    <a:lnTo>
                      <a:pt x="101" y="145"/>
                    </a:lnTo>
                    <a:lnTo>
                      <a:pt x="67" y="127"/>
                    </a:lnTo>
                    <a:lnTo>
                      <a:pt x="50" y="63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1" name="Freeform 145"/>
              <p:cNvSpPr>
                <a:spLocks/>
              </p:cNvSpPr>
              <p:nvPr/>
            </p:nvSpPr>
            <p:spPr bwMode="auto">
              <a:xfrm>
                <a:off x="4454" y="2705"/>
                <a:ext cx="14" cy="32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7"/>
                  </a:cxn>
                  <a:cxn ang="0">
                    <a:pos x="29" y="0"/>
                  </a:cxn>
                  <a:cxn ang="0">
                    <a:pos x="18" y="61"/>
                  </a:cxn>
                  <a:cxn ang="0">
                    <a:pos x="0" y="36"/>
                  </a:cxn>
                </a:cxnLst>
                <a:rect l="0" t="0" r="r" b="b"/>
                <a:pathLst>
                  <a:path w="29" h="61">
                    <a:moveTo>
                      <a:pt x="0" y="36"/>
                    </a:moveTo>
                    <a:lnTo>
                      <a:pt x="7" y="27"/>
                    </a:lnTo>
                    <a:lnTo>
                      <a:pt x="29" y="0"/>
                    </a:lnTo>
                    <a:lnTo>
                      <a:pt x="18" y="61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2" name="Freeform 146"/>
              <p:cNvSpPr>
                <a:spLocks/>
              </p:cNvSpPr>
              <p:nvPr/>
            </p:nvSpPr>
            <p:spPr bwMode="auto">
              <a:xfrm>
                <a:off x="2843" y="1828"/>
                <a:ext cx="149" cy="134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8" y="185"/>
                  </a:cxn>
                  <a:cxn ang="0">
                    <a:pos x="173" y="256"/>
                  </a:cxn>
                  <a:cxn ang="0">
                    <a:pos x="245" y="263"/>
                  </a:cxn>
                  <a:cxn ang="0">
                    <a:pos x="294" y="194"/>
                  </a:cxn>
                  <a:cxn ang="0">
                    <a:pos x="269" y="115"/>
                  </a:cxn>
                  <a:cxn ang="0">
                    <a:pos x="286" y="96"/>
                  </a:cxn>
                  <a:cxn ang="0">
                    <a:pos x="274" y="33"/>
                  </a:cxn>
                  <a:cxn ang="0">
                    <a:pos x="163" y="15"/>
                  </a:cxn>
                  <a:cxn ang="0">
                    <a:pos x="92" y="0"/>
                  </a:cxn>
                  <a:cxn ang="0">
                    <a:pos x="0" y="48"/>
                  </a:cxn>
                </a:cxnLst>
                <a:rect l="0" t="0" r="r" b="b"/>
                <a:pathLst>
                  <a:path w="294" h="263">
                    <a:moveTo>
                      <a:pt x="0" y="48"/>
                    </a:moveTo>
                    <a:lnTo>
                      <a:pt x="18" y="185"/>
                    </a:lnTo>
                    <a:lnTo>
                      <a:pt x="173" y="256"/>
                    </a:lnTo>
                    <a:lnTo>
                      <a:pt x="245" y="263"/>
                    </a:lnTo>
                    <a:lnTo>
                      <a:pt x="294" y="194"/>
                    </a:lnTo>
                    <a:lnTo>
                      <a:pt x="269" y="115"/>
                    </a:lnTo>
                    <a:lnTo>
                      <a:pt x="286" y="96"/>
                    </a:lnTo>
                    <a:lnTo>
                      <a:pt x="274" y="33"/>
                    </a:lnTo>
                    <a:lnTo>
                      <a:pt x="163" y="15"/>
                    </a:lnTo>
                    <a:lnTo>
                      <a:pt x="92" y="0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3" name="Freeform 147"/>
              <p:cNvSpPr>
                <a:spLocks/>
              </p:cNvSpPr>
              <p:nvPr/>
            </p:nvSpPr>
            <p:spPr bwMode="auto">
              <a:xfrm>
                <a:off x="2499" y="2120"/>
                <a:ext cx="47" cy="95"/>
              </a:xfrm>
              <a:custGeom>
                <a:avLst/>
                <a:gdLst/>
                <a:ahLst/>
                <a:cxnLst>
                  <a:cxn ang="0">
                    <a:pos x="0" y="126"/>
                  </a:cxn>
                  <a:cxn ang="0">
                    <a:pos x="17" y="0"/>
                  </a:cxn>
                  <a:cxn ang="0">
                    <a:pos x="91" y="8"/>
                  </a:cxn>
                  <a:cxn ang="0">
                    <a:pos x="58" y="90"/>
                  </a:cxn>
                  <a:cxn ang="0">
                    <a:pos x="58" y="190"/>
                  </a:cxn>
                  <a:cxn ang="0">
                    <a:pos x="13" y="194"/>
                  </a:cxn>
                  <a:cxn ang="0">
                    <a:pos x="21" y="133"/>
                  </a:cxn>
                  <a:cxn ang="0">
                    <a:pos x="0" y="126"/>
                  </a:cxn>
                </a:cxnLst>
                <a:rect l="0" t="0" r="r" b="b"/>
                <a:pathLst>
                  <a:path w="91" h="194">
                    <a:moveTo>
                      <a:pt x="0" y="126"/>
                    </a:moveTo>
                    <a:lnTo>
                      <a:pt x="17" y="0"/>
                    </a:lnTo>
                    <a:lnTo>
                      <a:pt x="91" y="8"/>
                    </a:lnTo>
                    <a:lnTo>
                      <a:pt x="58" y="90"/>
                    </a:lnTo>
                    <a:lnTo>
                      <a:pt x="58" y="190"/>
                    </a:lnTo>
                    <a:lnTo>
                      <a:pt x="13" y="194"/>
                    </a:lnTo>
                    <a:lnTo>
                      <a:pt x="21" y="133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4" name="Freeform 148"/>
              <p:cNvSpPr>
                <a:spLocks/>
              </p:cNvSpPr>
              <p:nvPr/>
            </p:nvSpPr>
            <p:spPr bwMode="auto">
              <a:xfrm>
                <a:off x="2936" y="1979"/>
                <a:ext cx="142" cy="99"/>
              </a:xfrm>
              <a:custGeom>
                <a:avLst/>
                <a:gdLst/>
                <a:ahLst/>
                <a:cxnLst>
                  <a:cxn ang="0">
                    <a:pos x="0" y="96"/>
                  </a:cxn>
                  <a:cxn ang="0">
                    <a:pos x="75" y="178"/>
                  </a:cxn>
                  <a:cxn ang="0">
                    <a:pos x="248" y="194"/>
                  </a:cxn>
                  <a:cxn ang="0">
                    <a:pos x="278" y="126"/>
                  </a:cxn>
                  <a:cxn ang="0">
                    <a:pos x="235" y="123"/>
                  </a:cxn>
                  <a:cxn ang="0">
                    <a:pos x="230" y="63"/>
                  </a:cxn>
                  <a:cxn ang="0">
                    <a:pos x="191" y="0"/>
                  </a:cxn>
                  <a:cxn ang="0">
                    <a:pos x="75" y="14"/>
                  </a:cxn>
                  <a:cxn ang="0">
                    <a:pos x="0" y="96"/>
                  </a:cxn>
                </a:cxnLst>
                <a:rect l="0" t="0" r="r" b="b"/>
                <a:pathLst>
                  <a:path w="278" h="194">
                    <a:moveTo>
                      <a:pt x="0" y="96"/>
                    </a:moveTo>
                    <a:lnTo>
                      <a:pt x="75" y="178"/>
                    </a:lnTo>
                    <a:lnTo>
                      <a:pt x="248" y="194"/>
                    </a:lnTo>
                    <a:lnTo>
                      <a:pt x="278" y="126"/>
                    </a:lnTo>
                    <a:lnTo>
                      <a:pt x="235" y="123"/>
                    </a:lnTo>
                    <a:lnTo>
                      <a:pt x="230" y="63"/>
                    </a:lnTo>
                    <a:lnTo>
                      <a:pt x="191" y="0"/>
                    </a:lnTo>
                    <a:lnTo>
                      <a:pt x="75" y="14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5" name="Freeform 149"/>
              <p:cNvSpPr>
                <a:spLocks/>
              </p:cNvSpPr>
              <p:nvPr/>
            </p:nvSpPr>
            <p:spPr bwMode="auto">
              <a:xfrm>
                <a:off x="3152" y="2311"/>
                <a:ext cx="309" cy="310"/>
              </a:xfrm>
              <a:custGeom>
                <a:avLst/>
                <a:gdLst/>
                <a:ahLst/>
                <a:cxnLst>
                  <a:cxn ang="0">
                    <a:pos x="0" y="163"/>
                  </a:cxn>
                  <a:cxn ang="0">
                    <a:pos x="8" y="108"/>
                  </a:cxn>
                  <a:cxn ang="0">
                    <a:pos x="41" y="118"/>
                  </a:cxn>
                  <a:cxn ang="0">
                    <a:pos x="81" y="86"/>
                  </a:cxn>
                  <a:cxn ang="0">
                    <a:pos x="96" y="63"/>
                  </a:cxn>
                  <a:cxn ang="0">
                    <a:pos x="66" y="26"/>
                  </a:cxn>
                  <a:cxn ang="0">
                    <a:pos x="130" y="0"/>
                  </a:cxn>
                  <a:cxn ang="0">
                    <a:pos x="263" y="73"/>
                  </a:cxn>
                  <a:cxn ang="0">
                    <a:pos x="263" y="97"/>
                  </a:cxn>
                  <a:cxn ang="0">
                    <a:pos x="296" y="115"/>
                  </a:cxn>
                  <a:cxn ang="0">
                    <a:pos x="324" y="133"/>
                  </a:cxn>
                  <a:cxn ang="0">
                    <a:pos x="348" y="118"/>
                  </a:cxn>
                  <a:cxn ang="0">
                    <a:pos x="402" y="138"/>
                  </a:cxn>
                  <a:cxn ang="0">
                    <a:pos x="472" y="280"/>
                  </a:cxn>
                  <a:cxn ang="0">
                    <a:pos x="481" y="290"/>
                  </a:cxn>
                  <a:cxn ang="0">
                    <a:pos x="510" y="343"/>
                  </a:cxn>
                  <a:cxn ang="0">
                    <a:pos x="602" y="358"/>
                  </a:cxn>
                  <a:cxn ang="0">
                    <a:pos x="615" y="383"/>
                  </a:cxn>
                  <a:cxn ang="0">
                    <a:pos x="593" y="455"/>
                  </a:cxn>
                  <a:cxn ang="0">
                    <a:pos x="510" y="491"/>
                  </a:cxn>
                  <a:cxn ang="0">
                    <a:pos x="413" y="517"/>
                  </a:cxn>
                  <a:cxn ang="0">
                    <a:pos x="341" y="615"/>
                  </a:cxn>
                  <a:cxn ang="0">
                    <a:pos x="341" y="576"/>
                  </a:cxn>
                  <a:cxn ang="0">
                    <a:pos x="286" y="554"/>
                  </a:cxn>
                  <a:cxn ang="0">
                    <a:pos x="233" y="584"/>
                  </a:cxn>
                  <a:cxn ang="0">
                    <a:pos x="180" y="473"/>
                  </a:cxn>
                  <a:cxn ang="0">
                    <a:pos x="137" y="431"/>
                  </a:cxn>
                  <a:cxn ang="0">
                    <a:pos x="111" y="317"/>
                  </a:cxn>
                  <a:cxn ang="0">
                    <a:pos x="0" y="163"/>
                  </a:cxn>
                </a:cxnLst>
                <a:rect l="0" t="0" r="r" b="b"/>
                <a:pathLst>
                  <a:path w="615" h="615">
                    <a:moveTo>
                      <a:pt x="0" y="163"/>
                    </a:moveTo>
                    <a:lnTo>
                      <a:pt x="8" y="108"/>
                    </a:lnTo>
                    <a:lnTo>
                      <a:pt x="41" y="118"/>
                    </a:lnTo>
                    <a:lnTo>
                      <a:pt x="81" y="86"/>
                    </a:lnTo>
                    <a:lnTo>
                      <a:pt x="96" y="63"/>
                    </a:lnTo>
                    <a:lnTo>
                      <a:pt x="66" y="26"/>
                    </a:lnTo>
                    <a:lnTo>
                      <a:pt x="130" y="0"/>
                    </a:lnTo>
                    <a:lnTo>
                      <a:pt x="263" y="73"/>
                    </a:lnTo>
                    <a:lnTo>
                      <a:pt x="263" y="97"/>
                    </a:lnTo>
                    <a:lnTo>
                      <a:pt x="296" y="115"/>
                    </a:lnTo>
                    <a:lnTo>
                      <a:pt x="324" y="133"/>
                    </a:lnTo>
                    <a:lnTo>
                      <a:pt x="348" y="118"/>
                    </a:lnTo>
                    <a:lnTo>
                      <a:pt x="402" y="138"/>
                    </a:lnTo>
                    <a:lnTo>
                      <a:pt x="472" y="280"/>
                    </a:lnTo>
                    <a:lnTo>
                      <a:pt x="481" y="290"/>
                    </a:lnTo>
                    <a:lnTo>
                      <a:pt x="510" y="343"/>
                    </a:lnTo>
                    <a:lnTo>
                      <a:pt x="602" y="358"/>
                    </a:lnTo>
                    <a:lnTo>
                      <a:pt x="615" y="383"/>
                    </a:lnTo>
                    <a:lnTo>
                      <a:pt x="593" y="455"/>
                    </a:lnTo>
                    <a:lnTo>
                      <a:pt x="510" y="491"/>
                    </a:lnTo>
                    <a:lnTo>
                      <a:pt x="413" y="517"/>
                    </a:lnTo>
                    <a:lnTo>
                      <a:pt x="341" y="615"/>
                    </a:lnTo>
                    <a:lnTo>
                      <a:pt x="341" y="576"/>
                    </a:lnTo>
                    <a:lnTo>
                      <a:pt x="286" y="554"/>
                    </a:lnTo>
                    <a:lnTo>
                      <a:pt x="233" y="584"/>
                    </a:lnTo>
                    <a:lnTo>
                      <a:pt x="180" y="473"/>
                    </a:lnTo>
                    <a:lnTo>
                      <a:pt x="137" y="431"/>
                    </a:lnTo>
                    <a:lnTo>
                      <a:pt x="111" y="317"/>
                    </a:lnTo>
                    <a:lnTo>
                      <a:pt x="0" y="16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6" name="Freeform 150"/>
              <p:cNvSpPr>
                <a:spLocks/>
              </p:cNvSpPr>
              <p:nvPr/>
            </p:nvSpPr>
            <p:spPr bwMode="auto">
              <a:xfrm>
                <a:off x="2929" y="1148"/>
                <a:ext cx="2532" cy="965"/>
              </a:xfrm>
              <a:custGeom>
                <a:avLst/>
                <a:gdLst/>
                <a:ahLst/>
                <a:cxnLst>
                  <a:cxn ang="0">
                    <a:pos x="84" y="1204"/>
                  </a:cxn>
                  <a:cxn ang="0">
                    <a:pos x="265" y="1050"/>
                  </a:cxn>
                  <a:cxn ang="0">
                    <a:pos x="264" y="621"/>
                  </a:cxn>
                  <a:cxn ang="0">
                    <a:pos x="477" y="570"/>
                  </a:cxn>
                  <a:cxn ang="0">
                    <a:pos x="526" y="887"/>
                  </a:cxn>
                  <a:cxn ang="0">
                    <a:pos x="591" y="785"/>
                  </a:cxn>
                  <a:cxn ang="0">
                    <a:pos x="744" y="676"/>
                  </a:cxn>
                  <a:cxn ang="0">
                    <a:pos x="1153" y="580"/>
                  </a:cxn>
                  <a:cxn ang="0">
                    <a:pos x="1451" y="595"/>
                  </a:cxn>
                  <a:cxn ang="0">
                    <a:pos x="1458" y="333"/>
                  </a:cxn>
                  <a:cxn ang="0">
                    <a:pos x="1568" y="659"/>
                  </a:cxn>
                  <a:cxn ang="0">
                    <a:pos x="1632" y="595"/>
                  </a:cxn>
                  <a:cxn ang="0">
                    <a:pos x="1702" y="595"/>
                  </a:cxn>
                  <a:cxn ang="0">
                    <a:pos x="1628" y="431"/>
                  </a:cxn>
                  <a:cxn ang="0">
                    <a:pos x="1864" y="418"/>
                  </a:cxn>
                  <a:cxn ang="0">
                    <a:pos x="1963" y="270"/>
                  </a:cxn>
                  <a:cxn ang="0">
                    <a:pos x="2233" y="112"/>
                  </a:cxn>
                  <a:cxn ang="0">
                    <a:pos x="2389" y="48"/>
                  </a:cxn>
                  <a:cxn ang="0">
                    <a:pos x="2761" y="129"/>
                  </a:cxn>
                  <a:cxn ang="0">
                    <a:pos x="2543" y="317"/>
                  </a:cxn>
                  <a:cxn ang="0">
                    <a:pos x="2785" y="319"/>
                  </a:cxn>
                  <a:cxn ang="0">
                    <a:pos x="3038" y="276"/>
                  </a:cxn>
                  <a:cxn ang="0">
                    <a:pos x="3396" y="418"/>
                  </a:cxn>
                  <a:cxn ang="0">
                    <a:pos x="3790" y="417"/>
                  </a:cxn>
                  <a:cxn ang="0">
                    <a:pos x="4182" y="540"/>
                  </a:cxn>
                  <a:cxn ang="0">
                    <a:pos x="4425" y="521"/>
                  </a:cxn>
                  <a:cxn ang="0">
                    <a:pos x="4898" y="714"/>
                  </a:cxn>
                  <a:cxn ang="0">
                    <a:pos x="4874" y="849"/>
                  </a:cxn>
                  <a:cxn ang="0">
                    <a:pos x="4718" y="744"/>
                  </a:cxn>
                  <a:cxn ang="0">
                    <a:pos x="4671" y="961"/>
                  </a:cxn>
                  <a:cxn ang="0">
                    <a:pos x="4292" y="1059"/>
                  </a:cxn>
                  <a:cxn ang="0">
                    <a:pos x="4181" y="1274"/>
                  </a:cxn>
                  <a:cxn ang="0">
                    <a:pos x="4022" y="1534"/>
                  </a:cxn>
                  <a:cxn ang="0">
                    <a:pos x="4237" y="971"/>
                  </a:cxn>
                  <a:cxn ang="0">
                    <a:pos x="3943" y="1094"/>
                  </a:cxn>
                  <a:cxn ang="0">
                    <a:pos x="3605" y="1132"/>
                  </a:cxn>
                  <a:cxn ang="0">
                    <a:pos x="3482" y="1409"/>
                  </a:cxn>
                  <a:cxn ang="0">
                    <a:pos x="3543" y="1539"/>
                  </a:cxn>
                  <a:cxn ang="0">
                    <a:pos x="3271" y="1863"/>
                  </a:cxn>
                  <a:cxn ang="0">
                    <a:pos x="3109" y="1438"/>
                  </a:cxn>
                  <a:cxn ang="0">
                    <a:pos x="2779" y="1564"/>
                  </a:cxn>
                  <a:cxn ang="0">
                    <a:pos x="2291" y="1572"/>
                  </a:cxn>
                  <a:cxn ang="0">
                    <a:pos x="1769" y="1571"/>
                  </a:cxn>
                  <a:cxn ang="0">
                    <a:pos x="1534" y="1430"/>
                  </a:cxn>
                  <a:cxn ang="0">
                    <a:pos x="1246" y="1327"/>
                  </a:cxn>
                  <a:cxn ang="0">
                    <a:pos x="1048" y="1371"/>
                  </a:cxn>
                  <a:cxn ang="0">
                    <a:pos x="1093" y="1534"/>
                  </a:cxn>
                  <a:cxn ang="0">
                    <a:pos x="957" y="1519"/>
                  </a:cxn>
                  <a:cxn ang="0">
                    <a:pos x="785" y="1553"/>
                  </a:cxn>
                  <a:cxn ang="0">
                    <a:pos x="780" y="1653"/>
                  </a:cxn>
                  <a:cxn ang="0">
                    <a:pos x="818" y="1733"/>
                  </a:cxn>
                  <a:cxn ang="0">
                    <a:pos x="765" y="1883"/>
                  </a:cxn>
                  <a:cxn ang="0">
                    <a:pos x="565" y="1823"/>
                  </a:cxn>
                  <a:cxn ang="0">
                    <a:pos x="575" y="1601"/>
                  </a:cxn>
                  <a:cxn ang="0">
                    <a:pos x="390" y="1464"/>
                  </a:cxn>
                  <a:cxn ang="0">
                    <a:pos x="338" y="1427"/>
                  </a:cxn>
                  <a:cxn ang="0">
                    <a:pos x="203" y="1314"/>
                  </a:cxn>
                  <a:cxn ang="0">
                    <a:pos x="123" y="1407"/>
                  </a:cxn>
                </a:cxnLst>
                <a:rect l="0" t="0" r="r" b="b"/>
                <a:pathLst>
                  <a:path w="5001" h="1918">
                    <a:moveTo>
                      <a:pt x="0" y="1364"/>
                    </a:moveTo>
                    <a:lnTo>
                      <a:pt x="43" y="1316"/>
                    </a:lnTo>
                    <a:lnTo>
                      <a:pt x="28" y="1337"/>
                    </a:lnTo>
                    <a:lnTo>
                      <a:pt x="46" y="1344"/>
                    </a:lnTo>
                    <a:lnTo>
                      <a:pt x="43" y="1252"/>
                    </a:lnTo>
                    <a:lnTo>
                      <a:pt x="57" y="1211"/>
                    </a:lnTo>
                    <a:lnTo>
                      <a:pt x="84" y="1204"/>
                    </a:lnTo>
                    <a:lnTo>
                      <a:pt x="132" y="1244"/>
                    </a:lnTo>
                    <a:lnTo>
                      <a:pt x="142" y="1168"/>
                    </a:lnTo>
                    <a:lnTo>
                      <a:pt x="121" y="1170"/>
                    </a:lnTo>
                    <a:lnTo>
                      <a:pt x="113" y="1127"/>
                    </a:lnTo>
                    <a:lnTo>
                      <a:pt x="310" y="1086"/>
                    </a:lnTo>
                    <a:lnTo>
                      <a:pt x="264" y="1072"/>
                    </a:lnTo>
                    <a:lnTo>
                      <a:pt x="265" y="1050"/>
                    </a:lnTo>
                    <a:lnTo>
                      <a:pt x="235" y="1058"/>
                    </a:lnTo>
                    <a:lnTo>
                      <a:pt x="349" y="943"/>
                    </a:lnTo>
                    <a:lnTo>
                      <a:pt x="297" y="826"/>
                    </a:lnTo>
                    <a:lnTo>
                      <a:pt x="309" y="770"/>
                    </a:lnTo>
                    <a:lnTo>
                      <a:pt x="280" y="707"/>
                    </a:lnTo>
                    <a:lnTo>
                      <a:pt x="304" y="669"/>
                    </a:lnTo>
                    <a:lnTo>
                      <a:pt x="264" y="621"/>
                    </a:lnTo>
                    <a:lnTo>
                      <a:pt x="275" y="580"/>
                    </a:lnTo>
                    <a:lnTo>
                      <a:pt x="329" y="533"/>
                    </a:lnTo>
                    <a:lnTo>
                      <a:pt x="358" y="527"/>
                    </a:lnTo>
                    <a:lnTo>
                      <a:pt x="396" y="540"/>
                    </a:lnTo>
                    <a:lnTo>
                      <a:pt x="364" y="550"/>
                    </a:lnTo>
                    <a:lnTo>
                      <a:pt x="390" y="565"/>
                    </a:lnTo>
                    <a:lnTo>
                      <a:pt x="477" y="570"/>
                    </a:lnTo>
                    <a:lnTo>
                      <a:pt x="630" y="667"/>
                    </a:lnTo>
                    <a:lnTo>
                      <a:pt x="633" y="715"/>
                    </a:lnTo>
                    <a:lnTo>
                      <a:pt x="567" y="756"/>
                    </a:lnTo>
                    <a:lnTo>
                      <a:pt x="360" y="699"/>
                    </a:lnTo>
                    <a:lnTo>
                      <a:pt x="445" y="767"/>
                    </a:lnTo>
                    <a:lnTo>
                      <a:pt x="442" y="848"/>
                    </a:lnTo>
                    <a:lnTo>
                      <a:pt x="526" y="887"/>
                    </a:lnTo>
                    <a:lnTo>
                      <a:pt x="547" y="878"/>
                    </a:lnTo>
                    <a:lnTo>
                      <a:pt x="537" y="848"/>
                    </a:lnTo>
                    <a:lnTo>
                      <a:pt x="499" y="834"/>
                    </a:lnTo>
                    <a:lnTo>
                      <a:pt x="507" y="807"/>
                    </a:lnTo>
                    <a:lnTo>
                      <a:pt x="546" y="837"/>
                    </a:lnTo>
                    <a:lnTo>
                      <a:pt x="624" y="848"/>
                    </a:lnTo>
                    <a:lnTo>
                      <a:pt x="591" y="785"/>
                    </a:lnTo>
                    <a:lnTo>
                      <a:pt x="667" y="729"/>
                    </a:lnTo>
                    <a:lnTo>
                      <a:pt x="720" y="767"/>
                    </a:lnTo>
                    <a:lnTo>
                      <a:pt x="719" y="625"/>
                    </a:lnTo>
                    <a:lnTo>
                      <a:pt x="697" y="603"/>
                    </a:lnTo>
                    <a:lnTo>
                      <a:pt x="785" y="634"/>
                    </a:lnTo>
                    <a:lnTo>
                      <a:pt x="792" y="652"/>
                    </a:lnTo>
                    <a:lnTo>
                      <a:pt x="744" y="676"/>
                    </a:lnTo>
                    <a:lnTo>
                      <a:pt x="792" y="723"/>
                    </a:lnTo>
                    <a:lnTo>
                      <a:pt x="833" y="669"/>
                    </a:lnTo>
                    <a:lnTo>
                      <a:pt x="1002" y="585"/>
                    </a:lnTo>
                    <a:lnTo>
                      <a:pt x="1027" y="580"/>
                    </a:lnTo>
                    <a:lnTo>
                      <a:pt x="1002" y="596"/>
                    </a:lnTo>
                    <a:lnTo>
                      <a:pt x="1032" y="637"/>
                    </a:lnTo>
                    <a:lnTo>
                      <a:pt x="1153" y="580"/>
                    </a:lnTo>
                    <a:lnTo>
                      <a:pt x="1181" y="624"/>
                    </a:lnTo>
                    <a:lnTo>
                      <a:pt x="1209" y="591"/>
                    </a:lnTo>
                    <a:lnTo>
                      <a:pt x="1193" y="546"/>
                    </a:lnTo>
                    <a:lnTo>
                      <a:pt x="1211" y="531"/>
                    </a:lnTo>
                    <a:lnTo>
                      <a:pt x="1304" y="554"/>
                    </a:lnTo>
                    <a:lnTo>
                      <a:pt x="1428" y="633"/>
                    </a:lnTo>
                    <a:lnTo>
                      <a:pt x="1451" y="595"/>
                    </a:lnTo>
                    <a:lnTo>
                      <a:pt x="1424" y="554"/>
                    </a:lnTo>
                    <a:lnTo>
                      <a:pt x="1386" y="543"/>
                    </a:lnTo>
                    <a:lnTo>
                      <a:pt x="1401" y="480"/>
                    </a:lnTo>
                    <a:lnTo>
                      <a:pt x="1376" y="470"/>
                    </a:lnTo>
                    <a:lnTo>
                      <a:pt x="1385" y="442"/>
                    </a:lnTo>
                    <a:lnTo>
                      <a:pt x="1429" y="410"/>
                    </a:lnTo>
                    <a:lnTo>
                      <a:pt x="1458" y="333"/>
                    </a:lnTo>
                    <a:lnTo>
                      <a:pt x="1522" y="334"/>
                    </a:lnTo>
                    <a:lnTo>
                      <a:pt x="1551" y="346"/>
                    </a:lnTo>
                    <a:lnTo>
                      <a:pt x="1528" y="427"/>
                    </a:lnTo>
                    <a:lnTo>
                      <a:pt x="1556" y="468"/>
                    </a:lnTo>
                    <a:lnTo>
                      <a:pt x="1547" y="580"/>
                    </a:lnTo>
                    <a:lnTo>
                      <a:pt x="1579" y="618"/>
                    </a:lnTo>
                    <a:lnTo>
                      <a:pt x="1568" y="659"/>
                    </a:lnTo>
                    <a:lnTo>
                      <a:pt x="1520" y="689"/>
                    </a:lnTo>
                    <a:lnTo>
                      <a:pt x="1534" y="707"/>
                    </a:lnTo>
                    <a:lnTo>
                      <a:pt x="1470" y="722"/>
                    </a:lnTo>
                    <a:lnTo>
                      <a:pt x="1536" y="749"/>
                    </a:lnTo>
                    <a:lnTo>
                      <a:pt x="1613" y="659"/>
                    </a:lnTo>
                    <a:lnTo>
                      <a:pt x="1605" y="603"/>
                    </a:lnTo>
                    <a:lnTo>
                      <a:pt x="1632" y="595"/>
                    </a:lnTo>
                    <a:lnTo>
                      <a:pt x="1671" y="584"/>
                    </a:lnTo>
                    <a:lnTo>
                      <a:pt x="1690" y="617"/>
                    </a:lnTo>
                    <a:lnTo>
                      <a:pt x="1689" y="658"/>
                    </a:lnTo>
                    <a:lnTo>
                      <a:pt x="1738" y="669"/>
                    </a:lnTo>
                    <a:lnTo>
                      <a:pt x="1700" y="655"/>
                    </a:lnTo>
                    <a:lnTo>
                      <a:pt x="1717" y="633"/>
                    </a:lnTo>
                    <a:lnTo>
                      <a:pt x="1702" y="595"/>
                    </a:lnTo>
                    <a:lnTo>
                      <a:pt x="1587" y="570"/>
                    </a:lnTo>
                    <a:lnTo>
                      <a:pt x="1605" y="481"/>
                    </a:lnTo>
                    <a:lnTo>
                      <a:pt x="1566" y="427"/>
                    </a:lnTo>
                    <a:lnTo>
                      <a:pt x="1621" y="376"/>
                    </a:lnTo>
                    <a:lnTo>
                      <a:pt x="1615" y="341"/>
                    </a:lnTo>
                    <a:lnTo>
                      <a:pt x="1642" y="360"/>
                    </a:lnTo>
                    <a:lnTo>
                      <a:pt x="1628" y="431"/>
                    </a:lnTo>
                    <a:lnTo>
                      <a:pt x="1648" y="442"/>
                    </a:lnTo>
                    <a:lnTo>
                      <a:pt x="1723" y="464"/>
                    </a:lnTo>
                    <a:lnTo>
                      <a:pt x="1653" y="404"/>
                    </a:lnTo>
                    <a:lnTo>
                      <a:pt x="1707" y="408"/>
                    </a:lnTo>
                    <a:lnTo>
                      <a:pt x="1696" y="383"/>
                    </a:lnTo>
                    <a:lnTo>
                      <a:pt x="1723" y="372"/>
                    </a:lnTo>
                    <a:lnTo>
                      <a:pt x="1864" y="418"/>
                    </a:lnTo>
                    <a:lnTo>
                      <a:pt x="1838" y="450"/>
                    </a:lnTo>
                    <a:lnTo>
                      <a:pt x="1833" y="494"/>
                    </a:lnTo>
                    <a:lnTo>
                      <a:pt x="1862" y="521"/>
                    </a:lnTo>
                    <a:lnTo>
                      <a:pt x="1879" y="418"/>
                    </a:lnTo>
                    <a:lnTo>
                      <a:pt x="1801" y="367"/>
                    </a:lnTo>
                    <a:lnTo>
                      <a:pt x="1783" y="297"/>
                    </a:lnTo>
                    <a:lnTo>
                      <a:pt x="1963" y="270"/>
                    </a:lnTo>
                    <a:lnTo>
                      <a:pt x="1942" y="205"/>
                    </a:lnTo>
                    <a:lnTo>
                      <a:pt x="1963" y="219"/>
                    </a:lnTo>
                    <a:lnTo>
                      <a:pt x="1994" y="194"/>
                    </a:lnTo>
                    <a:lnTo>
                      <a:pt x="1972" y="186"/>
                    </a:lnTo>
                    <a:lnTo>
                      <a:pt x="2162" y="133"/>
                    </a:lnTo>
                    <a:lnTo>
                      <a:pt x="2144" y="118"/>
                    </a:lnTo>
                    <a:lnTo>
                      <a:pt x="2233" y="112"/>
                    </a:lnTo>
                    <a:lnTo>
                      <a:pt x="2232" y="129"/>
                    </a:lnTo>
                    <a:lnTo>
                      <a:pt x="2254" y="129"/>
                    </a:lnTo>
                    <a:lnTo>
                      <a:pt x="2317" y="106"/>
                    </a:lnTo>
                    <a:lnTo>
                      <a:pt x="2346" y="119"/>
                    </a:lnTo>
                    <a:lnTo>
                      <a:pt x="2318" y="92"/>
                    </a:lnTo>
                    <a:lnTo>
                      <a:pt x="2389" y="85"/>
                    </a:lnTo>
                    <a:lnTo>
                      <a:pt x="2389" y="48"/>
                    </a:lnTo>
                    <a:lnTo>
                      <a:pt x="2475" y="0"/>
                    </a:lnTo>
                    <a:lnTo>
                      <a:pt x="2533" y="28"/>
                    </a:lnTo>
                    <a:lnTo>
                      <a:pt x="2485" y="55"/>
                    </a:lnTo>
                    <a:lnTo>
                      <a:pt x="2570" y="54"/>
                    </a:lnTo>
                    <a:lnTo>
                      <a:pt x="2536" y="92"/>
                    </a:lnTo>
                    <a:lnTo>
                      <a:pt x="2680" y="71"/>
                    </a:lnTo>
                    <a:lnTo>
                      <a:pt x="2761" y="129"/>
                    </a:lnTo>
                    <a:lnTo>
                      <a:pt x="2747" y="152"/>
                    </a:lnTo>
                    <a:lnTo>
                      <a:pt x="2721" y="139"/>
                    </a:lnTo>
                    <a:lnTo>
                      <a:pt x="2757" y="158"/>
                    </a:lnTo>
                    <a:lnTo>
                      <a:pt x="2739" y="193"/>
                    </a:lnTo>
                    <a:lnTo>
                      <a:pt x="2475" y="360"/>
                    </a:lnTo>
                    <a:lnTo>
                      <a:pt x="2559" y="339"/>
                    </a:lnTo>
                    <a:lnTo>
                      <a:pt x="2543" y="317"/>
                    </a:lnTo>
                    <a:lnTo>
                      <a:pt x="2676" y="285"/>
                    </a:lnTo>
                    <a:lnTo>
                      <a:pt x="2637" y="290"/>
                    </a:lnTo>
                    <a:lnTo>
                      <a:pt x="2647" y="262"/>
                    </a:lnTo>
                    <a:lnTo>
                      <a:pt x="2721" y="285"/>
                    </a:lnTo>
                    <a:lnTo>
                      <a:pt x="2732" y="262"/>
                    </a:lnTo>
                    <a:lnTo>
                      <a:pt x="2749" y="317"/>
                    </a:lnTo>
                    <a:lnTo>
                      <a:pt x="2785" y="319"/>
                    </a:lnTo>
                    <a:lnTo>
                      <a:pt x="2751" y="297"/>
                    </a:lnTo>
                    <a:lnTo>
                      <a:pt x="2821" y="282"/>
                    </a:lnTo>
                    <a:lnTo>
                      <a:pt x="2906" y="297"/>
                    </a:lnTo>
                    <a:lnTo>
                      <a:pt x="2897" y="317"/>
                    </a:lnTo>
                    <a:lnTo>
                      <a:pt x="2972" y="333"/>
                    </a:lnTo>
                    <a:lnTo>
                      <a:pt x="3035" y="328"/>
                    </a:lnTo>
                    <a:lnTo>
                      <a:pt x="3038" y="276"/>
                    </a:lnTo>
                    <a:lnTo>
                      <a:pt x="3058" y="271"/>
                    </a:lnTo>
                    <a:lnTo>
                      <a:pt x="3220" y="328"/>
                    </a:lnTo>
                    <a:lnTo>
                      <a:pt x="3195" y="418"/>
                    </a:lnTo>
                    <a:lnTo>
                      <a:pt x="3272" y="480"/>
                    </a:lnTo>
                    <a:lnTo>
                      <a:pt x="3315" y="397"/>
                    </a:lnTo>
                    <a:lnTo>
                      <a:pt x="3341" y="431"/>
                    </a:lnTo>
                    <a:lnTo>
                      <a:pt x="3396" y="418"/>
                    </a:lnTo>
                    <a:lnTo>
                      <a:pt x="3468" y="450"/>
                    </a:lnTo>
                    <a:lnTo>
                      <a:pt x="3527" y="429"/>
                    </a:lnTo>
                    <a:lnTo>
                      <a:pt x="3523" y="397"/>
                    </a:lnTo>
                    <a:lnTo>
                      <a:pt x="3560" y="339"/>
                    </a:lnTo>
                    <a:lnTo>
                      <a:pt x="3806" y="380"/>
                    </a:lnTo>
                    <a:lnTo>
                      <a:pt x="3820" y="408"/>
                    </a:lnTo>
                    <a:lnTo>
                      <a:pt x="3790" y="417"/>
                    </a:lnTo>
                    <a:lnTo>
                      <a:pt x="3870" y="429"/>
                    </a:lnTo>
                    <a:lnTo>
                      <a:pt x="3898" y="470"/>
                    </a:lnTo>
                    <a:lnTo>
                      <a:pt x="4082" y="464"/>
                    </a:lnTo>
                    <a:lnTo>
                      <a:pt x="4116" y="494"/>
                    </a:lnTo>
                    <a:lnTo>
                      <a:pt x="4102" y="533"/>
                    </a:lnTo>
                    <a:lnTo>
                      <a:pt x="4154" y="562"/>
                    </a:lnTo>
                    <a:lnTo>
                      <a:pt x="4182" y="540"/>
                    </a:lnTo>
                    <a:lnTo>
                      <a:pt x="4314" y="555"/>
                    </a:lnTo>
                    <a:lnTo>
                      <a:pt x="4342" y="533"/>
                    </a:lnTo>
                    <a:lnTo>
                      <a:pt x="4356" y="568"/>
                    </a:lnTo>
                    <a:lnTo>
                      <a:pt x="4412" y="596"/>
                    </a:lnTo>
                    <a:lnTo>
                      <a:pt x="4435" y="576"/>
                    </a:lnTo>
                    <a:lnTo>
                      <a:pt x="4411" y="546"/>
                    </a:lnTo>
                    <a:lnTo>
                      <a:pt x="4425" y="521"/>
                    </a:lnTo>
                    <a:lnTo>
                      <a:pt x="4654" y="561"/>
                    </a:lnTo>
                    <a:lnTo>
                      <a:pt x="4802" y="659"/>
                    </a:lnTo>
                    <a:lnTo>
                      <a:pt x="4835" y="659"/>
                    </a:lnTo>
                    <a:lnTo>
                      <a:pt x="4874" y="744"/>
                    </a:lnTo>
                    <a:lnTo>
                      <a:pt x="4858" y="699"/>
                    </a:lnTo>
                    <a:lnTo>
                      <a:pt x="4881" y="695"/>
                    </a:lnTo>
                    <a:lnTo>
                      <a:pt x="4898" y="714"/>
                    </a:lnTo>
                    <a:lnTo>
                      <a:pt x="4941" y="707"/>
                    </a:lnTo>
                    <a:lnTo>
                      <a:pt x="5001" y="753"/>
                    </a:lnTo>
                    <a:lnTo>
                      <a:pt x="4915" y="805"/>
                    </a:lnTo>
                    <a:lnTo>
                      <a:pt x="4932" y="819"/>
                    </a:lnTo>
                    <a:lnTo>
                      <a:pt x="4901" y="829"/>
                    </a:lnTo>
                    <a:lnTo>
                      <a:pt x="4927" y="849"/>
                    </a:lnTo>
                    <a:lnTo>
                      <a:pt x="4874" y="849"/>
                    </a:lnTo>
                    <a:lnTo>
                      <a:pt x="4857" y="819"/>
                    </a:lnTo>
                    <a:lnTo>
                      <a:pt x="4837" y="831"/>
                    </a:lnTo>
                    <a:lnTo>
                      <a:pt x="4802" y="785"/>
                    </a:lnTo>
                    <a:lnTo>
                      <a:pt x="4743" y="786"/>
                    </a:lnTo>
                    <a:lnTo>
                      <a:pt x="4729" y="756"/>
                    </a:lnTo>
                    <a:lnTo>
                      <a:pt x="4740" y="744"/>
                    </a:lnTo>
                    <a:lnTo>
                      <a:pt x="4718" y="744"/>
                    </a:lnTo>
                    <a:lnTo>
                      <a:pt x="4700" y="753"/>
                    </a:lnTo>
                    <a:lnTo>
                      <a:pt x="4723" y="786"/>
                    </a:lnTo>
                    <a:lnTo>
                      <a:pt x="4708" y="807"/>
                    </a:lnTo>
                    <a:lnTo>
                      <a:pt x="4657" y="840"/>
                    </a:lnTo>
                    <a:lnTo>
                      <a:pt x="4624" y="834"/>
                    </a:lnTo>
                    <a:lnTo>
                      <a:pt x="4679" y="927"/>
                    </a:lnTo>
                    <a:lnTo>
                      <a:pt x="4671" y="961"/>
                    </a:lnTo>
                    <a:lnTo>
                      <a:pt x="4613" y="938"/>
                    </a:lnTo>
                    <a:lnTo>
                      <a:pt x="4615" y="950"/>
                    </a:lnTo>
                    <a:lnTo>
                      <a:pt x="4509" y="995"/>
                    </a:lnTo>
                    <a:lnTo>
                      <a:pt x="4414" y="1091"/>
                    </a:lnTo>
                    <a:lnTo>
                      <a:pt x="4351" y="1056"/>
                    </a:lnTo>
                    <a:lnTo>
                      <a:pt x="4292" y="1094"/>
                    </a:lnTo>
                    <a:lnTo>
                      <a:pt x="4292" y="1059"/>
                    </a:lnTo>
                    <a:lnTo>
                      <a:pt x="4257" y="1097"/>
                    </a:lnTo>
                    <a:lnTo>
                      <a:pt x="4216" y="1092"/>
                    </a:lnTo>
                    <a:lnTo>
                      <a:pt x="4174" y="1187"/>
                    </a:lnTo>
                    <a:lnTo>
                      <a:pt x="4209" y="1204"/>
                    </a:lnTo>
                    <a:lnTo>
                      <a:pt x="4193" y="1233"/>
                    </a:lnTo>
                    <a:lnTo>
                      <a:pt x="4210" y="1282"/>
                    </a:lnTo>
                    <a:lnTo>
                      <a:pt x="4181" y="1274"/>
                    </a:lnTo>
                    <a:lnTo>
                      <a:pt x="4162" y="1315"/>
                    </a:lnTo>
                    <a:lnTo>
                      <a:pt x="4174" y="1355"/>
                    </a:lnTo>
                    <a:lnTo>
                      <a:pt x="4111" y="1385"/>
                    </a:lnTo>
                    <a:lnTo>
                      <a:pt x="4116" y="1427"/>
                    </a:lnTo>
                    <a:lnTo>
                      <a:pt x="4072" y="1438"/>
                    </a:lnTo>
                    <a:lnTo>
                      <a:pt x="4060" y="1483"/>
                    </a:lnTo>
                    <a:lnTo>
                      <a:pt x="4022" y="1534"/>
                    </a:lnTo>
                    <a:lnTo>
                      <a:pt x="3990" y="1355"/>
                    </a:lnTo>
                    <a:lnTo>
                      <a:pt x="3992" y="1256"/>
                    </a:lnTo>
                    <a:lnTo>
                      <a:pt x="4022" y="1198"/>
                    </a:lnTo>
                    <a:lnTo>
                      <a:pt x="4067" y="1187"/>
                    </a:lnTo>
                    <a:lnTo>
                      <a:pt x="4171" y="1065"/>
                    </a:lnTo>
                    <a:lnTo>
                      <a:pt x="4221" y="1042"/>
                    </a:lnTo>
                    <a:lnTo>
                      <a:pt x="4237" y="971"/>
                    </a:lnTo>
                    <a:lnTo>
                      <a:pt x="4257" y="952"/>
                    </a:lnTo>
                    <a:lnTo>
                      <a:pt x="4218" y="950"/>
                    </a:lnTo>
                    <a:lnTo>
                      <a:pt x="4206" y="1009"/>
                    </a:lnTo>
                    <a:lnTo>
                      <a:pt x="4119" y="1058"/>
                    </a:lnTo>
                    <a:lnTo>
                      <a:pt x="4125" y="984"/>
                    </a:lnTo>
                    <a:lnTo>
                      <a:pt x="4032" y="1001"/>
                    </a:lnTo>
                    <a:lnTo>
                      <a:pt x="3943" y="1094"/>
                    </a:lnTo>
                    <a:lnTo>
                      <a:pt x="3961" y="1133"/>
                    </a:lnTo>
                    <a:lnTo>
                      <a:pt x="3865" y="1147"/>
                    </a:lnTo>
                    <a:lnTo>
                      <a:pt x="3853" y="1135"/>
                    </a:lnTo>
                    <a:lnTo>
                      <a:pt x="3886" y="1128"/>
                    </a:lnTo>
                    <a:lnTo>
                      <a:pt x="3807" y="1105"/>
                    </a:lnTo>
                    <a:lnTo>
                      <a:pt x="3785" y="1128"/>
                    </a:lnTo>
                    <a:lnTo>
                      <a:pt x="3605" y="1132"/>
                    </a:lnTo>
                    <a:lnTo>
                      <a:pt x="3391" y="1349"/>
                    </a:lnTo>
                    <a:lnTo>
                      <a:pt x="3433" y="1360"/>
                    </a:lnTo>
                    <a:lnTo>
                      <a:pt x="3433" y="1397"/>
                    </a:lnTo>
                    <a:lnTo>
                      <a:pt x="3459" y="1375"/>
                    </a:lnTo>
                    <a:lnTo>
                      <a:pt x="3453" y="1407"/>
                    </a:lnTo>
                    <a:lnTo>
                      <a:pt x="3484" y="1386"/>
                    </a:lnTo>
                    <a:lnTo>
                      <a:pt x="3482" y="1409"/>
                    </a:lnTo>
                    <a:lnTo>
                      <a:pt x="3490" y="1375"/>
                    </a:lnTo>
                    <a:lnTo>
                      <a:pt x="3523" y="1375"/>
                    </a:lnTo>
                    <a:lnTo>
                      <a:pt x="3566" y="1420"/>
                    </a:lnTo>
                    <a:lnTo>
                      <a:pt x="3527" y="1426"/>
                    </a:lnTo>
                    <a:lnTo>
                      <a:pt x="3564" y="1439"/>
                    </a:lnTo>
                    <a:lnTo>
                      <a:pt x="3569" y="1469"/>
                    </a:lnTo>
                    <a:lnTo>
                      <a:pt x="3543" y="1539"/>
                    </a:lnTo>
                    <a:lnTo>
                      <a:pt x="3536" y="1643"/>
                    </a:lnTo>
                    <a:lnTo>
                      <a:pt x="3385" y="1863"/>
                    </a:lnTo>
                    <a:lnTo>
                      <a:pt x="3333" y="1890"/>
                    </a:lnTo>
                    <a:lnTo>
                      <a:pt x="3292" y="1863"/>
                    </a:lnTo>
                    <a:lnTo>
                      <a:pt x="3254" y="1904"/>
                    </a:lnTo>
                    <a:lnTo>
                      <a:pt x="3252" y="1897"/>
                    </a:lnTo>
                    <a:lnTo>
                      <a:pt x="3271" y="1863"/>
                    </a:lnTo>
                    <a:lnTo>
                      <a:pt x="3263" y="1807"/>
                    </a:lnTo>
                    <a:lnTo>
                      <a:pt x="3327" y="1785"/>
                    </a:lnTo>
                    <a:lnTo>
                      <a:pt x="3376" y="1640"/>
                    </a:lnTo>
                    <a:lnTo>
                      <a:pt x="3268" y="1674"/>
                    </a:lnTo>
                    <a:lnTo>
                      <a:pt x="3252" y="1620"/>
                    </a:lnTo>
                    <a:lnTo>
                      <a:pt x="3162" y="1586"/>
                    </a:lnTo>
                    <a:lnTo>
                      <a:pt x="3109" y="1438"/>
                    </a:lnTo>
                    <a:lnTo>
                      <a:pt x="3050" y="1409"/>
                    </a:lnTo>
                    <a:lnTo>
                      <a:pt x="2943" y="1450"/>
                    </a:lnTo>
                    <a:lnTo>
                      <a:pt x="2964" y="1480"/>
                    </a:lnTo>
                    <a:lnTo>
                      <a:pt x="2919" y="1571"/>
                    </a:lnTo>
                    <a:lnTo>
                      <a:pt x="2878" y="1594"/>
                    </a:lnTo>
                    <a:lnTo>
                      <a:pt x="2832" y="1573"/>
                    </a:lnTo>
                    <a:lnTo>
                      <a:pt x="2779" y="1564"/>
                    </a:lnTo>
                    <a:lnTo>
                      <a:pt x="2641" y="1605"/>
                    </a:lnTo>
                    <a:lnTo>
                      <a:pt x="2518" y="1543"/>
                    </a:lnTo>
                    <a:lnTo>
                      <a:pt x="2440" y="1553"/>
                    </a:lnTo>
                    <a:lnTo>
                      <a:pt x="2412" y="1504"/>
                    </a:lnTo>
                    <a:lnTo>
                      <a:pt x="2334" y="1469"/>
                    </a:lnTo>
                    <a:lnTo>
                      <a:pt x="2295" y="1508"/>
                    </a:lnTo>
                    <a:lnTo>
                      <a:pt x="2291" y="1572"/>
                    </a:lnTo>
                    <a:lnTo>
                      <a:pt x="2115" y="1543"/>
                    </a:lnTo>
                    <a:lnTo>
                      <a:pt x="2022" y="1605"/>
                    </a:lnTo>
                    <a:lnTo>
                      <a:pt x="1972" y="1627"/>
                    </a:lnTo>
                    <a:lnTo>
                      <a:pt x="1910" y="1580"/>
                    </a:lnTo>
                    <a:lnTo>
                      <a:pt x="1870" y="1606"/>
                    </a:lnTo>
                    <a:lnTo>
                      <a:pt x="1796" y="1573"/>
                    </a:lnTo>
                    <a:lnTo>
                      <a:pt x="1769" y="1571"/>
                    </a:lnTo>
                    <a:lnTo>
                      <a:pt x="1747" y="1519"/>
                    </a:lnTo>
                    <a:lnTo>
                      <a:pt x="1707" y="1519"/>
                    </a:lnTo>
                    <a:lnTo>
                      <a:pt x="1690" y="1528"/>
                    </a:lnTo>
                    <a:lnTo>
                      <a:pt x="1657" y="1489"/>
                    </a:lnTo>
                    <a:lnTo>
                      <a:pt x="1637" y="1499"/>
                    </a:lnTo>
                    <a:lnTo>
                      <a:pt x="1616" y="1510"/>
                    </a:lnTo>
                    <a:lnTo>
                      <a:pt x="1534" y="1430"/>
                    </a:lnTo>
                    <a:lnTo>
                      <a:pt x="1510" y="1423"/>
                    </a:lnTo>
                    <a:lnTo>
                      <a:pt x="1454" y="1360"/>
                    </a:lnTo>
                    <a:lnTo>
                      <a:pt x="1401" y="1397"/>
                    </a:lnTo>
                    <a:lnTo>
                      <a:pt x="1394" y="1371"/>
                    </a:lnTo>
                    <a:lnTo>
                      <a:pt x="1316" y="1370"/>
                    </a:lnTo>
                    <a:lnTo>
                      <a:pt x="1286" y="1323"/>
                    </a:lnTo>
                    <a:lnTo>
                      <a:pt x="1246" y="1327"/>
                    </a:lnTo>
                    <a:lnTo>
                      <a:pt x="1232" y="1346"/>
                    </a:lnTo>
                    <a:lnTo>
                      <a:pt x="1181" y="1357"/>
                    </a:lnTo>
                    <a:lnTo>
                      <a:pt x="1164" y="1346"/>
                    </a:lnTo>
                    <a:lnTo>
                      <a:pt x="1146" y="1381"/>
                    </a:lnTo>
                    <a:lnTo>
                      <a:pt x="1131" y="1371"/>
                    </a:lnTo>
                    <a:lnTo>
                      <a:pt x="1068" y="1382"/>
                    </a:lnTo>
                    <a:lnTo>
                      <a:pt x="1048" y="1371"/>
                    </a:lnTo>
                    <a:lnTo>
                      <a:pt x="1040" y="1382"/>
                    </a:lnTo>
                    <a:lnTo>
                      <a:pt x="1072" y="1423"/>
                    </a:lnTo>
                    <a:lnTo>
                      <a:pt x="1050" y="1446"/>
                    </a:lnTo>
                    <a:lnTo>
                      <a:pt x="1054" y="1479"/>
                    </a:lnTo>
                    <a:lnTo>
                      <a:pt x="1088" y="1480"/>
                    </a:lnTo>
                    <a:lnTo>
                      <a:pt x="1101" y="1510"/>
                    </a:lnTo>
                    <a:lnTo>
                      <a:pt x="1093" y="1534"/>
                    </a:lnTo>
                    <a:lnTo>
                      <a:pt x="1068" y="1519"/>
                    </a:lnTo>
                    <a:lnTo>
                      <a:pt x="1048" y="1534"/>
                    </a:lnTo>
                    <a:lnTo>
                      <a:pt x="1030" y="1521"/>
                    </a:lnTo>
                    <a:lnTo>
                      <a:pt x="1020" y="1499"/>
                    </a:lnTo>
                    <a:lnTo>
                      <a:pt x="995" y="1510"/>
                    </a:lnTo>
                    <a:lnTo>
                      <a:pt x="976" y="1501"/>
                    </a:lnTo>
                    <a:lnTo>
                      <a:pt x="957" y="1519"/>
                    </a:lnTo>
                    <a:lnTo>
                      <a:pt x="929" y="1523"/>
                    </a:lnTo>
                    <a:lnTo>
                      <a:pt x="913" y="1499"/>
                    </a:lnTo>
                    <a:lnTo>
                      <a:pt x="819" y="1490"/>
                    </a:lnTo>
                    <a:lnTo>
                      <a:pt x="808" y="1504"/>
                    </a:lnTo>
                    <a:lnTo>
                      <a:pt x="797" y="1502"/>
                    </a:lnTo>
                    <a:lnTo>
                      <a:pt x="783" y="1530"/>
                    </a:lnTo>
                    <a:lnTo>
                      <a:pt x="785" y="1553"/>
                    </a:lnTo>
                    <a:lnTo>
                      <a:pt x="775" y="1557"/>
                    </a:lnTo>
                    <a:lnTo>
                      <a:pt x="767" y="1534"/>
                    </a:lnTo>
                    <a:lnTo>
                      <a:pt x="753" y="1538"/>
                    </a:lnTo>
                    <a:lnTo>
                      <a:pt x="750" y="1612"/>
                    </a:lnTo>
                    <a:lnTo>
                      <a:pt x="765" y="1633"/>
                    </a:lnTo>
                    <a:lnTo>
                      <a:pt x="765" y="1654"/>
                    </a:lnTo>
                    <a:lnTo>
                      <a:pt x="780" y="1653"/>
                    </a:lnTo>
                    <a:lnTo>
                      <a:pt x="797" y="1642"/>
                    </a:lnTo>
                    <a:lnTo>
                      <a:pt x="817" y="1674"/>
                    </a:lnTo>
                    <a:lnTo>
                      <a:pt x="830" y="1696"/>
                    </a:lnTo>
                    <a:lnTo>
                      <a:pt x="843" y="1724"/>
                    </a:lnTo>
                    <a:lnTo>
                      <a:pt x="864" y="1732"/>
                    </a:lnTo>
                    <a:lnTo>
                      <a:pt x="836" y="1754"/>
                    </a:lnTo>
                    <a:lnTo>
                      <a:pt x="818" y="1733"/>
                    </a:lnTo>
                    <a:lnTo>
                      <a:pt x="797" y="1817"/>
                    </a:lnTo>
                    <a:lnTo>
                      <a:pt x="821" y="1837"/>
                    </a:lnTo>
                    <a:lnTo>
                      <a:pt x="842" y="1918"/>
                    </a:lnTo>
                    <a:lnTo>
                      <a:pt x="823" y="1904"/>
                    </a:lnTo>
                    <a:lnTo>
                      <a:pt x="802" y="1897"/>
                    </a:lnTo>
                    <a:lnTo>
                      <a:pt x="780" y="1890"/>
                    </a:lnTo>
                    <a:lnTo>
                      <a:pt x="765" y="1883"/>
                    </a:lnTo>
                    <a:lnTo>
                      <a:pt x="750" y="1880"/>
                    </a:lnTo>
                    <a:lnTo>
                      <a:pt x="737" y="1849"/>
                    </a:lnTo>
                    <a:lnTo>
                      <a:pt x="704" y="1869"/>
                    </a:lnTo>
                    <a:lnTo>
                      <a:pt x="678" y="1866"/>
                    </a:lnTo>
                    <a:lnTo>
                      <a:pt x="661" y="1842"/>
                    </a:lnTo>
                    <a:lnTo>
                      <a:pt x="612" y="1819"/>
                    </a:lnTo>
                    <a:lnTo>
                      <a:pt x="565" y="1823"/>
                    </a:lnTo>
                    <a:lnTo>
                      <a:pt x="516" y="1782"/>
                    </a:lnTo>
                    <a:lnTo>
                      <a:pt x="555" y="1746"/>
                    </a:lnTo>
                    <a:lnTo>
                      <a:pt x="560" y="1713"/>
                    </a:lnTo>
                    <a:lnTo>
                      <a:pt x="558" y="1681"/>
                    </a:lnTo>
                    <a:lnTo>
                      <a:pt x="562" y="1657"/>
                    </a:lnTo>
                    <a:lnTo>
                      <a:pt x="588" y="1647"/>
                    </a:lnTo>
                    <a:lnTo>
                      <a:pt x="575" y="1601"/>
                    </a:lnTo>
                    <a:lnTo>
                      <a:pt x="542" y="1586"/>
                    </a:lnTo>
                    <a:lnTo>
                      <a:pt x="529" y="1579"/>
                    </a:lnTo>
                    <a:lnTo>
                      <a:pt x="508" y="1586"/>
                    </a:lnTo>
                    <a:lnTo>
                      <a:pt x="466" y="1572"/>
                    </a:lnTo>
                    <a:lnTo>
                      <a:pt x="430" y="1524"/>
                    </a:lnTo>
                    <a:lnTo>
                      <a:pt x="402" y="1510"/>
                    </a:lnTo>
                    <a:lnTo>
                      <a:pt x="390" y="1464"/>
                    </a:lnTo>
                    <a:lnTo>
                      <a:pt x="364" y="1460"/>
                    </a:lnTo>
                    <a:lnTo>
                      <a:pt x="341" y="1474"/>
                    </a:lnTo>
                    <a:lnTo>
                      <a:pt x="327" y="1483"/>
                    </a:lnTo>
                    <a:lnTo>
                      <a:pt x="317" y="1464"/>
                    </a:lnTo>
                    <a:lnTo>
                      <a:pt x="306" y="1445"/>
                    </a:lnTo>
                    <a:lnTo>
                      <a:pt x="339" y="1441"/>
                    </a:lnTo>
                    <a:lnTo>
                      <a:pt x="338" y="1427"/>
                    </a:lnTo>
                    <a:lnTo>
                      <a:pt x="329" y="1417"/>
                    </a:lnTo>
                    <a:lnTo>
                      <a:pt x="317" y="1407"/>
                    </a:lnTo>
                    <a:lnTo>
                      <a:pt x="300" y="1357"/>
                    </a:lnTo>
                    <a:lnTo>
                      <a:pt x="275" y="1329"/>
                    </a:lnTo>
                    <a:lnTo>
                      <a:pt x="247" y="1327"/>
                    </a:lnTo>
                    <a:lnTo>
                      <a:pt x="224" y="1327"/>
                    </a:lnTo>
                    <a:lnTo>
                      <a:pt x="203" y="1314"/>
                    </a:lnTo>
                    <a:lnTo>
                      <a:pt x="186" y="1308"/>
                    </a:lnTo>
                    <a:lnTo>
                      <a:pt x="172" y="1308"/>
                    </a:lnTo>
                    <a:lnTo>
                      <a:pt x="162" y="1323"/>
                    </a:lnTo>
                    <a:lnTo>
                      <a:pt x="144" y="1344"/>
                    </a:lnTo>
                    <a:lnTo>
                      <a:pt x="142" y="1366"/>
                    </a:lnTo>
                    <a:lnTo>
                      <a:pt x="133" y="1371"/>
                    </a:lnTo>
                    <a:lnTo>
                      <a:pt x="123" y="1407"/>
                    </a:lnTo>
                    <a:lnTo>
                      <a:pt x="115" y="1397"/>
                    </a:lnTo>
                    <a:lnTo>
                      <a:pt x="111" y="1382"/>
                    </a:lnTo>
                    <a:lnTo>
                      <a:pt x="0" y="136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7" name="Freeform 151"/>
              <p:cNvSpPr>
                <a:spLocks/>
              </p:cNvSpPr>
              <p:nvPr/>
            </p:nvSpPr>
            <p:spPr bwMode="auto">
              <a:xfrm>
                <a:off x="3326" y="1025"/>
                <a:ext cx="74" cy="38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31" y="36"/>
                  </a:cxn>
                  <a:cxn ang="0">
                    <a:pos x="7" y="21"/>
                  </a:cxn>
                  <a:cxn ang="0">
                    <a:pos x="113" y="0"/>
                  </a:cxn>
                  <a:cxn ang="0">
                    <a:pos x="131" y="3"/>
                  </a:cxn>
                  <a:cxn ang="0">
                    <a:pos x="111" y="20"/>
                  </a:cxn>
                  <a:cxn ang="0">
                    <a:pos x="147" y="20"/>
                  </a:cxn>
                  <a:cxn ang="0">
                    <a:pos x="53" y="62"/>
                  </a:cxn>
                  <a:cxn ang="0">
                    <a:pos x="31" y="77"/>
                  </a:cxn>
                  <a:cxn ang="0">
                    <a:pos x="35" y="56"/>
                  </a:cxn>
                  <a:cxn ang="0">
                    <a:pos x="0" y="54"/>
                  </a:cxn>
                </a:cxnLst>
                <a:rect l="0" t="0" r="r" b="b"/>
                <a:pathLst>
                  <a:path w="147" h="77">
                    <a:moveTo>
                      <a:pt x="0" y="54"/>
                    </a:moveTo>
                    <a:lnTo>
                      <a:pt x="31" y="36"/>
                    </a:lnTo>
                    <a:lnTo>
                      <a:pt x="7" y="21"/>
                    </a:lnTo>
                    <a:lnTo>
                      <a:pt x="113" y="0"/>
                    </a:lnTo>
                    <a:lnTo>
                      <a:pt x="131" y="3"/>
                    </a:lnTo>
                    <a:lnTo>
                      <a:pt x="111" y="20"/>
                    </a:lnTo>
                    <a:lnTo>
                      <a:pt x="147" y="20"/>
                    </a:lnTo>
                    <a:lnTo>
                      <a:pt x="53" y="62"/>
                    </a:lnTo>
                    <a:lnTo>
                      <a:pt x="31" y="77"/>
                    </a:lnTo>
                    <a:lnTo>
                      <a:pt x="35" y="56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8" name="Freeform 152"/>
              <p:cNvSpPr>
                <a:spLocks/>
              </p:cNvSpPr>
              <p:nvPr/>
            </p:nvSpPr>
            <p:spPr bwMode="auto">
              <a:xfrm>
                <a:off x="3351" y="1430"/>
                <a:ext cx="28" cy="17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17" y="0"/>
                  </a:cxn>
                  <a:cxn ang="0">
                    <a:pos x="58" y="21"/>
                  </a:cxn>
                  <a:cxn ang="0">
                    <a:pos x="0" y="40"/>
                  </a:cxn>
                </a:cxnLst>
                <a:rect l="0" t="0" r="r" b="b"/>
                <a:pathLst>
                  <a:path w="58" h="40">
                    <a:moveTo>
                      <a:pt x="0" y="40"/>
                    </a:moveTo>
                    <a:lnTo>
                      <a:pt x="17" y="0"/>
                    </a:lnTo>
                    <a:lnTo>
                      <a:pt x="58" y="21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09" name="Freeform 153"/>
              <p:cNvSpPr>
                <a:spLocks/>
              </p:cNvSpPr>
              <p:nvPr/>
            </p:nvSpPr>
            <p:spPr bwMode="auto">
              <a:xfrm>
                <a:off x="3400" y="1310"/>
                <a:ext cx="93" cy="81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16" y="112"/>
                  </a:cxn>
                  <a:cxn ang="0">
                    <a:pos x="35" y="101"/>
                  </a:cxn>
                  <a:cxn ang="0">
                    <a:pos x="56" y="125"/>
                  </a:cxn>
                  <a:cxn ang="0">
                    <a:pos x="74" y="112"/>
                  </a:cxn>
                  <a:cxn ang="0">
                    <a:pos x="67" y="153"/>
                  </a:cxn>
                  <a:cxn ang="0">
                    <a:pos x="179" y="162"/>
                  </a:cxn>
                  <a:cxn ang="0">
                    <a:pos x="136" y="133"/>
                  </a:cxn>
                  <a:cxn ang="0">
                    <a:pos x="113" y="81"/>
                  </a:cxn>
                  <a:cxn ang="0">
                    <a:pos x="116" y="29"/>
                  </a:cxn>
                  <a:cxn ang="0">
                    <a:pos x="143" y="0"/>
                  </a:cxn>
                  <a:cxn ang="0">
                    <a:pos x="46" y="10"/>
                  </a:cxn>
                  <a:cxn ang="0">
                    <a:pos x="24" y="80"/>
                  </a:cxn>
                  <a:cxn ang="0">
                    <a:pos x="0" y="80"/>
                  </a:cxn>
                </a:cxnLst>
                <a:rect l="0" t="0" r="r" b="b"/>
                <a:pathLst>
                  <a:path w="179" h="162">
                    <a:moveTo>
                      <a:pt x="0" y="80"/>
                    </a:moveTo>
                    <a:lnTo>
                      <a:pt x="16" y="112"/>
                    </a:lnTo>
                    <a:lnTo>
                      <a:pt x="35" y="101"/>
                    </a:lnTo>
                    <a:lnTo>
                      <a:pt x="56" y="125"/>
                    </a:lnTo>
                    <a:lnTo>
                      <a:pt x="74" y="112"/>
                    </a:lnTo>
                    <a:lnTo>
                      <a:pt x="67" y="153"/>
                    </a:lnTo>
                    <a:lnTo>
                      <a:pt x="179" y="162"/>
                    </a:lnTo>
                    <a:lnTo>
                      <a:pt x="136" y="133"/>
                    </a:lnTo>
                    <a:lnTo>
                      <a:pt x="113" y="81"/>
                    </a:lnTo>
                    <a:lnTo>
                      <a:pt x="116" y="29"/>
                    </a:lnTo>
                    <a:lnTo>
                      <a:pt x="143" y="0"/>
                    </a:lnTo>
                    <a:lnTo>
                      <a:pt x="46" y="10"/>
                    </a:lnTo>
                    <a:lnTo>
                      <a:pt x="24" y="8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0" name="Freeform 154"/>
              <p:cNvSpPr>
                <a:spLocks/>
              </p:cNvSpPr>
              <p:nvPr/>
            </p:nvSpPr>
            <p:spPr bwMode="auto">
              <a:xfrm>
                <a:off x="3432" y="1176"/>
                <a:ext cx="231" cy="131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1" y="231"/>
                  </a:cxn>
                  <a:cxn ang="0">
                    <a:pos x="14" y="252"/>
                  </a:cxn>
                  <a:cxn ang="0">
                    <a:pos x="89" y="261"/>
                  </a:cxn>
                  <a:cxn ang="0">
                    <a:pos x="92" y="231"/>
                  </a:cxn>
                  <a:cxn ang="0">
                    <a:pos x="112" y="236"/>
                  </a:cxn>
                  <a:cxn ang="0">
                    <a:pos x="91" y="217"/>
                  </a:cxn>
                  <a:cxn ang="0">
                    <a:pos x="119" y="224"/>
                  </a:cxn>
                  <a:cxn ang="0">
                    <a:pos x="113" y="191"/>
                  </a:cxn>
                  <a:cxn ang="0">
                    <a:pos x="127" y="211"/>
                  </a:cxn>
                  <a:cxn ang="0">
                    <a:pos x="149" y="194"/>
                  </a:cxn>
                  <a:cxn ang="0">
                    <a:pos x="136" y="170"/>
                  </a:cxn>
                  <a:cxn ang="0">
                    <a:pos x="182" y="175"/>
                  </a:cxn>
                  <a:cxn ang="0">
                    <a:pos x="169" y="161"/>
                  </a:cxn>
                  <a:cxn ang="0">
                    <a:pos x="189" y="162"/>
                  </a:cxn>
                  <a:cxn ang="0">
                    <a:pos x="203" y="139"/>
                  </a:cxn>
                  <a:cxn ang="0">
                    <a:pos x="426" y="55"/>
                  </a:cxn>
                  <a:cxn ang="0">
                    <a:pos x="450" y="22"/>
                  </a:cxn>
                  <a:cxn ang="0">
                    <a:pos x="407" y="0"/>
                  </a:cxn>
                  <a:cxn ang="0">
                    <a:pos x="311" y="52"/>
                  </a:cxn>
                  <a:cxn ang="0">
                    <a:pos x="215" y="52"/>
                  </a:cxn>
                  <a:cxn ang="0">
                    <a:pos x="112" y="121"/>
                  </a:cxn>
                  <a:cxn ang="0">
                    <a:pos x="55" y="132"/>
                  </a:cxn>
                  <a:cxn ang="0">
                    <a:pos x="56" y="161"/>
                  </a:cxn>
                  <a:cxn ang="0">
                    <a:pos x="89" y="162"/>
                  </a:cxn>
                  <a:cxn ang="0">
                    <a:pos x="52" y="165"/>
                  </a:cxn>
                  <a:cxn ang="0">
                    <a:pos x="68" y="180"/>
                  </a:cxn>
                  <a:cxn ang="0">
                    <a:pos x="41" y="194"/>
                  </a:cxn>
                  <a:cxn ang="0">
                    <a:pos x="72" y="208"/>
                  </a:cxn>
                  <a:cxn ang="0">
                    <a:pos x="0" y="222"/>
                  </a:cxn>
                </a:cxnLst>
                <a:rect l="0" t="0" r="r" b="b"/>
                <a:pathLst>
                  <a:path w="450" h="261">
                    <a:moveTo>
                      <a:pt x="0" y="222"/>
                    </a:moveTo>
                    <a:lnTo>
                      <a:pt x="41" y="231"/>
                    </a:lnTo>
                    <a:lnTo>
                      <a:pt x="14" y="252"/>
                    </a:lnTo>
                    <a:lnTo>
                      <a:pt x="89" y="261"/>
                    </a:lnTo>
                    <a:lnTo>
                      <a:pt x="92" y="231"/>
                    </a:lnTo>
                    <a:lnTo>
                      <a:pt x="112" y="236"/>
                    </a:lnTo>
                    <a:lnTo>
                      <a:pt x="91" y="217"/>
                    </a:lnTo>
                    <a:lnTo>
                      <a:pt x="119" y="224"/>
                    </a:lnTo>
                    <a:lnTo>
                      <a:pt x="113" y="191"/>
                    </a:lnTo>
                    <a:lnTo>
                      <a:pt x="127" y="211"/>
                    </a:lnTo>
                    <a:lnTo>
                      <a:pt x="149" y="194"/>
                    </a:lnTo>
                    <a:lnTo>
                      <a:pt x="136" y="170"/>
                    </a:lnTo>
                    <a:lnTo>
                      <a:pt x="182" y="175"/>
                    </a:lnTo>
                    <a:lnTo>
                      <a:pt x="169" y="161"/>
                    </a:lnTo>
                    <a:lnTo>
                      <a:pt x="189" y="162"/>
                    </a:lnTo>
                    <a:lnTo>
                      <a:pt x="203" y="139"/>
                    </a:lnTo>
                    <a:lnTo>
                      <a:pt x="426" y="55"/>
                    </a:lnTo>
                    <a:lnTo>
                      <a:pt x="450" y="22"/>
                    </a:lnTo>
                    <a:lnTo>
                      <a:pt x="407" y="0"/>
                    </a:lnTo>
                    <a:lnTo>
                      <a:pt x="311" y="52"/>
                    </a:lnTo>
                    <a:lnTo>
                      <a:pt x="215" y="52"/>
                    </a:lnTo>
                    <a:lnTo>
                      <a:pt x="112" y="121"/>
                    </a:lnTo>
                    <a:lnTo>
                      <a:pt x="55" y="132"/>
                    </a:lnTo>
                    <a:lnTo>
                      <a:pt x="56" y="161"/>
                    </a:lnTo>
                    <a:lnTo>
                      <a:pt x="89" y="162"/>
                    </a:lnTo>
                    <a:lnTo>
                      <a:pt x="52" y="165"/>
                    </a:lnTo>
                    <a:lnTo>
                      <a:pt x="68" y="180"/>
                    </a:lnTo>
                    <a:lnTo>
                      <a:pt x="41" y="194"/>
                    </a:lnTo>
                    <a:lnTo>
                      <a:pt x="72" y="208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1" name="Freeform 155"/>
              <p:cNvSpPr>
                <a:spLocks/>
              </p:cNvSpPr>
              <p:nvPr/>
            </p:nvSpPr>
            <p:spPr bwMode="auto">
              <a:xfrm>
                <a:off x="3564" y="1004"/>
                <a:ext cx="46" cy="24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6" y="54"/>
                  </a:cxn>
                  <a:cxn ang="0">
                    <a:pos x="88" y="36"/>
                  </a:cxn>
                  <a:cxn ang="0">
                    <a:pos x="52" y="0"/>
                  </a:cxn>
                  <a:cxn ang="0">
                    <a:pos x="0" y="40"/>
                  </a:cxn>
                </a:cxnLst>
                <a:rect l="0" t="0" r="r" b="b"/>
                <a:pathLst>
                  <a:path w="88" h="54">
                    <a:moveTo>
                      <a:pt x="0" y="40"/>
                    </a:moveTo>
                    <a:lnTo>
                      <a:pt x="26" y="54"/>
                    </a:lnTo>
                    <a:lnTo>
                      <a:pt x="88" y="36"/>
                    </a:lnTo>
                    <a:lnTo>
                      <a:pt x="52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2" name="Freeform 156"/>
              <p:cNvSpPr>
                <a:spLocks/>
              </p:cNvSpPr>
              <p:nvPr/>
            </p:nvSpPr>
            <p:spPr bwMode="auto">
              <a:xfrm>
                <a:off x="3986" y="1056"/>
                <a:ext cx="42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" y="26"/>
                  </a:cxn>
                  <a:cxn ang="0">
                    <a:pos x="23" y="32"/>
                  </a:cxn>
                  <a:cxn ang="0">
                    <a:pos x="54" y="32"/>
                  </a:cxn>
                  <a:cxn ang="0">
                    <a:pos x="78" y="14"/>
                  </a:cxn>
                  <a:cxn ang="0">
                    <a:pos x="0" y="0"/>
                  </a:cxn>
                </a:cxnLst>
                <a:rect l="0" t="0" r="r" b="b"/>
                <a:pathLst>
                  <a:path w="78" h="32">
                    <a:moveTo>
                      <a:pt x="0" y="0"/>
                    </a:moveTo>
                    <a:lnTo>
                      <a:pt x="35" y="26"/>
                    </a:lnTo>
                    <a:lnTo>
                      <a:pt x="23" y="32"/>
                    </a:lnTo>
                    <a:lnTo>
                      <a:pt x="54" y="32"/>
                    </a:lnTo>
                    <a:lnTo>
                      <a:pt x="78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3" name="Freeform 157"/>
              <p:cNvSpPr>
                <a:spLocks/>
              </p:cNvSpPr>
              <p:nvPr/>
            </p:nvSpPr>
            <p:spPr bwMode="auto">
              <a:xfrm>
                <a:off x="3993" y="1011"/>
                <a:ext cx="96" cy="4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50" y="27"/>
                  </a:cxn>
                  <a:cxn ang="0">
                    <a:pos x="120" y="0"/>
                  </a:cxn>
                  <a:cxn ang="0">
                    <a:pos x="186" y="48"/>
                  </a:cxn>
                  <a:cxn ang="0">
                    <a:pos x="163" y="56"/>
                  </a:cxn>
                  <a:cxn ang="0">
                    <a:pos x="171" y="78"/>
                  </a:cxn>
                  <a:cxn ang="0">
                    <a:pos x="75" y="98"/>
                  </a:cxn>
                  <a:cxn ang="0">
                    <a:pos x="0" y="80"/>
                  </a:cxn>
                </a:cxnLst>
                <a:rect l="0" t="0" r="r" b="b"/>
                <a:pathLst>
                  <a:path w="186" h="98">
                    <a:moveTo>
                      <a:pt x="0" y="80"/>
                    </a:moveTo>
                    <a:lnTo>
                      <a:pt x="50" y="27"/>
                    </a:lnTo>
                    <a:lnTo>
                      <a:pt x="120" y="0"/>
                    </a:lnTo>
                    <a:lnTo>
                      <a:pt x="186" y="48"/>
                    </a:lnTo>
                    <a:lnTo>
                      <a:pt x="163" y="56"/>
                    </a:lnTo>
                    <a:lnTo>
                      <a:pt x="171" y="78"/>
                    </a:lnTo>
                    <a:lnTo>
                      <a:pt x="75" y="9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4" name="Freeform 158"/>
              <p:cNvSpPr>
                <a:spLocks/>
              </p:cNvSpPr>
              <p:nvPr/>
            </p:nvSpPr>
            <p:spPr bwMode="auto">
              <a:xfrm>
                <a:off x="4014" y="1053"/>
                <a:ext cx="106" cy="5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40" y="55"/>
                  </a:cxn>
                  <a:cxn ang="0">
                    <a:pos x="67" y="96"/>
                  </a:cxn>
                  <a:cxn ang="0">
                    <a:pos x="88" y="84"/>
                  </a:cxn>
                  <a:cxn ang="0">
                    <a:pos x="174" y="112"/>
                  </a:cxn>
                  <a:cxn ang="0">
                    <a:pos x="203" y="100"/>
                  </a:cxn>
                  <a:cxn ang="0">
                    <a:pos x="181" y="73"/>
                  </a:cxn>
                  <a:cxn ang="0">
                    <a:pos x="198" y="80"/>
                  </a:cxn>
                  <a:cxn ang="0">
                    <a:pos x="212" y="33"/>
                  </a:cxn>
                  <a:cxn ang="0">
                    <a:pos x="167" y="13"/>
                  </a:cxn>
                  <a:cxn ang="0">
                    <a:pos x="122" y="43"/>
                  </a:cxn>
                  <a:cxn ang="0">
                    <a:pos x="158" y="25"/>
                  </a:cxn>
                  <a:cxn ang="0">
                    <a:pos x="134" y="0"/>
                  </a:cxn>
                  <a:cxn ang="0">
                    <a:pos x="61" y="11"/>
                  </a:cxn>
                  <a:cxn ang="0">
                    <a:pos x="0" y="48"/>
                  </a:cxn>
                </a:cxnLst>
                <a:rect l="0" t="0" r="r" b="b"/>
                <a:pathLst>
                  <a:path w="212" h="112">
                    <a:moveTo>
                      <a:pt x="0" y="48"/>
                    </a:moveTo>
                    <a:lnTo>
                      <a:pt x="40" y="55"/>
                    </a:lnTo>
                    <a:lnTo>
                      <a:pt x="67" y="96"/>
                    </a:lnTo>
                    <a:lnTo>
                      <a:pt x="88" y="84"/>
                    </a:lnTo>
                    <a:lnTo>
                      <a:pt x="174" y="112"/>
                    </a:lnTo>
                    <a:lnTo>
                      <a:pt x="203" y="100"/>
                    </a:lnTo>
                    <a:lnTo>
                      <a:pt x="181" y="73"/>
                    </a:lnTo>
                    <a:lnTo>
                      <a:pt x="198" y="80"/>
                    </a:lnTo>
                    <a:lnTo>
                      <a:pt x="212" y="33"/>
                    </a:lnTo>
                    <a:lnTo>
                      <a:pt x="167" y="13"/>
                    </a:lnTo>
                    <a:lnTo>
                      <a:pt x="122" y="43"/>
                    </a:lnTo>
                    <a:lnTo>
                      <a:pt x="158" y="25"/>
                    </a:lnTo>
                    <a:lnTo>
                      <a:pt x="134" y="0"/>
                    </a:lnTo>
                    <a:lnTo>
                      <a:pt x="61" y="11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5" name="Freeform 159"/>
              <p:cNvSpPr>
                <a:spLocks/>
              </p:cNvSpPr>
              <p:nvPr/>
            </p:nvSpPr>
            <p:spPr bwMode="auto">
              <a:xfrm>
                <a:off x="4113" y="1081"/>
                <a:ext cx="89" cy="56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13" y="115"/>
                  </a:cxn>
                  <a:cxn ang="0">
                    <a:pos x="160" y="92"/>
                  </a:cxn>
                  <a:cxn ang="0">
                    <a:pos x="174" y="53"/>
                  </a:cxn>
                  <a:cxn ang="0">
                    <a:pos x="133" y="25"/>
                  </a:cxn>
                  <a:cxn ang="0">
                    <a:pos x="98" y="37"/>
                  </a:cxn>
                  <a:cxn ang="0">
                    <a:pos x="105" y="10"/>
                  </a:cxn>
                  <a:cxn ang="0">
                    <a:pos x="85" y="0"/>
                  </a:cxn>
                  <a:cxn ang="0">
                    <a:pos x="17" y="86"/>
                  </a:cxn>
                  <a:cxn ang="0">
                    <a:pos x="0" y="99"/>
                  </a:cxn>
                </a:cxnLst>
                <a:rect l="0" t="0" r="r" b="b"/>
                <a:pathLst>
                  <a:path w="174" h="115">
                    <a:moveTo>
                      <a:pt x="0" y="99"/>
                    </a:moveTo>
                    <a:lnTo>
                      <a:pt x="13" y="115"/>
                    </a:lnTo>
                    <a:lnTo>
                      <a:pt x="160" y="92"/>
                    </a:lnTo>
                    <a:lnTo>
                      <a:pt x="174" y="53"/>
                    </a:lnTo>
                    <a:lnTo>
                      <a:pt x="133" y="25"/>
                    </a:lnTo>
                    <a:lnTo>
                      <a:pt x="98" y="37"/>
                    </a:lnTo>
                    <a:lnTo>
                      <a:pt x="105" y="10"/>
                    </a:lnTo>
                    <a:lnTo>
                      <a:pt x="85" y="0"/>
                    </a:lnTo>
                    <a:lnTo>
                      <a:pt x="17" y="86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6" name="Freeform 160"/>
              <p:cNvSpPr>
                <a:spLocks/>
              </p:cNvSpPr>
              <p:nvPr/>
            </p:nvSpPr>
            <p:spPr bwMode="auto">
              <a:xfrm>
                <a:off x="4667" y="1204"/>
                <a:ext cx="96" cy="53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37" y="3"/>
                  </a:cxn>
                  <a:cxn ang="0">
                    <a:pos x="67" y="0"/>
                  </a:cxn>
                  <a:cxn ang="0">
                    <a:pos x="112" y="41"/>
                  </a:cxn>
                  <a:cxn ang="0">
                    <a:pos x="117" y="10"/>
                  </a:cxn>
                  <a:cxn ang="0">
                    <a:pos x="168" y="35"/>
                  </a:cxn>
                  <a:cxn ang="0">
                    <a:pos x="163" y="76"/>
                  </a:cxn>
                  <a:cxn ang="0">
                    <a:pos x="193" y="87"/>
                  </a:cxn>
                  <a:cxn ang="0">
                    <a:pos x="92" y="96"/>
                  </a:cxn>
                  <a:cxn ang="0">
                    <a:pos x="86" y="79"/>
                  </a:cxn>
                  <a:cxn ang="0">
                    <a:pos x="69" y="107"/>
                  </a:cxn>
                  <a:cxn ang="0">
                    <a:pos x="0" y="58"/>
                  </a:cxn>
                </a:cxnLst>
                <a:rect l="0" t="0" r="r" b="b"/>
                <a:pathLst>
                  <a:path w="193" h="107">
                    <a:moveTo>
                      <a:pt x="0" y="58"/>
                    </a:moveTo>
                    <a:lnTo>
                      <a:pt x="37" y="3"/>
                    </a:lnTo>
                    <a:lnTo>
                      <a:pt x="67" y="0"/>
                    </a:lnTo>
                    <a:lnTo>
                      <a:pt x="112" y="41"/>
                    </a:lnTo>
                    <a:lnTo>
                      <a:pt x="117" y="10"/>
                    </a:lnTo>
                    <a:lnTo>
                      <a:pt x="168" y="35"/>
                    </a:lnTo>
                    <a:lnTo>
                      <a:pt x="163" y="76"/>
                    </a:lnTo>
                    <a:lnTo>
                      <a:pt x="193" y="87"/>
                    </a:lnTo>
                    <a:lnTo>
                      <a:pt x="92" y="96"/>
                    </a:lnTo>
                    <a:lnTo>
                      <a:pt x="86" y="79"/>
                    </a:lnTo>
                    <a:lnTo>
                      <a:pt x="69" y="107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7" name="Freeform 161"/>
              <p:cNvSpPr>
                <a:spLocks/>
              </p:cNvSpPr>
              <p:nvPr/>
            </p:nvSpPr>
            <p:spPr bwMode="auto">
              <a:xfrm>
                <a:off x="4734" y="1204"/>
                <a:ext cx="60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9" y="27"/>
                  </a:cxn>
                  <a:cxn ang="0">
                    <a:pos x="29" y="54"/>
                  </a:cxn>
                  <a:cxn ang="0">
                    <a:pos x="50" y="74"/>
                  </a:cxn>
                  <a:cxn ang="0">
                    <a:pos x="85" y="74"/>
                  </a:cxn>
                  <a:cxn ang="0">
                    <a:pos x="120" y="47"/>
                  </a:cxn>
                  <a:cxn ang="0">
                    <a:pos x="0" y="0"/>
                  </a:cxn>
                </a:cxnLst>
                <a:rect l="0" t="0" r="r" b="b"/>
                <a:pathLst>
                  <a:path w="120" h="74">
                    <a:moveTo>
                      <a:pt x="0" y="0"/>
                    </a:moveTo>
                    <a:lnTo>
                      <a:pt x="39" y="27"/>
                    </a:lnTo>
                    <a:lnTo>
                      <a:pt x="29" y="54"/>
                    </a:lnTo>
                    <a:lnTo>
                      <a:pt x="50" y="74"/>
                    </a:lnTo>
                    <a:lnTo>
                      <a:pt x="85" y="74"/>
                    </a:lnTo>
                    <a:lnTo>
                      <a:pt x="12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8" name="Freeform 162"/>
              <p:cNvSpPr>
                <a:spLocks/>
              </p:cNvSpPr>
              <p:nvPr/>
            </p:nvSpPr>
            <p:spPr bwMode="auto">
              <a:xfrm>
                <a:off x="4741" y="1839"/>
                <a:ext cx="46" cy="193"/>
              </a:xfrm>
              <a:custGeom>
                <a:avLst/>
                <a:gdLst/>
                <a:ahLst/>
                <a:cxnLst>
                  <a:cxn ang="0">
                    <a:pos x="0" y="97"/>
                  </a:cxn>
                  <a:cxn ang="0">
                    <a:pos x="16" y="145"/>
                  </a:cxn>
                  <a:cxn ang="0">
                    <a:pos x="16" y="382"/>
                  </a:cxn>
                  <a:cxn ang="0">
                    <a:pos x="32" y="354"/>
                  </a:cxn>
                  <a:cxn ang="0">
                    <a:pos x="55" y="371"/>
                  </a:cxn>
                  <a:cxn ang="0">
                    <a:pos x="27" y="306"/>
                  </a:cxn>
                  <a:cxn ang="0">
                    <a:pos x="43" y="239"/>
                  </a:cxn>
                  <a:cxn ang="0">
                    <a:pos x="90" y="259"/>
                  </a:cxn>
                  <a:cxn ang="0">
                    <a:pos x="45" y="134"/>
                  </a:cxn>
                  <a:cxn ang="0">
                    <a:pos x="32" y="0"/>
                  </a:cxn>
                  <a:cxn ang="0">
                    <a:pos x="0" y="97"/>
                  </a:cxn>
                </a:cxnLst>
                <a:rect l="0" t="0" r="r" b="b"/>
                <a:pathLst>
                  <a:path w="90" h="382">
                    <a:moveTo>
                      <a:pt x="0" y="97"/>
                    </a:moveTo>
                    <a:lnTo>
                      <a:pt x="16" y="145"/>
                    </a:lnTo>
                    <a:lnTo>
                      <a:pt x="16" y="382"/>
                    </a:lnTo>
                    <a:lnTo>
                      <a:pt x="32" y="354"/>
                    </a:lnTo>
                    <a:lnTo>
                      <a:pt x="55" y="371"/>
                    </a:lnTo>
                    <a:lnTo>
                      <a:pt x="27" y="306"/>
                    </a:lnTo>
                    <a:lnTo>
                      <a:pt x="43" y="239"/>
                    </a:lnTo>
                    <a:lnTo>
                      <a:pt x="90" y="259"/>
                    </a:lnTo>
                    <a:lnTo>
                      <a:pt x="45" y="134"/>
                    </a:lnTo>
                    <a:lnTo>
                      <a:pt x="32" y="0"/>
                    </a:lnTo>
                    <a:lnTo>
                      <a:pt x="0" y="9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19" name="Freeform 163"/>
              <p:cNvSpPr>
                <a:spLocks/>
              </p:cNvSpPr>
              <p:nvPr/>
            </p:nvSpPr>
            <p:spPr bwMode="auto">
              <a:xfrm>
                <a:off x="4809" y="1226"/>
                <a:ext cx="67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38"/>
                  </a:cxn>
                  <a:cxn ang="0">
                    <a:pos x="89" y="53"/>
                  </a:cxn>
                  <a:cxn ang="0">
                    <a:pos x="138" y="41"/>
                  </a:cxn>
                  <a:cxn ang="0">
                    <a:pos x="0" y="0"/>
                  </a:cxn>
                </a:cxnLst>
                <a:rect l="0" t="0" r="r" b="b"/>
                <a:pathLst>
                  <a:path w="138" h="53">
                    <a:moveTo>
                      <a:pt x="0" y="0"/>
                    </a:moveTo>
                    <a:lnTo>
                      <a:pt x="26" y="38"/>
                    </a:lnTo>
                    <a:lnTo>
                      <a:pt x="89" y="53"/>
                    </a:lnTo>
                    <a:lnTo>
                      <a:pt x="138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0" name="Freeform 164"/>
              <p:cNvSpPr>
                <a:spLocks/>
              </p:cNvSpPr>
              <p:nvPr/>
            </p:nvSpPr>
            <p:spPr bwMode="auto">
              <a:xfrm>
                <a:off x="2503" y="2078"/>
                <a:ext cx="181" cy="159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14" y="78"/>
                  </a:cxn>
                  <a:cxn ang="0">
                    <a:pos x="88" y="86"/>
                  </a:cxn>
                  <a:cxn ang="0">
                    <a:pos x="55" y="168"/>
                  </a:cxn>
                  <a:cxn ang="0">
                    <a:pos x="55" y="268"/>
                  </a:cxn>
                  <a:cxn ang="0">
                    <a:pos x="109" y="312"/>
                  </a:cxn>
                  <a:cxn ang="0">
                    <a:pos x="215" y="283"/>
                  </a:cxn>
                  <a:cxn ang="0">
                    <a:pos x="273" y="208"/>
                  </a:cxn>
                  <a:cxn ang="0">
                    <a:pos x="261" y="179"/>
                  </a:cxn>
                  <a:cxn ang="0">
                    <a:pos x="292" y="123"/>
                  </a:cxn>
                  <a:cxn ang="0">
                    <a:pos x="360" y="78"/>
                  </a:cxn>
                  <a:cxn ang="0">
                    <a:pos x="360" y="55"/>
                  </a:cxn>
                  <a:cxn ang="0">
                    <a:pos x="318" y="50"/>
                  </a:cxn>
                  <a:cxn ang="0">
                    <a:pos x="308" y="45"/>
                  </a:cxn>
                  <a:cxn ang="0">
                    <a:pos x="216" y="14"/>
                  </a:cxn>
                  <a:cxn ang="0">
                    <a:pos x="31" y="0"/>
                  </a:cxn>
                  <a:cxn ang="0">
                    <a:pos x="0" y="28"/>
                  </a:cxn>
                </a:cxnLst>
                <a:rect l="0" t="0" r="r" b="b"/>
                <a:pathLst>
                  <a:path w="360" h="312">
                    <a:moveTo>
                      <a:pt x="0" y="28"/>
                    </a:moveTo>
                    <a:lnTo>
                      <a:pt x="14" y="78"/>
                    </a:lnTo>
                    <a:lnTo>
                      <a:pt x="88" y="86"/>
                    </a:lnTo>
                    <a:lnTo>
                      <a:pt x="55" y="168"/>
                    </a:lnTo>
                    <a:lnTo>
                      <a:pt x="55" y="268"/>
                    </a:lnTo>
                    <a:lnTo>
                      <a:pt x="109" y="312"/>
                    </a:lnTo>
                    <a:lnTo>
                      <a:pt x="215" y="283"/>
                    </a:lnTo>
                    <a:lnTo>
                      <a:pt x="273" y="208"/>
                    </a:lnTo>
                    <a:lnTo>
                      <a:pt x="261" y="179"/>
                    </a:lnTo>
                    <a:lnTo>
                      <a:pt x="292" y="123"/>
                    </a:lnTo>
                    <a:lnTo>
                      <a:pt x="360" y="78"/>
                    </a:lnTo>
                    <a:lnTo>
                      <a:pt x="360" y="55"/>
                    </a:lnTo>
                    <a:lnTo>
                      <a:pt x="318" y="50"/>
                    </a:lnTo>
                    <a:lnTo>
                      <a:pt x="308" y="45"/>
                    </a:lnTo>
                    <a:lnTo>
                      <a:pt x="216" y="14"/>
                    </a:lnTo>
                    <a:lnTo>
                      <a:pt x="3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1" name="Freeform 165"/>
              <p:cNvSpPr>
                <a:spLocks/>
              </p:cNvSpPr>
              <p:nvPr/>
            </p:nvSpPr>
            <p:spPr bwMode="auto">
              <a:xfrm>
                <a:off x="2794" y="1056"/>
                <a:ext cx="159" cy="1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63"/>
                  </a:cxn>
                  <a:cxn ang="0">
                    <a:pos x="35" y="63"/>
                  </a:cxn>
                  <a:cxn ang="0">
                    <a:pos x="26" y="78"/>
                  </a:cxn>
                  <a:cxn ang="0">
                    <a:pos x="51" y="89"/>
                  </a:cxn>
                  <a:cxn ang="0">
                    <a:pos x="18" y="86"/>
                  </a:cxn>
                  <a:cxn ang="0">
                    <a:pos x="74" y="115"/>
                  </a:cxn>
                  <a:cxn ang="0">
                    <a:pos x="51" y="126"/>
                  </a:cxn>
                  <a:cxn ang="0">
                    <a:pos x="68" y="147"/>
                  </a:cxn>
                  <a:cxn ang="0">
                    <a:pos x="115" y="134"/>
                  </a:cxn>
                  <a:cxn ang="0">
                    <a:pos x="115" y="106"/>
                  </a:cxn>
                  <a:cxn ang="0">
                    <a:pos x="139" y="96"/>
                  </a:cxn>
                  <a:cxn ang="0">
                    <a:pos x="143" y="126"/>
                  </a:cxn>
                  <a:cxn ang="0">
                    <a:pos x="173" y="106"/>
                  </a:cxn>
                  <a:cxn ang="0">
                    <a:pos x="167" y="126"/>
                  </a:cxn>
                  <a:cxn ang="0">
                    <a:pos x="195" y="127"/>
                  </a:cxn>
                  <a:cxn ang="0">
                    <a:pos x="87" y="159"/>
                  </a:cxn>
                  <a:cxn ang="0">
                    <a:pos x="93" y="181"/>
                  </a:cxn>
                  <a:cxn ang="0">
                    <a:pos x="180" y="163"/>
                  </a:cxn>
                  <a:cxn ang="0">
                    <a:pos x="120" y="185"/>
                  </a:cxn>
                  <a:cxn ang="0">
                    <a:pos x="154" y="200"/>
                  </a:cxn>
                  <a:cxn ang="0">
                    <a:pos x="94" y="210"/>
                  </a:cxn>
                  <a:cxn ang="0">
                    <a:pos x="185" y="264"/>
                  </a:cxn>
                  <a:cxn ang="0">
                    <a:pos x="243" y="126"/>
                  </a:cxn>
                  <a:cxn ang="0">
                    <a:pos x="312" y="96"/>
                  </a:cxn>
                  <a:cxn ang="0">
                    <a:pos x="236" y="73"/>
                  </a:cxn>
                  <a:cxn ang="0">
                    <a:pos x="225" y="37"/>
                  </a:cxn>
                  <a:cxn ang="0">
                    <a:pos x="203" y="58"/>
                  </a:cxn>
                  <a:cxn ang="0">
                    <a:pos x="213" y="26"/>
                  </a:cxn>
                  <a:cxn ang="0">
                    <a:pos x="161" y="0"/>
                  </a:cxn>
                  <a:cxn ang="0">
                    <a:pos x="144" y="26"/>
                  </a:cxn>
                  <a:cxn ang="0">
                    <a:pos x="167" y="89"/>
                  </a:cxn>
                  <a:cxn ang="0">
                    <a:pos x="111" y="24"/>
                  </a:cxn>
                  <a:cxn ang="0">
                    <a:pos x="93" y="37"/>
                  </a:cxn>
                  <a:cxn ang="0">
                    <a:pos x="104" y="71"/>
                  </a:cxn>
                  <a:cxn ang="0">
                    <a:pos x="48" y="41"/>
                  </a:cxn>
                  <a:cxn ang="0">
                    <a:pos x="87" y="22"/>
                  </a:cxn>
                  <a:cxn ang="0">
                    <a:pos x="0" y="32"/>
                  </a:cxn>
                </a:cxnLst>
                <a:rect l="0" t="0" r="r" b="b"/>
                <a:pathLst>
                  <a:path w="312" h="264">
                    <a:moveTo>
                      <a:pt x="0" y="32"/>
                    </a:moveTo>
                    <a:lnTo>
                      <a:pt x="4" y="63"/>
                    </a:lnTo>
                    <a:lnTo>
                      <a:pt x="35" y="63"/>
                    </a:lnTo>
                    <a:lnTo>
                      <a:pt x="26" y="78"/>
                    </a:lnTo>
                    <a:lnTo>
                      <a:pt x="51" y="89"/>
                    </a:lnTo>
                    <a:lnTo>
                      <a:pt x="18" y="86"/>
                    </a:lnTo>
                    <a:lnTo>
                      <a:pt x="74" y="115"/>
                    </a:lnTo>
                    <a:lnTo>
                      <a:pt x="51" y="126"/>
                    </a:lnTo>
                    <a:lnTo>
                      <a:pt x="68" y="147"/>
                    </a:lnTo>
                    <a:lnTo>
                      <a:pt x="115" y="134"/>
                    </a:lnTo>
                    <a:lnTo>
                      <a:pt x="115" y="106"/>
                    </a:lnTo>
                    <a:lnTo>
                      <a:pt x="139" y="96"/>
                    </a:lnTo>
                    <a:lnTo>
                      <a:pt x="143" y="126"/>
                    </a:lnTo>
                    <a:lnTo>
                      <a:pt x="173" y="106"/>
                    </a:lnTo>
                    <a:lnTo>
                      <a:pt x="167" y="126"/>
                    </a:lnTo>
                    <a:lnTo>
                      <a:pt x="195" y="127"/>
                    </a:lnTo>
                    <a:lnTo>
                      <a:pt x="87" y="159"/>
                    </a:lnTo>
                    <a:lnTo>
                      <a:pt x="93" y="181"/>
                    </a:lnTo>
                    <a:lnTo>
                      <a:pt x="180" y="163"/>
                    </a:lnTo>
                    <a:lnTo>
                      <a:pt x="120" y="185"/>
                    </a:lnTo>
                    <a:lnTo>
                      <a:pt x="154" y="200"/>
                    </a:lnTo>
                    <a:lnTo>
                      <a:pt x="94" y="210"/>
                    </a:lnTo>
                    <a:lnTo>
                      <a:pt x="185" y="264"/>
                    </a:lnTo>
                    <a:lnTo>
                      <a:pt x="243" y="126"/>
                    </a:lnTo>
                    <a:lnTo>
                      <a:pt x="312" y="96"/>
                    </a:lnTo>
                    <a:lnTo>
                      <a:pt x="236" y="73"/>
                    </a:lnTo>
                    <a:lnTo>
                      <a:pt x="225" y="37"/>
                    </a:lnTo>
                    <a:lnTo>
                      <a:pt x="203" y="58"/>
                    </a:lnTo>
                    <a:lnTo>
                      <a:pt x="213" y="26"/>
                    </a:lnTo>
                    <a:lnTo>
                      <a:pt x="161" y="0"/>
                    </a:lnTo>
                    <a:lnTo>
                      <a:pt x="144" y="26"/>
                    </a:lnTo>
                    <a:lnTo>
                      <a:pt x="167" y="89"/>
                    </a:lnTo>
                    <a:lnTo>
                      <a:pt x="111" y="24"/>
                    </a:lnTo>
                    <a:lnTo>
                      <a:pt x="93" y="37"/>
                    </a:lnTo>
                    <a:lnTo>
                      <a:pt x="104" y="71"/>
                    </a:lnTo>
                    <a:lnTo>
                      <a:pt x="48" y="41"/>
                    </a:lnTo>
                    <a:lnTo>
                      <a:pt x="87" y="22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2" name="Freeform 166"/>
              <p:cNvSpPr>
                <a:spLocks/>
              </p:cNvSpPr>
              <p:nvPr/>
            </p:nvSpPr>
            <p:spPr bwMode="auto">
              <a:xfrm>
                <a:off x="2897" y="1039"/>
                <a:ext cx="142" cy="56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1" y="40"/>
                  </a:cxn>
                  <a:cxn ang="0">
                    <a:pos x="14" y="52"/>
                  </a:cxn>
                  <a:cxn ang="0">
                    <a:pos x="24" y="62"/>
                  </a:cxn>
                  <a:cxn ang="0">
                    <a:pos x="128" y="60"/>
                  </a:cxn>
                  <a:cxn ang="0">
                    <a:pos x="64" y="75"/>
                  </a:cxn>
                  <a:cxn ang="0">
                    <a:pos x="167" y="114"/>
                  </a:cxn>
                  <a:cxn ang="0">
                    <a:pos x="235" y="90"/>
                  </a:cxn>
                  <a:cxn ang="0">
                    <a:pos x="282" y="52"/>
                  </a:cxn>
                  <a:cxn ang="0">
                    <a:pos x="269" y="33"/>
                  </a:cxn>
                  <a:cxn ang="0">
                    <a:pos x="203" y="34"/>
                  </a:cxn>
                  <a:cxn ang="0">
                    <a:pos x="214" y="15"/>
                  </a:cxn>
                  <a:cxn ang="0">
                    <a:pos x="161" y="34"/>
                  </a:cxn>
                  <a:cxn ang="0">
                    <a:pos x="151" y="0"/>
                  </a:cxn>
                  <a:cxn ang="0">
                    <a:pos x="140" y="45"/>
                  </a:cxn>
                  <a:cxn ang="0">
                    <a:pos x="64" y="0"/>
                  </a:cxn>
                  <a:cxn ang="0">
                    <a:pos x="65" y="27"/>
                  </a:cxn>
                  <a:cxn ang="0">
                    <a:pos x="42" y="15"/>
                  </a:cxn>
                  <a:cxn ang="0">
                    <a:pos x="52" y="41"/>
                  </a:cxn>
                  <a:cxn ang="0">
                    <a:pos x="0" y="32"/>
                  </a:cxn>
                </a:cxnLst>
                <a:rect l="0" t="0" r="r" b="b"/>
                <a:pathLst>
                  <a:path w="282" h="114">
                    <a:moveTo>
                      <a:pt x="0" y="32"/>
                    </a:moveTo>
                    <a:lnTo>
                      <a:pt x="41" y="40"/>
                    </a:lnTo>
                    <a:lnTo>
                      <a:pt x="14" y="52"/>
                    </a:lnTo>
                    <a:lnTo>
                      <a:pt x="24" y="62"/>
                    </a:lnTo>
                    <a:lnTo>
                      <a:pt x="128" y="60"/>
                    </a:lnTo>
                    <a:lnTo>
                      <a:pt x="64" y="75"/>
                    </a:lnTo>
                    <a:lnTo>
                      <a:pt x="167" y="114"/>
                    </a:lnTo>
                    <a:lnTo>
                      <a:pt x="235" y="90"/>
                    </a:lnTo>
                    <a:lnTo>
                      <a:pt x="282" y="52"/>
                    </a:lnTo>
                    <a:lnTo>
                      <a:pt x="269" y="33"/>
                    </a:lnTo>
                    <a:lnTo>
                      <a:pt x="203" y="34"/>
                    </a:lnTo>
                    <a:lnTo>
                      <a:pt x="214" y="15"/>
                    </a:lnTo>
                    <a:lnTo>
                      <a:pt x="161" y="34"/>
                    </a:lnTo>
                    <a:lnTo>
                      <a:pt x="151" y="0"/>
                    </a:lnTo>
                    <a:lnTo>
                      <a:pt x="140" y="45"/>
                    </a:lnTo>
                    <a:lnTo>
                      <a:pt x="64" y="0"/>
                    </a:lnTo>
                    <a:lnTo>
                      <a:pt x="65" y="27"/>
                    </a:lnTo>
                    <a:lnTo>
                      <a:pt x="42" y="15"/>
                    </a:lnTo>
                    <a:lnTo>
                      <a:pt x="52" y="41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3" name="Freeform 167"/>
              <p:cNvSpPr>
                <a:spLocks/>
              </p:cNvSpPr>
              <p:nvPr/>
            </p:nvSpPr>
            <p:spPr bwMode="auto">
              <a:xfrm>
                <a:off x="2946" y="1127"/>
                <a:ext cx="61" cy="39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8" y="21"/>
                  </a:cxn>
                  <a:cxn ang="0">
                    <a:pos x="59" y="0"/>
                  </a:cxn>
                  <a:cxn ang="0">
                    <a:pos x="68" y="21"/>
                  </a:cxn>
                  <a:cxn ang="0">
                    <a:pos x="121" y="37"/>
                  </a:cxn>
                  <a:cxn ang="0">
                    <a:pos x="46" y="74"/>
                  </a:cxn>
                  <a:cxn ang="0">
                    <a:pos x="59" y="54"/>
                  </a:cxn>
                  <a:cxn ang="0">
                    <a:pos x="0" y="58"/>
                  </a:cxn>
                </a:cxnLst>
                <a:rect l="0" t="0" r="r" b="b"/>
                <a:pathLst>
                  <a:path w="121" h="74">
                    <a:moveTo>
                      <a:pt x="0" y="58"/>
                    </a:moveTo>
                    <a:lnTo>
                      <a:pt x="8" y="21"/>
                    </a:lnTo>
                    <a:lnTo>
                      <a:pt x="59" y="0"/>
                    </a:lnTo>
                    <a:lnTo>
                      <a:pt x="68" y="21"/>
                    </a:lnTo>
                    <a:lnTo>
                      <a:pt x="121" y="37"/>
                    </a:lnTo>
                    <a:lnTo>
                      <a:pt x="46" y="74"/>
                    </a:lnTo>
                    <a:lnTo>
                      <a:pt x="59" y="54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4" name="Freeform 168"/>
              <p:cNvSpPr>
                <a:spLocks/>
              </p:cNvSpPr>
              <p:nvPr/>
            </p:nvSpPr>
            <p:spPr bwMode="auto">
              <a:xfrm>
                <a:off x="2804" y="1440"/>
                <a:ext cx="188" cy="370"/>
              </a:xfrm>
              <a:custGeom>
                <a:avLst/>
                <a:gdLst/>
                <a:ahLst/>
                <a:cxnLst>
                  <a:cxn ang="0">
                    <a:pos x="0" y="555"/>
                  </a:cxn>
                  <a:cxn ang="0">
                    <a:pos x="15" y="642"/>
                  </a:cxn>
                  <a:cxn ang="0">
                    <a:pos x="47" y="679"/>
                  </a:cxn>
                  <a:cxn ang="0">
                    <a:pos x="44" y="736"/>
                  </a:cxn>
                  <a:cxn ang="0">
                    <a:pos x="136" y="700"/>
                  </a:cxn>
                  <a:cxn ang="0">
                    <a:pos x="159" y="582"/>
                  </a:cxn>
                  <a:cxn ang="0">
                    <a:pos x="140" y="580"/>
                  </a:cxn>
                  <a:cxn ang="0">
                    <a:pos x="210" y="544"/>
                  </a:cxn>
                  <a:cxn ang="0">
                    <a:pos x="145" y="533"/>
                  </a:cxn>
                  <a:cxn ang="0">
                    <a:pos x="193" y="544"/>
                  </a:cxn>
                  <a:cxn ang="0">
                    <a:pos x="221" y="511"/>
                  </a:cxn>
                  <a:cxn ang="0">
                    <a:pos x="180" y="474"/>
                  </a:cxn>
                  <a:cxn ang="0">
                    <a:pos x="145" y="500"/>
                  </a:cxn>
                  <a:cxn ang="0">
                    <a:pos x="174" y="478"/>
                  </a:cxn>
                  <a:cxn ang="0">
                    <a:pos x="175" y="370"/>
                  </a:cxn>
                  <a:cxn ang="0">
                    <a:pos x="301" y="269"/>
                  </a:cxn>
                  <a:cxn ang="0">
                    <a:pos x="291" y="247"/>
                  </a:cxn>
                  <a:cxn ang="0">
                    <a:pos x="313" y="198"/>
                  </a:cxn>
                  <a:cxn ang="0">
                    <a:pos x="376" y="183"/>
                  </a:cxn>
                  <a:cxn ang="0">
                    <a:pos x="360" y="61"/>
                  </a:cxn>
                  <a:cxn ang="0">
                    <a:pos x="273" y="0"/>
                  </a:cxn>
                  <a:cxn ang="0">
                    <a:pos x="260" y="0"/>
                  </a:cxn>
                  <a:cxn ang="0">
                    <a:pos x="259" y="38"/>
                  </a:cxn>
                  <a:cxn ang="0">
                    <a:pos x="206" y="33"/>
                  </a:cxn>
                  <a:cxn ang="0">
                    <a:pos x="193" y="61"/>
                  </a:cxn>
                  <a:cxn ang="0">
                    <a:pos x="158" y="68"/>
                  </a:cxn>
                  <a:cxn ang="0">
                    <a:pos x="147" y="119"/>
                  </a:cxn>
                  <a:cxn ang="0">
                    <a:pos x="96" y="176"/>
                  </a:cxn>
                  <a:cxn ang="0">
                    <a:pos x="72" y="255"/>
                  </a:cxn>
                  <a:cxn ang="0">
                    <a:pos x="82" y="287"/>
                  </a:cxn>
                  <a:cxn ang="0">
                    <a:pos x="30" y="310"/>
                  </a:cxn>
                  <a:cxn ang="0">
                    <a:pos x="26" y="415"/>
                  </a:cxn>
                  <a:cxn ang="0">
                    <a:pos x="41" y="436"/>
                  </a:cxn>
                  <a:cxn ang="0">
                    <a:pos x="26" y="456"/>
                  </a:cxn>
                  <a:cxn ang="0">
                    <a:pos x="33" y="504"/>
                  </a:cxn>
                  <a:cxn ang="0">
                    <a:pos x="0" y="555"/>
                  </a:cxn>
                </a:cxnLst>
                <a:rect l="0" t="0" r="r" b="b"/>
                <a:pathLst>
                  <a:path w="376" h="736">
                    <a:moveTo>
                      <a:pt x="0" y="555"/>
                    </a:moveTo>
                    <a:lnTo>
                      <a:pt x="15" y="642"/>
                    </a:lnTo>
                    <a:lnTo>
                      <a:pt x="47" y="679"/>
                    </a:lnTo>
                    <a:lnTo>
                      <a:pt x="44" y="736"/>
                    </a:lnTo>
                    <a:lnTo>
                      <a:pt x="136" y="700"/>
                    </a:lnTo>
                    <a:lnTo>
                      <a:pt x="159" y="582"/>
                    </a:lnTo>
                    <a:lnTo>
                      <a:pt x="140" y="580"/>
                    </a:lnTo>
                    <a:lnTo>
                      <a:pt x="210" y="544"/>
                    </a:lnTo>
                    <a:lnTo>
                      <a:pt x="145" y="533"/>
                    </a:lnTo>
                    <a:lnTo>
                      <a:pt x="193" y="544"/>
                    </a:lnTo>
                    <a:lnTo>
                      <a:pt x="221" y="511"/>
                    </a:lnTo>
                    <a:lnTo>
                      <a:pt x="180" y="474"/>
                    </a:lnTo>
                    <a:lnTo>
                      <a:pt x="145" y="500"/>
                    </a:lnTo>
                    <a:lnTo>
                      <a:pt x="174" y="478"/>
                    </a:lnTo>
                    <a:lnTo>
                      <a:pt x="175" y="370"/>
                    </a:lnTo>
                    <a:lnTo>
                      <a:pt x="301" y="269"/>
                    </a:lnTo>
                    <a:lnTo>
                      <a:pt x="291" y="247"/>
                    </a:lnTo>
                    <a:lnTo>
                      <a:pt x="313" y="198"/>
                    </a:lnTo>
                    <a:lnTo>
                      <a:pt x="376" y="183"/>
                    </a:lnTo>
                    <a:lnTo>
                      <a:pt x="360" y="61"/>
                    </a:lnTo>
                    <a:lnTo>
                      <a:pt x="273" y="0"/>
                    </a:lnTo>
                    <a:lnTo>
                      <a:pt x="260" y="0"/>
                    </a:lnTo>
                    <a:lnTo>
                      <a:pt x="259" y="38"/>
                    </a:lnTo>
                    <a:lnTo>
                      <a:pt x="206" y="33"/>
                    </a:lnTo>
                    <a:lnTo>
                      <a:pt x="193" y="61"/>
                    </a:lnTo>
                    <a:lnTo>
                      <a:pt x="158" y="68"/>
                    </a:lnTo>
                    <a:lnTo>
                      <a:pt x="147" y="119"/>
                    </a:lnTo>
                    <a:lnTo>
                      <a:pt x="96" y="176"/>
                    </a:lnTo>
                    <a:lnTo>
                      <a:pt x="72" y="255"/>
                    </a:lnTo>
                    <a:lnTo>
                      <a:pt x="82" y="287"/>
                    </a:lnTo>
                    <a:lnTo>
                      <a:pt x="30" y="310"/>
                    </a:lnTo>
                    <a:lnTo>
                      <a:pt x="26" y="415"/>
                    </a:lnTo>
                    <a:lnTo>
                      <a:pt x="41" y="436"/>
                    </a:lnTo>
                    <a:lnTo>
                      <a:pt x="26" y="456"/>
                    </a:lnTo>
                    <a:lnTo>
                      <a:pt x="33" y="504"/>
                    </a:lnTo>
                    <a:lnTo>
                      <a:pt x="0" y="55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5" name="Freeform 169"/>
              <p:cNvSpPr>
                <a:spLocks/>
              </p:cNvSpPr>
              <p:nvPr/>
            </p:nvSpPr>
            <p:spPr bwMode="auto">
              <a:xfrm>
                <a:off x="2726" y="1994"/>
                <a:ext cx="64" cy="38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29" y="78"/>
                  </a:cxn>
                  <a:cxn ang="0">
                    <a:pos x="70" y="56"/>
                  </a:cxn>
                  <a:cxn ang="0">
                    <a:pos x="87" y="76"/>
                  </a:cxn>
                  <a:cxn ang="0">
                    <a:pos x="130" y="35"/>
                  </a:cxn>
                  <a:cxn ang="0">
                    <a:pos x="105" y="30"/>
                  </a:cxn>
                  <a:cxn ang="0">
                    <a:pos x="105" y="11"/>
                  </a:cxn>
                  <a:cxn ang="0">
                    <a:pos x="99" y="7"/>
                  </a:cxn>
                  <a:cxn ang="0">
                    <a:pos x="43" y="0"/>
                  </a:cxn>
                  <a:cxn ang="0">
                    <a:pos x="0" y="50"/>
                  </a:cxn>
                </a:cxnLst>
                <a:rect l="0" t="0" r="r" b="b"/>
                <a:pathLst>
                  <a:path w="130" h="78">
                    <a:moveTo>
                      <a:pt x="0" y="50"/>
                    </a:moveTo>
                    <a:lnTo>
                      <a:pt x="29" y="78"/>
                    </a:lnTo>
                    <a:lnTo>
                      <a:pt x="70" y="56"/>
                    </a:lnTo>
                    <a:lnTo>
                      <a:pt x="87" y="76"/>
                    </a:lnTo>
                    <a:lnTo>
                      <a:pt x="130" y="35"/>
                    </a:lnTo>
                    <a:lnTo>
                      <a:pt x="105" y="30"/>
                    </a:lnTo>
                    <a:lnTo>
                      <a:pt x="105" y="11"/>
                    </a:lnTo>
                    <a:lnTo>
                      <a:pt x="99" y="7"/>
                    </a:lnTo>
                    <a:lnTo>
                      <a:pt x="4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6" name="Freeform 170"/>
              <p:cNvSpPr>
                <a:spLocks/>
              </p:cNvSpPr>
              <p:nvPr/>
            </p:nvSpPr>
            <p:spPr bwMode="auto">
              <a:xfrm>
                <a:off x="3163" y="2215"/>
                <a:ext cx="106" cy="96"/>
              </a:xfrm>
              <a:custGeom>
                <a:avLst/>
                <a:gdLst/>
                <a:ahLst/>
                <a:cxnLst>
                  <a:cxn ang="0">
                    <a:pos x="0" y="176"/>
                  </a:cxn>
                  <a:cxn ang="0">
                    <a:pos x="3" y="156"/>
                  </a:cxn>
                  <a:cxn ang="0">
                    <a:pos x="34" y="116"/>
                  </a:cxn>
                  <a:cxn ang="0">
                    <a:pos x="14" y="96"/>
                  </a:cxn>
                  <a:cxn ang="0">
                    <a:pos x="14" y="47"/>
                  </a:cxn>
                  <a:cxn ang="0">
                    <a:pos x="34" y="10"/>
                  </a:cxn>
                  <a:cxn ang="0">
                    <a:pos x="208" y="0"/>
                  </a:cxn>
                  <a:cxn ang="0">
                    <a:pos x="175" y="26"/>
                  </a:cxn>
                  <a:cxn ang="0">
                    <a:pos x="165" y="104"/>
                  </a:cxn>
                  <a:cxn ang="0">
                    <a:pos x="93" y="151"/>
                  </a:cxn>
                  <a:cxn ang="0">
                    <a:pos x="30" y="190"/>
                  </a:cxn>
                  <a:cxn ang="0">
                    <a:pos x="0" y="176"/>
                  </a:cxn>
                </a:cxnLst>
                <a:rect l="0" t="0" r="r" b="b"/>
                <a:pathLst>
                  <a:path w="208" h="190">
                    <a:moveTo>
                      <a:pt x="0" y="176"/>
                    </a:moveTo>
                    <a:lnTo>
                      <a:pt x="3" y="156"/>
                    </a:lnTo>
                    <a:lnTo>
                      <a:pt x="34" y="116"/>
                    </a:lnTo>
                    <a:lnTo>
                      <a:pt x="14" y="96"/>
                    </a:lnTo>
                    <a:lnTo>
                      <a:pt x="14" y="47"/>
                    </a:lnTo>
                    <a:lnTo>
                      <a:pt x="34" y="10"/>
                    </a:lnTo>
                    <a:lnTo>
                      <a:pt x="208" y="0"/>
                    </a:lnTo>
                    <a:lnTo>
                      <a:pt x="175" y="26"/>
                    </a:lnTo>
                    <a:lnTo>
                      <a:pt x="165" y="104"/>
                    </a:lnTo>
                    <a:lnTo>
                      <a:pt x="93" y="151"/>
                    </a:lnTo>
                    <a:lnTo>
                      <a:pt x="30" y="190"/>
                    </a:lnTo>
                    <a:lnTo>
                      <a:pt x="0" y="17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7" name="Freeform 171"/>
              <p:cNvSpPr>
                <a:spLocks/>
              </p:cNvSpPr>
              <p:nvPr/>
            </p:nvSpPr>
            <p:spPr bwMode="auto">
              <a:xfrm>
                <a:off x="4085" y="2529"/>
                <a:ext cx="117" cy="268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17" y="44"/>
                  </a:cxn>
                  <a:cxn ang="0">
                    <a:pos x="80" y="0"/>
                  </a:cxn>
                  <a:cxn ang="0">
                    <a:pos x="104" y="43"/>
                  </a:cxn>
                  <a:cxn ang="0">
                    <a:pos x="98" y="114"/>
                  </a:cxn>
                  <a:cxn ang="0">
                    <a:pos x="172" y="82"/>
                  </a:cxn>
                  <a:cxn ang="0">
                    <a:pos x="204" y="114"/>
                  </a:cxn>
                  <a:cxn ang="0">
                    <a:pos x="231" y="186"/>
                  </a:cxn>
                  <a:cxn ang="0">
                    <a:pos x="223" y="229"/>
                  </a:cxn>
                  <a:cxn ang="0">
                    <a:pos x="167" y="227"/>
                  </a:cxn>
                  <a:cxn ang="0">
                    <a:pos x="147" y="246"/>
                  </a:cxn>
                  <a:cxn ang="0">
                    <a:pos x="155" y="322"/>
                  </a:cxn>
                  <a:cxn ang="0">
                    <a:pos x="80" y="257"/>
                  </a:cxn>
                  <a:cxn ang="0">
                    <a:pos x="49" y="371"/>
                  </a:cxn>
                  <a:cxn ang="0">
                    <a:pos x="84" y="479"/>
                  </a:cxn>
                  <a:cxn ang="0">
                    <a:pos x="137" y="514"/>
                  </a:cxn>
                  <a:cxn ang="0">
                    <a:pos x="109" y="535"/>
                  </a:cxn>
                  <a:cxn ang="0">
                    <a:pos x="102" y="502"/>
                  </a:cxn>
                  <a:cxn ang="0">
                    <a:pos x="80" y="502"/>
                  </a:cxn>
                  <a:cxn ang="0">
                    <a:pos x="21" y="446"/>
                  </a:cxn>
                  <a:cxn ang="0">
                    <a:pos x="32" y="377"/>
                  </a:cxn>
                  <a:cxn ang="0">
                    <a:pos x="62" y="314"/>
                  </a:cxn>
                  <a:cxn ang="0">
                    <a:pos x="21" y="210"/>
                  </a:cxn>
                  <a:cxn ang="0">
                    <a:pos x="34" y="166"/>
                  </a:cxn>
                  <a:cxn ang="0">
                    <a:pos x="0" y="85"/>
                  </a:cxn>
                </a:cxnLst>
                <a:rect l="0" t="0" r="r" b="b"/>
                <a:pathLst>
                  <a:path w="231" h="535">
                    <a:moveTo>
                      <a:pt x="0" y="85"/>
                    </a:moveTo>
                    <a:lnTo>
                      <a:pt x="17" y="44"/>
                    </a:lnTo>
                    <a:lnTo>
                      <a:pt x="80" y="0"/>
                    </a:lnTo>
                    <a:lnTo>
                      <a:pt x="104" y="43"/>
                    </a:lnTo>
                    <a:lnTo>
                      <a:pt x="98" y="114"/>
                    </a:lnTo>
                    <a:lnTo>
                      <a:pt x="172" y="82"/>
                    </a:lnTo>
                    <a:lnTo>
                      <a:pt x="204" y="114"/>
                    </a:lnTo>
                    <a:lnTo>
                      <a:pt x="231" y="186"/>
                    </a:lnTo>
                    <a:lnTo>
                      <a:pt x="223" y="229"/>
                    </a:lnTo>
                    <a:lnTo>
                      <a:pt x="167" y="227"/>
                    </a:lnTo>
                    <a:lnTo>
                      <a:pt x="147" y="246"/>
                    </a:lnTo>
                    <a:lnTo>
                      <a:pt x="155" y="322"/>
                    </a:lnTo>
                    <a:lnTo>
                      <a:pt x="80" y="257"/>
                    </a:lnTo>
                    <a:lnTo>
                      <a:pt x="49" y="371"/>
                    </a:lnTo>
                    <a:lnTo>
                      <a:pt x="84" y="479"/>
                    </a:lnTo>
                    <a:lnTo>
                      <a:pt x="137" y="514"/>
                    </a:lnTo>
                    <a:lnTo>
                      <a:pt x="109" y="535"/>
                    </a:lnTo>
                    <a:lnTo>
                      <a:pt x="102" y="502"/>
                    </a:lnTo>
                    <a:lnTo>
                      <a:pt x="80" y="502"/>
                    </a:lnTo>
                    <a:lnTo>
                      <a:pt x="21" y="446"/>
                    </a:lnTo>
                    <a:lnTo>
                      <a:pt x="32" y="377"/>
                    </a:lnTo>
                    <a:lnTo>
                      <a:pt x="62" y="314"/>
                    </a:lnTo>
                    <a:lnTo>
                      <a:pt x="21" y="210"/>
                    </a:lnTo>
                    <a:lnTo>
                      <a:pt x="34" y="166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8" name="Freeform 172"/>
              <p:cNvSpPr>
                <a:spLocks/>
              </p:cNvSpPr>
              <p:nvPr/>
            </p:nvSpPr>
            <p:spPr bwMode="auto">
              <a:xfrm>
                <a:off x="3393" y="2430"/>
                <a:ext cx="78" cy="64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8" y="52"/>
                  </a:cxn>
                  <a:cxn ang="0">
                    <a:pos x="21" y="72"/>
                  </a:cxn>
                  <a:cxn ang="0">
                    <a:pos x="87" y="72"/>
                  </a:cxn>
                  <a:cxn ang="0">
                    <a:pos x="145" y="0"/>
                  </a:cxn>
                  <a:cxn ang="0">
                    <a:pos x="154" y="42"/>
                  </a:cxn>
                  <a:cxn ang="0">
                    <a:pos x="134" y="44"/>
                  </a:cxn>
                  <a:cxn ang="0">
                    <a:pos x="145" y="72"/>
                  </a:cxn>
                  <a:cxn ang="0">
                    <a:pos x="121" y="124"/>
                  </a:cxn>
                  <a:cxn ang="0">
                    <a:pos x="29" y="109"/>
                  </a:cxn>
                  <a:cxn ang="0">
                    <a:pos x="0" y="56"/>
                  </a:cxn>
                </a:cxnLst>
                <a:rect l="0" t="0" r="r" b="b"/>
                <a:pathLst>
                  <a:path w="154" h="124">
                    <a:moveTo>
                      <a:pt x="0" y="56"/>
                    </a:moveTo>
                    <a:lnTo>
                      <a:pt x="8" y="52"/>
                    </a:lnTo>
                    <a:lnTo>
                      <a:pt x="21" y="72"/>
                    </a:lnTo>
                    <a:lnTo>
                      <a:pt x="87" y="72"/>
                    </a:lnTo>
                    <a:lnTo>
                      <a:pt x="145" y="0"/>
                    </a:lnTo>
                    <a:lnTo>
                      <a:pt x="154" y="42"/>
                    </a:lnTo>
                    <a:lnTo>
                      <a:pt x="134" y="44"/>
                    </a:lnTo>
                    <a:lnTo>
                      <a:pt x="145" y="72"/>
                    </a:lnTo>
                    <a:lnTo>
                      <a:pt x="121" y="124"/>
                    </a:lnTo>
                    <a:lnTo>
                      <a:pt x="29" y="109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29" name="Freeform 173"/>
              <p:cNvSpPr>
                <a:spLocks/>
              </p:cNvSpPr>
              <p:nvPr/>
            </p:nvSpPr>
            <p:spPr bwMode="auto">
              <a:xfrm>
                <a:off x="2748" y="2215"/>
                <a:ext cx="56" cy="134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26" y="99"/>
                  </a:cxn>
                  <a:cxn ang="0">
                    <a:pos x="37" y="2"/>
                  </a:cxn>
                  <a:cxn ang="0">
                    <a:pos x="108" y="0"/>
                  </a:cxn>
                  <a:cxn ang="0">
                    <a:pos x="91" y="33"/>
                  </a:cxn>
                  <a:cxn ang="0">
                    <a:pos x="112" y="74"/>
                  </a:cxn>
                  <a:cxn ang="0">
                    <a:pos x="70" y="123"/>
                  </a:cxn>
                  <a:cxn ang="0">
                    <a:pos x="115" y="153"/>
                  </a:cxn>
                  <a:cxn ang="0">
                    <a:pos x="58" y="264"/>
                  </a:cxn>
                  <a:cxn ang="0">
                    <a:pos x="50" y="194"/>
                  </a:cxn>
                  <a:cxn ang="0">
                    <a:pos x="0" y="123"/>
                  </a:cxn>
                </a:cxnLst>
                <a:rect l="0" t="0" r="r" b="b"/>
                <a:pathLst>
                  <a:path w="115" h="264">
                    <a:moveTo>
                      <a:pt x="0" y="123"/>
                    </a:moveTo>
                    <a:lnTo>
                      <a:pt x="26" y="99"/>
                    </a:lnTo>
                    <a:lnTo>
                      <a:pt x="37" y="2"/>
                    </a:lnTo>
                    <a:lnTo>
                      <a:pt x="108" y="0"/>
                    </a:lnTo>
                    <a:lnTo>
                      <a:pt x="91" y="33"/>
                    </a:lnTo>
                    <a:lnTo>
                      <a:pt x="112" y="74"/>
                    </a:lnTo>
                    <a:lnTo>
                      <a:pt x="70" y="123"/>
                    </a:lnTo>
                    <a:lnTo>
                      <a:pt x="115" y="153"/>
                    </a:lnTo>
                    <a:lnTo>
                      <a:pt x="58" y="264"/>
                    </a:lnTo>
                    <a:lnTo>
                      <a:pt x="50" y="194"/>
                    </a:lnTo>
                    <a:lnTo>
                      <a:pt x="0" y="12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0" name="Freeform 174"/>
              <p:cNvSpPr>
                <a:spLocks/>
              </p:cNvSpPr>
              <p:nvPr/>
            </p:nvSpPr>
            <p:spPr bwMode="auto">
              <a:xfrm>
                <a:off x="3024" y="2117"/>
                <a:ext cx="43" cy="39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1" y="3"/>
                  </a:cxn>
                  <a:cxn ang="0">
                    <a:pos x="57" y="0"/>
                  </a:cxn>
                  <a:cxn ang="0">
                    <a:pos x="85" y="36"/>
                  </a:cxn>
                  <a:cxn ang="0">
                    <a:pos x="46" y="38"/>
                  </a:cxn>
                  <a:cxn ang="0">
                    <a:pos x="6" y="73"/>
                  </a:cxn>
                  <a:cxn ang="0">
                    <a:pos x="23" y="51"/>
                  </a:cxn>
                  <a:cxn ang="0">
                    <a:pos x="0" y="51"/>
                  </a:cxn>
                </a:cxnLst>
                <a:rect l="0" t="0" r="r" b="b"/>
                <a:pathLst>
                  <a:path w="85" h="73">
                    <a:moveTo>
                      <a:pt x="0" y="51"/>
                    </a:moveTo>
                    <a:lnTo>
                      <a:pt x="11" y="3"/>
                    </a:lnTo>
                    <a:lnTo>
                      <a:pt x="57" y="0"/>
                    </a:lnTo>
                    <a:lnTo>
                      <a:pt x="85" y="36"/>
                    </a:lnTo>
                    <a:lnTo>
                      <a:pt x="46" y="38"/>
                    </a:lnTo>
                    <a:lnTo>
                      <a:pt x="6" y="73"/>
                    </a:lnTo>
                    <a:lnTo>
                      <a:pt x="23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1" name="Freeform 175"/>
              <p:cNvSpPr>
                <a:spLocks/>
              </p:cNvSpPr>
              <p:nvPr/>
            </p:nvSpPr>
            <p:spPr bwMode="auto">
              <a:xfrm>
                <a:off x="3028" y="2113"/>
                <a:ext cx="273" cy="124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26" y="149"/>
                  </a:cxn>
                  <a:cxn ang="0">
                    <a:pos x="3" y="156"/>
                  </a:cxn>
                  <a:cxn ang="0">
                    <a:pos x="26" y="165"/>
                  </a:cxn>
                  <a:cxn ang="0">
                    <a:pos x="32" y="206"/>
                  </a:cxn>
                  <a:cxn ang="0">
                    <a:pos x="62" y="202"/>
                  </a:cxn>
                  <a:cxn ang="0">
                    <a:pos x="32" y="219"/>
                  </a:cxn>
                  <a:cxn ang="0">
                    <a:pos x="68" y="213"/>
                  </a:cxn>
                  <a:cxn ang="0">
                    <a:pos x="106" y="239"/>
                  </a:cxn>
                  <a:cxn ang="0">
                    <a:pos x="139" y="212"/>
                  </a:cxn>
                  <a:cxn ang="0">
                    <a:pos x="193" y="247"/>
                  </a:cxn>
                  <a:cxn ang="0">
                    <a:pos x="285" y="212"/>
                  </a:cxn>
                  <a:cxn ang="0">
                    <a:pos x="282" y="249"/>
                  </a:cxn>
                  <a:cxn ang="0">
                    <a:pos x="302" y="212"/>
                  </a:cxn>
                  <a:cxn ang="0">
                    <a:pos x="476" y="202"/>
                  </a:cxn>
                  <a:cxn ang="0">
                    <a:pos x="541" y="198"/>
                  </a:cxn>
                  <a:cxn ang="0">
                    <a:pos x="522" y="109"/>
                  </a:cxn>
                  <a:cxn ang="0">
                    <a:pos x="535" y="93"/>
                  </a:cxn>
                  <a:cxn ang="0">
                    <a:pos x="481" y="19"/>
                  </a:cxn>
                  <a:cxn ang="0">
                    <a:pos x="444" y="19"/>
                  </a:cxn>
                  <a:cxn ang="0">
                    <a:pos x="345" y="49"/>
                  </a:cxn>
                  <a:cxn ang="0">
                    <a:pos x="260" y="0"/>
                  </a:cxn>
                  <a:cxn ang="0">
                    <a:pos x="210" y="3"/>
                  </a:cxn>
                  <a:cxn ang="0">
                    <a:pos x="141" y="45"/>
                  </a:cxn>
                  <a:cxn ang="0">
                    <a:pos x="86" y="33"/>
                  </a:cxn>
                  <a:cxn ang="0">
                    <a:pos x="103" y="57"/>
                  </a:cxn>
                  <a:cxn ang="0">
                    <a:pos x="0" y="83"/>
                  </a:cxn>
                </a:cxnLst>
                <a:rect l="0" t="0" r="r" b="b"/>
                <a:pathLst>
                  <a:path w="541" h="249">
                    <a:moveTo>
                      <a:pt x="0" y="83"/>
                    </a:moveTo>
                    <a:lnTo>
                      <a:pt x="26" y="149"/>
                    </a:lnTo>
                    <a:lnTo>
                      <a:pt x="3" y="156"/>
                    </a:lnTo>
                    <a:lnTo>
                      <a:pt x="26" y="165"/>
                    </a:lnTo>
                    <a:lnTo>
                      <a:pt x="32" y="206"/>
                    </a:lnTo>
                    <a:lnTo>
                      <a:pt x="62" y="202"/>
                    </a:lnTo>
                    <a:lnTo>
                      <a:pt x="32" y="219"/>
                    </a:lnTo>
                    <a:lnTo>
                      <a:pt x="68" y="213"/>
                    </a:lnTo>
                    <a:lnTo>
                      <a:pt x="106" y="239"/>
                    </a:lnTo>
                    <a:lnTo>
                      <a:pt x="139" y="212"/>
                    </a:lnTo>
                    <a:lnTo>
                      <a:pt x="193" y="247"/>
                    </a:lnTo>
                    <a:lnTo>
                      <a:pt x="285" y="212"/>
                    </a:lnTo>
                    <a:lnTo>
                      <a:pt x="282" y="249"/>
                    </a:lnTo>
                    <a:lnTo>
                      <a:pt x="302" y="212"/>
                    </a:lnTo>
                    <a:lnTo>
                      <a:pt x="476" y="202"/>
                    </a:lnTo>
                    <a:lnTo>
                      <a:pt x="541" y="198"/>
                    </a:lnTo>
                    <a:lnTo>
                      <a:pt x="522" y="109"/>
                    </a:lnTo>
                    <a:lnTo>
                      <a:pt x="535" y="93"/>
                    </a:lnTo>
                    <a:lnTo>
                      <a:pt x="481" y="19"/>
                    </a:lnTo>
                    <a:lnTo>
                      <a:pt x="444" y="19"/>
                    </a:lnTo>
                    <a:lnTo>
                      <a:pt x="345" y="49"/>
                    </a:lnTo>
                    <a:lnTo>
                      <a:pt x="260" y="0"/>
                    </a:lnTo>
                    <a:lnTo>
                      <a:pt x="210" y="3"/>
                    </a:lnTo>
                    <a:lnTo>
                      <a:pt x="141" y="45"/>
                    </a:lnTo>
                    <a:lnTo>
                      <a:pt x="86" y="33"/>
                    </a:lnTo>
                    <a:lnTo>
                      <a:pt x="103" y="57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2" name="Freeform 176"/>
              <p:cNvSpPr>
                <a:spLocks/>
              </p:cNvSpPr>
              <p:nvPr/>
            </p:nvSpPr>
            <p:spPr bwMode="auto">
              <a:xfrm>
                <a:off x="2485" y="1821"/>
                <a:ext cx="61" cy="81"/>
              </a:xfrm>
              <a:custGeom>
                <a:avLst/>
                <a:gdLst/>
                <a:ahLst/>
                <a:cxnLst>
                  <a:cxn ang="0">
                    <a:pos x="0" y="135"/>
                  </a:cxn>
                  <a:cxn ang="0">
                    <a:pos x="16" y="153"/>
                  </a:cxn>
                  <a:cxn ang="0">
                    <a:pos x="4" y="165"/>
                  </a:cxn>
                  <a:cxn ang="0">
                    <a:pos x="110" y="138"/>
                  </a:cxn>
                  <a:cxn ang="0">
                    <a:pos x="119" y="52"/>
                  </a:cxn>
                  <a:cxn ang="0">
                    <a:pos x="107" y="32"/>
                  </a:cxn>
                  <a:cxn ang="0">
                    <a:pos x="74" y="42"/>
                  </a:cxn>
                  <a:cxn ang="0">
                    <a:pos x="62" y="30"/>
                  </a:cxn>
                  <a:cxn ang="0">
                    <a:pos x="75" y="10"/>
                  </a:cxn>
                  <a:cxn ang="0">
                    <a:pos x="62" y="0"/>
                  </a:cxn>
                  <a:cxn ang="0">
                    <a:pos x="50" y="41"/>
                  </a:cxn>
                  <a:cxn ang="0">
                    <a:pos x="4" y="52"/>
                  </a:cxn>
                  <a:cxn ang="0">
                    <a:pos x="17" y="63"/>
                  </a:cxn>
                  <a:cxn ang="0">
                    <a:pos x="9" y="85"/>
                  </a:cxn>
                  <a:cxn ang="0">
                    <a:pos x="39" y="92"/>
                  </a:cxn>
                  <a:cxn ang="0">
                    <a:pos x="11" y="122"/>
                  </a:cxn>
                  <a:cxn ang="0">
                    <a:pos x="45" y="116"/>
                  </a:cxn>
                  <a:cxn ang="0">
                    <a:pos x="0" y="135"/>
                  </a:cxn>
                </a:cxnLst>
                <a:rect l="0" t="0" r="r" b="b"/>
                <a:pathLst>
                  <a:path w="119" h="165">
                    <a:moveTo>
                      <a:pt x="0" y="135"/>
                    </a:moveTo>
                    <a:lnTo>
                      <a:pt x="16" y="153"/>
                    </a:lnTo>
                    <a:lnTo>
                      <a:pt x="4" y="165"/>
                    </a:lnTo>
                    <a:lnTo>
                      <a:pt x="110" y="138"/>
                    </a:lnTo>
                    <a:lnTo>
                      <a:pt x="119" y="52"/>
                    </a:lnTo>
                    <a:lnTo>
                      <a:pt x="107" y="32"/>
                    </a:lnTo>
                    <a:lnTo>
                      <a:pt x="74" y="42"/>
                    </a:lnTo>
                    <a:lnTo>
                      <a:pt x="62" y="30"/>
                    </a:lnTo>
                    <a:lnTo>
                      <a:pt x="75" y="10"/>
                    </a:lnTo>
                    <a:lnTo>
                      <a:pt x="62" y="0"/>
                    </a:lnTo>
                    <a:lnTo>
                      <a:pt x="50" y="41"/>
                    </a:lnTo>
                    <a:lnTo>
                      <a:pt x="4" y="52"/>
                    </a:lnTo>
                    <a:lnTo>
                      <a:pt x="17" y="63"/>
                    </a:lnTo>
                    <a:lnTo>
                      <a:pt x="9" y="85"/>
                    </a:lnTo>
                    <a:lnTo>
                      <a:pt x="39" y="92"/>
                    </a:lnTo>
                    <a:lnTo>
                      <a:pt x="11" y="122"/>
                    </a:lnTo>
                    <a:lnTo>
                      <a:pt x="45" y="116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3" name="Freeform 177"/>
              <p:cNvSpPr>
                <a:spLocks/>
              </p:cNvSpPr>
              <p:nvPr/>
            </p:nvSpPr>
            <p:spPr bwMode="auto">
              <a:xfrm>
                <a:off x="2517" y="1814"/>
                <a:ext cx="39" cy="32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12" y="55"/>
                  </a:cxn>
                  <a:cxn ang="0">
                    <a:pos x="45" y="45"/>
                  </a:cxn>
                  <a:cxn ang="0">
                    <a:pos x="57" y="65"/>
                  </a:cxn>
                  <a:cxn ang="0">
                    <a:pos x="75" y="43"/>
                  </a:cxn>
                  <a:cxn ang="0">
                    <a:pos x="58" y="9"/>
                  </a:cxn>
                  <a:cxn ang="0">
                    <a:pos x="23" y="0"/>
                  </a:cxn>
                  <a:cxn ang="0">
                    <a:pos x="13" y="23"/>
                  </a:cxn>
                  <a:cxn ang="0">
                    <a:pos x="0" y="43"/>
                  </a:cxn>
                </a:cxnLst>
                <a:rect l="0" t="0" r="r" b="b"/>
                <a:pathLst>
                  <a:path w="75" h="65">
                    <a:moveTo>
                      <a:pt x="0" y="43"/>
                    </a:moveTo>
                    <a:lnTo>
                      <a:pt x="12" y="55"/>
                    </a:lnTo>
                    <a:lnTo>
                      <a:pt x="45" y="45"/>
                    </a:lnTo>
                    <a:lnTo>
                      <a:pt x="57" y="65"/>
                    </a:lnTo>
                    <a:lnTo>
                      <a:pt x="75" y="43"/>
                    </a:lnTo>
                    <a:lnTo>
                      <a:pt x="58" y="9"/>
                    </a:lnTo>
                    <a:lnTo>
                      <a:pt x="23" y="0"/>
                    </a:lnTo>
                    <a:lnTo>
                      <a:pt x="13" y="2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4" name="Freeform 178"/>
              <p:cNvSpPr>
                <a:spLocks/>
              </p:cNvSpPr>
              <p:nvPr/>
            </p:nvSpPr>
            <p:spPr bwMode="auto">
              <a:xfrm>
                <a:off x="2535" y="1740"/>
                <a:ext cx="11" cy="14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7"/>
                  </a:cxn>
                  <a:cxn ang="0">
                    <a:pos x="19" y="0"/>
                  </a:cxn>
                  <a:cxn ang="0">
                    <a:pos x="0" y="30"/>
                  </a:cxn>
                </a:cxnLst>
                <a:rect l="0" t="0" r="r" b="b"/>
                <a:pathLst>
                  <a:path w="19" h="30">
                    <a:moveTo>
                      <a:pt x="0" y="30"/>
                    </a:moveTo>
                    <a:lnTo>
                      <a:pt x="0" y="7"/>
                    </a:lnTo>
                    <a:lnTo>
                      <a:pt x="19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5" name="Freeform 179"/>
              <p:cNvSpPr>
                <a:spLocks/>
              </p:cNvSpPr>
              <p:nvPr/>
            </p:nvSpPr>
            <p:spPr bwMode="auto">
              <a:xfrm>
                <a:off x="2538" y="1758"/>
                <a:ext cx="8" cy="7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9" y="0"/>
                  </a:cxn>
                  <a:cxn ang="0">
                    <a:pos x="16" y="18"/>
                  </a:cxn>
                  <a:cxn ang="0">
                    <a:pos x="0" y="15"/>
                  </a:cxn>
                </a:cxnLst>
                <a:rect l="0" t="0" r="r" b="b"/>
                <a:pathLst>
                  <a:path w="16" h="18">
                    <a:moveTo>
                      <a:pt x="0" y="15"/>
                    </a:moveTo>
                    <a:lnTo>
                      <a:pt x="9" y="0"/>
                    </a:lnTo>
                    <a:lnTo>
                      <a:pt x="16" y="1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6" name="Freeform 180"/>
              <p:cNvSpPr>
                <a:spLocks/>
              </p:cNvSpPr>
              <p:nvPr/>
            </p:nvSpPr>
            <p:spPr bwMode="auto">
              <a:xfrm>
                <a:off x="2546" y="1733"/>
                <a:ext cx="117" cy="208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9" y="41"/>
                  </a:cxn>
                  <a:cxn ang="0">
                    <a:pos x="35" y="0"/>
                  </a:cxn>
                  <a:cxn ang="0">
                    <a:pos x="86" y="0"/>
                  </a:cxn>
                  <a:cxn ang="0">
                    <a:pos x="56" y="51"/>
                  </a:cxn>
                  <a:cxn ang="0">
                    <a:pos x="126" y="62"/>
                  </a:cxn>
                  <a:cxn ang="0">
                    <a:pos x="80" y="128"/>
                  </a:cxn>
                  <a:cxn ang="0">
                    <a:pos x="134" y="151"/>
                  </a:cxn>
                  <a:cxn ang="0">
                    <a:pos x="183" y="237"/>
                  </a:cxn>
                  <a:cxn ang="0">
                    <a:pos x="170" y="240"/>
                  </a:cxn>
                  <a:cxn ang="0">
                    <a:pos x="190" y="263"/>
                  </a:cxn>
                  <a:cxn ang="0">
                    <a:pos x="178" y="285"/>
                  </a:cxn>
                  <a:cxn ang="0">
                    <a:pos x="228" y="290"/>
                  </a:cxn>
                  <a:cxn ang="0">
                    <a:pos x="197" y="344"/>
                  </a:cxn>
                  <a:cxn ang="0">
                    <a:pos x="218" y="361"/>
                  </a:cxn>
                  <a:cxn ang="0">
                    <a:pos x="15" y="413"/>
                  </a:cxn>
                  <a:cxn ang="0">
                    <a:pos x="105" y="337"/>
                  </a:cxn>
                  <a:cxn ang="0">
                    <a:pos x="78" y="349"/>
                  </a:cxn>
                  <a:cxn ang="0">
                    <a:pos x="27" y="327"/>
                  </a:cxn>
                  <a:cxn ang="0">
                    <a:pos x="64" y="296"/>
                  </a:cxn>
                  <a:cxn ang="0">
                    <a:pos x="41" y="285"/>
                  </a:cxn>
                  <a:cxn ang="0">
                    <a:pos x="92" y="252"/>
                  </a:cxn>
                  <a:cxn ang="0">
                    <a:pos x="99" y="216"/>
                  </a:cxn>
                  <a:cxn ang="0">
                    <a:pos x="72" y="204"/>
                  </a:cxn>
                  <a:cxn ang="0">
                    <a:pos x="86" y="184"/>
                  </a:cxn>
                  <a:cxn ang="0">
                    <a:pos x="34" y="195"/>
                  </a:cxn>
                  <a:cxn ang="0">
                    <a:pos x="35" y="134"/>
                  </a:cxn>
                  <a:cxn ang="0">
                    <a:pos x="9" y="161"/>
                  </a:cxn>
                  <a:cxn ang="0">
                    <a:pos x="24" y="99"/>
                  </a:cxn>
                  <a:cxn ang="0">
                    <a:pos x="0" y="98"/>
                  </a:cxn>
                </a:cxnLst>
                <a:rect l="0" t="0" r="r" b="b"/>
                <a:pathLst>
                  <a:path w="228" h="413">
                    <a:moveTo>
                      <a:pt x="0" y="98"/>
                    </a:moveTo>
                    <a:lnTo>
                      <a:pt x="9" y="41"/>
                    </a:lnTo>
                    <a:lnTo>
                      <a:pt x="35" y="0"/>
                    </a:lnTo>
                    <a:lnTo>
                      <a:pt x="86" y="0"/>
                    </a:lnTo>
                    <a:lnTo>
                      <a:pt x="56" y="51"/>
                    </a:lnTo>
                    <a:lnTo>
                      <a:pt x="126" y="62"/>
                    </a:lnTo>
                    <a:lnTo>
                      <a:pt x="80" y="128"/>
                    </a:lnTo>
                    <a:lnTo>
                      <a:pt x="134" y="151"/>
                    </a:lnTo>
                    <a:lnTo>
                      <a:pt x="183" y="237"/>
                    </a:lnTo>
                    <a:lnTo>
                      <a:pt x="170" y="240"/>
                    </a:lnTo>
                    <a:lnTo>
                      <a:pt x="190" y="263"/>
                    </a:lnTo>
                    <a:lnTo>
                      <a:pt x="178" y="285"/>
                    </a:lnTo>
                    <a:lnTo>
                      <a:pt x="228" y="290"/>
                    </a:lnTo>
                    <a:lnTo>
                      <a:pt x="197" y="344"/>
                    </a:lnTo>
                    <a:lnTo>
                      <a:pt x="218" y="361"/>
                    </a:lnTo>
                    <a:lnTo>
                      <a:pt x="15" y="413"/>
                    </a:lnTo>
                    <a:lnTo>
                      <a:pt x="105" y="337"/>
                    </a:lnTo>
                    <a:lnTo>
                      <a:pt x="78" y="349"/>
                    </a:lnTo>
                    <a:lnTo>
                      <a:pt x="27" y="327"/>
                    </a:lnTo>
                    <a:lnTo>
                      <a:pt x="64" y="296"/>
                    </a:lnTo>
                    <a:lnTo>
                      <a:pt x="41" y="285"/>
                    </a:lnTo>
                    <a:lnTo>
                      <a:pt x="92" y="252"/>
                    </a:lnTo>
                    <a:lnTo>
                      <a:pt x="99" y="216"/>
                    </a:lnTo>
                    <a:lnTo>
                      <a:pt x="72" y="204"/>
                    </a:lnTo>
                    <a:lnTo>
                      <a:pt x="86" y="184"/>
                    </a:lnTo>
                    <a:lnTo>
                      <a:pt x="34" y="195"/>
                    </a:lnTo>
                    <a:lnTo>
                      <a:pt x="35" y="134"/>
                    </a:lnTo>
                    <a:lnTo>
                      <a:pt x="9" y="161"/>
                    </a:lnTo>
                    <a:lnTo>
                      <a:pt x="24" y="9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7" name="Freeform 181"/>
              <p:cNvSpPr>
                <a:spLocks/>
              </p:cNvSpPr>
              <p:nvPr/>
            </p:nvSpPr>
            <p:spPr bwMode="auto">
              <a:xfrm>
                <a:off x="5426" y="1599"/>
                <a:ext cx="46" cy="1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56" y="0"/>
                  </a:cxn>
                  <a:cxn ang="0">
                    <a:pos x="89" y="17"/>
                  </a:cxn>
                  <a:cxn ang="0">
                    <a:pos x="73" y="35"/>
                  </a:cxn>
                  <a:cxn ang="0">
                    <a:pos x="0" y="10"/>
                  </a:cxn>
                </a:cxnLst>
                <a:rect l="0" t="0" r="r" b="b"/>
                <a:pathLst>
                  <a:path w="89" h="35">
                    <a:moveTo>
                      <a:pt x="0" y="10"/>
                    </a:moveTo>
                    <a:lnTo>
                      <a:pt x="56" y="0"/>
                    </a:lnTo>
                    <a:lnTo>
                      <a:pt x="89" y="17"/>
                    </a:lnTo>
                    <a:lnTo>
                      <a:pt x="73" y="3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8" name="Freeform 182"/>
              <p:cNvSpPr>
                <a:spLocks/>
              </p:cNvSpPr>
              <p:nvPr/>
            </p:nvSpPr>
            <p:spPr bwMode="auto">
              <a:xfrm>
                <a:off x="4156" y="2483"/>
                <a:ext cx="99" cy="261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30" y="82"/>
                  </a:cxn>
                  <a:cxn ang="0">
                    <a:pos x="68" y="104"/>
                  </a:cxn>
                  <a:cxn ang="0">
                    <a:pos x="47" y="144"/>
                  </a:cxn>
                  <a:cxn ang="0">
                    <a:pos x="121" y="215"/>
                  </a:cxn>
                  <a:cxn ang="0">
                    <a:pos x="152" y="306"/>
                  </a:cxn>
                  <a:cxn ang="0">
                    <a:pos x="155" y="388"/>
                  </a:cxn>
                  <a:cxn ang="0">
                    <a:pos x="67" y="455"/>
                  </a:cxn>
                  <a:cxn ang="0">
                    <a:pos x="82" y="521"/>
                  </a:cxn>
                  <a:cxn ang="0">
                    <a:pos x="109" y="476"/>
                  </a:cxn>
                  <a:cxn ang="0">
                    <a:pos x="125" y="488"/>
                  </a:cxn>
                  <a:cxn ang="0">
                    <a:pos x="132" y="459"/>
                  </a:cxn>
                  <a:cxn ang="0">
                    <a:pos x="202" y="412"/>
                  </a:cxn>
                  <a:cxn ang="0">
                    <a:pos x="194" y="283"/>
                  </a:cxn>
                  <a:cxn ang="0">
                    <a:pos x="98" y="160"/>
                  </a:cxn>
                  <a:cxn ang="0">
                    <a:pos x="108" y="120"/>
                  </a:cxn>
                  <a:cxn ang="0">
                    <a:pos x="164" y="62"/>
                  </a:cxn>
                  <a:cxn ang="0">
                    <a:pos x="86" y="0"/>
                  </a:cxn>
                  <a:cxn ang="0">
                    <a:pos x="0" y="27"/>
                  </a:cxn>
                </a:cxnLst>
                <a:rect l="0" t="0" r="r" b="b"/>
                <a:pathLst>
                  <a:path w="202" h="521">
                    <a:moveTo>
                      <a:pt x="0" y="27"/>
                    </a:moveTo>
                    <a:lnTo>
                      <a:pt x="30" y="82"/>
                    </a:lnTo>
                    <a:lnTo>
                      <a:pt x="68" y="104"/>
                    </a:lnTo>
                    <a:lnTo>
                      <a:pt x="47" y="144"/>
                    </a:lnTo>
                    <a:lnTo>
                      <a:pt x="121" y="215"/>
                    </a:lnTo>
                    <a:lnTo>
                      <a:pt x="152" y="306"/>
                    </a:lnTo>
                    <a:lnTo>
                      <a:pt x="155" y="388"/>
                    </a:lnTo>
                    <a:lnTo>
                      <a:pt x="67" y="455"/>
                    </a:lnTo>
                    <a:lnTo>
                      <a:pt x="82" y="521"/>
                    </a:lnTo>
                    <a:lnTo>
                      <a:pt x="109" y="476"/>
                    </a:lnTo>
                    <a:lnTo>
                      <a:pt x="125" y="488"/>
                    </a:lnTo>
                    <a:lnTo>
                      <a:pt x="132" y="459"/>
                    </a:lnTo>
                    <a:lnTo>
                      <a:pt x="202" y="412"/>
                    </a:lnTo>
                    <a:lnTo>
                      <a:pt x="194" y="283"/>
                    </a:lnTo>
                    <a:lnTo>
                      <a:pt x="98" y="160"/>
                    </a:lnTo>
                    <a:lnTo>
                      <a:pt x="108" y="120"/>
                    </a:lnTo>
                    <a:lnTo>
                      <a:pt x="164" y="62"/>
                    </a:lnTo>
                    <a:lnTo>
                      <a:pt x="86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39" name="Freeform 183"/>
              <p:cNvSpPr>
                <a:spLocks/>
              </p:cNvSpPr>
              <p:nvPr/>
            </p:nvSpPr>
            <p:spPr bwMode="auto">
              <a:xfrm>
                <a:off x="3280" y="2561"/>
                <a:ext cx="145" cy="112"/>
              </a:xfrm>
              <a:custGeom>
                <a:avLst/>
                <a:gdLst/>
                <a:ahLst/>
                <a:cxnLst>
                  <a:cxn ang="0">
                    <a:pos x="0" y="225"/>
                  </a:cxn>
                  <a:cxn ang="0">
                    <a:pos x="75" y="176"/>
                  </a:cxn>
                  <a:cxn ang="0">
                    <a:pos x="62" y="153"/>
                  </a:cxn>
                  <a:cxn ang="0">
                    <a:pos x="84" y="124"/>
                  </a:cxn>
                  <a:cxn ang="0">
                    <a:pos x="156" y="26"/>
                  </a:cxn>
                  <a:cxn ang="0">
                    <a:pos x="253" y="0"/>
                  </a:cxn>
                  <a:cxn ang="0">
                    <a:pos x="282" y="90"/>
                  </a:cxn>
                  <a:cxn ang="0">
                    <a:pos x="258" y="124"/>
                  </a:cxn>
                  <a:cxn ang="0">
                    <a:pos x="151" y="183"/>
                  </a:cxn>
                  <a:cxn ang="0">
                    <a:pos x="0" y="225"/>
                  </a:cxn>
                </a:cxnLst>
                <a:rect l="0" t="0" r="r" b="b"/>
                <a:pathLst>
                  <a:path w="282" h="225">
                    <a:moveTo>
                      <a:pt x="0" y="225"/>
                    </a:moveTo>
                    <a:lnTo>
                      <a:pt x="75" y="176"/>
                    </a:lnTo>
                    <a:lnTo>
                      <a:pt x="62" y="153"/>
                    </a:lnTo>
                    <a:lnTo>
                      <a:pt x="84" y="124"/>
                    </a:lnTo>
                    <a:lnTo>
                      <a:pt x="156" y="26"/>
                    </a:lnTo>
                    <a:lnTo>
                      <a:pt x="253" y="0"/>
                    </a:lnTo>
                    <a:lnTo>
                      <a:pt x="282" y="90"/>
                    </a:lnTo>
                    <a:lnTo>
                      <a:pt x="258" y="124"/>
                    </a:lnTo>
                    <a:lnTo>
                      <a:pt x="151" y="183"/>
                    </a:lnTo>
                    <a:lnTo>
                      <a:pt x="0" y="22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0" name="Freeform 184"/>
              <p:cNvSpPr>
                <a:spLocks/>
              </p:cNvSpPr>
              <p:nvPr/>
            </p:nvSpPr>
            <p:spPr bwMode="auto">
              <a:xfrm>
                <a:off x="3269" y="2592"/>
                <a:ext cx="53" cy="8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24" y="162"/>
                  </a:cxn>
                  <a:cxn ang="0">
                    <a:pos x="99" y="113"/>
                  </a:cxn>
                  <a:cxn ang="0">
                    <a:pos x="86" y="90"/>
                  </a:cxn>
                  <a:cxn ang="0">
                    <a:pos x="108" y="61"/>
                  </a:cxn>
                  <a:cxn ang="0">
                    <a:pos x="108" y="22"/>
                  </a:cxn>
                  <a:cxn ang="0">
                    <a:pos x="53" y="0"/>
                  </a:cxn>
                  <a:cxn ang="0">
                    <a:pos x="0" y="30"/>
                  </a:cxn>
                </a:cxnLst>
                <a:rect l="0" t="0" r="r" b="b"/>
                <a:pathLst>
                  <a:path w="108" h="162">
                    <a:moveTo>
                      <a:pt x="0" y="30"/>
                    </a:moveTo>
                    <a:lnTo>
                      <a:pt x="24" y="162"/>
                    </a:lnTo>
                    <a:lnTo>
                      <a:pt x="99" y="113"/>
                    </a:lnTo>
                    <a:lnTo>
                      <a:pt x="86" y="90"/>
                    </a:lnTo>
                    <a:lnTo>
                      <a:pt x="108" y="61"/>
                    </a:lnTo>
                    <a:lnTo>
                      <a:pt x="108" y="22"/>
                    </a:lnTo>
                    <a:lnTo>
                      <a:pt x="53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1" name="Freeform 185"/>
              <p:cNvSpPr>
                <a:spLocks/>
              </p:cNvSpPr>
              <p:nvPr/>
            </p:nvSpPr>
            <p:spPr bwMode="auto">
              <a:xfrm>
                <a:off x="2840" y="2011"/>
                <a:ext cx="138" cy="127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16"/>
                  </a:cxn>
                  <a:cxn ang="0">
                    <a:pos x="69" y="0"/>
                  </a:cxn>
                  <a:cxn ang="0">
                    <a:pos x="127" y="49"/>
                  </a:cxn>
                  <a:cxn ang="0">
                    <a:pos x="191" y="36"/>
                  </a:cxn>
                  <a:cxn ang="0">
                    <a:pos x="266" y="118"/>
                  </a:cxn>
                  <a:cxn ang="0">
                    <a:pos x="256" y="200"/>
                  </a:cxn>
                  <a:cxn ang="0">
                    <a:pos x="276" y="238"/>
                  </a:cxn>
                  <a:cxn ang="0">
                    <a:pos x="217" y="257"/>
                  </a:cxn>
                  <a:cxn ang="0">
                    <a:pos x="189" y="187"/>
                  </a:cxn>
                  <a:cxn ang="0">
                    <a:pos x="166" y="214"/>
                  </a:cxn>
                  <a:cxn ang="0">
                    <a:pos x="69" y="145"/>
                  </a:cxn>
                  <a:cxn ang="0">
                    <a:pos x="25" y="71"/>
                  </a:cxn>
                  <a:cxn ang="0">
                    <a:pos x="4" y="86"/>
                  </a:cxn>
                  <a:cxn ang="0">
                    <a:pos x="0" y="61"/>
                  </a:cxn>
                </a:cxnLst>
                <a:rect l="0" t="0" r="r" b="b"/>
                <a:pathLst>
                  <a:path w="276" h="257">
                    <a:moveTo>
                      <a:pt x="0" y="61"/>
                    </a:moveTo>
                    <a:lnTo>
                      <a:pt x="0" y="16"/>
                    </a:lnTo>
                    <a:lnTo>
                      <a:pt x="69" y="0"/>
                    </a:lnTo>
                    <a:lnTo>
                      <a:pt x="127" y="49"/>
                    </a:lnTo>
                    <a:lnTo>
                      <a:pt x="191" y="36"/>
                    </a:lnTo>
                    <a:lnTo>
                      <a:pt x="266" y="118"/>
                    </a:lnTo>
                    <a:lnTo>
                      <a:pt x="256" y="200"/>
                    </a:lnTo>
                    <a:lnTo>
                      <a:pt x="276" y="238"/>
                    </a:lnTo>
                    <a:lnTo>
                      <a:pt x="217" y="257"/>
                    </a:lnTo>
                    <a:lnTo>
                      <a:pt x="189" y="187"/>
                    </a:lnTo>
                    <a:lnTo>
                      <a:pt x="166" y="214"/>
                    </a:lnTo>
                    <a:lnTo>
                      <a:pt x="69" y="145"/>
                    </a:lnTo>
                    <a:lnTo>
                      <a:pt x="25" y="71"/>
                    </a:lnTo>
                    <a:lnTo>
                      <a:pt x="4" y="86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2" name="Freeform 186"/>
              <p:cNvSpPr>
                <a:spLocks/>
              </p:cNvSpPr>
              <p:nvPr/>
            </p:nvSpPr>
            <p:spPr bwMode="auto">
              <a:xfrm>
                <a:off x="2808" y="2998"/>
                <a:ext cx="188" cy="218"/>
              </a:xfrm>
              <a:custGeom>
                <a:avLst/>
                <a:gdLst/>
                <a:ahLst/>
                <a:cxnLst>
                  <a:cxn ang="0">
                    <a:pos x="0" y="406"/>
                  </a:cxn>
                  <a:cxn ang="0">
                    <a:pos x="49" y="391"/>
                  </a:cxn>
                  <a:cxn ang="0">
                    <a:pos x="288" y="433"/>
                  </a:cxn>
                  <a:cxn ang="0">
                    <a:pos x="342" y="416"/>
                  </a:cxn>
                  <a:cxn ang="0">
                    <a:pos x="305" y="381"/>
                  </a:cxn>
                  <a:cxn ang="0">
                    <a:pos x="305" y="250"/>
                  </a:cxn>
                  <a:cxn ang="0">
                    <a:pos x="371" y="250"/>
                  </a:cxn>
                  <a:cxn ang="0">
                    <a:pos x="367" y="179"/>
                  </a:cxn>
                  <a:cxn ang="0">
                    <a:pos x="305" y="187"/>
                  </a:cxn>
                  <a:cxn ang="0">
                    <a:pos x="299" y="61"/>
                  </a:cxn>
                  <a:cxn ang="0">
                    <a:pos x="271" y="37"/>
                  </a:cxn>
                  <a:cxn ang="0">
                    <a:pos x="234" y="40"/>
                  </a:cxn>
                  <a:cxn ang="0">
                    <a:pos x="224" y="77"/>
                  </a:cxn>
                  <a:cxn ang="0">
                    <a:pos x="183" y="80"/>
                  </a:cxn>
                  <a:cxn ang="0">
                    <a:pos x="136" y="0"/>
                  </a:cxn>
                  <a:cxn ang="0">
                    <a:pos x="24" y="17"/>
                  </a:cxn>
                  <a:cxn ang="0">
                    <a:pos x="66" y="181"/>
                  </a:cxn>
                  <a:cxn ang="0">
                    <a:pos x="0" y="406"/>
                  </a:cxn>
                </a:cxnLst>
                <a:rect l="0" t="0" r="r" b="b"/>
                <a:pathLst>
                  <a:path w="371" h="433">
                    <a:moveTo>
                      <a:pt x="0" y="406"/>
                    </a:moveTo>
                    <a:lnTo>
                      <a:pt x="49" y="391"/>
                    </a:lnTo>
                    <a:lnTo>
                      <a:pt x="288" y="433"/>
                    </a:lnTo>
                    <a:lnTo>
                      <a:pt x="342" y="416"/>
                    </a:lnTo>
                    <a:lnTo>
                      <a:pt x="305" y="381"/>
                    </a:lnTo>
                    <a:lnTo>
                      <a:pt x="305" y="250"/>
                    </a:lnTo>
                    <a:lnTo>
                      <a:pt x="371" y="250"/>
                    </a:lnTo>
                    <a:lnTo>
                      <a:pt x="367" y="179"/>
                    </a:lnTo>
                    <a:lnTo>
                      <a:pt x="305" y="187"/>
                    </a:lnTo>
                    <a:lnTo>
                      <a:pt x="299" y="61"/>
                    </a:lnTo>
                    <a:lnTo>
                      <a:pt x="271" y="37"/>
                    </a:lnTo>
                    <a:lnTo>
                      <a:pt x="234" y="40"/>
                    </a:lnTo>
                    <a:lnTo>
                      <a:pt x="224" y="77"/>
                    </a:lnTo>
                    <a:lnTo>
                      <a:pt x="183" y="80"/>
                    </a:lnTo>
                    <a:lnTo>
                      <a:pt x="136" y="0"/>
                    </a:lnTo>
                    <a:lnTo>
                      <a:pt x="24" y="17"/>
                    </a:lnTo>
                    <a:lnTo>
                      <a:pt x="66" y="18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3" name="Freeform 187"/>
              <p:cNvSpPr>
                <a:spLocks/>
              </p:cNvSpPr>
              <p:nvPr/>
            </p:nvSpPr>
            <p:spPr bwMode="auto">
              <a:xfrm>
                <a:off x="2812" y="2976"/>
                <a:ext cx="17" cy="2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1" y="38"/>
                  </a:cxn>
                  <a:cxn ang="0">
                    <a:pos x="30" y="0"/>
                  </a:cxn>
                  <a:cxn ang="0">
                    <a:pos x="0" y="12"/>
                  </a:cxn>
                </a:cxnLst>
                <a:rect l="0" t="0" r="r" b="b"/>
                <a:pathLst>
                  <a:path w="30" h="38">
                    <a:moveTo>
                      <a:pt x="0" y="12"/>
                    </a:moveTo>
                    <a:lnTo>
                      <a:pt x="11" y="38"/>
                    </a:lnTo>
                    <a:lnTo>
                      <a:pt x="3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4" name="Freeform 188"/>
              <p:cNvSpPr>
                <a:spLocks/>
              </p:cNvSpPr>
              <p:nvPr/>
            </p:nvSpPr>
            <p:spPr bwMode="auto">
              <a:xfrm>
                <a:off x="2932" y="3209"/>
                <a:ext cx="138" cy="166"/>
              </a:xfrm>
              <a:custGeom>
                <a:avLst/>
                <a:gdLst/>
                <a:ahLst/>
                <a:cxnLst>
                  <a:cxn ang="0">
                    <a:pos x="0" y="249"/>
                  </a:cxn>
                  <a:cxn ang="0">
                    <a:pos x="0" y="153"/>
                  </a:cxn>
                  <a:cxn ang="0">
                    <a:pos x="30" y="152"/>
                  </a:cxn>
                  <a:cxn ang="0">
                    <a:pos x="30" y="27"/>
                  </a:cxn>
                  <a:cxn ang="0">
                    <a:pos x="86" y="9"/>
                  </a:cxn>
                  <a:cxn ang="0">
                    <a:pos x="103" y="30"/>
                  </a:cxn>
                  <a:cxn ang="0">
                    <a:pos x="152" y="0"/>
                  </a:cxn>
                  <a:cxn ang="0">
                    <a:pos x="233" y="134"/>
                  </a:cxn>
                  <a:cxn ang="0">
                    <a:pos x="273" y="156"/>
                  </a:cxn>
                  <a:cxn ang="0">
                    <a:pos x="163" y="279"/>
                  </a:cxn>
                  <a:cxn ang="0">
                    <a:pos x="98" y="279"/>
                  </a:cxn>
                  <a:cxn ang="0">
                    <a:pos x="64" y="322"/>
                  </a:cxn>
                  <a:cxn ang="0">
                    <a:pos x="23" y="324"/>
                  </a:cxn>
                  <a:cxn ang="0">
                    <a:pos x="24" y="286"/>
                  </a:cxn>
                  <a:cxn ang="0">
                    <a:pos x="0" y="249"/>
                  </a:cxn>
                </a:cxnLst>
                <a:rect l="0" t="0" r="r" b="b"/>
                <a:pathLst>
                  <a:path w="273" h="324">
                    <a:moveTo>
                      <a:pt x="0" y="249"/>
                    </a:moveTo>
                    <a:lnTo>
                      <a:pt x="0" y="153"/>
                    </a:lnTo>
                    <a:lnTo>
                      <a:pt x="30" y="152"/>
                    </a:lnTo>
                    <a:lnTo>
                      <a:pt x="30" y="27"/>
                    </a:lnTo>
                    <a:lnTo>
                      <a:pt x="86" y="9"/>
                    </a:lnTo>
                    <a:lnTo>
                      <a:pt x="103" y="30"/>
                    </a:lnTo>
                    <a:lnTo>
                      <a:pt x="152" y="0"/>
                    </a:lnTo>
                    <a:lnTo>
                      <a:pt x="233" y="134"/>
                    </a:lnTo>
                    <a:lnTo>
                      <a:pt x="273" y="156"/>
                    </a:lnTo>
                    <a:lnTo>
                      <a:pt x="163" y="279"/>
                    </a:lnTo>
                    <a:lnTo>
                      <a:pt x="98" y="279"/>
                    </a:lnTo>
                    <a:lnTo>
                      <a:pt x="64" y="322"/>
                    </a:lnTo>
                    <a:lnTo>
                      <a:pt x="23" y="324"/>
                    </a:lnTo>
                    <a:lnTo>
                      <a:pt x="24" y="286"/>
                    </a:lnTo>
                    <a:lnTo>
                      <a:pt x="0" y="24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5" name="Freeform 189"/>
              <p:cNvSpPr>
                <a:spLocks/>
              </p:cNvSpPr>
              <p:nvPr/>
            </p:nvSpPr>
            <p:spPr bwMode="auto">
              <a:xfrm>
                <a:off x="3067" y="2938"/>
                <a:ext cx="28" cy="35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36"/>
                  </a:cxn>
                  <a:cxn ang="0">
                    <a:pos x="17" y="69"/>
                  </a:cxn>
                  <a:cxn ang="0">
                    <a:pos x="51" y="28"/>
                  </a:cxn>
                  <a:cxn ang="0">
                    <a:pos x="49" y="0"/>
                  </a:cxn>
                  <a:cxn ang="0">
                    <a:pos x="0" y="10"/>
                  </a:cxn>
                </a:cxnLst>
                <a:rect l="0" t="0" r="r" b="b"/>
                <a:pathLst>
                  <a:path w="51" h="69">
                    <a:moveTo>
                      <a:pt x="0" y="10"/>
                    </a:moveTo>
                    <a:lnTo>
                      <a:pt x="8" y="36"/>
                    </a:lnTo>
                    <a:lnTo>
                      <a:pt x="17" y="69"/>
                    </a:lnTo>
                    <a:lnTo>
                      <a:pt x="51" y="28"/>
                    </a:lnTo>
                    <a:lnTo>
                      <a:pt x="4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6" name="Freeform 190"/>
              <p:cNvSpPr>
                <a:spLocks/>
              </p:cNvSpPr>
              <p:nvPr/>
            </p:nvSpPr>
            <p:spPr bwMode="auto">
              <a:xfrm>
                <a:off x="2762" y="2673"/>
                <a:ext cx="113" cy="194"/>
              </a:xfrm>
              <a:custGeom>
                <a:avLst/>
                <a:gdLst/>
                <a:ahLst/>
                <a:cxnLst>
                  <a:cxn ang="0">
                    <a:pos x="0" y="279"/>
                  </a:cxn>
                  <a:cxn ang="0">
                    <a:pos x="31" y="206"/>
                  </a:cxn>
                  <a:cxn ang="0">
                    <a:pos x="86" y="216"/>
                  </a:cxn>
                  <a:cxn ang="0">
                    <a:pos x="148" y="63"/>
                  </a:cxn>
                  <a:cxn ang="0">
                    <a:pos x="178" y="36"/>
                  </a:cxn>
                  <a:cxn ang="0">
                    <a:pos x="165" y="7"/>
                  </a:cxn>
                  <a:cxn ang="0">
                    <a:pos x="179" y="0"/>
                  </a:cxn>
                  <a:cxn ang="0">
                    <a:pos x="201" y="96"/>
                  </a:cxn>
                  <a:cxn ang="0">
                    <a:pos x="165" y="112"/>
                  </a:cxn>
                  <a:cxn ang="0">
                    <a:pos x="205" y="187"/>
                  </a:cxn>
                  <a:cxn ang="0">
                    <a:pos x="179" y="277"/>
                  </a:cxn>
                  <a:cxn ang="0">
                    <a:pos x="225" y="346"/>
                  </a:cxn>
                  <a:cxn ang="0">
                    <a:pos x="221" y="391"/>
                  </a:cxn>
                  <a:cxn ang="0">
                    <a:pos x="143" y="369"/>
                  </a:cxn>
                  <a:cxn ang="0">
                    <a:pos x="84" y="369"/>
                  </a:cxn>
                  <a:cxn ang="0">
                    <a:pos x="37" y="369"/>
                  </a:cxn>
                  <a:cxn ang="0">
                    <a:pos x="35" y="306"/>
                  </a:cxn>
                  <a:cxn ang="0">
                    <a:pos x="0" y="279"/>
                  </a:cxn>
                </a:cxnLst>
                <a:rect l="0" t="0" r="r" b="b"/>
                <a:pathLst>
                  <a:path w="225" h="391">
                    <a:moveTo>
                      <a:pt x="0" y="279"/>
                    </a:moveTo>
                    <a:lnTo>
                      <a:pt x="31" y="206"/>
                    </a:lnTo>
                    <a:lnTo>
                      <a:pt x="86" y="216"/>
                    </a:lnTo>
                    <a:lnTo>
                      <a:pt x="148" y="63"/>
                    </a:lnTo>
                    <a:lnTo>
                      <a:pt x="178" y="36"/>
                    </a:lnTo>
                    <a:lnTo>
                      <a:pt x="165" y="7"/>
                    </a:lnTo>
                    <a:lnTo>
                      <a:pt x="179" y="0"/>
                    </a:lnTo>
                    <a:lnTo>
                      <a:pt x="201" y="96"/>
                    </a:lnTo>
                    <a:lnTo>
                      <a:pt x="165" y="112"/>
                    </a:lnTo>
                    <a:lnTo>
                      <a:pt x="205" y="187"/>
                    </a:lnTo>
                    <a:lnTo>
                      <a:pt x="179" y="277"/>
                    </a:lnTo>
                    <a:lnTo>
                      <a:pt x="225" y="346"/>
                    </a:lnTo>
                    <a:lnTo>
                      <a:pt x="221" y="391"/>
                    </a:lnTo>
                    <a:lnTo>
                      <a:pt x="143" y="369"/>
                    </a:lnTo>
                    <a:lnTo>
                      <a:pt x="84" y="369"/>
                    </a:lnTo>
                    <a:lnTo>
                      <a:pt x="37" y="369"/>
                    </a:lnTo>
                    <a:lnTo>
                      <a:pt x="35" y="306"/>
                    </a:lnTo>
                    <a:lnTo>
                      <a:pt x="0" y="27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7" name="Freeform 191"/>
              <p:cNvSpPr>
                <a:spLocks/>
              </p:cNvSpPr>
              <p:nvPr/>
            </p:nvSpPr>
            <p:spPr bwMode="auto">
              <a:xfrm>
                <a:off x="2851" y="2702"/>
                <a:ext cx="195" cy="144"/>
              </a:xfrm>
              <a:custGeom>
                <a:avLst/>
                <a:gdLst/>
                <a:ahLst/>
                <a:cxnLst>
                  <a:cxn ang="0">
                    <a:pos x="0" y="216"/>
                  </a:cxn>
                  <a:cxn ang="0">
                    <a:pos x="26" y="126"/>
                  </a:cxn>
                  <a:cxn ang="0">
                    <a:pos x="124" y="104"/>
                  </a:cxn>
                  <a:cxn ang="0">
                    <a:pos x="132" y="73"/>
                  </a:cxn>
                  <a:cxn ang="0">
                    <a:pos x="176" y="65"/>
                  </a:cxn>
                  <a:cxn ang="0">
                    <a:pos x="241" y="0"/>
                  </a:cxn>
                  <a:cxn ang="0">
                    <a:pos x="262" y="76"/>
                  </a:cxn>
                  <a:cxn ang="0">
                    <a:pos x="314" y="104"/>
                  </a:cxn>
                  <a:cxn ang="0">
                    <a:pos x="384" y="205"/>
                  </a:cxn>
                  <a:cxn ang="0">
                    <a:pos x="205" y="235"/>
                  </a:cxn>
                  <a:cxn ang="0">
                    <a:pos x="147" y="205"/>
                  </a:cxn>
                  <a:cxn ang="0">
                    <a:pos x="124" y="256"/>
                  </a:cxn>
                  <a:cxn ang="0">
                    <a:pos x="71" y="256"/>
                  </a:cxn>
                  <a:cxn ang="0">
                    <a:pos x="46" y="285"/>
                  </a:cxn>
                  <a:cxn ang="0">
                    <a:pos x="0" y="216"/>
                  </a:cxn>
                </a:cxnLst>
                <a:rect l="0" t="0" r="r" b="b"/>
                <a:pathLst>
                  <a:path w="384" h="285">
                    <a:moveTo>
                      <a:pt x="0" y="216"/>
                    </a:moveTo>
                    <a:lnTo>
                      <a:pt x="26" y="126"/>
                    </a:lnTo>
                    <a:lnTo>
                      <a:pt x="124" y="104"/>
                    </a:lnTo>
                    <a:lnTo>
                      <a:pt x="132" y="73"/>
                    </a:lnTo>
                    <a:lnTo>
                      <a:pt x="176" y="65"/>
                    </a:lnTo>
                    <a:lnTo>
                      <a:pt x="241" y="0"/>
                    </a:lnTo>
                    <a:lnTo>
                      <a:pt x="262" y="76"/>
                    </a:lnTo>
                    <a:lnTo>
                      <a:pt x="314" y="104"/>
                    </a:lnTo>
                    <a:lnTo>
                      <a:pt x="384" y="205"/>
                    </a:lnTo>
                    <a:lnTo>
                      <a:pt x="205" y="235"/>
                    </a:lnTo>
                    <a:lnTo>
                      <a:pt x="147" y="205"/>
                    </a:lnTo>
                    <a:lnTo>
                      <a:pt x="124" y="256"/>
                    </a:lnTo>
                    <a:lnTo>
                      <a:pt x="71" y="256"/>
                    </a:lnTo>
                    <a:lnTo>
                      <a:pt x="46" y="285"/>
                    </a:lnTo>
                    <a:lnTo>
                      <a:pt x="0" y="21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8" name="Freeform 192"/>
              <p:cNvSpPr>
                <a:spLocks/>
              </p:cNvSpPr>
              <p:nvPr/>
            </p:nvSpPr>
            <p:spPr bwMode="auto">
              <a:xfrm>
                <a:off x="2833" y="2480"/>
                <a:ext cx="159" cy="285"/>
              </a:xfrm>
              <a:custGeom>
                <a:avLst/>
                <a:gdLst/>
                <a:ahLst/>
                <a:cxnLst>
                  <a:cxn ang="0">
                    <a:pos x="0" y="327"/>
                  </a:cxn>
                  <a:cxn ang="0">
                    <a:pos x="47" y="355"/>
                  </a:cxn>
                  <a:cxn ang="0">
                    <a:pos x="35" y="384"/>
                  </a:cxn>
                  <a:cxn ang="0">
                    <a:pos x="57" y="480"/>
                  </a:cxn>
                  <a:cxn ang="0">
                    <a:pos x="21" y="496"/>
                  </a:cxn>
                  <a:cxn ang="0">
                    <a:pos x="61" y="571"/>
                  </a:cxn>
                  <a:cxn ang="0">
                    <a:pos x="159" y="549"/>
                  </a:cxn>
                  <a:cxn ang="0">
                    <a:pos x="167" y="518"/>
                  </a:cxn>
                  <a:cxn ang="0">
                    <a:pos x="211" y="510"/>
                  </a:cxn>
                  <a:cxn ang="0">
                    <a:pos x="276" y="445"/>
                  </a:cxn>
                  <a:cxn ang="0">
                    <a:pos x="252" y="376"/>
                  </a:cxn>
                  <a:cxn ang="0">
                    <a:pos x="286" y="284"/>
                  </a:cxn>
                  <a:cxn ang="0">
                    <a:pos x="315" y="275"/>
                  </a:cxn>
                  <a:cxn ang="0">
                    <a:pos x="316" y="142"/>
                  </a:cxn>
                  <a:cxn ang="0">
                    <a:pos x="79" y="0"/>
                  </a:cxn>
                  <a:cxn ang="0">
                    <a:pos x="49" y="12"/>
                  </a:cxn>
                  <a:cxn ang="0">
                    <a:pos x="49" y="70"/>
                  </a:cxn>
                  <a:cxn ang="0">
                    <a:pos x="79" y="108"/>
                  </a:cxn>
                  <a:cxn ang="0">
                    <a:pos x="61" y="232"/>
                  </a:cxn>
                  <a:cxn ang="0">
                    <a:pos x="0" y="327"/>
                  </a:cxn>
                </a:cxnLst>
                <a:rect l="0" t="0" r="r" b="b"/>
                <a:pathLst>
                  <a:path w="316" h="571">
                    <a:moveTo>
                      <a:pt x="0" y="327"/>
                    </a:moveTo>
                    <a:lnTo>
                      <a:pt x="47" y="355"/>
                    </a:lnTo>
                    <a:lnTo>
                      <a:pt x="35" y="384"/>
                    </a:lnTo>
                    <a:lnTo>
                      <a:pt x="57" y="480"/>
                    </a:lnTo>
                    <a:lnTo>
                      <a:pt x="21" y="496"/>
                    </a:lnTo>
                    <a:lnTo>
                      <a:pt x="61" y="571"/>
                    </a:lnTo>
                    <a:lnTo>
                      <a:pt x="159" y="549"/>
                    </a:lnTo>
                    <a:lnTo>
                      <a:pt x="167" y="518"/>
                    </a:lnTo>
                    <a:lnTo>
                      <a:pt x="211" y="510"/>
                    </a:lnTo>
                    <a:lnTo>
                      <a:pt x="276" y="445"/>
                    </a:lnTo>
                    <a:lnTo>
                      <a:pt x="252" y="376"/>
                    </a:lnTo>
                    <a:lnTo>
                      <a:pt x="286" y="284"/>
                    </a:lnTo>
                    <a:lnTo>
                      <a:pt x="315" y="275"/>
                    </a:lnTo>
                    <a:lnTo>
                      <a:pt x="316" y="142"/>
                    </a:lnTo>
                    <a:lnTo>
                      <a:pt x="79" y="0"/>
                    </a:lnTo>
                    <a:lnTo>
                      <a:pt x="49" y="12"/>
                    </a:lnTo>
                    <a:lnTo>
                      <a:pt x="49" y="70"/>
                    </a:lnTo>
                    <a:lnTo>
                      <a:pt x="79" y="108"/>
                    </a:lnTo>
                    <a:lnTo>
                      <a:pt x="61" y="232"/>
                    </a:lnTo>
                    <a:lnTo>
                      <a:pt x="0" y="32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49" name="Freeform 193"/>
              <p:cNvSpPr>
                <a:spLocks/>
              </p:cNvSpPr>
              <p:nvPr/>
            </p:nvSpPr>
            <p:spPr bwMode="auto">
              <a:xfrm>
                <a:off x="2801" y="2832"/>
                <a:ext cx="113" cy="151"/>
              </a:xfrm>
              <a:custGeom>
                <a:avLst/>
                <a:gdLst/>
                <a:ahLst/>
                <a:cxnLst>
                  <a:cxn ang="0">
                    <a:pos x="0" y="265"/>
                  </a:cxn>
                  <a:cxn ang="0">
                    <a:pos x="23" y="303"/>
                  </a:cxn>
                  <a:cxn ang="0">
                    <a:pos x="53" y="291"/>
                  </a:cxn>
                  <a:cxn ang="0">
                    <a:pos x="99" y="295"/>
                  </a:cxn>
                  <a:cxn ang="0">
                    <a:pos x="139" y="262"/>
                  </a:cxn>
                  <a:cxn ang="0">
                    <a:pos x="150" y="202"/>
                  </a:cxn>
                  <a:cxn ang="0">
                    <a:pos x="194" y="153"/>
                  </a:cxn>
                  <a:cxn ang="0">
                    <a:pos x="223" y="0"/>
                  </a:cxn>
                  <a:cxn ang="0">
                    <a:pos x="170" y="0"/>
                  </a:cxn>
                  <a:cxn ang="0">
                    <a:pos x="145" y="29"/>
                  </a:cxn>
                  <a:cxn ang="0">
                    <a:pos x="141" y="74"/>
                  </a:cxn>
                  <a:cxn ang="0">
                    <a:pos x="63" y="52"/>
                  </a:cxn>
                  <a:cxn ang="0">
                    <a:pos x="61" y="85"/>
                  </a:cxn>
                  <a:cxn ang="0">
                    <a:pos x="92" y="89"/>
                  </a:cxn>
                  <a:cxn ang="0">
                    <a:pos x="82" y="206"/>
                  </a:cxn>
                  <a:cxn ang="0">
                    <a:pos x="44" y="193"/>
                  </a:cxn>
                  <a:cxn ang="0">
                    <a:pos x="0" y="265"/>
                  </a:cxn>
                </a:cxnLst>
                <a:rect l="0" t="0" r="r" b="b"/>
                <a:pathLst>
                  <a:path w="223" h="303">
                    <a:moveTo>
                      <a:pt x="0" y="265"/>
                    </a:moveTo>
                    <a:lnTo>
                      <a:pt x="23" y="303"/>
                    </a:lnTo>
                    <a:lnTo>
                      <a:pt x="53" y="291"/>
                    </a:lnTo>
                    <a:lnTo>
                      <a:pt x="99" y="295"/>
                    </a:lnTo>
                    <a:lnTo>
                      <a:pt x="139" y="262"/>
                    </a:lnTo>
                    <a:lnTo>
                      <a:pt x="150" y="202"/>
                    </a:lnTo>
                    <a:lnTo>
                      <a:pt x="194" y="153"/>
                    </a:lnTo>
                    <a:lnTo>
                      <a:pt x="223" y="0"/>
                    </a:lnTo>
                    <a:lnTo>
                      <a:pt x="170" y="0"/>
                    </a:lnTo>
                    <a:lnTo>
                      <a:pt x="145" y="29"/>
                    </a:lnTo>
                    <a:lnTo>
                      <a:pt x="141" y="74"/>
                    </a:lnTo>
                    <a:lnTo>
                      <a:pt x="63" y="52"/>
                    </a:lnTo>
                    <a:lnTo>
                      <a:pt x="61" y="85"/>
                    </a:lnTo>
                    <a:lnTo>
                      <a:pt x="92" y="89"/>
                    </a:lnTo>
                    <a:lnTo>
                      <a:pt x="82" y="206"/>
                    </a:lnTo>
                    <a:lnTo>
                      <a:pt x="44" y="193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0" name="Freeform 194"/>
              <p:cNvSpPr>
                <a:spLocks/>
              </p:cNvSpPr>
              <p:nvPr/>
            </p:nvSpPr>
            <p:spPr bwMode="auto">
              <a:xfrm>
                <a:off x="2819" y="2807"/>
                <a:ext cx="283" cy="321"/>
              </a:xfrm>
              <a:custGeom>
                <a:avLst/>
                <a:gdLst/>
                <a:ahLst/>
                <a:cxnLst>
                  <a:cxn ang="0">
                    <a:pos x="0" y="380"/>
                  </a:cxn>
                  <a:cxn ang="0">
                    <a:pos x="2" y="397"/>
                  </a:cxn>
                  <a:cxn ang="0">
                    <a:pos x="114" y="380"/>
                  </a:cxn>
                  <a:cxn ang="0">
                    <a:pos x="161" y="460"/>
                  </a:cxn>
                  <a:cxn ang="0">
                    <a:pos x="202" y="457"/>
                  </a:cxn>
                  <a:cxn ang="0">
                    <a:pos x="212" y="420"/>
                  </a:cxn>
                  <a:cxn ang="0">
                    <a:pos x="249" y="417"/>
                  </a:cxn>
                  <a:cxn ang="0">
                    <a:pos x="277" y="441"/>
                  </a:cxn>
                  <a:cxn ang="0">
                    <a:pos x="283" y="567"/>
                  </a:cxn>
                  <a:cxn ang="0">
                    <a:pos x="345" y="559"/>
                  </a:cxn>
                  <a:cxn ang="0">
                    <a:pos x="511" y="640"/>
                  </a:cxn>
                  <a:cxn ang="0">
                    <a:pos x="509" y="603"/>
                  </a:cxn>
                  <a:cxn ang="0">
                    <a:pos x="479" y="588"/>
                  </a:cxn>
                  <a:cxn ang="0">
                    <a:pos x="484" y="495"/>
                  </a:cxn>
                  <a:cxn ang="0">
                    <a:pos x="537" y="462"/>
                  </a:cxn>
                  <a:cxn ang="0">
                    <a:pos x="503" y="401"/>
                  </a:cxn>
                  <a:cxn ang="0">
                    <a:pos x="500" y="297"/>
                  </a:cxn>
                  <a:cxn ang="0">
                    <a:pos x="492" y="271"/>
                  </a:cxn>
                  <a:cxn ang="0">
                    <a:pos x="511" y="223"/>
                  </a:cxn>
                  <a:cxn ang="0">
                    <a:pos x="537" y="136"/>
                  </a:cxn>
                  <a:cxn ang="0">
                    <a:pos x="558" y="103"/>
                  </a:cxn>
                  <a:cxn ang="0">
                    <a:pos x="545" y="52"/>
                  </a:cxn>
                  <a:cxn ang="0">
                    <a:pos x="449" y="0"/>
                  </a:cxn>
                  <a:cxn ang="0">
                    <a:pos x="270" y="30"/>
                  </a:cxn>
                  <a:cxn ang="0">
                    <a:pos x="212" y="0"/>
                  </a:cxn>
                  <a:cxn ang="0">
                    <a:pos x="189" y="51"/>
                  </a:cxn>
                  <a:cxn ang="0">
                    <a:pos x="160" y="204"/>
                  </a:cxn>
                  <a:cxn ang="0">
                    <a:pos x="116" y="253"/>
                  </a:cxn>
                  <a:cxn ang="0">
                    <a:pos x="105" y="313"/>
                  </a:cxn>
                  <a:cxn ang="0">
                    <a:pos x="65" y="346"/>
                  </a:cxn>
                  <a:cxn ang="0">
                    <a:pos x="19" y="342"/>
                  </a:cxn>
                  <a:cxn ang="0">
                    <a:pos x="0" y="380"/>
                  </a:cxn>
                </a:cxnLst>
                <a:rect l="0" t="0" r="r" b="b"/>
                <a:pathLst>
                  <a:path w="558" h="640">
                    <a:moveTo>
                      <a:pt x="0" y="380"/>
                    </a:moveTo>
                    <a:lnTo>
                      <a:pt x="2" y="397"/>
                    </a:lnTo>
                    <a:lnTo>
                      <a:pt x="114" y="380"/>
                    </a:lnTo>
                    <a:lnTo>
                      <a:pt x="161" y="460"/>
                    </a:lnTo>
                    <a:lnTo>
                      <a:pt x="202" y="457"/>
                    </a:lnTo>
                    <a:lnTo>
                      <a:pt x="212" y="420"/>
                    </a:lnTo>
                    <a:lnTo>
                      <a:pt x="249" y="417"/>
                    </a:lnTo>
                    <a:lnTo>
                      <a:pt x="277" y="441"/>
                    </a:lnTo>
                    <a:lnTo>
                      <a:pt x="283" y="567"/>
                    </a:lnTo>
                    <a:lnTo>
                      <a:pt x="345" y="559"/>
                    </a:lnTo>
                    <a:lnTo>
                      <a:pt x="511" y="640"/>
                    </a:lnTo>
                    <a:lnTo>
                      <a:pt x="509" y="603"/>
                    </a:lnTo>
                    <a:lnTo>
                      <a:pt x="479" y="588"/>
                    </a:lnTo>
                    <a:lnTo>
                      <a:pt x="484" y="495"/>
                    </a:lnTo>
                    <a:lnTo>
                      <a:pt x="537" y="462"/>
                    </a:lnTo>
                    <a:lnTo>
                      <a:pt x="503" y="401"/>
                    </a:lnTo>
                    <a:lnTo>
                      <a:pt x="500" y="297"/>
                    </a:lnTo>
                    <a:lnTo>
                      <a:pt x="492" y="271"/>
                    </a:lnTo>
                    <a:lnTo>
                      <a:pt x="511" y="223"/>
                    </a:lnTo>
                    <a:lnTo>
                      <a:pt x="537" y="136"/>
                    </a:lnTo>
                    <a:lnTo>
                      <a:pt x="558" y="103"/>
                    </a:lnTo>
                    <a:lnTo>
                      <a:pt x="545" y="52"/>
                    </a:lnTo>
                    <a:lnTo>
                      <a:pt x="449" y="0"/>
                    </a:lnTo>
                    <a:lnTo>
                      <a:pt x="270" y="30"/>
                    </a:lnTo>
                    <a:lnTo>
                      <a:pt x="212" y="0"/>
                    </a:lnTo>
                    <a:lnTo>
                      <a:pt x="189" y="51"/>
                    </a:lnTo>
                    <a:lnTo>
                      <a:pt x="160" y="204"/>
                    </a:lnTo>
                    <a:lnTo>
                      <a:pt x="116" y="253"/>
                    </a:lnTo>
                    <a:lnTo>
                      <a:pt x="105" y="313"/>
                    </a:lnTo>
                    <a:lnTo>
                      <a:pt x="65" y="346"/>
                    </a:lnTo>
                    <a:lnTo>
                      <a:pt x="19" y="342"/>
                    </a:lnTo>
                    <a:lnTo>
                      <a:pt x="0" y="38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1" name="Freeform 195"/>
              <p:cNvSpPr>
                <a:spLocks/>
              </p:cNvSpPr>
              <p:nvPr/>
            </p:nvSpPr>
            <p:spPr bwMode="auto">
              <a:xfrm>
                <a:off x="3117" y="2244"/>
                <a:ext cx="35" cy="21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24" y="44"/>
                  </a:cxn>
                  <a:cxn ang="0">
                    <a:pos x="68" y="0"/>
                  </a:cxn>
                  <a:cxn ang="0">
                    <a:pos x="0" y="23"/>
                  </a:cxn>
                </a:cxnLst>
                <a:rect l="0" t="0" r="r" b="b"/>
                <a:pathLst>
                  <a:path w="68" h="44">
                    <a:moveTo>
                      <a:pt x="0" y="23"/>
                    </a:moveTo>
                    <a:lnTo>
                      <a:pt x="24" y="44"/>
                    </a:lnTo>
                    <a:lnTo>
                      <a:pt x="68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2" name="Freeform 196"/>
              <p:cNvSpPr>
                <a:spLocks/>
              </p:cNvSpPr>
              <p:nvPr/>
            </p:nvSpPr>
            <p:spPr bwMode="auto">
              <a:xfrm>
                <a:off x="2648" y="2677"/>
                <a:ext cx="43" cy="109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33" y="215"/>
                  </a:cxn>
                  <a:cxn ang="0">
                    <a:pos x="57" y="212"/>
                  </a:cxn>
                  <a:cxn ang="0">
                    <a:pos x="80" y="24"/>
                  </a:cxn>
                  <a:cxn ang="0">
                    <a:pos x="57" y="0"/>
                  </a:cxn>
                  <a:cxn ang="0">
                    <a:pos x="44" y="16"/>
                  </a:cxn>
                  <a:cxn ang="0">
                    <a:pos x="0" y="51"/>
                  </a:cxn>
                </a:cxnLst>
                <a:rect l="0" t="0" r="r" b="b"/>
                <a:pathLst>
                  <a:path w="80" h="215">
                    <a:moveTo>
                      <a:pt x="0" y="51"/>
                    </a:moveTo>
                    <a:lnTo>
                      <a:pt x="33" y="215"/>
                    </a:lnTo>
                    <a:lnTo>
                      <a:pt x="57" y="212"/>
                    </a:lnTo>
                    <a:lnTo>
                      <a:pt x="80" y="24"/>
                    </a:lnTo>
                    <a:lnTo>
                      <a:pt x="57" y="0"/>
                    </a:lnTo>
                    <a:lnTo>
                      <a:pt x="44" y="16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3" name="Freeform 197"/>
              <p:cNvSpPr>
                <a:spLocks/>
              </p:cNvSpPr>
              <p:nvPr/>
            </p:nvSpPr>
            <p:spPr bwMode="auto">
              <a:xfrm>
                <a:off x="2776" y="2857"/>
                <a:ext cx="28" cy="21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6" y="0"/>
                  </a:cxn>
                  <a:cxn ang="0">
                    <a:pos x="53" y="0"/>
                  </a:cxn>
                  <a:cxn ang="0">
                    <a:pos x="53" y="37"/>
                  </a:cxn>
                  <a:cxn ang="0">
                    <a:pos x="0" y="42"/>
                  </a:cxn>
                </a:cxnLst>
                <a:rect l="0" t="0" r="r" b="b"/>
                <a:pathLst>
                  <a:path w="53" h="42">
                    <a:moveTo>
                      <a:pt x="0" y="42"/>
                    </a:moveTo>
                    <a:lnTo>
                      <a:pt x="6" y="0"/>
                    </a:lnTo>
                    <a:lnTo>
                      <a:pt x="53" y="0"/>
                    </a:lnTo>
                    <a:lnTo>
                      <a:pt x="53" y="37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4" name="Freeform 198"/>
              <p:cNvSpPr>
                <a:spLocks/>
              </p:cNvSpPr>
              <p:nvPr/>
            </p:nvSpPr>
            <p:spPr bwMode="auto">
              <a:xfrm>
                <a:off x="3127" y="2578"/>
                <a:ext cx="224" cy="258"/>
              </a:xfrm>
              <a:custGeom>
                <a:avLst/>
                <a:gdLst/>
                <a:ahLst/>
                <a:cxnLst>
                  <a:cxn ang="0">
                    <a:pos x="0" y="357"/>
                  </a:cxn>
                  <a:cxn ang="0">
                    <a:pos x="34" y="332"/>
                  </a:cxn>
                  <a:cxn ang="0">
                    <a:pos x="36" y="268"/>
                  </a:cxn>
                  <a:cxn ang="0">
                    <a:pos x="94" y="182"/>
                  </a:cxn>
                  <a:cxn ang="0">
                    <a:pos x="119" y="31"/>
                  </a:cxn>
                  <a:cxn ang="0">
                    <a:pos x="163" y="0"/>
                  </a:cxn>
                  <a:cxn ang="0">
                    <a:pos x="197" y="100"/>
                  </a:cxn>
                  <a:cxn ang="0">
                    <a:pos x="295" y="190"/>
                  </a:cxn>
                  <a:cxn ang="0">
                    <a:pos x="260" y="242"/>
                  </a:cxn>
                  <a:cxn ang="0">
                    <a:pos x="291" y="253"/>
                  </a:cxn>
                  <a:cxn ang="0">
                    <a:pos x="327" y="320"/>
                  </a:cxn>
                  <a:cxn ang="0">
                    <a:pos x="443" y="354"/>
                  </a:cxn>
                  <a:cxn ang="0">
                    <a:pos x="352" y="458"/>
                  </a:cxn>
                  <a:cxn ang="0">
                    <a:pos x="261" y="496"/>
                  </a:cxn>
                  <a:cxn ang="0">
                    <a:pos x="177" y="514"/>
                  </a:cxn>
                  <a:cxn ang="0">
                    <a:pos x="85" y="474"/>
                  </a:cxn>
                  <a:cxn ang="0">
                    <a:pos x="52" y="402"/>
                  </a:cxn>
                  <a:cxn ang="0">
                    <a:pos x="0" y="357"/>
                  </a:cxn>
                </a:cxnLst>
                <a:rect l="0" t="0" r="r" b="b"/>
                <a:pathLst>
                  <a:path w="443" h="514">
                    <a:moveTo>
                      <a:pt x="0" y="357"/>
                    </a:moveTo>
                    <a:lnTo>
                      <a:pt x="34" y="332"/>
                    </a:lnTo>
                    <a:lnTo>
                      <a:pt x="36" y="268"/>
                    </a:lnTo>
                    <a:lnTo>
                      <a:pt x="94" y="182"/>
                    </a:lnTo>
                    <a:lnTo>
                      <a:pt x="119" y="31"/>
                    </a:lnTo>
                    <a:lnTo>
                      <a:pt x="163" y="0"/>
                    </a:lnTo>
                    <a:lnTo>
                      <a:pt x="197" y="100"/>
                    </a:lnTo>
                    <a:lnTo>
                      <a:pt x="295" y="190"/>
                    </a:lnTo>
                    <a:lnTo>
                      <a:pt x="260" y="242"/>
                    </a:lnTo>
                    <a:lnTo>
                      <a:pt x="291" y="253"/>
                    </a:lnTo>
                    <a:lnTo>
                      <a:pt x="327" y="320"/>
                    </a:lnTo>
                    <a:lnTo>
                      <a:pt x="443" y="354"/>
                    </a:lnTo>
                    <a:lnTo>
                      <a:pt x="352" y="458"/>
                    </a:lnTo>
                    <a:lnTo>
                      <a:pt x="261" y="496"/>
                    </a:lnTo>
                    <a:lnTo>
                      <a:pt x="177" y="514"/>
                    </a:lnTo>
                    <a:lnTo>
                      <a:pt x="85" y="474"/>
                    </a:lnTo>
                    <a:lnTo>
                      <a:pt x="52" y="402"/>
                    </a:lnTo>
                    <a:lnTo>
                      <a:pt x="0" y="35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5" name="Freeform 199"/>
              <p:cNvSpPr>
                <a:spLocks/>
              </p:cNvSpPr>
              <p:nvPr/>
            </p:nvSpPr>
            <p:spPr bwMode="auto">
              <a:xfrm>
                <a:off x="3259" y="2673"/>
                <a:ext cx="21" cy="32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31" y="63"/>
                  </a:cxn>
                  <a:cxn ang="0">
                    <a:pos x="45" y="47"/>
                  </a:cxn>
                  <a:cxn ang="0">
                    <a:pos x="21" y="41"/>
                  </a:cxn>
                  <a:cxn ang="0">
                    <a:pos x="45" y="25"/>
                  </a:cxn>
                  <a:cxn ang="0">
                    <a:pos x="35" y="0"/>
                  </a:cxn>
                  <a:cxn ang="0">
                    <a:pos x="0" y="52"/>
                  </a:cxn>
                </a:cxnLst>
                <a:rect l="0" t="0" r="r" b="b"/>
                <a:pathLst>
                  <a:path w="45" h="63">
                    <a:moveTo>
                      <a:pt x="0" y="52"/>
                    </a:moveTo>
                    <a:lnTo>
                      <a:pt x="31" y="63"/>
                    </a:lnTo>
                    <a:lnTo>
                      <a:pt x="45" y="47"/>
                    </a:lnTo>
                    <a:lnTo>
                      <a:pt x="21" y="41"/>
                    </a:lnTo>
                    <a:lnTo>
                      <a:pt x="45" y="25"/>
                    </a:lnTo>
                    <a:lnTo>
                      <a:pt x="35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6" name="Freeform 200"/>
              <p:cNvSpPr>
                <a:spLocks/>
              </p:cNvSpPr>
              <p:nvPr/>
            </p:nvSpPr>
            <p:spPr bwMode="auto">
              <a:xfrm>
                <a:off x="2765" y="2857"/>
                <a:ext cx="82" cy="109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19" y="68"/>
                  </a:cxn>
                  <a:cxn ang="0">
                    <a:pos x="30" y="70"/>
                  </a:cxn>
                  <a:cxn ang="0">
                    <a:pos x="22" y="42"/>
                  </a:cxn>
                  <a:cxn ang="0">
                    <a:pos x="75" y="37"/>
                  </a:cxn>
                  <a:cxn ang="0">
                    <a:pos x="75" y="0"/>
                  </a:cxn>
                  <a:cxn ang="0">
                    <a:pos x="134" y="0"/>
                  </a:cxn>
                  <a:cxn ang="0">
                    <a:pos x="132" y="33"/>
                  </a:cxn>
                  <a:cxn ang="0">
                    <a:pos x="163" y="37"/>
                  </a:cxn>
                  <a:cxn ang="0">
                    <a:pos x="153" y="154"/>
                  </a:cxn>
                  <a:cxn ang="0">
                    <a:pos x="115" y="141"/>
                  </a:cxn>
                  <a:cxn ang="0">
                    <a:pos x="71" y="213"/>
                  </a:cxn>
                  <a:cxn ang="0">
                    <a:pos x="0" y="101"/>
                  </a:cxn>
                </a:cxnLst>
                <a:rect l="0" t="0" r="r" b="b"/>
                <a:pathLst>
                  <a:path w="163" h="213">
                    <a:moveTo>
                      <a:pt x="0" y="101"/>
                    </a:moveTo>
                    <a:lnTo>
                      <a:pt x="19" y="68"/>
                    </a:lnTo>
                    <a:lnTo>
                      <a:pt x="30" y="70"/>
                    </a:lnTo>
                    <a:lnTo>
                      <a:pt x="22" y="42"/>
                    </a:lnTo>
                    <a:lnTo>
                      <a:pt x="75" y="37"/>
                    </a:lnTo>
                    <a:lnTo>
                      <a:pt x="75" y="0"/>
                    </a:lnTo>
                    <a:lnTo>
                      <a:pt x="134" y="0"/>
                    </a:lnTo>
                    <a:lnTo>
                      <a:pt x="132" y="33"/>
                    </a:lnTo>
                    <a:lnTo>
                      <a:pt x="163" y="37"/>
                    </a:lnTo>
                    <a:lnTo>
                      <a:pt x="153" y="154"/>
                    </a:lnTo>
                    <a:lnTo>
                      <a:pt x="115" y="141"/>
                    </a:lnTo>
                    <a:lnTo>
                      <a:pt x="71" y="213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7" name="Freeform 201"/>
              <p:cNvSpPr>
                <a:spLocks/>
              </p:cNvSpPr>
              <p:nvPr/>
            </p:nvSpPr>
            <p:spPr bwMode="auto">
              <a:xfrm>
                <a:off x="2386" y="2656"/>
                <a:ext cx="46" cy="10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6" y="0"/>
                  </a:cxn>
                  <a:cxn ang="0">
                    <a:pos x="90" y="7"/>
                  </a:cxn>
                  <a:cxn ang="0">
                    <a:pos x="0" y="17"/>
                  </a:cxn>
                </a:cxnLst>
                <a:rect l="0" t="0" r="r" b="b"/>
                <a:pathLst>
                  <a:path w="90" h="17">
                    <a:moveTo>
                      <a:pt x="0" y="17"/>
                    </a:moveTo>
                    <a:lnTo>
                      <a:pt x="6" y="0"/>
                    </a:lnTo>
                    <a:lnTo>
                      <a:pt x="90" y="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8" name="Freeform 202"/>
              <p:cNvSpPr>
                <a:spLocks/>
              </p:cNvSpPr>
              <p:nvPr/>
            </p:nvSpPr>
            <p:spPr bwMode="auto">
              <a:xfrm>
                <a:off x="2592" y="2698"/>
                <a:ext cx="63" cy="116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13" y="57"/>
                  </a:cxn>
                  <a:cxn ang="0">
                    <a:pos x="6" y="8"/>
                  </a:cxn>
                  <a:cxn ang="0">
                    <a:pos x="85" y="0"/>
                  </a:cxn>
                  <a:cxn ang="0">
                    <a:pos x="126" y="177"/>
                  </a:cxn>
                  <a:cxn ang="0">
                    <a:pos x="33" y="228"/>
                  </a:cxn>
                  <a:cxn ang="0">
                    <a:pos x="0" y="214"/>
                  </a:cxn>
                </a:cxnLst>
                <a:rect l="0" t="0" r="r" b="b"/>
                <a:pathLst>
                  <a:path w="126" h="228">
                    <a:moveTo>
                      <a:pt x="0" y="214"/>
                    </a:moveTo>
                    <a:lnTo>
                      <a:pt x="13" y="57"/>
                    </a:lnTo>
                    <a:lnTo>
                      <a:pt x="6" y="8"/>
                    </a:lnTo>
                    <a:lnTo>
                      <a:pt x="85" y="0"/>
                    </a:lnTo>
                    <a:lnTo>
                      <a:pt x="126" y="177"/>
                    </a:lnTo>
                    <a:lnTo>
                      <a:pt x="33" y="228"/>
                    </a:ln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59" name="Freeform 203"/>
              <p:cNvSpPr>
                <a:spLocks/>
              </p:cNvSpPr>
              <p:nvPr/>
            </p:nvSpPr>
            <p:spPr bwMode="auto">
              <a:xfrm>
                <a:off x="2414" y="2673"/>
                <a:ext cx="107" cy="96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36" y="35"/>
                  </a:cxn>
                  <a:cxn ang="0">
                    <a:pos x="36" y="0"/>
                  </a:cxn>
                  <a:cxn ang="0">
                    <a:pos x="106" y="7"/>
                  </a:cxn>
                  <a:cxn ang="0">
                    <a:pos x="127" y="25"/>
                  </a:cxn>
                  <a:cxn ang="0">
                    <a:pos x="176" y="6"/>
                  </a:cxn>
                  <a:cxn ang="0">
                    <a:pos x="205" y="89"/>
                  </a:cxn>
                  <a:cxn ang="0">
                    <a:pos x="213" y="152"/>
                  </a:cxn>
                  <a:cxn ang="0">
                    <a:pos x="193" y="147"/>
                  </a:cxn>
                  <a:cxn ang="0">
                    <a:pos x="191" y="182"/>
                  </a:cxn>
                  <a:cxn ang="0">
                    <a:pos x="158" y="188"/>
                  </a:cxn>
                  <a:cxn ang="0">
                    <a:pos x="158" y="152"/>
                  </a:cxn>
                  <a:cxn ang="0">
                    <a:pos x="140" y="151"/>
                  </a:cxn>
                  <a:cxn ang="0">
                    <a:pos x="110" y="96"/>
                  </a:cxn>
                  <a:cxn ang="0">
                    <a:pos x="49" y="129"/>
                  </a:cxn>
                  <a:cxn ang="0">
                    <a:pos x="0" y="62"/>
                  </a:cxn>
                </a:cxnLst>
                <a:rect l="0" t="0" r="r" b="b"/>
                <a:pathLst>
                  <a:path w="213" h="188">
                    <a:moveTo>
                      <a:pt x="0" y="62"/>
                    </a:moveTo>
                    <a:lnTo>
                      <a:pt x="36" y="35"/>
                    </a:lnTo>
                    <a:lnTo>
                      <a:pt x="36" y="0"/>
                    </a:lnTo>
                    <a:lnTo>
                      <a:pt x="106" y="7"/>
                    </a:lnTo>
                    <a:lnTo>
                      <a:pt x="127" y="25"/>
                    </a:lnTo>
                    <a:lnTo>
                      <a:pt x="176" y="6"/>
                    </a:lnTo>
                    <a:lnTo>
                      <a:pt x="205" y="89"/>
                    </a:lnTo>
                    <a:lnTo>
                      <a:pt x="213" y="152"/>
                    </a:lnTo>
                    <a:lnTo>
                      <a:pt x="193" y="147"/>
                    </a:lnTo>
                    <a:lnTo>
                      <a:pt x="191" y="182"/>
                    </a:lnTo>
                    <a:lnTo>
                      <a:pt x="158" y="188"/>
                    </a:lnTo>
                    <a:lnTo>
                      <a:pt x="158" y="152"/>
                    </a:lnTo>
                    <a:lnTo>
                      <a:pt x="140" y="151"/>
                    </a:lnTo>
                    <a:lnTo>
                      <a:pt x="110" y="96"/>
                    </a:lnTo>
                    <a:lnTo>
                      <a:pt x="49" y="129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0" name="Freeform 204"/>
              <p:cNvSpPr>
                <a:spLocks/>
              </p:cNvSpPr>
              <p:nvPr/>
            </p:nvSpPr>
            <p:spPr bwMode="auto">
              <a:xfrm>
                <a:off x="3301" y="2370"/>
                <a:ext cx="2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" y="18"/>
                  </a:cxn>
                  <a:cxn ang="0">
                    <a:pos x="52" y="3"/>
                  </a:cxn>
                  <a:cxn ang="0">
                    <a:pos x="0" y="0"/>
                  </a:cxn>
                </a:cxnLst>
                <a:rect l="0" t="0" r="r" b="b"/>
                <a:pathLst>
                  <a:path w="52" h="18">
                    <a:moveTo>
                      <a:pt x="0" y="0"/>
                    </a:moveTo>
                    <a:lnTo>
                      <a:pt x="28" y="18"/>
                    </a:lnTo>
                    <a:lnTo>
                      <a:pt x="5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1" name="Freeform 205"/>
              <p:cNvSpPr>
                <a:spLocks/>
              </p:cNvSpPr>
              <p:nvPr/>
            </p:nvSpPr>
            <p:spPr bwMode="auto">
              <a:xfrm>
                <a:off x="3141" y="2293"/>
                <a:ext cx="22" cy="74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24" y="148"/>
                  </a:cxn>
                  <a:cxn ang="0">
                    <a:pos x="28" y="146"/>
                  </a:cxn>
                  <a:cxn ang="0">
                    <a:pos x="41" y="66"/>
                  </a:cxn>
                  <a:cxn ang="0">
                    <a:pos x="24" y="72"/>
                  </a:cxn>
                  <a:cxn ang="0">
                    <a:pos x="28" y="38"/>
                  </a:cxn>
                  <a:cxn ang="0">
                    <a:pos x="44" y="20"/>
                  </a:cxn>
                  <a:cxn ang="0">
                    <a:pos x="47" y="0"/>
                  </a:cxn>
                  <a:cxn ang="0">
                    <a:pos x="33" y="1"/>
                  </a:cxn>
                  <a:cxn ang="0">
                    <a:pos x="0" y="72"/>
                  </a:cxn>
                </a:cxnLst>
                <a:rect l="0" t="0" r="r" b="b"/>
                <a:pathLst>
                  <a:path w="47" h="148">
                    <a:moveTo>
                      <a:pt x="0" y="72"/>
                    </a:moveTo>
                    <a:lnTo>
                      <a:pt x="24" y="148"/>
                    </a:lnTo>
                    <a:lnTo>
                      <a:pt x="28" y="146"/>
                    </a:lnTo>
                    <a:lnTo>
                      <a:pt x="41" y="66"/>
                    </a:lnTo>
                    <a:lnTo>
                      <a:pt x="24" y="72"/>
                    </a:lnTo>
                    <a:lnTo>
                      <a:pt x="28" y="38"/>
                    </a:lnTo>
                    <a:lnTo>
                      <a:pt x="44" y="20"/>
                    </a:lnTo>
                    <a:lnTo>
                      <a:pt x="47" y="0"/>
                    </a:lnTo>
                    <a:lnTo>
                      <a:pt x="33" y="1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2" name="Freeform 206"/>
              <p:cNvSpPr>
                <a:spLocks/>
              </p:cNvSpPr>
              <p:nvPr/>
            </p:nvSpPr>
            <p:spPr bwMode="auto">
              <a:xfrm>
                <a:off x="2510" y="2705"/>
                <a:ext cx="89" cy="113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1" y="114"/>
                  </a:cxn>
                  <a:cxn ang="0">
                    <a:pos x="3" y="79"/>
                  </a:cxn>
                  <a:cxn ang="0">
                    <a:pos x="23" y="84"/>
                  </a:cxn>
                  <a:cxn ang="0">
                    <a:pos x="15" y="21"/>
                  </a:cxn>
                  <a:cxn ang="0">
                    <a:pos x="66" y="0"/>
                  </a:cxn>
                  <a:cxn ang="0">
                    <a:pos x="96" y="14"/>
                  </a:cxn>
                  <a:cxn ang="0">
                    <a:pos x="112" y="36"/>
                  </a:cxn>
                  <a:cxn ang="0">
                    <a:pos x="171" y="43"/>
                  </a:cxn>
                  <a:cxn ang="0">
                    <a:pos x="158" y="200"/>
                  </a:cxn>
                  <a:cxn ang="0">
                    <a:pos x="26" y="221"/>
                  </a:cxn>
                  <a:cxn ang="0">
                    <a:pos x="30" y="173"/>
                  </a:cxn>
                  <a:cxn ang="0">
                    <a:pos x="0" y="147"/>
                  </a:cxn>
                </a:cxnLst>
                <a:rect l="0" t="0" r="r" b="b"/>
                <a:pathLst>
                  <a:path w="171" h="221">
                    <a:moveTo>
                      <a:pt x="0" y="147"/>
                    </a:moveTo>
                    <a:lnTo>
                      <a:pt x="1" y="114"/>
                    </a:lnTo>
                    <a:lnTo>
                      <a:pt x="3" y="79"/>
                    </a:lnTo>
                    <a:lnTo>
                      <a:pt x="23" y="84"/>
                    </a:lnTo>
                    <a:lnTo>
                      <a:pt x="15" y="21"/>
                    </a:lnTo>
                    <a:lnTo>
                      <a:pt x="66" y="0"/>
                    </a:lnTo>
                    <a:lnTo>
                      <a:pt x="96" y="14"/>
                    </a:lnTo>
                    <a:lnTo>
                      <a:pt x="112" y="36"/>
                    </a:lnTo>
                    <a:lnTo>
                      <a:pt x="171" y="43"/>
                    </a:lnTo>
                    <a:lnTo>
                      <a:pt x="158" y="200"/>
                    </a:lnTo>
                    <a:lnTo>
                      <a:pt x="26" y="221"/>
                    </a:lnTo>
                    <a:lnTo>
                      <a:pt x="30" y="173"/>
                    </a:lnTo>
                    <a:lnTo>
                      <a:pt x="0" y="14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3" name="Freeform 207"/>
              <p:cNvSpPr>
                <a:spLocks/>
              </p:cNvSpPr>
              <p:nvPr/>
            </p:nvSpPr>
            <p:spPr bwMode="auto">
              <a:xfrm>
                <a:off x="3152" y="2289"/>
                <a:ext cx="64" cy="81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4" y="43"/>
                  </a:cxn>
                  <a:cxn ang="0">
                    <a:pos x="20" y="25"/>
                  </a:cxn>
                  <a:cxn ang="0">
                    <a:pos x="50" y="39"/>
                  </a:cxn>
                  <a:cxn ang="0">
                    <a:pos x="113" y="0"/>
                  </a:cxn>
                  <a:cxn ang="0">
                    <a:pos x="126" y="43"/>
                  </a:cxn>
                  <a:cxn ang="0">
                    <a:pos x="62" y="69"/>
                  </a:cxn>
                  <a:cxn ang="0">
                    <a:pos x="92" y="106"/>
                  </a:cxn>
                  <a:cxn ang="0">
                    <a:pos x="77" y="129"/>
                  </a:cxn>
                  <a:cxn ang="0">
                    <a:pos x="37" y="161"/>
                  </a:cxn>
                  <a:cxn ang="0">
                    <a:pos x="4" y="151"/>
                  </a:cxn>
                  <a:cxn ang="0">
                    <a:pos x="17" y="71"/>
                  </a:cxn>
                  <a:cxn ang="0">
                    <a:pos x="0" y="77"/>
                  </a:cxn>
                </a:cxnLst>
                <a:rect l="0" t="0" r="r" b="b"/>
                <a:pathLst>
                  <a:path w="126" h="161">
                    <a:moveTo>
                      <a:pt x="0" y="77"/>
                    </a:moveTo>
                    <a:lnTo>
                      <a:pt x="4" y="43"/>
                    </a:lnTo>
                    <a:lnTo>
                      <a:pt x="20" y="25"/>
                    </a:lnTo>
                    <a:lnTo>
                      <a:pt x="50" y="39"/>
                    </a:lnTo>
                    <a:lnTo>
                      <a:pt x="113" y="0"/>
                    </a:lnTo>
                    <a:lnTo>
                      <a:pt x="126" y="43"/>
                    </a:lnTo>
                    <a:lnTo>
                      <a:pt x="62" y="69"/>
                    </a:lnTo>
                    <a:lnTo>
                      <a:pt x="92" y="106"/>
                    </a:lnTo>
                    <a:lnTo>
                      <a:pt x="77" y="129"/>
                    </a:lnTo>
                    <a:lnTo>
                      <a:pt x="37" y="161"/>
                    </a:lnTo>
                    <a:lnTo>
                      <a:pt x="4" y="151"/>
                    </a:lnTo>
                    <a:lnTo>
                      <a:pt x="17" y="71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4" name="Freeform 208"/>
              <p:cNvSpPr>
                <a:spLocks/>
              </p:cNvSpPr>
              <p:nvPr/>
            </p:nvSpPr>
            <p:spPr bwMode="auto">
              <a:xfrm>
                <a:off x="3141" y="2814"/>
                <a:ext cx="118" cy="162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34" y="89"/>
                  </a:cxn>
                  <a:cxn ang="0">
                    <a:pos x="0" y="152"/>
                  </a:cxn>
                  <a:cxn ang="0">
                    <a:pos x="24" y="167"/>
                  </a:cxn>
                  <a:cxn ang="0">
                    <a:pos x="7" y="193"/>
                  </a:cxn>
                  <a:cxn ang="0">
                    <a:pos x="160" y="320"/>
                  </a:cxn>
                  <a:cxn ang="0">
                    <a:pos x="223" y="219"/>
                  </a:cxn>
                  <a:cxn ang="0">
                    <a:pos x="209" y="189"/>
                  </a:cxn>
                  <a:cxn ang="0">
                    <a:pos x="209" y="62"/>
                  </a:cxn>
                  <a:cxn ang="0">
                    <a:pos x="232" y="22"/>
                  </a:cxn>
                  <a:cxn ang="0">
                    <a:pos x="148" y="40"/>
                  </a:cxn>
                  <a:cxn ang="0">
                    <a:pos x="56" y="0"/>
                  </a:cxn>
                  <a:cxn ang="0">
                    <a:pos x="0" y="21"/>
                  </a:cxn>
                </a:cxnLst>
                <a:rect l="0" t="0" r="r" b="b"/>
                <a:pathLst>
                  <a:path w="232" h="320">
                    <a:moveTo>
                      <a:pt x="0" y="21"/>
                    </a:moveTo>
                    <a:lnTo>
                      <a:pt x="34" y="89"/>
                    </a:lnTo>
                    <a:lnTo>
                      <a:pt x="0" y="152"/>
                    </a:lnTo>
                    <a:lnTo>
                      <a:pt x="24" y="167"/>
                    </a:lnTo>
                    <a:lnTo>
                      <a:pt x="7" y="193"/>
                    </a:lnTo>
                    <a:lnTo>
                      <a:pt x="160" y="320"/>
                    </a:lnTo>
                    <a:lnTo>
                      <a:pt x="223" y="219"/>
                    </a:lnTo>
                    <a:lnTo>
                      <a:pt x="209" y="189"/>
                    </a:lnTo>
                    <a:lnTo>
                      <a:pt x="209" y="62"/>
                    </a:lnTo>
                    <a:lnTo>
                      <a:pt x="232" y="22"/>
                    </a:lnTo>
                    <a:lnTo>
                      <a:pt x="148" y="40"/>
                    </a:lnTo>
                    <a:lnTo>
                      <a:pt x="56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5" name="Freeform 209"/>
              <p:cNvSpPr>
                <a:spLocks/>
              </p:cNvSpPr>
              <p:nvPr/>
            </p:nvSpPr>
            <p:spPr bwMode="auto">
              <a:xfrm>
                <a:off x="3326" y="2356"/>
                <a:ext cx="28" cy="2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4" y="0"/>
                  </a:cxn>
                  <a:cxn ang="0">
                    <a:pos x="54" y="52"/>
                  </a:cxn>
                  <a:cxn ang="0">
                    <a:pos x="0" y="32"/>
                  </a:cxn>
                </a:cxnLst>
                <a:rect l="0" t="0" r="r" b="b"/>
                <a:pathLst>
                  <a:path w="54" h="52">
                    <a:moveTo>
                      <a:pt x="0" y="32"/>
                    </a:moveTo>
                    <a:lnTo>
                      <a:pt x="44" y="0"/>
                    </a:lnTo>
                    <a:lnTo>
                      <a:pt x="54" y="52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6" name="Freeform 210"/>
              <p:cNvSpPr>
                <a:spLocks/>
              </p:cNvSpPr>
              <p:nvPr/>
            </p:nvSpPr>
            <p:spPr bwMode="auto">
              <a:xfrm>
                <a:off x="3156" y="2261"/>
                <a:ext cx="24" cy="32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14" y="60"/>
                  </a:cxn>
                  <a:cxn ang="0">
                    <a:pos x="45" y="20"/>
                  </a:cxn>
                  <a:cxn ang="0">
                    <a:pos x="25" y="0"/>
                  </a:cxn>
                  <a:cxn ang="0">
                    <a:pos x="0" y="61"/>
                  </a:cxn>
                </a:cxnLst>
                <a:rect l="0" t="0" r="r" b="b"/>
                <a:pathLst>
                  <a:path w="45" h="61">
                    <a:moveTo>
                      <a:pt x="0" y="61"/>
                    </a:moveTo>
                    <a:lnTo>
                      <a:pt x="14" y="60"/>
                    </a:lnTo>
                    <a:lnTo>
                      <a:pt x="45" y="20"/>
                    </a:lnTo>
                    <a:lnTo>
                      <a:pt x="25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7" name="Freeform 211"/>
              <p:cNvSpPr>
                <a:spLocks/>
              </p:cNvSpPr>
              <p:nvPr/>
            </p:nvSpPr>
            <p:spPr bwMode="auto">
              <a:xfrm>
                <a:off x="2467" y="2747"/>
                <a:ext cx="57" cy="71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35" y="0"/>
                  </a:cxn>
                  <a:cxn ang="0">
                    <a:pos x="53" y="1"/>
                  </a:cxn>
                  <a:cxn ang="0">
                    <a:pos x="53" y="37"/>
                  </a:cxn>
                  <a:cxn ang="0">
                    <a:pos x="86" y="31"/>
                  </a:cxn>
                  <a:cxn ang="0">
                    <a:pos x="85" y="64"/>
                  </a:cxn>
                  <a:cxn ang="0">
                    <a:pos x="115" y="90"/>
                  </a:cxn>
                  <a:cxn ang="0">
                    <a:pos x="111" y="138"/>
                  </a:cxn>
                  <a:cxn ang="0">
                    <a:pos x="0" y="51"/>
                  </a:cxn>
                </a:cxnLst>
                <a:rect l="0" t="0" r="r" b="b"/>
                <a:pathLst>
                  <a:path w="115" h="138">
                    <a:moveTo>
                      <a:pt x="0" y="51"/>
                    </a:moveTo>
                    <a:lnTo>
                      <a:pt x="35" y="0"/>
                    </a:lnTo>
                    <a:lnTo>
                      <a:pt x="53" y="1"/>
                    </a:lnTo>
                    <a:lnTo>
                      <a:pt x="53" y="37"/>
                    </a:lnTo>
                    <a:lnTo>
                      <a:pt x="86" y="31"/>
                    </a:lnTo>
                    <a:lnTo>
                      <a:pt x="85" y="64"/>
                    </a:lnTo>
                    <a:lnTo>
                      <a:pt x="115" y="90"/>
                    </a:lnTo>
                    <a:lnTo>
                      <a:pt x="111" y="138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8" name="Freeform 212"/>
              <p:cNvSpPr>
                <a:spLocks/>
              </p:cNvSpPr>
              <p:nvPr/>
            </p:nvSpPr>
            <p:spPr bwMode="auto">
              <a:xfrm>
                <a:off x="2776" y="2293"/>
                <a:ext cx="231" cy="257"/>
              </a:xfrm>
              <a:custGeom>
                <a:avLst/>
                <a:gdLst/>
                <a:ahLst/>
                <a:cxnLst>
                  <a:cxn ang="0">
                    <a:pos x="0" y="267"/>
                  </a:cxn>
                  <a:cxn ang="0">
                    <a:pos x="1" y="111"/>
                  </a:cxn>
                  <a:cxn ang="0">
                    <a:pos x="58" y="0"/>
                  </a:cxn>
                  <a:cxn ang="0">
                    <a:pos x="166" y="33"/>
                  </a:cxn>
                  <a:cxn ang="0">
                    <a:pos x="187" y="71"/>
                  </a:cxn>
                  <a:cxn ang="0">
                    <a:pos x="277" y="111"/>
                  </a:cxn>
                  <a:cxn ang="0">
                    <a:pos x="305" y="96"/>
                  </a:cxn>
                  <a:cxn ang="0">
                    <a:pos x="310" y="43"/>
                  </a:cxn>
                  <a:cxn ang="0">
                    <a:pos x="338" y="17"/>
                  </a:cxn>
                  <a:cxn ang="0">
                    <a:pos x="459" y="60"/>
                  </a:cxn>
                  <a:cxn ang="0">
                    <a:pos x="445" y="121"/>
                  </a:cxn>
                  <a:cxn ang="0">
                    <a:pos x="459" y="419"/>
                  </a:cxn>
                  <a:cxn ang="0">
                    <a:pos x="459" y="490"/>
                  </a:cxn>
                  <a:cxn ang="0">
                    <a:pos x="432" y="490"/>
                  </a:cxn>
                  <a:cxn ang="0">
                    <a:pos x="432" y="510"/>
                  </a:cxn>
                  <a:cxn ang="0">
                    <a:pos x="195" y="368"/>
                  </a:cxn>
                  <a:cxn ang="0">
                    <a:pos x="165" y="380"/>
                  </a:cxn>
                  <a:cxn ang="0">
                    <a:pos x="68" y="364"/>
                  </a:cxn>
                  <a:cxn ang="0">
                    <a:pos x="0" y="267"/>
                  </a:cxn>
                </a:cxnLst>
                <a:rect l="0" t="0" r="r" b="b"/>
                <a:pathLst>
                  <a:path w="459" h="510">
                    <a:moveTo>
                      <a:pt x="0" y="267"/>
                    </a:moveTo>
                    <a:lnTo>
                      <a:pt x="1" y="111"/>
                    </a:lnTo>
                    <a:lnTo>
                      <a:pt x="58" y="0"/>
                    </a:lnTo>
                    <a:lnTo>
                      <a:pt x="166" y="33"/>
                    </a:lnTo>
                    <a:lnTo>
                      <a:pt x="187" y="71"/>
                    </a:lnTo>
                    <a:lnTo>
                      <a:pt x="277" y="111"/>
                    </a:lnTo>
                    <a:lnTo>
                      <a:pt x="305" y="96"/>
                    </a:lnTo>
                    <a:lnTo>
                      <a:pt x="310" y="43"/>
                    </a:lnTo>
                    <a:lnTo>
                      <a:pt x="338" y="17"/>
                    </a:lnTo>
                    <a:lnTo>
                      <a:pt x="459" y="60"/>
                    </a:lnTo>
                    <a:lnTo>
                      <a:pt x="445" y="121"/>
                    </a:lnTo>
                    <a:lnTo>
                      <a:pt x="459" y="419"/>
                    </a:lnTo>
                    <a:lnTo>
                      <a:pt x="459" y="490"/>
                    </a:lnTo>
                    <a:lnTo>
                      <a:pt x="432" y="490"/>
                    </a:lnTo>
                    <a:lnTo>
                      <a:pt x="432" y="510"/>
                    </a:lnTo>
                    <a:lnTo>
                      <a:pt x="195" y="368"/>
                    </a:lnTo>
                    <a:lnTo>
                      <a:pt x="165" y="380"/>
                    </a:lnTo>
                    <a:lnTo>
                      <a:pt x="68" y="364"/>
                    </a:ln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69" name="Freeform 213"/>
              <p:cNvSpPr>
                <a:spLocks/>
              </p:cNvSpPr>
              <p:nvPr/>
            </p:nvSpPr>
            <p:spPr bwMode="auto">
              <a:xfrm>
                <a:off x="3276" y="3110"/>
                <a:ext cx="103" cy="243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20" y="447"/>
                  </a:cxn>
                  <a:cxn ang="0">
                    <a:pos x="56" y="487"/>
                  </a:cxn>
                  <a:cxn ang="0">
                    <a:pos x="121" y="447"/>
                  </a:cxn>
                  <a:cxn ang="0">
                    <a:pos x="193" y="112"/>
                  </a:cxn>
                  <a:cxn ang="0">
                    <a:pos x="206" y="127"/>
                  </a:cxn>
                  <a:cxn ang="0">
                    <a:pos x="176" y="0"/>
                  </a:cxn>
                  <a:cxn ang="0">
                    <a:pos x="137" y="55"/>
                  </a:cxn>
                  <a:cxn ang="0">
                    <a:pos x="141" y="90"/>
                  </a:cxn>
                  <a:cxn ang="0">
                    <a:pos x="94" y="130"/>
                  </a:cxn>
                  <a:cxn ang="0">
                    <a:pos x="36" y="147"/>
                  </a:cxn>
                  <a:cxn ang="0">
                    <a:pos x="21" y="190"/>
                  </a:cxn>
                  <a:cxn ang="0">
                    <a:pos x="36" y="273"/>
                  </a:cxn>
                  <a:cxn ang="0">
                    <a:pos x="0" y="347"/>
                  </a:cxn>
                </a:cxnLst>
                <a:rect l="0" t="0" r="r" b="b"/>
                <a:pathLst>
                  <a:path w="206" h="487">
                    <a:moveTo>
                      <a:pt x="0" y="347"/>
                    </a:moveTo>
                    <a:lnTo>
                      <a:pt x="20" y="447"/>
                    </a:lnTo>
                    <a:lnTo>
                      <a:pt x="56" y="487"/>
                    </a:lnTo>
                    <a:lnTo>
                      <a:pt x="121" y="447"/>
                    </a:lnTo>
                    <a:lnTo>
                      <a:pt x="193" y="112"/>
                    </a:lnTo>
                    <a:lnTo>
                      <a:pt x="206" y="127"/>
                    </a:lnTo>
                    <a:lnTo>
                      <a:pt x="176" y="0"/>
                    </a:lnTo>
                    <a:lnTo>
                      <a:pt x="137" y="55"/>
                    </a:lnTo>
                    <a:lnTo>
                      <a:pt x="141" y="90"/>
                    </a:lnTo>
                    <a:lnTo>
                      <a:pt x="94" y="130"/>
                    </a:lnTo>
                    <a:lnTo>
                      <a:pt x="36" y="147"/>
                    </a:lnTo>
                    <a:lnTo>
                      <a:pt x="21" y="190"/>
                    </a:lnTo>
                    <a:lnTo>
                      <a:pt x="36" y="273"/>
                    </a:lnTo>
                    <a:lnTo>
                      <a:pt x="0" y="34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0" name="Freeform 214"/>
              <p:cNvSpPr>
                <a:spLocks/>
              </p:cNvSpPr>
              <p:nvPr/>
            </p:nvSpPr>
            <p:spPr bwMode="auto">
              <a:xfrm>
                <a:off x="3124" y="3061"/>
                <a:ext cx="46" cy="137"/>
              </a:xfrm>
              <a:custGeom>
                <a:avLst/>
                <a:gdLst/>
                <a:ahLst/>
                <a:cxnLst>
                  <a:cxn ang="0">
                    <a:pos x="0" y="151"/>
                  </a:cxn>
                  <a:cxn ang="0">
                    <a:pos x="12" y="166"/>
                  </a:cxn>
                  <a:cxn ang="0">
                    <a:pos x="50" y="181"/>
                  </a:cxn>
                  <a:cxn ang="0">
                    <a:pos x="44" y="234"/>
                  </a:cxn>
                  <a:cxn ang="0">
                    <a:pos x="76" y="275"/>
                  </a:cxn>
                  <a:cxn ang="0">
                    <a:pos x="93" y="196"/>
                  </a:cxn>
                  <a:cxn ang="0">
                    <a:pos x="63" y="144"/>
                  </a:cxn>
                  <a:cxn ang="0">
                    <a:pos x="73" y="174"/>
                  </a:cxn>
                  <a:cxn ang="0">
                    <a:pos x="55" y="172"/>
                  </a:cxn>
                  <a:cxn ang="0">
                    <a:pos x="35" y="103"/>
                  </a:cxn>
                  <a:cxn ang="0">
                    <a:pos x="34" y="6"/>
                  </a:cxn>
                  <a:cxn ang="0">
                    <a:pos x="6" y="0"/>
                  </a:cxn>
                  <a:cxn ang="0">
                    <a:pos x="29" y="43"/>
                  </a:cxn>
                  <a:cxn ang="0">
                    <a:pos x="0" y="151"/>
                  </a:cxn>
                </a:cxnLst>
                <a:rect l="0" t="0" r="r" b="b"/>
                <a:pathLst>
                  <a:path w="93" h="275">
                    <a:moveTo>
                      <a:pt x="0" y="151"/>
                    </a:moveTo>
                    <a:lnTo>
                      <a:pt x="12" y="166"/>
                    </a:lnTo>
                    <a:lnTo>
                      <a:pt x="50" y="181"/>
                    </a:lnTo>
                    <a:lnTo>
                      <a:pt x="44" y="234"/>
                    </a:lnTo>
                    <a:lnTo>
                      <a:pt x="76" y="275"/>
                    </a:lnTo>
                    <a:lnTo>
                      <a:pt x="93" y="196"/>
                    </a:lnTo>
                    <a:lnTo>
                      <a:pt x="63" y="144"/>
                    </a:lnTo>
                    <a:lnTo>
                      <a:pt x="73" y="174"/>
                    </a:lnTo>
                    <a:lnTo>
                      <a:pt x="55" y="172"/>
                    </a:lnTo>
                    <a:lnTo>
                      <a:pt x="35" y="103"/>
                    </a:lnTo>
                    <a:lnTo>
                      <a:pt x="34" y="6"/>
                    </a:lnTo>
                    <a:lnTo>
                      <a:pt x="6" y="0"/>
                    </a:lnTo>
                    <a:lnTo>
                      <a:pt x="29" y="43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1" name="Freeform 215"/>
              <p:cNvSpPr>
                <a:spLocks/>
              </p:cNvSpPr>
              <p:nvPr/>
            </p:nvSpPr>
            <p:spPr bwMode="auto">
              <a:xfrm>
                <a:off x="2457" y="2452"/>
                <a:ext cx="241" cy="264"/>
              </a:xfrm>
              <a:custGeom>
                <a:avLst/>
                <a:gdLst/>
                <a:ahLst/>
                <a:cxnLst>
                  <a:cxn ang="0">
                    <a:pos x="0" y="366"/>
                  </a:cxn>
                  <a:cxn ang="0">
                    <a:pos x="22" y="329"/>
                  </a:cxn>
                  <a:cxn ang="0">
                    <a:pos x="44" y="351"/>
                  </a:cxn>
                  <a:cxn ang="0">
                    <a:pos x="193" y="342"/>
                  </a:cxn>
                  <a:cxn ang="0">
                    <a:pos x="162" y="0"/>
                  </a:cxn>
                  <a:cxn ang="0">
                    <a:pos x="213" y="0"/>
                  </a:cxn>
                  <a:cxn ang="0">
                    <a:pos x="448" y="184"/>
                  </a:cxn>
                  <a:cxn ang="0">
                    <a:pos x="449" y="216"/>
                  </a:cxn>
                  <a:cxn ang="0">
                    <a:pos x="474" y="210"/>
                  </a:cxn>
                  <a:cxn ang="0">
                    <a:pos x="476" y="321"/>
                  </a:cxn>
                  <a:cxn ang="0">
                    <a:pos x="455" y="347"/>
                  </a:cxn>
                  <a:cxn ang="0">
                    <a:pos x="360" y="358"/>
                  </a:cxn>
                  <a:cxn ang="0">
                    <a:pos x="239" y="424"/>
                  </a:cxn>
                  <a:cxn ang="0">
                    <a:pos x="202" y="523"/>
                  </a:cxn>
                  <a:cxn ang="0">
                    <a:pos x="172" y="509"/>
                  </a:cxn>
                  <a:cxn ang="0">
                    <a:pos x="121" y="530"/>
                  </a:cxn>
                  <a:cxn ang="0">
                    <a:pos x="92" y="447"/>
                  </a:cxn>
                  <a:cxn ang="0">
                    <a:pos x="43" y="466"/>
                  </a:cxn>
                  <a:cxn ang="0">
                    <a:pos x="22" y="448"/>
                  </a:cxn>
                  <a:cxn ang="0">
                    <a:pos x="0" y="366"/>
                  </a:cxn>
                </a:cxnLst>
                <a:rect l="0" t="0" r="r" b="b"/>
                <a:pathLst>
                  <a:path w="476" h="530">
                    <a:moveTo>
                      <a:pt x="0" y="366"/>
                    </a:moveTo>
                    <a:lnTo>
                      <a:pt x="22" y="329"/>
                    </a:lnTo>
                    <a:lnTo>
                      <a:pt x="44" y="351"/>
                    </a:lnTo>
                    <a:lnTo>
                      <a:pt x="193" y="342"/>
                    </a:lnTo>
                    <a:lnTo>
                      <a:pt x="162" y="0"/>
                    </a:lnTo>
                    <a:lnTo>
                      <a:pt x="213" y="0"/>
                    </a:lnTo>
                    <a:lnTo>
                      <a:pt x="448" y="184"/>
                    </a:lnTo>
                    <a:lnTo>
                      <a:pt x="449" y="216"/>
                    </a:lnTo>
                    <a:lnTo>
                      <a:pt x="474" y="210"/>
                    </a:lnTo>
                    <a:lnTo>
                      <a:pt x="476" y="321"/>
                    </a:lnTo>
                    <a:lnTo>
                      <a:pt x="455" y="347"/>
                    </a:lnTo>
                    <a:lnTo>
                      <a:pt x="360" y="358"/>
                    </a:lnTo>
                    <a:lnTo>
                      <a:pt x="239" y="424"/>
                    </a:lnTo>
                    <a:lnTo>
                      <a:pt x="202" y="523"/>
                    </a:lnTo>
                    <a:lnTo>
                      <a:pt x="172" y="509"/>
                    </a:lnTo>
                    <a:lnTo>
                      <a:pt x="121" y="530"/>
                    </a:lnTo>
                    <a:lnTo>
                      <a:pt x="92" y="447"/>
                    </a:lnTo>
                    <a:lnTo>
                      <a:pt x="43" y="466"/>
                    </a:lnTo>
                    <a:lnTo>
                      <a:pt x="22" y="448"/>
                    </a:lnTo>
                    <a:lnTo>
                      <a:pt x="0" y="36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2" name="Freeform 216"/>
              <p:cNvSpPr>
                <a:spLocks/>
              </p:cNvSpPr>
              <p:nvPr/>
            </p:nvSpPr>
            <p:spPr bwMode="auto">
              <a:xfrm>
                <a:off x="2386" y="2406"/>
                <a:ext cx="177" cy="229"/>
              </a:xfrm>
              <a:custGeom>
                <a:avLst/>
                <a:gdLst/>
                <a:ahLst/>
                <a:cxnLst>
                  <a:cxn ang="0">
                    <a:pos x="0" y="230"/>
                  </a:cxn>
                  <a:cxn ang="0">
                    <a:pos x="20" y="256"/>
                  </a:cxn>
                  <a:cxn ang="0">
                    <a:pos x="24" y="324"/>
                  </a:cxn>
                  <a:cxn ang="0">
                    <a:pos x="8" y="408"/>
                  </a:cxn>
                  <a:cxn ang="0">
                    <a:pos x="74" y="389"/>
                  </a:cxn>
                  <a:cxn ang="0">
                    <a:pos x="140" y="454"/>
                  </a:cxn>
                  <a:cxn ang="0">
                    <a:pos x="162" y="417"/>
                  </a:cxn>
                  <a:cxn ang="0">
                    <a:pos x="184" y="439"/>
                  </a:cxn>
                  <a:cxn ang="0">
                    <a:pos x="333" y="430"/>
                  </a:cxn>
                  <a:cxn ang="0">
                    <a:pos x="302" y="88"/>
                  </a:cxn>
                  <a:cxn ang="0">
                    <a:pos x="353" y="88"/>
                  </a:cxn>
                  <a:cxn ang="0">
                    <a:pos x="246" y="0"/>
                  </a:cxn>
                  <a:cxn ang="0">
                    <a:pos x="242" y="48"/>
                  </a:cxn>
                  <a:cxn ang="0">
                    <a:pos x="148" y="47"/>
                  </a:cxn>
                  <a:cxn ang="0">
                    <a:pos x="146" y="140"/>
                  </a:cxn>
                  <a:cxn ang="0">
                    <a:pos x="114" y="156"/>
                  </a:cxn>
                  <a:cxn ang="0">
                    <a:pos x="115" y="215"/>
                  </a:cxn>
                  <a:cxn ang="0">
                    <a:pos x="0" y="230"/>
                  </a:cxn>
                </a:cxnLst>
                <a:rect l="0" t="0" r="r" b="b"/>
                <a:pathLst>
                  <a:path w="353" h="454">
                    <a:moveTo>
                      <a:pt x="0" y="230"/>
                    </a:moveTo>
                    <a:lnTo>
                      <a:pt x="20" y="256"/>
                    </a:lnTo>
                    <a:lnTo>
                      <a:pt x="24" y="324"/>
                    </a:lnTo>
                    <a:lnTo>
                      <a:pt x="8" y="408"/>
                    </a:lnTo>
                    <a:lnTo>
                      <a:pt x="74" y="389"/>
                    </a:lnTo>
                    <a:lnTo>
                      <a:pt x="140" y="454"/>
                    </a:lnTo>
                    <a:lnTo>
                      <a:pt x="162" y="417"/>
                    </a:lnTo>
                    <a:lnTo>
                      <a:pt x="184" y="439"/>
                    </a:lnTo>
                    <a:lnTo>
                      <a:pt x="333" y="430"/>
                    </a:lnTo>
                    <a:lnTo>
                      <a:pt x="302" y="88"/>
                    </a:lnTo>
                    <a:lnTo>
                      <a:pt x="353" y="88"/>
                    </a:lnTo>
                    <a:lnTo>
                      <a:pt x="246" y="0"/>
                    </a:lnTo>
                    <a:lnTo>
                      <a:pt x="242" y="48"/>
                    </a:lnTo>
                    <a:lnTo>
                      <a:pt x="148" y="47"/>
                    </a:lnTo>
                    <a:lnTo>
                      <a:pt x="146" y="140"/>
                    </a:lnTo>
                    <a:lnTo>
                      <a:pt x="114" y="156"/>
                    </a:lnTo>
                    <a:lnTo>
                      <a:pt x="115" y="215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3" name="Freeform 217"/>
              <p:cNvSpPr>
                <a:spLocks/>
              </p:cNvSpPr>
              <p:nvPr/>
            </p:nvSpPr>
            <p:spPr bwMode="auto">
              <a:xfrm>
                <a:off x="2443" y="2244"/>
                <a:ext cx="173" cy="158"/>
              </a:xfrm>
              <a:custGeom>
                <a:avLst/>
                <a:gdLst/>
                <a:ahLst/>
                <a:cxnLst>
                  <a:cxn ang="0">
                    <a:pos x="0" y="306"/>
                  </a:cxn>
                  <a:cxn ang="0">
                    <a:pos x="83" y="245"/>
                  </a:cxn>
                  <a:cxn ang="0">
                    <a:pos x="114" y="126"/>
                  </a:cxn>
                  <a:cxn ang="0">
                    <a:pos x="188" y="63"/>
                  </a:cxn>
                  <a:cxn ang="0">
                    <a:pos x="211" y="0"/>
                  </a:cxn>
                  <a:cxn ang="0">
                    <a:pos x="315" y="21"/>
                  </a:cxn>
                  <a:cxn ang="0">
                    <a:pos x="343" y="135"/>
                  </a:cxn>
                  <a:cxn ang="0">
                    <a:pos x="296" y="139"/>
                  </a:cxn>
                  <a:cxn ang="0">
                    <a:pos x="271" y="152"/>
                  </a:cxn>
                  <a:cxn ang="0">
                    <a:pos x="276" y="182"/>
                  </a:cxn>
                  <a:cxn ang="0">
                    <a:pos x="143" y="251"/>
                  </a:cxn>
                  <a:cxn ang="0">
                    <a:pos x="128" y="312"/>
                  </a:cxn>
                  <a:cxn ang="0">
                    <a:pos x="0" y="306"/>
                  </a:cxn>
                </a:cxnLst>
                <a:rect l="0" t="0" r="r" b="b"/>
                <a:pathLst>
                  <a:path w="343" h="312">
                    <a:moveTo>
                      <a:pt x="0" y="306"/>
                    </a:moveTo>
                    <a:lnTo>
                      <a:pt x="83" y="245"/>
                    </a:lnTo>
                    <a:lnTo>
                      <a:pt x="114" y="126"/>
                    </a:lnTo>
                    <a:lnTo>
                      <a:pt x="188" y="63"/>
                    </a:lnTo>
                    <a:lnTo>
                      <a:pt x="211" y="0"/>
                    </a:lnTo>
                    <a:lnTo>
                      <a:pt x="315" y="21"/>
                    </a:lnTo>
                    <a:lnTo>
                      <a:pt x="343" y="135"/>
                    </a:lnTo>
                    <a:lnTo>
                      <a:pt x="296" y="139"/>
                    </a:lnTo>
                    <a:lnTo>
                      <a:pt x="271" y="152"/>
                    </a:lnTo>
                    <a:lnTo>
                      <a:pt x="276" y="182"/>
                    </a:lnTo>
                    <a:lnTo>
                      <a:pt x="143" y="251"/>
                    </a:lnTo>
                    <a:lnTo>
                      <a:pt x="128" y="312"/>
                    </a:lnTo>
                    <a:lnTo>
                      <a:pt x="0" y="30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4" name="Freeform 218"/>
              <p:cNvSpPr>
                <a:spLocks/>
              </p:cNvSpPr>
              <p:nvPr/>
            </p:nvSpPr>
            <p:spPr bwMode="auto">
              <a:xfrm>
                <a:off x="3081" y="3079"/>
                <a:ext cx="156" cy="296"/>
              </a:xfrm>
              <a:custGeom>
                <a:avLst/>
                <a:gdLst/>
                <a:ahLst/>
                <a:cxnLst>
                  <a:cxn ang="0">
                    <a:pos x="0" y="163"/>
                  </a:cxn>
                  <a:cxn ang="0">
                    <a:pos x="9" y="182"/>
                  </a:cxn>
                  <a:cxn ang="0">
                    <a:pos x="81" y="211"/>
                  </a:cxn>
                  <a:cxn ang="0">
                    <a:pos x="88" y="246"/>
                  </a:cxn>
                  <a:cxn ang="0">
                    <a:pos x="83" y="339"/>
                  </a:cxn>
                  <a:cxn ang="0">
                    <a:pos x="46" y="435"/>
                  </a:cxn>
                  <a:cxn ang="0">
                    <a:pos x="56" y="548"/>
                  </a:cxn>
                  <a:cxn ang="0">
                    <a:pos x="60" y="584"/>
                  </a:cxn>
                  <a:cxn ang="0">
                    <a:pos x="83" y="584"/>
                  </a:cxn>
                  <a:cxn ang="0">
                    <a:pos x="83" y="546"/>
                  </a:cxn>
                  <a:cxn ang="0">
                    <a:pos x="158" y="495"/>
                  </a:cxn>
                  <a:cxn ang="0">
                    <a:pos x="137" y="339"/>
                  </a:cxn>
                  <a:cxn ang="0">
                    <a:pos x="306" y="179"/>
                  </a:cxn>
                  <a:cxn ang="0">
                    <a:pos x="308" y="0"/>
                  </a:cxn>
                  <a:cxn ang="0">
                    <a:pos x="265" y="33"/>
                  </a:cxn>
                  <a:cxn ang="0">
                    <a:pos x="150" y="40"/>
                  </a:cxn>
                  <a:cxn ang="0">
                    <a:pos x="145" y="107"/>
                  </a:cxn>
                  <a:cxn ang="0">
                    <a:pos x="175" y="159"/>
                  </a:cxn>
                  <a:cxn ang="0">
                    <a:pos x="158" y="238"/>
                  </a:cxn>
                  <a:cxn ang="0">
                    <a:pos x="126" y="197"/>
                  </a:cxn>
                  <a:cxn ang="0">
                    <a:pos x="132" y="144"/>
                  </a:cxn>
                  <a:cxn ang="0">
                    <a:pos x="94" y="129"/>
                  </a:cxn>
                  <a:cxn ang="0">
                    <a:pos x="0" y="163"/>
                  </a:cxn>
                </a:cxnLst>
                <a:rect l="0" t="0" r="r" b="b"/>
                <a:pathLst>
                  <a:path w="308" h="584">
                    <a:moveTo>
                      <a:pt x="0" y="163"/>
                    </a:moveTo>
                    <a:lnTo>
                      <a:pt x="9" y="182"/>
                    </a:lnTo>
                    <a:lnTo>
                      <a:pt x="81" y="211"/>
                    </a:lnTo>
                    <a:lnTo>
                      <a:pt x="88" y="246"/>
                    </a:lnTo>
                    <a:lnTo>
                      <a:pt x="83" y="339"/>
                    </a:lnTo>
                    <a:lnTo>
                      <a:pt x="46" y="435"/>
                    </a:lnTo>
                    <a:lnTo>
                      <a:pt x="56" y="548"/>
                    </a:lnTo>
                    <a:lnTo>
                      <a:pt x="60" y="584"/>
                    </a:lnTo>
                    <a:lnTo>
                      <a:pt x="83" y="584"/>
                    </a:lnTo>
                    <a:lnTo>
                      <a:pt x="83" y="546"/>
                    </a:lnTo>
                    <a:lnTo>
                      <a:pt x="158" y="495"/>
                    </a:lnTo>
                    <a:lnTo>
                      <a:pt x="137" y="339"/>
                    </a:lnTo>
                    <a:lnTo>
                      <a:pt x="306" y="179"/>
                    </a:lnTo>
                    <a:lnTo>
                      <a:pt x="308" y="0"/>
                    </a:lnTo>
                    <a:lnTo>
                      <a:pt x="265" y="33"/>
                    </a:lnTo>
                    <a:lnTo>
                      <a:pt x="150" y="40"/>
                    </a:lnTo>
                    <a:lnTo>
                      <a:pt x="145" y="107"/>
                    </a:lnTo>
                    <a:lnTo>
                      <a:pt x="175" y="159"/>
                    </a:lnTo>
                    <a:lnTo>
                      <a:pt x="158" y="238"/>
                    </a:lnTo>
                    <a:lnTo>
                      <a:pt x="126" y="197"/>
                    </a:lnTo>
                    <a:lnTo>
                      <a:pt x="132" y="144"/>
                    </a:lnTo>
                    <a:lnTo>
                      <a:pt x="94" y="129"/>
                    </a:lnTo>
                    <a:lnTo>
                      <a:pt x="0" y="16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5" name="Freeform 219"/>
              <p:cNvSpPr>
                <a:spLocks/>
              </p:cNvSpPr>
              <p:nvPr/>
            </p:nvSpPr>
            <p:spPr bwMode="auto">
              <a:xfrm>
                <a:off x="2638" y="2476"/>
                <a:ext cx="237" cy="215"/>
              </a:xfrm>
              <a:custGeom>
                <a:avLst/>
                <a:gdLst/>
                <a:ahLst/>
                <a:cxnLst>
                  <a:cxn ang="0">
                    <a:pos x="0" y="306"/>
                  </a:cxn>
                  <a:cxn ang="0">
                    <a:pos x="4" y="343"/>
                  </a:cxn>
                  <a:cxn ang="0">
                    <a:pos x="64" y="416"/>
                  </a:cxn>
                  <a:cxn ang="0">
                    <a:pos x="77" y="400"/>
                  </a:cxn>
                  <a:cxn ang="0">
                    <a:pos x="100" y="424"/>
                  </a:cxn>
                  <a:cxn ang="0">
                    <a:pos x="135" y="351"/>
                  </a:cxn>
                  <a:cxn ang="0">
                    <a:pos x="268" y="388"/>
                  </a:cxn>
                  <a:cxn ang="0">
                    <a:pos x="382" y="348"/>
                  </a:cxn>
                  <a:cxn ang="0">
                    <a:pos x="384" y="331"/>
                  </a:cxn>
                  <a:cxn ang="0">
                    <a:pos x="445" y="236"/>
                  </a:cxn>
                  <a:cxn ang="0">
                    <a:pos x="463" y="112"/>
                  </a:cxn>
                  <a:cxn ang="0">
                    <a:pos x="433" y="74"/>
                  </a:cxn>
                  <a:cxn ang="0">
                    <a:pos x="433" y="16"/>
                  </a:cxn>
                  <a:cxn ang="0">
                    <a:pos x="336" y="0"/>
                  </a:cxn>
                  <a:cxn ang="0">
                    <a:pos x="158" y="146"/>
                  </a:cxn>
                  <a:cxn ang="0">
                    <a:pos x="114" y="158"/>
                  </a:cxn>
                  <a:cxn ang="0">
                    <a:pos x="116" y="269"/>
                  </a:cxn>
                  <a:cxn ang="0">
                    <a:pos x="95" y="295"/>
                  </a:cxn>
                  <a:cxn ang="0">
                    <a:pos x="0" y="306"/>
                  </a:cxn>
                </a:cxnLst>
                <a:rect l="0" t="0" r="r" b="b"/>
                <a:pathLst>
                  <a:path w="463" h="424">
                    <a:moveTo>
                      <a:pt x="0" y="306"/>
                    </a:moveTo>
                    <a:lnTo>
                      <a:pt x="4" y="343"/>
                    </a:lnTo>
                    <a:lnTo>
                      <a:pt x="64" y="416"/>
                    </a:lnTo>
                    <a:lnTo>
                      <a:pt x="77" y="400"/>
                    </a:lnTo>
                    <a:lnTo>
                      <a:pt x="100" y="424"/>
                    </a:lnTo>
                    <a:lnTo>
                      <a:pt x="135" y="351"/>
                    </a:lnTo>
                    <a:lnTo>
                      <a:pt x="268" y="388"/>
                    </a:lnTo>
                    <a:lnTo>
                      <a:pt x="382" y="348"/>
                    </a:lnTo>
                    <a:lnTo>
                      <a:pt x="384" y="331"/>
                    </a:lnTo>
                    <a:lnTo>
                      <a:pt x="445" y="236"/>
                    </a:lnTo>
                    <a:lnTo>
                      <a:pt x="463" y="112"/>
                    </a:lnTo>
                    <a:lnTo>
                      <a:pt x="433" y="74"/>
                    </a:lnTo>
                    <a:lnTo>
                      <a:pt x="433" y="16"/>
                    </a:lnTo>
                    <a:lnTo>
                      <a:pt x="336" y="0"/>
                    </a:lnTo>
                    <a:lnTo>
                      <a:pt x="158" y="146"/>
                    </a:lnTo>
                    <a:lnTo>
                      <a:pt x="114" y="158"/>
                    </a:lnTo>
                    <a:lnTo>
                      <a:pt x="116" y="269"/>
                    </a:lnTo>
                    <a:lnTo>
                      <a:pt x="95" y="295"/>
                    </a:lnTo>
                    <a:lnTo>
                      <a:pt x="0" y="30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6" name="Freeform 220"/>
              <p:cNvSpPr>
                <a:spLocks/>
              </p:cNvSpPr>
              <p:nvPr/>
            </p:nvSpPr>
            <p:spPr bwMode="auto">
              <a:xfrm>
                <a:off x="2677" y="2652"/>
                <a:ext cx="174" cy="169"/>
              </a:xfrm>
              <a:custGeom>
                <a:avLst/>
                <a:gdLst/>
                <a:ahLst/>
                <a:cxnLst>
                  <a:cxn ang="0">
                    <a:pos x="0" y="264"/>
                  </a:cxn>
                  <a:cxn ang="0">
                    <a:pos x="23" y="76"/>
                  </a:cxn>
                  <a:cxn ang="0">
                    <a:pos x="58" y="3"/>
                  </a:cxn>
                  <a:cxn ang="0">
                    <a:pos x="191" y="40"/>
                  </a:cxn>
                  <a:cxn ang="0">
                    <a:pos x="305" y="0"/>
                  </a:cxn>
                  <a:cxn ang="0">
                    <a:pos x="328" y="47"/>
                  </a:cxn>
                  <a:cxn ang="0">
                    <a:pos x="341" y="76"/>
                  </a:cxn>
                  <a:cxn ang="0">
                    <a:pos x="311" y="103"/>
                  </a:cxn>
                  <a:cxn ang="0">
                    <a:pos x="249" y="256"/>
                  </a:cxn>
                  <a:cxn ang="0">
                    <a:pos x="194" y="246"/>
                  </a:cxn>
                  <a:cxn ang="0">
                    <a:pos x="163" y="319"/>
                  </a:cxn>
                  <a:cxn ang="0">
                    <a:pos x="99" y="339"/>
                  </a:cxn>
                  <a:cxn ang="0">
                    <a:pos x="58" y="272"/>
                  </a:cxn>
                  <a:cxn ang="0">
                    <a:pos x="0" y="264"/>
                  </a:cxn>
                </a:cxnLst>
                <a:rect l="0" t="0" r="r" b="b"/>
                <a:pathLst>
                  <a:path w="341" h="339">
                    <a:moveTo>
                      <a:pt x="0" y="264"/>
                    </a:moveTo>
                    <a:lnTo>
                      <a:pt x="23" y="76"/>
                    </a:lnTo>
                    <a:lnTo>
                      <a:pt x="58" y="3"/>
                    </a:lnTo>
                    <a:lnTo>
                      <a:pt x="191" y="40"/>
                    </a:lnTo>
                    <a:lnTo>
                      <a:pt x="305" y="0"/>
                    </a:lnTo>
                    <a:lnTo>
                      <a:pt x="328" y="47"/>
                    </a:lnTo>
                    <a:lnTo>
                      <a:pt x="341" y="76"/>
                    </a:lnTo>
                    <a:lnTo>
                      <a:pt x="311" y="103"/>
                    </a:lnTo>
                    <a:lnTo>
                      <a:pt x="249" y="256"/>
                    </a:lnTo>
                    <a:lnTo>
                      <a:pt x="194" y="246"/>
                    </a:lnTo>
                    <a:lnTo>
                      <a:pt x="163" y="319"/>
                    </a:lnTo>
                    <a:lnTo>
                      <a:pt x="99" y="339"/>
                    </a:lnTo>
                    <a:lnTo>
                      <a:pt x="58" y="272"/>
                    </a:lnTo>
                    <a:lnTo>
                      <a:pt x="0" y="26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7" name="Freeform 221"/>
              <p:cNvSpPr>
                <a:spLocks/>
              </p:cNvSpPr>
              <p:nvPr/>
            </p:nvSpPr>
            <p:spPr bwMode="auto">
              <a:xfrm>
                <a:off x="2386" y="2673"/>
                <a:ext cx="46" cy="3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8" y="35"/>
                  </a:cxn>
                  <a:cxn ang="0">
                    <a:pos x="57" y="27"/>
                  </a:cxn>
                  <a:cxn ang="0">
                    <a:pos x="40" y="35"/>
                  </a:cxn>
                  <a:cxn ang="0">
                    <a:pos x="54" y="62"/>
                  </a:cxn>
                  <a:cxn ang="0">
                    <a:pos x="90" y="35"/>
                  </a:cxn>
                  <a:cxn ang="0">
                    <a:pos x="90" y="0"/>
                  </a:cxn>
                  <a:cxn ang="0">
                    <a:pos x="0" y="7"/>
                  </a:cxn>
                </a:cxnLst>
                <a:rect l="0" t="0" r="r" b="b"/>
                <a:pathLst>
                  <a:path w="90" h="62">
                    <a:moveTo>
                      <a:pt x="0" y="7"/>
                    </a:moveTo>
                    <a:lnTo>
                      <a:pt x="28" y="35"/>
                    </a:lnTo>
                    <a:lnTo>
                      <a:pt x="57" y="27"/>
                    </a:lnTo>
                    <a:lnTo>
                      <a:pt x="40" y="35"/>
                    </a:lnTo>
                    <a:lnTo>
                      <a:pt x="54" y="62"/>
                    </a:lnTo>
                    <a:lnTo>
                      <a:pt x="90" y="35"/>
                    </a:lnTo>
                    <a:lnTo>
                      <a:pt x="9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8" name="Freeform 222"/>
              <p:cNvSpPr>
                <a:spLocks/>
              </p:cNvSpPr>
              <p:nvPr/>
            </p:nvSpPr>
            <p:spPr bwMode="auto">
              <a:xfrm>
                <a:off x="3390" y="2430"/>
                <a:ext cx="7" cy="29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9" y="56"/>
                  </a:cxn>
                  <a:cxn ang="0">
                    <a:pos x="17" y="52"/>
                  </a:cxn>
                  <a:cxn ang="0">
                    <a:pos x="10" y="0"/>
                  </a:cxn>
                  <a:cxn ang="0">
                    <a:pos x="0" y="46"/>
                  </a:cxn>
                </a:cxnLst>
                <a:rect l="0" t="0" r="r" b="b"/>
                <a:pathLst>
                  <a:path w="17" h="56">
                    <a:moveTo>
                      <a:pt x="0" y="46"/>
                    </a:moveTo>
                    <a:lnTo>
                      <a:pt x="9" y="56"/>
                    </a:lnTo>
                    <a:lnTo>
                      <a:pt x="17" y="52"/>
                    </a:lnTo>
                    <a:lnTo>
                      <a:pt x="10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79" name="Freeform 223"/>
              <p:cNvSpPr>
                <a:spLocks/>
              </p:cNvSpPr>
              <p:nvPr/>
            </p:nvSpPr>
            <p:spPr bwMode="auto">
              <a:xfrm>
                <a:off x="3067" y="2913"/>
                <a:ext cx="25" cy="28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19" y="9"/>
                  </a:cxn>
                  <a:cxn ang="0">
                    <a:pos x="43" y="0"/>
                  </a:cxn>
                  <a:cxn ang="0">
                    <a:pos x="49" y="47"/>
                  </a:cxn>
                  <a:cxn ang="0">
                    <a:pos x="0" y="57"/>
                  </a:cxn>
                </a:cxnLst>
                <a:rect l="0" t="0" r="r" b="b"/>
                <a:pathLst>
                  <a:path w="49" h="57">
                    <a:moveTo>
                      <a:pt x="0" y="57"/>
                    </a:moveTo>
                    <a:lnTo>
                      <a:pt x="19" y="9"/>
                    </a:lnTo>
                    <a:lnTo>
                      <a:pt x="43" y="0"/>
                    </a:lnTo>
                    <a:lnTo>
                      <a:pt x="49" y="4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0" name="Freeform 224"/>
              <p:cNvSpPr>
                <a:spLocks/>
              </p:cNvSpPr>
              <p:nvPr/>
            </p:nvSpPr>
            <p:spPr bwMode="auto">
              <a:xfrm>
                <a:off x="2375" y="2603"/>
                <a:ext cx="92" cy="74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27" y="109"/>
                  </a:cxn>
                  <a:cxn ang="0">
                    <a:pos x="111" y="116"/>
                  </a:cxn>
                  <a:cxn ang="0">
                    <a:pos x="21" y="126"/>
                  </a:cxn>
                  <a:cxn ang="0">
                    <a:pos x="21" y="147"/>
                  </a:cxn>
                  <a:cxn ang="0">
                    <a:pos x="111" y="140"/>
                  </a:cxn>
                  <a:cxn ang="0">
                    <a:pos x="181" y="147"/>
                  </a:cxn>
                  <a:cxn ang="0">
                    <a:pos x="159" y="65"/>
                  </a:cxn>
                  <a:cxn ang="0">
                    <a:pos x="93" y="0"/>
                  </a:cxn>
                  <a:cxn ang="0">
                    <a:pos x="27" y="19"/>
                  </a:cxn>
                  <a:cxn ang="0">
                    <a:pos x="0" y="65"/>
                  </a:cxn>
                </a:cxnLst>
                <a:rect l="0" t="0" r="r" b="b"/>
                <a:pathLst>
                  <a:path w="181" h="147">
                    <a:moveTo>
                      <a:pt x="0" y="65"/>
                    </a:moveTo>
                    <a:lnTo>
                      <a:pt x="27" y="109"/>
                    </a:lnTo>
                    <a:lnTo>
                      <a:pt x="111" y="116"/>
                    </a:lnTo>
                    <a:lnTo>
                      <a:pt x="21" y="126"/>
                    </a:lnTo>
                    <a:lnTo>
                      <a:pt x="21" y="147"/>
                    </a:lnTo>
                    <a:lnTo>
                      <a:pt x="111" y="140"/>
                    </a:lnTo>
                    <a:lnTo>
                      <a:pt x="181" y="147"/>
                    </a:lnTo>
                    <a:lnTo>
                      <a:pt x="159" y="65"/>
                    </a:lnTo>
                    <a:lnTo>
                      <a:pt x="93" y="0"/>
                    </a:lnTo>
                    <a:lnTo>
                      <a:pt x="27" y="19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1" name="Freeform 225"/>
              <p:cNvSpPr>
                <a:spLocks/>
              </p:cNvSpPr>
              <p:nvPr/>
            </p:nvSpPr>
            <p:spPr bwMode="auto">
              <a:xfrm>
                <a:off x="2439" y="2719"/>
                <a:ext cx="46" cy="57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0" y="71"/>
                  </a:cxn>
                  <a:cxn ang="0">
                    <a:pos x="56" y="106"/>
                  </a:cxn>
                  <a:cxn ang="0">
                    <a:pos x="91" y="55"/>
                  </a:cxn>
                  <a:cxn ang="0">
                    <a:pos x="61" y="0"/>
                  </a:cxn>
                  <a:cxn ang="0">
                    <a:pos x="0" y="33"/>
                  </a:cxn>
                </a:cxnLst>
                <a:rect l="0" t="0" r="r" b="b"/>
                <a:pathLst>
                  <a:path w="91" h="106">
                    <a:moveTo>
                      <a:pt x="0" y="33"/>
                    </a:moveTo>
                    <a:lnTo>
                      <a:pt x="10" y="71"/>
                    </a:lnTo>
                    <a:lnTo>
                      <a:pt x="56" y="106"/>
                    </a:lnTo>
                    <a:lnTo>
                      <a:pt x="91" y="55"/>
                    </a:lnTo>
                    <a:lnTo>
                      <a:pt x="61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2" name="Freeform 226"/>
              <p:cNvSpPr>
                <a:spLocks/>
              </p:cNvSpPr>
              <p:nvPr/>
            </p:nvSpPr>
            <p:spPr bwMode="auto">
              <a:xfrm>
                <a:off x="3248" y="2688"/>
                <a:ext cx="149" cy="239"/>
              </a:xfrm>
              <a:custGeom>
                <a:avLst/>
                <a:gdLst/>
                <a:ahLst/>
                <a:cxnLst>
                  <a:cxn ang="0">
                    <a:pos x="0" y="446"/>
                  </a:cxn>
                  <a:cxn ang="0">
                    <a:pos x="0" y="319"/>
                  </a:cxn>
                  <a:cxn ang="0">
                    <a:pos x="23" y="279"/>
                  </a:cxn>
                  <a:cxn ang="0">
                    <a:pos x="114" y="241"/>
                  </a:cxn>
                  <a:cxn ang="0">
                    <a:pos x="205" y="137"/>
                  </a:cxn>
                  <a:cxn ang="0">
                    <a:pos x="89" y="103"/>
                  </a:cxn>
                  <a:cxn ang="0">
                    <a:pos x="53" y="36"/>
                  </a:cxn>
                  <a:cxn ang="0">
                    <a:pos x="67" y="20"/>
                  </a:cxn>
                  <a:cxn ang="0">
                    <a:pos x="111" y="55"/>
                  </a:cxn>
                  <a:cxn ang="0">
                    <a:pos x="285" y="0"/>
                  </a:cxn>
                  <a:cxn ang="0">
                    <a:pos x="299" y="55"/>
                  </a:cxn>
                  <a:cxn ang="0">
                    <a:pos x="193" y="278"/>
                  </a:cxn>
                  <a:cxn ang="0">
                    <a:pos x="14" y="476"/>
                  </a:cxn>
                  <a:cxn ang="0">
                    <a:pos x="0" y="446"/>
                  </a:cxn>
                </a:cxnLst>
                <a:rect l="0" t="0" r="r" b="b"/>
                <a:pathLst>
                  <a:path w="299" h="476">
                    <a:moveTo>
                      <a:pt x="0" y="446"/>
                    </a:moveTo>
                    <a:lnTo>
                      <a:pt x="0" y="319"/>
                    </a:lnTo>
                    <a:lnTo>
                      <a:pt x="23" y="279"/>
                    </a:lnTo>
                    <a:lnTo>
                      <a:pt x="114" y="241"/>
                    </a:lnTo>
                    <a:lnTo>
                      <a:pt x="205" y="137"/>
                    </a:lnTo>
                    <a:lnTo>
                      <a:pt x="89" y="103"/>
                    </a:lnTo>
                    <a:lnTo>
                      <a:pt x="53" y="36"/>
                    </a:lnTo>
                    <a:lnTo>
                      <a:pt x="67" y="20"/>
                    </a:lnTo>
                    <a:lnTo>
                      <a:pt x="111" y="55"/>
                    </a:lnTo>
                    <a:lnTo>
                      <a:pt x="285" y="0"/>
                    </a:lnTo>
                    <a:lnTo>
                      <a:pt x="299" y="55"/>
                    </a:lnTo>
                    <a:lnTo>
                      <a:pt x="193" y="278"/>
                    </a:lnTo>
                    <a:lnTo>
                      <a:pt x="14" y="476"/>
                    </a:lnTo>
                    <a:lnTo>
                      <a:pt x="0" y="44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3" name="Freeform 227"/>
              <p:cNvSpPr>
                <a:spLocks/>
              </p:cNvSpPr>
              <p:nvPr/>
            </p:nvSpPr>
            <p:spPr bwMode="auto">
              <a:xfrm>
                <a:off x="3010" y="3170"/>
                <a:ext cx="117" cy="127"/>
              </a:xfrm>
              <a:custGeom>
                <a:avLst/>
                <a:gdLst/>
                <a:ahLst/>
                <a:cxnLst>
                  <a:cxn ang="0">
                    <a:pos x="0" y="78"/>
                  </a:cxn>
                  <a:cxn ang="0">
                    <a:pos x="52" y="79"/>
                  </a:cxn>
                  <a:cxn ang="0">
                    <a:pos x="103" y="32"/>
                  </a:cxn>
                  <a:cxn ang="0">
                    <a:pos x="106" y="15"/>
                  </a:cxn>
                  <a:cxn ang="0">
                    <a:pos x="151" y="0"/>
                  </a:cxn>
                  <a:cxn ang="0">
                    <a:pos x="223" y="29"/>
                  </a:cxn>
                  <a:cxn ang="0">
                    <a:pos x="230" y="64"/>
                  </a:cxn>
                  <a:cxn ang="0">
                    <a:pos x="225" y="157"/>
                  </a:cxn>
                  <a:cxn ang="0">
                    <a:pos x="188" y="253"/>
                  </a:cxn>
                  <a:cxn ang="0">
                    <a:pos x="121" y="234"/>
                  </a:cxn>
                  <a:cxn ang="0">
                    <a:pos x="81" y="212"/>
                  </a:cxn>
                  <a:cxn ang="0">
                    <a:pos x="0" y="78"/>
                  </a:cxn>
                </a:cxnLst>
                <a:rect l="0" t="0" r="r" b="b"/>
                <a:pathLst>
                  <a:path w="230" h="253">
                    <a:moveTo>
                      <a:pt x="0" y="78"/>
                    </a:moveTo>
                    <a:lnTo>
                      <a:pt x="52" y="79"/>
                    </a:lnTo>
                    <a:lnTo>
                      <a:pt x="103" y="32"/>
                    </a:lnTo>
                    <a:lnTo>
                      <a:pt x="106" y="15"/>
                    </a:lnTo>
                    <a:lnTo>
                      <a:pt x="151" y="0"/>
                    </a:lnTo>
                    <a:lnTo>
                      <a:pt x="223" y="29"/>
                    </a:lnTo>
                    <a:lnTo>
                      <a:pt x="230" y="64"/>
                    </a:lnTo>
                    <a:lnTo>
                      <a:pt x="225" y="157"/>
                    </a:lnTo>
                    <a:lnTo>
                      <a:pt x="188" y="253"/>
                    </a:lnTo>
                    <a:lnTo>
                      <a:pt x="121" y="234"/>
                    </a:lnTo>
                    <a:lnTo>
                      <a:pt x="81" y="212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4" name="Freeform 228"/>
              <p:cNvSpPr>
                <a:spLocks/>
              </p:cNvSpPr>
              <p:nvPr/>
            </p:nvSpPr>
            <p:spPr bwMode="auto">
              <a:xfrm>
                <a:off x="2808" y="3195"/>
                <a:ext cx="202" cy="22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49" y="0"/>
                  </a:cxn>
                  <a:cxn ang="0">
                    <a:pos x="288" y="42"/>
                  </a:cxn>
                  <a:cxn ang="0">
                    <a:pos x="342" y="25"/>
                  </a:cxn>
                  <a:cxn ang="0">
                    <a:pos x="398" y="33"/>
                  </a:cxn>
                  <a:cxn ang="0">
                    <a:pos x="349" y="63"/>
                  </a:cxn>
                  <a:cxn ang="0">
                    <a:pos x="332" y="42"/>
                  </a:cxn>
                  <a:cxn ang="0">
                    <a:pos x="276" y="60"/>
                  </a:cxn>
                  <a:cxn ang="0">
                    <a:pos x="276" y="185"/>
                  </a:cxn>
                  <a:cxn ang="0">
                    <a:pos x="246" y="186"/>
                  </a:cxn>
                  <a:cxn ang="0">
                    <a:pos x="246" y="282"/>
                  </a:cxn>
                  <a:cxn ang="0">
                    <a:pos x="246" y="426"/>
                  </a:cxn>
                  <a:cxn ang="0">
                    <a:pos x="219" y="447"/>
                  </a:cxn>
                  <a:cxn ang="0">
                    <a:pos x="182" y="447"/>
                  </a:cxn>
                  <a:cxn ang="0">
                    <a:pos x="161" y="417"/>
                  </a:cxn>
                  <a:cxn ang="0">
                    <a:pos x="143" y="432"/>
                  </a:cxn>
                  <a:cxn ang="0">
                    <a:pos x="105" y="383"/>
                  </a:cxn>
                  <a:cxn ang="0">
                    <a:pos x="86" y="227"/>
                  </a:cxn>
                  <a:cxn ang="0">
                    <a:pos x="86" y="208"/>
                  </a:cxn>
                  <a:cxn ang="0">
                    <a:pos x="0" y="15"/>
                  </a:cxn>
                </a:cxnLst>
                <a:rect l="0" t="0" r="r" b="b"/>
                <a:pathLst>
                  <a:path w="398" h="447">
                    <a:moveTo>
                      <a:pt x="0" y="15"/>
                    </a:moveTo>
                    <a:lnTo>
                      <a:pt x="49" y="0"/>
                    </a:lnTo>
                    <a:lnTo>
                      <a:pt x="288" y="42"/>
                    </a:lnTo>
                    <a:lnTo>
                      <a:pt x="342" y="25"/>
                    </a:lnTo>
                    <a:lnTo>
                      <a:pt x="398" y="33"/>
                    </a:lnTo>
                    <a:lnTo>
                      <a:pt x="349" y="63"/>
                    </a:lnTo>
                    <a:lnTo>
                      <a:pt x="332" y="42"/>
                    </a:lnTo>
                    <a:lnTo>
                      <a:pt x="276" y="60"/>
                    </a:lnTo>
                    <a:lnTo>
                      <a:pt x="276" y="185"/>
                    </a:lnTo>
                    <a:lnTo>
                      <a:pt x="246" y="186"/>
                    </a:lnTo>
                    <a:lnTo>
                      <a:pt x="246" y="282"/>
                    </a:lnTo>
                    <a:lnTo>
                      <a:pt x="246" y="426"/>
                    </a:lnTo>
                    <a:lnTo>
                      <a:pt x="219" y="447"/>
                    </a:lnTo>
                    <a:lnTo>
                      <a:pt x="182" y="447"/>
                    </a:lnTo>
                    <a:lnTo>
                      <a:pt x="161" y="417"/>
                    </a:lnTo>
                    <a:lnTo>
                      <a:pt x="143" y="432"/>
                    </a:lnTo>
                    <a:lnTo>
                      <a:pt x="105" y="383"/>
                    </a:lnTo>
                    <a:lnTo>
                      <a:pt x="86" y="227"/>
                    </a:lnTo>
                    <a:lnTo>
                      <a:pt x="86" y="20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5" name="Freeform 229"/>
              <p:cNvSpPr>
                <a:spLocks/>
              </p:cNvSpPr>
              <p:nvPr/>
            </p:nvSpPr>
            <p:spPr bwMode="auto">
              <a:xfrm>
                <a:off x="2386" y="2399"/>
                <a:ext cx="124" cy="123"/>
              </a:xfrm>
              <a:custGeom>
                <a:avLst/>
                <a:gdLst/>
                <a:ahLst/>
                <a:cxnLst>
                  <a:cxn ang="0">
                    <a:pos x="0" y="246"/>
                  </a:cxn>
                  <a:cxn ang="0">
                    <a:pos x="114" y="0"/>
                  </a:cxn>
                  <a:cxn ang="0">
                    <a:pos x="242" y="6"/>
                  </a:cxn>
                  <a:cxn ang="0">
                    <a:pos x="246" y="16"/>
                  </a:cxn>
                  <a:cxn ang="0">
                    <a:pos x="242" y="64"/>
                  </a:cxn>
                  <a:cxn ang="0">
                    <a:pos x="148" y="63"/>
                  </a:cxn>
                  <a:cxn ang="0">
                    <a:pos x="146" y="156"/>
                  </a:cxn>
                  <a:cxn ang="0">
                    <a:pos x="114" y="172"/>
                  </a:cxn>
                  <a:cxn ang="0">
                    <a:pos x="115" y="231"/>
                  </a:cxn>
                  <a:cxn ang="0">
                    <a:pos x="0" y="246"/>
                  </a:cxn>
                </a:cxnLst>
                <a:rect l="0" t="0" r="r" b="b"/>
                <a:pathLst>
                  <a:path w="246" h="246">
                    <a:moveTo>
                      <a:pt x="0" y="246"/>
                    </a:moveTo>
                    <a:lnTo>
                      <a:pt x="114" y="0"/>
                    </a:lnTo>
                    <a:lnTo>
                      <a:pt x="242" y="6"/>
                    </a:lnTo>
                    <a:lnTo>
                      <a:pt x="246" y="16"/>
                    </a:lnTo>
                    <a:lnTo>
                      <a:pt x="242" y="64"/>
                    </a:lnTo>
                    <a:lnTo>
                      <a:pt x="148" y="63"/>
                    </a:lnTo>
                    <a:lnTo>
                      <a:pt x="146" y="156"/>
                    </a:lnTo>
                    <a:lnTo>
                      <a:pt x="114" y="172"/>
                    </a:lnTo>
                    <a:lnTo>
                      <a:pt x="115" y="231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6" name="Freeform 230"/>
              <p:cNvSpPr>
                <a:spLocks/>
              </p:cNvSpPr>
              <p:nvPr/>
            </p:nvSpPr>
            <p:spPr bwMode="auto">
              <a:xfrm>
                <a:off x="2961" y="2483"/>
                <a:ext cx="248" cy="349"/>
              </a:xfrm>
              <a:custGeom>
                <a:avLst/>
                <a:gdLst/>
                <a:ahLst/>
                <a:cxnLst>
                  <a:cxn ang="0">
                    <a:pos x="0" y="364"/>
                  </a:cxn>
                  <a:cxn ang="0">
                    <a:pos x="24" y="433"/>
                  </a:cxn>
                  <a:cxn ang="0">
                    <a:pos x="45" y="509"/>
                  </a:cxn>
                  <a:cxn ang="0">
                    <a:pos x="97" y="537"/>
                  </a:cxn>
                  <a:cxn ang="0">
                    <a:pos x="167" y="638"/>
                  </a:cxn>
                  <a:cxn ang="0">
                    <a:pos x="263" y="690"/>
                  </a:cxn>
                  <a:cxn ang="0">
                    <a:pos x="353" y="678"/>
                  </a:cxn>
                  <a:cxn ang="0">
                    <a:pos x="409" y="657"/>
                  </a:cxn>
                  <a:cxn ang="0">
                    <a:pos x="376" y="585"/>
                  </a:cxn>
                  <a:cxn ang="0">
                    <a:pos x="324" y="540"/>
                  </a:cxn>
                  <a:cxn ang="0">
                    <a:pos x="358" y="515"/>
                  </a:cxn>
                  <a:cxn ang="0">
                    <a:pos x="360" y="451"/>
                  </a:cxn>
                  <a:cxn ang="0">
                    <a:pos x="418" y="365"/>
                  </a:cxn>
                  <a:cxn ang="0">
                    <a:pos x="443" y="214"/>
                  </a:cxn>
                  <a:cxn ang="0">
                    <a:pos x="487" y="183"/>
                  </a:cxn>
                  <a:cxn ang="0">
                    <a:pos x="452" y="151"/>
                  </a:cxn>
                  <a:cxn ang="0">
                    <a:pos x="439" y="40"/>
                  </a:cxn>
                  <a:cxn ang="0">
                    <a:pos x="400" y="0"/>
                  </a:cxn>
                  <a:cxn ang="0">
                    <a:pos x="353" y="47"/>
                  </a:cxn>
                  <a:cxn ang="0">
                    <a:pos x="91" y="39"/>
                  </a:cxn>
                  <a:cxn ang="0">
                    <a:pos x="91" y="110"/>
                  </a:cxn>
                  <a:cxn ang="0">
                    <a:pos x="64" y="110"/>
                  </a:cxn>
                  <a:cxn ang="0">
                    <a:pos x="64" y="130"/>
                  </a:cxn>
                  <a:cxn ang="0">
                    <a:pos x="63" y="263"/>
                  </a:cxn>
                  <a:cxn ang="0">
                    <a:pos x="34" y="272"/>
                  </a:cxn>
                  <a:cxn ang="0">
                    <a:pos x="0" y="364"/>
                  </a:cxn>
                </a:cxnLst>
                <a:rect l="0" t="0" r="r" b="b"/>
                <a:pathLst>
                  <a:path w="487" h="690">
                    <a:moveTo>
                      <a:pt x="0" y="364"/>
                    </a:moveTo>
                    <a:lnTo>
                      <a:pt x="24" y="433"/>
                    </a:lnTo>
                    <a:lnTo>
                      <a:pt x="45" y="509"/>
                    </a:lnTo>
                    <a:lnTo>
                      <a:pt x="97" y="537"/>
                    </a:lnTo>
                    <a:lnTo>
                      <a:pt x="167" y="638"/>
                    </a:lnTo>
                    <a:lnTo>
                      <a:pt x="263" y="690"/>
                    </a:lnTo>
                    <a:lnTo>
                      <a:pt x="353" y="678"/>
                    </a:lnTo>
                    <a:lnTo>
                      <a:pt x="409" y="657"/>
                    </a:lnTo>
                    <a:lnTo>
                      <a:pt x="376" y="585"/>
                    </a:lnTo>
                    <a:lnTo>
                      <a:pt x="324" y="540"/>
                    </a:lnTo>
                    <a:lnTo>
                      <a:pt x="358" y="515"/>
                    </a:lnTo>
                    <a:lnTo>
                      <a:pt x="360" y="451"/>
                    </a:lnTo>
                    <a:lnTo>
                      <a:pt x="418" y="365"/>
                    </a:lnTo>
                    <a:lnTo>
                      <a:pt x="443" y="214"/>
                    </a:lnTo>
                    <a:lnTo>
                      <a:pt x="487" y="183"/>
                    </a:lnTo>
                    <a:lnTo>
                      <a:pt x="452" y="151"/>
                    </a:lnTo>
                    <a:lnTo>
                      <a:pt x="439" y="40"/>
                    </a:lnTo>
                    <a:lnTo>
                      <a:pt x="400" y="0"/>
                    </a:lnTo>
                    <a:lnTo>
                      <a:pt x="353" y="47"/>
                    </a:lnTo>
                    <a:lnTo>
                      <a:pt x="91" y="39"/>
                    </a:lnTo>
                    <a:lnTo>
                      <a:pt x="91" y="110"/>
                    </a:lnTo>
                    <a:lnTo>
                      <a:pt x="64" y="110"/>
                    </a:lnTo>
                    <a:lnTo>
                      <a:pt x="64" y="130"/>
                    </a:lnTo>
                    <a:lnTo>
                      <a:pt x="63" y="263"/>
                    </a:lnTo>
                    <a:lnTo>
                      <a:pt x="34" y="272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7" name="Freeform 231"/>
              <p:cNvSpPr>
                <a:spLocks/>
              </p:cNvSpPr>
              <p:nvPr/>
            </p:nvSpPr>
            <p:spPr bwMode="auto">
              <a:xfrm>
                <a:off x="3095" y="3357"/>
                <a:ext cx="18" cy="28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0" y="56"/>
                  </a:cxn>
                  <a:cxn ang="0">
                    <a:pos x="35" y="36"/>
                  </a:cxn>
                  <a:cxn ang="0">
                    <a:pos x="31" y="0"/>
                  </a:cxn>
                  <a:cxn ang="0">
                    <a:pos x="0" y="32"/>
                  </a:cxn>
                </a:cxnLst>
                <a:rect l="0" t="0" r="r" b="b"/>
                <a:pathLst>
                  <a:path w="35" h="56">
                    <a:moveTo>
                      <a:pt x="0" y="32"/>
                    </a:moveTo>
                    <a:lnTo>
                      <a:pt x="20" y="56"/>
                    </a:lnTo>
                    <a:lnTo>
                      <a:pt x="35" y="36"/>
                    </a:lnTo>
                    <a:lnTo>
                      <a:pt x="31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8" name="Freeform 232"/>
              <p:cNvSpPr>
                <a:spLocks/>
              </p:cNvSpPr>
              <p:nvPr/>
            </p:nvSpPr>
            <p:spPr bwMode="auto">
              <a:xfrm>
                <a:off x="3078" y="2913"/>
                <a:ext cx="159" cy="18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4" y="189"/>
                  </a:cxn>
                  <a:cxn ang="0">
                    <a:pos x="43" y="264"/>
                  </a:cxn>
                  <a:cxn ang="0">
                    <a:pos x="97" y="295"/>
                  </a:cxn>
                  <a:cxn ang="0">
                    <a:pos x="125" y="301"/>
                  </a:cxn>
                  <a:cxn ang="0">
                    <a:pos x="159" y="372"/>
                  </a:cxn>
                  <a:cxn ang="0">
                    <a:pos x="274" y="365"/>
                  </a:cxn>
                  <a:cxn ang="0">
                    <a:pos x="317" y="332"/>
                  </a:cxn>
                  <a:cxn ang="0">
                    <a:pos x="274" y="185"/>
                  </a:cxn>
                  <a:cxn ang="0">
                    <a:pos x="286" y="127"/>
                  </a:cxn>
                  <a:cxn ang="0">
                    <a:pos x="133" y="0"/>
                  </a:cxn>
                  <a:cxn ang="0">
                    <a:pos x="95" y="64"/>
                  </a:cxn>
                  <a:cxn ang="0">
                    <a:pos x="78" y="45"/>
                  </a:cxn>
                  <a:cxn ang="0">
                    <a:pos x="65" y="62"/>
                  </a:cxn>
                  <a:cxn ang="0">
                    <a:pos x="63" y="0"/>
                  </a:cxn>
                  <a:cxn ang="0">
                    <a:pos x="26" y="2"/>
                  </a:cxn>
                  <a:cxn ang="0">
                    <a:pos x="32" y="49"/>
                  </a:cxn>
                  <a:cxn ang="0">
                    <a:pos x="34" y="77"/>
                  </a:cxn>
                  <a:cxn ang="0">
                    <a:pos x="0" y="118"/>
                  </a:cxn>
                </a:cxnLst>
                <a:rect l="0" t="0" r="r" b="b"/>
                <a:pathLst>
                  <a:path w="317" h="372">
                    <a:moveTo>
                      <a:pt x="0" y="118"/>
                    </a:moveTo>
                    <a:lnTo>
                      <a:pt x="4" y="189"/>
                    </a:lnTo>
                    <a:lnTo>
                      <a:pt x="43" y="264"/>
                    </a:lnTo>
                    <a:lnTo>
                      <a:pt x="97" y="295"/>
                    </a:lnTo>
                    <a:lnTo>
                      <a:pt x="125" y="301"/>
                    </a:lnTo>
                    <a:lnTo>
                      <a:pt x="159" y="372"/>
                    </a:lnTo>
                    <a:lnTo>
                      <a:pt x="274" y="365"/>
                    </a:lnTo>
                    <a:lnTo>
                      <a:pt x="317" y="332"/>
                    </a:lnTo>
                    <a:lnTo>
                      <a:pt x="274" y="185"/>
                    </a:lnTo>
                    <a:lnTo>
                      <a:pt x="286" y="127"/>
                    </a:lnTo>
                    <a:lnTo>
                      <a:pt x="133" y="0"/>
                    </a:lnTo>
                    <a:lnTo>
                      <a:pt x="95" y="64"/>
                    </a:lnTo>
                    <a:lnTo>
                      <a:pt x="78" y="45"/>
                    </a:lnTo>
                    <a:lnTo>
                      <a:pt x="65" y="62"/>
                    </a:lnTo>
                    <a:lnTo>
                      <a:pt x="63" y="0"/>
                    </a:lnTo>
                    <a:lnTo>
                      <a:pt x="26" y="2"/>
                    </a:lnTo>
                    <a:lnTo>
                      <a:pt x="32" y="49"/>
                    </a:lnTo>
                    <a:lnTo>
                      <a:pt x="34" y="77"/>
                    </a:lnTo>
                    <a:lnTo>
                      <a:pt x="0" y="11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89" name="Freeform 233"/>
              <p:cNvSpPr>
                <a:spLocks/>
              </p:cNvSpPr>
              <p:nvPr/>
            </p:nvSpPr>
            <p:spPr bwMode="auto">
              <a:xfrm>
                <a:off x="2634" y="2698"/>
                <a:ext cx="32" cy="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" y="8"/>
                  </a:cxn>
                  <a:cxn ang="0">
                    <a:pos x="64" y="172"/>
                  </a:cxn>
                  <a:cxn ang="0">
                    <a:pos x="41" y="177"/>
                  </a:cxn>
                  <a:cxn ang="0">
                    <a:pos x="0" y="0"/>
                  </a:cxn>
                </a:cxnLst>
                <a:rect l="0" t="0" r="r" b="b"/>
                <a:pathLst>
                  <a:path w="64" h="177">
                    <a:moveTo>
                      <a:pt x="0" y="0"/>
                    </a:moveTo>
                    <a:lnTo>
                      <a:pt x="31" y="8"/>
                    </a:lnTo>
                    <a:lnTo>
                      <a:pt x="64" y="172"/>
                    </a:lnTo>
                    <a:lnTo>
                      <a:pt x="41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0" name="Freeform 234"/>
              <p:cNvSpPr>
                <a:spLocks/>
              </p:cNvSpPr>
              <p:nvPr/>
            </p:nvSpPr>
            <p:spPr bwMode="auto">
              <a:xfrm>
                <a:off x="3078" y="2825"/>
                <a:ext cx="81" cy="92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24" y="174"/>
                  </a:cxn>
                  <a:cxn ang="0">
                    <a:pos x="61" y="172"/>
                  </a:cxn>
                  <a:cxn ang="0">
                    <a:pos x="63" y="145"/>
                  </a:cxn>
                  <a:cxn ang="0">
                    <a:pos x="124" y="131"/>
                  </a:cxn>
                  <a:cxn ang="0">
                    <a:pos x="158" y="68"/>
                  </a:cxn>
                  <a:cxn ang="0">
                    <a:pos x="124" y="0"/>
                  </a:cxn>
                  <a:cxn ang="0">
                    <a:pos x="34" y="12"/>
                  </a:cxn>
                  <a:cxn ang="0">
                    <a:pos x="47" y="63"/>
                  </a:cxn>
                  <a:cxn ang="0">
                    <a:pos x="26" y="96"/>
                  </a:cxn>
                  <a:cxn ang="0">
                    <a:pos x="0" y="183"/>
                  </a:cxn>
                </a:cxnLst>
                <a:rect l="0" t="0" r="r" b="b"/>
                <a:pathLst>
                  <a:path w="158" h="183">
                    <a:moveTo>
                      <a:pt x="0" y="183"/>
                    </a:moveTo>
                    <a:lnTo>
                      <a:pt x="24" y="174"/>
                    </a:lnTo>
                    <a:lnTo>
                      <a:pt x="61" y="172"/>
                    </a:lnTo>
                    <a:lnTo>
                      <a:pt x="63" y="145"/>
                    </a:lnTo>
                    <a:lnTo>
                      <a:pt x="124" y="131"/>
                    </a:lnTo>
                    <a:lnTo>
                      <a:pt x="158" y="68"/>
                    </a:lnTo>
                    <a:lnTo>
                      <a:pt x="124" y="0"/>
                    </a:lnTo>
                    <a:lnTo>
                      <a:pt x="34" y="12"/>
                    </a:lnTo>
                    <a:lnTo>
                      <a:pt x="47" y="63"/>
                    </a:lnTo>
                    <a:lnTo>
                      <a:pt x="26" y="96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1" name="Freeform 235"/>
              <p:cNvSpPr>
                <a:spLocks/>
              </p:cNvSpPr>
              <p:nvPr/>
            </p:nvSpPr>
            <p:spPr bwMode="auto">
              <a:xfrm>
                <a:off x="3000" y="2325"/>
                <a:ext cx="166" cy="183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14" y="359"/>
                  </a:cxn>
                  <a:cxn ang="0">
                    <a:pos x="276" y="367"/>
                  </a:cxn>
                  <a:cxn ang="0">
                    <a:pos x="323" y="320"/>
                  </a:cxn>
                  <a:cxn ang="0">
                    <a:pos x="327" y="287"/>
                  </a:cxn>
                  <a:cxn ang="0">
                    <a:pos x="229" y="78"/>
                  </a:cxn>
                  <a:cxn ang="0">
                    <a:pos x="276" y="147"/>
                  </a:cxn>
                  <a:cxn ang="0">
                    <a:pos x="300" y="87"/>
                  </a:cxn>
                  <a:cxn ang="0">
                    <a:pos x="276" y="11"/>
                  </a:cxn>
                  <a:cxn ang="0">
                    <a:pos x="215" y="24"/>
                  </a:cxn>
                  <a:cxn ang="0">
                    <a:pos x="213" y="3"/>
                  </a:cxn>
                  <a:cxn ang="0">
                    <a:pos x="182" y="3"/>
                  </a:cxn>
                  <a:cxn ang="0">
                    <a:pos x="129" y="30"/>
                  </a:cxn>
                  <a:cxn ang="0">
                    <a:pos x="14" y="0"/>
                  </a:cxn>
                  <a:cxn ang="0">
                    <a:pos x="0" y="61"/>
                  </a:cxn>
                </a:cxnLst>
                <a:rect l="0" t="0" r="r" b="b"/>
                <a:pathLst>
                  <a:path w="327" h="367">
                    <a:moveTo>
                      <a:pt x="0" y="61"/>
                    </a:moveTo>
                    <a:lnTo>
                      <a:pt x="14" y="359"/>
                    </a:lnTo>
                    <a:lnTo>
                      <a:pt x="276" y="367"/>
                    </a:lnTo>
                    <a:lnTo>
                      <a:pt x="323" y="320"/>
                    </a:lnTo>
                    <a:lnTo>
                      <a:pt x="327" y="287"/>
                    </a:lnTo>
                    <a:lnTo>
                      <a:pt x="229" y="78"/>
                    </a:lnTo>
                    <a:lnTo>
                      <a:pt x="276" y="147"/>
                    </a:lnTo>
                    <a:lnTo>
                      <a:pt x="300" y="87"/>
                    </a:lnTo>
                    <a:lnTo>
                      <a:pt x="276" y="11"/>
                    </a:lnTo>
                    <a:lnTo>
                      <a:pt x="215" y="24"/>
                    </a:lnTo>
                    <a:lnTo>
                      <a:pt x="213" y="3"/>
                    </a:lnTo>
                    <a:lnTo>
                      <a:pt x="182" y="3"/>
                    </a:lnTo>
                    <a:lnTo>
                      <a:pt x="129" y="30"/>
                    </a:lnTo>
                    <a:lnTo>
                      <a:pt x="14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2" name="Freeform 236"/>
              <p:cNvSpPr>
                <a:spLocks/>
              </p:cNvSpPr>
              <p:nvPr/>
            </p:nvSpPr>
            <p:spPr bwMode="auto">
              <a:xfrm>
                <a:off x="2560" y="2631"/>
                <a:ext cx="113" cy="99"/>
              </a:xfrm>
              <a:custGeom>
                <a:avLst/>
                <a:gdLst/>
                <a:ahLst/>
                <a:cxnLst>
                  <a:cxn ang="0">
                    <a:pos x="0" y="165"/>
                  </a:cxn>
                  <a:cxn ang="0">
                    <a:pos x="16" y="187"/>
                  </a:cxn>
                  <a:cxn ang="0">
                    <a:pos x="75" y="194"/>
                  </a:cxn>
                  <a:cxn ang="0">
                    <a:pos x="68" y="145"/>
                  </a:cxn>
                  <a:cxn ang="0">
                    <a:pos x="147" y="137"/>
                  </a:cxn>
                  <a:cxn ang="0">
                    <a:pos x="178" y="145"/>
                  </a:cxn>
                  <a:cxn ang="0">
                    <a:pos x="222" y="110"/>
                  </a:cxn>
                  <a:cxn ang="0">
                    <a:pos x="162" y="37"/>
                  </a:cxn>
                  <a:cxn ang="0">
                    <a:pos x="158" y="0"/>
                  </a:cxn>
                  <a:cxn ang="0">
                    <a:pos x="37" y="66"/>
                  </a:cxn>
                  <a:cxn ang="0">
                    <a:pos x="0" y="165"/>
                  </a:cxn>
                </a:cxnLst>
                <a:rect l="0" t="0" r="r" b="b"/>
                <a:pathLst>
                  <a:path w="222" h="194">
                    <a:moveTo>
                      <a:pt x="0" y="165"/>
                    </a:moveTo>
                    <a:lnTo>
                      <a:pt x="16" y="187"/>
                    </a:lnTo>
                    <a:lnTo>
                      <a:pt x="75" y="194"/>
                    </a:lnTo>
                    <a:lnTo>
                      <a:pt x="68" y="145"/>
                    </a:lnTo>
                    <a:lnTo>
                      <a:pt x="147" y="137"/>
                    </a:lnTo>
                    <a:lnTo>
                      <a:pt x="178" y="145"/>
                    </a:lnTo>
                    <a:lnTo>
                      <a:pt x="222" y="110"/>
                    </a:lnTo>
                    <a:lnTo>
                      <a:pt x="162" y="37"/>
                    </a:lnTo>
                    <a:lnTo>
                      <a:pt x="158" y="0"/>
                    </a:lnTo>
                    <a:lnTo>
                      <a:pt x="37" y="66"/>
                    </a:lnTo>
                    <a:lnTo>
                      <a:pt x="0" y="16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3" name="Freeform 237"/>
              <p:cNvSpPr>
                <a:spLocks/>
              </p:cNvSpPr>
              <p:nvPr/>
            </p:nvSpPr>
            <p:spPr bwMode="auto">
              <a:xfrm>
                <a:off x="2961" y="3040"/>
                <a:ext cx="177" cy="172"/>
              </a:xfrm>
              <a:custGeom>
                <a:avLst/>
                <a:gdLst/>
                <a:ahLst/>
                <a:cxnLst>
                  <a:cxn ang="0">
                    <a:pos x="0" y="168"/>
                  </a:cxn>
                  <a:cxn ang="0">
                    <a:pos x="0" y="299"/>
                  </a:cxn>
                  <a:cxn ang="0">
                    <a:pos x="37" y="334"/>
                  </a:cxn>
                  <a:cxn ang="0">
                    <a:pos x="93" y="342"/>
                  </a:cxn>
                  <a:cxn ang="0">
                    <a:pos x="145" y="343"/>
                  </a:cxn>
                  <a:cxn ang="0">
                    <a:pos x="196" y="296"/>
                  </a:cxn>
                  <a:cxn ang="0">
                    <a:pos x="199" y="279"/>
                  </a:cxn>
                  <a:cxn ang="0">
                    <a:pos x="244" y="264"/>
                  </a:cxn>
                  <a:cxn ang="0">
                    <a:pos x="235" y="245"/>
                  </a:cxn>
                  <a:cxn ang="0">
                    <a:pos x="329" y="211"/>
                  </a:cxn>
                  <a:cxn ang="0">
                    <a:pos x="317" y="196"/>
                  </a:cxn>
                  <a:cxn ang="0">
                    <a:pos x="346" y="88"/>
                  </a:cxn>
                  <a:cxn ang="0">
                    <a:pos x="323" y="45"/>
                  </a:cxn>
                  <a:cxn ang="0">
                    <a:pos x="269" y="14"/>
                  </a:cxn>
                  <a:cxn ang="0">
                    <a:pos x="254" y="0"/>
                  </a:cxn>
                  <a:cxn ang="0">
                    <a:pos x="201" y="33"/>
                  </a:cxn>
                  <a:cxn ang="0">
                    <a:pos x="196" y="126"/>
                  </a:cxn>
                  <a:cxn ang="0">
                    <a:pos x="226" y="141"/>
                  </a:cxn>
                  <a:cxn ang="0">
                    <a:pos x="228" y="178"/>
                  </a:cxn>
                  <a:cxn ang="0">
                    <a:pos x="62" y="97"/>
                  </a:cxn>
                  <a:cxn ang="0">
                    <a:pos x="66" y="168"/>
                  </a:cxn>
                  <a:cxn ang="0">
                    <a:pos x="0" y="168"/>
                  </a:cxn>
                </a:cxnLst>
                <a:rect l="0" t="0" r="r" b="b"/>
                <a:pathLst>
                  <a:path w="346" h="343">
                    <a:moveTo>
                      <a:pt x="0" y="168"/>
                    </a:moveTo>
                    <a:lnTo>
                      <a:pt x="0" y="299"/>
                    </a:lnTo>
                    <a:lnTo>
                      <a:pt x="37" y="334"/>
                    </a:lnTo>
                    <a:lnTo>
                      <a:pt x="93" y="342"/>
                    </a:lnTo>
                    <a:lnTo>
                      <a:pt x="145" y="343"/>
                    </a:lnTo>
                    <a:lnTo>
                      <a:pt x="196" y="296"/>
                    </a:lnTo>
                    <a:lnTo>
                      <a:pt x="199" y="279"/>
                    </a:lnTo>
                    <a:lnTo>
                      <a:pt x="244" y="264"/>
                    </a:lnTo>
                    <a:lnTo>
                      <a:pt x="235" y="245"/>
                    </a:lnTo>
                    <a:lnTo>
                      <a:pt x="329" y="211"/>
                    </a:lnTo>
                    <a:lnTo>
                      <a:pt x="317" y="196"/>
                    </a:lnTo>
                    <a:lnTo>
                      <a:pt x="346" y="88"/>
                    </a:lnTo>
                    <a:lnTo>
                      <a:pt x="323" y="45"/>
                    </a:lnTo>
                    <a:lnTo>
                      <a:pt x="269" y="14"/>
                    </a:lnTo>
                    <a:lnTo>
                      <a:pt x="254" y="0"/>
                    </a:lnTo>
                    <a:lnTo>
                      <a:pt x="201" y="33"/>
                    </a:lnTo>
                    <a:lnTo>
                      <a:pt x="196" y="126"/>
                    </a:lnTo>
                    <a:lnTo>
                      <a:pt x="226" y="141"/>
                    </a:lnTo>
                    <a:lnTo>
                      <a:pt x="228" y="178"/>
                    </a:lnTo>
                    <a:lnTo>
                      <a:pt x="62" y="97"/>
                    </a:lnTo>
                    <a:lnTo>
                      <a:pt x="66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4" name="Freeform 238"/>
              <p:cNvSpPr>
                <a:spLocks/>
              </p:cNvSpPr>
              <p:nvPr/>
            </p:nvSpPr>
            <p:spPr bwMode="auto">
              <a:xfrm>
                <a:off x="2879" y="3290"/>
                <a:ext cx="245" cy="232"/>
              </a:xfrm>
              <a:custGeom>
                <a:avLst/>
                <a:gdLst/>
                <a:ahLst/>
                <a:cxnLst>
                  <a:cxn ang="0">
                    <a:pos x="0" y="243"/>
                  </a:cxn>
                  <a:cxn ang="0">
                    <a:pos x="18" y="228"/>
                  </a:cxn>
                  <a:cxn ang="0">
                    <a:pos x="39" y="258"/>
                  </a:cxn>
                  <a:cxn ang="0">
                    <a:pos x="76" y="258"/>
                  </a:cxn>
                  <a:cxn ang="0">
                    <a:pos x="103" y="237"/>
                  </a:cxn>
                  <a:cxn ang="0">
                    <a:pos x="103" y="93"/>
                  </a:cxn>
                  <a:cxn ang="0">
                    <a:pos x="127" y="130"/>
                  </a:cxn>
                  <a:cxn ang="0">
                    <a:pos x="126" y="168"/>
                  </a:cxn>
                  <a:cxn ang="0">
                    <a:pos x="167" y="166"/>
                  </a:cxn>
                  <a:cxn ang="0">
                    <a:pos x="201" y="123"/>
                  </a:cxn>
                  <a:cxn ang="0">
                    <a:pos x="266" y="123"/>
                  </a:cxn>
                  <a:cxn ang="0">
                    <a:pos x="376" y="0"/>
                  </a:cxn>
                  <a:cxn ang="0">
                    <a:pos x="443" y="19"/>
                  </a:cxn>
                  <a:cxn ang="0">
                    <a:pos x="453" y="132"/>
                  </a:cxn>
                  <a:cxn ang="0">
                    <a:pos x="422" y="164"/>
                  </a:cxn>
                  <a:cxn ang="0">
                    <a:pos x="442" y="188"/>
                  </a:cxn>
                  <a:cxn ang="0">
                    <a:pos x="457" y="168"/>
                  </a:cxn>
                  <a:cxn ang="0">
                    <a:pos x="480" y="168"/>
                  </a:cxn>
                  <a:cxn ang="0">
                    <a:pos x="467" y="237"/>
                  </a:cxn>
                  <a:cxn ang="0">
                    <a:pos x="397" y="340"/>
                  </a:cxn>
                  <a:cxn ang="0">
                    <a:pos x="311" y="429"/>
                  </a:cxn>
                  <a:cxn ang="0">
                    <a:pos x="247" y="459"/>
                  </a:cxn>
                  <a:cxn ang="0">
                    <a:pos x="58" y="463"/>
                  </a:cxn>
                  <a:cxn ang="0">
                    <a:pos x="41" y="408"/>
                  </a:cxn>
                  <a:cxn ang="0">
                    <a:pos x="50" y="371"/>
                  </a:cxn>
                  <a:cxn ang="0">
                    <a:pos x="0" y="243"/>
                  </a:cxn>
                </a:cxnLst>
                <a:rect l="0" t="0" r="r" b="b"/>
                <a:pathLst>
                  <a:path w="480" h="463">
                    <a:moveTo>
                      <a:pt x="0" y="243"/>
                    </a:moveTo>
                    <a:lnTo>
                      <a:pt x="18" y="228"/>
                    </a:lnTo>
                    <a:lnTo>
                      <a:pt x="39" y="258"/>
                    </a:lnTo>
                    <a:lnTo>
                      <a:pt x="76" y="258"/>
                    </a:lnTo>
                    <a:lnTo>
                      <a:pt x="103" y="237"/>
                    </a:lnTo>
                    <a:lnTo>
                      <a:pt x="103" y="93"/>
                    </a:lnTo>
                    <a:lnTo>
                      <a:pt x="127" y="130"/>
                    </a:lnTo>
                    <a:lnTo>
                      <a:pt x="126" y="168"/>
                    </a:lnTo>
                    <a:lnTo>
                      <a:pt x="167" y="166"/>
                    </a:lnTo>
                    <a:lnTo>
                      <a:pt x="201" y="123"/>
                    </a:lnTo>
                    <a:lnTo>
                      <a:pt x="266" y="123"/>
                    </a:lnTo>
                    <a:lnTo>
                      <a:pt x="376" y="0"/>
                    </a:lnTo>
                    <a:lnTo>
                      <a:pt x="443" y="19"/>
                    </a:lnTo>
                    <a:lnTo>
                      <a:pt x="453" y="132"/>
                    </a:lnTo>
                    <a:lnTo>
                      <a:pt x="422" y="164"/>
                    </a:lnTo>
                    <a:lnTo>
                      <a:pt x="442" y="188"/>
                    </a:lnTo>
                    <a:lnTo>
                      <a:pt x="457" y="168"/>
                    </a:lnTo>
                    <a:lnTo>
                      <a:pt x="480" y="168"/>
                    </a:lnTo>
                    <a:lnTo>
                      <a:pt x="467" y="237"/>
                    </a:lnTo>
                    <a:lnTo>
                      <a:pt x="397" y="340"/>
                    </a:lnTo>
                    <a:lnTo>
                      <a:pt x="311" y="429"/>
                    </a:lnTo>
                    <a:lnTo>
                      <a:pt x="247" y="459"/>
                    </a:lnTo>
                    <a:lnTo>
                      <a:pt x="58" y="463"/>
                    </a:lnTo>
                    <a:lnTo>
                      <a:pt x="41" y="408"/>
                    </a:lnTo>
                    <a:lnTo>
                      <a:pt x="50" y="371"/>
                    </a:lnTo>
                    <a:lnTo>
                      <a:pt x="0" y="24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5" name="Freeform 239"/>
              <p:cNvSpPr>
                <a:spLocks/>
              </p:cNvSpPr>
              <p:nvPr/>
            </p:nvSpPr>
            <p:spPr bwMode="auto">
              <a:xfrm>
                <a:off x="3039" y="3413"/>
                <a:ext cx="31" cy="43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26" y="84"/>
                  </a:cxn>
                  <a:cxn ang="0">
                    <a:pos x="69" y="41"/>
                  </a:cxn>
                  <a:cxn ang="0">
                    <a:pos x="48" y="0"/>
                  </a:cxn>
                  <a:cxn ang="0">
                    <a:pos x="0" y="41"/>
                  </a:cxn>
                </a:cxnLst>
                <a:rect l="0" t="0" r="r" b="b"/>
                <a:pathLst>
                  <a:path w="69" h="84">
                    <a:moveTo>
                      <a:pt x="0" y="41"/>
                    </a:moveTo>
                    <a:lnTo>
                      <a:pt x="26" y="84"/>
                    </a:lnTo>
                    <a:lnTo>
                      <a:pt x="69" y="41"/>
                    </a:lnTo>
                    <a:lnTo>
                      <a:pt x="48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6" name="Freeform 240"/>
              <p:cNvSpPr>
                <a:spLocks/>
              </p:cNvSpPr>
              <p:nvPr/>
            </p:nvSpPr>
            <p:spPr bwMode="auto">
              <a:xfrm>
                <a:off x="2982" y="1807"/>
                <a:ext cx="117" cy="10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97" y="6"/>
                  </a:cxn>
                  <a:cxn ang="0">
                    <a:pos x="117" y="19"/>
                  </a:cxn>
                  <a:cxn ang="0">
                    <a:pos x="147" y="19"/>
                  </a:cxn>
                  <a:cxn ang="0">
                    <a:pos x="181" y="26"/>
                  </a:cxn>
                  <a:cxn ang="0">
                    <a:pos x="194" y="52"/>
                  </a:cxn>
                  <a:cxn ang="0">
                    <a:pos x="209" y="89"/>
                  </a:cxn>
                  <a:cxn ang="0">
                    <a:pos x="212" y="101"/>
                  </a:cxn>
                  <a:cxn ang="0">
                    <a:pos x="225" y="112"/>
                  </a:cxn>
                  <a:cxn ang="0">
                    <a:pos x="233" y="123"/>
                  </a:cxn>
                  <a:cxn ang="0">
                    <a:pos x="233" y="137"/>
                  </a:cxn>
                  <a:cxn ang="0">
                    <a:pos x="221" y="137"/>
                  </a:cxn>
                  <a:cxn ang="0">
                    <a:pos x="198" y="137"/>
                  </a:cxn>
                  <a:cxn ang="0">
                    <a:pos x="209" y="150"/>
                  </a:cxn>
                  <a:cxn ang="0">
                    <a:pos x="217" y="159"/>
                  </a:cxn>
                  <a:cxn ang="0">
                    <a:pos x="221" y="179"/>
                  </a:cxn>
                  <a:cxn ang="0">
                    <a:pos x="209" y="186"/>
                  </a:cxn>
                  <a:cxn ang="0">
                    <a:pos x="189" y="186"/>
                  </a:cxn>
                  <a:cxn ang="0">
                    <a:pos x="188" y="186"/>
                  </a:cxn>
                  <a:cxn ang="0">
                    <a:pos x="181" y="194"/>
                  </a:cxn>
                  <a:cxn ang="0">
                    <a:pos x="181" y="213"/>
                  </a:cxn>
                  <a:cxn ang="0">
                    <a:pos x="168" y="216"/>
                  </a:cxn>
                  <a:cxn ang="0">
                    <a:pos x="154" y="209"/>
                  </a:cxn>
                  <a:cxn ang="0">
                    <a:pos x="137" y="202"/>
                  </a:cxn>
                  <a:cxn ang="0">
                    <a:pos x="122" y="194"/>
                  </a:cxn>
                  <a:cxn ang="0">
                    <a:pos x="106" y="200"/>
                  </a:cxn>
                  <a:cxn ang="0">
                    <a:pos x="59" y="179"/>
                  </a:cxn>
                  <a:cxn ang="0">
                    <a:pos x="38" y="182"/>
                  </a:cxn>
                  <a:cxn ang="0">
                    <a:pos x="20" y="179"/>
                  </a:cxn>
                  <a:cxn ang="0">
                    <a:pos x="12" y="194"/>
                  </a:cxn>
                  <a:cxn ang="0">
                    <a:pos x="0" y="156"/>
                  </a:cxn>
                  <a:cxn ang="0">
                    <a:pos x="21" y="137"/>
                  </a:cxn>
                  <a:cxn ang="0">
                    <a:pos x="7" y="89"/>
                  </a:cxn>
                  <a:cxn ang="0">
                    <a:pos x="20" y="92"/>
                  </a:cxn>
                  <a:cxn ang="0">
                    <a:pos x="21" y="82"/>
                  </a:cxn>
                  <a:cxn ang="0">
                    <a:pos x="27" y="67"/>
                  </a:cxn>
                  <a:cxn ang="0">
                    <a:pos x="36" y="58"/>
                  </a:cxn>
                  <a:cxn ang="0">
                    <a:pos x="38" y="38"/>
                  </a:cxn>
                  <a:cxn ang="0">
                    <a:pos x="53" y="18"/>
                  </a:cxn>
                  <a:cxn ang="0">
                    <a:pos x="62" y="0"/>
                  </a:cxn>
                  <a:cxn ang="0">
                    <a:pos x="77" y="0"/>
                  </a:cxn>
                </a:cxnLst>
                <a:rect l="0" t="0" r="r" b="b"/>
                <a:pathLst>
                  <a:path w="233" h="216">
                    <a:moveTo>
                      <a:pt x="77" y="0"/>
                    </a:moveTo>
                    <a:lnTo>
                      <a:pt x="97" y="6"/>
                    </a:lnTo>
                    <a:lnTo>
                      <a:pt x="117" y="19"/>
                    </a:lnTo>
                    <a:lnTo>
                      <a:pt x="147" y="19"/>
                    </a:lnTo>
                    <a:lnTo>
                      <a:pt x="181" y="26"/>
                    </a:lnTo>
                    <a:lnTo>
                      <a:pt x="194" y="52"/>
                    </a:lnTo>
                    <a:lnTo>
                      <a:pt x="209" y="89"/>
                    </a:lnTo>
                    <a:lnTo>
                      <a:pt x="212" y="101"/>
                    </a:lnTo>
                    <a:lnTo>
                      <a:pt x="225" y="112"/>
                    </a:lnTo>
                    <a:lnTo>
                      <a:pt x="233" y="123"/>
                    </a:lnTo>
                    <a:lnTo>
                      <a:pt x="233" y="137"/>
                    </a:lnTo>
                    <a:lnTo>
                      <a:pt x="221" y="137"/>
                    </a:lnTo>
                    <a:lnTo>
                      <a:pt x="198" y="137"/>
                    </a:lnTo>
                    <a:lnTo>
                      <a:pt x="209" y="150"/>
                    </a:lnTo>
                    <a:lnTo>
                      <a:pt x="217" y="159"/>
                    </a:lnTo>
                    <a:lnTo>
                      <a:pt x="221" y="179"/>
                    </a:lnTo>
                    <a:lnTo>
                      <a:pt x="209" y="186"/>
                    </a:lnTo>
                    <a:lnTo>
                      <a:pt x="189" y="186"/>
                    </a:lnTo>
                    <a:lnTo>
                      <a:pt x="188" y="186"/>
                    </a:lnTo>
                    <a:lnTo>
                      <a:pt x="181" y="194"/>
                    </a:lnTo>
                    <a:lnTo>
                      <a:pt x="181" y="213"/>
                    </a:lnTo>
                    <a:lnTo>
                      <a:pt x="168" y="216"/>
                    </a:lnTo>
                    <a:lnTo>
                      <a:pt x="154" y="209"/>
                    </a:lnTo>
                    <a:lnTo>
                      <a:pt x="137" y="202"/>
                    </a:lnTo>
                    <a:lnTo>
                      <a:pt x="122" y="194"/>
                    </a:lnTo>
                    <a:lnTo>
                      <a:pt x="106" y="200"/>
                    </a:lnTo>
                    <a:lnTo>
                      <a:pt x="59" y="179"/>
                    </a:lnTo>
                    <a:lnTo>
                      <a:pt x="38" y="182"/>
                    </a:lnTo>
                    <a:lnTo>
                      <a:pt x="20" y="179"/>
                    </a:lnTo>
                    <a:lnTo>
                      <a:pt x="12" y="194"/>
                    </a:lnTo>
                    <a:lnTo>
                      <a:pt x="0" y="156"/>
                    </a:lnTo>
                    <a:lnTo>
                      <a:pt x="21" y="137"/>
                    </a:lnTo>
                    <a:lnTo>
                      <a:pt x="7" y="89"/>
                    </a:lnTo>
                    <a:lnTo>
                      <a:pt x="20" y="92"/>
                    </a:lnTo>
                    <a:lnTo>
                      <a:pt x="21" y="82"/>
                    </a:lnTo>
                    <a:lnTo>
                      <a:pt x="27" y="67"/>
                    </a:lnTo>
                    <a:lnTo>
                      <a:pt x="36" y="58"/>
                    </a:lnTo>
                    <a:lnTo>
                      <a:pt x="38" y="38"/>
                    </a:lnTo>
                    <a:lnTo>
                      <a:pt x="53" y="18"/>
                    </a:lnTo>
                    <a:lnTo>
                      <a:pt x="62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7" name="Freeform 241"/>
              <p:cNvSpPr>
                <a:spLocks/>
              </p:cNvSpPr>
              <p:nvPr/>
            </p:nvSpPr>
            <p:spPr bwMode="auto">
              <a:xfrm>
                <a:off x="2964" y="1884"/>
                <a:ext cx="263" cy="180"/>
              </a:xfrm>
              <a:custGeom>
                <a:avLst/>
                <a:gdLst/>
                <a:ahLst/>
                <a:cxnLst>
                  <a:cxn ang="0">
                    <a:pos x="264" y="15"/>
                  </a:cxn>
                  <a:cxn ang="0">
                    <a:pos x="289" y="0"/>
                  </a:cxn>
                  <a:cxn ang="0">
                    <a:pos x="321" y="26"/>
                  </a:cxn>
                  <a:cxn ang="0">
                    <a:pos x="333" y="54"/>
                  </a:cxn>
                  <a:cxn ang="0">
                    <a:pos x="370" y="77"/>
                  </a:cxn>
                  <a:cxn ang="0">
                    <a:pos x="417" y="118"/>
                  </a:cxn>
                  <a:cxn ang="0">
                    <a:pos x="452" y="118"/>
                  </a:cxn>
                  <a:cxn ang="0">
                    <a:pos x="501" y="133"/>
                  </a:cxn>
                  <a:cxn ang="0">
                    <a:pos x="488" y="194"/>
                  </a:cxn>
                  <a:cxn ang="0">
                    <a:pos x="445" y="249"/>
                  </a:cxn>
                  <a:cxn ang="0">
                    <a:pos x="380" y="293"/>
                  </a:cxn>
                  <a:cxn ang="0">
                    <a:pos x="381" y="313"/>
                  </a:cxn>
                  <a:cxn ang="0">
                    <a:pos x="347" y="356"/>
                  </a:cxn>
                  <a:cxn ang="0">
                    <a:pos x="341" y="286"/>
                  </a:cxn>
                  <a:cxn ang="0">
                    <a:pos x="286" y="279"/>
                  </a:cxn>
                  <a:cxn ang="0">
                    <a:pos x="284" y="256"/>
                  </a:cxn>
                  <a:cxn ang="0">
                    <a:pos x="219" y="315"/>
                  </a:cxn>
                  <a:cxn ang="0">
                    <a:pos x="196" y="283"/>
                  </a:cxn>
                  <a:cxn ang="0">
                    <a:pos x="215" y="261"/>
                  </a:cxn>
                  <a:cxn ang="0">
                    <a:pos x="226" y="241"/>
                  </a:cxn>
                  <a:cxn ang="0">
                    <a:pos x="202" y="203"/>
                  </a:cxn>
                  <a:cxn ang="0">
                    <a:pos x="155" y="182"/>
                  </a:cxn>
                  <a:cxn ang="0">
                    <a:pos x="78" y="194"/>
                  </a:cxn>
                  <a:cxn ang="0">
                    <a:pos x="18" y="201"/>
                  </a:cxn>
                  <a:cxn ang="0">
                    <a:pos x="11" y="148"/>
                  </a:cxn>
                  <a:cxn ang="0">
                    <a:pos x="53" y="81"/>
                  </a:cxn>
                  <a:cxn ang="0">
                    <a:pos x="45" y="33"/>
                  </a:cxn>
                  <a:cxn ang="0">
                    <a:pos x="70" y="29"/>
                  </a:cxn>
                  <a:cxn ang="0">
                    <a:pos x="112" y="36"/>
                  </a:cxn>
                  <a:cxn ang="0">
                    <a:pos x="154" y="40"/>
                  </a:cxn>
                  <a:cxn ang="0">
                    <a:pos x="186" y="56"/>
                  </a:cxn>
                  <a:cxn ang="0">
                    <a:pos x="213" y="60"/>
                  </a:cxn>
                  <a:cxn ang="0">
                    <a:pos x="220" y="33"/>
                  </a:cxn>
                  <a:cxn ang="0">
                    <a:pos x="249" y="29"/>
                  </a:cxn>
                </a:cxnLst>
                <a:rect l="0" t="0" r="r" b="b"/>
                <a:pathLst>
                  <a:path w="515" h="356">
                    <a:moveTo>
                      <a:pt x="255" y="19"/>
                    </a:moveTo>
                    <a:lnTo>
                      <a:pt x="264" y="15"/>
                    </a:lnTo>
                    <a:lnTo>
                      <a:pt x="279" y="6"/>
                    </a:lnTo>
                    <a:lnTo>
                      <a:pt x="289" y="0"/>
                    </a:lnTo>
                    <a:lnTo>
                      <a:pt x="312" y="6"/>
                    </a:lnTo>
                    <a:lnTo>
                      <a:pt x="321" y="26"/>
                    </a:lnTo>
                    <a:lnTo>
                      <a:pt x="325" y="47"/>
                    </a:lnTo>
                    <a:lnTo>
                      <a:pt x="333" y="54"/>
                    </a:lnTo>
                    <a:lnTo>
                      <a:pt x="345" y="49"/>
                    </a:lnTo>
                    <a:lnTo>
                      <a:pt x="370" y="77"/>
                    </a:lnTo>
                    <a:lnTo>
                      <a:pt x="383" y="101"/>
                    </a:lnTo>
                    <a:lnTo>
                      <a:pt x="417" y="118"/>
                    </a:lnTo>
                    <a:lnTo>
                      <a:pt x="442" y="122"/>
                    </a:lnTo>
                    <a:lnTo>
                      <a:pt x="452" y="118"/>
                    </a:lnTo>
                    <a:lnTo>
                      <a:pt x="473" y="130"/>
                    </a:lnTo>
                    <a:lnTo>
                      <a:pt x="501" y="133"/>
                    </a:lnTo>
                    <a:lnTo>
                      <a:pt x="515" y="186"/>
                    </a:lnTo>
                    <a:lnTo>
                      <a:pt x="488" y="194"/>
                    </a:lnTo>
                    <a:lnTo>
                      <a:pt x="483" y="220"/>
                    </a:lnTo>
                    <a:lnTo>
                      <a:pt x="445" y="249"/>
                    </a:lnTo>
                    <a:lnTo>
                      <a:pt x="383" y="265"/>
                    </a:lnTo>
                    <a:lnTo>
                      <a:pt x="380" y="293"/>
                    </a:lnTo>
                    <a:lnTo>
                      <a:pt x="353" y="283"/>
                    </a:lnTo>
                    <a:lnTo>
                      <a:pt x="381" y="313"/>
                    </a:lnTo>
                    <a:lnTo>
                      <a:pt x="415" y="320"/>
                    </a:lnTo>
                    <a:lnTo>
                      <a:pt x="347" y="356"/>
                    </a:lnTo>
                    <a:lnTo>
                      <a:pt x="307" y="315"/>
                    </a:lnTo>
                    <a:lnTo>
                      <a:pt x="341" y="286"/>
                    </a:lnTo>
                    <a:lnTo>
                      <a:pt x="307" y="279"/>
                    </a:lnTo>
                    <a:lnTo>
                      <a:pt x="286" y="279"/>
                    </a:lnTo>
                    <a:lnTo>
                      <a:pt x="291" y="252"/>
                    </a:lnTo>
                    <a:lnTo>
                      <a:pt x="284" y="256"/>
                    </a:lnTo>
                    <a:lnTo>
                      <a:pt x="236" y="271"/>
                    </a:lnTo>
                    <a:lnTo>
                      <a:pt x="219" y="315"/>
                    </a:lnTo>
                    <a:lnTo>
                      <a:pt x="186" y="313"/>
                    </a:lnTo>
                    <a:lnTo>
                      <a:pt x="196" y="283"/>
                    </a:lnTo>
                    <a:lnTo>
                      <a:pt x="197" y="265"/>
                    </a:lnTo>
                    <a:lnTo>
                      <a:pt x="215" y="261"/>
                    </a:lnTo>
                    <a:lnTo>
                      <a:pt x="225" y="250"/>
                    </a:lnTo>
                    <a:lnTo>
                      <a:pt x="226" y="241"/>
                    </a:lnTo>
                    <a:lnTo>
                      <a:pt x="215" y="235"/>
                    </a:lnTo>
                    <a:lnTo>
                      <a:pt x="202" y="203"/>
                    </a:lnTo>
                    <a:lnTo>
                      <a:pt x="183" y="182"/>
                    </a:lnTo>
                    <a:lnTo>
                      <a:pt x="155" y="182"/>
                    </a:lnTo>
                    <a:lnTo>
                      <a:pt x="123" y="193"/>
                    </a:lnTo>
                    <a:lnTo>
                      <a:pt x="78" y="194"/>
                    </a:lnTo>
                    <a:lnTo>
                      <a:pt x="53" y="201"/>
                    </a:lnTo>
                    <a:lnTo>
                      <a:pt x="18" y="201"/>
                    </a:lnTo>
                    <a:lnTo>
                      <a:pt x="0" y="181"/>
                    </a:lnTo>
                    <a:lnTo>
                      <a:pt x="11" y="148"/>
                    </a:lnTo>
                    <a:lnTo>
                      <a:pt x="32" y="115"/>
                    </a:lnTo>
                    <a:lnTo>
                      <a:pt x="53" y="81"/>
                    </a:lnTo>
                    <a:lnTo>
                      <a:pt x="44" y="40"/>
                    </a:lnTo>
                    <a:lnTo>
                      <a:pt x="45" y="33"/>
                    </a:lnTo>
                    <a:lnTo>
                      <a:pt x="52" y="26"/>
                    </a:lnTo>
                    <a:lnTo>
                      <a:pt x="70" y="29"/>
                    </a:lnTo>
                    <a:lnTo>
                      <a:pt x="91" y="26"/>
                    </a:lnTo>
                    <a:lnTo>
                      <a:pt x="112" y="36"/>
                    </a:lnTo>
                    <a:lnTo>
                      <a:pt x="136" y="47"/>
                    </a:lnTo>
                    <a:lnTo>
                      <a:pt x="154" y="40"/>
                    </a:lnTo>
                    <a:lnTo>
                      <a:pt x="169" y="49"/>
                    </a:lnTo>
                    <a:lnTo>
                      <a:pt x="186" y="56"/>
                    </a:lnTo>
                    <a:lnTo>
                      <a:pt x="200" y="63"/>
                    </a:lnTo>
                    <a:lnTo>
                      <a:pt x="213" y="60"/>
                    </a:lnTo>
                    <a:lnTo>
                      <a:pt x="213" y="41"/>
                    </a:lnTo>
                    <a:lnTo>
                      <a:pt x="220" y="33"/>
                    </a:lnTo>
                    <a:lnTo>
                      <a:pt x="241" y="33"/>
                    </a:lnTo>
                    <a:lnTo>
                      <a:pt x="249" y="29"/>
                    </a:lnTo>
                    <a:lnTo>
                      <a:pt x="255" y="1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8" name="Freeform 242"/>
              <p:cNvSpPr>
                <a:spLocks/>
              </p:cNvSpPr>
              <p:nvPr/>
            </p:nvSpPr>
            <p:spPr bwMode="auto">
              <a:xfrm>
                <a:off x="3031" y="1976"/>
                <a:ext cx="50" cy="67"/>
              </a:xfrm>
              <a:custGeom>
                <a:avLst/>
                <a:gdLst/>
                <a:ahLst/>
                <a:cxnLst>
                  <a:cxn ang="0">
                    <a:pos x="22" y="34"/>
                  </a:cxn>
                  <a:cxn ang="0">
                    <a:pos x="32" y="53"/>
                  </a:cxn>
                  <a:cxn ang="0">
                    <a:pos x="39" y="68"/>
                  </a:cxn>
                  <a:cxn ang="0">
                    <a:pos x="45" y="128"/>
                  </a:cxn>
                  <a:cxn ang="0">
                    <a:pos x="53" y="130"/>
                  </a:cxn>
                  <a:cxn ang="0">
                    <a:pos x="63" y="101"/>
                  </a:cxn>
                  <a:cxn ang="0">
                    <a:pos x="64" y="83"/>
                  </a:cxn>
                  <a:cxn ang="0">
                    <a:pos x="88" y="74"/>
                  </a:cxn>
                  <a:cxn ang="0">
                    <a:pos x="96" y="60"/>
                  </a:cxn>
                  <a:cxn ang="0">
                    <a:pos x="82" y="55"/>
                  </a:cxn>
                  <a:cxn ang="0">
                    <a:pos x="71" y="23"/>
                  </a:cxn>
                  <a:cxn ang="0">
                    <a:pos x="50" y="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22" y="34"/>
                  </a:cxn>
                </a:cxnLst>
                <a:rect l="0" t="0" r="r" b="b"/>
                <a:pathLst>
                  <a:path w="96" h="130">
                    <a:moveTo>
                      <a:pt x="22" y="34"/>
                    </a:moveTo>
                    <a:lnTo>
                      <a:pt x="32" y="53"/>
                    </a:lnTo>
                    <a:lnTo>
                      <a:pt x="39" y="68"/>
                    </a:lnTo>
                    <a:lnTo>
                      <a:pt x="45" y="128"/>
                    </a:lnTo>
                    <a:lnTo>
                      <a:pt x="53" y="130"/>
                    </a:lnTo>
                    <a:lnTo>
                      <a:pt x="63" y="101"/>
                    </a:lnTo>
                    <a:lnTo>
                      <a:pt x="64" y="83"/>
                    </a:lnTo>
                    <a:lnTo>
                      <a:pt x="88" y="74"/>
                    </a:lnTo>
                    <a:lnTo>
                      <a:pt x="96" y="60"/>
                    </a:lnTo>
                    <a:lnTo>
                      <a:pt x="82" y="55"/>
                    </a:lnTo>
                    <a:lnTo>
                      <a:pt x="71" y="23"/>
                    </a:lnTo>
                    <a:lnTo>
                      <a:pt x="50" y="3"/>
                    </a:lnTo>
                    <a:lnTo>
                      <a:pt x="22" y="0"/>
                    </a:lnTo>
                    <a:lnTo>
                      <a:pt x="0" y="4"/>
                    </a:lnTo>
                    <a:lnTo>
                      <a:pt x="22" y="34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299" name="Freeform 243"/>
              <p:cNvSpPr>
                <a:spLocks/>
              </p:cNvSpPr>
              <p:nvPr/>
            </p:nvSpPr>
            <p:spPr bwMode="auto">
              <a:xfrm>
                <a:off x="3209" y="2064"/>
                <a:ext cx="110" cy="6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2" y="0"/>
                  </a:cxn>
                  <a:cxn ang="0">
                    <a:pos x="103" y="23"/>
                  </a:cxn>
                  <a:cxn ang="0">
                    <a:pos x="122" y="50"/>
                  </a:cxn>
                  <a:cxn ang="0">
                    <a:pos x="146" y="50"/>
                  </a:cxn>
                  <a:cxn ang="0">
                    <a:pos x="164" y="37"/>
                  </a:cxn>
                  <a:cxn ang="0">
                    <a:pos x="179" y="33"/>
                  </a:cxn>
                  <a:cxn ang="0">
                    <a:pos x="192" y="61"/>
                  </a:cxn>
                  <a:cxn ang="0">
                    <a:pos x="215" y="66"/>
                  </a:cxn>
                  <a:cxn ang="0">
                    <a:pos x="210" y="78"/>
                  </a:cxn>
                  <a:cxn ang="0">
                    <a:pos x="217" y="99"/>
                  </a:cxn>
                  <a:cxn ang="0">
                    <a:pos x="215" y="115"/>
                  </a:cxn>
                  <a:cxn ang="0">
                    <a:pos x="192" y="88"/>
                  </a:cxn>
                  <a:cxn ang="0">
                    <a:pos x="179" y="81"/>
                  </a:cxn>
                  <a:cxn ang="0">
                    <a:pos x="166" y="81"/>
                  </a:cxn>
                  <a:cxn ang="0">
                    <a:pos x="161" y="108"/>
                  </a:cxn>
                  <a:cxn ang="0">
                    <a:pos x="144" y="100"/>
                  </a:cxn>
                  <a:cxn ang="0">
                    <a:pos x="116" y="115"/>
                  </a:cxn>
                  <a:cxn ang="0">
                    <a:pos x="83" y="112"/>
                  </a:cxn>
                  <a:cxn ang="0">
                    <a:pos x="82" y="66"/>
                  </a:cxn>
                  <a:cxn ang="0">
                    <a:pos x="30" y="26"/>
                  </a:cxn>
                  <a:cxn ang="0">
                    <a:pos x="0" y="6"/>
                  </a:cxn>
                </a:cxnLst>
                <a:rect l="0" t="0" r="r" b="b"/>
                <a:pathLst>
                  <a:path w="217" h="115">
                    <a:moveTo>
                      <a:pt x="0" y="6"/>
                    </a:moveTo>
                    <a:lnTo>
                      <a:pt x="52" y="0"/>
                    </a:lnTo>
                    <a:lnTo>
                      <a:pt x="103" y="23"/>
                    </a:lnTo>
                    <a:lnTo>
                      <a:pt x="122" y="50"/>
                    </a:lnTo>
                    <a:lnTo>
                      <a:pt x="146" y="50"/>
                    </a:lnTo>
                    <a:lnTo>
                      <a:pt x="164" y="37"/>
                    </a:lnTo>
                    <a:lnTo>
                      <a:pt x="179" y="33"/>
                    </a:lnTo>
                    <a:lnTo>
                      <a:pt x="192" y="61"/>
                    </a:lnTo>
                    <a:lnTo>
                      <a:pt x="215" y="66"/>
                    </a:lnTo>
                    <a:lnTo>
                      <a:pt x="210" y="78"/>
                    </a:lnTo>
                    <a:lnTo>
                      <a:pt x="217" y="99"/>
                    </a:lnTo>
                    <a:lnTo>
                      <a:pt x="215" y="115"/>
                    </a:lnTo>
                    <a:lnTo>
                      <a:pt x="192" y="88"/>
                    </a:lnTo>
                    <a:lnTo>
                      <a:pt x="179" y="81"/>
                    </a:lnTo>
                    <a:lnTo>
                      <a:pt x="166" y="81"/>
                    </a:lnTo>
                    <a:lnTo>
                      <a:pt x="161" y="108"/>
                    </a:lnTo>
                    <a:lnTo>
                      <a:pt x="144" y="100"/>
                    </a:lnTo>
                    <a:lnTo>
                      <a:pt x="116" y="115"/>
                    </a:lnTo>
                    <a:lnTo>
                      <a:pt x="83" y="112"/>
                    </a:lnTo>
                    <a:lnTo>
                      <a:pt x="82" y="66"/>
                    </a:lnTo>
                    <a:lnTo>
                      <a:pt x="30" y="2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300" name="Freeform 244"/>
              <p:cNvSpPr>
                <a:spLocks/>
              </p:cNvSpPr>
              <p:nvPr/>
            </p:nvSpPr>
            <p:spPr bwMode="auto">
              <a:xfrm>
                <a:off x="3290" y="2099"/>
                <a:ext cx="93" cy="85"/>
              </a:xfrm>
              <a:custGeom>
                <a:avLst/>
                <a:gdLst/>
                <a:ahLst/>
                <a:cxnLst>
                  <a:cxn ang="0">
                    <a:pos x="66" y="8"/>
                  </a:cxn>
                  <a:cxn ang="0">
                    <a:pos x="76" y="8"/>
                  </a:cxn>
                  <a:cxn ang="0">
                    <a:pos x="104" y="15"/>
                  </a:cxn>
                  <a:cxn ang="0">
                    <a:pos x="130" y="39"/>
                  </a:cxn>
                  <a:cxn ang="0">
                    <a:pos x="145" y="67"/>
                  </a:cxn>
                  <a:cxn ang="0">
                    <a:pos x="180" y="98"/>
                  </a:cxn>
                  <a:cxn ang="0">
                    <a:pos x="162" y="105"/>
                  </a:cxn>
                  <a:cxn ang="0">
                    <a:pos x="147" y="126"/>
                  </a:cxn>
                  <a:cxn ang="0">
                    <a:pos x="146" y="137"/>
                  </a:cxn>
                  <a:cxn ang="0">
                    <a:pos x="140" y="173"/>
                  </a:cxn>
                  <a:cxn ang="0">
                    <a:pos x="116" y="162"/>
                  </a:cxn>
                  <a:cxn ang="0">
                    <a:pos x="110" y="132"/>
                  </a:cxn>
                  <a:cxn ang="0">
                    <a:pos x="85" y="145"/>
                  </a:cxn>
                  <a:cxn ang="0">
                    <a:pos x="61" y="162"/>
                  </a:cxn>
                  <a:cxn ang="0">
                    <a:pos x="46" y="159"/>
                  </a:cxn>
                  <a:cxn ang="0">
                    <a:pos x="32" y="143"/>
                  </a:cxn>
                  <a:cxn ang="0">
                    <a:pos x="24" y="126"/>
                  </a:cxn>
                  <a:cxn ang="0">
                    <a:pos x="34" y="112"/>
                  </a:cxn>
                  <a:cxn ang="0">
                    <a:pos x="42" y="124"/>
                  </a:cxn>
                  <a:cxn ang="0">
                    <a:pos x="73" y="143"/>
                  </a:cxn>
                  <a:cxn ang="0">
                    <a:pos x="78" y="126"/>
                  </a:cxn>
                  <a:cxn ang="0">
                    <a:pos x="52" y="97"/>
                  </a:cxn>
                  <a:cxn ang="0">
                    <a:pos x="41" y="75"/>
                  </a:cxn>
                  <a:cxn ang="0">
                    <a:pos x="31" y="67"/>
                  </a:cxn>
                  <a:cxn ang="0">
                    <a:pos x="31" y="53"/>
                  </a:cxn>
                  <a:cxn ang="0">
                    <a:pos x="18" y="49"/>
                  </a:cxn>
                  <a:cxn ang="0">
                    <a:pos x="0" y="42"/>
                  </a:cxn>
                  <a:cxn ang="0">
                    <a:pos x="3" y="26"/>
                  </a:cxn>
                  <a:cxn ang="0">
                    <a:pos x="6" y="15"/>
                  </a:cxn>
                  <a:cxn ang="0">
                    <a:pos x="20" y="15"/>
                  </a:cxn>
                  <a:cxn ang="0">
                    <a:pos x="31" y="22"/>
                  </a:cxn>
                  <a:cxn ang="0">
                    <a:pos x="54" y="49"/>
                  </a:cxn>
                  <a:cxn ang="0">
                    <a:pos x="56" y="33"/>
                  </a:cxn>
                  <a:cxn ang="0">
                    <a:pos x="49" y="14"/>
                  </a:cxn>
                  <a:cxn ang="0">
                    <a:pos x="54" y="0"/>
                  </a:cxn>
                  <a:cxn ang="0">
                    <a:pos x="66" y="8"/>
                  </a:cxn>
                </a:cxnLst>
                <a:rect l="0" t="0" r="r" b="b"/>
                <a:pathLst>
                  <a:path w="180" h="173">
                    <a:moveTo>
                      <a:pt x="66" y="8"/>
                    </a:moveTo>
                    <a:lnTo>
                      <a:pt x="76" y="8"/>
                    </a:lnTo>
                    <a:lnTo>
                      <a:pt x="104" y="15"/>
                    </a:lnTo>
                    <a:lnTo>
                      <a:pt x="130" y="39"/>
                    </a:lnTo>
                    <a:lnTo>
                      <a:pt x="145" y="67"/>
                    </a:lnTo>
                    <a:lnTo>
                      <a:pt x="180" y="98"/>
                    </a:lnTo>
                    <a:lnTo>
                      <a:pt x="162" y="105"/>
                    </a:lnTo>
                    <a:lnTo>
                      <a:pt x="147" y="126"/>
                    </a:lnTo>
                    <a:lnTo>
                      <a:pt x="146" y="137"/>
                    </a:lnTo>
                    <a:lnTo>
                      <a:pt x="140" y="173"/>
                    </a:lnTo>
                    <a:lnTo>
                      <a:pt x="116" y="162"/>
                    </a:lnTo>
                    <a:lnTo>
                      <a:pt x="110" y="132"/>
                    </a:lnTo>
                    <a:lnTo>
                      <a:pt x="85" y="145"/>
                    </a:lnTo>
                    <a:lnTo>
                      <a:pt x="61" y="162"/>
                    </a:lnTo>
                    <a:lnTo>
                      <a:pt x="46" y="159"/>
                    </a:lnTo>
                    <a:lnTo>
                      <a:pt x="32" y="143"/>
                    </a:lnTo>
                    <a:lnTo>
                      <a:pt x="24" y="126"/>
                    </a:lnTo>
                    <a:lnTo>
                      <a:pt x="34" y="112"/>
                    </a:lnTo>
                    <a:lnTo>
                      <a:pt x="42" y="124"/>
                    </a:lnTo>
                    <a:lnTo>
                      <a:pt x="73" y="143"/>
                    </a:lnTo>
                    <a:lnTo>
                      <a:pt x="78" y="126"/>
                    </a:lnTo>
                    <a:lnTo>
                      <a:pt x="52" y="97"/>
                    </a:lnTo>
                    <a:lnTo>
                      <a:pt x="41" y="75"/>
                    </a:lnTo>
                    <a:lnTo>
                      <a:pt x="31" y="67"/>
                    </a:lnTo>
                    <a:lnTo>
                      <a:pt x="31" y="53"/>
                    </a:lnTo>
                    <a:lnTo>
                      <a:pt x="18" y="49"/>
                    </a:lnTo>
                    <a:lnTo>
                      <a:pt x="0" y="42"/>
                    </a:lnTo>
                    <a:lnTo>
                      <a:pt x="3" y="26"/>
                    </a:lnTo>
                    <a:lnTo>
                      <a:pt x="6" y="15"/>
                    </a:lnTo>
                    <a:lnTo>
                      <a:pt x="20" y="15"/>
                    </a:lnTo>
                    <a:lnTo>
                      <a:pt x="31" y="22"/>
                    </a:lnTo>
                    <a:lnTo>
                      <a:pt x="54" y="49"/>
                    </a:lnTo>
                    <a:lnTo>
                      <a:pt x="56" y="33"/>
                    </a:lnTo>
                    <a:lnTo>
                      <a:pt x="49" y="14"/>
                    </a:lnTo>
                    <a:lnTo>
                      <a:pt x="54" y="0"/>
                    </a:lnTo>
                    <a:lnTo>
                      <a:pt x="66" y="8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301" name="Freeform 245"/>
              <p:cNvSpPr>
                <a:spLocks/>
              </p:cNvSpPr>
              <p:nvPr/>
            </p:nvSpPr>
            <p:spPr bwMode="auto">
              <a:xfrm>
                <a:off x="3273" y="2113"/>
                <a:ext cx="56" cy="57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6" y="35"/>
                  </a:cxn>
                  <a:cxn ang="0">
                    <a:pos x="32" y="60"/>
                  </a:cxn>
                  <a:cxn ang="0">
                    <a:pos x="59" y="93"/>
                  </a:cxn>
                  <a:cxn ang="0">
                    <a:pos x="79" y="74"/>
                  </a:cxn>
                  <a:cxn ang="0">
                    <a:pos x="79" y="92"/>
                  </a:cxn>
                  <a:cxn ang="0">
                    <a:pos x="92" y="93"/>
                  </a:cxn>
                  <a:cxn ang="0">
                    <a:pos x="110" y="109"/>
                  </a:cxn>
                  <a:cxn ang="0">
                    <a:pos x="117" y="92"/>
                  </a:cxn>
                  <a:cxn ang="0">
                    <a:pos x="91" y="63"/>
                  </a:cxn>
                  <a:cxn ang="0">
                    <a:pos x="81" y="43"/>
                  </a:cxn>
                  <a:cxn ang="0">
                    <a:pos x="70" y="33"/>
                  </a:cxn>
                  <a:cxn ang="0">
                    <a:pos x="70" y="19"/>
                  </a:cxn>
                  <a:cxn ang="0">
                    <a:pos x="57" y="15"/>
                  </a:cxn>
                  <a:cxn ang="0">
                    <a:pos x="39" y="8"/>
                  </a:cxn>
                  <a:cxn ang="0">
                    <a:pos x="19" y="0"/>
                  </a:cxn>
                  <a:cxn ang="0">
                    <a:pos x="7" y="2"/>
                  </a:cxn>
                  <a:cxn ang="0">
                    <a:pos x="0" y="16"/>
                  </a:cxn>
                </a:cxnLst>
                <a:rect l="0" t="0" r="r" b="b"/>
                <a:pathLst>
                  <a:path w="117" h="109">
                    <a:moveTo>
                      <a:pt x="0" y="16"/>
                    </a:moveTo>
                    <a:lnTo>
                      <a:pt x="16" y="35"/>
                    </a:lnTo>
                    <a:lnTo>
                      <a:pt x="32" y="60"/>
                    </a:lnTo>
                    <a:lnTo>
                      <a:pt x="59" y="93"/>
                    </a:lnTo>
                    <a:lnTo>
                      <a:pt x="79" y="74"/>
                    </a:lnTo>
                    <a:lnTo>
                      <a:pt x="79" y="92"/>
                    </a:lnTo>
                    <a:lnTo>
                      <a:pt x="92" y="93"/>
                    </a:lnTo>
                    <a:lnTo>
                      <a:pt x="110" y="109"/>
                    </a:lnTo>
                    <a:lnTo>
                      <a:pt x="117" y="92"/>
                    </a:lnTo>
                    <a:lnTo>
                      <a:pt x="91" y="63"/>
                    </a:lnTo>
                    <a:lnTo>
                      <a:pt x="81" y="43"/>
                    </a:lnTo>
                    <a:lnTo>
                      <a:pt x="70" y="33"/>
                    </a:lnTo>
                    <a:lnTo>
                      <a:pt x="70" y="19"/>
                    </a:lnTo>
                    <a:lnTo>
                      <a:pt x="57" y="15"/>
                    </a:lnTo>
                    <a:lnTo>
                      <a:pt x="39" y="8"/>
                    </a:lnTo>
                    <a:lnTo>
                      <a:pt x="19" y="0"/>
                    </a:lnTo>
                    <a:lnTo>
                      <a:pt x="7" y="2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302" name="Freeform 246"/>
              <p:cNvSpPr>
                <a:spLocks/>
              </p:cNvSpPr>
              <p:nvPr/>
            </p:nvSpPr>
            <p:spPr bwMode="auto">
              <a:xfrm>
                <a:off x="3308" y="1814"/>
                <a:ext cx="617" cy="317"/>
              </a:xfrm>
              <a:custGeom>
                <a:avLst/>
                <a:gdLst/>
                <a:ahLst/>
                <a:cxnLst>
                  <a:cxn ang="0">
                    <a:pos x="1162" y="259"/>
                  </a:cxn>
                  <a:cxn ang="0">
                    <a:pos x="1041" y="244"/>
                  </a:cxn>
                  <a:cxn ang="0">
                    <a:pos x="996" y="196"/>
                  </a:cxn>
                  <a:cxn ang="0">
                    <a:pos x="938" y="203"/>
                  </a:cxn>
                  <a:cxn ang="0">
                    <a:pos x="882" y="181"/>
                  </a:cxn>
                  <a:cxn ang="0">
                    <a:pos x="778" y="106"/>
                  </a:cxn>
                  <a:cxn ang="0">
                    <a:pos x="651" y="76"/>
                  </a:cxn>
                  <a:cxn ang="0">
                    <a:pos x="565" y="47"/>
                  </a:cxn>
                  <a:cxn ang="0">
                    <a:pos x="476" y="25"/>
                  </a:cxn>
                  <a:cxn ang="0">
                    <a:pos x="393" y="54"/>
                  </a:cxn>
                  <a:cxn ang="0">
                    <a:pos x="298" y="54"/>
                  </a:cxn>
                  <a:cxn ang="0">
                    <a:pos x="298" y="127"/>
                  </a:cxn>
                  <a:cxn ang="0">
                    <a:pos x="335" y="159"/>
                  </a:cxn>
                  <a:cxn ang="0">
                    <a:pos x="335" y="209"/>
                  </a:cxn>
                  <a:cxn ang="0">
                    <a:pos x="298" y="213"/>
                  </a:cxn>
                  <a:cxn ang="0">
                    <a:pos x="245" y="187"/>
                  </a:cxn>
                  <a:cxn ang="0">
                    <a:pos x="209" y="196"/>
                  </a:cxn>
                  <a:cxn ang="0">
                    <a:pos x="166" y="178"/>
                  </a:cxn>
                  <a:cxn ang="0">
                    <a:pos x="62" y="176"/>
                  </a:cxn>
                  <a:cxn ang="0">
                    <a:pos x="39" y="202"/>
                  </a:cxn>
                  <a:cxn ang="0">
                    <a:pos x="38" y="236"/>
                  </a:cxn>
                  <a:cxn ang="0">
                    <a:pos x="3" y="217"/>
                  </a:cxn>
                  <a:cxn ang="0">
                    <a:pos x="0" y="288"/>
                  </a:cxn>
                  <a:cxn ang="0">
                    <a:pos x="15" y="336"/>
                  </a:cxn>
                  <a:cxn ang="0">
                    <a:pos x="52" y="333"/>
                  </a:cxn>
                  <a:cxn ang="0">
                    <a:pos x="92" y="404"/>
                  </a:cxn>
                  <a:cxn ang="0">
                    <a:pos x="220" y="375"/>
                  </a:cxn>
                  <a:cxn ang="0">
                    <a:pos x="209" y="452"/>
                  </a:cxn>
                  <a:cxn ang="0">
                    <a:pos x="144" y="489"/>
                  </a:cxn>
                  <a:cxn ang="0">
                    <a:pos x="219" y="562"/>
                  </a:cxn>
                  <a:cxn ang="0">
                    <a:pos x="270" y="572"/>
                  </a:cxn>
                  <a:cxn ang="0">
                    <a:pos x="308" y="579"/>
                  </a:cxn>
                  <a:cxn ang="0">
                    <a:pos x="306" y="438"/>
                  </a:cxn>
                  <a:cxn ang="0">
                    <a:pos x="357" y="396"/>
                  </a:cxn>
                  <a:cxn ang="0">
                    <a:pos x="376" y="375"/>
                  </a:cxn>
                  <a:cxn ang="0">
                    <a:pos x="403" y="390"/>
                  </a:cxn>
                  <a:cxn ang="0">
                    <a:pos x="414" y="403"/>
                  </a:cxn>
                  <a:cxn ang="0">
                    <a:pos x="448" y="460"/>
                  </a:cxn>
                  <a:cxn ang="0">
                    <a:pos x="474" y="498"/>
                  </a:cxn>
                  <a:cxn ang="0">
                    <a:pos x="546" y="498"/>
                  </a:cxn>
                  <a:cxn ang="0">
                    <a:pos x="575" y="597"/>
                  </a:cxn>
                  <a:cxn ang="0">
                    <a:pos x="603" y="628"/>
                  </a:cxn>
                  <a:cxn ang="0">
                    <a:pos x="674" y="613"/>
                  </a:cxn>
                  <a:cxn ang="0">
                    <a:pos x="759" y="614"/>
                  </a:cxn>
                  <a:cxn ang="0">
                    <a:pos x="755" y="573"/>
                  </a:cxn>
                  <a:cxn ang="0">
                    <a:pos x="770" y="550"/>
                  </a:cxn>
                  <a:cxn ang="0">
                    <a:pos x="820" y="559"/>
                  </a:cxn>
                  <a:cxn ang="0">
                    <a:pos x="892" y="538"/>
                  </a:cxn>
                  <a:cxn ang="0">
                    <a:pos x="1017" y="569"/>
                  </a:cxn>
                  <a:cxn ang="0">
                    <a:pos x="1017" y="479"/>
                  </a:cxn>
                  <a:cxn ang="0">
                    <a:pos x="1108" y="375"/>
                  </a:cxn>
                </a:cxnLst>
                <a:rect l="0" t="0" r="r" b="b"/>
                <a:pathLst>
                  <a:path w="1223" h="628">
                    <a:moveTo>
                      <a:pt x="1194" y="322"/>
                    </a:moveTo>
                    <a:lnTo>
                      <a:pt x="1223" y="311"/>
                    </a:lnTo>
                    <a:lnTo>
                      <a:pt x="1162" y="259"/>
                    </a:lnTo>
                    <a:lnTo>
                      <a:pt x="1123" y="280"/>
                    </a:lnTo>
                    <a:lnTo>
                      <a:pt x="1067" y="262"/>
                    </a:lnTo>
                    <a:lnTo>
                      <a:pt x="1041" y="244"/>
                    </a:lnTo>
                    <a:lnTo>
                      <a:pt x="1017" y="244"/>
                    </a:lnTo>
                    <a:lnTo>
                      <a:pt x="1003" y="214"/>
                    </a:lnTo>
                    <a:lnTo>
                      <a:pt x="996" y="196"/>
                    </a:lnTo>
                    <a:lnTo>
                      <a:pt x="973" y="196"/>
                    </a:lnTo>
                    <a:lnTo>
                      <a:pt x="956" y="196"/>
                    </a:lnTo>
                    <a:lnTo>
                      <a:pt x="938" y="203"/>
                    </a:lnTo>
                    <a:lnTo>
                      <a:pt x="907" y="169"/>
                    </a:lnTo>
                    <a:lnTo>
                      <a:pt x="896" y="176"/>
                    </a:lnTo>
                    <a:lnTo>
                      <a:pt x="882" y="181"/>
                    </a:lnTo>
                    <a:lnTo>
                      <a:pt x="865" y="189"/>
                    </a:lnTo>
                    <a:lnTo>
                      <a:pt x="840" y="162"/>
                    </a:lnTo>
                    <a:lnTo>
                      <a:pt x="778" y="106"/>
                    </a:lnTo>
                    <a:lnTo>
                      <a:pt x="731" y="69"/>
                    </a:lnTo>
                    <a:lnTo>
                      <a:pt x="703" y="39"/>
                    </a:lnTo>
                    <a:lnTo>
                      <a:pt x="651" y="76"/>
                    </a:lnTo>
                    <a:lnTo>
                      <a:pt x="645" y="49"/>
                    </a:lnTo>
                    <a:lnTo>
                      <a:pt x="573" y="47"/>
                    </a:lnTo>
                    <a:lnTo>
                      <a:pt x="565" y="47"/>
                    </a:lnTo>
                    <a:lnTo>
                      <a:pt x="532" y="0"/>
                    </a:lnTo>
                    <a:lnTo>
                      <a:pt x="497" y="6"/>
                    </a:lnTo>
                    <a:lnTo>
                      <a:pt x="476" y="25"/>
                    </a:lnTo>
                    <a:lnTo>
                      <a:pt x="432" y="36"/>
                    </a:lnTo>
                    <a:lnTo>
                      <a:pt x="418" y="27"/>
                    </a:lnTo>
                    <a:lnTo>
                      <a:pt x="393" y="54"/>
                    </a:lnTo>
                    <a:lnTo>
                      <a:pt x="376" y="49"/>
                    </a:lnTo>
                    <a:lnTo>
                      <a:pt x="312" y="57"/>
                    </a:lnTo>
                    <a:lnTo>
                      <a:pt x="298" y="54"/>
                    </a:lnTo>
                    <a:lnTo>
                      <a:pt x="290" y="60"/>
                    </a:lnTo>
                    <a:lnTo>
                      <a:pt x="317" y="95"/>
                    </a:lnTo>
                    <a:lnTo>
                      <a:pt x="298" y="127"/>
                    </a:lnTo>
                    <a:lnTo>
                      <a:pt x="301" y="148"/>
                    </a:lnTo>
                    <a:lnTo>
                      <a:pt x="301" y="159"/>
                    </a:lnTo>
                    <a:lnTo>
                      <a:pt x="335" y="159"/>
                    </a:lnTo>
                    <a:lnTo>
                      <a:pt x="346" y="181"/>
                    </a:lnTo>
                    <a:lnTo>
                      <a:pt x="346" y="203"/>
                    </a:lnTo>
                    <a:lnTo>
                      <a:pt x="335" y="209"/>
                    </a:lnTo>
                    <a:lnTo>
                      <a:pt x="322" y="196"/>
                    </a:lnTo>
                    <a:lnTo>
                      <a:pt x="306" y="203"/>
                    </a:lnTo>
                    <a:lnTo>
                      <a:pt x="298" y="213"/>
                    </a:lnTo>
                    <a:lnTo>
                      <a:pt x="276" y="196"/>
                    </a:lnTo>
                    <a:lnTo>
                      <a:pt x="269" y="178"/>
                    </a:lnTo>
                    <a:lnTo>
                      <a:pt x="245" y="187"/>
                    </a:lnTo>
                    <a:lnTo>
                      <a:pt x="245" y="192"/>
                    </a:lnTo>
                    <a:lnTo>
                      <a:pt x="229" y="178"/>
                    </a:lnTo>
                    <a:lnTo>
                      <a:pt x="209" y="196"/>
                    </a:lnTo>
                    <a:lnTo>
                      <a:pt x="182" y="203"/>
                    </a:lnTo>
                    <a:lnTo>
                      <a:pt x="173" y="196"/>
                    </a:lnTo>
                    <a:lnTo>
                      <a:pt x="166" y="178"/>
                    </a:lnTo>
                    <a:lnTo>
                      <a:pt x="132" y="176"/>
                    </a:lnTo>
                    <a:lnTo>
                      <a:pt x="75" y="169"/>
                    </a:lnTo>
                    <a:lnTo>
                      <a:pt x="62" y="176"/>
                    </a:lnTo>
                    <a:lnTo>
                      <a:pt x="58" y="187"/>
                    </a:lnTo>
                    <a:lnTo>
                      <a:pt x="47" y="181"/>
                    </a:lnTo>
                    <a:lnTo>
                      <a:pt x="39" y="202"/>
                    </a:lnTo>
                    <a:lnTo>
                      <a:pt x="32" y="214"/>
                    </a:lnTo>
                    <a:lnTo>
                      <a:pt x="32" y="222"/>
                    </a:lnTo>
                    <a:lnTo>
                      <a:pt x="38" y="236"/>
                    </a:lnTo>
                    <a:lnTo>
                      <a:pt x="29" y="239"/>
                    </a:lnTo>
                    <a:lnTo>
                      <a:pt x="18" y="214"/>
                    </a:lnTo>
                    <a:lnTo>
                      <a:pt x="3" y="217"/>
                    </a:lnTo>
                    <a:lnTo>
                      <a:pt x="0" y="251"/>
                    </a:lnTo>
                    <a:lnTo>
                      <a:pt x="0" y="271"/>
                    </a:lnTo>
                    <a:lnTo>
                      <a:pt x="0" y="288"/>
                    </a:lnTo>
                    <a:lnTo>
                      <a:pt x="5" y="304"/>
                    </a:lnTo>
                    <a:lnTo>
                      <a:pt x="15" y="315"/>
                    </a:lnTo>
                    <a:lnTo>
                      <a:pt x="15" y="336"/>
                    </a:lnTo>
                    <a:lnTo>
                      <a:pt x="29" y="333"/>
                    </a:lnTo>
                    <a:lnTo>
                      <a:pt x="44" y="319"/>
                    </a:lnTo>
                    <a:lnTo>
                      <a:pt x="52" y="333"/>
                    </a:lnTo>
                    <a:lnTo>
                      <a:pt x="67" y="353"/>
                    </a:lnTo>
                    <a:lnTo>
                      <a:pt x="79" y="370"/>
                    </a:lnTo>
                    <a:lnTo>
                      <a:pt x="92" y="404"/>
                    </a:lnTo>
                    <a:lnTo>
                      <a:pt x="115" y="396"/>
                    </a:lnTo>
                    <a:lnTo>
                      <a:pt x="156" y="385"/>
                    </a:lnTo>
                    <a:lnTo>
                      <a:pt x="220" y="375"/>
                    </a:lnTo>
                    <a:lnTo>
                      <a:pt x="236" y="401"/>
                    </a:lnTo>
                    <a:lnTo>
                      <a:pt x="237" y="444"/>
                    </a:lnTo>
                    <a:lnTo>
                      <a:pt x="209" y="452"/>
                    </a:lnTo>
                    <a:lnTo>
                      <a:pt x="182" y="460"/>
                    </a:lnTo>
                    <a:lnTo>
                      <a:pt x="185" y="489"/>
                    </a:lnTo>
                    <a:lnTo>
                      <a:pt x="144" y="489"/>
                    </a:lnTo>
                    <a:lnTo>
                      <a:pt x="182" y="554"/>
                    </a:lnTo>
                    <a:lnTo>
                      <a:pt x="200" y="557"/>
                    </a:lnTo>
                    <a:lnTo>
                      <a:pt x="219" y="562"/>
                    </a:lnTo>
                    <a:lnTo>
                      <a:pt x="224" y="586"/>
                    </a:lnTo>
                    <a:lnTo>
                      <a:pt x="235" y="578"/>
                    </a:lnTo>
                    <a:lnTo>
                      <a:pt x="270" y="572"/>
                    </a:lnTo>
                    <a:lnTo>
                      <a:pt x="286" y="579"/>
                    </a:lnTo>
                    <a:lnTo>
                      <a:pt x="298" y="594"/>
                    </a:lnTo>
                    <a:lnTo>
                      <a:pt x="308" y="579"/>
                    </a:lnTo>
                    <a:lnTo>
                      <a:pt x="330" y="584"/>
                    </a:lnTo>
                    <a:lnTo>
                      <a:pt x="293" y="445"/>
                    </a:lnTo>
                    <a:lnTo>
                      <a:pt x="306" y="438"/>
                    </a:lnTo>
                    <a:lnTo>
                      <a:pt x="356" y="409"/>
                    </a:lnTo>
                    <a:lnTo>
                      <a:pt x="364" y="405"/>
                    </a:lnTo>
                    <a:lnTo>
                      <a:pt x="357" y="396"/>
                    </a:lnTo>
                    <a:lnTo>
                      <a:pt x="368" y="403"/>
                    </a:lnTo>
                    <a:lnTo>
                      <a:pt x="368" y="385"/>
                    </a:lnTo>
                    <a:lnTo>
                      <a:pt x="376" y="375"/>
                    </a:lnTo>
                    <a:lnTo>
                      <a:pt x="381" y="381"/>
                    </a:lnTo>
                    <a:lnTo>
                      <a:pt x="391" y="381"/>
                    </a:lnTo>
                    <a:lnTo>
                      <a:pt x="403" y="390"/>
                    </a:lnTo>
                    <a:lnTo>
                      <a:pt x="416" y="371"/>
                    </a:lnTo>
                    <a:lnTo>
                      <a:pt x="425" y="375"/>
                    </a:lnTo>
                    <a:lnTo>
                      <a:pt x="414" y="403"/>
                    </a:lnTo>
                    <a:lnTo>
                      <a:pt x="421" y="433"/>
                    </a:lnTo>
                    <a:lnTo>
                      <a:pt x="448" y="453"/>
                    </a:lnTo>
                    <a:lnTo>
                      <a:pt x="448" y="460"/>
                    </a:lnTo>
                    <a:lnTo>
                      <a:pt x="438" y="475"/>
                    </a:lnTo>
                    <a:lnTo>
                      <a:pt x="443" y="485"/>
                    </a:lnTo>
                    <a:lnTo>
                      <a:pt x="474" y="498"/>
                    </a:lnTo>
                    <a:lnTo>
                      <a:pt x="483" y="516"/>
                    </a:lnTo>
                    <a:lnTo>
                      <a:pt x="513" y="507"/>
                    </a:lnTo>
                    <a:lnTo>
                      <a:pt x="546" y="498"/>
                    </a:lnTo>
                    <a:lnTo>
                      <a:pt x="573" y="559"/>
                    </a:lnTo>
                    <a:lnTo>
                      <a:pt x="583" y="589"/>
                    </a:lnTo>
                    <a:lnTo>
                      <a:pt x="575" y="597"/>
                    </a:lnTo>
                    <a:lnTo>
                      <a:pt x="569" y="606"/>
                    </a:lnTo>
                    <a:lnTo>
                      <a:pt x="594" y="617"/>
                    </a:lnTo>
                    <a:lnTo>
                      <a:pt x="603" y="628"/>
                    </a:lnTo>
                    <a:lnTo>
                      <a:pt x="638" y="617"/>
                    </a:lnTo>
                    <a:lnTo>
                      <a:pt x="650" y="628"/>
                    </a:lnTo>
                    <a:lnTo>
                      <a:pt x="674" y="613"/>
                    </a:lnTo>
                    <a:lnTo>
                      <a:pt x="691" y="610"/>
                    </a:lnTo>
                    <a:lnTo>
                      <a:pt x="714" y="614"/>
                    </a:lnTo>
                    <a:lnTo>
                      <a:pt x="759" y="614"/>
                    </a:lnTo>
                    <a:lnTo>
                      <a:pt x="748" y="603"/>
                    </a:lnTo>
                    <a:lnTo>
                      <a:pt x="748" y="584"/>
                    </a:lnTo>
                    <a:lnTo>
                      <a:pt x="755" y="573"/>
                    </a:lnTo>
                    <a:lnTo>
                      <a:pt x="755" y="564"/>
                    </a:lnTo>
                    <a:lnTo>
                      <a:pt x="738" y="554"/>
                    </a:lnTo>
                    <a:lnTo>
                      <a:pt x="770" y="550"/>
                    </a:lnTo>
                    <a:lnTo>
                      <a:pt x="794" y="554"/>
                    </a:lnTo>
                    <a:lnTo>
                      <a:pt x="800" y="564"/>
                    </a:lnTo>
                    <a:lnTo>
                      <a:pt x="820" y="559"/>
                    </a:lnTo>
                    <a:lnTo>
                      <a:pt x="806" y="534"/>
                    </a:lnTo>
                    <a:lnTo>
                      <a:pt x="822" y="527"/>
                    </a:lnTo>
                    <a:lnTo>
                      <a:pt x="892" y="538"/>
                    </a:lnTo>
                    <a:lnTo>
                      <a:pt x="952" y="545"/>
                    </a:lnTo>
                    <a:lnTo>
                      <a:pt x="996" y="569"/>
                    </a:lnTo>
                    <a:lnTo>
                      <a:pt x="1017" y="569"/>
                    </a:lnTo>
                    <a:lnTo>
                      <a:pt x="1024" y="594"/>
                    </a:lnTo>
                    <a:lnTo>
                      <a:pt x="1041" y="538"/>
                    </a:lnTo>
                    <a:lnTo>
                      <a:pt x="1017" y="479"/>
                    </a:lnTo>
                    <a:lnTo>
                      <a:pt x="1089" y="460"/>
                    </a:lnTo>
                    <a:lnTo>
                      <a:pt x="1097" y="426"/>
                    </a:lnTo>
                    <a:lnTo>
                      <a:pt x="1108" y="375"/>
                    </a:lnTo>
                    <a:lnTo>
                      <a:pt x="1182" y="381"/>
                    </a:lnTo>
                    <a:lnTo>
                      <a:pt x="1194" y="322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303" name="Freeform 247"/>
              <p:cNvSpPr>
                <a:spLocks/>
              </p:cNvSpPr>
              <p:nvPr/>
            </p:nvSpPr>
            <p:spPr bwMode="auto">
              <a:xfrm>
                <a:off x="3457" y="2018"/>
                <a:ext cx="270" cy="197"/>
              </a:xfrm>
              <a:custGeom>
                <a:avLst/>
                <a:gdLst/>
                <a:ahLst/>
                <a:cxnLst>
                  <a:cxn ang="0">
                    <a:pos x="50" y="174"/>
                  </a:cxn>
                  <a:cxn ang="0">
                    <a:pos x="60" y="149"/>
                  </a:cxn>
                  <a:cxn ang="0">
                    <a:pos x="71" y="133"/>
                  </a:cxn>
                  <a:cxn ang="0">
                    <a:pos x="97" y="140"/>
                  </a:cxn>
                  <a:cxn ang="0">
                    <a:pos x="121" y="149"/>
                  </a:cxn>
                  <a:cxn ang="0">
                    <a:pos x="128" y="159"/>
                  </a:cxn>
                  <a:cxn ang="0">
                    <a:pos x="145" y="174"/>
                  </a:cxn>
                  <a:cxn ang="0">
                    <a:pos x="159" y="222"/>
                  </a:cxn>
                  <a:cxn ang="0">
                    <a:pos x="178" y="219"/>
                  </a:cxn>
                  <a:cxn ang="0">
                    <a:pos x="209" y="222"/>
                  </a:cxn>
                  <a:cxn ang="0">
                    <a:pos x="249" y="272"/>
                  </a:cxn>
                  <a:cxn ang="0">
                    <a:pos x="295" y="305"/>
                  </a:cxn>
                  <a:cxn ang="0">
                    <a:pos x="338" y="337"/>
                  </a:cxn>
                  <a:cxn ang="0">
                    <a:pos x="356" y="391"/>
                  </a:cxn>
                  <a:cxn ang="0">
                    <a:pos x="382" y="348"/>
                  </a:cxn>
                  <a:cxn ang="0">
                    <a:pos x="385" y="307"/>
                  </a:cxn>
                  <a:cxn ang="0">
                    <a:pos x="368" y="249"/>
                  </a:cxn>
                  <a:cxn ang="0">
                    <a:pos x="405" y="238"/>
                  </a:cxn>
                  <a:cxn ang="0">
                    <a:pos x="449" y="249"/>
                  </a:cxn>
                  <a:cxn ang="0">
                    <a:pos x="523" y="244"/>
                  </a:cxn>
                  <a:cxn ang="0">
                    <a:pos x="523" y="208"/>
                  </a:cxn>
                  <a:cxn ang="0">
                    <a:pos x="435" y="208"/>
                  </a:cxn>
                  <a:cxn ang="0">
                    <a:pos x="393" y="203"/>
                  </a:cxn>
                  <a:cxn ang="0">
                    <a:pos x="353" y="222"/>
                  </a:cxn>
                  <a:cxn ang="0">
                    <a:pos x="325" y="219"/>
                  </a:cxn>
                  <a:cxn ang="0">
                    <a:pos x="306" y="220"/>
                  </a:cxn>
                  <a:cxn ang="0">
                    <a:pos x="282" y="203"/>
                  </a:cxn>
                  <a:cxn ang="0">
                    <a:pos x="280" y="192"/>
                  </a:cxn>
                  <a:cxn ang="0">
                    <a:pos x="276" y="145"/>
                  </a:cxn>
                  <a:cxn ang="0">
                    <a:pos x="191" y="110"/>
                  </a:cxn>
                  <a:cxn ang="0">
                    <a:pos x="150" y="80"/>
                  </a:cxn>
                  <a:cxn ang="0">
                    <a:pos x="98" y="96"/>
                  </a:cxn>
                  <a:cxn ang="0">
                    <a:pos x="62" y="41"/>
                  </a:cxn>
                  <a:cxn ang="0">
                    <a:pos x="63" y="0"/>
                  </a:cxn>
                  <a:cxn ang="0">
                    <a:pos x="37" y="179"/>
                  </a:cxn>
                </a:cxnLst>
                <a:rect l="0" t="0" r="r" b="b"/>
                <a:pathLst>
                  <a:path w="535" h="391">
                    <a:moveTo>
                      <a:pt x="37" y="179"/>
                    </a:moveTo>
                    <a:lnTo>
                      <a:pt x="50" y="174"/>
                    </a:lnTo>
                    <a:lnTo>
                      <a:pt x="54" y="160"/>
                    </a:lnTo>
                    <a:lnTo>
                      <a:pt x="60" y="149"/>
                    </a:lnTo>
                    <a:lnTo>
                      <a:pt x="75" y="154"/>
                    </a:lnTo>
                    <a:lnTo>
                      <a:pt x="71" y="133"/>
                    </a:lnTo>
                    <a:lnTo>
                      <a:pt x="88" y="129"/>
                    </a:lnTo>
                    <a:lnTo>
                      <a:pt x="97" y="140"/>
                    </a:lnTo>
                    <a:lnTo>
                      <a:pt x="110" y="140"/>
                    </a:lnTo>
                    <a:lnTo>
                      <a:pt x="121" y="149"/>
                    </a:lnTo>
                    <a:lnTo>
                      <a:pt x="128" y="154"/>
                    </a:lnTo>
                    <a:lnTo>
                      <a:pt x="128" y="159"/>
                    </a:lnTo>
                    <a:lnTo>
                      <a:pt x="129" y="171"/>
                    </a:lnTo>
                    <a:lnTo>
                      <a:pt x="145" y="174"/>
                    </a:lnTo>
                    <a:lnTo>
                      <a:pt x="145" y="193"/>
                    </a:lnTo>
                    <a:lnTo>
                      <a:pt x="159" y="222"/>
                    </a:lnTo>
                    <a:lnTo>
                      <a:pt x="173" y="223"/>
                    </a:lnTo>
                    <a:lnTo>
                      <a:pt x="178" y="219"/>
                    </a:lnTo>
                    <a:lnTo>
                      <a:pt x="195" y="208"/>
                    </a:lnTo>
                    <a:lnTo>
                      <a:pt x="209" y="222"/>
                    </a:lnTo>
                    <a:lnTo>
                      <a:pt x="225" y="244"/>
                    </a:lnTo>
                    <a:lnTo>
                      <a:pt x="249" y="272"/>
                    </a:lnTo>
                    <a:lnTo>
                      <a:pt x="295" y="285"/>
                    </a:lnTo>
                    <a:lnTo>
                      <a:pt x="295" y="305"/>
                    </a:lnTo>
                    <a:lnTo>
                      <a:pt x="324" y="318"/>
                    </a:lnTo>
                    <a:lnTo>
                      <a:pt x="338" y="337"/>
                    </a:lnTo>
                    <a:lnTo>
                      <a:pt x="328" y="391"/>
                    </a:lnTo>
                    <a:lnTo>
                      <a:pt x="356" y="391"/>
                    </a:lnTo>
                    <a:lnTo>
                      <a:pt x="371" y="365"/>
                    </a:lnTo>
                    <a:lnTo>
                      <a:pt x="382" y="348"/>
                    </a:lnTo>
                    <a:lnTo>
                      <a:pt x="388" y="332"/>
                    </a:lnTo>
                    <a:lnTo>
                      <a:pt x="385" y="307"/>
                    </a:lnTo>
                    <a:lnTo>
                      <a:pt x="364" y="297"/>
                    </a:lnTo>
                    <a:lnTo>
                      <a:pt x="368" y="249"/>
                    </a:lnTo>
                    <a:lnTo>
                      <a:pt x="387" y="233"/>
                    </a:lnTo>
                    <a:lnTo>
                      <a:pt x="405" y="238"/>
                    </a:lnTo>
                    <a:lnTo>
                      <a:pt x="444" y="228"/>
                    </a:lnTo>
                    <a:lnTo>
                      <a:pt x="449" y="249"/>
                    </a:lnTo>
                    <a:lnTo>
                      <a:pt x="473" y="249"/>
                    </a:lnTo>
                    <a:lnTo>
                      <a:pt x="523" y="244"/>
                    </a:lnTo>
                    <a:lnTo>
                      <a:pt x="535" y="222"/>
                    </a:lnTo>
                    <a:lnTo>
                      <a:pt x="523" y="208"/>
                    </a:lnTo>
                    <a:lnTo>
                      <a:pt x="491" y="208"/>
                    </a:lnTo>
                    <a:lnTo>
                      <a:pt x="435" y="208"/>
                    </a:lnTo>
                    <a:lnTo>
                      <a:pt x="415" y="208"/>
                    </a:lnTo>
                    <a:lnTo>
                      <a:pt x="393" y="203"/>
                    </a:lnTo>
                    <a:lnTo>
                      <a:pt x="357" y="223"/>
                    </a:lnTo>
                    <a:lnTo>
                      <a:pt x="353" y="222"/>
                    </a:lnTo>
                    <a:lnTo>
                      <a:pt x="345" y="212"/>
                    </a:lnTo>
                    <a:lnTo>
                      <a:pt x="325" y="219"/>
                    </a:lnTo>
                    <a:lnTo>
                      <a:pt x="310" y="223"/>
                    </a:lnTo>
                    <a:lnTo>
                      <a:pt x="306" y="220"/>
                    </a:lnTo>
                    <a:lnTo>
                      <a:pt x="302" y="212"/>
                    </a:lnTo>
                    <a:lnTo>
                      <a:pt x="282" y="203"/>
                    </a:lnTo>
                    <a:lnTo>
                      <a:pt x="276" y="201"/>
                    </a:lnTo>
                    <a:lnTo>
                      <a:pt x="280" y="192"/>
                    </a:lnTo>
                    <a:lnTo>
                      <a:pt x="293" y="184"/>
                    </a:lnTo>
                    <a:lnTo>
                      <a:pt x="276" y="145"/>
                    </a:lnTo>
                    <a:lnTo>
                      <a:pt x="253" y="93"/>
                    </a:lnTo>
                    <a:lnTo>
                      <a:pt x="191" y="110"/>
                    </a:lnTo>
                    <a:lnTo>
                      <a:pt x="178" y="93"/>
                    </a:lnTo>
                    <a:lnTo>
                      <a:pt x="150" y="80"/>
                    </a:lnTo>
                    <a:lnTo>
                      <a:pt x="123" y="102"/>
                    </a:lnTo>
                    <a:lnTo>
                      <a:pt x="98" y="96"/>
                    </a:lnTo>
                    <a:lnTo>
                      <a:pt x="68" y="70"/>
                    </a:lnTo>
                    <a:lnTo>
                      <a:pt x="62" y="41"/>
                    </a:lnTo>
                    <a:lnTo>
                      <a:pt x="64" y="21"/>
                    </a:lnTo>
                    <a:lnTo>
                      <a:pt x="63" y="0"/>
                    </a:lnTo>
                    <a:lnTo>
                      <a:pt x="0" y="41"/>
                    </a:lnTo>
                    <a:lnTo>
                      <a:pt x="37" y="179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304" name="Freeform 248"/>
              <p:cNvSpPr>
                <a:spLocks/>
              </p:cNvSpPr>
              <p:nvPr/>
            </p:nvSpPr>
            <p:spPr bwMode="auto">
              <a:xfrm>
                <a:off x="3422" y="2082"/>
                <a:ext cx="205" cy="172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1" y="93"/>
                  </a:cxn>
                  <a:cxn ang="0">
                    <a:pos x="26" y="64"/>
                  </a:cxn>
                  <a:cxn ang="0">
                    <a:pos x="57" y="99"/>
                  </a:cxn>
                  <a:cxn ang="0">
                    <a:pos x="42" y="120"/>
                  </a:cxn>
                  <a:cxn ang="0">
                    <a:pos x="6" y="101"/>
                  </a:cxn>
                  <a:cxn ang="0">
                    <a:pos x="0" y="128"/>
                  </a:cxn>
                  <a:cxn ang="0">
                    <a:pos x="6" y="148"/>
                  </a:cxn>
                  <a:cxn ang="0">
                    <a:pos x="26" y="153"/>
                  </a:cxn>
                  <a:cxn ang="0">
                    <a:pos x="14" y="173"/>
                  </a:cxn>
                  <a:cxn ang="0">
                    <a:pos x="34" y="187"/>
                  </a:cxn>
                  <a:cxn ang="0">
                    <a:pos x="34" y="246"/>
                  </a:cxn>
                  <a:cxn ang="0">
                    <a:pos x="89" y="230"/>
                  </a:cxn>
                  <a:cxn ang="0">
                    <a:pos x="120" y="209"/>
                  </a:cxn>
                  <a:cxn ang="0">
                    <a:pos x="193" y="252"/>
                  </a:cxn>
                  <a:cxn ang="0">
                    <a:pos x="238" y="274"/>
                  </a:cxn>
                  <a:cxn ang="0">
                    <a:pos x="248" y="287"/>
                  </a:cxn>
                  <a:cxn ang="0">
                    <a:pos x="251" y="317"/>
                  </a:cxn>
                  <a:cxn ang="0">
                    <a:pos x="295" y="340"/>
                  </a:cxn>
                  <a:cxn ang="0">
                    <a:pos x="357" y="258"/>
                  </a:cxn>
                  <a:cxn ang="0">
                    <a:pos x="398" y="258"/>
                  </a:cxn>
                  <a:cxn ang="0">
                    <a:pos x="405" y="224"/>
                  </a:cxn>
                  <a:cxn ang="0">
                    <a:pos x="410" y="209"/>
                  </a:cxn>
                  <a:cxn ang="0">
                    <a:pos x="395" y="189"/>
                  </a:cxn>
                  <a:cxn ang="0">
                    <a:pos x="365" y="175"/>
                  </a:cxn>
                  <a:cxn ang="0">
                    <a:pos x="364" y="156"/>
                  </a:cxn>
                  <a:cxn ang="0">
                    <a:pos x="319" y="143"/>
                  </a:cxn>
                  <a:cxn ang="0">
                    <a:pos x="295" y="115"/>
                  </a:cxn>
                  <a:cxn ang="0">
                    <a:pos x="285" y="94"/>
                  </a:cxn>
                  <a:cxn ang="0">
                    <a:pos x="265" y="76"/>
                  </a:cxn>
                  <a:cxn ang="0">
                    <a:pos x="251" y="86"/>
                  </a:cxn>
                  <a:cxn ang="0">
                    <a:pos x="243" y="94"/>
                  </a:cxn>
                  <a:cxn ang="0">
                    <a:pos x="229" y="93"/>
                  </a:cxn>
                  <a:cxn ang="0">
                    <a:pos x="215" y="64"/>
                  </a:cxn>
                  <a:cxn ang="0">
                    <a:pos x="215" y="45"/>
                  </a:cxn>
                  <a:cxn ang="0">
                    <a:pos x="199" y="42"/>
                  </a:cxn>
                  <a:cxn ang="0">
                    <a:pos x="196" y="25"/>
                  </a:cxn>
                  <a:cxn ang="0">
                    <a:pos x="180" y="11"/>
                  </a:cxn>
                  <a:cxn ang="0">
                    <a:pos x="167" y="11"/>
                  </a:cxn>
                  <a:cxn ang="0">
                    <a:pos x="158" y="0"/>
                  </a:cxn>
                  <a:cxn ang="0">
                    <a:pos x="141" y="4"/>
                  </a:cxn>
                  <a:cxn ang="0">
                    <a:pos x="147" y="25"/>
                  </a:cxn>
                  <a:cxn ang="0">
                    <a:pos x="140" y="22"/>
                  </a:cxn>
                  <a:cxn ang="0">
                    <a:pos x="130" y="20"/>
                  </a:cxn>
                  <a:cxn ang="0">
                    <a:pos x="120" y="45"/>
                  </a:cxn>
                  <a:cxn ang="0">
                    <a:pos x="105" y="50"/>
                  </a:cxn>
                  <a:cxn ang="0">
                    <a:pos x="89" y="45"/>
                  </a:cxn>
                  <a:cxn ang="0">
                    <a:pos x="75" y="60"/>
                  </a:cxn>
                  <a:cxn ang="0">
                    <a:pos x="63" y="45"/>
                  </a:cxn>
                  <a:cxn ang="0">
                    <a:pos x="46" y="35"/>
                  </a:cxn>
                  <a:cxn ang="0">
                    <a:pos x="0" y="45"/>
                  </a:cxn>
                </a:cxnLst>
                <a:rect l="0" t="0" r="r" b="b"/>
                <a:pathLst>
                  <a:path w="410" h="340">
                    <a:moveTo>
                      <a:pt x="0" y="45"/>
                    </a:moveTo>
                    <a:lnTo>
                      <a:pt x="1" y="93"/>
                    </a:lnTo>
                    <a:lnTo>
                      <a:pt x="26" y="64"/>
                    </a:lnTo>
                    <a:lnTo>
                      <a:pt x="57" y="99"/>
                    </a:lnTo>
                    <a:lnTo>
                      <a:pt x="42" y="120"/>
                    </a:lnTo>
                    <a:lnTo>
                      <a:pt x="6" y="101"/>
                    </a:lnTo>
                    <a:lnTo>
                      <a:pt x="0" y="128"/>
                    </a:lnTo>
                    <a:lnTo>
                      <a:pt x="6" y="148"/>
                    </a:lnTo>
                    <a:lnTo>
                      <a:pt x="26" y="153"/>
                    </a:lnTo>
                    <a:lnTo>
                      <a:pt x="14" y="173"/>
                    </a:lnTo>
                    <a:lnTo>
                      <a:pt x="34" y="187"/>
                    </a:lnTo>
                    <a:lnTo>
                      <a:pt x="34" y="246"/>
                    </a:lnTo>
                    <a:lnTo>
                      <a:pt x="89" y="230"/>
                    </a:lnTo>
                    <a:lnTo>
                      <a:pt x="120" y="209"/>
                    </a:lnTo>
                    <a:lnTo>
                      <a:pt x="193" y="252"/>
                    </a:lnTo>
                    <a:lnTo>
                      <a:pt x="238" y="274"/>
                    </a:lnTo>
                    <a:lnTo>
                      <a:pt x="248" y="287"/>
                    </a:lnTo>
                    <a:lnTo>
                      <a:pt x="251" y="317"/>
                    </a:lnTo>
                    <a:lnTo>
                      <a:pt x="295" y="340"/>
                    </a:lnTo>
                    <a:lnTo>
                      <a:pt x="357" y="258"/>
                    </a:lnTo>
                    <a:lnTo>
                      <a:pt x="398" y="258"/>
                    </a:lnTo>
                    <a:lnTo>
                      <a:pt x="405" y="224"/>
                    </a:lnTo>
                    <a:lnTo>
                      <a:pt x="410" y="209"/>
                    </a:lnTo>
                    <a:lnTo>
                      <a:pt x="395" y="189"/>
                    </a:lnTo>
                    <a:lnTo>
                      <a:pt x="365" y="175"/>
                    </a:lnTo>
                    <a:lnTo>
                      <a:pt x="364" y="156"/>
                    </a:lnTo>
                    <a:lnTo>
                      <a:pt x="319" y="143"/>
                    </a:lnTo>
                    <a:lnTo>
                      <a:pt x="295" y="115"/>
                    </a:lnTo>
                    <a:lnTo>
                      <a:pt x="285" y="94"/>
                    </a:lnTo>
                    <a:lnTo>
                      <a:pt x="265" y="76"/>
                    </a:lnTo>
                    <a:lnTo>
                      <a:pt x="251" y="86"/>
                    </a:lnTo>
                    <a:lnTo>
                      <a:pt x="243" y="94"/>
                    </a:lnTo>
                    <a:lnTo>
                      <a:pt x="229" y="93"/>
                    </a:lnTo>
                    <a:lnTo>
                      <a:pt x="215" y="64"/>
                    </a:lnTo>
                    <a:lnTo>
                      <a:pt x="215" y="45"/>
                    </a:lnTo>
                    <a:lnTo>
                      <a:pt x="199" y="42"/>
                    </a:lnTo>
                    <a:lnTo>
                      <a:pt x="196" y="25"/>
                    </a:lnTo>
                    <a:lnTo>
                      <a:pt x="180" y="11"/>
                    </a:lnTo>
                    <a:lnTo>
                      <a:pt x="167" y="11"/>
                    </a:lnTo>
                    <a:lnTo>
                      <a:pt x="158" y="0"/>
                    </a:lnTo>
                    <a:lnTo>
                      <a:pt x="141" y="4"/>
                    </a:lnTo>
                    <a:lnTo>
                      <a:pt x="147" y="25"/>
                    </a:lnTo>
                    <a:lnTo>
                      <a:pt x="140" y="22"/>
                    </a:lnTo>
                    <a:lnTo>
                      <a:pt x="130" y="20"/>
                    </a:lnTo>
                    <a:lnTo>
                      <a:pt x="120" y="45"/>
                    </a:lnTo>
                    <a:lnTo>
                      <a:pt x="105" y="50"/>
                    </a:lnTo>
                    <a:lnTo>
                      <a:pt x="89" y="45"/>
                    </a:lnTo>
                    <a:lnTo>
                      <a:pt x="75" y="60"/>
                    </a:lnTo>
                    <a:lnTo>
                      <a:pt x="63" y="45"/>
                    </a:lnTo>
                    <a:lnTo>
                      <a:pt x="46" y="35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305" name="Freeform 249"/>
              <p:cNvSpPr>
                <a:spLocks/>
              </p:cNvSpPr>
              <p:nvPr/>
            </p:nvSpPr>
            <p:spPr bwMode="auto">
              <a:xfrm>
                <a:off x="3652" y="2078"/>
                <a:ext cx="174" cy="88"/>
              </a:xfrm>
              <a:custGeom>
                <a:avLst/>
                <a:gdLst/>
                <a:ahLst/>
                <a:cxnLst>
                  <a:cxn ang="0">
                    <a:pos x="90" y="127"/>
                  </a:cxn>
                  <a:cxn ang="0">
                    <a:pos x="62" y="127"/>
                  </a:cxn>
                  <a:cxn ang="0">
                    <a:pos x="15" y="133"/>
                  </a:cxn>
                  <a:cxn ang="0">
                    <a:pos x="0" y="150"/>
                  </a:cxn>
                  <a:cxn ang="0">
                    <a:pos x="15" y="160"/>
                  </a:cxn>
                  <a:cxn ang="0">
                    <a:pos x="24" y="164"/>
                  </a:cxn>
                  <a:cxn ang="0">
                    <a:pos x="92" y="163"/>
                  </a:cxn>
                  <a:cxn ang="0">
                    <a:pos x="139" y="163"/>
                  </a:cxn>
                  <a:cxn ang="0">
                    <a:pos x="160" y="175"/>
                  </a:cxn>
                  <a:cxn ang="0">
                    <a:pos x="167" y="153"/>
                  </a:cxn>
                  <a:cxn ang="0">
                    <a:pos x="186" y="150"/>
                  </a:cxn>
                  <a:cxn ang="0">
                    <a:pos x="213" y="142"/>
                  </a:cxn>
                  <a:cxn ang="0">
                    <a:pos x="238" y="135"/>
                  </a:cxn>
                  <a:cxn ang="0">
                    <a:pos x="281" y="111"/>
                  </a:cxn>
                  <a:cxn ang="0">
                    <a:pos x="327" y="81"/>
                  </a:cxn>
                  <a:cxn ang="0">
                    <a:pos x="341" y="67"/>
                  </a:cxn>
                  <a:cxn ang="0">
                    <a:pos x="337" y="42"/>
                  </a:cxn>
                  <a:cxn ang="0">
                    <a:pos x="316" y="42"/>
                  </a:cxn>
                  <a:cxn ang="0">
                    <a:pos x="293" y="29"/>
                  </a:cxn>
                  <a:cxn ang="0">
                    <a:pos x="270" y="18"/>
                  </a:cxn>
                  <a:cxn ang="0">
                    <a:pos x="212" y="11"/>
                  </a:cxn>
                  <a:cxn ang="0">
                    <a:pos x="142" y="0"/>
                  </a:cxn>
                  <a:cxn ang="0">
                    <a:pos x="127" y="7"/>
                  </a:cxn>
                  <a:cxn ang="0">
                    <a:pos x="132" y="18"/>
                  </a:cxn>
                  <a:cxn ang="0">
                    <a:pos x="140" y="32"/>
                  </a:cxn>
                  <a:cxn ang="0">
                    <a:pos x="120" y="37"/>
                  </a:cxn>
                  <a:cxn ang="0">
                    <a:pos x="114" y="27"/>
                  </a:cxn>
                  <a:cxn ang="0">
                    <a:pos x="91" y="23"/>
                  </a:cxn>
                  <a:cxn ang="0">
                    <a:pos x="58" y="27"/>
                  </a:cxn>
                  <a:cxn ang="0">
                    <a:pos x="75" y="37"/>
                  </a:cxn>
                  <a:cxn ang="0">
                    <a:pos x="76" y="46"/>
                  </a:cxn>
                  <a:cxn ang="0">
                    <a:pos x="68" y="57"/>
                  </a:cxn>
                  <a:cxn ang="0">
                    <a:pos x="68" y="76"/>
                  </a:cxn>
                  <a:cxn ang="0">
                    <a:pos x="79" y="87"/>
                  </a:cxn>
                  <a:cxn ang="0">
                    <a:pos x="120" y="87"/>
                  </a:cxn>
                  <a:cxn ang="0">
                    <a:pos x="134" y="86"/>
                  </a:cxn>
                  <a:cxn ang="0">
                    <a:pos x="148" y="101"/>
                  </a:cxn>
                  <a:cxn ang="0">
                    <a:pos x="134" y="122"/>
                  </a:cxn>
                  <a:cxn ang="0">
                    <a:pos x="119" y="122"/>
                  </a:cxn>
                  <a:cxn ang="0">
                    <a:pos x="104" y="122"/>
                  </a:cxn>
                  <a:cxn ang="0">
                    <a:pos x="97" y="122"/>
                  </a:cxn>
                  <a:cxn ang="0">
                    <a:pos x="90" y="127"/>
                  </a:cxn>
                </a:cxnLst>
                <a:rect l="0" t="0" r="r" b="b"/>
                <a:pathLst>
                  <a:path w="341" h="175">
                    <a:moveTo>
                      <a:pt x="90" y="127"/>
                    </a:moveTo>
                    <a:lnTo>
                      <a:pt x="62" y="127"/>
                    </a:lnTo>
                    <a:lnTo>
                      <a:pt x="15" y="133"/>
                    </a:lnTo>
                    <a:lnTo>
                      <a:pt x="0" y="150"/>
                    </a:lnTo>
                    <a:lnTo>
                      <a:pt x="15" y="160"/>
                    </a:lnTo>
                    <a:lnTo>
                      <a:pt x="24" y="164"/>
                    </a:lnTo>
                    <a:lnTo>
                      <a:pt x="92" y="163"/>
                    </a:lnTo>
                    <a:lnTo>
                      <a:pt x="139" y="163"/>
                    </a:lnTo>
                    <a:lnTo>
                      <a:pt x="160" y="175"/>
                    </a:lnTo>
                    <a:lnTo>
                      <a:pt x="167" y="153"/>
                    </a:lnTo>
                    <a:lnTo>
                      <a:pt x="186" y="150"/>
                    </a:lnTo>
                    <a:lnTo>
                      <a:pt x="213" y="142"/>
                    </a:lnTo>
                    <a:lnTo>
                      <a:pt x="238" y="135"/>
                    </a:lnTo>
                    <a:lnTo>
                      <a:pt x="281" y="111"/>
                    </a:lnTo>
                    <a:lnTo>
                      <a:pt x="327" y="81"/>
                    </a:lnTo>
                    <a:lnTo>
                      <a:pt x="341" y="67"/>
                    </a:lnTo>
                    <a:lnTo>
                      <a:pt x="337" y="42"/>
                    </a:lnTo>
                    <a:lnTo>
                      <a:pt x="316" y="42"/>
                    </a:lnTo>
                    <a:lnTo>
                      <a:pt x="293" y="29"/>
                    </a:lnTo>
                    <a:lnTo>
                      <a:pt x="270" y="18"/>
                    </a:lnTo>
                    <a:lnTo>
                      <a:pt x="212" y="11"/>
                    </a:lnTo>
                    <a:lnTo>
                      <a:pt x="142" y="0"/>
                    </a:lnTo>
                    <a:lnTo>
                      <a:pt x="127" y="7"/>
                    </a:lnTo>
                    <a:lnTo>
                      <a:pt x="132" y="18"/>
                    </a:lnTo>
                    <a:lnTo>
                      <a:pt x="140" y="32"/>
                    </a:lnTo>
                    <a:lnTo>
                      <a:pt x="120" y="37"/>
                    </a:lnTo>
                    <a:lnTo>
                      <a:pt x="114" y="27"/>
                    </a:lnTo>
                    <a:lnTo>
                      <a:pt x="91" y="23"/>
                    </a:lnTo>
                    <a:lnTo>
                      <a:pt x="58" y="27"/>
                    </a:lnTo>
                    <a:lnTo>
                      <a:pt x="75" y="37"/>
                    </a:lnTo>
                    <a:lnTo>
                      <a:pt x="76" y="46"/>
                    </a:lnTo>
                    <a:lnTo>
                      <a:pt x="68" y="57"/>
                    </a:lnTo>
                    <a:lnTo>
                      <a:pt x="68" y="76"/>
                    </a:lnTo>
                    <a:lnTo>
                      <a:pt x="79" y="87"/>
                    </a:lnTo>
                    <a:lnTo>
                      <a:pt x="120" y="87"/>
                    </a:lnTo>
                    <a:lnTo>
                      <a:pt x="134" y="86"/>
                    </a:lnTo>
                    <a:lnTo>
                      <a:pt x="148" y="101"/>
                    </a:lnTo>
                    <a:lnTo>
                      <a:pt x="134" y="122"/>
                    </a:lnTo>
                    <a:lnTo>
                      <a:pt x="119" y="122"/>
                    </a:lnTo>
                    <a:lnTo>
                      <a:pt x="104" y="122"/>
                    </a:lnTo>
                    <a:lnTo>
                      <a:pt x="97" y="122"/>
                    </a:lnTo>
                    <a:lnTo>
                      <a:pt x="90" y="127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3306" name="Freeform 250"/>
              <p:cNvSpPr>
                <a:spLocks/>
              </p:cNvSpPr>
              <p:nvPr/>
            </p:nvSpPr>
            <p:spPr bwMode="auto">
              <a:xfrm>
                <a:off x="3638" y="2131"/>
                <a:ext cx="106" cy="92"/>
              </a:xfrm>
              <a:custGeom>
                <a:avLst/>
                <a:gdLst/>
                <a:ahLst/>
                <a:cxnLst>
                  <a:cxn ang="0">
                    <a:pos x="0" y="153"/>
                  </a:cxn>
                  <a:cxn ang="0">
                    <a:pos x="1" y="161"/>
                  </a:cxn>
                  <a:cxn ang="0">
                    <a:pos x="18" y="163"/>
                  </a:cxn>
                  <a:cxn ang="0">
                    <a:pos x="58" y="166"/>
                  </a:cxn>
                  <a:cxn ang="0">
                    <a:pos x="102" y="109"/>
                  </a:cxn>
                  <a:cxn ang="0">
                    <a:pos x="115" y="145"/>
                  </a:cxn>
                  <a:cxn ang="0">
                    <a:pos x="127" y="180"/>
                  </a:cxn>
                  <a:cxn ang="0">
                    <a:pos x="152" y="167"/>
                  </a:cxn>
                  <a:cxn ang="0">
                    <a:pos x="186" y="153"/>
                  </a:cxn>
                  <a:cxn ang="0">
                    <a:pos x="215" y="163"/>
                  </a:cxn>
                  <a:cxn ang="0">
                    <a:pos x="216" y="110"/>
                  </a:cxn>
                  <a:cxn ang="0">
                    <a:pos x="195" y="99"/>
                  </a:cxn>
                  <a:cxn ang="0">
                    <a:pos x="185" y="99"/>
                  </a:cxn>
                  <a:cxn ang="0">
                    <a:pos x="191" y="68"/>
                  </a:cxn>
                  <a:cxn ang="0">
                    <a:pos x="168" y="62"/>
                  </a:cxn>
                  <a:cxn ang="0">
                    <a:pos x="145" y="57"/>
                  </a:cxn>
                  <a:cxn ang="0">
                    <a:pos x="115" y="57"/>
                  </a:cxn>
                  <a:cxn ang="0">
                    <a:pos x="90" y="57"/>
                  </a:cxn>
                  <a:cxn ang="0">
                    <a:pos x="60" y="57"/>
                  </a:cxn>
                  <a:cxn ang="0">
                    <a:pos x="36" y="54"/>
                  </a:cxn>
                  <a:cxn ang="0">
                    <a:pos x="31" y="47"/>
                  </a:cxn>
                  <a:cxn ang="0">
                    <a:pos x="37" y="35"/>
                  </a:cxn>
                  <a:cxn ang="0">
                    <a:pos x="49" y="27"/>
                  </a:cxn>
                  <a:cxn ang="0">
                    <a:pos x="88" y="18"/>
                  </a:cxn>
                  <a:cxn ang="0">
                    <a:pos x="87" y="0"/>
                  </a:cxn>
                  <a:cxn ang="0">
                    <a:pos x="57" y="6"/>
                  </a:cxn>
                  <a:cxn ang="0">
                    <a:pos x="29" y="6"/>
                  </a:cxn>
                  <a:cxn ang="0">
                    <a:pos x="11" y="21"/>
                  </a:cxn>
                  <a:cxn ang="0">
                    <a:pos x="6" y="57"/>
                  </a:cxn>
                  <a:cxn ang="0">
                    <a:pos x="7" y="68"/>
                  </a:cxn>
                  <a:cxn ang="0">
                    <a:pos x="6" y="69"/>
                  </a:cxn>
                  <a:cxn ang="0">
                    <a:pos x="24" y="77"/>
                  </a:cxn>
                  <a:cxn ang="0">
                    <a:pos x="35" y="96"/>
                  </a:cxn>
                  <a:cxn ang="0">
                    <a:pos x="28" y="120"/>
                  </a:cxn>
                  <a:cxn ang="0">
                    <a:pos x="23" y="123"/>
                  </a:cxn>
                  <a:cxn ang="0">
                    <a:pos x="15" y="133"/>
                  </a:cxn>
                  <a:cxn ang="0">
                    <a:pos x="0" y="153"/>
                  </a:cxn>
                </a:cxnLst>
                <a:rect l="0" t="0" r="r" b="b"/>
                <a:pathLst>
                  <a:path w="216" h="180">
                    <a:moveTo>
                      <a:pt x="0" y="153"/>
                    </a:moveTo>
                    <a:lnTo>
                      <a:pt x="1" y="161"/>
                    </a:lnTo>
                    <a:lnTo>
                      <a:pt x="18" y="163"/>
                    </a:lnTo>
                    <a:lnTo>
                      <a:pt x="58" y="166"/>
                    </a:lnTo>
                    <a:lnTo>
                      <a:pt x="102" y="109"/>
                    </a:lnTo>
                    <a:lnTo>
                      <a:pt x="115" y="145"/>
                    </a:lnTo>
                    <a:lnTo>
                      <a:pt x="127" y="180"/>
                    </a:lnTo>
                    <a:lnTo>
                      <a:pt x="152" y="167"/>
                    </a:lnTo>
                    <a:lnTo>
                      <a:pt x="186" y="153"/>
                    </a:lnTo>
                    <a:lnTo>
                      <a:pt x="215" y="163"/>
                    </a:lnTo>
                    <a:lnTo>
                      <a:pt x="216" y="110"/>
                    </a:lnTo>
                    <a:lnTo>
                      <a:pt x="195" y="99"/>
                    </a:lnTo>
                    <a:lnTo>
                      <a:pt x="185" y="99"/>
                    </a:lnTo>
                    <a:lnTo>
                      <a:pt x="191" y="68"/>
                    </a:lnTo>
                    <a:lnTo>
                      <a:pt x="168" y="62"/>
                    </a:lnTo>
                    <a:lnTo>
                      <a:pt x="145" y="57"/>
                    </a:lnTo>
                    <a:lnTo>
                      <a:pt x="115" y="57"/>
                    </a:lnTo>
                    <a:lnTo>
                      <a:pt x="90" y="57"/>
                    </a:lnTo>
                    <a:lnTo>
                      <a:pt x="60" y="57"/>
                    </a:lnTo>
                    <a:lnTo>
                      <a:pt x="36" y="54"/>
                    </a:lnTo>
                    <a:lnTo>
                      <a:pt x="31" y="47"/>
                    </a:lnTo>
                    <a:lnTo>
                      <a:pt x="37" y="35"/>
                    </a:lnTo>
                    <a:lnTo>
                      <a:pt x="49" y="27"/>
                    </a:lnTo>
                    <a:lnTo>
                      <a:pt x="88" y="18"/>
                    </a:lnTo>
                    <a:lnTo>
                      <a:pt x="87" y="0"/>
                    </a:lnTo>
                    <a:lnTo>
                      <a:pt x="57" y="6"/>
                    </a:lnTo>
                    <a:lnTo>
                      <a:pt x="29" y="6"/>
                    </a:lnTo>
                    <a:lnTo>
                      <a:pt x="11" y="21"/>
                    </a:lnTo>
                    <a:lnTo>
                      <a:pt x="6" y="57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24" y="77"/>
                    </a:lnTo>
                    <a:lnTo>
                      <a:pt x="35" y="96"/>
                    </a:lnTo>
                    <a:lnTo>
                      <a:pt x="28" y="120"/>
                    </a:lnTo>
                    <a:lnTo>
                      <a:pt x="23" y="123"/>
                    </a:lnTo>
                    <a:lnTo>
                      <a:pt x="15" y="133"/>
                    </a:lnTo>
                    <a:lnTo>
                      <a:pt x="0" y="153"/>
                    </a:lnTo>
                    <a:close/>
                  </a:path>
                </a:pathLst>
              </a:custGeom>
              <a:solidFill>
                <a:srgbClr val="38B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</p:grpSp>
      </p:grpSp>
      <p:grpSp>
        <p:nvGrpSpPr>
          <p:cNvPr id="5" name="Group 251"/>
          <p:cNvGrpSpPr>
            <a:grpSpLocks/>
          </p:cNvGrpSpPr>
          <p:nvPr/>
        </p:nvGrpSpPr>
        <p:grpSpPr bwMode="auto">
          <a:xfrm>
            <a:off x="2316163" y="2362200"/>
            <a:ext cx="5564187" cy="2895600"/>
            <a:chOff x="1459" y="1488"/>
            <a:chExt cx="3505" cy="1824"/>
          </a:xfrm>
        </p:grpSpPr>
        <p:sp>
          <p:nvSpPr>
            <p:cNvPr id="173308" name="Oval 252"/>
            <p:cNvSpPr>
              <a:spLocks noChangeArrowheads="1"/>
            </p:cNvSpPr>
            <p:nvPr/>
          </p:nvSpPr>
          <p:spPr bwMode="auto">
            <a:xfrm>
              <a:off x="1459" y="2544"/>
              <a:ext cx="797" cy="76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73309" name="Rectangle 253"/>
            <p:cNvSpPr>
              <a:spLocks noChangeArrowheads="1"/>
            </p:cNvSpPr>
            <p:nvPr/>
          </p:nvSpPr>
          <p:spPr bwMode="auto">
            <a:xfrm>
              <a:off x="1995" y="2753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10" name="Rectangle 254"/>
            <p:cNvSpPr>
              <a:spLocks noChangeArrowheads="1"/>
            </p:cNvSpPr>
            <p:nvPr/>
          </p:nvSpPr>
          <p:spPr bwMode="auto">
            <a:xfrm>
              <a:off x="1990" y="2748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 b="1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11" name="Rectangle 255"/>
            <p:cNvSpPr>
              <a:spLocks noChangeArrowheads="1"/>
            </p:cNvSpPr>
            <p:nvPr/>
          </p:nvSpPr>
          <p:spPr bwMode="auto">
            <a:xfrm>
              <a:off x="1935" y="2693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12" name="Rectangle 256"/>
            <p:cNvSpPr>
              <a:spLocks noChangeArrowheads="1"/>
            </p:cNvSpPr>
            <p:nvPr/>
          </p:nvSpPr>
          <p:spPr bwMode="auto">
            <a:xfrm>
              <a:off x="1930" y="2688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13" name="Rectangle 257"/>
            <p:cNvSpPr>
              <a:spLocks noChangeArrowheads="1"/>
            </p:cNvSpPr>
            <p:nvPr/>
          </p:nvSpPr>
          <p:spPr bwMode="auto">
            <a:xfrm>
              <a:off x="1588" y="2608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14" name="Rectangle 258"/>
            <p:cNvSpPr>
              <a:spLocks noChangeArrowheads="1"/>
            </p:cNvSpPr>
            <p:nvPr/>
          </p:nvSpPr>
          <p:spPr bwMode="auto">
            <a:xfrm>
              <a:off x="1584" y="2603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 b="1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15" name="Rectangle 259"/>
            <p:cNvSpPr>
              <a:spLocks noChangeArrowheads="1"/>
            </p:cNvSpPr>
            <p:nvPr/>
          </p:nvSpPr>
          <p:spPr bwMode="auto">
            <a:xfrm>
              <a:off x="1648" y="2549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16" name="Rectangle 260"/>
            <p:cNvSpPr>
              <a:spLocks noChangeArrowheads="1"/>
            </p:cNvSpPr>
            <p:nvPr/>
          </p:nvSpPr>
          <p:spPr bwMode="auto">
            <a:xfrm>
              <a:off x="1643" y="2544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17" name="Rectangle 261"/>
            <p:cNvSpPr>
              <a:spLocks noChangeArrowheads="1"/>
            </p:cNvSpPr>
            <p:nvPr/>
          </p:nvSpPr>
          <p:spPr bwMode="auto">
            <a:xfrm>
              <a:off x="1660" y="283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 b="1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18" name="Rectangle 262"/>
            <p:cNvSpPr>
              <a:spLocks noChangeArrowheads="1"/>
            </p:cNvSpPr>
            <p:nvPr/>
          </p:nvSpPr>
          <p:spPr bwMode="auto">
            <a:xfrm>
              <a:off x="1877" y="275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C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19" name="Rectangle 263"/>
            <p:cNvSpPr>
              <a:spLocks noChangeArrowheads="1"/>
            </p:cNvSpPr>
            <p:nvPr/>
          </p:nvSpPr>
          <p:spPr bwMode="auto">
            <a:xfrm>
              <a:off x="1872" y="2747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4EFF"/>
                  </a:solidFill>
                </a:rPr>
                <a:t>C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20" name="Rectangle 264"/>
            <p:cNvSpPr>
              <a:spLocks noChangeArrowheads="1"/>
            </p:cNvSpPr>
            <p:nvPr/>
          </p:nvSpPr>
          <p:spPr bwMode="auto">
            <a:xfrm>
              <a:off x="1866" y="2906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21" name="Rectangle 265"/>
            <p:cNvSpPr>
              <a:spLocks noChangeArrowheads="1"/>
            </p:cNvSpPr>
            <p:nvPr/>
          </p:nvSpPr>
          <p:spPr bwMode="auto">
            <a:xfrm>
              <a:off x="1861" y="2901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22" name="Rectangle 266"/>
            <p:cNvSpPr>
              <a:spLocks noChangeArrowheads="1"/>
            </p:cNvSpPr>
            <p:nvPr/>
          </p:nvSpPr>
          <p:spPr bwMode="auto">
            <a:xfrm>
              <a:off x="1866" y="2966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173323" name="Rectangle 267"/>
            <p:cNvSpPr>
              <a:spLocks noChangeArrowheads="1"/>
            </p:cNvSpPr>
            <p:nvPr/>
          </p:nvSpPr>
          <p:spPr bwMode="auto">
            <a:xfrm>
              <a:off x="1861" y="2961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24" name="Rectangle 268"/>
            <p:cNvSpPr>
              <a:spLocks noChangeArrowheads="1"/>
            </p:cNvSpPr>
            <p:nvPr/>
          </p:nvSpPr>
          <p:spPr bwMode="auto">
            <a:xfrm>
              <a:off x="2758" y="1995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25" name="Rectangle 269"/>
            <p:cNvSpPr>
              <a:spLocks noChangeArrowheads="1"/>
            </p:cNvSpPr>
            <p:nvPr/>
          </p:nvSpPr>
          <p:spPr bwMode="auto">
            <a:xfrm>
              <a:off x="2749" y="1989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26" name="Rectangle 270"/>
            <p:cNvSpPr>
              <a:spLocks noChangeArrowheads="1"/>
            </p:cNvSpPr>
            <p:nvPr/>
          </p:nvSpPr>
          <p:spPr bwMode="auto">
            <a:xfrm>
              <a:off x="2965" y="208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27" name="Rectangle 271"/>
            <p:cNvSpPr>
              <a:spLocks noChangeArrowheads="1"/>
            </p:cNvSpPr>
            <p:nvPr/>
          </p:nvSpPr>
          <p:spPr bwMode="auto">
            <a:xfrm>
              <a:off x="2957" y="2077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28" name="Rectangle 272"/>
            <p:cNvSpPr>
              <a:spLocks noChangeArrowheads="1"/>
            </p:cNvSpPr>
            <p:nvPr/>
          </p:nvSpPr>
          <p:spPr bwMode="auto">
            <a:xfrm>
              <a:off x="3172" y="2084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29" name="Rectangle 273"/>
            <p:cNvSpPr>
              <a:spLocks noChangeArrowheads="1"/>
            </p:cNvSpPr>
            <p:nvPr/>
          </p:nvSpPr>
          <p:spPr bwMode="auto">
            <a:xfrm>
              <a:off x="3165" y="2077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30" name="Rectangle 274"/>
            <p:cNvSpPr>
              <a:spLocks noChangeArrowheads="1"/>
            </p:cNvSpPr>
            <p:nvPr/>
          </p:nvSpPr>
          <p:spPr bwMode="auto">
            <a:xfrm>
              <a:off x="2861" y="2172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31" name="Rectangle 275"/>
            <p:cNvSpPr>
              <a:spLocks noChangeArrowheads="1"/>
            </p:cNvSpPr>
            <p:nvPr/>
          </p:nvSpPr>
          <p:spPr bwMode="auto">
            <a:xfrm>
              <a:off x="2852" y="2166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32" name="Rectangle 276"/>
            <p:cNvSpPr>
              <a:spLocks noChangeArrowheads="1"/>
            </p:cNvSpPr>
            <p:nvPr/>
          </p:nvSpPr>
          <p:spPr bwMode="auto">
            <a:xfrm>
              <a:off x="4629" y="2350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33" name="Rectangle 277"/>
            <p:cNvSpPr>
              <a:spLocks noChangeArrowheads="1"/>
            </p:cNvSpPr>
            <p:nvPr/>
          </p:nvSpPr>
          <p:spPr bwMode="auto">
            <a:xfrm>
              <a:off x="4620" y="2343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34" name="Rectangle 278"/>
            <p:cNvSpPr>
              <a:spLocks noChangeArrowheads="1"/>
            </p:cNvSpPr>
            <p:nvPr/>
          </p:nvSpPr>
          <p:spPr bwMode="auto">
            <a:xfrm>
              <a:off x="4840" y="1906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35" name="Rectangle 279"/>
            <p:cNvSpPr>
              <a:spLocks noChangeArrowheads="1"/>
            </p:cNvSpPr>
            <p:nvPr/>
          </p:nvSpPr>
          <p:spPr bwMode="auto">
            <a:xfrm>
              <a:off x="4831" y="1898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36" name="Rectangle 280"/>
            <p:cNvSpPr>
              <a:spLocks noChangeArrowheads="1"/>
            </p:cNvSpPr>
            <p:nvPr/>
          </p:nvSpPr>
          <p:spPr bwMode="auto">
            <a:xfrm>
              <a:off x="3277" y="1907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37" name="Rectangle 281"/>
            <p:cNvSpPr>
              <a:spLocks noChangeArrowheads="1"/>
            </p:cNvSpPr>
            <p:nvPr/>
          </p:nvSpPr>
          <p:spPr bwMode="auto">
            <a:xfrm>
              <a:off x="3270" y="1900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38" name="Rectangle 282"/>
            <p:cNvSpPr>
              <a:spLocks noChangeArrowheads="1"/>
            </p:cNvSpPr>
            <p:nvPr/>
          </p:nvSpPr>
          <p:spPr bwMode="auto">
            <a:xfrm>
              <a:off x="3070" y="2705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39" name="Rectangle 283"/>
            <p:cNvSpPr>
              <a:spLocks noChangeArrowheads="1"/>
            </p:cNvSpPr>
            <p:nvPr/>
          </p:nvSpPr>
          <p:spPr bwMode="auto">
            <a:xfrm>
              <a:off x="3061" y="2698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40" name="Rectangle 284"/>
            <p:cNvSpPr>
              <a:spLocks noChangeArrowheads="1"/>
            </p:cNvSpPr>
            <p:nvPr/>
          </p:nvSpPr>
          <p:spPr bwMode="auto">
            <a:xfrm>
              <a:off x="4213" y="2261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41" name="Rectangle 285"/>
            <p:cNvSpPr>
              <a:spLocks noChangeArrowheads="1"/>
            </p:cNvSpPr>
            <p:nvPr/>
          </p:nvSpPr>
          <p:spPr bwMode="auto">
            <a:xfrm>
              <a:off x="4206" y="2255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42" name="Rectangle 286"/>
            <p:cNvSpPr>
              <a:spLocks noChangeArrowheads="1"/>
            </p:cNvSpPr>
            <p:nvPr/>
          </p:nvSpPr>
          <p:spPr bwMode="auto">
            <a:xfrm>
              <a:off x="3695" y="1907"/>
              <a:ext cx="92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C0C0C0"/>
                  </a:solidFill>
                </a:rPr>
                <a:t>A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3343" name="Rectangle 287"/>
            <p:cNvSpPr>
              <a:spLocks noChangeArrowheads="1"/>
            </p:cNvSpPr>
            <p:nvPr/>
          </p:nvSpPr>
          <p:spPr bwMode="auto">
            <a:xfrm>
              <a:off x="3686" y="1900"/>
              <a:ext cx="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FFFF00"/>
                  </a:solidFill>
                </a:rPr>
                <a:t>A</a:t>
              </a:r>
              <a:endParaRPr lang="en-US" sz="240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44" name="Rectangle 288"/>
            <p:cNvSpPr>
              <a:spLocks noChangeArrowheads="1"/>
            </p:cNvSpPr>
            <p:nvPr/>
          </p:nvSpPr>
          <p:spPr bwMode="auto">
            <a:xfrm>
              <a:off x="3486" y="1995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45" name="Rectangle 289"/>
            <p:cNvSpPr>
              <a:spLocks noChangeArrowheads="1"/>
            </p:cNvSpPr>
            <p:nvPr/>
          </p:nvSpPr>
          <p:spPr bwMode="auto">
            <a:xfrm>
              <a:off x="3477" y="1989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46" name="Rectangle 290"/>
            <p:cNvSpPr>
              <a:spLocks noChangeArrowheads="1"/>
            </p:cNvSpPr>
            <p:nvPr/>
          </p:nvSpPr>
          <p:spPr bwMode="auto">
            <a:xfrm>
              <a:off x="3381" y="208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47" name="Rectangle 291"/>
            <p:cNvSpPr>
              <a:spLocks noChangeArrowheads="1"/>
            </p:cNvSpPr>
            <p:nvPr/>
          </p:nvSpPr>
          <p:spPr bwMode="auto">
            <a:xfrm>
              <a:off x="3373" y="2077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48" name="Rectangle 292"/>
            <p:cNvSpPr>
              <a:spLocks noChangeArrowheads="1"/>
            </p:cNvSpPr>
            <p:nvPr/>
          </p:nvSpPr>
          <p:spPr bwMode="auto">
            <a:xfrm>
              <a:off x="2861" y="2527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49" name="Rectangle 293"/>
            <p:cNvSpPr>
              <a:spLocks noChangeArrowheads="1"/>
            </p:cNvSpPr>
            <p:nvPr/>
          </p:nvSpPr>
          <p:spPr bwMode="auto">
            <a:xfrm>
              <a:off x="2852" y="2519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50" name="Rectangle 294"/>
            <p:cNvSpPr>
              <a:spLocks noChangeArrowheads="1"/>
            </p:cNvSpPr>
            <p:nvPr/>
          </p:nvSpPr>
          <p:spPr bwMode="auto">
            <a:xfrm>
              <a:off x="4318" y="2439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1" name="Rectangle 295"/>
            <p:cNvSpPr>
              <a:spLocks noChangeArrowheads="1"/>
            </p:cNvSpPr>
            <p:nvPr/>
          </p:nvSpPr>
          <p:spPr bwMode="auto">
            <a:xfrm>
              <a:off x="4309" y="243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73352" name="Rectangle 296"/>
            <p:cNvSpPr>
              <a:spLocks noChangeArrowheads="1"/>
            </p:cNvSpPr>
            <p:nvPr/>
          </p:nvSpPr>
          <p:spPr bwMode="auto">
            <a:xfrm>
              <a:off x="3486" y="2200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3" name="Rectangle 297"/>
            <p:cNvSpPr>
              <a:spLocks noChangeArrowheads="1"/>
            </p:cNvSpPr>
            <p:nvPr/>
          </p:nvSpPr>
          <p:spPr bwMode="auto">
            <a:xfrm>
              <a:off x="3477" y="2194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B9214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4" name="Rectangle 298"/>
            <p:cNvSpPr>
              <a:spLocks noChangeArrowheads="1"/>
            </p:cNvSpPr>
            <p:nvPr/>
          </p:nvSpPr>
          <p:spPr bwMode="auto">
            <a:xfrm>
              <a:off x="3277" y="2112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5" name="Rectangle 299"/>
            <p:cNvSpPr>
              <a:spLocks noChangeArrowheads="1"/>
            </p:cNvSpPr>
            <p:nvPr/>
          </p:nvSpPr>
          <p:spPr bwMode="auto">
            <a:xfrm>
              <a:off x="3270" y="2105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B9214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6" name="Rectangle 300"/>
            <p:cNvSpPr>
              <a:spLocks noChangeArrowheads="1"/>
            </p:cNvSpPr>
            <p:nvPr/>
          </p:nvSpPr>
          <p:spPr bwMode="auto">
            <a:xfrm>
              <a:off x="4422" y="2467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7" name="Rectangle 301"/>
            <p:cNvSpPr>
              <a:spLocks noChangeArrowheads="1"/>
            </p:cNvSpPr>
            <p:nvPr/>
          </p:nvSpPr>
          <p:spPr bwMode="auto">
            <a:xfrm>
              <a:off x="4413" y="2460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B9214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8" name="Rectangle 302"/>
            <p:cNvSpPr>
              <a:spLocks noChangeArrowheads="1"/>
            </p:cNvSpPr>
            <p:nvPr/>
          </p:nvSpPr>
          <p:spPr bwMode="auto">
            <a:xfrm>
              <a:off x="3797" y="2112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59" name="Rectangle 303"/>
            <p:cNvSpPr>
              <a:spLocks noChangeArrowheads="1"/>
            </p:cNvSpPr>
            <p:nvPr/>
          </p:nvSpPr>
          <p:spPr bwMode="auto">
            <a:xfrm>
              <a:off x="3788" y="2105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B9214"/>
                  </a:solidFill>
                </a:rPr>
                <a:t>As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0" name="Rectangle 304"/>
            <p:cNvSpPr>
              <a:spLocks noChangeArrowheads="1"/>
            </p:cNvSpPr>
            <p:nvPr/>
          </p:nvSpPr>
          <p:spPr bwMode="auto">
            <a:xfrm>
              <a:off x="3178" y="2559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SAT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1" name="Rectangle 305"/>
            <p:cNvSpPr>
              <a:spLocks noChangeArrowheads="1"/>
            </p:cNvSpPr>
            <p:nvPr/>
          </p:nvSpPr>
          <p:spPr bwMode="auto">
            <a:xfrm>
              <a:off x="3162" y="2546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FF00"/>
                  </a:solidFill>
                </a:rPr>
                <a:t>SAT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2" name="Rectangle 306"/>
            <p:cNvSpPr>
              <a:spLocks noChangeArrowheads="1"/>
            </p:cNvSpPr>
            <p:nvPr/>
          </p:nvSpPr>
          <p:spPr bwMode="auto">
            <a:xfrm>
              <a:off x="3178" y="2825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SAT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3" name="Rectangle 307"/>
            <p:cNvSpPr>
              <a:spLocks noChangeArrowheads="1"/>
            </p:cNvSpPr>
            <p:nvPr/>
          </p:nvSpPr>
          <p:spPr bwMode="auto">
            <a:xfrm>
              <a:off x="3162" y="2812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FF00"/>
                  </a:solidFill>
                </a:rPr>
                <a:t>SAT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4" name="Rectangle 308"/>
            <p:cNvSpPr>
              <a:spLocks noChangeArrowheads="1"/>
            </p:cNvSpPr>
            <p:nvPr/>
          </p:nvSpPr>
          <p:spPr bwMode="auto">
            <a:xfrm>
              <a:off x="3071" y="2348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C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5" name="Rectangle 309"/>
            <p:cNvSpPr>
              <a:spLocks noChangeArrowheads="1"/>
            </p:cNvSpPr>
            <p:nvPr/>
          </p:nvSpPr>
          <p:spPr bwMode="auto">
            <a:xfrm>
              <a:off x="3063" y="2341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4EFF"/>
                  </a:solidFill>
                </a:rPr>
                <a:t>C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6" name="Rectangle 310"/>
            <p:cNvSpPr>
              <a:spLocks noChangeArrowheads="1"/>
            </p:cNvSpPr>
            <p:nvPr/>
          </p:nvSpPr>
          <p:spPr bwMode="auto">
            <a:xfrm>
              <a:off x="2969" y="261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C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7" name="Rectangle 311"/>
            <p:cNvSpPr>
              <a:spLocks noChangeArrowheads="1"/>
            </p:cNvSpPr>
            <p:nvPr/>
          </p:nvSpPr>
          <p:spPr bwMode="auto">
            <a:xfrm>
              <a:off x="2960" y="2607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4EFF"/>
                  </a:solidFill>
                </a:rPr>
                <a:t>C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8" name="Rectangle 312"/>
            <p:cNvSpPr>
              <a:spLocks noChangeArrowheads="1"/>
            </p:cNvSpPr>
            <p:nvPr/>
          </p:nvSpPr>
          <p:spPr bwMode="auto">
            <a:xfrm>
              <a:off x="4112" y="2170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C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69" name="Rectangle 313"/>
            <p:cNvSpPr>
              <a:spLocks noChangeArrowheads="1"/>
            </p:cNvSpPr>
            <p:nvPr/>
          </p:nvSpPr>
          <p:spPr bwMode="auto">
            <a:xfrm>
              <a:off x="4104" y="216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4EFF"/>
                  </a:solidFill>
                </a:rPr>
                <a:t>C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70" name="Rectangle 314"/>
            <p:cNvSpPr>
              <a:spLocks noChangeArrowheads="1"/>
            </p:cNvSpPr>
            <p:nvPr/>
          </p:nvSpPr>
          <p:spPr bwMode="auto">
            <a:xfrm>
              <a:off x="4633" y="1993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71" name="Rectangle 315"/>
            <p:cNvSpPr>
              <a:spLocks noChangeArrowheads="1"/>
            </p:cNvSpPr>
            <p:nvPr/>
          </p:nvSpPr>
          <p:spPr bwMode="auto">
            <a:xfrm>
              <a:off x="4624" y="1987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72" name="Rectangle 316"/>
            <p:cNvSpPr>
              <a:spLocks noChangeArrowheads="1"/>
            </p:cNvSpPr>
            <p:nvPr/>
          </p:nvSpPr>
          <p:spPr bwMode="auto">
            <a:xfrm>
              <a:off x="4424" y="1817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73" name="Rectangle 317"/>
            <p:cNvSpPr>
              <a:spLocks noChangeArrowheads="1"/>
            </p:cNvSpPr>
            <p:nvPr/>
          </p:nvSpPr>
          <p:spPr bwMode="auto">
            <a:xfrm>
              <a:off x="4417" y="1809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74" name="Rectangle 318"/>
            <p:cNvSpPr>
              <a:spLocks noChangeArrowheads="1"/>
            </p:cNvSpPr>
            <p:nvPr/>
          </p:nvSpPr>
          <p:spPr bwMode="auto">
            <a:xfrm>
              <a:off x="4526" y="2172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75" name="Rectangle 319"/>
            <p:cNvSpPr>
              <a:spLocks noChangeArrowheads="1"/>
            </p:cNvSpPr>
            <p:nvPr/>
          </p:nvSpPr>
          <p:spPr bwMode="auto">
            <a:xfrm>
              <a:off x="4518" y="2166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76" name="Rectangle 320"/>
            <p:cNvSpPr>
              <a:spLocks noChangeArrowheads="1"/>
            </p:cNvSpPr>
            <p:nvPr/>
          </p:nvSpPr>
          <p:spPr bwMode="auto">
            <a:xfrm>
              <a:off x="3176" y="3057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O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77" name="Rectangle 321"/>
            <p:cNvSpPr>
              <a:spLocks noChangeArrowheads="1"/>
            </p:cNvSpPr>
            <p:nvPr/>
          </p:nvSpPr>
          <p:spPr bwMode="auto">
            <a:xfrm>
              <a:off x="3169" y="3051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3300"/>
                  </a:solidFill>
                </a:rPr>
                <a:t>O</a:t>
              </a:r>
              <a:endParaRPr lang="en-US" sz="20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173378" name="Oval 322"/>
            <p:cNvSpPr>
              <a:spLocks noChangeArrowheads="1"/>
            </p:cNvSpPr>
            <p:nvPr/>
          </p:nvSpPr>
          <p:spPr bwMode="auto">
            <a:xfrm>
              <a:off x="2448" y="2016"/>
              <a:ext cx="1110" cy="1004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73379" name="Oval 323"/>
            <p:cNvSpPr>
              <a:spLocks noChangeArrowheads="1"/>
            </p:cNvSpPr>
            <p:nvPr/>
          </p:nvSpPr>
          <p:spPr bwMode="auto">
            <a:xfrm>
              <a:off x="3024" y="1776"/>
              <a:ext cx="1109" cy="1004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73380" name="Oval 324"/>
            <p:cNvSpPr>
              <a:spLocks noChangeArrowheads="1"/>
            </p:cNvSpPr>
            <p:nvPr/>
          </p:nvSpPr>
          <p:spPr bwMode="auto">
            <a:xfrm>
              <a:off x="3834" y="1728"/>
              <a:ext cx="1110" cy="1004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73381" name="Oval 325"/>
            <p:cNvSpPr>
              <a:spLocks noChangeArrowheads="1"/>
            </p:cNvSpPr>
            <p:nvPr/>
          </p:nvSpPr>
          <p:spPr bwMode="auto">
            <a:xfrm>
              <a:off x="3585" y="1488"/>
              <a:ext cx="1109" cy="917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73382" name="Rectangle 326"/>
            <p:cNvSpPr>
              <a:spLocks noChangeArrowheads="1"/>
            </p:cNvSpPr>
            <p:nvPr/>
          </p:nvSpPr>
          <p:spPr bwMode="auto">
            <a:xfrm>
              <a:off x="3388" y="2292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C0C0C0"/>
                  </a:solidFill>
                </a:rPr>
                <a:t>SAT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83" name="Rectangle 327"/>
            <p:cNvSpPr>
              <a:spLocks noChangeArrowheads="1"/>
            </p:cNvSpPr>
            <p:nvPr/>
          </p:nvSpPr>
          <p:spPr bwMode="auto">
            <a:xfrm>
              <a:off x="3373" y="2279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FF00"/>
                  </a:solidFill>
                </a:rPr>
                <a:t>SAT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73384" name="Rectangle 328"/>
            <p:cNvSpPr>
              <a:spLocks noChangeArrowheads="1"/>
            </p:cNvSpPr>
            <p:nvPr/>
          </p:nvSpPr>
          <p:spPr bwMode="auto">
            <a:xfrm>
              <a:off x="1804" y="302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</a:rPr>
                <a:t>A</a:t>
              </a:r>
              <a:endParaRPr lang="en-US" sz="2000" b="1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Etiology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229600" cy="39560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The virion is non-enveloped, small,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(about 23-25 nm in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Diameter), and has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icosahedral symmetry.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It is composed of 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single-stranded RNA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genome of about 8,000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nucleotides.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pic>
        <p:nvPicPr>
          <p:cNvPr id="119812" name="Picture 4" descr="foot &amp; mout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743200"/>
            <a:ext cx="2743200" cy="2662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/>
              <a:t>Etiology</a:t>
            </a:r>
            <a:br>
              <a:rPr lang="en-US" sz="3200"/>
            </a:br>
            <a:r>
              <a:rPr lang="en-US" sz="3200"/>
              <a:t>Foot-and-mouth Disease virus (FMDV)</a:t>
            </a:r>
            <a:br>
              <a:rPr lang="en-US" sz="3200"/>
            </a:br>
            <a:endParaRPr lang="en-US" sz="32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229600" cy="50292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Genus :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Aphthovirus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Family :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Picornaviridae</a:t>
            </a:r>
            <a:endParaRPr lang="en-US" dirty="0" smtClean="0"/>
          </a:p>
          <a:p>
            <a:r>
              <a:rPr lang="en-US" dirty="0" smtClean="0"/>
              <a:t>7 </a:t>
            </a:r>
            <a:r>
              <a:rPr lang="en-US" dirty="0"/>
              <a:t>serological types: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Type </a:t>
            </a:r>
            <a:r>
              <a:rPr lang="en-US" dirty="0" smtClean="0">
                <a:solidFill>
                  <a:srgbClr val="FF0000"/>
                </a:solidFill>
              </a:rPr>
              <a:t>A </a:t>
            </a:r>
            <a:r>
              <a:rPr lang="en-US" dirty="0" smtClean="0"/>
              <a:t>– ( </a:t>
            </a:r>
            <a:r>
              <a:rPr lang="en-IN" dirty="0" smtClean="0"/>
              <a:t>Among which A 22, A 5 &amp; A 10 subtypes are more commonly occur.)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Type O</a:t>
            </a:r>
            <a:r>
              <a:rPr lang="en-US" dirty="0"/>
              <a:t>, 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Type C,</a:t>
            </a:r>
            <a:r>
              <a:rPr lang="en-US" dirty="0"/>
              <a:t>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</a:rPr>
              <a:t>South African Territories (SAT) 1,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</a:rPr>
              <a:t>South African Territories (SAT) 2,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</a:rPr>
              <a:t>South African Territories (SAT) 3, 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and Asia 1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</a:p>
          <a:p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/>
              <a:t>Etiology</a:t>
            </a:r>
            <a:br>
              <a:rPr lang="en-US" sz="3200"/>
            </a:br>
            <a:r>
              <a:rPr lang="en-US" sz="3200"/>
              <a:t>Foot-and-mouth Disease virus (FMDV)</a:t>
            </a:r>
            <a:br>
              <a:rPr lang="en-US" sz="3200"/>
            </a:br>
            <a:endParaRPr lang="en-US" sz="3200"/>
          </a:p>
        </p:txBody>
      </p:sp>
      <p:sp>
        <p:nvSpPr>
          <p:cNvPr id="17203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676400"/>
            <a:ext cx="6781800" cy="48768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50000"/>
              </a:spcBef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There is no cross protection  between serotypes.</a:t>
            </a:r>
          </a:p>
          <a:p>
            <a:r>
              <a:rPr lang="en-US" sz="3600" dirty="0" smtClean="0"/>
              <a:t>Antigenic variation seems to be greatest for Serotype A.</a:t>
            </a:r>
          </a:p>
          <a:p>
            <a:r>
              <a:rPr lang="en-IN" sz="3600" b="1" dirty="0" smtClean="0">
                <a:solidFill>
                  <a:srgbClr val="00B0F0"/>
                </a:solidFill>
              </a:rPr>
              <a:t>Susceptibility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Domestic animals : Cattle, buffaloes, sheep, goat and  pigs.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Wild animals : Deer, elephant, impala, kudu, eland, tapirs, llama, alpaca, antelope, hedgehogs, porcupines, kangaroos, suckling mice most susceptible (&lt;14 days old), guinea pigs.</a:t>
            </a:r>
          </a:p>
          <a:p>
            <a:pPr>
              <a:spcBef>
                <a:spcPct val="50000"/>
              </a:spcBef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Resistant animals : Horse, donkey, mule, camel.</a:t>
            </a:r>
          </a:p>
          <a:p>
            <a:pPr>
              <a:buFont typeface="Wingdings" pitchFamily="2" charset="2"/>
              <a:buNone/>
            </a:pPr>
            <a:endParaRPr lang="en-US" sz="3600" dirty="0"/>
          </a:p>
          <a:p>
            <a:pPr>
              <a:buFont typeface="Wingdings" pitchFamily="2" charset="2"/>
              <a:buNone/>
            </a:pPr>
            <a:endParaRPr lang="en-US" sz="3600" dirty="0"/>
          </a:p>
          <a:p>
            <a:pPr>
              <a:buFont typeface="Wingdings" pitchFamily="2" charset="2"/>
              <a:buNone/>
            </a:pP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FMD</a:t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000" b="1" dirty="0" smtClean="0">
                <a:solidFill>
                  <a:srgbClr val="7030A0"/>
                </a:solidFill>
              </a:rPr>
              <a:t>Incubation period</a:t>
            </a:r>
            <a:endParaRPr lang="en-IN" sz="3000" dirty="0" smtClean="0">
              <a:solidFill>
                <a:srgbClr val="7030A0"/>
              </a:solidFill>
            </a:endParaRPr>
          </a:p>
          <a:p>
            <a:r>
              <a:rPr lang="en-IN" dirty="0" smtClean="0"/>
              <a:t>Few hours to few days</a:t>
            </a:r>
          </a:p>
          <a:p>
            <a:r>
              <a:rPr lang="en-IN" b="1" dirty="0" smtClean="0"/>
              <a:t>Sheep: </a:t>
            </a:r>
            <a:r>
              <a:rPr lang="en-IN" dirty="0" smtClean="0"/>
              <a:t>Incubation period is 3 to 8 days</a:t>
            </a:r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r>
              <a:rPr lang="en-IN" sz="2800" b="1" dirty="0" smtClean="0">
                <a:solidFill>
                  <a:srgbClr val="00B050"/>
                </a:solidFill>
              </a:rPr>
              <a:t>Transmission</a:t>
            </a:r>
            <a:endParaRPr lang="en-IN" dirty="0" smtClean="0"/>
          </a:p>
          <a:p>
            <a:r>
              <a:rPr lang="en-IN" dirty="0" smtClean="0"/>
              <a:t>Ingestion of contaminated materials.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Pathogenesis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IN" dirty="0" err="1" smtClean="0"/>
              <a:t>Vrius</a:t>
            </a:r>
            <a:r>
              <a:rPr lang="en-IN" dirty="0" smtClean="0"/>
              <a:t> is </a:t>
            </a:r>
            <a:r>
              <a:rPr lang="en-IN" dirty="0" err="1" smtClean="0"/>
              <a:t>epitheliotropic</a:t>
            </a:r>
            <a:endParaRPr lang="en-IN" dirty="0" smtClean="0"/>
          </a:p>
          <a:p>
            <a:pPr algn="just"/>
            <a:r>
              <a:rPr lang="en-IN" dirty="0" smtClean="0"/>
              <a:t>Virus invades epithelial cells, multiplies resulting in vesicle formation finally causing focal areas of degeneration &amp; inflammation.</a:t>
            </a:r>
          </a:p>
          <a:p>
            <a:pPr algn="just"/>
            <a:r>
              <a:rPr lang="en-US" dirty="0" smtClean="0"/>
              <a:t>The cells undergo vacuolation. </a:t>
            </a:r>
            <a:r>
              <a:rPr lang="en-US" dirty="0" err="1" smtClean="0"/>
              <a:t>Pyknosis</a:t>
            </a:r>
            <a:r>
              <a:rPr lang="en-US" dirty="0" smtClean="0"/>
              <a:t> of </a:t>
            </a:r>
            <a:r>
              <a:rPr lang="en-US" dirty="0" err="1" smtClean="0"/>
              <a:t>nuceli</a:t>
            </a:r>
            <a:r>
              <a:rPr lang="en-US" dirty="0" smtClean="0"/>
              <a:t> &amp; loosening of cell connection together with </a:t>
            </a:r>
            <a:r>
              <a:rPr lang="en-US" dirty="0" err="1" smtClean="0"/>
              <a:t>leucocytic</a:t>
            </a:r>
            <a:r>
              <a:rPr lang="en-US" dirty="0" smtClean="0"/>
              <a:t> infiltration.</a:t>
            </a:r>
            <a:endParaRPr lang="en-IN" dirty="0" smtClean="0"/>
          </a:p>
          <a:p>
            <a:pPr algn="just"/>
            <a:r>
              <a:rPr lang="en-IN" dirty="0" smtClean="0"/>
              <a:t>Invades lymph and blood results in </a:t>
            </a:r>
            <a:r>
              <a:rPr lang="en-IN" dirty="0" err="1" smtClean="0"/>
              <a:t>viremia</a:t>
            </a:r>
            <a:r>
              <a:rPr lang="en-IN" dirty="0" smtClean="0"/>
              <a:t> and reaches epithelium of other mucous membrane, </a:t>
            </a:r>
            <a:r>
              <a:rPr lang="en-IN" dirty="0" err="1" smtClean="0"/>
              <a:t>interdigital</a:t>
            </a:r>
            <a:r>
              <a:rPr lang="en-IN" dirty="0" smtClean="0"/>
              <a:t> space, dorsum of tongue, gums etc. producing vesicles</a:t>
            </a:r>
          </a:p>
          <a:p>
            <a:pPr algn="just"/>
            <a:r>
              <a:rPr lang="en-US" dirty="0" smtClean="0"/>
              <a:t>The most favorable cells  for the reproduction </a:t>
            </a:r>
            <a:r>
              <a:rPr lang="en-US" dirty="0" err="1" smtClean="0"/>
              <a:t>viruse</a:t>
            </a:r>
            <a:r>
              <a:rPr lang="en-US" dirty="0" smtClean="0"/>
              <a:t> in middle layer of stratum </a:t>
            </a:r>
            <a:r>
              <a:rPr lang="en-US" dirty="0" err="1" smtClean="0"/>
              <a:t>spinosum</a:t>
            </a:r>
            <a:r>
              <a:rPr lang="en-US" dirty="0" smtClean="0"/>
              <a:t>.</a:t>
            </a:r>
            <a:endParaRPr lang="en-IN" dirty="0" smtClean="0"/>
          </a:p>
          <a:p>
            <a:pPr algn="just"/>
            <a:r>
              <a:rPr lang="en-IN" dirty="0" smtClean="0"/>
              <a:t>Causes myocardial degeneration in young calves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Pathogenesis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en-US" dirty="0" smtClean="0"/>
              <a:t>Inhalation /ingestion</a:t>
            </a:r>
          </a:p>
          <a:p>
            <a:pPr algn="ctr">
              <a:lnSpc>
                <a:spcPct val="200000"/>
              </a:lnSpc>
            </a:pPr>
            <a:r>
              <a:rPr lang="en-US" dirty="0" err="1" smtClean="0"/>
              <a:t>Oropharyngial</a:t>
            </a:r>
            <a:r>
              <a:rPr lang="en-US" dirty="0" smtClean="0"/>
              <a:t> infection               </a:t>
            </a:r>
          </a:p>
          <a:p>
            <a:pPr algn="ctr">
              <a:lnSpc>
                <a:spcPct val="200000"/>
              </a:lnSpc>
              <a:buNone/>
            </a:pPr>
            <a:r>
              <a:rPr lang="en-US" dirty="0" err="1" smtClean="0"/>
              <a:t>Viremia</a:t>
            </a:r>
            <a:r>
              <a:rPr lang="en-US" dirty="0" smtClean="0"/>
              <a:t> </a:t>
            </a:r>
          </a:p>
          <a:p>
            <a:pPr algn="ctr">
              <a:lnSpc>
                <a:spcPct val="200000"/>
              </a:lnSpc>
            </a:pPr>
            <a:r>
              <a:rPr lang="en-US" dirty="0" smtClean="0"/>
              <a:t>Epidermal cells  </a:t>
            </a:r>
          </a:p>
          <a:p>
            <a:pPr algn="ctr">
              <a:lnSpc>
                <a:spcPct val="200000"/>
              </a:lnSpc>
            </a:pPr>
            <a:r>
              <a:rPr lang="en-US" dirty="0" smtClean="0"/>
              <a:t>Signs &amp; Lesions.</a:t>
            </a:r>
            <a:endParaRPr lang="en-IN" dirty="0"/>
          </a:p>
        </p:txBody>
      </p:sp>
      <p:sp>
        <p:nvSpPr>
          <p:cNvPr id="4" name="Down Arrow 3"/>
          <p:cNvSpPr/>
          <p:nvPr/>
        </p:nvSpPr>
        <p:spPr>
          <a:xfrm>
            <a:off x="4343400" y="2743200"/>
            <a:ext cx="484632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Down Arrow 4"/>
          <p:cNvSpPr/>
          <p:nvPr/>
        </p:nvSpPr>
        <p:spPr>
          <a:xfrm>
            <a:off x="4343400" y="3657600"/>
            <a:ext cx="484632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Down Arrow 5"/>
          <p:cNvSpPr/>
          <p:nvPr/>
        </p:nvSpPr>
        <p:spPr>
          <a:xfrm>
            <a:off x="4419600" y="5410200"/>
            <a:ext cx="484632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Down Arrow 6"/>
          <p:cNvSpPr/>
          <p:nvPr/>
        </p:nvSpPr>
        <p:spPr>
          <a:xfrm>
            <a:off x="4343400" y="4419600"/>
            <a:ext cx="484632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Clinical Signs in Cattle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    </a:t>
            </a:r>
          </a:p>
        </p:txBody>
      </p:sp>
      <p:sp>
        <p:nvSpPr>
          <p:cNvPr id="3655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76800" y="2819400"/>
            <a:ext cx="4038600" cy="3124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200" u="sng">
                <a:effectLst/>
              </a:rPr>
              <a:t>Feet 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/>
              </a:rPr>
              <a:t>Inter-digital space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/>
              </a:rPr>
              <a:t>Coronary band</a:t>
            </a:r>
          </a:p>
          <a:p>
            <a:pPr>
              <a:buFont typeface="Wingdings" pitchFamily="2" charset="2"/>
              <a:buNone/>
            </a:pPr>
            <a:endParaRPr lang="en-US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u="sng">
                <a:effectLst/>
              </a:rPr>
              <a:t>Teats</a:t>
            </a:r>
          </a:p>
          <a:p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365573" name="Text Box 5"/>
          <p:cNvSpPr txBox="1">
            <a:spLocks noChangeArrowheads="1"/>
          </p:cNvSpPr>
          <p:nvPr/>
        </p:nvSpPr>
        <p:spPr bwMode="auto">
          <a:xfrm>
            <a:off x="990600" y="1905000"/>
            <a:ext cx="3352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Vesicles  </a:t>
            </a:r>
            <a:r>
              <a:rPr lang="en-US" sz="3200" dirty="0"/>
              <a:t>form on:</a:t>
            </a:r>
          </a:p>
          <a:p>
            <a:r>
              <a:rPr lang="en-US" dirty="0"/>
              <a:t> </a:t>
            </a:r>
          </a:p>
          <a:p>
            <a:r>
              <a:rPr lang="en-US" sz="3200" u="sng" dirty="0"/>
              <a:t>Mouth </a:t>
            </a:r>
            <a:r>
              <a:rPr lang="en-US" dirty="0"/>
              <a:t>  </a:t>
            </a:r>
          </a:p>
          <a:p>
            <a:r>
              <a:rPr lang="en-US" dirty="0"/>
              <a:t>Tongue </a:t>
            </a:r>
          </a:p>
          <a:p>
            <a:r>
              <a:rPr lang="en-US" dirty="0"/>
              <a:t>Dental pad </a:t>
            </a:r>
          </a:p>
          <a:p>
            <a:r>
              <a:rPr lang="en-US" dirty="0"/>
              <a:t>Gums </a:t>
            </a:r>
          </a:p>
          <a:p>
            <a:r>
              <a:rPr lang="en-US" dirty="0"/>
              <a:t>Soft palate</a:t>
            </a:r>
          </a:p>
          <a:p>
            <a:endParaRPr lang="en-US" dirty="0"/>
          </a:p>
          <a:p>
            <a:r>
              <a:rPr lang="en-US" u="sng" dirty="0"/>
              <a:t>Muzzle</a:t>
            </a:r>
          </a:p>
          <a:p>
            <a:r>
              <a:rPr lang="en-US" dirty="0"/>
              <a:t>Nostrils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replication of Viruses ( Stapes)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lphaLcPeriod"/>
            </a:pPr>
            <a:r>
              <a:rPr lang="en-US" dirty="0" smtClean="0"/>
              <a:t> </a:t>
            </a:r>
            <a:r>
              <a:rPr lang="en-US" sz="2800" dirty="0" smtClean="0"/>
              <a:t>Adsorption to the surface receptors of the cell.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sz="2800" dirty="0" smtClean="0"/>
              <a:t>Penetration in the cell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sz="2800" dirty="0" err="1" smtClean="0"/>
              <a:t>Uncoating</a:t>
            </a:r>
            <a:r>
              <a:rPr lang="en-US" sz="2800" dirty="0" smtClean="0"/>
              <a:t> inside the cell with release of nucleic acid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sz="2800" dirty="0" smtClean="0"/>
              <a:t>Biosynthesis of early  “messengers” and proteins.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sz="2800" dirty="0" smtClean="0"/>
              <a:t>Biosynthesis of  late  “messengers” and proteins.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sz="2800" dirty="0" smtClean="0"/>
              <a:t>Assembly of viruses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sz="2800" dirty="0" smtClean="0"/>
              <a:t>Release of virus.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Unicode MS" pitchFamily="34" charset="-128"/>
              </a:rPr>
              <a:t> </a:t>
            </a:r>
            <a:r>
              <a:rPr lang="en-US"/>
              <a:t>Clinical Signs in Cattle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2672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2400"/>
              <a:t>Rarely fatal except in young animals</a:t>
            </a:r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2400"/>
              <a:t>Young calves may die without showing any clinical signs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pic>
        <p:nvPicPr>
          <p:cNvPr id="96268" name="Picture 12" descr="Suz 5+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9638" y="1752600"/>
            <a:ext cx="3170237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Clinical signs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N" dirty="0" smtClean="0">
                <a:solidFill>
                  <a:srgbClr val="FF0000"/>
                </a:solidFill>
              </a:rPr>
              <a:t>  Cattle</a:t>
            </a:r>
          </a:p>
          <a:p>
            <a:pPr>
              <a:buNone/>
            </a:pPr>
            <a:r>
              <a:rPr lang="en-US" dirty="0" smtClean="0"/>
              <a:t>   High Fever (104</a:t>
            </a:r>
            <a:r>
              <a:rPr lang="en-IN" baseline="30000" dirty="0" smtClean="0"/>
              <a:t>0</a:t>
            </a:r>
            <a:r>
              <a:rPr lang="en-IN" dirty="0" smtClean="0"/>
              <a:t> F to 106</a:t>
            </a:r>
            <a:r>
              <a:rPr lang="en-IN" baseline="30000" dirty="0" smtClean="0"/>
              <a:t> 0</a:t>
            </a:r>
            <a:r>
              <a:rPr lang="en-IN" dirty="0" smtClean="0"/>
              <a:t> F)</a:t>
            </a:r>
          </a:p>
          <a:p>
            <a:r>
              <a:rPr lang="en-IN" dirty="0" smtClean="0"/>
              <a:t>fall in milk yield) </a:t>
            </a:r>
          </a:p>
          <a:p>
            <a:r>
              <a:rPr lang="en-IN" dirty="0" smtClean="0"/>
              <a:t>loss of appetite, depression. </a:t>
            </a:r>
          </a:p>
          <a:p>
            <a:r>
              <a:rPr lang="en-IN" dirty="0" smtClean="0"/>
              <a:t>This is followed by appearance of painful </a:t>
            </a:r>
            <a:r>
              <a:rPr lang="en-IN" dirty="0" err="1" smtClean="0"/>
              <a:t>stomatitis</a:t>
            </a:r>
            <a:r>
              <a:rPr lang="en-IN" dirty="0" smtClean="0"/>
              <a:t> and the temperature subsides.</a:t>
            </a:r>
          </a:p>
          <a:p>
            <a:r>
              <a:rPr lang="en-IN" dirty="0" smtClean="0"/>
              <a:t>There is profuse salivation, the saliva hanging in long, ropy strings, a characteristic smacking of the lips, and the animal chews carefully.</a:t>
            </a:r>
          </a:p>
          <a:p>
            <a:r>
              <a:rPr lang="en-IN" dirty="0" smtClean="0"/>
              <a:t>Vesicles (1-2 cm in diameter) appear on the </a:t>
            </a:r>
            <a:r>
              <a:rPr lang="en-IN" dirty="0" err="1" smtClean="0"/>
              <a:t>buccal</a:t>
            </a:r>
            <a:r>
              <a:rPr lang="en-IN" dirty="0" smtClean="0"/>
              <a:t> mucosa, dental pad, udder and tongue.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Clinical signs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The vesicles are thin walled contain a straw coloured fluid. Vesicles rupture within 24hrs, leaving a raw painful surface, which heals in about 1 week.</a:t>
            </a:r>
          </a:p>
          <a:p>
            <a:r>
              <a:rPr lang="en-IN" dirty="0" smtClean="0"/>
              <a:t>Vesicles appear on the feet, particularly in the clefts and on the coronet.</a:t>
            </a:r>
          </a:p>
          <a:p>
            <a:r>
              <a:rPr lang="en-IN" dirty="0" smtClean="0"/>
              <a:t>The lesions on the tongue often heal within a few days but those on the feet and nasal cavities are contaminated with bacteria, maggots, which result in lameness and </a:t>
            </a:r>
            <a:r>
              <a:rPr lang="en-IN" dirty="0" err="1" smtClean="0"/>
              <a:t>muco</a:t>
            </a:r>
            <a:r>
              <a:rPr lang="en-IN" dirty="0" smtClean="0"/>
              <a:t> purulent discharge.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Clinical signs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Vesicles may also develop on the teats, which results in severe mastitis.</a:t>
            </a:r>
          </a:p>
          <a:p>
            <a:r>
              <a:rPr lang="en-IN" dirty="0" smtClean="0"/>
              <a:t> The virus does not cross the placenta but the abortion mostly during second trimester of pregnancy mainly due to fever.</a:t>
            </a:r>
          </a:p>
          <a:p>
            <a:r>
              <a:rPr lang="en-IN" dirty="0" smtClean="0"/>
              <a:t> Morbidity is high (reaches 100%) and mortality is very low (less than 2%). Due to </a:t>
            </a:r>
            <a:r>
              <a:rPr lang="en-IN" dirty="0" err="1" smtClean="0"/>
              <a:t>myocarditis</a:t>
            </a:r>
            <a:r>
              <a:rPr lang="en-IN" dirty="0" smtClean="0"/>
              <a:t> the mortality in young calves up to 6 months of age, is very high.</a:t>
            </a:r>
            <a:br>
              <a:rPr lang="en-IN" dirty="0" smtClean="0"/>
            </a:br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Lesions </a:t>
            </a:r>
            <a:endParaRPr lang="en-IN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 smtClean="0">
                <a:solidFill>
                  <a:srgbClr val="FFC000"/>
                </a:solidFill>
              </a:rPr>
              <a:t>Gross lesions</a:t>
            </a:r>
            <a:endParaRPr lang="en-IN" dirty="0" smtClean="0">
              <a:solidFill>
                <a:srgbClr val="FFC000"/>
              </a:solidFill>
            </a:endParaRPr>
          </a:p>
          <a:p>
            <a:r>
              <a:rPr lang="en-IN" dirty="0" smtClean="0"/>
              <a:t>Vesicles on the mucosa of lips, dorsum of tongue and palate in cattle and also in coronet, udder and teat</a:t>
            </a:r>
          </a:p>
          <a:p>
            <a:r>
              <a:rPr lang="en-IN" dirty="0" smtClean="0"/>
              <a:t>Lesions also seen – Rumen, Reticulum and Omasum</a:t>
            </a:r>
          </a:p>
          <a:p>
            <a:r>
              <a:rPr lang="en-IN" dirty="0" smtClean="0"/>
              <a:t>Haemorrhage and diffuse oedema in mucosa of </a:t>
            </a:r>
            <a:r>
              <a:rPr lang="en-IN" dirty="0" err="1" smtClean="0"/>
              <a:t>abomasum</a:t>
            </a:r>
            <a:r>
              <a:rPr lang="en-IN" dirty="0" smtClean="0"/>
              <a:t> and small intestine</a:t>
            </a:r>
          </a:p>
          <a:p>
            <a:r>
              <a:rPr lang="en-IN" dirty="0" smtClean="0"/>
              <a:t>Death may be due to gastroenteritis and myocardial lesions in young calves -"</a:t>
            </a:r>
            <a:r>
              <a:rPr lang="en-IN" dirty="0" err="1" smtClean="0"/>
              <a:t>Tigroid</a:t>
            </a:r>
            <a:r>
              <a:rPr lang="en-IN" dirty="0" smtClean="0"/>
              <a:t> heart"</a:t>
            </a:r>
          </a:p>
          <a:p>
            <a:r>
              <a:rPr lang="en-IN" dirty="0" smtClean="0"/>
              <a:t>In sheep: Oral lesions appear on the dental pad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In young animals there is focal necrosis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    of cardiac muscle.  “Tiger heart”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50-80% </a:t>
            </a:r>
            <a:r>
              <a:rPr lang="en-US" sz="2000" i="1"/>
              <a:t>young</a:t>
            </a:r>
            <a:r>
              <a:rPr lang="en-US" sz="2000"/>
              <a:t> infected animals die </a:t>
            </a:r>
          </a:p>
        </p:txBody>
      </p:sp>
      <p:pic>
        <p:nvPicPr>
          <p:cNvPr id="165892" name="Picture 6" descr="npo0000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447800"/>
            <a:ext cx="4114800" cy="2863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3429000" y="610711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600"/>
          </a:p>
        </p:txBody>
      </p:sp>
      <p:pic>
        <p:nvPicPr>
          <p:cNvPr id="1658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295400"/>
            <a:ext cx="35052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7772400" y="3962400"/>
            <a:ext cx="614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USDA</a:t>
            </a:r>
          </a:p>
        </p:txBody>
      </p:sp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3886200" y="3962400"/>
            <a:ext cx="614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Microscopic lesions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IN" dirty="0" smtClean="0"/>
              <a:t>Vacuoles appear in the cells of epithelium with </a:t>
            </a:r>
            <a:r>
              <a:rPr lang="en-IN" dirty="0" err="1" smtClean="0"/>
              <a:t>eosinophilic</a:t>
            </a:r>
            <a:r>
              <a:rPr lang="en-IN" dirty="0" smtClean="0"/>
              <a:t> cytoplasm and </a:t>
            </a:r>
            <a:r>
              <a:rPr lang="en-IN" dirty="0" err="1" smtClean="0"/>
              <a:t>pyknotic</a:t>
            </a:r>
            <a:r>
              <a:rPr lang="en-IN" dirty="0" smtClean="0"/>
              <a:t> nuclei. These small vesicles coalesce to form larger ones and the epithelium gets detached</a:t>
            </a:r>
          </a:p>
          <a:p>
            <a:pPr algn="just"/>
            <a:r>
              <a:rPr lang="en-US" dirty="0" smtClean="0"/>
              <a:t>Heart is affected which is dilated &amp; flabby. </a:t>
            </a:r>
          </a:p>
          <a:p>
            <a:pPr algn="just"/>
            <a:r>
              <a:rPr lang="en-US" dirty="0" smtClean="0"/>
              <a:t>The ventricular musculature, the </a:t>
            </a:r>
            <a:r>
              <a:rPr lang="en-US" dirty="0" err="1" smtClean="0"/>
              <a:t>septal</a:t>
            </a:r>
            <a:r>
              <a:rPr lang="en-US" dirty="0" smtClean="0"/>
              <a:t> wall of the left ventricle &amp; the muscle are affected in which are found grayish </a:t>
            </a:r>
            <a:r>
              <a:rPr lang="en-US" dirty="0" err="1" smtClean="0"/>
              <a:t>streack</a:t>
            </a:r>
            <a:r>
              <a:rPr lang="en-US" dirty="0" smtClean="0"/>
              <a:t> giving the heart a “</a:t>
            </a:r>
            <a:r>
              <a:rPr lang="en-IN" b="1" dirty="0" err="1" smtClean="0"/>
              <a:t>Tigroid</a:t>
            </a:r>
            <a:r>
              <a:rPr lang="en-IN" b="1" dirty="0" smtClean="0"/>
              <a:t> heart appearance”.</a:t>
            </a:r>
            <a:endParaRPr lang="en-IN" dirty="0" smtClean="0"/>
          </a:p>
          <a:p>
            <a:pPr algn="just"/>
            <a:r>
              <a:rPr lang="en-IN" dirty="0" smtClean="0"/>
              <a:t>Hyaline degeneration and necrosis of myocardial fibres and also in </a:t>
            </a:r>
            <a:r>
              <a:rPr lang="en-IN" dirty="0" err="1" smtClean="0"/>
              <a:t>sketetal</a:t>
            </a:r>
            <a:r>
              <a:rPr lang="en-IN" dirty="0" smtClean="0"/>
              <a:t> muscles </a:t>
            </a:r>
          </a:p>
          <a:p>
            <a:pPr algn="just"/>
            <a:r>
              <a:rPr lang="en-IN" dirty="0" smtClean="0"/>
              <a:t>Secondary bacterial infections produces </a:t>
            </a:r>
            <a:r>
              <a:rPr lang="en-IN" dirty="0" err="1" smtClean="0"/>
              <a:t>osteomyelitis</a:t>
            </a:r>
            <a:r>
              <a:rPr lang="en-IN" dirty="0" smtClean="0"/>
              <a:t> and </a:t>
            </a:r>
            <a:r>
              <a:rPr lang="en-IN" dirty="0" err="1" smtClean="0"/>
              <a:t>suppurative</a:t>
            </a:r>
            <a:r>
              <a:rPr lang="en-IN" dirty="0" smtClean="0"/>
              <a:t> arthritis.</a:t>
            </a:r>
          </a:p>
          <a:p>
            <a:pPr algn="just"/>
            <a:endParaRPr lang="en-IN" dirty="0" smtClean="0"/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1"/>
            <a:ext cx="3048000" cy="257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dell\Desktop\DSCN01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447800"/>
            <a:ext cx="2971800" cy="2462213"/>
          </a:xfrm>
          <a:prstGeom prst="rect">
            <a:avLst/>
          </a:prstGeom>
          <a:noFill/>
        </p:spPr>
      </p:pic>
      <p:pic>
        <p:nvPicPr>
          <p:cNvPr id="1028" name="Picture 4" descr="C:\Users\dell\Desktop\DSCN01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1447800"/>
            <a:ext cx="2038350" cy="2514600"/>
          </a:xfrm>
          <a:prstGeom prst="rect">
            <a:avLst/>
          </a:prstGeom>
          <a:noFill/>
        </p:spPr>
      </p:pic>
      <p:pic>
        <p:nvPicPr>
          <p:cNvPr id="1029" name="Picture 5" descr="C:\Users\dell\Desktop\FMD-Hoof_lesio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1" y="4267200"/>
            <a:ext cx="3200399" cy="1981200"/>
          </a:xfrm>
          <a:prstGeom prst="rect">
            <a:avLst/>
          </a:prstGeom>
          <a:noFill/>
        </p:spPr>
      </p:pic>
      <p:pic>
        <p:nvPicPr>
          <p:cNvPr id="1031" name="Picture 7" descr=" FMD post morte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4191000"/>
            <a:ext cx="2105025" cy="1809751"/>
          </a:xfrm>
          <a:prstGeom prst="rect">
            <a:avLst/>
          </a:prstGeom>
          <a:noFill/>
        </p:spPr>
      </p:pic>
      <p:pic>
        <p:nvPicPr>
          <p:cNvPr id="1033" name="Picture 9" descr="http://www.cvm.tamu.edu/FADR/Files/FMD%20post%20mortem%20(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4266036"/>
            <a:ext cx="2667000" cy="1982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9698" name="Picture 2" descr="C:\Users\dell\Desktop\FMD foot lesions (10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91400" y="1524000"/>
            <a:ext cx="1463040" cy="2194560"/>
          </a:xfrm>
          <a:prstGeom prst="rect">
            <a:avLst/>
          </a:prstGeom>
          <a:noFill/>
        </p:spPr>
      </p:pic>
      <p:pic>
        <p:nvPicPr>
          <p:cNvPr id="29700" name="Picture 4" descr=" FMD bov mouth (1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276600"/>
            <a:ext cx="3352800" cy="3124200"/>
          </a:xfrm>
          <a:prstGeom prst="rect">
            <a:avLst/>
          </a:prstGeom>
          <a:noFill/>
        </p:spPr>
      </p:pic>
      <p:pic>
        <p:nvPicPr>
          <p:cNvPr id="29701" name="Picture 5" descr="C:\Users\dell\Desktop\FMD bov mouth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752600"/>
            <a:ext cx="1951037" cy="1371600"/>
          </a:xfrm>
          <a:prstGeom prst="rect">
            <a:avLst/>
          </a:prstGeom>
          <a:noFill/>
        </p:spPr>
      </p:pic>
      <p:pic>
        <p:nvPicPr>
          <p:cNvPr id="6" name="Picture 7" descr="FMD cow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0" y="1905000"/>
            <a:ext cx="3579813" cy="40386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Blisters become erosions</a:t>
            </a:r>
            <a:endParaRPr lang="en-IN" dirty="0"/>
          </a:p>
        </p:txBody>
      </p:sp>
      <p:pic>
        <p:nvPicPr>
          <p:cNvPr id="4" name="Picture 4" descr="cow tongue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2133600"/>
            <a:ext cx="2333625" cy="2838450"/>
          </a:xfrm>
          <a:noFill/>
          <a:ln/>
        </p:spPr>
      </p:pic>
      <p:pic>
        <p:nvPicPr>
          <p:cNvPr id="5" name="Picture 5" descr="USDA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209799"/>
            <a:ext cx="5486400" cy="3490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382000" cy="1389888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IN" sz="3600" b="1" dirty="0" smtClean="0"/>
              <a:t> GENERAL PATHOLOGY OF VIRAL INFECTION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sz="2800" b="1" dirty="0" smtClean="0"/>
              <a:t>Viral induced Cell Injury</a:t>
            </a:r>
          </a:p>
          <a:p>
            <a:pPr>
              <a:buNone/>
            </a:pPr>
            <a:r>
              <a:rPr lang="en-IN" dirty="0" smtClean="0"/>
              <a:t>   Once a virus enters a cell the cell injury depends on the the nature of interaction between the cell and the    virus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sequelae</a:t>
            </a:r>
            <a:r>
              <a:rPr lang="en-US" dirty="0" smtClean="0"/>
              <a:t> to virus infection classified as following </a:t>
            </a:r>
            <a:endParaRPr lang="en-IN" dirty="0" smtClean="0"/>
          </a:p>
          <a:p>
            <a:pPr marL="514350" indent="-514350" algn="just">
              <a:buFont typeface="+mj-lt"/>
              <a:buAutoNum type="alphaLcParenR"/>
            </a:pPr>
            <a:r>
              <a:rPr lang="en-IN" dirty="0" smtClean="0"/>
              <a:t>    </a:t>
            </a:r>
            <a:r>
              <a:rPr lang="en-IN" dirty="0" err="1" smtClean="0"/>
              <a:t>Cytocidal</a:t>
            </a:r>
            <a:r>
              <a:rPr lang="en-IN" dirty="0" smtClean="0"/>
              <a:t> – cell destruction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IN" dirty="0" smtClean="0"/>
              <a:t>     </a:t>
            </a:r>
            <a:r>
              <a:rPr lang="en-IN" dirty="0" err="1" smtClean="0"/>
              <a:t>Cytocidal</a:t>
            </a:r>
            <a:r>
              <a:rPr lang="en-IN" dirty="0" smtClean="0"/>
              <a:t> and cell proliferation 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US" dirty="0" smtClean="0"/>
              <a:t>     Latent infection -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US" dirty="0" smtClean="0"/>
              <a:t>     </a:t>
            </a:r>
            <a:r>
              <a:rPr lang="en-US" dirty="0" err="1" smtClean="0"/>
              <a:t>Persistant</a:t>
            </a:r>
            <a:r>
              <a:rPr lang="en-US" dirty="0" smtClean="0"/>
              <a:t> infection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US" dirty="0" smtClean="0"/>
              <a:t>     Cell proliferation </a:t>
            </a: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 Foot-and-Mouth Disease </a:t>
            </a:r>
            <a:br>
              <a:rPr lang="en-US" sz="4000"/>
            </a:br>
            <a:r>
              <a:rPr lang="en-US" sz="4000"/>
              <a:t> in Swine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33400" y="152400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3200" b="1">
              <a:latin typeface="Times New Roman" pitchFamily="18" charset="0"/>
            </a:endParaRPr>
          </a:p>
        </p:txBody>
      </p:sp>
      <p:pic>
        <p:nvPicPr>
          <p:cNvPr id="36872" name="Picture 8" descr="USDA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752600"/>
            <a:ext cx="6172200" cy="412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pic>
        <p:nvPicPr>
          <p:cNvPr id="343044" name="Picture 4" descr="Tom FMD SW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828800"/>
            <a:ext cx="5029200" cy="3354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068" name="Picture 4" descr="USDA FMD pig tongu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3162" y="2558256"/>
            <a:ext cx="4257675" cy="3143250"/>
          </a:xfrm>
          <a:noFill/>
          <a:ln/>
        </p:spPr>
      </p:pic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pic>
        <p:nvPicPr>
          <p:cNvPr id="5" name="Picture 5" descr="USDA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143000"/>
            <a:ext cx="7162800" cy="4833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Unicode MS" pitchFamily="34" charset="-128"/>
              </a:rPr>
              <a:t> </a:t>
            </a:r>
            <a:r>
              <a:rPr lang="en-US"/>
              <a:t>Lesions in Swine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905000" y="5257800"/>
            <a:ext cx="3963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/>
              <a:t>Blisters on teats and udders</a:t>
            </a:r>
          </a:p>
        </p:txBody>
      </p:sp>
      <p:pic>
        <p:nvPicPr>
          <p:cNvPr id="20488" name="Picture 8" descr="USDA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76400"/>
            <a:ext cx="6019800" cy="3611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latin typeface="Arial Unicode MS" pitchFamily="34" charset="-128"/>
              </a:rPr>
              <a:t> 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85800" y="1654175"/>
            <a:ext cx="3505200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SzPct val="75000"/>
              <a:buFontTx/>
              <a:buBlip>
                <a:blip r:embed="rId3"/>
              </a:buBlip>
            </a:pPr>
            <a:r>
              <a:rPr lang="en-US"/>
              <a:t> </a:t>
            </a:r>
            <a:r>
              <a:rPr lang="en-US" sz="3600"/>
              <a:t>Lameness</a:t>
            </a:r>
          </a:p>
          <a:p>
            <a:pPr eaLnBrk="1" hangingPunct="1">
              <a:buSzPct val="75000"/>
            </a:pPr>
            <a:endParaRPr lang="en-US" sz="1400"/>
          </a:p>
          <a:p>
            <a:pPr eaLnBrk="1" hangingPunct="1">
              <a:buFontTx/>
              <a:buChar char="•"/>
            </a:pPr>
            <a:r>
              <a:rPr lang="en-US" sz="2400"/>
              <a:t>Coronary band lesion</a:t>
            </a:r>
          </a:p>
          <a:p>
            <a:pPr eaLnBrk="1" hangingPunct="1"/>
            <a:r>
              <a:rPr lang="en-US" sz="2400"/>
              <a:t>  first appears blanched</a:t>
            </a:r>
          </a:p>
          <a:p>
            <a:pPr eaLnBrk="1" hangingPunct="1"/>
            <a:endParaRPr lang="en-US" sz="2400"/>
          </a:p>
          <a:p>
            <a:pPr eaLnBrk="1" hangingPunct="1">
              <a:buFontTx/>
              <a:buChar char="•"/>
            </a:pPr>
            <a:r>
              <a:rPr lang="en-US" sz="2400"/>
              <a:t>Blisters and erosions</a:t>
            </a:r>
          </a:p>
          <a:p>
            <a:pPr eaLnBrk="1" hangingPunct="1"/>
            <a:r>
              <a:rPr lang="en-US" sz="2400"/>
              <a:t>  form between the digits</a:t>
            </a:r>
          </a:p>
          <a:p>
            <a:pPr eaLnBrk="1" hangingPunct="1"/>
            <a:endParaRPr lang="en-US" sz="2400"/>
          </a:p>
          <a:p>
            <a:pPr eaLnBrk="1" hangingPunct="1">
              <a:buFontTx/>
              <a:buChar char="•"/>
            </a:pPr>
            <a:r>
              <a:rPr lang="en-US" sz="2400"/>
              <a:t>Stamping  and shaking</a:t>
            </a:r>
          </a:p>
          <a:p>
            <a:pPr eaLnBrk="1" hangingPunct="1"/>
            <a:r>
              <a:rPr lang="en-US" sz="2400"/>
              <a:t>  of feet</a:t>
            </a:r>
          </a:p>
          <a:p>
            <a:pPr eaLnBrk="1" hangingPunct="1"/>
            <a:endParaRPr lang="en-US" sz="2400"/>
          </a:p>
          <a:p>
            <a:pPr eaLnBrk="1" hangingPunct="1">
              <a:buFontTx/>
              <a:buChar char="•"/>
            </a:pPr>
            <a:r>
              <a:rPr lang="en-US" sz="2400"/>
              <a:t>Trembling</a:t>
            </a:r>
          </a:p>
          <a:p>
            <a:pPr eaLnBrk="1" hangingPunct="1">
              <a:buFontTx/>
              <a:buChar char="•"/>
            </a:pPr>
            <a:endParaRPr lang="en-US" sz="2400"/>
          </a:p>
        </p:txBody>
      </p:sp>
      <p:pic>
        <p:nvPicPr>
          <p:cNvPr id="18441" name="Picture 9" descr="USDA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4900" y="1066800"/>
            <a:ext cx="3698875" cy="5181600"/>
          </a:xfrm>
          <a:prstGeom prst="rect">
            <a:avLst/>
          </a:prstGeom>
          <a:noFill/>
        </p:spPr>
      </p:pic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6096000" y="2819400"/>
            <a:ext cx="228600" cy="8382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13" descr="KW FMD 10 Pi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tretch>
            <a:fillRect/>
          </a:stretch>
        </p:blipFill>
        <p:spPr>
          <a:xfrm>
            <a:off x="1190625" y="1960562"/>
            <a:ext cx="2571750" cy="3810000"/>
          </a:xfrm>
          <a:noFill/>
          <a:ln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" name="Picture 3" descr="USDA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76400"/>
            <a:ext cx="40386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762000"/>
            <a:ext cx="7924800" cy="1143000"/>
          </a:xfrm>
        </p:spPr>
        <p:txBody>
          <a:bodyPr/>
          <a:lstStyle/>
          <a:p>
            <a:r>
              <a:rPr lang="en-US" sz="4000"/>
              <a:t>Clinical Signs in Sheep and Goats</a:t>
            </a:r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381000" y="5334000"/>
            <a:ext cx="7848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400"/>
          </a:p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33CC"/>
              </a:solidFill>
            </a:endParaRP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1219200" y="2743200"/>
            <a:ext cx="705167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200"/>
              <a:t>When sheep or goats become infected with FMD, the disease may </a:t>
            </a:r>
            <a:r>
              <a:rPr lang="en-US" sz="3200" i="1">
                <a:effectLst>
                  <a:outerShdw blurRad="38100" dist="38100" dir="2700000" algn="tl">
                    <a:srgbClr val="000000"/>
                  </a:outerShdw>
                </a:effectLst>
              </a:rPr>
              <a:t>not</a:t>
            </a:r>
            <a:r>
              <a:rPr lang="en-US" sz="3200"/>
              <a:t> be diagnosed for a considerable time because the clinical signs may be very mild. </a:t>
            </a:r>
          </a:p>
          <a:p>
            <a:pPr eaLnBrk="1" hangingPunct="1"/>
            <a:r>
              <a:rPr lang="en-US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Signs in Sheep and Goats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81000" y="5334000"/>
            <a:ext cx="7848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400"/>
          </a:p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33CC"/>
              </a:solidFill>
            </a:endParaRPr>
          </a:p>
        </p:txBody>
      </p:sp>
      <p:pic>
        <p:nvPicPr>
          <p:cNvPr id="21514" name="Picture 10" descr="USDA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2057400"/>
            <a:ext cx="6096000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Lesions in Sheep</a:t>
            </a:r>
          </a:p>
        </p:txBody>
      </p:sp>
      <p:pic>
        <p:nvPicPr>
          <p:cNvPr id="353284" name="Picture 4" descr="usda sheep mouth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1579" y="1935163"/>
            <a:ext cx="6100842" cy="4389437"/>
          </a:xfrm>
          <a:noFill/>
          <a:ln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Mouth lesion in Wild animal </a:t>
            </a:r>
            <a:endParaRPr lang="en-IN" dirty="0"/>
          </a:p>
        </p:txBody>
      </p:sp>
      <p:pic>
        <p:nvPicPr>
          <p:cNvPr id="4" name="Content Placeholder 3" descr="FMD giraffe 1+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28010" y="1935163"/>
            <a:ext cx="5687979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5400" b="1" dirty="0" err="1" smtClean="0">
                <a:solidFill>
                  <a:schemeClr val="accent6">
                    <a:lumMod val="75000"/>
                  </a:schemeClr>
                </a:solidFill>
              </a:rPr>
              <a:t>Cytocidal</a:t>
            </a:r>
            <a:r>
              <a:rPr lang="en-IN" sz="5400" b="1" dirty="0" smtClean="0">
                <a:solidFill>
                  <a:schemeClr val="accent6">
                    <a:lumMod val="75000"/>
                  </a:schemeClr>
                </a:solidFill>
              </a:rPr>
              <a:t> effect</a:t>
            </a:r>
            <a:r>
              <a:rPr lang="en-IN" sz="54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IN" sz="54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3200" dirty="0" smtClean="0"/>
              <a:t>Causes cell death or necrosis – </a:t>
            </a:r>
            <a:r>
              <a:rPr lang="en-IN" sz="3200" dirty="0" err="1" smtClean="0"/>
              <a:t>eg</a:t>
            </a:r>
            <a:r>
              <a:rPr lang="en-IN" sz="3200" dirty="0" smtClean="0"/>
              <a:t> - Herpes virus, </a:t>
            </a:r>
            <a:r>
              <a:rPr lang="en-IN" sz="3200" dirty="0" err="1" smtClean="0"/>
              <a:t>picorna</a:t>
            </a:r>
            <a:r>
              <a:rPr lang="en-IN" sz="3200" dirty="0" smtClean="0"/>
              <a:t> virus, parvovirus , </a:t>
            </a:r>
            <a:r>
              <a:rPr lang="en-IN" sz="3200" dirty="0" err="1" smtClean="0"/>
              <a:t>Adeno</a:t>
            </a:r>
            <a:r>
              <a:rPr lang="en-IN" sz="3200" dirty="0" smtClean="0"/>
              <a:t> viruses, </a:t>
            </a:r>
            <a:r>
              <a:rPr lang="en-IN" sz="3200" dirty="0" err="1" smtClean="0"/>
              <a:t>flavi</a:t>
            </a:r>
            <a:r>
              <a:rPr lang="en-IN" sz="3200" dirty="0" smtClean="0"/>
              <a:t> viruses.</a:t>
            </a:r>
          </a:p>
          <a:p>
            <a:pPr algn="just">
              <a:buNone/>
            </a:pPr>
            <a:r>
              <a:rPr lang="en-IN" sz="3200" dirty="0" smtClean="0"/>
              <a:t>  </a:t>
            </a:r>
            <a:r>
              <a:rPr lang="en-IN" sz="3200" dirty="0" err="1" smtClean="0"/>
              <a:t>Capsid</a:t>
            </a:r>
            <a:r>
              <a:rPr lang="en-IN" sz="3200" dirty="0" smtClean="0"/>
              <a:t> proteins produced by virus are toxic and affects host protein synthesis, DNA and RNA synthesis.</a:t>
            </a:r>
          </a:p>
          <a:p>
            <a:pPr algn="just">
              <a:buNone/>
            </a:pPr>
            <a:endParaRPr lang="en-IN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="b"/>
          <a:lstStyle/>
          <a:p>
            <a:r>
              <a:rPr lang="en-US"/>
              <a:t>Lesions in elephants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pic>
        <p:nvPicPr>
          <p:cNvPr id="14342" name="Picture 6" descr="usda elefante foo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05000"/>
            <a:ext cx="5640388" cy="4029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err="1" smtClean="0"/>
              <a:t>Sequelae</a:t>
            </a:r>
            <a:r>
              <a:rPr lang="en-IN" b="1" dirty="0" smtClean="0"/>
              <a:t> of FMD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b="1" dirty="0" smtClean="0"/>
              <a:t>Secondary Effects</a:t>
            </a:r>
            <a:endParaRPr lang="en-IN" dirty="0" smtClean="0"/>
          </a:p>
          <a:p>
            <a:r>
              <a:rPr lang="en-IN" dirty="0" smtClean="0"/>
              <a:t>Mastitis</a:t>
            </a:r>
          </a:p>
          <a:p>
            <a:r>
              <a:rPr lang="en-IN" dirty="0" smtClean="0"/>
              <a:t>Anaemia</a:t>
            </a:r>
          </a:p>
          <a:p>
            <a:r>
              <a:rPr lang="en-IN" dirty="0" smtClean="0"/>
              <a:t>Disturbances in sexual function</a:t>
            </a:r>
          </a:p>
          <a:p>
            <a:r>
              <a:rPr lang="en-IN" dirty="0" smtClean="0"/>
              <a:t>Diabetes</a:t>
            </a:r>
          </a:p>
          <a:p>
            <a:r>
              <a:rPr lang="en-IN" dirty="0" smtClean="0"/>
              <a:t>Over growth of hair</a:t>
            </a:r>
          </a:p>
          <a:p>
            <a:r>
              <a:rPr lang="en-IN" dirty="0" smtClean="0"/>
              <a:t>Panting</a:t>
            </a:r>
          </a:p>
          <a:p>
            <a:r>
              <a:rPr lang="en-IN" dirty="0" smtClean="0"/>
              <a:t>Dyspnoea</a:t>
            </a:r>
          </a:p>
          <a:p>
            <a:r>
              <a:rPr lang="en-IN" dirty="0" smtClean="0"/>
              <a:t>Delayed growth of young animals</a:t>
            </a:r>
          </a:p>
          <a:p>
            <a:r>
              <a:rPr lang="en-IN" b="1" dirty="0" smtClean="0"/>
              <a:t>Important </a:t>
            </a:r>
            <a:r>
              <a:rPr lang="en-IN" b="1" dirty="0" err="1" smtClean="0"/>
              <a:t>sequelae</a:t>
            </a:r>
            <a:r>
              <a:rPr lang="en-IN" b="1" dirty="0" smtClean="0"/>
              <a:t> of FMD is infertility and decreased production probably due to endocrine damage especially the thyroid gland</a:t>
            </a:r>
            <a:r>
              <a:rPr lang="en-IN" b="1" dirty="0"/>
              <a:t>.</a:t>
            </a: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Samples to be collected For Lab Diagnosis</a:t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Vesicular fluids</a:t>
            </a:r>
          </a:p>
          <a:p>
            <a:r>
              <a:rPr lang="en-IN" dirty="0" smtClean="0"/>
              <a:t>Epithelial fragments of recent vesicles especially from lesions of tongue, feet, udder or lips of about 1 gm</a:t>
            </a:r>
          </a:p>
          <a:p>
            <a:r>
              <a:rPr lang="en-IN" dirty="0" smtClean="0"/>
              <a:t>Recently dead animals - pieces of cardiac muscle and pancreas</a:t>
            </a:r>
          </a:p>
          <a:p>
            <a:r>
              <a:rPr lang="en-IN" dirty="0" smtClean="0"/>
              <a:t>Transport medium-The samples should be kept in a solution of phosphate buffer saline at pH 7.6 which contain equal parts of glycerol and 0.00196 phenol red indicator.</a:t>
            </a:r>
          </a:p>
          <a:p>
            <a:r>
              <a:rPr lang="en-IN" dirty="0" smtClean="0"/>
              <a:t>The outside of the container should be disinfected with 4% Na</a:t>
            </a:r>
            <a:r>
              <a:rPr lang="en-IN" baseline="-25000" dirty="0" smtClean="0"/>
              <a:t>2</a:t>
            </a:r>
            <a:r>
              <a:rPr lang="en-IN" dirty="0" smtClean="0"/>
              <a:t> Co</a:t>
            </a:r>
            <a:r>
              <a:rPr lang="en-IN" baseline="-25000" dirty="0" smtClean="0"/>
              <a:t>3 </a:t>
            </a:r>
            <a:r>
              <a:rPr lang="en-IN" dirty="0" smtClean="0"/>
              <a:t>or 0.2% citric acid.</a:t>
            </a:r>
          </a:p>
          <a:p>
            <a:r>
              <a:rPr lang="en-IN" dirty="0" smtClean="0"/>
              <a:t>The container is wrapped with cotton wool and kept in a sealed fluid tight container packed in a strong outer box of wood and sent to the lab.</a:t>
            </a:r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Diagnosis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IN" dirty="0" smtClean="0"/>
              <a:t>    Clinical signs and lesions</a:t>
            </a:r>
          </a:p>
          <a:p>
            <a:r>
              <a:rPr lang="en-IN" dirty="0" smtClean="0"/>
              <a:t>Complement fixation test (CFT) is the most commonly used and important test to identify the type of virus. The suspension of the original serum is used as antibody.</a:t>
            </a:r>
          </a:p>
          <a:p>
            <a:r>
              <a:rPr lang="en-IN" dirty="0" smtClean="0"/>
              <a:t>Virus and serum neutralization tests may be used to detect specific antibodies in the serum of recovered animals or for identifying the causative virus.</a:t>
            </a:r>
          </a:p>
          <a:p>
            <a:r>
              <a:rPr lang="en-IN" dirty="0" smtClean="0"/>
              <a:t>Gel diffusion test, Fluorescent </a:t>
            </a:r>
            <a:r>
              <a:rPr lang="en-IN" dirty="0" err="1" smtClean="0"/>
              <a:t>Anitbody</a:t>
            </a:r>
            <a:r>
              <a:rPr lang="en-IN" dirty="0" smtClean="0"/>
              <a:t> Test (FAT), </a:t>
            </a:r>
            <a:r>
              <a:rPr lang="en-IN" dirty="0" err="1" smtClean="0"/>
              <a:t>Immunoperoxidase</a:t>
            </a:r>
            <a:r>
              <a:rPr lang="en-IN" dirty="0" smtClean="0"/>
              <a:t> test (IPT) and </a:t>
            </a:r>
            <a:r>
              <a:rPr lang="en-IN" dirty="0" err="1" smtClean="0"/>
              <a:t>Iso</a:t>
            </a:r>
            <a:r>
              <a:rPr lang="en-IN" dirty="0" smtClean="0"/>
              <a:t> electric focusing are also useful</a:t>
            </a:r>
          </a:p>
          <a:p>
            <a:r>
              <a:rPr lang="en-IN" dirty="0" smtClean="0"/>
              <a:t>Enzyme Linked </a:t>
            </a:r>
            <a:r>
              <a:rPr lang="en-IN" dirty="0" err="1" smtClean="0"/>
              <a:t>Immunosorbent</a:t>
            </a:r>
            <a:r>
              <a:rPr lang="en-IN" dirty="0" smtClean="0"/>
              <a:t> Assay (ELISA) and Polymerase Chain Reaction (PCR) are now standard methods for virus detection and typing in reference laboratories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Diagnosis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Cell culture</a:t>
            </a:r>
          </a:p>
          <a:p>
            <a:r>
              <a:rPr lang="en-IN" smtClean="0"/>
              <a:t>Mouse </a:t>
            </a:r>
            <a:r>
              <a:rPr lang="en-IN" dirty="0" smtClean="0"/>
              <a:t>inoculation</a:t>
            </a:r>
          </a:p>
          <a:p>
            <a:r>
              <a:rPr lang="en-IN" dirty="0" smtClean="0"/>
              <a:t>The suspected material is inoculated in </a:t>
            </a:r>
            <a:r>
              <a:rPr lang="en-IN" dirty="0" err="1" smtClean="0"/>
              <a:t>unweaned</a:t>
            </a:r>
            <a:r>
              <a:rPr lang="en-IN" dirty="0" smtClean="0"/>
              <a:t> mice and the mice die within 1-7 days.</a:t>
            </a:r>
          </a:p>
          <a:p>
            <a:r>
              <a:rPr lang="en-IN" dirty="0" smtClean="0"/>
              <a:t>Cross immunity</a:t>
            </a:r>
          </a:p>
          <a:p>
            <a:r>
              <a:rPr lang="en-IN" dirty="0" smtClean="0"/>
              <a:t>For accurate identification inoculation of groups of susceptible and immune cattle are used.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Differential Diagnosis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Vesicular </a:t>
            </a:r>
            <a:r>
              <a:rPr lang="en-US" sz="2400" dirty="0" err="1"/>
              <a:t>Stomatitis</a:t>
            </a:r>
            <a:endParaRPr lang="en-US" sz="2400" dirty="0"/>
          </a:p>
          <a:p>
            <a:r>
              <a:rPr lang="en-US" sz="2400" dirty="0"/>
              <a:t>Bovine </a:t>
            </a:r>
            <a:r>
              <a:rPr lang="en-US" sz="2400" dirty="0" err="1"/>
              <a:t>Mammilitis</a:t>
            </a:r>
            <a:endParaRPr lang="en-US" sz="2400" dirty="0"/>
          </a:p>
          <a:p>
            <a:r>
              <a:rPr lang="en-US" sz="2400" dirty="0"/>
              <a:t>Bovine Viral Diarrhea</a:t>
            </a:r>
          </a:p>
          <a:p>
            <a:r>
              <a:rPr lang="en-US" sz="2400" dirty="0"/>
              <a:t>Bovine </a:t>
            </a:r>
            <a:r>
              <a:rPr lang="en-US" sz="2400" dirty="0" err="1"/>
              <a:t>Papular</a:t>
            </a:r>
            <a:r>
              <a:rPr lang="en-US" sz="2400" dirty="0"/>
              <a:t> </a:t>
            </a:r>
            <a:r>
              <a:rPr lang="en-US" sz="2400" dirty="0" err="1"/>
              <a:t>Stomatitis</a:t>
            </a:r>
            <a:endParaRPr lang="en-US" sz="2400" dirty="0"/>
          </a:p>
          <a:p>
            <a:r>
              <a:rPr lang="en-US" sz="2400" dirty="0"/>
              <a:t>Mucosal Disease (foot lesions)</a:t>
            </a:r>
          </a:p>
          <a:p>
            <a:r>
              <a:rPr lang="en-US" sz="2400" dirty="0"/>
              <a:t>Infectious Bovine </a:t>
            </a:r>
            <a:r>
              <a:rPr lang="en-US" sz="2400" dirty="0" err="1"/>
              <a:t>Rhinotracheitis</a:t>
            </a:r>
            <a:endParaRPr lang="en-US" sz="2400" dirty="0"/>
          </a:p>
          <a:p>
            <a:endParaRPr lang="en-US" sz="24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7271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Rinderpest</a:t>
            </a:r>
          </a:p>
          <a:p>
            <a:r>
              <a:rPr lang="en-US" sz="2400" dirty="0"/>
              <a:t>Bluetongue (foot lesions)</a:t>
            </a:r>
          </a:p>
          <a:p>
            <a:r>
              <a:rPr lang="en-US" sz="2400" dirty="0" err="1"/>
              <a:t>Peste</a:t>
            </a:r>
            <a:r>
              <a:rPr lang="en-US" sz="2400" dirty="0"/>
              <a:t> des </a:t>
            </a:r>
            <a:r>
              <a:rPr lang="en-US" sz="2400" dirty="0" err="1"/>
              <a:t>Petits</a:t>
            </a:r>
            <a:r>
              <a:rPr lang="en-US" sz="2400" dirty="0"/>
              <a:t> Ruminants</a:t>
            </a:r>
          </a:p>
          <a:p>
            <a:r>
              <a:rPr lang="en-US" sz="2400" dirty="0"/>
              <a:t>Foot Rot</a:t>
            </a:r>
          </a:p>
          <a:p>
            <a:r>
              <a:rPr lang="en-US" sz="2400" dirty="0"/>
              <a:t>Chemical Irritants</a:t>
            </a:r>
          </a:p>
          <a:p>
            <a:r>
              <a:rPr lang="en-US" sz="2400" dirty="0"/>
              <a:t>Swine Vesicular Disease</a:t>
            </a:r>
          </a:p>
          <a:p>
            <a:r>
              <a:rPr lang="en-US" sz="2400" dirty="0"/>
              <a:t>Vesicular Exanthema - swine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Chronic infection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Recovery from acute infection in which cell </a:t>
            </a:r>
            <a:r>
              <a:rPr lang="en-IN" dirty="0" err="1" smtClean="0"/>
              <a:t>lysis</a:t>
            </a:r>
            <a:r>
              <a:rPr lang="en-IN" dirty="0" smtClean="0"/>
              <a:t> occurs</a:t>
            </a:r>
          </a:p>
          <a:p>
            <a:r>
              <a:rPr lang="en-IN" dirty="0" smtClean="0"/>
              <a:t>Virus remains within cells</a:t>
            </a:r>
          </a:p>
          <a:p>
            <a:r>
              <a:rPr lang="en-IN" dirty="0" smtClean="0"/>
              <a:t>Reproduce at low levels</a:t>
            </a:r>
          </a:p>
          <a:p>
            <a:r>
              <a:rPr lang="en-IN" dirty="0" smtClean="0"/>
              <a:t>Chronic infection results in </a:t>
            </a:r>
            <a:br>
              <a:rPr lang="en-IN" dirty="0" smtClean="0"/>
            </a:br>
            <a:r>
              <a:rPr lang="en-IN" dirty="0" smtClean="0"/>
              <a:t>- Infectious carriers e.g. FMD</a:t>
            </a:r>
            <a:br>
              <a:rPr lang="en-IN" dirty="0" smtClean="0"/>
            </a:br>
            <a:r>
              <a:rPr lang="en-IN" dirty="0" smtClean="0"/>
              <a:t>- Chronic disease - e.g. African swine fever </a:t>
            </a:r>
            <a:br>
              <a:rPr lang="en-IN" dirty="0" smtClean="0"/>
            </a:br>
            <a:r>
              <a:rPr lang="en-IN" dirty="0" smtClean="0"/>
              <a:t>- Disease appearing after several years e.g. canine distemper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5400" b="1" dirty="0" smtClean="0"/>
              <a:t>GENERAL PATHOLOGY OF VIRAL INFECTION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/>
              <a:t>Slow viral infection: </a:t>
            </a:r>
            <a:r>
              <a:rPr lang="en-IN" dirty="0" smtClean="0"/>
              <a:t>Viruses with long incubation period resulting in progressive fatal disease . Example-</a:t>
            </a:r>
            <a:r>
              <a:rPr lang="en-IN" dirty="0" err="1" smtClean="0"/>
              <a:t>Lenti</a:t>
            </a:r>
            <a:r>
              <a:rPr lang="en-IN" dirty="0" smtClean="0"/>
              <a:t> virus</a:t>
            </a:r>
          </a:p>
          <a:p>
            <a:r>
              <a:rPr lang="en-IN" b="1" dirty="0" smtClean="0"/>
              <a:t>Latent viral infection: </a:t>
            </a:r>
            <a:r>
              <a:rPr lang="en-IN" dirty="0" smtClean="0"/>
              <a:t>Viral genome exists within the host but no viral replication occurs. </a:t>
            </a:r>
          </a:p>
          <a:p>
            <a:pPr>
              <a:buNone/>
            </a:pPr>
            <a:r>
              <a:rPr lang="en-IN" dirty="0" smtClean="0"/>
              <a:t>   Under suitable conditions the virus can be reactivated.  </a:t>
            </a:r>
            <a:r>
              <a:rPr lang="en-IN" dirty="0" err="1" smtClean="0"/>
              <a:t>eg</a:t>
            </a:r>
            <a:r>
              <a:rPr lang="en-IN" dirty="0" smtClean="0"/>
              <a:t> - Herpes virus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5400" b="1" dirty="0" smtClean="0"/>
              <a:t>GENERAL PATHOLOGY OF VIRAL INFECTION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/>
              <a:t>Cell transformation</a:t>
            </a:r>
            <a:endParaRPr lang="en-IN" dirty="0" smtClean="0"/>
          </a:p>
          <a:p>
            <a:pPr algn="just"/>
            <a:r>
              <a:rPr lang="en-IN" dirty="0" smtClean="0"/>
              <a:t>Certain viruses transform </a:t>
            </a:r>
            <a:r>
              <a:rPr lang="en-IN" i="1" dirty="0" smtClean="0"/>
              <a:t>in vitro</a:t>
            </a:r>
            <a:r>
              <a:rPr lang="en-IN" dirty="0" smtClean="0"/>
              <a:t> normal cells to cancer cells -Example- </a:t>
            </a:r>
            <a:r>
              <a:rPr lang="en-IN" dirty="0" err="1" smtClean="0"/>
              <a:t>Oncogenic</a:t>
            </a:r>
            <a:r>
              <a:rPr lang="en-IN" dirty="0" smtClean="0"/>
              <a:t> virus</a:t>
            </a:r>
          </a:p>
          <a:p>
            <a:pPr algn="just">
              <a:buNone/>
            </a:pPr>
            <a:endParaRPr lang="en-IN" dirty="0" smtClean="0"/>
          </a:p>
          <a:p>
            <a:pPr algn="just"/>
            <a:r>
              <a:rPr lang="en-IN" dirty="0" smtClean="0">
                <a:solidFill>
                  <a:srgbClr val="FF0000"/>
                </a:solidFill>
              </a:rPr>
              <a:t>DNA viruses- </a:t>
            </a:r>
            <a:r>
              <a:rPr lang="en-IN" dirty="0" err="1" smtClean="0"/>
              <a:t>Polyoma</a:t>
            </a:r>
            <a:r>
              <a:rPr lang="en-IN" dirty="0" smtClean="0"/>
              <a:t> virus, </a:t>
            </a:r>
            <a:r>
              <a:rPr lang="en-IN" dirty="0" err="1" smtClean="0"/>
              <a:t>papilloma</a:t>
            </a:r>
            <a:r>
              <a:rPr lang="en-IN" dirty="0" smtClean="0"/>
              <a:t> virus, Pox virus, hepatitis B viruses, herpes viruses, </a:t>
            </a:r>
            <a:r>
              <a:rPr lang="en-IN" dirty="0" err="1" smtClean="0"/>
              <a:t>Parvo</a:t>
            </a:r>
            <a:r>
              <a:rPr lang="en-IN" dirty="0" smtClean="0"/>
              <a:t> </a:t>
            </a:r>
            <a:r>
              <a:rPr lang="en-IN" dirty="0" err="1" smtClean="0"/>
              <a:t>Viridae</a:t>
            </a:r>
            <a:r>
              <a:rPr lang="en-IN" dirty="0" smtClean="0"/>
              <a:t>.</a:t>
            </a:r>
          </a:p>
          <a:p>
            <a:pPr algn="just"/>
            <a:r>
              <a:rPr lang="en-IN" dirty="0" smtClean="0">
                <a:solidFill>
                  <a:srgbClr val="FFC000"/>
                </a:solidFill>
              </a:rPr>
              <a:t>RNA viruses- </a:t>
            </a:r>
            <a:r>
              <a:rPr lang="en-IN" dirty="0" err="1" smtClean="0"/>
              <a:t>Myxo,Parapmyxo</a:t>
            </a:r>
            <a:r>
              <a:rPr lang="en-IN" dirty="0" smtClean="0"/>
              <a:t>, </a:t>
            </a:r>
            <a:r>
              <a:rPr lang="en-IN" dirty="0" err="1" smtClean="0"/>
              <a:t>Rhabdo</a:t>
            </a:r>
            <a:r>
              <a:rPr lang="en-IN" dirty="0" smtClean="0"/>
              <a:t>, Reo, Retro virus or </a:t>
            </a:r>
            <a:r>
              <a:rPr lang="en-IN" dirty="0" err="1" smtClean="0"/>
              <a:t>oncorna</a:t>
            </a:r>
            <a:r>
              <a:rPr lang="en-IN" dirty="0" smtClean="0"/>
              <a:t> viruses, Toga </a:t>
            </a:r>
            <a:r>
              <a:rPr lang="en-IN" dirty="0" err="1" smtClean="0"/>
              <a:t>viride</a:t>
            </a:r>
            <a:r>
              <a:rPr lang="en-IN" dirty="0" smtClean="0"/>
              <a:t>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>
                <a:solidFill>
                  <a:srgbClr val="FF0000"/>
                </a:solidFill>
              </a:rPr>
              <a:t>Inclusion Body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Characterised by inclusion bodies</a:t>
            </a:r>
            <a:endParaRPr lang="en-IN" dirty="0" smtClean="0">
              <a:solidFill>
                <a:srgbClr val="FF0000"/>
              </a:solidFill>
            </a:endParaRPr>
          </a:p>
          <a:p>
            <a:r>
              <a:rPr lang="en-IN" dirty="0" err="1" smtClean="0"/>
              <a:t>Inlcusion</a:t>
            </a:r>
            <a:r>
              <a:rPr lang="en-IN" dirty="0" smtClean="0"/>
              <a:t> bodies are aggregates of </a:t>
            </a:r>
            <a:r>
              <a:rPr lang="en-IN" dirty="0" err="1" smtClean="0"/>
              <a:t>virions</a:t>
            </a:r>
            <a:r>
              <a:rPr lang="en-IN" dirty="0" smtClean="0"/>
              <a:t> and viral proteins</a:t>
            </a:r>
          </a:p>
          <a:p>
            <a:r>
              <a:rPr lang="en-IN" dirty="0" err="1" smtClean="0"/>
              <a:t>Intranuclear</a:t>
            </a:r>
            <a:r>
              <a:rPr lang="en-IN" dirty="0" smtClean="0"/>
              <a:t> or </a:t>
            </a:r>
            <a:r>
              <a:rPr lang="en-IN" dirty="0" err="1" smtClean="0"/>
              <a:t>intracytoplasmic</a:t>
            </a:r>
            <a:r>
              <a:rPr lang="en-IN" dirty="0" smtClean="0"/>
              <a:t> or both</a:t>
            </a:r>
          </a:p>
          <a:p>
            <a:r>
              <a:rPr lang="en-IN" dirty="0" smtClean="0"/>
              <a:t>Basophilic or Eosinophilic </a:t>
            </a:r>
            <a:r>
              <a:rPr lang="en-IN" dirty="0" err="1" smtClean="0"/>
              <a:t>Intranuclear</a:t>
            </a:r>
            <a:r>
              <a:rPr lang="en-IN" dirty="0" smtClean="0"/>
              <a:t> ( </a:t>
            </a:r>
            <a:r>
              <a:rPr lang="en-IN" dirty="0" err="1" smtClean="0"/>
              <a:t>i</a:t>
            </a:r>
            <a:r>
              <a:rPr lang="en-IN" dirty="0" smtClean="0"/>
              <a:t>/n)- Herpes virus, adenovirus, parvovirus</a:t>
            </a:r>
          </a:p>
          <a:p>
            <a:r>
              <a:rPr lang="en-IN" dirty="0" err="1" smtClean="0"/>
              <a:t>Intracytoplasmic</a:t>
            </a:r>
            <a:r>
              <a:rPr lang="en-IN" dirty="0" smtClean="0"/>
              <a:t>  (</a:t>
            </a:r>
            <a:r>
              <a:rPr lang="en-IN" dirty="0" err="1" smtClean="0"/>
              <a:t>i/c</a:t>
            </a:r>
            <a:r>
              <a:rPr lang="en-IN" dirty="0" smtClean="0"/>
              <a:t>) - Pox virus, </a:t>
            </a:r>
            <a:r>
              <a:rPr lang="en-IN" dirty="0" err="1" smtClean="0"/>
              <a:t>paramyxovirus</a:t>
            </a:r>
            <a:r>
              <a:rPr lang="en-IN" dirty="0" smtClean="0"/>
              <a:t>, Reo virus, </a:t>
            </a:r>
            <a:r>
              <a:rPr lang="en-IN" dirty="0" err="1" smtClean="0"/>
              <a:t>Rhabdo</a:t>
            </a:r>
            <a:r>
              <a:rPr lang="en-IN" dirty="0" smtClean="0"/>
              <a:t> virus</a:t>
            </a:r>
          </a:p>
          <a:p>
            <a:r>
              <a:rPr lang="en-IN" dirty="0" smtClean="0"/>
              <a:t>Both </a:t>
            </a:r>
            <a:r>
              <a:rPr lang="en-IN" dirty="0" err="1" smtClean="0"/>
              <a:t>i</a:t>
            </a:r>
            <a:r>
              <a:rPr lang="en-IN" dirty="0" smtClean="0"/>
              <a:t>/n and </a:t>
            </a:r>
            <a:r>
              <a:rPr lang="en-IN" dirty="0" err="1" smtClean="0"/>
              <a:t>i/c</a:t>
            </a:r>
            <a:r>
              <a:rPr lang="en-IN" dirty="0" smtClean="0"/>
              <a:t>- Canine distemper, measles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="b"/>
          <a:lstStyle/>
          <a:p>
            <a:r>
              <a:rPr lang="en-US"/>
              <a:t>Foot-and-Mouth Disease</a:t>
            </a:r>
            <a:r>
              <a:rPr lang="en-US" sz="4800"/>
              <a:t> 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sz="2800" dirty="0"/>
              <a:t>Foot-and-mouth disease is a highly contagious, viral disease of domestic cloven-hoofed and many wild animals characterized by </a:t>
            </a:r>
            <a:r>
              <a:rPr lang="en-US" sz="2800" dirty="0" smtClean="0"/>
              <a:t>vesicles  </a:t>
            </a:r>
            <a:r>
              <a:rPr lang="en-US" sz="2800" dirty="0"/>
              <a:t>in the </a:t>
            </a:r>
            <a:r>
              <a:rPr lang="en-US" sz="2800" dirty="0" smtClean="0"/>
              <a:t>mucosa membrane  </a:t>
            </a:r>
            <a:r>
              <a:rPr lang="en-US" sz="2800" dirty="0"/>
              <a:t>of the mouth and hooves.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pic>
        <p:nvPicPr>
          <p:cNvPr id="26631" name="Picture 7" descr="FMD cow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00600" y="1752600"/>
            <a:ext cx="3579813" cy="4038600"/>
          </a:xfrm>
          <a:noFill/>
          <a:ln/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Foot-and-Mouth Disease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019800" y="5486400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>
                <a:solidFill>
                  <a:srgbClr val="FFFF00"/>
                </a:solidFill>
              </a:rPr>
              <a:t>Image courtesy of  Dr Tom McKenna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1781</TotalTime>
  <Words>1824</Words>
  <Application>Microsoft Office PowerPoint</Application>
  <PresentationFormat>On-screen Show (4:3)</PresentationFormat>
  <Paragraphs>379</Paragraphs>
  <Slides>45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Flow</vt:lpstr>
      <vt:lpstr>DISEASES CAUSED BY VIRUSES</vt:lpstr>
      <vt:lpstr>The replication of Viruses ( Stapes)</vt:lpstr>
      <vt:lpstr>  GENERAL PATHOLOGY OF VIRAL INFECTION    </vt:lpstr>
      <vt:lpstr>Cytocidal effect </vt:lpstr>
      <vt:lpstr>Chronic infection </vt:lpstr>
      <vt:lpstr>GENERAL PATHOLOGY OF VIRAL INFECTION</vt:lpstr>
      <vt:lpstr>GENERAL PATHOLOGY OF VIRAL INFECTION</vt:lpstr>
      <vt:lpstr>Inclusion Body</vt:lpstr>
      <vt:lpstr>Foot-and-Mouth Disease  </vt:lpstr>
      <vt:lpstr>Slide 10</vt:lpstr>
      <vt:lpstr>Slide 11</vt:lpstr>
      <vt:lpstr>Worldwide Occurrence of FMD</vt:lpstr>
      <vt:lpstr>Etiology</vt:lpstr>
      <vt:lpstr>Etiology Foot-and-mouth Disease virus (FMDV) </vt:lpstr>
      <vt:lpstr>Etiology Foot-and-mouth Disease virus (FMDV) </vt:lpstr>
      <vt:lpstr>FMD </vt:lpstr>
      <vt:lpstr>Pathogenesis </vt:lpstr>
      <vt:lpstr>Pathogenesis </vt:lpstr>
      <vt:lpstr>Clinical Signs in Cattle</vt:lpstr>
      <vt:lpstr> Clinical Signs in Cattle</vt:lpstr>
      <vt:lpstr>Clinical signs</vt:lpstr>
      <vt:lpstr>Clinical signs</vt:lpstr>
      <vt:lpstr>Clinical signs</vt:lpstr>
      <vt:lpstr>Lesions </vt:lpstr>
      <vt:lpstr>Slide 25</vt:lpstr>
      <vt:lpstr>Microscopic lesions </vt:lpstr>
      <vt:lpstr>Slide 27</vt:lpstr>
      <vt:lpstr>Slide 28</vt:lpstr>
      <vt:lpstr>Blisters become erosions</vt:lpstr>
      <vt:lpstr> Foot-and-Mouth Disease   in Swine</vt:lpstr>
      <vt:lpstr>Slide 31</vt:lpstr>
      <vt:lpstr>Slide 32</vt:lpstr>
      <vt:lpstr> Lesions in Swine</vt:lpstr>
      <vt:lpstr> </vt:lpstr>
      <vt:lpstr>Slide 35</vt:lpstr>
      <vt:lpstr>Clinical Signs in Sheep and Goats</vt:lpstr>
      <vt:lpstr>Signs in Sheep and Goats</vt:lpstr>
      <vt:lpstr>Lesions in Sheep</vt:lpstr>
      <vt:lpstr>Mouth lesion in Wild animal </vt:lpstr>
      <vt:lpstr>Lesions in elephants</vt:lpstr>
      <vt:lpstr>Sequelae of FMD</vt:lpstr>
      <vt:lpstr>Samples to be collected For Lab Diagnosis </vt:lpstr>
      <vt:lpstr>Diagnosis </vt:lpstr>
      <vt:lpstr>Diagnosis </vt:lpstr>
      <vt:lpstr>Differential Diagnosis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239</cp:revision>
  <dcterms:created xsi:type="dcterms:W3CDTF">2006-08-16T00:00:00Z</dcterms:created>
  <dcterms:modified xsi:type="dcterms:W3CDTF">2009-08-19T19:37:43Z</dcterms:modified>
</cp:coreProperties>
</file>