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7" r:id="rId4"/>
    <p:sldId id="272" r:id="rId5"/>
    <p:sldId id="273" r:id="rId6"/>
    <p:sldId id="274" r:id="rId7"/>
    <p:sldId id="276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AF413-340E-4FD0-9CCB-1F231EB1C6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EA89-885F-49CD-BA69-5C2B253BF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6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9EEF7-FA5E-47BF-9BA6-35830E7C75FF}" type="slidenum">
              <a:rPr lang="en-US"/>
              <a:pPr/>
              <a:t>1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4ACB16-FE91-446D-879B-BF6FDB2AA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31ACA4-A26E-4E41-B437-9458F825F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457200" y="9144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GLANDERS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Synonyms: Farcy;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Malleus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1330" y="6165850"/>
            <a:ext cx="3029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Glander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Farcy Act, 1899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9" name="Rectangle 5"/>
          <p:cNvSpPr>
            <a:spLocks noChangeArrowheads="1"/>
          </p:cNvSpPr>
          <p:nvPr/>
        </p:nvSpPr>
        <p:spPr bwMode="auto">
          <a:xfrm>
            <a:off x="381000" y="685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Etiology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33830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i="1" dirty="0" err="1">
                <a:latin typeface="Times New Roman" pitchFamily="18" charset="0"/>
              </a:rPr>
              <a:t>Burkholderia</a:t>
            </a:r>
            <a:r>
              <a:rPr lang="en-US" sz="2400" i="1" dirty="0">
                <a:latin typeface="Times New Roman" pitchFamily="18" charset="0"/>
              </a:rPr>
              <a:t> mallei (Pseudomonas  mallei, </a:t>
            </a:r>
            <a:r>
              <a:rPr lang="en-US" sz="2400" i="1" dirty="0" err="1">
                <a:latin typeface="Times New Roman" pitchFamily="18" charset="0"/>
              </a:rPr>
              <a:t>Malleomyces</a:t>
            </a:r>
            <a:r>
              <a:rPr lang="en-US" sz="2400" i="1" dirty="0">
                <a:latin typeface="Times New Roman" pitchFamily="18" charset="0"/>
              </a:rPr>
              <a:t>  mallei, </a:t>
            </a:r>
            <a:r>
              <a:rPr lang="en-US" sz="2400" i="1" dirty="0" err="1">
                <a:latin typeface="Times New Roman" pitchFamily="18" charset="0"/>
              </a:rPr>
              <a:t>Actinomyces</a:t>
            </a:r>
            <a:r>
              <a:rPr lang="en-US" sz="2400" i="1" dirty="0">
                <a:latin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</a:rPr>
              <a:t>mallei</a:t>
            </a:r>
            <a:r>
              <a:rPr lang="en-US" sz="2400" i="1" dirty="0" smtClean="0">
                <a:latin typeface="Times New Roman" pitchFamily="18" charset="0"/>
              </a:rPr>
              <a:t>.</a:t>
            </a:r>
          </a:p>
          <a:p>
            <a:pPr>
              <a:buFontTx/>
              <a:buChar char="•"/>
            </a:pPr>
            <a:endParaRPr lang="en-US" sz="2400" i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Characteristics:</a:t>
            </a:r>
            <a:endParaRPr lang="en-US" sz="2400" dirty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Gram negative </a:t>
            </a:r>
            <a:r>
              <a:rPr lang="en-US" sz="2400" dirty="0" err="1">
                <a:latin typeface="Times New Roman" pitchFamily="18" charset="0"/>
              </a:rPr>
              <a:t>coccobacilli</a:t>
            </a:r>
            <a:r>
              <a:rPr lang="en-US" sz="2400" dirty="0">
                <a:latin typeface="Times New Roman" pitchFamily="18" charset="0"/>
              </a:rPr>
              <a:t>, non </a:t>
            </a:r>
            <a:r>
              <a:rPr lang="en-US" sz="2400" dirty="0" smtClean="0">
                <a:latin typeface="Times New Roman" pitchFamily="18" charset="0"/>
              </a:rPr>
              <a:t>motile</a:t>
            </a:r>
          </a:p>
          <a:p>
            <a:pPr lvl="1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>
              <a:buFontTx/>
              <a:buChar char="•"/>
            </a:pPr>
            <a:endParaRPr lang="en-US" sz="2400" dirty="0" smtClean="0">
              <a:latin typeface="Times New Roman" pitchFamily="18" charset="0"/>
            </a:endParaRPr>
          </a:p>
          <a:p>
            <a:pPr lvl="1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8736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Hosts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Horses, Donkeys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also effect: Carnivores, goats and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Humans.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Swine and cattle are resistant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Can be transmitted to humans by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Direct contact with infected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animals or inhalation.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Entry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Ingestion,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 be by Inhalation.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Manifestation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Incubation period- 6 days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2-6 weeks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328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3400" y="2918181"/>
            <a:ext cx="1440000" cy="1890000"/>
          </a:xfrm>
          <a:noFill/>
          <a:ln/>
        </p:spPr>
      </p:pic>
      <p:sp>
        <p:nvSpPr>
          <p:cNvPr id="3532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1534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acute, chronic or latent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Chronic form in horses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Acute form in donkeys and mules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Acute form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Fever, cough, dyspnea, thick nasal discharge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ulcers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Lymph node and vessel involvement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Chronic form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Coughing, malaise, fever, weight loss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Nasal discharge and ulcers, skin nodules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Lymph node and vessel involvement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Farcy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pipes)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Swelling of joints and leg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edema</a:t>
            </a:r>
          </a:p>
          <a:p>
            <a:pPr marL="457200" lvl="1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Latent form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few symptoms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Nasal discharge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Orchitis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LESIONS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Ulcers, nodules, stellate scars in upper respiratory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tract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Miliary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nodules (lung, liver, kidney, spleen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FARCY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Swollen lymph nodes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Necrosis in internal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/>
          </a:p>
        </p:txBody>
      </p:sp>
      <p:pic>
        <p:nvPicPr>
          <p:cNvPr id="356356" name="Picture 4" descr="glanders pyogenic pneumonia donke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90440" y="4038600"/>
            <a:ext cx="3148760" cy="1905000"/>
          </a:xfrm>
          <a:noFill/>
          <a:ln w="38100">
            <a:solidFill>
              <a:srgbClr val="E9C04B"/>
            </a:solidFill>
          </a:ln>
        </p:spPr>
      </p:pic>
      <p:pic>
        <p:nvPicPr>
          <p:cNvPr id="356358" name="Picture 6" descr="glanders lip of donke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1371601"/>
            <a:ext cx="3208338" cy="2159792"/>
          </a:xfrm>
          <a:noFill/>
          <a:ln w="38100">
            <a:solidFill>
              <a:srgbClr val="E9C04B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Manifestation </a:t>
            </a:r>
            <a:r>
              <a:rPr lang="en-US" sz="2400" b="1" dirty="0" smtClean="0">
                <a:solidFill>
                  <a:schemeClr val="tx1"/>
                </a:solidFill>
              </a:rPr>
              <a:t>in Humans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Generalized symptoms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Fever, malaise, muscle aches, chest </a:t>
            </a:r>
            <a:r>
              <a:rPr lang="en-US" sz="2000" dirty="0" smtClean="0">
                <a:solidFill>
                  <a:srgbClr val="FF0000"/>
                </a:solidFill>
              </a:rPr>
              <a:t>pain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infection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Localized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cutaneous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Nodules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,Erythema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ulceration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Pulmonary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(Pneumonia, pulmonary abscesses, pleural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effusion)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Septicemia (Fever, chills, myalgia, chest pain,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rash)</a:t>
            </a:r>
          </a:p>
          <a:p>
            <a:pPr lvl="1"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Farcy i.e. Multiple abscesses on Muscles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joints, spleen,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liver).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GLANDERS = A BIOLOGICAL WEAPON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Isolation    from    Blood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sputum, urine or skin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lesions. 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Mallein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test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Intradermo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-palpebral (0.1 ml PPD) 	Swelling 1-2 days later, purulent discharge from inner canthus, rise in temp.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Ophthalmic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(few drops): severe conjunctivitis (6-12 h ) in positive cases.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Subcutaneous test: 2.5 ml diluted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mallein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s/c –within 24 h firm painful swelling, pyrexia (104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Strauss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Intra peritoneal inj. of positive  clinical material in male guinea pigs –severe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peritonitis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orchitis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not specific for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glanders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only.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235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                 Hosts   Horses, Donkeys and Mules Can also effect: Carnivores, goats and Humans. Swine and cattle are resistant.  * Can be transmitted to humans by Direct contact with infected animals or inhalation.   Route of Entry  Ingestion,  Can also be by Inhalation. </vt:lpstr>
      <vt:lpstr>Clinical Manifestation Incubation period- 6 days to 2-6 weeks </vt:lpstr>
      <vt:lpstr>PowerPoint Presentation</vt:lpstr>
      <vt:lpstr> LESIONS</vt:lpstr>
      <vt:lpstr>Manifestation in Humans Generalized symptoms Fever, malaise, muscle aches, chest pain  </vt:lpstr>
      <vt:lpstr>DIAGNOSIS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PC</cp:lastModifiedBy>
  <cp:revision>29</cp:revision>
  <dcterms:created xsi:type="dcterms:W3CDTF">2006-08-16T00:00:00Z</dcterms:created>
  <dcterms:modified xsi:type="dcterms:W3CDTF">2020-03-26T07:23:56Z</dcterms:modified>
</cp:coreProperties>
</file>