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57" r:id="rId6"/>
    <p:sldId id="285" r:id="rId7"/>
    <p:sldId id="263" r:id="rId8"/>
    <p:sldId id="265" r:id="rId9"/>
    <p:sldId id="266" r:id="rId10"/>
    <p:sldId id="267" r:id="rId11"/>
    <p:sldId id="288" r:id="rId12"/>
    <p:sldId id="289" r:id="rId13"/>
    <p:sldId id="268" r:id="rId14"/>
    <p:sldId id="286" r:id="rId15"/>
    <p:sldId id="282" r:id="rId16"/>
    <p:sldId id="283" r:id="rId17"/>
    <p:sldId id="287" r:id="rId18"/>
    <p:sldId id="269" r:id="rId19"/>
    <p:sldId id="284" r:id="rId20"/>
    <p:sldId id="270" r:id="rId21"/>
    <p:sldId id="271" r:id="rId22"/>
    <p:sldId id="272" r:id="rId23"/>
    <p:sldId id="273" r:id="rId24"/>
    <p:sldId id="274" r:id="rId25"/>
    <p:sldId id="276" r:id="rId26"/>
    <p:sldId id="277" r:id="rId27"/>
    <p:sldId id="278" r:id="rId28"/>
    <p:sldId id="279" r:id="rId29"/>
    <p:sldId id="280" r:id="rId30"/>
    <p:sldId id="28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PASTEURELLOSIS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Genus – 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PASTEURELLA</a:t>
            </a:r>
          </a:p>
          <a:p>
            <a:pPr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                  </a:t>
            </a:r>
            <a:r>
              <a:rPr lang="en-US" u="sng" dirty="0" smtClean="0">
                <a:solidFill>
                  <a:schemeClr val="accent3">
                    <a:lumMod val="75000"/>
                  </a:schemeClr>
                </a:solidFill>
              </a:rPr>
              <a:t>MANNHEIMIA</a:t>
            </a:r>
          </a:p>
          <a:p>
            <a:pPr>
              <a:buNone/>
            </a:pPr>
            <a:endParaRPr lang="en-US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P.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Multocida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Haemorrhagic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Septicemia in cattle 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                  - Fowl cholera in fowl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                  -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Atropic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rhinitis in  pig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                  - Snuffles in  Rabbit.</a:t>
            </a:r>
          </a:p>
          <a:p>
            <a:pPr>
              <a:buNone/>
            </a:pPr>
            <a:r>
              <a:rPr lang="en-IN" sz="2800" i="1" dirty="0" smtClean="0">
                <a:solidFill>
                  <a:schemeClr val="accent2">
                    <a:lumMod val="75000"/>
                  </a:schemeClr>
                </a:solidFill>
              </a:rPr>
              <a:t>                        - </a:t>
            </a:r>
            <a:r>
              <a:rPr lang="en-IN" sz="2800" dirty="0" smtClean="0">
                <a:solidFill>
                  <a:schemeClr val="accent2">
                    <a:lumMod val="75000"/>
                  </a:schemeClr>
                </a:solidFill>
              </a:rPr>
              <a:t>Bubonic Plague – Man (Natural host – rat)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IN" sz="2800" i="1" dirty="0" smtClean="0">
                <a:solidFill>
                  <a:srgbClr val="92D050"/>
                </a:solidFill>
              </a:rPr>
              <a:t> </a:t>
            </a:r>
            <a:r>
              <a:rPr lang="en-IN" sz="2800" i="1" dirty="0" err="1" smtClean="0">
                <a:solidFill>
                  <a:srgbClr val="92D050"/>
                </a:solidFill>
              </a:rPr>
              <a:t>Mannheimia</a:t>
            </a:r>
            <a:r>
              <a:rPr lang="en-IN" sz="2800" i="1" dirty="0" smtClean="0">
                <a:solidFill>
                  <a:srgbClr val="92D050"/>
                </a:solidFill>
              </a:rPr>
              <a:t> </a:t>
            </a:r>
            <a:r>
              <a:rPr lang="en-IN" sz="2800" i="1" dirty="0" err="1" smtClean="0">
                <a:solidFill>
                  <a:srgbClr val="92D050"/>
                </a:solidFill>
              </a:rPr>
              <a:t>haemolytica</a:t>
            </a:r>
            <a:r>
              <a:rPr lang="en-IN" sz="2800" dirty="0" smtClean="0">
                <a:solidFill>
                  <a:srgbClr val="92D050"/>
                </a:solidFill>
              </a:rPr>
              <a:t>– (</a:t>
            </a:r>
            <a:r>
              <a:rPr lang="en-IN" sz="2800" i="1" dirty="0" smtClean="0">
                <a:solidFill>
                  <a:srgbClr val="92D050"/>
                </a:solidFill>
              </a:rPr>
              <a:t>P. </a:t>
            </a:r>
            <a:r>
              <a:rPr lang="en-IN" sz="2800" i="1" dirty="0" err="1" smtClean="0">
                <a:solidFill>
                  <a:srgbClr val="92D050"/>
                </a:solidFill>
              </a:rPr>
              <a:t>Haemolytica</a:t>
            </a:r>
            <a:r>
              <a:rPr lang="en-IN" sz="2800" i="1" dirty="0" smtClean="0">
                <a:solidFill>
                  <a:srgbClr val="92D050"/>
                </a:solidFill>
              </a:rPr>
              <a:t>)</a:t>
            </a:r>
            <a:r>
              <a:rPr lang="en-IN" sz="2800" dirty="0" smtClean="0">
                <a:solidFill>
                  <a:srgbClr val="92D050"/>
                </a:solidFill>
              </a:rPr>
              <a:t> </a:t>
            </a:r>
            <a:r>
              <a:rPr lang="en-US" sz="2800" dirty="0" smtClean="0">
                <a:solidFill>
                  <a:srgbClr val="92D050"/>
                </a:solidFill>
              </a:rPr>
              <a:t> shipping fever in cattle, </a:t>
            </a:r>
            <a:r>
              <a:rPr lang="en-IN" sz="2800" dirty="0" smtClean="0">
                <a:solidFill>
                  <a:srgbClr val="92D050"/>
                </a:solidFill>
              </a:rPr>
              <a:t>Arthritis – Calves, mastitis – Cows &amp; Sheep</a:t>
            </a:r>
          </a:p>
          <a:p>
            <a:pPr>
              <a:buNone/>
            </a:pPr>
            <a:endParaRPr lang="en-IN" sz="28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H.S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 smtClean="0">
                <a:solidFill>
                  <a:srgbClr val="00B050"/>
                </a:solidFill>
              </a:rPr>
              <a:t>Pathogenesis</a:t>
            </a:r>
            <a:endParaRPr lang="en-IN" dirty="0" smtClean="0">
              <a:solidFill>
                <a:srgbClr val="00B050"/>
              </a:solidFill>
            </a:endParaRPr>
          </a:p>
          <a:p>
            <a:pPr algn="just"/>
            <a:r>
              <a:rPr lang="en-IN" dirty="0" smtClean="0"/>
              <a:t>Organisms on entry into the system reaches blood, proliferate and spread throughout the body due to its </a:t>
            </a:r>
            <a:r>
              <a:rPr lang="en-IN" dirty="0" err="1" smtClean="0"/>
              <a:t>septicaemic</a:t>
            </a:r>
            <a:r>
              <a:rPr lang="en-IN" dirty="0" smtClean="0"/>
              <a:t> nature and produces </a:t>
            </a:r>
            <a:r>
              <a:rPr lang="en-IN" dirty="0" err="1" smtClean="0"/>
              <a:t>petechial</a:t>
            </a:r>
            <a:r>
              <a:rPr lang="en-IN" dirty="0" smtClean="0"/>
              <a:t> and </a:t>
            </a:r>
            <a:r>
              <a:rPr lang="en-IN" dirty="0" err="1" smtClean="0"/>
              <a:t>ecchymotic</a:t>
            </a:r>
            <a:r>
              <a:rPr lang="en-IN" dirty="0" smtClean="0"/>
              <a:t> </a:t>
            </a:r>
            <a:r>
              <a:rPr lang="en-IN" dirty="0" err="1" smtClean="0"/>
              <a:t>haemorrhjages</a:t>
            </a:r>
            <a:r>
              <a:rPr lang="en-IN" dirty="0" smtClean="0"/>
              <a:t> on serous  and mucous </a:t>
            </a:r>
            <a:r>
              <a:rPr lang="en-IN" dirty="0" err="1" smtClean="0"/>
              <a:t>menbranes</a:t>
            </a:r>
            <a:r>
              <a:rPr lang="en-IN" dirty="0" smtClean="0"/>
              <a:t> in different organs. Hence it is called as - “ </a:t>
            </a:r>
            <a:r>
              <a:rPr lang="en-IN" b="1" dirty="0" smtClean="0">
                <a:solidFill>
                  <a:srgbClr val="FF0000"/>
                </a:solidFill>
              </a:rPr>
              <a:t>HAEMORRHAGIC SEPTICAEMIA</a:t>
            </a:r>
            <a:r>
              <a:rPr lang="en-IN" b="1" dirty="0" smtClean="0"/>
              <a:t> </a:t>
            </a:r>
            <a:r>
              <a:rPr lang="en-IN" dirty="0" smtClean="0"/>
              <a:t>”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bacteria ( Bipolar) has capsule which prevent its opsonization and Phagocytosis.</a:t>
            </a:r>
          </a:p>
          <a:p>
            <a:r>
              <a:rPr lang="en-US" dirty="0" smtClean="0"/>
              <a:t>The bacteria comes in lymph through pharyngeal tonsils and cause </a:t>
            </a:r>
            <a:r>
              <a:rPr lang="en-US" dirty="0" err="1" smtClean="0"/>
              <a:t>Bactermia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bacteria multiplies and produces septicemia and produce toxins.</a:t>
            </a:r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toxins are –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A) </a:t>
            </a:r>
            <a:r>
              <a:rPr lang="en-US" dirty="0" err="1" smtClean="0">
                <a:solidFill>
                  <a:srgbClr val="C00000"/>
                </a:solidFill>
              </a:rPr>
              <a:t>Leukotoxin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– it help in stabilizing bacteria &amp; prevent its Phagocytosis by destroying </a:t>
            </a:r>
            <a:r>
              <a:rPr lang="en-US" dirty="0" err="1" smtClean="0"/>
              <a:t>monocyte</a:t>
            </a:r>
            <a:r>
              <a:rPr lang="en-US" dirty="0" smtClean="0"/>
              <a:t>, macrophages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B) Endotoxin </a:t>
            </a:r>
            <a:r>
              <a:rPr lang="en-US" dirty="0" smtClean="0"/>
              <a:t>– destroy endothelium of blood vessels and cause intravascular permeability, </a:t>
            </a:r>
            <a:r>
              <a:rPr lang="en-US" dirty="0" err="1" smtClean="0"/>
              <a:t>oedema</a:t>
            </a:r>
            <a:r>
              <a:rPr lang="en-US" dirty="0" smtClean="0"/>
              <a:t> &amp; hemorrhage.</a:t>
            </a:r>
          </a:p>
          <a:p>
            <a:r>
              <a:rPr lang="en-US" dirty="0" smtClean="0"/>
              <a:t>C) </a:t>
            </a:r>
            <a:r>
              <a:rPr lang="en-US" dirty="0" smtClean="0">
                <a:solidFill>
                  <a:srgbClr val="FFC000"/>
                </a:solidFill>
              </a:rPr>
              <a:t>The toxin </a:t>
            </a:r>
            <a:r>
              <a:rPr lang="en-US" dirty="0" smtClean="0"/>
              <a:t>also activate macrophage to release Cytokines.</a:t>
            </a:r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H.S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 smtClean="0">
                <a:solidFill>
                  <a:srgbClr val="00B050"/>
                </a:solidFill>
              </a:rPr>
              <a:t>Clinical signs</a:t>
            </a:r>
            <a:endParaRPr lang="en-IN" dirty="0" smtClean="0">
              <a:solidFill>
                <a:srgbClr val="00B050"/>
              </a:solidFill>
            </a:endParaRPr>
          </a:p>
          <a:p>
            <a:r>
              <a:rPr lang="en-IN" dirty="0" smtClean="0"/>
              <a:t>High temperature, dullness, dyspnoea, hot painful swelling – head, dewlap and neck with Inflammatory </a:t>
            </a:r>
            <a:r>
              <a:rPr lang="en-IN" dirty="0" err="1" smtClean="0"/>
              <a:t>exudate</a:t>
            </a:r>
            <a:r>
              <a:rPr lang="en-IN" dirty="0" smtClean="0"/>
              <a:t> in the subcutaneous tissues.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H.S</a:t>
            </a:r>
            <a:endParaRPr lang="en-IN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752600"/>
            <a:ext cx="3810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676400"/>
            <a:ext cx="3048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H.S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0070C0"/>
                </a:solidFill>
              </a:rPr>
              <a:t>Gross lesions</a:t>
            </a:r>
            <a:endParaRPr lang="en-IN" dirty="0" smtClean="0">
              <a:solidFill>
                <a:srgbClr val="0070C0"/>
              </a:solidFill>
            </a:endParaRPr>
          </a:p>
          <a:p>
            <a:pPr algn="just"/>
            <a:r>
              <a:rPr lang="en-IN" dirty="0" err="1" smtClean="0"/>
              <a:t>Petechiae</a:t>
            </a:r>
            <a:r>
              <a:rPr lang="en-IN" dirty="0" smtClean="0"/>
              <a:t> on all serous and mucous membranes especially on </a:t>
            </a:r>
            <a:r>
              <a:rPr lang="en-IN" dirty="0" err="1" smtClean="0"/>
              <a:t>epicardium</a:t>
            </a:r>
            <a:r>
              <a:rPr lang="en-IN" dirty="0" smtClean="0"/>
              <a:t>, myocardium, pleura, peritoneum and Gastrointestinal tract.</a:t>
            </a:r>
          </a:p>
          <a:p>
            <a:pPr algn="just"/>
            <a:r>
              <a:rPr lang="en-IN" dirty="0" smtClean="0"/>
              <a:t>Lymph glands- Swollen and haemorrhagic</a:t>
            </a:r>
          </a:p>
          <a:p>
            <a:pPr algn="just"/>
            <a:r>
              <a:rPr lang="en-IN" dirty="0" smtClean="0"/>
              <a:t>G.I tract is severely </a:t>
            </a:r>
            <a:r>
              <a:rPr lang="en-IN" dirty="0" err="1" smtClean="0"/>
              <a:t>inflammed</a:t>
            </a:r>
            <a:r>
              <a:rPr lang="en-IN" dirty="0" smtClean="0"/>
              <a:t> with contents mixed with blood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Affected lungs 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828800"/>
            <a:ext cx="390455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0326" y="1828800"/>
            <a:ext cx="362267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H.S</a:t>
            </a:r>
            <a:endParaRPr lang="en-IN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76400"/>
            <a:ext cx="6477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H.S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Microscopic lesions</a:t>
            </a:r>
            <a:endParaRPr lang="en-IN" dirty="0" smtClean="0"/>
          </a:p>
          <a:p>
            <a:pPr algn="just"/>
            <a:r>
              <a:rPr lang="en-IN" dirty="0" smtClean="0"/>
              <a:t>In acute and </a:t>
            </a:r>
            <a:r>
              <a:rPr lang="en-IN" dirty="0" err="1" smtClean="0"/>
              <a:t>subacute</a:t>
            </a:r>
            <a:r>
              <a:rPr lang="en-IN" dirty="0" smtClean="0"/>
              <a:t> cases, the predominant lesion is </a:t>
            </a:r>
            <a:r>
              <a:rPr lang="en-IN" dirty="0" err="1" smtClean="0"/>
              <a:t>fibrinous</a:t>
            </a:r>
            <a:r>
              <a:rPr lang="en-IN" dirty="0" smtClean="0"/>
              <a:t> bronchopneumonia</a:t>
            </a:r>
          </a:p>
          <a:p>
            <a:pPr algn="just"/>
            <a:r>
              <a:rPr lang="en-IN" dirty="0" smtClean="0"/>
              <a:t>The organism is small ovoid rods the ends of rods are more deeply stained than central portion which gives them a bipolar appearance.</a:t>
            </a:r>
          </a:p>
          <a:p>
            <a:pPr algn="just"/>
            <a:r>
              <a:rPr lang="en-IN" dirty="0" smtClean="0"/>
              <a:t>In rabbits – Haemorrhagic </a:t>
            </a:r>
            <a:r>
              <a:rPr lang="en-IN" dirty="0" err="1" smtClean="0"/>
              <a:t>tracheitis</a:t>
            </a:r>
            <a:r>
              <a:rPr lang="en-IN" dirty="0" smtClean="0"/>
              <a:t>.</a:t>
            </a:r>
          </a:p>
          <a:p>
            <a:pPr algn="just"/>
            <a:endParaRPr lang="en-IN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</a:t>
            </a:r>
            <a:endParaRPr lang="en-I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1" y="2286000"/>
            <a:ext cx="6781799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H.S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just"/>
            <a:r>
              <a:rPr lang="en-US" sz="2800" dirty="0" smtClean="0"/>
              <a:t>Colonies are small, non- hemolytic, translucent, </a:t>
            </a:r>
            <a:r>
              <a:rPr lang="en-US" sz="2800" dirty="0" err="1" smtClean="0"/>
              <a:t>mucoid</a:t>
            </a:r>
            <a:r>
              <a:rPr lang="en-US" sz="2800" dirty="0" smtClean="0"/>
              <a:t> type.</a:t>
            </a:r>
          </a:p>
          <a:p>
            <a:pPr algn="just"/>
            <a:r>
              <a:rPr lang="en-US" dirty="0" smtClean="0"/>
              <a:t>They don’t grow in </a:t>
            </a:r>
            <a:r>
              <a:rPr lang="en-US" dirty="0" err="1" smtClean="0"/>
              <a:t>Mckonkcy’s</a:t>
            </a:r>
            <a:r>
              <a:rPr lang="en-US" dirty="0" smtClean="0"/>
              <a:t> agar.</a:t>
            </a:r>
          </a:p>
          <a:p>
            <a:pPr algn="just"/>
            <a:r>
              <a:rPr lang="en-US" dirty="0" smtClean="0"/>
              <a:t> </a:t>
            </a:r>
            <a:r>
              <a:rPr lang="en-US" sz="2800" dirty="0" err="1" smtClean="0"/>
              <a:t>Manniheimia</a:t>
            </a:r>
            <a:r>
              <a:rPr lang="en-US" sz="2800" dirty="0" smtClean="0"/>
              <a:t> </a:t>
            </a:r>
            <a:r>
              <a:rPr lang="en-US" sz="2800" dirty="0" err="1" smtClean="0"/>
              <a:t>Haemolytica</a:t>
            </a:r>
            <a:r>
              <a:rPr lang="en-US" sz="2800" dirty="0" smtClean="0"/>
              <a:t> – can grow in </a:t>
            </a:r>
            <a:r>
              <a:rPr lang="en-US" sz="2800" dirty="0" err="1" smtClean="0"/>
              <a:t>Mckonkcy’s</a:t>
            </a:r>
            <a:r>
              <a:rPr lang="en-US" sz="2800" dirty="0" smtClean="0"/>
              <a:t> agar</a:t>
            </a:r>
            <a:endParaRPr lang="en-IN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H.S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Diagnosis</a:t>
            </a:r>
            <a:endParaRPr lang="en-IN" dirty="0" smtClean="0"/>
          </a:p>
          <a:p>
            <a:pPr algn="just"/>
            <a:r>
              <a:rPr lang="en-IN" dirty="0" smtClean="0"/>
              <a:t>Examination of blood smear</a:t>
            </a:r>
          </a:p>
          <a:p>
            <a:pPr algn="just"/>
            <a:r>
              <a:rPr lang="en-IN" dirty="0" smtClean="0"/>
              <a:t>A heart blood swab may be rubbed over the scarified abdomen of a rabbit. It will die within 24 to 40 hours  showing </a:t>
            </a:r>
            <a:r>
              <a:rPr lang="en-IN" dirty="0" err="1" smtClean="0"/>
              <a:t>haemorrhgaes</a:t>
            </a:r>
            <a:r>
              <a:rPr lang="en-IN" dirty="0" smtClean="0"/>
              <a:t>, especially haemorrhagic </a:t>
            </a:r>
            <a:r>
              <a:rPr lang="en-IN" dirty="0" err="1" smtClean="0"/>
              <a:t>tracheitis</a:t>
            </a:r>
            <a:r>
              <a:rPr lang="en-IN" dirty="0" smtClean="0"/>
              <a:t> is </a:t>
            </a:r>
            <a:r>
              <a:rPr lang="en-IN" dirty="0" err="1" smtClean="0"/>
              <a:t>pathognomonic</a:t>
            </a:r>
            <a:r>
              <a:rPr lang="en-IN" dirty="0" smtClean="0"/>
              <a:t> lesion</a:t>
            </a:r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JOHNE'S DISEASE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Synonym </a:t>
            </a:r>
            <a:r>
              <a:rPr lang="en-IN" dirty="0" smtClean="0"/>
              <a:t>: </a:t>
            </a:r>
            <a:r>
              <a:rPr lang="en-IN" dirty="0" err="1" smtClean="0"/>
              <a:t>Paratuberculosis</a:t>
            </a:r>
            <a:endParaRPr lang="en-IN" dirty="0" smtClean="0"/>
          </a:p>
          <a:p>
            <a:endParaRPr lang="en-US" dirty="0" smtClean="0"/>
          </a:p>
          <a:p>
            <a:pPr algn="just"/>
            <a:r>
              <a:rPr lang="en-IN" dirty="0" smtClean="0"/>
              <a:t>Chronic wasting illness of ruminants with prolonged course, recurrent diarrhoea, dehydration, emaciation and</a:t>
            </a:r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Aetiology</a:t>
            </a:r>
            <a:endParaRPr lang="en-IN" dirty="0" smtClean="0"/>
          </a:p>
          <a:p>
            <a:r>
              <a:rPr lang="en-IN" i="1" dirty="0" err="1" smtClean="0"/>
              <a:t>Mycobaterium</a:t>
            </a:r>
            <a:r>
              <a:rPr lang="en-IN" i="1" dirty="0" smtClean="0"/>
              <a:t> </a:t>
            </a:r>
            <a:r>
              <a:rPr lang="en-IN" i="1" dirty="0" err="1" smtClean="0"/>
              <a:t>paratuberculosis</a:t>
            </a:r>
            <a:r>
              <a:rPr lang="en-IN" i="1" dirty="0" smtClean="0"/>
              <a:t> - </a:t>
            </a:r>
            <a:r>
              <a:rPr lang="en-IN" dirty="0" smtClean="0"/>
              <a:t>Three strains:</a:t>
            </a:r>
          </a:p>
          <a:p>
            <a:pPr lvl="1"/>
            <a:r>
              <a:rPr lang="en-IN" dirty="0" smtClean="0"/>
              <a:t>Bovine strain</a:t>
            </a:r>
          </a:p>
          <a:p>
            <a:pPr lvl="1"/>
            <a:r>
              <a:rPr lang="en-IN" dirty="0" smtClean="0"/>
              <a:t>Ovine strain</a:t>
            </a:r>
          </a:p>
          <a:p>
            <a:pPr lvl="1"/>
            <a:r>
              <a:rPr lang="en-IN" dirty="0" smtClean="0"/>
              <a:t>Scottish strain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b="1" dirty="0" smtClean="0"/>
              <a:t>Incidence</a:t>
            </a:r>
            <a:endParaRPr lang="en-IN" dirty="0" smtClean="0"/>
          </a:p>
          <a:p>
            <a:r>
              <a:rPr lang="en-IN" dirty="0" smtClean="0"/>
              <a:t>The disease is of worldwide distribution and constitutes an important economic problem in cattle</a:t>
            </a:r>
          </a:p>
          <a:p>
            <a:r>
              <a:rPr lang="en-IN" b="1" dirty="0" smtClean="0"/>
              <a:t>Susceptibility</a:t>
            </a:r>
            <a:endParaRPr lang="en-IN" dirty="0" smtClean="0"/>
          </a:p>
          <a:p>
            <a:r>
              <a:rPr lang="en-IN" dirty="0" smtClean="0"/>
              <a:t>Ruminants are usually affected. Horses and pigs may be affected very rarely</a:t>
            </a:r>
          </a:p>
          <a:p>
            <a:r>
              <a:rPr lang="en-US" dirty="0" smtClean="0"/>
              <a:t>2-3 year-old female in high milk production most susceptible.</a:t>
            </a:r>
          </a:p>
          <a:p>
            <a:r>
              <a:rPr lang="en-US" dirty="0" smtClean="0"/>
              <a:t>Cow – sub-clinical, organism abundantly in the milk – new born animals highly susceptible.</a:t>
            </a:r>
          </a:p>
          <a:p>
            <a:r>
              <a:rPr lang="en-US" dirty="0" smtClean="0"/>
              <a:t>Gut is the main target organ</a:t>
            </a:r>
            <a:endParaRPr lang="en-IN" dirty="0" smtClean="0"/>
          </a:p>
          <a:p>
            <a:r>
              <a:rPr lang="en-IN" dirty="0" smtClean="0"/>
              <a:t>It is less frequently encountered sheep and goats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Transmission</a:t>
            </a:r>
            <a:endParaRPr lang="en-IN" dirty="0" smtClean="0"/>
          </a:p>
          <a:p>
            <a:r>
              <a:rPr lang="en-IN" dirty="0" smtClean="0"/>
              <a:t>Infection is ingestion. Faeces containing the organisms serve as the primary source of infection</a:t>
            </a:r>
          </a:p>
          <a:p>
            <a:r>
              <a:rPr lang="en-IN" dirty="0" smtClean="0"/>
              <a:t>Incubation period : Long and protracted even </a:t>
            </a:r>
            <a:r>
              <a:rPr lang="en-IN" dirty="0" err="1" smtClean="0"/>
              <a:t>upto</a:t>
            </a:r>
            <a:r>
              <a:rPr lang="en-IN" dirty="0" smtClean="0"/>
              <a:t> 2 years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IN" dirty="0" smtClean="0"/>
              <a:t>Organisms enters the body through intestinal mucosa, sets up </a:t>
            </a:r>
            <a:r>
              <a:rPr lang="en-IN" dirty="0" err="1" smtClean="0"/>
              <a:t>bacteremia</a:t>
            </a:r>
            <a:r>
              <a:rPr lang="en-IN" dirty="0" smtClean="0"/>
              <a:t> and settles in the mucosa of intestine, mesenteric lymph nodes and tonsil produce a chronic </a:t>
            </a:r>
            <a:r>
              <a:rPr lang="en-IN" dirty="0" err="1" smtClean="0"/>
              <a:t>granulomatous</a:t>
            </a:r>
            <a:r>
              <a:rPr lang="en-IN" dirty="0" smtClean="0"/>
              <a:t> inflammation</a:t>
            </a:r>
          </a:p>
          <a:p>
            <a:endParaRPr lang="en-US" dirty="0" smtClean="0"/>
          </a:p>
          <a:p>
            <a:pPr algn="just"/>
            <a:r>
              <a:rPr lang="en-IN" dirty="0" smtClean="0"/>
              <a:t>Cell mediated immune response and followed by </a:t>
            </a:r>
            <a:r>
              <a:rPr lang="en-IN" dirty="0" err="1" smtClean="0"/>
              <a:t>humoral</a:t>
            </a:r>
            <a:r>
              <a:rPr lang="en-IN" dirty="0" smtClean="0"/>
              <a:t> immune response initiated by the release of bacteria by dying macrophages as the disease progresses. </a:t>
            </a:r>
            <a:endParaRPr lang="en-IN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Immediate hypersensitivity – Mediates diarrhea.</a:t>
            </a:r>
          </a:p>
          <a:p>
            <a:r>
              <a:rPr lang="en-US" dirty="0" smtClean="0"/>
              <a:t>Delayed hypersensitivity – mediates emaciation &amp; anemia.</a:t>
            </a:r>
          </a:p>
          <a:p>
            <a:r>
              <a:rPr lang="en-US" dirty="0" smtClean="0"/>
              <a:t>Failure of protein synthesis – mediates muscle atrophy.</a:t>
            </a:r>
          </a:p>
          <a:p>
            <a:r>
              <a:rPr lang="en-US" dirty="0" err="1" smtClean="0"/>
              <a:t>Cytotoxic</a:t>
            </a:r>
            <a:r>
              <a:rPr lang="en-US" dirty="0" smtClean="0"/>
              <a:t> – muscle atrophy &amp; renal damage.</a:t>
            </a:r>
            <a:endParaRPr lang="en-IN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Clinical signs</a:t>
            </a:r>
            <a:endParaRPr lang="en-IN" dirty="0" smtClean="0"/>
          </a:p>
          <a:p>
            <a:r>
              <a:rPr lang="en-IN" dirty="0" smtClean="0"/>
              <a:t>Emaciation, hide and bound with dry coat</a:t>
            </a:r>
          </a:p>
          <a:p>
            <a:r>
              <a:rPr lang="en-IN" dirty="0" smtClean="0"/>
              <a:t>Normal appetite with increased thirst and </a:t>
            </a:r>
            <a:r>
              <a:rPr lang="en-IN" dirty="0" err="1" smtClean="0"/>
              <a:t>diarrrhoea</a:t>
            </a:r>
            <a:endParaRPr lang="en-IN" dirty="0" smtClean="0"/>
          </a:p>
          <a:p>
            <a:r>
              <a:rPr lang="en-IN" dirty="0" smtClean="0"/>
              <a:t>Sheep and goat – Diarrhoea is not common, emaciation observed</a:t>
            </a:r>
            <a:endParaRPr lang="en-IN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b="1" dirty="0" smtClean="0"/>
              <a:t>Gross lesions</a:t>
            </a:r>
            <a:endParaRPr lang="en-IN" dirty="0" smtClean="0"/>
          </a:p>
          <a:p>
            <a:r>
              <a:rPr lang="en-IN" dirty="0" smtClean="0"/>
              <a:t>Carcass – Emaciation with gelatinous fat</a:t>
            </a:r>
          </a:p>
          <a:p>
            <a:r>
              <a:rPr lang="en-IN" dirty="0" smtClean="0"/>
              <a:t>Terminal part of ileum – Wall thickened and oedematous</a:t>
            </a:r>
          </a:p>
          <a:p>
            <a:r>
              <a:rPr lang="en-IN" dirty="0" smtClean="0"/>
              <a:t>The mucosa is folded and showed Transverse corrugation or </a:t>
            </a:r>
            <a:r>
              <a:rPr lang="en-IN" dirty="0" err="1" smtClean="0"/>
              <a:t>rugae</a:t>
            </a:r>
            <a:r>
              <a:rPr lang="en-IN" dirty="0" smtClean="0"/>
              <a:t> (like cerebral convolution)</a:t>
            </a:r>
          </a:p>
          <a:p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47912" y="2620169"/>
            <a:ext cx="44481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295400" y="609600"/>
            <a:ext cx="46660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                  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3182581" y="5460326"/>
            <a:ext cx="2778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JD - corrugation of intestine</a:t>
            </a:r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H.S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Bio-chemical tests are done</a:t>
            </a:r>
            <a:r>
              <a:rPr lang="en-US" dirty="0" smtClean="0"/>
              <a:t>.</a:t>
            </a:r>
          </a:p>
          <a:p>
            <a:r>
              <a:rPr lang="en-US" sz="2800" dirty="0" smtClean="0"/>
              <a:t>They are </a:t>
            </a:r>
            <a:r>
              <a:rPr lang="en-US" sz="2800" dirty="0" err="1" smtClean="0"/>
              <a:t>oxidase</a:t>
            </a:r>
            <a:r>
              <a:rPr lang="en-US" sz="2800" dirty="0" smtClean="0"/>
              <a:t> + </a:t>
            </a:r>
            <a:r>
              <a:rPr lang="en-US" sz="2800" dirty="0" err="1" smtClean="0"/>
              <a:t>Ve</a:t>
            </a:r>
            <a:r>
              <a:rPr lang="en-US" sz="2800" dirty="0" smtClean="0"/>
              <a:t> , </a:t>
            </a:r>
            <a:r>
              <a:rPr lang="en-US" sz="2800" dirty="0" err="1" smtClean="0"/>
              <a:t>indole</a:t>
            </a:r>
            <a:r>
              <a:rPr lang="en-US" sz="2800" dirty="0" smtClean="0"/>
              <a:t> +</a:t>
            </a:r>
            <a:r>
              <a:rPr lang="en-US" sz="2800" dirty="0" err="1" smtClean="0"/>
              <a:t>Ve</a:t>
            </a:r>
            <a:r>
              <a:rPr lang="en-US" sz="2800" dirty="0" smtClean="0"/>
              <a:t>, </a:t>
            </a:r>
            <a:r>
              <a:rPr lang="en-US" sz="2800" dirty="0" err="1" smtClean="0"/>
              <a:t>catalase</a:t>
            </a:r>
            <a:r>
              <a:rPr lang="en-US" sz="2800" dirty="0" smtClean="0"/>
              <a:t> – </a:t>
            </a:r>
            <a:r>
              <a:rPr lang="en-US" sz="2800" dirty="0" err="1" smtClean="0"/>
              <a:t>Ve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Nitrates will be reduced to nitrites, acid produces without gas, citrate – </a:t>
            </a:r>
            <a:r>
              <a:rPr lang="en-US" sz="2800" dirty="0" err="1" smtClean="0"/>
              <a:t>Ve</a:t>
            </a:r>
            <a:endParaRPr lang="en-US" sz="2800" dirty="0" smtClean="0"/>
          </a:p>
          <a:p>
            <a:endParaRPr lang="en-IN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Microscopically – pronounced chronic granulomatous enteritis with heavy lymphocytic infiltration, typical Langerhans type gaint cells &amp; scattered granulomatas.</a:t>
            </a:r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H.S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They have both capsular (5) and somatic antigens (16).</a:t>
            </a:r>
          </a:p>
          <a:p>
            <a:r>
              <a:rPr lang="en-US" dirty="0" smtClean="0"/>
              <a:t>Capsular antigens – A, B, D, E, F: - H A test</a:t>
            </a:r>
          </a:p>
          <a:p>
            <a:r>
              <a:rPr lang="en-US" dirty="0" smtClean="0"/>
              <a:t>Somatic Ag – I,--------XVI -  AGPT.</a:t>
            </a:r>
          </a:p>
          <a:p>
            <a:r>
              <a:rPr lang="en-US" dirty="0" smtClean="0"/>
              <a:t>B : 2 is responsible for HS in India and S-E Asia.</a:t>
            </a:r>
          </a:p>
          <a:p>
            <a:r>
              <a:rPr lang="en-US" dirty="0" smtClean="0"/>
              <a:t>E : 2 is found only Africa.</a:t>
            </a:r>
          </a:p>
          <a:p>
            <a:r>
              <a:rPr lang="en-US" dirty="0" smtClean="0"/>
              <a:t>Fowl cholera – A: 1, A : 3,4, F : 4, D : 3. </a:t>
            </a:r>
          </a:p>
          <a:p>
            <a:r>
              <a:rPr lang="en-US" dirty="0" smtClean="0"/>
              <a:t>A: 1  - more prevalent</a:t>
            </a:r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HAEMORRHAGIC SEPTICAEMIA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Acute septacaemic disease with high fever, respiratory distress, diarrhea. In less acute case, oedema occurs at the brisket region. Absent in buffalo, they usually occurs with in 2-4 days. </a:t>
            </a:r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450986"/>
            <a:ext cx="6629399" cy="476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H.S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Synonym:</a:t>
            </a:r>
            <a:r>
              <a:rPr lang="en-IN" dirty="0" smtClean="0"/>
              <a:t> Stockyards disease , </a:t>
            </a:r>
            <a:r>
              <a:rPr lang="en-IN" dirty="0" err="1" smtClean="0"/>
              <a:t>Pasteurellosis</a:t>
            </a:r>
            <a:r>
              <a:rPr lang="en-IN" dirty="0" smtClean="0"/>
              <a:t>, Gala </a:t>
            </a:r>
            <a:r>
              <a:rPr lang="en-IN" dirty="0" err="1" smtClean="0"/>
              <a:t>ghout</a:t>
            </a:r>
            <a:r>
              <a:rPr lang="en-IN" dirty="0" smtClean="0"/>
              <a:t>.</a:t>
            </a:r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Incidence</a:t>
            </a:r>
            <a:endParaRPr lang="en-IN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It is one of the important bacterial diseases of cattle and rarely  buffaloes in India</a:t>
            </a:r>
          </a:p>
          <a:p>
            <a:r>
              <a:rPr lang="en-IN" dirty="0" smtClean="0"/>
              <a:t>Sheep and goat – Rarely affected</a:t>
            </a:r>
          </a:p>
          <a:p>
            <a:r>
              <a:rPr lang="en-IN" dirty="0" smtClean="0"/>
              <a:t>Swine and Fowls – May be affected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H.S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C000"/>
                </a:solidFill>
              </a:rPr>
              <a:t>Transmission</a:t>
            </a:r>
            <a:endParaRPr lang="en-IN" dirty="0" smtClean="0">
              <a:solidFill>
                <a:srgbClr val="FFC000"/>
              </a:solidFill>
            </a:endParaRPr>
          </a:p>
          <a:p>
            <a:r>
              <a:rPr lang="en-IN" dirty="0" smtClean="0"/>
              <a:t>Ingestion of contaminated feed, water etc.</a:t>
            </a:r>
          </a:p>
          <a:p>
            <a:r>
              <a:rPr lang="en-IN" dirty="0" smtClean="0"/>
              <a:t>The organism is found in the saliva of affected animals</a:t>
            </a:r>
          </a:p>
          <a:p>
            <a:r>
              <a:rPr lang="en-IN" dirty="0" smtClean="0"/>
              <a:t>Droplet infection may occur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822</Words>
  <Application>Microsoft Office PowerPoint</Application>
  <PresentationFormat>On-screen Show (4:3)</PresentationFormat>
  <Paragraphs>111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PASTEURELLOSIS</vt:lpstr>
      <vt:lpstr>H.S</vt:lpstr>
      <vt:lpstr>H.S</vt:lpstr>
      <vt:lpstr>H.S</vt:lpstr>
      <vt:lpstr>HAEMORRHAGIC SEPTICAEMIA</vt:lpstr>
      <vt:lpstr>Slide 6</vt:lpstr>
      <vt:lpstr>H.S</vt:lpstr>
      <vt:lpstr>Incidence</vt:lpstr>
      <vt:lpstr>H.S</vt:lpstr>
      <vt:lpstr>H.S</vt:lpstr>
      <vt:lpstr>Pathogenesis </vt:lpstr>
      <vt:lpstr>Slide 12</vt:lpstr>
      <vt:lpstr>H.S</vt:lpstr>
      <vt:lpstr>H.S</vt:lpstr>
      <vt:lpstr>H.S</vt:lpstr>
      <vt:lpstr>Affected lungs </vt:lpstr>
      <vt:lpstr>H.S</vt:lpstr>
      <vt:lpstr>H.S</vt:lpstr>
      <vt:lpstr>HS</vt:lpstr>
      <vt:lpstr>H.S</vt:lpstr>
      <vt:lpstr>JOHNE'S DISEASE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75</cp:revision>
  <dcterms:created xsi:type="dcterms:W3CDTF">2006-08-16T00:00:00Z</dcterms:created>
  <dcterms:modified xsi:type="dcterms:W3CDTF">2009-08-19T19:45:56Z</dcterms:modified>
</cp:coreProperties>
</file>