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0D84E-C6CE-41A4-B71B-93D46B96546D}" type="datetimeFigureOut">
              <a:rPr lang="en-IN" smtClean="0"/>
              <a:t>28-03-2020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08981-2EC7-425D-9A95-F18158E7B0AC}" type="slidenum">
              <a:rPr lang="en-IN" smtClean="0"/>
              <a:t>‹#›</a:t>
            </a:fld>
            <a:endParaRPr lang="en-IN"/>
          </a:p>
        </p:txBody>
      </p:sp>
    </p:spTree>
    <p:extLst>
      <p:ext uri="{BB962C8B-B14F-4D97-AF65-F5344CB8AC3E}">
        <p14:creationId xmlns:p14="http://schemas.microsoft.com/office/powerpoint/2010/main" val="22437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238FA71-4FD4-4B74-B61F-688E9807CE13}" type="slidenum">
              <a:rPr lang="en-IN" smtClean="0">
                <a:solidFill>
                  <a:prstClr val="black"/>
                </a:solidFill>
              </a:rPr>
              <a:pPr/>
              <a:t>9</a:t>
            </a:fld>
            <a:endParaRPr lang="en-IN">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17" name="Footer Placeholder 16"/>
          <p:cNvSpPr>
            <a:spLocks noGrp="1"/>
          </p:cNvSpPr>
          <p:nvPr>
            <p:ph type="ftr" sz="quarter" idx="11"/>
          </p:nvPr>
        </p:nvSpPr>
        <p:spPr/>
        <p:txBody>
          <a:bodyPr/>
          <a:lstStyle/>
          <a:p>
            <a:endParaRPr lang="en-US" dirty="0">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8967560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39543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dirty="0">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70762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0610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8" name="Footer Placeholder 7"/>
          <p:cNvSpPr>
            <a:spLocks noGrp="1"/>
          </p:cNvSpPr>
          <p:nvPr>
            <p:ph type="ftr" sz="quarter" idx="11"/>
          </p:nvPr>
        </p:nvSpPr>
        <p:spPr/>
        <p:txBody>
          <a:bodyPr/>
          <a:lstStyle/>
          <a:p>
            <a:endParaRPr lang="en-US" dirty="0">
              <a:solidFill>
                <a:srgbClr val="696464"/>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52045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4" name="Footer Placeholder 3"/>
          <p:cNvSpPr>
            <a:spLocks noGrp="1"/>
          </p:cNvSpPr>
          <p:nvPr>
            <p:ph type="ftr" sz="quarter" idx="11"/>
          </p:nvPr>
        </p:nvSpPr>
        <p:spPr/>
        <p:txBody>
          <a:bodyPr/>
          <a:lstStyle/>
          <a:p>
            <a:endParaRPr lang="en-US" dirty="0">
              <a:solidFill>
                <a:srgbClr val="696464"/>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89640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3" name="Footer Placeholder 2"/>
          <p:cNvSpPr>
            <a:spLocks noGrp="1"/>
          </p:cNvSpPr>
          <p:nvPr>
            <p:ph type="ftr" sz="quarter" idx="11"/>
          </p:nvPr>
        </p:nvSpPr>
        <p:spPr/>
        <p:txBody>
          <a:bodyPr/>
          <a:lstStyle/>
          <a:p>
            <a:endParaRPr lang="en-US" dirty="0">
              <a:solidFill>
                <a:srgbClr val="696464"/>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31300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0798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dirty="0">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8581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12609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9692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solidFill>
                  <a:srgbClr val="696464"/>
                </a:solidFill>
              </a:rPr>
              <a:pPr/>
              <a:t>3/28/2020</a:t>
            </a:fld>
            <a:endParaRPr lang="en-US" dirty="0">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17732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14400"/>
            <a:ext cx="8686800" cy="5638800"/>
          </a:xfrm>
        </p:spPr>
        <p:txBody>
          <a:bodyPr/>
          <a:lstStyle/>
          <a:p>
            <a:pPr algn="ctr">
              <a:buNone/>
            </a:pPr>
            <a:r>
              <a:rPr lang="en-IN" sz="3600" b="1" dirty="0" smtClean="0">
                <a:latin typeface="Times New Roman" pitchFamily="18" charset="0"/>
                <a:cs typeface="Times New Roman" pitchFamily="18" charset="0"/>
              </a:rPr>
              <a:t>Laboratory Animals </a:t>
            </a:r>
          </a:p>
          <a:p>
            <a:pPr algn="ctr">
              <a:buNone/>
            </a:pPr>
            <a:endParaRPr lang="en-IN" sz="3600" b="1" dirty="0" smtClean="0">
              <a:latin typeface="Times New Roman" pitchFamily="18" charset="0"/>
              <a:cs typeface="Times New Roman" pitchFamily="18" charset="0"/>
            </a:endParaRPr>
          </a:p>
          <a:p>
            <a:pPr algn="ctr">
              <a:buNone/>
            </a:pPr>
            <a:endParaRPr lang="en-IN" sz="3600" b="1" dirty="0" smtClean="0">
              <a:latin typeface="Times New Roman" pitchFamily="18" charset="0"/>
              <a:cs typeface="Times New Roman" pitchFamily="18" charset="0"/>
            </a:endParaRPr>
          </a:p>
          <a:p>
            <a:pPr algn="ctr">
              <a:buNone/>
            </a:pPr>
            <a:endParaRPr lang="en-IN" sz="3600" b="1" dirty="0" smtClean="0">
              <a:latin typeface="Times New Roman" pitchFamily="18" charset="0"/>
              <a:cs typeface="Times New Roman" pitchFamily="18" charset="0"/>
            </a:endParaRPr>
          </a:p>
          <a:p>
            <a:pPr algn="ctr">
              <a:buNone/>
            </a:pPr>
            <a:endParaRPr lang="en-IN" sz="3600" b="1" dirty="0" smtClean="0">
              <a:latin typeface="Times New Roman" pitchFamily="18" charset="0"/>
              <a:cs typeface="Times New Roman" pitchFamily="18" charset="0"/>
            </a:endParaRPr>
          </a:p>
          <a:p>
            <a:pPr algn="ctr">
              <a:buNone/>
            </a:pPr>
            <a:endParaRPr lang="en-IN" sz="3600" b="1" dirty="0" smtClean="0">
              <a:latin typeface="Times New Roman" pitchFamily="18" charset="0"/>
              <a:cs typeface="Times New Roman" pitchFamily="18" charset="0"/>
            </a:endParaRPr>
          </a:p>
          <a:p>
            <a:pPr algn="ctr">
              <a:buNone/>
            </a:pPr>
            <a:r>
              <a:rPr lang="en-US" sz="3600" b="1" dirty="0" smtClean="0">
                <a:latin typeface="Times New Roman" pitchFamily="18" charset="0"/>
                <a:cs typeface="Times New Roman" pitchFamily="18" charset="0"/>
              </a:rPr>
              <a:t>Dr. R. R. K. </a:t>
            </a:r>
            <a:r>
              <a:rPr lang="en-US" sz="3600" b="1" dirty="0" err="1" smtClean="0">
                <a:latin typeface="Times New Roman" pitchFamily="18" charset="0"/>
                <a:cs typeface="Times New Roman" pitchFamily="18" charset="0"/>
              </a:rPr>
              <a:t>Sinha</a:t>
            </a:r>
            <a:endParaRPr lang="en-IN" sz="3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6647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33400"/>
            <a:ext cx="8229600" cy="5943600"/>
          </a:xfrm>
        </p:spPr>
        <p:txBody>
          <a:bodyPr/>
          <a:lstStyle/>
          <a:p>
            <a:pPr algn="just">
              <a:buNone/>
            </a:pPr>
            <a:r>
              <a:rPr lang="en-IN" b="1" dirty="0" smtClean="0">
                <a:solidFill>
                  <a:schemeClr val="bg1"/>
                </a:solidFill>
              </a:rPr>
              <a:t>Difference between Rat and Mice:</a:t>
            </a:r>
          </a:p>
          <a:p>
            <a:pPr algn="just">
              <a:buNone/>
            </a:pPr>
            <a:endParaRPr lang="en-IN" dirty="0"/>
          </a:p>
        </p:txBody>
      </p:sp>
      <p:graphicFrame>
        <p:nvGraphicFramePr>
          <p:cNvPr id="4" name="Table 3"/>
          <p:cNvGraphicFramePr>
            <a:graphicFrameLocks noGrp="1"/>
          </p:cNvGraphicFramePr>
          <p:nvPr/>
        </p:nvGraphicFramePr>
        <p:xfrm>
          <a:off x="304800" y="1212850"/>
          <a:ext cx="8534400" cy="5111750"/>
        </p:xfrm>
        <a:graphic>
          <a:graphicData uri="http://schemas.openxmlformats.org/drawingml/2006/table">
            <a:tbl>
              <a:tblPr firstRow="1" bandRow="1">
                <a:tableStyleId>{21E4AEA4-8DFA-4A89-87EB-49C32662AFE0}</a:tableStyleId>
              </a:tblPr>
              <a:tblGrid>
                <a:gridCol w="4267200">
                  <a:extLst>
                    <a:ext uri="{9D8B030D-6E8A-4147-A177-3AD203B41FA5}">
                      <a16:colId xmlns:a16="http://schemas.microsoft.com/office/drawing/2014/main" xmlns="" val="20000"/>
                    </a:ext>
                  </a:extLst>
                </a:gridCol>
                <a:gridCol w="4267200">
                  <a:extLst>
                    <a:ext uri="{9D8B030D-6E8A-4147-A177-3AD203B41FA5}">
                      <a16:colId xmlns:a16="http://schemas.microsoft.com/office/drawing/2014/main" xmlns="" val="20001"/>
                    </a:ext>
                  </a:extLst>
                </a:gridCol>
              </a:tblGrid>
              <a:tr h="1022350">
                <a:tc>
                  <a:txBody>
                    <a:bodyPr/>
                    <a:lstStyle/>
                    <a:p>
                      <a:pPr algn="ctr"/>
                      <a:r>
                        <a:rPr lang="en-IN" sz="2400" dirty="0" smtClean="0"/>
                        <a:t>Rat</a:t>
                      </a:r>
                      <a:endParaRPr lang="en-IN" sz="2400" b="1" dirty="0">
                        <a:solidFill>
                          <a:schemeClr val="accent6">
                            <a:lumMod val="50000"/>
                          </a:schemeClr>
                        </a:solidFill>
                      </a:endParaRPr>
                    </a:p>
                  </a:txBody>
                  <a:tcPr/>
                </a:tc>
                <a:tc>
                  <a:txBody>
                    <a:bodyPr/>
                    <a:lstStyle/>
                    <a:p>
                      <a:pPr algn="ctr"/>
                      <a:r>
                        <a:rPr lang="en-IN" sz="2400" dirty="0" smtClean="0"/>
                        <a:t>Mice</a:t>
                      </a:r>
                      <a:endParaRPr lang="en-IN" sz="2400" b="1" dirty="0">
                        <a:solidFill>
                          <a:schemeClr val="accent6">
                            <a:lumMod val="50000"/>
                          </a:schemeClr>
                        </a:solidFill>
                      </a:endParaRPr>
                    </a:p>
                  </a:txBody>
                  <a:tcPr/>
                </a:tc>
                <a:extLst>
                  <a:ext uri="{0D108BD9-81ED-4DB2-BD59-A6C34878D82A}">
                    <a16:rowId xmlns:a16="http://schemas.microsoft.com/office/drawing/2014/main" xmlns="" val="10000"/>
                  </a:ext>
                </a:extLst>
              </a:tr>
              <a:tr h="1022350">
                <a:tc>
                  <a:txBody>
                    <a:bodyPr/>
                    <a:lstStyle/>
                    <a:p>
                      <a:pPr algn="ctr"/>
                      <a:r>
                        <a:rPr lang="en-IN" sz="2400" dirty="0" smtClean="0"/>
                        <a:t>Fur of rat is coarse.</a:t>
                      </a:r>
                      <a:endParaRPr lang="en-IN" sz="2400" dirty="0"/>
                    </a:p>
                  </a:txBody>
                  <a:tcPr/>
                </a:tc>
                <a:tc>
                  <a:txBody>
                    <a:bodyPr/>
                    <a:lstStyle/>
                    <a:p>
                      <a:pPr algn="ctr"/>
                      <a:r>
                        <a:rPr lang="en-IN" sz="2400" dirty="0" smtClean="0"/>
                        <a:t>Fur is</a:t>
                      </a:r>
                      <a:r>
                        <a:rPr lang="en-IN" sz="2400" baseline="0" dirty="0" smtClean="0"/>
                        <a:t> Smooth</a:t>
                      </a:r>
                      <a:endParaRPr lang="en-IN" sz="2400" dirty="0"/>
                    </a:p>
                  </a:txBody>
                  <a:tcPr/>
                </a:tc>
                <a:extLst>
                  <a:ext uri="{0D108BD9-81ED-4DB2-BD59-A6C34878D82A}">
                    <a16:rowId xmlns:a16="http://schemas.microsoft.com/office/drawing/2014/main" xmlns="" val="10001"/>
                  </a:ext>
                </a:extLst>
              </a:tr>
              <a:tr h="1022350">
                <a:tc>
                  <a:txBody>
                    <a:bodyPr/>
                    <a:lstStyle/>
                    <a:p>
                      <a:pPr algn="ctr"/>
                      <a:r>
                        <a:rPr lang="en-IN" sz="2400" dirty="0" smtClean="0"/>
                        <a:t>Tail of rat is thicker and well serrated (notches on edge)</a:t>
                      </a:r>
                      <a:endParaRPr lang="en-IN" sz="2400" dirty="0"/>
                    </a:p>
                  </a:txBody>
                  <a:tcPr/>
                </a:tc>
                <a:tc>
                  <a:txBody>
                    <a:bodyPr/>
                    <a:lstStyle/>
                    <a:p>
                      <a:pPr algn="ctr"/>
                      <a:r>
                        <a:rPr lang="en-IN" sz="2400" dirty="0" smtClean="0"/>
                        <a:t>Thinner and non-serrated</a:t>
                      </a:r>
                    </a:p>
                    <a:p>
                      <a:pPr algn="ctr"/>
                      <a:endParaRPr lang="en-IN" sz="2400" dirty="0"/>
                    </a:p>
                  </a:txBody>
                  <a:tcPr/>
                </a:tc>
                <a:extLst>
                  <a:ext uri="{0D108BD9-81ED-4DB2-BD59-A6C34878D82A}">
                    <a16:rowId xmlns:a16="http://schemas.microsoft.com/office/drawing/2014/main" xmlns="" val="10002"/>
                  </a:ext>
                </a:extLst>
              </a:tr>
              <a:tr h="1022350">
                <a:tc>
                  <a:txBody>
                    <a:bodyPr/>
                    <a:lstStyle/>
                    <a:p>
                      <a:pPr algn="ctr"/>
                      <a:r>
                        <a:rPr lang="en-IN" sz="2400" dirty="0" smtClean="0"/>
                        <a:t>Skin of rat is thick</a:t>
                      </a:r>
                      <a:endParaRPr lang="en-IN" sz="2400" dirty="0"/>
                    </a:p>
                  </a:txBody>
                  <a:tcPr/>
                </a:tc>
                <a:tc>
                  <a:txBody>
                    <a:bodyPr/>
                    <a:lstStyle/>
                    <a:p>
                      <a:pPr algn="ctr"/>
                      <a:r>
                        <a:rPr lang="en-IN" sz="2400" dirty="0" smtClean="0"/>
                        <a:t>Thin</a:t>
                      </a:r>
                      <a:endParaRPr lang="en-IN" sz="2400" dirty="0"/>
                    </a:p>
                  </a:txBody>
                  <a:tcPr/>
                </a:tc>
                <a:extLst>
                  <a:ext uri="{0D108BD9-81ED-4DB2-BD59-A6C34878D82A}">
                    <a16:rowId xmlns:a16="http://schemas.microsoft.com/office/drawing/2014/main" xmlns="" val="10003"/>
                  </a:ext>
                </a:extLst>
              </a:tr>
              <a:tr h="1022350">
                <a:tc>
                  <a:txBody>
                    <a:bodyPr/>
                    <a:lstStyle/>
                    <a:p>
                      <a:pPr algn="ctr"/>
                      <a:r>
                        <a:rPr lang="en-IN" sz="2400" dirty="0" smtClean="0"/>
                        <a:t>Rat is bigger in size and heavy in weight</a:t>
                      </a:r>
                      <a:endParaRPr lang="en-IN" sz="2400" dirty="0"/>
                    </a:p>
                  </a:txBody>
                  <a:tcPr/>
                </a:tc>
                <a:tc>
                  <a:txBody>
                    <a:bodyPr/>
                    <a:lstStyle/>
                    <a:p>
                      <a:pPr algn="ctr"/>
                      <a:r>
                        <a:rPr lang="en-IN" sz="2400" dirty="0" smtClean="0"/>
                        <a:t>Mice is smaller and light in weight</a:t>
                      </a:r>
                      <a:endParaRPr lang="en-IN" sz="24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29458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228600" y="228600"/>
            <a:ext cx="8686800" cy="6400800"/>
          </a:xfrm>
        </p:spPr>
        <p:txBody>
          <a:bodyPr/>
          <a:lstStyle/>
          <a:p>
            <a:pPr>
              <a:buNone/>
            </a:pPr>
            <a:r>
              <a:rPr lang="en-IN" b="1" dirty="0" smtClean="0">
                <a:solidFill>
                  <a:srgbClr val="FF99CC"/>
                </a:solidFill>
              </a:rPr>
              <a:t>Biological &amp; Physiological data of laboratory animals:</a:t>
            </a:r>
            <a:endParaRPr lang="en-IN" b="1" dirty="0">
              <a:solidFill>
                <a:srgbClr val="FF99CC"/>
              </a:solidFill>
            </a:endParaRPr>
          </a:p>
        </p:txBody>
      </p:sp>
      <p:graphicFrame>
        <p:nvGraphicFramePr>
          <p:cNvPr id="7" name="Table 6"/>
          <p:cNvGraphicFramePr>
            <a:graphicFrameLocks noGrp="1"/>
          </p:cNvGraphicFramePr>
          <p:nvPr/>
        </p:nvGraphicFramePr>
        <p:xfrm>
          <a:off x="76200" y="761996"/>
          <a:ext cx="8915400" cy="6062136"/>
        </p:xfrm>
        <a:graphic>
          <a:graphicData uri="http://schemas.openxmlformats.org/drawingml/2006/table">
            <a:tbl>
              <a:tblPr firstRow="1" bandRow="1">
                <a:tableStyleId>{08FB837D-C827-4EFA-A057-4D05807E0F7C}</a:tableStyleId>
              </a:tblPr>
              <a:tblGrid>
                <a:gridCol w="1737747">
                  <a:extLst>
                    <a:ext uri="{9D8B030D-6E8A-4147-A177-3AD203B41FA5}">
                      <a16:colId xmlns:a16="http://schemas.microsoft.com/office/drawing/2014/main" xmlns="" val="20000"/>
                    </a:ext>
                  </a:extLst>
                </a:gridCol>
                <a:gridCol w="1359976">
                  <a:extLst>
                    <a:ext uri="{9D8B030D-6E8A-4147-A177-3AD203B41FA5}">
                      <a16:colId xmlns:a16="http://schemas.microsoft.com/office/drawing/2014/main" xmlns="" val="20001"/>
                    </a:ext>
                  </a:extLst>
                </a:gridCol>
                <a:gridCol w="1435531">
                  <a:extLst>
                    <a:ext uri="{9D8B030D-6E8A-4147-A177-3AD203B41FA5}">
                      <a16:colId xmlns:a16="http://schemas.microsoft.com/office/drawing/2014/main" xmlns="" val="20002"/>
                    </a:ext>
                  </a:extLst>
                </a:gridCol>
                <a:gridCol w="1435531">
                  <a:extLst>
                    <a:ext uri="{9D8B030D-6E8A-4147-A177-3AD203B41FA5}">
                      <a16:colId xmlns:a16="http://schemas.microsoft.com/office/drawing/2014/main" xmlns="" val="20003"/>
                    </a:ext>
                  </a:extLst>
                </a:gridCol>
                <a:gridCol w="1662193">
                  <a:extLst>
                    <a:ext uri="{9D8B030D-6E8A-4147-A177-3AD203B41FA5}">
                      <a16:colId xmlns:a16="http://schemas.microsoft.com/office/drawing/2014/main" xmlns="" val="20004"/>
                    </a:ext>
                  </a:extLst>
                </a:gridCol>
                <a:gridCol w="1284422">
                  <a:extLst>
                    <a:ext uri="{9D8B030D-6E8A-4147-A177-3AD203B41FA5}">
                      <a16:colId xmlns:a16="http://schemas.microsoft.com/office/drawing/2014/main" xmlns="" val="20005"/>
                    </a:ext>
                  </a:extLst>
                </a:gridCol>
              </a:tblGrid>
              <a:tr h="643467">
                <a:tc>
                  <a:txBody>
                    <a:bodyPr/>
                    <a:lstStyle/>
                    <a:p>
                      <a:pPr algn="ctr"/>
                      <a:r>
                        <a:rPr lang="en-IN" b="1" dirty="0" smtClean="0"/>
                        <a:t>Parameters</a:t>
                      </a:r>
                      <a:endParaRPr lang="en-IN" b="1" dirty="0"/>
                    </a:p>
                  </a:txBody>
                  <a:tcPr/>
                </a:tc>
                <a:tc>
                  <a:txBody>
                    <a:bodyPr/>
                    <a:lstStyle/>
                    <a:p>
                      <a:pPr algn="ctr"/>
                      <a:r>
                        <a:rPr lang="en-IN" b="1" dirty="0" smtClean="0"/>
                        <a:t>Mice</a:t>
                      </a:r>
                      <a:endParaRPr lang="en-IN" b="1" dirty="0"/>
                    </a:p>
                  </a:txBody>
                  <a:tcPr/>
                </a:tc>
                <a:tc>
                  <a:txBody>
                    <a:bodyPr/>
                    <a:lstStyle/>
                    <a:p>
                      <a:pPr algn="ctr"/>
                      <a:r>
                        <a:rPr lang="en-IN" b="1" dirty="0" smtClean="0"/>
                        <a:t>Rat</a:t>
                      </a:r>
                      <a:endParaRPr lang="en-IN" b="1" dirty="0"/>
                    </a:p>
                  </a:txBody>
                  <a:tcPr/>
                </a:tc>
                <a:tc>
                  <a:txBody>
                    <a:bodyPr/>
                    <a:lstStyle/>
                    <a:p>
                      <a:pPr algn="ctr"/>
                      <a:r>
                        <a:rPr lang="en-IN" b="1" dirty="0" smtClean="0"/>
                        <a:t>Guinea Pig</a:t>
                      </a:r>
                      <a:endParaRPr lang="en-IN" b="1" dirty="0"/>
                    </a:p>
                  </a:txBody>
                  <a:tcPr/>
                </a:tc>
                <a:tc>
                  <a:txBody>
                    <a:bodyPr/>
                    <a:lstStyle/>
                    <a:p>
                      <a:pPr algn="ctr"/>
                      <a:r>
                        <a:rPr lang="en-IN" b="1" dirty="0" smtClean="0"/>
                        <a:t>Hamster</a:t>
                      </a:r>
                    </a:p>
                    <a:p>
                      <a:pPr algn="ctr"/>
                      <a:r>
                        <a:rPr lang="en-IN" b="1" dirty="0" smtClean="0"/>
                        <a:t>Syrian/Chinese</a:t>
                      </a:r>
                      <a:endParaRPr lang="en-IN" b="1" dirty="0"/>
                    </a:p>
                  </a:txBody>
                  <a:tcPr/>
                </a:tc>
                <a:tc>
                  <a:txBody>
                    <a:bodyPr/>
                    <a:lstStyle/>
                    <a:p>
                      <a:pPr algn="ctr"/>
                      <a:r>
                        <a:rPr lang="en-IN" b="1" dirty="0" smtClean="0"/>
                        <a:t>Rabbit</a:t>
                      </a:r>
                      <a:endParaRPr lang="en-IN" b="1" dirty="0"/>
                    </a:p>
                  </a:txBody>
                  <a:tcPr/>
                </a:tc>
                <a:extLst>
                  <a:ext uri="{0D108BD9-81ED-4DB2-BD59-A6C34878D82A}">
                    <a16:rowId xmlns:a16="http://schemas.microsoft.com/office/drawing/2014/main" xmlns="" val="10000"/>
                  </a:ext>
                </a:extLst>
              </a:tr>
              <a:tr h="643467">
                <a:tc>
                  <a:txBody>
                    <a:bodyPr/>
                    <a:lstStyle/>
                    <a:p>
                      <a:pPr algn="ctr"/>
                      <a:r>
                        <a:rPr lang="en-IN" sz="1800" dirty="0" smtClean="0"/>
                        <a:t>Birth Weight (gm)</a:t>
                      </a:r>
                      <a:endParaRPr lang="en-IN" sz="1800" dirty="0"/>
                    </a:p>
                  </a:txBody>
                  <a:tcPr/>
                </a:tc>
                <a:tc>
                  <a:txBody>
                    <a:bodyPr/>
                    <a:lstStyle/>
                    <a:p>
                      <a:pPr algn="ctr"/>
                      <a:r>
                        <a:rPr lang="en-IN" sz="1800" dirty="0" smtClean="0"/>
                        <a:t>1-1.5</a:t>
                      </a:r>
                      <a:endParaRPr lang="en-IN" sz="1800" dirty="0"/>
                    </a:p>
                  </a:txBody>
                  <a:tcPr/>
                </a:tc>
                <a:tc>
                  <a:txBody>
                    <a:bodyPr/>
                    <a:lstStyle/>
                    <a:p>
                      <a:pPr algn="ctr"/>
                      <a:r>
                        <a:rPr lang="en-IN" sz="1800" dirty="0" smtClean="0"/>
                        <a:t>6-7</a:t>
                      </a:r>
                      <a:endParaRPr lang="en-IN" sz="1800" dirty="0"/>
                    </a:p>
                  </a:txBody>
                  <a:tcPr/>
                </a:tc>
                <a:tc>
                  <a:txBody>
                    <a:bodyPr/>
                    <a:lstStyle/>
                    <a:p>
                      <a:pPr algn="ctr"/>
                      <a:r>
                        <a:rPr lang="en-IN" sz="1800" dirty="0" smtClean="0"/>
                        <a:t>70-100</a:t>
                      </a:r>
                      <a:endParaRPr lang="en-IN" sz="1800" dirty="0"/>
                    </a:p>
                  </a:txBody>
                  <a:tcPr/>
                </a:tc>
                <a:tc>
                  <a:txBody>
                    <a:bodyPr/>
                    <a:lstStyle/>
                    <a:p>
                      <a:pPr algn="ctr"/>
                      <a:r>
                        <a:rPr lang="en-IN" sz="1800" dirty="0" smtClean="0"/>
                        <a:t>20</a:t>
                      </a:r>
                      <a:endParaRPr lang="en-IN" sz="1800" dirty="0"/>
                    </a:p>
                  </a:txBody>
                  <a:tcPr/>
                </a:tc>
                <a:tc>
                  <a:txBody>
                    <a:bodyPr/>
                    <a:lstStyle/>
                    <a:p>
                      <a:pPr algn="ctr"/>
                      <a:r>
                        <a:rPr lang="en-IN" sz="1800" dirty="0" smtClean="0"/>
                        <a:t>50-70</a:t>
                      </a:r>
                      <a:endParaRPr lang="en-IN" sz="1800" dirty="0"/>
                    </a:p>
                  </a:txBody>
                  <a:tcPr/>
                </a:tc>
                <a:extLst>
                  <a:ext uri="{0D108BD9-81ED-4DB2-BD59-A6C34878D82A}">
                    <a16:rowId xmlns:a16="http://schemas.microsoft.com/office/drawing/2014/main" xmlns="" val="10001"/>
                  </a:ext>
                </a:extLst>
              </a:tr>
              <a:tr h="643467">
                <a:tc>
                  <a:txBody>
                    <a:bodyPr/>
                    <a:lstStyle/>
                    <a:p>
                      <a:pPr algn="ctr"/>
                      <a:r>
                        <a:rPr lang="en-IN" sz="1800" dirty="0" smtClean="0"/>
                        <a:t>Body weight (adult gm)</a:t>
                      </a:r>
                      <a:endParaRPr lang="en-IN" sz="1800" dirty="0"/>
                    </a:p>
                  </a:txBody>
                  <a:tcPr/>
                </a:tc>
                <a:tc>
                  <a:txBody>
                    <a:bodyPr/>
                    <a:lstStyle/>
                    <a:p>
                      <a:pPr algn="ctr"/>
                      <a:r>
                        <a:rPr lang="en-IN" sz="1800" dirty="0" smtClean="0"/>
                        <a:t>30-40</a:t>
                      </a:r>
                      <a:endParaRPr lang="en-IN" sz="1800" dirty="0"/>
                    </a:p>
                  </a:txBody>
                  <a:tcPr/>
                </a:tc>
                <a:tc>
                  <a:txBody>
                    <a:bodyPr/>
                    <a:lstStyle/>
                    <a:p>
                      <a:pPr algn="ctr"/>
                      <a:r>
                        <a:rPr lang="en-IN" sz="1800" dirty="0" smtClean="0"/>
                        <a:t>250</a:t>
                      </a:r>
                      <a:endParaRPr lang="en-IN" sz="1800" dirty="0"/>
                    </a:p>
                  </a:txBody>
                  <a:tcPr/>
                </a:tc>
                <a:tc>
                  <a:txBody>
                    <a:bodyPr/>
                    <a:lstStyle/>
                    <a:p>
                      <a:pPr algn="ctr"/>
                      <a:r>
                        <a:rPr lang="en-IN" sz="1800" dirty="0" smtClean="0"/>
                        <a:t>800</a:t>
                      </a:r>
                      <a:endParaRPr lang="en-IN" sz="1800" dirty="0"/>
                    </a:p>
                  </a:txBody>
                  <a:tcPr/>
                </a:tc>
                <a:tc>
                  <a:txBody>
                    <a:bodyPr/>
                    <a:lstStyle/>
                    <a:p>
                      <a:pPr algn="ctr"/>
                      <a:r>
                        <a:rPr lang="en-IN" sz="1800" dirty="0" smtClean="0"/>
                        <a:t>80-90/35-40</a:t>
                      </a:r>
                      <a:endParaRPr lang="en-IN" sz="1800" dirty="0"/>
                    </a:p>
                  </a:txBody>
                  <a:tcPr/>
                </a:tc>
                <a:tc>
                  <a:txBody>
                    <a:bodyPr/>
                    <a:lstStyle/>
                    <a:p>
                      <a:pPr algn="ctr"/>
                      <a:r>
                        <a:rPr lang="en-IN" sz="1800" dirty="0" smtClean="0"/>
                        <a:t>1500-5500</a:t>
                      </a:r>
                      <a:endParaRPr lang="en-IN" sz="1800" dirty="0"/>
                    </a:p>
                  </a:txBody>
                  <a:tcPr/>
                </a:tc>
                <a:extLst>
                  <a:ext uri="{0D108BD9-81ED-4DB2-BD59-A6C34878D82A}">
                    <a16:rowId xmlns:a16="http://schemas.microsoft.com/office/drawing/2014/main" xmlns="" val="10002"/>
                  </a:ext>
                </a:extLst>
              </a:tr>
              <a:tr h="643467">
                <a:tc>
                  <a:txBody>
                    <a:bodyPr/>
                    <a:lstStyle/>
                    <a:p>
                      <a:pPr algn="ctr"/>
                      <a:r>
                        <a:rPr lang="en-IN" sz="1800" dirty="0" smtClean="0"/>
                        <a:t>Daily feed </a:t>
                      </a:r>
                      <a:r>
                        <a:rPr lang="en-IN" sz="1800" dirty="0" err="1" smtClean="0"/>
                        <a:t>consumpt</a:t>
                      </a:r>
                      <a:r>
                        <a:rPr lang="en-IN" sz="1800" dirty="0" smtClean="0"/>
                        <a:t>.</a:t>
                      </a:r>
                      <a:r>
                        <a:rPr lang="en-IN" sz="1800" baseline="0" dirty="0" smtClean="0"/>
                        <a:t>(gm)</a:t>
                      </a:r>
                      <a:endParaRPr lang="en-IN" sz="1800" dirty="0"/>
                    </a:p>
                  </a:txBody>
                  <a:tcPr/>
                </a:tc>
                <a:tc>
                  <a:txBody>
                    <a:bodyPr/>
                    <a:lstStyle/>
                    <a:p>
                      <a:pPr algn="ctr"/>
                      <a:r>
                        <a:rPr lang="en-IN" sz="1800" dirty="0" smtClean="0"/>
                        <a:t>5-6</a:t>
                      </a:r>
                      <a:endParaRPr lang="en-IN" sz="1800" dirty="0"/>
                    </a:p>
                  </a:txBody>
                  <a:tcPr/>
                </a:tc>
                <a:tc>
                  <a:txBody>
                    <a:bodyPr/>
                    <a:lstStyle/>
                    <a:p>
                      <a:pPr algn="ctr"/>
                      <a:r>
                        <a:rPr lang="en-IN" sz="1800" dirty="0" smtClean="0"/>
                        <a:t>15-20</a:t>
                      </a:r>
                      <a:endParaRPr lang="en-IN" sz="1800" dirty="0"/>
                    </a:p>
                  </a:txBody>
                  <a:tcPr/>
                </a:tc>
                <a:tc>
                  <a:txBody>
                    <a:bodyPr/>
                    <a:lstStyle/>
                    <a:p>
                      <a:pPr algn="ctr"/>
                      <a:r>
                        <a:rPr lang="en-IN" sz="1800" dirty="0" smtClean="0"/>
                        <a:t>45-50</a:t>
                      </a:r>
                      <a:endParaRPr lang="en-IN" sz="1800" dirty="0"/>
                    </a:p>
                  </a:txBody>
                  <a:tcPr/>
                </a:tc>
                <a:tc>
                  <a:txBody>
                    <a:bodyPr/>
                    <a:lstStyle/>
                    <a:p>
                      <a:pPr algn="ctr"/>
                      <a:r>
                        <a:rPr lang="en-IN" sz="1800" dirty="0" smtClean="0"/>
                        <a:t>10-15/10</a:t>
                      </a:r>
                      <a:endParaRPr lang="en-IN" sz="1800" dirty="0"/>
                    </a:p>
                  </a:txBody>
                  <a:tcPr/>
                </a:tc>
                <a:tc>
                  <a:txBody>
                    <a:bodyPr/>
                    <a:lstStyle/>
                    <a:p>
                      <a:pPr algn="ctr"/>
                      <a:r>
                        <a:rPr lang="en-IN" sz="1800" dirty="0" smtClean="0"/>
                        <a:t>200-250</a:t>
                      </a:r>
                      <a:endParaRPr lang="en-IN" sz="1800" dirty="0"/>
                    </a:p>
                  </a:txBody>
                  <a:tcPr/>
                </a:tc>
                <a:extLst>
                  <a:ext uri="{0D108BD9-81ED-4DB2-BD59-A6C34878D82A}">
                    <a16:rowId xmlns:a16="http://schemas.microsoft.com/office/drawing/2014/main" xmlns="" val="10003"/>
                  </a:ext>
                </a:extLst>
              </a:tr>
              <a:tr h="643467">
                <a:tc>
                  <a:txBody>
                    <a:bodyPr/>
                    <a:lstStyle/>
                    <a:p>
                      <a:pPr algn="ctr"/>
                      <a:r>
                        <a:rPr lang="en-IN" sz="1800" dirty="0" smtClean="0"/>
                        <a:t>Age of first mating (M)</a:t>
                      </a:r>
                      <a:endParaRPr lang="en-IN" sz="1800" dirty="0"/>
                    </a:p>
                  </a:txBody>
                  <a:tcPr/>
                </a:tc>
                <a:tc>
                  <a:txBody>
                    <a:bodyPr/>
                    <a:lstStyle/>
                    <a:p>
                      <a:pPr algn="ctr"/>
                      <a:r>
                        <a:rPr lang="en-IN" sz="1800" dirty="0" smtClean="0"/>
                        <a:t>1.5-2</a:t>
                      </a:r>
                      <a:endParaRPr lang="en-IN" sz="1800" dirty="0"/>
                    </a:p>
                  </a:txBody>
                  <a:tcPr/>
                </a:tc>
                <a:tc>
                  <a:txBody>
                    <a:bodyPr/>
                    <a:lstStyle/>
                    <a:p>
                      <a:pPr algn="ctr"/>
                      <a:r>
                        <a:rPr lang="en-IN" sz="1800" dirty="0" smtClean="0"/>
                        <a:t>2.5-3</a:t>
                      </a:r>
                      <a:endParaRPr lang="en-IN" sz="1800" dirty="0"/>
                    </a:p>
                  </a:txBody>
                  <a:tcPr/>
                </a:tc>
                <a:tc>
                  <a:txBody>
                    <a:bodyPr/>
                    <a:lstStyle/>
                    <a:p>
                      <a:pPr algn="ctr"/>
                      <a:r>
                        <a:rPr lang="en-IN" sz="1800" dirty="0" smtClean="0"/>
                        <a:t>3</a:t>
                      </a:r>
                      <a:endParaRPr lang="en-IN" sz="1800" dirty="0"/>
                    </a:p>
                  </a:txBody>
                  <a:tcPr/>
                </a:tc>
                <a:tc>
                  <a:txBody>
                    <a:bodyPr/>
                    <a:lstStyle/>
                    <a:p>
                      <a:pPr algn="ctr"/>
                      <a:r>
                        <a:rPr lang="en-IN" sz="1800" dirty="0" smtClean="0"/>
                        <a:t>2-3/2-3</a:t>
                      </a:r>
                      <a:endParaRPr lang="en-IN" sz="1800" dirty="0"/>
                    </a:p>
                  </a:txBody>
                  <a:tcPr/>
                </a:tc>
                <a:tc>
                  <a:txBody>
                    <a:bodyPr/>
                    <a:lstStyle/>
                    <a:p>
                      <a:pPr algn="ctr"/>
                      <a:r>
                        <a:rPr lang="en-IN" sz="1800" dirty="0" smtClean="0"/>
                        <a:t>6-7</a:t>
                      </a:r>
                      <a:endParaRPr lang="en-IN" sz="1800" dirty="0"/>
                    </a:p>
                  </a:txBody>
                  <a:tcPr/>
                </a:tc>
                <a:extLst>
                  <a:ext uri="{0D108BD9-81ED-4DB2-BD59-A6C34878D82A}">
                    <a16:rowId xmlns:a16="http://schemas.microsoft.com/office/drawing/2014/main" xmlns="" val="10004"/>
                  </a:ext>
                </a:extLst>
              </a:tr>
              <a:tr h="643467">
                <a:tc>
                  <a:txBody>
                    <a:bodyPr/>
                    <a:lstStyle/>
                    <a:p>
                      <a:pPr algn="ctr"/>
                      <a:r>
                        <a:rPr lang="en-IN" sz="1800" dirty="0" smtClean="0"/>
                        <a:t>Age for experiment(M)</a:t>
                      </a:r>
                      <a:endParaRPr lang="en-IN" sz="1800" dirty="0"/>
                    </a:p>
                  </a:txBody>
                  <a:tcPr/>
                </a:tc>
                <a:tc>
                  <a:txBody>
                    <a:bodyPr/>
                    <a:lstStyle/>
                    <a:p>
                      <a:pPr algn="ctr"/>
                      <a:r>
                        <a:rPr lang="en-IN" sz="1800" dirty="0" smtClean="0"/>
                        <a:t>45(days)</a:t>
                      </a:r>
                      <a:r>
                        <a:rPr lang="en-IN" sz="1800" baseline="0" dirty="0" smtClean="0"/>
                        <a:t> </a:t>
                      </a:r>
                      <a:endParaRPr lang="en-IN" sz="1800" dirty="0"/>
                    </a:p>
                  </a:txBody>
                  <a:tcPr/>
                </a:tc>
                <a:tc>
                  <a:txBody>
                    <a:bodyPr/>
                    <a:lstStyle/>
                    <a:p>
                      <a:pPr algn="ctr"/>
                      <a:r>
                        <a:rPr lang="en-IN" sz="1800" dirty="0" smtClean="0"/>
                        <a:t>1.5</a:t>
                      </a:r>
                      <a:endParaRPr lang="en-IN" sz="1800" dirty="0"/>
                    </a:p>
                  </a:txBody>
                  <a:tcPr/>
                </a:tc>
                <a:tc>
                  <a:txBody>
                    <a:bodyPr/>
                    <a:lstStyle/>
                    <a:p>
                      <a:pPr algn="ctr"/>
                      <a:r>
                        <a:rPr lang="en-IN" sz="1800" dirty="0" smtClean="0"/>
                        <a:t>3</a:t>
                      </a:r>
                      <a:endParaRPr lang="en-IN" sz="1800" dirty="0"/>
                    </a:p>
                  </a:txBody>
                  <a:tcPr/>
                </a:tc>
                <a:tc>
                  <a:txBody>
                    <a:bodyPr/>
                    <a:lstStyle/>
                    <a:p>
                      <a:pPr algn="ctr"/>
                      <a:r>
                        <a:rPr lang="en-IN" sz="1800" dirty="0" smtClean="0"/>
                        <a:t>1/1</a:t>
                      </a:r>
                      <a:endParaRPr lang="en-IN" sz="1800" dirty="0"/>
                    </a:p>
                  </a:txBody>
                  <a:tcPr/>
                </a:tc>
                <a:tc>
                  <a:txBody>
                    <a:bodyPr/>
                    <a:lstStyle/>
                    <a:p>
                      <a:pPr algn="ctr"/>
                      <a:r>
                        <a:rPr lang="en-IN" sz="1800" dirty="0" smtClean="0"/>
                        <a:t>6</a:t>
                      </a:r>
                      <a:endParaRPr lang="en-IN" sz="1800" dirty="0"/>
                    </a:p>
                  </a:txBody>
                  <a:tcPr/>
                </a:tc>
                <a:extLst>
                  <a:ext uri="{0D108BD9-81ED-4DB2-BD59-A6C34878D82A}">
                    <a16:rowId xmlns:a16="http://schemas.microsoft.com/office/drawing/2014/main" xmlns="" val="10005"/>
                  </a:ext>
                </a:extLst>
              </a:tr>
              <a:tr h="643467">
                <a:tc>
                  <a:txBody>
                    <a:bodyPr/>
                    <a:lstStyle/>
                    <a:p>
                      <a:pPr algn="ctr"/>
                      <a:r>
                        <a:rPr lang="en-IN" sz="1800" dirty="0" smtClean="0"/>
                        <a:t>Heart rate (beat/min.)</a:t>
                      </a:r>
                      <a:endParaRPr lang="en-IN" sz="1800" dirty="0"/>
                    </a:p>
                  </a:txBody>
                  <a:tcPr/>
                </a:tc>
                <a:tc>
                  <a:txBody>
                    <a:bodyPr/>
                    <a:lstStyle/>
                    <a:p>
                      <a:pPr algn="ctr"/>
                      <a:r>
                        <a:rPr lang="en-IN" sz="1800" dirty="0" smtClean="0"/>
                        <a:t>330-750</a:t>
                      </a:r>
                      <a:endParaRPr lang="en-IN" sz="1800" dirty="0"/>
                    </a:p>
                  </a:txBody>
                  <a:tcPr/>
                </a:tc>
                <a:tc>
                  <a:txBody>
                    <a:bodyPr/>
                    <a:lstStyle/>
                    <a:p>
                      <a:pPr algn="ctr"/>
                      <a:r>
                        <a:rPr lang="en-IN" sz="1800" dirty="0" smtClean="0"/>
                        <a:t>310-500</a:t>
                      </a:r>
                      <a:endParaRPr lang="en-IN" sz="1800" dirty="0"/>
                    </a:p>
                  </a:txBody>
                  <a:tcPr/>
                </a:tc>
                <a:tc>
                  <a:txBody>
                    <a:bodyPr/>
                    <a:lstStyle/>
                    <a:p>
                      <a:pPr algn="ctr"/>
                      <a:r>
                        <a:rPr lang="en-IN" sz="1800" dirty="0" smtClean="0"/>
                        <a:t>250-400</a:t>
                      </a:r>
                      <a:endParaRPr lang="en-IN" sz="1800" dirty="0"/>
                    </a:p>
                  </a:txBody>
                  <a:tcPr/>
                </a:tc>
                <a:tc>
                  <a:txBody>
                    <a:bodyPr/>
                    <a:lstStyle/>
                    <a:p>
                      <a:pPr algn="ctr"/>
                      <a:r>
                        <a:rPr lang="en-IN" sz="1800" dirty="0" smtClean="0"/>
                        <a:t>315-410/310-400</a:t>
                      </a:r>
                      <a:endParaRPr lang="en-IN" sz="1800" dirty="0"/>
                    </a:p>
                  </a:txBody>
                  <a:tcPr/>
                </a:tc>
                <a:tc>
                  <a:txBody>
                    <a:bodyPr/>
                    <a:lstStyle/>
                    <a:p>
                      <a:pPr algn="ctr"/>
                      <a:r>
                        <a:rPr lang="en-IN" sz="1800" dirty="0" smtClean="0"/>
                        <a:t>150-300</a:t>
                      </a:r>
                      <a:endParaRPr lang="en-IN" sz="1800" dirty="0"/>
                    </a:p>
                  </a:txBody>
                  <a:tcPr/>
                </a:tc>
                <a:extLst>
                  <a:ext uri="{0D108BD9-81ED-4DB2-BD59-A6C34878D82A}">
                    <a16:rowId xmlns:a16="http://schemas.microsoft.com/office/drawing/2014/main" xmlns="" val="10006"/>
                  </a:ext>
                </a:extLst>
              </a:tr>
              <a:tr h="643467">
                <a:tc>
                  <a:txBody>
                    <a:bodyPr/>
                    <a:lstStyle/>
                    <a:p>
                      <a:pPr algn="ctr"/>
                      <a:r>
                        <a:rPr lang="en-IN" sz="1800" dirty="0" smtClean="0"/>
                        <a:t>Respiration rate /min.</a:t>
                      </a:r>
                      <a:endParaRPr lang="en-IN" sz="1800" dirty="0"/>
                    </a:p>
                  </a:txBody>
                  <a:tcPr/>
                </a:tc>
                <a:tc>
                  <a:txBody>
                    <a:bodyPr/>
                    <a:lstStyle/>
                    <a:p>
                      <a:pPr algn="ctr"/>
                      <a:r>
                        <a:rPr lang="en-IN" sz="1800" dirty="0" smtClean="0"/>
                        <a:t>85-230</a:t>
                      </a:r>
                      <a:endParaRPr lang="en-IN" sz="1800" dirty="0"/>
                    </a:p>
                  </a:txBody>
                  <a:tcPr/>
                </a:tc>
                <a:tc>
                  <a:txBody>
                    <a:bodyPr/>
                    <a:lstStyle/>
                    <a:p>
                      <a:pPr algn="ctr"/>
                      <a:r>
                        <a:rPr lang="en-IN" sz="1800" dirty="0" smtClean="0"/>
                        <a:t>70-180</a:t>
                      </a:r>
                      <a:endParaRPr lang="en-IN" sz="1800" dirty="0"/>
                    </a:p>
                  </a:txBody>
                  <a:tcPr/>
                </a:tc>
                <a:tc>
                  <a:txBody>
                    <a:bodyPr/>
                    <a:lstStyle/>
                    <a:p>
                      <a:pPr algn="ctr"/>
                      <a:r>
                        <a:rPr lang="en-IN" sz="1800" dirty="0" smtClean="0"/>
                        <a:t>70-110</a:t>
                      </a:r>
                      <a:endParaRPr lang="en-IN" sz="1800" dirty="0"/>
                    </a:p>
                  </a:txBody>
                  <a:tcPr/>
                </a:tc>
                <a:tc>
                  <a:txBody>
                    <a:bodyPr/>
                    <a:lstStyle/>
                    <a:p>
                      <a:pPr algn="ctr"/>
                      <a:r>
                        <a:rPr lang="en-IN" sz="1800" dirty="0" smtClean="0"/>
                        <a:t>35-130/30-125</a:t>
                      </a:r>
                      <a:endParaRPr lang="en-IN" sz="1800" dirty="0"/>
                    </a:p>
                  </a:txBody>
                  <a:tcPr/>
                </a:tc>
                <a:tc>
                  <a:txBody>
                    <a:bodyPr/>
                    <a:lstStyle/>
                    <a:p>
                      <a:pPr algn="ctr"/>
                      <a:r>
                        <a:rPr lang="en-IN" sz="1800" dirty="0" smtClean="0"/>
                        <a:t>40-60</a:t>
                      </a:r>
                      <a:endParaRPr lang="en-IN" sz="1800" dirty="0"/>
                    </a:p>
                  </a:txBody>
                  <a:tcPr/>
                </a:tc>
                <a:extLst>
                  <a:ext uri="{0D108BD9-81ED-4DB2-BD59-A6C34878D82A}">
                    <a16:rowId xmlns:a16="http://schemas.microsoft.com/office/drawing/2014/main" xmlns="" val="10007"/>
                  </a:ext>
                </a:extLst>
              </a:tr>
              <a:tr h="643467">
                <a:tc>
                  <a:txBody>
                    <a:bodyPr/>
                    <a:lstStyle/>
                    <a:p>
                      <a:pPr algn="ctr"/>
                      <a:r>
                        <a:rPr lang="en-IN" sz="1800" dirty="0" smtClean="0"/>
                        <a:t>Sex ratio </a:t>
                      </a:r>
                    </a:p>
                    <a:p>
                      <a:pPr algn="ctr"/>
                      <a:r>
                        <a:rPr lang="en-IN" sz="1800" dirty="0" smtClean="0"/>
                        <a:t>(Male : Female)</a:t>
                      </a:r>
                      <a:endParaRPr lang="en-IN" sz="1800" dirty="0"/>
                    </a:p>
                  </a:txBody>
                  <a:tcPr/>
                </a:tc>
                <a:tc>
                  <a:txBody>
                    <a:bodyPr/>
                    <a:lstStyle/>
                    <a:p>
                      <a:pPr algn="ctr"/>
                      <a:r>
                        <a:rPr lang="en-IN" sz="1800" dirty="0" smtClean="0"/>
                        <a:t>1:3</a:t>
                      </a:r>
                      <a:endParaRPr lang="en-IN" sz="1800" dirty="0"/>
                    </a:p>
                  </a:txBody>
                  <a:tcPr/>
                </a:tc>
                <a:tc>
                  <a:txBody>
                    <a:bodyPr/>
                    <a:lstStyle/>
                    <a:p>
                      <a:pPr algn="ctr"/>
                      <a:r>
                        <a:rPr lang="en-IN" sz="1800" dirty="0" smtClean="0"/>
                        <a:t>1:5</a:t>
                      </a:r>
                      <a:endParaRPr lang="en-IN" sz="1800" dirty="0"/>
                    </a:p>
                  </a:txBody>
                  <a:tcPr/>
                </a:tc>
                <a:tc>
                  <a:txBody>
                    <a:bodyPr/>
                    <a:lstStyle/>
                    <a:p>
                      <a:pPr algn="ctr"/>
                      <a:r>
                        <a:rPr lang="en-IN" sz="1800" dirty="0" smtClean="0"/>
                        <a:t>1:6</a:t>
                      </a:r>
                      <a:endParaRPr lang="en-IN" sz="1800" dirty="0"/>
                    </a:p>
                  </a:txBody>
                  <a:tcPr/>
                </a:tc>
                <a:tc>
                  <a:txBody>
                    <a:bodyPr/>
                    <a:lstStyle/>
                    <a:p>
                      <a:pPr algn="ctr"/>
                      <a:r>
                        <a:rPr lang="en-IN" sz="1800" dirty="0" smtClean="0"/>
                        <a:t>1:1/1:1</a:t>
                      </a:r>
                      <a:endParaRPr lang="en-IN" sz="1800" dirty="0"/>
                    </a:p>
                  </a:txBody>
                  <a:tcPr/>
                </a:tc>
                <a:tc>
                  <a:txBody>
                    <a:bodyPr/>
                    <a:lstStyle/>
                    <a:p>
                      <a:pPr algn="ctr"/>
                      <a:r>
                        <a:rPr lang="en-IN" sz="1800" dirty="0" smtClean="0"/>
                        <a:t>1:1</a:t>
                      </a:r>
                      <a:endParaRPr lang="en-IN" sz="1800"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86062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52400" y="152398"/>
          <a:ext cx="8839200" cy="6553201"/>
        </p:xfrm>
        <a:graphic>
          <a:graphicData uri="http://schemas.openxmlformats.org/drawingml/2006/table">
            <a:tbl>
              <a:tblPr firstRow="1" bandRow="1">
                <a:tableStyleId>{08FB837D-C827-4EFA-A057-4D05807E0F7C}</a:tableStyleId>
              </a:tblPr>
              <a:tblGrid>
                <a:gridCol w="18288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962396">
                <a:tc>
                  <a:txBody>
                    <a:bodyPr/>
                    <a:lstStyle/>
                    <a:p>
                      <a:pPr algn="ctr"/>
                      <a:r>
                        <a:rPr lang="en-IN" dirty="0" smtClean="0"/>
                        <a:t>Parameters</a:t>
                      </a:r>
                      <a:endParaRPr lang="en-IN" b="1" dirty="0"/>
                    </a:p>
                  </a:txBody>
                  <a:tcPr/>
                </a:tc>
                <a:tc>
                  <a:txBody>
                    <a:bodyPr/>
                    <a:lstStyle/>
                    <a:p>
                      <a:pPr algn="ctr"/>
                      <a:r>
                        <a:rPr lang="en-IN" dirty="0" smtClean="0"/>
                        <a:t>Mice</a:t>
                      </a:r>
                      <a:endParaRPr lang="en-IN" b="1" dirty="0"/>
                    </a:p>
                  </a:txBody>
                  <a:tcPr/>
                </a:tc>
                <a:tc>
                  <a:txBody>
                    <a:bodyPr/>
                    <a:lstStyle/>
                    <a:p>
                      <a:pPr algn="ctr"/>
                      <a:r>
                        <a:rPr lang="en-IN" dirty="0" smtClean="0"/>
                        <a:t>Rat</a:t>
                      </a:r>
                      <a:endParaRPr lang="en-IN" b="1" dirty="0"/>
                    </a:p>
                  </a:txBody>
                  <a:tcPr/>
                </a:tc>
                <a:tc>
                  <a:txBody>
                    <a:bodyPr/>
                    <a:lstStyle/>
                    <a:p>
                      <a:pPr algn="ctr"/>
                      <a:r>
                        <a:rPr lang="en-IN" dirty="0" smtClean="0"/>
                        <a:t>Guinea Pig</a:t>
                      </a:r>
                      <a:endParaRPr lang="en-IN" b="1" dirty="0"/>
                    </a:p>
                  </a:txBody>
                  <a:tcPr/>
                </a:tc>
                <a:tc>
                  <a:txBody>
                    <a:bodyPr/>
                    <a:lstStyle/>
                    <a:p>
                      <a:pPr algn="ctr"/>
                      <a:r>
                        <a:rPr lang="en-IN" dirty="0" smtClean="0"/>
                        <a:t>Hamster</a:t>
                      </a:r>
                    </a:p>
                    <a:p>
                      <a:pPr algn="ctr"/>
                      <a:r>
                        <a:rPr lang="en-IN" dirty="0" smtClean="0"/>
                        <a:t>Syrian/Chinese</a:t>
                      </a:r>
                      <a:endParaRPr lang="en-IN" b="1" dirty="0"/>
                    </a:p>
                  </a:txBody>
                  <a:tcPr/>
                </a:tc>
                <a:tc>
                  <a:txBody>
                    <a:bodyPr/>
                    <a:lstStyle/>
                    <a:p>
                      <a:pPr algn="ctr"/>
                      <a:r>
                        <a:rPr lang="en-IN" dirty="0" smtClean="0"/>
                        <a:t>Rabbit</a:t>
                      </a:r>
                      <a:endParaRPr lang="en-IN" b="1" dirty="0"/>
                    </a:p>
                  </a:txBody>
                  <a:tcPr/>
                </a:tc>
                <a:extLst>
                  <a:ext uri="{0D108BD9-81ED-4DB2-BD59-A6C34878D82A}">
                    <a16:rowId xmlns:a16="http://schemas.microsoft.com/office/drawing/2014/main" xmlns="" val="10000"/>
                  </a:ext>
                </a:extLst>
              </a:tr>
              <a:tr h="673676">
                <a:tc>
                  <a:txBody>
                    <a:bodyPr/>
                    <a:lstStyle/>
                    <a:p>
                      <a:pPr algn="ctr"/>
                      <a:r>
                        <a:rPr lang="en-IN" dirty="0" smtClean="0"/>
                        <a:t>Blood Volume</a:t>
                      </a:r>
                    </a:p>
                    <a:p>
                      <a:pPr algn="ctr"/>
                      <a:r>
                        <a:rPr lang="en-IN" dirty="0" smtClean="0"/>
                        <a:t>(% of Body Wt.)</a:t>
                      </a:r>
                      <a:endParaRPr lang="en-IN" dirty="0"/>
                    </a:p>
                  </a:txBody>
                  <a:tcPr/>
                </a:tc>
                <a:tc>
                  <a:txBody>
                    <a:bodyPr/>
                    <a:lstStyle/>
                    <a:p>
                      <a:pPr algn="ctr"/>
                      <a:r>
                        <a:rPr lang="en-IN" dirty="0" smtClean="0"/>
                        <a:t>7-10</a:t>
                      </a:r>
                      <a:endParaRPr lang="en-IN" dirty="0"/>
                    </a:p>
                  </a:txBody>
                  <a:tcPr/>
                </a:tc>
                <a:tc>
                  <a:txBody>
                    <a:bodyPr/>
                    <a:lstStyle/>
                    <a:p>
                      <a:pPr algn="ctr"/>
                      <a:r>
                        <a:rPr lang="en-IN" dirty="0" smtClean="0"/>
                        <a:t>5-7</a:t>
                      </a:r>
                      <a:endParaRPr lang="en-IN" dirty="0"/>
                    </a:p>
                  </a:txBody>
                  <a:tcPr/>
                </a:tc>
                <a:tc>
                  <a:txBody>
                    <a:bodyPr/>
                    <a:lstStyle/>
                    <a:p>
                      <a:pPr algn="ctr"/>
                      <a:r>
                        <a:rPr lang="en-IN" dirty="0" smtClean="0"/>
                        <a:t>6-12</a:t>
                      </a:r>
                      <a:endParaRPr lang="en-IN" dirty="0"/>
                    </a:p>
                  </a:txBody>
                  <a:tcPr/>
                </a:tc>
                <a:tc>
                  <a:txBody>
                    <a:bodyPr/>
                    <a:lstStyle/>
                    <a:p>
                      <a:pPr algn="ctr"/>
                      <a:r>
                        <a:rPr lang="en-IN" dirty="0" smtClean="0"/>
                        <a:t>6-9/6-10</a:t>
                      </a:r>
                      <a:endParaRPr lang="en-IN" dirty="0"/>
                    </a:p>
                  </a:txBody>
                  <a:tcPr/>
                </a:tc>
                <a:tc>
                  <a:txBody>
                    <a:bodyPr/>
                    <a:lstStyle/>
                    <a:p>
                      <a:pPr algn="ctr"/>
                      <a:r>
                        <a:rPr lang="en-IN" dirty="0" smtClean="0"/>
                        <a:t>5-8</a:t>
                      </a:r>
                      <a:endParaRPr lang="en-IN" dirty="0"/>
                    </a:p>
                  </a:txBody>
                  <a:tcPr/>
                </a:tc>
                <a:extLst>
                  <a:ext uri="{0D108BD9-81ED-4DB2-BD59-A6C34878D82A}">
                    <a16:rowId xmlns:a16="http://schemas.microsoft.com/office/drawing/2014/main" xmlns="" val="10001"/>
                  </a:ext>
                </a:extLst>
              </a:tr>
              <a:tr h="529320">
                <a:tc>
                  <a:txBody>
                    <a:bodyPr/>
                    <a:lstStyle/>
                    <a:p>
                      <a:pPr algn="ctr"/>
                      <a:r>
                        <a:rPr lang="en-IN" dirty="0" smtClean="0"/>
                        <a:t>Life span (Years)</a:t>
                      </a:r>
                      <a:endParaRPr lang="en-IN" dirty="0"/>
                    </a:p>
                  </a:txBody>
                  <a:tcPr/>
                </a:tc>
                <a:tc>
                  <a:txBody>
                    <a:bodyPr/>
                    <a:lstStyle/>
                    <a:p>
                      <a:pPr algn="ctr"/>
                      <a:r>
                        <a:rPr lang="en-IN" dirty="0" smtClean="0"/>
                        <a:t>1.5-2.5</a:t>
                      </a:r>
                      <a:endParaRPr lang="en-IN" dirty="0"/>
                    </a:p>
                  </a:txBody>
                  <a:tcPr/>
                </a:tc>
                <a:tc>
                  <a:txBody>
                    <a:bodyPr/>
                    <a:lstStyle/>
                    <a:p>
                      <a:pPr algn="ctr"/>
                      <a:r>
                        <a:rPr lang="en-IN" dirty="0" smtClean="0"/>
                        <a:t>2-3</a:t>
                      </a:r>
                      <a:endParaRPr lang="en-IN" dirty="0"/>
                    </a:p>
                  </a:txBody>
                  <a:tcPr/>
                </a:tc>
                <a:tc>
                  <a:txBody>
                    <a:bodyPr/>
                    <a:lstStyle/>
                    <a:p>
                      <a:pPr algn="ctr"/>
                      <a:r>
                        <a:rPr lang="en-IN" dirty="0" smtClean="0"/>
                        <a:t>3-5</a:t>
                      </a:r>
                      <a:endParaRPr lang="en-IN" dirty="0"/>
                    </a:p>
                  </a:txBody>
                  <a:tcPr/>
                </a:tc>
                <a:tc>
                  <a:txBody>
                    <a:bodyPr/>
                    <a:lstStyle/>
                    <a:p>
                      <a:pPr algn="ctr"/>
                      <a:r>
                        <a:rPr lang="en-IN" dirty="0" smtClean="0"/>
                        <a:t>2-3/2-3</a:t>
                      </a:r>
                      <a:endParaRPr lang="en-IN" dirty="0"/>
                    </a:p>
                  </a:txBody>
                  <a:tcPr/>
                </a:tc>
                <a:tc>
                  <a:txBody>
                    <a:bodyPr/>
                    <a:lstStyle/>
                    <a:p>
                      <a:pPr algn="ctr"/>
                      <a:r>
                        <a:rPr lang="en-IN" dirty="0" smtClean="0"/>
                        <a:t>5-6</a:t>
                      </a:r>
                      <a:endParaRPr lang="en-IN" dirty="0"/>
                    </a:p>
                  </a:txBody>
                  <a:tcPr/>
                </a:tc>
                <a:extLst>
                  <a:ext uri="{0D108BD9-81ED-4DB2-BD59-A6C34878D82A}">
                    <a16:rowId xmlns:a16="http://schemas.microsoft.com/office/drawing/2014/main" xmlns="" val="10002"/>
                  </a:ext>
                </a:extLst>
              </a:tr>
              <a:tr h="673676">
                <a:tc>
                  <a:txBody>
                    <a:bodyPr/>
                    <a:lstStyle/>
                    <a:p>
                      <a:pPr algn="ctr"/>
                      <a:r>
                        <a:rPr lang="en-IN" dirty="0" smtClean="0"/>
                        <a:t>Gestation</a:t>
                      </a:r>
                      <a:r>
                        <a:rPr lang="en-IN" baseline="0" dirty="0" smtClean="0"/>
                        <a:t> period (Days)</a:t>
                      </a:r>
                      <a:endParaRPr lang="en-IN" dirty="0"/>
                    </a:p>
                  </a:txBody>
                  <a:tcPr/>
                </a:tc>
                <a:tc>
                  <a:txBody>
                    <a:bodyPr/>
                    <a:lstStyle/>
                    <a:p>
                      <a:pPr algn="ctr"/>
                      <a:r>
                        <a:rPr lang="en-IN" dirty="0" smtClean="0"/>
                        <a:t>20-21</a:t>
                      </a:r>
                      <a:endParaRPr lang="en-IN" dirty="0"/>
                    </a:p>
                  </a:txBody>
                  <a:tcPr/>
                </a:tc>
                <a:tc>
                  <a:txBody>
                    <a:bodyPr/>
                    <a:lstStyle/>
                    <a:p>
                      <a:pPr algn="ctr"/>
                      <a:r>
                        <a:rPr lang="en-IN" dirty="0" smtClean="0"/>
                        <a:t>21-22</a:t>
                      </a:r>
                      <a:endParaRPr lang="en-IN" dirty="0"/>
                    </a:p>
                  </a:txBody>
                  <a:tcPr/>
                </a:tc>
                <a:tc>
                  <a:txBody>
                    <a:bodyPr/>
                    <a:lstStyle/>
                    <a:p>
                      <a:pPr algn="ctr"/>
                      <a:r>
                        <a:rPr lang="en-IN" dirty="0" smtClean="0"/>
                        <a:t>65-67</a:t>
                      </a:r>
                      <a:endParaRPr lang="en-IN" dirty="0"/>
                    </a:p>
                  </a:txBody>
                  <a:tcPr/>
                </a:tc>
                <a:tc>
                  <a:txBody>
                    <a:bodyPr/>
                    <a:lstStyle/>
                    <a:p>
                      <a:pPr algn="ctr"/>
                      <a:r>
                        <a:rPr lang="en-IN" dirty="0" smtClean="0"/>
                        <a:t>16/21</a:t>
                      </a:r>
                      <a:endParaRPr lang="en-IN" dirty="0"/>
                    </a:p>
                  </a:txBody>
                  <a:tcPr/>
                </a:tc>
                <a:tc>
                  <a:txBody>
                    <a:bodyPr/>
                    <a:lstStyle/>
                    <a:p>
                      <a:pPr algn="ctr"/>
                      <a:r>
                        <a:rPr lang="en-IN" dirty="0" smtClean="0"/>
                        <a:t>31-32</a:t>
                      </a:r>
                      <a:endParaRPr lang="en-IN" dirty="0"/>
                    </a:p>
                  </a:txBody>
                  <a:tcPr/>
                </a:tc>
                <a:extLst>
                  <a:ext uri="{0D108BD9-81ED-4DB2-BD59-A6C34878D82A}">
                    <a16:rowId xmlns:a16="http://schemas.microsoft.com/office/drawing/2014/main" xmlns="" val="10003"/>
                  </a:ext>
                </a:extLst>
              </a:tr>
              <a:tr h="529317">
                <a:tc>
                  <a:txBody>
                    <a:bodyPr/>
                    <a:lstStyle/>
                    <a:p>
                      <a:pPr algn="ctr"/>
                      <a:r>
                        <a:rPr lang="en-IN" dirty="0" smtClean="0"/>
                        <a:t>Litter size</a:t>
                      </a:r>
                      <a:endParaRPr lang="en-IN" dirty="0"/>
                    </a:p>
                  </a:txBody>
                  <a:tcPr/>
                </a:tc>
                <a:tc>
                  <a:txBody>
                    <a:bodyPr/>
                    <a:lstStyle/>
                    <a:p>
                      <a:pPr algn="ctr"/>
                      <a:r>
                        <a:rPr lang="en-IN" dirty="0" smtClean="0"/>
                        <a:t>7-12</a:t>
                      </a:r>
                      <a:endParaRPr lang="en-IN" dirty="0"/>
                    </a:p>
                  </a:txBody>
                  <a:tcPr/>
                </a:tc>
                <a:tc>
                  <a:txBody>
                    <a:bodyPr/>
                    <a:lstStyle/>
                    <a:p>
                      <a:pPr algn="ctr"/>
                      <a:r>
                        <a:rPr lang="en-IN" dirty="0" smtClean="0"/>
                        <a:t>8-10</a:t>
                      </a:r>
                      <a:endParaRPr lang="en-IN" dirty="0"/>
                    </a:p>
                  </a:txBody>
                  <a:tcPr/>
                </a:tc>
                <a:tc>
                  <a:txBody>
                    <a:bodyPr/>
                    <a:lstStyle/>
                    <a:p>
                      <a:pPr algn="ctr"/>
                      <a:r>
                        <a:rPr lang="en-IN" dirty="0" smtClean="0"/>
                        <a:t>3-4</a:t>
                      </a:r>
                      <a:endParaRPr lang="en-IN" dirty="0"/>
                    </a:p>
                  </a:txBody>
                  <a:tcPr/>
                </a:tc>
                <a:tc>
                  <a:txBody>
                    <a:bodyPr/>
                    <a:lstStyle/>
                    <a:p>
                      <a:pPr algn="ctr"/>
                      <a:r>
                        <a:rPr lang="en-IN" dirty="0" smtClean="0"/>
                        <a:t>5-7/4-5</a:t>
                      </a:r>
                      <a:endParaRPr lang="en-IN" dirty="0"/>
                    </a:p>
                  </a:txBody>
                  <a:tcPr/>
                </a:tc>
                <a:tc>
                  <a:txBody>
                    <a:bodyPr/>
                    <a:lstStyle/>
                    <a:p>
                      <a:pPr algn="ctr"/>
                      <a:r>
                        <a:rPr lang="en-IN" dirty="0" smtClean="0"/>
                        <a:t>6-8</a:t>
                      </a:r>
                      <a:endParaRPr lang="en-IN" dirty="0"/>
                    </a:p>
                  </a:txBody>
                  <a:tcPr/>
                </a:tc>
                <a:extLst>
                  <a:ext uri="{0D108BD9-81ED-4DB2-BD59-A6C34878D82A}">
                    <a16:rowId xmlns:a16="http://schemas.microsoft.com/office/drawing/2014/main" xmlns="" val="10004"/>
                  </a:ext>
                </a:extLst>
              </a:tr>
              <a:tr h="673676">
                <a:tc>
                  <a:txBody>
                    <a:bodyPr/>
                    <a:lstStyle/>
                    <a:p>
                      <a:pPr algn="ctr"/>
                      <a:r>
                        <a:rPr lang="en-IN" dirty="0" smtClean="0"/>
                        <a:t>Age at Weaning (Weeks)</a:t>
                      </a:r>
                      <a:endParaRPr lang="en-IN" dirty="0"/>
                    </a:p>
                  </a:txBody>
                  <a:tcPr/>
                </a:tc>
                <a:tc>
                  <a:txBody>
                    <a:bodyPr/>
                    <a:lstStyle/>
                    <a:p>
                      <a:pPr algn="ctr"/>
                      <a:r>
                        <a:rPr lang="en-IN" dirty="0" smtClean="0"/>
                        <a:t>3</a:t>
                      </a:r>
                      <a:endParaRPr lang="en-IN" dirty="0"/>
                    </a:p>
                  </a:txBody>
                  <a:tcPr/>
                </a:tc>
                <a:tc>
                  <a:txBody>
                    <a:bodyPr/>
                    <a:lstStyle/>
                    <a:p>
                      <a:pPr algn="ctr"/>
                      <a:r>
                        <a:rPr lang="en-IN" dirty="0" smtClean="0"/>
                        <a:t>3</a:t>
                      </a:r>
                      <a:endParaRPr lang="en-IN" dirty="0"/>
                    </a:p>
                  </a:txBody>
                  <a:tcPr/>
                </a:tc>
                <a:tc>
                  <a:txBody>
                    <a:bodyPr/>
                    <a:lstStyle/>
                    <a:p>
                      <a:pPr algn="ctr"/>
                      <a:r>
                        <a:rPr lang="en-IN" dirty="0" smtClean="0"/>
                        <a:t>2-3</a:t>
                      </a:r>
                      <a:endParaRPr lang="en-IN" dirty="0"/>
                    </a:p>
                  </a:txBody>
                  <a:tcPr/>
                </a:tc>
                <a:tc>
                  <a:txBody>
                    <a:bodyPr/>
                    <a:lstStyle/>
                    <a:p>
                      <a:pPr algn="ctr"/>
                      <a:r>
                        <a:rPr lang="en-IN" dirty="0" smtClean="0"/>
                        <a:t>3½/3</a:t>
                      </a:r>
                      <a:endParaRPr lang="en-IN" dirty="0"/>
                    </a:p>
                  </a:txBody>
                  <a:tcPr/>
                </a:tc>
                <a:tc>
                  <a:txBody>
                    <a:bodyPr/>
                    <a:lstStyle/>
                    <a:p>
                      <a:pPr algn="ctr"/>
                      <a:r>
                        <a:rPr lang="en-IN" dirty="0" smtClean="0"/>
                        <a:t>7</a:t>
                      </a:r>
                      <a:endParaRPr lang="en-IN" dirty="0"/>
                    </a:p>
                  </a:txBody>
                  <a:tcPr/>
                </a:tc>
                <a:extLst>
                  <a:ext uri="{0D108BD9-81ED-4DB2-BD59-A6C34878D82A}">
                    <a16:rowId xmlns:a16="http://schemas.microsoft.com/office/drawing/2014/main" xmlns="" val="10005"/>
                  </a:ext>
                </a:extLst>
              </a:tr>
              <a:tr h="529317">
                <a:tc>
                  <a:txBody>
                    <a:bodyPr/>
                    <a:lstStyle/>
                    <a:p>
                      <a:pPr algn="ctr"/>
                      <a:r>
                        <a:rPr lang="en-IN" dirty="0" smtClean="0"/>
                        <a:t>Litter/year</a:t>
                      </a:r>
                      <a:endParaRPr lang="en-IN" dirty="0"/>
                    </a:p>
                  </a:txBody>
                  <a:tcPr/>
                </a:tc>
                <a:tc>
                  <a:txBody>
                    <a:bodyPr/>
                    <a:lstStyle/>
                    <a:p>
                      <a:pPr algn="ctr"/>
                      <a:r>
                        <a:rPr lang="en-IN" dirty="0" smtClean="0"/>
                        <a:t>8-10</a:t>
                      </a:r>
                      <a:endParaRPr lang="en-IN" dirty="0"/>
                    </a:p>
                  </a:txBody>
                  <a:tcPr/>
                </a:tc>
                <a:tc>
                  <a:txBody>
                    <a:bodyPr/>
                    <a:lstStyle/>
                    <a:p>
                      <a:pPr algn="ctr"/>
                      <a:r>
                        <a:rPr lang="en-IN" dirty="0" smtClean="0"/>
                        <a:t>7</a:t>
                      </a:r>
                      <a:endParaRPr lang="en-IN" dirty="0"/>
                    </a:p>
                  </a:txBody>
                  <a:tcPr/>
                </a:tc>
                <a:tc>
                  <a:txBody>
                    <a:bodyPr/>
                    <a:lstStyle/>
                    <a:p>
                      <a:pPr algn="ctr"/>
                      <a:r>
                        <a:rPr lang="en-IN" dirty="0" smtClean="0"/>
                        <a:t>4-5</a:t>
                      </a:r>
                      <a:endParaRPr lang="en-IN" dirty="0"/>
                    </a:p>
                  </a:txBody>
                  <a:tcPr/>
                </a:tc>
                <a:tc>
                  <a:txBody>
                    <a:bodyPr/>
                    <a:lstStyle/>
                    <a:p>
                      <a:pPr algn="ctr"/>
                      <a:r>
                        <a:rPr lang="en-IN" dirty="0" smtClean="0"/>
                        <a:t>10/7</a:t>
                      </a:r>
                      <a:endParaRPr lang="en-IN" dirty="0"/>
                    </a:p>
                  </a:txBody>
                  <a:tcPr/>
                </a:tc>
                <a:tc>
                  <a:txBody>
                    <a:bodyPr/>
                    <a:lstStyle/>
                    <a:p>
                      <a:pPr algn="ctr"/>
                      <a:r>
                        <a:rPr lang="en-IN" dirty="0" smtClean="0"/>
                        <a:t>4-5</a:t>
                      </a:r>
                      <a:endParaRPr lang="en-IN" dirty="0"/>
                    </a:p>
                  </a:txBody>
                  <a:tcPr/>
                </a:tc>
                <a:extLst>
                  <a:ext uri="{0D108BD9-81ED-4DB2-BD59-A6C34878D82A}">
                    <a16:rowId xmlns:a16="http://schemas.microsoft.com/office/drawing/2014/main" xmlns="" val="10006"/>
                  </a:ext>
                </a:extLst>
              </a:tr>
              <a:tr h="1251114">
                <a:tc>
                  <a:txBody>
                    <a:bodyPr/>
                    <a:lstStyle/>
                    <a:p>
                      <a:pPr algn="ctr"/>
                      <a:r>
                        <a:rPr lang="en-IN" dirty="0" smtClean="0"/>
                        <a:t>Rest period for females in between</a:t>
                      </a:r>
                      <a:r>
                        <a:rPr lang="en-IN" baseline="0" dirty="0" smtClean="0"/>
                        <a:t> 2 mating(days) </a:t>
                      </a:r>
                      <a:endParaRPr lang="en-IN" dirty="0"/>
                    </a:p>
                  </a:txBody>
                  <a:tcPr/>
                </a:tc>
                <a:tc>
                  <a:txBody>
                    <a:bodyPr/>
                    <a:lstStyle/>
                    <a:p>
                      <a:pPr algn="ctr"/>
                      <a:r>
                        <a:rPr lang="en-IN" dirty="0" smtClean="0"/>
                        <a:t>15</a:t>
                      </a:r>
                      <a:endParaRPr lang="en-IN" dirty="0"/>
                    </a:p>
                  </a:txBody>
                  <a:tcPr/>
                </a:tc>
                <a:tc>
                  <a:txBody>
                    <a:bodyPr/>
                    <a:lstStyle/>
                    <a:p>
                      <a:pPr algn="ctr"/>
                      <a:r>
                        <a:rPr lang="en-IN" dirty="0" smtClean="0"/>
                        <a:t>15</a:t>
                      </a:r>
                      <a:endParaRPr lang="en-IN" dirty="0"/>
                    </a:p>
                  </a:txBody>
                  <a:tcPr/>
                </a:tc>
                <a:tc>
                  <a:txBody>
                    <a:bodyPr/>
                    <a:lstStyle/>
                    <a:p>
                      <a:pPr algn="ctr"/>
                      <a:r>
                        <a:rPr lang="en-IN" dirty="0" smtClean="0"/>
                        <a:t>15</a:t>
                      </a:r>
                      <a:endParaRPr lang="en-IN" dirty="0"/>
                    </a:p>
                  </a:txBody>
                  <a:tcPr/>
                </a:tc>
                <a:tc>
                  <a:txBody>
                    <a:bodyPr/>
                    <a:lstStyle/>
                    <a:p>
                      <a:pPr algn="ctr"/>
                      <a:r>
                        <a:rPr lang="en-IN" dirty="0" smtClean="0"/>
                        <a:t>18/15</a:t>
                      </a:r>
                      <a:endParaRPr lang="en-IN" dirty="0"/>
                    </a:p>
                  </a:txBody>
                  <a:tcPr/>
                </a:tc>
                <a:tc>
                  <a:txBody>
                    <a:bodyPr/>
                    <a:lstStyle/>
                    <a:p>
                      <a:pPr algn="ctr"/>
                      <a:r>
                        <a:rPr lang="en-IN" dirty="0" smtClean="0"/>
                        <a:t>20</a:t>
                      </a:r>
                      <a:endParaRPr lang="en-IN" dirty="0"/>
                    </a:p>
                  </a:txBody>
                  <a:tcPr/>
                </a:tc>
                <a:extLst>
                  <a:ext uri="{0D108BD9-81ED-4DB2-BD59-A6C34878D82A}">
                    <a16:rowId xmlns:a16="http://schemas.microsoft.com/office/drawing/2014/main" xmlns="" val="10007"/>
                  </a:ext>
                </a:extLst>
              </a:tr>
              <a:tr h="730709">
                <a:tc>
                  <a:txBody>
                    <a:bodyPr/>
                    <a:lstStyle/>
                    <a:p>
                      <a:pPr algn="ctr"/>
                      <a:r>
                        <a:rPr lang="en-IN" dirty="0" smtClean="0"/>
                        <a:t>No.</a:t>
                      </a:r>
                      <a:r>
                        <a:rPr lang="en-IN" baseline="0" dirty="0" smtClean="0"/>
                        <a:t> Of pairs of  mammary gland</a:t>
                      </a:r>
                      <a:endParaRPr lang="en-IN" dirty="0"/>
                    </a:p>
                  </a:txBody>
                  <a:tcPr/>
                </a:tc>
                <a:tc>
                  <a:txBody>
                    <a:bodyPr/>
                    <a:lstStyle/>
                    <a:p>
                      <a:pPr algn="ctr"/>
                      <a:r>
                        <a:rPr lang="en-IN" dirty="0" smtClean="0"/>
                        <a:t>5</a:t>
                      </a:r>
                      <a:endParaRPr lang="en-IN" dirty="0"/>
                    </a:p>
                  </a:txBody>
                  <a:tcPr/>
                </a:tc>
                <a:tc>
                  <a:txBody>
                    <a:bodyPr/>
                    <a:lstStyle/>
                    <a:p>
                      <a:pPr algn="ctr"/>
                      <a:r>
                        <a:rPr lang="en-IN" dirty="0" smtClean="0"/>
                        <a:t>5</a:t>
                      </a:r>
                      <a:endParaRPr lang="en-IN" dirty="0"/>
                    </a:p>
                  </a:txBody>
                  <a:tcPr/>
                </a:tc>
                <a:tc>
                  <a:txBody>
                    <a:bodyPr/>
                    <a:lstStyle/>
                    <a:p>
                      <a:pPr algn="ctr"/>
                      <a:r>
                        <a:rPr lang="en-IN" dirty="0" smtClean="0"/>
                        <a:t>1</a:t>
                      </a:r>
                      <a:endParaRPr lang="en-IN" dirty="0"/>
                    </a:p>
                  </a:txBody>
                  <a:tcPr/>
                </a:tc>
                <a:tc>
                  <a:txBody>
                    <a:bodyPr/>
                    <a:lstStyle/>
                    <a:p>
                      <a:pPr algn="ctr"/>
                      <a:r>
                        <a:rPr lang="en-IN" dirty="0" smtClean="0"/>
                        <a:t>6-7/4</a:t>
                      </a:r>
                      <a:endParaRPr lang="en-IN" dirty="0"/>
                    </a:p>
                  </a:txBody>
                  <a:tcPr/>
                </a:tc>
                <a:tc>
                  <a:txBody>
                    <a:bodyPr/>
                    <a:lstStyle/>
                    <a:p>
                      <a:pPr algn="ctr"/>
                      <a:r>
                        <a:rPr lang="en-IN" dirty="0" smtClean="0"/>
                        <a:t>3-4</a:t>
                      </a:r>
                      <a:endParaRPr lang="en-IN"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967007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685800"/>
          </a:xfrm>
        </p:spPr>
        <p:txBody>
          <a:bodyPr>
            <a:normAutofit/>
          </a:bodyPr>
          <a:lstStyle/>
          <a:p>
            <a:pPr algn="ctr"/>
            <a:r>
              <a:rPr lang="en-IN" sz="3600" dirty="0" smtClean="0">
                <a:solidFill>
                  <a:schemeClr val="bg1"/>
                </a:solidFill>
              </a:rPr>
              <a:t>Housing</a:t>
            </a:r>
            <a:endParaRPr lang="en-IN" sz="3600" dirty="0">
              <a:solidFill>
                <a:schemeClr val="bg1"/>
              </a:solidFill>
            </a:endParaRPr>
          </a:p>
        </p:txBody>
      </p:sp>
      <p:sp>
        <p:nvSpPr>
          <p:cNvPr id="2" name="Content Placeholder 1"/>
          <p:cNvSpPr>
            <a:spLocks noGrp="1"/>
          </p:cNvSpPr>
          <p:nvPr>
            <p:ph sz="quarter" idx="1"/>
          </p:nvPr>
        </p:nvSpPr>
        <p:spPr>
          <a:xfrm>
            <a:off x="457200" y="762000"/>
            <a:ext cx="8229600" cy="5791200"/>
          </a:xfrm>
        </p:spPr>
        <p:txBody>
          <a:bodyPr>
            <a:normAutofit/>
          </a:bodyPr>
          <a:lstStyle/>
          <a:p>
            <a:r>
              <a:rPr lang="en-IN" dirty="0" smtClean="0"/>
              <a:t>Laboratory animals require elaborated housing with adequate ventilation and space to move.</a:t>
            </a:r>
          </a:p>
          <a:p>
            <a:r>
              <a:rPr lang="en-IN" dirty="0" smtClean="0"/>
              <a:t>The house should provide protection from weather, predators, mosquitoes and insects.</a:t>
            </a:r>
          </a:p>
          <a:p>
            <a:r>
              <a:rPr lang="en-IN" dirty="0" smtClean="0"/>
              <a:t>Laboratory animals can be housed on floor  or in cages in groups in the house.</a:t>
            </a:r>
          </a:p>
          <a:p>
            <a:r>
              <a:rPr lang="en-IN" dirty="0" smtClean="0"/>
              <a:t>The space requirement mostly depends on body weight and size. Formula to calculate floor space for  laboratory animals is:</a:t>
            </a:r>
          </a:p>
          <a:p>
            <a:pPr>
              <a:buNone/>
            </a:pPr>
            <a:r>
              <a:rPr lang="en-IN" dirty="0" smtClean="0"/>
              <a:t>	</a:t>
            </a:r>
            <a:r>
              <a:rPr lang="en-IN" dirty="0" smtClean="0">
                <a:solidFill>
                  <a:srgbClr val="C00000"/>
                </a:solidFill>
              </a:rPr>
              <a:t>A=n (3W+5√W) in square inches.</a:t>
            </a:r>
          </a:p>
          <a:p>
            <a:pPr>
              <a:buNone/>
            </a:pPr>
            <a:r>
              <a:rPr lang="en-IN" dirty="0" smtClean="0"/>
              <a:t>	</a:t>
            </a:r>
            <a:r>
              <a:rPr lang="en-IN" dirty="0" smtClean="0">
                <a:solidFill>
                  <a:srgbClr val="C00000"/>
                </a:solidFill>
              </a:rPr>
              <a:t>A’=n (0.7W’+6 √W’) in square cm.</a:t>
            </a:r>
          </a:p>
          <a:p>
            <a:pPr>
              <a:buNone/>
            </a:pPr>
            <a:r>
              <a:rPr lang="en-IN" dirty="0" smtClean="0"/>
              <a:t>	Where A or A’= Floor space</a:t>
            </a:r>
          </a:p>
          <a:p>
            <a:pPr>
              <a:buNone/>
            </a:pPr>
            <a:r>
              <a:rPr lang="en-IN" dirty="0" smtClean="0"/>
              <a:t>	W or W’=Wt. Of animals(W= Wt. In ounce and W’= Wt. In grams)and n= no. Of animals.</a:t>
            </a:r>
            <a:endParaRPr lang="en-IN" dirty="0"/>
          </a:p>
        </p:txBody>
      </p:sp>
    </p:spTree>
    <p:extLst>
      <p:ext uri="{BB962C8B-B14F-4D97-AF65-F5344CB8AC3E}">
        <p14:creationId xmlns:p14="http://schemas.microsoft.com/office/powerpoint/2010/main" val="4234329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6366f9122c355ea9577181d7d166afad.jpg"/>
          <p:cNvPicPr>
            <a:picLocks noChangeAspect="1" noChangeArrowheads="1"/>
          </p:cNvPicPr>
          <p:nvPr/>
        </p:nvPicPr>
        <p:blipFill>
          <a:blip r:embed="rId2"/>
          <a:srcRect/>
          <a:stretch>
            <a:fillRect/>
          </a:stretch>
        </p:blipFill>
        <p:spPr bwMode="auto">
          <a:xfrm>
            <a:off x="609600" y="228600"/>
            <a:ext cx="7848600" cy="2743200"/>
          </a:xfrm>
          <a:prstGeom prst="rect">
            <a:avLst/>
          </a:prstGeom>
          <a:noFill/>
        </p:spPr>
      </p:pic>
      <p:pic>
        <p:nvPicPr>
          <p:cNvPr id="1027" name="Picture 3" descr="C:\Users\asus\Desktop\download (2).jpg"/>
          <p:cNvPicPr>
            <a:picLocks noChangeAspect="1" noChangeArrowheads="1"/>
          </p:cNvPicPr>
          <p:nvPr/>
        </p:nvPicPr>
        <p:blipFill>
          <a:blip r:embed="rId3"/>
          <a:srcRect/>
          <a:stretch>
            <a:fillRect/>
          </a:stretch>
        </p:blipFill>
        <p:spPr bwMode="auto">
          <a:xfrm>
            <a:off x="609600" y="3124200"/>
            <a:ext cx="3962400" cy="3124200"/>
          </a:xfrm>
          <a:prstGeom prst="rect">
            <a:avLst/>
          </a:prstGeom>
          <a:noFill/>
        </p:spPr>
      </p:pic>
      <p:pic>
        <p:nvPicPr>
          <p:cNvPr id="1028" name="Picture 4" descr="C:\Users\asus\Desktop\images (9).jpg"/>
          <p:cNvPicPr>
            <a:picLocks noChangeAspect="1" noChangeArrowheads="1"/>
          </p:cNvPicPr>
          <p:nvPr/>
        </p:nvPicPr>
        <p:blipFill>
          <a:blip r:embed="rId4"/>
          <a:srcRect/>
          <a:stretch>
            <a:fillRect/>
          </a:stretch>
        </p:blipFill>
        <p:spPr bwMode="auto">
          <a:xfrm>
            <a:off x="4693920" y="3124200"/>
            <a:ext cx="3764280" cy="3124200"/>
          </a:xfrm>
          <a:prstGeom prst="rect">
            <a:avLst/>
          </a:prstGeom>
          <a:noFill/>
        </p:spPr>
      </p:pic>
    </p:spTree>
    <p:extLst>
      <p:ext uri="{BB962C8B-B14F-4D97-AF65-F5344CB8AC3E}">
        <p14:creationId xmlns:p14="http://schemas.microsoft.com/office/powerpoint/2010/main" val="102356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images (10).jpg"/>
          <p:cNvPicPr>
            <a:picLocks noChangeAspect="1" noChangeArrowheads="1"/>
          </p:cNvPicPr>
          <p:nvPr/>
        </p:nvPicPr>
        <p:blipFill>
          <a:blip r:embed="rId2"/>
          <a:srcRect/>
          <a:stretch>
            <a:fillRect/>
          </a:stretch>
        </p:blipFill>
        <p:spPr bwMode="auto">
          <a:xfrm>
            <a:off x="304800" y="304800"/>
            <a:ext cx="4343400" cy="2895600"/>
          </a:xfrm>
          <a:prstGeom prst="rect">
            <a:avLst/>
          </a:prstGeom>
          <a:noFill/>
        </p:spPr>
      </p:pic>
      <p:pic>
        <p:nvPicPr>
          <p:cNvPr id="2051" name="Picture 3" descr="C:\Users\asus\Desktop\download (3).jpg"/>
          <p:cNvPicPr>
            <a:picLocks noChangeAspect="1" noChangeArrowheads="1"/>
          </p:cNvPicPr>
          <p:nvPr/>
        </p:nvPicPr>
        <p:blipFill>
          <a:blip r:embed="rId3"/>
          <a:srcRect/>
          <a:stretch>
            <a:fillRect/>
          </a:stretch>
        </p:blipFill>
        <p:spPr bwMode="auto">
          <a:xfrm>
            <a:off x="4876800" y="304800"/>
            <a:ext cx="3886200" cy="2895600"/>
          </a:xfrm>
          <a:prstGeom prst="rect">
            <a:avLst/>
          </a:prstGeom>
          <a:noFill/>
        </p:spPr>
      </p:pic>
      <p:pic>
        <p:nvPicPr>
          <p:cNvPr id="2052" name="Picture 4" descr="C:\Users\asus\Desktop\images (11).jpg"/>
          <p:cNvPicPr>
            <a:picLocks noChangeAspect="1" noChangeArrowheads="1"/>
          </p:cNvPicPr>
          <p:nvPr/>
        </p:nvPicPr>
        <p:blipFill>
          <a:blip r:embed="rId4"/>
          <a:srcRect/>
          <a:stretch>
            <a:fillRect/>
          </a:stretch>
        </p:blipFill>
        <p:spPr bwMode="auto">
          <a:xfrm>
            <a:off x="2209800" y="3352800"/>
            <a:ext cx="4724400" cy="3276600"/>
          </a:xfrm>
          <a:prstGeom prst="rect">
            <a:avLst/>
          </a:prstGeom>
          <a:noFill/>
        </p:spPr>
      </p:pic>
    </p:spTree>
    <p:extLst>
      <p:ext uri="{BB962C8B-B14F-4D97-AF65-F5344CB8AC3E}">
        <p14:creationId xmlns:p14="http://schemas.microsoft.com/office/powerpoint/2010/main" val="251343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248400"/>
          </a:xfrm>
        </p:spPr>
        <p:txBody>
          <a:bodyPr/>
          <a:lstStyle/>
          <a:p>
            <a:pPr>
              <a:buNone/>
            </a:pPr>
            <a:r>
              <a:rPr lang="en-IN" dirty="0" smtClean="0"/>
              <a:t>Floor space requirement:</a:t>
            </a:r>
          </a:p>
          <a:p>
            <a:pPr>
              <a:buNone/>
            </a:pPr>
            <a:endParaRPr lang="en-IN" dirty="0"/>
          </a:p>
        </p:txBody>
      </p:sp>
      <p:graphicFrame>
        <p:nvGraphicFramePr>
          <p:cNvPr id="4" name="Table 3"/>
          <p:cNvGraphicFramePr>
            <a:graphicFrameLocks noGrp="1"/>
          </p:cNvGraphicFramePr>
          <p:nvPr/>
        </p:nvGraphicFramePr>
        <p:xfrm>
          <a:off x="533400" y="1066800"/>
          <a:ext cx="8001000" cy="4953000"/>
        </p:xfrm>
        <a:graphic>
          <a:graphicData uri="http://schemas.openxmlformats.org/drawingml/2006/table">
            <a:tbl>
              <a:tblPr firstRow="1" bandRow="1">
                <a:tableStyleId>{08FB837D-C827-4EFA-A057-4D05807E0F7C}</a:tableStyleId>
              </a:tblPr>
              <a:tblGrid>
                <a:gridCol w="26670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tblGrid>
              <a:tr h="990600">
                <a:tc>
                  <a:txBody>
                    <a:bodyPr/>
                    <a:lstStyle/>
                    <a:p>
                      <a:pPr algn="ctr"/>
                      <a:r>
                        <a:rPr lang="en-IN" sz="2400" dirty="0" smtClean="0"/>
                        <a:t>Animal</a:t>
                      </a:r>
                      <a:endParaRPr lang="en-IN" sz="2400" b="1" dirty="0"/>
                    </a:p>
                  </a:txBody>
                  <a:tcPr/>
                </a:tc>
                <a:tc>
                  <a:txBody>
                    <a:bodyPr/>
                    <a:lstStyle/>
                    <a:p>
                      <a:pPr algn="ctr"/>
                      <a:r>
                        <a:rPr lang="en-IN" sz="2400" dirty="0" smtClean="0"/>
                        <a:t>Area (cm</a:t>
                      </a:r>
                      <a:r>
                        <a:rPr lang="en-IN" sz="2400" baseline="30000" dirty="0" smtClean="0"/>
                        <a:t>2</a:t>
                      </a:r>
                      <a:r>
                        <a:rPr lang="en-IN" sz="2400" dirty="0" smtClean="0"/>
                        <a:t>)</a:t>
                      </a:r>
                      <a:endParaRPr lang="en-IN" sz="2400" b="1" dirty="0"/>
                    </a:p>
                  </a:txBody>
                  <a:tcPr/>
                </a:tc>
                <a:tc>
                  <a:txBody>
                    <a:bodyPr/>
                    <a:lstStyle/>
                    <a:p>
                      <a:pPr algn="ctr"/>
                      <a:r>
                        <a:rPr lang="en-IN" sz="2400" dirty="0" smtClean="0"/>
                        <a:t>Height of cage (cm)</a:t>
                      </a:r>
                      <a:endParaRPr lang="en-IN" sz="2400" b="1" dirty="0"/>
                    </a:p>
                  </a:txBody>
                  <a:tcPr/>
                </a:tc>
                <a:extLst>
                  <a:ext uri="{0D108BD9-81ED-4DB2-BD59-A6C34878D82A}">
                    <a16:rowId xmlns:a16="http://schemas.microsoft.com/office/drawing/2014/main" xmlns="" val="10000"/>
                  </a:ext>
                </a:extLst>
              </a:tr>
              <a:tr h="990600">
                <a:tc>
                  <a:txBody>
                    <a:bodyPr/>
                    <a:lstStyle/>
                    <a:p>
                      <a:pPr algn="ctr"/>
                      <a:r>
                        <a:rPr lang="en-IN" sz="2400" dirty="0" smtClean="0"/>
                        <a:t>Mice</a:t>
                      </a:r>
                      <a:endParaRPr lang="en-IN" sz="2400" dirty="0"/>
                    </a:p>
                  </a:txBody>
                  <a:tcPr/>
                </a:tc>
                <a:tc>
                  <a:txBody>
                    <a:bodyPr/>
                    <a:lstStyle/>
                    <a:p>
                      <a:pPr algn="ctr"/>
                      <a:r>
                        <a:rPr lang="en-IN" sz="2400" dirty="0" smtClean="0"/>
                        <a:t>38-99</a:t>
                      </a:r>
                      <a:endParaRPr lang="en-IN" sz="2400" dirty="0"/>
                    </a:p>
                  </a:txBody>
                  <a:tcPr/>
                </a:tc>
                <a:tc>
                  <a:txBody>
                    <a:bodyPr/>
                    <a:lstStyle/>
                    <a:p>
                      <a:pPr algn="ctr"/>
                      <a:r>
                        <a:rPr lang="en-IN" sz="2400" dirty="0" smtClean="0"/>
                        <a:t>17.5</a:t>
                      </a:r>
                      <a:endParaRPr lang="en-IN" sz="2400" dirty="0"/>
                    </a:p>
                  </a:txBody>
                  <a:tcPr/>
                </a:tc>
                <a:extLst>
                  <a:ext uri="{0D108BD9-81ED-4DB2-BD59-A6C34878D82A}">
                    <a16:rowId xmlns:a16="http://schemas.microsoft.com/office/drawing/2014/main" xmlns="" val="10001"/>
                  </a:ext>
                </a:extLst>
              </a:tr>
              <a:tr h="990600">
                <a:tc>
                  <a:txBody>
                    <a:bodyPr/>
                    <a:lstStyle/>
                    <a:p>
                      <a:pPr algn="ctr"/>
                      <a:r>
                        <a:rPr lang="en-IN" sz="2400" dirty="0" smtClean="0"/>
                        <a:t>Rat</a:t>
                      </a:r>
                      <a:endParaRPr lang="en-IN" sz="2400" dirty="0"/>
                    </a:p>
                  </a:txBody>
                  <a:tcPr/>
                </a:tc>
                <a:tc>
                  <a:txBody>
                    <a:bodyPr/>
                    <a:lstStyle/>
                    <a:p>
                      <a:pPr algn="ctr"/>
                      <a:r>
                        <a:rPr lang="en-IN" sz="2400" dirty="0" smtClean="0"/>
                        <a:t>110-260</a:t>
                      </a:r>
                      <a:endParaRPr lang="en-IN" sz="2400" dirty="0"/>
                    </a:p>
                  </a:txBody>
                  <a:tcPr/>
                </a:tc>
                <a:tc>
                  <a:txBody>
                    <a:bodyPr/>
                    <a:lstStyle/>
                    <a:p>
                      <a:pPr algn="ctr"/>
                      <a:r>
                        <a:rPr lang="en-IN" sz="2400" dirty="0" smtClean="0"/>
                        <a:t>22.5</a:t>
                      </a:r>
                      <a:endParaRPr lang="en-IN" sz="2400" dirty="0"/>
                    </a:p>
                  </a:txBody>
                  <a:tcPr/>
                </a:tc>
                <a:extLst>
                  <a:ext uri="{0D108BD9-81ED-4DB2-BD59-A6C34878D82A}">
                    <a16:rowId xmlns:a16="http://schemas.microsoft.com/office/drawing/2014/main" xmlns="" val="10002"/>
                  </a:ext>
                </a:extLst>
              </a:tr>
              <a:tr h="990600">
                <a:tc>
                  <a:txBody>
                    <a:bodyPr/>
                    <a:lstStyle/>
                    <a:p>
                      <a:pPr algn="ctr"/>
                      <a:r>
                        <a:rPr lang="en-IN" sz="2400" dirty="0" smtClean="0"/>
                        <a:t>Hamster</a:t>
                      </a:r>
                      <a:endParaRPr lang="en-IN" sz="2400" dirty="0"/>
                    </a:p>
                  </a:txBody>
                  <a:tcPr/>
                </a:tc>
                <a:tc>
                  <a:txBody>
                    <a:bodyPr/>
                    <a:lstStyle/>
                    <a:p>
                      <a:pPr algn="ctr"/>
                      <a:r>
                        <a:rPr lang="en-IN" sz="2400" dirty="0" smtClean="0"/>
                        <a:t>64-125</a:t>
                      </a:r>
                      <a:endParaRPr lang="en-IN" sz="2400" dirty="0"/>
                    </a:p>
                  </a:txBody>
                  <a:tcPr/>
                </a:tc>
                <a:tc>
                  <a:txBody>
                    <a:bodyPr/>
                    <a:lstStyle/>
                    <a:p>
                      <a:pPr algn="ctr"/>
                      <a:r>
                        <a:rPr lang="en-IN" sz="2400" dirty="0" smtClean="0"/>
                        <a:t>22.5</a:t>
                      </a:r>
                      <a:endParaRPr lang="en-IN" sz="2400" dirty="0"/>
                    </a:p>
                  </a:txBody>
                  <a:tcPr/>
                </a:tc>
                <a:extLst>
                  <a:ext uri="{0D108BD9-81ED-4DB2-BD59-A6C34878D82A}">
                    <a16:rowId xmlns:a16="http://schemas.microsoft.com/office/drawing/2014/main" xmlns="" val="10003"/>
                  </a:ext>
                </a:extLst>
              </a:tr>
              <a:tr h="990600">
                <a:tc>
                  <a:txBody>
                    <a:bodyPr/>
                    <a:lstStyle/>
                    <a:p>
                      <a:pPr algn="ctr"/>
                      <a:r>
                        <a:rPr lang="en-IN" sz="2400" dirty="0" smtClean="0"/>
                        <a:t>Guinea</a:t>
                      </a:r>
                      <a:r>
                        <a:rPr lang="en-IN" sz="2400" baseline="0" dirty="0" smtClean="0"/>
                        <a:t> Pig</a:t>
                      </a:r>
                      <a:endParaRPr lang="en-IN" sz="2400" dirty="0"/>
                    </a:p>
                  </a:txBody>
                  <a:tcPr/>
                </a:tc>
                <a:tc>
                  <a:txBody>
                    <a:bodyPr/>
                    <a:lstStyle/>
                    <a:p>
                      <a:pPr algn="ctr"/>
                      <a:r>
                        <a:rPr lang="en-IN" sz="2400" dirty="0" smtClean="0"/>
                        <a:t>270-650</a:t>
                      </a:r>
                      <a:endParaRPr lang="en-IN" sz="2400" dirty="0"/>
                    </a:p>
                  </a:txBody>
                  <a:tcPr/>
                </a:tc>
                <a:tc>
                  <a:txBody>
                    <a:bodyPr/>
                    <a:lstStyle/>
                    <a:p>
                      <a:pPr algn="ctr"/>
                      <a:r>
                        <a:rPr lang="en-IN" sz="2400" dirty="0" smtClean="0"/>
                        <a:t>35</a:t>
                      </a:r>
                      <a:endParaRPr lang="en-IN" sz="24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68946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324600"/>
          </a:xfrm>
        </p:spPr>
        <p:txBody>
          <a:bodyPr>
            <a:normAutofit/>
          </a:bodyPr>
          <a:lstStyle/>
          <a:p>
            <a:pPr algn="just">
              <a:buNone/>
            </a:pPr>
            <a:r>
              <a:rPr lang="en-IN" b="1" dirty="0" smtClean="0">
                <a:solidFill>
                  <a:srgbClr val="00B0F0"/>
                </a:solidFill>
              </a:rPr>
              <a:t>Site of housing: -</a:t>
            </a:r>
          </a:p>
          <a:p>
            <a:pPr marL="514350" indent="-514350" algn="just">
              <a:buFont typeface="Wingdings" pitchFamily="2" charset="2"/>
              <a:buChar char="v"/>
            </a:pPr>
            <a:r>
              <a:rPr lang="en-IN" dirty="0" smtClean="0"/>
              <a:t>Higher elevation</a:t>
            </a:r>
          </a:p>
          <a:p>
            <a:pPr marL="514350" indent="-514350" algn="just">
              <a:buFont typeface="Wingdings" pitchFamily="2" charset="2"/>
              <a:buChar char="v"/>
            </a:pPr>
            <a:r>
              <a:rPr lang="en-IN" dirty="0" smtClean="0"/>
              <a:t>Minimum access to visitors</a:t>
            </a:r>
          </a:p>
          <a:p>
            <a:pPr marL="514350" indent="-514350" algn="just">
              <a:buFont typeface="Wingdings" pitchFamily="2" charset="2"/>
              <a:buChar char="v"/>
            </a:pPr>
            <a:r>
              <a:rPr lang="en-IN" dirty="0" smtClean="0"/>
              <a:t>Minimum noise disturbance</a:t>
            </a:r>
          </a:p>
          <a:p>
            <a:pPr marL="514350" indent="-514350" algn="just">
              <a:buFont typeface="Wingdings" pitchFamily="2" charset="2"/>
              <a:buChar char="v"/>
            </a:pPr>
            <a:r>
              <a:rPr lang="en-IN" dirty="0" smtClean="0"/>
              <a:t>Separate from main biological/Immunological production unit</a:t>
            </a:r>
          </a:p>
          <a:p>
            <a:pPr marL="514350" indent="-514350" algn="just">
              <a:buFont typeface="Wingdings" pitchFamily="2" charset="2"/>
              <a:buChar char="v"/>
            </a:pPr>
            <a:r>
              <a:rPr lang="en-IN" dirty="0" smtClean="0"/>
              <a:t>Away from polluted area.</a:t>
            </a:r>
          </a:p>
          <a:p>
            <a:pPr marL="514350" indent="-514350" algn="just">
              <a:buNone/>
            </a:pPr>
            <a:r>
              <a:rPr lang="en-IN" b="1" dirty="0" smtClean="0">
                <a:solidFill>
                  <a:srgbClr val="00B0F0"/>
                </a:solidFill>
              </a:rPr>
              <a:t>Types of housing: -</a:t>
            </a:r>
          </a:p>
          <a:p>
            <a:pPr marL="514350" indent="-514350" algn="just">
              <a:buAutoNum type="arabicPeriod"/>
            </a:pPr>
            <a:r>
              <a:rPr lang="en-IN" dirty="0" smtClean="0"/>
              <a:t>Non-air conditioned</a:t>
            </a:r>
          </a:p>
          <a:p>
            <a:pPr marL="514350" indent="-514350" algn="just">
              <a:buAutoNum type="arabicPeriod"/>
            </a:pPr>
            <a:r>
              <a:rPr lang="en-IN" dirty="0" smtClean="0"/>
              <a:t>Air conditioned</a:t>
            </a:r>
          </a:p>
          <a:p>
            <a:pPr marL="514350" indent="-514350" algn="just">
              <a:buNone/>
            </a:pPr>
            <a:r>
              <a:rPr lang="en-IN" b="1" dirty="0" smtClean="0">
                <a:solidFill>
                  <a:srgbClr val="FF0000"/>
                </a:solidFill>
              </a:rPr>
              <a:t>Non-air conditioned: -</a:t>
            </a:r>
            <a:r>
              <a:rPr lang="en-IN" dirty="0" smtClean="0">
                <a:solidFill>
                  <a:srgbClr val="FF0000"/>
                </a:solidFill>
              </a:rPr>
              <a:t> </a:t>
            </a:r>
            <a:r>
              <a:rPr lang="en-IN" dirty="0" smtClean="0"/>
              <a:t>The direction of air flow should be taken into consideration while constructing those houses. The air flow should not directly enter the entrance of house. The house should have 2 corridors.</a:t>
            </a:r>
            <a:endParaRPr lang="en-IN" dirty="0"/>
          </a:p>
        </p:txBody>
      </p:sp>
    </p:spTree>
    <p:extLst>
      <p:ext uri="{BB962C8B-B14F-4D97-AF65-F5344CB8AC3E}">
        <p14:creationId xmlns:p14="http://schemas.microsoft.com/office/powerpoint/2010/main" val="2471516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400800"/>
          </a:xfrm>
        </p:spPr>
        <p:txBody>
          <a:bodyPr>
            <a:normAutofit/>
          </a:bodyPr>
          <a:lstStyle/>
          <a:p>
            <a:pPr marL="514350" indent="-514350" algn="just">
              <a:buAutoNum type="alphaLcPeriod"/>
            </a:pPr>
            <a:r>
              <a:rPr lang="en-IN" b="1" dirty="0" smtClean="0">
                <a:solidFill>
                  <a:srgbClr val="002060"/>
                </a:solidFill>
              </a:rPr>
              <a:t>Clean corridor: -</a:t>
            </a:r>
            <a:r>
              <a:rPr lang="en-IN" dirty="0" smtClean="0"/>
              <a:t> This is place in front of animal room and used-</a:t>
            </a:r>
          </a:p>
          <a:p>
            <a:pPr marL="514350" indent="-514350" algn="just">
              <a:buFont typeface="Wingdings" pitchFamily="2" charset="2"/>
              <a:buChar char="Ø"/>
            </a:pPr>
            <a:r>
              <a:rPr lang="en-IN" dirty="0" smtClean="0"/>
              <a:t>To bring in sterile food/feed.</a:t>
            </a:r>
          </a:p>
          <a:p>
            <a:pPr marL="514350" indent="-514350" algn="just">
              <a:buFont typeface="Wingdings" pitchFamily="2" charset="2"/>
              <a:buChar char="Ø"/>
            </a:pPr>
            <a:r>
              <a:rPr lang="en-IN" dirty="0" smtClean="0"/>
              <a:t>To take in autoclaved cages.</a:t>
            </a:r>
          </a:p>
          <a:p>
            <a:pPr marL="514350" indent="-514350" algn="just">
              <a:buFont typeface="Wingdings" pitchFamily="2" charset="2"/>
              <a:buChar char="Ø"/>
            </a:pPr>
            <a:r>
              <a:rPr lang="en-IN" dirty="0" smtClean="0"/>
              <a:t>To take bedding materials in the house.</a:t>
            </a:r>
          </a:p>
          <a:p>
            <a:pPr marL="514350" indent="-514350" algn="just">
              <a:buFont typeface="Arial" charset="0"/>
              <a:buChar char="•"/>
            </a:pPr>
            <a:r>
              <a:rPr lang="en-IN" dirty="0" smtClean="0"/>
              <a:t>A foot dip with antiseptic/disinfectant solution be provided at the entry of the clean corridor which facilitates reduction of microbes infiltration in house.</a:t>
            </a:r>
          </a:p>
          <a:p>
            <a:pPr marL="514350" indent="-514350" algn="just">
              <a:buFont typeface="Arial" charset="0"/>
              <a:buChar char="•"/>
            </a:pPr>
            <a:r>
              <a:rPr lang="en-IN" dirty="0" smtClean="0"/>
              <a:t>The door of entry should open outside so that hot and light air will rush outside after opening the door, which help in checking the infiltration of outside infection in the house.</a:t>
            </a:r>
          </a:p>
          <a:p>
            <a:pPr marL="514350" indent="-514350" algn="just">
              <a:buFont typeface="Arial" charset="0"/>
              <a:buChar char="•"/>
            </a:pPr>
            <a:r>
              <a:rPr lang="en-IN" dirty="0" smtClean="0"/>
              <a:t>The house must be free from rodents as well as insects like mosquitoes, cockroaches, bugs, flies etc.</a:t>
            </a:r>
          </a:p>
          <a:p>
            <a:pPr marL="514350" indent="-514350">
              <a:buFont typeface="Arial" charset="0"/>
              <a:buChar char="•"/>
            </a:pPr>
            <a:endParaRPr lang="en-IN" dirty="0" smtClean="0"/>
          </a:p>
          <a:p>
            <a:pPr marL="514350" indent="-514350">
              <a:buNone/>
            </a:pPr>
            <a:endParaRPr lang="en-IN" dirty="0"/>
          </a:p>
        </p:txBody>
      </p:sp>
    </p:spTree>
    <p:extLst>
      <p:ext uri="{BB962C8B-B14F-4D97-AF65-F5344CB8AC3E}">
        <p14:creationId xmlns:p14="http://schemas.microsoft.com/office/powerpoint/2010/main" val="3073435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33400"/>
            <a:ext cx="8229600" cy="5029200"/>
          </a:xfrm>
        </p:spPr>
        <p:txBody>
          <a:bodyPr/>
          <a:lstStyle/>
          <a:p>
            <a:pPr marL="514350" indent="-514350" algn="just">
              <a:buAutoNum type="alphaLcPeriod" startAt="2"/>
            </a:pPr>
            <a:r>
              <a:rPr lang="en-IN" b="1" dirty="0" smtClean="0">
                <a:solidFill>
                  <a:srgbClr val="002060"/>
                </a:solidFill>
              </a:rPr>
              <a:t>Dirty corridor: -</a:t>
            </a:r>
            <a:r>
              <a:rPr lang="en-IN" dirty="0" smtClean="0"/>
              <a:t> This is placed at backside of animal house and used</a:t>
            </a:r>
          </a:p>
          <a:p>
            <a:pPr marL="514350" indent="-514350" algn="just">
              <a:buFont typeface="Wingdings" pitchFamily="2" charset="2"/>
              <a:buChar char="§"/>
            </a:pPr>
            <a:r>
              <a:rPr lang="en-IN" dirty="0" smtClean="0"/>
              <a:t>To remove the garbage by having a washing room.</a:t>
            </a:r>
          </a:p>
          <a:p>
            <a:pPr marL="514350" indent="-514350" algn="just">
              <a:buFont typeface="Wingdings" pitchFamily="2" charset="2"/>
              <a:buChar char="§"/>
            </a:pPr>
            <a:r>
              <a:rPr lang="en-IN" dirty="0" smtClean="0"/>
              <a:t>To check contamination of incoming food/feed by removing garbage by separate outlet.</a:t>
            </a:r>
          </a:p>
          <a:p>
            <a:pPr marL="514350" indent="-514350" algn="just">
              <a:buFont typeface="Wingdings" pitchFamily="2" charset="2"/>
              <a:buChar char="§"/>
            </a:pPr>
            <a:r>
              <a:rPr lang="en-IN" dirty="0" smtClean="0"/>
              <a:t>To prevent direct cold drift or entry of sunlight in animal rooms.</a:t>
            </a:r>
            <a:endParaRPr lang="en-IN" dirty="0"/>
          </a:p>
        </p:txBody>
      </p:sp>
    </p:spTree>
    <p:extLst>
      <p:ext uri="{BB962C8B-B14F-4D97-AF65-F5344CB8AC3E}">
        <p14:creationId xmlns:p14="http://schemas.microsoft.com/office/powerpoint/2010/main" val="3969076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838200"/>
            <a:ext cx="8686800" cy="5638800"/>
          </a:xfrm>
        </p:spPr>
        <p:txBody>
          <a:bodyPr/>
          <a:lstStyle/>
          <a:p>
            <a:pPr algn="just">
              <a:buNone/>
            </a:pPr>
            <a:r>
              <a:rPr lang="en-IN"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An animal which has more or less similar physiological and body composition with various biological systems as human beings, which are tiny, easy to handle, less expensive and co-operative are called as laboratory animals.</a:t>
            </a:r>
          </a:p>
          <a:p>
            <a:pPr algn="just">
              <a:buNone/>
            </a:pPr>
            <a:endParaRPr lang="en-IN" sz="2800" dirty="0" smtClean="0">
              <a:latin typeface="Times New Roman" pitchFamily="18" charset="0"/>
              <a:cs typeface="Times New Roman" pitchFamily="18" charset="0"/>
            </a:endParaRPr>
          </a:p>
          <a:p>
            <a:pPr algn="just">
              <a:buNone/>
            </a:pPr>
            <a:r>
              <a:rPr lang="en-IN" sz="3200" dirty="0" smtClean="0">
                <a:solidFill>
                  <a:srgbClr val="FF99CC"/>
                </a:solidFill>
                <a:latin typeface="Times New Roman" pitchFamily="18" charset="0"/>
                <a:cs typeface="Times New Roman" pitchFamily="18" charset="0"/>
              </a:rPr>
              <a:t>Types of Laboratory animals:</a:t>
            </a:r>
            <a:endParaRPr lang="en-IN" sz="2800" dirty="0" smtClean="0">
              <a:solidFill>
                <a:srgbClr val="FF99CC"/>
              </a:solidFill>
              <a:latin typeface="Times New Roman" pitchFamily="18" charset="0"/>
              <a:cs typeface="Times New Roman" pitchFamily="18" charset="0"/>
            </a:endParaRPr>
          </a:p>
          <a:p>
            <a:pPr algn="just">
              <a:buNone/>
            </a:pPr>
            <a:r>
              <a:rPr lang="en-IN" sz="2800" dirty="0" smtClean="0">
                <a:latin typeface="Times New Roman" pitchFamily="18" charset="0"/>
                <a:cs typeface="Times New Roman" pitchFamily="18" charset="0"/>
              </a:rPr>
              <a:t>	Mice, Rats, Hamster, Guinea Pigs, Rabbits, Monkeys and Transgenic Fly are popular Laboratory animals.</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3250262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Plán uzavřeného chovu angl"/>
          <p:cNvPicPr>
            <a:picLocks noChangeAspect="1" noChangeArrowheads="1"/>
          </p:cNvPicPr>
          <p:nvPr/>
        </p:nvPicPr>
        <p:blipFill>
          <a:blip r:embed="rId2"/>
          <a:srcRect/>
          <a:stretch>
            <a:fillRect/>
          </a:stretch>
        </p:blipFill>
        <p:spPr bwMode="auto">
          <a:xfrm>
            <a:off x="381001" y="304800"/>
            <a:ext cx="8458199" cy="6324600"/>
          </a:xfrm>
          <a:prstGeom prst="rect">
            <a:avLst/>
          </a:prstGeom>
          <a:noFill/>
        </p:spPr>
      </p:pic>
    </p:spTree>
    <p:extLst>
      <p:ext uri="{BB962C8B-B14F-4D97-AF65-F5344CB8AC3E}">
        <p14:creationId xmlns:p14="http://schemas.microsoft.com/office/powerpoint/2010/main" val="169110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52400"/>
            <a:ext cx="8229600" cy="6477000"/>
          </a:xfrm>
        </p:spPr>
        <p:txBody>
          <a:bodyPr>
            <a:normAutofit lnSpcReduction="10000"/>
          </a:bodyPr>
          <a:lstStyle/>
          <a:p>
            <a:pPr algn="just">
              <a:buNone/>
            </a:pPr>
            <a:r>
              <a:rPr lang="en-IN" b="1" dirty="0" smtClean="0">
                <a:solidFill>
                  <a:srgbClr val="002060"/>
                </a:solidFill>
              </a:rPr>
              <a:t>Housing Standards:</a:t>
            </a:r>
          </a:p>
          <a:p>
            <a:pPr algn="just">
              <a:buNone/>
            </a:pPr>
            <a:r>
              <a:rPr lang="en-IN" b="1" dirty="0" smtClean="0">
                <a:solidFill>
                  <a:srgbClr val="FF0000"/>
                </a:solidFill>
              </a:rPr>
              <a:t>Mice:</a:t>
            </a:r>
            <a:r>
              <a:rPr lang="en-IN" dirty="0" smtClean="0">
                <a:solidFill>
                  <a:srgbClr val="FF0000"/>
                </a:solidFill>
              </a:rPr>
              <a:t> </a:t>
            </a:r>
            <a:r>
              <a:rPr lang="en-IN" dirty="0" smtClean="0"/>
              <a:t>3.5x 4.5 m i.e. 15.75m</a:t>
            </a:r>
            <a:r>
              <a:rPr lang="en-IN" baseline="30000" dirty="0" smtClean="0"/>
              <a:t>2</a:t>
            </a:r>
            <a:r>
              <a:rPr lang="en-IN" dirty="0" smtClean="0"/>
              <a:t> room for 200-300 mice in cages on racks. </a:t>
            </a:r>
            <a:r>
              <a:rPr lang="en-IN" baseline="30000" dirty="0" smtClean="0"/>
              <a:t> </a:t>
            </a:r>
          </a:p>
          <a:p>
            <a:pPr algn="just">
              <a:buNone/>
            </a:pPr>
            <a:r>
              <a:rPr lang="en-IN" dirty="0" smtClean="0">
                <a:solidFill>
                  <a:schemeClr val="bg1"/>
                </a:solidFill>
              </a:rPr>
              <a:t>Cage size:</a:t>
            </a:r>
            <a:r>
              <a:rPr lang="en-IN" dirty="0" smtClean="0"/>
              <a:t> 25cm Length x 15cm width x 22.5cm height</a:t>
            </a:r>
            <a:endParaRPr lang="en-IN" baseline="30000" dirty="0" smtClean="0"/>
          </a:p>
          <a:p>
            <a:pPr algn="just">
              <a:buNone/>
            </a:pPr>
            <a:r>
              <a:rPr lang="en-IN" dirty="0" smtClean="0">
                <a:solidFill>
                  <a:schemeClr val="bg1"/>
                </a:solidFill>
              </a:rPr>
              <a:t>Capacity:</a:t>
            </a:r>
            <a:r>
              <a:rPr lang="en-IN" dirty="0" smtClean="0"/>
              <a:t> 4 adults mice or 10-12 </a:t>
            </a:r>
            <a:r>
              <a:rPr lang="en-IN" dirty="0" err="1" smtClean="0"/>
              <a:t>weaners</a:t>
            </a:r>
            <a:r>
              <a:rPr lang="en-IN" dirty="0" smtClean="0"/>
              <a:t>.</a:t>
            </a:r>
          </a:p>
          <a:p>
            <a:pPr algn="just">
              <a:buNone/>
            </a:pPr>
            <a:r>
              <a:rPr lang="en-IN" b="1" dirty="0" smtClean="0">
                <a:solidFill>
                  <a:srgbClr val="FF0000"/>
                </a:solidFill>
              </a:rPr>
              <a:t>Rat: </a:t>
            </a:r>
          </a:p>
          <a:p>
            <a:pPr algn="just">
              <a:buNone/>
            </a:pPr>
            <a:r>
              <a:rPr lang="en-IN" dirty="0" smtClean="0">
                <a:solidFill>
                  <a:schemeClr val="bg1"/>
                </a:solidFill>
              </a:rPr>
              <a:t>Cage size:</a:t>
            </a:r>
            <a:r>
              <a:rPr lang="en-IN" dirty="0" smtClean="0"/>
              <a:t> 40-45cm length x 25-30cm width x 37.5cm height.</a:t>
            </a:r>
          </a:p>
          <a:p>
            <a:pPr algn="just">
              <a:buNone/>
            </a:pPr>
            <a:r>
              <a:rPr lang="en-IN" dirty="0" smtClean="0">
                <a:solidFill>
                  <a:schemeClr val="bg1"/>
                </a:solidFill>
              </a:rPr>
              <a:t>Capacity:</a:t>
            </a:r>
            <a:r>
              <a:rPr lang="en-IN" dirty="0" smtClean="0"/>
              <a:t> 2 females + 1 male.</a:t>
            </a:r>
          </a:p>
          <a:p>
            <a:pPr algn="just">
              <a:buNone/>
            </a:pPr>
            <a:r>
              <a:rPr lang="en-IN" b="1" dirty="0" smtClean="0">
                <a:solidFill>
                  <a:srgbClr val="FF0000"/>
                </a:solidFill>
              </a:rPr>
              <a:t>Hamster:</a:t>
            </a:r>
          </a:p>
          <a:p>
            <a:pPr algn="just">
              <a:buNone/>
            </a:pPr>
            <a:r>
              <a:rPr lang="en-IN" dirty="0" smtClean="0">
                <a:solidFill>
                  <a:schemeClr val="bg1"/>
                </a:solidFill>
              </a:rPr>
              <a:t>Cage size:</a:t>
            </a:r>
            <a:r>
              <a:rPr lang="en-IN" dirty="0" smtClean="0"/>
              <a:t> 40-45cm length x 25-30cm width x 37.5cm height.</a:t>
            </a:r>
          </a:p>
          <a:p>
            <a:pPr algn="just">
              <a:buNone/>
            </a:pPr>
            <a:r>
              <a:rPr lang="en-IN" dirty="0" smtClean="0">
                <a:solidFill>
                  <a:schemeClr val="bg1"/>
                </a:solidFill>
              </a:rPr>
              <a:t>Capacity:</a:t>
            </a:r>
            <a:r>
              <a:rPr lang="en-IN" dirty="0" smtClean="0"/>
              <a:t> 2 females + 1 male.</a:t>
            </a:r>
          </a:p>
          <a:p>
            <a:pPr algn="just">
              <a:buNone/>
            </a:pPr>
            <a:r>
              <a:rPr lang="en-IN" b="1" dirty="0" smtClean="0">
                <a:solidFill>
                  <a:srgbClr val="FF0000"/>
                </a:solidFill>
              </a:rPr>
              <a:t>Guinea Pig:</a:t>
            </a:r>
          </a:p>
          <a:p>
            <a:pPr algn="just">
              <a:buNone/>
            </a:pPr>
            <a:r>
              <a:rPr lang="en-IN" dirty="0" smtClean="0">
                <a:solidFill>
                  <a:schemeClr val="bg1"/>
                </a:solidFill>
              </a:rPr>
              <a:t>Cage size:</a:t>
            </a:r>
            <a:r>
              <a:rPr lang="en-IN" dirty="0" smtClean="0"/>
              <a:t> 0.91m length x 0.45m width x 0.45m height.</a:t>
            </a:r>
          </a:p>
          <a:p>
            <a:pPr algn="just">
              <a:buNone/>
            </a:pPr>
            <a:r>
              <a:rPr lang="en-IN" dirty="0" smtClean="0">
                <a:solidFill>
                  <a:schemeClr val="bg1"/>
                </a:solidFill>
              </a:rPr>
              <a:t>Capacity:</a:t>
            </a:r>
            <a:r>
              <a:rPr lang="en-IN" dirty="0" smtClean="0"/>
              <a:t> 2 females + 1 male.</a:t>
            </a:r>
          </a:p>
          <a:p>
            <a:pPr>
              <a:buNone/>
            </a:pPr>
            <a:endParaRPr lang="en-IN" dirty="0" smtClean="0"/>
          </a:p>
          <a:p>
            <a:pPr>
              <a:buNone/>
            </a:pPr>
            <a:endParaRPr lang="en-IN" dirty="0" smtClean="0"/>
          </a:p>
        </p:txBody>
      </p:sp>
    </p:spTree>
    <p:extLst>
      <p:ext uri="{BB962C8B-B14F-4D97-AF65-F5344CB8AC3E}">
        <p14:creationId xmlns:p14="http://schemas.microsoft.com/office/powerpoint/2010/main" val="73341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fontScale="90000"/>
          </a:bodyPr>
          <a:lstStyle/>
          <a:p>
            <a:r>
              <a:rPr lang="en-IN" sz="3600" dirty="0" smtClean="0">
                <a:solidFill>
                  <a:schemeClr val="accent6">
                    <a:lumMod val="50000"/>
                  </a:schemeClr>
                </a:solidFill>
              </a:rPr>
              <a:t>Strains and Breeding of Laboratory animals</a:t>
            </a:r>
            <a:endParaRPr lang="en-IN" sz="3600" dirty="0">
              <a:solidFill>
                <a:schemeClr val="accent6">
                  <a:lumMod val="50000"/>
                </a:schemeClr>
              </a:solidFill>
            </a:endParaRPr>
          </a:p>
        </p:txBody>
      </p:sp>
      <p:sp>
        <p:nvSpPr>
          <p:cNvPr id="2" name="Content Placeholder 1"/>
          <p:cNvSpPr>
            <a:spLocks noGrp="1"/>
          </p:cNvSpPr>
          <p:nvPr>
            <p:ph sz="quarter" idx="1"/>
          </p:nvPr>
        </p:nvSpPr>
        <p:spPr>
          <a:xfrm>
            <a:off x="228600" y="685800"/>
            <a:ext cx="8763000" cy="6019800"/>
          </a:xfrm>
        </p:spPr>
        <p:txBody>
          <a:bodyPr>
            <a:normAutofit fontScale="92500" lnSpcReduction="20000"/>
          </a:bodyPr>
          <a:lstStyle/>
          <a:p>
            <a:pPr algn="just">
              <a:buNone/>
            </a:pPr>
            <a:r>
              <a:rPr lang="en-IN" sz="2800" dirty="0" smtClean="0">
                <a:solidFill>
                  <a:srgbClr val="00B0F0"/>
                </a:solidFill>
              </a:rPr>
              <a:t>Mice:</a:t>
            </a:r>
            <a:r>
              <a:rPr lang="en-IN" sz="2800" dirty="0" smtClean="0"/>
              <a:t> The common strains are </a:t>
            </a:r>
            <a:r>
              <a:rPr lang="en-IN" sz="2800" dirty="0" smtClean="0">
                <a:solidFill>
                  <a:srgbClr val="C00000"/>
                </a:solidFill>
              </a:rPr>
              <a:t>Swiss Albino, </a:t>
            </a:r>
            <a:r>
              <a:rPr lang="en-IN" sz="2800" dirty="0" err="1" smtClean="0">
                <a:solidFill>
                  <a:srgbClr val="C00000"/>
                </a:solidFill>
              </a:rPr>
              <a:t>Kausali</a:t>
            </a:r>
            <a:r>
              <a:rPr lang="en-IN" sz="2800" dirty="0" smtClean="0">
                <a:solidFill>
                  <a:srgbClr val="C00000"/>
                </a:solidFill>
              </a:rPr>
              <a:t>, NIN, CBA, C-57, Bulb-S, CH-3 etc. Swiss Albino</a:t>
            </a:r>
            <a:r>
              <a:rPr lang="en-IN" sz="2800" dirty="0" smtClean="0"/>
              <a:t> is most popular.</a:t>
            </a:r>
          </a:p>
          <a:p>
            <a:pPr algn="just">
              <a:buNone/>
            </a:pPr>
            <a:r>
              <a:rPr lang="en-IN" sz="2800" dirty="0" smtClean="0">
                <a:solidFill>
                  <a:srgbClr val="00B0F0"/>
                </a:solidFill>
              </a:rPr>
              <a:t>Rat:</a:t>
            </a:r>
            <a:r>
              <a:rPr lang="en-IN" sz="2800" dirty="0" smtClean="0"/>
              <a:t> </a:t>
            </a:r>
          </a:p>
          <a:p>
            <a:pPr algn="just">
              <a:buFont typeface="Wingdings" pitchFamily="2" charset="2"/>
              <a:buChar char="v"/>
            </a:pPr>
            <a:r>
              <a:rPr lang="en-IN" sz="2800" dirty="0" smtClean="0"/>
              <a:t>The rat has blocky body with comparatively rough hair, long pointed snout, prominent long ears and sharp teeth. </a:t>
            </a:r>
          </a:p>
          <a:p>
            <a:pPr algn="just">
              <a:buFont typeface="Wingdings" pitchFamily="2" charset="2"/>
              <a:buChar char="v"/>
            </a:pPr>
            <a:r>
              <a:rPr lang="en-IN" sz="2800" dirty="0" smtClean="0"/>
              <a:t>The body length is around 14-16cm, tail is 16-20cm. </a:t>
            </a:r>
          </a:p>
          <a:p>
            <a:pPr algn="just">
              <a:buFont typeface="Wingdings" pitchFamily="2" charset="2"/>
              <a:buChar char="v"/>
            </a:pPr>
            <a:r>
              <a:rPr lang="en-IN" sz="2800" dirty="0" smtClean="0"/>
              <a:t>Adult weight 100-250gm. </a:t>
            </a:r>
          </a:p>
          <a:p>
            <a:pPr algn="just">
              <a:buFont typeface="Wingdings" pitchFamily="2" charset="2"/>
              <a:buChar char="v"/>
            </a:pPr>
            <a:r>
              <a:rPr lang="en-IN" sz="2800" dirty="0" smtClean="0"/>
              <a:t>The common strains are- </a:t>
            </a:r>
            <a:r>
              <a:rPr lang="en-IN" sz="2800" dirty="0" smtClean="0">
                <a:solidFill>
                  <a:srgbClr val="C00000"/>
                </a:solidFill>
              </a:rPr>
              <a:t>Wister, Sprague, </a:t>
            </a:r>
            <a:r>
              <a:rPr lang="en-IN" sz="2800" dirty="0" err="1" smtClean="0">
                <a:solidFill>
                  <a:srgbClr val="C00000"/>
                </a:solidFill>
              </a:rPr>
              <a:t>Dawley</a:t>
            </a:r>
            <a:r>
              <a:rPr lang="en-IN" sz="2800" dirty="0" smtClean="0">
                <a:solidFill>
                  <a:srgbClr val="C00000"/>
                </a:solidFill>
              </a:rPr>
              <a:t>, Charles Foster and Long Evans.</a:t>
            </a:r>
          </a:p>
          <a:p>
            <a:pPr algn="just">
              <a:buNone/>
            </a:pPr>
            <a:r>
              <a:rPr lang="en-IN" sz="2800" dirty="0" smtClean="0">
                <a:solidFill>
                  <a:srgbClr val="00B0F0"/>
                </a:solidFill>
              </a:rPr>
              <a:t>Hamster: </a:t>
            </a:r>
          </a:p>
          <a:p>
            <a:pPr algn="just">
              <a:buFont typeface="Wingdings" pitchFamily="2" charset="2"/>
              <a:buChar char="v"/>
            </a:pPr>
            <a:r>
              <a:rPr lang="en-IN" sz="2800" dirty="0" smtClean="0">
                <a:solidFill>
                  <a:srgbClr val="C00000"/>
                </a:solidFill>
              </a:rPr>
              <a:t>Syrian and Chinese </a:t>
            </a:r>
            <a:r>
              <a:rPr lang="en-IN" sz="2800" dirty="0" smtClean="0"/>
              <a:t>are two popular strains. </a:t>
            </a:r>
          </a:p>
          <a:p>
            <a:pPr algn="just">
              <a:buFont typeface="Wingdings" pitchFamily="2" charset="2"/>
              <a:buChar char="v"/>
            </a:pPr>
            <a:r>
              <a:rPr lang="en-IN" sz="2800" dirty="0" smtClean="0"/>
              <a:t>They have chunky body with short legs, a fluffy tail, loose skin with dense, short and soft fur. </a:t>
            </a:r>
          </a:p>
          <a:p>
            <a:pPr algn="just">
              <a:buFont typeface="Wingdings" pitchFamily="2" charset="2"/>
              <a:buChar char="v"/>
            </a:pPr>
            <a:r>
              <a:rPr lang="en-IN" sz="2800" dirty="0" smtClean="0"/>
              <a:t>The front legs have four toes whereas hind legs possess five toes.</a:t>
            </a:r>
          </a:p>
          <a:p>
            <a:pPr>
              <a:buNone/>
            </a:pPr>
            <a:r>
              <a:rPr lang="en-IN" dirty="0" smtClean="0"/>
              <a:t>		 </a:t>
            </a:r>
            <a:endParaRPr lang="en-IN" dirty="0"/>
          </a:p>
        </p:txBody>
      </p:sp>
    </p:spTree>
    <p:extLst>
      <p:ext uri="{BB962C8B-B14F-4D97-AF65-F5344CB8AC3E}">
        <p14:creationId xmlns:p14="http://schemas.microsoft.com/office/powerpoint/2010/main" val="2506822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248400"/>
          </a:xfrm>
        </p:spPr>
        <p:txBody>
          <a:bodyPr>
            <a:normAutofit/>
          </a:bodyPr>
          <a:lstStyle/>
          <a:p>
            <a:pPr algn="just">
              <a:buFont typeface="Wingdings" pitchFamily="2" charset="2"/>
              <a:buChar char="v"/>
            </a:pPr>
            <a:r>
              <a:rPr lang="en-IN" dirty="0" smtClean="0"/>
              <a:t>Adult hamster is 16cm in length and weigh 90-125gm.</a:t>
            </a:r>
          </a:p>
          <a:p>
            <a:pPr algn="just">
              <a:buFont typeface="Wingdings" pitchFamily="2" charset="2"/>
              <a:buChar char="v"/>
            </a:pPr>
            <a:r>
              <a:rPr lang="en-IN" dirty="0" smtClean="0"/>
              <a:t>The Chinese hamster are only 9cm in length weighing 55gm. Hence also known as Dwarf hamster.</a:t>
            </a:r>
          </a:p>
          <a:p>
            <a:pPr algn="just">
              <a:buFont typeface="Wingdings" pitchFamily="2" charset="2"/>
              <a:buChar char="v"/>
            </a:pPr>
            <a:r>
              <a:rPr lang="en-IN" dirty="0" smtClean="0"/>
              <a:t>Chinese hamster have dorsally grey colour with black strip in the centre.</a:t>
            </a:r>
          </a:p>
          <a:p>
            <a:pPr algn="just">
              <a:buFont typeface="Wingdings" pitchFamily="2" charset="2"/>
              <a:buChar char="v"/>
            </a:pPr>
            <a:r>
              <a:rPr lang="en-IN" dirty="0" smtClean="0"/>
              <a:t>Syrian hamster are golden brown dorsally with little black ventrally.</a:t>
            </a:r>
          </a:p>
          <a:p>
            <a:pPr algn="just">
              <a:buNone/>
            </a:pPr>
            <a:r>
              <a:rPr lang="en-IN" dirty="0" smtClean="0">
                <a:solidFill>
                  <a:srgbClr val="00B0F0"/>
                </a:solidFill>
              </a:rPr>
              <a:t>Guinea Pig:</a:t>
            </a:r>
          </a:p>
          <a:p>
            <a:pPr algn="just">
              <a:buFont typeface="Wingdings" pitchFamily="2" charset="2"/>
              <a:buChar char="v"/>
            </a:pPr>
            <a:r>
              <a:rPr lang="en-IN" dirty="0" smtClean="0">
                <a:solidFill>
                  <a:srgbClr val="C00000"/>
                </a:solidFill>
              </a:rPr>
              <a:t>Peruvian, English and Abyssinian</a:t>
            </a:r>
            <a:r>
              <a:rPr lang="en-IN" dirty="0" smtClean="0"/>
              <a:t> are popular strains.</a:t>
            </a:r>
          </a:p>
          <a:p>
            <a:pPr algn="just">
              <a:buFont typeface="Wingdings" pitchFamily="2" charset="2"/>
              <a:buChar char="v"/>
            </a:pPr>
            <a:r>
              <a:rPr lang="en-IN" dirty="0" smtClean="0"/>
              <a:t>They are short rodents without tail. Head is blunt and rectangular. The neck is thick and so short merged with body.</a:t>
            </a:r>
          </a:p>
          <a:p>
            <a:pPr algn="just">
              <a:buFont typeface="Wingdings" pitchFamily="2" charset="2"/>
              <a:buChar char="v"/>
            </a:pPr>
            <a:r>
              <a:rPr lang="en-IN" dirty="0" smtClean="0"/>
              <a:t>The hind legs are longer than forelegs.</a:t>
            </a:r>
          </a:p>
          <a:p>
            <a:pPr algn="just">
              <a:buFont typeface="Wingdings" pitchFamily="2" charset="2"/>
              <a:buChar char="v"/>
            </a:pPr>
            <a:r>
              <a:rPr lang="en-IN" dirty="0" smtClean="0"/>
              <a:t>The weight of male is 800-1600gm and in females 700-1300gm.</a:t>
            </a:r>
            <a:endParaRPr lang="en-IN" dirty="0"/>
          </a:p>
        </p:txBody>
      </p:sp>
    </p:spTree>
    <p:extLst>
      <p:ext uri="{BB962C8B-B14F-4D97-AF65-F5344CB8AC3E}">
        <p14:creationId xmlns:p14="http://schemas.microsoft.com/office/powerpoint/2010/main" val="2181851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685800"/>
            <a:ext cx="8229600" cy="5410200"/>
          </a:xfrm>
        </p:spPr>
        <p:txBody>
          <a:bodyPr/>
          <a:lstStyle/>
          <a:p>
            <a:pPr algn="just">
              <a:buNone/>
            </a:pPr>
            <a:r>
              <a:rPr lang="en-IN" dirty="0" smtClean="0">
                <a:solidFill>
                  <a:srgbClr val="00B0F0"/>
                </a:solidFill>
              </a:rPr>
              <a:t>Transgenic Fly: -</a:t>
            </a:r>
          </a:p>
          <a:p>
            <a:pPr algn="just">
              <a:buNone/>
            </a:pPr>
            <a:r>
              <a:rPr lang="en-IN" dirty="0" smtClean="0"/>
              <a:t>	This is a new fruit fly developed by L. S. </a:t>
            </a:r>
            <a:r>
              <a:rPr lang="en-IN" dirty="0" err="1" smtClean="0"/>
              <a:t>Shashidhara</a:t>
            </a:r>
            <a:r>
              <a:rPr lang="en-IN" dirty="0" smtClean="0"/>
              <a:t> and </a:t>
            </a:r>
            <a:r>
              <a:rPr lang="en-IN" dirty="0" err="1" smtClean="0"/>
              <a:t>Poonam</a:t>
            </a:r>
            <a:r>
              <a:rPr lang="en-IN" dirty="0" smtClean="0"/>
              <a:t> </a:t>
            </a:r>
            <a:r>
              <a:rPr lang="en-IN" dirty="0" err="1" smtClean="0"/>
              <a:t>Bhandari</a:t>
            </a:r>
            <a:r>
              <a:rPr lang="en-IN" dirty="0" smtClean="0"/>
              <a:t> at Centre for Cellular and Molecular Biology (CCMB) at Hyderabad through genetic engineering in 2000.</a:t>
            </a:r>
            <a:endParaRPr lang="en-IN" dirty="0"/>
          </a:p>
        </p:txBody>
      </p:sp>
    </p:spTree>
    <p:extLst>
      <p:ext uri="{BB962C8B-B14F-4D97-AF65-F5344CB8AC3E}">
        <p14:creationId xmlns:p14="http://schemas.microsoft.com/office/powerpoint/2010/main" val="479006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fontScale="90000"/>
          </a:bodyPr>
          <a:lstStyle/>
          <a:p>
            <a:r>
              <a:rPr lang="en-IN" sz="3200" dirty="0" smtClean="0">
                <a:solidFill>
                  <a:schemeClr val="bg1"/>
                </a:solidFill>
              </a:rPr>
              <a:t>Breeding and Productive features of Lab. Animals</a:t>
            </a:r>
            <a:r>
              <a:rPr lang="en-IN" sz="3200" dirty="0" smtClean="0"/>
              <a:t> </a:t>
            </a:r>
            <a:endParaRPr lang="en-IN" sz="3200" dirty="0"/>
          </a:p>
        </p:txBody>
      </p:sp>
      <p:sp>
        <p:nvSpPr>
          <p:cNvPr id="2" name="Content Placeholder 1"/>
          <p:cNvSpPr>
            <a:spLocks noGrp="1"/>
          </p:cNvSpPr>
          <p:nvPr>
            <p:ph sz="quarter" idx="1"/>
          </p:nvPr>
        </p:nvSpPr>
        <p:spPr>
          <a:xfrm>
            <a:off x="457200" y="609600"/>
            <a:ext cx="8229600" cy="6019800"/>
          </a:xfrm>
        </p:spPr>
        <p:txBody>
          <a:bodyPr/>
          <a:lstStyle/>
          <a:p>
            <a:pPr algn="just">
              <a:buNone/>
            </a:pPr>
            <a:r>
              <a:rPr lang="en-IN" dirty="0" smtClean="0">
                <a:solidFill>
                  <a:srgbClr val="00B0F0"/>
                </a:solidFill>
              </a:rPr>
              <a:t>Mice and Rat:</a:t>
            </a:r>
          </a:p>
          <a:p>
            <a:pPr algn="just">
              <a:buNone/>
            </a:pPr>
            <a:r>
              <a:rPr lang="en-IN" dirty="0" smtClean="0">
                <a:solidFill>
                  <a:schemeClr val="tx2">
                    <a:lumMod val="50000"/>
                  </a:schemeClr>
                </a:solidFill>
              </a:rPr>
              <a:t>Nature: -</a:t>
            </a:r>
            <a:r>
              <a:rPr lang="en-IN" dirty="0" smtClean="0"/>
              <a:t> Prolific breeder</a:t>
            </a:r>
          </a:p>
          <a:p>
            <a:pPr algn="just">
              <a:buNone/>
            </a:pPr>
            <a:r>
              <a:rPr lang="en-IN" dirty="0" smtClean="0">
                <a:solidFill>
                  <a:schemeClr val="tx2">
                    <a:lumMod val="50000"/>
                  </a:schemeClr>
                </a:solidFill>
              </a:rPr>
              <a:t>Puberty: -</a:t>
            </a:r>
            <a:r>
              <a:rPr lang="en-IN" dirty="0" smtClean="0"/>
              <a:t> 4 to 6 weeks</a:t>
            </a:r>
          </a:p>
          <a:p>
            <a:pPr algn="just">
              <a:buNone/>
            </a:pPr>
            <a:r>
              <a:rPr lang="en-IN" dirty="0" smtClean="0">
                <a:solidFill>
                  <a:schemeClr val="tx2">
                    <a:lumMod val="50000"/>
                  </a:schemeClr>
                </a:solidFill>
              </a:rPr>
              <a:t>Mating: -</a:t>
            </a:r>
            <a:r>
              <a:rPr lang="en-IN" dirty="0" smtClean="0"/>
              <a:t> 8 to 9 weeks, early mating reduces fertility.</a:t>
            </a:r>
          </a:p>
          <a:p>
            <a:pPr algn="just">
              <a:buNone/>
            </a:pPr>
            <a:r>
              <a:rPr lang="en-IN" dirty="0" err="1" smtClean="0">
                <a:solidFill>
                  <a:schemeClr val="tx2">
                    <a:lumMod val="50000"/>
                  </a:schemeClr>
                </a:solidFill>
              </a:rPr>
              <a:t>Estrous</a:t>
            </a:r>
            <a:r>
              <a:rPr lang="en-IN" dirty="0" smtClean="0">
                <a:solidFill>
                  <a:schemeClr val="tx2">
                    <a:lumMod val="50000"/>
                  </a:schemeClr>
                </a:solidFill>
              </a:rPr>
              <a:t> duration: - </a:t>
            </a:r>
            <a:r>
              <a:rPr lang="en-IN" dirty="0" smtClean="0"/>
              <a:t>4 to 5 days.</a:t>
            </a:r>
          </a:p>
          <a:p>
            <a:pPr algn="just">
              <a:buNone/>
            </a:pPr>
            <a:r>
              <a:rPr lang="en-IN" dirty="0" smtClean="0">
                <a:solidFill>
                  <a:schemeClr val="tx2">
                    <a:lumMod val="50000"/>
                  </a:schemeClr>
                </a:solidFill>
              </a:rPr>
              <a:t>Gestation period: -</a:t>
            </a:r>
            <a:r>
              <a:rPr lang="en-IN" dirty="0" smtClean="0"/>
              <a:t> 20 to 22 days.</a:t>
            </a:r>
          </a:p>
          <a:p>
            <a:pPr algn="just">
              <a:buNone/>
            </a:pPr>
            <a:r>
              <a:rPr lang="en-IN" dirty="0" smtClean="0">
                <a:solidFill>
                  <a:schemeClr val="tx2">
                    <a:lumMod val="50000"/>
                  </a:schemeClr>
                </a:solidFill>
              </a:rPr>
              <a:t>Birth weight of young ones: -</a:t>
            </a:r>
            <a:r>
              <a:rPr lang="en-IN" dirty="0" smtClean="0"/>
              <a:t> 1 to 1.5gm</a:t>
            </a:r>
          </a:p>
          <a:p>
            <a:pPr algn="just">
              <a:buNone/>
            </a:pPr>
            <a:r>
              <a:rPr lang="en-IN" dirty="0" smtClean="0">
                <a:solidFill>
                  <a:schemeClr val="tx2">
                    <a:lumMod val="50000"/>
                  </a:schemeClr>
                </a:solidFill>
              </a:rPr>
              <a:t>Litter size: -</a:t>
            </a:r>
            <a:r>
              <a:rPr lang="en-IN" dirty="0" smtClean="0"/>
              <a:t> 10 to 12</a:t>
            </a:r>
          </a:p>
          <a:p>
            <a:pPr algn="just">
              <a:buNone/>
            </a:pPr>
            <a:r>
              <a:rPr lang="en-IN" dirty="0" smtClean="0">
                <a:solidFill>
                  <a:schemeClr val="tx2">
                    <a:lumMod val="50000"/>
                  </a:schemeClr>
                </a:solidFill>
              </a:rPr>
              <a:t>Weaning weight: -</a:t>
            </a:r>
            <a:r>
              <a:rPr lang="en-IN" dirty="0" smtClean="0"/>
              <a:t> 10 to 12gm and age 21 days.</a:t>
            </a:r>
          </a:p>
          <a:p>
            <a:pPr algn="just">
              <a:buNone/>
            </a:pPr>
            <a:r>
              <a:rPr lang="en-IN" dirty="0" smtClean="0">
                <a:solidFill>
                  <a:srgbClr val="002060"/>
                </a:solidFill>
              </a:rPr>
              <a:t>Detection of successful mating:</a:t>
            </a:r>
          </a:p>
          <a:p>
            <a:pPr algn="just">
              <a:buNone/>
            </a:pPr>
            <a:r>
              <a:rPr lang="en-IN" dirty="0" smtClean="0"/>
              <a:t>	Presence of sperm in vagina smear or </a:t>
            </a:r>
            <a:r>
              <a:rPr lang="en-IN" dirty="0" err="1" smtClean="0"/>
              <a:t>copulatory</a:t>
            </a:r>
            <a:r>
              <a:rPr lang="en-IN" dirty="0" smtClean="0"/>
              <a:t> plug  (solidified semen) in vagina.</a:t>
            </a:r>
            <a:endParaRPr lang="en-IN" dirty="0"/>
          </a:p>
        </p:txBody>
      </p:sp>
    </p:spTree>
    <p:extLst>
      <p:ext uri="{BB962C8B-B14F-4D97-AF65-F5344CB8AC3E}">
        <p14:creationId xmlns:p14="http://schemas.microsoft.com/office/powerpoint/2010/main" val="1032935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838200"/>
            <a:ext cx="8229600" cy="5029200"/>
          </a:xfrm>
        </p:spPr>
        <p:txBody>
          <a:bodyPr/>
          <a:lstStyle/>
          <a:p>
            <a:pPr algn="just">
              <a:buNone/>
            </a:pPr>
            <a:r>
              <a:rPr lang="en-IN" dirty="0" smtClean="0">
                <a:solidFill>
                  <a:srgbClr val="002060"/>
                </a:solidFill>
              </a:rPr>
              <a:t>Lee boot effect: -</a:t>
            </a:r>
          </a:p>
          <a:p>
            <a:pPr algn="just">
              <a:buNone/>
            </a:pPr>
            <a:r>
              <a:rPr lang="en-IN" dirty="0" smtClean="0"/>
              <a:t>	When large group of females are housed together they go into </a:t>
            </a:r>
            <a:r>
              <a:rPr lang="en-IN" dirty="0" err="1" smtClean="0"/>
              <a:t>anestrous</a:t>
            </a:r>
            <a:r>
              <a:rPr lang="en-IN" dirty="0" smtClean="0"/>
              <a:t> by due </a:t>
            </a:r>
            <a:r>
              <a:rPr lang="en-IN" dirty="0" err="1" smtClean="0"/>
              <a:t>pseudopregnancy</a:t>
            </a:r>
            <a:r>
              <a:rPr lang="en-IN" dirty="0" smtClean="0"/>
              <a:t> which is known as lee boot effect.</a:t>
            </a:r>
          </a:p>
          <a:p>
            <a:pPr algn="just">
              <a:buNone/>
            </a:pPr>
            <a:endParaRPr lang="en-IN" dirty="0" smtClean="0"/>
          </a:p>
          <a:p>
            <a:pPr algn="just">
              <a:buNone/>
            </a:pPr>
            <a:r>
              <a:rPr lang="en-IN" dirty="0" smtClean="0">
                <a:solidFill>
                  <a:srgbClr val="002060"/>
                </a:solidFill>
              </a:rPr>
              <a:t>Whitten effect: -</a:t>
            </a:r>
          </a:p>
          <a:p>
            <a:pPr algn="just">
              <a:buNone/>
            </a:pPr>
            <a:r>
              <a:rPr lang="en-IN" dirty="0" smtClean="0"/>
              <a:t>	When such females are housed again with male, within 72 hours they will exhibit regular </a:t>
            </a:r>
            <a:r>
              <a:rPr lang="en-IN" dirty="0" err="1" smtClean="0"/>
              <a:t>estrus</a:t>
            </a:r>
            <a:r>
              <a:rPr lang="en-IN" dirty="0" smtClean="0"/>
              <a:t>, which is called as Whitten effect.</a:t>
            </a:r>
            <a:endParaRPr lang="en-IN" dirty="0"/>
          </a:p>
        </p:txBody>
      </p:sp>
    </p:spTree>
    <p:extLst>
      <p:ext uri="{BB962C8B-B14F-4D97-AF65-F5344CB8AC3E}">
        <p14:creationId xmlns:p14="http://schemas.microsoft.com/office/powerpoint/2010/main" val="3009035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324600"/>
          </a:xfrm>
        </p:spPr>
        <p:txBody>
          <a:bodyPr>
            <a:normAutofit lnSpcReduction="10000"/>
          </a:bodyPr>
          <a:lstStyle/>
          <a:p>
            <a:pPr algn="just">
              <a:buNone/>
            </a:pPr>
            <a:r>
              <a:rPr lang="en-IN" dirty="0" smtClean="0">
                <a:solidFill>
                  <a:srgbClr val="00B0F0"/>
                </a:solidFill>
              </a:rPr>
              <a:t>Hamster:</a:t>
            </a:r>
          </a:p>
          <a:p>
            <a:pPr algn="just">
              <a:buNone/>
            </a:pPr>
            <a:r>
              <a:rPr lang="en-IN" dirty="0" smtClean="0">
                <a:solidFill>
                  <a:schemeClr val="tx2">
                    <a:lumMod val="50000"/>
                  </a:schemeClr>
                </a:solidFill>
              </a:rPr>
              <a:t>Puberty: -</a:t>
            </a:r>
            <a:r>
              <a:rPr lang="en-IN" dirty="0" smtClean="0"/>
              <a:t> 4 to 6 weeks.</a:t>
            </a:r>
          </a:p>
          <a:p>
            <a:pPr algn="just">
              <a:buNone/>
            </a:pPr>
            <a:r>
              <a:rPr lang="en-IN" dirty="0" smtClean="0">
                <a:solidFill>
                  <a:schemeClr val="tx2">
                    <a:lumMod val="50000"/>
                  </a:schemeClr>
                </a:solidFill>
              </a:rPr>
              <a:t>Mating age: -</a:t>
            </a:r>
            <a:r>
              <a:rPr lang="en-IN" dirty="0" smtClean="0"/>
              <a:t> 8 to 12 weeks.</a:t>
            </a:r>
          </a:p>
          <a:p>
            <a:pPr algn="just">
              <a:buNone/>
            </a:pPr>
            <a:r>
              <a:rPr lang="en-IN" dirty="0" smtClean="0">
                <a:solidFill>
                  <a:schemeClr val="tx2">
                    <a:lumMod val="50000"/>
                  </a:schemeClr>
                </a:solidFill>
              </a:rPr>
              <a:t>Weight at mating: -</a:t>
            </a:r>
            <a:r>
              <a:rPr lang="en-IN" dirty="0" smtClean="0"/>
              <a:t> Syrian- 80 to 90gm</a:t>
            </a:r>
          </a:p>
          <a:p>
            <a:pPr algn="just">
              <a:buNone/>
            </a:pPr>
            <a:r>
              <a:rPr lang="en-IN" dirty="0" smtClean="0"/>
              <a:t>			       Chinese- 35 to 40gm</a:t>
            </a:r>
          </a:p>
          <a:p>
            <a:pPr algn="just">
              <a:buNone/>
            </a:pPr>
            <a:r>
              <a:rPr lang="en-IN" dirty="0" err="1" smtClean="0">
                <a:solidFill>
                  <a:schemeClr val="tx2">
                    <a:lumMod val="50000"/>
                  </a:schemeClr>
                </a:solidFill>
              </a:rPr>
              <a:t>Estrus</a:t>
            </a:r>
            <a:r>
              <a:rPr lang="en-IN" dirty="0" smtClean="0">
                <a:solidFill>
                  <a:schemeClr val="tx2">
                    <a:lumMod val="50000"/>
                  </a:schemeClr>
                </a:solidFill>
              </a:rPr>
              <a:t> duration: - </a:t>
            </a:r>
            <a:r>
              <a:rPr lang="en-IN" dirty="0" smtClean="0"/>
              <a:t>4 to 5 days.</a:t>
            </a:r>
          </a:p>
          <a:p>
            <a:pPr algn="just">
              <a:buNone/>
            </a:pPr>
            <a:r>
              <a:rPr lang="en-IN" dirty="0" smtClean="0">
                <a:solidFill>
                  <a:schemeClr val="tx2">
                    <a:lumMod val="50000"/>
                  </a:schemeClr>
                </a:solidFill>
              </a:rPr>
              <a:t>Mating: -</a:t>
            </a:r>
            <a:r>
              <a:rPr lang="en-IN" dirty="0" smtClean="0"/>
              <a:t> Hand mating is followed.</a:t>
            </a:r>
          </a:p>
          <a:p>
            <a:pPr algn="just">
              <a:buNone/>
            </a:pPr>
            <a:r>
              <a:rPr lang="en-IN" dirty="0" smtClean="0">
                <a:solidFill>
                  <a:schemeClr val="tx2">
                    <a:lumMod val="50000"/>
                  </a:schemeClr>
                </a:solidFill>
              </a:rPr>
              <a:t>Gestation period: -</a:t>
            </a:r>
            <a:r>
              <a:rPr lang="en-IN" dirty="0" smtClean="0"/>
              <a:t> 16 to 18 days.</a:t>
            </a:r>
          </a:p>
          <a:p>
            <a:pPr algn="just">
              <a:buNone/>
            </a:pPr>
            <a:r>
              <a:rPr lang="en-IN" dirty="0" smtClean="0">
                <a:solidFill>
                  <a:schemeClr val="tx2">
                    <a:lumMod val="50000"/>
                  </a:schemeClr>
                </a:solidFill>
              </a:rPr>
              <a:t>Litter size: -</a:t>
            </a:r>
            <a:r>
              <a:rPr lang="en-IN" dirty="0" smtClean="0"/>
              <a:t> 5 to 7</a:t>
            </a:r>
          </a:p>
          <a:p>
            <a:pPr algn="just">
              <a:buNone/>
            </a:pPr>
            <a:r>
              <a:rPr lang="en-IN" dirty="0" smtClean="0">
                <a:solidFill>
                  <a:schemeClr val="tx2">
                    <a:lumMod val="50000"/>
                  </a:schemeClr>
                </a:solidFill>
              </a:rPr>
              <a:t>Weaning age: -</a:t>
            </a:r>
            <a:r>
              <a:rPr lang="en-IN" dirty="0" smtClean="0"/>
              <a:t> 20 to 25 days and weight 15gm.</a:t>
            </a:r>
          </a:p>
          <a:p>
            <a:pPr algn="just">
              <a:buNone/>
            </a:pPr>
            <a:r>
              <a:rPr lang="en-IN" dirty="0" smtClean="0"/>
              <a:t>	Male and female housed in separate quarters, brought together only at the time of mating and separated again immediately after mating, otherwise female may cause serious injuries to tail and testes of male.</a:t>
            </a:r>
          </a:p>
        </p:txBody>
      </p:sp>
    </p:spTree>
    <p:extLst>
      <p:ext uri="{BB962C8B-B14F-4D97-AF65-F5344CB8AC3E}">
        <p14:creationId xmlns:p14="http://schemas.microsoft.com/office/powerpoint/2010/main" val="335333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228600"/>
            <a:ext cx="8229600" cy="6400800"/>
          </a:xfrm>
        </p:spPr>
        <p:txBody>
          <a:bodyPr>
            <a:normAutofit lnSpcReduction="10000"/>
          </a:bodyPr>
          <a:lstStyle/>
          <a:p>
            <a:pPr algn="just">
              <a:buNone/>
            </a:pPr>
            <a:r>
              <a:rPr lang="en-IN" dirty="0" err="1" smtClean="0">
                <a:solidFill>
                  <a:schemeClr val="tx2">
                    <a:lumMod val="50000"/>
                  </a:schemeClr>
                </a:solidFill>
              </a:rPr>
              <a:t>Estrus</a:t>
            </a:r>
            <a:r>
              <a:rPr lang="en-IN" dirty="0" smtClean="0">
                <a:solidFill>
                  <a:schemeClr val="tx2">
                    <a:lumMod val="50000"/>
                  </a:schemeClr>
                </a:solidFill>
              </a:rPr>
              <a:t> sign: - </a:t>
            </a:r>
            <a:r>
              <a:rPr lang="en-IN" dirty="0" smtClean="0"/>
              <a:t>Stringy, translucent mucus is extruded initially turning into creamy white discharge in later period with odour. Well receptive female exhibits typical </a:t>
            </a:r>
            <a:r>
              <a:rPr lang="en-IN" dirty="0" err="1" smtClean="0"/>
              <a:t>lardosis</a:t>
            </a:r>
            <a:r>
              <a:rPr lang="en-IN" dirty="0" smtClean="0"/>
              <a:t> posture (Crouching with hind quarters raised). Mating takes usually on 4</a:t>
            </a:r>
            <a:r>
              <a:rPr lang="en-IN" baseline="30000" dirty="0" smtClean="0"/>
              <a:t>th</a:t>
            </a:r>
            <a:r>
              <a:rPr lang="en-IN" dirty="0" smtClean="0"/>
              <a:t> day.</a:t>
            </a:r>
          </a:p>
          <a:p>
            <a:pPr algn="just">
              <a:buNone/>
            </a:pPr>
            <a:r>
              <a:rPr lang="en-IN" dirty="0" smtClean="0">
                <a:solidFill>
                  <a:srgbClr val="00B0F0"/>
                </a:solidFill>
              </a:rPr>
              <a:t>Guinea Pig:</a:t>
            </a:r>
          </a:p>
          <a:p>
            <a:pPr algn="just">
              <a:buNone/>
            </a:pPr>
            <a:r>
              <a:rPr lang="en-IN" dirty="0" smtClean="0">
                <a:solidFill>
                  <a:schemeClr val="tx2">
                    <a:lumMod val="50000"/>
                  </a:schemeClr>
                </a:solidFill>
              </a:rPr>
              <a:t>Puberty: -</a:t>
            </a:r>
            <a:r>
              <a:rPr lang="en-IN" dirty="0" smtClean="0"/>
              <a:t> 4 to 5 weeks.</a:t>
            </a:r>
          </a:p>
          <a:p>
            <a:pPr algn="just">
              <a:buNone/>
            </a:pPr>
            <a:r>
              <a:rPr lang="en-IN" dirty="0" smtClean="0">
                <a:solidFill>
                  <a:schemeClr val="tx2">
                    <a:lumMod val="50000"/>
                  </a:schemeClr>
                </a:solidFill>
              </a:rPr>
              <a:t>Mating age: -</a:t>
            </a:r>
            <a:r>
              <a:rPr lang="en-IN" dirty="0" smtClean="0"/>
              <a:t> 9 to 11 weeks.</a:t>
            </a:r>
          </a:p>
          <a:p>
            <a:pPr algn="just">
              <a:buNone/>
            </a:pPr>
            <a:r>
              <a:rPr lang="en-IN" dirty="0" smtClean="0">
                <a:solidFill>
                  <a:schemeClr val="tx2">
                    <a:lumMod val="50000"/>
                  </a:schemeClr>
                </a:solidFill>
              </a:rPr>
              <a:t>Weight at mating: -</a:t>
            </a:r>
            <a:r>
              <a:rPr lang="en-IN" dirty="0" smtClean="0"/>
              <a:t> Male- 900 to 1500 gm</a:t>
            </a:r>
          </a:p>
          <a:p>
            <a:pPr algn="just">
              <a:buNone/>
            </a:pPr>
            <a:r>
              <a:rPr lang="en-IN" dirty="0" smtClean="0"/>
              <a:t>				Female- 700 to 1300gm.</a:t>
            </a:r>
          </a:p>
          <a:p>
            <a:pPr algn="just">
              <a:buNone/>
            </a:pPr>
            <a:r>
              <a:rPr lang="en-IN" dirty="0" err="1" smtClean="0">
                <a:solidFill>
                  <a:schemeClr val="tx2">
                    <a:lumMod val="50000"/>
                  </a:schemeClr>
                </a:solidFill>
              </a:rPr>
              <a:t>Estrous</a:t>
            </a:r>
            <a:r>
              <a:rPr lang="en-IN" dirty="0" smtClean="0">
                <a:solidFill>
                  <a:schemeClr val="tx2">
                    <a:lumMod val="50000"/>
                  </a:schemeClr>
                </a:solidFill>
              </a:rPr>
              <a:t> sign: - </a:t>
            </a:r>
            <a:r>
              <a:rPr lang="en-IN" dirty="0" smtClean="0"/>
              <a:t>Hip swaying, mounting activity, unsteady movements.</a:t>
            </a:r>
          </a:p>
          <a:p>
            <a:pPr algn="just">
              <a:buNone/>
            </a:pPr>
            <a:r>
              <a:rPr lang="en-IN" dirty="0" smtClean="0">
                <a:solidFill>
                  <a:schemeClr val="tx2">
                    <a:lumMod val="50000"/>
                  </a:schemeClr>
                </a:solidFill>
              </a:rPr>
              <a:t>Mating: -</a:t>
            </a:r>
            <a:r>
              <a:rPr lang="en-IN" dirty="0" smtClean="0"/>
              <a:t> Polygamous</a:t>
            </a:r>
          </a:p>
          <a:p>
            <a:pPr algn="just">
              <a:buNone/>
            </a:pPr>
            <a:r>
              <a:rPr lang="en-IN" dirty="0" smtClean="0">
                <a:solidFill>
                  <a:schemeClr val="tx2">
                    <a:lumMod val="50000"/>
                  </a:schemeClr>
                </a:solidFill>
              </a:rPr>
              <a:t>Furrowing: -</a:t>
            </a:r>
            <a:r>
              <a:rPr lang="en-IN" dirty="0" smtClean="0"/>
              <a:t> Communal i.e., group of females farrows in common pen.</a:t>
            </a:r>
          </a:p>
          <a:p>
            <a:pPr>
              <a:buNone/>
            </a:pPr>
            <a:endParaRPr lang="en-IN" dirty="0"/>
          </a:p>
        </p:txBody>
      </p:sp>
    </p:spTree>
    <p:extLst>
      <p:ext uri="{BB962C8B-B14F-4D97-AF65-F5344CB8AC3E}">
        <p14:creationId xmlns:p14="http://schemas.microsoft.com/office/powerpoint/2010/main" val="2471126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228600"/>
            <a:ext cx="8229600" cy="6400800"/>
          </a:xfrm>
        </p:spPr>
        <p:txBody>
          <a:bodyPr/>
          <a:lstStyle/>
          <a:p>
            <a:pPr>
              <a:buNone/>
            </a:pPr>
            <a:r>
              <a:rPr lang="en-IN" dirty="0" smtClean="0">
                <a:solidFill>
                  <a:schemeClr val="tx2">
                    <a:lumMod val="50000"/>
                  </a:schemeClr>
                </a:solidFill>
              </a:rPr>
              <a:t>Gestation: -</a:t>
            </a:r>
            <a:r>
              <a:rPr lang="en-IN" dirty="0" smtClean="0"/>
              <a:t> 60 to 75 days.</a:t>
            </a:r>
          </a:p>
          <a:p>
            <a:pPr>
              <a:buNone/>
            </a:pPr>
            <a:r>
              <a:rPr lang="en-IN" dirty="0" smtClean="0">
                <a:solidFill>
                  <a:schemeClr val="tx2">
                    <a:lumMod val="50000"/>
                  </a:schemeClr>
                </a:solidFill>
              </a:rPr>
              <a:t>Birth weight: -</a:t>
            </a:r>
            <a:r>
              <a:rPr lang="en-IN" dirty="0" smtClean="0"/>
              <a:t> 45 to 50gm.</a:t>
            </a:r>
          </a:p>
          <a:p>
            <a:pPr>
              <a:buNone/>
            </a:pPr>
            <a:r>
              <a:rPr lang="en-IN" dirty="0" smtClean="0">
                <a:solidFill>
                  <a:schemeClr val="tx2">
                    <a:lumMod val="50000"/>
                  </a:schemeClr>
                </a:solidFill>
              </a:rPr>
              <a:t>Litter size: -</a:t>
            </a:r>
            <a:r>
              <a:rPr lang="en-IN" dirty="0" smtClean="0"/>
              <a:t> 5 to 6.</a:t>
            </a:r>
          </a:p>
          <a:p>
            <a:pPr>
              <a:buNone/>
            </a:pPr>
            <a:r>
              <a:rPr lang="en-IN" dirty="0" smtClean="0">
                <a:solidFill>
                  <a:schemeClr val="tx2">
                    <a:lumMod val="50000"/>
                  </a:schemeClr>
                </a:solidFill>
              </a:rPr>
              <a:t>Weaning weight: -</a:t>
            </a:r>
            <a:r>
              <a:rPr lang="en-IN" dirty="0" smtClean="0"/>
              <a:t> 160 to 230gm.</a:t>
            </a:r>
            <a:endParaRPr lang="en-IN" dirty="0"/>
          </a:p>
        </p:txBody>
      </p:sp>
    </p:spTree>
    <p:extLst>
      <p:ext uri="{BB962C8B-B14F-4D97-AF65-F5344CB8AC3E}">
        <p14:creationId xmlns:p14="http://schemas.microsoft.com/office/powerpoint/2010/main" val="3755903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28600" y="381000"/>
            <a:ext cx="8686800" cy="6096000"/>
          </a:xfrm>
        </p:spPr>
        <p:txBody>
          <a:bodyPr>
            <a:normAutofit/>
          </a:bodyPr>
          <a:lstStyle/>
          <a:p>
            <a:pPr>
              <a:buNone/>
            </a:pPr>
            <a:r>
              <a:rPr lang="en-IN" sz="3200" dirty="0" smtClean="0">
                <a:solidFill>
                  <a:srgbClr val="FF99CC"/>
                </a:solidFill>
              </a:rPr>
              <a:t>Classification of Laboratory animals:</a:t>
            </a:r>
            <a:endParaRPr lang="en-IN" dirty="0" smtClean="0">
              <a:solidFill>
                <a:srgbClr val="FF99CC"/>
              </a:solidFill>
            </a:endParaRPr>
          </a:p>
          <a:p>
            <a:pPr marL="514350" indent="-514350">
              <a:buFont typeface="Wingdings" pitchFamily="2" charset="2"/>
              <a:buChar char="v"/>
            </a:pPr>
            <a:r>
              <a:rPr lang="en-IN" sz="2800" dirty="0" smtClean="0">
                <a:solidFill>
                  <a:srgbClr val="FFC000"/>
                </a:solidFill>
              </a:rPr>
              <a:t>Conventional animals: -</a:t>
            </a:r>
          </a:p>
          <a:p>
            <a:pPr marL="514350" indent="-514350" algn="just">
              <a:buNone/>
            </a:pPr>
            <a:r>
              <a:rPr lang="en-IN" sz="2800" dirty="0" smtClean="0">
                <a:solidFill>
                  <a:srgbClr val="FFC000"/>
                </a:solidFill>
              </a:rPr>
              <a:t>	</a:t>
            </a:r>
            <a:r>
              <a:rPr lang="en-IN" sz="2800" dirty="0" smtClean="0"/>
              <a:t>Animals derived and grown in general environment but free from diseases communicable to human like </a:t>
            </a:r>
            <a:r>
              <a:rPr lang="en-IN" sz="2800" dirty="0" err="1" smtClean="0"/>
              <a:t>mycobacteria</a:t>
            </a:r>
            <a:r>
              <a:rPr lang="en-IN" sz="2800" dirty="0" smtClean="0"/>
              <a:t>, </a:t>
            </a:r>
            <a:r>
              <a:rPr lang="en-IN" sz="2800" dirty="0" err="1" smtClean="0"/>
              <a:t>Dermatophytic</a:t>
            </a:r>
            <a:r>
              <a:rPr lang="en-IN" sz="2800" dirty="0" smtClean="0"/>
              <a:t> fungi, </a:t>
            </a:r>
            <a:r>
              <a:rPr lang="en-IN" sz="2800" dirty="0" err="1" smtClean="0"/>
              <a:t>Pasteurella</a:t>
            </a:r>
            <a:r>
              <a:rPr lang="en-IN" sz="2800" dirty="0" smtClean="0"/>
              <a:t> and </a:t>
            </a:r>
            <a:r>
              <a:rPr lang="en-IN" sz="2800" dirty="0" err="1" smtClean="0"/>
              <a:t>Sarcopts</a:t>
            </a:r>
            <a:r>
              <a:rPr lang="en-IN" sz="2800" dirty="0" smtClean="0"/>
              <a:t> </a:t>
            </a:r>
            <a:r>
              <a:rPr lang="en-IN" sz="2800" dirty="0" err="1" smtClean="0"/>
              <a:t>Scabiei</a:t>
            </a:r>
            <a:r>
              <a:rPr lang="en-IN" sz="2800" dirty="0" smtClean="0"/>
              <a:t>.</a:t>
            </a:r>
          </a:p>
          <a:p>
            <a:pPr marL="514350" indent="-514350" algn="just">
              <a:buFont typeface="Wingdings" pitchFamily="2" charset="2"/>
              <a:buChar char="v"/>
            </a:pPr>
            <a:r>
              <a:rPr lang="en-IN" sz="2800" dirty="0" err="1" smtClean="0">
                <a:solidFill>
                  <a:srgbClr val="FFC000"/>
                </a:solidFill>
              </a:rPr>
              <a:t>Gnotobiotic</a:t>
            </a:r>
            <a:r>
              <a:rPr lang="en-IN" sz="2800" dirty="0" smtClean="0">
                <a:solidFill>
                  <a:srgbClr val="FFC000"/>
                </a:solidFill>
              </a:rPr>
              <a:t> animals: -</a:t>
            </a:r>
          </a:p>
          <a:p>
            <a:pPr marL="514350" indent="-514350" algn="just">
              <a:buNone/>
            </a:pPr>
            <a:r>
              <a:rPr lang="en-IN" sz="2800" dirty="0" smtClean="0"/>
              <a:t>	Animals with known microbes such as virus, bacteria, fungi and protozoa is said to be </a:t>
            </a:r>
            <a:r>
              <a:rPr lang="en-IN" sz="2800" dirty="0" err="1" smtClean="0"/>
              <a:t>gnotobiotic</a:t>
            </a:r>
            <a:r>
              <a:rPr lang="en-IN" sz="2800" dirty="0" smtClean="0"/>
              <a:t> animals. This animal has to be bred in controlled environment in the equipment called isolator. They are foundation stocks for producing specific pathogen free animals. </a:t>
            </a:r>
            <a:r>
              <a:rPr lang="en-IN" sz="2800" dirty="0" err="1" smtClean="0"/>
              <a:t>Gnotobiotic</a:t>
            </a:r>
            <a:r>
              <a:rPr lang="en-IN" sz="2800" dirty="0" smtClean="0"/>
              <a:t> rats &amp; mice are used to study carcinogenesis, immunology, toxicology, nutrition etc.  </a:t>
            </a:r>
            <a:endParaRPr lang="en-IN" dirty="0"/>
          </a:p>
        </p:txBody>
      </p:sp>
    </p:spTree>
    <p:extLst>
      <p:ext uri="{BB962C8B-B14F-4D97-AF65-F5344CB8AC3E}">
        <p14:creationId xmlns:p14="http://schemas.microsoft.com/office/powerpoint/2010/main" val="182067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a:bodyPr>
          <a:lstStyle/>
          <a:p>
            <a:pPr algn="ctr"/>
            <a:r>
              <a:rPr lang="en-IN" sz="3600" dirty="0" smtClean="0">
                <a:solidFill>
                  <a:schemeClr val="bg1"/>
                </a:solidFill>
              </a:rPr>
              <a:t>Breeding Methods</a:t>
            </a:r>
            <a:endParaRPr lang="en-IN" dirty="0">
              <a:solidFill>
                <a:schemeClr val="bg1"/>
              </a:solidFill>
            </a:endParaRPr>
          </a:p>
        </p:txBody>
      </p:sp>
      <p:sp>
        <p:nvSpPr>
          <p:cNvPr id="2" name="Content Placeholder 1"/>
          <p:cNvSpPr>
            <a:spLocks noGrp="1"/>
          </p:cNvSpPr>
          <p:nvPr>
            <p:ph sz="quarter" idx="1"/>
          </p:nvPr>
        </p:nvSpPr>
        <p:spPr>
          <a:xfrm>
            <a:off x="457200" y="762000"/>
            <a:ext cx="8229600" cy="5791200"/>
          </a:xfrm>
        </p:spPr>
        <p:txBody>
          <a:bodyPr>
            <a:normAutofit/>
          </a:bodyPr>
          <a:lstStyle/>
          <a:p>
            <a:pPr algn="just">
              <a:buNone/>
            </a:pPr>
            <a:r>
              <a:rPr lang="en-IN" dirty="0" smtClean="0"/>
              <a:t>As per utility of animals and facilities available breeding methods is recommended.</a:t>
            </a:r>
          </a:p>
          <a:p>
            <a:pPr marL="514350" indent="-514350" algn="just">
              <a:buFont typeface="+mj-lt"/>
              <a:buAutoNum type="arabicPeriod"/>
            </a:pPr>
            <a:r>
              <a:rPr lang="en-IN" dirty="0" smtClean="0">
                <a:solidFill>
                  <a:srgbClr val="00B0F0"/>
                </a:solidFill>
              </a:rPr>
              <a:t>Monogamy: -</a:t>
            </a:r>
            <a:r>
              <a:rPr lang="en-IN" dirty="0" smtClean="0"/>
              <a:t> Involves pairing of single male and female. Method is useful for inbreeding of stocks and usually pair is kept for life long.</a:t>
            </a:r>
          </a:p>
          <a:p>
            <a:pPr marL="514350" indent="-514350" algn="just">
              <a:buFont typeface="+mj-lt"/>
              <a:buAutoNum type="arabicPeriod"/>
            </a:pPr>
            <a:r>
              <a:rPr lang="en-IN" dirty="0" smtClean="0">
                <a:solidFill>
                  <a:srgbClr val="00B0F0"/>
                </a:solidFill>
              </a:rPr>
              <a:t>Polygamy or Harem method: -</a:t>
            </a:r>
            <a:r>
              <a:rPr lang="en-IN" dirty="0" smtClean="0"/>
              <a:t> This consists of keeping together one male and more than one females in one cage. Normal male to female ratio recommended is 1:2-6 (Mice &amp; Rat), 1:10 (Guinea Pig), 1:7 (Hamster).</a:t>
            </a:r>
          </a:p>
          <a:p>
            <a:pPr marL="514350" indent="-514350" algn="just">
              <a:buFont typeface="+mj-lt"/>
              <a:buAutoNum type="arabicPeriod"/>
            </a:pPr>
            <a:r>
              <a:rPr lang="en-IN" dirty="0" smtClean="0">
                <a:solidFill>
                  <a:srgbClr val="00B0F0"/>
                </a:solidFill>
              </a:rPr>
              <a:t>Continuous mating: - </a:t>
            </a:r>
            <a:r>
              <a:rPr lang="en-IN" dirty="0" smtClean="0"/>
              <a:t>Mating occurs immediately or within few hours after parturition. In inbred mice in monogamous mating males are not separated and mating is continuous.</a:t>
            </a:r>
          </a:p>
          <a:p>
            <a:pPr>
              <a:buNone/>
            </a:pPr>
            <a:r>
              <a:rPr lang="en-IN" dirty="0" smtClean="0"/>
              <a:t>,</a:t>
            </a:r>
            <a:endParaRPr lang="en-IN" dirty="0"/>
          </a:p>
        </p:txBody>
      </p:sp>
    </p:spTree>
    <p:extLst>
      <p:ext uri="{BB962C8B-B14F-4D97-AF65-F5344CB8AC3E}">
        <p14:creationId xmlns:p14="http://schemas.microsoft.com/office/powerpoint/2010/main" val="3506497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52400" y="228600"/>
            <a:ext cx="8763000" cy="6400800"/>
          </a:xfrm>
        </p:spPr>
        <p:txBody>
          <a:bodyPr>
            <a:normAutofit/>
          </a:bodyPr>
          <a:lstStyle/>
          <a:p>
            <a:pPr marL="514350" indent="-514350" algn="just">
              <a:buFont typeface="+mj-lt"/>
              <a:buAutoNum type="arabicPeriod" startAt="4"/>
            </a:pPr>
            <a:r>
              <a:rPr lang="en-IN" dirty="0" smtClean="0">
                <a:solidFill>
                  <a:srgbClr val="00B0F0"/>
                </a:solidFill>
              </a:rPr>
              <a:t>Discontinuous mating: - </a:t>
            </a:r>
            <a:r>
              <a:rPr lang="en-IN" dirty="0" smtClean="0"/>
              <a:t>Female is separated from male sometime before parturition, to  avoid post-partum mating. Mating is advocated after lactation i.e. During post lactation oestrous.</a:t>
            </a:r>
          </a:p>
          <a:p>
            <a:pPr marL="514350" indent="-514350" algn="just">
              <a:buNone/>
            </a:pPr>
            <a:r>
              <a:rPr lang="en-IN" dirty="0" smtClean="0">
                <a:solidFill>
                  <a:srgbClr val="FFC000"/>
                </a:solidFill>
              </a:rPr>
              <a:t>Breeding systems: - </a:t>
            </a:r>
          </a:p>
          <a:p>
            <a:pPr marL="514350" indent="-514350" algn="just">
              <a:buFont typeface="+mj-lt"/>
              <a:buAutoNum type="arabicParenR"/>
            </a:pPr>
            <a:r>
              <a:rPr lang="en-IN" dirty="0" smtClean="0">
                <a:solidFill>
                  <a:schemeClr val="accent4">
                    <a:lumMod val="60000"/>
                    <a:lumOff val="40000"/>
                  </a:schemeClr>
                </a:solidFill>
              </a:rPr>
              <a:t>Inbreeding</a:t>
            </a:r>
          </a:p>
          <a:p>
            <a:pPr marL="514350" indent="-514350" algn="just">
              <a:buFont typeface="+mj-lt"/>
              <a:buAutoNum type="arabicParenR"/>
            </a:pPr>
            <a:r>
              <a:rPr lang="en-IN" dirty="0" smtClean="0">
                <a:solidFill>
                  <a:schemeClr val="accent4">
                    <a:lumMod val="60000"/>
                    <a:lumOff val="40000"/>
                  </a:schemeClr>
                </a:solidFill>
              </a:rPr>
              <a:t>Out breeding</a:t>
            </a:r>
          </a:p>
          <a:p>
            <a:pPr marL="514350" indent="-514350" algn="just">
              <a:buFont typeface="+mj-lt"/>
              <a:buAutoNum type="arabicParenR"/>
            </a:pPr>
            <a:r>
              <a:rPr lang="en-IN" dirty="0" smtClean="0">
                <a:solidFill>
                  <a:schemeClr val="accent4">
                    <a:lumMod val="60000"/>
                    <a:lumOff val="40000"/>
                  </a:schemeClr>
                </a:solidFill>
              </a:rPr>
              <a:t>F1 generation breeding: -</a:t>
            </a:r>
            <a:r>
              <a:rPr lang="en-IN" dirty="0" smtClean="0"/>
              <a:t> To reduce the biological diversity in out bred animals and check the inbred drawbacks, it is better to select F1 (first </a:t>
            </a:r>
            <a:r>
              <a:rPr lang="en-IN" dirty="0" err="1" smtClean="0"/>
              <a:t>felial</a:t>
            </a:r>
            <a:r>
              <a:rPr lang="en-IN" dirty="0" smtClean="0"/>
              <a:t>) generation of progeny have more </a:t>
            </a:r>
            <a:r>
              <a:rPr lang="en-IN" dirty="0" err="1" smtClean="0"/>
              <a:t>homozygosity</a:t>
            </a:r>
            <a:r>
              <a:rPr lang="en-IN" dirty="0" smtClean="0"/>
              <a:t> for breeding than two </a:t>
            </a:r>
            <a:r>
              <a:rPr lang="en-IN" dirty="0" err="1" smtClean="0"/>
              <a:t>heterogenous</a:t>
            </a:r>
            <a:r>
              <a:rPr lang="en-IN" dirty="0" smtClean="0"/>
              <a:t> parents. F1 generation also has hybrid vigour due to optimum </a:t>
            </a:r>
            <a:r>
              <a:rPr lang="en-IN" dirty="0" err="1" smtClean="0"/>
              <a:t>heterozygoes</a:t>
            </a:r>
            <a:r>
              <a:rPr lang="en-IN" dirty="0" smtClean="0"/>
              <a:t> state and have equal </a:t>
            </a:r>
            <a:r>
              <a:rPr lang="en-IN" dirty="0" err="1" smtClean="0"/>
              <a:t>homozygosity</a:t>
            </a:r>
            <a:r>
              <a:rPr lang="en-IN" dirty="0" smtClean="0"/>
              <a:t>. Hence can be very well used to conduct biological &amp; immunological research.</a:t>
            </a:r>
            <a:endParaRPr lang="en-IN" dirty="0"/>
          </a:p>
        </p:txBody>
      </p:sp>
    </p:spTree>
    <p:extLst>
      <p:ext uri="{BB962C8B-B14F-4D97-AF65-F5344CB8AC3E}">
        <p14:creationId xmlns:p14="http://schemas.microsoft.com/office/powerpoint/2010/main" val="1880769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400800"/>
          </a:xfrm>
        </p:spPr>
        <p:txBody>
          <a:bodyPr/>
          <a:lstStyle/>
          <a:p>
            <a:pPr algn="just">
              <a:buNone/>
            </a:pPr>
            <a:r>
              <a:rPr lang="en-IN" dirty="0" smtClean="0">
                <a:solidFill>
                  <a:srgbClr val="FFC000"/>
                </a:solidFill>
              </a:rPr>
              <a:t>Selection of laboratory animals for breeding:</a:t>
            </a:r>
          </a:p>
          <a:p>
            <a:pPr algn="just">
              <a:buFont typeface="Wingdings" pitchFamily="2" charset="2"/>
              <a:buChar char="Ø"/>
            </a:pPr>
            <a:r>
              <a:rPr lang="en-IN" dirty="0" smtClean="0"/>
              <a:t>Animals selected for breeding should have good parental record like production, progeny, litter size and mothering ability.</a:t>
            </a:r>
          </a:p>
          <a:p>
            <a:pPr algn="just">
              <a:buFont typeface="Wingdings" pitchFamily="2" charset="2"/>
              <a:buChar char="Ø"/>
            </a:pPr>
            <a:r>
              <a:rPr lang="en-IN" dirty="0" smtClean="0"/>
              <a:t>Animals must be physically fit and healthy.</a:t>
            </a:r>
          </a:p>
          <a:p>
            <a:pPr algn="just">
              <a:buFont typeface="Wingdings" pitchFamily="2" charset="2"/>
              <a:buChar char="Ø"/>
            </a:pPr>
            <a:r>
              <a:rPr lang="en-IN" dirty="0" smtClean="0"/>
              <a:t>Animals which is bigger in litter be preferred.</a:t>
            </a:r>
          </a:p>
          <a:p>
            <a:pPr algn="just">
              <a:buFont typeface="Wingdings" pitchFamily="2" charset="2"/>
              <a:buChar char="Ø"/>
            </a:pPr>
            <a:r>
              <a:rPr lang="en-IN" dirty="0" smtClean="0"/>
              <a:t>If litter consists more males and less female, the whole litter should be rejected.</a:t>
            </a:r>
          </a:p>
          <a:p>
            <a:pPr algn="just">
              <a:buFont typeface="Wingdings" pitchFamily="2" charset="2"/>
              <a:buChar char="Ø"/>
            </a:pPr>
            <a:r>
              <a:rPr lang="en-IN" dirty="0" smtClean="0"/>
              <a:t>Animals exhibiting vices must be rejected.</a:t>
            </a:r>
          </a:p>
          <a:p>
            <a:pPr algn="just">
              <a:buFont typeface="Wingdings" pitchFamily="2" charset="2"/>
              <a:buChar char="Ø"/>
            </a:pPr>
            <a:r>
              <a:rPr lang="en-IN" dirty="0" smtClean="0"/>
              <a:t>There should not be any discharge form ear, nose and eyes.</a:t>
            </a:r>
          </a:p>
          <a:p>
            <a:pPr algn="just">
              <a:buFont typeface="Wingdings" pitchFamily="2" charset="2"/>
              <a:buChar char="Ø"/>
            </a:pPr>
            <a:r>
              <a:rPr lang="en-IN" dirty="0" smtClean="0"/>
              <a:t>The animal to be selected should be alert, vigorous, clean and off standard size.</a:t>
            </a:r>
          </a:p>
          <a:p>
            <a:pPr>
              <a:buFont typeface="Wingdings" pitchFamily="2" charset="2"/>
              <a:buChar char="Ø"/>
            </a:pPr>
            <a:endParaRPr lang="en-IN" dirty="0" smtClean="0"/>
          </a:p>
          <a:p>
            <a:pPr>
              <a:buFont typeface="Wingdings" pitchFamily="2" charset="2"/>
              <a:buChar char="Ø"/>
            </a:pPr>
            <a:endParaRPr lang="en-IN" dirty="0"/>
          </a:p>
        </p:txBody>
      </p:sp>
    </p:spTree>
    <p:extLst>
      <p:ext uri="{BB962C8B-B14F-4D97-AF65-F5344CB8AC3E}">
        <p14:creationId xmlns:p14="http://schemas.microsoft.com/office/powerpoint/2010/main" val="727628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763000" cy="762000"/>
          </a:xfrm>
        </p:spPr>
        <p:txBody>
          <a:bodyPr>
            <a:normAutofit fontScale="90000"/>
          </a:bodyPr>
          <a:lstStyle/>
          <a:p>
            <a:r>
              <a:rPr lang="en-IN" sz="3200" dirty="0" smtClean="0">
                <a:solidFill>
                  <a:schemeClr val="bg1"/>
                </a:solidFill>
              </a:rPr>
              <a:t>Handling, Identification and feeding of lab. animals</a:t>
            </a:r>
            <a:endParaRPr lang="en-IN" sz="3200" dirty="0">
              <a:solidFill>
                <a:schemeClr val="bg1"/>
              </a:solidFill>
            </a:endParaRPr>
          </a:p>
        </p:txBody>
      </p:sp>
      <p:sp>
        <p:nvSpPr>
          <p:cNvPr id="2" name="Content Placeholder 1"/>
          <p:cNvSpPr>
            <a:spLocks noGrp="1"/>
          </p:cNvSpPr>
          <p:nvPr>
            <p:ph sz="quarter" idx="1"/>
          </p:nvPr>
        </p:nvSpPr>
        <p:spPr>
          <a:xfrm>
            <a:off x="457200" y="1295400"/>
            <a:ext cx="8229600" cy="5029200"/>
          </a:xfrm>
        </p:spPr>
        <p:txBody>
          <a:bodyPr/>
          <a:lstStyle/>
          <a:p>
            <a:pPr algn="just">
              <a:buNone/>
            </a:pPr>
            <a:r>
              <a:rPr lang="en-IN" dirty="0" smtClean="0"/>
              <a:t>Laboratory animals are mostly smaller in size and more delicate, so handling is very important. Gentle handling is the best way to obtain real and correct experimental results.</a:t>
            </a:r>
          </a:p>
          <a:p>
            <a:pPr algn="just">
              <a:buNone/>
            </a:pPr>
            <a:r>
              <a:rPr lang="en-IN" dirty="0" smtClean="0">
                <a:solidFill>
                  <a:srgbClr val="92D050"/>
                </a:solidFill>
              </a:rPr>
              <a:t>Purpose of handling:</a:t>
            </a:r>
          </a:p>
          <a:p>
            <a:pPr marL="514350" indent="-514350" algn="just">
              <a:buFont typeface="+mj-lt"/>
              <a:buAutoNum type="arabicPeriod"/>
            </a:pPr>
            <a:r>
              <a:rPr lang="en-IN" dirty="0" smtClean="0"/>
              <a:t>Housing</a:t>
            </a:r>
          </a:p>
          <a:p>
            <a:pPr marL="514350" indent="-514350" algn="just">
              <a:buFont typeface="+mj-lt"/>
              <a:buAutoNum type="arabicPeriod"/>
            </a:pPr>
            <a:r>
              <a:rPr lang="en-IN" dirty="0" smtClean="0"/>
              <a:t>Weighing</a:t>
            </a:r>
          </a:p>
          <a:p>
            <a:pPr marL="514350" indent="-514350" algn="just">
              <a:buFont typeface="+mj-lt"/>
              <a:buAutoNum type="arabicPeriod"/>
            </a:pPr>
            <a:r>
              <a:rPr lang="en-IN" dirty="0" smtClean="0"/>
              <a:t>Inoculation &amp; sample collection</a:t>
            </a:r>
          </a:p>
          <a:p>
            <a:pPr marL="514350" indent="-514350" algn="just">
              <a:buFont typeface="+mj-lt"/>
              <a:buAutoNum type="arabicPeriod"/>
            </a:pPr>
            <a:r>
              <a:rPr lang="en-IN" dirty="0" smtClean="0"/>
              <a:t>Inspection to note body changes</a:t>
            </a:r>
          </a:p>
          <a:p>
            <a:pPr marL="514350" indent="-514350" algn="just">
              <a:buFont typeface="+mj-lt"/>
              <a:buAutoNum type="arabicPeriod"/>
            </a:pPr>
            <a:r>
              <a:rPr lang="en-IN" dirty="0" smtClean="0"/>
              <a:t>Marketing and transport.</a:t>
            </a:r>
            <a:endParaRPr lang="en-IN" dirty="0"/>
          </a:p>
        </p:txBody>
      </p:sp>
    </p:spTree>
    <p:extLst>
      <p:ext uri="{BB962C8B-B14F-4D97-AF65-F5344CB8AC3E}">
        <p14:creationId xmlns:p14="http://schemas.microsoft.com/office/powerpoint/2010/main" val="2886327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324600"/>
          </a:xfrm>
        </p:spPr>
        <p:txBody>
          <a:bodyPr>
            <a:normAutofit/>
          </a:bodyPr>
          <a:lstStyle/>
          <a:p>
            <a:pPr algn="just">
              <a:buNone/>
            </a:pPr>
            <a:r>
              <a:rPr lang="en-IN" dirty="0" smtClean="0">
                <a:solidFill>
                  <a:srgbClr val="FFC000"/>
                </a:solidFill>
              </a:rPr>
              <a:t>Methods of handling: </a:t>
            </a:r>
          </a:p>
          <a:p>
            <a:pPr algn="just">
              <a:buNone/>
            </a:pPr>
            <a:r>
              <a:rPr lang="en-IN" dirty="0" smtClean="0">
                <a:solidFill>
                  <a:schemeClr val="accent4">
                    <a:lumMod val="60000"/>
                    <a:lumOff val="40000"/>
                  </a:schemeClr>
                </a:solidFill>
              </a:rPr>
              <a:t>Mouse: -</a:t>
            </a:r>
            <a:r>
              <a:rPr lang="en-IN" dirty="0" smtClean="0"/>
              <a:t> Mouse should be quickly and firmly picked by grasping base of tail to lift slightly upward. For examination, grasp the scruff at the base of neck with thumb and index finger by one hand (mostly left hand). Support tail of animal with 4</a:t>
            </a:r>
            <a:r>
              <a:rPr lang="en-IN" baseline="30000" dirty="0" smtClean="0"/>
              <a:t>th</a:t>
            </a:r>
            <a:r>
              <a:rPr lang="en-IN" dirty="0" smtClean="0"/>
              <a:t> or 5</a:t>
            </a:r>
            <a:r>
              <a:rPr lang="en-IN" baseline="30000" dirty="0" smtClean="0"/>
              <a:t>th</a:t>
            </a:r>
            <a:r>
              <a:rPr lang="en-IN" dirty="0" smtClean="0"/>
              <a:t> finger.</a:t>
            </a:r>
          </a:p>
          <a:p>
            <a:pPr algn="just">
              <a:buNone/>
            </a:pPr>
            <a:r>
              <a:rPr lang="en-IN" dirty="0" smtClean="0">
                <a:solidFill>
                  <a:schemeClr val="accent4">
                    <a:lumMod val="60000"/>
                    <a:lumOff val="40000"/>
                  </a:schemeClr>
                </a:solidFill>
              </a:rPr>
              <a:t>Rat: -</a:t>
            </a:r>
            <a:r>
              <a:rPr lang="en-IN" dirty="0" smtClean="0"/>
              <a:t> Rats should not be hold for longer time with tail grip because they get irritated and try to bite. After grasping by one hand, immediately grip rat with other hand by placing 2</a:t>
            </a:r>
            <a:r>
              <a:rPr lang="en-IN" baseline="30000" dirty="0" smtClean="0"/>
              <a:t>nd</a:t>
            </a:r>
            <a:r>
              <a:rPr lang="en-IN" dirty="0" smtClean="0"/>
              <a:t> and 3</a:t>
            </a:r>
            <a:r>
              <a:rPr lang="en-IN" baseline="30000" dirty="0" smtClean="0"/>
              <a:t>rd</a:t>
            </a:r>
            <a:r>
              <a:rPr lang="en-IN" dirty="0" smtClean="0"/>
              <a:t> finger on either side of mandible through the neck, whereas 4</a:t>
            </a:r>
            <a:r>
              <a:rPr lang="en-IN" baseline="30000" dirty="0" smtClean="0"/>
              <a:t>th</a:t>
            </a:r>
            <a:r>
              <a:rPr lang="en-IN" dirty="0" smtClean="0"/>
              <a:t> &amp; 5</a:t>
            </a:r>
            <a:r>
              <a:rPr lang="en-IN" baseline="30000" dirty="0" smtClean="0"/>
              <a:t>th</a:t>
            </a:r>
            <a:r>
              <a:rPr lang="en-IN" dirty="0" smtClean="0"/>
              <a:t> finger should be placed on chest.</a:t>
            </a:r>
          </a:p>
          <a:p>
            <a:pPr algn="just">
              <a:buNone/>
            </a:pPr>
            <a:r>
              <a:rPr lang="en-IN" dirty="0" smtClean="0">
                <a:solidFill>
                  <a:schemeClr val="accent4">
                    <a:lumMod val="60000"/>
                    <a:lumOff val="40000"/>
                  </a:schemeClr>
                </a:solidFill>
              </a:rPr>
              <a:t>Hamster: -</a:t>
            </a:r>
            <a:r>
              <a:rPr lang="en-IN" dirty="0" smtClean="0"/>
              <a:t> The hamster must be picked up confidently and gently because improper handling tends to bite. It should be grasped with large pinch on the scruff with palm and other fingers to hold.</a:t>
            </a:r>
            <a:endParaRPr lang="en-IN" dirty="0"/>
          </a:p>
        </p:txBody>
      </p:sp>
    </p:spTree>
    <p:extLst>
      <p:ext uri="{BB962C8B-B14F-4D97-AF65-F5344CB8AC3E}">
        <p14:creationId xmlns:p14="http://schemas.microsoft.com/office/powerpoint/2010/main" val="790136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33400"/>
            <a:ext cx="8229600" cy="5562600"/>
          </a:xfrm>
        </p:spPr>
        <p:txBody>
          <a:bodyPr/>
          <a:lstStyle/>
          <a:p>
            <a:pPr algn="just">
              <a:buNone/>
            </a:pPr>
            <a:r>
              <a:rPr lang="en-IN" dirty="0" smtClean="0">
                <a:solidFill>
                  <a:schemeClr val="accent4">
                    <a:lumMod val="60000"/>
                    <a:lumOff val="40000"/>
                  </a:schemeClr>
                </a:solidFill>
              </a:rPr>
              <a:t>Guinea Pig: -</a:t>
            </a:r>
            <a:r>
              <a:rPr lang="en-IN" dirty="0" smtClean="0"/>
              <a:t> Guinea pigs can be lifted by placing thumb and other fingers over either sides of neck by one hand and then support body with other hand under the caudal end of animal.</a:t>
            </a:r>
            <a:endParaRPr lang="en-IN" dirty="0"/>
          </a:p>
        </p:txBody>
      </p:sp>
    </p:spTree>
    <p:extLst>
      <p:ext uri="{BB962C8B-B14F-4D97-AF65-F5344CB8AC3E}">
        <p14:creationId xmlns:p14="http://schemas.microsoft.com/office/powerpoint/2010/main" val="523093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33400"/>
            <a:ext cx="8229600" cy="6019800"/>
          </a:xfrm>
        </p:spPr>
        <p:txBody>
          <a:bodyPr/>
          <a:lstStyle/>
          <a:p>
            <a:pPr algn="just">
              <a:buNone/>
            </a:pPr>
            <a:r>
              <a:rPr lang="en-IN" dirty="0" smtClean="0">
                <a:solidFill>
                  <a:srgbClr val="FFC000"/>
                </a:solidFill>
              </a:rPr>
              <a:t>Identification of laboratory animals:</a:t>
            </a:r>
          </a:p>
          <a:p>
            <a:pPr marL="514350" indent="-514350" algn="just">
              <a:buFont typeface="+mj-lt"/>
              <a:buAutoNum type="arabicPeriod"/>
            </a:pPr>
            <a:r>
              <a:rPr lang="en-IN" dirty="0" smtClean="0">
                <a:solidFill>
                  <a:srgbClr val="FF0000"/>
                </a:solidFill>
              </a:rPr>
              <a:t>Staining: - </a:t>
            </a:r>
            <a:r>
              <a:rPr lang="en-IN" dirty="0" smtClean="0"/>
              <a:t>Painting the animal with dyes like crystal violet, </a:t>
            </a:r>
            <a:r>
              <a:rPr lang="en-IN" dirty="0" err="1" smtClean="0"/>
              <a:t>carbol</a:t>
            </a:r>
            <a:r>
              <a:rPr lang="en-IN" dirty="0" smtClean="0"/>
              <a:t> </a:t>
            </a:r>
            <a:r>
              <a:rPr lang="en-IN" dirty="0" err="1" smtClean="0"/>
              <a:t>fuschin</a:t>
            </a:r>
            <a:r>
              <a:rPr lang="en-IN" dirty="0" smtClean="0"/>
              <a:t> etc. can be conveniently used for marking. Staining on skin coat on small area will easily visual.</a:t>
            </a:r>
          </a:p>
          <a:p>
            <a:pPr marL="514350" indent="-514350" algn="just">
              <a:buFont typeface="+mj-lt"/>
              <a:buAutoNum type="arabicPeriod"/>
            </a:pPr>
            <a:r>
              <a:rPr lang="en-IN" dirty="0" smtClean="0">
                <a:solidFill>
                  <a:srgbClr val="FF0000"/>
                </a:solidFill>
              </a:rPr>
              <a:t>Tagging/Branding: - </a:t>
            </a:r>
            <a:r>
              <a:rPr lang="en-IN" dirty="0" smtClean="0"/>
              <a:t>Rabbits and Guinea pigs can be  ear tagged. Aluminium tags with </a:t>
            </a:r>
            <a:r>
              <a:rPr lang="en-IN" dirty="0" err="1" smtClean="0"/>
              <a:t>embeded</a:t>
            </a:r>
            <a:r>
              <a:rPr lang="en-IN" dirty="0" smtClean="0"/>
              <a:t> numbers are normally used.</a:t>
            </a:r>
          </a:p>
          <a:p>
            <a:pPr marL="514350" indent="-514350" algn="just">
              <a:buFont typeface="+mj-lt"/>
              <a:buAutoNum type="arabicPeriod"/>
            </a:pPr>
            <a:r>
              <a:rPr lang="en-IN" dirty="0" smtClean="0">
                <a:solidFill>
                  <a:srgbClr val="FF0000"/>
                </a:solidFill>
              </a:rPr>
              <a:t>Tattooing: - </a:t>
            </a:r>
            <a:r>
              <a:rPr lang="en-IN" dirty="0" smtClean="0"/>
              <a:t>usually carried on ears, foot, shoulders or hip for identification. </a:t>
            </a:r>
          </a:p>
          <a:p>
            <a:pPr marL="514350" indent="-514350" algn="just">
              <a:buFont typeface="+mj-lt"/>
              <a:buAutoNum type="arabicPeriod"/>
            </a:pPr>
            <a:r>
              <a:rPr lang="en-IN" dirty="0" smtClean="0">
                <a:solidFill>
                  <a:srgbClr val="FF0000"/>
                </a:solidFill>
              </a:rPr>
              <a:t>Notching: - </a:t>
            </a:r>
            <a:r>
              <a:rPr lang="en-IN" dirty="0" smtClean="0"/>
              <a:t>Cutting ears in specific shape at particular place in the form of notch is also used as identification marks in rats and mice.</a:t>
            </a:r>
          </a:p>
          <a:p>
            <a:pPr>
              <a:buNone/>
            </a:pPr>
            <a:endParaRPr lang="en-IN" dirty="0"/>
          </a:p>
        </p:txBody>
      </p:sp>
    </p:spTree>
    <p:extLst>
      <p:ext uri="{BB962C8B-B14F-4D97-AF65-F5344CB8AC3E}">
        <p14:creationId xmlns:p14="http://schemas.microsoft.com/office/powerpoint/2010/main" val="2570082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228600"/>
            <a:ext cx="8229600" cy="6477000"/>
          </a:xfrm>
        </p:spPr>
        <p:txBody>
          <a:bodyPr/>
          <a:lstStyle/>
          <a:p>
            <a:pPr algn="just">
              <a:buNone/>
            </a:pPr>
            <a:r>
              <a:rPr lang="en-IN" dirty="0" smtClean="0">
                <a:solidFill>
                  <a:srgbClr val="FFC000"/>
                </a:solidFill>
              </a:rPr>
              <a:t>Feeding of laboratory animals:</a:t>
            </a:r>
          </a:p>
          <a:p>
            <a:pPr algn="just">
              <a:buNone/>
            </a:pPr>
            <a:r>
              <a:rPr lang="en-IN" dirty="0" smtClean="0"/>
              <a:t>Feed/food for lab. Animals should not be stored for longer duration because it looses its nutritive value and leads to reduce acceptability.</a:t>
            </a:r>
          </a:p>
          <a:p>
            <a:pPr algn="just">
              <a:buNone/>
            </a:pPr>
            <a:r>
              <a:rPr lang="en-IN" dirty="0" smtClean="0">
                <a:solidFill>
                  <a:srgbClr val="FFC000"/>
                </a:solidFill>
              </a:rPr>
              <a:t>Feeding raw materials:</a:t>
            </a:r>
          </a:p>
          <a:p>
            <a:pPr algn="just"/>
            <a:r>
              <a:rPr lang="en-IN" dirty="0" smtClean="0"/>
              <a:t>Rodents are naturally grain eater, hence their feed formulation should consist of large quantity of grains, seeds and nuts. </a:t>
            </a:r>
          </a:p>
          <a:p>
            <a:pPr algn="just"/>
            <a:r>
              <a:rPr lang="en-IN" dirty="0" smtClean="0"/>
              <a:t>Usually more than one grains are mixed together to compensate deficiency in one grain by other.</a:t>
            </a:r>
          </a:p>
          <a:p>
            <a:pPr algn="just"/>
            <a:r>
              <a:rPr lang="en-IN" dirty="0" smtClean="0"/>
              <a:t> Common raw materials used for preparing feed are crushed maize, whole wheat, barely, oat, sunflower seed, powdered millets, gram flour, salt, vitamin and mineral mixture etc. can be used.</a:t>
            </a:r>
          </a:p>
          <a:p>
            <a:pPr>
              <a:buNone/>
            </a:pPr>
            <a:endParaRPr lang="en-IN" dirty="0"/>
          </a:p>
        </p:txBody>
      </p:sp>
    </p:spTree>
    <p:extLst>
      <p:ext uri="{BB962C8B-B14F-4D97-AF65-F5344CB8AC3E}">
        <p14:creationId xmlns:p14="http://schemas.microsoft.com/office/powerpoint/2010/main" val="50694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5791200"/>
          </a:xfrm>
        </p:spPr>
        <p:txBody>
          <a:bodyPr/>
          <a:lstStyle/>
          <a:p>
            <a:pPr algn="just"/>
            <a:r>
              <a:rPr lang="en-IN" dirty="0" smtClean="0"/>
              <a:t>Greens like succulent grasses, Lucerne or </a:t>
            </a:r>
            <a:r>
              <a:rPr lang="en-IN" dirty="0" err="1" smtClean="0"/>
              <a:t>berseem</a:t>
            </a:r>
            <a:r>
              <a:rPr lang="en-IN" dirty="0" smtClean="0"/>
              <a:t> along with vegetables are fed in Guinea pig and rabbits.</a:t>
            </a:r>
          </a:p>
          <a:p>
            <a:pPr algn="just">
              <a:buNone/>
            </a:pPr>
            <a:r>
              <a:rPr lang="en-IN" dirty="0" smtClean="0">
                <a:solidFill>
                  <a:srgbClr val="FFC000"/>
                </a:solidFill>
              </a:rPr>
              <a:t>Feed form:</a:t>
            </a:r>
          </a:p>
          <a:p>
            <a:pPr algn="just"/>
            <a:r>
              <a:rPr lang="en-IN" dirty="0" smtClean="0"/>
              <a:t>Pellets are preferred instead of mash because mash get soared faster with difficulty of storing as well as it is messy, unhygienic and laborious to prepare. </a:t>
            </a:r>
          </a:p>
          <a:p>
            <a:pPr algn="just"/>
            <a:r>
              <a:rPr lang="en-IN" dirty="0" smtClean="0"/>
              <a:t>Pellets are commercially available for feeding lab. Animals.</a:t>
            </a:r>
            <a:endParaRPr lang="en-IN" dirty="0"/>
          </a:p>
        </p:txBody>
      </p:sp>
    </p:spTree>
    <p:extLst>
      <p:ext uri="{BB962C8B-B14F-4D97-AF65-F5344CB8AC3E}">
        <p14:creationId xmlns:p14="http://schemas.microsoft.com/office/powerpoint/2010/main" val="1757136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228600"/>
            <a:ext cx="8229600" cy="6477000"/>
          </a:xfrm>
        </p:spPr>
        <p:txBody>
          <a:bodyPr/>
          <a:lstStyle/>
          <a:p>
            <a:pPr algn="just">
              <a:buNone/>
            </a:pPr>
            <a:r>
              <a:rPr lang="en-IN" dirty="0" smtClean="0">
                <a:solidFill>
                  <a:srgbClr val="FF0000"/>
                </a:solidFill>
              </a:rPr>
              <a:t>Feeding of mice and rat:</a:t>
            </a:r>
          </a:p>
          <a:p>
            <a:pPr algn="just"/>
            <a:r>
              <a:rPr lang="en-IN" dirty="0" smtClean="0"/>
              <a:t>These animals take small bites of food or pellets. </a:t>
            </a:r>
          </a:p>
          <a:p>
            <a:pPr algn="just"/>
            <a:r>
              <a:rPr lang="en-IN" dirty="0" smtClean="0"/>
              <a:t>They pull the pellets through wire mesh, hold in front leg and then eat. </a:t>
            </a:r>
          </a:p>
          <a:p>
            <a:pPr algn="just"/>
            <a:r>
              <a:rPr lang="en-IN" dirty="0" smtClean="0"/>
              <a:t>Their food should contain 16 to 20 % protein, 4 to 5% fat and 45 to 50% carbohydrate.</a:t>
            </a:r>
          </a:p>
          <a:p>
            <a:pPr algn="just"/>
            <a:r>
              <a:rPr lang="en-IN" dirty="0" smtClean="0"/>
              <a:t>Daily requirement: Rat 15gm and Mice 6gm.</a:t>
            </a:r>
            <a:endParaRPr lang="en-IN" dirty="0"/>
          </a:p>
        </p:txBody>
      </p:sp>
      <p:graphicFrame>
        <p:nvGraphicFramePr>
          <p:cNvPr id="4" name="Table 3"/>
          <p:cNvGraphicFramePr>
            <a:graphicFrameLocks noGrp="1"/>
          </p:cNvGraphicFramePr>
          <p:nvPr/>
        </p:nvGraphicFramePr>
        <p:xfrm>
          <a:off x="762000" y="3429000"/>
          <a:ext cx="7543800" cy="3169920"/>
        </p:xfrm>
        <a:graphic>
          <a:graphicData uri="http://schemas.openxmlformats.org/drawingml/2006/table">
            <a:tbl>
              <a:tblPr firstRow="1" bandRow="1">
                <a:tableStyleId>{21E4AEA4-8DFA-4A89-87EB-49C32662AFE0}</a:tableStyleId>
              </a:tblPr>
              <a:tblGrid>
                <a:gridCol w="3771900">
                  <a:extLst>
                    <a:ext uri="{9D8B030D-6E8A-4147-A177-3AD203B41FA5}">
                      <a16:colId xmlns:a16="http://schemas.microsoft.com/office/drawing/2014/main" xmlns="" val="20000"/>
                    </a:ext>
                  </a:extLst>
                </a:gridCol>
                <a:gridCol w="3771900">
                  <a:extLst>
                    <a:ext uri="{9D8B030D-6E8A-4147-A177-3AD203B41FA5}">
                      <a16:colId xmlns:a16="http://schemas.microsoft.com/office/drawing/2014/main" xmlns="" val="20001"/>
                    </a:ext>
                  </a:extLst>
                </a:gridCol>
              </a:tblGrid>
              <a:tr h="381000">
                <a:tc>
                  <a:txBody>
                    <a:bodyPr/>
                    <a:lstStyle/>
                    <a:p>
                      <a:pPr algn="ctr"/>
                      <a:r>
                        <a:rPr lang="en-IN" sz="2000" b="1" dirty="0" smtClean="0"/>
                        <a:t>Raw materials</a:t>
                      </a:r>
                      <a:endParaRPr lang="en-IN" sz="2000" b="1" dirty="0"/>
                    </a:p>
                  </a:txBody>
                  <a:tcPr/>
                </a:tc>
                <a:tc>
                  <a:txBody>
                    <a:bodyPr/>
                    <a:lstStyle/>
                    <a:p>
                      <a:pPr algn="ctr"/>
                      <a:r>
                        <a:rPr lang="en-IN" sz="2000" b="1" dirty="0" smtClean="0"/>
                        <a:t>Proportion of mixing (%)</a:t>
                      </a:r>
                      <a:endParaRPr lang="en-IN" sz="2000" b="1" dirty="0"/>
                    </a:p>
                  </a:txBody>
                  <a:tcPr/>
                </a:tc>
                <a:extLst>
                  <a:ext uri="{0D108BD9-81ED-4DB2-BD59-A6C34878D82A}">
                    <a16:rowId xmlns:a16="http://schemas.microsoft.com/office/drawing/2014/main" xmlns="" val="10000"/>
                  </a:ext>
                </a:extLst>
              </a:tr>
              <a:tr h="381000">
                <a:tc>
                  <a:txBody>
                    <a:bodyPr/>
                    <a:lstStyle/>
                    <a:p>
                      <a:pPr algn="ctr"/>
                      <a:r>
                        <a:rPr lang="en-IN" sz="2000" dirty="0" smtClean="0"/>
                        <a:t>Wheat flour</a:t>
                      </a:r>
                      <a:endParaRPr lang="en-IN" sz="2000" dirty="0"/>
                    </a:p>
                  </a:txBody>
                  <a:tcPr/>
                </a:tc>
                <a:tc>
                  <a:txBody>
                    <a:bodyPr/>
                    <a:lstStyle/>
                    <a:p>
                      <a:pPr algn="ctr"/>
                      <a:r>
                        <a:rPr lang="en-IN" sz="2000" dirty="0" smtClean="0"/>
                        <a:t>75.0</a:t>
                      </a:r>
                      <a:endParaRPr lang="en-IN" sz="2000" dirty="0"/>
                    </a:p>
                  </a:txBody>
                  <a:tcPr/>
                </a:tc>
                <a:extLst>
                  <a:ext uri="{0D108BD9-81ED-4DB2-BD59-A6C34878D82A}">
                    <a16:rowId xmlns:a16="http://schemas.microsoft.com/office/drawing/2014/main" xmlns="" val="10001"/>
                  </a:ext>
                </a:extLst>
              </a:tr>
              <a:tr h="381000">
                <a:tc>
                  <a:txBody>
                    <a:bodyPr/>
                    <a:lstStyle/>
                    <a:p>
                      <a:pPr algn="ctr"/>
                      <a:r>
                        <a:rPr lang="en-IN" sz="2000" dirty="0" smtClean="0"/>
                        <a:t>Gram flour</a:t>
                      </a:r>
                      <a:endParaRPr lang="en-IN" sz="2000" dirty="0"/>
                    </a:p>
                  </a:txBody>
                  <a:tcPr/>
                </a:tc>
                <a:tc>
                  <a:txBody>
                    <a:bodyPr/>
                    <a:lstStyle/>
                    <a:p>
                      <a:pPr algn="ctr"/>
                      <a:r>
                        <a:rPr lang="en-IN" sz="2000" dirty="0" smtClean="0"/>
                        <a:t>10.0</a:t>
                      </a:r>
                      <a:endParaRPr lang="en-IN" sz="2000" dirty="0"/>
                    </a:p>
                  </a:txBody>
                  <a:tcPr/>
                </a:tc>
                <a:extLst>
                  <a:ext uri="{0D108BD9-81ED-4DB2-BD59-A6C34878D82A}">
                    <a16:rowId xmlns:a16="http://schemas.microsoft.com/office/drawing/2014/main" xmlns="" val="10002"/>
                  </a:ext>
                </a:extLst>
              </a:tr>
              <a:tr h="381000">
                <a:tc>
                  <a:txBody>
                    <a:bodyPr/>
                    <a:lstStyle/>
                    <a:p>
                      <a:pPr algn="ctr"/>
                      <a:r>
                        <a:rPr lang="en-IN" sz="2000" dirty="0" smtClean="0"/>
                        <a:t>Skimmed milk powder</a:t>
                      </a:r>
                      <a:endParaRPr lang="en-IN" sz="2000" dirty="0"/>
                    </a:p>
                  </a:txBody>
                  <a:tcPr/>
                </a:tc>
                <a:tc>
                  <a:txBody>
                    <a:bodyPr/>
                    <a:lstStyle/>
                    <a:p>
                      <a:pPr algn="ctr"/>
                      <a:r>
                        <a:rPr lang="en-IN" sz="2000" dirty="0" smtClean="0"/>
                        <a:t>10.0</a:t>
                      </a:r>
                      <a:endParaRPr lang="en-IN" sz="2000" dirty="0"/>
                    </a:p>
                  </a:txBody>
                  <a:tcPr/>
                </a:tc>
                <a:extLst>
                  <a:ext uri="{0D108BD9-81ED-4DB2-BD59-A6C34878D82A}">
                    <a16:rowId xmlns:a16="http://schemas.microsoft.com/office/drawing/2014/main" xmlns="" val="10003"/>
                  </a:ext>
                </a:extLst>
              </a:tr>
              <a:tr h="381000">
                <a:tc>
                  <a:txBody>
                    <a:bodyPr/>
                    <a:lstStyle/>
                    <a:p>
                      <a:pPr algn="ctr"/>
                      <a:r>
                        <a:rPr lang="en-IN" sz="2000" dirty="0" smtClean="0"/>
                        <a:t>Refined oil</a:t>
                      </a:r>
                      <a:endParaRPr lang="en-IN" sz="2000" dirty="0"/>
                    </a:p>
                  </a:txBody>
                  <a:tcPr/>
                </a:tc>
                <a:tc>
                  <a:txBody>
                    <a:bodyPr/>
                    <a:lstStyle/>
                    <a:p>
                      <a:pPr algn="ctr"/>
                      <a:r>
                        <a:rPr lang="en-IN" sz="2000" dirty="0" smtClean="0"/>
                        <a:t>10.0</a:t>
                      </a:r>
                      <a:endParaRPr lang="en-IN" sz="2000" dirty="0"/>
                    </a:p>
                  </a:txBody>
                  <a:tcPr/>
                </a:tc>
                <a:extLst>
                  <a:ext uri="{0D108BD9-81ED-4DB2-BD59-A6C34878D82A}">
                    <a16:rowId xmlns:a16="http://schemas.microsoft.com/office/drawing/2014/main" xmlns="" val="10004"/>
                  </a:ext>
                </a:extLst>
              </a:tr>
              <a:tr h="381000">
                <a:tc>
                  <a:txBody>
                    <a:bodyPr/>
                    <a:lstStyle/>
                    <a:p>
                      <a:pPr algn="ctr"/>
                      <a:r>
                        <a:rPr lang="en-IN" sz="2000" dirty="0" smtClean="0"/>
                        <a:t>Salt</a:t>
                      </a:r>
                      <a:endParaRPr lang="en-IN" sz="2000" dirty="0"/>
                    </a:p>
                  </a:txBody>
                  <a:tcPr/>
                </a:tc>
                <a:tc>
                  <a:txBody>
                    <a:bodyPr/>
                    <a:lstStyle/>
                    <a:p>
                      <a:pPr algn="ctr"/>
                      <a:r>
                        <a:rPr lang="en-IN" sz="2000" dirty="0" smtClean="0"/>
                        <a:t>1.0</a:t>
                      </a:r>
                      <a:endParaRPr lang="en-IN" sz="2000" dirty="0"/>
                    </a:p>
                  </a:txBody>
                  <a:tcPr/>
                </a:tc>
                <a:extLst>
                  <a:ext uri="{0D108BD9-81ED-4DB2-BD59-A6C34878D82A}">
                    <a16:rowId xmlns:a16="http://schemas.microsoft.com/office/drawing/2014/main" xmlns="" val="10005"/>
                  </a:ext>
                </a:extLst>
              </a:tr>
              <a:tr h="381000">
                <a:tc>
                  <a:txBody>
                    <a:bodyPr/>
                    <a:lstStyle/>
                    <a:p>
                      <a:pPr algn="ctr"/>
                      <a:r>
                        <a:rPr lang="en-IN" sz="2000" dirty="0" smtClean="0"/>
                        <a:t>Vitamins and Minerals</a:t>
                      </a:r>
                      <a:endParaRPr lang="en-IN" sz="2000" dirty="0"/>
                    </a:p>
                  </a:txBody>
                  <a:tcPr/>
                </a:tc>
                <a:tc>
                  <a:txBody>
                    <a:bodyPr/>
                    <a:lstStyle/>
                    <a:p>
                      <a:pPr algn="ctr"/>
                      <a:r>
                        <a:rPr lang="en-IN" sz="2000" dirty="0" smtClean="0"/>
                        <a:t>3.5</a:t>
                      </a:r>
                      <a:endParaRPr lang="en-IN" sz="2000" dirty="0"/>
                    </a:p>
                  </a:txBody>
                  <a:tcPr/>
                </a:tc>
                <a:extLst>
                  <a:ext uri="{0D108BD9-81ED-4DB2-BD59-A6C34878D82A}">
                    <a16:rowId xmlns:a16="http://schemas.microsoft.com/office/drawing/2014/main" xmlns="" val="10006"/>
                  </a:ext>
                </a:extLst>
              </a:tr>
              <a:tr h="381000">
                <a:tc>
                  <a:txBody>
                    <a:bodyPr/>
                    <a:lstStyle/>
                    <a:p>
                      <a:pPr algn="ctr"/>
                      <a:r>
                        <a:rPr lang="en-IN" sz="2000" dirty="0" smtClean="0"/>
                        <a:t>Total</a:t>
                      </a:r>
                      <a:endParaRPr lang="en-IN" sz="2000" dirty="0"/>
                    </a:p>
                  </a:txBody>
                  <a:tcPr/>
                </a:tc>
                <a:tc>
                  <a:txBody>
                    <a:bodyPr/>
                    <a:lstStyle/>
                    <a:p>
                      <a:pPr algn="ctr"/>
                      <a:r>
                        <a:rPr lang="en-IN" sz="2000" dirty="0" smtClean="0"/>
                        <a:t>100.0</a:t>
                      </a:r>
                      <a:endParaRPr lang="en-IN" sz="2000"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168071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76200"/>
            <a:ext cx="8458200" cy="6781800"/>
          </a:xfrm>
        </p:spPr>
        <p:txBody>
          <a:bodyPr>
            <a:normAutofit lnSpcReduction="10000"/>
          </a:bodyPr>
          <a:lstStyle/>
          <a:p>
            <a:pPr algn="just">
              <a:buFont typeface="Wingdings" pitchFamily="2" charset="2"/>
              <a:buChar char="v"/>
            </a:pPr>
            <a:r>
              <a:rPr lang="en-IN" dirty="0" smtClean="0"/>
              <a:t> </a:t>
            </a:r>
            <a:r>
              <a:rPr lang="en-IN" b="1" dirty="0" smtClean="0">
                <a:solidFill>
                  <a:srgbClr val="FFC000"/>
                </a:solidFill>
              </a:rPr>
              <a:t>Specific Pathogen Free Animals: -</a:t>
            </a:r>
          </a:p>
          <a:p>
            <a:pPr algn="just">
              <a:buNone/>
            </a:pPr>
            <a:r>
              <a:rPr lang="en-IN" dirty="0" smtClean="0"/>
              <a:t>	An animal which is made free from specific or particular microbe is known as SPF animals.</a:t>
            </a:r>
          </a:p>
          <a:p>
            <a:pPr algn="just">
              <a:buFont typeface="Wingdings" pitchFamily="2" charset="2"/>
              <a:buChar char="v"/>
            </a:pPr>
            <a:r>
              <a:rPr lang="en-IN" dirty="0" smtClean="0"/>
              <a:t> </a:t>
            </a:r>
            <a:r>
              <a:rPr lang="en-IN" b="1" dirty="0" smtClean="0">
                <a:solidFill>
                  <a:srgbClr val="FFC000"/>
                </a:solidFill>
              </a:rPr>
              <a:t>Germ free animals: - </a:t>
            </a:r>
          </a:p>
          <a:p>
            <a:pPr algn="just">
              <a:buNone/>
            </a:pPr>
            <a:r>
              <a:rPr lang="en-IN" dirty="0" smtClean="0"/>
              <a:t>	An animal which don’t have any demonstrable microbe is known as germ free animal. This can be achieved by killing the mother with cervical dislocation and removing the foetus by hysterectomy without any anaesthetic in an isolator.</a:t>
            </a:r>
          </a:p>
          <a:p>
            <a:pPr algn="just">
              <a:buNone/>
            </a:pPr>
            <a:r>
              <a:rPr lang="en-IN" dirty="0" smtClean="0"/>
              <a:t>		Young ones must be reared in a isolator in germ free environment. The feed and water also must be provided after sterilisation.</a:t>
            </a:r>
          </a:p>
          <a:p>
            <a:pPr algn="just">
              <a:buNone/>
            </a:pPr>
            <a:r>
              <a:rPr lang="en-IN" dirty="0" smtClean="0"/>
              <a:t>	These animals are useful:</a:t>
            </a:r>
          </a:p>
          <a:p>
            <a:pPr algn="just"/>
            <a:r>
              <a:rPr lang="en-IN" dirty="0" smtClean="0"/>
              <a:t>To study role of microbes in nutrition.</a:t>
            </a:r>
          </a:p>
          <a:p>
            <a:pPr algn="just"/>
            <a:r>
              <a:rPr lang="en-IN" dirty="0" smtClean="0"/>
              <a:t>To study physiology without infection. </a:t>
            </a:r>
          </a:p>
          <a:p>
            <a:pPr algn="just"/>
            <a:r>
              <a:rPr lang="en-IN" dirty="0" smtClean="0"/>
              <a:t>To conduct biological, toxicological &amp; microbiological assays.</a:t>
            </a:r>
          </a:p>
          <a:p>
            <a:pPr algn="just">
              <a:buNone/>
            </a:pPr>
            <a:r>
              <a:rPr lang="en-IN" dirty="0" smtClean="0"/>
              <a:t>  </a:t>
            </a:r>
            <a:endParaRPr lang="en-IN" dirty="0"/>
          </a:p>
        </p:txBody>
      </p:sp>
    </p:spTree>
    <p:extLst>
      <p:ext uri="{BB962C8B-B14F-4D97-AF65-F5344CB8AC3E}">
        <p14:creationId xmlns:p14="http://schemas.microsoft.com/office/powerpoint/2010/main" val="1161090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685800"/>
            <a:ext cx="8229600" cy="5562600"/>
          </a:xfrm>
        </p:spPr>
        <p:txBody>
          <a:bodyPr/>
          <a:lstStyle/>
          <a:p>
            <a:pPr algn="just">
              <a:buNone/>
            </a:pPr>
            <a:r>
              <a:rPr lang="en-IN" dirty="0" smtClean="0">
                <a:solidFill>
                  <a:srgbClr val="FF0000"/>
                </a:solidFill>
              </a:rPr>
              <a:t>Feeding of Hamster:</a:t>
            </a:r>
          </a:p>
          <a:p>
            <a:pPr algn="just"/>
            <a:r>
              <a:rPr lang="en-IN" dirty="0" smtClean="0"/>
              <a:t>Hamster have check pouch. They eat faster and store in the pouch.</a:t>
            </a:r>
          </a:p>
          <a:p>
            <a:pPr algn="just"/>
            <a:r>
              <a:rPr lang="en-IN" dirty="0" smtClean="0"/>
              <a:t>Then they go to corner and chew the stored food slowly.</a:t>
            </a:r>
          </a:p>
          <a:p>
            <a:pPr algn="just"/>
            <a:r>
              <a:rPr lang="en-IN" dirty="0" smtClean="0"/>
              <a:t>Their feed consists of 16 to 20% protein, 4 to 5% fat and 45 to 50% carbohydrate.</a:t>
            </a:r>
          </a:p>
          <a:p>
            <a:pPr algn="just"/>
            <a:r>
              <a:rPr lang="en-IN" dirty="0" smtClean="0"/>
              <a:t>Daily feed requirement- 15gm.</a:t>
            </a:r>
          </a:p>
          <a:p>
            <a:pPr algn="just">
              <a:buNone/>
            </a:pPr>
            <a:r>
              <a:rPr lang="en-IN" dirty="0" smtClean="0">
                <a:solidFill>
                  <a:srgbClr val="FF0000"/>
                </a:solidFill>
              </a:rPr>
              <a:t>Feeding of Guinea Pig:</a:t>
            </a:r>
          </a:p>
          <a:p>
            <a:pPr algn="just"/>
            <a:r>
              <a:rPr lang="en-IN" dirty="0" smtClean="0"/>
              <a:t>Green grasses, leaves and vegetables chewing is main features of guinea pig feeding.</a:t>
            </a:r>
            <a:endParaRPr lang="en-IN" dirty="0"/>
          </a:p>
        </p:txBody>
      </p:sp>
    </p:spTree>
    <p:extLst>
      <p:ext uri="{BB962C8B-B14F-4D97-AF65-F5344CB8AC3E}">
        <p14:creationId xmlns:p14="http://schemas.microsoft.com/office/powerpoint/2010/main" val="2208833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152400"/>
            <a:ext cx="8229600" cy="6477000"/>
          </a:xfrm>
        </p:spPr>
        <p:txBody>
          <a:bodyPr/>
          <a:lstStyle/>
          <a:p>
            <a:pPr>
              <a:buNone/>
            </a:pPr>
            <a:endParaRPr lang="en-IN" dirty="0" smtClean="0"/>
          </a:p>
          <a:p>
            <a:pPr>
              <a:buNone/>
            </a:pPr>
            <a:endParaRPr lang="en-IN" dirty="0" smtClean="0"/>
          </a:p>
          <a:p>
            <a:pPr>
              <a:buNone/>
            </a:pPr>
            <a:endParaRPr lang="en-IN" dirty="0" smtClean="0"/>
          </a:p>
          <a:p>
            <a:pPr>
              <a:buNone/>
            </a:pPr>
            <a:endParaRPr lang="en-IN" dirty="0" smtClean="0"/>
          </a:p>
          <a:p>
            <a:pPr>
              <a:buNone/>
            </a:pPr>
            <a:endParaRPr lang="en-IN" dirty="0" smtClean="0"/>
          </a:p>
          <a:p>
            <a:pPr>
              <a:buNone/>
            </a:pPr>
            <a:endParaRPr lang="en-IN" dirty="0" smtClean="0"/>
          </a:p>
          <a:p>
            <a:pPr>
              <a:buNone/>
            </a:pPr>
            <a:endParaRPr lang="en-IN" dirty="0" smtClean="0"/>
          </a:p>
          <a:p>
            <a:pPr algn="just">
              <a:buNone/>
            </a:pPr>
            <a:r>
              <a:rPr lang="en-IN" dirty="0" smtClean="0">
                <a:solidFill>
                  <a:srgbClr val="FF0000"/>
                </a:solidFill>
              </a:rPr>
              <a:t>Nutrient composition: </a:t>
            </a:r>
          </a:p>
          <a:p>
            <a:pPr algn="just"/>
            <a:r>
              <a:rPr lang="en-IN" dirty="0" smtClean="0"/>
              <a:t>16 to 25% protein, 4 to 5% fat, 45 to 50% carbohydrate and 10% fibre.</a:t>
            </a:r>
          </a:p>
          <a:p>
            <a:pPr algn="just"/>
            <a:r>
              <a:rPr lang="en-IN" dirty="0" smtClean="0"/>
              <a:t>Specially required nutrient is Vitamin C. Hence it should be supplement either through feed or water @ 250mg/</a:t>
            </a:r>
            <a:r>
              <a:rPr lang="en-IN" dirty="0" err="1" smtClean="0"/>
              <a:t>Liter</a:t>
            </a:r>
            <a:r>
              <a:rPr lang="en-IN" dirty="0" smtClean="0"/>
              <a:t>.</a:t>
            </a:r>
          </a:p>
          <a:p>
            <a:pPr algn="just"/>
            <a:r>
              <a:rPr lang="en-IN" dirty="0" smtClean="0"/>
              <a:t>Daily feed requirement- 60 to 70gm.</a:t>
            </a:r>
          </a:p>
          <a:p>
            <a:pPr>
              <a:buNone/>
            </a:pPr>
            <a:endParaRPr lang="en-IN" dirty="0" smtClean="0"/>
          </a:p>
          <a:p>
            <a:endParaRPr lang="en-IN" dirty="0"/>
          </a:p>
        </p:txBody>
      </p:sp>
      <p:graphicFrame>
        <p:nvGraphicFramePr>
          <p:cNvPr id="6" name="Table 5"/>
          <p:cNvGraphicFramePr>
            <a:graphicFrameLocks noGrp="1"/>
          </p:cNvGraphicFramePr>
          <p:nvPr/>
        </p:nvGraphicFramePr>
        <p:xfrm>
          <a:off x="609600" y="304800"/>
          <a:ext cx="7696200" cy="3200400"/>
        </p:xfrm>
        <a:graphic>
          <a:graphicData uri="http://schemas.openxmlformats.org/drawingml/2006/table">
            <a:tbl>
              <a:tblPr firstRow="1" bandRow="1">
                <a:tableStyleId>{21E4AEA4-8DFA-4A89-87EB-49C32662AFE0}</a:tableStyleId>
              </a:tblPr>
              <a:tblGrid>
                <a:gridCol w="3848100">
                  <a:extLst>
                    <a:ext uri="{9D8B030D-6E8A-4147-A177-3AD203B41FA5}">
                      <a16:colId xmlns:a16="http://schemas.microsoft.com/office/drawing/2014/main" xmlns="" val="20000"/>
                    </a:ext>
                  </a:extLst>
                </a:gridCol>
                <a:gridCol w="3848100">
                  <a:extLst>
                    <a:ext uri="{9D8B030D-6E8A-4147-A177-3AD203B41FA5}">
                      <a16:colId xmlns:a16="http://schemas.microsoft.com/office/drawing/2014/main" xmlns="" val="20001"/>
                    </a:ext>
                  </a:extLst>
                </a:gridCol>
              </a:tblGrid>
              <a:tr h="533400">
                <a:tc>
                  <a:txBody>
                    <a:bodyPr/>
                    <a:lstStyle/>
                    <a:p>
                      <a:pPr algn="ctr"/>
                      <a:r>
                        <a:rPr lang="en-IN" sz="2400" b="1" dirty="0" smtClean="0"/>
                        <a:t>Raw materials</a:t>
                      </a:r>
                      <a:endParaRPr lang="en-IN" sz="2400" b="1" dirty="0"/>
                    </a:p>
                  </a:txBody>
                  <a:tcPr/>
                </a:tc>
                <a:tc>
                  <a:txBody>
                    <a:bodyPr/>
                    <a:lstStyle/>
                    <a:p>
                      <a:pPr algn="ctr"/>
                      <a:r>
                        <a:rPr lang="en-IN" sz="2400" b="1" dirty="0" smtClean="0"/>
                        <a:t>Proportion of mixing (%)</a:t>
                      </a:r>
                      <a:endParaRPr lang="en-IN" sz="2400" b="1" dirty="0"/>
                    </a:p>
                  </a:txBody>
                  <a:tcPr/>
                </a:tc>
                <a:extLst>
                  <a:ext uri="{0D108BD9-81ED-4DB2-BD59-A6C34878D82A}">
                    <a16:rowId xmlns:a16="http://schemas.microsoft.com/office/drawing/2014/main" xmlns="" val="10000"/>
                  </a:ext>
                </a:extLst>
              </a:tr>
              <a:tr h="533400">
                <a:tc>
                  <a:txBody>
                    <a:bodyPr/>
                    <a:lstStyle/>
                    <a:p>
                      <a:pPr algn="ctr"/>
                      <a:r>
                        <a:rPr lang="en-IN" sz="2000" dirty="0" smtClean="0"/>
                        <a:t>Wheat bran</a:t>
                      </a:r>
                      <a:endParaRPr lang="en-IN" sz="2000" dirty="0"/>
                    </a:p>
                  </a:txBody>
                  <a:tcPr/>
                </a:tc>
                <a:tc>
                  <a:txBody>
                    <a:bodyPr/>
                    <a:lstStyle/>
                    <a:p>
                      <a:pPr algn="ctr"/>
                      <a:r>
                        <a:rPr lang="en-IN" sz="2000" dirty="0" smtClean="0"/>
                        <a:t>20.0</a:t>
                      </a:r>
                      <a:endParaRPr lang="en-IN" sz="2000" dirty="0"/>
                    </a:p>
                  </a:txBody>
                  <a:tcPr/>
                </a:tc>
                <a:extLst>
                  <a:ext uri="{0D108BD9-81ED-4DB2-BD59-A6C34878D82A}">
                    <a16:rowId xmlns:a16="http://schemas.microsoft.com/office/drawing/2014/main" xmlns="" val="10001"/>
                  </a:ext>
                </a:extLst>
              </a:tr>
              <a:tr h="533400">
                <a:tc>
                  <a:txBody>
                    <a:bodyPr/>
                    <a:lstStyle/>
                    <a:p>
                      <a:pPr algn="ctr"/>
                      <a:r>
                        <a:rPr lang="en-IN" sz="2000" dirty="0" smtClean="0"/>
                        <a:t>Whole grams</a:t>
                      </a:r>
                      <a:endParaRPr lang="en-IN" sz="2000" dirty="0"/>
                    </a:p>
                  </a:txBody>
                  <a:tcPr/>
                </a:tc>
                <a:tc>
                  <a:txBody>
                    <a:bodyPr/>
                    <a:lstStyle/>
                    <a:p>
                      <a:pPr algn="ctr"/>
                      <a:r>
                        <a:rPr lang="en-IN" sz="2000" dirty="0" smtClean="0"/>
                        <a:t>10.0</a:t>
                      </a:r>
                      <a:endParaRPr lang="en-IN" sz="2000" dirty="0"/>
                    </a:p>
                  </a:txBody>
                  <a:tcPr/>
                </a:tc>
                <a:extLst>
                  <a:ext uri="{0D108BD9-81ED-4DB2-BD59-A6C34878D82A}">
                    <a16:rowId xmlns:a16="http://schemas.microsoft.com/office/drawing/2014/main" xmlns="" val="10002"/>
                  </a:ext>
                </a:extLst>
              </a:tr>
              <a:tr h="533400">
                <a:tc>
                  <a:txBody>
                    <a:bodyPr/>
                    <a:lstStyle/>
                    <a:p>
                      <a:pPr algn="ctr"/>
                      <a:r>
                        <a:rPr lang="en-IN" sz="2000" dirty="0" smtClean="0"/>
                        <a:t>Carrots or Cabbage</a:t>
                      </a:r>
                      <a:endParaRPr lang="en-IN" sz="2000" dirty="0"/>
                    </a:p>
                  </a:txBody>
                  <a:tcPr/>
                </a:tc>
                <a:tc>
                  <a:txBody>
                    <a:bodyPr/>
                    <a:lstStyle/>
                    <a:p>
                      <a:pPr algn="ctr"/>
                      <a:r>
                        <a:rPr lang="en-IN" sz="2000" dirty="0" smtClean="0"/>
                        <a:t>10.0</a:t>
                      </a:r>
                      <a:endParaRPr lang="en-IN" sz="2000" dirty="0"/>
                    </a:p>
                  </a:txBody>
                  <a:tcPr/>
                </a:tc>
                <a:extLst>
                  <a:ext uri="{0D108BD9-81ED-4DB2-BD59-A6C34878D82A}">
                    <a16:rowId xmlns:a16="http://schemas.microsoft.com/office/drawing/2014/main" xmlns="" val="10003"/>
                  </a:ext>
                </a:extLst>
              </a:tr>
              <a:tr h="533400">
                <a:tc>
                  <a:txBody>
                    <a:bodyPr/>
                    <a:lstStyle/>
                    <a:p>
                      <a:pPr algn="ctr"/>
                      <a:r>
                        <a:rPr lang="en-IN" sz="2000" dirty="0" smtClean="0"/>
                        <a:t>Lucerne</a:t>
                      </a:r>
                      <a:endParaRPr lang="en-IN" sz="2000" dirty="0"/>
                    </a:p>
                  </a:txBody>
                  <a:tcPr/>
                </a:tc>
                <a:tc>
                  <a:txBody>
                    <a:bodyPr/>
                    <a:lstStyle/>
                    <a:p>
                      <a:pPr algn="ctr"/>
                      <a:r>
                        <a:rPr lang="en-IN" sz="2000" dirty="0" smtClean="0"/>
                        <a:t>60.0</a:t>
                      </a:r>
                      <a:endParaRPr lang="en-IN" sz="2000" dirty="0"/>
                    </a:p>
                  </a:txBody>
                  <a:tcPr/>
                </a:tc>
                <a:extLst>
                  <a:ext uri="{0D108BD9-81ED-4DB2-BD59-A6C34878D82A}">
                    <a16:rowId xmlns:a16="http://schemas.microsoft.com/office/drawing/2014/main" xmlns="" val="10004"/>
                  </a:ext>
                </a:extLst>
              </a:tr>
              <a:tr h="533400">
                <a:tc>
                  <a:txBody>
                    <a:bodyPr/>
                    <a:lstStyle/>
                    <a:p>
                      <a:pPr algn="ctr"/>
                      <a:r>
                        <a:rPr lang="en-IN" sz="2000" dirty="0" smtClean="0"/>
                        <a:t>Total</a:t>
                      </a:r>
                      <a:endParaRPr lang="en-IN" sz="2000" dirty="0"/>
                    </a:p>
                  </a:txBody>
                  <a:tcPr/>
                </a:tc>
                <a:tc>
                  <a:txBody>
                    <a:bodyPr/>
                    <a:lstStyle/>
                    <a:p>
                      <a:pPr algn="ctr"/>
                      <a:r>
                        <a:rPr lang="en-IN" sz="2000" dirty="0" smtClean="0"/>
                        <a:t>100.0</a:t>
                      </a:r>
                      <a:endParaRPr lang="en-IN" sz="20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218537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09600"/>
          </a:xfrm>
        </p:spPr>
        <p:txBody>
          <a:bodyPr>
            <a:normAutofit fontScale="90000"/>
          </a:bodyPr>
          <a:lstStyle/>
          <a:p>
            <a:r>
              <a:rPr lang="en-IN" dirty="0" smtClean="0">
                <a:solidFill>
                  <a:srgbClr val="002060"/>
                </a:solidFill>
              </a:rPr>
              <a:t>Disease and health care</a:t>
            </a:r>
            <a:endParaRPr lang="en-IN" dirty="0">
              <a:solidFill>
                <a:srgbClr val="002060"/>
              </a:solidFill>
            </a:endParaRPr>
          </a:p>
        </p:txBody>
      </p:sp>
      <p:sp>
        <p:nvSpPr>
          <p:cNvPr id="2" name="Content Placeholder 1"/>
          <p:cNvSpPr>
            <a:spLocks noGrp="1"/>
          </p:cNvSpPr>
          <p:nvPr>
            <p:ph sz="quarter" idx="1"/>
          </p:nvPr>
        </p:nvSpPr>
        <p:spPr>
          <a:xfrm>
            <a:off x="228600" y="762000"/>
            <a:ext cx="8686800" cy="5867400"/>
          </a:xfrm>
        </p:spPr>
        <p:txBody>
          <a:bodyPr/>
          <a:lstStyle/>
          <a:p>
            <a:pPr algn="just">
              <a:buNone/>
            </a:pPr>
            <a:r>
              <a:rPr lang="en-IN" dirty="0" smtClean="0"/>
              <a:t>Like other animals Laboratory animals are susceptible to many viral, bacterial, </a:t>
            </a:r>
            <a:r>
              <a:rPr lang="en-IN" dirty="0" err="1" smtClean="0"/>
              <a:t>mycotic</a:t>
            </a:r>
            <a:r>
              <a:rPr lang="en-IN" dirty="0" smtClean="0"/>
              <a:t>, parasitic and external pest infection. The disease may emerge and appear in the form of morbidity, mortality or outbreaks.</a:t>
            </a:r>
          </a:p>
          <a:p>
            <a:pPr algn="just">
              <a:buNone/>
            </a:pPr>
            <a:r>
              <a:rPr lang="en-IN" dirty="0" smtClean="0">
                <a:solidFill>
                  <a:srgbClr val="FF99CC"/>
                </a:solidFill>
              </a:rPr>
              <a:t>Diseases of Mice:</a:t>
            </a:r>
          </a:p>
          <a:p>
            <a:pPr algn="just">
              <a:buNone/>
            </a:pPr>
            <a:r>
              <a:rPr lang="en-IN" dirty="0" smtClean="0">
                <a:solidFill>
                  <a:srgbClr val="FF0000"/>
                </a:solidFill>
              </a:rPr>
              <a:t>Bacterial: - </a:t>
            </a:r>
          </a:p>
          <a:p>
            <a:pPr marL="514350" indent="-514350" algn="just"/>
            <a:r>
              <a:rPr lang="en-IN" dirty="0" err="1" smtClean="0">
                <a:solidFill>
                  <a:srgbClr val="C00000"/>
                </a:solidFill>
              </a:rPr>
              <a:t>Salmonellosis</a:t>
            </a:r>
            <a:r>
              <a:rPr lang="en-IN" dirty="0" smtClean="0">
                <a:solidFill>
                  <a:srgbClr val="C00000"/>
                </a:solidFill>
              </a:rPr>
              <a:t>:</a:t>
            </a:r>
            <a:r>
              <a:rPr lang="en-IN" dirty="0" smtClean="0"/>
              <a:t> causative agent are S. </a:t>
            </a:r>
            <a:r>
              <a:rPr lang="en-IN" dirty="0" err="1" smtClean="0"/>
              <a:t>Typhimurium</a:t>
            </a:r>
            <a:r>
              <a:rPr lang="en-IN" dirty="0" smtClean="0"/>
              <a:t> and S. </a:t>
            </a:r>
            <a:r>
              <a:rPr lang="en-IN" dirty="0" err="1" smtClean="0"/>
              <a:t>Enteritidis</a:t>
            </a:r>
            <a:r>
              <a:rPr lang="en-IN" dirty="0" smtClean="0"/>
              <a:t>.</a:t>
            </a:r>
          </a:p>
          <a:p>
            <a:pPr marL="514350" indent="-514350" algn="just"/>
            <a:r>
              <a:rPr lang="en-IN" dirty="0" err="1" smtClean="0">
                <a:solidFill>
                  <a:srgbClr val="C00000"/>
                </a:solidFill>
              </a:rPr>
              <a:t>Pasteurellosis</a:t>
            </a:r>
            <a:r>
              <a:rPr lang="en-IN" dirty="0" smtClean="0">
                <a:solidFill>
                  <a:srgbClr val="C00000"/>
                </a:solidFill>
              </a:rPr>
              <a:t>:</a:t>
            </a:r>
            <a:r>
              <a:rPr lang="en-IN" dirty="0" smtClean="0"/>
              <a:t> Causative agent are P. </a:t>
            </a:r>
            <a:r>
              <a:rPr lang="en-IN" dirty="0" err="1" smtClean="0"/>
              <a:t>Pneumotropica</a:t>
            </a:r>
            <a:r>
              <a:rPr lang="en-IN" dirty="0" smtClean="0"/>
              <a:t>, P. </a:t>
            </a:r>
            <a:r>
              <a:rPr lang="en-IN" dirty="0" err="1" smtClean="0"/>
              <a:t>Muricida</a:t>
            </a:r>
            <a:r>
              <a:rPr lang="en-IN" dirty="0" smtClean="0"/>
              <a:t> and P. </a:t>
            </a:r>
            <a:r>
              <a:rPr lang="en-IN" dirty="0" err="1" smtClean="0"/>
              <a:t>Pestis</a:t>
            </a:r>
            <a:r>
              <a:rPr lang="en-IN" dirty="0" smtClean="0"/>
              <a:t>.</a:t>
            </a:r>
          </a:p>
          <a:p>
            <a:pPr marL="514350" indent="-514350" algn="just"/>
            <a:r>
              <a:rPr lang="en-IN" dirty="0" smtClean="0">
                <a:solidFill>
                  <a:srgbClr val="C00000"/>
                </a:solidFill>
              </a:rPr>
              <a:t>Mouse Septicaemia:</a:t>
            </a:r>
            <a:r>
              <a:rPr lang="en-IN" dirty="0" smtClean="0"/>
              <a:t> Causative agent is </a:t>
            </a:r>
            <a:r>
              <a:rPr lang="en-IN" dirty="0" err="1" smtClean="0"/>
              <a:t>Erysephalothrix</a:t>
            </a:r>
            <a:r>
              <a:rPr lang="en-IN" dirty="0" smtClean="0"/>
              <a:t> </a:t>
            </a:r>
            <a:r>
              <a:rPr lang="en-IN" dirty="0" err="1" smtClean="0"/>
              <a:t>muriceptica</a:t>
            </a:r>
            <a:r>
              <a:rPr lang="en-IN" dirty="0" smtClean="0"/>
              <a:t>.</a:t>
            </a:r>
          </a:p>
          <a:p>
            <a:pPr marL="514350" indent="-514350" algn="just"/>
            <a:r>
              <a:rPr lang="en-IN" dirty="0" err="1" smtClean="0">
                <a:solidFill>
                  <a:srgbClr val="C00000"/>
                </a:solidFill>
              </a:rPr>
              <a:t>Tyzzer’s</a:t>
            </a:r>
            <a:r>
              <a:rPr lang="en-IN" dirty="0" smtClean="0">
                <a:solidFill>
                  <a:srgbClr val="C00000"/>
                </a:solidFill>
              </a:rPr>
              <a:t> disease: </a:t>
            </a:r>
            <a:r>
              <a:rPr lang="en-IN" dirty="0" smtClean="0"/>
              <a:t>caused by Bacillus </a:t>
            </a:r>
            <a:r>
              <a:rPr lang="en-IN" dirty="0" err="1" smtClean="0"/>
              <a:t>pilliformis</a:t>
            </a:r>
            <a:r>
              <a:rPr lang="en-IN" dirty="0" smtClean="0"/>
              <a:t>.</a:t>
            </a:r>
            <a:endParaRPr lang="en-IN" dirty="0"/>
          </a:p>
        </p:txBody>
      </p:sp>
    </p:spTree>
    <p:extLst>
      <p:ext uri="{BB962C8B-B14F-4D97-AF65-F5344CB8AC3E}">
        <p14:creationId xmlns:p14="http://schemas.microsoft.com/office/powerpoint/2010/main" val="19225908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324600"/>
          </a:xfrm>
        </p:spPr>
        <p:txBody>
          <a:bodyPr/>
          <a:lstStyle/>
          <a:p>
            <a:pPr algn="just">
              <a:buNone/>
            </a:pPr>
            <a:r>
              <a:rPr lang="en-IN" dirty="0" smtClean="0">
                <a:solidFill>
                  <a:srgbClr val="FF0000"/>
                </a:solidFill>
              </a:rPr>
              <a:t>Viral disease: -</a:t>
            </a:r>
          </a:p>
          <a:p>
            <a:pPr algn="just"/>
            <a:r>
              <a:rPr lang="en-IN" dirty="0" smtClean="0"/>
              <a:t>Pox</a:t>
            </a:r>
          </a:p>
          <a:p>
            <a:pPr algn="just"/>
            <a:r>
              <a:rPr lang="en-IN" dirty="0" smtClean="0"/>
              <a:t>Lymphocytic </a:t>
            </a:r>
            <a:r>
              <a:rPr lang="en-IN" dirty="0" err="1" smtClean="0"/>
              <a:t>choriomeningitis</a:t>
            </a:r>
            <a:endParaRPr lang="en-IN" dirty="0" smtClean="0"/>
          </a:p>
          <a:p>
            <a:pPr algn="just"/>
            <a:r>
              <a:rPr lang="en-IN" dirty="0" smtClean="0"/>
              <a:t>Tumours</a:t>
            </a:r>
          </a:p>
          <a:p>
            <a:pPr algn="just">
              <a:buNone/>
            </a:pPr>
            <a:r>
              <a:rPr lang="en-IN" dirty="0" err="1" smtClean="0">
                <a:solidFill>
                  <a:srgbClr val="FF0000"/>
                </a:solidFill>
              </a:rPr>
              <a:t>Mycotic</a:t>
            </a:r>
            <a:r>
              <a:rPr lang="en-IN" dirty="0" smtClean="0">
                <a:solidFill>
                  <a:srgbClr val="FF0000"/>
                </a:solidFill>
              </a:rPr>
              <a:t> infections: -</a:t>
            </a:r>
          </a:p>
          <a:p>
            <a:pPr algn="just"/>
            <a:r>
              <a:rPr lang="en-IN" dirty="0" err="1" smtClean="0">
                <a:solidFill>
                  <a:srgbClr val="C00000"/>
                </a:solidFill>
              </a:rPr>
              <a:t>Mycoplasma</a:t>
            </a:r>
            <a:r>
              <a:rPr lang="en-IN" dirty="0" smtClean="0">
                <a:solidFill>
                  <a:srgbClr val="C00000"/>
                </a:solidFill>
              </a:rPr>
              <a:t> </a:t>
            </a:r>
            <a:r>
              <a:rPr lang="en-IN" dirty="0" err="1" smtClean="0">
                <a:solidFill>
                  <a:srgbClr val="C00000"/>
                </a:solidFill>
              </a:rPr>
              <a:t>pulmonis</a:t>
            </a:r>
            <a:r>
              <a:rPr lang="en-IN" dirty="0" smtClean="0">
                <a:solidFill>
                  <a:srgbClr val="C00000"/>
                </a:solidFill>
              </a:rPr>
              <a:t>, </a:t>
            </a:r>
            <a:r>
              <a:rPr lang="en-IN" dirty="0" err="1" smtClean="0">
                <a:solidFill>
                  <a:srgbClr val="C00000"/>
                </a:solidFill>
              </a:rPr>
              <a:t>Arthritidis</a:t>
            </a:r>
            <a:r>
              <a:rPr lang="en-IN" dirty="0" smtClean="0">
                <a:solidFill>
                  <a:srgbClr val="C00000"/>
                </a:solidFill>
              </a:rPr>
              <a:t> and </a:t>
            </a:r>
            <a:r>
              <a:rPr lang="en-IN" dirty="0" err="1" smtClean="0">
                <a:solidFill>
                  <a:srgbClr val="C00000"/>
                </a:solidFill>
              </a:rPr>
              <a:t>Murolyticum</a:t>
            </a:r>
            <a:r>
              <a:rPr lang="en-IN" dirty="0" smtClean="0">
                <a:solidFill>
                  <a:srgbClr val="C00000"/>
                </a:solidFill>
              </a:rPr>
              <a:t> </a:t>
            </a:r>
            <a:r>
              <a:rPr lang="en-IN" dirty="0" smtClean="0"/>
              <a:t>causes chronic pneumonia, abscesses in joints and meningitis.</a:t>
            </a:r>
          </a:p>
          <a:p>
            <a:pPr algn="just">
              <a:buNone/>
            </a:pPr>
            <a:r>
              <a:rPr lang="en-IN" dirty="0" smtClean="0">
                <a:solidFill>
                  <a:srgbClr val="FF99CC"/>
                </a:solidFill>
              </a:rPr>
              <a:t>Diseases of Rats: -</a:t>
            </a:r>
          </a:p>
          <a:p>
            <a:pPr algn="just">
              <a:buNone/>
            </a:pPr>
            <a:r>
              <a:rPr lang="en-IN" dirty="0" smtClean="0">
                <a:solidFill>
                  <a:srgbClr val="FF0000"/>
                </a:solidFill>
              </a:rPr>
              <a:t>Bacterial: </a:t>
            </a:r>
            <a:r>
              <a:rPr lang="en-IN" dirty="0" err="1" smtClean="0"/>
              <a:t>Salmonellosis</a:t>
            </a:r>
            <a:r>
              <a:rPr lang="en-IN" dirty="0" smtClean="0"/>
              <a:t>, </a:t>
            </a:r>
            <a:r>
              <a:rPr lang="en-IN" dirty="0" err="1" smtClean="0"/>
              <a:t>Leptospirosis</a:t>
            </a:r>
            <a:r>
              <a:rPr lang="en-IN" dirty="0" smtClean="0"/>
              <a:t>, </a:t>
            </a:r>
            <a:r>
              <a:rPr lang="en-IN" dirty="0" err="1" smtClean="0"/>
              <a:t>Pasteurellosis</a:t>
            </a:r>
            <a:r>
              <a:rPr lang="en-IN" dirty="0" smtClean="0"/>
              <a:t> are the bacterial infections.</a:t>
            </a:r>
          </a:p>
          <a:p>
            <a:pPr algn="just">
              <a:buNone/>
            </a:pPr>
            <a:r>
              <a:rPr lang="en-IN" dirty="0" smtClean="0">
                <a:solidFill>
                  <a:srgbClr val="FF0000"/>
                </a:solidFill>
              </a:rPr>
              <a:t>Viral: </a:t>
            </a:r>
            <a:r>
              <a:rPr lang="en-IN" dirty="0" err="1" smtClean="0"/>
              <a:t>Encephalomyocarditis</a:t>
            </a:r>
            <a:r>
              <a:rPr lang="en-IN" dirty="0" smtClean="0"/>
              <a:t> and </a:t>
            </a:r>
            <a:r>
              <a:rPr lang="en-IN" dirty="0" err="1" smtClean="0"/>
              <a:t>Lacrimal</a:t>
            </a:r>
            <a:r>
              <a:rPr lang="en-IN" dirty="0" smtClean="0"/>
              <a:t> duct infection.</a:t>
            </a:r>
          </a:p>
          <a:p>
            <a:pPr>
              <a:buNone/>
            </a:pPr>
            <a:endParaRPr lang="en-IN" dirty="0" smtClean="0"/>
          </a:p>
          <a:p>
            <a:endParaRPr lang="en-IN" dirty="0" smtClean="0"/>
          </a:p>
          <a:p>
            <a:pPr>
              <a:buNone/>
            </a:pPr>
            <a:endParaRPr lang="en-IN" dirty="0" smtClean="0"/>
          </a:p>
          <a:p>
            <a:pPr>
              <a:buNone/>
            </a:pPr>
            <a:endParaRPr lang="en-IN" dirty="0" smtClean="0"/>
          </a:p>
          <a:p>
            <a:pPr>
              <a:buNone/>
            </a:pPr>
            <a:endParaRPr lang="en-IN" dirty="0" smtClean="0"/>
          </a:p>
          <a:p>
            <a:pPr>
              <a:buNone/>
            </a:pPr>
            <a:endParaRPr lang="en-IN" dirty="0" smtClean="0"/>
          </a:p>
          <a:p>
            <a:pPr>
              <a:buNone/>
            </a:pPr>
            <a:endParaRPr lang="en-IN" dirty="0"/>
          </a:p>
        </p:txBody>
      </p:sp>
    </p:spTree>
    <p:extLst>
      <p:ext uri="{BB962C8B-B14F-4D97-AF65-F5344CB8AC3E}">
        <p14:creationId xmlns:p14="http://schemas.microsoft.com/office/powerpoint/2010/main" val="859806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324600"/>
          </a:xfrm>
        </p:spPr>
        <p:txBody>
          <a:bodyPr/>
          <a:lstStyle/>
          <a:p>
            <a:pPr algn="just">
              <a:buNone/>
            </a:pPr>
            <a:r>
              <a:rPr lang="en-IN" dirty="0" smtClean="0">
                <a:solidFill>
                  <a:srgbClr val="FF0000"/>
                </a:solidFill>
              </a:rPr>
              <a:t>Parasitic infections:</a:t>
            </a:r>
          </a:p>
          <a:p>
            <a:pPr algn="just"/>
            <a:r>
              <a:rPr lang="en-IN" dirty="0" err="1" smtClean="0"/>
              <a:t>Sarcosporidiosis</a:t>
            </a:r>
            <a:endParaRPr lang="en-IN" dirty="0" smtClean="0"/>
          </a:p>
          <a:p>
            <a:pPr algn="just"/>
            <a:r>
              <a:rPr lang="en-IN" dirty="0" err="1" smtClean="0"/>
              <a:t>Entamoeba</a:t>
            </a:r>
            <a:r>
              <a:rPr lang="en-IN" dirty="0" smtClean="0"/>
              <a:t> and </a:t>
            </a:r>
            <a:r>
              <a:rPr lang="en-IN" dirty="0" err="1" smtClean="0"/>
              <a:t>Eimeria</a:t>
            </a:r>
            <a:r>
              <a:rPr lang="en-IN" dirty="0" smtClean="0"/>
              <a:t> spp.</a:t>
            </a:r>
          </a:p>
          <a:p>
            <a:pPr algn="just"/>
            <a:r>
              <a:rPr lang="en-IN" dirty="0" err="1" smtClean="0"/>
              <a:t>Toxoplasma</a:t>
            </a:r>
            <a:r>
              <a:rPr lang="en-IN" dirty="0" smtClean="0"/>
              <a:t> </a:t>
            </a:r>
            <a:r>
              <a:rPr lang="en-IN" dirty="0" err="1" smtClean="0"/>
              <a:t>gondii</a:t>
            </a:r>
            <a:endParaRPr lang="en-IN" dirty="0" smtClean="0"/>
          </a:p>
          <a:p>
            <a:pPr algn="just">
              <a:buNone/>
            </a:pPr>
            <a:r>
              <a:rPr lang="en-IN" dirty="0" smtClean="0"/>
              <a:t>External parasites: Lice and Mange.</a:t>
            </a:r>
          </a:p>
          <a:p>
            <a:pPr algn="just">
              <a:buNone/>
            </a:pPr>
            <a:r>
              <a:rPr lang="en-IN" dirty="0" smtClean="0">
                <a:solidFill>
                  <a:srgbClr val="FF99CC"/>
                </a:solidFill>
              </a:rPr>
              <a:t>Diseases of Hamster:</a:t>
            </a:r>
          </a:p>
          <a:p>
            <a:pPr algn="just">
              <a:buNone/>
            </a:pPr>
            <a:r>
              <a:rPr lang="en-IN" dirty="0" smtClean="0"/>
              <a:t>Hamster are mostly free from spontaneous diseases but </a:t>
            </a:r>
            <a:r>
              <a:rPr lang="en-IN" dirty="0" err="1" smtClean="0">
                <a:solidFill>
                  <a:srgbClr val="C00000"/>
                </a:solidFill>
              </a:rPr>
              <a:t>Salmonellosis</a:t>
            </a:r>
            <a:r>
              <a:rPr lang="en-IN" dirty="0" smtClean="0"/>
              <a:t> and </a:t>
            </a:r>
            <a:r>
              <a:rPr lang="en-IN" dirty="0" smtClean="0">
                <a:solidFill>
                  <a:srgbClr val="C00000"/>
                </a:solidFill>
              </a:rPr>
              <a:t>Mange</a:t>
            </a:r>
            <a:r>
              <a:rPr lang="en-IN" dirty="0" smtClean="0"/>
              <a:t> are common. Viruses like </a:t>
            </a:r>
            <a:r>
              <a:rPr lang="en-IN" dirty="0" smtClean="0">
                <a:solidFill>
                  <a:srgbClr val="C00000"/>
                </a:solidFill>
              </a:rPr>
              <a:t>Adenovirus</a:t>
            </a:r>
            <a:r>
              <a:rPr lang="en-IN" dirty="0" smtClean="0"/>
              <a:t> produces cancer and </a:t>
            </a:r>
            <a:r>
              <a:rPr lang="en-IN" dirty="0" smtClean="0">
                <a:solidFill>
                  <a:srgbClr val="C00000"/>
                </a:solidFill>
              </a:rPr>
              <a:t>Coxsackie-B virus</a:t>
            </a:r>
            <a:r>
              <a:rPr lang="en-IN" dirty="0" smtClean="0"/>
              <a:t> leads to diarrhoea.</a:t>
            </a:r>
          </a:p>
          <a:p>
            <a:pPr algn="just">
              <a:buNone/>
            </a:pPr>
            <a:r>
              <a:rPr lang="en-IN" dirty="0" err="1" smtClean="0">
                <a:solidFill>
                  <a:srgbClr val="92D050"/>
                </a:solidFill>
              </a:rPr>
              <a:t>Canabolism</a:t>
            </a:r>
            <a:r>
              <a:rPr lang="en-IN" dirty="0" smtClean="0">
                <a:solidFill>
                  <a:srgbClr val="92D050"/>
                </a:solidFill>
              </a:rPr>
              <a:t>:</a:t>
            </a:r>
            <a:r>
              <a:rPr lang="en-IN" dirty="0" smtClean="0"/>
              <a:t> This is a </a:t>
            </a:r>
            <a:r>
              <a:rPr lang="en-IN" dirty="0" err="1" smtClean="0"/>
              <a:t>managemental</a:t>
            </a:r>
            <a:r>
              <a:rPr lang="en-IN" dirty="0" smtClean="0"/>
              <a:t> disorder resulting into destroying of young ones by mother due to human smell after handling. The following care should be taken: -</a:t>
            </a:r>
          </a:p>
          <a:p>
            <a:pPr>
              <a:buNone/>
            </a:pPr>
            <a:endParaRPr lang="en-IN" dirty="0"/>
          </a:p>
        </p:txBody>
      </p:sp>
    </p:spTree>
    <p:extLst>
      <p:ext uri="{BB962C8B-B14F-4D97-AF65-F5344CB8AC3E}">
        <p14:creationId xmlns:p14="http://schemas.microsoft.com/office/powerpoint/2010/main" val="823613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324600"/>
          </a:xfrm>
        </p:spPr>
        <p:txBody>
          <a:bodyPr/>
          <a:lstStyle/>
          <a:p>
            <a:pPr algn="just"/>
            <a:r>
              <a:rPr lang="en-IN" dirty="0" smtClean="0"/>
              <a:t>Rub the hands with bedding materials to remove human smell.</a:t>
            </a:r>
          </a:p>
          <a:p>
            <a:pPr algn="just"/>
            <a:r>
              <a:rPr lang="en-IN" dirty="0" smtClean="0"/>
              <a:t>First separate mother from young ones from cage.</a:t>
            </a:r>
          </a:p>
          <a:p>
            <a:pPr algn="just"/>
            <a:r>
              <a:rPr lang="en-IN" dirty="0" smtClean="0"/>
              <a:t>First put young ones in cage by rubbing them with bedding materials or cloth.</a:t>
            </a:r>
          </a:p>
          <a:p>
            <a:pPr algn="just">
              <a:buNone/>
            </a:pPr>
            <a:r>
              <a:rPr lang="en-IN" dirty="0" smtClean="0">
                <a:solidFill>
                  <a:srgbClr val="FF99CC"/>
                </a:solidFill>
              </a:rPr>
              <a:t>Diseases of Guinea Pigs: -</a:t>
            </a:r>
          </a:p>
          <a:p>
            <a:pPr algn="just">
              <a:buNone/>
            </a:pPr>
            <a:r>
              <a:rPr lang="en-IN" dirty="0" smtClean="0"/>
              <a:t>Guinea pigs are also relatively disease free animals but </a:t>
            </a:r>
            <a:r>
              <a:rPr lang="en-IN" dirty="0" err="1" smtClean="0">
                <a:solidFill>
                  <a:srgbClr val="C00000"/>
                </a:solidFill>
              </a:rPr>
              <a:t>Salmonellosis</a:t>
            </a:r>
            <a:r>
              <a:rPr lang="en-IN" dirty="0" smtClean="0">
                <a:solidFill>
                  <a:srgbClr val="C00000"/>
                </a:solidFill>
              </a:rPr>
              <a:t>, Streptococcal pneumonia</a:t>
            </a:r>
            <a:r>
              <a:rPr lang="en-IN" dirty="0" smtClean="0"/>
              <a:t> and </a:t>
            </a:r>
            <a:r>
              <a:rPr lang="en-IN" dirty="0" err="1" smtClean="0">
                <a:solidFill>
                  <a:srgbClr val="C00000"/>
                </a:solidFill>
              </a:rPr>
              <a:t>Pasteurellosis</a:t>
            </a:r>
            <a:r>
              <a:rPr lang="en-IN" dirty="0" smtClean="0">
                <a:solidFill>
                  <a:srgbClr val="C00000"/>
                </a:solidFill>
              </a:rPr>
              <a:t> </a:t>
            </a:r>
            <a:r>
              <a:rPr lang="en-IN" dirty="0" smtClean="0"/>
              <a:t>are common bacterial diseases.</a:t>
            </a:r>
            <a:endParaRPr lang="en-IN" dirty="0"/>
          </a:p>
        </p:txBody>
      </p:sp>
    </p:spTree>
    <p:extLst>
      <p:ext uri="{BB962C8B-B14F-4D97-AF65-F5344CB8AC3E}">
        <p14:creationId xmlns:p14="http://schemas.microsoft.com/office/powerpoint/2010/main" val="4051670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52400"/>
            <a:ext cx="8229600" cy="5867400"/>
          </a:xfrm>
        </p:spPr>
        <p:txBody>
          <a:bodyPr>
            <a:normAutofit lnSpcReduction="10000"/>
          </a:bodyPr>
          <a:lstStyle/>
          <a:p>
            <a:pPr algn="just">
              <a:buNone/>
            </a:pPr>
            <a:r>
              <a:rPr lang="en-IN" dirty="0" smtClean="0">
                <a:solidFill>
                  <a:schemeClr val="bg1"/>
                </a:solidFill>
              </a:rPr>
              <a:t>Disease prevention and control through sanitation: -</a:t>
            </a:r>
          </a:p>
          <a:p>
            <a:pPr algn="just"/>
            <a:r>
              <a:rPr lang="en-IN" dirty="0" smtClean="0"/>
              <a:t>Drinking water provided to lab. Animals should be purified, filtered &amp; treated. Instead of using usual sanitizer, water is treated with </a:t>
            </a:r>
            <a:r>
              <a:rPr lang="en-IN" dirty="0" err="1" smtClean="0"/>
              <a:t>Hcl</a:t>
            </a:r>
            <a:r>
              <a:rPr lang="en-IN" dirty="0" smtClean="0"/>
              <a:t> at the dose level of 1ml/litre.</a:t>
            </a:r>
          </a:p>
          <a:p>
            <a:pPr algn="just"/>
            <a:r>
              <a:rPr lang="en-IN" dirty="0" smtClean="0"/>
              <a:t>The bedding materials used should be properly sterilized and be changed once or twice a week.</a:t>
            </a:r>
          </a:p>
          <a:p>
            <a:pPr algn="just"/>
            <a:r>
              <a:rPr lang="en-IN" dirty="0" smtClean="0"/>
              <a:t>Equipments like cages, feeders and </a:t>
            </a:r>
            <a:r>
              <a:rPr lang="en-IN" dirty="0" err="1" smtClean="0"/>
              <a:t>waterers</a:t>
            </a:r>
            <a:r>
              <a:rPr lang="en-IN" dirty="0" smtClean="0"/>
              <a:t> should also be sterilized.</a:t>
            </a:r>
          </a:p>
          <a:p>
            <a:pPr algn="just"/>
            <a:r>
              <a:rPr lang="en-IN" dirty="0" smtClean="0"/>
              <a:t>The feed/food supplied to lab animals should be balanced and sterilized.</a:t>
            </a:r>
          </a:p>
          <a:p>
            <a:pPr algn="just"/>
            <a:r>
              <a:rPr lang="en-IN" dirty="0" smtClean="0"/>
              <a:t>The house must be cleaned daily with disinfectants like phenyl, </a:t>
            </a:r>
            <a:r>
              <a:rPr lang="en-IN" dirty="0" err="1" smtClean="0"/>
              <a:t>lysol</a:t>
            </a:r>
            <a:r>
              <a:rPr lang="en-IN" dirty="0" smtClean="0"/>
              <a:t> etc.</a:t>
            </a:r>
          </a:p>
          <a:p>
            <a:pPr algn="just"/>
            <a:r>
              <a:rPr lang="en-IN" dirty="0" smtClean="0"/>
              <a:t>Entry of insects, mosquitoes, flies etc. must be prevented in lab. Animal houses.</a:t>
            </a:r>
          </a:p>
        </p:txBody>
      </p:sp>
    </p:spTree>
    <p:extLst>
      <p:ext uri="{BB962C8B-B14F-4D97-AF65-F5344CB8AC3E}">
        <p14:creationId xmlns:p14="http://schemas.microsoft.com/office/powerpoint/2010/main" val="2580727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324600"/>
          </a:xfrm>
        </p:spPr>
        <p:txBody>
          <a:bodyPr/>
          <a:lstStyle/>
          <a:p>
            <a:pPr algn="just"/>
            <a:r>
              <a:rPr lang="en-IN" dirty="0" smtClean="0"/>
              <a:t>Isolation of diseased animals and appropriate timely treatment with special care for cleaning &amp; disinfection of houses should be done.</a:t>
            </a:r>
          </a:p>
          <a:p>
            <a:pPr algn="just"/>
            <a:r>
              <a:rPr lang="en-IN" dirty="0" smtClean="0"/>
              <a:t>Quarantine for new entries with 2 or 3 weeks observation period to check biological transmission of diseases should be done.</a:t>
            </a:r>
            <a:endParaRPr lang="en-IN" dirty="0"/>
          </a:p>
        </p:txBody>
      </p:sp>
    </p:spTree>
    <p:extLst>
      <p:ext uri="{BB962C8B-B14F-4D97-AF65-F5344CB8AC3E}">
        <p14:creationId xmlns:p14="http://schemas.microsoft.com/office/powerpoint/2010/main" val="2267914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609600"/>
          </a:xfrm>
        </p:spPr>
        <p:txBody>
          <a:bodyPr>
            <a:normAutofit fontScale="90000"/>
          </a:bodyPr>
          <a:lstStyle/>
          <a:p>
            <a:r>
              <a:rPr lang="en-IN" dirty="0" smtClean="0">
                <a:solidFill>
                  <a:srgbClr val="002060"/>
                </a:solidFill>
              </a:rPr>
              <a:t>Transportation of laboratory animals</a:t>
            </a:r>
            <a:endParaRPr lang="en-IN" dirty="0">
              <a:solidFill>
                <a:srgbClr val="002060"/>
              </a:solidFill>
            </a:endParaRPr>
          </a:p>
        </p:txBody>
      </p:sp>
      <p:sp>
        <p:nvSpPr>
          <p:cNvPr id="2" name="Content Placeholder 1"/>
          <p:cNvSpPr>
            <a:spLocks noGrp="1"/>
          </p:cNvSpPr>
          <p:nvPr>
            <p:ph sz="quarter" idx="1"/>
          </p:nvPr>
        </p:nvSpPr>
        <p:spPr>
          <a:xfrm>
            <a:off x="228600" y="990600"/>
            <a:ext cx="8610600" cy="5257800"/>
          </a:xfrm>
        </p:spPr>
        <p:txBody>
          <a:bodyPr/>
          <a:lstStyle/>
          <a:p>
            <a:pPr algn="just"/>
            <a:r>
              <a:rPr lang="en-IN" dirty="0" smtClean="0"/>
              <a:t>Laboratory animals represent only a small fraction of animals moved in commerce and they differ from many in usually having a more defined health status.</a:t>
            </a:r>
          </a:p>
          <a:p>
            <a:pPr algn="just"/>
            <a:r>
              <a:rPr lang="en-IN" dirty="0" smtClean="0"/>
              <a:t>The objective is to move them in a manner that does not jeopardise their wellbeing or health status.</a:t>
            </a:r>
          </a:p>
          <a:p>
            <a:pPr algn="just"/>
            <a:r>
              <a:rPr lang="en-IN" dirty="0" smtClean="0"/>
              <a:t>Minimises controllable sources of stress and ensures their safe arrival at their destination.</a:t>
            </a:r>
          </a:p>
          <a:p>
            <a:pPr algn="just"/>
            <a:r>
              <a:rPr lang="en-IN" dirty="0" smtClean="0"/>
              <a:t>The type of journey, its duration, the physical environment during carriage, the design of the container, along with other factors influences the animals ’ safety and wellbeing during the journey.</a:t>
            </a:r>
            <a:endParaRPr lang="en-IN" dirty="0"/>
          </a:p>
        </p:txBody>
      </p:sp>
    </p:spTree>
    <p:extLst>
      <p:ext uri="{BB962C8B-B14F-4D97-AF65-F5344CB8AC3E}">
        <p14:creationId xmlns:p14="http://schemas.microsoft.com/office/powerpoint/2010/main" val="2262568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28600" y="685800"/>
            <a:ext cx="8686800" cy="5791200"/>
          </a:xfrm>
        </p:spPr>
        <p:txBody>
          <a:bodyPr>
            <a:normAutofit/>
          </a:bodyPr>
          <a:lstStyle/>
          <a:p>
            <a:pPr algn="just">
              <a:buNone/>
            </a:pPr>
            <a:r>
              <a:rPr lang="en-IN" dirty="0" smtClean="0">
                <a:solidFill>
                  <a:srgbClr val="FFC000"/>
                </a:solidFill>
              </a:rPr>
              <a:t>General requirements: </a:t>
            </a:r>
            <a:r>
              <a:rPr lang="en-IN" dirty="0" smtClean="0"/>
              <a:t>Animal transportation includes the entire period from packing, through dispatch, carriage and receipt by the consignee to the unpacking of the animals at their final destination. It is important during the transportation process:</a:t>
            </a:r>
          </a:p>
          <a:p>
            <a:pPr algn="just"/>
            <a:r>
              <a:rPr lang="en-IN" dirty="0" smtClean="0"/>
              <a:t>that appropriate containers be used, constructed of strong, durable materials which meet or exceed all national and international guidelines.</a:t>
            </a:r>
          </a:p>
          <a:p>
            <a:pPr algn="just"/>
            <a:r>
              <a:rPr lang="en-IN" dirty="0" smtClean="0"/>
              <a:t>that the animals and their shipping containers be protected from adverse weather conditions such as precipitation, direct sunlight and high winds which can affect the ambient conditions within the container or the security of the container.</a:t>
            </a:r>
          </a:p>
          <a:p>
            <a:endParaRPr lang="en-IN" dirty="0">
              <a:solidFill>
                <a:srgbClr val="FFC000"/>
              </a:solidFill>
            </a:endParaRPr>
          </a:p>
        </p:txBody>
      </p:sp>
    </p:spTree>
    <p:extLst>
      <p:ext uri="{BB962C8B-B14F-4D97-AF65-F5344CB8AC3E}">
        <p14:creationId xmlns:p14="http://schemas.microsoft.com/office/powerpoint/2010/main" val="1438440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685800"/>
          </a:xfrm>
        </p:spPr>
        <p:txBody>
          <a:bodyPr>
            <a:normAutofit/>
          </a:bodyPr>
          <a:lstStyle/>
          <a:p>
            <a:pPr algn="ctr"/>
            <a:r>
              <a:rPr lang="en-IN" sz="3200" dirty="0" smtClean="0">
                <a:solidFill>
                  <a:schemeClr val="bg1"/>
                </a:solidFill>
              </a:rPr>
              <a:t>Salient characteristics of Laboratory animals</a:t>
            </a:r>
            <a:endParaRPr lang="en-IN" sz="3200" dirty="0">
              <a:solidFill>
                <a:schemeClr val="bg1"/>
              </a:solidFill>
            </a:endParaRPr>
          </a:p>
        </p:txBody>
      </p:sp>
      <p:sp>
        <p:nvSpPr>
          <p:cNvPr id="2" name="Content Placeholder 1"/>
          <p:cNvSpPr>
            <a:spLocks noGrp="1"/>
          </p:cNvSpPr>
          <p:nvPr>
            <p:ph sz="quarter" idx="1"/>
          </p:nvPr>
        </p:nvSpPr>
        <p:spPr>
          <a:xfrm>
            <a:off x="457200" y="1143000"/>
            <a:ext cx="8229600" cy="5257800"/>
          </a:xfrm>
        </p:spPr>
        <p:txBody>
          <a:bodyPr>
            <a:normAutofit/>
          </a:bodyPr>
          <a:lstStyle/>
          <a:p>
            <a:pPr algn="just">
              <a:buNone/>
            </a:pPr>
            <a:r>
              <a:rPr lang="en-IN" sz="2800" b="1" dirty="0" smtClean="0">
                <a:solidFill>
                  <a:schemeClr val="accent6">
                    <a:lumMod val="50000"/>
                  </a:schemeClr>
                </a:solidFill>
              </a:rPr>
              <a:t>Mice: -</a:t>
            </a:r>
          </a:p>
          <a:p>
            <a:pPr algn="just">
              <a:buNone/>
            </a:pPr>
            <a:r>
              <a:rPr lang="en-IN" sz="2800" dirty="0" smtClean="0"/>
              <a:t>	They are smaller in size, early puberty, high fecundity, short gestation, high position in evolutionary scale. Due to these specialties about 60-70% laboratory animals are used as mice.</a:t>
            </a:r>
          </a:p>
        </p:txBody>
      </p:sp>
      <p:pic>
        <p:nvPicPr>
          <p:cNvPr id="1027" name="Picture 3" descr="C:\Users\asus\Desktop\images (1).jpg"/>
          <p:cNvPicPr>
            <a:picLocks noChangeAspect="1" noChangeArrowheads="1"/>
          </p:cNvPicPr>
          <p:nvPr/>
        </p:nvPicPr>
        <p:blipFill>
          <a:blip r:embed="rId2"/>
          <a:srcRect/>
          <a:stretch>
            <a:fillRect/>
          </a:stretch>
        </p:blipFill>
        <p:spPr bwMode="auto">
          <a:xfrm>
            <a:off x="304800" y="3505200"/>
            <a:ext cx="4267200" cy="2895600"/>
          </a:xfrm>
          <a:prstGeom prst="rect">
            <a:avLst/>
          </a:prstGeom>
          <a:noFill/>
        </p:spPr>
      </p:pic>
      <p:pic>
        <p:nvPicPr>
          <p:cNvPr id="1028" name="Picture 4" descr="C:\Users\asus\Desktop\images (2).jpg"/>
          <p:cNvPicPr>
            <a:picLocks noChangeAspect="1" noChangeArrowheads="1"/>
          </p:cNvPicPr>
          <p:nvPr/>
        </p:nvPicPr>
        <p:blipFill>
          <a:blip r:embed="rId3"/>
          <a:srcRect/>
          <a:stretch>
            <a:fillRect/>
          </a:stretch>
        </p:blipFill>
        <p:spPr bwMode="auto">
          <a:xfrm>
            <a:off x="4724400" y="3524250"/>
            <a:ext cx="4038600" cy="2876550"/>
          </a:xfrm>
          <a:prstGeom prst="rect">
            <a:avLst/>
          </a:prstGeom>
          <a:noFill/>
        </p:spPr>
      </p:pic>
    </p:spTree>
    <p:extLst>
      <p:ext uri="{BB962C8B-B14F-4D97-AF65-F5344CB8AC3E}">
        <p14:creationId xmlns:p14="http://schemas.microsoft.com/office/powerpoint/2010/main" val="273426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52400" y="609600"/>
            <a:ext cx="8839200" cy="5867400"/>
          </a:xfrm>
        </p:spPr>
        <p:txBody>
          <a:bodyPr/>
          <a:lstStyle/>
          <a:p>
            <a:pPr algn="just"/>
            <a:r>
              <a:rPr lang="en-IN" dirty="0" smtClean="0"/>
              <a:t>that the animals be provided with an adequate supply of fresh or conditioned air that provides for their thermoregulatory, respiratory and metabolic needs.</a:t>
            </a:r>
          </a:p>
          <a:p>
            <a:pPr algn="just"/>
            <a:r>
              <a:rPr lang="en-IN" dirty="0" smtClean="0"/>
              <a:t>that the animals be protected from exposure to extremes environmental conditions, especially high temperatures.</a:t>
            </a:r>
          </a:p>
          <a:p>
            <a:pPr algn="just"/>
            <a:r>
              <a:rPr lang="en-IN" dirty="0" smtClean="0"/>
              <a:t>that the animals be prevented from escaping, or from falling out of the container, or extending appendages outside the container, or from experiencing other conditions that result in physical harm, including illness, injury or death.</a:t>
            </a:r>
          </a:p>
          <a:p>
            <a:pPr algn="just"/>
            <a:r>
              <a:rPr lang="en-IN" dirty="0" smtClean="0"/>
              <a:t>that factors that may cause animal discomfort or stress during the journey are recognised and, where possible, minimised.</a:t>
            </a:r>
          </a:p>
        </p:txBody>
      </p:sp>
    </p:spTree>
    <p:extLst>
      <p:ext uri="{BB962C8B-B14F-4D97-AF65-F5344CB8AC3E}">
        <p14:creationId xmlns:p14="http://schemas.microsoft.com/office/powerpoint/2010/main" val="403090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4800" y="228600"/>
            <a:ext cx="8610600" cy="6477000"/>
          </a:xfrm>
        </p:spPr>
        <p:txBody>
          <a:bodyPr>
            <a:normAutofit/>
          </a:bodyPr>
          <a:lstStyle/>
          <a:p>
            <a:pPr>
              <a:buNone/>
            </a:pPr>
            <a:r>
              <a:rPr lang="en-IN" dirty="0" smtClean="0">
                <a:solidFill>
                  <a:srgbClr val="FFC000"/>
                </a:solidFill>
              </a:rPr>
              <a:t>The health and welfare of animals:</a:t>
            </a:r>
          </a:p>
          <a:p>
            <a:pPr algn="just"/>
            <a:r>
              <a:rPr lang="en-IN" dirty="0" smtClean="0"/>
              <a:t>Animals to be shipped should be in good clinical health.</a:t>
            </a:r>
          </a:p>
          <a:p>
            <a:pPr algn="just"/>
            <a:r>
              <a:rPr lang="en-IN" dirty="0" smtClean="0"/>
              <a:t>Prior to packing, each animal should be examined.</a:t>
            </a:r>
          </a:p>
          <a:p>
            <a:pPr algn="just"/>
            <a:r>
              <a:rPr lang="en-IN" dirty="0" smtClean="0"/>
              <a:t>Animals should be excluded from shipment if there is behavioural or other clinical evidence of abnormalities  would make them unsuitable for transportation.</a:t>
            </a:r>
          </a:p>
          <a:p>
            <a:pPr algn="just"/>
            <a:r>
              <a:rPr lang="en-IN" dirty="0" smtClean="0"/>
              <a:t>Shipment of pregnant animals should be avoided when possible.</a:t>
            </a:r>
          </a:p>
          <a:p>
            <a:r>
              <a:rPr lang="en-IN" dirty="0" smtClean="0"/>
              <a:t>Transport of </a:t>
            </a:r>
            <a:r>
              <a:rPr lang="en-IN" dirty="0" err="1" smtClean="0"/>
              <a:t>unweaned</a:t>
            </a:r>
            <a:r>
              <a:rPr lang="en-IN" dirty="0" smtClean="0"/>
              <a:t> animals presents a considerable risk to their safety and well-being. </a:t>
            </a:r>
          </a:p>
          <a:p>
            <a:r>
              <a:rPr lang="en-IN" dirty="0" err="1" smtClean="0"/>
              <a:t>Unweaned</a:t>
            </a:r>
            <a:r>
              <a:rPr lang="en-IN" dirty="0" smtClean="0"/>
              <a:t> animals may, depending upon their age, have difficulty in regulating body temperature, be incapable of eating solid food and may be unfamiliar with, or unable to access, water sources within the container.</a:t>
            </a:r>
            <a:endParaRPr lang="en-IN" dirty="0">
              <a:solidFill>
                <a:srgbClr val="FFC000"/>
              </a:solidFill>
            </a:endParaRPr>
          </a:p>
        </p:txBody>
      </p:sp>
    </p:spTree>
    <p:extLst>
      <p:ext uri="{BB962C8B-B14F-4D97-AF65-F5344CB8AC3E}">
        <p14:creationId xmlns:p14="http://schemas.microsoft.com/office/powerpoint/2010/main" val="796517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52400" y="228600"/>
            <a:ext cx="8839200" cy="6400800"/>
          </a:xfrm>
        </p:spPr>
        <p:txBody>
          <a:bodyPr>
            <a:normAutofit/>
          </a:bodyPr>
          <a:lstStyle/>
          <a:p>
            <a:pPr algn="just"/>
            <a:r>
              <a:rPr lang="en-IN" dirty="0" smtClean="0"/>
              <a:t>Some species such as guinea pigs can be weaned at a very early age since they are capable of regulating body temperature and consuming solid food within a few days of birth.</a:t>
            </a:r>
          </a:p>
          <a:p>
            <a:pPr algn="just"/>
            <a:r>
              <a:rPr lang="en-IN" dirty="0" smtClean="0"/>
              <a:t>Shipping a lactating female with her young, especially over long distances, may result in her failing to care for her young and their death.</a:t>
            </a:r>
          </a:p>
          <a:p>
            <a:pPr algn="just"/>
            <a:r>
              <a:rPr lang="en-IN" dirty="0" smtClean="0"/>
              <a:t>Immunologically deficient, or </a:t>
            </a:r>
            <a:r>
              <a:rPr lang="en-IN" dirty="0" err="1" smtClean="0"/>
              <a:t>immunocompromised</a:t>
            </a:r>
            <a:r>
              <a:rPr lang="en-IN" dirty="0" smtClean="0"/>
              <a:t> animals, are commonly transported for research purposes.</a:t>
            </a:r>
          </a:p>
          <a:p>
            <a:pPr algn="just"/>
            <a:r>
              <a:rPr lang="en-IN" dirty="0" smtClean="0"/>
              <a:t>Some genetically modified animals can possess unrecognised immune defects that may alter their susceptibility to disease.</a:t>
            </a:r>
          </a:p>
          <a:p>
            <a:pPr algn="just"/>
            <a:r>
              <a:rPr lang="en-IN" dirty="0" smtClean="0"/>
              <a:t>Whenever these animals are transported, great care must be taken with all packing and handling and disinfection processes, to ensure that the animals will not be exposed to infectious agents.</a:t>
            </a:r>
            <a:endParaRPr lang="en-IN" dirty="0"/>
          </a:p>
        </p:txBody>
      </p:sp>
    </p:spTree>
    <p:extLst>
      <p:ext uri="{BB962C8B-B14F-4D97-AF65-F5344CB8AC3E}">
        <p14:creationId xmlns:p14="http://schemas.microsoft.com/office/powerpoint/2010/main" val="3461002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76200" y="228600"/>
            <a:ext cx="8991600" cy="6477000"/>
          </a:xfrm>
        </p:spPr>
        <p:txBody>
          <a:bodyPr/>
          <a:lstStyle/>
          <a:p>
            <a:pPr>
              <a:buNone/>
            </a:pPr>
            <a:r>
              <a:rPr lang="en-IN" dirty="0" smtClean="0">
                <a:solidFill>
                  <a:srgbClr val="FFC000"/>
                </a:solidFill>
              </a:rPr>
              <a:t>Health:</a:t>
            </a:r>
          </a:p>
          <a:p>
            <a:pPr algn="just"/>
            <a:r>
              <a:rPr lang="en-IN" dirty="0" smtClean="0"/>
              <a:t>health is an important concern in the transport of laboratory animals. </a:t>
            </a:r>
          </a:p>
          <a:p>
            <a:pPr algn="just"/>
            <a:r>
              <a:rPr lang="en-IN" dirty="0" smtClean="0"/>
              <a:t>In general, we can place infections into three groups as they relate to transportation:</a:t>
            </a:r>
          </a:p>
          <a:p>
            <a:pPr algn="just">
              <a:buNone/>
            </a:pPr>
            <a:r>
              <a:rPr lang="en-IN" dirty="0" smtClean="0"/>
              <a:t>(1) infections that pose a risk to domestic animals or humans;</a:t>
            </a:r>
          </a:p>
          <a:p>
            <a:pPr algn="just">
              <a:buNone/>
            </a:pPr>
            <a:r>
              <a:rPr lang="en-IN" dirty="0" smtClean="0"/>
              <a:t>(2) infections that pose a risk to the transported animals themselves; and </a:t>
            </a:r>
          </a:p>
          <a:p>
            <a:pPr algn="just">
              <a:buNone/>
            </a:pPr>
            <a:r>
              <a:rPr lang="en-IN" dirty="0" smtClean="0"/>
              <a:t>(3) infections that may produce no clinical disease but make the animals unsuitable for some types of research.</a:t>
            </a:r>
          </a:p>
          <a:p>
            <a:pPr algn="just"/>
            <a:r>
              <a:rPr lang="en-IN" dirty="0" smtClean="0"/>
              <a:t>The health certifications for transport of animals, required to allow them to move in and between countries, usually focus on infections that have human or agricultural/domestic animal significance.</a:t>
            </a:r>
            <a:endParaRPr lang="en-IN" dirty="0">
              <a:solidFill>
                <a:srgbClr val="FFC000"/>
              </a:solidFill>
            </a:endParaRPr>
          </a:p>
        </p:txBody>
      </p:sp>
    </p:spTree>
    <p:extLst>
      <p:ext uri="{BB962C8B-B14F-4D97-AF65-F5344CB8AC3E}">
        <p14:creationId xmlns:p14="http://schemas.microsoft.com/office/powerpoint/2010/main" val="2253932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19200" y="533400"/>
            <a:ext cx="6781800" cy="4495799"/>
          </a:xfrm>
          <a:prstGeom prst="rect">
            <a:avLst/>
          </a:prstGeom>
          <a:noFill/>
          <a:ln w="9525">
            <a:noFill/>
            <a:miter lim="800000"/>
            <a:headEnd/>
            <a:tailEnd/>
          </a:ln>
          <a:effectLst/>
        </p:spPr>
      </p:pic>
      <p:sp>
        <p:nvSpPr>
          <p:cNvPr id="3" name="Rectangle 2"/>
          <p:cNvSpPr/>
          <p:nvPr/>
        </p:nvSpPr>
        <p:spPr>
          <a:xfrm>
            <a:off x="1219200" y="5048071"/>
            <a:ext cx="6781800" cy="646331"/>
          </a:xfrm>
          <a:prstGeom prst="rect">
            <a:avLst/>
          </a:prstGeom>
        </p:spPr>
        <p:txBody>
          <a:bodyPr wrap="square">
            <a:spAutoFit/>
          </a:bodyPr>
          <a:lstStyle/>
          <a:p>
            <a:pPr algn="just"/>
            <a:r>
              <a:rPr lang="en-IN" dirty="0" smtClean="0">
                <a:solidFill>
                  <a:prstClr val="black"/>
                </a:solidFill>
              </a:rPr>
              <a:t>Example of multiple species being held together in a ramp cart in the same airport staging area prior to loading on an aircraft.</a:t>
            </a:r>
            <a:endParaRPr lang="en-IN" dirty="0">
              <a:solidFill>
                <a:prstClr val="black"/>
              </a:solidFill>
            </a:endParaRPr>
          </a:p>
        </p:txBody>
      </p:sp>
    </p:spTree>
    <p:extLst>
      <p:ext uri="{BB962C8B-B14F-4D97-AF65-F5344CB8AC3E}">
        <p14:creationId xmlns:p14="http://schemas.microsoft.com/office/powerpoint/2010/main" val="4060686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38201" y="381000"/>
            <a:ext cx="7315200" cy="4495800"/>
          </a:xfrm>
          <a:prstGeom prst="rect">
            <a:avLst/>
          </a:prstGeom>
          <a:noFill/>
          <a:ln w="9525">
            <a:noFill/>
            <a:miter lim="800000"/>
            <a:headEnd/>
            <a:tailEnd/>
          </a:ln>
          <a:effectLst/>
        </p:spPr>
      </p:pic>
      <p:sp>
        <p:nvSpPr>
          <p:cNvPr id="3" name="Rectangle 2"/>
          <p:cNvSpPr/>
          <p:nvPr/>
        </p:nvSpPr>
        <p:spPr>
          <a:xfrm>
            <a:off x="838200" y="4876800"/>
            <a:ext cx="7315200" cy="646331"/>
          </a:xfrm>
          <a:prstGeom prst="rect">
            <a:avLst/>
          </a:prstGeom>
        </p:spPr>
        <p:txBody>
          <a:bodyPr wrap="square">
            <a:spAutoFit/>
          </a:bodyPr>
          <a:lstStyle/>
          <a:p>
            <a:pPr algn="just"/>
            <a:r>
              <a:rPr lang="en-IN" dirty="0" smtClean="0">
                <a:solidFill>
                  <a:prstClr val="black"/>
                </a:solidFill>
              </a:rPr>
              <a:t>Containers of mice and rats being loaded into the climate - controlled hold of an aeroplane that contains other perishable goods.</a:t>
            </a:r>
            <a:endParaRPr lang="en-IN" dirty="0">
              <a:solidFill>
                <a:prstClr val="black"/>
              </a:solidFill>
            </a:endParaRPr>
          </a:p>
        </p:txBody>
      </p:sp>
    </p:spTree>
    <p:extLst>
      <p:ext uri="{BB962C8B-B14F-4D97-AF65-F5344CB8AC3E}">
        <p14:creationId xmlns:p14="http://schemas.microsoft.com/office/powerpoint/2010/main" val="4127643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52400" y="152400"/>
            <a:ext cx="8839200" cy="6553200"/>
          </a:xfrm>
        </p:spPr>
        <p:txBody>
          <a:bodyPr>
            <a:normAutofit/>
          </a:bodyPr>
          <a:lstStyle/>
          <a:p>
            <a:pPr>
              <a:buNone/>
            </a:pPr>
            <a:r>
              <a:rPr lang="en-IN" dirty="0" smtClean="0">
                <a:solidFill>
                  <a:srgbClr val="FFC000"/>
                </a:solidFill>
              </a:rPr>
              <a:t>Bedding, food and water:</a:t>
            </a:r>
          </a:p>
          <a:p>
            <a:pPr algn="just"/>
            <a:r>
              <a:rPr lang="en-IN" dirty="0" smtClean="0"/>
              <a:t>Bedding is commonly provided for laboratory animals in shipping containers. It serves several functions, </a:t>
            </a:r>
          </a:p>
          <a:p>
            <a:pPr algn="just"/>
            <a:r>
              <a:rPr lang="en-IN" dirty="0" smtClean="0"/>
              <a:t>the most important of which is the absorption of moisture from urine.</a:t>
            </a:r>
          </a:p>
          <a:p>
            <a:pPr algn="just"/>
            <a:r>
              <a:rPr lang="en-IN" dirty="0" smtClean="0"/>
              <a:t>water released from hydration sources such as water bottles or gelled water.</a:t>
            </a:r>
          </a:p>
          <a:p>
            <a:pPr algn="just"/>
            <a:r>
              <a:rPr lang="en-IN" dirty="0" smtClean="0"/>
              <a:t>to dilute and dry out faeces produced by the animals during transport.</a:t>
            </a:r>
          </a:p>
          <a:p>
            <a:pPr algn="just"/>
            <a:r>
              <a:rPr lang="en-IN" dirty="0" smtClean="0"/>
              <a:t>In the case of small mammals, bedding provides a source of insulation. </a:t>
            </a:r>
          </a:p>
          <a:p>
            <a:pPr algn="just"/>
            <a:r>
              <a:rPr lang="en-IN" dirty="0" smtClean="0"/>
              <a:t>Due to positional changes of the container during various stages of the transportation process. </a:t>
            </a:r>
          </a:p>
          <a:p>
            <a:pPr algn="just"/>
            <a:r>
              <a:rPr lang="en-IN" dirty="0" smtClean="0"/>
              <a:t>as well as due to the disturbances caused by the transportation environment.</a:t>
            </a:r>
            <a:endParaRPr lang="en-IN" dirty="0">
              <a:solidFill>
                <a:srgbClr val="FFC000"/>
              </a:solidFill>
            </a:endParaRPr>
          </a:p>
        </p:txBody>
      </p:sp>
    </p:spTree>
    <p:extLst>
      <p:ext uri="{BB962C8B-B14F-4D97-AF65-F5344CB8AC3E}">
        <p14:creationId xmlns:p14="http://schemas.microsoft.com/office/powerpoint/2010/main" val="106755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52400" y="609600"/>
            <a:ext cx="8839200" cy="5334000"/>
          </a:xfrm>
        </p:spPr>
        <p:txBody>
          <a:bodyPr/>
          <a:lstStyle/>
          <a:p>
            <a:pPr algn="just"/>
            <a:r>
              <a:rPr lang="en-IN" dirty="0" smtClean="0"/>
              <a:t>Animals in transit should be provided with access to food and water during the journey. </a:t>
            </a:r>
          </a:p>
          <a:p>
            <a:pPr algn="just"/>
            <a:r>
              <a:rPr lang="en-IN" dirty="0" smtClean="0"/>
              <a:t>Ideally, the food provided to the animals during shipment should be of the same type and microbiological status as that they were fed at the institution of origin.</a:t>
            </a:r>
          </a:p>
          <a:p>
            <a:pPr algn="just"/>
            <a:r>
              <a:rPr lang="en-IN" dirty="0" smtClean="0"/>
              <a:t>It is a good practice to provide sufficient food and water not only to allow for the anticipated length of the journey but also for at least an additional 24h of transportation in case of any unforeseen delays.</a:t>
            </a:r>
          </a:p>
          <a:p>
            <a:pPr algn="just"/>
            <a:r>
              <a:rPr lang="en-IN" dirty="0" smtClean="0"/>
              <a:t>Presentation of food and water should be done using a method that is appropriate to the past experience of the animals and to the behaviour patterns of the species.</a:t>
            </a:r>
            <a:endParaRPr lang="en-IN" dirty="0"/>
          </a:p>
        </p:txBody>
      </p:sp>
    </p:spTree>
    <p:extLst>
      <p:ext uri="{BB962C8B-B14F-4D97-AF65-F5344CB8AC3E}">
        <p14:creationId xmlns:p14="http://schemas.microsoft.com/office/powerpoint/2010/main" val="2109521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52400" y="228600"/>
            <a:ext cx="8839200" cy="6477000"/>
          </a:xfrm>
        </p:spPr>
        <p:txBody>
          <a:bodyPr/>
          <a:lstStyle/>
          <a:p>
            <a:pPr algn="just"/>
            <a:r>
              <a:rPr lang="en-IN" dirty="0" smtClean="0"/>
              <a:t>Access to drinking water during transit is important to help animals maintain hydration and thermoregulation. </a:t>
            </a:r>
          </a:p>
          <a:p>
            <a:pPr algn="just"/>
            <a:r>
              <a:rPr lang="en-IN" dirty="0" smtClean="0"/>
              <a:t>Water in liquid form can be provided in refillable water bowls in the case of certain large animals (</a:t>
            </a:r>
            <a:r>
              <a:rPr lang="en-IN" dirty="0" err="1" smtClean="0"/>
              <a:t>eg</a:t>
            </a:r>
            <a:r>
              <a:rPr lang="en-IN" dirty="0" smtClean="0"/>
              <a:t>, non- human primates) or through the use of water kits in the case of small animals.</a:t>
            </a:r>
            <a:endParaRPr lang="en-IN" dirty="0"/>
          </a:p>
        </p:txBody>
      </p:sp>
      <p:pic>
        <p:nvPicPr>
          <p:cNvPr id="3075" name="Picture 3"/>
          <p:cNvPicPr>
            <a:picLocks noChangeAspect="1" noChangeArrowheads="1"/>
          </p:cNvPicPr>
          <p:nvPr/>
        </p:nvPicPr>
        <p:blipFill>
          <a:blip r:embed="rId2"/>
          <a:srcRect/>
          <a:stretch>
            <a:fillRect/>
          </a:stretch>
        </p:blipFill>
        <p:spPr bwMode="auto">
          <a:xfrm>
            <a:off x="2590800" y="2362200"/>
            <a:ext cx="6096000" cy="3276600"/>
          </a:xfrm>
          <a:prstGeom prst="rect">
            <a:avLst/>
          </a:prstGeom>
          <a:noFill/>
          <a:ln w="9525">
            <a:noFill/>
            <a:miter lim="800000"/>
            <a:headEnd/>
            <a:tailEnd/>
          </a:ln>
          <a:effectLst/>
        </p:spPr>
      </p:pic>
      <p:sp>
        <p:nvSpPr>
          <p:cNvPr id="6" name="Rectangle 5"/>
          <p:cNvSpPr/>
          <p:nvPr/>
        </p:nvSpPr>
        <p:spPr>
          <a:xfrm>
            <a:off x="2590800" y="5629870"/>
            <a:ext cx="6096000" cy="923330"/>
          </a:xfrm>
          <a:prstGeom prst="rect">
            <a:avLst/>
          </a:prstGeom>
        </p:spPr>
        <p:txBody>
          <a:bodyPr wrap="square">
            <a:spAutoFit/>
          </a:bodyPr>
          <a:lstStyle/>
          <a:p>
            <a:pPr algn="just"/>
            <a:r>
              <a:rPr lang="en-IN" dirty="0" smtClean="0">
                <a:solidFill>
                  <a:prstClr val="black"/>
                </a:solidFill>
              </a:rPr>
              <a:t>A drinking water kit consisting of a plastic holder, a sealable plastic bag for holding the water and a drinking valve for dispensing water</a:t>
            </a:r>
            <a:endParaRPr lang="en-IN" dirty="0">
              <a:solidFill>
                <a:prstClr val="black"/>
              </a:solidFill>
            </a:endParaRPr>
          </a:p>
        </p:txBody>
      </p:sp>
    </p:spTree>
    <p:extLst>
      <p:ext uri="{BB962C8B-B14F-4D97-AF65-F5344CB8AC3E}">
        <p14:creationId xmlns:p14="http://schemas.microsoft.com/office/powerpoint/2010/main" val="1602896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52400" y="685800"/>
            <a:ext cx="8763000" cy="5791200"/>
          </a:xfrm>
        </p:spPr>
        <p:txBody>
          <a:bodyPr/>
          <a:lstStyle/>
          <a:p>
            <a:pPr algn="just"/>
            <a:r>
              <a:rPr lang="en-IN" dirty="0" smtClean="0"/>
              <a:t>Alternatively, a gelled water source can be provided.</a:t>
            </a:r>
          </a:p>
          <a:p>
            <a:pPr algn="just"/>
            <a:r>
              <a:rPr lang="en-IN" dirty="0" smtClean="0"/>
              <a:t>Gelled water is a hydrocolloid - stabilised material containing between 70 and 98% water by weight. </a:t>
            </a:r>
          </a:p>
          <a:p>
            <a:pPr algn="just"/>
            <a:r>
              <a:rPr lang="en-IN" dirty="0" smtClean="0"/>
              <a:t>Various sources of calories in the form of carbohydrates can also be added to the gelled water as well as flavouring and stabilising ingredients to prevent spoilage.</a:t>
            </a:r>
          </a:p>
          <a:p>
            <a:pPr algn="just"/>
            <a:r>
              <a:rPr lang="en-IN" dirty="0" smtClean="0"/>
              <a:t>When a large amount of gelled water is placed in a container in order to provide for extended journeys, it is important to assure that it is suitably affixed within the container as movement of this material within the container during transit could result in injury to small animals.</a:t>
            </a:r>
            <a:endParaRPr lang="en-IN" dirty="0"/>
          </a:p>
        </p:txBody>
      </p:sp>
    </p:spTree>
    <p:extLst>
      <p:ext uri="{BB962C8B-B14F-4D97-AF65-F5344CB8AC3E}">
        <p14:creationId xmlns:p14="http://schemas.microsoft.com/office/powerpoint/2010/main" val="71616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324600"/>
          </a:xfrm>
        </p:spPr>
        <p:txBody>
          <a:bodyPr>
            <a:normAutofit/>
          </a:bodyPr>
          <a:lstStyle/>
          <a:p>
            <a:pPr algn="just">
              <a:buNone/>
            </a:pPr>
            <a:endParaRPr lang="en-IN" sz="2800" b="1" dirty="0" smtClean="0">
              <a:solidFill>
                <a:schemeClr val="accent6">
                  <a:lumMod val="50000"/>
                </a:schemeClr>
              </a:solidFill>
            </a:endParaRPr>
          </a:p>
          <a:p>
            <a:pPr algn="just">
              <a:buNone/>
            </a:pPr>
            <a:r>
              <a:rPr lang="en-IN" sz="2800" b="1" dirty="0" smtClean="0">
                <a:solidFill>
                  <a:schemeClr val="accent6">
                    <a:lumMod val="50000"/>
                  </a:schemeClr>
                </a:solidFill>
              </a:rPr>
              <a:t>Rat: -</a:t>
            </a:r>
          </a:p>
          <a:p>
            <a:pPr algn="just">
              <a:buNone/>
            </a:pPr>
            <a:r>
              <a:rPr lang="en-IN" sz="2800" dirty="0" smtClean="0"/>
              <a:t>	Nearly 2-3 times bigger in size than mice, short gestation, prolific breeder, early puberty and high fecundity.</a:t>
            </a:r>
          </a:p>
        </p:txBody>
      </p:sp>
      <p:pic>
        <p:nvPicPr>
          <p:cNvPr id="4" name="Picture 2" descr="C:\Users\asus\Desktop\images.jpg"/>
          <p:cNvPicPr>
            <a:picLocks noChangeAspect="1" noChangeArrowheads="1"/>
          </p:cNvPicPr>
          <p:nvPr/>
        </p:nvPicPr>
        <p:blipFill>
          <a:blip r:embed="rId2"/>
          <a:srcRect/>
          <a:stretch>
            <a:fillRect/>
          </a:stretch>
        </p:blipFill>
        <p:spPr bwMode="auto">
          <a:xfrm>
            <a:off x="381000" y="2971800"/>
            <a:ext cx="4343400" cy="2743200"/>
          </a:xfrm>
          <a:prstGeom prst="rect">
            <a:avLst/>
          </a:prstGeom>
          <a:noFill/>
        </p:spPr>
      </p:pic>
      <p:pic>
        <p:nvPicPr>
          <p:cNvPr id="2050" name="Picture 2" descr="C:\Users\asus\Desktop\images (3).jpg"/>
          <p:cNvPicPr>
            <a:picLocks noChangeAspect="1" noChangeArrowheads="1"/>
          </p:cNvPicPr>
          <p:nvPr/>
        </p:nvPicPr>
        <p:blipFill>
          <a:blip r:embed="rId3"/>
          <a:srcRect/>
          <a:stretch>
            <a:fillRect/>
          </a:stretch>
        </p:blipFill>
        <p:spPr bwMode="auto">
          <a:xfrm>
            <a:off x="4953001" y="2971800"/>
            <a:ext cx="3810000" cy="2743200"/>
          </a:xfrm>
          <a:prstGeom prst="rect">
            <a:avLst/>
          </a:prstGeom>
          <a:noFill/>
        </p:spPr>
      </p:pic>
    </p:spTree>
    <p:extLst>
      <p:ext uri="{BB962C8B-B14F-4D97-AF65-F5344CB8AC3E}">
        <p14:creationId xmlns:p14="http://schemas.microsoft.com/office/powerpoint/2010/main" val="1537270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52400" y="457200"/>
            <a:ext cx="8839200" cy="5943600"/>
          </a:xfrm>
        </p:spPr>
        <p:txBody>
          <a:bodyPr/>
          <a:lstStyle/>
          <a:p>
            <a:pPr>
              <a:buNone/>
            </a:pPr>
            <a:r>
              <a:rPr lang="en-IN" dirty="0" smtClean="0">
                <a:solidFill>
                  <a:srgbClr val="FFC000"/>
                </a:solidFill>
              </a:rPr>
              <a:t>Stress during transportation:</a:t>
            </a:r>
          </a:p>
          <a:p>
            <a:pPr algn="just"/>
            <a:r>
              <a:rPr lang="en-IN" dirty="0" smtClean="0"/>
              <a:t>Transient periods of stress will occur during transportation.</a:t>
            </a:r>
          </a:p>
          <a:p>
            <a:pPr algn="just"/>
            <a:r>
              <a:rPr lang="en-IN" dirty="0" smtClean="0"/>
              <a:t>This may be reflected in changes in heart rate, respiratory rate behaviour, food and water consumption, and in changes in the cellular and chemical composition of blood.</a:t>
            </a:r>
          </a:p>
          <a:p>
            <a:pPr algn="just"/>
            <a:r>
              <a:rPr lang="en-IN" dirty="0" smtClean="0"/>
              <a:t>there are species differences in what constitutes an environmental stress and the magnitude of its effects as well as the manifestation of those effects.</a:t>
            </a:r>
          </a:p>
          <a:p>
            <a:pPr algn="just"/>
            <a:r>
              <a:rPr lang="en-IN" dirty="0" smtClean="0"/>
              <a:t>The length of the journey is an important variable affecting stress in shipment. </a:t>
            </a:r>
          </a:p>
          <a:p>
            <a:pPr algn="just"/>
            <a:r>
              <a:rPr lang="en-IN" dirty="0" smtClean="0"/>
              <a:t>Avoidance of delays in shipment and transfers by good journey planning is important to minimise the overall level of stress associated with the journey.</a:t>
            </a:r>
            <a:endParaRPr lang="en-IN" dirty="0" smtClean="0">
              <a:solidFill>
                <a:srgbClr val="FFC000"/>
              </a:solidFill>
            </a:endParaRPr>
          </a:p>
          <a:p>
            <a:endParaRPr lang="en-IN" dirty="0">
              <a:solidFill>
                <a:srgbClr val="FFC000"/>
              </a:solidFill>
            </a:endParaRPr>
          </a:p>
        </p:txBody>
      </p:sp>
    </p:spTree>
    <p:extLst>
      <p:ext uri="{BB962C8B-B14F-4D97-AF65-F5344CB8AC3E}">
        <p14:creationId xmlns:p14="http://schemas.microsoft.com/office/powerpoint/2010/main" val="23362827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609600"/>
            <a:ext cx="8839200" cy="5562600"/>
          </a:xfrm>
        </p:spPr>
        <p:txBody>
          <a:bodyPr/>
          <a:lstStyle/>
          <a:p>
            <a:pPr algn="just"/>
            <a:r>
              <a:rPr lang="en-IN" dirty="0" smtClean="0"/>
              <a:t>In order to enable animals to recover adequately from stress experienced during transport, it is very important that they are given a recovery period at their final destination prior to use in a research programme.</a:t>
            </a:r>
          </a:p>
          <a:p>
            <a:pPr algn="just"/>
            <a:r>
              <a:rPr lang="en-IN" dirty="0" smtClean="0"/>
              <a:t>This period of acclimatisation allows for recovery from the effects of stress during shipment and also allows the animals to adapt to changes in housing and husbandry.</a:t>
            </a:r>
          </a:p>
          <a:p>
            <a:pPr algn="just"/>
            <a:r>
              <a:rPr lang="en-IN" dirty="0" smtClean="0"/>
              <a:t>During transport, animals can lose varying amounts of body weight, often of the order of 10% or sometimes even a little more. </a:t>
            </a:r>
          </a:p>
          <a:p>
            <a:pPr algn="just"/>
            <a:r>
              <a:rPr lang="en-IN" dirty="0" smtClean="0"/>
              <a:t>Most of this loss occurs early in the transport process, much of which is attributable to the voiding of faeces and urine as well as decreased food and water intake.</a:t>
            </a:r>
            <a:endParaRPr lang="en-IN" dirty="0"/>
          </a:p>
        </p:txBody>
      </p:sp>
    </p:spTree>
    <p:extLst>
      <p:ext uri="{BB962C8B-B14F-4D97-AF65-F5344CB8AC3E}">
        <p14:creationId xmlns:p14="http://schemas.microsoft.com/office/powerpoint/2010/main" val="357391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609600"/>
            <a:ext cx="8839200" cy="4876800"/>
          </a:xfrm>
        </p:spPr>
        <p:txBody>
          <a:bodyPr/>
          <a:lstStyle/>
          <a:p>
            <a:pPr>
              <a:buNone/>
            </a:pPr>
            <a:r>
              <a:rPr lang="en-IN" b="1" dirty="0" smtClean="0"/>
              <a:t>Transport containers:</a:t>
            </a:r>
          </a:p>
          <a:p>
            <a:pPr algn="just"/>
            <a:r>
              <a:rPr lang="en-IN" dirty="0" smtClean="0"/>
              <a:t>The specifications of animal transport containers (also termed shipping containers) can vary substantially depending upon the source (</a:t>
            </a:r>
            <a:r>
              <a:rPr lang="en-IN" dirty="0" err="1" smtClean="0"/>
              <a:t>ie</a:t>
            </a:r>
            <a:r>
              <a:rPr lang="en-IN" dirty="0" smtClean="0"/>
              <a:t>, commercial or locally constructed) and the local, national, or international guidance upon which their design is based.</a:t>
            </a:r>
          </a:p>
          <a:p>
            <a:pPr algn="just"/>
            <a:r>
              <a:rPr lang="en-IN" dirty="0" smtClean="0"/>
              <a:t>This guidance is organised by species and container type. Given its international acceptance. </a:t>
            </a:r>
          </a:p>
          <a:p>
            <a:pPr algn="just"/>
            <a:r>
              <a:rPr lang="en-IN" dirty="0" smtClean="0"/>
              <a:t>This guidance forms the basis for the minimum standards for container design.</a:t>
            </a:r>
            <a:endParaRPr lang="en-IN" dirty="0"/>
          </a:p>
        </p:txBody>
      </p:sp>
    </p:spTree>
    <p:extLst>
      <p:ext uri="{BB962C8B-B14F-4D97-AF65-F5344CB8AC3E}">
        <p14:creationId xmlns:p14="http://schemas.microsoft.com/office/powerpoint/2010/main" val="42626576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p:spPr>
        <p:txBody>
          <a:bodyPr>
            <a:normAutofit/>
          </a:bodyPr>
          <a:lstStyle/>
          <a:p>
            <a:pPr>
              <a:buNone/>
            </a:pPr>
            <a:r>
              <a:rPr lang="en-IN" dirty="0" smtClean="0">
                <a:solidFill>
                  <a:srgbClr val="C00000"/>
                </a:solidFill>
              </a:rPr>
              <a:t>Container design and construction</a:t>
            </a:r>
            <a:r>
              <a:rPr lang="en-IN" dirty="0" smtClean="0"/>
              <a:t>:</a:t>
            </a:r>
          </a:p>
          <a:p>
            <a:pPr algn="just"/>
            <a:r>
              <a:rPr lang="en-IN" dirty="0" smtClean="0"/>
              <a:t>The most common design of animal transport container is in the form of a rectangular box, the dimensions and shape of which are largely dictated by the species for which it is intended.</a:t>
            </a:r>
          </a:p>
          <a:p>
            <a:pPr algn="just"/>
            <a:r>
              <a:rPr lang="en-IN" dirty="0" smtClean="0"/>
              <a:t>Adequate ventilation is essential and the shipping container should be designed so that it can incorporate filtered or non-filtered ventilation apertures according to the microbiological status of the animals.</a:t>
            </a:r>
          </a:p>
          <a:p>
            <a:pPr algn="just"/>
            <a:r>
              <a:rPr lang="en-IN" dirty="0" smtClean="0"/>
              <a:t>Non-filtered transport containers are available for rodents and rabbits animals with restricted microbial status destined for research use should be transported under SPF conditions using microbiologically secure containers to protect them from infectious agents.</a:t>
            </a:r>
          </a:p>
          <a:p>
            <a:pPr algn="just"/>
            <a:r>
              <a:rPr lang="en-IN" dirty="0" smtClean="0"/>
              <a:t>Filtered containers require a viewing port (viewing window) to allow assessment of animals whilst in transit. </a:t>
            </a:r>
          </a:p>
          <a:p>
            <a:pPr algn="just"/>
            <a:r>
              <a:rPr lang="en-IN" dirty="0" smtClean="0"/>
              <a:t>This is particularly important for journeys that cross national borders where some form of official inspection may be required.</a:t>
            </a:r>
            <a:endParaRPr lang="en-IN" dirty="0"/>
          </a:p>
        </p:txBody>
      </p:sp>
    </p:spTree>
    <p:extLst>
      <p:ext uri="{BB962C8B-B14F-4D97-AF65-F5344CB8AC3E}">
        <p14:creationId xmlns:p14="http://schemas.microsoft.com/office/powerpoint/2010/main" val="99393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800" y="104775"/>
            <a:ext cx="7848600" cy="5076825"/>
          </a:xfrm>
          <a:prstGeom prst="rect">
            <a:avLst/>
          </a:prstGeom>
          <a:noFill/>
          <a:ln w="9525">
            <a:noFill/>
            <a:miter lim="800000"/>
            <a:headEnd/>
            <a:tailEnd/>
          </a:ln>
          <a:effectLst/>
        </p:spPr>
      </p:pic>
      <p:sp>
        <p:nvSpPr>
          <p:cNvPr id="3" name="Rectangle 2"/>
          <p:cNvSpPr/>
          <p:nvPr/>
        </p:nvSpPr>
        <p:spPr>
          <a:xfrm>
            <a:off x="685800" y="5248870"/>
            <a:ext cx="7848600" cy="923330"/>
          </a:xfrm>
          <a:prstGeom prst="rect">
            <a:avLst/>
          </a:prstGeom>
        </p:spPr>
        <p:txBody>
          <a:bodyPr wrap="square">
            <a:spAutoFit/>
          </a:bodyPr>
          <a:lstStyle/>
          <a:p>
            <a:pPr algn="just"/>
            <a:r>
              <a:rPr lang="en-IN" dirty="0" smtClean="0">
                <a:solidFill>
                  <a:prstClr val="black"/>
                </a:solidFill>
              </a:rPr>
              <a:t>The back of a partially loaded, climate - controlled truck containing rodent shipping containers with integral ventilation. The air channels between the containers allow circulation of air across the filtered openings</a:t>
            </a:r>
            <a:endParaRPr lang="en-IN" dirty="0">
              <a:solidFill>
                <a:prstClr val="black"/>
              </a:solidFill>
            </a:endParaRPr>
          </a:p>
        </p:txBody>
      </p:sp>
    </p:spTree>
    <p:extLst>
      <p:ext uri="{BB962C8B-B14F-4D97-AF65-F5344CB8AC3E}">
        <p14:creationId xmlns:p14="http://schemas.microsoft.com/office/powerpoint/2010/main" val="3954429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76401" y="838200"/>
            <a:ext cx="5715000" cy="3124200"/>
          </a:xfrm>
          <a:prstGeom prst="rect">
            <a:avLst/>
          </a:prstGeom>
          <a:noFill/>
          <a:ln w="9525">
            <a:noFill/>
            <a:miter lim="800000"/>
            <a:headEnd/>
            <a:tailEnd/>
          </a:ln>
          <a:effectLst/>
        </p:spPr>
      </p:pic>
      <p:sp>
        <p:nvSpPr>
          <p:cNvPr id="4" name="Rectangle 3"/>
          <p:cNvSpPr/>
          <p:nvPr/>
        </p:nvSpPr>
        <p:spPr>
          <a:xfrm>
            <a:off x="5334000" y="685800"/>
            <a:ext cx="1592744" cy="369332"/>
          </a:xfrm>
          <a:prstGeom prst="rect">
            <a:avLst/>
          </a:prstGeom>
        </p:spPr>
        <p:txBody>
          <a:bodyPr wrap="none">
            <a:spAutoFit/>
          </a:bodyPr>
          <a:lstStyle/>
          <a:p>
            <a:r>
              <a:rPr lang="en-IN" dirty="0" smtClean="0">
                <a:solidFill>
                  <a:prstClr val="black"/>
                </a:solidFill>
              </a:rPr>
              <a:t>Viewing window</a:t>
            </a:r>
            <a:endParaRPr lang="en-IN" dirty="0">
              <a:solidFill>
                <a:prstClr val="black"/>
              </a:solidFill>
            </a:endParaRPr>
          </a:p>
        </p:txBody>
      </p:sp>
      <p:sp>
        <p:nvSpPr>
          <p:cNvPr id="5" name="Rectangle 4"/>
          <p:cNvSpPr/>
          <p:nvPr/>
        </p:nvSpPr>
        <p:spPr>
          <a:xfrm>
            <a:off x="6400800" y="1219200"/>
            <a:ext cx="2209800" cy="369332"/>
          </a:xfrm>
          <a:prstGeom prst="rect">
            <a:avLst/>
          </a:prstGeom>
        </p:spPr>
        <p:txBody>
          <a:bodyPr wrap="square">
            <a:spAutoFit/>
          </a:bodyPr>
          <a:lstStyle/>
          <a:p>
            <a:r>
              <a:rPr lang="en-IN" dirty="0" smtClean="0">
                <a:solidFill>
                  <a:prstClr val="black"/>
                </a:solidFill>
              </a:rPr>
              <a:t>Sewn-on or stapled lid</a:t>
            </a:r>
            <a:endParaRPr lang="en-IN" dirty="0">
              <a:solidFill>
                <a:prstClr val="black"/>
              </a:solidFill>
            </a:endParaRPr>
          </a:p>
        </p:txBody>
      </p:sp>
      <p:sp>
        <p:nvSpPr>
          <p:cNvPr id="6" name="Rectangle 5"/>
          <p:cNvSpPr/>
          <p:nvPr/>
        </p:nvSpPr>
        <p:spPr>
          <a:xfrm>
            <a:off x="7467600" y="2133600"/>
            <a:ext cx="1207382" cy="369332"/>
          </a:xfrm>
          <a:prstGeom prst="rect">
            <a:avLst/>
          </a:prstGeom>
        </p:spPr>
        <p:txBody>
          <a:bodyPr wrap="none">
            <a:spAutoFit/>
          </a:bodyPr>
          <a:lstStyle/>
          <a:p>
            <a:r>
              <a:rPr lang="en-IN" dirty="0" smtClean="0">
                <a:solidFill>
                  <a:prstClr val="black"/>
                </a:solidFill>
              </a:rPr>
              <a:t>Stand-off lip</a:t>
            </a:r>
            <a:endParaRPr lang="en-IN" dirty="0">
              <a:solidFill>
                <a:prstClr val="black"/>
              </a:solidFill>
            </a:endParaRPr>
          </a:p>
        </p:txBody>
      </p:sp>
      <p:sp>
        <p:nvSpPr>
          <p:cNvPr id="7" name="Rectangle 6"/>
          <p:cNvSpPr/>
          <p:nvPr/>
        </p:nvSpPr>
        <p:spPr>
          <a:xfrm>
            <a:off x="5334000" y="3505200"/>
            <a:ext cx="2557623" cy="369332"/>
          </a:xfrm>
          <a:prstGeom prst="rect">
            <a:avLst/>
          </a:prstGeom>
        </p:spPr>
        <p:txBody>
          <a:bodyPr wrap="none">
            <a:spAutoFit/>
          </a:bodyPr>
          <a:lstStyle/>
          <a:p>
            <a:r>
              <a:rPr lang="en-IN" dirty="0" smtClean="0">
                <a:solidFill>
                  <a:prstClr val="black"/>
                </a:solidFill>
              </a:rPr>
              <a:t>Filtered ventilation openings</a:t>
            </a:r>
            <a:endParaRPr lang="en-IN" dirty="0">
              <a:solidFill>
                <a:prstClr val="black"/>
              </a:solidFill>
            </a:endParaRPr>
          </a:p>
        </p:txBody>
      </p:sp>
      <p:sp>
        <p:nvSpPr>
          <p:cNvPr id="8" name="Rectangle 7"/>
          <p:cNvSpPr/>
          <p:nvPr/>
        </p:nvSpPr>
        <p:spPr>
          <a:xfrm>
            <a:off x="762000" y="1981200"/>
            <a:ext cx="1271502" cy="369332"/>
          </a:xfrm>
          <a:prstGeom prst="rect">
            <a:avLst/>
          </a:prstGeom>
        </p:spPr>
        <p:txBody>
          <a:bodyPr wrap="none">
            <a:spAutoFit/>
          </a:bodyPr>
          <a:lstStyle/>
          <a:p>
            <a:r>
              <a:rPr lang="en-IN" dirty="0" smtClean="0">
                <a:solidFill>
                  <a:prstClr val="black"/>
                </a:solidFill>
              </a:rPr>
              <a:t>Shipping diet</a:t>
            </a:r>
            <a:endParaRPr lang="en-IN" dirty="0">
              <a:solidFill>
                <a:prstClr val="black"/>
              </a:solidFill>
            </a:endParaRPr>
          </a:p>
        </p:txBody>
      </p:sp>
      <p:sp>
        <p:nvSpPr>
          <p:cNvPr id="10" name="Rectangle 9"/>
          <p:cNvSpPr/>
          <p:nvPr/>
        </p:nvSpPr>
        <p:spPr>
          <a:xfrm>
            <a:off x="1371600" y="1676400"/>
            <a:ext cx="1137556" cy="369332"/>
          </a:xfrm>
          <a:prstGeom prst="rect">
            <a:avLst/>
          </a:prstGeom>
        </p:spPr>
        <p:txBody>
          <a:bodyPr wrap="none">
            <a:spAutoFit/>
          </a:bodyPr>
          <a:lstStyle/>
          <a:p>
            <a:r>
              <a:rPr lang="en-IN" dirty="0" smtClean="0">
                <a:solidFill>
                  <a:prstClr val="black"/>
                </a:solidFill>
              </a:rPr>
              <a:t>Wire lining</a:t>
            </a:r>
            <a:endParaRPr lang="en-IN" dirty="0">
              <a:solidFill>
                <a:prstClr val="black"/>
              </a:solidFill>
            </a:endParaRPr>
          </a:p>
        </p:txBody>
      </p:sp>
      <p:sp>
        <p:nvSpPr>
          <p:cNvPr id="11" name="Rectangle 10"/>
          <p:cNvSpPr/>
          <p:nvPr/>
        </p:nvSpPr>
        <p:spPr>
          <a:xfrm>
            <a:off x="1219200" y="1371600"/>
            <a:ext cx="1157689" cy="369332"/>
          </a:xfrm>
          <a:prstGeom prst="rect">
            <a:avLst/>
          </a:prstGeom>
        </p:spPr>
        <p:txBody>
          <a:bodyPr wrap="none">
            <a:spAutoFit/>
          </a:bodyPr>
          <a:lstStyle/>
          <a:p>
            <a:r>
              <a:rPr lang="en-IN" dirty="0" smtClean="0">
                <a:solidFill>
                  <a:prstClr val="black"/>
                </a:solidFill>
              </a:rPr>
              <a:t>Mylar sheet</a:t>
            </a:r>
            <a:endParaRPr lang="en-IN" dirty="0">
              <a:solidFill>
                <a:prstClr val="black"/>
              </a:solidFill>
            </a:endParaRPr>
          </a:p>
        </p:txBody>
      </p:sp>
      <p:sp>
        <p:nvSpPr>
          <p:cNvPr id="12" name="Rectangle 11"/>
          <p:cNvSpPr/>
          <p:nvPr/>
        </p:nvSpPr>
        <p:spPr>
          <a:xfrm>
            <a:off x="2590800" y="3962400"/>
            <a:ext cx="2735044" cy="369332"/>
          </a:xfrm>
          <a:prstGeom prst="rect">
            <a:avLst/>
          </a:prstGeom>
        </p:spPr>
        <p:txBody>
          <a:bodyPr wrap="none">
            <a:spAutoFit/>
          </a:bodyPr>
          <a:lstStyle/>
          <a:p>
            <a:r>
              <a:rPr lang="en-IN" dirty="0" smtClean="0">
                <a:solidFill>
                  <a:prstClr val="black"/>
                </a:solidFill>
              </a:rPr>
              <a:t>Cardboard Shipping Container</a:t>
            </a:r>
            <a:endParaRPr lang="en-IN" dirty="0">
              <a:solidFill>
                <a:prstClr val="black"/>
              </a:solidFill>
            </a:endParaRPr>
          </a:p>
        </p:txBody>
      </p:sp>
      <p:sp>
        <p:nvSpPr>
          <p:cNvPr id="13" name="Rectangle 12"/>
          <p:cNvSpPr/>
          <p:nvPr/>
        </p:nvSpPr>
        <p:spPr>
          <a:xfrm>
            <a:off x="533400" y="4267200"/>
            <a:ext cx="8077200" cy="646331"/>
          </a:xfrm>
          <a:prstGeom prst="rect">
            <a:avLst/>
          </a:prstGeom>
        </p:spPr>
        <p:txBody>
          <a:bodyPr wrap="square">
            <a:spAutoFit/>
          </a:bodyPr>
          <a:lstStyle/>
          <a:p>
            <a:pPr algn="just"/>
            <a:r>
              <a:rPr lang="en-IN" dirty="0" smtClean="0">
                <a:solidFill>
                  <a:prstClr val="black"/>
                </a:solidFill>
              </a:rPr>
              <a:t>Diagram of a cardboard shipping container used for transport of mice and rats. The principle features of this design of container are noted on the illustration.</a:t>
            </a:r>
            <a:endParaRPr lang="en-IN" dirty="0">
              <a:solidFill>
                <a:prstClr val="black"/>
              </a:solidFill>
            </a:endParaRPr>
          </a:p>
        </p:txBody>
      </p:sp>
    </p:spTree>
    <p:extLst>
      <p:ext uri="{BB962C8B-B14F-4D97-AF65-F5344CB8AC3E}">
        <p14:creationId xmlns:p14="http://schemas.microsoft.com/office/powerpoint/2010/main" val="515991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p:spPr>
        <p:txBody>
          <a:bodyPr>
            <a:normAutofit/>
          </a:bodyPr>
          <a:lstStyle/>
          <a:p>
            <a:pPr algn="just"/>
            <a:r>
              <a:rPr lang="en-IN" dirty="0" smtClean="0"/>
              <a:t>A variety of materials is available for container construction.</a:t>
            </a:r>
          </a:p>
          <a:p>
            <a:pPr algn="just"/>
            <a:r>
              <a:rPr lang="en-IN" dirty="0" smtClean="0"/>
              <a:t>For rodents and rabbits, the most commonly used materials are plastic or varying strengths of corrugated cardboard or corrugated polypropylene. </a:t>
            </a:r>
          </a:p>
          <a:p>
            <a:pPr algn="just"/>
            <a:r>
              <a:rPr lang="en-IN" dirty="0" smtClean="0"/>
              <a:t>Each container may be partitioned into separate compartments, or two or more separate, primary containers may be placed into an over shipper for transport. </a:t>
            </a:r>
          </a:p>
          <a:p>
            <a:pPr algn="just"/>
            <a:r>
              <a:rPr lang="en-IN" dirty="0" smtClean="0"/>
              <a:t>Corrugated cardboard and corrugated polypropylene are relatively cheap and easy to dispose of, or recycle, and therefore are commonly used in non-reusable containers.</a:t>
            </a:r>
          </a:p>
          <a:p>
            <a:pPr algn="just"/>
            <a:r>
              <a:rPr lang="en-IN" dirty="0" smtClean="0"/>
              <a:t>For transporting larger species, materials used to construct containers include wood, plastic, metal or fibreglass.</a:t>
            </a:r>
          </a:p>
          <a:p>
            <a:pPr algn="just"/>
            <a:r>
              <a:rPr lang="en-IN" dirty="0" smtClean="0"/>
              <a:t>Care must be taken to avoid using materials which adversely affect the health or welfare of the animal to be transported.</a:t>
            </a:r>
            <a:endParaRPr lang="en-IN" dirty="0"/>
          </a:p>
        </p:txBody>
      </p:sp>
    </p:spTree>
    <p:extLst>
      <p:ext uri="{BB962C8B-B14F-4D97-AF65-F5344CB8AC3E}">
        <p14:creationId xmlns:p14="http://schemas.microsoft.com/office/powerpoint/2010/main" val="33014275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p:spPr>
        <p:txBody>
          <a:bodyPr>
            <a:normAutofit/>
          </a:bodyPr>
          <a:lstStyle/>
          <a:p>
            <a:pPr algn="just"/>
            <a:r>
              <a:rPr lang="en-IN" dirty="0" smtClean="0"/>
              <a:t>The container should be durable, non - toxic and able to withstand stacking without causing damage or crushing.</a:t>
            </a:r>
          </a:p>
          <a:p>
            <a:pPr algn="just"/>
            <a:r>
              <a:rPr lang="en-IN" dirty="0" smtClean="0"/>
              <a:t>Wooden containers should be constructed so that the animal cannot bore, claw or bite them open at the seams or joints.</a:t>
            </a:r>
          </a:p>
          <a:p>
            <a:pPr algn="just"/>
            <a:r>
              <a:rPr lang="en-IN" dirty="0" smtClean="0"/>
              <a:t>Nails, bolts, staples, sharp edges or other protrusions, on which animals could injure themselves, should be avoided;</a:t>
            </a:r>
          </a:p>
          <a:p>
            <a:pPr algn="just"/>
            <a:r>
              <a:rPr lang="en-IN" dirty="0" smtClean="0"/>
              <a:t>all slats and uprights should have rounded edges and be installed so that the animals cannot entrap their extremities.</a:t>
            </a:r>
          </a:p>
          <a:p>
            <a:pPr algn="just"/>
            <a:r>
              <a:rPr lang="en-IN" dirty="0" smtClean="0"/>
              <a:t>The interior surface of the container must be of solid construction and can be protected to some extent from the effects of damp seepage due to urine by coating the inner surface with plastic or wax.</a:t>
            </a:r>
          </a:p>
          <a:p>
            <a:pPr algn="just"/>
            <a:r>
              <a:rPr lang="en-IN" dirty="0" smtClean="0"/>
              <a:t>For rodents that chew, a wire mesh lining may be applied over all internal surfaces, including the floor and filtered ventilation openings, of disposable cardboard shipping containers to prevent escape.</a:t>
            </a:r>
            <a:endParaRPr lang="en-IN" dirty="0"/>
          </a:p>
        </p:txBody>
      </p:sp>
    </p:spTree>
    <p:extLst>
      <p:ext uri="{BB962C8B-B14F-4D97-AF65-F5344CB8AC3E}">
        <p14:creationId xmlns:p14="http://schemas.microsoft.com/office/powerpoint/2010/main" val="237365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248400"/>
          </a:xfrm>
        </p:spPr>
        <p:txBody>
          <a:bodyPr/>
          <a:lstStyle/>
          <a:p>
            <a:pPr algn="just">
              <a:buNone/>
            </a:pPr>
            <a:r>
              <a:rPr lang="en-IN" sz="2800" b="1" dirty="0" smtClean="0">
                <a:solidFill>
                  <a:schemeClr val="accent6">
                    <a:lumMod val="50000"/>
                  </a:schemeClr>
                </a:solidFill>
              </a:rPr>
              <a:t>Guinea Pig: -</a:t>
            </a:r>
          </a:p>
          <a:p>
            <a:pPr algn="just"/>
            <a:r>
              <a:rPr lang="en-IN" sz="2800" dirty="0" smtClean="0"/>
              <a:t>It is prolific breeder, easy to rear and breed in captivity.</a:t>
            </a:r>
          </a:p>
          <a:p>
            <a:pPr algn="just"/>
            <a:r>
              <a:rPr lang="en-IN" sz="2800" dirty="0" smtClean="0"/>
              <a:t>Gestation period is comparatively little bit longer than Rat &amp; Mice. </a:t>
            </a:r>
          </a:p>
          <a:p>
            <a:pPr algn="just"/>
            <a:r>
              <a:rPr lang="en-IN" sz="2800" dirty="0" smtClean="0"/>
              <a:t>It needs supplementation of </a:t>
            </a:r>
            <a:r>
              <a:rPr lang="en-IN" sz="2800" dirty="0" err="1" smtClean="0"/>
              <a:t>Vit</a:t>
            </a:r>
            <a:r>
              <a:rPr lang="en-IN" sz="2800" dirty="0" smtClean="0"/>
              <a:t>. C in the diet and </a:t>
            </a:r>
          </a:p>
          <a:p>
            <a:pPr algn="just"/>
            <a:r>
              <a:rPr lang="en-IN" sz="2800" dirty="0" smtClean="0"/>
              <a:t> More susceptible to T.B. &amp; Anaphylactic shock.</a:t>
            </a:r>
          </a:p>
          <a:p>
            <a:pPr>
              <a:buNone/>
            </a:pPr>
            <a:endParaRPr lang="en-IN" dirty="0"/>
          </a:p>
        </p:txBody>
      </p:sp>
      <p:pic>
        <p:nvPicPr>
          <p:cNvPr id="3074" name="Picture 2" descr="C:\Users\asus\Desktop\images (5).jpg"/>
          <p:cNvPicPr>
            <a:picLocks noChangeAspect="1" noChangeArrowheads="1"/>
          </p:cNvPicPr>
          <p:nvPr/>
        </p:nvPicPr>
        <p:blipFill>
          <a:blip r:embed="rId2"/>
          <a:srcRect/>
          <a:stretch>
            <a:fillRect/>
          </a:stretch>
        </p:blipFill>
        <p:spPr bwMode="auto">
          <a:xfrm>
            <a:off x="304800" y="3733800"/>
            <a:ext cx="4114800" cy="2743200"/>
          </a:xfrm>
          <a:prstGeom prst="rect">
            <a:avLst/>
          </a:prstGeom>
          <a:noFill/>
        </p:spPr>
      </p:pic>
      <p:pic>
        <p:nvPicPr>
          <p:cNvPr id="3075" name="Picture 3" descr="C:\Users\asus\Desktop\images (6).jpg"/>
          <p:cNvPicPr>
            <a:picLocks noChangeAspect="1" noChangeArrowheads="1"/>
          </p:cNvPicPr>
          <p:nvPr/>
        </p:nvPicPr>
        <p:blipFill>
          <a:blip r:embed="rId3"/>
          <a:srcRect/>
          <a:stretch>
            <a:fillRect/>
          </a:stretch>
        </p:blipFill>
        <p:spPr bwMode="auto">
          <a:xfrm>
            <a:off x="4581525" y="3733800"/>
            <a:ext cx="4105275" cy="2667000"/>
          </a:xfrm>
          <a:prstGeom prst="rect">
            <a:avLst/>
          </a:prstGeom>
          <a:noFill/>
        </p:spPr>
      </p:pic>
    </p:spTree>
    <p:extLst>
      <p:ext uri="{BB962C8B-B14F-4D97-AF65-F5344CB8AC3E}">
        <p14:creationId xmlns:p14="http://schemas.microsoft.com/office/powerpoint/2010/main" val="21949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228600"/>
            <a:ext cx="8229600" cy="6400800"/>
          </a:xfrm>
        </p:spPr>
        <p:txBody>
          <a:bodyPr>
            <a:normAutofit/>
          </a:bodyPr>
          <a:lstStyle/>
          <a:p>
            <a:pPr>
              <a:buNone/>
            </a:pPr>
            <a:r>
              <a:rPr lang="en-IN" sz="2400" b="1" dirty="0" smtClean="0">
                <a:solidFill>
                  <a:schemeClr val="accent6">
                    <a:lumMod val="50000"/>
                  </a:schemeClr>
                </a:solidFill>
              </a:rPr>
              <a:t>Hamster: -</a:t>
            </a:r>
          </a:p>
          <a:p>
            <a:pPr algn="just"/>
            <a:r>
              <a:rPr lang="en-IN" sz="2400" dirty="0" smtClean="0"/>
              <a:t>Syrian and Chinese are two popular varieties of hamster used in various research specifically Riboflavin and </a:t>
            </a:r>
            <a:r>
              <a:rPr lang="en-IN" sz="2400" dirty="0" err="1" smtClean="0"/>
              <a:t>Vit</a:t>
            </a:r>
            <a:r>
              <a:rPr lang="en-IN" sz="2400" dirty="0" smtClean="0"/>
              <a:t>. E deficiencies. </a:t>
            </a:r>
          </a:p>
          <a:p>
            <a:pPr algn="just"/>
            <a:r>
              <a:rPr lang="en-IN" sz="2400" dirty="0" smtClean="0"/>
              <a:t>Chinese hamster are commonly used in research on diabetes due to high incidence of diabetes mellitus in them. </a:t>
            </a:r>
          </a:p>
          <a:p>
            <a:pPr algn="just"/>
            <a:r>
              <a:rPr lang="en-IN" sz="2400" dirty="0" smtClean="0"/>
              <a:t>It has low (22) chromosomal No. Due to which they are useful in cytological study, tissue culture, genetics &amp; radiation research.</a:t>
            </a:r>
          </a:p>
          <a:p>
            <a:pPr algn="just">
              <a:buNone/>
            </a:pPr>
            <a:endParaRPr lang="en-IN" sz="2800" dirty="0"/>
          </a:p>
        </p:txBody>
      </p:sp>
      <p:pic>
        <p:nvPicPr>
          <p:cNvPr id="4098" name="Picture 2" descr="C:\Users\asus\Desktop\download.jpg"/>
          <p:cNvPicPr>
            <a:picLocks noChangeAspect="1" noChangeArrowheads="1"/>
          </p:cNvPicPr>
          <p:nvPr/>
        </p:nvPicPr>
        <p:blipFill>
          <a:blip r:embed="rId2"/>
          <a:srcRect/>
          <a:stretch>
            <a:fillRect/>
          </a:stretch>
        </p:blipFill>
        <p:spPr bwMode="auto">
          <a:xfrm>
            <a:off x="304800" y="4248150"/>
            <a:ext cx="4114800" cy="2305050"/>
          </a:xfrm>
          <a:prstGeom prst="rect">
            <a:avLst/>
          </a:prstGeom>
          <a:noFill/>
        </p:spPr>
      </p:pic>
      <p:pic>
        <p:nvPicPr>
          <p:cNvPr id="4099" name="Picture 3" descr="C:\Users\asus\Desktop\download (1).jpg"/>
          <p:cNvPicPr>
            <a:picLocks noChangeAspect="1" noChangeArrowheads="1"/>
          </p:cNvPicPr>
          <p:nvPr/>
        </p:nvPicPr>
        <p:blipFill>
          <a:blip r:embed="rId3"/>
          <a:srcRect/>
          <a:stretch>
            <a:fillRect/>
          </a:stretch>
        </p:blipFill>
        <p:spPr bwMode="auto">
          <a:xfrm>
            <a:off x="4581525" y="4038600"/>
            <a:ext cx="4181475" cy="2514600"/>
          </a:xfrm>
          <a:prstGeom prst="rect">
            <a:avLst/>
          </a:prstGeom>
          <a:noFill/>
        </p:spPr>
      </p:pic>
    </p:spTree>
    <p:extLst>
      <p:ext uri="{BB962C8B-B14F-4D97-AF65-F5344CB8AC3E}">
        <p14:creationId xmlns:p14="http://schemas.microsoft.com/office/powerpoint/2010/main" val="242818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0"/>
            <a:ext cx="8229600" cy="6400800"/>
          </a:xfrm>
        </p:spPr>
        <p:txBody>
          <a:bodyPr/>
          <a:lstStyle/>
          <a:p>
            <a:pPr algn="just">
              <a:buNone/>
            </a:pPr>
            <a:endParaRPr lang="en-IN" sz="2400" b="1" dirty="0" smtClean="0">
              <a:solidFill>
                <a:schemeClr val="accent6">
                  <a:lumMod val="50000"/>
                </a:schemeClr>
              </a:solidFill>
            </a:endParaRPr>
          </a:p>
          <a:p>
            <a:pPr algn="just">
              <a:buNone/>
            </a:pPr>
            <a:r>
              <a:rPr lang="en-IN" sz="2800" b="1" dirty="0" smtClean="0">
                <a:solidFill>
                  <a:schemeClr val="accent6">
                    <a:lumMod val="50000"/>
                  </a:schemeClr>
                </a:solidFill>
              </a:rPr>
              <a:t>Transgenic Fly: -</a:t>
            </a:r>
          </a:p>
          <a:p>
            <a:pPr algn="just">
              <a:buNone/>
            </a:pPr>
            <a:r>
              <a:rPr lang="en-IN" sz="2800" dirty="0" smtClean="0"/>
              <a:t>	These flies bred quickly and have short life time of about 15 days. To carry out biological assay in fly is much cheaper as compared to other laboratory animals.</a:t>
            </a:r>
          </a:p>
          <a:p>
            <a:pPr>
              <a:buNone/>
            </a:pPr>
            <a:endParaRPr lang="en-IN" dirty="0"/>
          </a:p>
        </p:txBody>
      </p:sp>
      <p:pic>
        <p:nvPicPr>
          <p:cNvPr id="5122" name="Picture 2" descr="C:\Users\asus\Desktop\images (7).jpg"/>
          <p:cNvPicPr>
            <a:picLocks noChangeAspect="1" noChangeArrowheads="1"/>
          </p:cNvPicPr>
          <p:nvPr/>
        </p:nvPicPr>
        <p:blipFill>
          <a:blip r:embed="rId3"/>
          <a:srcRect/>
          <a:stretch>
            <a:fillRect/>
          </a:stretch>
        </p:blipFill>
        <p:spPr bwMode="auto">
          <a:xfrm>
            <a:off x="609600" y="3124200"/>
            <a:ext cx="3886200" cy="2895600"/>
          </a:xfrm>
          <a:prstGeom prst="rect">
            <a:avLst/>
          </a:prstGeom>
          <a:noFill/>
        </p:spPr>
      </p:pic>
      <p:pic>
        <p:nvPicPr>
          <p:cNvPr id="5123" name="Picture 3" descr="C:\Users\asus\Desktop\images (8).jpg"/>
          <p:cNvPicPr>
            <a:picLocks noChangeAspect="1" noChangeArrowheads="1"/>
          </p:cNvPicPr>
          <p:nvPr/>
        </p:nvPicPr>
        <p:blipFill>
          <a:blip r:embed="rId4"/>
          <a:srcRect/>
          <a:stretch>
            <a:fillRect/>
          </a:stretch>
        </p:blipFill>
        <p:spPr bwMode="auto">
          <a:xfrm>
            <a:off x="4953000" y="3124200"/>
            <a:ext cx="3886200" cy="2895600"/>
          </a:xfrm>
          <a:prstGeom prst="rect">
            <a:avLst/>
          </a:prstGeom>
          <a:noFill/>
        </p:spPr>
      </p:pic>
    </p:spTree>
    <p:extLst>
      <p:ext uri="{BB962C8B-B14F-4D97-AF65-F5344CB8AC3E}">
        <p14:creationId xmlns:p14="http://schemas.microsoft.com/office/powerpoint/2010/main" val="151328481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4807</Words>
  <Application>Microsoft Office PowerPoint</Application>
  <PresentationFormat>On-screen Show (4:3)</PresentationFormat>
  <Paragraphs>528</Paragraphs>
  <Slides>67</Slides>
  <Notes>1</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Office Theme</vt:lpstr>
      <vt:lpstr>Equity</vt:lpstr>
      <vt:lpstr>PowerPoint Presentation</vt:lpstr>
      <vt:lpstr>PowerPoint Presentation</vt:lpstr>
      <vt:lpstr>PowerPoint Presentation</vt:lpstr>
      <vt:lpstr>PowerPoint Presentation</vt:lpstr>
      <vt:lpstr>Salient characteristics of Laboratory animals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Strains and Breeding of Laboratory animals</vt:lpstr>
      <vt:lpstr>PowerPoint Presentation</vt:lpstr>
      <vt:lpstr>PowerPoint Presentation</vt:lpstr>
      <vt:lpstr>Breeding and Productive features of Lab. Animals </vt:lpstr>
      <vt:lpstr>PowerPoint Presentation</vt:lpstr>
      <vt:lpstr>PowerPoint Presentation</vt:lpstr>
      <vt:lpstr>PowerPoint Presentation</vt:lpstr>
      <vt:lpstr>PowerPoint Presentation</vt:lpstr>
      <vt:lpstr>Breeding Methods</vt:lpstr>
      <vt:lpstr>PowerPoint Presentation</vt:lpstr>
      <vt:lpstr>PowerPoint Presentation</vt:lpstr>
      <vt:lpstr>Handling, Identification and feeding of lab. animals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Disease and health care</vt:lpstr>
      <vt:lpstr>PowerPoint Presentation</vt:lpstr>
      <vt:lpstr>PowerPoint Presentation</vt:lpstr>
      <vt:lpstr>PowerPoint Presentation</vt:lpstr>
      <vt:lpstr>PowerPoint Presentation</vt:lpstr>
      <vt:lpstr>PowerPoint Presentation</vt:lpstr>
      <vt:lpstr>Transportation of laboratory animals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2006-08-16T00:00:00Z</dcterms:created>
  <dcterms:modified xsi:type="dcterms:W3CDTF">2020-03-28T16:44:31Z</dcterms:modified>
</cp:coreProperties>
</file>