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2"/>
  </p:notesMasterIdLst>
  <p:handoutMasterIdLst>
    <p:handoutMasterId r:id="rId33"/>
  </p:handoutMasterIdLst>
  <p:sldIdLst>
    <p:sldId id="256" r:id="rId2"/>
    <p:sldId id="361" r:id="rId3"/>
    <p:sldId id="333" r:id="rId4"/>
    <p:sldId id="334" r:id="rId5"/>
    <p:sldId id="335" r:id="rId6"/>
    <p:sldId id="336" r:id="rId7"/>
    <p:sldId id="337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348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0"/>
    <p:sldId id="360" r:id="rId3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86427" autoAdjust="0"/>
  </p:normalViewPr>
  <p:slideViewPr>
    <p:cSldViewPr>
      <p:cViewPr varScale="1">
        <p:scale>
          <a:sx n="64" d="100"/>
          <a:sy n="64" d="100"/>
        </p:scale>
        <p:origin x="12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5DFE451-AF16-4EC6-8FB4-7486BCE1B786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781BDBA-9E59-4238-A09D-7432336A337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88863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49C381F-E75F-4EF9-95DC-2DFDCFD6A6C5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3C22391-F062-4485-B1BA-127C2904BA5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4812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23982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22391-F062-4485-B1BA-127C2904BA5D}" type="slidenum">
              <a:rPr lang="en-IN" smtClean="0"/>
              <a:t>28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9281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60733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66672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8904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1791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4598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64558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83044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46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50099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0100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875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4454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3121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5793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3887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21488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7A148-B53C-43B4-BD5F-E85D58A44C20}" type="datetimeFigureOut">
              <a:rPr lang="en-IN" smtClean="0"/>
              <a:t>29-03-2020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607696A-AAB0-47F9-9045-2A2D65E91FE1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90552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s://www.basu.org.in/" TargetMode="External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036496" cy="90872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    </a:t>
            </a:r>
            <a:r>
              <a:rPr lang="en-US" sz="3600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Haemoprotozoan</a:t>
            </a:r>
            <a:r>
              <a:rPr lang="en-US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 Diseases of Horse</a:t>
            </a:r>
            <a:endParaRPr lang="en-IN" sz="36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8964488" cy="5904656"/>
          </a:xfrm>
        </p:spPr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b="1" dirty="0" smtClean="0">
                <a:latin typeface="Bookman Old Style" panose="02050604050505020204" pitchFamily="18" charset="0"/>
              </a:rPr>
              <a:t>            </a:t>
            </a:r>
            <a:r>
              <a:rPr lang="en-US" sz="3200" b="1" dirty="0" err="1" smtClean="0">
                <a:solidFill>
                  <a:srgbClr val="FF0000"/>
                </a:solidFill>
                <a:latin typeface="Bookman Old Style" panose="02050604050505020204" pitchFamily="18" charset="0"/>
              </a:rPr>
              <a:t>Babesiosis</a:t>
            </a:r>
            <a:endParaRPr lang="en-US" sz="3200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>
                <a:latin typeface="Bookman Old Style" panose="02050604050505020204" pitchFamily="18" charset="0"/>
              </a:rPr>
              <a:t> </a:t>
            </a:r>
            <a:r>
              <a:rPr lang="en-US" sz="3200" b="1" dirty="0" smtClean="0">
                <a:latin typeface="Bookman Old Style" panose="02050604050505020204" pitchFamily="18" charset="0"/>
              </a:rPr>
              <a:t>           </a:t>
            </a:r>
            <a:r>
              <a:rPr lang="en-US" sz="3200" b="1" dirty="0" err="1" smtClean="0">
                <a:latin typeface="Bookman Old Style" panose="02050604050505020204" pitchFamily="18" charset="0"/>
              </a:rPr>
              <a:t>Trypanosomosis</a:t>
            </a:r>
            <a:endParaRPr lang="en-US" sz="3200" b="1" dirty="0" smtClean="0">
              <a:latin typeface="Bookman Old Style" panose="02050604050505020204" pitchFamily="18" charset="0"/>
            </a:endParaRPr>
          </a:p>
          <a:p>
            <a:endParaRPr lang="en-US" sz="3200" b="1" dirty="0">
              <a:latin typeface="Bookman Old Style" panose="02050604050505020204" pitchFamily="18" charset="0"/>
            </a:endParaRPr>
          </a:p>
          <a:p>
            <a:endParaRPr lang="en-US" sz="3200" b="1" dirty="0" smtClean="0">
              <a:latin typeface="Bookman Old Style" panose="02050604050505020204" pitchFamily="18" charset="0"/>
            </a:endParaRPr>
          </a:p>
          <a:p>
            <a:endParaRPr lang="en-US" sz="3200" b="1" dirty="0">
              <a:latin typeface="Bookman Old Style" panose="02050604050505020204" pitchFamily="18" charset="0"/>
            </a:endParaRPr>
          </a:p>
          <a:p>
            <a:r>
              <a:rPr lang="en-US" sz="3200" b="1" dirty="0" smtClean="0">
                <a:latin typeface="Bookman Old Style" panose="02050604050505020204" pitchFamily="18" charset="0"/>
              </a:rPr>
              <a:t>                     </a:t>
            </a:r>
          </a:p>
          <a:p>
            <a:r>
              <a:rPr lang="en-US" sz="3200" b="1" dirty="0" smtClean="0">
                <a:latin typeface="Bookman Old Style" panose="02050604050505020204" pitchFamily="18" charset="0"/>
              </a:rPr>
              <a:t>                        </a:t>
            </a:r>
            <a:r>
              <a:rPr lang="en-US" sz="32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Dr. </a:t>
            </a:r>
            <a:r>
              <a:rPr lang="en-US" sz="3200" b="1" dirty="0" err="1" smtClean="0">
                <a:solidFill>
                  <a:srgbClr val="7030A0"/>
                </a:solidFill>
                <a:latin typeface="Bookman Old Style" panose="02050604050505020204" pitchFamily="18" charset="0"/>
              </a:rPr>
              <a:t>Ajit</a:t>
            </a:r>
            <a:r>
              <a:rPr lang="en-US" sz="32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 Kumar</a:t>
            </a:r>
          </a:p>
          <a:p>
            <a:r>
              <a:rPr lang="en-US" sz="32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                     Assistant Professor    </a:t>
            </a:r>
          </a:p>
          <a:p>
            <a:r>
              <a:rPr lang="en-US" sz="32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           Department of Veterinary Parasitology</a:t>
            </a:r>
          </a:p>
          <a:p>
            <a:r>
              <a:rPr lang="en-US" sz="32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                  Bihar Veterinary  College, </a:t>
            </a:r>
          </a:p>
          <a:p>
            <a:r>
              <a:rPr lang="en-US" sz="32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       Bihar Animal Sciences University, Patna </a:t>
            </a:r>
          </a:p>
          <a:p>
            <a:endParaRPr lang="en-US" sz="3200" b="1" dirty="0" smtClean="0">
              <a:solidFill>
                <a:srgbClr val="7030A0"/>
              </a:solidFill>
              <a:latin typeface="Bookman Old Style" panose="02050604050505020204" pitchFamily="18" charset="0"/>
            </a:endParaRPr>
          </a:p>
          <a:p>
            <a:r>
              <a:rPr lang="en-US" sz="3200" b="1" dirty="0" smtClean="0">
                <a:latin typeface="Bookman Old Style" panose="02050604050505020204" pitchFamily="18" charset="0"/>
              </a:rPr>
              <a:t> </a:t>
            </a:r>
            <a:endParaRPr lang="en-IN" sz="3200" b="1" dirty="0">
              <a:latin typeface="Bookman Old Style" panose="0205060405050502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1556792"/>
            <a:ext cx="2765374" cy="238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46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u="sng" dirty="0" smtClean="0">
                <a:solidFill>
                  <a:srgbClr val="FFFF00"/>
                </a:solidFill>
                <a:latin typeface="Arial Rounded MT Bold" pitchFamily="34" charset="0"/>
              </a:rPr>
              <a:t>Life- cycle of </a:t>
            </a:r>
            <a:r>
              <a:rPr lang="en-US" sz="2800" i="1" u="sng" dirty="0" err="1" smtClean="0">
                <a:solidFill>
                  <a:srgbClr val="FFFF00"/>
                </a:solidFill>
                <a:latin typeface="Arial Rounded MT Bold" pitchFamily="34" charset="0"/>
              </a:rPr>
              <a:t>Leishmania</a:t>
            </a:r>
            <a:r>
              <a:rPr lang="en-US" sz="2800" i="1" u="sng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2800" u="sng" dirty="0" smtClean="0">
                <a:solidFill>
                  <a:srgbClr val="FFFF00"/>
                </a:solidFill>
                <a:latin typeface="Arial Rounded MT Bold" pitchFamily="34" charset="0"/>
              </a:rPr>
              <a:t> spp.</a:t>
            </a:r>
            <a:endParaRPr lang="en-US" sz="2800" dirty="0" smtClean="0">
              <a:solidFill>
                <a:srgbClr val="FFFF0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en-US" sz="2800" b="1" dirty="0" smtClean="0">
                <a:latin typeface="Arial Black" pitchFamily="34" charset="0"/>
              </a:rPr>
              <a:t> </a:t>
            </a:r>
          </a:p>
          <a:p>
            <a:pPr marL="342900" lvl="0" indent="-342900" algn="just">
              <a:lnSpc>
                <a:spcPct val="150000"/>
              </a:lnSpc>
            </a:pPr>
            <a:endParaRPr lang="en-US" sz="2000" b="1" dirty="0" smtClean="0"/>
          </a:p>
        </p:txBody>
      </p:sp>
      <p:pic>
        <p:nvPicPr>
          <p:cNvPr id="5" name="Picture 4" descr="Leishmania lifecycl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143999" cy="64008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78999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marL="342900" indent="-342900" algn="ctr"/>
            <a:r>
              <a:rPr lang="en-US" sz="3200" i="1" dirty="0" err="1" smtClean="0">
                <a:solidFill>
                  <a:srgbClr val="002060"/>
                </a:solidFill>
                <a:latin typeface="Arial Black" pitchFamily="34" charset="0"/>
              </a:rPr>
              <a:t>Leishmania</a:t>
            </a:r>
            <a:r>
              <a:rPr lang="en-US" sz="3200" i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3200" i="1" dirty="0" err="1" smtClean="0">
                <a:solidFill>
                  <a:srgbClr val="002060"/>
                </a:solidFill>
                <a:latin typeface="Arial Black" pitchFamily="34" charset="0"/>
              </a:rPr>
              <a:t>donovani</a:t>
            </a:r>
            <a:endParaRPr lang="en-US" sz="3200" i="1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60960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b="1" dirty="0" smtClean="0"/>
              <a:t> </a:t>
            </a:r>
            <a:r>
              <a:rPr lang="en-US" sz="2400" b="1" dirty="0" smtClean="0">
                <a:latin typeface="Arial Black" pitchFamily="34" charset="0"/>
              </a:rPr>
              <a:t>it  was  reported by William 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Leishman </a:t>
            </a:r>
            <a:r>
              <a:rPr lang="en-US" sz="2400" b="1" dirty="0" smtClean="0">
                <a:latin typeface="Arial Black" pitchFamily="34" charset="0"/>
              </a:rPr>
              <a:t>in the year 1903 in the spleen smear of a solider who died in fever at 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Dum Dum (Kolkata). </a:t>
            </a:r>
            <a:r>
              <a:rPr lang="en-US" sz="2400" b="1" dirty="0">
                <a:latin typeface="Arial Black" pitchFamily="34" charset="0"/>
              </a:rPr>
              <a:t>I</a:t>
            </a:r>
            <a:r>
              <a:rPr lang="en-US" sz="2400" b="1" dirty="0" smtClean="0">
                <a:latin typeface="Arial Black" pitchFamily="34" charset="0"/>
              </a:rPr>
              <a:t>n the same year, </a:t>
            </a: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Charles Donovan </a:t>
            </a:r>
            <a:r>
              <a:rPr lang="en-US" sz="2400" b="1" dirty="0" smtClean="0">
                <a:latin typeface="Arial Black" pitchFamily="34" charset="0"/>
              </a:rPr>
              <a:t>found the  same parasite in the spleen biopsy of a patient in India.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For this, the parasite has been named as </a:t>
            </a:r>
            <a:r>
              <a:rPr lang="en-US" sz="2400" b="1" i="1" dirty="0" err="1" smtClean="0">
                <a:solidFill>
                  <a:srgbClr val="0070C0"/>
                </a:solidFill>
                <a:latin typeface="Arial Black" pitchFamily="34" charset="0"/>
              </a:rPr>
              <a:t>Leishmania</a:t>
            </a:r>
            <a:r>
              <a:rPr lang="en-US" sz="2400" b="1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400" b="1" i="1" dirty="0" err="1" smtClean="0">
                <a:solidFill>
                  <a:srgbClr val="0070C0"/>
                </a:solidFill>
                <a:latin typeface="Arial Black" pitchFamily="34" charset="0"/>
              </a:rPr>
              <a:t>donovani</a:t>
            </a:r>
            <a:r>
              <a:rPr lang="en-US" sz="2400" b="1" i="1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and the disease is known as             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          Dumdum Fever 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Disease -  </a:t>
            </a:r>
            <a:r>
              <a:rPr lang="en-US" sz="2400" b="1" u="sng" dirty="0" smtClean="0">
                <a:latin typeface="Arial Black" pitchFamily="34" charset="0"/>
              </a:rPr>
              <a:t>Visceral </a:t>
            </a:r>
            <a:r>
              <a:rPr lang="en-US" sz="2400" b="1" u="sng" dirty="0" err="1" smtClean="0">
                <a:latin typeface="Arial Black" pitchFamily="34" charset="0"/>
              </a:rPr>
              <a:t>leishmaniosis</a:t>
            </a:r>
            <a:r>
              <a:rPr lang="en-US" sz="2400" b="1" u="sng" dirty="0" smtClean="0">
                <a:latin typeface="Arial Black" pitchFamily="34" charset="0"/>
              </a:rPr>
              <a:t> </a:t>
            </a:r>
            <a:r>
              <a:rPr lang="en-US" sz="2400" b="1" dirty="0" smtClean="0">
                <a:latin typeface="Arial Black" pitchFamily="34" charset="0"/>
              </a:rPr>
              <a:t>or </a:t>
            </a:r>
            <a:r>
              <a:rPr lang="en-US" sz="2400" b="1" u="sng" dirty="0" smtClean="0">
                <a:latin typeface="Arial Black" pitchFamily="34" charset="0"/>
              </a:rPr>
              <a:t>Kala-</a:t>
            </a:r>
            <a:r>
              <a:rPr lang="en-US" sz="2400" b="1" u="sng" dirty="0" err="1" smtClean="0">
                <a:latin typeface="Arial Black" pitchFamily="34" charset="0"/>
              </a:rPr>
              <a:t>azar</a:t>
            </a:r>
            <a:r>
              <a:rPr lang="en-US" sz="2400" b="1" dirty="0" smtClean="0">
                <a:latin typeface="Arial Black" pitchFamily="34" charset="0"/>
              </a:rPr>
              <a:t> or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Dumdum fever</a:t>
            </a:r>
            <a:r>
              <a:rPr lang="en-US" sz="2400" b="1" dirty="0" smtClean="0">
                <a:latin typeface="Arial Black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845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3200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Visceral leishmaniosis</a:t>
            </a:r>
            <a:endParaRPr lang="en-US" sz="3200" dirty="0" smtClean="0">
              <a:solidFill>
                <a:srgbClr val="7030A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en-US" sz="2400" dirty="0" smtClean="0">
                <a:latin typeface="Arial Black" pitchFamily="34" charset="0"/>
              </a:rPr>
              <a:t>  </a:t>
            </a: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It is caused by </a:t>
            </a:r>
            <a:r>
              <a:rPr lang="en-US" sz="2400" i="1" dirty="0" err="1" smtClean="0">
                <a:solidFill>
                  <a:srgbClr val="FF0000"/>
                </a:solidFill>
                <a:latin typeface="Arial Black" pitchFamily="34" charset="0"/>
              </a:rPr>
              <a:t>Leishmania</a:t>
            </a:r>
            <a:r>
              <a:rPr lang="en-US" sz="2400" i="1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en-US" sz="2400" i="1" dirty="0" err="1" smtClean="0">
                <a:solidFill>
                  <a:srgbClr val="FF0000"/>
                </a:solidFill>
                <a:latin typeface="Arial Black" pitchFamily="34" charset="0"/>
              </a:rPr>
              <a:t>donovani</a:t>
            </a: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</a:pPr>
            <a:r>
              <a:rPr lang="en-US" sz="2400" dirty="0" smtClean="0">
                <a:solidFill>
                  <a:srgbClr val="92D050"/>
                </a:solidFill>
                <a:latin typeface="Arial Black" pitchFamily="34" charset="0"/>
              </a:rPr>
              <a:t>     </a:t>
            </a:r>
            <a:r>
              <a:rPr lang="en-US" sz="3600" dirty="0" smtClean="0">
                <a:solidFill>
                  <a:srgbClr val="92D050"/>
                </a:solidFill>
                <a:latin typeface="Arial Black" pitchFamily="34" charset="0"/>
              </a:rPr>
              <a:t> Pathogenesis- </a:t>
            </a:r>
            <a:endParaRPr lang="en-US" sz="2400" dirty="0" smtClean="0"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>
                <a:solidFill>
                  <a:srgbClr val="FF0000"/>
                </a:solidFill>
                <a:latin typeface="Arial Black" pitchFamily="34" charset="0"/>
              </a:rPr>
              <a:t>Amastigote </a:t>
            </a:r>
            <a:r>
              <a:rPr lang="en-US" sz="2400" dirty="0" smtClean="0">
                <a:latin typeface="Arial Black" pitchFamily="34" charset="0"/>
              </a:rPr>
              <a:t>stage multiply in macrophages of spleen, liver, bone marrow, lung, kidney, lymph node and skin and destroy the macrophages.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err="1" smtClean="0">
                <a:solidFill>
                  <a:srgbClr val="002060"/>
                </a:solidFill>
                <a:latin typeface="Arial Black" pitchFamily="34" charset="0"/>
              </a:rPr>
              <a:t>Anaemia</a:t>
            </a:r>
            <a:r>
              <a:rPr lang="en-US" sz="2400" dirty="0" smtClean="0">
                <a:solidFill>
                  <a:srgbClr val="002060"/>
                </a:solidFill>
                <a:latin typeface="Arial Black" pitchFamily="34" charset="0"/>
              </a:rPr>
              <a:t> develops due to the blockages of reticuloendothelial system.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>
                <a:solidFill>
                  <a:srgbClr val="0070C0"/>
                </a:solidFill>
                <a:latin typeface="Arial Black" panose="020B0A04020102020204" pitchFamily="34" charset="0"/>
              </a:rPr>
              <a:t>Ulceration of digestive tract with enlargement of liver and spleen in advanced stage of infection.</a:t>
            </a:r>
            <a:endParaRPr lang="en-IN" sz="2400" dirty="0">
              <a:solidFill>
                <a:srgbClr val="0070C0"/>
              </a:solidFill>
              <a:latin typeface="Arial Black" panose="020B0A04020102020204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q"/>
            </a:pPr>
            <a:endParaRPr lang="en-US" sz="24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</a:pPr>
            <a:endParaRPr lang="en-US" sz="2400" dirty="0" smtClean="0"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345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3200" dirty="0" smtClean="0">
                <a:solidFill>
                  <a:srgbClr val="7030A0"/>
                </a:solidFill>
                <a:latin typeface="Arial Black" pitchFamily="34" charset="0"/>
              </a:rPr>
              <a:t>Visceral leishmaniosis</a:t>
            </a:r>
            <a:endParaRPr lang="en-US" sz="3200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en-US" sz="1800" dirty="0" smtClean="0"/>
              <a:t>    </a:t>
            </a:r>
            <a:r>
              <a:rPr lang="en-US" sz="3200" u="sng" dirty="0" smtClean="0">
                <a:solidFill>
                  <a:srgbClr val="FF0000"/>
                </a:solidFill>
                <a:latin typeface="Arial Black" pitchFamily="34" charset="0"/>
              </a:rPr>
              <a:t>Symptoms -</a:t>
            </a:r>
          </a:p>
          <a:p>
            <a:pPr marL="571500" lvl="0" indent="-5715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600" dirty="0" smtClean="0">
                <a:solidFill>
                  <a:srgbClr val="002060"/>
                </a:solidFill>
                <a:latin typeface="Arial Black" pitchFamily="34" charset="0"/>
              </a:rPr>
              <a:t>Irregular Intermittent fever,  </a:t>
            </a:r>
            <a:r>
              <a:rPr lang="en-US" sz="3600" dirty="0" err="1" smtClean="0">
                <a:solidFill>
                  <a:srgbClr val="002060"/>
                </a:solidFill>
                <a:latin typeface="Arial Black" pitchFamily="34" charset="0"/>
              </a:rPr>
              <a:t>diarrhoea</a:t>
            </a:r>
            <a:r>
              <a:rPr lang="en-US" sz="3600" dirty="0" smtClean="0">
                <a:solidFill>
                  <a:srgbClr val="002060"/>
                </a:solidFill>
                <a:latin typeface="Arial Black" pitchFamily="34" charset="0"/>
              </a:rPr>
              <a:t>, dysentery, distended abdomen due to splenomegaly, hepatomegaly, </a:t>
            </a:r>
            <a:r>
              <a:rPr lang="en-US" sz="3600" dirty="0" err="1" smtClean="0">
                <a:solidFill>
                  <a:srgbClr val="002060"/>
                </a:solidFill>
                <a:latin typeface="Arial Black" pitchFamily="34" charset="0"/>
              </a:rPr>
              <a:t>anaemia</a:t>
            </a:r>
            <a:r>
              <a:rPr lang="en-US" sz="3600" dirty="0" smtClean="0">
                <a:solidFill>
                  <a:srgbClr val="002060"/>
                </a:solidFill>
                <a:latin typeface="Arial Black" pitchFamily="34" charset="0"/>
              </a:rPr>
              <a:t>, emaciation and  darkening of face skin.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822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3200" dirty="0" smtClean="0">
                <a:solidFill>
                  <a:srgbClr val="002060"/>
                </a:solidFill>
                <a:latin typeface="Arial Black" pitchFamily="34" charset="0"/>
              </a:rPr>
              <a:t>Visceral leishmaniosis</a:t>
            </a:r>
            <a:endParaRPr lang="en-US" sz="3200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en-US" sz="1800" dirty="0" smtClean="0"/>
              <a:t>    </a:t>
            </a:r>
            <a:r>
              <a:rPr lang="en-US" sz="2400" u="sng" dirty="0" smtClean="0">
                <a:solidFill>
                  <a:srgbClr val="FF0000"/>
                </a:solidFill>
                <a:latin typeface="Arial Black" pitchFamily="34" charset="0"/>
              </a:rPr>
              <a:t>Symptoms -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latin typeface="Arial Black" pitchFamily="34" charset="0"/>
              </a:rPr>
              <a:t>D</a:t>
            </a:r>
            <a:r>
              <a:rPr lang="x-none" sz="2400" dirty="0" smtClean="0">
                <a:latin typeface="Arial Black" pitchFamily="34" charset="0"/>
              </a:rPr>
              <a:t>arkening of skin of the face particularly around the mouth, forehead, hand, feet and abdomen, hence the disease is called as </a:t>
            </a:r>
            <a:r>
              <a:rPr lang="x-none" sz="2400" dirty="0" smtClean="0">
                <a:solidFill>
                  <a:srgbClr val="002060"/>
                </a:solidFill>
                <a:latin typeface="Arial Black" pitchFamily="34" charset="0"/>
              </a:rPr>
              <a:t>Kala azar (Black fever).</a:t>
            </a:r>
            <a:endParaRPr lang="en-US" sz="2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Heavy skin pigmentation which darkens the physical appearance ( the reason for naming black fever).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x-none" sz="2400" dirty="0" smtClean="0">
                <a:solidFill>
                  <a:srgbClr val="7030A0"/>
                </a:solidFill>
                <a:latin typeface="Arial Black" pitchFamily="34" charset="0"/>
              </a:rPr>
              <a:t>Dogs initially develop spectacles due to depletion of hair around the eye and this is followed by generalized loss of body hair, ucers and eczema.</a:t>
            </a:r>
            <a:endParaRPr lang="en-US" sz="2400" b="1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22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320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Visceral leishmaniosis</a:t>
            </a:r>
            <a:endParaRPr lang="en-US" sz="3200" dirty="0" smtClean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Black" pitchFamily="34" charset="0"/>
            </a:endParaRPr>
          </a:p>
        </p:txBody>
      </p:sp>
      <p:pic>
        <p:nvPicPr>
          <p:cNvPr id="5122" name="Picture 2" descr="G:\15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"/>
            <a:ext cx="9144000" cy="6248400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16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360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Visceral leishmaniosis</a:t>
            </a:r>
            <a:r>
              <a:rPr lang="en-IN" sz="360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 in Dog</a:t>
            </a:r>
            <a:endParaRPr lang="en-US" sz="3600" dirty="0" smtClean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en-US" sz="1800" dirty="0" smtClean="0"/>
              <a:t>    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Symptoms -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 smtClean="0">
                <a:latin typeface="Arial Black" pitchFamily="34" charset="0"/>
              </a:rPr>
              <a:t>Dogs initially develop </a:t>
            </a:r>
            <a:r>
              <a:rPr lang="x-none" sz="2400" dirty="0" smtClean="0">
                <a:solidFill>
                  <a:srgbClr val="0070C0"/>
                </a:solidFill>
                <a:latin typeface="Arial Black" pitchFamily="34" charset="0"/>
              </a:rPr>
              <a:t>spectacles due to depletion of hair around the eye</a:t>
            </a:r>
            <a:r>
              <a:rPr lang="x-none" sz="24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x-none" sz="2400" dirty="0" smtClean="0">
                <a:latin typeface="Arial Black" pitchFamily="34" charset="0"/>
              </a:rPr>
              <a:t>and this is followed by generalized loss of body hair, ucers and eczema.</a:t>
            </a:r>
            <a:endParaRPr lang="en-US" sz="2400" b="1" dirty="0" smtClean="0"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Black" pitchFamily="34" charset="0"/>
            </a:endParaRPr>
          </a:p>
        </p:txBody>
      </p:sp>
      <p:pic>
        <p:nvPicPr>
          <p:cNvPr id="9218" name="Picture 2" descr="G: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895600"/>
            <a:ext cx="4343400" cy="3962400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35059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3200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Visceral leishmaniosis</a:t>
            </a:r>
            <a:endParaRPr lang="en-US" sz="3200" dirty="0" smtClean="0">
              <a:solidFill>
                <a:srgbClr val="7030A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en-US" sz="2000" dirty="0" smtClean="0">
                <a:solidFill>
                  <a:srgbClr val="FFC000"/>
                </a:solidFill>
                <a:latin typeface="Arial Black" pitchFamily="34" charset="0"/>
              </a:rPr>
              <a:t>    </a:t>
            </a:r>
            <a:r>
              <a:rPr lang="en-US" sz="2000" u="sng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n-US" sz="2400" u="sng" dirty="0" smtClean="0">
                <a:solidFill>
                  <a:srgbClr val="FF0000"/>
                </a:solidFill>
                <a:latin typeface="Arial Black" pitchFamily="34" charset="0"/>
              </a:rPr>
              <a:t>Post Kala-</a:t>
            </a:r>
            <a:r>
              <a:rPr lang="en-US" sz="2400" u="sng" dirty="0" err="1" smtClean="0">
                <a:solidFill>
                  <a:srgbClr val="FF0000"/>
                </a:solidFill>
                <a:latin typeface="Arial Black" pitchFamily="34" charset="0"/>
              </a:rPr>
              <a:t>azar</a:t>
            </a:r>
            <a:r>
              <a:rPr lang="en-US" sz="2400" u="sng" dirty="0" smtClean="0">
                <a:solidFill>
                  <a:srgbClr val="FF0000"/>
                </a:solidFill>
                <a:latin typeface="Arial Black" pitchFamily="34" charset="0"/>
              </a:rPr>
              <a:t> Dermal </a:t>
            </a:r>
            <a:r>
              <a:rPr lang="en-US" sz="2400" u="sng" dirty="0" err="1" smtClean="0">
                <a:solidFill>
                  <a:srgbClr val="FF0000"/>
                </a:solidFill>
                <a:latin typeface="Arial Black" pitchFamily="34" charset="0"/>
              </a:rPr>
              <a:t>Leishmaniods</a:t>
            </a:r>
            <a:r>
              <a:rPr lang="en-US" sz="2400" u="sng" dirty="0" smtClean="0">
                <a:solidFill>
                  <a:srgbClr val="FF0000"/>
                </a:solidFill>
                <a:latin typeface="Arial Black" pitchFamily="34" charset="0"/>
              </a:rPr>
              <a:t> (PKDL) :-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 Black" pitchFamily="34" charset="0"/>
              </a:rPr>
              <a:t>It is a sequel of visceral leishmaniosis and develops about 2-10 years after recovery from the disease.</a:t>
            </a:r>
          </a:p>
          <a:p>
            <a:pPr lvl="0" algn="just">
              <a:lnSpc>
                <a:spcPct val="150000"/>
              </a:lnSpc>
            </a:pPr>
            <a:endParaRPr lang="en-US" sz="2000" dirty="0" smtClean="0"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70C0"/>
                </a:solidFill>
                <a:latin typeface="Arial Black" pitchFamily="34" charset="0"/>
              </a:rPr>
              <a:t>R</a:t>
            </a:r>
            <a:r>
              <a:rPr lang="x-none" sz="2000" dirty="0" smtClean="0">
                <a:solidFill>
                  <a:srgbClr val="0070C0"/>
                </a:solidFill>
                <a:latin typeface="Arial Black" pitchFamily="34" charset="0"/>
              </a:rPr>
              <a:t>ecovery cases of Kala azar after treatment show whitish spots as lentil sized nodules in the skin particularly on the face and neck. The nodules are called </a:t>
            </a:r>
            <a:r>
              <a:rPr lang="en-US" sz="2000" u="sng" dirty="0" smtClean="0">
                <a:solidFill>
                  <a:srgbClr val="0070C0"/>
                </a:solidFill>
                <a:latin typeface="Arial Black" pitchFamily="34" charset="0"/>
              </a:rPr>
              <a:t>Post Kala-</a:t>
            </a:r>
            <a:r>
              <a:rPr lang="en-US" sz="2000" u="sng" dirty="0" err="1" smtClean="0">
                <a:solidFill>
                  <a:srgbClr val="0070C0"/>
                </a:solidFill>
                <a:latin typeface="Arial Black" pitchFamily="34" charset="0"/>
              </a:rPr>
              <a:t>azar</a:t>
            </a:r>
            <a:r>
              <a:rPr lang="en-US" sz="2000" u="sng" dirty="0" smtClean="0">
                <a:solidFill>
                  <a:srgbClr val="0070C0"/>
                </a:solidFill>
                <a:latin typeface="Arial Black" pitchFamily="34" charset="0"/>
              </a:rPr>
              <a:t> Dermal </a:t>
            </a:r>
            <a:r>
              <a:rPr lang="en-US" sz="2000" u="sng" dirty="0" err="1" smtClean="0">
                <a:solidFill>
                  <a:srgbClr val="0070C0"/>
                </a:solidFill>
                <a:latin typeface="Arial Black" pitchFamily="34" charset="0"/>
              </a:rPr>
              <a:t>Leishmanoids</a:t>
            </a:r>
            <a:r>
              <a:rPr lang="en-US" sz="2000" u="sng" dirty="0" smtClean="0">
                <a:solidFill>
                  <a:srgbClr val="0070C0"/>
                </a:solidFill>
                <a:latin typeface="Arial Black" pitchFamily="34" charset="0"/>
              </a:rPr>
              <a:t> (</a:t>
            </a:r>
            <a:r>
              <a:rPr lang="x-none" sz="2000" u="sng" dirty="0" smtClean="0">
                <a:solidFill>
                  <a:srgbClr val="0070C0"/>
                </a:solidFill>
                <a:latin typeface="Arial Black" pitchFamily="34" charset="0"/>
              </a:rPr>
              <a:t>PKADL</a:t>
            </a:r>
            <a:r>
              <a:rPr lang="en-US" sz="2000" u="sng" dirty="0" smtClean="0">
                <a:solidFill>
                  <a:srgbClr val="0070C0"/>
                </a:solidFill>
                <a:latin typeface="Arial Black" pitchFamily="34" charset="0"/>
              </a:rPr>
              <a:t>).</a:t>
            </a:r>
          </a:p>
          <a:p>
            <a:pPr lvl="0" algn="just">
              <a:lnSpc>
                <a:spcPct val="150000"/>
              </a:lnSpc>
            </a:pPr>
            <a:endParaRPr lang="en-US" sz="2000" b="1" u="sng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Arial Black" pitchFamily="34" charset="0"/>
              </a:rPr>
              <a:t>PKDL</a:t>
            </a:r>
            <a:r>
              <a:rPr lang="x-none" sz="2000" dirty="0" smtClean="0">
                <a:solidFill>
                  <a:srgbClr val="002060"/>
                </a:solidFill>
                <a:latin typeface="Arial Black" pitchFamily="34" charset="0"/>
              </a:rPr>
              <a:t> contain numerous leishmanial organisms which results in premunition state, giving a life long immunity against </a:t>
            </a:r>
            <a:r>
              <a:rPr lang="x-none" sz="2000" i="1" dirty="0" smtClean="0">
                <a:solidFill>
                  <a:srgbClr val="002060"/>
                </a:solidFill>
                <a:latin typeface="Arial Black" pitchFamily="34" charset="0"/>
              </a:rPr>
              <a:t>L. donovani</a:t>
            </a:r>
            <a:r>
              <a:rPr lang="x-none" sz="2000" dirty="0" smtClean="0">
                <a:solidFill>
                  <a:srgbClr val="002060"/>
                </a:solidFill>
                <a:latin typeface="Arial Black" pitchFamily="34" charset="0"/>
              </a:rPr>
              <a:t> infection in man.</a:t>
            </a:r>
            <a:endParaRPr lang="en-US" sz="20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ü"/>
            </a:pPr>
            <a:endParaRPr lang="en-US" sz="2400" b="1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41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400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Visceral leishmaniosis</a:t>
            </a:r>
            <a:endParaRPr lang="en-US" sz="4000" dirty="0" smtClean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9144000" cy="61722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FFC000"/>
                </a:solidFill>
                <a:latin typeface="Arial Black" pitchFamily="34" charset="0"/>
              </a:rPr>
              <a:t>   </a:t>
            </a:r>
            <a:r>
              <a:rPr lang="en-US" sz="2800" dirty="0" smtClean="0">
                <a:solidFill>
                  <a:srgbClr val="FFC000"/>
                </a:solidFill>
                <a:latin typeface="Arial Black" pitchFamily="34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Mainly prevalent in India, Bangladesh, Nepal, Sudan and Brazil.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I</a:t>
            </a: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n India. it is mainly prevalent in West Bengal, Bihar, U.P.. Assam and foothills of Sikkim.</a:t>
            </a:r>
          </a:p>
          <a:p>
            <a:pPr marL="342900" lvl="0" indent="-342900" algn="just">
              <a:lnSpc>
                <a:spcPct val="150000"/>
              </a:lnSpc>
            </a:pPr>
            <a:endParaRPr lang="en-US" sz="2800" b="1" dirty="0" smtClean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5" name="Picture 4" descr="G:\download.jpg"/>
          <p:cNvPicPr/>
          <p:nvPr/>
        </p:nvPicPr>
        <p:blipFill rotWithShape="1">
          <a:blip r:embed="rId2"/>
          <a:srcRect l="2825" t="-287" r="7146" b="8708"/>
          <a:stretch/>
        </p:blipFill>
        <p:spPr bwMode="auto">
          <a:xfrm>
            <a:off x="2438400" y="3048000"/>
            <a:ext cx="5867400" cy="381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71127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IN" sz="3200" dirty="0" smtClean="0">
                <a:solidFill>
                  <a:srgbClr val="0070C0"/>
                </a:solidFill>
                <a:effectLst/>
                <a:latin typeface="Arial Black" pitchFamily="34" charset="0"/>
              </a:rPr>
              <a:t>Diagnosis of </a:t>
            </a:r>
            <a:r>
              <a:rPr lang="en-IN" sz="3200" dirty="0">
                <a:solidFill>
                  <a:srgbClr val="0070C0"/>
                </a:solidFill>
                <a:latin typeface="Arial Black" pitchFamily="34" charset="0"/>
              </a:rPr>
              <a:t>v</a:t>
            </a:r>
            <a:r>
              <a:rPr lang="x-none" sz="3200" dirty="0" smtClean="0">
                <a:solidFill>
                  <a:srgbClr val="0070C0"/>
                </a:solidFill>
                <a:effectLst/>
                <a:latin typeface="Arial Black" pitchFamily="34" charset="0"/>
              </a:rPr>
              <a:t>isceral leishmaniosis</a:t>
            </a:r>
            <a:endParaRPr lang="en-US" sz="3200" dirty="0" smtClean="0">
              <a:solidFill>
                <a:srgbClr val="0070C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62484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latin typeface="Arial Black" pitchFamily="34" charset="0"/>
              </a:rPr>
              <a:t>On the basis of symptoms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2060"/>
                </a:solidFill>
                <a:latin typeface="Arial Black" pitchFamily="34" charset="0"/>
              </a:rPr>
              <a:t>Post-mortem findings like enlargement of spleen, liver and lymph node, anemia and emaciation.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0070C0"/>
                </a:solidFill>
                <a:latin typeface="Arial Black" pitchFamily="34" charset="0"/>
              </a:rPr>
              <a:t>Blood smear examination to demonstrate amastigotes stage of parasite.</a:t>
            </a:r>
          </a:p>
          <a:p>
            <a:pPr lvl="0" algn="just">
              <a:lnSpc>
                <a:spcPct val="150000"/>
              </a:lnSpc>
            </a:pPr>
            <a:endParaRPr lang="en-US" sz="2000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000" dirty="0" smtClean="0">
                <a:solidFill>
                  <a:srgbClr val="7030A0"/>
                </a:solidFill>
                <a:latin typeface="Arial Black" pitchFamily="34" charset="0"/>
              </a:rPr>
              <a:t>             Culture of blood in NNN ( </a:t>
            </a:r>
            <a:r>
              <a:rPr lang="en-US" sz="2000" dirty="0" err="1" smtClean="0">
                <a:solidFill>
                  <a:srgbClr val="7030A0"/>
                </a:solidFill>
                <a:latin typeface="Arial Black" pitchFamily="34" charset="0"/>
              </a:rPr>
              <a:t>Novy</a:t>
            </a:r>
            <a:r>
              <a:rPr lang="en-US" sz="2000" dirty="0" smtClean="0">
                <a:solidFill>
                  <a:srgbClr val="7030A0"/>
                </a:solidFill>
                <a:latin typeface="Arial Black" pitchFamily="34" charset="0"/>
              </a:rPr>
              <a:t>,  </a:t>
            </a:r>
            <a:r>
              <a:rPr lang="en-US" sz="2000" dirty="0" err="1" smtClean="0">
                <a:solidFill>
                  <a:srgbClr val="7030A0"/>
                </a:solidFill>
                <a:latin typeface="Arial Black" pitchFamily="34" charset="0"/>
              </a:rPr>
              <a:t>MacNeal</a:t>
            </a:r>
            <a:r>
              <a:rPr lang="en-US" sz="2000" dirty="0" smtClean="0">
                <a:solidFill>
                  <a:srgbClr val="7030A0"/>
                </a:solidFill>
                <a:latin typeface="Arial Black" pitchFamily="34" charset="0"/>
              </a:rPr>
              <a:t> and Nicolle) media to get enormous number of promastigotes  stage of parasite.</a:t>
            </a:r>
          </a:p>
          <a:p>
            <a:pPr marL="342900" lvl="0" indent="-342900" algn="just">
              <a:lnSpc>
                <a:spcPct val="150000"/>
              </a:lnSpc>
            </a:pPr>
            <a:endParaRPr lang="en-US" sz="2000" u="sng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</a:pPr>
            <a:endParaRPr lang="en-US" sz="2000" b="1" dirty="0" smtClean="0">
              <a:latin typeface="Arial Black" pitchFamily="34" charset="0"/>
            </a:endParaRPr>
          </a:p>
        </p:txBody>
      </p:sp>
      <p:pic>
        <p:nvPicPr>
          <p:cNvPr id="3074" name="Picture 2" descr="G: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3962400"/>
            <a:ext cx="2438400" cy="2460493"/>
          </a:xfrm>
          <a:prstGeom prst="rect">
            <a:avLst/>
          </a:prstGeo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533400"/>
            <a:ext cx="2895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934200" y="3200400"/>
            <a:ext cx="2209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rial Black" pitchFamily="34" charset="0"/>
              </a:rPr>
              <a:t>Amastigotes</a:t>
            </a:r>
            <a:endParaRPr lang="en-US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 rot="16569586">
            <a:off x="7467315" y="2931361"/>
            <a:ext cx="530040" cy="168768"/>
          </a:xfrm>
          <a:prstGeom prst="rightArrow">
            <a:avLst>
              <a:gd name="adj1" fmla="val 50000"/>
              <a:gd name="adj2" fmla="val 406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934200" y="64008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 Black" pitchFamily="34" charset="0"/>
              </a:rPr>
              <a:t>Promastigotes</a:t>
            </a:r>
            <a:endParaRPr lang="en-US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191000" y="6439416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143428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689877"/>
            <a:ext cx="5943600" cy="2091923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Dr. AJIT KUMAR</a:t>
            </a:r>
          </a:p>
          <a:p>
            <a:pPr algn="ctr" eaLnBrk="1" hangingPunct="1">
              <a:lnSpc>
                <a:spcPct val="80000"/>
              </a:lnSpc>
            </a:pPr>
            <a:r>
              <a:rPr lang="pt-BR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HoD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Department of </a:t>
            </a:r>
            <a:r>
              <a:rPr lang="en-US" sz="2400" b="1" dirty="0" err="1" smtClean="0">
                <a:solidFill>
                  <a:srgbClr val="7030A0"/>
                </a:solidFill>
                <a:latin typeface="Arial Black" panose="020B0A04020102020204" pitchFamily="34" charset="0"/>
              </a:rPr>
              <a:t>Parasitology</a:t>
            </a:r>
            <a:endParaRPr lang="en-US" sz="2400" b="1" dirty="0" smtClean="0">
              <a:solidFill>
                <a:srgbClr val="7030A0"/>
              </a:solidFill>
              <a:latin typeface="Arial Black" panose="020B0A04020102020204" pitchFamily="34" charset="0"/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Veterinary College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Bihar Animal Sciences University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Patna-800014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0" y="345232"/>
            <a:ext cx="9144000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endParaRPr lang="en-US" sz="3200" b="1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ctr"/>
            <a:r>
              <a:rPr lang="en-US" sz="4400" i="1" dirty="0" smtClean="0">
                <a:solidFill>
                  <a:srgbClr val="002060"/>
                </a:solidFill>
                <a:latin typeface="Arial Black" pitchFamily="34" charset="0"/>
              </a:rPr>
              <a:t>LEISHMANIA</a:t>
            </a:r>
            <a:endParaRPr lang="en-US" sz="4400" b="1" i="1" dirty="0">
              <a:solidFill>
                <a:srgbClr val="002060"/>
              </a:solidFill>
            </a:endParaRPr>
          </a:p>
        </p:txBody>
      </p:sp>
      <p:pic>
        <p:nvPicPr>
          <p:cNvPr id="10" name="Picture 9" descr="Bihar Animal Sciences University | बिहार पशु विज्ञान विश्वविद्यालय">
            <a:hlinkClick r:id="rId3" tooltip="&quot;Bihar Animal Sciences University | बिहार पशु विज्ञान विश्वविद्यालय - 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6313" y="265552"/>
            <a:ext cx="1149087" cy="119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Colour Logofinal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8574" y="212323"/>
            <a:ext cx="1099890" cy="1246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  <p:pic>
        <p:nvPicPr>
          <p:cNvPr id="14" name="Picture 5" descr="G:\Leishmania_donovani_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08181" y="2174032"/>
            <a:ext cx="2582367" cy="1656950"/>
          </a:xfrm>
          <a:prstGeom prst="rect">
            <a:avLst/>
          </a:prstGeom>
          <a:noFill/>
        </p:spPr>
      </p:pic>
      <p:pic>
        <p:nvPicPr>
          <p:cNvPr id="15" name="Picture 14" descr="derma0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36319" y="1645583"/>
            <a:ext cx="2362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G:\full_yale-faculty.photobooks.com_images_physimages_812493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435030">
            <a:off x="294088" y="2012705"/>
            <a:ext cx="1651794" cy="1135791"/>
          </a:xfrm>
          <a:prstGeom prst="rect">
            <a:avLst/>
          </a:prstGeom>
          <a:noFill/>
        </p:spPr>
      </p:pic>
      <p:pic>
        <p:nvPicPr>
          <p:cNvPr id="17" name="Picture 3" descr="G:\image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44218" y="1678132"/>
            <a:ext cx="2438400" cy="2286000"/>
          </a:xfrm>
          <a:prstGeom prst="rect">
            <a:avLst/>
          </a:prstGeom>
          <a:noFill/>
        </p:spPr>
      </p:pic>
      <p:pic>
        <p:nvPicPr>
          <p:cNvPr id="18" name="Picture 17" descr="G:\download.jpg"/>
          <p:cNvPicPr/>
          <p:nvPr/>
        </p:nvPicPr>
        <p:blipFill rotWithShape="1">
          <a:blip r:embed="rId10"/>
          <a:srcRect l="5324" t="4847" r="6713" b="8418"/>
          <a:stretch/>
        </p:blipFill>
        <p:spPr bwMode="auto">
          <a:xfrm>
            <a:off x="6812769" y="3853539"/>
            <a:ext cx="2128887" cy="23914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3146137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IN" sz="3200" dirty="0" smtClean="0">
                <a:solidFill>
                  <a:srgbClr val="7030A0"/>
                </a:solidFill>
                <a:latin typeface="Arial Black" pitchFamily="34" charset="0"/>
              </a:rPr>
              <a:t>Diagnosis of v</a:t>
            </a:r>
            <a:r>
              <a:rPr lang="x-none" sz="3200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isceral leishmaniosis</a:t>
            </a:r>
            <a:endParaRPr lang="en-US" sz="3200" dirty="0" smtClean="0">
              <a:solidFill>
                <a:srgbClr val="7030A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9144000" cy="61722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latin typeface="Arial Black" pitchFamily="34" charset="0"/>
              </a:rPr>
              <a:t>Examination  of biopsy materials collected </a:t>
            </a:r>
            <a:r>
              <a:rPr lang="en-US" sz="2800" b="1" dirty="0" smtClean="0">
                <a:latin typeface="Arial Black" pitchFamily="34" charset="0"/>
              </a:rPr>
              <a:t>from spleen, bone marrow and lymph node.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  <a:t>Serological tests like CFT, IHA, IFA, ELISA etc. used for diagnosis.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800" b="1" dirty="0">
              <a:solidFill>
                <a:srgbClr val="FFC000"/>
              </a:solidFill>
              <a:latin typeface="Arial Black" pitchFamily="34" charset="0"/>
            </a:endParaRPr>
          </a:p>
          <a:p>
            <a:pPr lvl="0" algn="just">
              <a:lnSpc>
                <a:spcPct val="150000"/>
              </a:lnSpc>
            </a:pPr>
            <a:endParaRPr lang="en-US" sz="28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  <a:latin typeface="Arial Black" pitchFamily="34" charset="0"/>
              </a:rPr>
              <a:t>Montenegro test (Skin test) </a:t>
            </a:r>
            <a:r>
              <a:rPr lang="en-US" sz="2800" b="1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2800" b="1" dirty="0" smtClean="0">
                <a:latin typeface="Arial Black" pitchFamily="34" charset="0"/>
              </a:rPr>
              <a:t>is a sensitive and specific test.</a:t>
            </a:r>
          </a:p>
        </p:txBody>
      </p:sp>
    </p:spTree>
    <p:extLst>
      <p:ext uri="{BB962C8B-B14F-4D97-AF65-F5344CB8AC3E}">
        <p14:creationId xmlns:p14="http://schemas.microsoft.com/office/powerpoint/2010/main" val="198439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320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Visceral leishmaniosis</a:t>
            </a:r>
            <a:endParaRPr lang="en-US" sz="3200" dirty="0" smtClean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en-US" sz="2800" u="sng" dirty="0" smtClean="0">
                <a:solidFill>
                  <a:srgbClr val="002060"/>
                </a:solidFill>
                <a:latin typeface="Arial Black" pitchFamily="34" charset="0"/>
              </a:rPr>
              <a:t>Treatment</a:t>
            </a: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 - </a:t>
            </a:r>
            <a:endParaRPr lang="en-US" sz="2000" u="sng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Pentavalent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antimony compound like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Pentavalent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Sodium </a:t>
            </a:r>
            <a:r>
              <a:rPr lang="en-US" sz="2400" dirty="0" err="1" smtClean="0">
                <a:solidFill>
                  <a:srgbClr val="0070C0"/>
                </a:solidFill>
                <a:latin typeface="Arial Black" pitchFamily="34" charset="0"/>
              </a:rPr>
              <a:t>stibogluconate</a:t>
            </a:r>
            <a:r>
              <a:rPr lang="en-US" sz="2400" dirty="0" smtClean="0">
                <a:solidFill>
                  <a:srgbClr val="0070C0"/>
                </a:solidFill>
                <a:latin typeface="Arial Black" pitchFamily="34" charset="0"/>
              </a:rPr>
              <a:t> @ 2- 5 ml I/M on alternate day  - 10 injections are given.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dirty="0" smtClean="0">
                <a:solidFill>
                  <a:srgbClr val="7030A0"/>
                </a:solidFill>
                <a:latin typeface="Arial Black" pitchFamily="34" charset="0"/>
              </a:rPr>
              <a:t>Pentamidine isothionate </a:t>
            </a:r>
            <a:r>
              <a:rPr lang="en-US" sz="2400" dirty="0" smtClean="0">
                <a:solidFill>
                  <a:srgbClr val="7030A0"/>
                </a:solidFill>
                <a:latin typeface="Arial Black" pitchFamily="34" charset="0"/>
              </a:rPr>
              <a:t>@ 4 mg/kg body weight I/M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en-US" sz="2400" dirty="0" err="1" smtClean="0">
                <a:solidFill>
                  <a:srgbClr val="00B0F0"/>
                </a:solidFill>
                <a:latin typeface="Arial Black" pitchFamily="34" charset="0"/>
              </a:rPr>
              <a:t>Amphotericin</a:t>
            </a:r>
            <a:r>
              <a:rPr lang="en-US" sz="2400" dirty="0" smtClean="0">
                <a:solidFill>
                  <a:srgbClr val="00B0F0"/>
                </a:solidFill>
                <a:latin typeface="Arial Black" pitchFamily="34" charset="0"/>
              </a:rPr>
              <a:t> B @ 5-10 mg/kg body weight I/V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b="1" dirty="0" err="1" smtClean="0">
                <a:solidFill>
                  <a:srgbClr val="002060"/>
                </a:solidFill>
                <a:latin typeface="Arial Black" pitchFamily="34" charset="0"/>
              </a:rPr>
              <a:t>Miltefosine</a:t>
            </a:r>
            <a:endParaRPr lang="en-US" sz="24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400" b="1" dirty="0" err="1" smtClean="0">
                <a:solidFill>
                  <a:srgbClr val="002060"/>
                </a:solidFill>
                <a:latin typeface="Arial Black" pitchFamily="34" charset="0"/>
              </a:rPr>
              <a:t>Paramomycin</a:t>
            </a:r>
            <a:endParaRPr lang="en-US" sz="2400" b="1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55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3200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Visceral leishmaniosis</a:t>
            </a:r>
            <a:endParaRPr lang="en-US" sz="3200" dirty="0" smtClean="0">
              <a:solidFill>
                <a:srgbClr val="7030A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en-US" sz="2800" u="sng" dirty="0" smtClean="0">
                <a:solidFill>
                  <a:srgbClr val="FF0000"/>
                </a:solidFill>
                <a:latin typeface="Arial Black" pitchFamily="34" charset="0"/>
              </a:rPr>
              <a:t>Control</a:t>
            </a: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- 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Treatment of infected hosts.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Control of vectors i.e sand flies by using insecticides, destroying breeding places, clearing decaying vegetation etc.</a:t>
            </a:r>
          </a:p>
          <a:p>
            <a:pPr marL="342900" lvl="0" indent="-342900" algn="just"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           Vaccine –</a:t>
            </a:r>
          </a:p>
          <a:p>
            <a:pPr marL="342900" indent="-342900" algn="just">
              <a:lnSpc>
                <a:spcPct val="150000"/>
              </a:lnSpc>
            </a:pPr>
            <a:r>
              <a:rPr lang="en-US" sz="2800" b="1" dirty="0" smtClean="0">
                <a:solidFill>
                  <a:srgbClr val="FFFF00"/>
                </a:solidFill>
                <a:latin typeface="Arial Black" pitchFamily="34" charset="0"/>
              </a:rPr>
              <a:t>             </a:t>
            </a:r>
            <a:r>
              <a:rPr lang="x-none" sz="2800" b="1" dirty="0" smtClean="0">
                <a:solidFill>
                  <a:srgbClr val="00B0F0"/>
                </a:solidFill>
                <a:latin typeface="Arial Black" pitchFamily="34" charset="0"/>
              </a:rPr>
              <a:t>Leishmune vaccine </a:t>
            </a:r>
            <a:r>
              <a:rPr lang="x-none" sz="2800" b="1" dirty="0" smtClean="0">
                <a:latin typeface="Arial Black" pitchFamily="34" charset="0"/>
              </a:rPr>
              <a:t>is a native fructose-mannose-ligand antigen complex developed against </a:t>
            </a:r>
            <a:r>
              <a:rPr lang="x-none" sz="2800" b="1" i="1" dirty="0" smtClean="0">
                <a:latin typeface="Arial Black" pitchFamily="34" charset="0"/>
              </a:rPr>
              <a:t>L. donovani</a:t>
            </a:r>
            <a:r>
              <a:rPr lang="x-none" sz="2800" b="1" dirty="0" smtClean="0">
                <a:latin typeface="Arial Black" pitchFamily="34" charset="0"/>
              </a:rPr>
              <a:t> in dog</a:t>
            </a:r>
            <a:r>
              <a:rPr lang="x-none" sz="2800" b="1" dirty="0" smtClean="0"/>
              <a:t>.</a:t>
            </a:r>
            <a:endParaRPr lang="en-US" sz="2800" b="1" dirty="0" smtClean="0"/>
          </a:p>
          <a:p>
            <a:pPr marL="342900" lvl="0" indent="-342900" algn="just">
              <a:lnSpc>
                <a:spcPct val="150000"/>
              </a:lnSpc>
            </a:pPr>
            <a:endParaRPr lang="en-US" sz="2800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</a:pPr>
            <a:endParaRPr lang="en-US" sz="2000" u="sng" dirty="0" smtClean="0">
              <a:solidFill>
                <a:srgbClr val="FFC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65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marL="342900" indent="-342900" algn="ctr"/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Leishmania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tropica</a:t>
            </a:r>
            <a:endParaRPr lang="en-US" sz="32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60960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400" b="1" dirty="0" smtClean="0">
              <a:latin typeface="Arial Black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Rounded MT Bold" pitchFamily="34" charset="0"/>
                <a:ea typeface="Times New Roman"/>
                <a:cs typeface="Times New Roman"/>
              </a:rPr>
              <a:t> Final hosts </a:t>
            </a:r>
            <a:r>
              <a:rPr lang="en-US" sz="2400" b="1" dirty="0" smtClean="0">
                <a:solidFill>
                  <a:srgbClr val="FFC000"/>
                </a:solidFill>
                <a:latin typeface="Arial Rounded MT Bold" pitchFamily="34" charset="0"/>
                <a:ea typeface="Times New Roman"/>
                <a:cs typeface="Times New Roman"/>
              </a:rPr>
              <a:t>-     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Man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Rounded MT Bold" pitchFamily="34" charset="0"/>
                <a:ea typeface="Times New Roman"/>
                <a:cs typeface="Times New Roman"/>
              </a:rPr>
              <a:t>Reservoir hosts -  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Dog &amp; rodents.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Rounded MT Bold" pitchFamily="34" charset="0"/>
                <a:ea typeface="Times New Roman"/>
                <a:cs typeface="Times New Roman"/>
              </a:rPr>
              <a:t>Vector   - </a:t>
            </a:r>
            <a:r>
              <a:rPr lang="en-US" sz="2400" b="1" i="1" dirty="0" err="1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Phlebotomus</a:t>
            </a:r>
            <a:r>
              <a:rPr lang="en-US" sz="2400" b="1" i="1" dirty="0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papatasi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 or </a:t>
            </a:r>
            <a:r>
              <a:rPr lang="en-US" sz="2400" b="1" i="1" dirty="0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P. </a:t>
            </a:r>
            <a:r>
              <a:rPr lang="en-US" sz="2400" b="1" i="1" dirty="0" err="1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sergenti</a:t>
            </a:r>
            <a:r>
              <a:rPr lang="en-US" sz="2400" b="1" i="1" dirty="0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 ( Sand fly).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Rounded MT Bold" pitchFamily="34" charset="0"/>
                <a:ea typeface="Times New Roman"/>
                <a:cs typeface="Times New Roman"/>
              </a:rPr>
              <a:t>Location -  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  <a:ea typeface="Times New Roman"/>
                <a:cs typeface="Times New Roman"/>
              </a:rPr>
              <a:t>Macrophages/ </a:t>
            </a:r>
            <a:r>
              <a:rPr lang="en-US" sz="2400" b="1" dirty="0" err="1" smtClean="0">
                <a:solidFill>
                  <a:srgbClr val="0070C0"/>
                </a:solidFill>
                <a:latin typeface="Arial Rounded MT Bold" pitchFamily="34" charset="0"/>
                <a:ea typeface="Times New Roman"/>
                <a:cs typeface="Times New Roman"/>
              </a:rPr>
              <a:t>reticuloendothelial</a:t>
            </a:r>
            <a:r>
              <a:rPr lang="en-US" sz="2400" b="1" dirty="0" smtClean="0">
                <a:solidFill>
                  <a:srgbClr val="0070C0"/>
                </a:solidFill>
                <a:latin typeface="Arial Rounded MT Bold" pitchFamily="34" charset="0"/>
                <a:ea typeface="Times New Roman"/>
                <a:cs typeface="Times New Roman"/>
              </a:rPr>
              <a:t> (RE) cells of skin of man, dog , rodent and other wild animals.</a:t>
            </a:r>
            <a:endParaRPr lang="en-US" sz="2400" b="1" dirty="0" smtClean="0">
              <a:solidFill>
                <a:srgbClr val="0070C0"/>
              </a:solidFill>
              <a:latin typeface="Arial Black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Black" pitchFamily="34" charset="0"/>
              </a:rPr>
              <a:t> Caused disease-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Cutaneous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leishmaniosis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 or Oriental sore or Delhi boil or Old world </a:t>
            </a:r>
            <a:r>
              <a:rPr lang="en-US" sz="2400" b="1" dirty="0" err="1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Cutaneous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leishmaniosis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  <a:ea typeface="Times New Roman"/>
                <a:cs typeface="Times New Roman"/>
              </a:rPr>
              <a:t> 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400" b="1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4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"/>
          </a:xfrm>
        </p:spPr>
        <p:txBody>
          <a:bodyPr>
            <a:normAutofit/>
          </a:bodyPr>
          <a:lstStyle/>
          <a:p>
            <a:pPr marL="342900" indent="-342900" algn="ctr"/>
            <a:r>
              <a:rPr lang="en-US" sz="3200" dirty="0" smtClean="0">
                <a:solidFill>
                  <a:srgbClr val="7030A0"/>
                </a:solidFill>
                <a:latin typeface="Arial Black" pitchFamily="34" charset="0"/>
              </a:rPr>
              <a:t>Life- cycle of </a:t>
            </a:r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Leishmania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r>
              <a:rPr lang="en-US" sz="3200" i="1" dirty="0" err="1" smtClean="0">
                <a:solidFill>
                  <a:srgbClr val="7030A0"/>
                </a:solidFill>
                <a:latin typeface="Arial Black" pitchFamily="34" charset="0"/>
              </a:rPr>
              <a:t>tropica</a:t>
            </a:r>
            <a:endParaRPr lang="en-US" sz="3200" i="1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2000"/>
            <a:ext cx="9144000" cy="60960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Ø"/>
            </a:pPr>
            <a:endParaRPr lang="en-US" sz="2400" b="1" dirty="0" smtClean="0">
              <a:latin typeface="Arial Black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Arial Rounded MT Bold" pitchFamily="34" charset="0"/>
                <a:ea typeface="Times New Roman"/>
                <a:cs typeface="Times New Roman"/>
              </a:rPr>
              <a:t> </a:t>
            </a:r>
            <a:endParaRPr lang="en-US" sz="2400" b="1" dirty="0" smtClean="0">
              <a:latin typeface="Arial Black" pitchFamily="34" charset="0"/>
            </a:endParaRPr>
          </a:p>
        </p:txBody>
      </p:sp>
      <p:pic>
        <p:nvPicPr>
          <p:cNvPr id="6146" name="Picture 2" descr="G:\image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143999" cy="6094413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41482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360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Cutaneous leishmaniosis</a:t>
            </a:r>
            <a:endParaRPr lang="en-US" sz="3600" dirty="0" smtClean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endParaRPr lang="en-US" sz="1800" b="1" dirty="0" smtClean="0"/>
          </a:p>
          <a:p>
            <a:pPr marL="342900" indent="-342900" algn="just"/>
            <a:r>
              <a:rPr lang="en-US" sz="2400" b="1" dirty="0" smtClean="0">
                <a:latin typeface="Arial Black" pitchFamily="34" charset="0"/>
              </a:rPr>
              <a:t>   </a:t>
            </a:r>
            <a:r>
              <a:rPr lang="en-US" sz="2800" b="1" dirty="0" smtClean="0">
                <a:latin typeface="Arial Black" pitchFamily="34" charset="0"/>
              </a:rPr>
              <a:t>Symptoms and pathogenesis:</a:t>
            </a:r>
          </a:p>
          <a:p>
            <a:pPr algn="just"/>
            <a:endParaRPr lang="en-US" sz="2400" b="1" dirty="0" smtClean="0">
              <a:latin typeface="Arial Black" pitchFamily="34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x-none" sz="2400" b="1" dirty="0" smtClean="0">
                <a:solidFill>
                  <a:srgbClr val="002060"/>
                </a:solidFill>
                <a:latin typeface="Arial Black" pitchFamily="34" charset="0"/>
              </a:rPr>
              <a:t>First reddish papule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s develop at the site of infected </a:t>
            </a:r>
            <a:r>
              <a:rPr lang="x-none" sz="2400" b="1" dirty="0" smtClean="0">
                <a:solidFill>
                  <a:srgbClr val="002060"/>
                </a:solidFill>
                <a:latin typeface="Arial Black" pitchFamily="34" charset="0"/>
              </a:rPr>
              <a:t> phlebotomus fly bite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 in man or dog.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en-US" sz="2400" b="1" dirty="0" smtClean="0">
                <a:latin typeface="Arial Black" pitchFamily="34" charset="0"/>
              </a:rPr>
              <a:t>Later , there will  be the formation of ulcer.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Multiple lesions (ulcers) may coalesce and forma  a large  lesion. 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The disease is not fatal and may heal within 2-12 months.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400" b="1" dirty="0" smtClean="0">
                <a:latin typeface="Arial Black" pitchFamily="34" charset="0"/>
              </a:rPr>
              <a:t>Healing of wounds results into scar formation usually in face, nose, ear and eye leading to </a:t>
            </a:r>
            <a:r>
              <a:rPr lang="x-none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disfigurement or wrinkling of face.</a:t>
            </a:r>
            <a:endParaRPr lang="en-US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60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906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IN" sz="320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Lesions of </a:t>
            </a:r>
            <a:r>
              <a:rPr lang="x-none" sz="3200" dirty="0" smtClean="0">
                <a:solidFill>
                  <a:srgbClr val="FF0000"/>
                </a:solidFill>
                <a:effectLst/>
                <a:latin typeface="Arial Black" pitchFamily="34" charset="0"/>
              </a:rPr>
              <a:t>Cutaneous leishmaniosis</a:t>
            </a:r>
            <a:endParaRPr lang="en-US" sz="3200" dirty="0" smtClean="0">
              <a:solidFill>
                <a:srgbClr val="FF000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endParaRPr lang="en-US" sz="1800" b="1" dirty="0" smtClean="0"/>
          </a:p>
          <a:p>
            <a:pPr marL="342900" indent="-342900" algn="just"/>
            <a:r>
              <a:rPr lang="en-US" sz="2400" b="1" dirty="0" smtClean="0">
                <a:latin typeface="Arial Black" pitchFamily="34" charset="0"/>
              </a:rPr>
              <a:t>    </a:t>
            </a:r>
          </a:p>
        </p:txBody>
      </p:sp>
      <p:pic>
        <p:nvPicPr>
          <p:cNvPr id="5" name="Picture 4" descr="G:\3-Figure3-1.png"/>
          <p:cNvPicPr/>
          <p:nvPr/>
        </p:nvPicPr>
        <p:blipFill rotWithShape="1">
          <a:blip r:embed="rId2"/>
          <a:srcRect l="3636" t="2232" r="4319" b="9410"/>
          <a:stretch/>
        </p:blipFill>
        <p:spPr bwMode="auto">
          <a:xfrm>
            <a:off x="152400" y="1253067"/>
            <a:ext cx="4800600" cy="56049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Cutaneous lesions by Leishmania tropica in a stray dog 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447800"/>
            <a:ext cx="3886200" cy="5105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4092931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9961"/>
            <a:ext cx="9144000" cy="704743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3600" dirty="0" smtClean="0">
                <a:solidFill>
                  <a:srgbClr val="002060"/>
                </a:solidFill>
                <a:effectLst/>
                <a:latin typeface="Arial Black" pitchFamily="34" charset="0"/>
              </a:rPr>
              <a:t>Cutaneous leishmaniosis</a:t>
            </a:r>
            <a:endParaRPr lang="en-US" sz="3600" dirty="0" smtClean="0">
              <a:solidFill>
                <a:srgbClr val="00206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9144000" cy="6093296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endParaRPr lang="en-US" sz="1800" b="1" dirty="0" smtClean="0"/>
          </a:p>
          <a:p>
            <a:pPr marL="342900" indent="-342900" algn="just"/>
            <a:r>
              <a:rPr lang="en-US" sz="2400" b="1" dirty="0" smtClean="0">
                <a:latin typeface="Arial Black" pitchFamily="34" charset="0"/>
              </a:rPr>
              <a:t>   </a:t>
            </a:r>
            <a:r>
              <a:rPr lang="en-US" sz="2800" b="1" dirty="0" smtClean="0">
                <a:latin typeface="Arial Black" pitchFamily="34" charset="0"/>
              </a:rPr>
              <a:t>Epidemiology :-</a:t>
            </a:r>
          </a:p>
          <a:p>
            <a:pPr marL="342900" indent="-342900" algn="just"/>
            <a:endParaRPr lang="en-US" sz="2800" b="1" dirty="0" smtClean="0">
              <a:latin typeface="Arial Black" pitchFamily="34" charset="0"/>
            </a:endParaRPr>
          </a:p>
          <a:p>
            <a:pPr marL="342900" indent="-342900" algn="just"/>
            <a:endParaRPr lang="en-US" sz="2800" b="1" dirty="0" smtClean="0">
              <a:latin typeface="Arial Black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2060"/>
                </a:solidFill>
                <a:latin typeface="Arial Black" pitchFamily="34" charset="0"/>
              </a:rPr>
              <a:t>Disease is prevalent in Middle Eastern and Eastern countries. </a:t>
            </a:r>
          </a:p>
          <a:p>
            <a:pPr marL="342900" indent="-342900" algn="just">
              <a:buFont typeface="Wingdings" pitchFamily="2" charset="2"/>
              <a:buChar char="Ø"/>
            </a:pPr>
            <a:endParaRPr lang="en-US" sz="2800" b="1" dirty="0" smtClean="0">
              <a:latin typeface="Arial Black" pitchFamily="34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In India, it is distributed in Central and Western part i.e. Rajasthan ( </a:t>
            </a:r>
            <a:r>
              <a:rPr lang="en-US" sz="2800" b="1" dirty="0" err="1" smtClean="0">
                <a:solidFill>
                  <a:srgbClr val="0070C0"/>
                </a:solidFill>
                <a:latin typeface="Arial Black" pitchFamily="34" charset="0"/>
              </a:rPr>
              <a:t>Thar</a:t>
            </a:r>
            <a:r>
              <a:rPr lang="en-US" sz="2800" b="1" dirty="0" smtClean="0">
                <a:solidFill>
                  <a:srgbClr val="0070C0"/>
                </a:solidFill>
                <a:latin typeface="Arial Black" pitchFamily="34" charset="0"/>
              </a:rPr>
              <a:t> desert mainly), Punjab, Delhi, Haryana and Gujarat.</a:t>
            </a:r>
          </a:p>
        </p:txBody>
      </p:sp>
    </p:spTree>
    <p:extLst>
      <p:ext uri="{BB962C8B-B14F-4D97-AF65-F5344CB8AC3E}">
        <p14:creationId xmlns:p14="http://schemas.microsoft.com/office/powerpoint/2010/main" val="301923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en-IN" sz="3200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Diagnosis of </a:t>
            </a:r>
            <a:r>
              <a:rPr lang="x-none" sz="3200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Cutaneous leishmaniosis</a:t>
            </a:r>
            <a:endParaRPr lang="en-US" sz="3200" dirty="0" smtClean="0">
              <a:solidFill>
                <a:srgbClr val="7030A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09600"/>
            <a:ext cx="6553200" cy="62484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0070C0"/>
                </a:solidFill>
                <a:latin typeface="Arial Black" pitchFamily="34" charset="0"/>
              </a:rPr>
              <a:t>Microscopic detection of </a:t>
            </a:r>
            <a:r>
              <a:rPr lang="en-US" sz="2000" b="1" dirty="0" err="1" smtClean="0">
                <a:solidFill>
                  <a:srgbClr val="0070C0"/>
                </a:solidFill>
                <a:latin typeface="Arial Black" pitchFamily="34" charset="0"/>
              </a:rPr>
              <a:t>amstigotes</a:t>
            </a:r>
            <a:r>
              <a:rPr lang="en-US" sz="2000" b="1" dirty="0" smtClean="0">
                <a:solidFill>
                  <a:srgbClr val="0070C0"/>
                </a:solidFill>
                <a:latin typeface="Arial Black" pitchFamily="34" charset="0"/>
              </a:rPr>
              <a:t> stage in smear prepared from the edge of lesions ( Ulcers). 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x-none" sz="2000" b="1" dirty="0" smtClean="0">
                <a:solidFill>
                  <a:srgbClr val="00B050"/>
                </a:solidFill>
                <a:latin typeface="Arial Black" pitchFamily="34" charset="0"/>
              </a:rPr>
              <a:t>Demonstartion of Promastigote in the cultivation of biopsy or post-mortem materials on NNN ( Novy, MacNeal and Nicolle) medium</a:t>
            </a:r>
            <a:r>
              <a:rPr lang="x-none" sz="2000" b="1" dirty="0" smtClean="0">
                <a:solidFill>
                  <a:srgbClr val="FFC000"/>
                </a:solidFill>
                <a:latin typeface="Arial Black" pitchFamily="34" charset="0"/>
              </a:rPr>
              <a:t>.</a:t>
            </a:r>
            <a:endParaRPr lang="en-IN" sz="20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IN" sz="2000" b="1" dirty="0">
              <a:solidFill>
                <a:srgbClr val="FFC00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IN" sz="2000" b="1" dirty="0" smtClean="0">
              <a:solidFill>
                <a:srgbClr val="FFC00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IN" sz="2000" b="1" dirty="0" smtClean="0">
                <a:solidFill>
                  <a:srgbClr val="FF0000"/>
                </a:solidFill>
                <a:latin typeface="Arial Black" pitchFamily="34" charset="0"/>
              </a:rPr>
              <a:t>Biopsy of local lymph nodes</a:t>
            </a:r>
            <a:endParaRPr lang="en-US" sz="2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000" b="1" dirty="0" smtClean="0">
                <a:solidFill>
                  <a:srgbClr val="FF0000"/>
                </a:solidFill>
                <a:latin typeface="Arial Black" pitchFamily="34" charset="0"/>
              </a:rPr>
              <a:t> Various serological tests are used in the </a:t>
            </a:r>
            <a:r>
              <a:rPr lang="x-none" sz="2000" b="1" dirty="0" smtClean="0">
                <a:solidFill>
                  <a:srgbClr val="FF0000"/>
                </a:solidFill>
                <a:latin typeface="Arial Black" pitchFamily="34" charset="0"/>
              </a:rPr>
              <a:t>diagnosis.</a:t>
            </a:r>
            <a:endParaRPr lang="en-US" sz="2000" b="1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Picture 3" descr="Microscopy of Leishmania species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6" t="20106" r="28937" b="16402"/>
          <a:stretch/>
        </p:blipFill>
        <p:spPr bwMode="auto">
          <a:xfrm>
            <a:off x="6705600" y="1016000"/>
            <a:ext cx="2057400" cy="18288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Big Ben: Leishmania donovani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73"/>
          <a:stretch/>
        </p:blipFill>
        <p:spPr bwMode="auto">
          <a:xfrm rot="16200000">
            <a:off x="6712477" y="3748088"/>
            <a:ext cx="2466975" cy="2438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ight Arrow 5"/>
          <p:cNvSpPr/>
          <p:nvPr/>
        </p:nvSpPr>
        <p:spPr>
          <a:xfrm rot="17635854" flipV="1">
            <a:off x="7636277" y="2766226"/>
            <a:ext cx="571500" cy="1571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" name="Rectangle 6"/>
          <p:cNvSpPr/>
          <p:nvPr/>
        </p:nvSpPr>
        <p:spPr>
          <a:xfrm>
            <a:off x="7162800" y="3137856"/>
            <a:ext cx="1371600" cy="291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err="1" smtClean="0"/>
              <a:t>Amastgote</a:t>
            </a:r>
            <a:r>
              <a:rPr lang="en-IN" dirty="0" smtClean="0"/>
              <a:t> </a:t>
            </a:r>
            <a:endParaRPr lang="en-IN" dirty="0"/>
          </a:p>
        </p:txBody>
      </p:sp>
      <p:sp>
        <p:nvSpPr>
          <p:cNvPr id="8" name="Right Arrow 7"/>
          <p:cNvSpPr/>
          <p:nvPr/>
        </p:nvSpPr>
        <p:spPr>
          <a:xfrm rot="17635854" flipV="1">
            <a:off x="6842025" y="5723336"/>
            <a:ext cx="1430561" cy="1631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Rectangle 8"/>
          <p:cNvSpPr/>
          <p:nvPr/>
        </p:nvSpPr>
        <p:spPr>
          <a:xfrm>
            <a:off x="5100515" y="6238876"/>
            <a:ext cx="2062285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N" dirty="0" smtClean="0">
                <a:latin typeface="Arial Black" panose="020B0A04020102020204" pitchFamily="34" charset="0"/>
              </a:rPr>
              <a:t>Promastigotes</a:t>
            </a:r>
            <a:endParaRPr lang="en-IN" dirty="0">
              <a:latin typeface="Arial Black" panose="020B0A040201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915144" y="6220304"/>
            <a:ext cx="1981200" cy="570544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400619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>
            <a:noAutofit/>
          </a:bodyPr>
          <a:lstStyle/>
          <a:p>
            <a:pPr marL="342900" indent="-342900" algn="ctr"/>
            <a:r>
              <a:rPr lang="x-none" sz="3600" dirty="0" smtClean="0">
                <a:solidFill>
                  <a:srgbClr val="7030A0"/>
                </a:solidFill>
                <a:effectLst/>
                <a:latin typeface="Arial Black" pitchFamily="34" charset="0"/>
              </a:rPr>
              <a:t>Cutaneous leishmaniosis</a:t>
            </a:r>
            <a:endParaRPr lang="en-US" sz="3600" dirty="0" smtClean="0">
              <a:solidFill>
                <a:srgbClr val="7030A0"/>
              </a:solidFill>
              <a:effectLst/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9144000" cy="57912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en-US" sz="3200" b="1" dirty="0" smtClean="0">
                <a:latin typeface="Arial Black" pitchFamily="34" charset="0"/>
              </a:rPr>
              <a:t>Treatment :-</a:t>
            </a:r>
          </a:p>
          <a:p>
            <a:pPr marL="457200" indent="-457200" algn="just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2800" b="1" dirty="0" smtClean="0">
                <a:solidFill>
                  <a:srgbClr val="FFFF00"/>
                </a:solidFill>
                <a:latin typeface="Arial Black" pitchFamily="34" charset="0"/>
              </a:rPr>
              <a:t>  </a:t>
            </a:r>
            <a:r>
              <a:rPr lang="en-US" sz="2800" dirty="0">
                <a:solidFill>
                  <a:srgbClr val="0070C0"/>
                </a:solidFill>
                <a:latin typeface="Arial Black" panose="020B0A04020102020204" pitchFamily="34" charset="0"/>
              </a:rPr>
              <a:t>Lithium   antimony   </a:t>
            </a:r>
            <a:r>
              <a:rPr lang="en-US" sz="2800" dirty="0" err="1">
                <a:solidFill>
                  <a:srgbClr val="0070C0"/>
                </a:solidFill>
                <a:latin typeface="Arial Black" panose="020B0A04020102020204" pitchFamily="34" charset="0"/>
              </a:rPr>
              <a:t>thiomalate</a:t>
            </a:r>
            <a:r>
              <a:rPr lang="en-US" sz="2800" dirty="0">
                <a:solidFill>
                  <a:srgbClr val="0070C0"/>
                </a:solidFill>
                <a:latin typeface="Arial Black" panose="020B0A04020102020204" pitchFamily="34" charset="0"/>
              </a:rPr>
              <a:t> and </a:t>
            </a:r>
            <a:r>
              <a:rPr lang="en-US" sz="2800" dirty="0" err="1">
                <a:solidFill>
                  <a:srgbClr val="0070C0"/>
                </a:solidFill>
                <a:latin typeface="Arial Black" panose="020B0A04020102020204" pitchFamily="34" charset="0"/>
              </a:rPr>
              <a:t>Berberine</a:t>
            </a:r>
            <a:r>
              <a:rPr lang="en-US" sz="2800" dirty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Arial Black" panose="020B0A04020102020204" pitchFamily="34" charset="0"/>
              </a:rPr>
              <a:t>sulphate</a:t>
            </a:r>
            <a:r>
              <a:rPr lang="en-US" sz="2800" dirty="0">
                <a:solidFill>
                  <a:srgbClr val="0070C0"/>
                </a:solidFill>
                <a:latin typeface="Arial Black" panose="020B0A04020102020204" pitchFamily="34" charset="0"/>
              </a:rPr>
              <a:t> are used in the treatment of cutaneous leishmaniosis.</a:t>
            </a:r>
            <a:endParaRPr lang="en-IN" sz="28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39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0" y="268289"/>
            <a:ext cx="914400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latin typeface="Arial Black" pitchFamily="34" charset="0"/>
              </a:rPr>
              <a:t>GENUS: </a:t>
            </a:r>
            <a:r>
              <a:rPr lang="en-US" sz="3200" i="1" dirty="0" smtClean="0">
                <a:solidFill>
                  <a:srgbClr val="002060"/>
                </a:solidFill>
                <a:latin typeface="Arial Black" pitchFamily="34" charset="0"/>
              </a:rPr>
              <a:t>LEISHMANIA</a:t>
            </a:r>
            <a:endParaRPr lang="en-US" sz="3200" b="1" i="1" dirty="0">
              <a:solidFill>
                <a:srgbClr val="002060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2" descr="G:\full_yale-faculty.photobooks.com_images_physimages_81249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19200"/>
            <a:ext cx="2371725" cy="2286000"/>
          </a:xfrm>
          <a:prstGeom prst="rect">
            <a:avLst/>
          </a:prstGeom>
          <a:noFill/>
        </p:spPr>
      </p:pic>
      <p:pic>
        <p:nvPicPr>
          <p:cNvPr id="3" name="Picture 3" descr="G: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316" y="4005064"/>
            <a:ext cx="2438400" cy="2286000"/>
          </a:xfrm>
          <a:prstGeom prst="rect">
            <a:avLst/>
          </a:prstGeom>
          <a:noFill/>
        </p:spPr>
      </p:pic>
      <p:pic>
        <p:nvPicPr>
          <p:cNvPr id="14" name="Picture 13" descr="derma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990600"/>
            <a:ext cx="2362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G:\Leishmania_donovani_0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914400"/>
            <a:ext cx="3446463" cy="2211388"/>
          </a:xfrm>
          <a:prstGeom prst="rect">
            <a:avLst/>
          </a:prstGeom>
          <a:noFill/>
        </p:spPr>
      </p:pic>
      <p:sp>
        <p:nvSpPr>
          <p:cNvPr id="16" name="Right Arrow 15"/>
          <p:cNvSpPr/>
          <p:nvPr/>
        </p:nvSpPr>
        <p:spPr>
          <a:xfrm rot="15241327">
            <a:off x="4706868" y="2658353"/>
            <a:ext cx="9906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  <p:pic>
        <p:nvPicPr>
          <p:cNvPr id="12" name="Picture 11" descr="G:\download.jpg"/>
          <p:cNvPicPr/>
          <p:nvPr/>
        </p:nvPicPr>
        <p:blipFill rotWithShape="1">
          <a:blip r:embed="rId6"/>
          <a:srcRect l="5324" t="4847" r="6713" b="8418"/>
          <a:stretch/>
        </p:blipFill>
        <p:spPr bwMode="auto">
          <a:xfrm>
            <a:off x="5672138" y="3302000"/>
            <a:ext cx="3619500" cy="3238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95943629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618488"/>
          </a:xfrm>
        </p:spPr>
        <p:txBody>
          <a:bodyPr>
            <a:normAutofit/>
          </a:bodyPr>
          <a:lstStyle/>
          <a:p>
            <a:pPr algn="ctr"/>
            <a:r>
              <a:rPr lang="en-IN" dirty="0" smtClean="0"/>
              <a:t>   </a:t>
            </a:r>
            <a:r>
              <a:rPr lang="en-IN" sz="40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Control of cutaneous leishmaniosis</a:t>
            </a:r>
            <a:endParaRPr lang="en-IN" sz="4000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FF0000"/>
                </a:solidFill>
                <a:latin typeface="Arial Black" panose="020B0A04020102020204" pitchFamily="34" charset="0"/>
              </a:rPr>
              <a:t>Treatment of infected </a:t>
            </a:r>
            <a:r>
              <a:rPr lang="en-US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hosts</a:t>
            </a:r>
          </a:p>
          <a:p>
            <a:pPr lvl="0">
              <a:buFont typeface="Courier New" panose="02070309020205020404" pitchFamily="49" charset="0"/>
              <a:buChar char="o"/>
            </a:pPr>
            <a:endParaRPr lang="en-IN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n-US" sz="2800" dirty="0">
                <a:solidFill>
                  <a:srgbClr val="FF0000"/>
                </a:solidFill>
                <a:latin typeface="Arial Black" panose="020B0A04020102020204" pitchFamily="34" charset="0"/>
              </a:rPr>
              <a:t>Control of vectors ( sand flies) by spraying insecticides</a:t>
            </a:r>
            <a:endParaRPr lang="en-IN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3" descr="World Health Day 2014: Simple preventive steps can control vector ...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03" t="1829" r="23052" b="-1829"/>
          <a:stretch/>
        </p:blipFill>
        <p:spPr bwMode="auto">
          <a:xfrm>
            <a:off x="6324600" y="4047728"/>
            <a:ext cx="2819400" cy="28194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83468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002060"/>
                </a:solidFill>
                <a:latin typeface="Arial Rounded MT Bold" pitchFamily="34" charset="0"/>
              </a:rPr>
              <a:t>Family: </a:t>
            </a:r>
            <a:r>
              <a:rPr lang="en-US" sz="4000" dirty="0" err="1" smtClean="0">
                <a:solidFill>
                  <a:srgbClr val="002060"/>
                </a:solidFill>
                <a:latin typeface="Arial Rounded MT Bold" pitchFamily="34" charset="0"/>
              </a:rPr>
              <a:t>Trypanosomatidae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867400"/>
          </a:xfrm>
        </p:spPr>
        <p:txBody>
          <a:bodyPr>
            <a:normAutofit fontScale="55000" lnSpcReduction="20000"/>
          </a:bodyPr>
          <a:lstStyle/>
          <a:p>
            <a:pPr algn="ctr"/>
            <a:endParaRPr lang="en-US" sz="2000" b="1" u="sng" dirty="0" smtClean="0">
              <a:solidFill>
                <a:srgbClr val="FFC000"/>
              </a:solidFill>
              <a:latin typeface="Arial Rounded MT Bold" pitchFamily="34" charset="0"/>
            </a:endParaRPr>
          </a:p>
          <a:p>
            <a:pPr algn="ctr"/>
            <a:r>
              <a:rPr lang="en-US" sz="7000" b="1" dirty="0" smtClean="0">
                <a:solidFill>
                  <a:srgbClr val="7030A0"/>
                </a:solidFill>
                <a:latin typeface="Arial Rounded MT Bold" pitchFamily="34" charset="0"/>
              </a:rPr>
              <a:t>Genus: </a:t>
            </a:r>
            <a:r>
              <a:rPr lang="en-US" sz="7000" b="1" i="1" dirty="0" err="1" smtClean="0">
                <a:solidFill>
                  <a:srgbClr val="7030A0"/>
                </a:solidFill>
                <a:latin typeface="Arial Rounded MT Bold" pitchFamily="34" charset="0"/>
              </a:rPr>
              <a:t>Leishmania</a:t>
            </a:r>
            <a:endParaRPr lang="en-US" sz="7000" b="1" i="1" dirty="0" smtClean="0">
              <a:solidFill>
                <a:srgbClr val="7030A0"/>
              </a:solidFill>
              <a:latin typeface="Arial Rounded MT Bold" pitchFamily="34" charset="0"/>
            </a:endParaRPr>
          </a:p>
          <a:p>
            <a:pPr algn="ctr"/>
            <a:endParaRPr lang="en-US" sz="3200" dirty="0" smtClean="0">
              <a:latin typeface="Arial Rounded MT Bold" pitchFamily="34" charset="0"/>
            </a:endParaRPr>
          </a:p>
          <a:p>
            <a:pPr marL="685800" lvl="0" indent="-6858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5500" b="1" dirty="0" smtClean="0">
                <a:latin typeface="Arial Rounded MT Bold" pitchFamily="34" charset="0"/>
              </a:rPr>
              <a:t> It  is an </a:t>
            </a:r>
            <a:r>
              <a:rPr lang="en-US" sz="5500" b="1" u="sng" dirty="0" smtClean="0">
                <a:latin typeface="Arial Rounded MT Bold" pitchFamily="34" charset="0"/>
              </a:rPr>
              <a:t>obligatory intracellular parasite </a:t>
            </a:r>
            <a:r>
              <a:rPr lang="en-US" sz="5500" b="1" dirty="0" smtClean="0">
                <a:latin typeface="Arial Rounded MT Bold" pitchFamily="34" charset="0"/>
              </a:rPr>
              <a:t>found in the macrophages of man, dog and a wide variety of wild animals.</a:t>
            </a:r>
          </a:p>
          <a:p>
            <a:pPr marL="685800" lvl="0" indent="-6858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5500" b="1" dirty="0" smtClean="0">
                <a:solidFill>
                  <a:srgbClr val="0070C0"/>
                </a:solidFill>
                <a:latin typeface="Arial Rounded MT Bold" pitchFamily="34" charset="0"/>
              </a:rPr>
              <a:t>During the life cycle  two developmental stages occurs i.e. </a:t>
            </a:r>
            <a:r>
              <a:rPr lang="en-US" sz="5500" b="1" u="sng" dirty="0" err="1" smtClean="0">
                <a:solidFill>
                  <a:srgbClr val="0070C0"/>
                </a:solidFill>
                <a:latin typeface="Arial Rounded MT Bold" pitchFamily="34" charset="0"/>
              </a:rPr>
              <a:t>Amastigote</a:t>
            </a:r>
            <a:r>
              <a:rPr lang="en-US" sz="5500" b="1" dirty="0" smtClean="0">
                <a:solidFill>
                  <a:srgbClr val="0070C0"/>
                </a:solidFill>
                <a:latin typeface="Arial Rounded MT Bold" pitchFamily="34" charset="0"/>
              </a:rPr>
              <a:t> and </a:t>
            </a:r>
            <a:r>
              <a:rPr lang="en-US" sz="5500" b="1" dirty="0" err="1" smtClean="0">
                <a:solidFill>
                  <a:srgbClr val="0070C0"/>
                </a:solidFill>
                <a:latin typeface="Arial Rounded MT Bold" pitchFamily="34" charset="0"/>
              </a:rPr>
              <a:t>P</a:t>
            </a:r>
            <a:r>
              <a:rPr lang="en-US" sz="5500" b="1" u="sng" dirty="0" err="1" smtClean="0">
                <a:solidFill>
                  <a:srgbClr val="0070C0"/>
                </a:solidFill>
                <a:latin typeface="Arial Rounded MT Bold" pitchFamily="34" charset="0"/>
              </a:rPr>
              <a:t>romastigote</a:t>
            </a:r>
            <a:r>
              <a:rPr lang="en-US" sz="5500" b="1" u="sng" dirty="0" smtClean="0">
                <a:solidFill>
                  <a:srgbClr val="0070C0"/>
                </a:solidFill>
                <a:latin typeface="Arial Rounded MT Bold" pitchFamily="34" charset="0"/>
              </a:rPr>
              <a:t> </a:t>
            </a:r>
            <a:r>
              <a:rPr lang="en-US" sz="5500" b="1" dirty="0" smtClean="0">
                <a:solidFill>
                  <a:srgbClr val="0070C0"/>
                </a:solidFill>
                <a:latin typeface="Arial Rounded MT Bold" pitchFamily="34" charset="0"/>
              </a:rPr>
              <a:t>stage.</a:t>
            </a:r>
          </a:p>
          <a:p>
            <a:pPr algn="just">
              <a:lnSpc>
                <a:spcPct val="150000"/>
              </a:lnSpc>
            </a:pPr>
            <a:endParaRPr lang="en-US" sz="5500" b="1" dirty="0" smtClean="0">
              <a:latin typeface="Arial Rounded MT Bold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en-US" sz="4200" dirty="0" smtClean="0">
              <a:latin typeface="Arial Rounded MT Bold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en-US" sz="3200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43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Black" pitchFamily="34" charset="0"/>
              </a:rPr>
              <a:t>GENUS: 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LEISHMANIA</a:t>
            </a:r>
            <a:endParaRPr lang="en-US" sz="32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7162800" cy="6400800"/>
          </a:xfrm>
        </p:spPr>
        <p:txBody>
          <a:bodyPr>
            <a:normAutofit/>
          </a:bodyPr>
          <a:lstStyle/>
          <a:p>
            <a:pPr marL="514350" lvl="0" indent="-514350" algn="just">
              <a:lnSpc>
                <a:spcPct val="120000"/>
              </a:lnSpc>
            </a:pPr>
            <a:endParaRPr lang="en-US" sz="2400" b="1" dirty="0" smtClean="0">
              <a:latin typeface="Arial Rounded MT Bold" pitchFamily="34" charset="0"/>
            </a:endParaRPr>
          </a:p>
          <a:p>
            <a:pPr marL="514350" lvl="0" indent="-514350" algn="just">
              <a:lnSpc>
                <a:spcPct val="120000"/>
              </a:lnSpc>
            </a:pPr>
            <a:endParaRPr lang="en-US" sz="2400" b="1" dirty="0" smtClean="0">
              <a:solidFill>
                <a:srgbClr val="FFFF00"/>
              </a:solidFill>
              <a:latin typeface="Arial Rounded MT Bold" pitchFamily="34" charset="0"/>
            </a:endParaRPr>
          </a:p>
          <a:p>
            <a:pPr marL="514350" lvl="0" indent="-514350" algn="just">
              <a:lnSpc>
                <a:spcPct val="120000"/>
              </a:lnSpc>
            </a:pP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1. </a:t>
            </a:r>
            <a:r>
              <a:rPr lang="en-US" sz="2400" b="1" dirty="0" err="1" smtClean="0">
                <a:solidFill>
                  <a:srgbClr val="FF0000"/>
                </a:solidFill>
                <a:latin typeface="Arial Rounded MT Bold" pitchFamily="34" charset="0"/>
              </a:rPr>
              <a:t>Amastigote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 stage </a:t>
            </a:r>
            <a:r>
              <a:rPr lang="en-US" sz="2400" b="1" dirty="0" smtClean="0">
                <a:latin typeface="Arial Rounded MT Bold" pitchFamily="34" charset="0"/>
              </a:rPr>
              <a:t>(</a:t>
            </a:r>
            <a:r>
              <a:rPr lang="en-US" sz="2400" b="1" dirty="0" err="1" smtClean="0">
                <a:latin typeface="Arial Rounded MT Bold" pitchFamily="34" charset="0"/>
              </a:rPr>
              <a:t>Leishmania</a:t>
            </a:r>
            <a:r>
              <a:rPr lang="en-US" sz="2400" b="1" dirty="0" smtClean="0">
                <a:latin typeface="Arial Rounded MT Bold" pitchFamily="34" charset="0"/>
              </a:rPr>
              <a:t> stage):  </a:t>
            </a:r>
            <a:r>
              <a:rPr lang="en-US" sz="2400" b="1" dirty="0" smtClean="0">
                <a:latin typeface="Arial Black" pitchFamily="34" charset="0"/>
              </a:rPr>
              <a:t>O</a:t>
            </a:r>
            <a:r>
              <a:rPr lang="x-none" sz="2400" b="1" dirty="0" smtClean="0">
                <a:latin typeface="Arial Black" pitchFamily="34" charset="0"/>
              </a:rPr>
              <a:t>val or round in shape, Kinetoplast at right angle to the nucleus, </a:t>
            </a:r>
            <a:r>
              <a:rPr lang="x-none" sz="2400" b="1" dirty="0" smtClean="0">
                <a:solidFill>
                  <a:srgbClr val="00B0F0"/>
                </a:solidFill>
                <a:latin typeface="Arial Black" pitchFamily="34" charset="0"/>
              </a:rPr>
              <a:t>rudimentary flagellum</a:t>
            </a:r>
            <a:r>
              <a:rPr lang="x-none" sz="2400" b="1" dirty="0" smtClean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x-none" sz="2400" b="1" dirty="0" smtClean="0">
                <a:latin typeface="Arial Black" pitchFamily="34" charset="0"/>
              </a:rPr>
              <a:t>inside the body and found in vertebrate host. </a:t>
            </a:r>
            <a:endParaRPr lang="en-US" sz="2400" b="1" dirty="0" smtClean="0">
              <a:latin typeface="Arial Black" pitchFamily="34" charset="0"/>
            </a:endParaRPr>
          </a:p>
          <a:p>
            <a:pPr marL="514350" indent="-514350" algn="just">
              <a:lnSpc>
                <a:spcPct val="120000"/>
              </a:lnSpc>
            </a:pPr>
            <a:r>
              <a:rPr lang="en-US" sz="2400" b="1" dirty="0" smtClean="0">
                <a:solidFill>
                  <a:srgbClr val="FFFF00"/>
                </a:solidFill>
                <a:latin typeface="Arial Rounded MT Bold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2. </a:t>
            </a:r>
            <a:r>
              <a:rPr lang="en-US" sz="2400" b="1" dirty="0" err="1" smtClean="0">
                <a:solidFill>
                  <a:srgbClr val="FF0000"/>
                </a:solidFill>
                <a:latin typeface="Arial Rounded MT Bold" pitchFamily="34" charset="0"/>
              </a:rPr>
              <a:t>Promastigote</a:t>
            </a:r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 stage </a:t>
            </a:r>
            <a:r>
              <a:rPr lang="en-US" sz="2400" b="1" dirty="0" smtClean="0">
                <a:latin typeface="Arial Rounded MT Bold" pitchFamily="34" charset="0"/>
              </a:rPr>
              <a:t>(</a:t>
            </a:r>
            <a:r>
              <a:rPr lang="en-US" sz="2400" b="1" dirty="0" err="1" smtClean="0">
                <a:latin typeface="Arial Rounded MT Bold" pitchFamily="34" charset="0"/>
              </a:rPr>
              <a:t>Leptomonad</a:t>
            </a:r>
            <a:r>
              <a:rPr lang="en-US" sz="2400" b="1" dirty="0" smtClean="0">
                <a:latin typeface="Arial Rounded MT Bold" pitchFamily="34" charset="0"/>
              </a:rPr>
              <a:t> stage): </a:t>
            </a:r>
            <a:r>
              <a:rPr lang="en-US" sz="2400" b="1" dirty="0" smtClean="0">
                <a:latin typeface="Arial Black" pitchFamily="34" charset="0"/>
              </a:rPr>
              <a:t>S</a:t>
            </a:r>
            <a:r>
              <a:rPr lang="x-none" sz="2400" b="1" dirty="0" smtClean="0">
                <a:latin typeface="Arial Black" pitchFamily="34" charset="0"/>
              </a:rPr>
              <a:t>pindle shaped, </a:t>
            </a:r>
            <a:r>
              <a:rPr lang="en-US" sz="2400" b="1" dirty="0" err="1" smtClean="0">
                <a:latin typeface="Arial Black" pitchFamily="34" charset="0"/>
              </a:rPr>
              <a:t>Kinetoplast</a:t>
            </a:r>
            <a:r>
              <a:rPr lang="en-US" sz="2400" b="1" dirty="0" smtClean="0">
                <a:latin typeface="Arial Black" pitchFamily="34" charset="0"/>
              </a:rPr>
              <a:t> present at the anterior tip of the body, </a:t>
            </a:r>
            <a:r>
              <a:rPr lang="en-US" sz="2400" b="1" dirty="0" smtClean="0">
                <a:solidFill>
                  <a:srgbClr val="00B0F0"/>
                </a:solidFill>
                <a:latin typeface="Arial Black" pitchFamily="34" charset="0"/>
              </a:rPr>
              <a:t>Undulating membrane absent </a:t>
            </a:r>
            <a:r>
              <a:rPr lang="x-none" sz="2400" b="1" dirty="0" smtClean="0">
                <a:latin typeface="Arial Black" pitchFamily="34" charset="0"/>
              </a:rPr>
              <a:t>and found in </a:t>
            </a:r>
            <a:r>
              <a:rPr lang="x-none" sz="2400" b="1" dirty="0" smtClean="0">
                <a:solidFill>
                  <a:srgbClr val="00B0F0"/>
                </a:solidFill>
                <a:latin typeface="Arial Black" pitchFamily="34" charset="0"/>
              </a:rPr>
              <a:t>culture and invertebrate host</a:t>
            </a:r>
            <a:r>
              <a:rPr lang="en-US" sz="2400" b="1" dirty="0" smtClean="0">
                <a:solidFill>
                  <a:srgbClr val="00B0F0"/>
                </a:solidFill>
                <a:latin typeface="Arial Black" pitchFamily="34" charset="0"/>
              </a:rPr>
              <a:t> (vector)</a:t>
            </a:r>
            <a:r>
              <a:rPr lang="x-none" sz="2400" b="1" dirty="0" smtClean="0">
                <a:solidFill>
                  <a:srgbClr val="00B0F0"/>
                </a:solidFill>
                <a:latin typeface="Arial Black" pitchFamily="34" charset="0"/>
              </a:rPr>
              <a:t>.</a:t>
            </a:r>
            <a:endParaRPr lang="en-US" sz="2400" b="1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marL="514350" lvl="0" indent="-514350" algn="just">
              <a:lnSpc>
                <a:spcPct val="120000"/>
              </a:lnSpc>
            </a:pPr>
            <a:endParaRPr lang="en-US" sz="2400" b="1" dirty="0" smtClean="0">
              <a:latin typeface="Arial Black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Rounded MT Bold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>
              <a:latin typeface="Arial Rounded MT Bold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75562" y="3352799"/>
            <a:ext cx="1468438" cy="3505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54925" y="762000"/>
            <a:ext cx="1489075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ight Arrow 5"/>
          <p:cNvSpPr/>
          <p:nvPr/>
        </p:nvSpPr>
        <p:spPr>
          <a:xfrm rot="16777865">
            <a:off x="8085172" y="1772298"/>
            <a:ext cx="53232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848600" y="2057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 Black" pitchFamily="34" charset="0"/>
              </a:rPr>
              <a:t>Nucleus</a:t>
            </a:r>
            <a:endParaRPr lang="en-US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7010400" y="990600"/>
            <a:ext cx="12954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57800" y="990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002060"/>
                </a:solidFill>
                <a:latin typeface="Arial Black" pitchFamily="34" charset="0"/>
              </a:rPr>
              <a:t>Kinetoplast</a:t>
            </a:r>
            <a:endParaRPr lang="en-US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0" name="Picture 2" descr="G:\full_yale-faculty.photobooks.com_images_physimages_81249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9525" y="5715000"/>
            <a:ext cx="1295400" cy="1143000"/>
          </a:xfrm>
          <a:prstGeom prst="rect">
            <a:avLst/>
          </a:prstGeom>
          <a:noFill/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302125" y="65659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258134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620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rgbClr val="7030A0"/>
                </a:solidFill>
                <a:latin typeface="Arial Black" pitchFamily="34" charset="0"/>
              </a:rPr>
              <a:t>GENUS: </a:t>
            </a:r>
            <a:r>
              <a:rPr lang="en-US" sz="3200" i="1" dirty="0" smtClean="0">
                <a:solidFill>
                  <a:srgbClr val="7030A0"/>
                </a:solidFill>
                <a:latin typeface="Arial Black" pitchFamily="34" charset="0"/>
              </a:rPr>
              <a:t>LEISHMANIA</a:t>
            </a:r>
            <a:endParaRPr lang="en-US" sz="3200" i="1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7162800" cy="5943600"/>
          </a:xfrm>
        </p:spPr>
        <p:txBody>
          <a:bodyPr>
            <a:normAutofit/>
          </a:bodyPr>
          <a:lstStyle/>
          <a:p>
            <a:pPr marL="514350" lvl="0" indent="-514350" algn="just">
              <a:lnSpc>
                <a:spcPct val="120000"/>
              </a:lnSpc>
            </a:pPr>
            <a:endParaRPr lang="en-US" sz="2400" b="1" dirty="0" smtClean="0">
              <a:latin typeface="Arial Rounded MT Bold" pitchFamily="34" charset="0"/>
            </a:endParaRPr>
          </a:p>
          <a:p>
            <a:pPr marL="457200" indent="-4572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b="1" dirty="0" smtClean="0">
                <a:solidFill>
                  <a:srgbClr val="7030A0"/>
                </a:solidFill>
                <a:latin typeface="Arial Black" pitchFamily="34" charset="0"/>
              </a:rPr>
              <a:t>Vector –</a:t>
            </a:r>
          </a:p>
          <a:p>
            <a:pPr algn="just">
              <a:lnSpc>
                <a:spcPct val="150000"/>
              </a:lnSpc>
            </a:pPr>
            <a:r>
              <a:rPr lang="en-US" sz="2400" b="1" dirty="0" smtClean="0">
                <a:latin typeface="Arial Black" pitchFamily="34" charset="0"/>
              </a:rPr>
              <a:t>                   </a:t>
            </a:r>
            <a:r>
              <a:rPr lang="en-US" sz="2400" b="1" i="1" dirty="0" err="1" smtClean="0">
                <a:latin typeface="Arial Black" pitchFamily="34" charset="0"/>
              </a:rPr>
              <a:t>Phlebotomus</a:t>
            </a:r>
            <a:r>
              <a:rPr lang="en-US" sz="2400" b="1" i="1" dirty="0" smtClean="0">
                <a:latin typeface="Arial Black" pitchFamily="34" charset="0"/>
              </a:rPr>
              <a:t> </a:t>
            </a:r>
            <a:r>
              <a:rPr lang="en-US" sz="2400" b="1" dirty="0" smtClean="0">
                <a:latin typeface="Arial Black" pitchFamily="34" charset="0"/>
              </a:rPr>
              <a:t>spp.  </a:t>
            </a:r>
          </a:p>
          <a:p>
            <a:pPr marL="34290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7030A0"/>
                </a:solidFill>
                <a:latin typeface="Arial Black" pitchFamily="34" charset="0"/>
              </a:rPr>
              <a:t>Common Name-</a:t>
            </a:r>
          </a:p>
          <a:p>
            <a:pPr algn="just">
              <a:lnSpc>
                <a:spcPct val="150000"/>
              </a:lnSpc>
            </a:pPr>
            <a:r>
              <a:rPr lang="en-US" sz="2400" b="1" dirty="0" smtClean="0">
                <a:latin typeface="Arial Rounded MT Bold" pitchFamily="34" charset="0"/>
              </a:rPr>
              <a:t>   Sand flies / Owl midges/  Month flies</a:t>
            </a:r>
            <a:endParaRPr lang="en-US" sz="2400" b="1" dirty="0">
              <a:latin typeface="Arial Rounded MT Bold" pitchFamily="34" charset="0"/>
            </a:endParaRPr>
          </a:p>
        </p:txBody>
      </p:sp>
      <p:pic>
        <p:nvPicPr>
          <p:cNvPr id="1026" name="Picture 2" descr="G:\full_yale-faculty.photobooks.com_images_physimages_81249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2120" y="2019300"/>
            <a:ext cx="3513860" cy="3733800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86600" y="6540500"/>
            <a:ext cx="2057400" cy="292100"/>
          </a:xfrm>
          <a:prstGeom prst="rect">
            <a:avLst/>
          </a:prstGeom>
          <a:solidFill>
            <a:schemeClr val="accent1"/>
          </a:solidFill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N" altLang="en-US" sz="1200" dirty="0"/>
              <a:t>Image source: Google image</a:t>
            </a:r>
          </a:p>
        </p:txBody>
      </p:sp>
    </p:spTree>
    <p:extLst>
      <p:ext uri="{BB962C8B-B14F-4D97-AF65-F5344CB8AC3E}">
        <p14:creationId xmlns:p14="http://schemas.microsoft.com/office/powerpoint/2010/main" val="397988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9144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GENUS: </a:t>
            </a:r>
            <a:r>
              <a:rPr lang="en-US" sz="2800" i="1" dirty="0" smtClean="0">
                <a:solidFill>
                  <a:srgbClr val="002060"/>
                </a:solidFill>
                <a:latin typeface="Arial Black" pitchFamily="34" charset="0"/>
              </a:rPr>
              <a:t>LEISHMANIA</a:t>
            </a:r>
            <a:endParaRPr lang="en-US" sz="2800" i="1" dirty="0" smtClean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000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143000"/>
          <a:ext cx="9144000" cy="5715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24100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Species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Host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Vector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Disease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369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L. </a:t>
                      </a:r>
                      <a:r>
                        <a:rPr lang="en-US" sz="2000" b="1" i="1" dirty="0" err="1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donovani</a:t>
                      </a:r>
                      <a:endParaRPr lang="en-US" sz="2000" b="1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Man &amp; Dog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err="1" smtClean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Phlebotomus</a:t>
                      </a:r>
                      <a:r>
                        <a:rPr lang="en-US" sz="2000" b="1" i="1" dirty="0" smtClean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. </a:t>
                      </a:r>
                      <a:r>
                        <a:rPr lang="en-US" sz="2000" b="1" i="1" dirty="0" err="1" smtClean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argentipes</a:t>
                      </a:r>
                      <a:endParaRPr lang="en-US" sz="2000" b="1" i="1" dirty="0" smtClean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pt-BR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Kala-azar or Dum-dum fever or Visceral leishmaniosis</a:t>
                      </a:r>
                      <a:endParaRPr lang="en-US" sz="2000" b="1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2369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err="1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Leishmania</a:t>
                      </a:r>
                      <a:r>
                        <a:rPr lang="en-US" sz="2000" b="1" i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i="1" dirty="0" err="1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tropica</a:t>
                      </a:r>
                      <a:endParaRPr lang="en-US" sz="2000" b="1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Man, dog &amp; rodents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i="1" dirty="0" err="1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Phlebotomus</a:t>
                      </a:r>
                      <a:r>
                        <a:rPr lang="en-US" sz="2000" b="1" i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i="1" dirty="0" err="1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papatasi</a:t>
                      </a: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or </a:t>
                      </a:r>
                      <a:r>
                        <a:rPr lang="en-US" sz="2000" b="1" i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P. </a:t>
                      </a:r>
                      <a:r>
                        <a:rPr lang="en-US" sz="2000" b="1" i="1" dirty="0" err="1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sergenti</a:t>
                      </a:r>
                      <a:endParaRPr lang="en-US" sz="2000" b="1" dirty="0">
                        <a:latin typeface="Arial Rounded MT Bold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Cutaneous</a:t>
                      </a: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leishmaniosis</a:t>
                      </a: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or Oriental sore or Delhi boil or Old world </a:t>
                      </a:r>
                      <a:r>
                        <a:rPr lang="en-US" sz="2000" b="1" dirty="0" err="1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Cutaneous</a:t>
                      </a: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 dirty="0" err="1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leishmaniosis</a:t>
                      </a:r>
                      <a:r>
                        <a:rPr lang="en-US" sz="2000" b="1" dirty="0">
                          <a:latin typeface="Arial Rounded MT Bold" pitchFamily="34" charset="0"/>
                          <a:ea typeface="Times New Roman"/>
                          <a:cs typeface="Times New Roman"/>
                        </a:rPr>
                        <a:t> 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816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>
                <a:solidFill>
                  <a:srgbClr val="002060"/>
                </a:solidFill>
                <a:latin typeface="Arial Black" pitchFamily="34" charset="0"/>
              </a:rPr>
              <a:t>GENUS: </a:t>
            </a:r>
            <a:r>
              <a:rPr lang="en-US" sz="2800" i="1" dirty="0" smtClean="0">
                <a:solidFill>
                  <a:srgbClr val="002060"/>
                </a:solidFill>
                <a:latin typeface="Arial Black" pitchFamily="34" charset="0"/>
              </a:rPr>
              <a:t>LEISHMANIA</a:t>
            </a:r>
            <a:r>
              <a:rPr lang="en-US" sz="2800" i="1" u="sng" dirty="0" smtClean="0">
                <a:solidFill>
                  <a:srgbClr val="002060"/>
                </a:solidFill>
                <a:latin typeface="Arial Rounded MT Bold" pitchFamily="34" charset="0"/>
              </a:rPr>
              <a:t> </a:t>
            </a:r>
            <a:endParaRPr lang="en-US" sz="2800" i="1" dirty="0" smtClean="0">
              <a:solidFill>
                <a:srgbClr val="00206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en-US" sz="2800" b="1" dirty="0" smtClean="0">
                <a:latin typeface="Arial Black" pitchFamily="34" charset="0"/>
              </a:rPr>
              <a:t>                   </a:t>
            </a:r>
            <a:r>
              <a:rPr lang="en-US" sz="2800" b="1" u="sng" dirty="0" smtClean="0">
                <a:latin typeface="Arial Black" pitchFamily="34" charset="0"/>
              </a:rPr>
              <a:t> Life-cycle:- 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x-none" sz="2400" b="1" dirty="0" smtClean="0">
                <a:latin typeface="Arial Black" pitchFamily="34" charset="0"/>
              </a:rPr>
              <a:t>Amastigote stage found within the </a:t>
            </a:r>
            <a:r>
              <a:rPr lang="x-none" sz="2400" b="1" dirty="0" smtClean="0">
                <a:solidFill>
                  <a:srgbClr val="002060"/>
                </a:solidFill>
                <a:latin typeface="Arial Black" pitchFamily="34" charset="0"/>
              </a:rPr>
              <a:t>macrophages of Vertebrate hosts</a:t>
            </a:r>
            <a:r>
              <a:rPr lang="en-US" sz="2400" b="1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x-none" sz="2400" b="1" dirty="0" smtClean="0">
                <a:latin typeface="Arial Black" pitchFamily="34" charset="0"/>
              </a:rPr>
              <a:t>During blood sucking of </a:t>
            </a:r>
            <a:r>
              <a:rPr lang="x-none" sz="2400" b="1" i="1" dirty="0" smtClean="0">
                <a:latin typeface="Arial Black" pitchFamily="34" charset="0"/>
              </a:rPr>
              <a:t>Phlebotomus</a:t>
            </a:r>
            <a:r>
              <a:rPr lang="x-none" sz="2400" b="1" dirty="0" smtClean="0">
                <a:latin typeface="Arial Black" pitchFamily="34" charset="0"/>
              </a:rPr>
              <a:t> spp. ingest leucocytes and large mononuclear cells containing amastigote stage </a:t>
            </a:r>
            <a:r>
              <a:rPr lang="x-none" sz="2400" b="1" dirty="0" smtClean="0">
                <a:solidFill>
                  <a:srgbClr val="00B0F0"/>
                </a:solidFill>
                <a:latin typeface="Arial Black" pitchFamily="34" charset="0"/>
              </a:rPr>
              <a:t>(Leishman- Donovan bodies or L-D bodies).</a:t>
            </a:r>
            <a:endParaRPr lang="en-US" sz="2400" b="1" dirty="0" smtClean="0">
              <a:solidFill>
                <a:srgbClr val="00B0F0"/>
              </a:solidFill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x-none" sz="2400" b="1" dirty="0" smtClean="0">
                <a:latin typeface="Arial Black" pitchFamily="34" charset="0"/>
              </a:rPr>
              <a:t>Amastigote transforms into promastigote stage in the mid gut of</a:t>
            </a:r>
            <a:r>
              <a:rPr lang="en-US" sz="2400" b="1" dirty="0" smtClean="0">
                <a:latin typeface="Arial Black" pitchFamily="34" charset="0"/>
              </a:rPr>
              <a:t> </a:t>
            </a:r>
            <a:r>
              <a:rPr lang="x-none" sz="2400" b="1" i="1" dirty="0" smtClean="0">
                <a:latin typeface="Arial Black" pitchFamily="34" charset="0"/>
              </a:rPr>
              <a:t>Phlebotomus</a:t>
            </a:r>
            <a:r>
              <a:rPr lang="x-none" sz="2400" b="1" dirty="0" smtClean="0">
                <a:latin typeface="Arial Black" pitchFamily="34" charset="0"/>
              </a:rPr>
              <a:t> spp. and multiply by binary fission in the gut</a:t>
            </a:r>
            <a:r>
              <a:rPr lang="en-US" sz="2400" b="1" dirty="0" smtClean="0">
                <a:latin typeface="Arial Black" pitchFamily="34" charset="0"/>
              </a:rPr>
              <a:t> 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62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smtClean="0">
                <a:solidFill>
                  <a:srgbClr val="7030A0"/>
                </a:solidFill>
                <a:latin typeface="Arial Black" pitchFamily="34" charset="0"/>
              </a:rPr>
              <a:t>GENUS: </a:t>
            </a:r>
            <a:r>
              <a:rPr lang="en-US" sz="2800" i="1" dirty="0" smtClean="0">
                <a:solidFill>
                  <a:srgbClr val="7030A0"/>
                </a:solidFill>
                <a:latin typeface="Arial Black" pitchFamily="34" charset="0"/>
              </a:rPr>
              <a:t>LEISHMANIA</a:t>
            </a:r>
            <a:endParaRPr lang="en-US" sz="2800" i="1" dirty="0" smtClean="0">
              <a:solidFill>
                <a:srgbClr val="7030A0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57200"/>
            <a:ext cx="9144000" cy="6400800"/>
          </a:xfrm>
        </p:spPr>
        <p:txBody>
          <a:bodyPr>
            <a:noAutofit/>
          </a:bodyPr>
          <a:lstStyle/>
          <a:p>
            <a:pPr marL="342900" lvl="0" indent="-342900" algn="just">
              <a:lnSpc>
                <a:spcPct val="150000"/>
              </a:lnSpc>
            </a:pPr>
            <a:r>
              <a:rPr lang="en-US" sz="2800" b="1" dirty="0" smtClean="0">
                <a:latin typeface="Arial Black" pitchFamily="34" charset="0"/>
              </a:rPr>
              <a:t>        Transmission: </a:t>
            </a:r>
            <a:endParaRPr lang="en-US" sz="2800" b="1" u="sng" dirty="0" smtClean="0"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When infected sand fly attempts to feed, a plug of organisms may be dislodged and injected into vertebrate hosts.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solidFill>
                  <a:srgbClr val="0070C0"/>
                </a:solidFill>
                <a:latin typeface="Arial Black" pitchFamily="34" charset="0"/>
              </a:rPr>
              <a:t>Infection may also occur when infected sand flies are crushed on the skin.</a:t>
            </a: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sz="2400" b="1" dirty="0" smtClean="0"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2400" b="1" dirty="0" smtClean="0">
                <a:latin typeface="Arial Black" pitchFamily="34" charset="0"/>
              </a:rPr>
              <a:t>Promastigotes enter in the macrophages of the host and reverts to amastigotes form which multiply there by binary fission.</a:t>
            </a: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Black" pitchFamily="34" charset="0"/>
            </a:endParaRPr>
          </a:p>
          <a:p>
            <a:pPr marL="342900" lvl="0" indent="-342900" algn="just">
              <a:lnSpc>
                <a:spcPct val="150000"/>
              </a:lnSpc>
              <a:buFont typeface="Wingdings" pitchFamily="2" charset="2"/>
              <a:buChar char="v"/>
            </a:pPr>
            <a:endParaRPr lang="en-US" sz="2400" b="1" dirty="0" smtClean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97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786</TotalTime>
  <Words>1362</Words>
  <Application>Microsoft Office PowerPoint</Application>
  <PresentationFormat>On-screen Show (4:3)</PresentationFormat>
  <Paragraphs>193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Arial Black</vt:lpstr>
      <vt:lpstr>Arial Rounded MT Bold</vt:lpstr>
      <vt:lpstr>Bookman Old Style</vt:lpstr>
      <vt:lpstr>Calibri</vt:lpstr>
      <vt:lpstr>Century Gothic</vt:lpstr>
      <vt:lpstr>Courier New</vt:lpstr>
      <vt:lpstr>Times New Roman</vt:lpstr>
      <vt:lpstr>Wingdings</vt:lpstr>
      <vt:lpstr>Wingdings 3</vt:lpstr>
      <vt:lpstr>Wisp</vt:lpstr>
      <vt:lpstr>     Haemoprotozoan Diseases of Horse</vt:lpstr>
      <vt:lpstr>PowerPoint Presentation</vt:lpstr>
      <vt:lpstr>PowerPoint Presentation</vt:lpstr>
      <vt:lpstr>Family: Trypanosomatidae</vt:lpstr>
      <vt:lpstr>GENUS: LEISHMANIA</vt:lpstr>
      <vt:lpstr>GENUS: LEISHMANIA</vt:lpstr>
      <vt:lpstr>GENUS: LEISHMANIA</vt:lpstr>
      <vt:lpstr>GENUS: LEISHMANIA </vt:lpstr>
      <vt:lpstr>GENUS: LEISHMANIA</vt:lpstr>
      <vt:lpstr>Life- cycle of Leishmania  spp.</vt:lpstr>
      <vt:lpstr>Leishmania donovani</vt:lpstr>
      <vt:lpstr>Visceral leishmaniosis</vt:lpstr>
      <vt:lpstr>Visceral leishmaniosis</vt:lpstr>
      <vt:lpstr>Visceral leishmaniosis</vt:lpstr>
      <vt:lpstr>Visceral leishmaniosis</vt:lpstr>
      <vt:lpstr>Visceral leishmaniosis in Dog</vt:lpstr>
      <vt:lpstr>Visceral leishmaniosis</vt:lpstr>
      <vt:lpstr>Visceral leishmaniosis</vt:lpstr>
      <vt:lpstr>Diagnosis of visceral leishmaniosis</vt:lpstr>
      <vt:lpstr>Diagnosis of visceral leishmaniosis</vt:lpstr>
      <vt:lpstr>Visceral leishmaniosis</vt:lpstr>
      <vt:lpstr>Visceral leishmaniosis</vt:lpstr>
      <vt:lpstr>Leishmania tropica</vt:lpstr>
      <vt:lpstr>Life- cycle of Leishmania tropica</vt:lpstr>
      <vt:lpstr>Cutaneous leishmaniosis</vt:lpstr>
      <vt:lpstr>Lesions of Cutaneous leishmaniosis</vt:lpstr>
      <vt:lpstr>Cutaneous leishmaniosis</vt:lpstr>
      <vt:lpstr>Diagnosis of Cutaneous leishmaniosis</vt:lpstr>
      <vt:lpstr>Cutaneous leishmaniosis</vt:lpstr>
      <vt:lpstr>   Control of cutaneous leishmaniosis</vt:lpstr>
    </vt:vector>
  </TitlesOfParts>
  <Company>HP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Haemoprotozoan diseases of Horse</dc:title>
  <dc:creator>Ajit Kumar</dc:creator>
  <cp:lastModifiedBy>user</cp:lastModifiedBy>
  <cp:revision>79</cp:revision>
  <cp:lastPrinted>2019-11-21T10:56:16Z</cp:lastPrinted>
  <dcterms:created xsi:type="dcterms:W3CDTF">2019-10-15T08:59:27Z</dcterms:created>
  <dcterms:modified xsi:type="dcterms:W3CDTF">2020-03-29T11:43:47Z</dcterms:modified>
</cp:coreProperties>
</file>