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57" r:id="rId3"/>
    <p:sldId id="259" r:id="rId4"/>
    <p:sldId id="260" r:id="rId5"/>
    <p:sldId id="261" r:id="rId6"/>
    <p:sldId id="262" r:id="rId7"/>
    <p:sldId id="263" r:id="rId8"/>
    <p:sldId id="264" r:id="rId9"/>
    <p:sldId id="265" r:id="rId10"/>
    <p:sldId id="266" r:id="rId11"/>
    <p:sldId id="389" r:id="rId12"/>
    <p:sldId id="267" r:id="rId13"/>
    <p:sldId id="268" r:id="rId14"/>
    <p:sldId id="269" r:id="rId15"/>
    <p:sldId id="270" r:id="rId16"/>
    <p:sldId id="390" r:id="rId17"/>
    <p:sldId id="271" r:id="rId18"/>
    <p:sldId id="272" r:id="rId19"/>
    <p:sldId id="273" r:id="rId20"/>
    <p:sldId id="274" r:id="rId21"/>
    <p:sldId id="275" r:id="rId22"/>
    <p:sldId id="276" r:id="rId23"/>
    <p:sldId id="277" r:id="rId24"/>
    <p:sldId id="278" r:id="rId25"/>
    <p:sldId id="279" r:id="rId26"/>
    <p:sldId id="391" r:id="rId27"/>
    <p:sldId id="280" r:id="rId28"/>
    <p:sldId id="281" r:id="rId29"/>
    <p:sldId id="282" r:id="rId30"/>
    <p:sldId id="283" r:id="rId31"/>
    <p:sldId id="284" r:id="rId32"/>
    <p:sldId id="308" r:id="rId33"/>
    <p:sldId id="392" r:id="rId34"/>
    <p:sldId id="310" r:id="rId35"/>
    <p:sldId id="311" r:id="rId36"/>
    <p:sldId id="312" r:id="rId37"/>
    <p:sldId id="313" r:id="rId38"/>
    <p:sldId id="314" r:id="rId39"/>
    <p:sldId id="315" r:id="rId40"/>
    <p:sldId id="316" r:id="rId41"/>
    <p:sldId id="317" r:id="rId42"/>
    <p:sldId id="318" r:id="rId43"/>
    <p:sldId id="319" r:id="rId44"/>
    <p:sldId id="320" r:id="rId45"/>
    <p:sldId id="321" r:id="rId46"/>
    <p:sldId id="322" r:id="rId47"/>
    <p:sldId id="323" r:id="rId48"/>
    <p:sldId id="324" r:id="rId49"/>
    <p:sldId id="325" r:id="rId50"/>
    <p:sldId id="326" r:id="rId51"/>
    <p:sldId id="327" r:id="rId52"/>
    <p:sldId id="328" r:id="rId53"/>
    <p:sldId id="329" r:id="rId54"/>
    <p:sldId id="330" r:id="rId55"/>
    <p:sldId id="394" r:id="rId56"/>
    <p:sldId id="332" r:id="rId57"/>
    <p:sldId id="333" r:id="rId58"/>
    <p:sldId id="334" r:id="rId59"/>
    <p:sldId id="335" r:id="rId60"/>
    <p:sldId id="336" r:id="rId61"/>
    <p:sldId id="337" r:id="rId62"/>
    <p:sldId id="338" r:id="rId63"/>
    <p:sldId id="339" r:id="rId64"/>
    <p:sldId id="340" r:id="rId65"/>
    <p:sldId id="341" r:id="rId66"/>
    <p:sldId id="342" r:id="rId67"/>
    <p:sldId id="395" r:id="rId68"/>
    <p:sldId id="343" r:id="rId69"/>
    <p:sldId id="344" r:id="rId70"/>
    <p:sldId id="345" r:id="rId71"/>
    <p:sldId id="346" r:id="rId72"/>
    <p:sldId id="347" r:id="rId73"/>
    <p:sldId id="348" r:id="rId74"/>
    <p:sldId id="349" r:id="rId75"/>
    <p:sldId id="350" r:id="rId76"/>
    <p:sldId id="351" r:id="rId77"/>
    <p:sldId id="352" r:id="rId78"/>
    <p:sldId id="354" r:id="rId79"/>
    <p:sldId id="396" r:id="rId80"/>
    <p:sldId id="382" r:id="rId81"/>
    <p:sldId id="383" r:id="rId82"/>
    <p:sldId id="384" r:id="rId83"/>
    <p:sldId id="397" r:id="rId84"/>
    <p:sldId id="385" r:id="rId85"/>
    <p:sldId id="386" r:id="rId86"/>
    <p:sldId id="387" r:id="rId87"/>
    <p:sldId id="388" r:id="rId88"/>
    <p:sldId id="398" r:id="rId89"/>
    <p:sldId id="355" r:id="rId90"/>
    <p:sldId id="356" r:id="rId91"/>
    <p:sldId id="357" r:id="rId92"/>
    <p:sldId id="358" r:id="rId93"/>
    <p:sldId id="359" r:id="rId94"/>
    <p:sldId id="399" r:id="rId95"/>
    <p:sldId id="360" r:id="rId96"/>
    <p:sldId id="361" r:id="rId97"/>
    <p:sldId id="362" r:id="rId98"/>
    <p:sldId id="363" r:id="rId99"/>
    <p:sldId id="364" r:id="rId100"/>
    <p:sldId id="400" r:id="rId101"/>
    <p:sldId id="365" r:id="rId102"/>
    <p:sldId id="366" r:id="rId103"/>
    <p:sldId id="367" r:id="rId104"/>
    <p:sldId id="368" r:id="rId105"/>
    <p:sldId id="401" r:id="rId106"/>
    <p:sldId id="369" r:id="rId107"/>
    <p:sldId id="370" r:id="rId108"/>
    <p:sldId id="371" r:id="rId109"/>
    <p:sldId id="372" r:id="rId110"/>
    <p:sldId id="373" r:id="rId111"/>
    <p:sldId id="374" r:id="rId112"/>
    <p:sldId id="402" r:id="rId113"/>
    <p:sldId id="375" r:id="rId114"/>
    <p:sldId id="376" r:id="rId115"/>
    <p:sldId id="377" r:id="rId1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D44641-F14D-497F-9CCC-8B19FE0F35AC}" type="datetimeFigureOut">
              <a:rPr lang="en-US" smtClean="0"/>
              <a:pPr/>
              <a:t>29-Mar-20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4641-F14D-497F-9CCC-8B19FE0F35AC}" type="datetimeFigureOut">
              <a:rPr lang="en-US" smtClean="0"/>
              <a:pPr/>
              <a:t>29-Mar-20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4641-F14D-497F-9CCC-8B19FE0F35AC}" type="datetimeFigureOut">
              <a:rPr lang="en-US" smtClean="0"/>
              <a:pPr/>
              <a:t>29-Mar-20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4641-F14D-497F-9CCC-8B19FE0F35AC}" type="datetimeFigureOut">
              <a:rPr lang="en-US" smtClean="0"/>
              <a:pPr/>
              <a:t>29-Mar-20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D44641-F14D-497F-9CCC-8B19FE0F35AC}" type="datetimeFigureOut">
              <a:rPr lang="en-US" smtClean="0"/>
              <a:pPr/>
              <a:t>29-Mar-20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D44641-F14D-497F-9CCC-8B19FE0F35AC}" type="datetimeFigureOut">
              <a:rPr lang="en-US" smtClean="0"/>
              <a:pPr/>
              <a:t>29-Mar-20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D44641-F14D-497F-9CCC-8B19FE0F35AC}" type="datetimeFigureOut">
              <a:rPr lang="en-US" smtClean="0"/>
              <a:pPr/>
              <a:t>29-Mar-20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D44641-F14D-497F-9CCC-8B19FE0F35AC}" type="datetimeFigureOut">
              <a:rPr lang="en-US" smtClean="0"/>
              <a:pPr/>
              <a:t>29-Mar-20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44641-F14D-497F-9CCC-8B19FE0F35AC}" type="datetimeFigureOut">
              <a:rPr lang="en-US" smtClean="0"/>
              <a:pPr/>
              <a:t>29-Mar-20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44641-F14D-497F-9CCC-8B19FE0F35AC}" type="datetimeFigureOut">
              <a:rPr lang="en-US" smtClean="0"/>
              <a:pPr/>
              <a:t>29-Mar-20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44641-F14D-497F-9CCC-8B19FE0F35AC}" type="datetimeFigureOut">
              <a:rPr lang="en-US" smtClean="0"/>
              <a:pPr/>
              <a:t>29-Mar-20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AF45D-A853-4B56-A0C3-C6619946A4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D44641-F14D-497F-9CCC-8B19FE0F35AC}" type="datetimeFigureOut">
              <a:rPr lang="en-US" smtClean="0"/>
              <a:pPr/>
              <a:t>29-Mar-20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5AF45D-A853-4B56-A0C3-C6619946A4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228600"/>
            <a:ext cx="8382000" cy="6400800"/>
          </a:xfrm>
        </p:spPr>
        <p:txBody>
          <a:bodyPr>
            <a:normAutofit lnSpcReduction="10000"/>
          </a:bodyPr>
          <a:lstStyle/>
          <a:p>
            <a:r>
              <a:rPr lang="en-IN" sz="24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UNIT-6 </a:t>
            </a:r>
            <a:endParaRPr lang="en-IN"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en-IN"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t>
            </a:r>
            <a:r>
              <a:rPr lang="en-IN" sz="24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LIVESTOCK ECONOMICS AND MARKETING)</a:t>
            </a:r>
          </a:p>
          <a:p>
            <a:endParaRPr lang="en-IN"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r>
              <a:rPr lang="en-IN" sz="2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Department of Veterinary &amp; Animal Husbandry Extension Education, BVC</a:t>
            </a:r>
            <a:endParaRPr lang="en-IN"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295400" y="1066800"/>
            <a:ext cx="3200400" cy="17526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xmlns="" val="0"/>
              </a:ext>
            </a:extLst>
          </a:blip>
          <a:stretch>
            <a:fillRect/>
          </a:stretch>
        </p:blipFill>
        <p:spPr bwMode="auto">
          <a:xfrm>
            <a:off x="1295400" y="3454908"/>
            <a:ext cx="3200400" cy="1802892"/>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xmlns="" val="0"/>
              </a:ext>
            </a:extLst>
          </a:blip>
          <a:stretch>
            <a:fillRect/>
          </a:stretch>
        </p:blipFill>
        <p:spPr bwMode="auto">
          <a:xfrm>
            <a:off x="4495800" y="3429000"/>
            <a:ext cx="3175000" cy="19050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xmlns="" val="0"/>
              </a:ext>
            </a:extLst>
          </a:blip>
          <a:stretch>
            <a:fillRect/>
          </a:stretch>
        </p:blipFill>
        <p:spPr bwMode="auto">
          <a:xfrm>
            <a:off x="4622354" y="1066800"/>
            <a:ext cx="3023491" cy="17526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69651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200" b="1" dirty="0" smtClean="0"/>
              <a:t>Growth/Modern Definition</a:t>
            </a:r>
            <a:endParaRPr lang="en-IN" sz="4200" b="1" dirty="0"/>
          </a:p>
        </p:txBody>
      </p:sp>
      <p:sp>
        <p:nvSpPr>
          <p:cNvPr id="3" name="Content Placeholder 2"/>
          <p:cNvSpPr>
            <a:spLocks noGrp="1"/>
          </p:cNvSpPr>
          <p:nvPr>
            <p:ph idx="1"/>
          </p:nvPr>
        </p:nvSpPr>
        <p:spPr>
          <a:xfrm>
            <a:off x="76200" y="1371600"/>
            <a:ext cx="8991600" cy="5334000"/>
          </a:xfrm>
        </p:spPr>
        <p:txBody>
          <a:bodyPr>
            <a:normAutofit/>
          </a:bodyPr>
          <a:lstStyle/>
          <a:p>
            <a:pPr algn="just"/>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Samuelson and Keynes gave modern </a:t>
            </a:r>
            <a:r>
              <a:rPr lang="en-US" sz="2400" dirty="0">
                <a:latin typeface="Times New Roman" pitchFamily="18" charset="0"/>
                <a:cs typeface="Times New Roman" pitchFamily="18" charset="0"/>
              </a:rPr>
              <a:t>definition of </a:t>
            </a:r>
            <a:r>
              <a:rPr lang="en-US" sz="2400" dirty="0" smtClean="0">
                <a:latin typeface="Times New Roman" pitchFamily="18" charset="0"/>
                <a:cs typeface="Times New Roman" pitchFamily="18" charset="0"/>
              </a:rPr>
              <a:t>economics</a:t>
            </a:r>
          </a:p>
          <a:p>
            <a:pPr algn="just"/>
            <a:endParaRPr lang="en-US" sz="2400"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Economics is the study of </a:t>
            </a:r>
            <a:r>
              <a:rPr lang="en-US" sz="2400" b="1" dirty="0">
                <a:latin typeface="Times New Roman" pitchFamily="18" charset="0"/>
                <a:cs typeface="Times New Roman" pitchFamily="18" charset="0"/>
              </a:rPr>
              <a:t>how</a:t>
            </a:r>
            <a:r>
              <a:rPr lang="en-US" sz="2400" dirty="0">
                <a:latin typeface="Times New Roman" pitchFamily="18" charset="0"/>
                <a:cs typeface="Times New Roman" pitchFamily="18" charset="0"/>
              </a:rPr>
              <a:t> </a:t>
            </a:r>
            <a:r>
              <a:rPr lang="en-US" sz="2400" dirty="0">
                <a:solidFill>
                  <a:srgbClr val="FF0000"/>
                </a:solidFill>
                <a:latin typeface="Times New Roman" pitchFamily="18" charset="0"/>
                <a:cs typeface="Times New Roman" pitchFamily="18" charset="0"/>
              </a:rPr>
              <a:t>men and </a:t>
            </a:r>
            <a:r>
              <a:rPr lang="en-US" sz="2400" dirty="0" smtClean="0">
                <a:solidFill>
                  <a:srgbClr val="FF0000"/>
                </a:solidFill>
                <a:latin typeface="Times New Roman" pitchFamily="18" charset="0"/>
                <a:cs typeface="Times New Roman" pitchFamily="18" charset="0"/>
              </a:rPr>
              <a:t>society choose</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with </a:t>
            </a:r>
            <a:r>
              <a:rPr lang="en-US" sz="2400" dirty="0">
                <a:latin typeface="Times New Roman" pitchFamily="18" charset="0"/>
                <a:cs typeface="Times New Roman" pitchFamily="18" charset="0"/>
              </a:rPr>
              <a:t>or without money, </a:t>
            </a:r>
            <a:r>
              <a:rPr lang="en-US" sz="2400" b="1" dirty="0">
                <a:latin typeface="Times New Roman" pitchFamily="18" charset="0"/>
                <a:cs typeface="Times New Roman" pitchFamily="18" charset="0"/>
              </a:rPr>
              <a:t>to employee</a:t>
            </a:r>
            <a:r>
              <a:rPr lang="en-US" sz="2400" dirty="0">
                <a:latin typeface="Times New Roman" pitchFamily="18" charset="0"/>
                <a:cs typeface="Times New Roman" pitchFamily="18" charset="0"/>
              </a:rPr>
              <a:t> </a:t>
            </a:r>
            <a:r>
              <a:rPr lang="en-US" sz="2400" dirty="0" smtClean="0">
                <a:solidFill>
                  <a:srgbClr val="FF0000"/>
                </a:solidFill>
                <a:latin typeface="Times New Roman" pitchFamily="18" charset="0"/>
                <a:cs typeface="Times New Roman" pitchFamily="18" charset="0"/>
              </a:rPr>
              <a:t>scarce productive </a:t>
            </a:r>
            <a:r>
              <a:rPr lang="en-US" sz="2400" dirty="0">
                <a:solidFill>
                  <a:srgbClr val="FF0000"/>
                </a:solidFill>
                <a:latin typeface="Times New Roman" pitchFamily="18" charset="0"/>
                <a:cs typeface="Times New Roman" pitchFamily="18" charset="0"/>
              </a:rPr>
              <a:t>resources </a:t>
            </a:r>
            <a:r>
              <a:rPr lang="en-US" sz="2400" dirty="0">
                <a:latin typeface="Times New Roman" pitchFamily="18" charset="0"/>
                <a:cs typeface="Times New Roman" pitchFamily="18" charset="0"/>
              </a:rPr>
              <a:t>which </a:t>
            </a:r>
            <a:r>
              <a:rPr lang="en-US" sz="2400" dirty="0">
                <a:solidFill>
                  <a:srgbClr val="FF0000"/>
                </a:solidFill>
                <a:latin typeface="Times New Roman" pitchFamily="18" charset="0"/>
                <a:cs typeface="Times New Roman" pitchFamily="18" charset="0"/>
              </a:rPr>
              <a:t>could have alternate </a:t>
            </a:r>
            <a:r>
              <a:rPr lang="en-US" sz="2400" dirty="0" smtClean="0">
                <a:solidFill>
                  <a:srgbClr val="FF0000"/>
                </a:solidFill>
                <a:latin typeface="Times New Roman" pitchFamily="18" charset="0"/>
                <a:cs typeface="Times New Roman" pitchFamily="18" charset="0"/>
              </a:rPr>
              <a:t>uses</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to </a:t>
            </a:r>
            <a:r>
              <a:rPr lang="en-US" sz="2400" b="1" dirty="0">
                <a:solidFill>
                  <a:srgbClr val="FF0000"/>
                </a:solidFill>
                <a:latin typeface="Times New Roman" pitchFamily="18" charset="0"/>
                <a:cs typeface="Times New Roman" pitchFamily="18" charset="0"/>
              </a:rPr>
              <a:t>produce</a:t>
            </a:r>
            <a:r>
              <a:rPr lang="en-US" sz="2400" b="1" dirty="0">
                <a:latin typeface="Times New Roman" pitchFamily="18" charset="0"/>
                <a:cs typeface="Times New Roman" pitchFamily="18" charset="0"/>
              </a:rPr>
              <a:t> </a:t>
            </a:r>
            <a:r>
              <a:rPr lang="en-US" sz="2400" dirty="0">
                <a:latin typeface="Times New Roman" pitchFamily="18" charset="0"/>
                <a:cs typeface="Times New Roman" pitchFamily="18" charset="0"/>
              </a:rPr>
              <a:t>various commodities over </a:t>
            </a:r>
            <a:r>
              <a:rPr lang="en-US" sz="2400" b="1" dirty="0">
                <a:latin typeface="Times New Roman" pitchFamily="18" charset="0"/>
                <a:cs typeface="Times New Roman" pitchFamily="18" charset="0"/>
              </a:rPr>
              <a:t>time</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and </a:t>
            </a:r>
            <a:r>
              <a:rPr lang="en-US" sz="2400" b="1" dirty="0" smtClean="0">
                <a:solidFill>
                  <a:srgbClr val="FF0000"/>
                </a:solidFill>
                <a:latin typeface="Times New Roman" pitchFamily="18" charset="0"/>
                <a:cs typeface="Times New Roman" pitchFamily="18" charset="0"/>
              </a:rPr>
              <a:t>distribute</a:t>
            </a:r>
            <a:r>
              <a:rPr lang="en-US" sz="2400" dirty="0" smtClean="0">
                <a:latin typeface="Times New Roman" pitchFamily="18" charset="0"/>
                <a:cs typeface="Times New Roman" pitchFamily="18" charset="0"/>
              </a:rPr>
              <a:t> them for </a:t>
            </a:r>
            <a:r>
              <a:rPr lang="en-US" sz="2400" dirty="0" smtClean="0">
                <a:solidFill>
                  <a:srgbClr val="FF0000"/>
                </a:solidFill>
                <a:latin typeface="Times New Roman" pitchFamily="18" charset="0"/>
                <a:cs typeface="Times New Roman" pitchFamily="18" charset="0"/>
              </a:rPr>
              <a:t>consumption</a:t>
            </a:r>
            <a:r>
              <a:rPr lang="en-US" sz="2400" dirty="0" smtClean="0">
                <a:latin typeface="Times New Roman" pitchFamily="18" charset="0"/>
                <a:cs typeface="Times New Roman" pitchFamily="18" charset="0"/>
              </a:rPr>
              <a:t> now and in future among various people and groups of society.</a:t>
            </a:r>
            <a:endParaRPr lang="en-US" sz="2400" dirty="0">
              <a:latin typeface="Times New Roman" pitchFamily="18" charset="0"/>
              <a:cs typeface="Times New Roman" pitchFamily="18" charset="0"/>
            </a:endParaRPr>
          </a:p>
          <a:p>
            <a:pPr marL="0" indent="0" algn="just">
              <a:buNone/>
            </a:pP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9963079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10</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304800" y="3657600"/>
            <a:ext cx="8082206" cy="1815882"/>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Value </a:t>
            </a:r>
          </a:p>
          <a:p>
            <a:pPr lvl="0"/>
            <a:r>
              <a:rPr lang="en-US" sz="2800" b="1" dirty="0" smtClean="0">
                <a:solidFill>
                  <a:srgbClr val="0070C0"/>
                </a:solidFill>
                <a:latin typeface="Arial Black" pitchFamily="34" charset="0"/>
                <a:cs typeface="Times New Roman" pitchFamily="18" charset="0"/>
              </a:rPr>
              <a:t>Real Income V/s Money income</a:t>
            </a:r>
          </a:p>
          <a:p>
            <a:pPr lvl="0"/>
            <a:r>
              <a:rPr lang="en-US" sz="2800" b="1" dirty="0" smtClean="0">
                <a:solidFill>
                  <a:srgbClr val="0070C0"/>
                </a:solidFill>
                <a:latin typeface="Arial Black" pitchFamily="34" charset="0"/>
                <a:cs typeface="Times New Roman" pitchFamily="18" charset="0"/>
              </a:rPr>
              <a:t>Price determination</a:t>
            </a:r>
          </a:p>
          <a:p>
            <a:pPr lvl="0"/>
            <a:endParaRPr lang="en-US" sz="2800" b="1" dirty="0" smtClean="0">
              <a:solidFill>
                <a:srgbClr val="0070C0"/>
              </a:solidFill>
              <a:latin typeface="Arial Black" pitchFamily="34" charset="0"/>
              <a:cs typeface="Times New Roman" pitchFamily="18" charset="0"/>
            </a:endParaRP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VALUE</a:t>
            </a:r>
          </a:p>
        </p:txBody>
      </p:sp>
      <p:sp>
        <p:nvSpPr>
          <p:cNvPr id="18435" name="Rectangle 3"/>
          <p:cNvSpPr>
            <a:spLocks noGrp="1" noChangeArrowheads="1"/>
          </p:cNvSpPr>
          <p:nvPr>
            <p:ph type="body" idx="1"/>
          </p:nvPr>
        </p:nvSpPr>
        <p:spPr/>
        <p:txBody>
          <a:bodyPr/>
          <a:lstStyle/>
          <a:p>
            <a:r>
              <a:rPr lang="en-US" sz="2400" b="1"/>
              <a:t>It is used in the sense of value- in – Exchange</a:t>
            </a:r>
          </a:p>
          <a:p>
            <a:endParaRPr lang="en-US" sz="2400" b="1"/>
          </a:p>
          <a:p>
            <a:r>
              <a:rPr lang="en-US" sz="2400" b="1"/>
              <a:t>The power of commodity to get other things in exchange</a:t>
            </a:r>
          </a:p>
          <a:p>
            <a:endParaRPr lang="en-US" sz="2400" b="1"/>
          </a:p>
          <a:p>
            <a:pPr>
              <a:buFontTx/>
              <a:buNone/>
            </a:pPr>
            <a:r>
              <a:rPr lang="en-US" sz="2400" b="1"/>
              <a:t>Characteristics of Value: </a:t>
            </a:r>
          </a:p>
          <a:p>
            <a:r>
              <a:rPr lang="en-US" sz="2400" b="1"/>
              <a:t>- Scarcity </a:t>
            </a:r>
          </a:p>
          <a:p>
            <a:r>
              <a:rPr lang="en-US" sz="2400" b="1"/>
              <a:t>- Utility</a:t>
            </a:r>
          </a:p>
          <a:p>
            <a:r>
              <a:rPr lang="en-US" sz="2400" b="1"/>
              <a:t>-Transferability</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VALUE OF PRICE</a:t>
            </a:r>
          </a:p>
        </p:txBody>
      </p:sp>
      <p:sp>
        <p:nvSpPr>
          <p:cNvPr id="19459" name="Rectangle 3"/>
          <p:cNvSpPr>
            <a:spLocks noGrp="1" noChangeArrowheads="1"/>
          </p:cNvSpPr>
          <p:nvPr>
            <p:ph type="body" idx="1"/>
          </p:nvPr>
        </p:nvSpPr>
        <p:spPr/>
        <p:txBody>
          <a:bodyPr/>
          <a:lstStyle/>
          <a:p>
            <a:r>
              <a:rPr lang="en-US" sz="2400" b="1"/>
              <a:t>When a Commodity is expressed in terms of money, it is called value in price.</a:t>
            </a:r>
          </a:p>
          <a:p>
            <a:endParaRPr lang="en-US" sz="2400" b="1"/>
          </a:p>
          <a:p>
            <a:r>
              <a:rPr lang="en-US" sz="2400" b="1"/>
              <a:t>- Value in Price</a:t>
            </a:r>
          </a:p>
          <a:p>
            <a:endParaRPr lang="en-US" sz="2400" b="1"/>
          </a:p>
          <a:p>
            <a:r>
              <a:rPr lang="en-US" sz="2400" b="1"/>
              <a:t>- Value in Exchange</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Real Income V/S Money Income</a:t>
            </a:r>
          </a:p>
        </p:txBody>
      </p:sp>
      <p:sp>
        <p:nvSpPr>
          <p:cNvPr id="20483" name="Rectangle 3"/>
          <p:cNvSpPr>
            <a:spLocks noGrp="1" noChangeArrowheads="1"/>
          </p:cNvSpPr>
          <p:nvPr>
            <p:ph type="body" idx="1"/>
          </p:nvPr>
        </p:nvSpPr>
        <p:spPr/>
        <p:txBody>
          <a:bodyPr/>
          <a:lstStyle/>
          <a:p>
            <a:r>
              <a:rPr lang="en-US" sz="2400" b="1"/>
              <a:t>Money  Income –income received in terms of money value. E.g . The wages, Rent, interests etc. </a:t>
            </a:r>
          </a:p>
          <a:p>
            <a:r>
              <a:rPr lang="en-US" sz="2400" b="1"/>
              <a:t>It may be calculated as daily, monthly, annualy income etc.</a:t>
            </a:r>
          </a:p>
          <a:p>
            <a:r>
              <a:rPr lang="en-US" sz="2400" b="1"/>
              <a:t>Real Income: The goods and services an individual is able to purchase from market is his real income.</a:t>
            </a:r>
          </a:p>
          <a:p>
            <a:r>
              <a:rPr lang="en-US" sz="2400" b="1"/>
              <a:t>Money income may be very high, but real income may not be.</a:t>
            </a:r>
          </a:p>
          <a:p>
            <a:r>
              <a:rPr lang="en-US" sz="2400" b="1"/>
              <a:t>Value- In- Exchange: All those commodities which can be used for exchange, for another goods and services </a:t>
            </a:r>
          </a:p>
          <a:p>
            <a:endParaRPr lang="en-US" sz="2400" b="1"/>
          </a:p>
          <a:p>
            <a:endParaRPr lang="en-US" sz="2400" b="1"/>
          </a:p>
          <a:p>
            <a:endParaRPr lang="en-US" sz="2400" b="1"/>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PRICE DETERMINATION</a:t>
            </a:r>
          </a:p>
        </p:txBody>
      </p:sp>
      <p:sp>
        <p:nvSpPr>
          <p:cNvPr id="21507" name="Rectangle 3"/>
          <p:cNvSpPr>
            <a:spLocks noGrp="1" noChangeArrowheads="1"/>
          </p:cNvSpPr>
          <p:nvPr>
            <p:ph type="body" idx="1"/>
          </p:nvPr>
        </p:nvSpPr>
        <p:spPr/>
        <p:txBody>
          <a:bodyPr/>
          <a:lstStyle/>
          <a:p>
            <a:endParaRPr lang="en-US" sz="2400" b="1"/>
          </a:p>
          <a:p>
            <a:endParaRPr lang="en-US" sz="2400" b="1"/>
          </a:p>
          <a:p>
            <a:r>
              <a:rPr lang="en-US" sz="2400" b="1"/>
              <a:t>Explained by - Demand and supply theory </a:t>
            </a:r>
          </a:p>
          <a:p>
            <a:pPr lvl="4"/>
            <a:r>
              <a:rPr lang="en-US" sz="2400" b="1"/>
              <a:t>The Price of a commodity is determined under perfect market conditions on the basis of demand of a commodity and its supply</a:t>
            </a:r>
            <a:r>
              <a:rPr lang="en-US" sz="1600" b="1"/>
              <a:t>.</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11</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304800" y="3657600"/>
            <a:ext cx="8082206" cy="2677656"/>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Exchange </a:t>
            </a:r>
          </a:p>
          <a:p>
            <a:pPr lvl="0"/>
            <a:r>
              <a:rPr lang="en-US" sz="2800" b="1" dirty="0" smtClean="0">
                <a:solidFill>
                  <a:srgbClr val="0070C0"/>
                </a:solidFill>
                <a:latin typeface="Arial Black" pitchFamily="34" charset="0"/>
                <a:cs typeface="Times New Roman" pitchFamily="18" charset="0"/>
              </a:rPr>
              <a:t>Theory of Production</a:t>
            </a:r>
          </a:p>
          <a:p>
            <a:pPr lvl="0"/>
            <a:r>
              <a:rPr lang="en-US" sz="2800" b="1" dirty="0" err="1" smtClean="0">
                <a:solidFill>
                  <a:srgbClr val="0070C0"/>
                </a:solidFill>
                <a:latin typeface="Arial Black" pitchFamily="34" charset="0"/>
                <a:cs typeface="Times New Roman" pitchFamily="18" charset="0"/>
              </a:rPr>
              <a:t>Labour</a:t>
            </a:r>
            <a:r>
              <a:rPr lang="en-US" sz="2800" b="1" dirty="0" smtClean="0">
                <a:solidFill>
                  <a:srgbClr val="0070C0"/>
                </a:solidFill>
                <a:latin typeface="Arial Black" pitchFamily="34" charset="0"/>
                <a:cs typeface="Times New Roman" pitchFamily="18" charset="0"/>
              </a:rPr>
              <a:t> &amp; division</a:t>
            </a:r>
          </a:p>
          <a:p>
            <a:pPr lvl="0"/>
            <a:r>
              <a:rPr lang="en-US" sz="2800" b="1" dirty="0" smtClean="0">
                <a:solidFill>
                  <a:srgbClr val="0070C0"/>
                </a:solidFill>
                <a:latin typeface="Arial Black" pitchFamily="34" charset="0"/>
                <a:cs typeface="Times New Roman" pitchFamily="18" charset="0"/>
              </a:rPr>
              <a:t>Capital</a:t>
            </a:r>
          </a:p>
          <a:p>
            <a:pPr lvl="0"/>
            <a:r>
              <a:rPr lang="en-US" sz="2800" b="1" dirty="0" smtClean="0">
                <a:solidFill>
                  <a:srgbClr val="0070C0"/>
                </a:solidFill>
                <a:latin typeface="Arial Black" pitchFamily="34" charset="0"/>
                <a:cs typeface="Times New Roman" pitchFamily="18" charset="0"/>
              </a:rPr>
              <a:t>Production</a:t>
            </a:r>
          </a:p>
          <a:p>
            <a:pPr lvl="0"/>
            <a:endParaRPr lang="en-US" sz="2800" b="1" dirty="0" smtClean="0">
              <a:solidFill>
                <a:srgbClr val="0070C0"/>
              </a:solidFill>
              <a:latin typeface="Arial Black" pitchFamily="34" charset="0"/>
              <a:cs typeface="Times New Roman" pitchFamily="18" charset="0"/>
            </a:endParaRP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EXCHANGE</a:t>
            </a:r>
          </a:p>
        </p:txBody>
      </p:sp>
      <p:sp>
        <p:nvSpPr>
          <p:cNvPr id="22531" name="Rectangle 3"/>
          <p:cNvSpPr>
            <a:spLocks noGrp="1" noChangeArrowheads="1"/>
          </p:cNvSpPr>
          <p:nvPr>
            <p:ph type="body" idx="1"/>
          </p:nvPr>
        </p:nvSpPr>
        <p:spPr/>
        <p:txBody>
          <a:bodyPr/>
          <a:lstStyle/>
          <a:p>
            <a:r>
              <a:rPr lang="en-US" sz="2400" b="1"/>
              <a:t>The market where the products are brought by the prodsucers to be sold to the consumers</a:t>
            </a:r>
          </a:p>
          <a:p>
            <a:endParaRPr lang="en-US" sz="2400" b="1"/>
          </a:p>
          <a:p>
            <a:pPr>
              <a:buFontTx/>
              <a:buNone/>
            </a:pPr>
            <a:r>
              <a:rPr lang="en-US" sz="2400" b="1"/>
              <a:t>Types: </a:t>
            </a:r>
          </a:p>
          <a:p>
            <a:r>
              <a:rPr lang="en-US" sz="2400" b="1"/>
              <a:t>- Producers Exchange- Where the stable commodities e.g. Rice, Fish, Eggs are brought and sold.</a:t>
            </a:r>
          </a:p>
          <a:p>
            <a:endParaRPr lang="en-US" sz="2400" b="1"/>
          </a:p>
          <a:p>
            <a:r>
              <a:rPr lang="en-US" sz="2400" b="1"/>
              <a:t>Stock Exchange: Market of companies shares, stocks and debentures.</a:t>
            </a:r>
          </a:p>
          <a:p>
            <a:endParaRPr lang="en-US" sz="2400" b="1"/>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sz="4000"/>
              <a:t>THEORY OF PRODUCTION</a:t>
            </a:r>
            <a:br>
              <a:rPr lang="en-US" sz="4000"/>
            </a:br>
            <a:r>
              <a:rPr lang="en-US" sz="4000"/>
              <a:t>(Law of Returns)</a:t>
            </a:r>
          </a:p>
        </p:txBody>
      </p:sp>
      <p:sp>
        <p:nvSpPr>
          <p:cNvPr id="23555" name="Rectangle 3"/>
          <p:cNvSpPr>
            <a:spLocks noGrp="1" noChangeArrowheads="1"/>
          </p:cNvSpPr>
          <p:nvPr>
            <p:ph type="body" idx="1"/>
          </p:nvPr>
        </p:nvSpPr>
        <p:spPr/>
        <p:txBody>
          <a:bodyPr/>
          <a:lstStyle/>
          <a:p>
            <a:r>
              <a:rPr lang="en-US" sz="2000" b="1"/>
              <a:t>Law of diminishing returns- “An increase in the capital and labour applied in the cultivation of land causes in general a less than proportionate increase in the amount of the produced raised, unless it happens to concide with an improvement in the art of agriculture” – A Marshall</a:t>
            </a:r>
          </a:p>
          <a:p>
            <a:endParaRPr lang="en-US" sz="2000" b="1"/>
          </a:p>
          <a:p>
            <a:r>
              <a:rPr lang="en-US" sz="2000" b="1"/>
              <a:t>- If farmers put every year more and more labour and capital, he will find the successive return per unit will not increase rather actually decreases.</a:t>
            </a:r>
          </a:p>
          <a:p>
            <a:endParaRPr lang="en-US" sz="2000" b="1"/>
          </a:p>
          <a:p>
            <a:r>
              <a:rPr lang="en-US" sz="2000" b="1"/>
              <a:t>Law of diminishing returns is applicable to production hence it is known as Theory / Law of Production</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LABOUR &amp; DIVISION</a:t>
            </a:r>
          </a:p>
        </p:txBody>
      </p:sp>
      <p:sp>
        <p:nvSpPr>
          <p:cNvPr id="24579" name="Rectangle 3"/>
          <p:cNvSpPr>
            <a:spLocks noGrp="1" noChangeArrowheads="1"/>
          </p:cNvSpPr>
          <p:nvPr>
            <p:ph type="body" idx="1"/>
          </p:nvPr>
        </p:nvSpPr>
        <p:spPr/>
        <p:txBody>
          <a:bodyPr/>
          <a:lstStyle/>
          <a:p>
            <a:r>
              <a:rPr lang="en-US" sz="2000" b="1"/>
              <a:t>When production of goods are processed, through different processes or division – Division of Labour.</a:t>
            </a:r>
          </a:p>
          <a:p>
            <a:pPr>
              <a:buFontTx/>
              <a:buNone/>
            </a:pPr>
            <a:r>
              <a:rPr lang="en-US" sz="2000" b="1"/>
              <a:t>TYPES : </a:t>
            </a:r>
          </a:p>
          <a:p>
            <a:r>
              <a:rPr lang="en-US" sz="2000" b="1"/>
              <a:t>1. Simple division of labour</a:t>
            </a:r>
          </a:p>
          <a:p>
            <a:r>
              <a:rPr lang="en-US" sz="2000" b="1"/>
              <a:t>2. Complex division of labour</a:t>
            </a:r>
          </a:p>
          <a:p>
            <a:r>
              <a:rPr lang="en-US" sz="2000" b="1"/>
              <a:t>3. Territorial / Geographical division of labour</a:t>
            </a:r>
          </a:p>
          <a:p>
            <a:endParaRPr lang="en-US" sz="2000" b="1"/>
          </a:p>
          <a:p>
            <a:r>
              <a:rPr lang="en-US" sz="2000" b="1"/>
              <a:t>ADVANTAGES OF LABOUR DIVISION</a:t>
            </a:r>
          </a:p>
          <a:p>
            <a:endParaRPr lang="en-US" sz="2000" b="1"/>
          </a:p>
          <a:p>
            <a:r>
              <a:rPr lang="en-US" sz="2000" b="1"/>
              <a:t>1. Time saving</a:t>
            </a:r>
          </a:p>
          <a:p>
            <a:r>
              <a:rPr lang="en-US" sz="2000" b="1"/>
              <a:t>2. Right man to right job</a:t>
            </a:r>
          </a:p>
          <a:p>
            <a:r>
              <a:rPr lang="en-US" sz="2000" b="1"/>
              <a:t>3. Increase in expertise</a:t>
            </a:r>
          </a:p>
          <a:p>
            <a:endParaRPr lang="en-US" sz="2000" b="1"/>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CAPITAL</a:t>
            </a:r>
          </a:p>
        </p:txBody>
      </p:sp>
      <p:sp>
        <p:nvSpPr>
          <p:cNvPr id="25603" name="Rectangle 3"/>
          <p:cNvSpPr>
            <a:spLocks noGrp="1" noChangeArrowheads="1"/>
          </p:cNvSpPr>
          <p:nvPr>
            <p:ph type="body" idx="1"/>
          </p:nvPr>
        </p:nvSpPr>
        <p:spPr/>
        <p:txBody>
          <a:bodyPr/>
          <a:lstStyle/>
          <a:p>
            <a:r>
              <a:rPr lang="en-US" sz="2400" b="1"/>
              <a:t>Money we have in exchange:</a:t>
            </a:r>
          </a:p>
          <a:p>
            <a:r>
              <a:rPr lang="en-US" sz="2400" b="1"/>
              <a:t>That part of man’s wealth other than land, which yields income.</a:t>
            </a:r>
          </a:p>
          <a:p>
            <a:r>
              <a:rPr lang="en-US" sz="2400" b="1"/>
              <a:t>Modern Definition : The produced means of production</a:t>
            </a:r>
          </a:p>
          <a:p>
            <a:endParaRPr lang="en-US" sz="2400" b="1"/>
          </a:p>
          <a:p>
            <a:pPr lvl="3"/>
            <a:r>
              <a:rPr lang="en-US" sz="1600" b="1"/>
              <a:t>- Capital consists of those physical goods which are produced for future use in further production.</a:t>
            </a:r>
          </a:p>
          <a:p>
            <a:pPr lvl="4"/>
            <a:r>
              <a:rPr lang="en-US" sz="1600" b="1"/>
              <a:t>E.g. Machine, Raw materials, Equipments, Dams, Canals etc</a:t>
            </a:r>
          </a:p>
          <a:p>
            <a:pPr lvl="4"/>
            <a:endParaRPr lang="en-US" sz="1600" b="1"/>
          </a:p>
          <a:p>
            <a:pPr lvl="4"/>
            <a:r>
              <a:rPr lang="en-US" sz="1600" b="1"/>
              <a:t>Man Made Instruments of production &gt; &gt;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LECTURE- 2</a:t>
            </a:r>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800219"/>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Livestock Economics</a:t>
            </a:r>
            <a:endParaRPr lang="en-US" sz="2800" b="1" dirty="0" smtClean="0">
              <a:solidFill>
                <a:srgbClr val="0070C0"/>
              </a:solidFill>
              <a:latin typeface="Arial Black" pitchFamily="34" charset="0"/>
              <a:cs typeface="Times New Roman" pitchFamily="18" charset="0"/>
            </a:endParaRPr>
          </a:p>
          <a:p>
            <a:endParaRPr lang="en-US" dirty="0"/>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PRODUCTION</a:t>
            </a:r>
          </a:p>
        </p:txBody>
      </p:sp>
      <p:sp>
        <p:nvSpPr>
          <p:cNvPr id="26627" name="Rectangle 3"/>
          <p:cNvSpPr>
            <a:spLocks noGrp="1" noChangeArrowheads="1"/>
          </p:cNvSpPr>
          <p:nvPr>
            <p:ph type="body" idx="1"/>
          </p:nvPr>
        </p:nvSpPr>
        <p:spPr/>
        <p:txBody>
          <a:bodyPr/>
          <a:lstStyle/>
          <a:p>
            <a:r>
              <a:rPr lang="en-US" sz="2400" b="1"/>
              <a:t>The creation of such utilities in goods and services</a:t>
            </a:r>
          </a:p>
          <a:p>
            <a:pPr>
              <a:buFontTx/>
              <a:buNone/>
            </a:pPr>
            <a:r>
              <a:rPr lang="en-US" sz="2400" b="1"/>
              <a:t>Which  have value in exchange</a:t>
            </a:r>
          </a:p>
          <a:p>
            <a:pPr>
              <a:buFontTx/>
              <a:buNone/>
            </a:pPr>
            <a:endParaRPr lang="en-US" sz="2400" b="1"/>
          </a:p>
          <a:p>
            <a:pPr>
              <a:buFontTx/>
              <a:buNone/>
            </a:pPr>
            <a:r>
              <a:rPr lang="en-US" sz="2400" b="1"/>
              <a:t>In the process of production, the producer creates or make addition of value to some goods and wealth and services which have power of exchange for some other things.</a:t>
            </a:r>
          </a:p>
          <a:p>
            <a:pPr>
              <a:buFontTx/>
              <a:buNone/>
            </a:pPr>
            <a:endParaRPr lang="en-US" sz="2400" b="1"/>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3200"/>
              <a:t>UTILITIES CREATED BY A PRODUCER IN PRODUCTION PROCESS</a:t>
            </a:r>
          </a:p>
        </p:txBody>
      </p:sp>
      <p:sp>
        <p:nvSpPr>
          <p:cNvPr id="27651" name="Rectangle 3"/>
          <p:cNvSpPr>
            <a:spLocks noGrp="1" noChangeArrowheads="1"/>
          </p:cNvSpPr>
          <p:nvPr>
            <p:ph type="body" idx="1"/>
          </p:nvPr>
        </p:nvSpPr>
        <p:spPr/>
        <p:txBody>
          <a:bodyPr/>
          <a:lstStyle/>
          <a:p>
            <a:r>
              <a:rPr lang="en-US" sz="2000" b="1"/>
              <a:t>Form Utility – By changing original matter in to another form.</a:t>
            </a:r>
          </a:p>
          <a:p>
            <a:endParaRPr lang="en-US" sz="2000" b="1"/>
          </a:p>
          <a:p>
            <a:r>
              <a:rPr lang="en-US" sz="2000" b="1"/>
              <a:t>Time Utility – Stored for future use</a:t>
            </a:r>
          </a:p>
          <a:p>
            <a:endParaRPr lang="en-US" sz="2000" b="1"/>
          </a:p>
          <a:p>
            <a:r>
              <a:rPr lang="en-US" sz="2000" b="1"/>
              <a:t>Place Utility – Transported to place of demand for high price.</a:t>
            </a:r>
          </a:p>
          <a:p>
            <a:endParaRPr lang="en-US" sz="2000" b="1"/>
          </a:p>
          <a:p>
            <a:r>
              <a:rPr lang="en-US" sz="2000" b="1"/>
              <a:t> FACTORS OF PRODUCTION</a:t>
            </a:r>
          </a:p>
          <a:p>
            <a:pPr lvl="4"/>
            <a:r>
              <a:rPr lang="en-US" sz="1800" b="1"/>
              <a:t>1. Land</a:t>
            </a:r>
          </a:p>
          <a:p>
            <a:pPr lvl="4"/>
            <a:r>
              <a:rPr lang="en-US" sz="1800" b="1"/>
              <a:t>2. Labour</a:t>
            </a:r>
          </a:p>
          <a:p>
            <a:pPr lvl="4"/>
            <a:r>
              <a:rPr lang="en-US" sz="1800" b="1"/>
              <a:t>3. Capital</a:t>
            </a:r>
          </a:p>
          <a:p>
            <a:pPr lvl="4"/>
            <a:r>
              <a:rPr lang="en-US" sz="1800" b="1"/>
              <a:t>4. Organization/ Enterprise</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12</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304800" y="3657600"/>
            <a:ext cx="8082206" cy="1815882"/>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Organization</a:t>
            </a:r>
          </a:p>
          <a:p>
            <a:pPr lvl="0"/>
            <a:r>
              <a:rPr lang="en-US" sz="2800" b="1" dirty="0" smtClean="0">
                <a:solidFill>
                  <a:srgbClr val="0070C0"/>
                </a:solidFill>
                <a:latin typeface="Arial Black" pitchFamily="34" charset="0"/>
                <a:cs typeface="Times New Roman" pitchFamily="18" charset="0"/>
              </a:rPr>
              <a:t>Organizational structure of a livestock farm</a:t>
            </a:r>
          </a:p>
          <a:p>
            <a:pPr lvl="0"/>
            <a:endParaRPr lang="en-US" sz="2800" b="1" dirty="0" smtClean="0">
              <a:solidFill>
                <a:srgbClr val="0070C0"/>
              </a:solidFill>
              <a:latin typeface="Arial Black" pitchFamily="34" charset="0"/>
              <a:cs typeface="Times New Roman" pitchFamily="18" charset="0"/>
            </a:endParaRP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ORGANIZATION</a:t>
            </a:r>
          </a:p>
        </p:txBody>
      </p:sp>
      <p:sp>
        <p:nvSpPr>
          <p:cNvPr id="28675" name="Rectangle 3"/>
          <p:cNvSpPr>
            <a:spLocks noGrp="1" noChangeArrowheads="1"/>
          </p:cNvSpPr>
          <p:nvPr>
            <p:ph type="body" idx="1"/>
          </p:nvPr>
        </p:nvSpPr>
        <p:spPr>
          <a:xfrm>
            <a:off x="457200" y="1600200"/>
            <a:ext cx="8229600" cy="4876800"/>
          </a:xfrm>
        </p:spPr>
        <p:txBody>
          <a:bodyPr/>
          <a:lstStyle/>
          <a:p>
            <a:r>
              <a:rPr lang="en-US" sz="2000" b="1"/>
              <a:t>It is the combination of the necessary  human beings materials, tools, equipments, working space brought together in systematic and effective co-ordination to accomplish some desired objectives.</a:t>
            </a:r>
          </a:p>
          <a:p>
            <a:endParaRPr lang="en-US" sz="2000" b="1"/>
          </a:p>
          <a:p>
            <a:pPr>
              <a:buFontTx/>
              <a:buNone/>
            </a:pPr>
            <a:r>
              <a:rPr lang="en-US" sz="2000" b="1"/>
              <a:t>TYPES : </a:t>
            </a:r>
          </a:p>
          <a:p>
            <a:endParaRPr lang="en-US" sz="2000" b="1"/>
          </a:p>
          <a:p>
            <a:r>
              <a:rPr lang="en-US" sz="2000" b="1"/>
              <a:t>Formal Organization : - Deliberately  planned, designed, and dully sanctioned by a competent authority.</a:t>
            </a:r>
          </a:p>
          <a:p>
            <a:r>
              <a:rPr lang="en-US" sz="2000" b="1"/>
              <a:t>Roles / Duties/ Responsibilities/ Fundamental rules/ Financial Rules are well defined</a:t>
            </a:r>
          </a:p>
          <a:p>
            <a:r>
              <a:rPr lang="en-US" sz="2000" b="1"/>
              <a:t>Informal Organization: May have some of the above elements with all kinds of flexibilities.</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r>
              <a:rPr lang="en-US" sz="4000"/>
              <a:t>ORGANIZATIONAL ASPECT/ STRUCTURE</a:t>
            </a:r>
          </a:p>
        </p:txBody>
      </p:sp>
      <p:sp>
        <p:nvSpPr>
          <p:cNvPr id="29699" name="Rectangle 3"/>
          <p:cNvSpPr>
            <a:spLocks noGrp="1" noChangeArrowheads="1"/>
          </p:cNvSpPr>
          <p:nvPr>
            <p:ph type="body" idx="1"/>
          </p:nvPr>
        </p:nvSpPr>
        <p:spPr/>
        <p:txBody>
          <a:bodyPr/>
          <a:lstStyle/>
          <a:p>
            <a:r>
              <a:rPr lang="en-US" sz="2400" b="1"/>
              <a:t>It is a basic frame work within which the managers decision making behavior takes place.</a:t>
            </a:r>
          </a:p>
          <a:p>
            <a:endParaRPr lang="en-US" sz="2400" b="1"/>
          </a:p>
          <a:p>
            <a:r>
              <a:rPr lang="en-US" sz="2400" b="1"/>
              <a:t>It is pattern of relationship among various components  or parts of organization.</a:t>
            </a:r>
          </a:p>
          <a:p>
            <a:endParaRPr lang="en-US" sz="2400" b="1"/>
          </a:p>
          <a:p>
            <a:r>
              <a:rPr lang="en-US" sz="2400" b="1"/>
              <a:t>Hierarchy: It  is the rule of control of the higher over the lower.</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2800"/>
              <a:t>ORGANIZATIONAL SET- UP OF A DAIRY FARM</a:t>
            </a:r>
          </a:p>
        </p:txBody>
      </p:sp>
      <p:sp>
        <p:nvSpPr>
          <p:cNvPr id="30723" name="Rectangle 3"/>
          <p:cNvSpPr>
            <a:spLocks noGrp="1" noChangeArrowheads="1"/>
          </p:cNvSpPr>
          <p:nvPr>
            <p:ph type="body" idx="1"/>
          </p:nvPr>
        </p:nvSpPr>
        <p:spPr>
          <a:xfrm>
            <a:off x="457200" y="1066800"/>
            <a:ext cx="8229600" cy="5638800"/>
          </a:xfrm>
        </p:spPr>
        <p:txBody>
          <a:bodyPr/>
          <a:lstStyle/>
          <a:p>
            <a:endParaRPr lang="en-US" sz="2400"/>
          </a:p>
        </p:txBody>
      </p:sp>
      <p:sp>
        <p:nvSpPr>
          <p:cNvPr id="30724" name="Rectangle 4"/>
          <p:cNvSpPr>
            <a:spLocks noChangeArrowheads="1"/>
          </p:cNvSpPr>
          <p:nvPr/>
        </p:nvSpPr>
        <p:spPr bwMode="auto">
          <a:xfrm>
            <a:off x="3200400" y="12192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Farm Supdt.</a:t>
            </a:r>
          </a:p>
        </p:txBody>
      </p:sp>
      <p:sp>
        <p:nvSpPr>
          <p:cNvPr id="30725" name="Rectangle 5"/>
          <p:cNvSpPr>
            <a:spLocks noChangeArrowheads="1"/>
          </p:cNvSpPr>
          <p:nvPr/>
        </p:nvSpPr>
        <p:spPr bwMode="auto">
          <a:xfrm>
            <a:off x="3276600" y="19812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Vety. Doctor/ JVO</a:t>
            </a:r>
          </a:p>
        </p:txBody>
      </p:sp>
      <p:sp>
        <p:nvSpPr>
          <p:cNvPr id="30726" name="Rectangle 6"/>
          <p:cNvSpPr>
            <a:spLocks noChangeArrowheads="1"/>
          </p:cNvSpPr>
          <p:nvPr/>
        </p:nvSpPr>
        <p:spPr bwMode="auto">
          <a:xfrm>
            <a:off x="3276600" y="26670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Livestock Asstt.</a:t>
            </a:r>
          </a:p>
        </p:txBody>
      </p:sp>
      <p:sp>
        <p:nvSpPr>
          <p:cNvPr id="30727" name="Rectangle 7"/>
          <p:cNvSpPr>
            <a:spLocks noChangeArrowheads="1"/>
          </p:cNvSpPr>
          <p:nvPr/>
        </p:nvSpPr>
        <p:spPr bwMode="auto">
          <a:xfrm>
            <a:off x="3429000" y="33528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Accountant/Clerk</a:t>
            </a:r>
          </a:p>
        </p:txBody>
      </p:sp>
      <p:sp>
        <p:nvSpPr>
          <p:cNvPr id="30728" name="Rectangle 8"/>
          <p:cNvSpPr>
            <a:spLocks noChangeArrowheads="1"/>
          </p:cNvSpPr>
          <p:nvPr/>
        </p:nvSpPr>
        <p:spPr bwMode="auto">
          <a:xfrm>
            <a:off x="3429000" y="39624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Attendant/Night guard </a:t>
            </a:r>
          </a:p>
        </p:txBody>
      </p:sp>
      <p:sp>
        <p:nvSpPr>
          <p:cNvPr id="30729" name="Rectangle 9"/>
          <p:cNvSpPr>
            <a:spLocks noChangeArrowheads="1"/>
          </p:cNvSpPr>
          <p:nvPr/>
        </p:nvSpPr>
        <p:spPr bwMode="auto">
          <a:xfrm>
            <a:off x="3352800" y="46482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Milker</a:t>
            </a:r>
          </a:p>
        </p:txBody>
      </p:sp>
      <p:sp>
        <p:nvSpPr>
          <p:cNvPr id="30730" name="Rectangle 10"/>
          <p:cNvSpPr>
            <a:spLocks noChangeArrowheads="1"/>
          </p:cNvSpPr>
          <p:nvPr/>
        </p:nvSpPr>
        <p:spPr bwMode="auto">
          <a:xfrm>
            <a:off x="3429000" y="53340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Driver</a:t>
            </a:r>
          </a:p>
        </p:txBody>
      </p:sp>
      <p:sp>
        <p:nvSpPr>
          <p:cNvPr id="30731" name="Rectangle 11"/>
          <p:cNvSpPr>
            <a:spLocks noChangeArrowheads="1"/>
          </p:cNvSpPr>
          <p:nvPr/>
        </p:nvSpPr>
        <p:spPr bwMode="auto">
          <a:xfrm>
            <a:off x="3429000" y="6172200"/>
            <a:ext cx="24384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a:t>Labourer</a:t>
            </a:r>
          </a:p>
        </p:txBody>
      </p:sp>
      <p:sp>
        <p:nvSpPr>
          <p:cNvPr id="30749" name="Text Box 29"/>
          <p:cNvSpPr txBox="1">
            <a:spLocks noChangeArrowheads="1"/>
          </p:cNvSpPr>
          <p:nvPr/>
        </p:nvSpPr>
        <p:spPr bwMode="auto">
          <a:xfrm>
            <a:off x="7223125" y="4760913"/>
            <a:ext cx="184150" cy="366712"/>
          </a:xfrm>
          <a:prstGeom prst="rect">
            <a:avLst/>
          </a:prstGeom>
          <a:noFill/>
          <a:ln w="9525">
            <a:noFill/>
            <a:miter lim="800000"/>
            <a:headEnd/>
            <a:tailEnd/>
          </a:ln>
          <a:effectLst/>
        </p:spPr>
        <p:txBody>
          <a:bodyPr wrap="none">
            <a:spAutoFit/>
          </a:bodyPr>
          <a:lstStyle/>
          <a:p>
            <a:endParaRPr lang="en-US"/>
          </a:p>
        </p:txBody>
      </p:sp>
      <p:sp>
        <p:nvSpPr>
          <p:cNvPr id="30751" name="AutoShape 31"/>
          <p:cNvSpPr>
            <a:spLocks noChangeArrowheads="1"/>
          </p:cNvSpPr>
          <p:nvPr/>
        </p:nvSpPr>
        <p:spPr bwMode="auto">
          <a:xfrm>
            <a:off x="1905000" y="1295400"/>
            <a:ext cx="485775" cy="4953000"/>
          </a:xfrm>
          <a:prstGeom prst="downArrow">
            <a:avLst>
              <a:gd name="adj1" fmla="val 50000"/>
              <a:gd name="adj2" fmla="val 254902"/>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200" b="1" dirty="0" smtClean="0"/>
              <a:t>Livestock Economics</a:t>
            </a:r>
            <a:endParaRPr lang="en-IN" sz="4200" b="1" dirty="0"/>
          </a:p>
        </p:txBody>
      </p:sp>
      <p:sp>
        <p:nvSpPr>
          <p:cNvPr id="3" name="Content Placeholder 2"/>
          <p:cNvSpPr>
            <a:spLocks noGrp="1"/>
          </p:cNvSpPr>
          <p:nvPr>
            <p:ph idx="1"/>
          </p:nvPr>
        </p:nvSpPr>
        <p:spPr>
          <a:xfrm>
            <a:off x="152400" y="1600201"/>
            <a:ext cx="8915400" cy="2895600"/>
          </a:xfrm>
        </p:spPr>
        <p:txBody>
          <a:bodyPr>
            <a:noAutofit/>
          </a:bodyPr>
          <a:lstStyle/>
          <a:p>
            <a:pPr algn="just"/>
            <a:r>
              <a:rPr lang="en-US" sz="2400" dirty="0">
                <a:latin typeface="Times New Roman" pitchFamily="18" charset="0"/>
                <a:cs typeface="Times New Roman" pitchFamily="18" charset="0"/>
              </a:rPr>
              <a:t>It is an </a:t>
            </a:r>
            <a:r>
              <a:rPr lang="en-US" sz="2400" b="1" dirty="0">
                <a:latin typeface="Times New Roman" pitchFamily="18" charset="0"/>
                <a:cs typeface="Times New Roman" pitchFamily="18" charset="0"/>
              </a:rPr>
              <a:t>applied</a:t>
            </a:r>
            <a:r>
              <a:rPr lang="en-US" sz="2400" dirty="0">
                <a:latin typeface="Times New Roman" pitchFamily="18" charset="0"/>
                <a:cs typeface="Times New Roman" pitchFamily="18" charset="0"/>
              </a:rPr>
              <a:t> field of </a:t>
            </a:r>
            <a:r>
              <a:rPr lang="en-US" sz="2400" dirty="0" smtClean="0">
                <a:latin typeface="Times New Roman" pitchFamily="18" charset="0"/>
                <a:cs typeface="Times New Roman" pitchFamily="18" charset="0"/>
              </a:rPr>
              <a:t>economics, in which </a:t>
            </a:r>
            <a:r>
              <a:rPr lang="en-US" sz="2400" dirty="0">
                <a:latin typeface="Times New Roman" pitchFamily="18" charset="0"/>
                <a:cs typeface="Times New Roman" pitchFamily="18" charset="0"/>
              </a:rPr>
              <a:t>the </a:t>
            </a:r>
            <a:r>
              <a:rPr lang="en-US" sz="2400" dirty="0">
                <a:solidFill>
                  <a:srgbClr val="FF0000"/>
                </a:solidFill>
                <a:latin typeface="Times New Roman" pitchFamily="18" charset="0"/>
                <a:cs typeface="Times New Roman" pitchFamily="18" charset="0"/>
              </a:rPr>
              <a:t>principles</a:t>
            </a:r>
            <a:r>
              <a:rPr lang="en-US" sz="2400" dirty="0">
                <a:latin typeface="Times New Roman" pitchFamily="18" charset="0"/>
                <a:cs typeface="Times New Roman" pitchFamily="18" charset="0"/>
              </a:rPr>
              <a:t> of </a:t>
            </a:r>
            <a:r>
              <a:rPr lang="en-US" sz="2400" dirty="0">
                <a:solidFill>
                  <a:srgbClr val="FF0000"/>
                </a:solidFill>
                <a:latin typeface="Times New Roman" pitchFamily="18" charset="0"/>
                <a:cs typeface="Times New Roman" pitchFamily="18" charset="0"/>
              </a:rPr>
              <a:t>choices</a:t>
            </a:r>
            <a:r>
              <a:rPr lang="en-US" sz="2400" dirty="0">
                <a:latin typeface="Times New Roman" pitchFamily="18" charset="0"/>
                <a:cs typeface="Times New Roman" pitchFamily="18" charset="0"/>
              </a:rPr>
              <a:t> are applied in the use of </a:t>
            </a:r>
            <a:r>
              <a:rPr lang="en-US" sz="2400" dirty="0" smtClean="0">
                <a:solidFill>
                  <a:srgbClr val="FF0000"/>
                </a:solidFill>
                <a:latin typeface="Times New Roman" pitchFamily="18" charset="0"/>
                <a:cs typeface="Times New Roman" pitchFamily="18" charset="0"/>
              </a:rPr>
              <a:t>scarce</a:t>
            </a:r>
            <a:r>
              <a:rPr lang="en-US" sz="2400" dirty="0" smtClean="0">
                <a:latin typeface="Times New Roman" pitchFamily="18" charset="0"/>
                <a:cs typeface="Times New Roman" pitchFamily="18" charset="0"/>
              </a:rPr>
              <a:t> </a:t>
            </a:r>
            <a:r>
              <a:rPr lang="en-US" sz="2400" dirty="0">
                <a:solidFill>
                  <a:srgbClr val="FF0000"/>
                </a:solidFill>
                <a:latin typeface="Times New Roman" pitchFamily="18" charset="0"/>
                <a:cs typeface="Times New Roman" pitchFamily="18" charset="0"/>
              </a:rPr>
              <a:t>resources</a:t>
            </a:r>
            <a:r>
              <a:rPr lang="en-US" sz="2400" dirty="0">
                <a:latin typeface="Times New Roman" pitchFamily="18" charset="0"/>
                <a:cs typeface="Times New Roman" pitchFamily="18" charset="0"/>
              </a:rPr>
              <a:t> in livestock farming and allied </a:t>
            </a:r>
            <a:r>
              <a:rPr lang="en-US" sz="2400" dirty="0" smtClean="0">
                <a:latin typeface="Times New Roman" pitchFamily="18" charset="0"/>
                <a:cs typeface="Times New Roman" pitchFamily="18" charset="0"/>
              </a:rPr>
              <a:t>activities.</a:t>
            </a:r>
            <a:endParaRPr lang="en-US" sz="2400"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It deals with the </a:t>
            </a:r>
            <a:r>
              <a:rPr lang="en-US" sz="2400" dirty="0">
                <a:solidFill>
                  <a:srgbClr val="FF0000"/>
                </a:solidFill>
                <a:latin typeface="Times New Roman" pitchFamily="18" charset="0"/>
                <a:cs typeface="Times New Roman" pitchFamily="18" charset="0"/>
              </a:rPr>
              <a:t>principles</a:t>
            </a:r>
            <a:r>
              <a:rPr lang="en-US" sz="2400" dirty="0">
                <a:latin typeface="Times New Roman" pitchFamily="18" charset="0"/>
                <a:cs typeface="Times New Roman" pitchFamily="18" charset="0"/>
              </a:rPr>
              <a:t> that help the farmer in </a:t>
            </a:r>
            <a:r>
              <a:rPr lang="en-US" sz="2400" dirty="0">
                <a:solidFill>
                  <a:srgbClr val="FF0000"/>
                </a:solidFill>
                <a:latin typeface="Times New Roman" pitchFamily="18" charset="0"/>
                <a:cs typeface="Times New Roman" pitchFamily="18" charset="0"/>
              </a:rPr>
              <a:t>efficient use of resources</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(land, </a:t>
            </a:r>
            <a:r>
              <a:rPr lang="en-US" sz="2400" dirty="0" err="1">
                <a:latin typeface="Times New Roman" pitchFamily="18" charset="0"/>
                <a:cs typeface="Times New Roman" pitchFamily="18" charset="0"/>
              </a:rPr>
              <a:t>labour</a:t>
            </a:r>
            <a:r>
              <a:rPr lang="en-US" sz="2400" dirty="0">
                <a:latin typeface="Times New Roman" pitchFamily="18" charset="0"/>
                <a:cs typeface="Times New Roman" pitchFamily="18" charset="0"/>
              </a:rPr>
              <a:t> and </a:t>
            </a:r>
            <a:r>
              <a:rPr lang="en-US" sz="2400" dirty="0" smtClean="0">
                <a:latin typeface="Times New Roman" pitchFamily="18" charset="0"/>
                <a:cs typeface="Times New Roman" pitchFamily="18" charset="0"/>
              </a:rPr>
              <a:t>capital)</a:t>
            </a:r>
            <a:endParaRPr lang="en-US" sz="2400" dirty="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In this attention </a:t>
            </a:r>
            <a:r>
              <a:rPr lang="en-US" sz="2400" dirty="0">
                <a:latin typeface="Times New Roman" pitchFamily="18" charset="0"/>
                <a:cs typeface="Times New Roman" pitchFamily="18" charset="0"/>
              </a:rPr>
              <a:t>is given towards all </a:t>
            </a:r>
            <a:r>
              <a:rPr lang="en-US" sz="2400" dirty="0" smtClean="0">
                <a:latin typeface="Times New Roman" pitchFamily="18" charset="0"/>
                <a:cs typeface="Times New Roman" pitchFamily="18" charset="0"/>
              </a:rPr>
              <a:t>aspect </a:t>
            </a:r>
            <a:r>
              <a:rPr lang="en-US" sz="2400" dirty="0">
                <a:latin typeface="Times New Roman" pitchFamily="18" charset="0"/>
                <a:cs typeface="Times New Roman" pitchFamily="18" charset="0"/>
              </a:rPr>
              <a:t>of </a:t>
            </a:r>
            <a:r>
              <a:rPr lang="en-US" sz="2400" dirty="0" smtClean="0">
                <a:solidFill>
                  <a:srgbClr val="FF0000"/>
                </a:solidFill>
                <a:latin typeface="Times New Roman" pitchFamily="18" charset="0"/>
                <a:cs typeface="Times New Roman" pitchFamily="18" charset="0"/>
              </a:rPr>
              <a:t>problems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related to livestock</a:t>
            </a:r>
          </a:p>
          <a:p>
            <a:pPr marL="0" indent="0" algn="just">
              <a:buNone/>
            </a:pP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IN" sz="2400" dirty="0">
              <a:latin typeface="Times New Roman" pitchFamily="18" charset="0"/>
              <a:cs typeface="Times New Roman" pitchFamily="18" charset="0"/>
            </a:endParaRPr>
          </a:p>
        </p:txBody>
      </p:sp>
      <p:sp>
        <p:nvSpPr>
          <p:cNvPr id="4" name="Rectangle 3"/>
          <p:cNvSpPr/>
          <p:nvPr/>
        </p:nvSpPr>
        <p:spPr>
          <a:xfrm>
            <a:off x="0" y="4953000"/>
            <a:ext cx="9144000" cy="1200329"/>
          </a:xfrm>
          <a:prstGeom prst="rect">
            <a:avLst/>
          </a:prstGeom>
          <a:solidFill>
            <a:schemeClr val="accent1">
              <a:lumMod val="40000"/>
              <a:lumOff val="60000"/>
            </a:schemeClr>
          </a:solidFill>
        </p:spPr>
        <p:txBody>
          <a:bodyPr wrap="square">
            <a:spAutoFit/>
          </a:bodyPr>
          <a:lstStyle/>
          <a:p>
            <a:pPr algn="ctr"/>
            <a:r>
              <a:rPr lang="en-US" sz="2400" b="1" dirty="0" smtClean="0">
                <a:latin typeface="Times New Roman" pitchFamily="18" charset="0"/>
                <a:cs typeface="Times New Roman" pitchFamily="18" charset="0"/>
              </a:rPr>
              <a:t>It is the branch of general economics in which </a:t>
            </a:r>
            <a:r>
              <a:rPr lang="en-US" sz="2400" b="1" dirty="0" smtClean="0">
                <a:solidFill>
                  <a:srgbClr val="C00000"/>
                </a:solidFill>
                <a:latin typeface="Times New Roman" pitchFamily="18" charset="0"/>
                <a:cs typeface="Times New Roman" pitchFamily="18" charset="0"/>
              </a:rPr>
              <a:t>principles of economics </a:t>
            </a:r>
            <a:r>
              <a:rPr lang="en-US" sz="2400" b="1" dirty="0" smtClean="0">
                <a:latin typeface="Times New Roman" pitchFamily="18" charset="0"/>
                <a:cs typeface="Times New Roman" pitchFamily="18" charset="0"/>
              </a:rPr>
              <a:t>are </a:t>
            </a:r>
            <a:r>
              <a:rPr lang="en-US" sz="2400" b="1" dirty="0" smtClean="0">
                <a:solidFill>
                  <a:srgbClr val="002060"/>
                </a:solidFill>
                <a:latin typeface="Times New Roman" pitchFamily="18" charset="0"/>
                <a:cs typeface="Times New Roman" pitchFamily="18" charset="0"/>
              </a:rPr>
              <a:t>applied</a:t>
            </a:r>
            <a:r>
              <a:rPr lang="en-US" sz="2400" b="1" dirty="0" smtClean="0">
                <a:latin typeface="Times New Roman" pitchFamily="18" charset="0"/>
                <a:cs typeface="Times New Roman" pitchFamily="18" charset="0"/>
              </a:rPr>
              <a:t> to </a:t>
            </a:r>
            <a:r>
              <a:rPr lang="en-US" sz="2400" b="1" dirty="0" smtClean="0">
                <a:solidFill>
                  <a:srgbClr val="002060"/>
                </a:solidFill>
                <a:latin typeface="Times New Roman" pitchFamily="18" charset="0"/>
                <a:cs typeface="Times New Roman" pitchFamily="18" charset="0"/>
              </a:rPr>
              <a:t>solve</a:t>
            </a:r>
            <a:r>
              <a:rPr lang="en-US" sz="2400" b="1" dirty="0" smtClean="0">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problems</a:t>
            </a:r>
            <a:r>
              <a:rPr lang="en-US" sz="2400" b="1" dirty="0" smtClean="0">
                <a:latin typeface="Times New Roman" pitchFamily="18" charset="0"/>
                <a:cs typeface="Times New Roman" pitchFamily="18" charset="0"/>
              </a:rPr>
              <a:t> in livestock </a:t>
            </a:r>
            <a:r>
              <a:rPr lang="en-US" sz="2400" b="1" dirty="0">
                <a:latin typeface="Times New Roman" pitchFamily="18" charset="0"/>
                <a:cs typeface="Times New Roman" pitchFamily="18" charset="0"/>
              </a:rPr>
              <a:t>sector so as to </a:t>
            </a:r>
            <a:r>
              <a:rPr lang="en-US" sz="2400" b="1" dirty="0">
                <a:solidFill>
                  <a:srgbClr val="002060"/>
                </a:solidFill>
                <a:latin typeface="Times New Roman" pitchFamily="18" charset="0"/>
                <a:cs typeface="Times New Roman" pitchFamily="18" charset="0"/>
              </a:rPr>
              <a:t>maximize</a:t>
            </a:r>
            <a:r>
              <a:rPr lang="en-US" sz="2400" b="1" dirty="0">
                <a:latin typeface="Times New Roman" pitchFamily="18" charset="0"/>
                <a:cs typeface="Times New Roman" pitchFamily="18" charset="0"/>
              </a:rPr>
              <a:t> </a:t>
            </a:r>
            <a:r>
              <a:rPr lang="en-US" sz="2400" b="1" dirty="0">
                <a:solidFill>
                  <a:srgbClr val="C00000"/>
                </a:solidFill>
                <a:latin typeface="Times New Roman" pitchFamily="18" charset="0"/>
                <a:cs typeface="Times New Roman" pitchFamily="18" charset="0"/>
              </a:rPr>
              <a:t>livestock production</a:t>
            </a:r>
            <a:r>
              <a:rPr lang="en-US" sz="2400" b="1" dirty="0" smtClean="0">
                <a:latin typeface="Times New Roman" pitchFamily="18" charset="0"/>
                <a:cs typeface="Times New Roman" pitchFamily="18" charset="0"/>
              </a:rPr>
              <a:t>.</a:t>
            </a:r>
            <a:endParaRPr 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191846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200" b="1" dirty="0" smtClean="0"/>
              <a:t>Livestock Sector of India</a:t>
            </a:r>
            <a:endParaRPr lang="en-IN" sz="4200" b="1" dirty="0"/>
          </a:p>
        </p:txBody>
      </p:sp>
      <p:sp>
        <p:nvSpPr>
          <p:cNvPr id="3" name="Content Placeholder 2"/>
          <p:cNvSpPr>
            <a:spLocks noGrp="1"/>
          </p:cNvSpPr>
          <p:nvPr>
            <p:ph idx="1"/>
          </p:nvPr>
        </p:nvSpPr>
        <p:spPr>
          <a:xfrm>
            <a:off x="152400" y="1665744"/>
            <a:ext cx="8839200" cy="1447800"/>
          </a:xfrm>
        </p:spPr>
        <p:txBody>
          <a:bodyPr>
            <a:normAutofit/>
          </a:bodyPr>
          <a:lstStyle/>
          <a:p>
            <a:r>
              <a:rPr lang="en-US" sz="2400" dirty="0" smtClean="0"/>
              <a:t>Sub-sector of agricultural economy</a:t>
            </a:r>
          </a:p>
          <a:p>
            <a:r>
              <a:rPr lang="en-US" sz="2400" dirty="0" smtClean="0"/>
              <a:t>Plays dynamic role in the development of our country</a:t>
            </a:r>
          </a:p>
          <a:p>
            <a:r>
              <a:rPr lang="en-US" sz="2400" dirty="0" smtClean="0"/>
              <a:t>One of the highest in the world.</a:t>
            </a:r>
            <a:endParaRPr lang="en-IN" sz="2400" dirty="0"/>
          </a:p>
        </p:txBody>
      </p:sp>
      <p:sp>
        <p:nvSpPr>
          <p:cNvPr id="5" name="Rectangle 4"/>
          <p:cNvSpPr/>
          <p:nvPr/>
        </p:nvSpPr>
        <p:spPr>
          <a:xfrm>
            <a:off x="304800" y="3265944"/>
            <a:ext cx="8686800" cy="2677656"/>
          </a:xfrm>
          <a:prstGeom prst="rect">
            <a:avLst/>
          </a:prstGeom>
        </p:spPr>
        <p:txBody>
          <a:bodyPr wrap="square">
            <a:spAutoFit/>
          </a:bodyPr>
          <a:lstStyle/>
          <a:p>
            <a:r>
              <a:rPr lang="en-US" sz="2400" b="1" dirty="0"/>
              <a:t>Percentage of the World Livestock Present in </a:t>
            </a:r>
            <a:r>
              <a:rPr lang="en-US" sz="2400" b="1" dirty="0" smtClean="0"/>
              <a:t>India (20</a:t>
            </a:r>
            <a:r>
              <a:rPr lang="en-US" sz="2400" b="1" baseline="30000" dirty="0" smtClean="0"/>
              <a:t>th</a:t>
            </a:r>
            <a:r>
              <a:rPr lang="en-US" sz="2400" b="1" dirty="0" smtClean="0"/>
              <a:t> </a:t>
            </a:r>
            <a:r>
              <a:rPr lang="en-US" sz="2400" b="1" dirty="0" err="1" smtClean="0"/>
              <a:t>Liv</a:t>
            </a:r>
            <a:r>
              <a:rPr lang="en-US" sz="2400" b="1" dirty="0" smtClean="0"/>
              <a:t>. census)</a:t>
            </a:r>
            <a:endParaRPr lang="en-US" sz="2400" dirty="0"/>
          </a:p>
          <a:p>
            <a:r>
              <a:rPr lang="en-US" sz="2400" dirty="0"/>
              <a:t>Total Livestock 	</a:t>
            </a:r>
            <a:r>
              <a:rPr lang="en-US" sz="2400" dirty="0" smtClean="0"/>
              <a:t> per </a:t>
            </a:r>
            <a:r>
              <a:rPr lang="en-US" sz="2400" dirty="0"/>
              <a:t>cent 	</a:t>
            </a:r>
          </a:p>
          <a:p>
            <a:r>
              <a:rPr lang="en-IN" sz="2400" dirty="0"/>
              <a:t>Buffalo 	</a:t>
            </a:r>
            <a:r>
              <a:rPr lang="en-IN" sz="2400" dirty="0" smtClean="0"/>
              <a:t>              per </a:t>
            </a:r>
            <a:r>
              <a:rPr lang="en-IN" sz="2400" dirty="0"/>
              <a:t>cent 	</a:t>
            </a:r>
          </a:p>
          <a:p>
            <a:r>
              <a:rPr lang="en-US" sz="2400" dirty="0"/>
              <a:t>Small ruminants 	</a:t>
            </a:r>
            <a:r>
              <a:rPr lang="en-US" sz="2400" dirty="0" smtClean="0"/>
              <a:t>per </a:t>
            </a:r>
            <a:r>
              <a:rPr lang="en-US" sz="2400" dirty="0"/>
              <a:t>cent 	</a:t>
            </a:r>
          </a:p>
          <a:p>
            <a:r>
              <a:rPr lang="en-IN" sz="2400" dirty="0"/>
              <a:t>Cattle 	</a:t>
            </a:r>
            <a:r>
              <a:rPr lang="en-IN" sz="2400" dirty="0" smtClean="0"/>
              <a:t>                           per </a:t>
            </a:r>
            <a:r>
              <a:rPr lang="en-IN" sz="2400" dirty="0"/>
              <a:t>cent 	</a:t>
            </a:r>
          </a:p>
          <a:p>
            <a:r>
              <a:rPr lang="en-IN" sz="2400" dirty="0"/>
              <a:t>Poultry 	</a:t>
            </a:r>
            <a:r>
              <a:rPr lang="en-IN" sz="2400" dirty="0" smtClean="0"/>
              <a:t>              per </a:t>
            </a:r>
            <a:r>
              <a:rPr lang="en-IN" sz="2400" dirty="0"/>
              <a:t>cent 	</a:t>
            </a:r>
            <a:endParaRPr lang="en-IN" sz="2400" dirty="0" smtClean="0"/>
          </a:p>
          <a:p>
            <a:r>
              <a:rPr lang="en-US" sz="2400" b="1" dirty="0">
                <a:solidFill>
                  <a:srgbClr val="C00000"/>
                </a:solidFill>
              </a:rPr>
              <a:t>18.5</a:t>
            </a:r>
            <a:r>
              <a:rPr lang="en-US" sz="2400" dirty="0"/>
              <a:t> per cent of total world milk is produced in India </a:t>
            </a:r>
            <a:endParaRPr lang="en-IN" sz="2400" dirty="0"/>
          </a:p>
        </p:txBody>
      </p:sp>
    </p:spTree>
    <p:extLst>
      <p:ext uri="{BB962C8B-B14F-4D97-AF65-F5344CB8AC3E}">
        <p14:creationId xmlns:p14="http://schemas.microsoft.com/office/powerpoint/2010/main" xmlns="" val="2805824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534400" cy="1143000"/>
          </a:xfrm>
        </p:spPr>
        <p:txBody>
          <a:bodyPr>
            <a:noAutofit/>
          </a:bodyPr>
          <a:lstStyle/>
          <a:p>
            <a:pPr algn="r"/>
            <a:r>
              <a:rPr lang="en-US" sz="3800" b="1" dirty="0" smtClean="0"/>
              <a:t>Increasing importance of </a:t>
            </a:r>
            <a:br>
              <a:rPr lang="en-US" sz="3800" b="1" dirty="0" smtClean="0"/>
            </a:br>
            <a:r>
              <a:rPr lang="en-US" sz="3800" b="1" dirty="0" smtClean="0"/>
              <a:t>livestock sector in India’s Economy</a:t>
            </a:r>
            <a:endParaRPr lang="en-IN" sz="3800" b="1" dirty="0"/>
          </a:p>
        </p:txBody>
      </p:sp>
      <p:sp>
        <p:nvSpPr>
          <p:cNvPr id="3" name="Content Placeholder 2"/>
          <p:cNvSpPr>
            <a:spLocks noGrp="1"/>
          </p:cNvSpPr>
          <p:nvPr>
            <p:ph idx="1"/>
          </p:nvPr>
        </p:nvSpPr>
        <p:spPr>
          <a:xfrm>
            <a:off x="152400" y="1371600"/>
            <a:ext cx="8839200" cy="5334000"/>
          </a:xfrm>
        </p:spPr>
        <p:txBody>
          <a:bodyPr>
            <a:normAutofit/>
          </a:bodyPr>
          <a:lstStyle/>
          <a:p>
            <a:r>
              <a:rPr lang="en-US" sz="2400" dirty="0"/>
              <a:t>Share of livestock </a:t>
            </a:r>
            <a:r>
              <a:rPr lang="en-US" sz="2400" dirty="0" smtClean="0"/>
              <a:t>in the country’s </a:t>
            </a:r>
            <a:r>
              <a:rPr lang="en-US" sz="2400" dirty="0"/>
              <a:t>Gross Domestic </a:t>
            </a:r>
            <a:r>
              <a:rPr lang="en-US" sz="2400" dirty="0" smtClean="0"/>
              <a:t>Product (GDP) </a:t>
            </a:r>
            <a:r>
              <a:rPr lang="en-US" sz="2400" dirty="0"/>
              <a:t>has been rising gradually </a:t>
            </a:r>
            <a:r>
              <a:rPr lang="en-US" sz="2400" dirty="0" smtClean="0"/>
              <a:t>while that </a:t>
            </a:r>
            <a:r>
              <a:rPr lang="en-US" sz="2400" dirty="0"/>
              <a:t>of Crop sector has been on a decline</a:t>
            </a:r>
          </a:p>
          <a:p>
            <a:endParaRPr lang="en-US" sz="2400" dirty="0" smtClean="0"/>
          </a:p>
          <a:p>
            <a:endParaRPr lang="en-US" sz="2400" dirty="0"/>
          </a:p>
          <a:p>
            <a:endParaRPr lang="en-US" sz="2400" dirty="0" smtClean="0"/>
          </a:p>
          <a:p>
            <a:r>
              <a:rPr lang="en-US" sz="2400" dirty="0"/>
              <a:t>Livestock sector employs </a:t>
            </a:r>
            <a:r>
              <a:rPr lang="en-US" sz="2400" dirty="0">
                <a:solidFill>
                  <a:srgbClr val="FF0000"/>
                </a:solidFill>
              </a:rPr>
              <a:t>8 </a:t>
            </a:r>
            <a:r>
              <a:rPr lang="en-US" sz="2400" dirty="0" smtClean="0">
                <a:solidFill>
                  <a:srgbClr val="FF0000"/>
                </a:solidFill>
              </a:rPr>
              <a:t>% </a:t>
            </a:r>
            <a:r>
              <a:rPr lang="en-US" sz="2400" dirty="0" smtClean="0"/>
              <a:t>of </a:t>
            </a:r>
            <a:r>
              <a:rPr lang="en-US" sz="2400" dirty="0"/>
              <a:t>total Indian Workforce</a:t>
            </a:r>
          </a:p>
          <a:p>
            <a:r>
              <a:rPr lang="en-US" sz="2400" dirty="0" smtClean="0"/>
              <a:t>Percentage </a:t>
            </a:r>
            <a:r>
              <a:rPr lang="en-US" sz="2400" dirty="0"/>
              <a:t>of population dependent on agriculture for livelihood: </a:t>
            </a:r>
            <a:r>
              <a:rPr lang="en-US" sz="2400" dirty="0">
                <a:solidFill>
                  <a:srgbClr val="FF0000"/>
                </a:solidFill>
              </a:rPr>
              <a:t>49.8 </a:t>
            </a:r>
            <a:r>
              <a:rPr lang="en-US" sz="2400" dirty="0" smtClean="0">
                <a:solidFill>
                  <a:srgbClr val="FF0000"/>
                </a:solidFill>
              </a:rPr>
              <a:t>%</a:t>
            </a:r>
            <a:endParaRPr lang="en-US" sz="2400" dirty="0">
              <a:solidFill>
                <a:srgbClr val="FF0000"/>
              </a:solidFill>
            </a:endParaRPr>
          </a:p>
          <a:p>
            <a:r>
              <a:rPr lang="en-US" sz="2400" dirty="0" smtClean="0"/>
              <a:t>Percentage </a:t>
            </a:r>
            <a:r>
              <a:rPr lang="en-US" sz="2400" dirty="0"/>
              <a:t>of livestock owned by marginal, small and semi-medium farmers: </a:t>
            </a:r>
            <a:r>
              <a:rPr lang="en-US" sz="2400" dirty="0" smtClean="0">
                <a:solidFill>
                  <a:srgbClr val="FF0000"/>
                </a:solidFill>
              </a:rPr>
              <a:t>87.7 %</a:t>
            </a:r>
          </a:p>
          <a:p>
            <a:r>
              <a:rPr lang="en-US" sz="2400" dirty="0" smtClean="0"/>
              <a:t>Percentage </a:t>
            </a:r>
            <a:r>
              <a:rPr lang="en-US" sz="2400" dirty="0"/>
              <a:t>of area used for all types of livestock farming: </a:t>
            </a:r>
            <a:r>
              <a:rPr lang="en-US" sz="2400" dirty="0" smtClean="0">
                <a:solidFill>
                  <a:srgbClr val="FF0000"/>
                </a:solidFill>
              </a:rPr>
              <a:t>1.69 %</a:t>
            </a:r>
            <a:endParaRPr lang="en-IN" sz="2400" dirty="0">
              <a:solidFill>
                <a:srgbClr val="FF0000"/>
              </a:solidFill>
            </a:endParaRPr>
          </a:p>
        </p:txBody>
      </p:sp>
      <p:sp>
        <p:nvSpPr>
          <p:cNvPr id="5" name="Rectangle 4"/>
          <p:cNvSpPr/>
          <p:nvPr/>
        </p:nvSpPr>
        <p:spPr>
          <a:xfrm>
            <a:off x="152400" y="2658070"/>
            <a:ext cx="8839200" cy="923330"/>
          </a:xfrm>
          <a:prstGeom prst="rect">
            <a:avLst/>
          </a:prstGeom>
        </p:spPr>
        <p:txBody>
          <a:bodyPr wrap="square">
            <a:spAutoFit/>
          </a:bodyPr>
          <a:lstStyle/>
          <a:p>
            <a:r>
              <a:rPr lang="en-US" b="1" dirty="0"/>
              <a:t>Share of Agriculture &amp; Allied and Livestock Sector in GVA </a:t>
            </a:r>
            <a:r>
              <a:rPr lang="en-US" dirty="0"/>
              <a:t> </a:t>
            </a:r>
            <a:r>
              <a:rPr lang="en-US" dirty="0" smtClean="0"/>
              <a:t>(</a:t>
            </a:r>
            <a:r>
              <a:rPr lang="en-US" dirty="0"/>
              <a:t>At current prices in </a:t>
            </a:r>
            <a:r>
              <a:rPr lang="en-US" dirty="0" smtClean="0"/>
              <a:t> </a:t>
            </a:r>
            <a:r>
              <a:rPr lang="en-US" dirty="0" err="1" smtClean="0"/>
              <a:t>Rs</a:t>
            </a:r>
            <a:r>
              <a:rPr lang="en-US" dirty="0"/>
              <a:t>. </a:t>
            </a:r>
            <a:r>
              <a:rPr lang="en-US" dirty="0" err="1"/>
              <a:t>Crore</a:t>
            </a:r>
            <a:r>
              <a:rPr lang="en-US" dirty="0"/>
              <a:t>) </a:t>
            </a:r>
            <a:r>
              <a:rPr lang="en-US" b="1" dirty="0"/>
              <a:t>Year </a:t>
            </a:r>
            <a:r>
              <a:rPr lang="en-US" dirty="0"/>
              <a:t>	</a:t>
            </a:r>
            <a:r>
              <a:rPr lang="en-US" dirty="0" smtClean="0"/>
              <a:t>   </a:t>
            </a:r>
            <a:r>
              <a:rPr lang="en-US" b="1" dirty="0" smtClean="0"/>
              <a:t>GVA </a:t>
            </a:r>
            <a:r>
              <a:rPr lang="en-US" b="1" dirty="0"/>
              <a:t>(Total) </a:t>
            </a:r>
            <a:r>
              <a:rPr lang="en-US" dirty="0"/>
              <a:t>	</a:t>
            </a:r>
            <a:r>
              <a:rPr lang="en-US" b="1" dirty="0"/>
              <a:t>GVA (Agriculture &amp; Allied) </a:t>
            </a:r>
            <a:r>
              <a:rPr lang="en-US" dirty="0"/>
              <a:t>	</a:t>
            </a:r>
            <a:r>
              <a:rPr lang="en-US" dirty="0" smtClean="0"/>
              <a:t>                   </a:t>
            </a:r>
            <a:r>
              <a:rPr lang="en-US" b="1" dirty="0" smtClean="0"/>
              <a:t>GVA </a:t>
            </a:r>
            <a:r>
              <a:rPr lang="en-US" b="1" dirty="0"/>
              <a:t>(Livestock Sector) </a:t>
            </a:r>
            <a:endParaRPr lang="en-US" dirty="0"/>
          </a:p>
          <a:p>
            <a:r>
              <a:rPr lang="en-IN" dirty="0"/>
              <a:t>2015-16 	</a:t>
            </a:r>
            <a:r>
              <a:rPr lang="en-IN" dirty="0" smtClean="0"/>
              <a:t>   12458642 </a:t>
            </a:r>
            <a:r>
              <a:rPr lang="en-IN" dirty="0"/>
              <a:t>	2175547 	</a:t>
            </a:r>
            <a:r>
              <a:rPr lang="en-IN" dirty="0" smtClean="0">
                <a:solidFill>
                  <a:srgbClr val="C00000"/>
                </a:solidFill>
              </a:rPr>
              <a:t>       </a:t>
            </a:r>
            <a:r>
              <a:rPr lang="en-IN" b="1" dirty="0" smtClean="0">
                <a:solidFill>
                  <a:srgbClr val="C00000"/>
                </a:solidFill>
              </a:rPr>
              <a:t>17.5 </a:t>
            </a:r>
            <a:r>
              <a:rPr lang="en-IN" b="1" dirty="0">
                <a:solidFill>
                  <a:srgbClr val="C00000"/>
                </a:solidFill>
              </a:rPr>
              <a:t>% </a:t>
            </a:r>
            <a:r>
              <a:rPr lang="en-IN" dirty="0"/>
              <a:t>	</a:t>
            </a:r>
            <a:r>
              <a:rPr lang="en-IN" dirty="0" smtClean="0"/>
              <a:t>                    560613 </a:t>
            </a:r>
            <a:r>
              <a:rPr lang="en-IN" dirty="0"/>
              <a:t>	</a:t>
            </a:r>
            <a:r>
              <a:rPr lang="en-IN" dirty="0" smtClean="0"/>
              <a:t>           </a:t>
            </a:r>
            <a:r>
              <a:rPr lang="en-IN" b="1" dirty="0" smtClean="0">
                <a:solidFill>
                  <a:srgbClr val="C00000"/>
                </a:solidFill>
              </a:rPr>
              <a:t>4.5 </a:t>
            </a:r>
            <a:r>
              <a:rPr lang="en-IN" b="1" dirty="0">
                <a:solidFill>
                  <a:srgbClr val="C00000"/>
                </a:solidFill>
              </a:rPr>
              <a:t>%</a:t>
            </a:r>
            <a:r>
              <a:rPr lang="en-IN" dirty="0"/>
              <a:t> </a:t>
            </a:r>
          </a:p>
        </p:txBody>
      </p:sp>
    </p:spTree>
    <p:extLst>
      <p:ext uri="{BB962C8B-B14F-4D97-AF65-F5344CB8AC3E}">
        <p14:creationId xmlns:p14="http://schemas.microsoft.com/office/powerpoint/2010/main" xmlns="" val="38328477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8229600" cy="685800"/>
          </a:xfrm>
        </p:spPr>
        <p:txBody>
          <a:bodyPr>
            <a:normAutofit/>
          </a:bodyPr>
          <a:lstStyle/>
          <a:p>
            <a:pPr algn="r"/>
            <a:r>
              <a:rPr lang="en-US" sz="2800" b="1" dirty="0"/>
              <a:t>Livestock has more equitable distribution</a:t>
            </a:r>
            <a:endParaRPr lang="en-IN" sz="2800" dirty="0"/>
          </a:p>
        </p:txBody>
      </p:sp>
      <p:sp>
        <p:nvSpPr>
          <p:cNvPr id="3" name="Content Placeholder 2"/>
          <p:cNvSpPr>
            <a:spLocks noGrp="1"/>
          </p:cNvSpPr>
          <p:nvPr>
            <p:ph idx="1"/>
          </p:nvPr>
        </p:nvSpPr>
        <p:spPr>
          <a:xfrm>
            <a:off x="76200" y="838200"/>
            <a:ext cx="8915400" cy="5867400"/>
          </a:xfrm>
        </p:spPr>
        <p:txBody>
          <a:bodyPr>
            <a:normAutofit fontScale="55000" lnSpcReduction="20000"/>
          </a:bodyPr>
          <a:lstStyle/>
          <a:p>
            <a:pPr algn="just"/>
            <a:r>
              <a:rPr lang="en-US" b="1" dirty="0" smtClean="0">
                <a:latin typeface="Times New Roman" pitchFamily="18" charset="0"/>
                <a:cs typeface="Times New Roman" pitchFamily="18" charset="0"/>
              </a:rPr>
              <a:t>Land holding </a:t>
            </a:r>
            <a:r>
              <a:rPr lang="en-US" dirty="0">
                <a:latin typeface="Times New Roman" pitchFamily="18" charset="0"/>
                <a:cs typeface="Times New Roman" pitchFamily="18" charset="0"/>
              </a:rPr>
              <a:t>is highly </a:t>
            </a:r>
            <a:r>
              <a:rPr lang="en-US" dirty="0" smtClean="0">
                <a:latin typeface="Times New Roman" pitchFamily="18" charset="0"/>
                <a:cs typeface="Times New Roman" pitchFamily="18" charset="0"/>
              </a:rPr>
              <a:t>skewed in </a:t>
            </a:r>
            <a:r>
              <a:rPr lang="en-US" dirty="0" err="1">
                <a:latin typeface="Times New Roman" pitchFamily="18" charset="0"/>
                <a:cs typeface="Times New Roman" pitchFamily="18" charset="0"/>
              </a:rPr>
              <a:t>favour</a:t>
            </a:r>
            <a:r>
              <a:rPr lang="en-US" dirty="0">
                <a:latin typeface="Times New Roman" pitchFamily="18" charset="0"/>
                <a:cs typeface="Times New Roman" pitchFamily="18" charset="0"/>
              </a:rPr>
              <a:t> of semi </a:t>
            </a:r>
            <a:r>
              <a:rPr lang="en-US" dirty="0" smtClean="0">
                <a:latin typeface="Times New Roman" pitchFamily="18" charset="0"/>
                <a:cs typeface="Times New Roman" pitchFamily="18" charset="0"/>
              </a:rPr>
              <a:t>medium, </a:t>
            </a:r>
            <a:r>
              <a:rPr lang="en-US" dirty="0">
                <a:latin typeface="Times New Roman" pitchFamily="18" charset="0"/>
                <a:cs typeface="Times New Roman" pitchFamily="18" charset="0"/>
              </a:rPr>
              <a:t>medium and large farmers making it a </a:t>
            </a:r>
            <a:r>
              <a:rPr lang="en-US" b="1" dirty="0" smtClean="0">
                <a:latin typeface="Times New Roman" pitchFamily="18" charset="0"/>
                <a:cs typeface="Times New Roman" pitchFamily="18" charset="0"/>
              </a:rPr>
              <a:t>inequitable resource. </a:t>
            </a:r>
            <a:endParaRPr lang="en-US" b="1" dirty="0">
              <a:latin typeface="Times New Roman" pitchFamily="18" charset="0"/>
              <a:cs typeface="Times New Roman" pitchFamily="18" charset="0"/>
            </a:endParaRPr>
          </a:p>
          <a:p>
            <a:pPr algn="just"/>
            <a:endParaRPr lang="en-IN"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Percentage of </a:t>
            </a:r>
            <a:r>
              <a:rPr lang="en-US" b="1" dirty="0">
                <a:latin typeface="Times New Roman" pitchFamily="18" charset="0"/>
                <a:cs typeface="Times New Roman" pitchFamily="18" charset="0"/>
              </a:rPr>
              <a:t>livestock owned </a:t>
            </a:r>
            <a:r>
              <a:rPr lang="en-US" dirty="0">
                <a:latin typeface="Times New Roman" pitchFamily="18" charset="0"/>
                <a:cs typeface="Times New Roman" pitchFamily="18" charset="0"/>
              </a:rPr>
              <a:t>by marginal, small and semi-medium farmers: </a:t>
            </a:r>
            <a:r>
              <a:rPr lang="en-US" b="1" dirty="0">
                <a:latin typeface="Times New Roman" pitchFamily="18" charset="0"/>
                <a:cs typeface="Times New Roman" pitchFamily="18" charset="0"/>
              </a:rPr>
              <a:t>87.7 </a:t>
            </a:r>
            <a:r>
              <a:rPr lang="en-US" dirty="0">
                <a:latin typeface="Times New Roman" pitchFamily="18" charset="0"/>
                <a:cs typeface="Times New Roman" pitchFamily="18" charset="0"/>
              </a:rPr>
              <a:t>per cent </a:t>
            </a:r>
          </a:p>
          <a:p>
            <a:pPr algn="just"/>
            <a:endParaRPr lang="en-US" b="1" dirty="0" smtClean="0">
              <a:latin typeface="Times New Roman" pitchFamily="18" charset="0"/>
              <a:cs typeface="Times New Roman" pitchFamily="18" charset="0"/>
            </a:endParaRPr>
          </a:p>
          <a:p>
            <a:pPr algn="just"/>
            <a:r>
              <a:rPr lang="en-US" b="1" dirty="0" smtClean="0">
                <a:latin typeface="Times New Roman" pitchFamily="18" charset="0"/>
                <a:cs typeface="Times New Roman" pitchFamily="18" charset="0"/>
              </a:rPr>
              <a:t>Development of </a:t>
            </a:r>
            <a:r>
              <a:rPr lang="en-US" b="1" dirty="0">
                <a:latin typeface="Times New Roman" pitchFamily="18" charset="0"/>
                <a:cs typeface="Times New Roman" pitchFamily="18" charset="0"/>
              </a:rPr>
              <a:t>the </a:t>
            </a:r>
            <a:r>
              <a:rPr lang="en-US" b="1" dirty="0" smtClean="0">
                <a:latin typeface="Times New Roman" pitchFamily="18" charset="0"/>
                <a:cs typeface="Times New Roman" pitchFamily="18" charset="0"/>
              </a:rPr>
              <a:t>livestock sector </a:t>
            </a:r>
            <a:r>
              <a:rPr lang="en-US" b="1" dirty="0">
                <a:latin typeface="Times New Roman" pitchFamily="18" charset="0"/>
                <a:cs typeface="Times New Roman" pitchFamily="18" charset="0"/>
              </a:rPr>
              <a:t>would result in a more balanced development of rural </a:t>
            </a:r>
            <a:r>
              <a:rPr lang="en-US" b="1" dirty="0" smtClean="0">
                <a:latin typeface="Times New Roman" pitchFamily="18" charset="0"/>
                <a:cs typeface="Times New Roman" pitchFamily="18" charset="0"/>
              </a:rPr>
              <a:t>economy</a:t>
            </a:r>
            <a:r>
              <a:rPr lang="en-US" dirty="0" smtClean="0">
                <a:latin typeface="Times New Roman" pitchFamily="18" charset="0"/>
                <a:cs typeface="Times New Roman" pitchFamily="18" charset="0"/>
              </a:rPr>
              <a:t>.</a:t>
            </a:r>
          </a:p>
          <a:p>
            <a:pPr algn="just">
              <a:lnSpc>
                <a:spcPct val="170000"/>
              </a:lnSpc>
            </a:pPr>
            <a:r>
              <a:rPr lang="en-US" dirty="0" smtClean="0">
                <a:latin typeface="Times New Roman" pitchFamily="18" charset="0"/>
                <a:cs typeface="Times New Roman" pitchFamily="18" charset="0"/>
              </a:rPr>
              <a:t>Increasing dietary </a:t>
            </a:r>
            <a:r>
              <a:rPr lang="en-US" dirty="0">
                <a:latin typeface="Times New Roman" pitchFamily="18" charset="0"/>
                <a:cs typeface="Times New Roman" pitchFamily="18" charset="0"/>
              </a:rPr>
              <a:t>importance of livestock during the last decade the per capita consumption growth rate in India has been more for list of food products then for other food </a:t>
            </a:r>
            <a:r>
              <a:rPr lang="en-US" dirty="0" smtClean="0">
                <a:latin typeface="Times New Roman" pitchFamily="18" charset="0"/>
                <a:cs typeface="Times New Roman" pitchFamily="18" charset="0"/>
              </a:rPr>
              <a:t>commodities. </a:t>
            </a:r>
            <a:r>
              <a:rPr lang="en-US" b="1" dirty="0">
                <a:latin typeface="Times New Roman" pitchFamily="18" charset="0"/>
                <a:cs typeface="Times New Roman" pitchFamily="18" charset="0"/>
              </a:rPr>
              <a:t>Percentage share of livestock food products </a:t>
            </a:r>
            <a:r>
              <a:rPr lang="en-US" dirty="0">
                <a:latin typeface="Times New Roman" pitchFamily="18" charset="0"/>
                <a:cs typeface="Times New Roman" pitchFamily="18" charset="0"/>
              </a:rPr>
              <a:t>to total nutrient consume by average person has increased at a higher rate </a:t>
            </a:r>
            <a:r>
              <a:rPr lang="en-US" dirty="0" smtClean="0">
                <a:latin typeface="Times New Roman" pitchFamily="18" charset="0"/>
                <a:cs typeface="Times New Roman" pitchFamily="18" charset="0"/>
              </a:rPr>
              <a:t>than any </a:t>
            </a:r>
            <a:r>
              <a:rPr lang="en-US" dirty="0">
                <a:latin typeface="Times New Roman" pitchFamily="18" charset="0"/>
                <a:cs typeface="Times New Roman" pitchFamily="18" charset="0"/>
              </a:rPr>
              <a:t>other food </a:t>
            </a:r>
            <a:r>
              <a:rPr lang="en-US" dirty="0" smtClean="0">
                <a:latin typeface="Times New Roman" pitchFamily="18" charset="0"/>
                <a:cs typeface="Times New Roman" pitchFamily="18" charset="0"/>
              </a:rPr>
              <a:t>commodities. It contributes </a:t>
            </a:r>
            <a:r>
              <a:rPr lang="en-US" dirty="0">
                <a:latin typeface="Times New Roman" pitchFamily="18" charset="0"/>
                <a:cs typeface="Times New Roman" pitchFamily="18" charset="0"/>
              </a:rPr>
              <a:t>to </a:t>
            </a:r>
            <a:r>
              <a:rPr lang="en-US" b="1" dirty="0">
                <a:latin typeface="Times New Roman" pitchFamily="18" charset="0"/>
                <a:cs typeface="Times New Roman" pitchFamily="18" charset="0"/>
              </a:rPr>
              <a:t>nutritional security </a:t>
            </a:r>
            <a:r>
              <a:rPr lang="en-US" dirty="0" smtClean="0">
                <a:latin typeface="Times New Roman" pitchFamily="18" charset="0"/>
                <a:cs typeface="Times New Roman" pitchFamily="18" charset="0"/>
              </a:rPr>
              <a:t>and </a:t>
            </a:r>
            <a:r>
              <a:rPr lang="en-US" dirty="0">
                <a:latin typeface="Times New Roman" pitchFamily="18" charset="0"/>
                <a:cs typeface="Times New Roman" pitchFamily="18" charset="0"/>
              </a:rPr>
              <a:t>also provides </a:t>
            </a:r>
            <a:r>
              <a:rPr lang="en-US" b="1" dirty="0">
                <a:latin typeface="Times New Roman" pitchFamily="18" charset="0"/>
                <a:cs typeface="Times New Roman" pitchFamily="18" charset="0"/>
              </a:rPr>
              <a:t>income growth opportunities </a:t>
            </a:r>
            <a:r>
              <a:rPr lang="en-US" dirty="0">
                <a:latin typeface="Times New Roman" pitchFamily="18" charset="0"/>
                <a:cs typeface="Times New Roman" pitchFamily="18" charset="0"/>
              </a:rPr>
              <a:t>for rural poor and hence accelerates the base of </a:t>
            </a:r>
            <a:r>
              <a:rPr lang="en-US" b="1" dirty="0">
                <a:latin typeface="Times New Roman" pitchFamily="18" charset="0"/>
                <a:cs typeface="Times New Roman" pitchFamily="18" charset="0"/>
              </a:rPr>
              <a:t>poverty reduction </a:t>
            </a:r>
            <a:r>
              <a:rPr lang="en-US" dirty="0">
                <a:latin typeface="Times New Roman" pitchFamily="18" charset="0"/>
                <a:cs typeface="Times New Roman" pitchFamily="18" charset="0"/>
              </a:rPr>
              <a:t>moreover income and population growth and urbanization a robust and unlikely to succeed in the near </a:t>
            </a:r>
            <a:r>
              <a:rPr lang="en-US" dirty="0" smtClean="0">
                <a:latin typeface="Times New Roman" pitchFamily="18" charset="0"/>
                <a:cs typeface="Times New Roman" pitchFamily="18" charset="0"/>
              </a:rPr>
              <a:t>future.</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xmlns="" val="20174956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3</a:t>
            </a:r>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800219"/>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Scope of  Economics</a:t>
            </a:r>
            <a:endParaRPr lang="en-US" sz="2800" b="1" dirty="0" smtClean="0">
              <a:solidFill>
                <a:srgbClr val="0070C0"/>
              </a:solidFill>
              <a:latin typeface="Arial Black" pitchFamily="34" charset="0"/>
              <a:cs typeface="Times New Roman" pitchFamily="18" charset="0"/>
            </a:endParaRPr>
          </a:p>
          <a:p>
            <a:endParaRPr lang="en-US" dirty="0"/>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Scope of Economics</a:t>
            </a:r>
            <a:endParaRPr lang="en-IN" b="1" dirty="0"/>
          </a:p>
        </p:txBody>
      </p:sp>
      <p:sp>
        <p:nvSpPr>
          <p:cNvPr id="3" name="Content Placeholder 2"/>
          <p:cNvSpPr>
            <a:spLocks noGrp="1"/>
          </p:cNvSpPr>
          <p:nvPr>
            <p:ph idx="1"/>
          </p:nvPr>
        </p:nvSpPr>
        <p:spPr>
          <a:xfrm>
            <a:off x="152400" y="2057400"/>
            <a:ext cx="8839200" cy="5334000"/>
          </a:xfrm>
        </p:spPr>
        <p:txBody>
          <a:bodyPr>
            <a:normAutofit/>
          </a:bodyPr>
          <a:lstStyle/>
          <a:p>
            <a:pPr>
              <a:spcAft>
                <a:spcPts val="2400"/>
              </a:spcAft>
            </a:pPr>
            <a:r>
              <a:rPr lang="en-US" sz="2600" b="1" dirty="0"/>
              <a:t>What is the subject matter of economics?</a:t>
            </a:r>
            <a:endParaRPr lang="en-IN" sz="2600" b="1" dirty="0"/>
          </a:p>
          <a:p>
            <a:pPr>
              <a:spcAft>
                <a:spcPts val="2400"/>
              </a:spcAft>
            </a:pPr>
            <a:r>
              <a:rPr lang="en-US" sz="2600" b="1" dirty="0" smtClean="0"/>
              <a:t>What </a:t>
            </a:r>
            <a:r>
              <a:rPr lang="en-US" sz="2600" b="1" dirty="0"/>
              <a:t>is the nature of economics as a branch of </a:t>
            </a:r>
            <a:r>
              <a:rPr lang="en-US" sz="2600" b="1" dirty="0" smtClean="0"/>
              <a:t>knowledge</a:t>
            </a:r>
            <a:r>
              <a:rPr lang="en-US" sz="2600" b="1" dirty="0"/>
              <a:t>, i.e. is economics a science or art?</a:t>
            </a:r>
            <a:endParaRPr lang="en-IN" sz="2600" b="1" dirty="0"/>
          </a:p>
          <a:p>
            <a:pPr lvl="0">
              <a:spcAft>
                <a:spcPts val="2400"/>
              </a:spcAft>
            </a:pPr>
            <a:r>
              <a:rPr lang="en-US" sz="2600" b="1" dirty="0"/>
              <a:t>If economics is a science, whether it is a positive science or normative science?</a:t>
            </a:r>
            <a:endParaRPr lang="en-IN" sz="2600" b="1" dirty="0"/>
          </a:p>
          <a:p>
            <a:pPr>
              <a:spcAft>
                <a:spcPts val="2400"/>
              </a:spcAft>
            </a:pPr>
            <a:r>
              <a:rPr lang="en-US" sz="2600" b="1" dirty="0" smtClean="0"/>
              <a:t>What </a:t>
            </a:r>
            <a:r>
              <a:rPr lang="en-US" sz="2600" b="1" dirty="0"/>
              <a:t>are the limitations of economics?</a:t>
            </a:r>
            <a:endParaRPr lang="en-IN" sz="2600" b="1" dirty="0"/>
          </a:p>
          <a:p>
            <a:pPr>
              <a:spcAft>
                <a:spcPts val="1200"/>
              </a:spcAft>
            </a:pPr>
            <a:endParaRPr lang="en-IN" sz="2600" dirty="0"/>
          </a:p>
        </p:txBody>
      </p:sp>
    </p:spTree>
    <p:extLst>
      <p:ext uri="{BB962C8B-B14F-4D97-AF65-F5344CB8AC3E}">
        <p14:creationId xmlns:p14="http://schemas.microsoft.com/office/powerpoint/2010/main" xmlns="" val="3164679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8229600" cy="1143000"/>
          </a:xfrm>
        </p:spPr>
        <p:txBody>
          <a:bodyPr/>
          <a:lstStyle/>
          <a:p>
            <a:pPr algn="r"/>
            <a:r>
              <a:rPr lang="en-US" b="1" dirty="0" smtClean="0"/>
              <a:t>Subject Matter of Economics</a:t>
            </a:r>
            <a:endParaRPr lang="en-IN" b="1" dirty="0"/>
          </a:p>
        </p:txBody>
      </p:sp>
      <p:sp>
        <p:nvSpPr>
          <p:cNvPr id="4" name="Rectangle 3"/>
          <p:cNvSpPr/>
          <p:nvPr/>
        </p:nvSpPr>
        <p:spPr>
          <a:xfrm>
            <a:off x="533400" y="1524000"/>
            <a:ext cx="8077200" cy="830997"/>
          </a:xfrm>
          <a:prstGeom prst="rect">
            <a:avLst/>
          </a:prstGeom>
          <a:solidFill>
            <a:schemeClr val="accent3">
              <a:lumMod val="60000"/>
              <a:lumOff val="40000"/>
            </a:schemeClr>
          </a:solidFill>
        </p:spPr>
        <p:txBody>
          <a:bodyPr wrap="square">
            <a:spAutoFit/>
          </a:bodyPr>
          <a:lstStyle/>
          <a:p>
            <a:pPr algn="ctr"/>
            <a:r>
              <a:rPr lang="en-US" sz="2400" b="1" dirty="0" smtClean="0"/>
              <a:t>Economic activities of man </a:t>
            </a:r>
            <a:r>
              <a:rPr lang="en-US" sz="2400" b="1" dirty="0"/>
              <a:t>constitute </a:t>
            </a:r>
            <a:r>
              <a:rPr lang="en-US" sz="2400" b="1" dirty="0" smtClean="0"/>
              <a:t>the subject matter </a:t>
            </a:r>
            <a:r>
              <a:rPr lang="en-US" sz="2400" b="1" dirty="0"/>
              <a:t>of </a:t>
            </a:r>
            <a:r>
              <a:rPr lang="en-US" sz="2400" b="1" dirty="0" smtClean="0"/>
              <a:t>economics? </a:t>
            </a:r>
            <a:endParaRPr lang="en-IN" sz="2400" b="1" dirty="0"/>
          </a:p>
        </p:txBody>
      </p:sp>
      <p:sp>
        <p:nvSpPr>
          <p:cNvPr id="5" name="Rectangle 4"/>
          <p:cNvSpPr/>
          <p:nvPr/>
        </p:nvSpPr>
        <p:spPr>
          <a:xfrm>
            <a:off x="304800" y="2819400"/>
            <a:ext cx="5096075" cy="461665"/>
          </a:xfrm>
          <a:prstGeom prst="rect">
            <a:avLst/>
          </a:prstGeom>
          <a:solidFill>
            <a:schemeClr val="accent4">
              <a:lumMod val="40000"/>
              <a:lumOff val="60000"/>
            </a:schemeClr>
          </a:solidFill>
        </p:spPr>
        <p:txBody>
          <a:bodyPr wrap="none">
            <a:spAutoFit/>
          </a:bodyPr>
          <a:lstStyle/>
          <a:p>
            <a:r>
              <a:rPr lang="en-IN" sz="2400" b="1" dirty="0" smtClean="0"/>
              <a:t>1. Consumption (satisfaction of wants)</a:t>
            </a:r>
            <a:endParaRPr lang="en-IN" sz="2400" b="1" dirty="0"/>
          </a:p>
        </p:txBody>
      </p:sp>
      <p:sp>
        <p:nvSpPr>
          <p:cNvPr id="6" name="Rectangle 5"/>
          <p:cNvSpPr/>
          <p:nvPr/>
        </p:nvSpPr>
        <p:spPr>
          <a:xfrm>
            <a:off x="304800" y="3424535"/>
            <a:ext cx="6079613" cy="461665"/>
          </a:xfrm>
          <a:prstGeom prst="rect">
            <a:avLst/>
          </a:prstGeom>
          <a:solidFill>
            <a:schemeClr val="accent4">
              <a:lumMod val="40000"/>
              <a:lumOff val="60000"/>
            </a:schemeClr>
          </a:solidFill>
        </p:spPr>
        <p:txBody>
          <a:bodyPr wrap="none">
            <a:spAutoFit/>
          </a:bodyPr>
          <a:lstStyle/>
          <a:p>
            <a:r>
              <a:rPr lang="en-IN" sz="2400" b="1" dirty="0" smtClean="0"/>
              <a:t>2. Production (creating utility to satisfy wants)</a:t>
            </a:r>
            <a:endParaRPr lang="en-IN" sz="2400" b="1" dirty="0"/>
          </a:p>
        </p:txBody>
      </p:sp>
      <p:sp>
        <p:nvSpPr>
          <p:cNvPr id="7" name="Rectangle 6"/>
          <p:cNvSpPr/>
          <p:nvPr/>
        </p:nvSpPr>
        <p:spPr>
          <a:xfrm>
            <a:off x="304800" y="4110335"/>
            <a:ext cx="5062476" cy="461665"/>
          </a:xfrm>
          <a:prstGeom prst="rect">
            <a:avLst/>
          </a:prstGeom>
          <a:solidFill>
            <a:schemeClr val="accent4">
              <a:lumMod val="40000"/>
              <a:lumOff val="60000"/>
            </a:schemeClr>
          </a:solidFill>
        </p:spPr>
        <p:txBody>
          <a:bodyPr wrap="none">
            <a:spAutoFit/>
          </a:bodyPr>
          <a:lstStyle/>
          <a:p>
            <a:r>
              <a:rPr lang="en-IN" sz="2400" b="1" dirty="0" smtClean="0"/>
              <a:t>3. Exchange (money, credit &amp; banking)</a:t>
            </a:r>
            <a:endParaRPr lang="en-IN" sz="2400" b="1" dirty="0"/>
          </a:p>
        </p:txBody>
      </p:sp>
      <p:sp>
        <p:nvSpPr>
          <p:cNvPr id="8" name="Rectangle 7"/>
          <p:cNvSpPr/>
          <p:nvPr/>
        </p:nvSpPr>
        <p:spPr>
          <a:xfrm>
            <a:off x="304800" y="4796135"/>
            <a:ext cx="5072158" cy="461665"/>
          </a:xfrm>
          <a:prstGeom prst="rect">
            <a:avLst/>
          </a:prstGeom>
          <a:solidFill>
            <a:schemeClr val="accent4">
              <a:lumMod val="40000"/>
              <a:lumOff val="60000"/>
            </a:schemeClr>
          </a:solidFill>
        </p:spPr>
        <p:txBody>
          <a:bodyPr wrap="none">
            <a:spAutoFit/>
          </a:bodyPr>
          <a:lstStyle/>
          <a:p>
            <a:r>
              <a:rPr lang="en-IN" sz="2400" b="1" dirty="0" smtClean="0"/>
              <a:t>4. Distribution (sharing among agents)</a:t>
            </a:r>
            <a:endParaRPr lang="en-IN" sz="2400" b="1" dirty="0"/>
          </a:p>
        </p:txBody>
      </p:sp>
      <p:sp>
        <p:nvSpPr>
          <p:cNvPr id="9" name="Rectangle 8"/>
          <p:cNvSpPr/>
          <p:nvPr/>
        </p:nvSpPr>
        <p:spPr>
          <a:xfrm>
            <a:off x="304800" y="5481935"/>
            <a:ext cx="2678490" cy="461665"/>
          </a:xfrm>
          <a:prstGeom prst="rect">
            <a:avLst/>
          </a:prstGeom>
          <a:solidFill>
            <a:schemeClr val="accent4">
              <a:lumMod val="40000"/>
              <a:lumOff val="60000"/>
            </a:schemeClr>
          </a:solidFill>
        </p:spPr>
        <p:txBody>
          <a:bodyPr wrap="none">
            <a:spAutoFit/>
          </a:bodyPr>
          <a:lstStyle/>
          <a:p>
            <a:r>
              <a:rPr lang="en-IN" sz="2400" b="1" dirty="0" smtClean="0"/>
              <a:t>5. Public Economics</a:t>
            </a:r>
            <a:endParaRPr lang="en-IN" sz="2400" b="1" dirty="0"/>
          </a:p>
        </p:txBody>
      </p:sp>
      <p:sp>
        <p:nvSpPr>
          <p:cNvPr id="10" name="TextBox 9"/>
          <p:cNvSpPr txBox="1"/>
          <p:nvPr/>
        </p:nvSpPr>
        <p:spPr>
          <a:xfrm>
            <a:off x="304800" y="2354997"/>
            <a:ext cx="5079660" cy="461665"/>
          </a:xfrm>
          <a:prstGeom prst="rect">
            <a:avLst/>
          </a:prstGeom>
          <a:noFill/>
        </p:spPr>
        <p:txBody>
          <a:bodyPr wrap="none" rtlCol="0">
            <a:spAutoFit/>
          </a:bodyPr>
          <a:lstStyle/>
          <a:p>
            <a:r>
              <a:rPr lang="en-US" sz="2400" b="1" dirty="0" smtClean="0"/>
              <a:t>A. Traditional Approach/Old Approach</a:t>
            </a:r>
            <a:endParaRPr lang="en-IN" sz="2400" b="1" dirty="0"/>
          </a:p>
        </p:txBody>
      </p:sp>
      <p:sp>
        <p:nvSpPr>
          <p:cNvPr id="11" name="TextBox 10"/>
          <p:cNvSpPr txBox="1"/>
          <p:nvPr/>
        </p:nvSpPr>
        <p:spPr>
          <a:xfrm>
            <a:off x="5943600" y="5029200"/>
            <a:ext cx="2838662" cy="461665"/>
          </a:xfrm>
          <a:prstGeom prst="rect">
            <a:avLst/>
          </a:prstGeom>
          <a:noFill/>
        </p:spPr>
        <p:txBody>
          <a:bodyPr wrap="none" rtlCol="0">
            <a:spAutoFit/>
          </a:bodyPr>
          <a:lstStyle/>
          <a:p>
            <a:r>
              <a:rPr lang="en-US" sz="2400" b="1" dirty="0" smtClean="0"/>
              <a:t>B. Modern Approach</a:t>
            </a:r>
            <a:endParaRPr lang="en-IN" sz="2400" b="1" dirty="0"/>
          </a:p>
        </p:txBody>
      </p:sp>
      <p:sp>
        <p:nvSpPr>
          <p:cNvPr id="12" name="TextBox 11"/>
          <p:cNvSpPr txBox="1"/>
          <p:nvPr/>
        </p:nvSpPr>
        <p:spPr>
          <a:xfrm>
            <a:off x="5867401" y="5486400"/>
            <a:ext cx="2971799" cy="830997"/>
          </a:xfrm>
          <a:prstGeom prst="rect">
            <a:avLst/>
          </a:prstGeom>
          <a:solidFill>
            <a:schemeClr val="accent4">
              <a:lumMod val="40000"/>
              <a:lumOff val="60000"/>
            </a:schemeClr>
          </a:solidFill>
        </p:spPr>
        <p:txBody>
          <a:bodyPr wrap="square" rtlCol="0">
            <a:spAutoFit/>
          </a:bodyPr>
          <a:lstStyle/>
          <a:p>
            <a:pPr marL="342900" indent="-342900">
              <a:buAutoNum type="arabicPeriod"/>
            </a:pPr>
            <a:r>
              <a:rPr lang="en-US" sz="2400" b="1" dirty="0" smtClean="0"/>
              <a:t>Microeconomics</a:t>
            </a:r>
          </a:p>
          <a:p>
            <a:pPr marL="342900" indent="-342900">
              <a:buAutoNum type="arabicPeriod"/>
            </a:pPr>
            <a:r>
              <a:rPr lang="en-US" sz="2400" b="1" dirty="0" smtClean="0"/>
              <a:t>Macroeconomics</a:t>
            </a:r>
            <a:endParaRPr lang="en-IN" sz="2400" b="1" dirty="0"/>
          </a:p>
        </p:txBody>
      </p:sp>
    </p:spTree>
    <p:extLst>
      <p:ext uri="{BB962C8B-B14F-4D97-AF65-F5344CB8AC3E}">
        <p14:creationId xmlns:p14="http://schemas.microsoft.com/office/powerpoint/2010/main" xmlns="" val="15609354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Consumption</a:t>
            </a:r>
            <a:endParaRPr lang="en-IN" b="1" dirty="0"/>
          </a:p>
        </p:txBody>
      </p:sp>
      <p:sp>
        <p:nvSpPr>
          <p:cNvPr id="3" name="Content Placeholder 2"/>
          <p:cNvSpPr>
            <a:spLocks noGrp="1"/>
          </p:cNvSpPr>
          <p:nvPr>
            <p:ph idx="1"/>
          </p:nvPr>
        </p:nvSpPr>
        <p:spPr>
          <a:xfrm>
            <a:off x="152400" y="1371600"/>
            <a:ext cx="8839200" cy="5334000"/>
          </a:xfrm>
        </p:spPr>
        <p:txBody>
          <a:bodyPr>
            <a:normAutofit/>
          </a:bodyPr>
          <a:lstStyle/>
          <a:p>
            <a:endParaRPr lang="en-IN" sz="2400" dirty="0"/>
          </a:p>
          <a:p>
            <a:endParaRPr lang="en-IN" sz="2400" dirty="0"/>
          </a:p>
        </p:txBody>
      </p:sp>
      <p:sp>
        <p:nvSpPr>
          <p:cNvPr id="4" name="TextBox 3"/>
          <p:cNvSpPr txBox="1"/>
          <p:nvPr/>
        </p:nvSpPr>
        <p:spPr>
          <a:xfrm>
            <a:off x="1219200" y="1447800"/>
            <a:ext cx="6781800" cy="461665"/>
          </a:xfrm>
          <a:prstGeom prst="rect">
            <a:avLst/>
          </a:prstGeom>
          <a:solidFill>
            <a:schemeClr val="accent5">
              <a:lumMod val="60000"/>
              <a:lumOff val="40000"/>
            </a:schemeClr>
          </a:solidFill>
        </p:spPr>
        <p:txBody>
          <a:bodyPr wrap="square" rtlCol="0">
            <a:spAutoFit/>
          </a:bodyPr>
          <a:lstStyle/>
          <a:p>
            <a:r>
              <a:rPr lang="en-US" sz="2400" b="1" dirty="0"/>
              <a:t>Act of using goods or services in fulfillment of </a:t>
            </a:r>
            <a:r>
              <a:rPr lang="en-US" sz="2400" b="1" dirty="0" smtClean="0">
                <a:solidFill>
                  <a:srgbClr val="FF0000"/>
                </a:solidFill>
              </a:rPr>
              <a:t>wants</a:t>
            </a:r>
            <a:endParaRPr lang="en-US" sz="2400" b="1" dirty="0">
              <a:solidFill>
                <a:srgbClr val="FF0000"/>
              </a:solidFill>
            </a:endParaRPr>
          </a:p>
        </p:txBody>
      </p:sp>
      <p:sp>
        <p:nvSpPr>
          <p:cNvPr id="5" name="Rectangle 4"/>
          <p:cNvSpPr/>
          <p:nvPr/>
        </p:nvSpPr>
        <p:spPr>
          <a:xfrm>
            <a:off x="152400" y="2209800"/>
            <a:ext cx="8915400" cy="4524315"/>
          </a:xfrm>
          <a:prstGeom prst="rect">
            <a:avLst/>
          </a:prstGeom>
        </p:spPr>
        <p:txBody>
          <a:bodyPr wrap="square">
            <a:spAutoFit/>
          </a:bodyPr>
          <a:lstStyle/>
          <a:p>
            <a:pPr marL="285750" indent="-285750">
              <a:spcBef>
                <a:spcPts val="1800"/>
              </a:spcBef>
              <a:spcAft>
                <a:spcPts val="1800"/>
              </a:spcAft>
              <a:buFont typeface="Arial" pitchFamily="34" charset="0"/>
              <a:buChar char="•"/>
            </a:pPr>
            <a:r>
              <a:rPr lang="en-US" sz="2400" dirty="0" smtClean="0">
                <a:latin typeface="Times New Roman" pitchFamily="18" charset="0"/>
                <a:cs typeface="Times New Roman" pitchFamily="18" charset="0"/>
              </a:rPr>
              <a:t>Purpose of all economic activities is to purchase goods to satisfy human wants</a:t>
            </a:r>
          </a:p>
          <a:p>
            <a:pPr marL="285750" indent="-285750">
              <a:spcBef>
                <a:spcPts val="1800"/>
              </a:spcBef>
              <a:spcAft>
                <a:spcPts val="1800"/>
              </a:spcAft>
              <a:buFont typeface="Arial" pitchFamily="34" charset="0"/>
              <a:buChar char="•"/>
            </a:pPr>
            <a:r>
              <a:rPr lang="en-US" sz="2400" dirty="0" smtClean="0">
                <a:latin typeface="Times New Roman" pitchFamily="18" charset="0"/>
                <a:cs typeface="Times New Roman" pitchFamily="18" charset="0"/>
              </a:rPr>
              <a:t>Need goods, articles or objects to satisfy our wants</a:t>
            </a:r>
          </a:p>
          <a:p>
            <a:pPr marL="285750" indent="-285750">
              <a:spcBef>
                <a:spcPts val="1800"/>
              </a:spcBef>
              <a:spcAft>
                <a:spcPts val="1800"/>
              </a:spcAft>
              <a:buFont typeface="Arial" pitchFamily="34" charset="0"/>
              <a:buChar char="•"/>
            </a:pPr>
            <a:r>
              <a:rPr lang="en-US" sz="2400" dirty="0" smtClean="0">
                <a:latin typeface="Times New Roman" pitchFamily="18" charset="0"/>
                <a:cs typeface="Times New Roman" pitchFamily="18" charset="0"/>
              </a:rPr>
              <a:t>Constitutes the </a:t>
            </a:r>
            <a:r>
              <a:rPr lang="en-US" sz="2400" b="1" dirty="0" smtClean="0">
                <a:latin typeface="Times New Roman" pitchFamily="18" charset="0"/>
                <a:cs typeface="Times New Roman" pitchFamily="18" charset="0"/>
              </a:rPr>
              <a:t>first group </a:t>
            </a:r>
            <a:r>
              <a:rPr lang="en-US" sz="2400" dirty="0" smtClean="0">
                <a:latin typeface="Times New Roman" pitchFamily="18" charset="0"/>
                <a:cs typeface="Times New Roman" pitchFamily="18" charset="0"/>
              </a:rPr>
              <a:t>of economic activities</a:t>
            </a:r>
          </a:p>
          <a:p>
            <a:pPr marL="285750" indent="-285750">
              <a:spcBef>
                <a:spcPts val="1800"/>
              </a:spcBef>
              <a:spcAft>
                <a:spcPts val="1800"/>
              </a:spcAft>
              <a:buFont typeface="Arial" pitchFamily="34" charset="0"/>
              <a:buChar char="•"/>
            </a:pPr>
            <a:r>
              <a:rPr lang="en-US" sz="2400" dirty="0" smtClean="0">
                <a:latin typeface="Times New Roman" pitchFamily="18" charset="0"/>
                <a:cs typeface="Times New Roman" pitchFamily="18" charset="0"/>
              </a:rPr>
              <a:t>Study wants (their origin, nature and characteristics, laws governing them and how to get maximum satisfaction out of our expenditure</a:t>
            </a:r>
          </a:p>
          <a:p>
            <a:pPr marL="285750" indent="-285750">
              <a:spcBef>
                <a:spcPts val="1800"/>
              </a:spcBef>
              <a:spcAft>
                <a:spcPts val="1800"/>
              </a:spcAft>
              <a:buFont typeface="Arial" pitchFamily="34" charset="0"/>
              <a:buChar char="•"/>
            </a:pPr>
            <a:r>
              <a:rPr lang="en-US" sz="2400" dirty="0" smtClean="0">
                <a:solidFill>
                  <a:srgbClr val="C00000"/>
                </a:solidFill>
                <a:latin typeface="Times New Roman" pitchFamily="18" charset="0"/>
                <a:cs typeface="Times New Roman" pitchFamily="18" charset="0"/>
              </a:rPr>
              <a:t>Destruction of utility (only for tangible goods not for services)</a:t>
            </a:r>
            <a:endParaRPr lang="en-IN" sz="2400"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623387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fontScale="90000"/>
          </a:bodyPr>
          <a:lstStyle/>
          <a:p>
            <a:r>
              <a:rPr lang="en-US" sz="4800" b="1" dirty="0" smtClean="0">
                <a:solidFill>
                  <a:schemeClr val="accent2"/>
                </a:solidFill>
                <a:latin typeface="Arial Black" pitchFamily="34" charset="0"/>
              </a:rPr>
              <a:t>Economics</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1</a:t>
            </a:r>
            <a:br>
              <a:rPr lang="en-US" sz="4800" b="1" dirty="0" smtClean="0">
                <a:solidFill>
                  <a:schemeClr val="accent2"/>
                </a:solidFill>
                <a:latin typeface="Arial Black" pitchFamily="34" charset="0"/>
              </a:rPr>
            </a:b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984885"/>
          </a:xfrm>
          <a:prstGeom prst="rect">
            <a:avLst/>
          </a:prstGeom>
          <a:noFill/>
        </p:spPr>
        <p:txBody>
          <a:bodyPr wrap="square" rtlCol="0">
            <a:spAutoFit/>
          </a:bodyPr>
          <a:lstStyle/>
          <a:p>
            <a:pPr lvl="0"/>
            <a:r>
              <a:rPr lang="en-US" sz="2000" b="1" dirty="0" smtClean="0">
                <a:latin typeface="Times New Roman" pitchFamily="18" charset="0"/>
                <a:cs typeface="Times New Roman" pitchFamily="18" charset="0"/>
              </a:rPr>
              <a:t>Introduction to Economics and Livestock Economics: definition and </a:t>
            </a:r>
            <a:endParaRPr lang="en-US" sz="2000" b="1" dirty="0" smtClean="0">
              <a:latin typeface="Times New Roman" pitchFamily="18" charset="0"/>
              <a:cs typeface="Times New Roman" pitchFamily="18" charset="0"/>
            </a:endParaRPr>
          </a:p>
          <a:p>
            <a:pPr lvl="0"/>
            <a:r>
              <a:rPr lang="en-US" sz="2000" b="1" dirty="0" smtClean="0">
                <a:latin typeface="Times New Roman" pitchFamily="18" charset="0"/>
                <a:cs typeface="Times New Roman" pitchFamily="18" charset="0"/>
              </a:rPr>
              <a:t>scope </a:t>
            </a:r>
            <a:r>
              <a:rPr lang="en-US" sz="2000" b="1" dirty="0" smtClean="0">
                <a:latin typeface="Times New Roman" pitchFamily="18" charset="0"/>
                <a:cs typeface="Times New Roman" pitchFamily="18" charset="0"/>
              </a:rPr>
              <a:t>(production, consumption, exchange and distribution). </a:t>
            </a:r>
          </a:p>
          <a:p>
            <a:endParaRPr lang="en-US" dirty="0"/>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Production</a:t>
            </a:r>
            <a:endParaRPr lang="en-IN" b="1" dirty="0"/>
          </a:p>
        </p:txBody>
      </p:sp>
      <p:sp>
        <p:nvSpPr>
          <p:cNvPr id="3" name="Content Placeholder 2"/>
          <p:cNvSpPr>
            <a:spLocks noGrp="1"/>
          </p:cNvSpPr>
          <p:nvPr>
            <p:ph idx="1"/>
          </p:nvPr>
        </p:nvSpPr>
        <p:spPr>
          <a:xfrm>
            <a:off x="0" y="1524000"/>
            <a:ext cx="8991600" cy="5334000"/>
          </a:xfrm>
        </p:spPr>
        <p:txBody>
          <a:bodyPr>
            <a:normAutofit lnSpcReduction="10000"/>
          </a:bodyPr>
          <a:lstStyle/>
          <a:p>
            <a:pPr marL="0" indent="0" algn="just">
              <a:buNone/>
            </a:pPr>
            <a:r>
              <a:rPr lang="en-US" sz="2400"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       Where do </a:t>
            </a:r>
            <a:r>
              <a:rPr lang="en-US" sz="2400" b="1" dirty="0">
                <a:latin typeface="Times New Roman" pitchFamily="18" charset="0"/>
                <a:cs typeface="Times New Roman" pitchFamily="18" charset="0"/>
              </a:rPr>
              <a:t>these articles or goods come </a:t>
            </a:r>
            <a:r>
              <a:rPr lang="en-US" sz="2400" b="1" dirty="0" smtClean="0">
                <a:latin typeface="Times New Roman" pitchFamily="18" charset="0"/>
                <a:cs typeface="Times New Roman" pitchFamily="18" charset="0"/>
              </a:rPr>
              <a:t>from?</a:t>
            </a:r>
          </a:p>
          <a:p>
            <a:pPr marL="0" indent="0" algn="just">
              <a:buNone/>
            </a:pPr>
            <a:endParaRPr lang="en-US" sz="2400" b="1" dirty="0" smtClean="0">
              <a:latin typeface="Times New Roman" pitchFamily="18" charset="0"/>
              <a:cs typeface="Times New Roman" pitchFamily="18" charset="0"/>
            </a:endParaRPr>
          </a:p>
          <a:p>
            <a:pPr marL="0" indent="0" algn="just">
              <a:buNone/>
            </a:pPr>
            <a:endParaRPr lang="en-US" sz="2400" b="1" dirty="0">
              <a:latin typeface="Times New Roman" pitchFamily="18" charset="0"/>
              <a:cs typeface="Times New Roman" pitchFamily="18" charset="0"/>
            </a:endParaRPr>
          </a:p>
          <a:p>
            <a:pPr marL="0" indent="0" algn="just">
              <a:buNone/>
            </a:pPr>
            <a:r>
              <a:rPr lang="en-US" sz="2400" b="1" dirty="0" smtClean="0">
                <a:solidFill>
                  <a:srgbClr val="C00000"/>
                </a:solidFill>
                <a:latin typeface="Times New Roman" pitchFamily="18" charset="0"/>
                <a:cs typeface="Times New Roman" pitchFamily="18" charset="0"/>
              </a:rPr>
              <a:t>Utility </a:t>
            </a:r>
            <a:r>
              <a:rPr lang="en-US" sz="2400" b="1" dirty="0">
                <a:solidFill>
                  <a:srgbClr val="C00000"/>
                </a:solidFill>
                <a:latin typeface="Times New Roman" pitchFamily="18" charset="0"/>
                <a:cs typeface="Times New Roman" pitchFamily="18" charset="0"/>
              </a:rPr>
              <a:t>can be created in number of </a:t>
            </a:r>
            <a:r>
              <a:rPr lang="en-US" sz="2400" b="1" dirty="0" smtClean="0">
                <a:solidFill>
                  <a:srgbClr val="C00000"/>
                </a:solidFill>
                <a:latin typeface="Times New Roman" pitchFamily="18" charset="0"/>
                <a:cs typeface="Times New Roman" pitchFamily="18" charset="0"/>
              </a:rPr>
              <a:t>ways:</a:t>
            </a:r>
            <a:endParaRPr lang="en-IN" sz="2400" b="1" dirty="0">
              <a:solidFill>
                <a:srgbClr val="C00000"/>
              </a:solidFill>
              <a:latin typeface="Times New Roman" pitchFamily="18" charset="0"/>
              <a:cs typeface="Times New Roman" pitchFamily="18" charset="0"/>
            </a:endParaRPr>
          </a:p>
          <a:p>
            <a:pPr algn="just"/>
            <a:r>
              <a:rPr lang="en-US" sz="2400" b="1" dirty="0" smtClean="0">
                <a:solidFill>
                  <a:srgbClr val="002060"/>
                </a:solidFill>
                <a:latin typeface="Times New Roman" pitchFamily="18" charset="0"/>
                <a:cs typeface="Times New Roman" pitchFamily="18" charset="0"/>
              </a:rPr>
              <a:t>Form </a:t>
            </a:r>
            <a:r>
              <a:rPr lang="en-US" sz="2400" b="1" dirty="0">
                <a:solidFill>
                  <a:srgbClr val="002060"/>
                </a:solidFill>
                <a:latin typeface="Times New Roman" pitchFamily="18" charset="0"/>
                <a:cs typeface="Times New Roman" pitchFamily="18" charset="0"/>
              </a:rPr>
              <a:t>utility</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form </a:t>
            </a:r>
            <a:r>
              <a:rPr lang="en-US" sz="2400" dirty="0">
                <a:latin typeface="Times New Roman" pitchFamily="18" charset="0"/>
                <a:cs typeface="Times New Roman" pitchFamily="18" charset="0"/>
              </a:rPr>
              <a:t>is changed, </a:t>
            </a:r>
            <a:r>
              <a:rPr lang="en-US" sz="2400" dirty="0" smtClean="0">
                <a:latin typeface="Times New Roman" pitchFamily="18" charset="0"/>
                <a:cs typeface="Times New Roman" pitchFamily="18" charset="0"/>
              </a:rPr>
              <a:t>e.g.</a:t>
            </a:r>
            <a:r>
              <a:rPr lang="en-IN"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processing </a:t>
            </a:r>
            <a:r>
              <a:rPr lang="en-US" sz="2400" dirty="0">
                <a:latin typeface="Times New Roman" pitchFamily="18" charset="0"/>
                <a:cs typeface="Times New Roman" pitchFamily="18" charset="0"/>
              </a:rPr>
              <a:t>of liquid milk to milk powder.</a:t>
            </a:r>
            <a:endParaRPr lang="en-IN" sz="2400" dirty="0">
              <a:latin typeface="Times New Roman" pitchFamily="18" charset="0"/>
              <a:cs typeface="Times New Roman" pitchFamily="18" charset="0"/>
            </a:endParaRPr>
          </a:p>
          <a:p>
            <a:pPr algn="just"/>
            <a:r>
              <a:rPr lang="en-US" sz="2400" b="1" dirty="0" smtClean="0">
                <a:solidFill>
                  <a:srgbClr val="002060"/>
                </a:solidFill>
                <a:latin typeface="Times New Roman" pitchFamily="18" charset="0"/>
                <a:cs typeface="Times New Roman" pitchFamily="18" charset="0"/>
              </a:rPr>
              <a:t>Time utility</a:t>
            </a:r>
            <a:r>
              <a:rPr lang="en-US" sz="2400" b="1"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supply </a:t>
            </a:r>
            <a:r>
              <a:rPr lang="en-US" sz="2400" dirty="0">
                <a:latin typeface="Times New Roman" pitchFamily="18" charset="0"/>
                <a:cs typeface="Times New Roman" pitchFamily="18" charset="0"/>
              </a:rPr>
              <a:t>can match </a:t>
            </a:r>
            <a:r>
              <a:rPr lang="en-US" sz="2400" dirty="0" smtClean="0">
                <a:latin typeface="Times New Roman" pitchFamily="18" charset="0"/>
                <a:cs typeface="Times New Roman" pitchFamily="18" charset="0"/>
              </a:rPr>
              <a:t>with demand </a:t>
            </a:r>
            <a:r>
              <a:rPr lang="en-US" sz="2400" dirty="0">
                <a:latin typeface="Times New Roman" pitchFamily="18" charset="0"/>
                <a:cs typeface="Times New Roman" pitchFamily="18" charset="0"/>
              </a:rPr>
              <a:t>over time, e.g. </a:t>
            </a:r>
            <a:r>
              <a:rPr lang="en-US" sz="2400" dirty="0" smtClean="0">
                <a:latin typeface="Times New Roman" pitchFamily="18" charset="0"/>
                <a:cs typeface="Times New Roman" pitchFamily="18" charset="0"/>
              </a:rPr>
              <a:t>refrigeration </a:t>
            </a:r>
            <a:r>
              <a:rPr lang="en-US" sz="2400" dirty="0">
                <a:latin typeface="Times New Roman" pitchFamily="18" charset="0"/>
                <a:cs typeface="Times New Roman" pitchFamily="18" charset="0"/>
              </a:rPr>
              <a:t>and </a:t>
            </a:r>
            <a:r>
              <a:rPr lang="en-US" sz="2400" dirty="0" smtClean="0">
                <a:latin typeface="Times New Roman" pitchFamily="18" charset="0"/>
                <a:cs typeface="Times New Roman" pitchFamily="18" charset="0"/>
              </a:rPr>
              <a:t>storage </a:t>
            </a:r>
            <a:r>
              <a:rPr lang="en-US" sz="2400" dirty="0">
                <a:latin typeface="Times New Roman" pitchFamily="18" charset="0"/>
                <a:cs typeface="Times New Roman" pitchFamily="18" charset="0"/>
              </a:rPr>
              <a:t>of milk </a:t>
            </a:r>
            <a:endParaRPr lang="en-US" sz="2400" dirty="0" smtClean="0">
              <a:latin typeface="Times New Roman" pitchFamily="18" charset="0"/>
              <a:cs typeface="Times New Roman" pitchFamily="18" charset="0"/>
            </a:endParaRPr>
          </a:p>
          <a:p>
            <a:pPr algn="just"/>
            <a:r>
              <a:rPr lang="en-US" sz="2400" b="1" dirty="0" smtClean="0">
                <a:solidFill>
                  <a:srgbClr val="002060"/>
                </a:solidFill>
                <a:latin typeface="Times New Roman" pitchFamily="18" charset="0"/>
                <a:cs typeface="Times New Roman" pitchFamily="18" charset="0"/>
              </a:rPr>
              <a:t>Place utility</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matching </a:t>
            </a:r>
            <a:r>
              <a:rPr lang="en-US" sz="2400" dirty="0">
                <a:latin typeface="Times New Roman" pitchFamily="18" charset="0"/>
                <a:cs typeface="Times New Roman" pitchFamily="18" charset="0"/>
              </a:rPr>
              <a:t>supply with demand </a:t>
            </a: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relation to place, e.g. transport of </a:t>
            </a:r>
            <a:r>
              <a:rPr lang="en-US" sz="2400" dirty="0" smtClean="0">
                <a:latin typeface="Times New Roman" pitchFamily="18" charset="0"/>
                <a:cs typeface="Times New Roman" pitchFamily="18" charset="0"/>
              </a:rPr>
              <a:t>milk </a:t>
            </a:r>
            <a:r>
              <a:rPr lang="en-US" sz="2400" dirty="0">
                <a:latin typeface="Times New Roman" pitchFamily="18" charset="0"/>
                <a:cs typeface="Times New Roman" pitchFamily="18" charset="0"/>
              </a:rPr>
              <a:t>surplus region to milk deficient region.</a:t>
            </a:r>
            <a:endParaRPr lang="en-IN" sz="2400" dirty="0">
              <a:latin typeface="Times New Roman" pitchFamily="18" charset="0"/>
              <a:cs typeface="Times New Roman" pitchFamily="18" charset="0"/>
            </a:endParaRPr>
          </a:p>
          <a:p>
            <a:pPr algn="just"/>
            <a:r>
              <a:rPr lang="en-US" sz="2400" b="1" dirty="0" smtClean="0">
                <a:solidFill>
                  <a:srgbClr val="002060"/>
                </a:solidFill>
                <a:latin typeface="Times New Roman" pitchFamily="18" charset="0"/>
                <a:cs typeface="Times New Roman" pitchFamily="18" charset="0"/>
              </a:rPr>
              <a:t>Exchange utility/ Possession Utility</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Utility of a commodity changes with the change in ownership.</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when </a:t>
            </a:r>
            <a:r>
              <a:rPr lang="en-US" sz="2400" dirty="0">
                <a:latin typeface="Times New Roman" pitchFamily="18" charset="0"/>
                <a:cs typeface="Times New Roman" pitchFamily="18" charset="0"/>
              </a:rPr>
              <a:t>transfer of ownership takes </a:t>
            </a:r>
            <a:r>
              <a:rPr lang="en-US" sz="2400" dirty="0" smtClean="0">
                <a:latin typeface="Times New Roman" pitchFamily="18" charset="0"/>
                <a:cs typeface="Times New Roman" pitchFamily="18" charset="0"/>
              </a:rPr>
              <a:t>place</a:t>
            </a:r>
            <a:r>
              <a:rPr lang="en-US" sz="2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 e.g. trade </a:t>
            </a:r>
            <a:r>
              <a:rPr lang="en-US" sz="2400" dirty="0">
                <a:latin typeface="Times New Roman" pitchFamily="18" charset="0"/>
                <a:cs typeface="Times New Roman" pitchFamily="18" charset="0"/>
              </a:rPr>
              <a:t>and </a:t>
            </a:r>
            <a:r>
              <a:rPr lang="en-US" sz="2400" dirty="0" smtClean="0">
                <a:latin typeface="Times New Roman" pitchFamily="18" charset="0"/>
                <a:cs typeface="Times New Roman" pitchFamily="18" charset="0"/>
              </a:rPr>
              <a:t>business, watch has no utility for illiterate person who cant read time.      </a:t>
            </a:r>
            <a:endParaRPr lang="en-IN" sz="2400" dirty="0">
              <a:latin typeface="Times New Roman" pitchFamily="18" charset="0"/>
              <a:cs typeface="Times New Roman" pitchFamily="18" charset="0"/>
            </a:endParaRPr>
          </a:p>
          <a:p>
            <a:pPr marL="0" indent="0" algn="just">
              <a:buNone/>
            </a:pPr>
            <a:endParaRPr lang="en-IN" sz="2400" b="1" dirty="0">
              <a:latin typeface="Times New Roman" pitchFamily="18" charset="0"/>
              <a:cs typeface="Times New Roman" pitchFamily="18" charset="0"/>
            </a:endParaRPr>
          </a:p>
        </p:txBody>
      </p:sp>
      <p:sp>
        <p:nvSpPr>
          <p:cNvPr id="4" name="TextBox 3"/>
          <p:cNvSpPr txBox="1"/>
          <p:nvPr/>
        </p:nvSpPr>
        <p:spPr>
          <a:xfrm>
            <a:off x="228601" y="1912203"/>
            <a:ext cx="8763000" cy="830997"/>
          </a:xfrm>
          <a:prstGeom prst="rect">
            <a:avLst/>
          </a:prstGeom>
          <a:solidFill>
            <a:schemeClr val="accent1">
              <a:lumMod val="40000"/>
              <a:lumOff val="60000"/>
            </a:schemeClr>
          </a:solidFill>
        </p:spPr>
        <p:txBody>
          <a:bodyPr wrap="square" rtlCol="0">
            <a:spAutoFit/>
          </a:bodyPr>
          <a:lstStyle/>
          <a:p>
            <a:pPr algn="ctr"/>
            <a:r>
              <a:rPr lang="en-US" sz="2400" b="1" dirty="0" smtClean="0"/>
              <a:t>Activity that </a:t>
            </a:r>
            <a:r>
              <a:rPr lang="en-US" sz="2400" b="1" dirty="0"/>
              <a:t>helps in </a:t>
            </a:r>
            <a:r>
              <a:rPr lang="en-US" sz="2400" b="1" dirty="0">
                <a:solidFill>
                  <a:srgbClr val="C00000"/>
                </a:solidFill>
              </a:rPr>
              <a:t>creating </a:t>
            </a:r>
            <a:r>
              <a:rPr lang="en-US" sz="2400" b="1" dirty="0" smtClean="0">
                <a:solidFill>
                  <a:srgbClr val="C00000"/>
                </a:solidFill>
              </a:rPr>
              <a:t>utility </a:t>
            </a:r>
            <a:r>
              <a:rPr lang="en-US" sz="2400" b="1" dirty="0" smtClean="0"/>
              <a:t>(value) for goods, or</a:t>
            </a:r>
          </a:p>
          <a:p>
            <a:pPr algn="ctr"/>
            <a:r>
              <a:rPr lang="en-US" sz="2400" b="1" dirty="0" smtClean="0"/>
              <a:t> Creation of </a:t>
            </a:r>
            <a:r>
              <a:rPr lang="en-US" sz="2400" b="1" dirty="0"/>
              <a:t>services </a:t>
            </a:r>
            <a:endParaRPr lang="en-IN" sz="2400" b="1" dirty="0"/>
          </a:p>
        </p:txBody>
      </p:sp>
    </p:spTree>
    <p:extLst>
      <p:ext uri="{BB962C8B-B14F-4D97-AF65-F5344CB8AC3E}">
        <p14:creationId xmlns:p14="http://schemas.microsoft.com/office/powerpoint/2010/main" xmlns="" val="13295698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Production</a:t>
            </a:r>
            <a:endParaRPr lang="en-IN" b="1" dirty="0"/>
          </a:p>
        </p:txBody>
      </p:sp>
      <p:sp>
        <p:nvSpPr>
          <p:cNvPr id="3" name="Content Placeholder 2"/>
          <p:cNvSpPr>
            <a:spLocks noGrp="1"/>
          </p:cNvSpPr>
          <p:nvPr>
            <p:ph idx="1"/>
          </p:nvPr>
        </p:nvSpPr>
        <p:spPr/>
        <p:txBody>
          <a:bodyPr>
            <a:normAutofit/>
          </a:bodyPr>
          <a:lstStyle/>
          <a:p>
            <a:r>
              <a:rPr lang="en-US" sz="2400" dirty="0" smtClean="0"/>
              <a:t>We study  </a:t>
            </a:r>
          </a:p>
          <a:p>
            <a:pPr lvl="2" algn="just"/>
            <a:r>
              <a:rPr lang="en-US" dirty="0" smtClean="0">
                <a:latin typeface="Times New Roman" pitchFamily="18" charset="0"/>
                <a:cs typeface="Times New Roman" pitchFamily="18" charset="0"/>
              </a:rPr>
              <a:t>Factors of production</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2" algn="just"/>
            <a:r>
              <a:rPr lang="en-US" dirty="0" smtClean="0">
                <a:latin typeface="Times New Roman" pitchFamily="18" charset="0"/>
                <a:cs typeface="Times New Roman" pitchFamily="18" charset="0"/>
              </a:rPr>
              <a:t>Laws governing </a:t>
            </a:r>
            <a:r>
              <a:rPr lang="en-US" dirty="0">
                <a:latin typeface="Times New Roman" pitchFamily="18" charset="0"/>
                <a:cs typeface="Times New Roman" pitchFamily="18" charset="0"/>
              </a:rPr>
              <a:t>production, </a:t>
            </a:r>
            <a:endParaRPr lang="en-US" dirty="0" smtClean="0">
              <a:latin typeface="Times New Roman" pitchFamily="18" charset="0"/>
              <a:cs typeface="Times New Roman" pitchFamily="18" charset="0"/>
            </a:endParaRPr>
          </a:p>
          <a:p>
            <a:pPr lvl="2" algn="just"/>
            <a:r>
              <a:rPr lang="en-US" dirty="0" smtClean="0">
                <a:latin typeface="Times New Roman" pitchFamily="18" charset="0"/>
                <a:cs typeface="Times New Roman" pitchFamily="18" charset="0"/>
              </a:rPr>
              <a:t>How maximum </a:t>
            </a:r>
            <a:r>
              <a:rPr lang="en-US" dirty="0">
                <a:latin typeface="Times New Roman" pitchFamily="18" charset="0"/>
                <a:cs typeface="Times New Roman" pitchFamily="18" charset="0"/>
              </a:rPr>
              <a:t>wealth can be produced </a:t>
            </a:r>
            <a:r>
              <a:rPr lang="en-US" dirty="0" smtClean="0">
                <a:latin typeface="Times New Roman" pitchFamily="18" charset="0"/>
                <a:cs typeface="Times New Roman" pitchFamily="18" charset="0"/>
              </a:rPr>
              <a:t>and</a:t>
            </a:r>
          </a:p>
          <a:p>
            <a:pPr lvl="2" algn="just"/>
            <a:r>
              <a:rPr lang="en-US" dirty="0" smtClean="0">
                <a:latin typeface="Times New Roman" pitchFamily="18" charset="0"/>
                <a:cs typeface="Times New Roman" pitchFamily="18" charset="0"/>
              </a:rPr>
              <a:t>Problems of </a:t>
            </a:r>
            <a:r>
              <a:rPr lang="en-US" dirty="0">
                <a:latin typeface="Times New Roman" pitchFamily="18" charset="0"/>
                <a:cs typeface="Times New Roman" pitchFamily="18" charset="0"/>
              </a:rPr>
              <a:t>organization</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xmlns="" val="27101670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Exchange</a:t>
            </a:r>
            <a:endParaRPr lang="en-IN" b="1" dirty="0"/>
          </a:p>
        </p:txBody>
      </p:sp>
      <p:sp>
        <p:nvSpPr>
          <p:cNvPr id="3" name="Content Placeholder 2"/>
          <p:cNvSpPr>
            <a:spLocks noGrp="1"/>
          </p:cNvSpPr>
          <p:nvPr>
            <p:ph idx="1"/>
          </p:nvPr>
        </p:nvSpPr>
        <p:spPr>
          <a:xfrm>
            <a:off x="152400" y="1371600"/>
            <a:ext cx="8839200" cy="3657600"/>
          </a:xfrm>
        </p:spPr>
        <p:txBody>
          <a:bodyPr>
            <a:normAutofit lnSpcReduction="10000"/>
          </a:bodyPr>
          <a:lstStyle/>
          <a:p>
            <a:pPr algn="just"/>
            <a:r>
              <a:rPr lang="en-US" sz="2400" dirty="0" smtClean="0"/>
              <a:t>Man produces what </a:t>
            </a:r>
            <a:r>
              <a:rPr lang="en-US" sz="2400" dirty="0"/>
              <a:t>he does </a:t>
            </a:r>
            <a:r>
              <a:rPr lang="en-US" sz="2400" dirty="0" smtClean="0"/>
              <a:t>not consume and consumer </a:t>
            </a:r>
            <a:r>
              <a:rPr lang="en-US" sz="2400" dirty="0"/>
              <a:t>consumes w</a:t>
            </a:r>
            <a:r>
              <a:rPr lang="en-US" sz="2400" dirty="0" smtClean="0"/>
              <a:t>hat </a:t>
            </a:r>
            <a:r>
              <a:rPr lang="en-US" sz="2400" dirty="0"/>
              <a:t>he does not </a:t>
            </a:r>
            <a:r>
              <a:rPr lang="en-US" sz="2400" dirty="0" smtClean="0"/>
              <a:t>produce. e.g. Milk man sells milk </a:t>
            </a:r>
            <a:r>
              <a:rPr lang="en-US" sz="2400" dirty="0" err="1" smtClean="0"/>
              <a:t>Rs</a:t>
            </a:r>
            <a:r>
              <a:rPr lang="en-US" sz="2400" dirty="0" smtClean="0"/>
              <a:t> 40/-</a:t>
            </a:r>
          </a:p>
          <a:p>
            <a:pPr algn="just"/>
            <a:r>
              <a:rPr lang="en-US" sz="2400" dirty="0" smtClean="0">
                <a:solidFill>
                  <a:srgbClr val="002060"/>
                </a:solidFill>
              </a:rPr>
              <a:t>Act of </a:t>
            </a:r>
            <a:r>
              <a:rPr lang="en-US" sz="2400" dirty="0">
                <a:solidFill>
                  <a:srgbClr val="002060"/>
                </a:solidFill>
              </a:rPr>
              <a:t>selling your </a:t>
            </a:r>
            <a:r>
              <a:rPr lang="en-US" sz="2400" b="1" dirty="0">
                <a:solidFill>
                  <a:srgbClr val="002060"/>
                </a:solidFill>
              </a:rPr>
              <a:t>surplus </a:t>
            </a:r>
            <a:r>
              <a:rPr lang="en-US" sz="2400" b="1" dirty="0" smtClean="0">
                <a:solidFill>
                  <a:srgbClr val="002060"/>
                </a:solidFill>
              </a:rPr>
              <a:t>produce </a:t>
            </a:r>
            <a:r>
              <a:rPr lang="en-US" sz="2400" dirty="0" smtClean="0">
                <a:solidFill>
                  <a:srgbClr val="002060"/>
                </a:solidFill>
              </a:rPr>
              <a:t>to others and buying what you </a:t>
            </a:r>
            <a:r>
              <a:rPr lang="en-US" sz="2400" dirty="0">
                <a:solidFill>
                  <a:srgbClr val="002060"/>
                </a:solidFill>
              </a:rPr>
              <a:t>want (which are produced by </a:t>
            </a:r>
            <a:r>
              <a:rPr lang="en-US" sz="2400" dirty="0" smtClean="0">
                <a:solidFill>
                  <a:srgbClr val="002060"/>
                </a:solidFill>
              </a:rPr>
              <a:t>others</a:t>
            </a:r>
            <a:r>
              <a:rPr lang="en-US" sz="2400" dirty="0">
                <a:solidFill>
                  <a:srgbClr val="002060"/>
                </a:solidFill>
              </a:rPr>
              <a:t>) </a:t>
            </a:r>
            <a:endParaRPr lang="en-US" sz="2400" dirty="0" smtClean="0">
              <a:solidFill>
                <a:srgbClr val="002060"/>
              </a:solidFill>
            </a:endParaRPr>
          </a:p>
          <a:p>
            <a:pPr algn="just"/>
            <a:r>
              <a:rPr lang="en-US" sz="2400" dirty="0" smtClean="0"/>
              <a:t>we </a:t>
            </a:r>
            <a:r>
              <a:rPr lang="en-US" sz="2400" dirty="0"/>
              <a:t>study  </a:t>
            </a:r>
            <a:endParaRPr lang="en-US" sz="2400" dirty="0" smtClean="0"/>
          </a:p>
          <a:p>
            <a:pPr lvl="1" algn="just"/>
            <a:r>
              <a:rPr lang="en-US" sz="2200" dirty="0" smtClean="0"/>
              <a:t>how </a:t>
            </a:r>
            <a:r>
              <a:rPr lang="en-US" sz="2200" dirty="0"/>
              <a:t>an </a:t>
            </a:r>
            <a:r>
              <a:rPr lang="en-US" sz="2200" dirty="0" smtClean="0"/>
              <a:t>article </a:t>
            </a:r>
            <a:r>
              <a:rPr lang="en-US" sz="2200" dirty="0" smtClean="0">
                <a:solidFill>
                  <a:srgbClr val="FF0000"/>
                </a:solidFill>
              </a:rPr>
              <a:t>costs</a:t>
            </a:r>
            <a:r>
              <a:rPr lang="en-US" sz="2200" dirty="0" smtClean="0"/>
              <a:t> has been decided,</a:t>
            </a:r>
          </a:p>
          <a:p>
            <a:pPr lvl="1" algn="just"/>
            <a:r>
              <a:rPr lang="en-US" sz="2200" dirty="0" smtClean="0"/>
              <a:t>How</a:t>
            </a:r>
            <a:r>
              <a:rPr lang="en-US" sz="2200" dirty="0"/>
              <a:t> </a:t>
            </a:r>
            <a:r>
              <a:rPr lang="en-US" sz="2200" dirty="0" smtClean="0">
                <a:solidFill>
                  <a:srgbClr val="FF0000"/>
                </a:solidFill>
              </a:rPr>
              <a:t>price</a:t>
            </a:r>
            <a:r>
              <a:rPr lang="en-US" sz="2200" dirty="0" smtClean="0"/>
              <a:t> is </a:t>
            </a:r>
            <a:r>
              <a:rPr lang="en-US" sz="2200" dirty="0"/>
              <a:t>determined,  </a:t>
            </a:r>
            <a:endParaRPr lang="en-US" sz="2200" dirty="0" smtClean="0"/>
          </a:p>
          <a:p>
            <a:pPr lvl="1" algn="just"/>
            <a:r>
              <a:rPr lang="en-US" sz="2200" dirty="0" smtClean="0">
                <a:solidFill>
                  <a:srgbClr val="FF0000"/>
                </a:solidFill>
              </a:rPr>
              <a:t>Agencies</a:t>
            </a:r>
            <a:r>
              <a:rPr lang="en-US" sz="2200" dirty="0" smtClean="0"/>
              <a:t> that make</a:t>
            </a:r>
            <a:r>
              <a:rPr lang="en-IN" sz="2200" dirty="0"/>
              <a:t> </a:t>
            </a:r>
            <a:r>
              <a:rPr lang="en-US" sz="2200" dirty="0" smtClean="0"/>
              <a:t>exchange </a:t>
            </a:r>
            <a:r>
              <a:rPr lang="en-US" sz="2200" dirty="0"/>
              <a:t>possible</a:t>
            </a:r>
            <a:r>
              <a:rPr lang="en-US" sz="2200" dirty="0" smtClean="0"/>
              <a:t>, </a:t>
            </a:r>
            <a:r>
              <a:rPr lang="en-US" sz="2200" dirty="0"/>
              <a:t>i.e</a:t>
            </a:r>
            <a:r>
              <a:rPr lang="en-US" sz="2200" dirty="0" smtClean="0"/>
              <a:t>. </a:t>
            </a:r>
            <a:r>
              <a:rPr lang="en-US" sz="2200" dirty="0"/>
              <a:t>banks</a:t>
            </a:r>
            <a:r>
              <a:rPr lang="en-US" sz="2200" dirty="0" smtClean="0"/>
              <a:t>, </a:t>
            </a:r>
            <a:r>
              <a:rPr lang="en-US" sz="2200" dirty="0"/>
              <a:t>markets</a:t>
            </a:r>
            <a:r>
              <a:rPr lang="en-US" sz="2200" dirty="0" smtClean="0"/>
              <a:t>, transport agencies, etc.</a:t>
            </a:r>
          </a:p>
          <a:p>
            <a:pPr algn="just"/>
            <a:endParaRPr lang="en-IN" sz="2400" dirty="0"/>
          </a:p>
        </p:txBody>
      </p:sp>
      <p:sp>
        <p:nvSpPr>
          <p:cNvPr id="4" name="TextBox 3"/>
          <p:cNvSpPr txBox="1"/>
          <p:nvPr/>
        </p:nvSpPr>
        <p:spPr>
          <a:xfrm>
            <a:off x="10704" y="5257800"/>
            <a:ext cx="9137438" cy="830997"/>
          </a:xfrm>
          <a:prstGeom prst="rect">
            <a:avLst/>
          </a:prstGeom>
          <a:solidFill>
            <a:schemeClr val="accent3"/>
          </a:solidFill>
        </p:spPr>
        <p:txBody>
          <a:bodyPr wrap="none" rtlCol="0">
            <a:spAutoFit/>
          </a:bodyPr>
          <a:lstStyle/>
          <a:p>
            <a:pPr algn="ctr"/>
            <a:r>
              <a:rPr lang="en-US" sz="2400" b="1" dirty="0" smtClean="0"/>
              <a:t>The </a:t>
            </a:r>
            <a:r>
              <a:rPr lang="en-US" sz="2400" b="1" dirty="0" smtClean="0">
                <a:solidFill>
                  <a:srgbClr val="FF0000"/>
                </a:solidFill>
              </a:rPr>
              <a:t>transfer of ownership</a:t>
            </a:r>
            <a:r>
              <a:rPr lang="en-US" sz="2400" b="1" dirty="0" smtClean="0"/>
              <a:t> </a:t>
            </a:r>
            <a:r>
              <a:rPr lang="en-US" sz="2400" b="1" dirty="0"/>
              <a:t>of	</a:t>
            </a:r>
            <a:r>
              <a:rPr lang="en-US" sz="2400" b="1" dirty="0" smtClean="0"/>
              <a:t>the</a:t>
            </a:r>
            <a:r>
              <a:rPr lang="en-IN" sz="2400" b="1" dirty="0"/>
              <a:t> </a:t>
            </a:r>
            <a:r>
              <a:rPr lang="en-US" sz="2400" b="1" dirty="0" smtClean="0"/>
              <a:t>goods from </a:t>
            </a:r>
            <a:r>
              <a:rPr lang="en-US" sz="2400" b="1" dirty="0"/>
              <a:t>one </a:t>
            </a:r>
            <a:r>
              <a:rPr lang="en-US" sz="2400" b="1" dirty="0" smtClean="0"/>
              <a:t>individual to another </a:t>
            </a:r>
          </a:p>
          <a:p>
            <a:pPr algn="ctr"/>
            <a:r>
              <a:rPr lang="en-US" sz="2400" b="1" dirty="0" smtClean="0"/>
              <a:t>in an </a:t>
            </a:r>
            <a:r>
              <a:rPr lang="en-US" sz="2400" b="1" dirty="0">
                <a:solidFill>
                  <a:srgbClr val="FF0000"/>
                </a:solidFill>
              </a:rPr>
              <a:t>ethical </a:t>
            </a:r>
            <a:r>
              <a:rPr lang="en-US" sz="2400" b="1" dirty="0" smtClean="0">
                <a:solidFill>
                  <a:srgbClr val="FF0000"/>
                </a:solidFill>
              </a:rPr>
              <a:t>and </a:t>
            </a:r>
            <a:r>
              <a:rPr lang="en-US" sz="2400" b="1" dirty="0">
                <a:solidFill>
                  <a:srgbClr val="FF0000"/>
                </a:solidFill>
              </a:rPr>
              <a:t>legal way</a:t>
            </a:r>
            <a:endParaRPr lang="en-IN" sz="2400" b="1" dirty="0">
              <a:solidFill>
                <a:srgbClr val="FF0000"/>
              </a:solidFill>
            </a:endParaRPr>
          </a:p>
        </p:txBody>
      </p:sp>
    </p:spTree>
    <p:extLst>
      <p:ext uri="{BB962C8B-B14F-4D97-AF65-F5344CB8AC3E}">
        <p14:creationId xmlns:p14="http://schemas.microsoft.com/office/powerpoint/2010/main" xmlns="" val="221410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Distribution</a:t>
            </a:r>
            <a:endParaRPr lang="en-IN" b="1" dirty="0"/>
          </a:p>
        </p:txBody>
      </p:sp>
      <p:sp>
        <p:nvSpPr>
          <p:cNvPr id="3" name="Content Placeholder 2"/>
          <p:cNvSpPr>
            <a:spLocks noGrp="1"/>
          </p:cNvSpPr>
          <p:nvPr>
            <p:ph idx="1"/>
          </p:nvPr>
        </p:nvSpPr>
        <p:spPr>
          <a:xfrm>
            <a:off x="152400" y="2514600"/>
            <a:ext cx="8839200" cy="2286000"/>
          </a:xfrm>
        </p:spPr>
        <p:txBody>
          <a:bodyPr>
            <a:normAutofit lnSpcReduction="10000"/>
          </a:bodyPr>
          <a:lstStyle/>
          <a:p>
            <a:pPr algn="just"/>
            <a:r>
              <a:rPr lang="en-US" sz="2400" dirty="0" smtClean="0"/>
              <a:t>In system of joint or collective producers worker </a:t>
            </a:r>
            <a:r>
              <a:rPr lang="en-US" sz="2400" dirty="0"/>
              <a:t>gives </a:t>
            </a:r>
            <a:r>
              <a:rPr lang="en-US" sz="2400" dirty="0" err="1" smtClean="0"/>
              <a:t>labour</a:t>
            </a:r>
            <a:r>
              <a:rPr lang="en-US" sz="2400" dirty="0"/>
              <a:t>, </a:t>
            </a:r>
            <a:r>
              <a:rPr lang="en-US" sz="2400" dirty="0" smtClean="0"/>
              <a:t>landlord his</a:t>
            </a:r>
            <a:r>
              <a:rPr lang="en-IN" sz="2400" dirty="0"/>
              <a:t> </a:t>
            </a:r>
            <a:r>
              <a:rPr lang="en-US" sz="2400" dirty="0" smtClean="0"/>
              <a:t>land, capitalist </a:t>
            </a:r>
            <a:r>
              <a:rPr lang="en-US" sz="2400" dirty="0"/>
              <a:t>his capital, while the businessman organizes the work of all of these</a:t>
            </a:r>
            <a:r>
              <a:rPr lang="en-US" sz="2400" dirty="0" smtClean="0"/>
              <a:t>.</a:t>
            </a:r>
          </a:p>
          <a:p>
            <a:pPr algn="just"/>
            <a:r>
              <a:rPr lang="en-US" sz="2400" dirty="0"/>
              <a:t>In return, they get a </a:t>
            </a:r>
            <a:r>
              <a:rPr lang="en-US" sz="2400" dirty="0" smtClean="0"/>
              <a:t>reward </a:t>
            </a:r>
            <a:r>
              <a:rPr lang="en-US" sz="2400" dirty="0"/>
              <a:t>in </a:t>
            </a:r>
            <a:r>
              <a:rPr lang="en-US" sz="2400" dirty="0" smtClean="0"/>
              <a:t>money/goods.</a:t>
            </a:r>
          </a:p>
          <a:p>
            <a:pPr algn="just"/>
            <a:r>
              <a:rPr lang="en-US" sz="2400" dirty="0" smtClean="0"/>
              <a:t>We study </a:t>
            </a:r>
            <a:r>
              <a:rPr lang="en-US" sz="2400" dirty="0"/>
              <a:t>various agents of </a:t>
            </a:r>
            <a:r>
              <a:rPr lang="en-US" sz="2400" dirty="0" smtClean="0"/>
              <a:t>production</a:t>
            </a:r>
            <a:r>
              <a:rPr lang="en-US" sz="2400" dirty="0"/>
              <a:t>, </a:t>
            </a:r>
            <a:r>
              <a:rPr lang="en-US" sz="2400" dirty="0" smtClean="0"/>
              <a:t>share </a:t>
            </a:r>
            <a:r>
              <a:rPr lang="en-US" sz="2400" dirty="0"/>
              <a:t>of each of them in the </a:t>
            </a:r>
            <a:r>
              <a:rPr lang="en-US" sz="2400" dirty="0" smtClean="0"/>
              <a:t>joint produce</a:t>
            </a:r>
            <a:r>
              <a:rPr lang="en-US" sz="2400" dirty="0"/>
              <a:t>, etc.</a:t>
            </a:r>
            <a:endParaRPr lang="en-IN" sz="2400" dirty="0"/>
          </a:p>
          <a:p>
            <a:pPr algn="just"/>
            <a:endParaRPr lang="en-US" sz="2400" dirty="0" smtClean="0"/>
          </a:p>
          <a:p>
            <a:pPr algn="just"/>
            <a:endParaRPr lang="en-IN" sz="2400" dirty="0"/>
          </a:p>
        </p:txBody>
      </p:sp>
      <p:sp>
        <p:nvSpPr>
          <p:cNvPr id="4" name="Rectangle 3"/>
          <p:cNvSpPr/>
          <p:nvPr/>
        </p:nvSpPr>
        <p:spPr>
          <a:xfrm>
            <a:off x="304800" y="1524000"/>
            <a:ext cx="8686800" cy="800219"/>
          </a:xfrm>
          <a:prstGeom prst="rect">
            <a:avLst/>
          </a:prstGeom>
          <a:solidFill>
            <a:schemeClr val="bg2">
              <a:lumMod val="90000"/>
            </a:schemeClr>
          </a:solidFill>
        </p:spPr>
        <p:txBody>
          <a:bodyPr wrap="square">
            <a:spAutoFit/>
          </a:bodyPr>
          <a:lstStyle/>
          <a:p>
            <a:pPr algn="ctr"/>
            <a:r>
              <a:rPr lang="en-US" sz="2300" dirty="0" smtClean="0"/>
              <a:t>Distribution </a:t>
            </a:r>
            <a:r>
              <a:rPr lang="en-US" sz="2300" dirty="0"/>
              <a:t>or </a:t>
            </a:r>
            <a:r>
              <a:rPr lang="en-US" sz="2300" dirty="0" smtClean="0"/>
              <a:t>allocati</a:t>
            </a:r>
            <a:r>
              <a:rPr lang="en-US" sz="2300" dirty="0"/>
              <a:t>o</a:t>
            </a:r>
            <a:r>
              <a:rPr lang="en-US" sz="2300" dirty="0" smtClean="0"/>
              <a:t>n </a:t>
            </a:r>
            <a:r>
              <a:rPr lang="en-US" sz="2300" dirty="0"/>
              <a:t>of value of production </a:t>
            </a:r>
            <a:r>
              <a:rPr lang="en-US" sz="2300" dirty="0" smtClean="0"/>
              <a:t>among the agents </a:t>
            </a:r>
            <a:r>
              <a:rPr lang="en-US" sz="2300" dirty="0"/>
              <a:t>of </a:t>
            </a:r>
            <a:r>
              <a:rPr lang="en-US" sz="2300" dirty="0" smtClean="0"/>
              <a:t>production, i.e. factors </a:t>
            </a:r>
            <a:r>
              <a:rPr lang="en-US" sz="2300" dirty="0"/>
              <a:t>of </a:t>
            </a:r>
            <a:r>
              <a:rPr lang="en-US" sz="2300" dirty="0" smtClean="0"/>
              <a:t>production </a:t>
            </a:r>
            <a:endParaRPr lang="en-IN" sz="2300" dirty="0"/>
          </a:p>
        </p:txBody>
      </p:sp>
      <p:graphicFrame>
        <p:nvGraphicFramePr>
          <p:cNvPr id="5" name="Table 4"/>
          <p:cNvGraphicFramePr>
            <a:graphicFrameLocks noGrp="1"/>
          </p:cNvGraphicFramePr>
          <p:nvPr>
            <p:extLst>
              <p:ext uri="{D42A27DB-BD31-4B8C-83A1-F6EECF244321}">
                <p14:modId xmlns:p14="http://schemas.microsoft.com/office/powerpoint/2010/main" xmlns="" val="3127995377"/>
              </p:ext>
            </p:extLst>
          </p:nvPr>
        </p:nvGraphicFramePr>
        <p:xfrm>
          <a:off x="3657600" y="4495800"/>
          <a:ext cx="5029200" cy="2133600"/>
        </p:xfrm>
        <a:graphic>
          <a:graphicData uri="http://schemas.openxmlformats.org/drawingml/2006/table">
            <a:tbl>
              <a:tblPr firstRow="1" bandRow="1">
                <a:tableStyleId>{5C22544A-7EE6-4342-B048-85BDC9FD1C3A}</a:tableStyleId>
              </a:tblPr>
              <a:tblGrid>
                <a:gridCol w="3657600"/>
                <a:gridCol w="1371600"/>
              </a:tblGrid>
              <a:tr h="289560">
                <a:tc>
                  <a:txBody>
                    <a:bodyPr/>
                    <a:lstStyle/>
                    <a:p>
                      <a:pPr algn="l"/>
                      <a:r>
                        <a:rPr lang="en-US" sz="2200" dirty="0" smtClean="0"/>
                        <a:t>Agents of Production</a:t>
                      </a:r>
                      <a:endParaRPr lang="en-IN" sz="2200" dirty="0"/>
                    </a:p>
                  </a:txBody>
                  <a:tcPr/>
                </a:tc>
                <a:tc>
                  <a:txBody>
                    <a:bodyPr/>
                    <a:lstStyle/>
                    <a:p>
                      <a:pPr algn="ctr"/>
                      <a:r>
                        <a:rPr lang="en-US" sz="2200" dirty="0" smtClean="0"/>
                        <a:t>Reward</a:t>
                      </a:r>
                      <a:endParaRPr lang="en-IN" sz="2200" dirty="0"/>
                    </a:p>
                  </a:txBody>
                  <a:tcPr/>
                </a:tc>
              </a:tr>
              <a:tr h="289560">
                <a:tc>
                  <a:txBody>
                    <a:bodyPr/>
                    <a:lstStyle/>
                    <a:p>
                      <a:r>
                        <a:rPr lang="en-US" sz="2200" b="1" dirty="0" smtClean="0"/>
                        <a:t>Laborer</a:t>
                      </a:r>
                      <a:endParaRPr lang="en-IN" sz="2200" b="1" dirty="0"/>
                    </a:p>
                  </a:txBody>
                  <a:tcPr/>
                </a:tc>
                <a:tc>
                  <a:txBody>
                    <a:bodyPr/>
                    <a:lstStyle/>
                    <a:p>
                      <a:r>
                        <a:rPr lang="en-US" sz="2200" kern="1200" dirty="0" smtClean="0">
                          <a:solidFill>
                            <a:srgbClr val="FF0000"/>
                          </a:solidFill>
                          <a:effectLst>
                            <a:outerShdw blurRad="38100" dist="38100" dir="2700000" algn="tl">
                              <a:srgbClr val="000000">
                                <a:alpha val="43137"/>
                              </a:srgbClr>
                            </a:outerShdw>
                          </a:effectLst>
                          <a:latin typeface="Caxton-Book" pitchFamily="2" charset="0"/>
                          <a:ea typeface="+mn-ea"/>
                          <a:cs typeface="+mn-cs"/>
                        </a:rPr>
                        <a:t>Wages</a:t>
                      </a:r>
                      <a:endParaRPr lang="en-IN" sz="2200" dirty="0">
                        <a:solidFill>
                          <a:srgbClr val="FF0000"/>
                        </a:solidFill>
                        <a:effectLst>
                          <a:outerShdw blurRad="38100" dist="38100" dir="2700000" algn="tl">
                            <a:srgbClr val="000000">
                              <a:alpha val="43137"/>
                            </a:srgbClr>
                          </a:outerShdw>
                        </a:effectLst>
                        <a:latin typeface="Caxton-Book" pitchFamily="2" charset="0"/>
                      </a:endParaRPr>
                    </a:p>
                  </a:txBody>
                  <a:tcPr/>
                </a:tc>
              </a:tr>
              <a:tr h="289560">
                <a:tc>
                  <a:txBody>
                    <a:bodyPr/>
                    <a:lstStyle/>
                    <a:p>
                      <a:r>
                        <a:rPr lang="en-US" sz="2200" b="1" kern="1200" dirty="0" smtClean="0">
                          <a:solidFill>
                            <a:schemeClr val="dk1"/>
                          </a:solidFill>
                          <a:effectLst/>
                          <a:latin typeface="+mn-lt"/>
                          <a:ea typeface="+mn-ea"/>
                          <a:cs typeface="+mn-cs"/>
                        </a:rPr>
                        <a:t>Landlord</a:t>
                      </a:r>
                      <a:endParaRPr lang="en-IN" sz="2200" b="1" dirty="0"/>
                    </a:p>
                  </a:txBody>
                  <a:tcPr/>
                </a:tc>
                <a:tc>
                  <a:txBody>
                    <a:bodyPr/>
                    <a:lstStyle/>
                    <a:p>
                      <a:r>
                        <a:rPr lang="en-US" sz="2200" kern="1200" dirty="0" smtClean="0">
                          <a:solidFill>
                            <a:srgbClr val="FF0000"/>
                          </a:solidFill>
                          <a:effectLst>
                            <a:outerShdw blurRad="38100" dist="38100" dir="2700000" algn="tl">
                              <a:srgbClr val="000000">
                                <a:alpha val="43137"/>
                              </a:srgbClr>
                            </a:outerShdw>
                          </a:effectLst>
                          <a:latin typeface="Caxton-Book" pitchFamily="2" charset="0"/>
                          <a:ea typeface="+mn-ea"/>
                          <a:cs typeface="+mn-cs"/>
                        </a:rPr>
                        <a:t>Rent</a:t>
                      </a:r>
                      <a:endParaRPr lang="en-IN" sz="2200" dirty="0">
                        <a:solidFill>
                          <a:srgbClr val="FF0000"/>
                        </a:solidFill>
                        <a:effectLst>
                          <a:outerShdw blurRad="38100" dist="38100" dir="2700000" algn="tl">
                            <a:srgbClr val="000000">
                              <a:alpha val="43137"/>
                            </a:srgbClr>
                          </a:outerShdw>
                        </a:effectLst>
                        <a:latin typeface="Caxton-Book" pitchFamily="2" charset="0"/>
                      </a:endParaRPr>
                    </a:p>
                  </a:txBody>
                  <a:tcPr/>
                </a:tc>
              </a:tr>
              <a:tr h="289560">
                <a:tc>
                  <a:txBody>
                    <a:bodyPr/>
                    <a:lstStyle/>
                    <a:p>
                      <a:r>
                        <a:rPr lang="en-US" sz="2200" b="1" kern="1200" dirty="0" smtClean="0">
                          <a:solidFill>
                            <a:schemeClr val="dk1"/>
                          </a:solidFill>
                          <a:effectLst/>
                          <a:latin typeface="+mn-lt"/>
                          <a:ea typeface="+mn-ea"/>
                          <a:cs typeface="+mn-cs"/>
                        </a:rPr>
                        <a:t>Capitalist </a:t>
                      </a:r>
                      <a:endParaRPr lang="en-IN" sz="2200" b="1" dirty="0"/>
                    </a:p>
                  </a:txBody>
                  <a:tcPr/>
                </a:tc>
                <a:tc>
                  <a:txBody>
                    <a:bodyPr/>
                    <a:lstStyle/>
                    <a:p>
                      <a:r>
                        <a:rPr lang="en-US" sz="2200" kern="1200" dirty="0" smtClean="0">
                          <a:solidFill>
                            <a:srgbClr val="FF0000"/>
                          </a:solidFill>
                          <a:effectLst>
                            <a:outerShdw blurRad="38100" dist="38100" dir="2700000" algn="tl">
                              <a:srgbClr val="000000">
                                <a:alpha val="43137"/>
                              </a:srgbClr>
                            </a:outerShdw>
                          </a:effectLst>
                          <a:latin typeface="Caxton-Book" pitchFamily="2" charset="0"/>
                          <a:ea typeface="+mn-ea"/>
                          <a:cs typeface="+mn-cs"/>
                        </a:rPr>
                        <a:t>Interest</a:t>
                      </a:r>
                      <a:endParaRPr lang="en-IN" sz="2200" dirty="0">
                        <a:solidFill>
                          <a:srgbClr val="FF0000"/>
                        </a:solidFill>
                        <a:effectLst>
                          <a:outerShdw blurRad="38100" dist="38100" dir="2700000" algn="tl">
                            <a:srgbClr val="000000">
                              <a:alpha val="43137"/>
                            </a:srgbClr>
                          </a:outerShdw>
                        </a:effectLst>
                        <a:latin typeface="Caxton-Book" pitchFamily="2" charset="0"/>
                      </a:endParaRPr>
                    </a:p>
                  </a:txBody>
                  <a:tcPr/>
                </a:tc>
              </a:tr>
              <a:tr h="289560">
                <a:tc>
                  <a:txBody>
                    <a:bodyPr/>
                    <a:lstStyle/>
                    <a:p>
                      <a:r>
                        <a:rPr lang="en-US" sz="2200" b="1" kern="1200" dirty="0" smtClean="0">
                          <a:solidFill>
                            <a:schemeClr val="dk1"/>
                          </a:solidFill>
                          <a:effectLst/>
                          <a:latin typeface="+mn-lt"/>
                          <a:ea typeface="+mn-ea"/>
                          <a:cs typeface="+mn-cs"/>
                        </a:rPr>
                        <a:t>Entrepreneur/ Organizer </a:t>
                      </a:r>
                      <a:endParaRPr lang="en-IN" sz="22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kern="1200" dirty="0" smtClean="0">
                          <a:solidFill>
                            <a:srgbClr val="FF0000"/>
                          </a:solidFill>
                          <a:effectLst>
                            <a:outerShdw blurRad="38100" dist="38100" dir="2700000" algn="tl">
                              <a:srgbClr val="000000">
                                <a:alpha val="43137"/>
                              </a:srgbClr>
                            </a:outerShdw>
                          </a:effectLst>
                          <a:latin typeface="Caxton-Book" pitchFamily="2" charset="0"/>
                          <a:ea typeface="+mn-ea"/>
                          <a:cs typeface="+mn-cs"/>
                        </a:rPr>
                        <a:t>Profit</a:t>
                      </a:r>
                      <a:endParaRPr lang="en-IN" sz="2200" dirty="0" smtClean="0">
                        <a:solidFill>
                          <a:srgbClr val="FF0000"/>
                        </a:solidFill>
                        <a:effectLst>
                          <a:outerShdw blurRad="38100" dist="38100" dir="2700000" algn="tl">
                            <a:srgbClr val="000000">
                              <a:alpha val="43137"/>
                            </a:srgbClr>
                          </a:outerShdw>
                        </a:effectLst>
                        <a:latin typeface="Caxton-Book" pitchFamily="2" charset="0"/>
                      </a:endParaRPr>
                    </a:p>
                  </a:txBody>
                  <a:tcPr/>
                </a:tc>
              </a:tr>
            </a:tbl>
          </a:graphicData>
        </a:graphic>
      </p:graphicFrame>
      <p:sp>
        <p:nvSpPr>
          <p:cNvPr id="6" name="Rectangle 5"/>
          <p:cNvSpPr/>
          <p:nvPr/>
        </p:nvSpPr>
        <p:spPr>
          <a:xfrm>
            <a:off x="84083" y="4876800"/>
            <a:ext cx="3421117" cy="1785104"/>
          </a:xfrm>
          <a:prstGeom prst="rect">
            <a:avLst/>
          </a:prstGeom>
          <a:solidFill>
            <a:schemeClr val="accent6">
              <a:lumMod val="20000"/>
              <a:lumOff val="80000"/>
            </a:schemeClr>
          </a:solidFill>
        </p:spPr>
        <p:txBody>
          <a:bodyPr wrap="square">
            <a:spAutoFit/>
          </a:bodyPr>
          <a:lstStyle/>
          <a:p>
            <a:pPr algn="just"/>
            <a:r>
              <a:rPr lang="en-US" sz="2200" dirty="0" smtClean="0"/>
              <a:t>Based </a:t>
            </a:r>
            <a:r>
              <a:rPr lang="en-US" sz="2200" dirty="0"/>
              <a:t>upon how </a:t>
            </a:r>
            <a:r>
              <a:rPr lang="en-US" sz="2200" dirty="0" smtClean="0"/>
              <a:t>much contribution </a:t>
            </a:r>
            <a:r>
              <a:rPr lang="en-US" sz="2200" dirty="0"/>
              <a:t>of each </a:t>
            </a:r>
            <a:r>
              <a:rPr lang="en-US" sz="2200" dirty="0" smtClean="0"/>
              <a:t>agent, price of </a:t>
            </a:r>
            <a:r>
              <a:rPr lang="en-US" sz="2200" dirty="0"/>
              <a:t>that </a:t>
            </a:r>
            <a:r>
              <a:rPr lang="en-US" sz="2200" dirty="0" smtClean="0"/>
              <a:t>factor is determined. Also referred as </a:t>
            </a:r>
            <a:r>
              <a:rPr lang="en-US" sz="2200" b="1" dirty="0">
                <a:solidFill>
                  <a:srgbClr val="FF0000"/>
                </a:solidFill>
              </a:rPr>
              <a:t>theory of </a:t>
            </a:r>
            <a:r>
              <a:rPr lang="en-US" sz="2200" b="1" dirty="0" smtClean="0">
                <a:solidFill>
                  <a:srgbClr val="FF0000"/>
                </a:solidFill>
              </a:rPr>
              <a:t>factor pricing. </a:t>
            </a:r>
            <a:endParaRPr lang="en-IN" sz="2200" b="1" dirty="0">
              <a:solidFill>
                <a:srgbClr val="FF0000"/>
              </a:solidFill>
            </a:endParaRPr>
          </a:p>
        </p:txBody>
      </p:sp>
    </p:spTree>
    <p:extLst>
      <p:ext uri="{BB962C8B-B14F-4D97-AF65-F5344CB8AC3E}">
        <p14:creationId xmlns:p14="http://schemas.microsoft.com/office/powerpoint/2010/main" xmlns="" val="4285627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200" b="1" dirty="0"/>
              <a:t>Public </a:t>
            </a:r>
            <a:r>
              <a:rPr lang="en-US" sz="4200" b="1" dirty="0" smtClean="0"/>
              <a:t>Economics</a:t>
            </a:r>
            <a:endParaRPr lang="en-IN" sz="4200" b="1" dirty="0"/>
          </a:p>
        </p:txBody>
      </p:sp>
      <p:sp>
        <p:nvSpPr>
          <p:cNvPr id="3" name="Content Placeholder 2"/>
          <p:cNvSpPr>
            <a:spLocks noGrp="1"/>
          </p:cNvSpPr>
          <p:nvPr>
            <p:ph idx="1"/>
          </p:nvPr>
        </p:nvSpPr>
        <p:spPr>
          <a:xfrm>
            <a:off x="152400" y="1600200"/>
            <a:ext cx="8915400" cy="5105400"/>
          </a:xfrm>
        </p:spPr>
        <p:txBody>
          <a:bodyPr>
            <a:normAutofit/>
          </a:bodyPr>
          <a:lstStyle/>
          <a:p>
            <a:r>
              <a:rPr lang="en-US" sz="2400" dirty="0" smtClean="0"/>
              <a:t>Studies the </a:t>
            </a:r>
            <a:r>
              <a:rPr lang="en-US" sz="2400" dirty="0"/>
              <a:t>economic problems faced by modern </a:t>
            </a:r>
            <a:r>
              <a:rPr lang="en-US" sz="2400" dirty="0" smtClean="0"/>
              <a:t>government</a:t>
            </a:r>
          </a:p>
          <a:p>
            <a:pPr lvl="2"/>
            <a:r>
              <a:rPr lang="en-US" dirty="0"/>
              <a:t>Should </a:t>
            </a:r>
            <a:r>
              <a:rPr lang="en-US" dirty="0" smtClean="0"/>
              <a:t>government intervene </a:t>
            </a:r>
            <a:r>
              <a:rPr lang="en-US" dirty="0"/>
              <a:t>in ordinary economic life? </a:t>
            </a:r>
            <a:endParaRPr lang="en-US" dirty="0" smtClean="0"/>
          </a:p>
          <a:p>
            <a:pPr lvl="2"/>
            <a:r>
              <a:rPr lang="en-US" dirty="0" smtClean="0"/>
              <a:t>Should </a:t>
            </a:r>
            <a:r>
              <a:rPr lang="en-US" dirty="0"/>
              <a:t>land be nationalized? </a:t>
            </a:r>
            <a:endParaRPr lang="en-US" dirty="0" smtClean="0"/>
          </a:p>
          <a:p>
            <a:pPr lvl="2"/>
            <a:r>
              <a:rPr lang="en-US" dirty="0" smtClean="0"/>
              <a:t>Should </a:t>
            </a:r>
            <a:r>
              <a:rPr lang="en-US" dirty="0"/>
              <a:t>government run railways? </a:t>
            </a:r>
            <a:endParaRPr lang="en-US" dirty="0" smtClean="0"/>
          </a:p>
          <a:p>
            <a:pPr lvl="2"/>
            <a:r>
              <a:rPr lang="en-US" dirty="0" smtClean="0"/>
              <a:t>Public finance</a:t>
            </a:r>
            <a:endParaRPr lang="en-IN" dirty="0"/>
          </a:p>
        </p:txBody>
      </p:sp>
    </p:spTree>
    <p:extLst>
      <p:ext uri="{BB962C8B-B14F-4D97-AF65-F5344CB8AC3E}">
        <p14:creationId xmlns:p14="http://schemas.microsoft.com/office/powerpoint/2010/main" xmlns="" val="20779697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Modern Approach</a:t>
            </a:r>
            <a:endParaRPr lang="en-IN" b="1" dirty="0"/>
          </a:p>
        </p:txBody>
      </p:sp>
      <p:sp>
        <p:nvSpPr>
          <p:cNvPr id="3" name="Content Placeholder 2"/>
          <p:cNvSpPr>
            <a:spLocks noGrp="1"/>
          </p:cNvSpPr>
          <p:nvPr>
            <p:ph idx="1"/>
          </p:nvPr>
        </p:nvSpPr>
        <p:spPr/>
        <p:txBody>
          <a:bodyPr/>
          <a:lstStyle/>
          <a:p>
            <a:r>
              <a:rPr lang="en-US" b="1" dirty="0" smtClean="0"/>
              <a:t>Micro-economics</a:t>
            </a:r>
          </a:p>
          <a:p>
            <a:r>
              <a:rPr lang="en-US" b="1" dirty="0" smtClean="0"/>
              <a:t>Macro-economics</a:t>
            </a:r>
            <a:endParaRPr lang="en-IN"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66801" y="2971800"/>
            <a:ext cx="7162799" cy="3352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495314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LECTURE- 4</a:t>
            </a:r>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1661993"/>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Micro &amp; Macro  Economics</a:t>
            </a:r>
          </a:p>
          <a:p>
            <a:pPr lvl="0"/>
            <a:r>
              <a:rPr lang="en-US" sz="2800" b="1" dirty="0" smtClean="0">
                <a:solidFill>
                  <a:srgbClr val="0070C0"/>
                </a:solidFill>
                <a:latin typeface="Arial Black" pitchFamily="34" charset="0"/>
              </a:rPr>
              <a:t>Difference</a:t>
            </a:r>
          </a:p>
          <a:p>
            <a:pPr lvl="0"/>
            <a:r>
              <a:rPr lang="en-US" sz="2800" b="1" dirty="0" smtClean="0">
                <a:solidFill>
                  <a:srgbClr val="0070C0"/>
                </a:solidFill>
                <a:latin typeface="Arial Black" pitchFamily="34" charset="0"/>
              </a:rPr>
              <a:t>Economics: Science or </a:t>
            </a:r>
            <a:r>
              <a:rPr lang="en-US" sz="2800" b="1" dirty="0" smtClean="0">
                <a:solidFill>
                  <a:srgbClr val="0070C0"/>
                </a:solidFill>
                <a:latin typeface="Arial Black" pitchFamily="34" charset="0"/>
              </a:rPr>
              <a:t>Art</a:t>
            </a:r>
            <a:endParaRPr lang="en-US" sz="2800" b="1" dirty="0" smtClean="0">
              <a:solidFill>
                <a:srgbClr val="0070C0"/>
              </a:solidFill>
              <a:latin typeface="Arial Black" pitchFamily="34" charset="0"/>
              <a:cs typeface="Times New Roman" pitchFamily="18" charset="0"/>
            </a:endParaRPr>
          </a:p>
          <a:p>
            <a:endParaRPr lang="en-US" dirty="0"/>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Microeconomics</a:t>
            </a:r>
            <a:endParaRPr lang="en-IN" b="1" dirty="0"/>
          </a:p>
        </p:txBody>
      </p:sp>
      <p:sp>
        <p:nvSpPr>
          <p:cNvPr id="3" name="Content Placeholder 2"/>
          <p:cNvSpPr>
            <a:spLocks noGrp="1"/>
          </p:cNvSpPr>
          <p:nvPr>
            <p:ph idx="1"/>
          </p:nvPr>
        </p:nvSpPr>
        <p:spPr>
          <a:xfrm>
            <a:off x="152400" y="1371600"/>
            <a:ext cx="8839200" cy="5334000"/>
          </a:xfrm>
        </p:spPr>
        <p:txBody>
          <a:bodyPr>
            <a:normAutofit/>
          </a:bodyPr>
          <a:lstStyle/>
          <a:p>
            <a:pPr algn="just">
              <a:spcAft>
                <a:spcPts val="600"/>
              </a:spcAft>
            </a:pPr>
            <a:r>
              <a:rPr lang="en-US" sz="2400" dirty="0" err="1" smtClean="0">
                <a:solidFill>
                  <a:srgbClr val="FF0000"/>
                </a:solidFill>
              </a:rPr>
              <a:t>Gk</a:t>
            </a:r>
            <a:r>
              <a:rPr lang="en-US" sz="2400" dirty="0" smtClean="0">
                <a:solidFill>
                  <a:srgbClr val="FF0000"/>
                </a:solidFill>
              </a:rPr>
              <a:t> word </a:t>
            </a:r>
            <a:r>
              <a:rPr lang="en-US" sz="2400" dirty="0" smtClean="0"/>
              <a:t>(‘</a:t>
            </a:r>
            <a:r>
              <a:rPr lang="en-US" sz="2400" dirty="0" err="1" smtClean="0"/>
              <a:t>mikros</a:t>
            </a:r>
            <a:r>
              <a:rPr lang="en-US" sz="2400" dirty="0" smtClean="0"/>
              <a:t>’ meaning small)</a:t>
            </a:r>
          </a:p>
          <a:p>
            <a:pPr algn="just">
              <a:spcAft>
                <a:spcPts val="600"/>
              </a:spcAft>
            </a:pPr>
            <a:r>
              <a:rPr lang="en-US" sz="2400" dirty="0" smtClean="0"/>
              <a:t>Study economic </a:t>
            </a:r>
            <a:r>
              <a:rPr lang="en-US" sz="2400" dirty="0" err="1"/>
              <a:t>behaviour</a:t>
            </a:r>
            <a:r>
              <a:rPr lang="en-US" sz="2400" dirty="0"/>
              <a:t> of </a:t>
            </a:r>
            <a:r>
              <a:rPr lang="en-US" sz="2400" dirty="0">
                <a:solidFill>
                  <a:srgbClr val="FF0000"/>
                </a:solidFill>
              </a:rPr>
              <a:t>small individual parts</a:t>
            </a:r>
            <a:r>
              <a:rPr lang="en-US" sz="2400" dirty="0"/>
              <a:t> of the </a:t>
            </a:r>
            <a:r>
              <a:rPr lang="en-US" sz="2400" dirty="0" smtClean="0"/>
              <a:t>economy</a:t>
            </a:r>
            <a:r>
              <a:rPr lang="en-US" sz="2400" dirty="0"/>
              <a:t>, such as </a:t>
            </a:r>
            <a:r>
              <a:rPr lang="en-US" sz="2400" dirty="0" smtClean="0"/>
              <a:t>individuals (consumers, workers, input suppliers), individual </a:t>
            </a:r>
            <a:r>
              <a:rPr lang="en-US" sz="2400" dirty="0"/>
              <a:t>firms and small </a:t>
            </a:r>
            <a:r>
              <a:rPr lang="en-US" sz="2400" dirty="0" smtClean="0"/>
              <a:t>aggregates (industries, markets)</a:t>
            </a:r>
          </a:p>
          <a:p>
            <a:pPr algn="just">
              <a:spcAft>
                <a:spcPts val="600"/>
              </a:spcAft>
            </a:pPr>
            <a:r>
              <a:rPr lang="en-US" sz="2400" dirty="0" smtClean="0"/>
              <a:t>Covers </a:t>
            </a:r>
          </a:p>
          <a:p>
            <a:pPr lvl="2" algn="just">
              <a:spcAft>
                <a:spcPts val="600"/>
              </a:spcAft>
            </a:pPr>
            <a:r>
              <a:rPr lang="en-US" sz="2300" b="1" dirty="0" smtClean="0"/>
              <a:t>theory </a:t>
            </a:r>
            <a:r>
              <a:rPr lang="en-US" sz="2300" b="1" dirty="0"/>
              <a:t>of </a:t>
            </a:r>
            <a:r>
              <a:rPr lang="en-US" sz="2300" b="1" dirty="0" smtClean="0"/>
              <a:t>consumer-</a:t>
            </a:r>
            <a:r>
              <a:rPr lang="en-US" sz="2300" b="1" dirty="0" err="1" smtClean="0"/>
              <a:t>behaviour</a:t>
            </a:r>
            <a:r>
              <a:rPr lang="en-US" sz="2300" b="1" dirty="0"/>
              <a:t>, </a:t>
            </a:r>
            <a:endParaRPr lang="en-US" sz="2300" b="1" dirty="0" smtClean="0"/>
          </a:p>
          <a:p>
            <a:pPr lvl="2" algn="just">
              <a:spcAft>
                <a:spcPts val="600"/>
              </a:spcAft>
            </a:pPr>
            <a:r>
              <a:rPr lang="en-US" sz="2300" b="1" dirty="0" smtClean="0"/>
              <a:t>theory </a:t>
            </a:r>
            <a:r>
              <a:rPr lang="en-US" sz="2300" b="1" dirty="0"/>
              <a:t>of </a:t>
            </a:r>
            <a:r>
              <a:rPr lang="en-US" sz="2300" b="1" dirty="0" smtClean="0"/>
              <a:t>pricing </a:t>
            </a:r>
            <a:r>
              <a:rPr lang="en-US" sz="2300" b="1" dirty="0"/>
              <a:t>(product pricing and factor pricing</a:t>
            </a:r>
            <a:r>
              <a:rPr lang="en-US" sz="2300" b="1" dirty="0" smtClean="0"/>
              <a:t>), </a:t>
            </a:r>
          </a:p>
          <a:p>
            <a:pPr lvl="2" algn="just">
              <a:spcAft>
                <a:spcPts val="600"/>
              </a:spcAft>
            </a:pPr>
            <a:r>
              <a:rPr lang="en-US" sz="2300" b="1" dirty="0" smtClean="0"/>
              <a:t>theory of demand supply of a commodity</a:t>
            </a:r>
          </a:p>
          <a:p>
            <a:pPr lvl="2" algn="just">
              <a:spcAft>
                <a:spcPts val="600"/>
              </a:spcAft>
            </a:pPr>
            <a:r>
              <a:rPr lang="en-US" sz="2300" b="1" dirty="0" smtClean="0"/>
              <a:t>theory </a:t>
            </a:r>
            <a:r>
              <a:rPr lang="en-US" sz="2300" b="1" dirty="0"/>
              <a:t>of economic </a:t>
            </a:r>
            <a:r>
              <a:rPr lang="en-US" sz="2300" b="1" dirty="0" smtClean="0"/>
              <a:t>welfare</a:t>
            </a:r>
            <a:endParaRPr lang="en-IN" sz="2300" b="1" dirty="0"/>
          </a:p>
        </p:txBody>
      </p:sp>
    </p:spTree>
    <p:extLst>
      <p:ext uri="{BB962C8B-B14F-4D97-AF65-F5344CB8AC3E}">
        <p14:creationId xmlns:p14="http://schemas.microsoft.com/office/powerpoint/2010/main" xmlns="" val="11451960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Macroeconomics</a:t>
            </a:r>
            <a:endParaRPr lang="en-IN" b="1" dirty="0"/>
          </a:p>
        </p:txBody>
      </p:sp>
      <p:sp>
        <p:nvSpPr>
          <p:cNvPr id="3" name="Content Placeholder 2"/>
          <p:cNvSpPr>
            <a:spLocks noGrp="1"/>
          </p:cNvSpPr>
          <p:nvPr>
            <p:ph idx="1"/>
          </p:nvPr>
        </p:nvSpPr>
        <p:spPr>
          <a:xfrm>
            <a:off x="76200" y="1371600"/>
            <a:ext cx="8915400" cy="5364163"/>
          </a:xfrm>
        </p:spPr>
        <p:txBody>
          <a:bodyPr>
            <a:normAutofit/>
          </a:bodyPr>
          <a:lstStyle/>
          <a:p>
            <a:pPr algn="just"/>
            <a:r>
              <a:rPr lang="en-US" sz="2400" dirty="0" err="1" smtClean="0">
                <a:solidFill>
                  <a:srgbClr val="FF0000"/>
                </a:solidFill>
              </a:rPr>
              <a:t>Gk</a:t>
            </a:r>
            <a:r>
              <a:rPr lang="en-US" sz="2400" dirty="0" smtClean="0">
                <a:solidFill>
                  <a:srgbClr val="FF0000"/>
                </a:solidFill>
              </a:rPr>
              <a:t> word</a:t>
            </a:r>
            <a:r>
              <a:rPr lang="en-IN" sz="2400" dirty="0">
                <a:solidFill>
                  <a:srgbClr val="FF0000"/>
                </a:solidFill>
              </a:rPr>
              <a:t> </a:t>
            </a:r>
            <a:r>
              <a:rPr lang="en-US" sz="2400" dirty="0" smtClean="0"/>
              <a:t>( </a:t>
            </a:r>
            <a:r>
              <a:rPr lang="en-US" sz="2400" dirty="0" err="1" smtClean="0"/>
              <a:t>Makros</a:t>
            </a:r>
            <a:r>
              <a:rPr lang="en-US" sz="2400" dirty="0" smtClean="0"/>
              <a:t>, </a:t>
            </a:r>
            <a:r>
              <a:rPr lang="en-US" sz="2400" dirty="0"/>
              <a:t>meaning </a:t>
            </a:r>
            <a:r>
              <a:rPr lang="en-US" sz="2400" b="1" dirty="0" smtClean="0"/>
              <a:t>large</a:t>
            </a:r>
            <a:r>
              <a:rPr lang="en-US" sz="2400" dirty="0" smtClean="0"/>
              <a:t>)</a:t>
            </a:r>
          </a:p>
          <a:p>
            <a:pPr algn="just"/>
            <a:r>
              <a:rPr lang="en-US" sz="2400" dirty="0" smtClean="0"/>
              <a:t>Concerned with </a:t>
            </a:r>
            <a:r>
              <a:rPr lang="en-US" sz="2400" dirty="0"/>
              <a:t>the economic activity in the </a:t>
            </a:r>
            <a:r>
              <a:rPr lang="en-US" sz="2400" dirty="0">
                <a:solidFill>
                  <a:srgbClr val="FF0000"/>
                </a:solidFill>
              </a:rPr>
              <a:t>large</a:t>
            </a:r>
            <a:r>
              <a:rPr lang="en-US" sz="2400" dirty="0" smtClean="0"/>
              <a:t>.</a:t>
            </a:r>
          </a:p>
          <a:p>
            <a:pPr algn="just"/>
            <a:r>
              <a:rPr lang="en-US" sz="2400" dirty="0" smtClean="0"/>
              <a:t>Study the </a:t>
            </a:r>
            <a:r>
              <a:rPr lang="en-US" sz="2400" dirty="0"/>
              <a:t>working </a:t>
            </a:r>
            <a:r>
              <a:rPr lang="en-US" sz="2400" dirty="0" smtClean="0"/>
              <a:t>of</a:t>
            </a:r>
            <a:r>
              <a:rPr lang="en-US" sz="2400" i="1" dirty="0" smtClean="0"/>
              <a:t> </a:t>
            </a:r>
            <a:r>
              <a:rPr lang="en-US" sz="2400" dirty="0"/>
              <a:t>the </a:t>
            </a:r>
            <a:r>
              <a:rPr lang="en-US" sz="2400" dirty="0">
                <a:solidFill>
                  <a:srgbClr val="FF0000"/>
                </a:solidFill>
              </a:rPr>
              <a:t>economic system as a whole </a:t>
            </a:r>
            <a:r>
              <a:rPr lang="en-US" sz="2400" dirty="0" smtClean="0">
                <a:solidFill>
                  <a:srgbClr val="FF0000"/>
                </a:solidFill>
              </a:rPr>
              <a:t>or in totality </a:t>
            </a:r>
          </a:p>
          <a:p>
            <a:pPr algn="just"/>
            <a:r>
              <a:rPr lang="en-US" sz="2400" dirty="0" smtClean="0"/>
              <a:t>Study </a:t>
            </a:r>
            <a:r>
              <a:rPr lang="en-US" sz="2400" dirty="0" smtClean="0">
                <a:solidFill>
                  <a:srgbClr val="FF0000"/>
                </a:solidFill>
              </a:rPr>
              <a:t>large </a:t>
            </a:r>
            <a:r>
              <a:rPr lang="en-US" sz="2400" dirty="0">
                <a:solidFill>
                  <a:srgbClr val="FF0000"/>
                </a:solidFill>
              </a:rPr>
              <a:t>aggregates </a:t>
            </a:r>
            <a:r>
              <a:rPr lang="en-US" sz="2400" dirty="0"/>
              <a:t>like the total </a:t>
            </a:r>
            <a:r>
              <a:rPr lang="en-US" sz="2400" dirty="0" smtClean="0"/>
              <a:t>level </a:t>
            </a:r>
            <a:r>
              <a:rPr lang="en-US" sz="2400" dirty="0"/>
              <a:t>of income in a country, its total expenditure, total employment and the general price level (not the prices of individual commodities or services</a:t>
            </a:r>
            <a:r>
              <a:rPr lang="en-US" sz="2400" dirty="0" smtClean="0"/>
              <a:t>) i.e. referred as </a:t>
            </a:r>
            <a:r>
              <a:rPr lang="en-US" sz="2400" b="1" dirty="0" smtClean="0"/>
              <a:t>aggregative economy</a:t>
            </a:r>
            <a:r>
              <a:rPr lang="en-US" sz="2400" dirty="0" smtClean="0"/>
              <a:t>.</a:t>
            </a:r>
          </a:p>
          <a:p>
            <a:pPr algn="just"/>
            <a:r>
              <a:rPr lang="en-US" sz="2400" dirty="0" smtClean="0"/>
              <a:t>Covers:</a:t>
            </a:r>
          </a:p>
          <a:p>
            <a:pPr lvl="2" algn="just"/>
            <a:r>
              <a:rPr lang="en-US" sz="2200" b="1" dirty="0" smtClean="0"/>
              <a:t>Theory of income and employment, </a:t>
            </a:r>
          </a:p>
          <a:p>
            <a:pPr lvl="2" algn="just"/>
            <a:r>
              <a:rPr lang="en-US" sz="2200" b="1" dirty="0" smtClean="0"/>
              <a:t>Theory of money and prices, </a:t>
            </a:r>
          </a:p>
          <a:p>
            <a:pPr lvl="2" algn="just"/>
            <a:r>
              <a:rPr lang="en-US" sz="2200" b="1" dirty="0" smtClean="0"/>
              <a:t>Banking, </a:t>
            </a:r>
          </a:p>
          <a:p>
            <a:pPr lvl="2" algn="just"/>
            <a:r>
              <a:rPr lang="en-US" sz="2200" b="1" dirty="0" smtClean="0"/>
              <a:t>Theory of economic </a:t>
            </a:r>
            <a:r>
              <a:rPr lang="en-US" sz="2200" b="1" dirty="0"/>
              <a:t>growth, policy formulation and analysis, etc.</a:t>
            </a:r>
            <a:endParaRPr lang="en-US" sz="2200" b="1" dirty="0" smtClean="0"/>
          </a:p>
          <a:p>
            <a:pPr algn="just"/>
            <a:endParaRPr lang="en-US" sz="2400" b="1" dirty="0" smtClean="0"/>
          </a:p>
          <a:p>
            <a:pPr algn="just"/>
            <a:endParaRPr lang="en-IN" sz="2400" dirty="0"/>
          </a:p>
        </p:txBody>
      </p:sp>
    </p:spTree>
    <p:extLst>
      <p:ext uri="{BB962C8B-B14F-4D97-AF65-F5344CB8AC3E}">
        <p14:creationId xmlns:p14="http://schemas.microsoft.com/office/powerpoint/2010/main" xmlns="" val="10525695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Difference</a:t>
            </a:r>
            <a:endParaRPr lang="en-IN" b="1" dirty="0"/>
          </a:p>
        </p:txBody>
      </p:sp>
      <p:pic>
        <p:nvPicPr>
          <p:cNvPr id="1026" name="Picture 2" descr="Image result for micro and macroeconomic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95425"/>
            <a:ext cx="8915400" cy="53625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439450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b="1" dirty="0" smtClean="0"/>
              <a:t>What is Economics?</a:t>
            </a:r>
            <a:endParaRPr lang="en-US" b="1" dirty="0"/>
          </a:p>
        </p:txBody>
      </p:sp>
      <p:sp>
        <p:nvSpPr>
          <p:cNvPr id="3" name="Content Placeholder 2"/>
          <p:cNvSpPr>
            <a:spLocks noGrp="1"/>
          </p:cNvSpPr>
          <p:nvPr>
            <p:ph idx="1"/>
          </p:nvPr>
        </p:nvSpPr>
        <p:spPr>
          <a:xfrm>
            <a:off x="152400" y="1447800"/>
            <a:ext cx="8839200" cy="5410200"/>
          </a:xfrm>
        </p:spPr>
        <p:txBody>
          <a:bodyPr>
            <a:normAutofit/>
          </a:bodyPr>
          <a:lstStyle/>
          <a:p>
            <a:r>
              <a:rPr lang="en-US" sz="2400" dirty="0">
                <a:solidFill>
                  <a:srgbClr val="FF0000"/>
                </a:solidFill>
              </a:rPr>
              <a:t>Greek word</a:t>
            </a:r>
            <a:r>
              <a:rPr lang="en-US" sz="2400" dirty="0"/>
              <a:t>, OIKOS (a house) and NEMEIN ( to manage ) </a:t>
            </a:r>
            <a:endParaRPr lang="en-US" sz="2400" dirty="0" smtClean="0"/>
          </a:p>
          <a:p>
            <a:endParaRPr lang="en-US" sz="2400" dirty="0"/>
          </a:p>
          <a:p>
            <a:endParaRPr lang="en-US" sz="2400" dirty="0" smtClean="0"/>
          </a:p>
          <a:p>
            <a:r>
              <a:rPr lang="en-US" sz="2400" dirty="0" smtClean="0"/>
              <a:t>Started with </a:t>
            </a:r>
            <a:r>
              <a:rPr lang="en-US" sz="2400" b="1" dirty="0" smtClean="0">
                <a:solidFill>
                  <a:srgbClr val="FF0000"/>
                </a:solidFill>
              </a:rPr>
              <a:t>Adam Smith (Father of Economics)</a:t>
            </a:r>
            <a:r>
              <a:rPr lang="en-US" sz="2400" dirty="0" smtClean="0"/>
              <a:t> work ‘</a:t>
            </a:r>
            <a:r>
              <a:rPr lang="en-US" sz="2400" b="1" dirty="0" smtClean="0"/>
              <a:t>An enquiry into the nature and causes of wealth of nations</a:t>
            </a:r>
            <a:r>
              <a:rPr lang="en-US" sz="2400" dirty="0" smtClean="0"/>
              <a:t>’</a:t>
            </a:r>
          </a:p>
          <a:p>
            <a:r>
              <a:rPr lang="en-US" sz="2400" dirty="0" smtClean="0"/>
              <a:t>Economic </a:t>
            </a:r>
            <a:r>
              <a:rPr lang="en-US" sz="2400" dirty="0"/>
              <a:t>studies activities related to wealth (</a:t>
            </a:r>
            <a:r>
              <a:rPr lang="en-US" sz="2400" dirty="0">
                <a:solidFill>
                  <a:srgbClr val="FF0000"/>
                </a:solidFill>
              </a:rPr>
              <a:t>economic activities</a:t>
            </a:r>
            <a:r>
              <a:rPr lang="en-US" sz="2400" dirty="0" smtClean="0"/>
              <a:t>)</a:t>
            </a:r>
          </a:p>
          <a:p>
            <a:endParaRPr lang="en-US" sz="2400" dirty="0"/>
          </a:p>
          <a:p>
            <a:endParaRPr lang="en-US" sz="2400" dirty="0" smtClean="0"/>
          </a:p>
          <a:p>
            <a:endParaRPr lang="en-US" sz="2400" dirty="0"/>
          </a:p>
          <a:p>
            <a:endParaRPr lang="en-US" sz="2400" dirty="0" smtClean="0"/>
          </a:p>
          <a:p>
            <a:endParaRPr lang="en-US" sz="2400" dirty="0"/>
          </a:p>
          <a:p>
            <a:r>
              <a:rPr lang="en-US" sz="2400" dirty="0"/>
              <a:t>Study man as a member of social </a:t>
            </a:r>
            <a:r>
              <a:rPr lang="en-US" sz="2400" dirty="0" err="1" smtClean="0"/>
              <a:t>organisations</a:t>
            </a:r>
            <a:r>
              <a:rPr lang="en-US" sz="2400" dirty="0" smtClean="0"/>
              <a:t>.</a:t>
            </a:r>
            <a:endParaRPr lang="en-US" sz="2400" dirty="0"/>
          </a:p>
          <a:p>
            <a:endParaRPr lang="en-US" sz="2400" dirty="0" smtClean="0"/>
          </a:p>
          <a:p>
            <a:endParaRPr lang="en-US" sz="2400" dirty="0" smtClean="0"/>
          </a:p>
          <a:p>
            <a:pPr marL="0" indent="0">
              <a:buNone/>
            </a:pPr>
            <a:endParaRPr lang="en-US" sz="2400" dirty="0"/>
          </a:p>
        </p:txBody>
      </p:sp>
      <p:sp>
        <p:nvSpPr>
          <p:cNvPr id="4" name="TextBox 3"/>
          <p:cNvSpPr txBox="1"/>
          <p:nvPr/>
        </p:nvSpPr>
        <p:spPr>
          <a:xfrm>
            <a:off x="152400" y="1905000"/>
            <a:ext cx="8915400" cy="800219"/>
          </a:xfrm>
          <a:prstGeom prst="rect">
            <a:avLst/>
          </a:prstGeom>
          <a:solidFill>
            <a:schemeClr val="accent3">
              <a:lumMod val="40000"/>
              <a:lumOff val="60000"/>
            </a:schemeClr>
          </a:solidFill>
        </p:spPr>
        <p:txBody>
          <a:bodyPr wrap="square" rtlCol="0">
            <a:spAutoFit/>
          </a:bodyPr>
          <a:lstStyle/>
          <a:p>
            <a:pPr algn="ctr"/>
            <a:r>
              <a:rPr lang="en-US" sz="2300" b="1" dirty="0"/>
              <a:t>managing a household using limited funds available in the most economical manner </a:t>
            </a:r>
            <a:r>
              <a:rPr lang="en-US" sz="2300" b="1" dirty="0" smtClean="0"/>
              <a:t>possible</a:t>
            </a:r>
            <a:endParaRPr lang="en-US" sz="2300" b="1" dirty="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164" t="10412" r="2055" b="21246"/>
          <a:stretch/>
        </p:blipFill>
        <p:spPr bwMode="auto">
          <a:xfrm>
            <a:off x="324464" y="4038600"/>
            <a:ext cx="8539317" cy="18877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783178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Economics: Science or Art?</a:t>
            </a:r>
            <a:endParaRPr lang="en-IN" b="1" dirty="0"/>
          </a:p>
        </p:txBody>
      </p:sp>
      <p:sp>
        <p:nvSpPr>
          <p:cNvPr id="3" name="Content Placeholder 2"/>
          <p:cNvSpPr>
            <a:spLocks noGrp="1"/>
          </p:cNvSpPr>
          <p:nvPr>
            <p:ph idx="1"/>
          </p:nvPr>
        </p:nvSpPr>
        <p:spPr>
          <a:xfrm>
            <a:off x="152400" y="1600200"/>
            <a:ext cx="4495800" cy="4876800"/>
          </a:xfrm>
        </p:spPr>
        <p:txBody>
          <a:bodyPr>
            <a:normAutofit lnSpcReduction="10000"/>
          </a:bodyPr>
          <a:lstStyle/>
          <a:p>
            <a:pPr algn="just"/>
            <a:r>
              <a:rPr lang="en-US" sz="2400" dirty="0" smtClean="0"/>
              <a:t>Science is </a:t>
            </a:r>
            <a:r>
              <a:rPr lang="en-US" sz="2400" dirty="0"/>
              <a:t>a </a:t>
            </a:r>
            <a:r>
              <a:rPr lang="en-US" sz="2400" dirty="0">
                <a:solidFill>
                  <a:srgbClr val="FF0000"/>
                </a:solidFill>
              </a:rPr>
              <a:t>systemized body of </a:t>
            </a:r>
            <a:r>
              <a:rPr lang="en-US" sz="2400" dirty="0" smtClean="0">
                <a:solidFill>
                  <a:srgbClr val="FF0000"/>
                </a:solidFill>
              </a:rPr>
              <a:t>knowledge</a:t>
            </a:r>
            <a:endParaRPr lang="en-US" sz="2400" dirty="0">
              <a:solidFill>
                <a:srgbClr val="FF0000"/>
              </a:solidFill>
            </a:endParaRPr>
          </a:p>
          <a:p>
            <a:pPr algn="just"/>
            <a:r>
              <a:rPr lang="en-US" sz="2400" dirty="0" smtClean="0">
                <a:solidFill>
                  <a:srgbClr val="FF0000"/>
                </a:solidFill>
              </a:rPr>
              <a:t>Theory</a:t>
            </a:r>
            <a:r>
              <a:rPr lang="en-US" sz="2400" dirty="0" smtClean="0"/>
              <a:t> formed through conduct </a:t>
            </a:r>
            <a:r>
              <a:rPr lang="en-US" sz="2400" dirty="0"/>
              <a:t>of </a:t>
            </a:r>
            <a:r>
              <a:rPr lang="en-US" sz="2400" dirty="0" smtClean="0"/>
              <a:t>experiments, </a:t>
            </a:r>
            <a:r>
              <a:rPr lang="en-US" sz="2400" dirty="0"/>
              <a:t>recording </a:t>
            </a:r>
            <a:r>
              <a:rPr lang="en-US" sz="2400" dirty="0">
                <a:solidFill>
                  <a:srgbClr val="FF0000"/>
                </a:solidFill>
              </a:rPr>
              <a:t>observations</a:t>
            </a:r>
            <a:r>
              <a:rPr lang="en-US" sz="2400" dirty="0"/>
              <a:t>, </a:t>
            </a:r>
            <a:r>
              <a:rPr lang="en-US" sz="2400" dirty="0">
                <a:solidFill>
                  <a:srgbClr val="FF0000"/>
                </a:solidFill>
              </a:rPr>
              <a:t>analysis</a:t>
            </a:r>
            <a:r>
              <a:rPr lang="en-US" sz="2400" dirty="0"/>
              <a:t> of data </a:t>
            </a:r>
            <a:r>
              <a:rPr lang="en-US" sz="2400" dirty="0" smtClean="0"/>
              <a:t>recorded</a:t>
            </a:r>
            <a:r>
              <a:rPr lang="en-US" sz="2400" dirty="0"/>
              <a:t>, drawing the </a:t>
            </a:r>
            <a:r>
              <a:rPr lang="en-US" sz="2400" dirty="0">
                <a:solidFill>
                  <a:srgbClr val="FF0000"/>
                </a:solidFill>
              </a:rPr>
              <a:t>conclusions</a:t>
            </a:r>
            <a:r>
              <a:rPr lang="en-US" sz="2400" dirty="0"/>
              <a:t> and finally </a:t>
            </a:r>
            <a:r>
              <a:rPr lang="en-US" sz="2400" dirty="0" smtClean="0">
                <a:solidFill>
                  <a:srgbClr val="FF0000"/>
                </a:solidFill>
              </a:rPr>
              <a:t>testing </a:t>
            </a:r>
          </a:p>
          <a:p>
            <a:pPr algn="just"/>
            <a:r>
              <a:rPr lang="en-US" sz="2400" dirty="0" smtClean="0"/>
              <a:t>But </a:t>
            </a:r>
            <a:r>
              <a:rPr lang="en-US" sz="2400" dirty="0"/>
              <a:t>economics is </a:t>
            </a:r>
            <a:r>
              <a:rPr lang="en-US" sz="2400" dirty="0">
                <a:solidFill>
                  <a:srgbClr val="FF0000"/>
                </a:solidFill>
              </a:rPr>
              <a:t>not an exact </a:t>
            </a:r>
            <a:r>
              <a:rPr lang="en-US" sz="2400" dirty="0" smtClean="0">
                <a:solidFill>
                  <a:srgbClr val="FF0000"/>
                </a:solidFill>
              </a:rPr>
              <a:t>science</a:t>
            </a:r>
          </a:p>
          <a:p>
            <a:pPr algn="just"/>
            <a:r>
              <a:rPr lang="en-US" sz="2400" dirty="0" smtClean="0"/>
              <a:t>Economic theories are </a:t>
            </a:r>
            <a:r>
              <a:rPr lang="en-US" sz="2400" dirty="0"/>
              <a:t>subjected to several causal factors that influence </a:t>
            </a:r>
            <a:r>
              <a:rPr lang="en-US" sz="2400" dirty="0">
                <a:solidFill>
                  <a:srgbClr val="FF0000"/>
                </a:solidFill>
              </a:rPr>
              <a:t>human </a:t>
            </a:r>
            <a:r>
              <a:rPr lang="en-US" sz="2400" dirty="0" err="1" smtClean="0">
                <a:solidFill>
                  <a:srgbClr val="FF0000"/>
                </a:solidFill>
              </a:rPr>
              <a:t>behaviour</a:t>
            </a:r>
            <a:r>
              <a:rPr lang="en-US" sz="2400" dirty="0" smtClean="0">
                <a:solidFill>
                  <a:srgbClr val="FF0000"/>
                </a:solidFill>
              </a:rPr>
              <a:t>.</a:t>
            </a:r>
            <a:endParaRPr lang="en-IN" sz="2400" dirty="0">
              <a:solidFill>
                <a:srgbClr val="FF0000"/>
              </a:solidFill>
            </a:endParaRPr>
          </a:p>
          <a:p>
            <a:pPr algn="just"/>
            <a:endParaRPr lang="en-IN" sz="2400" dirty="0"/>
          </a:p>
        </p:txBody>
      </p:sp>
      <p:sp>
        <p:nvSpPr>
          <p:cNvPr id="4" name="Content Placeholder 2"/>
          <p:cNvSpPr txBox="1">
            <a:spLocks/>
          </p:cNvSpPr>
          <p:nvPr/>
        </p:nvSpPr>
        <p:spPr>
          <a:xfrm>
            <a:off x="4648200" y="1600200"/>
            <a:ext cx="4267200" cy="44196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US" sz="2400" dirty="0" smtClean="0"/>
              <a:t>Art lays </a:t>
            </a:r>
            <a:r>
              <a:rPr lang="en-US" sz="2400" dirty="0"/>
              <a:t>down percepts or formulae to guide people who want to </a:t>
            </a:r>
            <a:r>
              <a:rPr lang="en-US" sz="2400" dirty="0" smtClean="0">
                <a:solidFill>
                  <a:srgbClr val="FF0000"/>
                </a:solidFill>
              </a:rPr>
              <a:t>achieve </a:t>
            </a:r>
            <a:r>
              <a:rPr lang="en-US" sz="2400" dirty="0">
                <a:solidFill>
                  <a:srgbClr val="FF0000"/>
                </a:solidFill>
              </a:rPr>
              <a:t>certain </a:t>
            </a:r>
            <a:r>
              <a:rPr lang="en-US" sz="2400" dirty="0" smtClean="0">
                <a:solidFill>
                  <a:srgbClr val="FF0000"/>
                </a:solidFill>
              </a:rPr>
              <a:t>aim </a:t>
            </a:r>
            <a:r>
              <a:rPr lang="en-US" sz="2400" dirty="0" smtClean="0"/>
              <a:t>(maximization </a:t>
            </a:r>
            <a:r>
              <a:rPr lang="en-US" sz="2400" dirty="0"/>
              <a:t>of </a:t>
            </a:r>
            <a:r>
              <a:rPr lang="en-US" sz="2400" dirty="0" smtClean="0"/>
              <a:t>profit </a:t>
            </a:r>
            <a:r>
              <a:rPr lang="en-US" sz="2400" dirty="0"/>
              <a:t>from </a:t>
            </a:r>
            <a:r>
              <a:rPr lang="en-US" sz="2400" dirty="0" smtClean="0"/>
              <a:t>a </a:t>
            </a:r>
            <a:r>
              <a:rPr lang="en-US" sz="2400" dirty="0"/>
              <a:t>firm, given resource </a:t>
            </a:r>
            <a:r>
              <a:rPr lang="en-US" sz="2400" dirty="0" smtClean="0"/>
              <a:t>constraints)</a:t>
            </a:r>
          </a:p>
          <a:p>
            <a:pPr algn="just"/>
            <a:r>
              <a:rPr lang="en-US" sz="2400" dirty="0" smtClean="0"/>
              <a:t>Older economists contended </a:t>
            </a:r>
            <a:r>
              <a:rPr lang="en-US" sz="2400" dirty="0"/>
              <a:t>that economics is an art as </a:t>
            </a:r>
            <a:r>
              <a:rPr lang="en-US" sz="2400" dirty="0" smtClean="0"/>
              <a:t>economics </a:t>
            </a:r>
            <a:r>
              <a:rPr lang="en-US" sz="2400" dirty="0"/>
              <a:t>shows </a:t>
            </a:r>
            <a:r>
              <a:rPr lang="en-US" sz="2400" dirty="0">
                <a:solidFill>
                  <a:srgbClr val="FF0000"/>
                </a:solidFill>
              </a:rPr>
              <a:t>solution to the </a:t>
            </a:r>
            <a:r>
              <a:rPr lang="en-US" sz="2400" dirty="0" smtClean="0">
                <a:solidFill>
                  <a:srgbClr val="FF0000"/>
                </a:solidFill>
              </a:rPr>
              <a:t>problems</a:t>
            </a:r>
          </a:p>
          <a:p>
            <a:pPr algn="just"/>
            <a:r>
              <a:rPr lang="en-US" sz="2400" dirty="0" smtClean="0"/>
              <a:t>They defined </a:t>
            </a:r>
            <a:r>
              <a:rPr lang="en-US" sz="2400" dirty="0"/>
              <a:t>art in the sense </a:t>
            </a:r>
            <a:r>
              <a:rPr lang="en-US" sz="2400" dirty="0" smtClean="0"/>
              <a:t>of </a:t>
            </a:r>
            <a:r>
              <a:rPr lang="en-US" sz="2400" dirty="0"/>
              <a:t>applied </a:t>
            </a:r>
            <a:r>
              <a:rPr lang="en-US" sz="2400" dirty="0" smtClean="0"/>
              <a:t>science</a:t>
            </a:r>
            <a:endParaRPr lang="en-US" sz="2400" dirty="0" smtClean="0">
              <a:solidFill>
                <a:srgbClr val="FF0000"/>
              </a:solidFill>
            </a:endParaRPr>
          </a:p>
          <a:p>
            <a:pPr algn="just"/>
            <a:endParaRPr lang="en-IN" sz="2400" dirty="0"/>
          </a:p>
        </p:txBody>
      </p:sp>
      <p:sp>
        <p:nvSpPr>
          <p:cNvPr id="5" name="Rectangle 4"/>
          <p:cNvSpPr/>
          <p:nvPr/>
        </p:nvSpPr>
        <p:spPr>
          <a:xfrm>
            <a:off x="2286000" y="6172200"/>
            <a:ext cx="4387548" cy="446276"/>
          </a:xfrm>
          <a:prstGeom prst="rect">
            <a:avLst/>
          </a:prstGeom>
          <a:solidFill>
            <a:schemeClr val="accent4">
              <a:lumMod val="40000"/>
              <a:lumOff val="60000"/>
            </a:schemeClr>
          </a:solidFill>
        </p:spPr>
        <p:txBody>
          <a:bodyPr wrap="none">
            <a:spAutoFit/>
          </a:bodyPr>
          <a:lstStyle/>
          <a:p>
            <a:r>
              <a:rPr lang="en-US" sz="2300" b="1" dirty="0" smtClean="0"/>
              <a:t>Economics </a:t>
            </a:r>
            <a:r>
              <a:rPr lang="en-US" sz="2300" b="1" smtClean="0"/>
              <a:t>is a </a:t>
            </a:r>
            <a:r>
              <a:rPr lang="en-US" sz="2300" b="1" dirty="0" smtClean="0"/>
              <a:t>science </a:t>
            </a:r>
            <a:r>
              <a:rPr lang="en-US" sz="2300" b="1" dirty="0"/>
              <a:t>and </a:t>
            </a:r>
            <a:r>
              <a:rPr lang="en-US" sz="2300" b="1" dirty="0" smtClean="0"/>
              <a:t>an </a:t>
            </a:r>
            <a:r>
              <a:rPr lang="en-US" sz="2300" b="1" dirty="0"/>
              <a:t>art</a:t>
            </a:r>
            <a:endParaRPr lang="en-IN" sz="2300" b="1" dirty="0"/>
          </a:p>
        </p:txBody>
      </p:sp>
    </p:spTree>
    <p:extLst>
      <p:ext uri="{BB962C8B-B14F-4D97-AF65-F5344CB8AC3E}">
        <p14:creationId xmlns:p14="http://schemas.microsoft.com/office/powerpoint/2010/main" xmlns="" val="1493222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Economics</a:t>
            </a:r>
            <a:r>
              <a:rPr lang="en-US" b="1" dirty="0"/>
              <a:t>: </a:t>
            </a:r>
            <a:r>
              <a:rPr lang="en-US" b="1" dirty="0" smtClean="0"/>
              <a:t>Social Science?</a:t>
            </a:r>
            <a:endParaRPr lang="en-IN" b="1" dirty="0"/>
          </a:p>
        </p:txBody>
      </p:sp>
      <p:sp>
        <p:nvSpPr>
          <p:cNvPr id="3" name="Content Placeholder 2"/>
          <p:cNvSpPr>
            <a:spLocks noGrp="1"/>
          </p:cNvSpPr>
          <p:nvPr>
            <p:ph idx="1"/>
          </p:nvPr>
        </p:nvSpPr>
        <p:spPr>
          <a:xfrm>
            <a:off x="0" y="4953000"/>
            <a:ext cx="8991600" cy="1905000"/>
          </a:xfrm>
        </p:spPr>
        <p:txBody>
          <a:bodyPr>
            <a:noAutofit/>
          </a:bodyPr>
          <a:lstStyle/>
          <a:p>
            <a:pPr algn="just"/>
            <a:r>
              <a:rPr lang="en-US" sz="2400" b="1" dirty="0" smtClean="0"/>
              <a:t>Economics is </a:t>
            </a:r>
            <a:r>
              <a:rPr lang="en-US" sz="2400" b="1" dirty="0"/>
              <a:t>a </a:t>
            </a:r>
            <a:r>
              <a:rPr lang="en-US" sz="2400" b="1" dirty="0" smtClean="0"/>
              <a:t>social science</a:t>
            </a:r>
            <a:r>
              <a:rPr lang="en-US" sz="2400" dirty="0" smtClean="0"/>
              <a:t>, the </a:t>
            </a:r>
            <a:r>
              <a:rPr lang="en-US" sz="2400" dirty="0"/>
              <a:t>science which </a:t>
            </a:r>
            <a:r>
              <a:rPr lang="en-US" sz="2400" dirty="0" smtClean="0"/>
              <a:t>studies </a:t>
            </a:r>
            <a:r>
              <a:rPr lang="en-US" sz="2400" dirty="0" smtClean="0">
                <a:solidFill>
                  <a:srgbClr val="FF0000"/>
                </a:solidFill>
              </a:rPr>
              <a:t>human </a:t>
            </a:r>
            <a:r>
              <a:rPr lang="en-US" sz="2400" dirty="0">
                <a:solidFill>
                  <a:srgbClr val="FF0000"/>
                </a:solidFill>
              </a:rPr>
              <a:t>beings as </a:t>
            </a:r>
            <a:r>
              <a:rPr lang="en-US" sz="2400" dirty="0" smtClean="0">
                <a:solidFill>
                  <a:srgbClr val="FF0000"/>
                </a:solidFill>
              </a:rPr>
              <a:t>members </a:t>
            </a:r>
            <a:r>
              <a:rPr lang="en-US" sz="2400" dirty="0">
                <a:solidFill>
                  <a:srgbClr val="FF0000"/>
                </a:solidFill>
              </a:rPr>
              <a:t>of </a:t>
            </a:r>
            <a:r>
              <a:rPr lang="en-US" sz="2400" dirty="0" smtClean="0">
                <a:solidFill>
                  <a:srgbClr val="FF0000"/>
                </a:solidFill>
              </a:rPr>
              <a:t>society</a:t>
            </a:r>
            <a:r>
              <a:rPr lang="en-US" sz="2400" dirty="0" smtClean="0"/>
              <a:t>. </a:t>
            </a:r>
          </a:p>
          <a:p>
            <a:pPr algn="just"/>
            <a:r>
              <a:rPr lang="en-US" sz="2400" dirty="0" smtClean="0"/>
              <a:t>It studies </a:t>
            </a:r>
            <a:r>
              <a:rPr lang="en-US" sz="2400" dirty="0"/>
              <a:t>man living in organized society, exchanging his goods </a:t>
            </a:r>
            <a:r>
              <a:rPr lang="en-US" sz="2400" dirty="0" smtClean="0"/>
              <a:t>for </a:t>
            </a:r>
            <a:r>
              <a:rPr lang="en-US" sz="2400" dirty="0"/>
              <a:t>those of others, influencing them by his action and being </a:t>
            </a:r>
            <a:r>
              <a:rPr lang="en-US" sz="2400" dirty="0" smtClean="0"/>
              <a:t>influenced by them </a:t>
            </a:r>
            <a:r>
              <a:rPr lang="en-US" sz="2400" dirty="0"/>
              <a:t>in </a:t>
            </a:r>
            <a:r>
              <a:rPr lang="en-US" sz="2400" dirty="0" smtClean="0"/>
              <a:t>turn.</a:t>
            </a:r>
            <a:endParaRPr lang="en-IN" sz="2400" dirty="0"/>
          </a:p>
        </p:txBody>
      </p:sp>
      <p:sp>
        <p:nvSpPr>
          <p:cNvPr id="4" name="TextBox 3"/>
          <p:cNvSpPr txBox="1"/>
          <p:nvPr/>
        </p:nvSpPr>
        <p:spPr>
          <a:xfrm>
            <a:off x="4038600" y="1600200"/>
            <a:ext cx="891591" cy="369332"/>
          </a:xfrm>
          <a:prstGeom prst="rect">
            <a:avLst/>
          </a:prstGeom>
          <a:noFill/>
        </p:spPr>
        <p:txBody>
          <a:bodyPr wrap="none" rtlCol="0">
            <a:spAutoFit/>
          </a:bodyPr>
          <a:lstStyle/>
          <a:p>
            <a:r>
              <a:rPr lang="en-US" b="1" dirty="0" smtClean="0"/>
              <a:t>Science</a:t>
            </a:r>
            <a:endParaRPr lang="en-IN" b="1" dirty="0"/>
          </a:p>
        </p:txBody>
      </p:sp>
      <p:sp>
        <p:nvSpPr>
          <p:cNvPr id="5" name="TextBox 4"/>
          <p:cNvSpPr txBox="1"/>
          <p:nvPr/>
        </p:nvSpPr>
        <p:spPr>
          <a:xfrm>
            <a:off x="533400" y="2346067"/>
            <a:ext cx="2599622" cy="923330"/>
          </a:xfrm>
          <a:prstGeom prst="rect">
            <a:avLst/>
          </a:prstGeom>
          <a:noFill/>
        </p:spPr>
        <p:txBody>
          <a:bodyPr wrap="none" rtlCol="0">
            <a:spAutoFit/>
          </a:bodyPr>
          <a:lstStyle/>
          <a:p>
            <a:r>
              <a:rPr lang="en-US" dirty="0" smtClean="0"/>
              <a:t>Physical </a:t>
            </a:r>
            <a:r>
              <a:rPr lang="en-US" dirty="0"/>
              <a:t>Science</a:t>
            </a:r>
            <a:endParaRPr lang="en-IN" dirty="0"/>
          </a:p>
          <a:p>
            <a:r>
              <a:rPr lang="en-US" dirty="0"/>
              <a:t>(</a:t>
            </a:r>
            <a:r>
              <a:rPr lang="en-US" dirty="0" smtClean="0"/>
              <a:t>Studies physical facts</a:t>
            </a:r>
            <a:r>
              <a:rPr lang="en-US" dirty="0"/>
              <a:t>) </a:t>
            </a:r>
            <a:endParaRPr lang="en-US" dirty="0" smtClean="0"/>
          </a:p>
          <a:p>
            <a:r>
              <a:rPr lang="en-US" dirty="0" smtClean="0"/>
              <a:t>Chemistry</a:t>
            </a:r>
            <a:r>
              <a:rPr lang="en-US" dirty="0"/>
              <a:t>, </a:t>
            </a:r>
            <a:r>
              <a:rPr lang="en-US" dirty="0" smtClean="0"/>
              <a:t>Physics, </a:t>
            </a:r>
            <a:r>
              <a:rPr lang="en-US" dirty="0" err="1" smtClean="0"/>
              <a:t>Maths</a:t>
            </a:r>
            <a:endParaRPr lang="en-IN" dirty="0"/>
          </a:p>
        </p:txBody>
      </p:sp>
      <p:sp>
        <p:nvSpPr>
          <p:cNvPr id="6" name="TextBox 5"/>
          <p:cNvSpPr txBox="1"/>
          <p:nvPr/>
        </p:nvSpPr>
        <p:spPr>
          <a:xfrm>
            <a:off x="7109409" y="2346067"/>
            <a:ext cx="1627369" cy="369332"/>
          </a:xfrm>
          <a:prstGeom prst="rect">
            <a:avLst/>
          </a:prstGeom>
          <a:noFill/>
        </p:spPr>
        <p:txBody>
          <a:bodyPr wrap="none" rtlCol="0">
            <a:spAutoFit/>
          </a:bodyPr>
          <a:lstStyle/>
          <a:p>
            <a:r>
              <a:rPr lang="en-US" dirty="0"/>
              <a:t>Human Science</a:t>
            </a:r>
            <a:endParaRPr lang="en-IN" dirty="0"/>
          </a:p>
        </p:txBody>
      </p:sp>
      <p:sp>
        <p:nvSpPr>
          <p:cNvPr id="7" name="TextBox 6"/>
          <p:cNvSpPr txBox="1"/>
          <p:nvPr/>
        </p:nvSpPr>
        <p:spPr>
          <a:xfrm>
            <a:off x="3401831" y="3288268"/>
            <a:ext cx="2644057" cy="646331"/>
          </a:xfrm>
          <a:prstGeom prst="rect">
            <a:avLst/>
          </a:prstGeom>
          <a:noFill/>
        </p:spPr>
        <p:txBody>
          <a:bodyPr wrap="none" rtlCol="0">
            <a:spAutoFit/>
          </a:bodyPr>
          <a:lstStyle/>
          <a:p>
            <a:r>
              <a:rPr lang="en-US" dirty="0" smtClean="0"/>
              <a:t>Social Science</a:t>
            </a:r>
          </a:p>
          <a:p>
            <a:r>
              <a:rPr lang="en-US" dirty="0" smtClean="0"/>
              <a:t>(Human as unit of society)</a:t>
            </a:r>
            <a:endParaRPr lang="en-IN" dirty="0"/>
          </a:p>
        </p:txBody>
      </p:sp>
      <p:sp>
        <p:nvSpPr>
          <p:cNvPr id="8" name="TextBox 7"/>
          <p:cNvSpPr txBox="1"/>
          <p:nvPr/>
        </p:nvSpPr>
        <p:spPr>
          <a:xfrm>
            <a:off x="6705600" y="3276600"/>
            <a:ext cx="2441759" cy="646331"/>
          </a:xfrm>
          <a:prstGeom prst="rect">
            <a:avLst/>
          </a:prstGeom>
          <a:noFill/>
        </p:spPr>
        <p:txBody>
          <a:bodyPr wrap="none" rtlCol="0">
            <a:spAutoFit/>
          </a:bodyPr>
          <a:lstStyle/>
          <a:p>
            <a:r>
              <a:rPr lang="en-US" dirty="0" smtClean="0"/>
              <a:t>Individual Science</a:t>
            </a:r>
          </a:p>
          <a:p>
            <a:r>
              <a:rPr lang="en-US" dirty="0" smtClean="0"/>
              <a:t>(Psychology, Physiology)</a:t>
            </a:r>
            <a:endParaRPr lang="en-IN" dirty="0"/>
          </a:p>
        </p:txBody>
      </p:sp>
      <p:sp>
        <p:nvSpPr>
          <p:cNvPr id="9" name="TextBox 8"/>
          <p:cNvSpPr txBox="1"/>
          <p:nvPr/>
        </p:nvSpPr>
        <p:spPr>
          <a:xfrm>
            <a:off x="480143" y="4154269"/>
            <a:ext cx="1891415" cy="646331"/>
          </a:xfrm>
          <a:prstGeom prst="rect">
            <a:avLst/>
          </a:prstGeom>
          <a:noFill/>
        </p:spPr>
        <p:txBody>
          <a:bodyPr wrap="none" rtlCol="0">
            <a:spAutoFit/>
          </a:bodyPr>
          <a:lstStyle/>
          <a:p>
            <a:r>
              <a:rPr lang="en-US" dirty="0"/>
              <a:t>Economics</a:t>
            </a:r>
            <a:endParaRPr lang="en-IN" dirty="0"/>
          </a:p>
          <a:p>
            <a:r>
              <a:rPr lang="en-US" dirty="0"/>
              <a:t>{Man and Wealth)</a:t>
            </a:r>
            <a:endParaRPr lang="en-IN" dirty="0"/>
          </a:p>
        </p:txBody>
      </p:sp>
      <p:sp>
        <p:nvSpPr>
          <p:cNvPr id="10" name="TextBox 9"/>
          <p:cNvSpPr txBox="1"/>
          <p:nvPr/>
        </p:nvSpPr>
        <p:spPr>
          <a:xfrm>
            <a:off x="2680585" y="4114800"/>
            <a:ext cx="1693669" cy="646331"/>
          </a:xfrm>
          <a:prstGeom prst="rect">
            <a:avLst/>
          </a:prstGeom>
          <a:noFill/>
        </p:spPr>
        <p:txBody>
          <a:bodyPr wrap="none" rtlCol="0">
            <a:spAutoFit/>
          </a:bodyPr>
          <a:lstStyle/>
          <a:p>
            <a:r>
              <a:rPr lang="en-US" dirty="0"/>
              <a:t>Politics</a:t>
            </a:r>
            <a:endParaRPr lang="en-IN" dirty="0"/>
          </a:p>
          <a:p>
            <a:r>
              <a:rPr lang="en-US" dirty="0"/>
              <a:t>(Man and State)</a:t>
            </a:r>
            <a:endParaRPr lang="en-IN" dirty="0"/>
          </a:p>
        </p:txBody>
      </p:sp>
      <p:sp>
        <p:nvSpPr>
          <p:cNvPr id="11" name="TextBox 10"/>
          <p:cNvSpPr txBox="1"/>
          <p:nvPr/>
        </p:nvSpPr>
        <p:spPr>
          <a:xfrm>
            <a:off x="4661785" y="4114800"/>
            <a:ext cx="2007344" cy="646331"/>
          </a:xfrm>
          <a:prstGeom prst="rect">
            <a:avLst/>
          </a:prstGeom>
          <a:noFill/>
        </p:spPr>
        <p:txBody>
          <a:bodyPr wrap="none" rtlCol="0">
            <a:spAutoFit/>
          </a:bodyPr>
          <a:lstStyle/>
          <a:p>
            <a:r>
              <a:rPr lang="en-US" dirty="0"/>
              <a:t>Ethics</a:t>
            </a:r>
            <a:endParaRPr lang="en-IN" dirty="0"/>
          </a:p>
          <a:p>
            <a:r>
              <a:rPr lang="en-US" dirty="0"/>
              <a:t>(Man and Morality)</a:t>
            </a:r>
            <a:endParaRPr lang="en-IN" dirty="0"/>
          </a:p>
        </p:txBody>
      </p:sp>
      <p:sp>
        <p:nvSpPr>
          <p:cNvPr id="12" name="TextBox 11"/>
          <p:cNvSpPr txBox="1"/>
          <p:nvPr/>
        </p:nvSpPr>
        <p:spPr>
          <a:xfrm>
            <a:off x="7023985" y="4114800"/>
            <a:ext cx="1587294" cy="646331"/>
          </a:xfrm>
          <a:prstGeom prst="rect">
            <a:avLst/>
          </a:prstGeom>
          <a:noFill/>
        </p:spPr>
        <p:txBody>
          <a:bodyPr wrap="none" rtlCol="0">
            <a:spAutoFit/>
          </a:bodyPr>
          <a:lstStyle/>
          <a:p>
            <a:r>
              <a:rPr lang="en-US" dirty="0"/>
              <a:t>Jurisprudence</a:t>
            </a:r>
            <a:endParaRPr lang="en-IN" dirty="0"/>
          </a:p>
          <a:p>
            <a:r>
              <a:rPr lang="en-US" dirty="0"/>
              <a:t>(Man and Law)</a:t>
            </a:r>
            <a:endParaRPr lang="en-IN" dirty="0"/>
          </a:p>
        </p:txBody>
      </p:sp>
      <p:cxnSp>
        <p:nvCxnSpPr>
          <p:cNvPr id="14" name="Straight Arrow Connector 13"/>
          <p:cNvCxnSpPr/>
          <p:nvPr/>
        </p:nvCxnSpPr>
        <p:spPr>
          <a:xfrm flipH="1">
            <a:off x="2057400" y="1969532"/>
            <a:ext cx="1981200" cy="376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930191" y="1969532"/>
            <a:ext cx="2093794" cy="376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5181600" y="2715399"/>
            <a:ext cx="1927809" cy="5728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6" idx="2"/>
            <a:endCxn id="8" idx="0"/>
          </p:cNvCxnSpPr>
          <p:nvPr/>
        </p:nvCxnSpPr>
        <p:spPr>
          <a:xfrm>
            <a:off x="7923094" y="2715399"/>
            <a:ext cx="3386" cy="5612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1600200" y="3922931"/>
            <a:ext cx="1927219" cy="2313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977088" y="3922931"/>
            <a:ext cx="1642912" cy="2313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7" idx="2"/>
          </p:cNvCxnSpPr>
          <p:nvPr/>
        </p:nvCxnSpPr>
        <p:spPr>
          <a:xfrm>
            <a:off x="4723860" y="3934599"/>
            <a:ext cx="206331" cy="1802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3733800" y="3922931"/>
            <a:ext cx="304800" cy="1918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880903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latin typeface="Caxton-BoldItalic" pitchFamily="2" charset="0"/>
              </a:rPr>
              <a:t>Topics covered</a:t>
            </a:r>
            <a:endParaRPr lang="en-US" b="1" dirty="0">
              <a:latin typeface="Caxton-BoldItalic" pitchFamily="2" charset="0"/>
            </a:endParaRPr>
          </a:p>
        </p:txBody>
      </p:sp>
      <p:sp>
        <p:nvSpPr>
          <p:cNvPr id="3" name="Content Placeholder 2"/>
          <p:cNvSpPr>
            <a:spLocks noGrp="1"/>
          </p:cNvSpPr>
          <p:nvPr>
            <p:ph idx="1"/>
          </p:nvPr>
        </p:nvSpPr>
        <p:spPr>
          <a:xfrm>
            <a:off x="152400" y="1600200"/>
            <a:ext cx="8763000" cy="5029200"/>
          </a:xfrm>
        </p:spPr>
        <p:txBody>
          <a:bodyPr/>
          <a:lstStyle/>
          <a:p>
            <a:pPr lvl="0" algn="just"/>
            <a:r>
              <a:rPr lang="en-IN" sz="2800" dirty="0">
                <a:latin typeface="Times New Roman" pitchFamily="18" charset="0"/>
                <a:cs typeface="Times New Roman" pitchFamily="18" charset="0"/>
              </a:rPr>
              <a:t>Basic concepts- wants, goods, wealth, utility, price, value, assets, capital, money, income etc. </a:t>
            </a:r>
            <a:r>
              <a:rPr lang="en-IN" sz="2800" dirty="0" smtClean="0">
                <a:latin typeface="Times New Roman" pitchFamily="18" charset="0"/>
                <a:cs typeface="Times New Roman" pitchFamily="18" charset="0"/>
              </a:rPr>
              <a:t>Important features </a:t>
            </a:r>
            <a:r>
              <a:rPr lang="en-IN" sz="2800" dirty="0">
                <a:latin typeface="Times New Roman" pitchFamily="18" charset="0"/>
                <a:cs typeface="Times New Roman" pitchFamily="18" charset="0"/>
              </a:rPr>
              <a:t>of land, labour, capital and organization. </a:t>
            </a:r>
            <a:endParaRPr lang="en-US" dirty="0"/>
          </a:p>
        </p:txBody>
      </p:sp>
    </p:spTree>
    <p:extLst>
      <p:ext uri="{BB962C8B-B14F-4D97-AF65-F5344CB8AC3E}">
        <p14:creationId xmlns:p14="http://schemas.microsoft.com/office/powerpoint/2010/main" xmlns="" val="16408478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5</a:t>
            </a:r>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523220"/>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Basic Terms in Economics</a:t>
            </a: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Goods</a:t>
            </a:r>
            <a:endParaRPr lang="en-US" b="1" dirty="0"/>
          </a:p>
        </p:txBody>
      </p:sp>
      <p:sp>
        <p:nvSpPr>
          <p:cNvPr id="3" name="Content Placeholder 2"/>
          <p:cNvSpPr>
            <a:spLocks noGrp="1"/>
          </p:cNvSpPr>
          <p:nvPr>
            <p:ph idx="1"/>
          </p:nvPr>
        </p:nvSpPr>
        <p:spPr>
          <a:xfrm>
            <a:off x="0" y="1600200"/>
            <a:ext cx="9144000" cy="4525963"/>
          </a:xfrm>
        </p:spPr>
        <p:txBody>
          <a:bodyPr>
            <a:normAutofit/>
          </a:bodyPr>
          <a:lstStyle/>
          <a:p>
            <a:r>
              <a:rPr lang="en-US" sz="2400" dirty="0" smtClean="0"/>
              <a:t>Human wants are the starting point of all economic activity</a:t>
            </a:r>
          </a:p>
          <a:p>
            <a:pPr marL="0" indent="0">
              <a:buNone/>
            </a:pPr>
            <a:endParaRPr lang="en-US" sz="2400" dirty="0" smtClean="0"/>
          </a:p>
          <a:p>
            <a:pPr marL="0" indent="0" algn="ctr">
              <a:buNone/>
            </a:pPr>
            <a:r>
              <a:rPr lang="en-US" sz="2400" b="1" dirty="0" smtClean="0">
                <a:solidFill>
                  <a:srgbClr val="FF0000"/>
                </a:solidFill>
              </a:rPr>
              <a:t>“Things, which satisfy the wants of human beings are called as goods”</a:t>
            </a:r>
          </a:p>
          <a:p>
            <a:pPr marL="0" indent="0" algn="ctr">
              <a:buNone/>
            </a:pPr>
            <a:endParaRPr lang="en-US" sz="2400" b="1" dirty="0" smtClean="0">
              <a:solidFill>
                <a:srgbClr val="FF0000"/>
              </a:solidFill>
            </a:endParaRPr>
          </a:p>
          <a:p>
            <a:r>
              <a:rPr lang="en-US" sz="2400" dirty="0" smtClean="0"/>
              <a:t>Includes</a:t>
            </a:r>
          </a:p>
          <a:p>
            <a:pPr lvl="2"/>
            <a:r>
              <a:rPr lang="en-US" b="1" dirty="0" smtClean="0"/>
              <a:t>Material and tangible </a:t>
            </a:r>
            <a:r>
              <a:rPr lang="en-US" dirty="0" smtClean="0"/>
              <a:t>things: food, books, pencil</a:t>
            </a:r>
          </a:p>
          <a:p>
            <a:pPr lvl="2"/>
            <a:r>
              <a:rPr lang="en-US" b="1" dirty="0" smtClean="0"/>
              <a:t>Non-material and intangible </a:t>
            </a:r>
            <a:r>
              <a:rPr lang="en-US" dirty="0" smtClean="0"/>
              <a:t>things: services of VOs, Assistant Professor, Scientist etc.</a:t>
            </a:r>
          </a:p>
          <a:p>
            <a:endParaRPr lang="en-US" sz="2400" dirty="0"/>
          </a:p>
        </p:txBody>
      </p:sp>
    </p:spTree>
    <p:extLst>
      <p:ext uri="{BB962C8B-B14F-4D97-AF65-F5344CB8AC3E}">
        <p14:creationId xmlns:p14="http://schemas.microsoft.com/office/powerpoint/2010/main" xmlns="" val="39836041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Categorization of Goods</a:t>
            </a:r>
            <a:endParaRPr lang="en-US" b="1" dirty="0"/>
          </a:p>
        </p:txBody>
      </p:sp>
      <p:sp>
        <p:nvSpPr>
          <p:cNvPr id="3" name="Content Placeholder 2"/>
          <p:cNvSpPr>
            <a:spLocks noGrp="1"/>
          </p:cNvSpPr>
          <p:nvPr>
            <p:ph idx="1"/>
          </p:nvPr>
        </p:nvSpPr>
        <p:spPr>
          <a:xfrm>
            <a:off x="152400" y="1371600"/>
            <a:ext cx="8839200" cy="5334000"/>
          </a:xfrm>
        </p:spPr>
        <p:txBody>
          <a:bodyPr>
            <a:normAutofit/>
          </a:bodyPr>
          <a:lstStyle/>
          <a:p>
            <a:pPr marL="0" indent="0" algn="just">
              <a:buNone/>
            </a:pPr>
            <a:r>
              <a:rPr lang="en-US" sz="2600" b="1" dirty="0" smtClean="0">
                <a:solidFill>
                  <a:srgbClr val="FF0000"/>
                </a:solidFill>
              </a:rPr>
              <a:t>Acc. to Material </a:t>
            </a:r>
            <a:r>
              <a:rPr lang="en-US" sz="2600" b="1" dirty="0">
                <a:solidFill>
                  <a:srgbClr val="FF0000"/>
                </a:solidFill>
              </a:rPr>
              <a:t>or </a:t>
            </a:r>
            <a:r>
              <a:rPr lang="en-US" sz="2600" b="1" dirty="0" smtClean="0">
                <a:solidFill>
                  <a:srgbClr val="FF0000"/>
                </a:solidFill>
              </a:rPr>
              <a:t>Non material </a:t>
            </a:r>
            <a:r>
              <a:rPr lang="en-US" sz="2600" b="1" dirty="0">
                <a:solidFill>
                  <a:srgbClr val="FF0000"/>
                </a:solidFill>
              </a:rPr>
              <a:t>nature</a:t>
            </a:r>
            <a:endParaRPr lang="en-US" sz="2600" b="1" dirty="0" smtClean="0">
              <a:solidFill>
                <a:srgbClr val="FF0000"/>
              </a:solidFill>
            </a:endParaRPr>
          </a:p>
          <a:p>
            <a:pPr marL="796925" indent="-679450" algn="just">
              <a:buNone/>
            </a:pPr>
            <a:r>
              <a:rPr lang="en-US" sz="2400" b="1" dirty="0"/>
              <a:t>Material </a:t>
            </a:r>
            <a:r>
              <a:rPr lang="en-US" sz="2400" b="1" dirty="0" smtClean="0"/>
              <a:t>Goods</a:t>
            </a:r>
            <a:r>
              <a:rPr lang="en-US" sz="2400" dirty="0" smtClean="0"/>
              <a:t>: </a:t>
            </a:r>
            <a:r>
              <a:rPr lang="en-US" sz="2400" dirty="0"/>
              <a:t>these are </a:t>
            </a:r>
            <a:r>
              <a:rPr lang="en-US" sz="2400" b="1" dirty="0" smtClean="0"/>
              <a:t>concrete or </a:t>
            </a:r>
            <a:r>
              <a:rPr lang="en-US" sz="2400" b="1" dirty="0"/>
              <a:t>tangible outcomes </a:t>
            </a:r>
            <a:r>
              <a:rPr lang="en-US" sz="2400" dirty="0"/>
              <a:t>of </a:t>
            </a:r>
            <a:r>
              <a:rPr lang="en-US" sz="2400" b="1" dirty="0"/>
              <a:t>production</a:t>
            </a:r>
            <a:r>
              <a:rPr lang="en-US" sz="2400" dirty="0"/>
              <a:t>  which have the power to </a:t>
            </a:r>
            <a:r>
              <a:rPr lang="en-US" sz="2400" dirty="0" smtClean="0"/>
              <a:t>satisfy human wants</a:t>
            </a:r>
            <a:r>
              <a:rPr lang="en-US" sz="2400" dirty="0"/>
              <a:t>. </a:t>
            </a:r>
            <a:endParaRPr lang="en-US" sz="2400" dirty="0" smtClean="0"/>
          </a:p>
          <a:p>
            <a:pPr marL="796925" indent="-679450" algn="just">
              <a:buNone/>
            </a:pPr>
            <a:r>
              <a:rPr lang="en-US" sz="2400" dirty="0" smtClean="0"/>
              <a:t>	</a:t>
            </a:r>
            <a:r>
              <a:rPr lang="en-US" sz="2400" dirty="0" err="1" smtClean="0"/>
              <a:t>Eg</a:t>
            </a:r>
            <a:r>
              <a:rPr lang="en-US" sz="2400" dirty="0" smtClean="0"/>
              <a:t>. Land, building, livestock, food, cash etc.</a:t>
            </a:r>
          </a:p>
          <a:p>
            <a:pPr marL="0" indent="0" algn="just">
              <a:buNone/>
            </a:pPr>
            <a:endParaRPr lang="en-US" sz="2400" dirty="0"/>
          </a:p>
          <a:p>
            <a:pPr marL="742950" indent="-625475" algn="just">
              <a:buNone/>
            </a:pPr>
            <a:r>
              <a:rPr lang="en-US" sz="2400" b="1" dirty="0"/>
              <a:t>Non-material  Goods: </a:t>
            </a:r>
            <a:r>
              <a:rPr lang="en-US" sz="2400" dirty="0" smtClean="0"/>
              <a:t>these </a:t>
            </a:r>
            <a:r>
              <a:rPr lang="en-US" sz="2400" dirty="0"/>
              <a:t>are </a:t>
            </a:r>
            <a:r>
              <a:rPr lang="en-US" sz="2400" dirty="0" smtClean="0"/>
              <a:t>various </a:t>
            </a:r>
            <a:r>
              <a:rPr lang="en-US" sz="2400" dirty="0"/>
              <a:t>kinds of </a:t>
            </a:r>
            <a:r>
              <a:rPr lang="en-US" sz="2400" b="1" dirty="0"/>
              <a:t>services</a:t>
            </a:r>
            <a:r>
              <a:rPr lang="en-US" sz="2400" dirty="0"/>
              <a:t> like the services rendered by doctor, </a:t>
            </a:r>
            <a:r>
              <a:rPr lang="en-US" sz="2400" dirty="0" smtClean="0"/>
              <a:t>teachers etc. </a:t>
            </a:r>
            <a:r>
              <a:rPr lang="en-US" sz="2400" dirty="0"/>
              <a:t> </a:t>
            </a:r>
            <a:endParaRPr lang="en-US" sz="2400" dirty="0" smtClean="0"/>
          </a:p>
          <a:p>
            <a:pPr lvl="1" indent="-625475" algn="just"/>
            <a:r>
              <a:rPr lang="en-US" sz="2400" dirty="0" smtClean="0"/>
              <a:t>a </a:t>
            </a:r>
            <a:r>
              <a:rPr lang="en-US" sz="2400" dirty="0"/>
              <a:t>service is any </a:t>
            </a:r>
            <a:r>
              <a:rPr lang="en-US" sz="2400" b="1" dirty="0"/>
              <a:t>act of performance</a:t>
            </a:r>
            <a:r>
              <a:rPr lang="en-US" sz="2400" dirty="0"/>
              <a:t> that one party can </a:t>
            </a:r>
            <a:r>
              <a:rPr lang="en-US" sz="2400" b="1" dirty="0"/>
              <a:t>offer</a:t>
            </a:r>
            <a:r>
              <a:rPr lang="en-US" sz="2400" dirty="0"/>
              <a:t> to another</a:t>
            </a:r>
          </a:p>
          <a:p>
            <a:pPr lvl="1" indent="-625475" algn="just"/>
            <a:r>
              <a:rPr lang="en-US" sz="2400" dirty="0"/>
              <a:t>these are </a:t>
            </a:r>
            <a:r>
              <a:rPr lang="en-US" sz="2400" b="1" dirty="0"/>
              <a:t>intangible, non material, inseparable, variable and perishable</a:t>
            </a:r>
          </a:p>
          <a:p>
            <a:pPr marL="0" indent="0" algn="just">
              <a:buNone/>
            </a:pPr>
            <a:endParaRPr lang="en-US" sz="2400" b="1" dirty="0" smtClean="0"/>
          </a:p>
          <a:p>
            <a:pPr marL="0" indent="0" algn="just">
              <a:buNone/>
            </a:pPr>
            <a:endParaRPr lang="en-US" sz="2400" dirty="0"/>
          </a:p>
        </p:txBody>
      </p:sp>
    </p:spTree>
    <p:extLst>
      <p:ext uri="{BB962C8B-B14F-4D97-AF65-F5344CB8AC3E}">
        <p14:creationId xmlns:p14="http://schemas.microsoft.com/office/powerpoint/2010/main" xmlns="" val="1118045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a:t>Categorization of Goods</a:t>
            </a:r>
            <a:endParaRPr lang="en-IN" dirty="0"/>
          </a:p>
        </p:txBody>
      </p:sp>
      <p:sp>
        <p:nvSpPr>
          <p:cNvPr id="3" name="Content Placeholder 2"/>
          <p:cNvSpPr>
            <a:spLocks noGrp="1"/>
          </p:cNvSpPr>
          <p:nvPr>
            <p:ph idx="1"/>
          </p:nvPr>
        </p:nvSpPr>
        <p:spPr>
          <a:xfrm>
            <a:off x="152400" y="1295400"/>
            <a:ext cx="8839200" cy="5257800"/>
          </a:xfrm>
        </p:spPr>
        <p:txBody>
          <a:bodyPr>
            <a:noAutofit/>
          </a:bodyPr>
          <a:lstStyle/>
          <a:p>
            <a:pPr marL="0" indent="0">
              <a:buNone/>
            </a:pPr>
            <a:r>
              <a:rPr lang="en-US" sz="2000" b="1" dirty="0" smtClean="0">
                <a:solidFill>
                  <a:schemeClr val="accent2">
                    <a:lumMod val="75000"/>
                  </a:schemeClr>
                </a:solidFill>
              </a:rPr>
              <a:t>According to </a:t>
            </a:r>
            <a:r>
              <a:rPr lang="en-US" sz="2000" b="1" dirty="0">
                <a:solidFill>
                  <a:schemeClr val="accent2">
                    <a:lumMod val="75000"/>
                  </a:schemeClr>
                </a:solidFill>
              </a:rPr>
              <a:t>their supply</a:t>
            </a:r>
            <a:endParaRPr lang="en-US" sz="2000" dirty="0">
              <a:solidFill>
                <a:schemeClr val="accent2">
                  <a:lumMod val="75000"/>
                </a:schemeClr>
              </a:solidFill>
            </a:endParaRPr>
          </a:p>
          <a:p>
            <a:pPr marL="0" indent="0">
              <a:buNone/>
            </a:pPr>
            <a:r>
              <a:rPr lang="en-US" sz="2000" b="1" dirty="0" smtClean="0"/>
              <a:t>Free goods</a:t>
            </a:r>
            <a:endParaRPr lang="en-US" sz="2000" dirty="0"/>
          </a:p>
          <a:p>
            <a:pPr>
              <a:spcBef>
                <a:spcPts val="0"/>
              </a:spcBef>
            </a:pPr>
            <a:r>
              <a:rPr lang="en-US" sz="2000" dirty="0" smtClean="0"/>
              <a:t>Exist in plenty </a:t>
            </a:r>
          </a:p>
          <a:p>
            <a:pPr>
              <a:spcBef>
                <a:spcPts val="0"/>
              </a:spcBef>
            </a:pPr>
            <a:r>
              <a:rPr lang="en-US" sz="2000" dirty="0" smtClean="0"/>
              <a:t>They are </a:t>
            </a:r>
            <a:r>
              <a:rPr lang="en-US" sz="2000" dirty="0"/>
              <a:t>free </a:t>
            </a:r>
            <a:r>
              <a:rPr lang="en-US" sz="2000" dirty="0" smtClean="0"/>
              <a:t>gifts of </a:t>
            </a:r>
            <a:r>
              <a:rPr lang="en-US" sz="2000" dirty="0"/>
              <a:t>nature </a:t>
            </a:r>
            <a:r>
              <a:rPr lang="en-US" sz="2000" dirty="0" err="1" smtClean="0"/>
              <a:t>eg</a:t>
            </a:r>
            <a:r>
              <a:rPr lang="en-US" sz="2000" dirty="0" smtClean="0"/>
              <a:t>.  water, sunshine, air, </a:t>
            </a:r>
            <a:r>
              <a:rPr lang="en-US" sz="2000" dirty="0"/>
              <a:t>heat</a:t>
            </a:r>
          </a:p>
          <a:p>
            <a:pPr>
              <a:spcBef>
                <a:spcPts val="0"/>
              </a:spcBef>
            </a:pPr>
            <a:r>
              <a:rPr lang="en-US" sz="2000" dirty="0" smtClean="0"/>
              <a:t>Supply &gt; demand </a:t>
            </a:r>
          </a:p>
          <a:p>
            <a:pPr>
              <a:spcBef>
                <a:spcPts val="0"/>
              </a:spcBef>
            </a:pPr>
            <a:r>
              <a:rPr lang="en-US" sz="2000" dirty="0" smtClean="0"/>
              <a:t>Non-appropriated goods (not </a:t>
            </a:r>
            <a:r>
              <a:rPr lang="en-US" sz="2000" dirty="0"/>
              <a:t>the private property of any </a:t>
            </a:r>
            <a:r>
              <a:rPr lang="en-US" sz="2000" dirty="0" smtClean="0"/>
              <a:t>individual)</a:t>
            </a:r>
          </a:p>
          <a:p>
            <a:pPr marL="0" indent="0">
              <a:buNone/>
            </a:pPr>
            <a:r>
              <a:rPr lang="en-US" sz="2000" b="1" dirty="0" smtClean="0"/>
              <a:t>Economic goods </a:t>
            </a:r>
          </a:p>
          <a:p>
            <a:pPr>
              <a:spcBef>
                <a:spcPts val="0"/>
              </a:spcBef>
            </a:pPr>
            <a:r>
              <a:rPr lang="en-US" sz="2000" dirty="0" smtClean="0"/>
              <a:t>scarce (</a:t>
            </a:r>
            <a:r>
              <a:rPr lang="en-US" sz="2000" dirty="0"/>
              <a:t>limited in </a:t>
            </a:r>
            <a:r>
              <a:rPr lang="en-US" sz="2000" dirty="0" smtClean="0"/>
              <a:t>quantity) and </a:t>
            </a:r>
            <a:r>
              <a:rPr lang="en-US" sz="2000" dirty="0"/>
              <a:t>can be had only at a price</a:t>
            </a:r>
          </a:p>
          <a:p>
            <a:pPr>
              <a:spcBef>
                <a:spcPts val="0"/>
              </a:spcBef>
            </a:pPr>
            <a:r>
              <a:rPr lang="en-US" sz="2000" dirty="0"/>
              <a:t>produced through human effort </a:t>
            </a:r>
            <a:r>
              <a:rPr lang="en-US" sz="2000" dirty="0" smtClean="0"/>
              <a:t>or </a:t>
            </a:r>
            <a:r>
              <a:rPr lang="en-US" sz="2000" dirty="0"/>
              <a:t>sacrifice </a:t>
            </a:r>
            <a:endParaRPr lang="en-US" sz="2000" dirty="0" smtClean="0"/>
          </a:p>
          <a:p>
            <a:pPr>
              <a:spcBef>
                <a:spcPts val="0"/>
              </a:spcBef>
            </a:pPr>
            <a:r>
              <a:rPr lang="en-US" sz="2000" dirty="0" smtClean="0"/>
              <a:t>supply &lt; demand</a:t>
            </a:r>
            <a:endParaRPr lang="en-US" sz="2000" dirty="0"/>
          </a:p>
          <a:p>
            <a:pPr>
              <a:spcBef>
                <a:spcPts val="0"/>
              </a:spcBef>
            </a:pPr>
            <a:r>
              <a:rPr lang="en-US" sz="2000" dirty="0" smtClean="0"/>
              <a:t>they </a:t>
            </a:r>
            <a:r>
              <a:rPr lang="en-US" sz="2000" dirty="0"/>
              <a:t>are bought or </a:t>
            </a:r>
            <a:r>
              <a:rPr lang="en-US" sz="2000" dirty="0" smtClean="0"/>
              <a:t>sold</a:t>
            </a:r>
          </a:p>
          <a:p>
            <a:pPr>
              <a:spcBef>
                <a:spcPts val="0"/>
              </a:spcBef>
            </a:pPr>
            <a:r>
              <a:rPr lang="en-US" sz="2000" dirty="0"/>
              <a:t>Appropriated goods</a:t>
            </a:r>
          </a:p>
          <a:p>
            <a:pPr>
              <a:spcBef>
                <a:spcPts val="0"/>
              </a:spcBef>
            </a:pPr>
            <a:r>
              <a:rPr lang="en-US" sz="2000" dirty="0"/>
              <a:t>most of the things to satisfy human needs </a:t>
            </a:r>
            <a:r>
              <a:rPr lang="en-US" sz="2000" dirty="0" smtClean="0"/>
              <a:t>comes </a:t>
            </a:r>
            <a:r>
              <a:rPr lang="en-US" sz="2000" dirty="0"/>
              <a:t>under this </a:t>
            </a:r>
            <a:r>
              <a:rPr lang="en-US" sz="2000" dirty="0" smtClean="0"/>
              <a:t>class</a:t>
            </a:r>
            <a:endParaRPr lang="en-US" sz="2000" dirty="0"/>
          </a:p>
          <a:p>
            <a:pPr>
              <a:spcBef>
                <a:spcPts val="0"/>
              </a:spcBef>
            </a:pPr>
            <a:r>
              <a:rPr lang="en-US" sz="2000" dirty="0" smtClean="0"/>
              <a:t>In economics we </a:t>
            </a:r>
            <a:r>
              <a:rPr lang="en-US" sz="2000" dirty="0"/>
              <a:t>are concerned only with economic </a:t>
            </a:r>
            <a:r>
              <a:rPr lang="en-US" sz="2000" dirty="0" smtClean="0"/>
              <a:t>goods</a:t>
            </a:r>
            <a:endParaRPr lang="en-US" sz="2000" dirty="0"/>
          </a:p>
        </p:txBody>
      </p:sp>
      <p:sp>
        <p:nvSpPr>
          <p:cNvPr id="4" name="Rectangle 3"/>
          <p:cNvSpPr/>
          <p:nvPr/>
        </p:nvSpPr>
        <p:spPr>
          <a:xfrm>
            <a:off x="76200" y="5782270"/>
            <a:ext cx="8991600" cy="923330"/>
          </a:xfrm>
          <a:prstGeom prst="rect">
            <a:avLst/>
          </a:prstGeom>
          <a:solidFill>
            <a:schemeClr val="accent3">
              <a:lumMod val="60000"/>
              <a:lumOff val="40000"/>
            </a:schemeClr>
          </a:solidFill>
        </p:spPr>
        <p:txBody>
          <a:bodyPr wrap="square">
            <a:spAutoFit/>
          </a:bodyPr>
          <a:lstStyle/>
          <a:p>
            <a:pPr algn="ctr"/>
            <a:r>
              <a:rPr lang="en-US" b="1" dirty="0"/>
              <a:t>Free </a:t>
            </a:r>
            <a:r>
              <a:rPr lang="en-US" b="1" dirty="0" smtClean="0"/>
              <a:t>goods </a:t>
            </a:r>
            <a:r>
              <a:rPr lang="en-US" b="1" dirty="0"/>
              <a:t>today become </a:t>
            </a:r>
            <a:r>
              <a:rPr lang="en-US" b="1" dirty="0" smtClean="0"/>
              <a:t>economic </a:t>
            </a:r>
            <a:r>
              <a:rPr lang="en-US" b="1" dirty="0"/>
              <a:t>goods </a:t>
            </a:r>
            <a:r>
              <a:rPr lang="en-US" b="1" dirty="0" smtClean="0"/>
              <a:t>tomorrow.</a:t>
            </a:r>
          </a:p>
          <a:p>
            <a:pPr algn="ctr"/>
            <a:r>
              <a:rPr lang="en-US" b="1" dirty="0" smtClean="0"/>
              <a:t>same </a:t>
            </a:r>
            <a:r>
              <a:rPr lang="en-US" b="1" dirty="0"/>
              <a:t>thing maybe free good under certain conditions and economic good under </a:t>
            </a:r>
            <a:r>
              <a:rPr lang="en-US" b="1" dirty="0" smtClean="0"/>
              <a:t>others.</a:t>
            </a:r>
            <a:endParaRPr lang="en-US" dirty="0"/>
          </a:p>
          <a:p>
            <a:pPr algn="ctr"/>
            <a:r>
              <a:rPr lang="en-US" b="1" dirty="0"/>
              <a:t>like </a:t>
            </a:r>
            <a:r>
              <a:rPr lang="en-US" b="1" dirty="0" smtClean="0"/>
              <a:t>water, air, </a:t>
            </a:r>
            <a:r>
              <a:rPr lang="en-US" b="1" dirty="0"/>
              <a:t>sand</a:t>
            </a:r>
            <a:endParaRPr lang="en-US" dirty="0"/>
          </a:p>
        </p:txBody>
      </p:sp>
    </p:spTree>
    <p:extLst>
      <p:ext uri="{BB962C8B-B14F-4D97-AF65-F5344CB8AC3E}">
        <p14:creationId xmlns:p14="http://schemas.microsoft.com/office/powerpoint/2010/main" xmlns="" val="1451292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200" b="1" dirty="0"/>
              <a:t>Categorization of Goods</a:t>
            </a:r>
            <a:endParaRPr lang="en-IN" sz="4200" dirty="0"/>
          </a:p>
        </p:txBody>
      </p:sp>
      <p:sp>
        <p:nvSpPr>
          <p:cNvPr id="3" name="Content Placeholder 2"/>
          <p:cNvSpPr>
            <a:spLocks noGrp="1"/>
          </p:cNvSpPr>
          <p:nvPr>
            <p:ph idx="1"/>
          </p:nvPr>
        </p:nvSpPr>
        <p:spPr>
          <a:xfrm>
            <a:off x="22123" y="1600200"/>
            <a:ext cx="8991600" cy="5257800"/>
          </a:xfrm>
        </p:spPr>
        <p:txBody>
          <a:bodyPr>
            <a:noAutofit/>
          </a:bodyPr>
          <a:lstStyle/>
          <a:p>
            <a:pPr marL="0" indent="0" algn="just">
              <a:spcAft>
                <a:spcPts val="400"/>
              </a:spcAft>
              <a:buNone/>
            </a:pPr>
            <a:r>
              <a:rPr lang="en-US" sz="2200" b="1" dirty="0" smtClean="0">
                <a:solidFill>
                  <a:schemeClr val="accent2">
                    <a:lumMod val="75000"/>
                  </a:schemeClr>
                </a:solidFill>
              </a:rPr>
              <a:t>According to </a:t>
            </a:r>
            <a:r>
              <a:rPr lang="en-US" sz="2200" b="1" dirty="0">
                <a:solidFill>
                  <a:schemeClr val="accent2">
                    <a:lumMod val="75000"/>
                  </a:schemeClr>
                </a:solidFill>
              </a:rPr>
              <a:t>their </a:t>
            </a:r>
            <a:r>
              <a:rPr lang="en-US" sz="2200" b="1" dirty="0" smtClean="0">
                <a:solidFill>
                  <a:schemeClr val="accent2">
                    <a:lumMod val="75000"/>
                  </a:schemeClr>
                </a:solidFill>
              </a:rPr>
              <a:t>transferability</a:t>
            </a:r>
            <a:endParaRPr lang="en-US" sz="2200" b="1" dirty="0">
              <a:solidFill>
                <a:schemeClr val="accent2">
                  <a:lumMod val="75000"/>
                </a:schemeClr>
              </a:solidFill>
            </a:endParaRPr>
          </a:p>
          <a:p>
            <a:pPr marL="0" indent="0" algn="just">
              <a:spcAft>
                <a:spcPts val="400"/>
              </a:spcAft>
              <a:buNone/>
            </a:pPr>
            <a:r>
              <a:rPr lang="en-US" sz="2200" b="1" dirty="0" smtClean="0"/>
              <a:t>Transferable</a:t>
            </a:r>
            <a:r>
              <a:rPr lang="en-US" sz="2200" dirty="0" smtClean="0"/>
              <a:t>: goods </a:t>
            </a:r>
            <a:r>
              <a:rPr lang="en-US" sz="2200" dirty="0"/>
              <a:t>that are </a:t>
            </a:r>
            <a:r>
              <a:rPr lang="en-US" sz="2200" dirty="0">
                <a:solidFill>
                  <a:srgbClr val="FF0000"/>
                </a:solidFill>
              </a:rPr>
              <a:t>physically</a:t>
            </a:r>
            <a:r>
              <a:rPr lang="en-US" sz="2200" dirty="0"/>
              <a:t> transferred or their </a:t>
            </a:r>
            <a:r>
              <a:rPr lang="en-US" sz="2200" dirty="0">
                <a:solidFill>
                  <a:srgbClr val="FF0000"/>
                </a:solidFill>
              </a:rPr>
              <a:t>ownership</a:t>
            </a:r>
            <a:r>
              <a:rPr lang="en-US" sz="2200" dirty="0"/>
              <a:t> is transferred </a:t>
            </a:r>
            <a:r>
              <a:rPr lang="en-US" sz="2200" dirty="0" err="1"/>
              <a:t>eg</a:t>
            </a:r>
            <a:r>
              <a:rPr lang="en-US" sz="2200" dirty="0"/>
              <a:t>.  land or house</a:t>
            </a:r>
          </a:p>
          <a:p>
            <a:pPr marL="0" indent="0" algn="just">
              <a:spcAft>
                <a:spcPts val="400"/>
              </a:spcAft>
              <a:buNone/>
            </a:pPr>
            <a:r>
              <a:rPr lang="en-US" sz="2200" b="1" dirty="0" smtClean="0"/>
              <a:t>Non-transferable:</a:t>
            </a:r>
            <a:r>
              <a:rPr lang="en-US" sz="2200" dirty="0" smtClean="0"/>
              <a:t> can't </a:t>
            </a:r>
            <a:r>
              <a:rPr lang="en-US" sz="2200" dirty="0"/>
              <a:t>be transferred like </a:t>
            </a:r>
            <a:r>
              <a:rPr lang="en-US" sz="2200" dirty="0" smtClean="0"/>
              <a:t>skill </a:t>
            </a:r>
            <a:r>
              <a:rPr lang="en-US" sz="2200" dirty="0"/>
              <a:t>ability,  </a:t>
            </a:r>
            <a:r>
              <a:rPr lang="en-US" sz="2200" dirty="0" smtClean="0"/>
              <a:t>intelligence (only </a:t>
            </a:r>
            <a:r>
              <a:rPr lang="en-US" sz="2200" dirty="0"/>
              <a:t>their service can be used by </a:t>
            </a:r>
            <a:r>
              <a:rPr lang="en-US" sz="2200" dirty="0" smtClean="0"/>
              <a:t>others)</a:t>
            </a:r>
            <a:endParaRPr lang="en-US" sz="2200" dirty="0"/>
          </a:p>
          <a:p>
            <a:pPr marL="0" indent="0" algn="just">
              <a:spcAft>
                <a:spcPts val="400"/>
              </a:spcAft>
              <a:buNone/>
            </a:pPr>
            <a:r>
              <a:rPr lang="en-US" sz="2200" b="1" dirty="0" smtClean="0">
                <a:solidFill>
                  <a:schemeClr val="accent2">
                    <a:lumMod val="75000"/>
                  </a:schemeClr>
                </a:solidFill>
              </a:rPr>
              <a:t>According to </a:t>
            </a:r>
            <a:r>
              <a:rPr lang="en-US" sz="2200" b="1" dirty="0">
                <a:solidFill>
                  <a:schemeClr val="accent2">
                    <a:lumMod val="75000"/>
                  </a:schemeClr>
                </a:solidFill>
              </a:rPr>
              <a:t>consumption</a:t>
            </a:r>
          </a:p>
          <a:p>
            <a:pPr marL="0" indent="0" algn="just">
              <a:spcAft>
                <a:spcPts val="400"/>
              </a:spcAft>
              <a:buNone/>
            </a:pPr>
            <a:r>
              <a:rPr lang="en-US" sz="2200" b="1" dirty="0" smtClean="0"/>
              <a:t>Consumer goods</a:t>
            </a:r>
            <a:r>
              <a:rPr lang="en-US" sz="2200" b="1" dirty="0"/>
              <a:t>:</a:t>
            </a:r>
            <a:r>
              <a:rPr lang="en-US" sz="2200" dirty="0"/>
              <a:t>  satisfy </a:t>
            </a:r>
            <a:r>
              <a:rPr lang="en-US" sz="2200" dirty="0" smtClean="0"/>
              <a:t>wants </a:t>
            </a:r>
            <a:r>
              <a:rPr lang="en-US" sz="2200" dirty="0">
                <a:solidFill>
                  <a:srgbClr val="FF0000"/>
                </a:solidFill>
              </a:rPr>
              <a:t>directly</a:t>
            </a:r>
            <a:r>
              <a:rPr lang="en-US" sz="2200" dirty="0"/>
              <a:t> </a:t>
            </a:r>
            <a:r>
              <a:rPr lang="en-US" sz="2200" dirty="0" err="1"/>
              <a:t>eg</a:t>
            </a:r>
            <a:r>
              <a:rPr lang="en-US" sz="2200" dirty="0"/>
              <a:t>. </a:t>
            </a:r>
            <a:r>
              <a:rPr lang="en-US" sz="2200" dirty="0" smtClean="0"/>
              <a:t>Food, shoes, chair </a:t>
            </a:r>
            <a:r>
              <a:rPr lang="en-US" sz="2200" i="1" dirty="0" smtClean="0"/>
              <a:t>etc.</a:t>
            </a:r>
            <a:endParaRPr lang="en-US" sz="2200" i="1" dirty="0"/>
          </a:p>
          <a:p>
            <a:pPr lvl="1" algn="just">
              <a:spcAft>
                <a:spcPts val="400"/>
              </a:spcAft>
            </a:pPr>
            <a:r>
              <a:rPr lang="en-US" sz="2200" b="1" dirty="0" smtClean="0"/>
              <a:t>Single use </a:t>
            </a:r>
            <a:r>
              <a:rPr lang="en-US" sz="2200" b="1" dirty="0"/>
              <a:t>a </a:t>
            </a:r>
            <a:r>
              <a:rPr lang="en-US" sz="2200" b="1" dirty="0" smtClean="0"/>
              <a:t>Mono-period good</a:t>
            </a:r>
            <a:r>
              <a:rPr lang="en-US" sz="2200" b="1" dirty="0"/>
              <a:t>: </a:t>
            </a:r>
            <a:r>
              <a:rPr lang="en-US" sz="2200" dirty="0"/>
              <a:t> </a:t>
            </a:r>
            <a:r>
              <a:rPr lang="en-US" sz="2200" dirty="0">
                <a:solidFill>
                  <a:srgbClr val="FF0000"/>
                </a:solidFill>
              </a:rPr>
              <a:t>immediately</a:t>
            </a:r>
            <a:r>
              <a:rPr lang="en-US" sz="2200" dirty="0"/>
              <a:t> satisfy our wants </a:t>
            </a:r>
            <a:r>
              <a:rPr lang="en-US" sz="2200" dirty="0" err="1"/>
              <a:t>eg</a:t>
            </a:r>
            <a:r>
              <a:rPr lang="en-US" sz="2200" dirty="0"/>
              <a:t>.  bread</a:t>
            </a:r>
          </a:p>
          <a:p>
            <a:pPr lvl="1" algn="just">
              <a:spcAft>
                <a:spcPts val="400"/>
              </a:spcAft>
            </a:pPr>
            <a:r>
              <a:rPr lang="en-US" sz="2200" b="1" dirty="0" smtClean="0"/>
              <a:t>Consumer durables </a:t>
            </a:r>
            <a:r>
              <a:rPr lang="en-US" sz="2200" b="1" dirty="0"/>
              <a:t>for </a:t>
            </a:r>
            <a:r>
              <a:rPr lang="en-US" sz="2200" b="1" dirty="0" smtClean="0"/>
              <a:t>Poly-period goods</a:t>
            </a:r>
            <a:r>
              <a:rPr lang="en-US" sz="2200" b="1" dirty="0"/>
              <a:t>: </a:t>
            </a:r>
            <a:r>
              <a:rPr lang="en-US" sz="2200" dirty="0"/>
              <a:t> not used immediately while they serve our </a:t>
            </a:r>
            <a:r>
              <a:rPr lang="en-US" sz="2200" dirty="0" smtClean="0"/>
              <a:t>needs </a:t>
            </a:r>
            <a:r>
              <a:rPr lang="en-US" sz="2200" dirty="0" err="1" smtClean="0"/>
              <a:t>eg</a:t>
            </a:r>
            <a:r>
              <a:rPr lang="en-US" sz="2200" dirty="0" smtClean="0"/>
              <a:t>. furniture</a:t>
            </a:r>
            <a:endParaRPr lang="en-US" sz="2200" dirty="0"/>
          </a:p>
          <a:p>
            <a:pPr marL="0" indent="0" algn="just">
              <a:spcAft>
                <a:spcPts val="400"/>
              </a:spcAft>
              <a:buNone/>
            </a:pPr>
            <a:r>
              <a:rPr lang="en-US" sz="2200" b="1" dirty="0" smtClean="0"/>
              <a:t>Capital goods </a:t>
            </a:r>
            <a:r>
              <a:rPr lang="en-US" sz="2200" b="1" dirty="0"/>
              <a:t>or </a:t>
            </a:r>
            <a:r>
              <a:rPr lang="en-US" sz="2200" b="1" dirty="0" smtClean="0"/>
              <a:t>Producers’ goods:</a:t>
            </a:r>
            <a:r>
              <a:rPr lang="en-US" sz="2200" dirty="0" smtClean="0"/>
              <a:t> satisfy </a:t>
            </a:r>
            <a:r>
              <a:rPr lang="en-US" sz="2200" dirty="0"/>
              <a:t>our wants indirectly </a:t>
            </a:r>
            <a:r>
              <a:rPr lang="en-US" sz="2200" dirty="0" err="1"/>
              <a:t>eg</a:t>
            </a:r>
            <a:r>
              <a:rPr lang="en-US" sz="2200" dirty="0"/>
              <a:t>.  </a:t>
            </a:r>
            <a:r>
              <a:rPr lang="en-US" sz="2200" dirty="0" smtClean="0"/>
              <a:t>Tools, machines, livestock, </a:t>
            </a:r>
            <a:r>
              <a:rPr lang="en-US" sz="2200" dirty="0"/>
              <a:t>livestock </a:t>
            </a:r>
            <a:r>
              <a:rPr lang="en-US" sz="2200" dirty="0" smtClean="0"/>
              <a:t>shed </a:t>
            </a:r>
            <a:r>
              <a:rPr lang="en-US" sz="2200" i="1" dirty="0" smtClean="0"/>
              <a:t>etc.</a:t>
            </a:r>
            <a:r>
              <a:rPr lang="en-US" sz="2200" dirty="0"/>
              <a:t/>
            </a:r>
            <a:br>
              <a:rPr lang="en-US" sz="2200" dirty="0"/>
            </a:br>
            <a:endParaRPr lang="en-IN" sz="2200" dirty="0"/>
          </a:p>
        </p:txBody>
      </p:sp>
    </p:spTree>
    <p:extLst>
      <p:ext uri="{BB962C8B-B14F-4D97-AF65-F5344CB8AC3E}">
        <p14:creationId xmlns:p14="http://schemas.microsoft.com/office/powerpoint/2010/main" xmlns="" val="36753767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200" b="1" dirty="0"/>
              <a:t>Categorization of Goods</a:t>
            </a:r>
            <a:endParaRPr lang="en-IN" sz="4200" dirty="0"/>
          </a:p>
        </p:txBody>
      </p:sp>
      <p:sp>
        <p:nvSpPr>
          <p:cNvPr id="3" name="Content Placeholder 2"/>
          <p:cNvSpPr>
            <a:spLocks noGrp="1"/>
          </p:cNvSpPr>
          <p:nvPr>
            <p:ph idx="1"/>
          </p:nvPr>
        </p:nvSpPr>
        <p:spPr>
          <a:xfrm>
            <a:off x="457200" y="1600200"/>
            <a:ext cx="8534400" cy="4525963"/>
          </a:xfrm>
        </p:spPr>
        <p:txBody>
          <a:bodyPr>
            <a:normAutofit/>
          </a:bodyPr>
          <a:lstStyle/>
          <a:p>
            <a:pPr marL="0" indent="0">
              <a:buNone/>
            </a:pPr>
            <a:r>
              <a:rPr lang="en-US" sz="2400" b="1" dirty="0" smtClean="0">
                <a:solidFill>
                  <a:schemeClr val="accent2">
                    <a:lumMod val="75000"/>
                  </a:schemeClr>
                </a:solidFill>
              </a:rPr>
              <a:t>According to </a:t>
            </a:r>
            <a:r>
              <a:rPr lang="en-US" sz="2400" b="1" dirty="0">
                <a:solidFill>
                  <a:schemeClr val="accent2">
                    <a:lumMod val="75000"/>
                  </a:schemeClr>
                </a:solidFill>
              </a:rPr>
              <a:t>the good being public or </a:t>
            </a:r>
            <a:r>
              <a:rPr lang="en-US" sz="2400" b="1" dirty="0" smtClean="0">
                <a:solidFill>
                  <a:schemeClr val="accent2">
                    <a:lumMod val="75000"/>
                  </a:schemeClr>
                </a:solidFill>
              </a:rPr>
              <a:t>private</a:t>
            </a:r>
          </a:p>
          <a:p>
            <a:pPr marL="0" indent="0">
              <a:buNone/>
            </a:pPr>
            <a:endParaRPr lang="en-US" sz="2400" b="1" dirty="0">
              <a:solidFill>
                <a:schemeClr val="accent2">
                  <a:lumMod val="75000"/>
                </a:schemeClr>
              </a:solidFill>
            </a:endParaRPr>
          </a:p>
          <a:p>
            <a:pPr marL="0" indent="0">
              <a:spcBef>
                <a:spcPts val="0"/>
              </a:spcBef>
              <a:spcAft>
                <a:spcPts val="600"/>
              </a:spcAft>
              <a:buNone/>
            </a:pPr>
            <a:r>
              <a:rPr lang="en-US" sz="2400" b="1" dirty="0" smtClean="0"/>
              <a:t>Private goods: </a:t>
            </a:r>
            <a:r>
              <a:rPr lang="en-US" sz="2400" dirty="0" smtClean="0"/>
              <a:t>property </a:t>
            </a:r>
            <a:r>
              <a:rPr lang="en-US" sz="2400" dirty="0"/>
              <a:t>of private individuals </a:t>
            </a:r>
            <a:endParaRPr lang="en-US" sz="2400" dirty="0" smtClean="0"/>
          </a:p>
          <a:p>
            <a:pPr marL="0" indent="0">
              <a:spcBef>
                <a:spcPts val="0"/>
              </a:spcBef>
              <a:spcAft>
                <a:spcPts val="600"/>
              </a:spcAft>
              <a:buNone/>
            </a:pPr>
            <a:r>
              <a:rPr lang="en-US" sz="2400" dirty="0" err="1" smtClean="0"/>
              <a:t>eg</a:t>
            </a:r>
            <a:r>
              <a:rPr lang="en-US" sz="2400" dirty="0"/>
              <a:t>.  land </a:t>
            </a:r>
            <a:r>
              <a:rPr lang="en-US" sz="2400" dirty="0" smtClean="0"/>
              <a:t>or buildings </a:t>
            </a:r>
            <a:r>
              <a:rPr lang="en-US" sz="2400" dirty="0"/>
              <a:t>owned by </a:t>
            </a:r>
            <a:r>
              <a:rPr lang="en-US" sz="2400" dirty="0" smtClean="0"/>
              <a:t>individual</a:t>
            </a:r>
          </a:p>
          <a:p>
            <a:pPr marL="0" indent="0">
              <a:spcBef>
                <a:spcPts val="0"/>
              </a:spcBef>
              <a:spcAft>
                <a:spcPts val="600"/>
              </a:spcAft>
              <a:buNone/>
            </a:pPr>
            <a:endParaRPr lang="en-US" sz="2400" b="1" dirty="0"/>
          </a:p>
          <a:p>
            <a:pPr marL="0" indent="0">
              <a:spcBef>
                <a:spcPts val="0"/>
              </a:spcBef>
              <a:spcAft>
                <a:spcPts val="600"/>
              </a:spcAft>
              <a:buNone/>
            </a:pPr>
            <a:r>
              <a:rPr lang="en-US" sz="2400" b="1" dirty="0" smtClean="0"/>
              <a:t>Public goods: </a:t>
            </a:r>
            <a:r>
              <a:rPr lang="en-US" sz="2400" dirty="0" smtClean="0"/>
              <a:t>common </a:t>
            </a:r>
            <a:r>
              <a:rPr lang="en-US" sz="2400" dirty="0"/>
              <a:t>to all and are owned by society collectively </a:t>
            </a:r>
            <a:endParaRPr lang="en-US" sz="2400" dirty="0" smtClean="0"/>
          </a:p>
          <a:p>
            <a:pPr marL="0" indent="0">
              <a:spcBef>
                <a:spcPts val="0"/>
              </a:spcBef>
              <a:spcAft>
                <a:spcPts val="600"/>
              </a:spcAft>
              <a:buNone/>
            </a:pPr>
            <a:r>
              <a:rPr lang="en-US" sz="2400" dirty="0" err="1" smtClean="0"/>
              <a:t>eg</a:t>
            </a:r>
            <a:r>
              <a:rPr lang="en-US" sz="2400" dirty="0"/>
              <a:t>.  College veterinary hospital Al</a:t>
            </a:r>
            <a:endParaRPr lang="en-IN" sz="2400" dirty="0"/>
          </a:p>
        </p:txBody>
      </p:sp>
    </p:spTree>
    <p:extLst>
      <p:ext uri="{BB962C8B-B14F-4D97-AF65-F5344CB8AC3E}">
        <p14:creationId xmlns:p14="http://schemas.microsoft.com/office/powerpoint/2010/main" xmlns="" val="9697329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200" b="1" dirty="0" smtClean="0"/>
              <a:t>Utility</a:t>
            </a:r>
            <a:endParaRPr lang="en-IN" sz="4200" b="1" dirty="0"/>
          </a:p>
        </p:txBody>
      </p:sp>
      <p:sp>
        <p:nvSpPr>
          <p:cNvPr id="3" name="Content Placeholder 2"/>
          <p:cNvSpPr>
            <a:spLocks noGrp="1"/>
          </p:cNvSpPr>
          <p:nvPr>
            <p:ph idx="1"/>
          </p:nvPr>
        </p:nvSpPr>
        <p:spPr>
          <a:xfrm>
            <a:off x="152400" y="1371600"/>
            <a:ext cx="8839200" cy="5334000"/>
          </a:xfrm>
        </p:spPr>
        <p:txBody>
          <a:bodyPr/>
          <a:lstStyle/>
          <a:p>
            <a:pPr marL="0" indent="0" algn="ctr">
              <a:buNone/>
            </a:pPr>
            <a:r>
              <a:rPr lang="en-US" dirty="0" smtClean="0"/>
              <a:t>“Capacity </a:t>
            </a:r>
            <a:r>
              <a:rPr lang="en-US" dirty="0"/>
              <a:t>or power of a good to satisfy human wants is known as </a:t>
            </a:r>
            <a:r>
              <a:rPr lang="en-US" b="1" dirty="0">
                <a:solidFill>
                  <a:schemeClr val="accent2">
                    <a:lumMod val="75000"/>
                  </a:schemeClr>
                </a:solidFill>
              </a:rPr>
              <a:t>utility</a:t>
            </a:r>
            <a:r>
              <a:rPr lang="en-US" dirty="0">
                <a:solidFill>
                  <a:schemeClr val="accent2">
                    <a:lumMod val="75000"/>
                  </a:schemeClr>
                </a:solidFill>
              </a:rPr>
              <a:t> </a:t>
            </a:r>
            <a:r>
              <a:rPr lang="en-US" dirty="0" smtClean="0"/>
              <a:t>“</a:t>
            </a:r>
            <a:endParaRPr lang="en-IN" dirty="0"/>
          </a:p>
        </p:txBody>
      </p:sp>
    </p:spTree>
    <p:extLst>
      <p:ext uri="{BB962C8B-B14F-4D97-AF65-F5344CB8AC3E}">
        <p14:creationId xmlns:p14="http://schemas.microsoft.com/office/powerpoint/2010/main" xmlns="" val="3810912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a:t>What is Economics?</a:t>
            </a:r>
            <a:endParaRPr lang="en-IN" dirty="0"/>
          </a:p>
        </p:txBody>
      </p:sp>
      <p:sp>
        <p:nvSpPr>
          <p:cNvPr id="3" name="Content Placeholder 2"/>
          <p:cNvSpPr>
            <a:spLocks noGrp="1"/>
          </p:cNvSpPr>
          <p:nvPr>
            <p:ph idx="1"/>
          </p:nvPr>
        </p:nvSpPr>
        <p:spPr>
          <a:xfrm>
            <a:off x="76200" y="1600200"/>
            <a:ext cx="8915400" cy="4525963"/>
          </a:xfrm>
        </p:spPr>
        <p:txBody>
          <a:bodyPr>
            <a:normAutofit/>
          </a:bodyPr>
          <a:lstStyle/>
          <a:p>
            <a:pPr algn="just">
              <a:lnSpc>
                <a:spcPct val="200000"/>
              </a:lnSpc>
            </a:pPr>
            <a:r>
              <a:rPr lang="en-US" sz="2400" b="1" dirty="0" smtClean="0">
                <a:latin typeface="Times New Roman" pitchFamily="18" charset="0"/>
                <a:cs typeface="Times New Roman" pitchFamily="18" charset="0"/>
              </a:rPr>
              <a:t>PURPOSE</a:t>
            </a:r>
            <a:r>
              <a:rPr lang="en-US" sz="2400" dirty="0" smtClean="0">
                <a:latin typeface="Times New Roman" pitchFamily="18" charset="0"/>
                <a:cs typeface="Times New Roman" pitchFamily="18" charset="0"/>
              </a:rPr>
              <a:t> is </a:t>
            </a:r>
            <a:r>
              <a:rPr lang="en-US" sz="2400" dirty="0">
                <a:latin typeface="Times New Roman" pitchFamily="18" charset="0"/>
                <a:cs typeface="Times New Roman" pitchFamily="18" charset="0"/>
              </a:rPr>
              <a:t>to provide knowledge and </a:t>
            </a:r>
            <a:r>
              <a:rPr lang="en-US" sz="2400" dirty="0" smtClean="0">
                <a:latin typeface="Times New Roman" pitchFamily="18" charset="0"/>
                <a:cs typeface="Times New Roman" pitchFamily="18" charset="0"/>
              </a:rPr>
              <a:t>insight </a:t>
            </a:r>
            <a:r>
              <a:rPr lang="en-US" sz="2400" dirty="0">
                <a:latin typeface="Times New Roman" pitchFamily="18" charset="0"/>
                <a:cs typeface="Times New Roman" pitchFamily="18" charset="0"/>
              </a:rPr>
              <a:t>for individual and for a society </a:t>
            </a:r>
            <a:r>
              <a:rPr lang="en-US" sz="2400" dirty="0">
                <a:solidFill>
                  <a:srgbClr val="FF0000"/>
                </a:solidFill>
                <a:latin typeface="Times New Roman" pitchFamily="18" charset="0"/>
                <a:cs typeface="Times New Roman" pitchFamily="18" charset="0"/>
              </a:rPr>
              <a:t>to better satisfy their needs and wants </a:t>
            </a:r>
            <a:r>
              <a:rPr lang="en-US" sz="2400" dirty="0">
                <a:latin typeface="Times New Roman" pitchFamily="18" charset="0"/>
                <a:cs typeface="Times New Roman" pitchFamily="18" charset="0"/>
              </a:rPr>
              <a:t>for material </a:t>
            </a:r>
            <a:r>
              <a:rPr lang="en-US" sz="2400" dirty="0" smtClean="0">
                <a:latin typeface="Times New Roman" pitchFamily="18" charset="0"/>
                <a:cs typeface="Times New Roman" pitchFamily="18" charset="0"/>
              </a:rPr>
              <a:t>things.</a:t>
            </a:r>
            <a:endParaRPr lang="en-US" sz="2400" dirty="0">
              <a:latin typeface="Times New Roman" pitchFamily="18" charset="0"/>
              <a:cs typeface="Times New Roman" pitchFamily="18" charset="0"/>
            </a:endParaRPr>
          </a:p>
          <a:p>
            <a:pPr algn="just">
              <a:lnSpc>
                <a:spcPct val="200000"/>
              </a:lnSpc>
            </a:pPr>
            <a:r>
              <a:rPr lang="en-US" sz="2400" b="1" dirty="0" smtClean="0">
                <a:latin typeface="Times New Roman" pitchFamily="18" charset="0"/>
                <a:cs typeface="Times New Roman" pitchFamily="18" charset="0"/>
              </a:rPr>
              <a:t>AIM </a:t>
            </a:r>
            <a:r>
              <a:rPr lang="en-US" sz="2400" dirty="0">
                <a:latin typeface="Times New Roman" pitchFamily="18" charset="0"/>
                <a:cs typeface="Times New Roman" pitchFamily="18" charset="0"/>
              </a:rPr>
              <a:t>is </a:t>
            </a:r>
            <a:r>
              <a:rPr lang="en-US" sz="2400" dirty="0" smtClean="0">
                <a:latin typeface="Times New Roman" pitchFamily="18" charset="0"/>
                <a:cs typeface="Times New Roman" pitchFamily="18" charset="0"/>
              </a:rPr>
              <a:t>to aid man </a:t>
            </a:r>
            <a:r>
              <a:rPr lang="en-US" sz="2400" dirty="0">
                <a:latin typeface="Times New Roman" pitchFamily="18" charset="0"/>
                <a:cs typeface="Times New Roman" pitchFamily="18" charset="0"/>
              </a:rPr>
              <a:t>in the search for a more fulfilled and contented </a:t>
            </a:r>
            <a:r>
              <a:rPr lang="en-US" sz="2400" dirty="0" smtClean="0">
                <a:latin typeface="Times New Roman" pitchFamily="18" charset="0"/>
                <a:cs typeface="Times New Roman" pitchFamily="18" charset="0"/>
              </a:rPr>
              <a:t>life.</a:t>
            </a:r>
            <a:endParaRPr lang="en-US" sz="2400" dirty="0">
              <a:latin typeface="Times New Roman" pitchFamily="18" charset="0"/>
              <a:cs typeface="Times New Roman" pitchFamily="18" charset="0"/>
            </a:endParaRPr>
          </a:p>
          <a:p>
            <a:pPr>
              <a:buNone/>
            </a:pPr>
            <a:endParaRPr lang="en-IN" sz="2400" dirty="0"/>
          </a:p>
        </p:txBody>
      </p:sp>
    </p:spTree>
    <p:extLst>
      <p:ext uri="{BB962C8B-B14F-4D97-AF65-F5344CB8AC3E}">
        <p14:creationId xmlns:p14="http://schemas.microsoft.com/office/powerpoint/2010/main" xmlns="" val="27553281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itchFamily="18" charset="0"/>
                <a:cs typeface="Times New Roman" pitchFamily="18" charset="0"/>
              </a:rPr>
              <a:t>Utility and Usefulness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600200"/>
            <a:ext cx="8382000" cy="2743199"/>
          </a:xfrm>
        </p:spPr>
        <p:txBody>
          <a:bodyPr>
            <a:normAutofit/>
          </a:bodyPr>
          <a:lstStyle/>
          <a:p>
            <a:pPr algn="just">
              <a:buNone/>
            </a:pPr>
            <a:r>
              <a:rPr lang="en-US" dirty="0" smtClean="0">
                <a:latin typeface="Times New Roman" pitchFamily="18" charset="0"/>
                <a:cs typeface="Times New Roman" pitchFamily="18" charset="0"/>
              </a:rPr>
              <a:t>	Utility may actually be harmful, </a:t>
            </a:r>
          </a:p>
          <a:p>
            <a:pPr algn="just">
              <a:buNone/>
            </a:pPr>
            <a:r>
              <a:rPr lang="en-US"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e.g. intoxicating liquor, cigarettes, etc. But, because they satisfy a human want, and some people are prepared to pay for them, we say in economics that they posses utility</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5" name="TextBox 4"/>
          <p:cNvSpPr txBox="1"/>
          <p:nvPr/>
        </p:nvSpPr>
        <p:spPr>
          <a:xfrm>
            <a:off x="609600" y="4191000"/>
            <a:ext cx="8001000" cy="92333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just"/>
            <a:r>
              <a:rPr lang="en-US" dirty="0" smtClean="0">
                <a:latin typeface="Times New Roman" pitchFamily="18" charset="0"/>
                <a:cs typeface="Times New Roman" pitchFamily="18" charset="0"/>
              </a:rPr>
              <a:t>The term; 'utility', therefore as used in economics, has no ethical or moral significance. A thing may be useful or not, but if it satisfies human want, we shall say it possess utility</a:t>
            </a:r>
            <a:endParaRPr lang="en-US" dirty="0"/>
          </a:p>
        </p:txBody>
      </p:sp>
    </p:spTree>
    <p:extLst>
      <p:ext uri="{BB962C8B-B14F-4D97-AF65-F5344CB8AC3E}">
        <p14:creationId xmlns:p14="http://schemas.microsoft.com/office/powerpoint/2010/main" xmlns="" val="37865383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latin typeface="Times New Roman" pitchFamily="18" charset="0"/>
                <a:cs typeface="Times New Roman" pitchFamily="18" charset="0"/>
              </a:rPr>
              <a:t>Characteristics of utility</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a:xfrm>
            <a:off x="228600" y="914400"/>
            <a:ext cx="8763000" cy="4953000"/>
          </a:xfrm>
        </p:spPr>
        <p:txBody>
          <a:bodyPr>
            <a:noAutofit/>
          </a:bodyPr>
          <a:lstStyle/>
          <a:p>
            <a:pPr lvl="0" algn="just" fontAlgn="base">
              <a:lnSpc>
                <a:spcPct val="150000"/>
              </a:lnSpc>
            </a:pPr>
            <a:r>
              <a:rPr lang="en-US" sz="2000" b="1" i="1" dirty="0" smtClean="0">
                <a:latin typeface="Times New Roman" pitchFamily="18" charset="0"/>
                <a:cs typeface="Times New Roman" pitchFamily="18" charset="0"/>
              </a:rPr>
              <a:t>Utility is subjective</a:t>
            </a:r>
            <a:r>
              <a:rPr lang="en-US" sz="2000" i="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Utility depends on the individual's frame of mind. Hence, a given commodity needs not bring the same utility to all the consumers, i.e. utility varies from individual to individual. For example, although a cigarette has utility for a smoker, it has no utility for a non-smoker.</a:t>
            </a:r>
          </a:p>
          <a:p>
            <a:pPr lvl="0" algn="just" fontAlgn="base">
              <a:lnSpc>
                <a:spcPct val="150000"/>
              </a:lnSpc>
            </a:pPr>
            <a:r>
              <a:rPr lang="en-US" sz="2000" b="1" i="1" dirty="0" smtClean="0">
                <a:latin typeface="Times New Roman" pitchFamily="18" charset="0"/>
                <a:cs typeface="Times New Roman" pitchFamily="18" charset="0"/>
              </a:rPr>
              <a:t>Utility is not synonymous with pleasure:</a:t>
            </a:r>
            <a:r>
              <a:rPr lang="en-US" sz="2000" i="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 good which posses utility, may not give pleasure when consumed. For e.g. for a sick man, biter medicines are difficult to swallow. </a:t>
            </a:r>
          </a:p>
          <a:p>
            <a:pPr lvl="0" algn="just" fontAlgn="base">
              <a:lnSpc>
                <a:spcPct val="150000"/>
              </a:lnSpc>
            </a:pPr>
            <a:r>
              <a:rPr lang="en-US" sz="2000" b="1" i="1" dirty="0" smtClean="0">
                <a:latin typeface="Times New Roman" pitchFamily="18" charset="0"/>
                <a:cs typeface="Times New Roman" pitchFamily="18" charset="0"/>
              </a:rPr>
              <a:t>Utility does not mean satisfaction: </a:t>
            </a:r>
            <a:r>
              <a:rPr lang="en-US" sz="1800" dirty="0" smtClean="0">
                <a:latin typeface="Times New Roman" pitchFamily="18" charset="0"/>
                <a:cs typeface="Times New Roman" pitchFamily="18" charset="0"/>
              </a:rPr>
              <a:t>As we have seen earlier, utility is the quality in a good by virtue of which it </a:t>
            </a:r>
            <a:r>
              <a:rPr lang="en-US" sz="1800" b="1" dirty="0" smtClean="0">
                <a:latin typeface="Times New Roman" pitchFamily="18" charset="0"/>
                <a:cs typeface="Times New Roman" pitchFamily="18" charset="0"/>
              </a:rPr>
              <a:t>gives us satisfaction </a:t>
            </a:r>
            <a:r>
              <a:rPr lang="en-US" sz="1800" dirty="0" smtClean="0">
                <a:latin typeface="Times New Roman" pitchFamily="18" charset="0"/>
                <a:cs typeface="Times New Roman" pitchFamily="18" charset="0"/>
              </a:rPr>
              <a:t>and </a:t>
            </a:r>
            <a:r>
              <a:rPr lang="en-US" sz="1800" b="1" dirty="0" smtClean="0">
                <a:latin typeface="Times New Roman" pitchFamily="18" charset="0"/>
                <a:cs typeface="Times New Roman" pitchFamily="18" charset="0"/>
              </a:rPr>
              <a:t>it is not itself satisfaction</a:t>
            </a:r>
            <a:r>
              <a:rPr lang="en-US" sz="1800" dirty="0" smtClean="0">
                <a:latin typeface="Times New Roman" pitchFamily="18" charset="0"/>
                <a:cs typeface="Times New Roman" pitchFamily="18" charset="0"/>
              </a:rPr>
              <a:t>. E.g.  To say that milk gives utility is incorrect. We should say milk </a:t>
            </a:r>
            <a:r>
              <a:rPr lang="en-US" sz="1800" i="1" dirty="0" smtClean="0">
                <a:latin typeface="Times New Roman" pitchFamily="18" charset="0"/>
                <a:cs typeface="Times New Roman" pitchFamily="18" charset="0"/>
              </a:rPr>
              <a:t>posses </a:t>
            </a:r>
            <a:r>
              <a:rPr lang="en-US" sz="1800" dirty="0" smtClean="0">
                <a:latin typeface="Times New Roman" pitchFamily="18" charset="0"/>
                <a:cs typeface="Times New Roman" pitchFamily="18" charset="0"/>
              </a:rPr>
              <a:t>or gives utility.</a:t>
            </a:r>
          </a:p>
          <a:p>
            <a:pPr lvl="0" algn="just" fontAlgn="base">
              <a:lnSpc>
                <a:spcPct val="150000"/>
              </a:lnSpc>
            </a:pPr>
            <a:r>
              <a:rPr lang="en-US" sz="2000" b="1" i="1" dirty="0" smtClean="0">
                <a:latin typeface="Times New Roman" pitchFamily="18" charset="0"/>
                <a:cs typeface="Times New Roman" pitchFamily="18" charset="0"/>
              </a:rPr>
              <a:t>Utility varies in different situations: </a:t>
            </a:r>
            <a:r>
              <a:rPr lang="en-US" sz="1800" dirty="0" smtClean="0">
                <a:latin typeface="Times New Roman" pitchFamily="18" charset="0"/>
                <a:cs typeface="Times New Roman" pitchFamily="18" charset="0"/>
              </a:rPr>
              <a:t>The same thing may possess different utilities for different purposes. For example, water has different utilities, when used for drinking, bathing, or washing. </a:t>
            </a:r>
          </a:p>
        </p:txBody>
      </p:sp>
    </p:spTree>
    <p:extLst>
      <p:ext uri="{BB962C8B-B14F-4D97-AF65-F5344CB8AC3E}">
        <p14:creationId xmlns:p14="http://schemas.microsoft.com/office/powerpoint/2010/main" xmlns="" val="41017094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a:bodyPr>
          <a:lstStyle/>
          <a:p>
            <a:r>
              <a:rPr lang="en-US" sz="2400" b="1" dirty="0" smtClean="0">
                <a:latin typeface="Times New Roman" pitchFamily="18" charset="0"/>
                <a:cs typeface="Times New Roman" pitchFamily="18" charset="0"/>
              </a:rPr>
              <a:t>Value</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762000"/>
            <a:ext cx="8686800" cy="5364163"/>
          </a:xfrm>
        </p:spPr>
        <p:txBody>
          <a:bodyPr>
            <a:normAutofit fontScale="55000" lnSpcReduction="20000"/>
          </a:bodyPr>
          <a:lstStyle/>
          <a:p>
            <a:pPr algn="just">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Value is the power of a commodity to command other commodities in its exchange.</a:t>
            </a:r>
            <a:r>
              <a:rPr lang="en-US" dirty="0" smtClean="0">
                <a:latin typeface="Times New Roman" pitchFamily="18" charset="0"/>
                <a:cs typeface="Times New Roman" pitchFamily="18" charset="0"/>
              </a:rPr>
              <a:t> </a:t>
            </a:r>
          </a:p>
          <a:p>
            <a:pPr algn="just">
              <a:lnSpc>
                <a:spcPct val="120000"/>
              </a:lnSpc>
              <a:buNone/>
            </a:pPr>
            <a:r>
              <a:rPr lang="en-US" dirty="0" smtClean="0">
                <a:latin typeface="Times New Roman" pitchFamily="18" charset="0"/>
                <a:cs typeface="Times New Roman" pitchFamily="18" charset="0"/>
              </a:rPr>
              <a:t>	It is the </a:t>
            </a:r>
            <a:r>
              <a:rPr lang="en-US" b="1" dirty="0" smtClean="0">
                <a:latin typeface="Times New Roman" pitchFamily="18" charset="0"/>
                <a:cs typeface="Times New Roman" pitchFamily="18" charset="0"/>
              </a:rPr>
              <a:t>rate of exchangeability</a:t>
            </a:r>
            <a:r>
              <a:rPr lang="en-US" dirty="0" smtClean="0">
                <a:latin typeface="Times New Roman" pitchFamily="18" charset="0"/>
                <a:cs typeface="Times New Roman" pitchFamily="18" charset="0"/>
              </a:rPr>
              <a:t>, i.e. value of a thing means the quantity of some other thing for which it can be exchanged. </a:t>
            </a:r>
          </a:p>
          <a:p>
            <a:pPr algn="just">
              <a:lnSpc>
                <a:spcPct val="120000"/>
              </a:lnSpc>
              <a:buNone/>
            </a:pPr>
            <a:r>
              <a:rPr lang="en-US" dirty="0" smtClean="0">
                <a:latin typeface="Times New Roman" pitchFamily="18" charset="0"/>
                <a:cs typeface="Times New Roman" pitchFamily="18" charset="0"/>
              </a:rPr>
              <a:t>	Thus, value is </a:t>
            </a:r>
            <a:r>
              <a:rPr lang="en-US" b="1" dirty="0" smtClean="0">
                <a:latin typeface="Times New Roman" pitchFamily="18" charset="0"/>
                <a:cs typeface="Times New Roman" pitchFamily="18" charset="0"/>
              </a:rPr>
              <a:t>a relative term</a:t>
            </a:r>
            <a:r>
              <a:rPr lang="en-US" dirty="0" smtClean="0">
                <a:latin typeface="Times New Roman" pitchFamily="18" charset="0"/>
                <a:cs typeface="Times New Roman" pitchFamily="18" charset="0"/>
              </a:rPr>
              <a:t>, and it implies that one thing is compared to other. </a:t>
            </a:r>
          </a:p>
          <a:p>
            <a:pPr algn="just">
              <a:lnSpc>
                <a:spcPct val="120000"/>
              </a:lnSpc>
              <a:buNone/>
            </a:pPr>
            <a:r>
              <a:rPr lang="en-US" dirty="0" smtClean="0">
                <a:latin typeface="Times New Roman" pitchFamily="18" charset="0"/>
                <a:cs typeface="Times New Roman" pitchFamily="18" charset="0"/>
              </a:rPr>
              <a:t>	Economists use the term 'value' in the sense of </a:t>
            </a:r>
            <a:r>
              <a:rPr lang="en-US" b="1" dirty="0" smtClean="0">
                <a:latin typeface="Times New Roman" pitchFamily="18" charset="0"/>
                <a:cs typeface="Times New Roman" pitchFamily="18" charset="0"/>
              </a:rPr>
              <a:t>value-in-exchange</a:t>
            </a:r>
            <a:r>
              <a:rPr lang="en-US" dirty="0" smtClean="0">
                <a:latin typeface="Times New Roman" pitchFamily="18" charset="0"/>
                <a:cs typeface="Times New Roman" pitchFamily="18" charset="0"/>
              </a:rPr>
              <a:t>. </a:t>
            </a:r>
          </a:p>
          <a:p>
            <a:pPr algn="just">
              <a:lnSpc>
                <a:spcPct val="120000"/>
              </a:lnSpc>
              <a:buNone/>
            </a:pPr>
            <a:r>
              <a:rPr lang="en-US" dirty="0" smtClean="0">
                <a:latin typeface="Times New Roman" pitchFamily="18" charset="0"/>
                <a:cs typeface="Times New Roman" pitchFamily="18" charset="0"/>
              </a:rPr>
              <a:t>	We can exchange a Rs. 10/- note for a pen, or we may be able to get a pencil or paper in exchange for it. We cannot exchange fresh air for anything; its value in economic sense is therefore zero, even though it is otherwise so valuable and even indispensable. </a:t>
            </a:r>
          </a:p>
          <a:p>
            <a:pPr algn="just">
              <a:lnSpc>
                <a:spcPct val="120000"/>
              </a:lnSpc>
              <a:buNone/>
            </a:pPr>
            <a:r>
              <a:rPr lang="en-US" dirty="0" smtClean="0">
                <a:latin typeface="Times New Roman" pitchFamily="18" charset="0"/>
                <a:cs typeface="Times New Roman" pitchFamily="18" charset="0"/>
              </a:rPr>
              <a:t>	Thus, we can say, free goods have </a:t>
            </a:r>
            <a:r>
              <a:rPr lang="en-US" b="1" dirty="0" smtClean="0">
                <a:latin typeface="Times New Roman" pitchFamily="18" charset="0"/>
                <a:cs typeface="Times New Roman" pitchFamily="18" charset="0"/>
              </a:rPr>
              <a:t>value-in-use,</a:t>
            </a:r>
            <a:r>
              <a:rPr lang="en-US" dirty="0" smtClean="0">
                <a:latin typeface="Times New Roman" pitchFamily="18" charset="0"/>
                <a:cs typeface="Times New Roman" pitchFamily="18" charset="0"/>
              </a:rPr>
              <a:t> but no </a:t>
            </a:r>
            <a:r>
              <a:rPr lang="en-US" b="1" dirty="0" smtClean="0">
                <a:latin typeface="Times New Roman" pitchFamily="18" charset="0"/>
                <a:cs typeface="Times New Roman" pitchFamily="18" charset="0"/>
              </a:rPr>
              <a:t>value-in-exchange</a:t>
            </a:r>
            <a:r>
              <a:rPr lang="en-US" dirty="0" smtClean="0">
                <a:latin typeface="Times New Roman" pitchFamily="18" charset="0"/>
                <a:cs typeface="Times New Roman" pitchFamily="18" charset="0"/>
              </a:rPr>
              <a:t>. Economic goods on the other hand posses both value-in-use and value-in-exchange. </a:t>
            </a:r>
            <a:r>
              <a:rPr lang="en-US" b="1" dirty="0" smtClean="0">
                <a:solidFill>
                  <a:srgbClr val="FF0000"/>
                </a:solidFill>
                <a:latin typeface="Times New Roman" pitchFamily="18" charset="0"/>
                <a:cs typeface="Times New Roman" pitchFamily="18" charset="0"/>
              </a:rPr>
              <a:t>But, in economics, the term 'value' always refers to value-in-exchange. </a:t>
            </a:r>
          </a:p>
          <a:p>
            <a:pPr algn="just">
              <a:lnSpc>
                <a:spcPct val="120000"/>
              </a:lnSpc>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Three qualifications are essential for a good before it can have value. </a:t>
            </a:r>
          </a:p>
          <a:p>
            <a:pPr algn="just">
              <a:lnSpc>
                <a:spcPct val="120000"/>
              </a:lnSpc>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 It must possess utility,</a:t>
            </a:r>
          </a:p>
          <a:p>
            <a:pPr algn="just">
              <a:lnSpc>
                <a:spcPct val="120000"/>
              </a:lnSpc>
              <a:buNone/>
            </a:pPr>
            <a:r>
              <a:rPr lang="en-US" dirty="0" smtClean="0">
                <a:latin typeface="Times New Roman" pitchFamily="18" charset="0"/>
                <a:cs typeface="Times New Roman" pitchFamily="18" charset="0"/>
              </a:rPr>
              <a:t> 	ii. It must scarce and </a:t>
            </a:r>
          </a:p>
          <a:p>
            <a:pPr algn="just">
              <a:lnSpc>
                <a:spcPct val="120000"/>
              </a:lnSpc>
              <a:buNone/>
            </a:pPr>
            <a:r>
              <a:rPr lang="en-US" dirty="0" smtClean="0">
                <a:latin typeface="Times New Roman" pitchFamily="18" charset="0"/>
                <a:cs typeface="Times New Roman" pitchFamily="18" charset="0"/>
              </a:rPr>
              <a:t>	iii. It must be transferable or marketable.</a:t>
            </a:r>
          </a:p>
          <a:p>
            <a:pPr>
              <a:lnSpc>
                <a:spcPct val="120000"/>
              </a:lnSpc>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4765669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latin typeface="Times New Roman" pitchFamily="18" charset="0"/>
                <a:cs typeface="Times New Roman" pitchFamily="18" charset="0"/>
              </a:rPr>
              <a:t>Price</a:t>
            </a:r>
            <a:endParaRPr lang="en-US" dirty="0"/>
          </a:p>
        </p:txBody>
      </p:sp>
      <p:sp>
        <p:nvSpPr>
          <p:cNvPr id="3" name="Content Placeholder 2"/>
          <p:cNvSpPr>
            <a:spLocks noGrp="1"/>
          </p:cNvSpPr>
          <p:nvPr>
            <p:ph idx="1"/>
          </p:nvPr>
        </p:nvSpPr>
        <p:spPr>
          <a:xfrm>
            <a:off x="0" y="1219200"/>
            <a:ext cx="8915400" cy="5334000"/>
          </a:xfrm>
        </p:spPr>
        <p:txBody>
          <a:bodyPr>
            <a:normAutofit/>
          </a:bodyPr>
          <a:lstStyle/>
          <a:p>
            <a:pPr algn="just">
              <a:lnSpc>
                <a:spcPct val="150000"/>
              </a:lnSpc>
              <a:buNone/>
            </a:pPr>
            <a:r>
              <a:rPr lang="en-US"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We have defined value the capacity of a commodity to command other commodities in its exchange. The practice for exchanging one article for another article is known as </a:t>
            </a:r>
            <a:r>
              <a:rPr lang="en-US" sz="2600" b="1" dirty="0" smtClean="0">
                <a:latin typeface="Times New Roman" pitchFamily="18" charset="0"/>
                <a:cs typeface="Times New Roman" pitchFamily="18" charset="0"/>
              </a:rPr>
              <a:t>barter,</a:t>
            </a:r>
            <a:r>
              <a:rPr lang="en-US" sz="2600" dirty="0" smtClean="0">
                <a:latin typeface="Times New Roman" pitchFamily="18" charset="0"/>
                <a:cs typeface="Times New Roman" pitchFamily="18" charset="0"/>
              </a:rPr>
              <a:t> which has now become a thing of past. Today, most of the articles are exchanged for money. </a:t>
            </a:r>
            <a:r>
              <a:rPr lang="en-US" sz="2600" b="1" dirty="0" smtClean="0">
                <a:latin typeface="Times New Roman" pitchFamily="18" charset="0"/>
                <a:cs typeface="Times New Roman" pitchFamily="18" charset="0"/>
              </a:rPr>
              <a:t>The amount of money for which an article exchanges is known as its price.</a:t>
            </a:r>
            <a:r>
              <a:rPr lang="en-US" sz="2600" dirty="0" smtClean="0">
                <a:latin typeface="Times New Roman" pitchFamily="18" charset="0"/>
                <a:cs typeface="Times New Roman" pitchFamily="18" charset="0"/>
              </a:rPr>
              <a:t> in other words, value of a good expressed in terms of money is called price. Price expresses value in terms of money. </a:t>
            </a:r>
          </a:p>
        </p:txBody>
      </p:sp>
    </p:spTree>
    <p:extLst>
      <p:ext uri="{BB962C8B-B14F-4D97-AF65-F5344CB8AC3E}">
        <p14:creationId xmlns:p14="http://schemas.microsoft.com/office/powerpoint/2010/main" xmlns="" val="17167476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fontScale="90000"/>
          </a:bodyPr>
          <a:lstStyle/>
          <a:p>
            <a:r>
              <a:rPr lang="en-US" dirty="0" smtClean="0">
                <a:latin typeface="Times New Roman" pitchFamily="18" charset="0"/>
                <a:cs typeface="Times New Roman" pitchFamily="18" charset="0"/>
              </a:rPr>
              <a:t>Wealth</a:t>
            </a:r>
            <a:endParaRPr lang="en-US" dirty="0"/>
          </a:p>
        </p:txBody>
      </p:sp>
      <p:sp>
        <p:nvSpPr>
          <p:cNvPr id="3" name="Content Placeholder 2"/>
          <p:cNvSpPr>
            <a:spLocks noGrp="1"/>
          </p:cNvSpPr>
          <p:nvPr>
            <p:ph idx="1"/>
          </p:nvPr>
        </p:nvSpPr>
        <p:spPr>
          <a:xfrm>
            <a:off x="457200" y="685800"/>
            <a:ext cx="8229600" cy="6172200"/>
          </a:xfrm>
        </p:spPr>
        <p:txBody>
          <a:bodyPr>
            <a:noAutofit/>
          </a:bodyPr>
          <a:lstStyle/>
          <a:p>
            <a:pPr algn="just">
              <a:lnSpc>
                <a:spcPct val="170000"/>
              </a:lnSpc>
              <a:buNone/>
            </a:pPr>
            <a:r>
              <a:rPr lang="en-US" sz="2000" dirty="0" smtClean="0">
                <a:latin typeface="Times New Roman" pitchFamily="18" charset="0"/>
                <a:cs typeface="Times New Roman" pitchFamily="18" charset="0"/>
              </a:rPr>
              <a:t>	'Wealth' as used in economics is used in a sense different from its use in the ordinary speech. </a:t>
            </a:r>
          </a:p>
          <a:p>
            <a:pPr algn="just">
              <a:lnSpc>
                <a:spcPct val="170000"/>
              </a:lnSpc>
              <a:buNone/>
            </a:pP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Anything which has value is wealth in economics.</a:t>
            </a:r>
            <a:r>
              <a:rPr lang="en-US" sz="2000" dirty="0" smtClean="0">
                <a:latin typeface="Times New Roman" pitchFamily="18" charset="0"/>
                <a:cs typeface="Times New Roman" pitchFamily="18" charset="0"/>
              </a:rPr>
              <a:t> Since such goods are known as economic goods, </a:t>
            </a:r>
            <a:r>
              <a:rPr lang="en-US" sz="2000" b="1" dirty="0" smtClean="0">
                <a:latin typeface="Times New Roman" pitchFamily="18" charset="0"/>
                <a:cs typeface="Times New Roman" pitchFamily="18" charset="0"/>
              </a:rPr>
              <a:t>wealth is synonymous with economic goods. </a:t>
            </a:r>
            <a:r>
              <a:rPr lang="en-US" sz="2000" dirty="0" smtClean="0">
                <a:latin typeface="Times New Roman" pitchFamily="18" charset="0"/>
                <a:cs typeface="Times New Roman" pitchFamily="18" charset="0"/>
              </a:rPr>
              <a:t>Economic goods, we know are scarce and command a price in the market. But, scarcity alone does not make a good 'wealth'. A good cannot be wealth by itself, </a:t>
            </a:r>
            <a:r>
              <a:rPr lang="en-US" sz="2000" b="1" dirty="0" smtClean="0">
                <a:latin typeface="Times New Roman" pitchFamily="18" charset="0"/>
                <a:cs typeface="Times New Roman" pitchFamily="18" charset="0"/>
              </a:rPr>
              <a:t>until it is needed and used by man</a:t>
            </a:r>
            <a:r>
              <a:rPr lang="en-US" sz="2000" dirty="0" smtClean="0">
                <a:latin typeface="Times New Roman" pitchFamily="18" charset="0"/>
                <a:cs typeface="Times New Roman" pitchFamily="18" charset="0"/>
              </a:rPr>
              <a:t>.</a:t>
            </a:r>
          </a:p>
          <a:p>
            <a:pPr algn="just">
              <a:lnSpc>
                <a:spcPct val="170000"/>
              </a:lnSpc>
              <a:buNone/>
            </a:pPr>
            <a:r>
              <a:rPr lang="en-US" sz="2000" b="1" dirty="0" smtClean="0">
                <a:latin typeface="Times New Roman" pitchFamily="18" charset="0"/>
                <a:cs typeface="Times New Roman" pitchFamily="18" charset="0"/>
              </a:rPr>
              <a:t>	Therefore, besides being scarce, the good must possess utility.</a:t>
            </a:r>
            <a:r>
              <a:rPr lang="en-US" sz="2000" dirty="0" smtClean="0">
                <a:latin typeface="Times New Roman" pitchFamily="18" charset="0"/>
                <a:cs typeface="Times New Roman" pitchFamily="18" charset="0"/>
              </a:rPr>
              <a:t> Further, all the commodities which are bought and sold are wealth.</a:t>
            </a:r>
          </a:p>
          <a:p>
            <a:pPr algn="just">
              <a:lnSpc>
                <a:spcPct val="170000"/>
              </a:lnSpc>
              <a:buNone/>
            </a:pPr>
            <a:r>
              <a:rPr lang="en-US" sz="2000" dirty="0" smtClean="0">
                <a:latin typeface="Times New Roman" pitchFamily="18" charset="0"/>
                <a:cs typeface="Times New Roman" pitchFamily="18" charset="0"/>
              </a:rPr>
              <a:t>	Those articles which are not bought or sold are definitely excluded from the category of wealth, though it might possess immense utility. </a:t>
            </a:r>
          </a:p>
          <a:p>
            <a:pPr algn="just">
              <a:lnSpc>
                <a:spcPct val="170000"/>
              </a:lnSpc>
              <a:buNone/>
            </a:pPr>
            <a:endParaRPr lang="en-US"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14737881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Attributes of wealth</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latin typeface="Times New Roman" pitchFamily="18" charset="0"/>
                <a:cs typeface="Times New Roman" pitchFamily="18" charset="0"/>
              </a:rPr>
              <a:t>Can it satisfy a human want? </a:t>
            </a:r>
          </a:p>
          <a:p>
            <a:pPr marL="514350" indent="-514350">
              <a:buAutoNum type="arabicPeriod"/>
            </a:pPr>
            <a:r>
              <a:rPr lang="en-US" dirty="0" smtClean="0">
                <a:latin typeface="Times New Roman" pitchFamily="18" charset="0"/>
                <a:cs typeface="Times New Roman" pitchFamily="18" charset="0"/>
              </a:rPr>
              <a:t>Does it possess utility? </a:t>
            </a:r>
          </a:p>
          <a:p>
            <a:pPr marL="514350" indent="-514350">
              <a:buAutoNum type="arabicPeriod"/>
            </a:pPr>
            <a:r>
              <a:rPr lang="en-US" dirty="0" smtClean="0">
                <a:latin typeface="Times New Roman" pitchFamily="18" charset="0"/>
                <a:cs typeface="Times New Roman" pitchFamily="18" charset="0"/>
              </a:rPr>
              <a:t>Is it scarce? </a:t>
            </a:r>
          </a:p>
          <a:p>
            <a:pPr marL="514350" indent="-514350">
              <a:buAutoNum type="arabicPeriod"/>
            </a:pPr>
            <a:r>
              <a:rPr lang="en-US" dirty="0" smtClean="0">
                <a:latin typeface="Times New Roman" pitchFamily="18" charset="0"/>
                <a:cs typeface="Times New Roman" pitchFamily="18" charset="0"/>
              </a:rPr>
              <a:t>Is it transferable?</a:t>
            </a:r>
          </a:p>
          <a:p>
            <a:pPr marL="514350" indent="-514350">
              <a:buAutoNum type="arabicPeriod"/>
            </a:pPr>
            <a:endParaRPr lang="en-US" dirty="0" smtClean="0">
              <a:latin typeface="Times New Roman" pitchFamily="18" charset="0"/>
              <a:cs typeface="Times New Roman" pitchFamily="18" charset="0"/>
            </a:endParaRPr>
          </a:p>
          <a:p>
            <a:pPr marL="514350" indent="-514350">
              <a:buNone/>
            </a:pPr>
            <a:r>
              <a:rPr lang="en-US" sz="2800" i="1" dirty="0" smtClean="0">
                <a:solidFill>
                  <a:srgbClr val="FF0000"/>
                </a:solidFill>
              </a:rPr>
              <a:t>If the answers to these questions are </a:t>
            </a:r>
            <a:r>
              <a:rPr lang="en-US" sz="2800" b="1" i="1" dirty="0" smtClean="0">
                <a:solidFill>
                  <a:srgbClr val="002060"/>
                </a:solidFill>
              </a:rPr>
              <a:t>'yes'</a:t>
            </a:r>
            <a:r>
              <a:rPr lang="en-US" sz="2800" i="1" dirty="0" smtClean="0">
                <a:solidFill>
                  <a:srgbClr val="FF0000"/>
                </a:solidFill>
              </a:rPr>
              <a:t>, then the article qualifies as a wealth.</a:t>
            </a:r>
            <a:endParaRPr lang="en-US" sz="2800" dirty="0">
              <a:solidFill>
                <a:srgbClr val="FF0000"/>
              </a:solidFill>
            </a:endParaRPr>
          </a:p>
        </p:txBody>
      </p:sp>
    </p:spTree>
    <p:extLst>
      <p:ext uri="{BB962C8B-B14F-4D97-AF65-F5344CB8AC3E}">
        <p14:creationId xmlns:p14="http://schemas.microsoft.com/office/powerpoint/2010/main" xmlns="" val="2197144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a:bodyPr>
          <a:lstStyle/>
          <a:p>
            <a:r>
              <a:rPr lang="en-US" sz="2800" b="1" dirty="0" smtClean="0">
                <a:latin typeface="Times New Roman" pitchFamily="18" charset="0"/>
                <a:cs typeface="Times New Roman" pitchFamily="18" charset="0"/>
              </a:rPr>
              <a:t>Classification of Wealth</a:t>
            </a:r>
            <a:endParaRPr lang="en-US" sz="2800" b="1" dirty="0"/>
          </a:p>
        </p:txBody>
      </p:sp>
      <p:sp>
        <p:nvSpPr>
          <p:cNvPr id="3" name="Content Placeholder 2"/>
          <p:cNvSpPr>
            <a:spLocks noGrp="1"/>
          </p:cNvSpPr>
          <p:nvPr>
            <p:ph idx="1"/>
          </p:nvPr>
        </p:nvSpPr>
        <p:spPr>
          <a:xfrm>
            <a:off x="457200" y="533400"/>
            <a:ext cx="8229600" cy="6096000"/>
          </a:xfrm>
        </p:spPr>
        <p:txBody>
          <a:bodyPr>
            <a:noAutofit/>
          </a:bodyPr>
          <a:lstStyle/>
          <a:p>
            <a:pPr algn="just">
              <a:buNone/>
            </a:pPr>
            <a:r>
              <a:rPr lang="en-US" sz="2000" dirty="0" smtClean="0">
                <a:latin typeface="Times New Roman" pitchFamily="18" charset="0"/>
                <a:cs typeface="Times New Roman" pitchFamily="18" charset="0"/>
              </a:rPr>
              <a:t>Wealth can be classified as follows: </a:t>
            </a:r>
          </a:p>
          <a:p>
            <a:pPr marL="457200" indent="-457200" algn="just">
              <a:buFont typeface="+mj-lt"/>
              <a:buAutoNum type="arabicPeriod"/>
            </a:pPr>
            <a:r>
              <a:rPr lang="en-US" sz="2000" b="1" dirty="0" smtClean="0">
                <a:latin typeface="Times New Roman" pitchFamily="18" charset="0"/>
                <a:cs typeface="Times New Roman" pitchFamily="18" charset="0"/>
              </a:rPr>
              <a:t>Individual wealth: </a:t>
            </a:r>
            <a:r>
              <a:rPr lang="en-US" sz="2000" dirty="0" smtClean="0">
                <a:latin typeface="Times New Roman" pitchFamily="18" charset="0"/>
                <a:cs typeface="Times New Roman" pitchFamily="18" charset="0"/>
              </a:rPr>
              <a:t>The wealth of an individual consists of (a) </a:t>
            </a:r>
            <a:r>
              <a:rPr lang="en-US" sz="2000" b="1" dirty="0" smtClean="0">
                <a:latin typeface="Times New Roman" pitchFamily="18" charset="0"/>
                <a:cs typeface="Times New Roman" pitchFamily="18" charset="0"/>
              </a:rPr>
              <a:t>Material goods- </a:t>
            </a:r>
            <a:r>
              <a:rPr lang="en-US" sz="2000" dirty="0" smtClean="0">
                <a:latin typeface="Times New Roman" pitchFamily="18" charset="0"/>
                <a:cs typeface="Times New Roman" pitchFamily="18" charset="0"/>
              </a:rPr>
              <a:t>Material possessions or property like cash, land, building livestock, furniture, stocks and shares; </a:t>
            </a:r>
          </a:p>
          <a:p>
            <a:pPr marL="457200" indent="-457200" algn="just">
              <a:buNone/>
            </a:pPr>
            <a:r>
              <a:rPr lang="en-US" sz="2000" dirty="0" smtClean="0">
                <a:latin typeface="Times New Roman" pitchFamily="18" charset="0"/>
                <a:cs typeface="Times New Roman" pitchFamily="18" charset="0"/>
              </a:rPr>
              <a:t>	(b) </a:t>
            </a:r>
            <a:r>
              <a:rPr lang="en-US" sz="2000" b="1" dirty="0" smtClean="0">
                <a:latin typeface="Times New Roman" pitchFamily="18" charset="0"/>
                <a:cs typeface="Times New Roman" pitchFamily="18" charset="0"/>
              </a:rPr>
              <a:t>Non-material goods -</a:t>
            </a:r>
            <a:r>
              <a:rPr lang="en-US" sz="2000" dirty="0" smtClean="0">
                <a:latin typeface="Times New Roman" pitchFamily="18" charset="0"/>
                <a:cs typeface="Times New Roman" pitchFamily="18" charset="0"/>
              </a:rPr>
              <a:t> The goodwill in business which command a price in the market. </a:t>
            </a:r>
          </a:p>
          <a:p>
            <a:pPr marL="457200" indent="-457200" algn="just">
              <a:buNone/>
            </a:pPr>
            <a:r>
              <a:rPr lang="en-US" sz="2000" dirty="0" smtClean="0">
                <a:latin typeface="Times New Roman" pitchFamily="18" charset="0"/>
                <a:cs typeface="Times New Roman" pitchFamily="18" charset="0"/>
              </a:rPr>
              <a:t>2. </a:t>
            </a:r>
            <a:r>
              <a:rPr lang="en-US" sz="2000" b="1" dirty="0" smtClean="0">
                <a:latin typeface="Times New Roman" pitchFamily="18" charset="0"/>
                <a:cs typeface="Times New Roman" pitchFamily="18" charset="0"/>
              </a:rPr>
              <a:t>Personal Wealth</a:t>
            </a:r>
            <a:r>
              <a:rPr lang="en-US" sz="2000" dirty="0" smtClean="0">
                <a:latin typeface="Times New Roman" pitchFamily="18" charset="0"/>
                <a:cs typeface="Times New Roman" pitchFamily="18" charset="0"/>
              </a:rPr>
              <a:t>: Personal qualities like skill, ability and intelligence are not wealth, </a:t>
            </a:r>
            <a:r>
              <a:rPr lang="en-US" sz="2000" b="1" dirty="0" smtClean="0">
                <a:latin typeface="Times New Roman" pitchFamily="18" charset="0"/>
                <a:cs typeface="Times New Roman" pitchFamily="18" charset="0"/>
              </a:rPr>
              <a:t>because they are not saleable</a:t>
            </a:r>
            <a:r>
              <a:rPr lang="en-US" sz="2000" dirty="0" smtClean="0">
                <a:latin typeface="Times New Roman" pitchFamily="18" charset="0"/>
                <a:cs typeface="Times New Roman" pitchFamily="18" charset="0"/>
              </a:rPr>
              <a:t>. They give only courtesy title to personal wealth. </a:t>
            </a:r>
          </a:p>
          <a:p>
            <a:pPr marL="457200" indent="-457200" algn="just">
              <a:buNone/>
            </a:pPr>
            <a:r>
              <a:rPr lang="en-US" sz="2000" dirty="0" smtClean="0">
                <a:latin typeface="Times New Roman" pitchFamily="18" charset="0"/>
                <a:cs typeface="Times New Roman" pitchFamily="18" charset="0"/>
              </a:rPr>
              <a:t>3. </a:t>
            </a:r>
            <a:r>
              <a:rPr lang="en-US" sz="2000" b="1" dirty="0" smtClean="0">
                <a:latin typeface="Times New Roman" pitchFamily="18" charset="0"/>
                <a:cs typeface="Times New Roman" pitchFamily="18" charset="0"/>
              </a:rPr>
              <a:t>Social or Communal Wealth: </a:t>
            </a:r>
            <a:r>
              <a:rPr lang="en-US" sz="2000" dirty="0" smtClean="0">
                <a:latin typeface="Times New Roman" pitchFamily="18" charset="0"/>
                <a:cs typeface="Times New Roman" pitchFamily="18" charset="0"/>
              </a:rPr>
              <a:t>It consists of state and municipal property, i.e. Assembly chamber, the secretariat buildings, roads, dams, etc. </a:t>
            </a:r>
          </a:p>
          <a:p>
            <a:pPr marL="457200" indent="-457200" algn="just">
              <a:buNone/>
            </a:pPr>
            <a:r>
              <a:rPr lang="en-US" sz="2000" dirty="0" smtClean="0">
                <a:latin typeface="Times New Roman" pitchFamily="18" charset="0"/>
                <a:cs typeface="Times New Roman" pitchFamily="18" charset="0"/>
              </a:rPr>
              <a:t>4. </a:t>
            </a:r>
            <a:r>
              <a:rPr lang="en-US" sz="2000" b="1" dirty="0" smtClean="0">
                <a:latin typeface="Times New Roman" pitchFamily="18" charset="0"/>
                <a:cs typeface="Times New Roman" pitchFamily="18" charset="0"/>
              </a:rPr>
              <a:t>National Wealth: </a:t>
            </a:r>
            <a:r>
              <a:rPr lang="en-US" sz="2000" dirty="0" smtClean="0">
                <a:latin typeface="Times New Roman" pitchFamily="18" charset="0"/>
                <a:cs typeface="Times New Roman" pitchFamily="18" charset="0"/>
              </a:rPr>
              <a:t>In narrow sense, it consists of the </a:t>
            </a:r>
            <a:r>
              <a:rPr lang="en-US" sz="2000" b="1" dirty="0" smtClean="0">
                <a:latin typeface="Times New Roman" pitchFamily="18" charset="0"/>
                <a:cs typeface="Times New Roman" pitchFamily="18" charset="0"/>
              </a:rPr>
              <a:t>aggregate wealth of all citizens, </a:t>
            </a:r>
            <a:r>
              <a:rPr lang="en-US" sz="2000" dirty="0" smtClean="0">
                <a:latin typeface="Times New Roman" pitchFamily="18" charset="0"/>
                <a:cs typeface="Times New Roman" pitchFamily="18" charset="0"/>
              </a:rPr>
              <a:t>excluding the </a:t>
            </a:r>
            <a:r>
              <a:rPr lang="en-US" sz="2000" b="1" dirty="0" smtClean="0">
                <a:latin typeface="Times New Roman" pitchFamily="18" charset="0"/>
                <a:cs typeface="Times New Roman" pitchFamily="18" charset="0"/>
              </a:rPr>
              <a:t>debts</a:t>
            </a:r>
            <a:r>
              <a:rPr lang="en-US" sz="2000" dirty="0" smtClean="0">
                <a:latin typeface="Times New Roman" pitchFamily="18" charset="0"/>
                <a:cs typeface="Times New Roman" pitchFamily="18" charset="0"/>
              </a:rPr>
              <a:t>. But in wider sense, it includes rivers, mountains, climate, government, etc. They are valuable assets of nation. </a:t>
            </a:r>
          </a:p>
          <a:p>
            <a:pPr marL="457200" indent="-457200" algn="just">
              <a:buNone/>
            </a:pPr>
            <a:r>
              <a:rPr lang="en-US" sz="2000" dirty="0" smtClean="0">
                <a:latin typeface="Times New Roman" pitchFamily="18" charset="0"/>
                <a:cs typeface="Times New Roman" pitchFamily="18" charset="0"/>
              </a:rPr>
              <a:t>5. </a:t>
            </a:r>
            <a:r>
              <a:rPr lang="en-US" sz="2000" b="1" dirty="0" smtClean="0">
                <a:latin typeface="Times New Roman" pitchFamily="18" charset="0"/>
                <a:cs typeface="Times New Roman" pitchFamily="18" charset="0"/>
              </a:rPr>
              <a:t>Cosmopolitan Wealth: </a:t>
            </a:r>
            <a:r>
              <a:rPr lang="en-US" sz="2000" dirty="0" smtClean="0">
                <a:latin typeface="Times New Roman" pitchFamily="18" charset="0"/>
                <a:cs typeface="Times New Roman" pitchFamily="18" charset="0"/>
              </a:rPr>
              <a:t>It is the wealth of whole world, a sum total of the wealth of all nations. For example, rivers, mountains, and all other natural resources. </a:t>
            </a:r>
          </a:p>
          <a:p>
            <a:pPr marL="457200" indent="-457200" algn="just">
              <a:buNone/>
            </a:pPr>
            <a:r>
              <a:rPr lang="en-US" sz="2000" dirty="0" smtClean="0">
                <a:latin typeface="Times New Roman" pitchFamily="18" charset="0"/>
                <a:cs typeface="Times New Roman" pitchFamily="18" charset="0"/>
              </a:rPr>
              <a:t>6. </a:t>
            </a:r>
            <a:r>
              <a:rPr lang="en-US" sz="2000" b="1" dirty="0" smtClean="0">
                <a:latin typeface="Times New Roman" pitchFamily="18" charset="0"/>
                <a:cs typeface="Times New Roman" pitchFamily="18" charset="0"/>
              </a:rPr>
              <a:t>Negative Wealth</a:t>
            </a:r>
            <a:r>
              <a:rPr lang="en-US" sz="2000" dirty="0" smtClean="0">
                <a:latin typeface="Times New Roman" pitchFamily="18" charset="0"/>
                <a:cs typeface="Times New Roman" pitchFamily="18" charset="0"/>
              </a:rPr>
              <a:t>: This refers to debts owned by individuals or states. </a:t>
            </a:r>
          </a:p>
          <a:p>
            <a:pPr algn="just">
              <a:buNone/>
            </a:pP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30749549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2800" b="1" dirty="0" smtClean="0">
                <a:latin typeface="Times New Roman" pitchFamily="18" charset="0"/>
                <a:cs typeface="Times New Roman" pitchFamily="18" charset="0"/>
              </a:rPr>
              <a:t>Income</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8915400" cy="5867400"/>
          </a:xfrm>
        </p:spPr>
        <p:txBody>
          <a:bodyPr>
            <a:noAutofit/>
          </a:bodyPr>
          <a:lstStyle/>
          <a:p>
            <a:pPr algn="just">
              <a:buNone/>
            </a:pPr>
            <a:r>
              <a:rPr lang="en-US" sz="2200" dirty="0" smtClean="0">
                <a:latin typeface="Times New Roman" pitchFamily="18" charset="0"/>
                <a:cs typeface="Times New Roman" pitchFamily="18" charset="0"/>
              </a:rPr>
              <a:t>	Income is </a:t>
            </a:r>
            <a:r>
              <a:rPr lang="en-US" sz="2200" b="1" dirty="0" smtClean="0">
                <a:latin typeface="Times New Roman" pitchFamily="18" charset="0"/>
                <a:cs typeface="Times New Roman" pitchFamily="18" charset="0"/>
              </a:rPr>
              <a:t>what wealth yields.</a:t>
            </a:r>
            <a:r>
              <a:rPr lang="en-US" sz="2200" dirty="0" smtClean="0">
                <a:latin typeface="Times New Roman" pitchFamily="18" charset="0"/>
                <a:cs typeface="Times New Roman" pitchFamily="18" charset="0"/>
              </a:rPr>
              <a:t> </a:t>
            </a:r>
          </a:p>
          <a:p>
            <a:pPr algn="just">
              <a:buNone/>
            </a:pPr>
            <a:r>
              <a:rPr lang="en-US" sz="2200" dirty="0" smtClean="0">
                <a:latin typeface="Times New Roman" pitchFamily="18" charset="0"/>
                <a:cs typeface="Times New Roman" pitchFamily="18" charset="0"/>
              </a:rPr>
              <a:t>	While wealth is a </a:t>
            </a:r>
            <a:r>
              <a:rPr lang="en-US" sz="2200" b="1" dirty="0" smtClean="0">
                <a:latin typeface="Times New Roman" pitchFamily="18" charset="0"/>
                <a:cs typeface="Times New Roman" pitchFamily="18" charset="0"/>
              </a:rPr>
              <a:t>stock</a:t>
            </a:r>
            <a:r>
              <a:rPr lang="en-US" sz="2200" dirty="0" smtClean="0">
                <a:latin typeface="Times New Roman" pitchFamily="18" charset="0"/>
                <a:cs typeface="Times New Roman" pitchFamily="18" charset="0"/>
              </a:rPr>
              <a:t> or </a:t>
            </a:r>
            <a:r>
              <a:rPr lang="en-US" sz="2200" b="1" dirty="0" smtClean="0">
                <a:latin typeface="Times New Roman" pitchFamily="18" charset="0"/>
                <a:cs typeface="Times New Roman" pitchFamily="18" charset="0"/>
              </a:rPr>
              <a:t>fund</a:t>
            </a:r>
            <a:r>
              <a:rPr lang="en-US" sz="2200" dirty="0" smtClean="0">
                <a:latin typeface="Times New Roman" pitchFamily="18" charset="0"/>
                <a:cs typeface="Times New Roman" pitchFamily="18" charset="0"/>
              </a:rPr>
              <a:t>, income is a </a:t>
            </a:r>
            <a:r>
              <a:rPr lang="en-US" sz="2200" b="1" dirty="0" smtClean="0">
                <a:latin typeface="Times New Roman" pitchFamily="18" charset="0"/>
                <a:cs typeface="Times New Roman" pitchFamily="18" charset="0"/>
              </a:rPr>
              <a:t>flow</a:t>
            </a:r>
            <a:r>
              <a:rPr lang="en-US" sz="2200" dirty="0" smtClean="0">
                <a:latin typeface="Times New Roman" pitchFamily="18" charset="0"/>
                <a:cs typeface="Times New Roman" pitchFamily="18" charset="0"/>
              </a:rPr>
              <a:t>. </a:t>
            </a:r>
          </a:p>
          <a:p>
            <a:pPr algn="just">
              <a:buNone/>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Income is flow of value per period of time from wealth.</a:t>
            </a:r>
          </a:p>
          <a:p>
            <a:pPr algn="just">
              <a:buNone/>
            </a:pPr>
            <a:r>
              <a:rPr lang="en-US" sz="2200" b="1"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A man has a lot of immovable property, say of worth Rs 2 </a:t>
            </a:r>
            <a:r>
              <a:rPr lang="en-US" sz="1900" dirty="0" err="1" smtClean="0">
                <a:latin typeface="Times New Roman" pitchFamily="18" charset="0"/>
                <a:cs typeface="Times New Roman" pitchFamily="18" charset="0"/>
              </a:rPr>
              <a:t>lakhs</a:t>
            </a:r>
            <a:r>
              <a:rPr lang="en-US" sz="1900" dirty="0" smtClean="0">
                <a:latin typeface="Times New Roman" pitchFamily="18" charset="0"/>
                <a:cs typeface="Times New Roman" pitchFamily="18" charset="0"/>
              </a:rPr>
              <a:t>. This is his Wealth. But he gets perhaps Rs. 10, 000 from this wealth. This is income. </a:t>
            </a:r>
            <a:endParaRPr lang="en-US" sz="1900" b="1" dirty="0" smtClean="0">
              <a:latin typeface="Times New Roman" pitchFamily="18" charset="0"/>
              <a:cs typeface="Times New Roman" pitchFamily="18" charset="0"/>
            </a:endParaRPr>
          </a:p>
          <a:p>
            <a:pPr algn="just">
              <a:buNone/>
            </a:pPr>
            <a:r>
              <a:rPr lang="en-US" sz="1900" b="1"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The income is distributed among the factors of production in the form of </a:t>
            </a:r>
            <a:r>
              <a:rPr lang="en-US" sz="1900" b="1" dirty="0" smtClean="0">
                <a:latin typeface="Times New Roman" pitchFamily="18" charset="0"/>
                <a:cs typeface="Times New Roman" pitchFamily="18" charset="0"/>
              </a:rPr>
              <a:t>rent</a:t>
            </a:r>
            <a:r>
              <a:rPr lang="en-US" sz="1900" dirty="0" smtClean="0">
                <a:latin typeface="Times New Roman" pitchFamily="18" charset="0"/>
                <a:cs typeface="Times New Roman" pitchFamily="18" charset="0"/>
              </a:rPr>
              <a:t>, </a:t>
            </a:r>
            <a:r>
              <a:rPr lang="en-US" sz="1900" b="1" dirty="0" smtClean="0">
                <a:latin typeface="Times New Roman" pitchFamily="18" charset="0"/>
                <a:cs typeface="Times New Roman" pitchFamily="18" charset="0"/>
              </a:rPr>
              <a:t>wages</a:t>
            </a:r>
            <a:r>
              <a:rPr lang="en-US" sz="1900" dirty="0" smtClean="0">
                <a:latin typeface="Times New Roman" pitchFamily="18" charset="0"/>
                <a:cs typeface="Times New Roman" pitchFamily="18" charset="0"/>
              </a:rPr>
              <a:t>, </a:t>
            </a:r>
            <a:r>
              <a:rPr lang="en-US" sz="1900" b="1" dirty="0" smtClean="0">
                <a:latin typeface="Times New Roman" pitchFamily="18" charset="0"/>
                <a:cs typeface="Times New Roman" pitchFamily="18" charset="0"/>
              </a:rPr>
              <a:t>interest</a:t>
            </a:r>
            <a:r>
              <a:rPr lang="en-US" sz="1900" dirty="0" smtClean="0">
                <a:latin typeface="Times New Roman" pitchFamily="18" charset="0"/>
                <a:cs typeface="Times New Roman" pitchFamily="18" charset="0"/>
              </a:rPr>
              <a:t> and </a:t>
            </a:r>
            <a:r>
              <a:rPr lang="en-US" sz="1900" b="1" dirty="0" smtClean="0">
                <a:latin typeface="Times New Roman" pitchFamily="18" charset="0"/>
                <a:cs typeface="Times New Roman" pitchFamily="18" charset="0"/>
              </a:rPr>
              <a:t>profit</a:t>
            </a:r>
            <a:r>
              <a:rPr lang="en-US" sz="1900" dirty="0" smtClean="0">
                <a:latin typeface="Times New Roman" pitchFamily="18" charset="0"/>
                <a:cs typeface="Times New Roman" pitchFamily="18" charset="0"/>
              </a:rPr>
              <a:t> by way of </a:t>
            </a:r>
            <a:r>
              <a:rPr lang="en-US" sz="1900" b="1" dirty="0" smtClean="0">
                <a:latin typeface="Times New Roman" pitchFamily="18" charset="0"/>
                <a:cs typeface="Times New Roman" pitchFamily="18" charset="0"/>
              </a:rPr>
              <a:t>reward</a:t>
            </a:r>
            <a:r>
              <a:rPr lang="en-US" sz="1900" dirty="0" smtClean="0">
                <a:latin typeface="Times New Roman" pitchFamily="18" charset="0"/>
                <a:cs typeface="Times New Roman" pitchFamily="18" charset="0"/>
              </a:rPr>
              <a:t>.</a:t>
            </a:r>
          </a:p>
          <a:p>
            <a:pPr algn="just">
              <a:buNone/>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Factors of production earn income in two forms. </a:t>
            </a:r>
          </a:p>
          <a:p>
            <a:pPr algn="just">
              <a:buNone/>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1 Money income: </a:t>
            </a:r>
            <a:r>
              <a:rPr lang="en-US" sz="2200" dirty="0" smtClean="0">
                <a:latin typeface="Times New Roman" pitchFamily="18" charset="0"/>
                <a:cs typeface="Times New Roman" pitchFamily="18" charset="0"/>
              </a:rPr>
              <a:t>It is the value of goods and services earned in terms of money. It is measured at current prices. </a:t>
            </a:r>
          </a:p>
          <a:p>
            <a:pPr algn="just">
              <a:buNone/>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2 Real income: </a:t>
            </a:r>
            <a:r>
              <a:rPr lang="en-US" sz="2200" dirty="0" smtClean="0">
                <a:latin typeface="Times New Roman" pitchFamily="18" charset="0"/>
                <a:cs typeface="Times New Roman" pitchFamily="18" charset="0"/>
              </a:rPr>
              <a:t>It is money income </a:t>
            </a:r>
            <a:r>
              <a:rPr lang="en-US" sz="2200" b="1" dirty="0" smtClean="0">
                <a:latin typeface="Times New Roman" pitchFamily="18" charset="0"/>
                <a:cs typeface="Times New Roman" pitchFamily="18" charset="0"/>
              </a:rPr>
              <a:t>deflated</a:t>
            </a:r>
            <a:r>
              <a:rPr lang="en-US" sz="2200" dirty="0" smtClean="0">
                <a:latin typeface="Times New Roman" pitchFamily="18" charset="0"/>
                <a:cs typeface="Times New Roman" pitchFamily="18" charset="0"/>
              </a:rPr>
              <a:t> by the price index or money income after adjoining for changes in price. It is measured of </a:t>
            </a:r>
            <a:r>
              <a:rPr lang="en-US" sz="2200" b="1" dirty="0" smtClean="0">
                <a:latin typeface="Times New Roman" pitchFamily="18" charset="0"/>
                <a:cs typeface="Times New Roman" pitchFamily="18" charset="0"/>
              </a:rPr>
              <a:t>constant price</a:t>
            </a:r>
            <a:r>
              <a:rPr lang="en-US" sz="2200" dirty="0" smtClean="0">
                <a:latin typeface="Times New Roman" pitchFamily="18" charset="0"/>
                <a:cs typeface="Times New Roman" pitchFamily="18" charset="0"/>
              </a:rPr>
              <a:t>.</a:t>
            </a:r>
          </a:p>
          <a:p>
            <a:pPr algn="just">
              <a:buNone/>
            </a:pPr>
            <a:r>
              <a:rPr lang="en-US" sz="2200"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People of a country with the help of other factors of production produce a flow of goods and services which constitutes its (country’s) real income. In the process of production of these goods and services, people participate and earn money which is their money income.</a:t>
            </a:r>
          </a:p>
          <a:p>
            <a:pPr algn="just"/>
            <a:endParaRPr lang="en-US" sz="22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1443335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9144000" cy="6477000"/>
          </a:xfrm>
        </p:spPr>
        <p:txBody>
          <a:bodyPr>
            <a:noAutofit/>
          </a:bodyPr>
          <a:lstStyle/>
          <a:p>
            <a:pPr algn="just">
              <a:buNone/>
            </a:pP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Income may be of following kinds </a:t>
            </a:r>
          </a:p>
          <a:p>
            <a:pPr marL="457200" indent="-457200" algn="just">
              <a:lnSpc>
                <a:spcPct val="150000"/>
              </a:lnSpc>
              <a:buAutoNum type="arabicPeriod"/>
            </a:pPr>
            <a:r>
              <a:rPr lang="en-US" sz="2000" b="1" dirty="0" smtClean="0">
                <a:latin typeface="Times New Roman" pitchFamily="18" charset="0"/>
                <a:cs typeface="Times New Roman" pitchFamily="18" charset="0"/>
              </a:rPr>
              <a:t>Generated Income: </a:t>
            </a:r>
            <a:r>
              <a:rPr lang="en-US" sz="2000" dirty="0" smtClean="0">
                <a:latin typeface="Times New Roman" pitchFamily="18" charset="0"/>
                <a:cs typeface="Times New Roman" pitchFamily="18" charset="0"/>
              </a:rPr>
              <a:t>It is the payment of factors of production in exchange of the contribution made to the production process. E.g. wages, rent, interest, profit. </a:t>
            </a:r>
          </a:p>
          <a:p>
            <a:pPr marL="457200" indent="-457200" algn="just">
              <a:lnSpc>
                <a:spcPct val="150000"/>
              </a:lnSpc>
              <a:buAutoNum type="arabicPeriod"/>
            </a:pPr>
            <a:r>
              <a:rPr lang="en-US" sz="2000" b="1" dirty="0" smtClean="0">
                <a:latin typeface="Times New Roman" pitchFamily="18" charset="0"/>
                <a:cs typeface="Times New Roman" pitchFamily="18" charset="0"/>
              </a:rPr>
              <a:t>Transfer Income: </a:t>
            </a:r>
            <a:r>
              <a:rPr lang="en-US" sz="2000" dirty="0" smtClean="0">
                <a:latin typeface="Times New Roman" pitchFamily="18" charset="0"/>
                <a:cs typeface="Times New Roman" pitchFamily="18" charset="0"/>
              </a:rPr>
              <a:t>Household sector receives some income without making any contribution to the production process. Such an income is called </a:t>
            </a:r>
            <a:r>
              <a:rPr lang="en-US" sz="2000" b="1" dirty="0" smtClean="0">
                <a:latin typeface="Times New Roman" pitchFamily="18" charset="0"/>
                <a:cs typeface="Times New Roman" pitchFamily="18" charset="0"/>
              </a:rPr>
              <a:t>transfer payment </a:t>
            </a:r>
            <a:r>
              <a:rPr lang="en-US" sz="2000" dirty="0" smtClean="0">
                <a:latin typeface="Times New Roman" pitchFamily="18" charset="0"/>
                <a:cs typeface="Times New Roman" pitchFamily="18" charset="0"/>
              </a:rPr>
              <a:t>or </a:t>
            </a:r>
            <a:r>
              <a:rPr lang="en-US" sz="2000" b="1" dirty="0" smtClean="0">
                <a:latin typeface="Times New Roman" pitchFamily="18" charset="0"/>
                <a:cs typeface="Times New Roman" pitchFamily="18" charset="0"/>
              </a:rPr>
              <a:t>transfer earning</a:t>
            </a:r>
            <a:r>
              <a:rPr lang="en-US" sz="2000" dirty="0" smtClean="0">
                <a:latin typeface="Times New Roman" pitchFamily="18" charset="0"/>
                <a:cs typeface="Times New Roman" pitchFamily="18" charset="0"/>
              </a:rPr>
              <a:t>. </a:t>
            </a:r>
          </a:p>
          <a:p>
            <a:pPr marL="457200" indent="-457200" algn="just">
              <a:lnSpc>
                <a:spcPct val="150000"/>
              </a:lnSpc>
              <a:buNone/>
            </a:pPr>
            <a:r>
              <a:rPr lang="en-US" sz="2000" dirty="0" smtClean="0">
                <a:latin typeface="Times New Roman" pitchFamily="18" charset="0"/>
                <a:cs typeface="Times New Roman" pitchFamily="18" charset="0"/>
              </a:rPr>
              <a:t>	Here no contribution is made to the flow of goods and services. Examples are </a:t>
            </a:r>
            <a:r>
              <a:rPr lang="en-US" sz="2000" b="1" dirty="0" smtClean="0">
                <a:latin typeface="Times New Roman" pitchFamily="18" charset="0"/>
                <a:cs typeface="Times New Roman" pitchFamily="18" charset="0"/>
              </a:rPr>
              <a:t>old-age pension</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students' scholarship</a:t>
            </a:r>
            <a:r>
              <a:rPr lang="en-US" sz="2000" dirty="0" smtClean="0">
                <a:latin typeface="Times New Roman" pitchFamily="18" charset="0"/>
                <a:cs typeface="Times New Roman" pitchFamily="18" charset="0"/>
              </a:rPr>
              <a:t>, etc. </a:t>
            </a:r>
          </a:p>
          <a:p>
            <a:pPr marL="457200" indent="-457200" algn="just">
              <a:lnSpc>
                <a:spcPct val="150000"/>
              </a:lnSpc>
              <a:buNone/>
            </a:pPr>
            <a:r>
              <a:rPr lang="en-US" sz="2000" dirty="0" smtClean="0">
                <a:latin typeface="Times New Roman" pitchFamily="18" charset="0"/>
                <a:cs typeface="Times New Roman" pitchFamily="18" charset="0"/>
              </a:rPr>
              <a:t>3. </a:t>
            </a:r>
            <a:r>
              <a:rPr lang="en-US" sz="2000" b="1" dirty="0" smtClean="0">
                <a:latin typeface="Times New Roman" pitchFamily="18" charset="0"/>
                <a:cs typeface="Times New Roman" pitchFamily="18" charset="0"/>
              </a:rPr>
              <a:t>National Income:</a:t>
            </a:r>
            <a:r>
              <a:rPr lang="en-US" sz="2000" dirty="0" smtClean="0">
                <a:latin typeface="Times New Roman" pitchFamily="18" charset="0"/>
                <a:cs typeface="Times New Roman" pitchFamily="18" charset="0"/>
              </a:rPr>
              <a:t> National income is the aggregate factor income, that is earning of </a:t>
            </a:r>
            <a:r>
              <a:rPr lang="en-US" sz="2000" b="1"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and </a:t>
            </a:r>
            <a:r>
              <a:rPr lang="en-US" sz="2000" b="1" dirty="0" smtClean="0">
                <a:latin typeface="Times New Roman" pitchFamily="18" charset="0"/>
                <a:cs typeface="Times New Roman" pitchFamily="18" charset="0"/>
              </a:rPr>
              <a:t>property</a:t>
            </a:r>
            <a:r>
              <a:rPr lang="en-US" sz="2000" dirty="0" smtClean="0">
                <a:latin typeface="Times New Roman" pitchFamily="18" charset="0"/>
                <a:cs typeface="Times New Roman" pitchFamily="18" charset="0"/>
              </a:rPr>
              <a:t> which arises from the current production of </a:t>
            </a:r>
            <a:r>
              <a:rPr lang="en-US" sz="2000" b="1" dirty="0" smtClean="0">
                <a:latin typeface="Times New Roman" pitchFamily="18" charset="0"/>
                <a:cs typeface="Times New Roman" pitchFamily="18" charset="0"/>
              </a:rPr>
              <a:t>goods</a:t>
            </a:r>
            <a:r>
              <a:rPr lang="en-US" sz="2000" dirty="0" smtClean="0">
                <a:latin typeface="Times New Roman" pitchFamily="18" charset="0"/>
                <a:cs typeface="Times New Roman" pitchFamily="18" charset="0"/>
              </a:rPr>
              <a:t> and </a:t>
            </a:r>
            <a:r>
              <a:rPr lang="en-US" sz="2000" b="1" dirty="0" smtClean="0">
                <a:latin typeface="Times New Roman" pitchFamily="18" charset="0"/>
                <a:cs typeface="Times New Roman" pitchFamily="18" charset="0"/>
              </a:rPr>
              <a:t>services</a:t>
            </a:r>
            <a:r>
              <a:rPr lang="en-US" sz="2000" dirty="0" smtClean="0">
                <a:latin typeface="Times New Roman" pitchFamily="18" charset="0"/>
                <a:cs typeface="Times New Roman" pitchFamily="18" charset="0"/>
              </a:rPr>
              <a:t> by the nation's economy. The nation's economy refers to the </a:t>
            </a:r>
            <a:r>
              <a:rPr lang="en-US" sz="2000" b="1" dirty="0" smtClean="0">
                <a:latin typeface="Times New Roman" pitchFamily="18" charset="0"/>
                <a:cs typeface="Times New Roman" pitchFamily="18" charset="0"/>
              </a:rPr>
              <a:t>factors of production</a:t>
            </a:r>
            <a:r>
              <a:rPr lang="en-US" sz="2000" dirty="0" smtClean="0">
                <a:latin typeface="Times New Roman" pitchFamily="18" charset="0"/>
                <a:cs typeface="Times New Roman" pitchFamily="18" charset="0"/>
              </a:rPr>
              <a:t>, that is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and property supplied by the citizens</a:t>
            </a:r>
            <a:r>
              <a:rPr lang="en-US" sz="2400" dirty="0" smtClean="0">
                <a:latin typeface="Times New Roman" pitchFamily="18" charset="0"/>
                <a:cs typeface="Times New Roman" pitchFamily="18" charset="0"/>
              </a:rPr>
              <a:t> of the nation. </a:t>
            </a:r>
          </a:p>
          <a:p>
            <a:pPr algn="just"/>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5275690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i="1" dirty="0" smtClean="0">
                <a:latin typeface="Times New Roman" pitchFamily="18" charset="0"/>
                <a:cs typeface="Times New Roman" pitchFamily="18" charset="0"/>
              </a:rPr>
              <a:t>Saving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229600" cy="5791200"/>
          </a:xfrm>
        </p:spPr>
        <p:txBody>
          <a:bodyPr>
            <a:normAutofit fontScale="77500" lnSpcReduction="20000"/>
          </a:bodyPr>
          <a:lstStyle/>
          <a:p>
            <a:pPr algn="just">
              <a:buNone/>
            </a:pPr>
            <a:r>
              <a:rPr lang="en-US" dirty="0" smtClean="0">
                <a:latin typeface="Times New Roman" pitchFamily="18" charset="0"/>
                <a:cs typeface="Times New Roman" pitchFamily="18" charset="0"/>
              </a:rPr>
              <a:t>	A part of current income is consumed or spent and a part there from is saved and invested. </a:t>
            </a:r>
          </a:p>
          <a:p>
            <a:pPr algn="just">
              <a:buNone/>
            </a:pPr>
            <a:r>
              <a:rPr lang="en-US" dirty="0" smtClean="0">
                <a:latin typeface="Times New Roman" pitchFamily="18" charset="0"/>
                <a:cs typeface="Times New Roman" pitchFamily="18" charset="0"/>
              </a:rPr>
              <a:t>	</a:t>
            </a:r>
            <a:r>
              <a:rPr lang="en-US" b="1" dirty="0" smtClean="0">
                <a:solidFill>
                  <a:srgbClr val="002060"/>
                </a:solidFill>
                <a:latin typeface="Times New Roman" pitchFamily="18" charset="0"/>
                <a:cs typeface="Times New Roman" pitchFamily="18" charset="0"/>
              </a:rPr>
              <a:t>The excess of income over consumption is the saving.</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Saving may be held in the form of cash, a bank balance or some investment in the form of income earning assets. </a:t>
            </a:r>
          </a:p>
          <a:p>
            <a:pPr algn="just">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Investment:</a:t>
            </a:r>
            <a:r>
              <a:rPr lang="en-US" dirty="0" smtClean="0">
                <a:latin typeface="Times New Roman" pitchFamily="18" charset="0"/>
                <a:cs typeface="Times New Roman" pitchFamily="18" charset="0"/>
              </a:rPr>
              <a:t> Investment means an addition made to the </a:t>
            </a:r>
            <a:r>
              <a:rPr lang="en-US" b="1" dirty="0" smtClean="0">
                <a:latin typeface="Times New Roman" pitchFamily="18" charset="0"/>
                <a:cs typeface="Times New Roman" pitchFamily="18" charset="0"/>
              </a:rPr>
              <a:t>nation's physical capital</a:t>
            </a:r>
            <a:r>
              <a:rPr lang="en-US" dirty="0" smtClean="0">
                <a:latin typeface="Times New Roman" pitchFamily="18" charset="0"/>
                <a:cs typeface="Times New Roman" pitchFamily="18" charset="0"/>
              </a:rPr>
              <a:t> like building of new factories, new machines as well as any addition to the stock of finished goods in the pipelines of production. </a:t>
            </a:r>
          </a:p>
          <a:p>
            <a:pPr algn="just">
              <a:buNone/>
            </a:pPr>
            <a:r>
              <a:rPr lang="en-US" dirty="0" smtClean="0">
                <a:latin typeface="Times New Roman" pitchFamily="18" charset="0"/>
                <a:cs typeface="Times New Roman" pitchFamily="18" charset="0"/>
              </a:rPr>
              <a:t>	Investment includes additions to </a:t>
            </a:r>
            <a:r>
              <a:rPr lang="en-US" b="1" dirty="0" smtClean="0">
                <a:latin typeface="Times New Roman" pitchFamily="18" charset="0"/>
                <a:cs typeface="Times New Roman" pitchFamily="18" charset="0"/>
              </a:rPr>
              <a:t>inventories</a:t>
            </a:r>
            <a:r>
              <a:rPr lang="en-US" dirty="0" smtClean="0">
                <a:latin typeface="Times New Roman" pitchFamily="18" charset="0"/>
                <a:cs typeface="Times New Roman" pitchFamily="18" charset="0"/>
              </a:rPr>
              <a:t> as well as to </a:t>
            </a:r>
            <a:r>
              <a:rPr lang="en-US" b="1" dirty="0" smtClean="0">
                <a:latin typeface="Times New Roman" pitchFamily="18" charset="0"/>
                <a:cs typeface="Times New Roman" pitchFamily="18" charset="0"/>
              </a:rPr>
              <a:t>fixed capital</a:t>
            </a:r>
            <a:r>
              <a:rPr lang="en-US" dirty="0" smtClean="0">
                <a:latin typeface="Times New Roman" pitchFamily="18" charset="0"/>
                <a:cs typeface="Times New Roman" pitchFamily="18" charset="0"/>
              </a:rPr>
              <a:t>. </a:t>
            </a:r>
          </a:p>
          <a:p>
            <a:pPr algn="just">
              <a:buNone/>
            </a:pPr>
            <a:r>
              <a:rPr lang="en-US" dirty="0" smtClean="0">
                <a:latin typeface="Times New Roman" pitchFamily="18" charset="0"/>
                <a:cs typeface="Times New Roman" pitchFamily="18" charset="0"/>
              </a:rPr>
              <a:t>	“</a:t>
            </a:r>
            <a:r>
              <a:rPr lang="en-US" dirty="0" smtClean="0">
                <a:solidFill>
                  <a:srgbClr val="C00000"/>
                </a:solidFill>
                <a:latin typeface="Times New Roman" pitchFamily="18" charset="0"/>
                <a:cs typeface="Times New Roman" pitchFamily="18" charset="0"/>
              </a:rPr>
              <a:t>When a person buys a share from a company already in existence, what takes place is only a financial transaction. Not investment. when a person invests, the other (who sells the share) must have disinvested so that as a result of this transaction, there is no net addition to the nation's stock of capital</a:t>
            </a:r>
            <a:r>
              <a:rPr lang="en-US" dirty="0" smtClean="0">
                <a:latin typeface="Times New Roman" pitchFamily="18" charset="0"/>
                <a:cs typeface="Times New Roman" pitchFamily="18" charset="0"/>
              </a:rPr>
              <a:t>.”</a:t>
            </a:r>
          </a:p>
          <a:p>
            <a:pPr algn="just">
              <a:buNone/>
            </a:pP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xmlns="" val="1927868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1143000"/>
          </a:xfrm>
        </p:spPr>
        <p:txBody>
          <a:bodyPr/>
          <a:lstStyle/>
          <a:p>
            <a:pPr algn="r"/>
            <a:r>
              <a:rPr lang="en-US" b="1" dirty="0" smtClean="0"/>
              <a:t>Why we study Economics?</a:t>
            </a:r>
            <a:endParaRPr lang="en-IN" b="1" dirty="0"/>
          </a:p>
        </p:txBody>
      </p:sp>
      <p:sp>
        <p:nvSpPr>
          <p:cNvPr id="3" name="Content Placeholder 2"/>
          <p:cNvSpPr>
            <a:spLocks noGrp="1"/>
          </p:cNvSpPr>
          <p:nvPr>
            <p:ph idx="1"/>
          </p:nvPr>
        </p:nvSpPr>
        <p:spPr>
          <a:xfrm>
            <a:off x="152400" y="1371600"/>
            <a:ext cx="8915400" cy="4038600"/>
          </a:xfrm>
        </p:spPr>
        <p:txBody>
          <a:bodyPr>
            <a:normAutofit/>
          </a:bodyPr>
          <a:lstStyle/>
          <a:p>
            <a:pPr algn="just">
              <a:spcBef>
                <a:spcPts val="0"/>
              </a:spcBef>
              <a:spcAft>
                <a:spcPts val="2400"/>
              </a:spcAft>
            </a:pPr>
            <a:r>
              <a:rPr lang="en-US" sz="2400" b="1" dirty="0">
                <a:solidFill>
                  <a:srgbClr val="002060"/>
                </a:solidFill>
                <a:latin typeface="Times New Roman" pitchFamily="18" charset="0"/>
                <a:cs typeface="Times New Roman" pitchFamily="18" charset="0"/>
              </a:rPr>
              <a:t>Wants are </a:t>
            </a:r>
            <a:r>
              <a:rPr lang="en-US" sz="2400" b="1" dirty="0" smtClean="0">
                <a:solidFill>
                  <a:srgbClr val="002060"/>
                </a:solidFill>
                <a:latin typeface="Times New Roman" pitchFamily="18" charset="0"/>
                <a:cs typeface="Times New Roman" pitchFamily="18" charset="0"/>
              </a:rPr>
              <a:t>unlimited</a:t>
            </a:r>
            <a:r>
              <a:rPr lang="en-US" sz="2400" b="1"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Some </a:t>
            </a:r>
            <a:r>
              <a:rPr lang="en-US" sz="2400" dirty="0" smtClean="0">
                <a:latin typeface="Times New Roman" pitchFamily="18" charset="0"/>
                <a:cs typeface="Times New Roman" pitchFamily="18" charset="0"/>
              </a:rPr>
              <a:t>wants are </a:t>
            </a:r>
            <a:r>
              <a:rPr lang="en-US" sz="2400" dirty="0">
                <a:latin typeface="Times New Roman" pitchFamily="18" charset="0"/>
                <a:cs typeface="Times New Roman" pitchFamily="18" charset="0"/>
              </a:rPr>
              <a:t>elemental </a:t>
            </a:r>
            <a:r>
              <a:rPr lang="en-US" sz="2400" dirty="0" smtClean="0">
                <a:latin typeface="Times New Roman" pitchFamily="18" charset="0"/>
                <a:cs typeface="Times New Roman" pitchFamily="18" charset="0"/>
              </a:rPr>
              <a:t>and </a:t>
            </a:r>
            <a:r>
              <a:rPr lang="en-US" sz="2400" dirty="0">
                <a:latin typeface="Times New Roman" pitchFamily="18" charset="0"/>
                <a:cs typeface="Times New Roman" pitchFamily="18" charset="0"/>
              </a:rPr>
              <a:t>other are less urgent</a:t>
            </a:r>
          </a:p>
          <a:p>
            <a:pPr algn="just">
              <a:spcBef>
                <a:spcPts val="0"/>
              </a:spcBef>
              <a:spcAft>
                <a:spcPts val="2400"/>
              </a:spcAft>
            </a:pPr>
            <a:r>
              <a:rPr lang="en-US" sz="2400" b="1" dirty="0" smtClean="0">
                <a:solidFill>
                  <a:srgbClr val="C00000"/>
                </a:solidFill>
                <a:latin typeface="Times New Roman" pitchFamily="18" charset="0"/>
                <a:cs typeface="Times New Roman" pitchFamily="18" charset="0"/>
              </a:rPr>
              <a:t>Resources are limited</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making the resource scarce, that’s why </a:t>
            </a:r>
            <a:r>
              <a:rPr lang="en-US" sz="2400" b="1" dirty="0" smtClean="0">
                <a:solidFill>
                  <a:srgbClr val="FF0000"/>
                </a:solidFill>
                <a:latin typeface="Times New Roman" pitchFamily="18" charset="0"/>
                <a:cs typeface="Times New Roman" pitchFamily="18" charset="0"/>
              </a:rPr>
              <a:t>central </a:t>
            </a:r>
            <a:r>
              <a:rPr lang="en-US" sz="2400" dirty="0" smtClean="0">
                <a:latin typeface="Times New Roman" pitchFamily="18" charset="0"/>
                <a:cs typeface="Times New Roman" pitchFamily="18" charset="0"/>
              </a:rPr>
              <a:t>issue </a:t>
            </a:r>
            <a:r>
              <a:rPr lang="en-US" sz="2400" dirty="0">
                <a:latin typeface="Times New Roman" pitchFamily="18" charset="0"/>
                <a:cs typeface="Times New Roman" pitchFamily="18" charset="0"/>
              </a:rPr>
              <a:t>of </a:t>
            </a:r>
            <a:r>
              <a:rPr lang="en-US" sz="2400" dirty="0" smtClean="0">
                <a:latin typeface="Times New Roman" pitchFamily="18" charset="0"/>
                <a:cs typeface="Times New Roman" pitchFamily="18" charset="0"/>
              </a:rPr>
              <a:t>economics is </a:t>
            </a:r>
            <a:r>
              <a:rPr lang="en-US" sz="2400" b="1" dirty="0" smtClean="0">
                <a:solidFill>
                  <a:srgbClr val="002060"/>
                </a:solidFill>
                <a:latin typeface="Times New Roman" pitchFamily="18" charset="0"/>
                <a:cs typeface="Times New Roman" pitchFamily="18" charset="0"/>
              </a:rPr>
              <a:t>scarcity</a:t>
            </a:r>
            <a:endParaRPr lang="en-US" sz="2400" b="1" dirty="0">
              <a:solidFill>
                <a:srgbClr val="002060"/>
              </a:solidFill>
              <a:latin typeface="Times New Roman" pitchFamily="18" charset="0"/>
              <a:cs typeface="Times New Roman" pitchFamily="18" charset="0"/>
            </a:endParaRPr>
          </a:p>
          <a:p>
            <a:pPr algn="just">
              <a:spcBef>
                <a:spcPts val="0"/>
              </a:spcBef>
              <a:spcAft>
                <a:spcPts val="2400"/>
              </a:spcAft>
            </a:pPr>
            <a:r>
              <a:rPr lang="en-US" sz="2400" b="1" dirty="0" smtClean="0">
                <a:latin typeface="Times New Roman" pitchFamily="18" charset="0"/>
                <a:cs typeface="Times New Roman" pitchFamily="18" charset="0"/>
              </a:rPr>
              <a:t>Wants are of varying importance: </a:t>
            </a:r>
            <a:r>
              <a:rPr lang="en-US" sz="2400" dirty="0">
                <a:latin typeface="Times New Roman" pitchFamily="18" charset="0"/>
                <a:cs typeface="Times New Roman" pitchFamily="18" charset="0"/>
              </a:rPr>
              <a:t>Dictates the necessity for </a:t>
            </a:r>
            <a:r>
              <a:rPr lang="en-US" sz="2400" dirty="0" smtClean="0">
                <a:latin typeface="Times New Roman" pitchFamily="18" charset="0"/>
                <a:cs typeface="Times New Roman" pitchFamily="18" charset="0"/>
              </a:rPr>
              <a:t>choice</a:t>
            </a:r>
            <a:endParaRPr lang="en-US" sz="2400" dirty="0">
              <a:latin typeface="Times New Roman" pitchFamily="18" charset="0"/>
              <a:cs typeface="Times New Roman" pitchFamily="18" charset="0"/>
            </a:endParaRPr>
          </a:p>
          <a:p>
            <a:pPr algn="just">
              <a:spcBef>
                <a:spcPts val="0"/>
              </a:spcBef>
              <a:spcAft>
                <a:spcPts val="2400"/>
              </a:spcAft>
            </a:pPr>
            <a:r>
              <a:rPr lang="en-US" sz="2400" b="1" dirty="0" smtClean="0">
                <a:latin typeface="Times New Roman" pitchFamily="18" charset="0"/>
                <a:cs typeface="Times New Roman" pitchFamily="18" charset="0"/>
              </a:rPr>
              <a:t>Resources have </a:t>
            </a:r>
            <a:r>
              <a:rPr lang="en-US" sz="2400" b="1" dirty="0">
                <a:latin typeface="Times New Roman" pitchFamily="18" charset="0"/>
                <a:cs typeface="Times New Roman" pitchFamily="18" charset="0"/>
              </a:rPr>
              <a:t>got alternate uses </a:t>
            </a:r>
            <a:endParaRPr lang="en-US" sz="2400" dirty="0">
              <a:latin typeface="Times New Roman" pitchFamily="18" charset="0"/>
              <a:cs typeface="Times New Roman" pitchFamily="18" charset="0"/>
            </a:endParaRPr>
          </a:p>
        </p:txBody>
      </p:sp>
      <p:sp>
        <p:nvSpPr>
          <p:cNvPr id="5" name="TextBox 4"/>
          <p:cNvSpPr txBox="1"/>
          <p:nvPr/>
        </p:nvSpPr>
        <p:spPr>
          <a:xfrm>
            <a:off x="152400" y="5105400"/>
            <a:ext cx="8839201" cy="1154162"/>
          </a:xfrm>
          <a:prstGeom prst="rect">
            <a:avLst/>
          </a:prstGeom>
          <a:solidFill>
            <a:schemeClr val="accent4">
              <a:lumMod val="60000"/>
              <a:lumOff val="40000"/>
            </a:schemeClr>
          </a:solidFill>
        </p:spPr>
        <p:txBody>
          <a:bodyPr wrap="square" rtlCol="0">
            <a:spAutoFit/>
          </a:bodyPr>
          <a:lstStyle/>
          <a:p>
            <a:pPr algn="just"/>
            <a:r>
              <a:rPr lang="en-US" sz="2300" b="1" dirty="0"/>
              <a:t>Economic is nothing but study of how men actually make their </a:t>
            </a:r>
            <a:r>
              <a:rPr lang="en-US" sz="2300" b="1" dirty="0" smtClean="0"/>
              <a:t>choice </a:t>
            </a:r>
            <a:r>
              <a:rPr lang="en-US" sz="2300" b="1" dirty="0"/>
              <a:t>regarding </a:t>
            </a:r>
            <a:r>
              <a:rPr lang="en-US" sz="2300" b="1" dirty="0">
                <a:solidFill>
                  <a:srgbClr val="C00000"/>
                </a:solidFill>
              </a:rPr>
              <a:t>how to </a:t>
            </a:r>
            <a:r>
              <a:rPr lang="en-US" sz="2300" b="1" dirty="0" smtClean="0">
                <a:solidFill>
                  <a:srgbClr val="C00000"/>
                </a:solidFill>
              </a:rPr>
              <a:t>utilize </a:t>
            </a:r>
            <a:r>
              <a:rPr lang="en-US" sz="2300" b="1" dirty="0">
                <a:solidFill>
                  <a:srgbClr val="C00000"/>
                </a:solidFill>
              </a:rPr>
              <a:t>limited </a:t>
            </a:r>
            <a:r>
              <a:rPr lang="en-US" sz="2300" b="1" dirty="0" smtClean="0">
                <a:solidFill>
                  <a:srgbClr val="C00000"/>
                </a:solidFill>
              </a:rPr>
              <a:t>resources </a:t>
            </a:r>
            <a:r>
              <a:rPr lang="en-US" sz="2300" b="1" dirty="0">
                <a:solidFill>
                  <a:srgbClr val="C00000"/>
                </a:solidFill>
              </a:rPr>
              <a:t>for the satisfaction of unlimited </a:t>
            </a:r>
            <a:r>
              <a:rPr lang="en-US" sz="2300" b="1" dirty="0" smtClean="0">
                <a:solidFill>
                  <a:srgbClr val="C00000"/>
                </a:solidFill>
              </a:rPr>
              <a:t>wants</a:t>
            </a:r>
            <a:r>
              <a:rPr lang="en-US" sz="2300" b="1" dirty="0" smtClean="0"/>
              <a:t>.</a:t>
            </a:r>
            <a:endParaRPr lang="en-IN" sz="2300" dirty="0"/>
          </a:p>
        </p:txBody>
      </p:sp>
    </p:spTree>
    <p:extLst>
      <p:ext uri="{BB962C8B-B14F-4D97-AF65-F5344CB8AC3E}">
        <p14:creationId xmlns:p14="http://schemas.microsoft.com/office/powerpoint/2010/main" xmlns="" val="21874851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70000" lnSpcReduction="20000"/>
          </a:bodyPr>
          <a:lstStyle/>
          <a:p>
            <a:pPr algn="just">
              <a:lnSpc>
                <a:spcPct val="120000"/>
              </a:lnSpc>
              <a:buNone/>
            </a:pPr>
            <a:r>
              <a:rPr lang="en-US" b="1" dirty="0" smtClean="0">
                <a:latin typeface="Times New Roman" pitchFamily="18" charset="0"/>
                <a:cs typeface="Times New Roman" pitchFamily="18" charset="0"/>
              </a:rPr>
              <a:t>Types of Consumption </a:t>
            </a:r>
          </a:p>
          <a:p>
            <a:pPr algn="just">
              <a:lnSpc>
                <a:spcPct val="120000"/>
              </a:lnSpc>
              <a:buNone/>
            </a:pPr>
            <a:r>
              <a:rPr lang="en-US" b="1" dirty="0" smtClean="0">
                <a:latin typeface="Times New Roman" pitchFamily="18" charset="0"/>
                <a:cs typeface="Times New Roman" pitchFamily="18" charset="0"/>
              </a:rPr>
              <a:t>	</a:t>
            </a:r>
            <a:r>
              <a:rPr lang="en-US" dirty="0" smtClean="0">
                <a:solidFill>
                  <a:srgbClr val="C00000"/>
                </a:solidFill>
                <a:latin typeface="Times New Roman" pitchFamily="18" charset="0"/>
                <a:cs typeface="Times New Roman" pitchFamily="18" charset="0"/>
              </a:rPr>
              <a:t>Consumption may be useful or wasteful. </a:t>
            </a:r>
            <a:r>
              <a:rPr lang="en-US" sz="2600" dirty="0" smtClean="0">
                <a:latin typeface="Times New Roman" pitchFamily="18" charset="0"/>
                <a:cs typeface="Times New Roman" pitchFamily="18" charset="0"/>
              </a:rPr>
              <a:t>When there is destruction by fire, earthquake, and other natural calamities, the goods are just destroyed and not usefully consumed. </a:t>
            </a:r>
          </a:p>
          <a:p>
            <a:pPr marL="514350" indent="-514350" algn="just">
              <a:lnSpc>
                <a:spcPct val="120000"/>
              </a:lnSpc>
              <a:buAutoNum type="arabicPeriod"/>
            </a:pPr>
            <a:r>
              <a:rPr lang="en-US" b="1" dirty="0" smtClean="0">
                <a:latin typeface="Times New Roman" pitchFamily="18" charset="0"/>
                <a:cs typeface="Times New Roman" pitchFamily="18" charset="0"/>
              </a:rPr>
              <a:t>Direct or Final Consumption: </a:t>
            </a:r>
            <a:r>
              <a:rPr lang="en-US" dirty="0" smtClean="0">
                <a:latin typeface="Times New Roman" pitchFamily="18" charset="0"/>
                <a:cs typeface="Times New Roman" pitchFamily="18" charset="0"/>
              </a:rPr>
              <a:t>When the goods satisfy human wants directly and immediately. Examples are eating a mango, wearing a shirt, using a furniture, etc.</a:t>
            </a:r>
          </a:p>
          <a:p>
            <a:pPr marL="514350" indent="-514350" algn="just">
              <a:lnSpc>
                <a:spcPct val="120000"/>
              </a:lnSpc>
              <a:buAutoNum type="arabicPeriod"/>
            </a:pPr>
            <a:r>
              <a:rPr lang="en-US" b="1" dirty="0" smtClean="0">
                <a:latin typeface="Times New Roman" pitchFamily="18" charset="0"/>
                <a:cs typeface="Times New Roman" pitchFamily="18" charset="0"/>
              </a:rPr>
              <a:t>Indirect Consumption or Productive Consumption: </a:t>
            </a:r>
            <a:r>
              <a:rPr lang="en-US" dirty="0" smtClean="0">
                <a:latin typeface="Times New Roman" pitchFamily="18" charset="0"/>
                <a:cs typeface="Times New Roman" pitchFamily="18" charset="0"/>
              </a:rPr>
              <a:t>When the goods are not meant for final consumption but for producing other goods which will satisfy human wants directly, for instance, using a sewing machine for making clothes. </a:t>
            </a:r>
          </a:p>
          <a:p>
            <a:pPr marL="514350" indent="-514350" algn="just">
              <a:lnSpc>
                <a:spcPct val="120000"/>
              </a:lnSpc>
              <a:buNone/>
            </a:pPr>
            <a:r>
              <a:rPr lang="en-US" b="1" dirty="0" smtClean="0">
                <a:latin typeface="Times New Roman" pitchFamily="18" charset="0"/>
                <a:cs typeface="Times New Roman" pitchFamily="18" charset="0"/>
              </a:rPr>
              <a:t>The following equations represent the relation between income (Y), consumption (C), saving (S), and investment (I). </a:t>
            </a:r>
          </a:p>
          <a:p>
            <a:pPr marL="514350" indent="-514350" algn="ctr">
              <a:lnSpc>
                <a:spcPct val="120000"/>
              </a:lnSpc>
              <a:buNone/>
            </a:pPr>
            <a:r>
              <a:rPr lang="en-US" b="1" dirty="0" smtClean="0">
                <a:solidFill>
                  <a:srgbClr val="002060"/>
                </a:solidFill>
                <a:latin typeface="Times New Roman" pitchFamily="18" charset="0"/>
                <a:cs typeface="Times New Roman" pitchFamily="18" charset="0"/>
              </a:rPr>
              <a:t>Income (Y) = Consumption (C)+ Saving (S) </a:t>
            </a:r>
          </a:p>
          <a:p>
            <a:pPr marL="514350" indent="-514350" algn="ctr">
              <a:lnSpc>
                <a:spcPct val="120000"/>
              </a:lnSpc>
              <a:buNone/>
            </a:pPr>
            <a:r>
              <a:rPr lang="en-US" b="1" dirty="0" smtClean="0">
                <a:solidFill>
                  <a:srgbClr val="002060"/>
                </a:solidFill>
                <a:latin typeface="Times New Roman" pitchFamily="18" charset="0"/>
                <a:cs typeface="Times New Roman" pitchFamily="18" charset="0"/>
              </a:rPr>
              <a:t>Income (Y) = Consumption (C) + Investment (I) </a:t>
            </a:r>
          </a:p>
          <a:p>
            <a:pPr>
              <a:lnSpc>
                <a:spcPct val="120000"/>
              </a:lnSpc>
            </a:pPr>
            <a:endParaRPr lang="en-US" dirty="0"/>
          </a:p>
        </p:txBody>
      </p:sp>
    </p:spTree>
    <p:extLst>
      <p:ext uri="{BB962C8B-B14F-4D97-AF65-F5344CB8AC3E}">
        <p14:creationId xmlns:p14="http://schemas.microsoft.com/office/powerpoint/2010/main" xmlns="" val="24471991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7362"/>
          </a:xfrm>
        </p:spPr>
        <p:txBody>
          <a:bodyPr>
            <a:normAutofit fontScale="90000"/>
          </a:bodyPr>
          <a:lstStyle/>
          <a:p>
            <a:r>
              <a:rPr lang="en-US" dirty="0" smtClean="0">
                <a:latin typeface="Times New Roman" pitchFamily="18" charset="0"/>
                <a:cs typeface="Times New Roman" pitchFamily="18" charset="0"/>
              </a:rPr>
              <a:t>Wants</a:t>
            </a:r>
            <a:endParaRPr lang="en-US" dirty="0"/>
          </a:p>
        </p:txBody>
      </p:sp>
      <p:sp>
        <p:nvSpPr>
          <p:cNvPr id="3" name="Content Placeholder 2"/>
          <p:cNvSpPr>
            <a:spLocks noGrp="1"/>
          </p:cNvSpPr>
          <p:nvPr>
            <p:ph idx="1"/>
          </p:nvPr>
        </p:nvSpPr>
        <p:spPr>
          <a:xfrm>
            <a:off x="0" y="762000"/>
            <a:ext cx="9144000" cy="5791200"/>
          </a:xfrm>
        </p:spPr>
        <p:txBody>
          <a:bodyPr>
            <a:noAutofit/>
          </a:bodyPr>
          <a:lstStyle/>
          <a:p>
            <a:pPr algn="just">
              <a:buNone/>
            </a:pPr>
            <a:r>
              <a:rPr lang="en-US" sz="2400" dirty="0" smtClean="0">
                <a:latin typeface="Times New Roman" pitchFamily="18" charset="0"/>
                <a:cs typeface="Times New Roman" pitchFamily="18" charset="0"/>
              </a:rPr>
              <a:t>In ordinary sense, people use the term 'wants' synonymously with 'desire'. </a:t>
            </a:r>
          </a:p>
          <a:p>
            <a:pPr algn="just">
              <a:buNone/>
            </a:pPr>
            <a:r>
              <a:rPr lang="en-US" sz="2400" dirty="0" smtClean="0">
                <a:latin typeface="Times New Roman" pitchFamily="18" charset="0"/>
                <a:cs typeface="Times New Roman" pitchFamily="18" charset="0"/>
              </a:rPr>
              <a:t>By the word ‘desire', economists mean </a:t>
            </a:r>
            <a:r>
              <a:rPr lang="en-US" sz="2400" b="1" dirty="0" smtClean="0">
                <a:latin typeface="Times New Roman" pitchFamily="18" charset="0"/>
                <a:cs typeface="Times New Roman" pitchFamily="18" charset="0"/>
              </a:rPr>
              <a:t>a conscious hoping for a thing</a:t>
            </a:r>
            <a:r>
              <a:rPr lang="en-US" sz="2400" dirty="0" smtClean="0">
                <a:latin typeface="Times New Roman" pitchFamily="18" charset="0"/>
                <a:cs typeface="Times New Roman" pitchFamily="18" charset="0"/>
              </a:rPr>
              <a:t>. It is a casual word to fulfill that implies </a:t>
            </a:r>
            <a:r>
              <a:rPr lang="en-US" sz="2400" b="1" dirty="0" smtClean="0">
                <a:latin typeface="Times New Roman" pitchFamily="18" charset="0"/>
                <a:cs typeface="Times New Roman" pitchFamily="18" charset="0"/>
              </a:rPr>
              <a:t>a wishful thinking</a:t>
            </a:r>
            <a:r>
              <a:rPr lang="en-US" sz="2400" dirty="0" smtClean="0">
                <a:latin typeface="Times New Roman" pitchFamily="18" charset="0"/>
                <a:cs typeface="Times New Roman" pitchFamily="18" charset="0"/>
              </a:rPr>
              <a:t>,</a:t>
            </a:r>
          </a:p>
          <a:p>
            <a:pPr algn="just">
              <a:buNone/>
            </a:pPr>
            <a:r>
              <a:rPr lang="en-US" sz="2400" dirty="0" smtClean="0">
                <a:latin typeface="Times New Roman" pitchFamily="18" charset="0"/>
                <a:cs typeface="Times New Roman" pitchFamily="18" charset="0"/>
              </a:rPr>
              <a:t>	 i.e. 'I wished'. </a:t>
            </a:r>
          </a:p>
          <a:p>
            <a:pPr algn="just">
              <a:buNone/>
            </a:pPr>
            <a:r>
              <a:rPr lang="en-US" sz="2400" dirty="0" smtClean="0">
                <a:latin typeface="Times New Roman" pitchFamily="18" charset="0"/>
                <a:cs typeface="Times New Roman" pitchFamily="18" charset="0"/>
              </a:rPr>
              <a:t>But the term 'wants' has special significance. </a:t>
            </a:r>
            <a:r>
              <a:rPr lang="en-US" sz="2400" b="1" dirty="0" smtClean="0">
                <a:latin typeface="Times New Roman" pitchFamily="18" charset="0"/>
                <a:cs typeface="Times New Roman" pitchFamily="18" charset="0"/>
              </a:rPr>
              <a:t>Want is that desire which is backed by the </a:t>
            </a:r>
            <a:r>
              <a:rPr lang="en-US" sz="2400" b="1" dirty="0" smtClean="0">
                <a:solidFill>
                  <a:srgbClr val="FF0000"/>
                </a:solidFill>
                <a:latin typeface="Times New Roman" pitchFamily="18" charset="0"/>
                <a:cs typeface="Times New Roman" pitchFamily="18" charset="0"/>
              </a:rPr>
              <a:t>ability</a:t>
            </a:r>
            <a:r>
              <a:rPr lang="en-US" sz="2400" b="1" dirty="0" smtClean="0">
                <a:latin typeface="Times New Roman" pitchFamily="18" charset="0"/>
                <a:cs typeface="Times New Roman" pitchFamily="18" charset="0"/>
              </a:rPr>
              <a:t> and </a:t>
            </a:r>
            <a:r>
              <a:rPr lang="en-US" sz="2400" b="1" dirty="0" smtClean="0">
                <a:solidFill>
                  <a:srgbClr val="FF0000"/>
                </a:solidFill>
                <a:latin typeface="Times New Roman" pitchFamily="18" charset="0"/>
                <a:cs typeface="Times New Roman" pitchFamily="18" charset="0"/>
              </a:rPr>
              <a:t>willingness to satisfy it</a:t>
            </a:r>
            <a:r>
              <a:rPr lang="en-US" sz="2400" b="1" dirty="0" smtClean="0">
                <a:latin typeface="Times New Roman" pitchFamily="18" charset="0"/>
                <a:cs typeface="Times New Roman" pitchFamily="18" charset="0"/>
              </a:rPr>
              <a:t>. </a:t>
            </a:r>
          </a:p>
          <a:p>
            <a:pPr algn="just">
              <a:buNone/>
            </a:pPr>
            <a:r>
              <a:rPr lang="en-US" sz="2400" dirty="0" smtClean="0">
                <a:latin typeface="Times New Roman" pitchFamily="18" charset="0"/>
                <a:cs typeface="Times New Roman" pitchFamily="18" charset="0"/>
              </a:rPr>
              <a:t>Suppose, </a:t>
            </a:r>
          </a:p>
          <a:p>
            <a:pPr algn="just">
              <a:buNone/>
            </a:pPr>
            <a:r>
              <a:rPr lang="en-US" sz="2400" dirty="0" smtClean="0">
                <a:latin typeface="Times New Roman" pitchFamily="18" charset="0"/>
                <a:cs typeface="Times New Roman" pitchFamily="18" charset="0"/>
              </a:rPr>
              <a:t>A </a:t>
            </a:r>
            <a:r>
              <a:rPr lang="en-US" sz="2400" b="1" dirty="0" smtClean="0">
                <a:latin typeface="Times New Roman" pitchFamily="18" charset="0"/>
                <a:cs typeface="Times New Roman" pitchFamily="18" charset="0"/>
              </a:rPr>
              <a:t>poor man</a:t>
            </a:r>
            <a:r>
              <a:rPr lang="en-US" sz="2400" dirty="0" smtClean="0">
                <a:latin typeface="Times New Roman" pitchFamily="18" charset="0"/>
                <a:cs typeface="Times New Roman" pitchFamily="18" charset="0"/>
              </a:rPr>
              <a:t> has the desire for a </a:t>
            </a:r>
            <a:r>
              <a:rPr lang="en-US" sz="2400" b="1" dirty="0" smtClean="0">
                <a:latin typeface="Times New Roman" pitchFamily="18" charset="0"/>
                <a:cs typeface="Times New Roman" pitchFamily="18" charset="0"/>
              </a:rPr>
              <a:t>motor car</a:t>
            </a:r>
            <a:r>
              <a:rPr lang="en-US" sz="2400" dirty="0" smtClean="0">
                <a:latin typeface="Times New Roman" pitchFamily="18" charset="0"/>
                <a:cs typeface="Times New Roman" pitchFamily="18" charset="0"/>
              </a:rPr>
              <a:t>, but he has </a:t>
            </a:r>
            <a:r>
              <a:rPr lang="en-US" sz="2400" b="1" dirty="0" smtClean="0">
                <a:latin typeface="Times New Roman" pitchFamily="18" charset="0"/>
                <a:cs typeface="Times New Roman" pitchFamily="18" charset="0"/>
              </a:rPr>
              <a:t>no money</a:t>
            </a:r>
            <a:r>
              <a:rPr lang="en-US" sz="2400" dirty="0" smtClean="0">
                <a:latin typeface="Times New Roman" pitchFamily="18" charset="0"/>
                <a:cs typeface="Times New Roman" pitchFamily="18" charset="0"/>
              </a:rPr>
              <a:t> to buy it. His desire is ineffective and </a:t>
            </a:r>
            <a:r>
              <a:rPr lang="en-US" sz="2400" b="1" dirty="0" smtClean="0">
                <a:latin typeface="Times New Roman" pitchFamily="18" charset="0"/>
                <a:cs typeface="Times New Roman" pitchFamily="18" charset="0"/>
              </a:rPr>
              <a:t>cannot be called a want</a:t>
            </a:r>
            <a:r>
              <a:rPr lang="en-US" sz="2400" dirty="0" smtClean="0">
                <a:latin typeface="Times New Roman" pitchFamily="18" charset="0"/>
                <a:cs typeface="Times New Roman" pitchFamily="18" charset="0"/>
              </a:rPr>
              <a:t>. </a:t>
            </a:r>
          </a:p>
          <a:p>
            <a:pPr algn="just">
              <a:buNone/>
            </a:pPr>
            <a:r>
              <a:rPr lang="en-US" sz="2400" dirty="0" smtClean="0">
                <a:latin typeface="Times New Roman" pitchFamily="18" charset="0"/>
                <a:cs typeface="Times New Roman" pitchFamily="18" charset="0"/>
              </a:rPr>
              <a:t>A </a:t>
            </a:r>
            <a:r>
              <a:rPr lang="en-US" sz="2400" b="1" dirty="0" smtClean="0">
                <a:latin typeface="Times New Roman" pitchFamily="18" charset="0"/>
                <a:cs typeface="Times New Roman" pitchFamily="18" charset="0"/>
              </a:rPr>
              <a:t>rich man</a:t>
            </a:r>
            <a:r>
              <a:rPr lang="en-US" sz="2400" dirty="0" smtClean="0">
                <a:latin typeface="Times New Roman" pitchFamily="18" charset="0"/>
                <a:cs typeface="Times New Roman" pitchFamily="18" charset="0"/>
              </a:rPr>
              <a:t>, who has </a:t>
            </a:r>
            <a:r>
              <a:rPr lang="en-US" sz="2400" b="1" dirty="0" smtClean="0">
                <a:latin typeface="Times New Roman" pitchFamily="18" charset="0"/>
                <a:cs typeface="Times New Roman" pitchFamily="18" charset="0"/>
              </a:rPr>
              <a:t>enough money </a:t>
            </a:r>
            <a:r>
              <a:rPr lang="en-US" sz="2400" dirty="0" smtClean="0">
                <a:latin typeface="Times New Roman" pitchFamily="18" charset="0"/>
                <a:cs typeface="Times New Roman" pitchFamily="18" charset="0"/>
              </a:rPr>
              <a:t>to buy </a:t>
            </a:r>
            <a:r>
              <a:rPr lang="en-US" sz="2400" b="1" dirty="0" smtClean="0">
                <a:latin typeface="Times New Roman" pitchFamily="18" charset="0"/>
                <a:cs typeface="Times New Roman" pitchFamily="18" charset="0"/>
              </a:rPr>
              <a:t>gold jewelry</a:t>
            </a:r>
            <a:r>
              <a:rPr lang="en-US" sz="2400" dirty="0" smtClean="0">
                <a:latin typeface="Times New Roman" pitchFamily="18" charset="0"/>
                <a:cs typeface="Times New Roman" pitchFamily="18" charset="0"/>
              </a:rPr>
              <a:t>, but he does </a:t>
            </a:r>
            <a:r>
              <a:rPr lang="en-US" sz="2400" b="1" dirty="0" smtClean="0">
                <a:latin typeface="Times New Roman" pitchFamily="18" charset="0"/>
                <a:cs typeface="Times New Roman" pitchFamily="18" charset="0"/>
              </a:rPr>
              <a:t>not have the willingness </a:t>
            </a:r>
            <a:r>
              <a:rPr lang="en-US" sz="2400" dirty="0" smtClean="0">
                <a:latin typeface="Times New Roman" pitchFamily="18" charset="0"/>
                <a:cs typeface="Times New Roman" pitchFamily="18" charset="0"/>
              </a:rPr>
              <a:t>to part with his money, because of his greediness. Here also, his desire is ineffective and cannot be called a want. </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41590625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b="1" dirty="0" smtClean="0"/>
              <a:t>Attributes of wants:</a:t>
            </a:r>
            <a:endParaRPr lang="en-US" b="1" dirty="0"/>
          </a:p>
        </p:txBody>
      </p:sp>
      <p:sp>
        <p:nvSpPr>
          <p:cNvPr id="3" name="Content Placeholder 2"/>
          <p:cNvSpPr>
            <a:spLocks noGrp="1"/>
          </p:cNvSpPr>
          <p:nvPr>
            <p:ph idx="1"/>
          </p:nvPr>
        </p:nvSpPr>
        <p:spPr>
          <a:xfrm>
            <a:off x="457200" y="1066800"/>
            <a:ext cx="8229600" cy="4525963"/>
          </a:xfrm>
        </p:spPr>
        <p:txBody>
          <a:bodyPr>
            <a:noAutofit/>
          </a:bodyPr>
          <a:lstStyle/>
          <a:p>
            <a:pPr marL="571500" indent="-571500" algn="just">
              <a:buAutoNum type="romanLcPeriod"/>
            </a:pPr>
            <a:r>
              <a:rPr lang="en-US" sz="2400" b="1" dirty="0" smtClean="0">
                <a:latin typeface="Times New Roman" pitchFamily="18" charset="0"/>
                <a:cs typeface="Times New Roman" pitchFamily="18" charset="0"/>
              </a:rPr>
              <a:t>A desire for a good, </a:t>
            </a:r>
          </a:p>
          <a:p>
            <a:pPr marL="571500" indent="-571500" algn="just">
              <a:buAutoNum type="romanLcPeriod"/>
            </a:pPr>
            <a:r>
              <a:rPr lang="en-US" sz="2400" b="1" dirty="0" smtClean="0">
                <a:latin typeface="Times New Roman" pitchFamily="18" charset="0"/>
                <a:cs typeface="Times New Roman" pitchFamily="18" charset="0"/>
              </a:rPr>
              <a:t>Purchasing power, i.e. paying capacity or ability to satisfy the desire  </a:t>
            </a:r>
          </a:p>
          <a:p>
            <a:pPr algn="just">
              <a:buNone/>
            </a:pPr>
            <a:r>
              <a:rPr lang="en-US" sz="2400" b="1" dirty="0" smtClean="0">
                <a:latin typeface="Times New Roman" pitchFamily="18" charset="0"/>
                <a:cs typeface="Times New Roman" pitchFamily="18" charset="0"/>
              </a:rPr>
              <a:t>iii.    Willingness or readiness to pay for the good. </a:t>
            </a:r>
          </a:p>
          <a:p>
            <a:pPr algn="just">
              <a:buNone/>
            </a:pPr>
            <a:endParaRPr lang="en-US"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Thus, when the desire is backed by ability and willingness to satisfy it, it is called </a:t>
            </a:r>
            <a:r>
              <a:rPr lang="en-US" sz="2400" b="1" dirty="0" smtClean="0">
                <a:latin typeface="Times New Roman" pitchFamily="18" charset="0"/>
                <a:cs typeface="Times New Roman" pitchFamily="18" charset="0"/>
              </a:rPr>
              <a:t>'effective desire</a:t>
            </a:r>
            <a:r>
              <a:rPr lang="en-US" sz="2400" dirty="0" smtClean="0">
                <a:latin typeface="Times New Roman" pitchFamily="18" charset="0"/>
                <a:cs typeface="Times New Roman" pitchFamily="18" charset="0"/>
              </a:rPr>
              <a:t>' or '</a:t>
            </a:r>
            <a:r>
              <a:rPr lang="en-US" sz="2400" b="1" dirty="0" smtClean="0">
                <a:latin typeface="Times New Roman" pitchFamily="18" charset="0"/>
                <a:cs typeface="Times New Roman" pitchFamily="18" charset="0"/>
              </a:rPr>
              <a:t>want</a:t>
            </a:r>
            <a:r>
              <a:rPr lang="en-US" sz="2400" dirty="0" smtClean="0">
                <a:latin typeface="Times New Roman" pitchFamily="18" charset="0"/>
                <a:cs typeface="Times New Roman" pitchFamily="18" charset="0"/>
              </a:rPr>
              <a:t>'.</a:t>
            </a:r>
          </a:p>
          <a:p>
            <a:pPr algn="just">
              <a:buNone/>
            </a:pPr>
            <a:r>
              <a:rPr lang="en-US" sz="2400" b="1" dirty="0" smtClean="0">
                <a:solidFill>
                  <a:srgbClr val="FF0000"/>
                </a:solidFill>
                <a:latin typeface="Times New Roman" pitchFamily="18" charset="0"/>
                <a:cs typeface="Times New Roman" pitchFamily="18" charset="0"/>
              </a:rPr>
              <a:t>Effective desire is also called demand</a:t>
            </a:r>
            <a:r>
              <a:rPr lang="en-US" sz="2400" dirty="0" smtClean="0">
                <a:latin typeface="Times New Roman" pitchFamily="18" charset="0"/>
                <a:cs typeface="Times New Roman" pitchFamily="18" charset="0"/>
              </a:rPr>
              <a:t>. </a:t>
            </a:r>
          </a:p>
          <a:p>
            <a:pPr algn="just">
              <a:buNone/>
            </a:pPr>
            <a:r>
              <a:rPr lang="en-US" sz="2400" dirty="0" smtClean="0">
                <a:latin typeface="Times New Roman" pitchFamily="18" charset="0"/>
                <a:cs typeface="Times New Roman" pitchFamily="18" charset="0"/>
              </a:rPr>
              <a:t>Wants are the seeds which give rise to the tree of economic efforts. It is the feeling of certain wants that gives rise to economic activities.</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26625261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87362"/>
          </a:xfrm>
        </p:spPr>
        <p:txBody>
          <a:bodyPr>
            <a:normAutofit fontScale="90000"/>
          </a:bodyPr>
          <a:lstStyle/>
          <a:p>
            <a:r>
              <a:rPr lang="en-US" i="1" dirty="0" smtClean="0">
                <a:latin typeface="Times New Roman" pitchFamily="18" charset="0"/>
                <a:cs typeface="Times New Roman" pitchFamily="18" charset="0"/>
              </a:rPr>
              <a:t>Characteristics of wants</a:t>
            </a:r>
            <a:endParaRPr lang="en-US" dirty="0"/>
          </a:p>
        </p:txBody>
      </p:sp>
      <p:sp>
        <p:nvSpPr>
          <p:cNvPr id="3" name="Content Placeholder 2"/>
          <p:cNvSpPr>
            <a:spLocks noGrp="1"/>
          </p:cNvSpPr>
          <p:nvPr>
            <p:ph idx="1"/>
          </p:nvPr>
        </p:nvSpPr>
        <p:spPr>
          <a:xfrm>
            <a:off x="228600" y="762000"/>
            <a:ext cx="8686800" cy="5867400"/>
          </a:xfrm>
        </p:spPr>
        <p:txBody>
          <a:bodyPr>
            <a:noAutofit/>
          </a:bodyPr>
          <a:lstStyle/>
          <a:p>
            <a:pPr marL="514350" indent="-514350" algn="just">
              <a:buAutoNum type="romanLcPeriod"/>
            </a:pPr>
            <a:r>
              <a:rPr lang="en-US" sz="1600" b="1" i="1" dirty="0" smtClean="0">
                <a:latin typeface="Times New Roman" pitchFamily="18" charset="0"/>
                <a:cs typeface="Times New Roman" pitchFamily="18" charset="0"/>
              </a:rPr>
              <a:t>Wants are unlimited: </a:t>
            </a:r>
            <a:r>
              <a:rPr lang="en-US" sz="1600" i="1" dirty="0" smtClean="0">
                <a:latin typeface="Times New Roman" pitchFamily="18" charset="0"/>
                <a:cs typeface="Times New Roman" pitchFamily="18" charset="0"/>
              </a:rPr>
              <a:t>Man is insatiable and his wants are unlimited. </a:t>
            </a:r>
          </a:p>
          <a:p>
            <a:pPr marL="514350" indent="-514350" algn="just">
              <a:buAutoNum type="romanLcPeriod"/>
            </a:pPr>
            <a:r>
              <a:rPr lang="en-US" sz="1600" b="1" i="1" dirty="0" smtClean="0">
                <a:latin typeface="Times New Roman" pitchFamily="18" charset="0"/>
                <a:cs typeface="Times New Roman" pitchFamily="18" charset="0"/>
              </a:rPr>
              <a:t>Wants are complimentary:</a:t>
            </a:r>
            <a:r>
              <a:rPr lang="en-US" sz="1600" i="1" dirty="0" smtClean="0">
                <a:latin typeface="Times New Roman" pitchFamily="18" charset="0"/>
                <a:cs typeface="Times New Roman" pitchFamily="18" charset="0"/>
              </a:rPr>
              <a:t> Very seldom does one commodity by itself satisfy a want. Usually it calls for something else to help it. For instance, if we want to cultivate land, we need a tractor along with a driver. </a:t>
            </a:r>
          </a:p>
          <a:p>
            <a:pPr marL="514350" indent="-514350" algn="just">
              <a:buAutoNum type="romanLcPeriod"/>
            </a:pPr>
            <a:r>
              <a:rPr lang="en-US" sz="1600" b="1" i="1" dirty="0" smtClean="0">
                <a:latin typeface="Times New Roman" pitchFamily="18" charset="0"/>
                <a:cs typeface="Times New Roman" pitchFamily="18" charset="0"/>
              </a:rPr>
              <a:t>Wants are competitive: </a:t>
            </a:r>
            <a:r>
              <a:rPr lang="en-US" sz="1600" i="1" dirty="0" smtClean="0">
                <a:latin typeface="Times New Roman" pitchFamily="18" charset="0"/>
                <a:cs typeface="Times New Roman" pitchFamily="18" charset="0"/>
              </a:rPr>
              <a:t>Not only are our wants complimentary, they are also competitive. Wants as we know are unlimited, but the means to satisfy them are limited. Hence, one commodity competes with another for our choice. </a:t>
            </a:r>
          </a:p>
          <a:p>
            <a:pPr marL="514350" indent="-514350" algn="just">
              <a:buAutoNum type="romanLcPeriod"/>
            </a:pPr>
            <a:r>
              <a:rPr lang="en-US" sz="1600" b="1" i="1" dirty="0" smtClean="0">
                <a:latin typeface="Times New Roman" pitchFamily="18" charset="0"/>
                <a:cs typeface="Times New Roman" pitchFamily="18" charset="0"/>
              </a:rPr>
              <a:t>Wants have alternative means of satisfaction: </a:t>
            </a:r>
            <a:r>
              <a:rPr lang="en-US" sz="1600" i="1" dirty="0" smtClean="0">
                <a:latin typeface="Times New Roman" pitchFamily="18" charset="0"/>
                <a:cs typeface="Times New Roman" pitchFamily="18" charset="0"/>
              </a:rPr>
              <a:t>There is more than one way of satisfying a certain want. There are different alternatives open to us. If we want protein in our diet, we can have pulses, milk, egg or meat. </a:t>
            </a:r>
          </a:p>
          <a:p>
            <a:pPr marL="514350" indent="-514350" algn="just">
              <a:buAutoNum type="romanLcPeriod"/>
            </a:pPr>
            <a:r>
              <a:rPr lang="en-US" sz="1600" b="1" i="1" dirty="0" smtClean="0">
                <a:latin typeface="Times New Roman" pitchFamily="18" charset="0"/>
                <a:cs typeface="Times New Roman" pitchFamily="18" charset="0"/>
              </a:rPr>
              <a:t>Wants vary in urgency and intensity.</a:t>
            </a:r>
            <a:r>
              <a:rPr lang="en-US" sz="1600" i="1" dirty="0" smtClean="0">
                <a:latin typeface="Times New Roman" pitchFamily="18" charset="0"/>
                <a:cs typeface="Times New Roman" pitchFamily="18" charset="0"/>
              </a:rPr>
              <a:t> All wants are not equally urgent and intense. A man who is extremely thirsty, and only a little hungry, will first procure a glass of water and only thereafter food. </a:t>
            </a:r>
          </a:p>
          <a:p>
            <a:pPr marL="514350" indent="-514350" algn="just">
              <a:buAutoNum type="romanLcPeriod"/>
            </a:pPr>
            <a:r>
              <a:rPr lang="en-US" sz="1600" b="1" i="1" dirty="0" smtClean="0">
                <a:latin typeface="Times New Roman" pitchFamily="18" charset="0"/>
                <a:cs typeface="Times New Roman" pitchFamily="18" charset="0"/>
              </a:rPr>
              <a:t>Wants vary with time, place and persons:</a:t>
            </a:r>
            <a:r>
              <a:rPr lang="en-US" sz="1600" i="1" dirty="0" smtClean="0">
                <a:latin typeface="Times New Roman" pitchFamily="18" charset="0"/>
                <a:cs typeface="Times New Roman" pitchFamily="18" charset="0"/>
              </a:rPr>
              <a:t> Wants are not always the same nor the same with everyone. Different people want different things and the same man wants different things at different times and in different places. </a:t>
            </a:r>
          </a:p>
          <a:p>
            <a:pPr marL="514350" indent="-514350" algn="just">
              <a:buAutoNum type="romanLcPeriod"/>
            </a:pPr>
            <a:r>
              <a:rPr lang="en-US" sz="1600" b="1" i="1" dirty="0" smtClean="0">
                <a:latin typeface="Times New Roman" pitchFamily="18" charset="0"/>
                <a:cs typeface="Times New Roman" pitchFamily="18" charset="0"/>
              </a:rPr>
              <a:t>Present wants are more important than future wants:</a:t>
            </a:r>
            <a:r>
              <a:rPr lang="en-US" sz="1600" i="1" dirty="0" smtClean="0">
                <a:latin typeface="Times New Roman" pitchFamily="18" charset="0"/>
                <a:cs typeface="Times New Roman" pitchFamily="18" charset="0"/>
              </a:rPr>
              <a:t> To an average person, a present want appears to be more important than a future want. Future is uncertain and unpredictable. Man is, therefore more concerned with the satisfaction of his present wants rather being worried about his future wants. </a:t>
            </a:r>
          </a:p>
          <a:p>
            <a:pPr marL="514350" indent="-514350" algn="just">
              <a:buAutoNum type="romanLcPeriod"/>
            </a:pPr>
            <a:r>
              <a:rPr lang="en-US" sz="1600" b="1" i="1" dirty="0" smtClean="0">
                <a:latin typeface="Times New Roman" pitchFamily="18" charset="0"/>
                <a:cs typeface="Times New Roman" pitchFamily="18" charset="0"/>
              </a:rPr>
              <a:t>Wants are influenced by income, salesmanship and advertisement.</a:t>
            </a:r>
            <a:r>
              <a:rPr lang="en-US" sz="1600" i="1" dirty="0" smtClean="0">
                <a:latin typeface="Times New Roman" pitchFamily="18" charset="0"/>
                <a:cs typeface="Times New Roman" pitchFamily="18" charset="0"/>
              </a:rPr>
              <a:t> It is obvious that if income is higher, more wants can be satisfies </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xmlns="" val="36499528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7362"/>
          </a:xfrm>
        </p:spPr>
        <p:txBody>
          <a:bodyPr>
            <a:normAutofit fontScale="90000"/>
          </a:bodyPr>
          <a:lstStyle/>
          <a:p>
            <a:r>
              <a:rPr lang="en-US" b="1" i="1" dirty="0" smtClean="0">
                <a:latin typeface="Times New Roman" pitchFamily="18" charset="0"/>
                <a:cs typeface="Times New Roman" pitchFamily="18" charset="0"/>
              </a:rPr>
              <a:t>Classification of wants</a:t>
            </a:r>
            <a:endParaRPr lang="en-US" b="1" dirty="0"/>
          </a:p>
        </p:txBody>
      </p:sp>
      <p:sp>
        <p:nvSpPr>
          <p:cNvPr id="3" name="Content Placeholder 2"/>
          <p:cNvSpPr>
            <a:spLocks noGrp="1"/>
          </p:cNvSpPr>
          <p:nvPr>
            <p:ph idx="1"/>
          </p:nvPr>
        </p:nvSpPr>
        <p:spPr>
          <a:xfrm>
            <a:off x="0" y="457200"/>
            <a:ext cx="9144000" cy="5638800"/>
          </a:xfrm>
        </p:spPr>
        <p:txBody>
          <a:bodyPr>
            <a:noAutofit/>
          </a:bodyPr>
          <a:lstStyle/>
          <a:p>
            <a:pPr marL="571500" indent="-571500" algn="just">
              <a:buAutoNum type="romanLcPeriod"/>
            </a:pPr>
            <a:r>
              <a:rPr lang="en-US" sz="2000" b="1" dirty="0" smtClean="0">
                <a:latin typeface="Times New Roman" pitchFamily="18" charset="0"/>
                <a:cs typeface="Times New Roman" pitchFamily="18" charset="0"/>
              </a:rPr>
              <a:t>Necessaries: </a:t>
            </a:r>
            <a:r>
              <a:rPr lang="en-US" sz="2000" dirty="0" smtClean="0">
                <a:latin typeface="Times New Roman" pitchFamily="18" charset="0"/>
                <a:cs typeface="Times New Roman" pitchFamily="18" charset="0"/>
              </a:rPr>
              <a:t>are those wants which must be satisfied. The goods which are used to satisfy basic needs of humans are called necessaries. </a:t>
            </a:r>
          </a:p>
          <a:p>
            <a:pPr marL="571500" indent="-571500" algn="just">
              <a:buNone/>
            </a:pP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a. Necessaries of existence</a:t>
            </a:r>
            <a:r>
              <a:rPr lang="en-US" sz="2000" dirty="0" smtClean="0">
                <a:latin typeface="Times New Roman" pitchFamily="18" charset="0"/>
                <a:cs typeface="Times New Roman" pitchFamily="18" charset="0"/>
              </a:rPr>
              <a:t>: These are the things, without which we cannot exist, e.g. food, water, clothing, shelter, etc. </a:t>
            </a:r>
          </a:p>
          <a:p>
            <a:pPr marL="571500" indent="-571500" algn="just">
              <a:buNone/>
            </a:pP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b. Necessaries of efficiency: </a:t>
            </a:r>
            <a:r>
              <a:rPr lang="en-US" sz="2000" dirty="0" smtClean="0">
                <a:latin typeface="Times New Roman" pitchFamily="18" charset="0"/>
                <a:cs typeface="Times New Roman" pitchFamily="18" charset="0"/>
              </a:rPr>
              <a:t>Such goods are not necessary for our survival, but necessary to make use efficient workers. Table and chairs are necessaries of efficiency for student. </a:t>
            </a:r>
          </a:p>
          <a:p>
            <a:pPr marL="571500" indent="-571500" algn="just">
              <a:buNone/>
            </a:pP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c. Conventional necessaries:</a:t>
            </a:r>
            <a:r>
              <a:rPr lang="en-US" sz="2000" dirty="0" smtClean="0">
                <a:latin typeface="Times New Roman" pitchFamily="18" charset="0"/>
                <a:cs typeface="Times New Roman" pitchFamily="18" charset="0"/>
              </a:rPr>
              <a:t> There are the things which we are forced to use by social custom or because people around us expect us to do so. For instance, we have to dress ourselves according to our customs. </a:t>
            </a:r>
          </a:p>
          <a:p>
            <a:pPr marL="571500" indent="-571500" algn="just">
              <a:buAutoNum type="romanLcPeriod" startAt="2"/>
            </a:pPr>
            <a:r>
              <a:rPr lang="en-US" sz="2000" b="1" dirty="0" smtClean="0">
                <a:latin typeface="Times New Roman" pitchFamily="18" charset="0"/>
                <a:cs typeface="Times New Roman" pitchFamily="18" charset="0"/>
              </a:rPr>
              <a:t>Comforts: </a:t>
            </a:r>
            <a:r>
              <a:rPr lang="en-US" sz="2000" dirty="0" smtClean="0">
                <a:latin typeface="Times New Roman" pitchFamily="18" charset="0"/>
                <a:cs typeface="Times New Roman" pitchFamily="18" charset="0"/>
              </a:rPr>
              <a:t>Comforts are those which fall between necessities and luxuries. Heaving satisfied our wants for the necessaries of life, we desire to have some comforts too. For a student, a book is a necessary, a table and chair are necessaries of efficiency; but a </a:t>
            </a:r>
            <a:r>
              <a:rPr lang="en-US" sz="2000" b="1" dirty="0" smtClean="0">
                <a:latin typeface="Times New Roman" pitchFamily="18" charset="0"/>
                <a:cs typeface="Times New Roman" pitchFamily="18" charset="0"/>
              </a:rPr>
              <a:t>cushioned chair </a:t>
            </a:r>
            <a:r>
              <a:rPr lang="en-US" sz="2000" dirty="0" smtClean="0">
                <a:latin typeface="Times New Roman" pitchFamily="18" charset="0"/>
                <a:cs typeface="Times New Roman" pitchFamily="18" charset="0"/>
              </a:rPr>
              <a:t>is a comfort. Comforts also increase the efficiency and make a fuller life. </a:t>
            </a:r>
          </a:p>
          <a:p>
            <a:pPr marL="571500" indent="-571500" algn="just">
              <a:buAutoNum type="romanLcPeriod" startAt="2"/>
            </a:pPr>
            <a:r>
              <a:rPr lang="en-US" sz="2000" b="1" dirty="0" smtClean="0">
                <a:latin typeface="Times New Roman" pitchFamily="18" charset="0"/>
                <a:cs typeface="Times New Roman" pitchFamily="18" charset="0"/>
              </a:rPr>
              <a:t>Luxuries: </a:t>
            </a:r>
            <a:r>
              <a:rPr lang="en-US" sz="2000" dirty="0" smtClean="0">
                <a:latin typeface="Times New Roman" pitchFamily="18" charset="0"/>
                <a:cs typeface="Times New Roman" pitchFamily="18" charset="0"/>
              </a:rPr>
              <a:t>Luxuries are those which satisfy superfluous wants of individuals, something we could easily do without. These are neither essential for life nor increase efficiency: luxuries represent wasteful expenditure of the individuals. A well-furnished bungalow, AC, meals consisting costly dishes are luxuries. Having differentiated between necessaries, comforts and luxuries</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35774559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5</a:t>
            </a:r>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523220"/>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Theory of Supply, Demand and Cost</a:t>
            </a: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2743200"/>
          </a:xfrm>
        </p:spPr>
        <p:txBody>
          <a:bodyPr/>
          <a:lstStyle/>
          <a:p>
            <a:pPr algn="ctr">
              <a:buNone/>
            </a:pPr>
            <a:r>
              <a:rPr lang="en-GB" dirty="0" smtClean="0">
                <a:latin typeface="Times New Roman" pitchFamily="18" charset="0"/>
                <a:cs typeface="Times New Roman" pitchFamily="18" charset="0"/>
              </a:rPr>
              <a:t>	</a:t>
            </a:r>
            <a:r>
              <a:rPr lang="en-GB" b="1" dirty="0" smtClean="0">
                <a:latin typeface="Times New Roman" pitchFamily="18" charset="0"/>
                <a:cs typeface="Times New Roman" pitchFamily="18" charset="0"/>
              </a:rPr>
              <a:t>Schedule of </a:t>
            </a:r>
            <a:r>
              <a:rPr lang="en-GB" b="1" dirty="0">
                <a:latin typeface="Times New Roman" pitchFamily="18" charset="0"/>
                <a:cs typeface="Times New Roman" pitchFamily="18" charset="0"/>
              </a:rPr>
              <a:t>the quantities </a:t>
            </a:r>
            <a:r>
              <a:rPr lang="en-GB" dirty="0">
                <a:latin typeface="Times New Roman" pitchFamily="18" charset="0"/>
                <a:cs typeface="Times New Roman" pitchFamily="18" charset="0"/>
              </a:rPr>
              <a:t>that </a:t>
            </a:r>
            <a:r>
              <a:rPr lang="en-GB" b="1" dirty="0">
                <a:latin typeface="Times New Roman" pitchFamily="18" charset="0"/>
                <a:cs typeface="Times New Roman" pitchFamily="18" charset="0"/>
              </a:rPr>
              <a:t>buyers</a:t>
            </a:r>
            <a:r>
              <a:rPr lang="en-GB" dirty="0">
                <a:latin typeface="Times New Roman" pitchFamily="18" charset="0"/>
                <a:cs typeface="Times New Roman" pitchFamily="18" charset="0"/>
              </a:rPr>
              <a:t> would be </a:t>
            </a:r>
            <a:r>
              <a:rPr lang="en-GB" b="1" dirty="0">
                <a:latin typeface="Times New Roman" pitchFamily="18" charset="0"/>
                <a:cs typeface="Times New Roman" pitchFamily="18" charset="0"/>
              </a:rPr>
              <a:t>willing</a:t>
            </a:r>
            <a:r>
              <a:rPr lang="en-GB" dirty="0">
                <a:latin typeface="Times New Roman" pitchFamily="18" charset="0"/>
                <a:cs typeface="Times New Roman" pitchFamily="18" charset="0"/>
              </a:rPr>
              <a:t> and </a:t>
            </a:r>
            <a:r>
              <a:rPr lang="en-GB" b="1" dirty="0">
                <a:latin typeface="Times New Roman" pitchFamily="18" charset="0"/>
                <a:cs typeface="Times New Roman" pitchFamily="18" charset="0"/>
              </a:rPr>
              <a:t>able</a:t>
            </a:r>
            <a:r>
              <a:rPr lang="en-GB" dirty="0">
                <a:latin typeface="Times New Roman" pitchFamily="18" charset="0"/>
                <a:cs typeface="Times New Roman" pitchFamily="18" charset="0"/>
              </a:rPr>
              <a:t> to purchase at various possible </a:t>
            </a:r>
            <a:r>
              <a:rPr lang="en-GB" b="1" dirty="0">
                <a:latin typeface="Times New Roman" pitchFamily="18" charset="0"/>
                <a:cs typeface="Times New Roman" pitchFamily="18" charset="0"/>
              </a:rPr>
              <a:t>prices</a:t>
            </a:r>
            <a:r>
              <a:rPr lang="en-GB" dirty="0">
                <a:latin typeface="Times New Roman" pitchFamily="18" charset="0"/>
                <a:cs typeface="Times New Roman" pitchFamily="18" charset="0"/>
              </a:rPr>
              <a:t> per unit of </a:t>
            </a:r>
            <a:r>
              <a:rPr lang="en-GB" b="1" dirty="0">
                <a:latin typeface="Times New Roman" pitchFamily="18" charset="0"/>
                <a:cs typeface="Times New Roman" pitchFamily="18" charset="0"/>
              </a:rPr>
              <a:t>time</a:t>
            </a:r>
            <a:r>
              <a:rPr lang="en-GB" dirty="0">
                <a:latin typeface="Times New Roman" pitchFamily="18" charset="0"/>
                <a:cs typeface="Times New Roman" pitchFamily="18" charset="0"/>
              </a:rPr>
              <a:t>. </a:t>
            </a:r>
            <a:endParaRPr lang="en-GB" dirty="0" smtClean="0">
              <a:latin typeface="Times New Roman" pitchFamily="18" charset="0"/>
              <a:cs typeface="Times New Roman" pitchFamily="18" charset="0"/>
            </a:endParaRPr>
          </a:p>
          <a:p>
            <a:pPr algn="ctr">
              <a:buNone/>
            </a:pPr>
            <a:r>
              <a:rPr lang="en-GB" b="1" dirty="0" smtClean="0">
                <a:solidFill>
                  <a:srgbClr val="C00000"/>
                </a:solidFill>
                <a:latin typeface="Times New Roman" pitchFamily="18" charset="0"/>
                <a:cs typeface="Times New Roman" pitchFamily="18" charset="0"/>
              </a:rPr>
              <a:t>DEMAND </a:t>
            </a:r>
            <a:endParaRPr lang="en-US"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Determinants of Demand</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marL="514350" indent="-514350" algn="just">
              <a:lnSpc>
                <a:spcPct val="200000"/>
              </a:lnSpc>
              <a:buFont typeface="+mj-lt"/>
              <a:buAutoNum type="arabicPeriod"/>
            </a:pPr>
            <a:r>
              <a:rPr lang="en-US" sz="2600" b="1" dirty="0" smtClean="0">
                <a:solidFill>
                  <a:srgbClr val="002060"/>
                </a:solidFill>
                <a:latin typeface="Times New Roman" pitchFamily="18" charset="0"/>
                <a:cs typeface="Times New Roman" pitchFamily="18" charset="0"/>
              </a:rPr>
              <a:t>Income</a:t>
            </a:r>
            <a:endParaRPr lang="en-US" sz="2600" b="1" dirty="0">
              <a:solidFill>
                <a:srgbClr val="002060"/>
              </a:solidFill>
              <a:latin typeface="Times New Roman" pitchFamily="18" charset="0"/>
              <a:cs typeface="Times New Roman" pitchFamily="18" charset="0"/>
            </a:endParaRPr>
          </a:p>
          <a:p>
            <a:pPr marL="514350" indent="-514350" algn="just">
              <a:lnSpc>
                <a:spcPct val="200000"/>
              </a:lnSpc>
              <a:buFont typeface="+mj-lt"/>
              <a:buAutoNum type="arabicPeriod"/>
            </a:pPr>
            <a:r>
              <a:rPr lang="en-US" sz="2600" b="1" dirty="0" smtClean="0">
                <a:solidFill>
                  <a:srgbClr val="002060"/>
                </a:solidFill>
                <a:latin typeface="Times New Roman" pitchFamily="18" charset="0"/>
                <a:cs typeface="Times New Roman" pitchFamily="18" charset="0"/>
              </a:rPr>
              <a:t>Price </a:t>
            </a:r>
            <a:r>
              <a:rPr lang="en-US" sz="2600" b="1" dirty="0">
                <a:solidFill>
                  <a:srgbClr val="002060"/>
                </a:solidFill>
                <a:latin typeface="Times New Roman" pitchFamily="18" charset="0"/>
                <a:cs typeface="Times New Roman" pitchFamily="18" charset="0"/>
              </a:rPr>
              <a:t>of the </a:t>
            </a:r>
            <a:r>
              <a:rPr lang="en-US" sz="2600" b="1" dirty="0" smtClean="0">
                <a:solidFill>
                  <a:srgbClr val="002060"/>
                </a:solidFill>
                <a:latin typeface="Times New Roman" pitchFamily="18" charset="0"/>
                <a:cs typeface="Times New Roman" pitchFamily="18" charset="0"/>
              </a:rPr>
              <a:t>Commodity</a:t>
            </a:r>
            <a:endParaRPr lang="en-US" sz="2600" b="1" dirty="0">
              <a:solidFill>
                <a:srgbClr val="002060"/>
              </a:solidFill>
              <a:latin typeface="Times New Roman" pitchFamily="18" charset="0"/>
              <a:cs typeface="Times New Roman" pitchFamily="18" charset="0"/>
            </a:endParaRPr>
          </a:p>
          <a:p>
            <a:pPr marL="514350" indent="-514350" algn="just">
              <a:lnSpc>
                <a:spcPct val="200000"/>
              </a:lnSpc>
              <a:buFont typeface="+mj-lt"/>
              <a:buAutoNum type="arabicPeriod"/>
            </a:pPr>
            <a:r>
              <a:rPr lang="en-GB" sz="2600" b="1" dirty="0" smtClean="0">
                <a:solidFill>
                  <a:srgbClr val="002060"/>
                </a:solidFill>
                <a:latin typeface="Times New Roman" pitchFamily="18" charset="0"/>
                <a:cs typeface="Times New Roman" pitchFamily="18" charset="0"/>
              </a:rPr>
              <a:t>Prices </a:t>
            </a:r>
            <a:r>
              <a:rPr lang="en-GB" sz="2600" b="1" dirty="0">
                <a:solidFill>
                  <a:srgbClr val="002060"/>
                </a:solidFill>
                <a:latin typeface="Times New Roman" pitchFamily="18" charset="0"/>
                <a:cs typeface="Times New Roman" pitchFamily="18" charset="0"/>
              </a:rPr>
              <a:t>of the Related </a:t>
            </a:r>
            <a:r>
              <a:rPr lang="en-GB" sz="2600" b="1" dirty="0" smtClean="0">
                <a:solidFill>
                  <a:srgbClr val="002060"/>
                </a:solidFill>
                <a:latin typeface="Times New Roman" pitchFamily="18" charset="0"/>
                <a:cs typeface="Times New Roman" pitchFamily="18" charset="0"/>
              </a:rPr>
              <a:t>Goods</a:t>
            </a:r>
          </a:p>
          <a:p>
            <a:pPr marL="514350" indent="-514350" algn="just">
              <a:lnSpc>
                <a:spcPct val="200000"/>
              </a:lnSpc>
              <a:buFont typeface="+mj-lt"/>
              <a:buAutoNum type="arabicPeriod"/>
            </a:pPr>
            <a:r>
              <a:rPr lang="en-GB" sz="2600" b="1" dirty="0" smtClean="0">
                <a:solidFill>
                  <a:srgbClr val="002060"/>
                </a:solidFill>
                <a:latin typeface="Times New Roman" pitchFamily="18" charset="0"/>
                <a:cs typeface="Times New Roman" pitchFamily="18" charset="0"/>
              </a:rPr>
              <a:t>Tastes and Preferences of the Consumer</a:t>
            </a:r>
          </a:p>
          <a:p>
            <a:pPr marL="514350" indent="-514350" algn="just">
              <a:lnSpc>
                <a:spcPct val="200000"/>
              </a:lnSpc>
              <a:buFont typeface="+mj-lt"/>
              <a:buAutoNum type="arabicPeriod"/>
            </a:pPr>
            <a:r>
              <a:rPr lang="en-US" sz="2600" b="1" dirty="0" smtClean="0">
                <a:solidFill>
                  <a:srgbClr val="C00000"/>
                </a:solidFill>
                <a:latin typeface="Times New Roman" pitchFamily="18" charset="0"/>
                <a:cs typeface="Times New Roman" pitchFamily="18" charset="0"/>
              </a:rPr>
              <a:t>Population</a:t>
            </a:r>
          </a:p>
          <a:p>
            <a:pPr marL="514350" indent="-514350" algn="just">
              <a:lnSpc>
                <a:spcPct val="200000"/>
              </a:lnSpc>
              <a:buFont typeface="+mj-lt"/>
              <a:buAutoNum type="arabicPeriod"/>
            </a:pPr>
            <a:r>
              <a:rPr lang="en-US" sz="2600" b="1" dirty="0" smtClean="0">
                <a:solidFill>
                  <a:srgbClr val="C00000"/>
                </a:solidFill>
                <a:latin typeface="Times New Roman" pitchFamily="18" charset="0"/>
                <a:cs typeface="Times New Roman" pitchFamily="18" charset="0"/>
              </a:rPr>
              <a:t>Income Distribution</a:t>
            </a:r>
          </a:p>
          <a:p>
            <a:pPr marL="514350" indent="-514350" algn="just">
              <a:lnSpc>
                <a:spcPct val="200000"/>
              </a:lnSpc>
              <a:buFont typeface="+mj-lt"/>
              <a:buAutoNum type="arabicPeriod"/>
            </a:pPr>
            <a:r>
              <a:rPr lang="en-US" sz="2600" b="1" dirty="0" smtClean="0">
                <a:solidFill>
                  <a:srgbClr val="C00000"/>
                </a:solidFill>
                <a:latin typeface="Times New Roman" pitchFamily="18" charset="0"/>
                <a:cs typeface="Times New Roman" pitchFamily="18" charset="0"/>
              </a:rPr>
              <a:t>Expectations about Future Prices</a:t>
            </a:r>
          </a:p>
          <a:p>
            <a:pPr marL="514350" indent="-514350" algn="just">
              <a:buFont typeface="+mj-lt"/>
              <a:buAutoNum type="arabicPeriod"/>
            </a:pP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fontScale="90000"/>
          </a:bodyPr>
          <a:lstStyle/>
          <a:p>
            <a:r>
              <a:rPr lang="en-US" b="1" dirty="0" smtClean="0">
                <a:latin typeface="Times New Roman" pitchFamily="18" charset="0"/>
                <a:cs typeface="Times New Roman" pitchFamily="18" charset="0"/>
              </a:rPr>
              <a:t>Kinds of demand </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762000"/>
            <a:ext cx="8229600" cy="5715000"/>
          </a:xfrm>
        </p:spPr>
        <p:txBody>
          <a:bodyPr>
            <a:normAutofit/>
          </a:bodyPr>
          <a:lstStyle/>
          <a:p>
            <a:pPr marL="457200" indent="-457200" algn="just">
              <a:lnSpc>
                <a:spcPct val="150000"/>
              </a:lnSpc>
              <a:buFont typeface="+mj-lt"/>
              <a:buAutoNum type="arabicPeriod"/>
            </a:pPr>
            <a:r>
              <a:rPr lang="en-GB" sz="2400" b="1" dirty="0" smtClean="0">
                <a:latin typeface="Times New Roman" pitchFamily="18" charset="0"/>
                <a:cs typeface="Times New Roman" pitchFamily="18" charset="0"/>
              </a:rPr>
              <a:t>Price </a:t>
            </a:r>
            <a:r>
              <a:rPr lang="en-GB" sz="2400" b="1" dirty="0">
                <a:latin typeface="Times New Roman" pitchFamily="18" charset="0"/>
                <a:cs typeface="Times New Roman" pitchFamily="18" charset="0"/>
              </a:rPr>
              <a:t>demand:</a:t>
            </a:r>
            <a:r>
              <a:rPr lang="en-GB" sz="2400" dirty="0">
                <a:latin typeface="Times New Roman" pitchFamily="18" charset="0"/>
                <a:cs typeface="Times New Roman" pitchFamily="18" charset="0"/>
              </a:rPr>
              <a:t> </a:t>
            </a:r>
            <a:r>
              <a:rPr lang="en-GB" sz="2000" dirty="0" smtClean="0">
                <a:latin typeface="Times New Roman" pitchFamily="18" charset="0"/>
                <a:cs typeface="Times New Roman" pitchFamily="18" charset="0"/>
              </a:rPr>
              <a:t>Price </a:t>
            </a:r>
            <a:r>
              <a:rPr lang="en-GB" sz="2000" dirty="0">
                <a:latin typeface="Times New Roman" pitchFamily="18" charset="0"/>
                <a:cs typeface="Times New Roman" pitchFamily="18" charset="0"/>
              </a:rPr>
              <a:t>demand refers to </a:t>
            </a:r>
            <a:r>
              <a:rPr lang="en-GB" sz="2000" dirty="0">
                <a:solidFill>
                  <a:srgbClr val="002060"/>
                </a:solidFill>
                <a:latin typeface="Times New Roman" pitchFamily="18" charset="0"/>
                <a:cs typeface="Times New Roman" pitchFamily="18" charset="0"/>
              </a:rPr>
              <a:t>various quantities of a commodity </a:t>
            </a:r>
            <a:r>
              <a:rPr lang="en-GB" sz="2000" dirty="0">
                <a:latin typeface="Times New Roman" pitchFamily="18" charset="0"/>
                <a:cs typeface="Times New Roman" pitchFamily="18" charset="0"/>
              </a:rPr>
              <a:t>that consumers </a:t>
            </a:r>
            <a:r>
              <a:rPr lang="en-GB" sz="2000" dirty="0">
                <a:solidFill>
                  <a:srgbClr val="002060"/>
                </a:solidFill>
                <a:latin typeface="Times New Roman" pitchFamily="18" charset="0"/>
                <a:cs typeface="Times New Roman" pitchFamily="18" charset="0"/>
              </a:rPr>
              <a:t>demand per unit of time </a:t>
            </a:r>
            <a:r>
              <a:rPr lang="en-GB" sz="2000" dirty="0">
                <a:latin typeface="Times New Roman" pitchFamily="18" charset="0"/>
                <a:cs typeface="Times New Roman" pitchFamily="18" charset="0"/>
              </a:rPr>
              <a:t>at </a:t>
            </a:r>
            <a:r>
              <a:rPr lang="en-GB" sz="2000" dirty="0">
                <a:solidFill>
                  <a:srgbClr val="FF0000"/>
                </a:solidFill>
                <a:latin typeface="Times New Roman" pitchFamily="18" charset="0"/>
                <a:cs typeface="Times New Roman" pitchFamily="18" charset="0"/>
              </a:rPr>
              <a:t>different prices</a:t>
            </a:r>
            <a:r>
              <a:rPr lang="en-GB" sz="2000" dirty="0">
                <a:latin typeface="Times New Roman" pitchFamily="18" charset="0"/>
                <a:cs typeface="Times New Roman" pitchFamily="18" charset="0"/>
              </a:rPr>
              <a:t>, assuming </a:t>
            </a:r>
            <a:r>
              <a:rPr lang="en-GB" sz="2000" dirty="0" smtClean="0">
                <a:latin typeface="Times New Roman" pitchFamily="18" charset="0"/>
                <a:cs typeface="Times New Roman" pitchFamily="18" charset="0"/>
              </a:rPr>
              <a:t>that income, price of other related goods and taste and preferences </a:t>
            </a:r>
            <a:r>
              <a:rPr lang="en-US" sz="2000" dirty="0" smtClean="0">
                <a:latin typeface="Times New Roman" pitchFamily="18" charset="0"/>
                <a:cs typeface="Times New Roman" pitchFamily="18" charset="0"/>
              </a:rPr>
              <a:t>remain constant.  </a:t>
            </a:r>
          </a:p>
          <a:p>
            <a:pPr marL="457200" indent="-457200" algn="just">
              <a:lnSpc>
                <a:spcPct val="150000"/>
              </a:lnSpc>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The law of demand </a:t>
            </a:r>
            <a:r>
              <a:rPr lang="en-US" sz="2000" dirty="0" smtClean="0">
                <a:latin typeface="Times New Roman" pitchFamily="18" charset="0"/>
                <a:cs typeface="Times New Roman" pitchFamily="18" charset="0"/>
              </a:rPr>
              <a:t>explains to </a:t>
            </a:r>
            <a:r>
              <a:rPr lang="en-US" sz="2000" b="1" dirty="0" smtClean="0">
                <a:latin typeface="Times New Roman" pitchFamily="18" charset="0"/>
                <a:cs typeface="Times New Roman" pitchFamily="18" charset="0"/>
              </a:rPr>
              <a:t>price demand</a:t>
            </a:r>
          </a:p>
          <a:p>
            <a:pPr marL="457200" indent="-457200" algn="just">
              <a:lnSpc>
                <a:spcPct val="150000"/>
              </a:lnSpc>
              <a:buNone/>
            </a:pPr>
            <a:r>
              <a:rPr lang="en-US" sz="2000" b="1" dirty="0" smtClean="0">
                <a:latin typeface="Times New Roman" pitchFamily="18" charset="0"/>
                <a:cs typeface="Times New Roman" pitchFamily="18" charset="0"/>
              </a:rPr>
              <a:t>2. Income demand: </a:t>
            </a:r>
            <a:r>
              <a:rPr lang="en-US" sz="2000" dirty="0" smtClean="0">
                <a:latin typeface="Times New Roman" pitchFamily="18" charset="0"/>
                <a:cs typeface="Times New Roman" pitchFamily="18" charset="0"/>
              </a:rPr>
              <a:t>Income demand refers to the different quantities of a commodity which consumers brought at </a:t>
            </a:r>
            <a:r>
              <a:rPr lang="en-US" sz="2000" dirty="0" smtClean="0">
                <a:solidFill>
                  <a:srgbClr val="FF0000"/>
                </a:solidFill>
                <a:latin typeface="Times New Roman" pitchFamily="18" charset="0"/>
                <a:cs typeface="Times New Roman" pitchFamily="18" charset="0"/>
              </a:rPr>
              <a:t>different levels of income</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other things </a:t>
            </a:r>
            <a:r>
              <a:rPr lang="en-US" sz="2000" dirty="0" smtClean="0">
                <a:latin typeface="Times New Roman" pitchFamily="18" charset="0"/>
                <a:cs typeface="Times New Roman" pitchFamily="18" charset="0"/>
              </a:rPr>
              <a:t>remaining the same.</a:t>
            </a:r>
          </a:p>
          <a:p>
            <a:pPr marL="457200" indent="-457200" algn="just">
              <a:lnSpc>
                <a:spcPct val="150000"/>
              </a:lnSpc>
              <a:buNone/>
            </a:pPr>
            <a:r>
              <a:rPr lang="en-US" sz="2000" dirty="0" smtClean="0">
                <a:latin typeface="Times New Roman" pitchFamily="18" charset="0"/>
                <a:cs typeface="Times New Roman" pitchFamily="18" charset="0"/>
              </a:rPr>
              <a:t>3. </a:t>
            </a:r>
            <a:r>
              <a:rPr lang="en-US" sz="2000" b="1" dirty="0" smtClean="0">
                <a:latin typeface="Times New Roman" pitchFamily="18" charset="0"/>
                <a:cs typeface="Times New Roman" pitchFamily="18" charset="0"/>
              </a:rPr>
              <a:t>Cross demand: </a:t>
            </a:r>
            <a:r>
              <a:rPr lang="en-US" sz="2000" dirty="0" smtClean="0">
                <a:latin typeface="Times New Roman" pitchFamily="18" charset="0"/>
                <a:cs typeface="Times New Roman" pitchFamily="18" charset="0"/>
              </a:rPr>
              <a:t>It refers to the different quantities of a commodity that consumers purchase per unit of time at </a:t>
            </a:r>
            <a:r>
              <a:rPr lang="en-US" sz="2000" dirty="0" smtClean="0">
                <a:solidFill>
                  <a:srgbClr val="FF0000"/>
                </a:solidFill>
                <a:latin typeface="Times New Roman" pitchFamily="18" charset="0"/>
                <a:cs typeface="Times New Roman" pitchFamily="18" charset="0"/>
              </a:rPr>
              <a:t>different prices of a related commodity,</a:t>
            </a:r>
            <a:r>
              <a:rPr lang="en-US" sz="2000" dirty="0" smtClean="0">
                <a:latin typeface="Times New Roman" pitchFamily="18" charset="0"/>
                <a:cs typeface="Times New Roman" pitchFamily="18" charset="0"/>
              </a:rPr>
              <a:t> other things remaining the same. </a:t>
            </a:r>
            <a:endParaRPr lang="en-US" sz="2000"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algn="just">
              <a:lnSpc>
                <a:spcPct val="150000"/>
              </a:lnSpc>
              <a:buNone/>
            </a:pPr>
            <a:r>
              <a:rPr lang="en-US" sz="2400" b="1" dirty="0" smtClean="0">
                <a:latin typeface="Times New Roman" pitchFamily="18" charset="0"/>
                <a:cs typeface="Times New Roman" pitchFamily="18" charset="0"/>
              </a:rPr>
              <a:t>Autonomous demand:</a:t>
            </a:r>
            <a:r>
              <a:rPr lang="en-US" sz="2400" dirty="0" smtClean="0">
                <a:latin typeface="Times New Roman" pitchFamily="18" charset="0"/>
                <a:cs typeface="Times New Roman" pitchFamily="18" charset="0"/>
              </a:rPr>
              <a:t> the goods, whose demand is not linked with the demand of other goods e.g. (Ultimate consuming product)Packaged milk, egg etc. </a:t>
            </a:r>
          </a:p>
          <a:p>
            <a:pPr algn="just">
              <a:lnSpc>
                <a:spcPct val="150000"/>
              </a:lnSpc>
              <a:buNone/>
            </a:pPr>
            <a:r>
              <a:rPr lang="en-US" sz="2400" b="1" dirty="0" smtClean="0">
                <a:latin typeface="Times New Roman" pitchFamily="18" charset="0"/>
                <a:cs typeface="Times New Roman" pitchFamily="18" charset="0"/>
              </a:rPr>
              <a:t>Derived demand: </a:t>
            </a:r>
            <a:r>
              <a:rPr lang="en-US" sz="2400" dirty="0" smtClean="0">
                <a:latin typeface="Times New Roman" pitchFamily="18" charset="0"/>
                <a:cs typeface="Times New Roman" pitchFamily="18" charset="0"/>
              </a:rPr>
              <a:t>The demand for a certain good is related with demand for other commodity which it helps to produce e.g. livestock and milk etc.</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Definition</a:t>
            </a:r>
            <a:endParaRPr lang="en-IN" b="1" dirty="0"/>
          </a:p>
        </p:txBody>
      </p:sp>
      <p:sp>
        <p:nvSpPr>
          <p:cNvPr id="3" name="Content Placeholder 2"/>
          <p:cNvSpPr>
            <a:spLocks noGrp="1"/>
          </p:cNvSpPr>
          <p:nvPr>
            <p:ph idx="1"/>
          </p:nvPr>
        </p:nvSpPr>
        <p:spPr>
          <a:xfrm>
            <a:off x="0" y="1600200"/>
            <a:ext cx="9144000" cy="4525963"/>
          </a:xfrm>
        </p:spPr>
        <p:txBody>
          <a:bodyPr>
            <a:normAutofit/>
          </a:bodyPr>
          <a:lstStyle/>
          <a:p>
            <a:r>
              <a:rPr lang="en-US" sz="2400" b="1" dirty="0" smtClean="0">
                <a:latin typeface="Times New Roman" pitchFamily="18" charset="0"/>
                <a:cs typeface="Times New Roman" pitchFamily="18" charset="0"/>
              </a:rPr>
              <a:t>Four</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Important definitions are, </a:t>
            </a:r>
          </a:p>
          <a:p>
            <a:pPr lvl="3">
              <a:lnSpc>
                <a:spcPct val="200000"/>
              </a:lnSpc>
            </a:pPr>
            <a:r>
              <a:rPr lang="en-US" sz="2400" b="1" dirty="0" smtClean="0">
                <a:latin typeface="Times New Roman" pitchFamily="18" charset="0"/>
                <a:cs typeface="Times New Roman" pitchFamily="18" charset="0"/>
              </a:rPr>
              <a:t>Wealth </a:t>
            </a:r>
            <a:r>
              <a:rPr lang="en-US" sz="2400" b="1" dirty="0">
                <a:latin typeface="Times New Roman" pitchFamily="18" charset="0"/>
                <a:cs typeface="Times New Roman" pitchFamily="18" charset="0"/>
              </a:rPr>
              <a:t>definition</a:t>
            </a:r>
            <a:r>
              <a:rPr lang="en-US" sz="2400" dirty="0">
                <a:latin typeface="Times New Roman" pitchFamily="18" charset="0"/>
                <a:cs typeface="Times New Roman" pitchFamily="18" charset="0"/>
              </a:rPr>
              <a:t> of </a:t>
            </a:r>
            <a:r>
              <a:rPr lang="en-US" sz="2400" b="1" dirty="0">
                <a:solidFill>
                  <a:srgbClr val="002060"/>
                </a:solidFill>
                <a:latin typeface="Times New Roman" pitchFamily="18" charset="0"/>
                <a:cs typeface="Times New Roman" pitchFamily="18" charset="0"/>
              </a:rPr>
              <a:t>Adam</a:t>
            </a:r>
            <a:r>
              <a:rPr lang="en-US" sz="2400" dirty="0">
                <a:solidFill>
                  <a:srgbClr val="002060"/>
                </a:solidFill>
                <a:latin typeface="Times New Roman" pitchFamily="18" charset="0"/>
                <a:cs typeface="Times New Roman" pitchFamily="18" charset="0"/>
              </a:rPr>
              <a:t> </a:t>
            </a:r>
            <a:r>
              <a:rPr lang="en-US" sz="2400" b="1" dirty="0">
                <a:solidFill>
                  <a:srgbClr val="002060"/>
                </a:solidFill>
                <a:latin typeface="Times New Roman" pitchFamily="18" charset="0"/>
                <a:cs typeface="Times New Roman" pitchFamily="18" charset="0"/>
              </a:rPr>
              <a:t>Smith</a:t>
            </a:r>
            <a:r>
              <a:rPr lang="en-US" sz="2400" dirty="0">
                <a:solidFill>
                  <a:srgbClr val="002060"/>
                </a:solidFill>
                <a:latin typeface="Times New Roman" pitchFamily="18" charset="0"/>
                <a:cs typeface="Times New Roman" pitchFamily="18" charset="0"/>
              </a:rPr>
              <a:t> </a:t>
            </a:r>
            <a:r>
              <a:rPr lang="en-US" sz="2400" dirty="0">
                <a:latin typeface="Times New Roman" pitchFamily="18" charset="0"/>
                <a:cs typeface="Times New Roman" pitchFamily="18" charset="0"/>
              </a:rPr>
              <a:t>- </a:t>
            </a:r>
            <a:r>
              <a:rPr lang="en-US" sz="2400" u="sng" dirty="0">
                <a:solidFill>
                  <a:srgbClr val="C00000"/>
                </a:solidFill>
                <a:latin typeface="Times New Roman" pitchFamily="18" charset="0"/>
                <a:cs typeface="Times New Roman" pitchFamily="18" charset="0"/>
              </a:rPr>
              <a:t>Father of Economics </a:t>
            </a:r>
          </a:p>
          <a:p>
            <a:pPr lvl="3">
              <a:lnSpc>
                <a:spcPct val="200000"/>
              </a:lnSpc>
            </a:pPr>
            <a:r>
              <a:rPr lang="en-US" sz="2400" b="1" dirty="0" smtClean="0">
                <a:latin typeface="Times New Roman" pitchFamily="18" charset="0"/>
                <a:cs typeface="Times New Roman" pitchFamily="18" charset="0"/>
              </a:rPr>
              <a:t>Science </a:t>
            </a:r>
            <a:r>
              <a:rPr lang="en-US" sz="2400" b="1" dirty="0">
                <a:latin typeface="Times New Roman" pitchFamily="18" charset="0"/>
                <a:cs typeface="Times New Roman" pitchFamily="18" charset="0"/>
              </a:rPr>
              <a:t>of Material Welfare </a:t>
            </a:r>
            <a:r>
              <a:rPr lang="en-US" sz="2400" dirty="0">
                <a:latin typeface="Times New Roman" pitchFamily="18" charset="0"/>
                <a:cs typeface="Times New Roman" pitchFamily="18" charset="0"/>
              </a:rPr>
              <a:t>definition of </a:t>
            </a:r>
            <a:r>
              <a:rPr lang="en-US" sz="2400" b="1" dirty="0">
                <a:solidFill>
                  <a:srgbClr val="002060"/>
                </a:solidFill>
                <a:latin typeface="Times New Roman" pitchFamily="18" charset="0"/>
                <a:cs typeface="Times New Roman" pitchFamily="18" charset="0"/>
              </a:rPr>
              <a:t>Alfred Marshall </a:t>
            </a:r>
          </a:p>
          <a:p>
            <a:pPr lvl="3">
              <a:lnSpc>
                <a:spcPct val="200000"/>
              </a:lnSpc>
            </a:pPr>
            <a:r>
              <a:rPr lang="en-US" sz="2400" b="1" dirty="0" smtClean="0">
                <a:latin typeface="Times New Roman" pitchFamily="18" charset="0"/>
                <a:cs typeface="Times New Roman" pitchFamily="18" charset="0"/>
              </a:rPr>
              <a:t>Scarcity </a:t>
            </a:r>
            <a:r>
              <a:rPr lang="en-US" sz="2400" b="1" dirty="0">
                <a:latin typeface="Times New Roman" pitchFamily="18" charset="0"/>
                <a:cs typeface="Times New Roman" pitchFamily="18" charset="0"/>
              </a:rPr>
              <a:t>definition </a:t>
            </a:r>
            <a:r>
              <a:rPr lang="en-US" sz="2400" dirty="0">
                <a:latin typeface="Times New Roman" pitchFamily="18" charset="0"/>
                <a:cs typeface="Times New Roman" pitchFamily="18" charset="0"/>
              </a:rPr>
              <a:t>of </a:t>
            </a:r>
            <a:r>
              <a:rPr lang="en-US" sz="2400" b="1" dirty="0">
                <a:solidFill>
                  <a:srgbClr val="002060"/>
                </a:solidFill>
                <a:latin typeface="Times New Roman" pitchFamily="18" charset="0"/>
                <a:cs typeface="Times New Roman" pitchFamily="18" charset="0"/>
              </a:rPr>
              <a:t>Lionel Robbins </a:t>
            </a:r>
          </a:p>
          <a:p>
            <a:pPr lvl="3">
              <a:lnSpc>
                <a:spcPct val="200000"/>
              </a:lnSpc>
            </a:pPr>
            <a:r>
              <a:rPr lang="en-US" sz="2400" b="1" dirty="0" smtClean="0">
                <a:latin typeface="Times New Roman" pitchFamily="18" charset="0"/>
                <a:cs typeface="Times New Roman" pitchFamily="18" charset="0"/>
              </a:rPr>
              <a:t>Growth </a:t>
            </a:r>
            <a:r>
              <a:rPr lang="en-US" sz="2400" b="1" dirty="0">
                <a:latin typeface="Times New Roman" pitchFamily="18" charset="0"/>
                <a:cs typeface="Times New Roman" pitchFamily="18" charset="0"/>
              </a:rPr>
              <a:t>definition </a:t>
            </a:r>
            <a:r>
              <a:rPr lang="en-US" sz="2400" dirty="0">
                <a:latin typeface="Times New Roman" pitchFamily="18" charset="0"/>
                <a:cs typeface="Times New Roman" pitchFamily="18" charset="0"/>
              </a:rPr>
              <a:t>of </a:t>
            </a:r>
            <a:r>
              <a:rPr lang="en-US" sz="2400" b="1" dirty="0">
                <a:solidFill>
                  <a:srgbClr val="002060"/>
                </a:solidFill>
                <a:latin typeface="Times New Roman" pitchFamily="18" charset="0"/>
                <a:cs typeface="Times New Roman" pitchFamily="18" charset="0"/>
              </a:rPr>
              <a:t>Paul Samuelson </a:t>
            </a:r>
            <a:r>
              <a:rPr lang="en-US" sz="2400" b="1" dirty="0" smtClean="0">
                <a:solidFill>
                  <a:srgbClr val="002060"/>
                </a:solidFill>
                <a:latin typeface="Times New Roman" pitchFamily="18" charset="0"/>
                <a:cs typeface="Times New Roman" pitchFamily="18" charset="0"/>
              </a:rPr>
              <a:t>&amp; Keynes</a:t>
            </a:r>
            <a:endParaRPr lang="en-US" sz="2400" b="1" dirty="0">
              <a:solidFill>
                <a:srgbClr val="002060"/>
              </a:solidFill>
              <a:latin typeface="Times New Roman" pitchFamily="18" charset="0"/>
              <a:cs typeface="Times New Roman" pitchFamily="18" charset="0"/>
            </a:endParaRPr>
          </a:p>
          <a:p>
            <a:endParaRPr lang="en-IN" sz="2400" dirty="0"/>
          </a:p>
        </p:txBody>
      </p:sp>
    </p:spTree>
    <p:extLst>
      <p:ext uri="{BB962C8B-B14F-4D97-AF65-F5344CB8AC3E}">
        <p14:creationId xmlns:p14="http://schemas.microsoft.com/office/powerpoint/2010/main" xmlns="" val="36561797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a:bodyPr>
          <a:lstStyle/>
          <a:p>
            <a:r>
              <a:rPr lang="en-GB" sz="2800" b="1" dirty="0">
                <a:latin typeface="Times New Roman" pitchFamily="18" charset="0"/>
                <a:cs typeface="Times New Roman" pitchFamily="18" charset="0"/>
              </a:rPr>
              <a:t>Law of Demand</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9144000" cy="5715000"/>
          </a:xfrm>
        </p:spPr>
        <p:txBody>
          <a:bodyPr>
            <a:normAutofit/>
          </a:bodyPr>
          <a:lstStyle/>
          <a:p>
            <a:pPr algn="just">
              <a:lnSpc>
                <a:spcPct val="150000"/>
              </a:lnSpc>
              <a:buNone/>
            </a:pPr>
            <a:r>
              <a:rPr lang="en-GB" sz="2400" dirty="0" smtClean="0">
                <a:latin typeface="Times New Roman" pitchFamily="18" charset="0"/>
                <a:cs typeface="Times New Roman" pitchFamily="18" charset="0"/>
              </a:rPr>
              <a:t>	It is functional </a:t>
            </a:r>
            <a:r>
              <a:rPr lang="en-GB" sz="2400" dirty="0">
                <a:latin typeface="Times New Roman" pitchFamily="18" charset="0"/>
                <a:cs typeface="Times New Roman" pitchFamily="18" charset="0"/>
              </a:rPr>
              <a:t>relationship between </a:t>
            </a:r>
            <a:r>
              <a:rPr lang="en-GB" sz="2400" b="1" dirty="0">
                <a:latin typeface="Times New Roman" pitchFamily="18" charset="0"/>
                <a:cs typeface="Times New Roman" pitchFamily="18" charset="0"/>
              </a:rPr>
              <a:t>price</a:t>
            </a:r>
            <a:r>
              <a:rPr lang="en-GB" sz="2400" dirty="0">
                <a:latin typeface="Times New Roman" pitchFamily="18" charset="0"/>
                <a:cs typeface="Times New Roman" pitchFamily="18" charset="0"/>
              </a:rPr>
              <a:t> and </a:t>
            </a:r>
            <a:r>
              <a:rPr lang="en-GB" sz="2400" b="1" dirty="0">
                <a:latin typeface="Times New Roman" pitchFamily="18" charset="0"/>
                <a:cs typeface="Times New Roman" pitchFamily="18" charset="0"/>
              </a:rPr>
              <a:t>quantity of a commodity demanded</a:t>
            </a:r>
            <a:r>
              <a:rPr lang="en-GB" sz="2400" dirty="0">
                <a:latin typeface="Times New Roman" pitchFamily="18" charset="0"/>
                <a:cs typeface="Times New Roman" pitchFamily="18" charset="0"/>
              </a:rPr>
              <a:t>. </a:t>
            </a:r>
            <a:endParaRPr lang="en-GB" sz="2400" dirty="0" smtClean="0">
              <a:latin typeface="Times New Roman" pitchFamily="18" charset="0"/>
              <a:cs typeface="Times New Roman" pitchFamily="18" charset="0"/>
            </a:endParaRPr>
          </a:p>
          <a:p>
            <a:pPr algn="just">
              <a:lnSpc>
                <a:spcPct val="150000"/>
              </a:lnSpc>
              <a:buNone/>
            </a:pPr>
            <a:r>
              <a:rPr lang="en-GB" sz="2400" dirty="0">
                <a:latin typeface="Times New Roman" pitchFamily="18" charset="0"/>
                <a:cs typeface="Times New Roman" pitchFamily="18" charset="0"/>
              </a:rPr>
              <a:t>	</a:t>
            </a:r>
            <a:r>
              <a:rPr lang="en-GB" sz="2400" dirty="0" smtClean="0">
                <a:latin typeface="Times New Roman" pitchFamily="18" charset="0"/>
                <a:cs typeface="Times New Roman" pitchFamily="18" charset="0"/>
              </a:rPr>
              <a:t>“Other things </a:t>
            </a:r>
            <a:r>
              <a:rPr lang="en-GB" sz="2400" dirty="0">
                <a:latin typeface="Times New Roman" pitchFamily="18" charset="0"/>
                <a:cs typeface="Times New Roman" pitchFamily="18" charset="0"/>
              </a:rPr>
              <a:t>being equal, if the price of a commodity falls, the quantity demanded of it will rise and if price of the commodity rises, its quantity demanded will decline</a:t>
            </a:r>
            <a:r>
              <a:rPr lang="en-GB" sz="2400" dirty="0" smtClean="0">
                <a:latin typeface="Times New Roman" pitchFamily="18" charset="0"/>
                <a:cs typeface="Times New Roman" pitchFamily="18" charset="0"/>
              </a:rPr>
              <a:t>.”</a:t>
            </a:r>
          </a:p>
          <a:p>
            <a:pPr algn="just">
              <a:lnSpc>
                <a:spcPct val="150000"/>
              </a:lnSpc>
              <a:buNone/>
            </a:pPr>
            <a:r>
              <a:rPr lang="en-GB" sz="2400" dirty="0" smtClean="0">
                <a:latin typeface="Times New Roman" pitchFamily="18" charset="0"/>
                <a:cs typeface="Times New Roman" pitchFamily="18" charset="0"/>
              </a:rPr>
              <a:t>	There is </a:t>
            </a:r>
            <a:r>
              <a:rPr lang="en-GB" sz="2400" dirty="0">
                <a:latin typeface="Times New Roman" pitchFamily="18" charset="0"/>
                <a:cs typeface="Times New Roman" pitchFamily="18" charset="0"/>
              </a:rPr>
              <a:t>an </a:t>
            </a:r>
            <a:r>
              <a:rPr lang="en-GB" sz="2400" b="1" dirty="0">
                <a:latin typeface="Times New Roman" pitchFamily="18" charset="0"/>
                <a:cs typeface="Times New Roman" pitchFamily="18" charset="0"/>
              </a:rPr>
              <a:t>inverse relationship </a:t>
            </a:r>
            <a:r>
              <a:rPr lang="en-GB" sz="2400" dirty="0">
                <a:latin typeface="Times New Roman" pitchFamily="18" charset="0"/>
                <a:cs typeface="Times New Roman" pitchFamily="18" charset="0"/>
              </a:rPr>
              <a:t>between </a:t>
            </a:r>
            <a:r>
              <a:rPr lang="en-GB" sz="2400" b="1" dirty="0">
                <a:latin typeface="Times New Roman" pitchFamily="18" charset="0"/>
                <a:cs typeface="Times New Roman" pitchFamily="18" charset="0"/>
              </a:rPr>
              <a:t>price</a:t>
            </a:r>
            <a:r>
              <a:rPr lang="en-GB" sz="2400" dirty="0">
                <a:latin typeface="Times New Roman" pitchFamily="18" charset="0"/>
                <a:cs typeface="Times New Roman" pitchFamily="18" charset="0"/>
              </a:rPr>
              <a:t> and </a:t>
            </a:r>
            <a:r>
              <a:rPr lang="en-GB" sz="2400" b="1" dirty="0">
                <a:latin typeface="Times New Roman" pitchFamily="18" charset="0"/>
                <a:cs typeface="Times New Roman" pitchFamily="18" charset="0"/>
              </a:rPr>
              <a:t>quantity demanded</a:t>
            </a:r>
            <a:r>
              <a:rPr lang="en-GB" sz="2400" dirty="0">
                <a:latin typeface="Times New Roman" pitchFamily="18" charset="0"/>
                <a:cs typeface="Times New Roman" pitchFamily="18" charset="0"/>
              </a:rPr>
              <a:t>, other things remaining the same</a:t>
            </a:r>
            <a:r>
              <a:rPr lang="en-GB" sz="2400" dirty="0" smtClean="0">
                <a:latin typeface="Times New Roman" pitchFamily="18" charset="0"/>
                <a:cs typeface="Times New Roman" pitchFamily="18" charset="0"/>
              </a:rPr>
              <a:t>.</a:t>
            </a:r>
          </a:p>
          <a:p>
            <a:pPr algn="just">
              <a:lnSpc>
                <a:spcPct val="150000"/>
              </a:lnSpc>
              <a:buNone/>
            </a:pPr>
            <a:r>
              <a:rPr lang="en-US" sz="2400" dirty="0" smtClean="0">
                <a:latin typeface="Times New Roman" pitchFamily="18" charset="0"/>
                <a:cs typeface="Times New Roman" pitchFamily="18" charset="0"/>
              </a:rPr>
              <a:t>	The demand curve slopes </a:t>
            </a:r>
            <a:r>
              <a:rPr lang="en-US" sz="2400" b="1" dirty="0" smtClean="0">
                <a:latin typeface="Times New Roman" pitchFamily="18" charset="0"/>
                <a:cs typeface="Times New Roman" pitchFamily="18" charset="0"/>
              </a:rPr>
              <a:t>downward</a:t>
            </a:r>
            <a:r>
              <a:rPr lang="en-US" sz="2400" dirty="0" smtClean="0">
                <a:latin typeface="Times New Roman" pitchFamily="18" charset="0"/>
                <a:cs typeface="Times New Roman" pitchFamily="18" charset="0"/>
              </a:rPr>
              <a:t> from </a:t>
            </a:r>
            <a:r>
              <a:rPr lang="en-US" sz="2400" b="1" dirty="0" smtClean="0">
                <a:latin typeface="Times New Roman" pitchFamily="18" charset="0"/>
                <a:cs typeface="Times New Roman" pitchFamily="18" charset="0"/>
              </a:rPr>
              <a:t>left to right</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Times New Roman" pitchFamily="18" charset="0"/>
                <a:cs typeface="Times New Roman" pitchFamily="18" charset="0"/>
              </a:rPr>
              <a:t>The demand curve slopes </a:t>
            </a:r>
            <a:r>
              <a:rPr lang="en-US" sz="2400" b="1" dirty="0" smtClean="0">
                <a:latin typeface="Times New Roman" pitchFamily="18" charset="0"/>
                <a:cs typeface="Times New Roman" pitchFamily="18" charset="0"/>
              </a:rPr>
              <a:t>downward</a:t>
            </a:r>
            <a:r>
              <a:rPr lang="en-US" sz="2400" dirty="0" smtClean="0">
                <a:latin typeface="Times New Roman" pitchFamily="18" charset="0"/>
                <a:cs typeface="Times New Roman" pitchFamily="18" charset="0"/>
              </a:rPr>
              <a:t> from </a:t>
            </a:r>
            <a:r>
              <a:rPr lang="en-US" sz="2400" b="1" dirty="0" smtClean="0">
                <a:latin typeface="Times New Roman" pitchFamily="18" charset="0"/>
                <a:cs typeface="Times New Roman" pitchFamily="18" charset="0"/>
              </a:rPr>
              <a:t>left to right</a:t>
            </a:r>
            <a:r>
              <a:rPr lang="en-US" sz="2400" dirty="0" smtClean="0">
                <a:latin typeface="Times New Roman" pitchFamily="18" charset="0"/>
                <a:cs typeface="Times New Roman" pitchFamily="18" charset="0"/>
              </a:rPr>
              <a:t>.</a:t>
            </a:r>
            <a:br>
              <a:rPr lang="en-US" sz="2400" dirty="0" smtClean="0">
                <a:latin typeface="Times New Roman" pitchFamily="18" charset="0"/>
                <a:cs typeface="Times New Roman" pitchFamily="18" charset="0"/>
              </a:rPr>
            </a:br>
            <a:r>
              <a:rPr lang="en-US" sz="2400" b="1" dirty="0" smtClean="0">
                <a:solidFill>
                  <a:srgbClr val="FF0000"/>
                </a:solidFill>
                <a:latin typeface="Times New Roman" pitchFamily="18" charset="0"/>
                <a:cs typeface="Times New Roman" pitchFamily="18" charset="0"/>
              </a:rPr>
              <a:t>Why ?</a:t>
            </a:r>
            <a:endParaRPr lang="en-US" sz="2400" b="1" dirty="0">
              <a:solidFill>
                <a:srgbClr val="FF0000"/>
              </a:solidFill>
            </a:endParaRPr>
          </a:p>
        </p:txBody>
      </p:sp>
      <p:sp>
        <p:nvSpPr>
          <p:cNvPr id="3" name="Content Placeholder 2"/>
          <p:cNvSpPr>
            <a:spLocks noGrp="1"/>
          </p:cNvSpPr>
          <p:nvPr>
            <p:ph idx="1"/>
          </p:nvPr>
        </p:nvSpPr>
        <p:spPr/>
        <p:txBody>
          <a:bodyPr>
            <a:normAutofit fontScale="85000" lnSpcReduction="10000"/>
          </a:bodyPr>
          <a:lstStyle/>
          <a:p>
            <a:pPr algn="just">
              <a:buNone/>
            </a:pPr>
            <a:r>
              <a:rPr lang="en-US" b="1" dirty="0" smtClean="0">
                <a:latin typeface="Times New Roman" pitchFamily="18" charset="0"/>
                <a:cs typeface="Times New Roman" pitchFamily="18" charset="0"/>
              </a:rPr>
              <a:t>Price effect of demand</a:t>
            </a:r>
          </a:p>
          <a:p>
            <a:pPr marL="514350" indent="-514350" algn="just">
              <a:buFont typeface="+mj-lt"/>
              <a:buAutoNum type="arabicPeriod"/>
            </a:pPr>
            <a:r>
              <a:rPr lang="en-US" b="1" dirty="0" smtClean="0">
                <a:latin typeface="Times New Roman" pitchFamily="18" charset="0"/>
                <a:cs typeface="Times New Roman" pitchFamily="18" charset="0"/>
              </a:rPr>
              <a:t> </a:t>
            </a:r>
            <a:r>
              <a:rPr lang="en-GB" b="1" dirty="0">
                <a:latin typeface="Times New Roman" pitchFamily="18" charset="0"/>
                <a:cs typeface="Times New Roman" pitchFamily="18" charset="0"/>
              </a:rPr>
              <a:t>Income Effect </a:t>
            </a:r>
            <a:r>
              <a:rPr lang="en-GB"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fall in price of a commodity results in a rise in the consumer’s real income. He can, therefore, purchase more of it. </a:t>
            </a:r>
          </a:p>
          <a:p>
            <a:pPr marL="514350" indent="-514350" algn="just">
              <a:buFont typeface="+mj-lt"/>
              <a:buAutoNum type="arabicPeriod"/>
            </a:pPr>
            <a:r>
              <a:rPr lang="en-US" b="1" dirty="0" smtClean="0">
                <a:latin typeface="Times New Roman" pitchFamily="18" charset="0"/>
                <a:cs typeface="Times New Roman" pitchFamily="18" charset="0"/>
              </a:rPr>
              <a:t>Substitution </a:t>
            </a:r>
            <a:r>
              <a:rPr lang="en-US" b="1" dirty="0">
                <a:latin typeface="Times New Roman" pitchFamily="18" charset="0"/>
                <a:cs typeface="Times New Roman" pitchFamily="18" charset="0"/>
              </a:rPr>
              <a:t>Effect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fall in price of a commodity, while the prices of its substitutes remain constant, will make it cheaper and attractive to the consumers. Conversely, a rise in the price of the commodity, while the prices of its substitutes remain constant, will make it unattractive to the consumers who will demand less of it.  </a:t>
            </a:r>
          </a:p>
          <a:p>
            <a:pPr algn="just">
              <a:buNone/>
            </a:pPr>
            <a:endParaRPr lang="en-US" b="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915400" cy="5516563"/>
          </a:xfrm>
        </p:spPr>
        <p:txBody>
          <a:bodyPr>
            <a:normAutofit/>
          </a:bodyPr>
          <a:lstStyle/>
          <a:p>
            <a:pPr algn="just">
              <a:lnSpc>
                <a:spcPct val="150000"/>
              </a:lnSpc>
              <a:buNone/>
            </a:pPr>
            <a:r>
              <a:rPr lang="en-US" sz="2400" dirty="0" smtClean="0">
                <a:latin typeface="Times New Roman" pitchFamily="18" charset="0"/>
                <a:cs typeface="Times New Roman" pitchFamily="18" charset="0"/>
              </a:rPr>
              <a:t>The substitution effect is more certain and important than income effect</a:t>
            </a:r>
          </a:p>
          <a:p>
            <a:pPr algn="just">
              <a:lnSpc>
                <a:spcPct val="150000"/>
              </a:lnSpc>
            </a:pPr>
            <a:r>
              <a:rPr lang="en-US" sz="2400" dirty="0" smtClean="0">
                <a:latin typeface="Times New Roman" pitchFamily="18" charset="0"/>
                <a:cs typeface="Times New Roman" pitchFamily="18" charset="0"/>
              </a:rPr>
              <a:t>Both act in same direction for normal or superior goods</a:t>
            </a:r>
          </a:p>
          <a:p>
            <a:pPr algn="just">
              <a:lnSpc>
                <a:spcPct val="150000"/>
              </a:lnSpc>
            </a:pPr>
            <a:r>
              <a:rPr lang="en-US" sz="2400" dirty="0" smtClean="0">
                <a:latin typeface="Times New Roman" pitchFamily="18" charset="0"/>
                <a:cs typeface="Times New Roman" pitchFamily="18" charset="0"/>
              </a:rPr>
              <a:t>Both act </a:t>
            </a:r>
            <a:r>
              <a:rPr lang="en-US" sz="2400" smtClean="0">
                <a:latin typeface="Times New Roman" pitchFamily="18" charset="0"/>
                <a:cs typeface="Times New Roman" pitchFamily="18" charset="0"/>
              </a:rPr>
              <a:t>in opposite </a:t>
            </a:r>
            <a:r>
              <a:rPr lang="en-US" sz="2400" dirty="0" smtClean="0">
                <a:latin typeface="Times New Roman" pitchFamily="18" charset="0"/>
                <a:cs typeface="Times New Roman" pitchFamily="18" charset="0"/>
              </a:rPr>
              <a:t>direction for inferior goods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915400" cy="5516563"/>
          </a:xfrm>
        </p:spPr>
        <p:txBody>
          <a:bodyPr>
            <a:normAutofit/>
          </a:bodyPr>
          <a:lstStyle/>
          <a:p>
            <a:pPr algn="just">
              <a:lnSpc>
                <a:spcPct val="150000"/>
              </a:lnSpc>
              <a:buNone/>
            </a:pP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Extension and Contraction of Demand: </a:t>
            </a:r>
          </a:p>
          <a:p>
            <a:pPr algn="just">
              <a:lnSpc>
                <a:spcPct val="150000"/>
              </a:lnSpc>
            </a:pP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When the quantity demanded of a good rises due to the fall in price, it is called extension of demand.  </a:t>
            </a:r>
          </a:p>
          <a:p>
            <a:pPr algn="just">
              <a:lnSpc>
                <a:spcPct val="150000"/>
              </a:lnSpc>
            </a:pPr>
            <a:r>
              <a:rPr lang="en-US" sz="2400" dirty="0" smtClean="0">
                <a:latin typeface="Times New Roman" pitchFamily="18" charset="0"/>
                <a:cs typeface="Times New Roman" pitchFamily="18" charset="0"/>
              </a:rPr>
              <a:t>	When the quantity demanded of a good decrease due to rise in the price, it is called contraction of demand.</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458200" cy="5516563"/>
          </a:xfrm>
        </p:spPr>
        <p:txBody>
          <a:bodyPr>
            <a:normAutofit lnSpcReduction="10000"/>
          </a:bodyPr>
          <a:lstStyle/>
          <a:p>
            <a:pPr algn="ctr">
              <a:lnSpc>
                <a:spcPct val="150000"/>
              </a:lnSpc>
              <a:buNone/>
            </a:pPr>
            <a:r>
              <a:rPr lang="en-US" sz="2400" b="1" dirty="0" smtClean="0">
                <a:latin typeface="Times New Roman" pitchFamily="18" charset="0"/>
                <a:cs typeface="Times New Roman" pitchFamily="18" charset="0"/>
              </a:rPr>
              <a:t>Exceptions to the Law of Demand </a:t>
            </a:r>
          </a:p>
          <a:p>
            <a:pPr algn="just">
              <a:lnSpc>
                <a:spcPct val="150000"/>
              </a:lnSpc>
              <a:buNone/>
            </a:pPr>
            <a:r>
              <a:rPr lang="en-US" sz="2400" dirty="0" smtClean="0">
                <a:latin typeface="Times New Roman" pitchFamily="18" charset="0"/>
                <a:cs typeface="Times New Roman" pitchFamily="18" charset="0"/>
              </a:rPr>
              <a:t>1.According to </a:t>
            </a:r>
            <a:r>
              <a:rPr lang="en-US" sz="2400" dirty="0" err="1" smtClean="0">
                <a:latin typeface="Times New Roman" pitchFamily="18" charset="0"/>
                <a:cs typeface="Times New Roman" pitchFamily="18" charset="0"/>
              </a:rPr>
              <a:t>Thorstein</a:t>
            </a:r>
            <a:r>
              <a:rPr lang="en-US" sz="2400" dirty="0" smtClean="0">
                <a:latin typeface="Times New Roman" pitchFamily="18" charset="0"/>
                <a:cs typeface="Times New Roman" pitchFamily="18" charset="0"/>
              </a:rPr>
              <a:t> Veblen, some consumers measure the utility of a commodity entirely based on its price i.e., for them, the greater the price of a commodity, the greater is its utility for them. </a:t>
            </a:r>
          </a:p>
          <a:p>
            <a:pPr algn="just">
              <a:lnSpc>
                <a:spcPct val="150000"/>
              </a:lnSpc>
              <a:buNone/>
            </a:pPr>
            <a:r>
              <a:rPr lang="en-US" sz="2400" dirty="0" smtClean="0">
                <a:latin typeface="Times New Roman" pitchFamily="18" charset="0"/>
                <a:cs typeface="Times New Roman" pitchFamily="18" charset="0"/>
              </a:rPr>
              <a:t>For example, diamonds are considered as prestigious good in the society. However, the consumer will buy less of the diamonds, even if its price is low, because with the fall in price its prestige value will go down. Similarly, at higher price, quantity demanded of diamonds by a consumer will rise.</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534400" cy="5440363"/>
          </a:xfrm>
        </p:spPr>
        <p:txBody>
          <a:bodyPr>
            <a:normAutofit fontScale="92500" lnSpcReduction="10000"/>
          </a:bodyPr>
          <a:lstStyle/>
          <a:p>
            <a:pPr marL="0" lvl="0" indent="0" algn="just" fontAlgn="base">
              <a:spcBef>
                <a:spcPct val="0"/>
              </a:spcBef>
              <a:spcAft>
                <a:spcPct val="0"/>
              </a:spcAft>
              <a:buNone/>
            </a:pPr>
            <a:endParaRPr lang="en-US" sz="2800" dirty="0" smtClean="0">
              <a:latin typeface="Times New Roman" pitchFamily="18" charset="0"/>
              <a:cs typeface="Times New Roman" pitchFamily="18" charset="0"/>
            </a:endParaRPr>
          </a:p>
          <a:p>
            <a:pPr marL="0" lvl="0" indent="0" algn="just" eaLnBrk="0" fontAlgn="base" hangingPunct="0">
              <a:spcBef>
                <a:spcPct val="0"/>
              </a:spcBef>
              <a:spcAft>
                <a:spcPct val="0"/>
              </a:spcAft>
              <a:buNone/>
            </a:pPr>
            <a:r>
              <a:rPr lang="en-US" sz="2800" dirty="0" smtClean="0">
                <a:latin typeface="Times New Roman" pitchFamily="18" charset="0"/>
                <a:cs typeface="Times New Roman" pitchFamily="18" charset="0"/>
              </a:rPr>
              <a:t>2) </a:t>
            </a:r>
            <a:r>
              <a:rPr lang="en-US" sz="2800" b="1" dirty="0" err="1" smtClean="0">
                <a:latin typeface="Times New Roman" pitchFamily="18" charset="0"/>
                <a:cs typeface="Times New Roman" pitchFamily="18" charset="0"/>
              </a:rPr>
              <a:t>Giffen</a:t>
            </a:r>
            <a:r>
              <a:rPr lang="en-US" sz="2800" b="1" dirty="0" smtClean="0">
                <a:latin typeface="Times New Roman" pitchFamily="18" charset="0"/>
                <a:cs typeface="Times New Roman" pitchFamily="18" charset="0"/>
              </a:rPr>
              <a:t> paradox: </a:t>
            </a:r>
            <a:r>
              <a:rPr lang="en-US" sz="2800" dirty="0" smtClean="0">
                <a:latin typeface="Times New Roman" pitchFamily="18" charset="0"/>
                <a:cs typeface="Times New Roman" pitchFamily="18" charset="0"/>
              </a:rPr>
              <a:t>Another exception to the law of demand was pointed out by </a:t>
            </a:r>
            <a:r>
              <a:rPr lang="en-US" sz="2800" b="1" dirty="0" smtClean="0">
                <a:latin typeface="Times New Roman" pitchFamily="18" charset="0"/>
                <a:cs typeface="Times New Roman" pitchFamily="18" charset="0"/>
              </a:rPr>
              <a:t>Sir Robert </a:t>
            </a:r>
            <a:r>
              <a:rPr lang="en-US" sz="2800" b="1" dirty="0" err="1" smtClean="0">
                <a:latin typeface="Times New Roman" pitchFamily="18" charset="0"/>
                <a:cs typeface="Times New Roman" pitchFamily="18" charset="0"/>
              </a:rPr>
              <a:t>Giffen</a:t>
            </a:r>
            <a:r>
              <a:rPr lang="en-US" sz="2800" b="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who observed that when the prices of bread/potatoes increased, the low-paid British workers, in the early 19th century, purchased more of bread/potatoes and not less of them. This is contrary to the law of demand. The reason for this is that these British workers consumed a diet of mainly bread/potatoes and when their prices went up they were compelled to spend more on given quantities of bread/potatoes. Therefore, they could not afford to purchase as much meat as before. Hence, after the name of Robert </a:t>
            </a:r>
            <a:r>
              <a:rPr lang="en-US" sz="2800" dirty="0" err="1" smtClean="0">
                <a:latin typeface="Times New Roman" pitchFamily="18" charset="0"/>
                <a:cs typeface="Times New Roman" pitchFamily="18" charset="0"/>
              </a:rPr>
              <a:t>Giffen</a:t>
            </a:r>
            <a:r>
              <a:rPr lang="en-US" sz="2800" dirty="0" smtClean="0">
                <a:latin typeface="Times New Roman" pitchFamily="18" charset="0"/>
                <a:cs typeface="Times New Roman" pitchFamily="18" charset="0"/>
              </a:rPr>
              <a:t>, such goods (bread/potatoes) are called </a:t>
            </a:r>
            <a:r>
              <a:rPr lang="en-US" sz="2800" dirty="0" err="1" smtClean="0">
                <a:latin typeface="Times New Roman" pitchFamily="18" charset="0"/>
                <a:cs typeface="Times New Roman" pitchFamily="18" charset="0"/>
              </a:rPr>
              <a:t>Giffen</a:t>
            </a:r>
            <a:r>
              <a:rPr lang="en-US" sz="2800" dirty="0" smtClean="0">
                <a:latin typeface="Times New Roman" pitchFamily="18" charset="0"/>
                <a:cs typeface="Times New Roman" pitchFamily="18" charset="0"/>
              </a:rPr>
              <a:t> goods.</a:t>
            </a:r>
          </a:p>
          <a:p>
            <a:pPr marL="0" lvl="0" indent="0" algn="just" eaLnBrk="0" fontAlgn="base" hangingPunct="0">
              <a:spcBef>
                <a:spcPct val="0"/>
              </a:spcBef>
              <a:spcAft>
                <a:spcPct val="0"/>
              </a:spcAft>
              <a:buNone/>
            </a:pPr>
            <a:r>
              <a:rPr lang="en-US" sz="2800" b="1" dirty="0" err="1" smtClean="0">
                <a:latin typeface="Times New Roman" pitchFamily="18" charset="0"/>
                <a:cs typeface="Times New Roman" pitchFamily="18" charset="0"/>
              </a:rPr>
              <a:t>Bajra</a:t>
            </a:r>
            <a:r>
              <a:rPr lang="en-US" sz="2800" b="1" dirty="0" smtClean="0">
                <a:latin typeface="Times New Roman" pitchFamily="18" charset="0"/>
                <a:cs typeface="Times New Roman" pitchFamily="18" charset="0"/>
              </a:rPr>
              <a:t> meal </a:t>
            </a:r>
            <a:r>
              <a:rPr lang="en-US" sz="2800" b="1" dirty="0" err="1" smtClean="0">
                <a:latin typeface="Times New Roman" pitchFamily="18" charset="0"/>
                <a:cs typeface="Times New Roman" pitchFamily="18" charset="0"/>
              </a:rPr>
              <a:t>vs</a:t>
            </a:r>
            <a:r>
              <a:rPr lang="en-US" sz="2800" b="1" dirty="0" smtClean="0">
                <a:latin typeface="Times New Roman" pitchFamily="18" charset="0"/>
                <a:cs typeface="Times New Roman" pitchFamily="18" charset="0"/>
              </a:rPr>
              <a:t> pulses</a:t>
            </a:r>
          </a:p>
          <a:p>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76400"/>
            <a:ext cx="8534400" cy="2895600"/>
          </a:xfrm>
        </p:spPr>
        <p:txBody>
          <a:bodyPr>
            <a:normAutofit/>
          </a:bodyPr>
          <a:lstStyle/>
          <a:p>
            <a:pPr marL="0" lvl="0" indent="0" algn="just" fontAlgn="base">
              <a:spcBef>
                <a:spcPct val="0"/>
              </a:spcBef>
              <a:spcAft>
                <a:spcPct val="0"/>
              </a:spcAft>
              <a:buNone/>
            </a:pPr>
            <a:endParaRPr lang="en-US" sz="2800" dirty="0" smtClean="0">
              <a:latin typeface="Times New Roman" pitchFamily="18" charset="0"/>
              <a:cs typeface="Times New Roman" pitchFamily="18" charset="0"/>
            </a:endParaRPr>
          </a:p>
          <a:p>
            <a:pPr marL="0" lvl="0" indent="0" algn="just" eaLnBrk="0" fontAlgn="base" hangingPunct="0">
              <a:spcBef>
                <a:spcPct val="0"/>
              </a:spcBef>
              <a:spcAft>
                <a:spcPct val="0"/>
              </a:spcAft>
              <a:buNone/>
            </a:pPr>
            <a:r>
              <a:rPr lang="en-US" sz="2800" dirty="0" smtClean="0">
                <a:latin typeface="Times New Roman" pitchFamily="18" charset="0"/>
                <a:cs typeface="Times New Roman" pitchFamily="18" charset="0"/>
              </a:rPr>
              <a:t>3) Some times, people expect that the prices of certain goods would still rise in the future and hence, they demand greater quantities of such goods, even if their prices are higher at present.</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LECTURE- 6</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523220"/>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Elasticity of Demand</a:t>
            </a: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86800" cy="5943600"/>
          </a:xfrm>
        </p:spPr>
        <p:txBody>
          <a:bodyPr>
            <a:normAutofit/>
          </a:bodyPr>
          <a:lstStyle/>
          <a:p>
            <a:pPr>
              <a:buNone/>
            </a:pPr>
            <a:r>
              <a:rPr lang="en-US" sz="2400" b="1" dirty="0" smtClean="0">
                <a:latin typeface="Times New Roman" pitchFamily="18" charset="0"/>
                <a:cs typeface="Times New Roman" pitchFamily="18" charset="0"/>
              </a:rPr>
              <a:t>		 	ELASTICITY OF DEMAND </a:t>
            </a:r>
          </a:p>
          <a:p>
            <a:pPr algn="just">
              <a:lnSpc>
                <a:spcPct val="150000"/>
              </a:lnSpc>
              <a:buNone/>
            </a:pPr>
            <a:r>
              <a:rPr lang="en-US" sz="2400" dirty="0" smtClean="0">
                <a:latin typeface="Times New Roman" pitchFamily="18" charset="0"/>
                <a:cs typeface="Times New Roman" pitchFamily="18" charset="0"/>
              </a:rPr>
              <a:t>“Elasticity of demand refers to the sensitiveness or responsiveness of demand to changes in price. Price elasticity of demand is usually referred to as elasticity of demand. Also, there are income elasticity of demand and cross elasticity of demand.”</a:t>
            </a:r>
          </a:p>
          <a:p>
            <a:pPr lvl="0">
              <a:lnSpc>
                <a:spcPct val="150000"/>
              </a:lnSpc>
              <a:buNone/>
            </a:pPr>
            <a:r>
              <a:rPr lang="en-US" sz="2400" b="1" dirty="0" smtClean="0">
                <a:latin typeface="Times New Roman" pitchFamily="18" charset="0"/>
                <a:cs typeface="Times New Roman" pitchFamily="18" charset="0"/>
              </a:rPr>
              <a:t>Price Elasticity of Demand</a:t>
            </a:r>
          </a:p>
          <a:p>
            <a:pPr>
              <a:lnSpc>
                <a:spcPct val="150000"/>
              </a:lnSpc>
              <a:buNone/>
            </a:pPr>
            <a:r>
              <a:rPr lang="en-US" sz="2400" dirty="0" smtClean="0">
                <a:latin typeface="Times New Roman" pitchFamily="18" charset="0"/>
                <a:cs typeface="Times New Roman" pitchFamily="18" charset="0"/>
              </a:rPr>
              <a:t> It is the ratio of proportionate change in quantity</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demanded of a commodity to a given proportionate change in its price. </a:t>
            </a:r>
            <a:endParaRPr lang="en-US" sz="2400" b="1"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buNone/>
            </a:pPr>
            <a:r>
              <a:rPr lang="en-US" dirty="0" smtClean="0">
                <a:latin typeface="Times New Roman" pitchFamily="18" charset="0"/>
                <a:cs typeface="Times New Roman" pitchFamily="18" charset="0"/>
              </a:rPr>
              <a:t>Price elasticity of demand (E</a:t>
            </a:r>
            <a:r>
              <a:rPr lang="en-US" baseline="-25000" dirty="0" smtClean="0">
                <a:latin typeface="Times New Roman" pitchFamily="18" charset="0"/>
                <a:cs typeface="Times New Roman" pitchFamily="18" charset="0"/>
              </a:rPr>
              <a:t>P</a:t>
            </a:r>
            <a:r>
              <a:rPr lang="en-US" dirty="0" smtClean="0">
                <a:latin typeface="Times New Roman" pitchFamily="18" charset="0"/>
                <a:cs typeface="Times New Roman" pitchFamily="18" charset="0"/>
              </a:rPr>
              <a:t>) is, thus, given by:</a:t>
            </a:r>
          </a:p>
          <a:p>
            <a:pPr>
              <a:buNone/>
            </a:pPr>
            <a:r>
              <a:rPr lang="en-US" dirty="0" smtClean="0"/>
              <a:t>	</a:t>
            </a:r>
          </a:p>
          <a:p>
            <a:pPr>
              <a:buNone/>
            </a:pPr>
            <a:r>
              <a:rPr lang="en-US" dirty="0" smtClean="0"/>
              <a:t>	     </a:t>
            </a:r>
            <a:r>
              <a:rPr lang="en-US" sz="2400" dirty="0" smtClean="0">
                <a:latin typeface="Times New Roman" pitchFamily="18" charset="0"/>
                <a:cs typeface="Times New Roman" pitchFamily="18" charset="0"/>
              </a:rPr>
              <a:t>Percentage Change in Quantity Demanded</a:t>
            </a:r>
          </a:p>
          <a:p>
            <a:pPr>
              <a:buNone/>
            </a:pPr>
            <a:r>
              <a:rPr lang="en-US" sz="2400" dirty="0" err="1" smtClean="0">
                <a:latin typeface="Times New Roman" pitchFamily="18" charset="0"/>
                <a:cs typeface="Times New Roman" pitchFamily="18" charset="0"/>
              </a:rPr>
              <a:t>Ep</a:t>
            </a: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Percentage Change in Price</a:t>
            </a: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Where, Q = quantity demanded of a commodity; P= Price.</a:t>
            </a:r>
          </a:p>
          <a:p>
            <a:pPr>
              <a:buNone/>
            </a:pP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cxnSp>
        <p:nvCxnSpPr>
          <p:cNvPr id="8" name="Straight Connector 7"/>
          <p:cNvCxnSpPr/>
          <p:nvPr/>
        </p:nvCxnSpPr>
        <p:spPr>
          <a:xfrm>
            <a:off x="1219200" y="2438400"/>
            <a:ext cx="5715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4581" name="Picture 5" descr="C:\Users\SONY\Desktop\manu thesis\IMG_20200128_090640~2.jpg"/>
          <p:cNvPicPr>
            <a:picLocks noChangeAspect="1" noChangeArrowheads="1"/>
          </p:cNvPicPr>
          <p:nvPr/>
        </p:nvPicPr>
        <p:blipFill>
          <a:blip r:embed="rId2" cstate="print"/>
          <a:srcRect/>
          <a:stretch>
            <a:fillRect/>
          </a:stretch>
        </p:blipFill>
        <p:spPr bwMode="auto">
          <a:xfrm>
            <a:off x="533400" y="3733801"/>
            <a:ext cx="7924800" cy="160019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Wealth Definition</a:t>
            </a:r>
            <a:endParaRPr lang="en-IN" b="1" dirty="0"/>
          </a:p>
        </p:txBody>
      </p:sp>
      <p:sp>
        <p:nvSpPr>
          <p:cNvPr id="3" name="Content Placeholder 2"/>
          <p:cNvSpPr>
            <a:spLocks noGrp="1"/>
          </p:cNvSpPr>
          <p:nvPr>
            <p:ph idx="1"/>
          </p:nvPr>
        </p:nvSpPr>
        <p:spPr>
          <a:xfrm>
            <a:off x="76200" y="1600200"/>
            <a:ext cx="8915400" cy="5105400"/>
          </a:xfrm>
        </p:spPr>
        <p:txBody>
          <a:bodyPr>
            <a:normAutofit/>
          </a:bodyPr>
          <a:lstStyle/>
          <a:p>
            <a:pPr>
              <a:spcBef>
                <a:spcPts val="0"/>
              </a:spcBef>
            </a:pPr>
            <a:r>
              <a:rPr lang="en-US" sz="2400" b="1" dirty="0" smtClean="0">
                <a:latin typeface="Times New Roman" pitchFamily="18" charset="0"/>
                <a:cs typeface="Times New Roman" pitchFamily="18" charset="0"/>
              </a:rPr>
              <a:t>‘Science </a:t>
            </a:r>
            <a:r>
              <a:rPr lang="en-US" sz="2400" b="1" dirty="0">
                <a:latin typeface="Times New Roman" pitchFamily="18" charset="0"/>
                <a:cs typeface="Times New Roman" pitchFamily="18" charset="0"/>
              </a:rPr>
              <a:t>of </a:t>
            </a:r>
            <a:r>
              <a:rPr lang="en-US" sz="2400" b="1" dirty="0" smtClean="0">
                <a:latin typeface="Times New Roman" pitchFamily="18" charset="0"/>
                <a:cs typeface="Times New Roman" pitchFamily="18" charset="0"/>
              </a:rPr>
              <a:t>wealth’ </a:t>
            </a:r>
            <a:r>
              <a:rPr lang="en-US" sz="2400" dirty="0" smtClean="0">
                <a:latin typeface="Times New Roman" pitchFamily="18" charset="0"/>
                <a:cs typeface="Times New Roman" pitchFamily="18" charset="0"/>
              </a:rPr>
              <a:t>or </a:t>
            </a:r>
            <a:r>
              <a:rPr lang="en-US" sz="2400" dirty="0">
                <a:latin typeface="Times New Roman" pitchFamily="18" charset="0"/>
                <a:cs typeface="Times New Roman" pitchFamily="18" charset="0"/>
              </a:rPr>
              <a:t>a </a:t>
            </a:r>
            <a:r>
              <a:rPr lang="en-US" sz="2400" dirty="0" smtClean="0">
                <a:latin typeface="Times New Roman" pitchFamily="18" charset="0"/>
                <a:cs typeface="Times New Roman" pitchFamily="18" charset="0"/>
              </a:rPr>
              <a:t>‘</a:t>
            </a:r>
            <a:r>
              <a:rPr lang="en-US" sz="2400" b="1" dirty="0" smtClean="0">
                <a:latin typeface="Times New Roman" pitchFamily="18" charset="0"/>
                <a:cs typeface="Times New Roman" pitchFamily="18" charset="0"/>
              </a:rPr>
              <a:t>field </a:t>
            </a:r>
            <a:r>
              <a:rPr lang="en-US" sz="2400" b="1" dirty="0">
                <a:latin typeface="Times New Roman" pitchFamily="18" charset="0"/>
                <a:cs typeface="Times New Roman" pitchFamily="18" charset="0"/>
              </a:rPr>
              <a:t>of science concerned </a:t>
            </a:r>
            <a:r>
              <a:rPr lang="en-US" sz="2400" b="1" dirty="0" smtClean="0">
                <a:latin typeface="Times New Roman" pitchFamily="18" charset="0"/>
                <a:cs typeface="Times New Roman" pitchFamily="18" charset="0"/>
              </a:rPr>
              <a:t>with wealth’</a:t>
            </a:r>
            <a:r>
              <a:rPr lang="en-US" sz="2400" b="1" dirty="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a:p>
            <a:pPr>
              <a:spcBef>
                <a:spcPts val="0"/>
              </a:spcBef>
            </a:pPr>
            <a:endParaRPr lang="en-US" sz="2400" b="1" dirty="0" smtClean="0">
              <a:latin typeface="Times New Roman" pitchFamily="18" charset="0"/>
              <a:cs typeface="Times New Roman" pitchFamily="18" charset="0"/>
            </a:endParaRPr>
          </a:p>
          <a:p>
            <a:pPr>
              <a:spcBef>
                <a:spcPts val="0"/>
              </a:spcBef>
            </a:pPr>
            <a:r>
              <a:rPr lang="en-US" sz="2400" dirty="0" smtClean="0">
                <a:latin typeface="Times New Roman" pitchFamily="18" charset="0"/>
                <a:cs typeface="Times New Roman" pitchFamily="18" charset="0"/>
              </a:rPr>
              <a:t>Thus, economics </a:t>
            </a:r>
            <a:r>
              <a:rPr lang="en-US" sz="2400" b="1" dirty="0">
                <a:latin typeface="Times New Roman" pitchFamily="18" charset="0"/>
                <a:cs typeface="Times New Roman" pitchFamily="18" charset="0"/>
              </a:rPr>
              <a:t>enquiry into the factors </a:t>
            </a:r>
            <a:r>
              <a:rPr lang="en-US" sz="2400" dirty="0">
                <a:latin typeface="Times New Roman" pitchFamily="18" charset="0"/>
                <a:cs typeface="Times New Roman" pitchFamily="18" charset="0"/>
              </a:rPr>
              <a:t>that determine the wealth of the country and its </a:t>
            </a:r>
            <a:r>
              <a:rPr lang="en-US" sz="2400" dirty="0" smtClean="0">
                <a:latin typeface="Times New Roman" pitchFamily="18" charset="0"/>
                <a:cs typeface="Times New Roman" pitchFamily="18" charset="0"/>
              </a:rPr>
              <a:t>growth.</a:t>
            </a:r>
          </a:p>
          <a:p>
            <a:pPr>
              <a:spcBef>
                <a:spcPts val="0"/>
              </a:spcBef>
            </a:pPr>
            <a:endParaRPr lang="en-US" sz="2400" dirty="0">
              <a:latin typeface="Times New Roman" pitchFamily="18" charset="0"/>
              <a:cs typeface="Times New Roman" pitchFamily="18" charset="0"/>
            </a:endParaRPr>
          </a:p>
          <a:p>
            <a:pPr>
              <a:spcBef>
                <a:spcPts val="0"/>
              </a:spcBef>
            </a:pPr>
            <a:r>
              <a:rPr lang="en-US" sz="2400" b="1" dirty="0">
                <a:latin typeface="Times New Roman" pitchFamily="18" charset="0"/>
                <a:cs typeface="Times New Roman" pitchFamily="18" charset="0"/>
              </a:rPr>
              <a:t>Critic:  </a:t>
            </a:r>
            <a:r>
              <a:rPr lang="en-US" sz="2400" dirty="0">
                <a:latin typeface="Times New Roman" pitchFamily="18" charset="0"/>
                <a:cs typeface="Times New Roman" pitchFamily="18" charset="0"/>
              </a:rPr>
              <a:t>this concept of </a:t>
            </a:r>
            <a:r>
              <a:rPr lang="en-US" sz="2400" b="1" dirty="0" smtClean="0">
                <a:latin typeface="Times New Roman" pitchFamily="18" charset="0"/>
                <a:cs typeface="Times New Roman" pitchFamily="18" charset="0"/>
              </a:rPr>
              <a:t>focused </a:t>
            </a:r>
            <a:r>
              <a:rPr lang="en-US" sz="2400" b="1" dirty="0">
                <a:latin typeface="Times New Roman" pitchFamily="18" charset="0"/>
                <a:cs typeface="Times New Roman" pitchFamily="18" charset="0"/>
              </a:rPr>
              <a:t>on wealth </a:t>
            </a:r>
            <a:r>
              <a:rPr lang="en-US" sz="2400" dirty="0" smtClean="0">
                <a:latin typeface="Times New Roman" pitchFamily="18" charset="0"/>
                <a:cs typeface="Times New Roman" pitchFamily="18" charset="0"/>
              </a:rPr>
              <a:t>which narrow </a:t>
            </a:r>
            <a:r>
              <a:rPr lang="en-US" sz="2400" dirty="0">
                <a:latin typeface="Times New Roman" pitchFamily="18" charset="0"/>
                <a:cs typeface="Times New Roman" pitchFamily="18" charset="0"/>
              </a:rPr>
              <a:t>down the scope of the subject </a:t>
            </a:r>
            <a:endParaRPr lang="en-US" sz="2400" dirty="0" smtClean="0">
              <a:latin typeface="Times New Roman" pitchFamily="18" charset="0"/>
              <a:cs typeface="Times New Roman" pitchFamily="18" charset="0"/>
            </a:endParaRPr>
          </a:p>
          <a:p>
            <a:pPr>
              <a:spcBef>
                <a:spcPts val="0"/>
              </a:spcBef>
            </a:pPr>
            <a:endParaRPr lang="en-US" sz="2400" b="1" dirty="0" smtClean="0">
              <a:latin typeface="Times New Roman" pitchFamily="18" charset="0"/>
              <a:cs typeface="Times New Roman" pitchFamily="18" charset="0"/>
            </a:endParaRPr>
          </a:p>
          <a:p>
            <a:pPr lvl="2">
              <a:spcBef>
                <a:spcPts val="0"/>
              </a:spcBef>
            </a:pPr>
            <a:r>
              <a:rPr lang="en-US" sz="2200" b="1" dirty="0">
                <a:solidFill>
                  <a:srgbClr val="FF0000"/>
                </a:solidFill>
                <a:latin typeface="Times New Roman" pitchFamily="18" charset="0"/>
                <a:cs typeface="Times New Roman" pitchFamily="18" charset="0"/>
              </a:rPr>
              <a:t>Human</a:t>
            </a:r>
            <a:r>
              <a:rPr lang="en-US" sz="2200" b="1" dirty="0">
                <a:latin typeface="Times New Roman" pitchFamily="18" charset="0"/>
                <a:cs typeface="Times New Roman" pitchFamily="18" charset="0"/>
              </a:rPr>
              <a:t> </a:t>
            </a:r>
            <a:r>
              <a:rPr lang="en-US" sz="2200" b="1" dirty="0">
                <a:solidFill>
                  <a:srgbClr val="FF0000"/>
                </a:solidFill>
                <a:latin typeface="Times New Roman" pitchFamily="18" charset="0"/>
                <a:cs typeface="Times New Roman" pitchFamily="18" charset="0"/>
              </a:rPr>
              <a:t>aspect</a:t>
            </a:r>
            <a:r>
              <a:rPr lang="en-US" sz="2200" b="1" dirty="0">
                <a:latin typeface="Times New Roman" pitchFamily="18" charset="0"/>
                <a:cs typeface="Times New Roman" pitchFamily="18" charset="0"/>
              </a:rPr>
              <a:t> was hardly given any importance in this concept of Economics</a:t>
            </a:r>
            <a:endParaRPr lang="en-US" sz="2200" dirty="0">
              <a:latin typeface="Times New Roman" pitchFamily="18" charset="0"/>
              <a:cs typeface="Times New Roman" pitchFamily="18" charset="0"/>
            </a:endParaRPr>
          </a:p>
          <a:p>
            <a:pPr>
              <a:lnSpc>
                <a:spcPct val="200000"/>
              </a:lnSpc>
              <a:spcBef>
                <a:spcPts val="0"/>
              </a:spcBef>
            </a:pPr>
            <a:endParaRPr lang="en-IN" sz="2400" dirty="0"/>
          </a:p>
        </p:txBody>
      </p:sp>
    </p:spTree>
    <p:extLst>
      <p:ext uri="{BB962C8B-B14F-4D97-AF65-F5344CB8AC3E}">
        <p14:creationId xmlns:p14="http://schemas.microsoft.com/office/powerpoint/2010/main" xmlns="" val="136010965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92500" lnSpcReduction="20000"/>
          </a:bodyPr>
          <a:lstStyle/>
          <a:p>
            <a:pPr marL="0" marR="0" indent="252095" algn="just">
              <a:lnSpc>
                <a:spcPct val="150000"/>
              </a:lnSpc>
              <a:spcBef>
                <a:spcPts val="0"/>
              </a:spcBef>
              <a:spcAft>
                <a:spcPts val="0"/>
              </a:spcAft>
              <a:buNone/>
            </a:pPr>
            <a:r>
              <a:rPr lang="en-US" sz="2400" spc="75" dirty="0" smtClean="0">
                <a:latin typeface="Times New Roman" pitchFamily="18" charset="0"/>
                <a:ea typeface="Times New Roman"/>
                <a:cs typeface="Times New Roman" pitchFamily="18" charset="0"/>
              </a:rPr>
              <a:t>Let us suppose that a consumer demands 10 oranges when its unit price is Rs 1. If its price falls to 95 </a:t>
            </a:r>
            <a:r>
              <a:rPr lang="en-US" sz="2400" spc="75" dirty="0" err="1" smtClean="0">
                <a:latin typeface="Times New Roman" pitchFamily="18" charset="0"/>
                <a:ea typeface="Times New Roman"/>
                <a:cs typeface="Times New Roman" pitchFamily="18" charset="0"/>
              </a:rPr>
              <a:t>paise</a:t>
            </a:r>
            <a:r>
              <a:rPr lang="en-US" sz="2400" spc="75" dirty="0" smtClean="0">
                <a:latin typeface="Times New Roman" pitchFamily="18" charset="0"/>
                <a:ea typeface="Times New Roman"/>
                <a:cs typeface="Times New Roman" pitchFamily="18" charset="0"/>
              </a:rPr>
              <a:t>, he demands 12 oranges.  </a:t>
            </a:r>
          </a:p>
          <a:p>
            <a:pPr marL="0" marR="0" algn="just">
              <a:lnSpc>
                <a:spcPct val="110000"/>
              </a:lnSpc>
              <a:spcBef>
                <a:spcPts val="0"/>
              </a:spcBef>
              <a:spcAft>
                <a:spcPts val="0"/>
              </a:spcAft>
              <a:buNone/>
            </a:pPr>
            <a:r>
              <a:rPr lang="en-US" sz="2400" spc="75" dirty="0" smtClean="0">
                <a:latin typeface="Times New Roman" pitchFamily="18" charset="0"/>
                <a:ea typeface="Times New Roman"/>
                <a:cs typeface="Times New Roman" pitchFamily="18" charset="0"/>
              </a:rPr>
              <a:t>          2 /10 x100       20</a:t>
            </a:r>
          </a:p>
          <a:p>
            <a:pPr marL="0" marR="0" algn="just">
              <a:lnSpc>
                <a:spcPct val="110000"/>
              </a:lnSpc>
              <a:spcBef>
                <a:spcPts val="0"/>
              </a:spcBef>
              <a:spcAft>
                <a:spcPts val="0"/>
              </a:spcAft>
              <a:buNone/>
            </a:pPr>
            <a:r>
              <a:rPr lang="en-US" sz="2400" spc="75" dirty="0" err="1" smtClean="0">
                <a:latin typeface="Times New Roman" pitchFamily="18" charset="0"/>
                <a:ea typeface="Times New Roman"/>
                <a:cs typeface="Times New Roman" pitchFamily="18" charset="0"/>
              </a:rPr>
              <a:t>Ep</a:t>
            </a:r>
            <a:r>
              <a:rPr lang="en-US" sz="2400" spc="75" dirty="0" smtClean="0">
                <a:latin typeface="Times New Roman" pitchFamily="18" charset="0"/>
                <a:ea typeface="Times New Roman"/>
                <a:cs typeface="Times New Roman" pitchFamily="18" charset="0"/>
              </a:rPr>
              <a:t> =                      =      = - 4 </a:t>
            </a:r>
          </a:p>
          <a:p>
            <a:pPr marL="0" marR="0" algn="just">
              <a:lnSpc>
                <a:spcPct val="110000"/>
              </a:lnSpc>
              <a:spcBef>
                <a:spcPts val="0"/>
              </a:spcBef>
              <a:spcAft>
                <a:spcPts val="0"/>
              </a:spcAft>
              <a:buNone/>
            </a:pPr>
            <a:r>
              <a:rPr lang="en-US" sz="2400" spc="75" dirty="0" smtClean="0">
                <a:latin typeface="Times New Roman" pitchFamily="18" charset="0"/>
                <a:ea typeface="Times New Roman"/>
                <a:cs typeface="Times New Roman" pitchFamily="18" charset="0"/>
              </a:rPr>
              <a:t>       -5 /100 x 100      -5 </a:t>
            </a:r>
          </a:p>
          <a:p>
            <a:pPr marL="0" marR="0" algn="just">
              <a:lnSpc>
                <a:spcPct val="150000"/>
              </a:lnSpc>
              <a:spcBef>
                <a:spcPts val="0"/>
              </a:spcBef>
              <a:spcAft>
                <a:spcPts val="0"/>
              </a:spcAft>
              <a:buNone/>
            </a:pPr>
            <a:r>
              <a:rPr lang="en-US" sz="2400" spc="75" dirty="0" smtClean="0">
                <a:latin typeface="Times New Roman" pitchFamily="18" charset="0"/>
                <a:ea typeface="Times New Roman"/>
                <a:cs typeface="Times New Roman" pitchFamily="18" charset="0"/>
              </a:rPr>
              <a:t> </a:t>
            </a:r>
          </a:p>
          <a:p>
            <a:pPr marL="0" marR="0" indent="252095" algn="just">
              <a:lnSpc>
                <a:spcPct val="150000"/>
              </a:lnSpc>
              <a:spcBef>
                <a:spcPts val="0"/>
              </a:spcBef>
              <a:spcAft>
                <a:spcPts val="1135"/>
              </a:spcAft>
              <a:buNone/>
            </a:pPr>
            <a:r>
              <a:rPr lang="en-US" sz="2400" spc="75" dirty="0" smtClean="0">
                <a:latin typeface="Times New Roman" pitchFamily="18" charset="0"/>
                <a:ea typeface="Times New Roman"/>
                <a:cs typeface="Times New Roman" pitchFamily="18" charset="0"/>
              </a:rPr>
              <a:t>Now, the price elasticity </a:t>
            </a:r>
            <a:r>
              <a:rPr lang="en-US" sz="2400" dirty="0" smtClean="0">
                <a:latin typeface="Times New Roman" pitchFamily="18" charset="0"/>
                <a:cs typeface="Times New Roman" pitchFamily="18" charset="0"/>
              </a:rPr>
              <a:t>of demand can be estimated as follows: </a:t>
            </a:r>
            <a:r>
              <a:rPr lang="en-US" sz="2400" spc="75" dirty="0" smtClean="0">
                <a:latin typeface="Times New Roman" pitchFamily="18" charset="0"/>
                <a:ea typeface="Times New Roman"/>
                <a:cs typeface="Times New Roman" pitchFamily="18" charset="0"/>
              </a:rPr>
              <a:t>As the price falls by 5 per cent, the quantity demanded raises by 20 per cent. Now, the coefficient of elasticity of demand is minus 4. Thus, it could be concluded that there is a four per cent increase in the quantity demanded of orange due to one per cent decrease in its price.</a:t>
            </a:r>
          </a:p>
        </p:txBody>
      </p:sp>
      <p:cxnSp>
        <p:nvCxnSpPr>
          <p:cNvPr id="5" name="Straight Connector 4"/>
          <p:cNvCxnSpPr/>
          <p:nvPr/>
        </p:nvCxnSpPr>
        <p:spPr>
          <a:xfrm>
            <a:off x="1143000" y="25146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200400" y="2590800"/>
            <a:ext cx="3048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IN" sz="2800" b="1" dirty="0">
                <a:latin typeface="Times New Roman" pitchFamily="18" charset="0"/>
                <a:cs typeface="Times New Roman" pitchFamily="18" charset="0"/>
              </a:rPr>
              <a:t>Kinds </a:t>
            </a:r>
            <a:r>
              <a:rPr lang="en-IN" sz="2800" b="1" dirty="0" smtClean="0">
                <a:latin typeface="Times New Roman" pitchFamily="18" charset="0"/>
                <a:cs typeface="Times New Roman" pitchFamily="18" charset="0"/>
              </a:rPr>
              <a:t>of Price Elasticity of Demand</a:t>
            </a:r>
            <a:r>
              <a:rPr lang="en-IN" sz="2800" b="1" dirty="0">
                <a:latin typeface="Times New Roman" pitchFamily="18" charset="0"/>
                <a:cs typeface="Times New Roman" pitchFamily="18" charset="0"/>
              </a:rPr>
              <a:t/>
            </a:r>
            <a:br>
              <a:rPr lang="en-IN" sz="2800" b="1" dirty="0">
                <a:latin typeface="Times New Roman" pitchFamily="18" charset="0"/>
                <a:cs typeface="Times New Roman" pitchFamily="18" charset="0"/>
              </a:rPr>
            </a:br>
            <a:endParaRPr lang="en-IN"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135563"/>
          </a:xfrm>
        </p:spPr>
        <p:txBody>
          <a:bodyPr/>
          <a:lstStyle/>
          <a:p>
            <a:pPr marL="0" indent="0" algn="just">
              <a:lnSpc>
                <a:spcPct val="200000"/>
              </a:lnSpc>
              <a:buNone/>
            </a:pPr>
            <a:r>
              <a:rPr lang="en-IN" sz="2400" dirty="0" smtClean="0">
                <a:solidFill>
                  <a:srgbClr val="FF0000"/>
                </a:solidFill>
                <a:latin typeface="Times New Roman" pitchFamily="18" charset="0"/>
                <a:cs typeface="Times New Roman" pitchFamily="18" charset="0"/>
              </a:rPr>
              <a:t>1</a:t>
            </a:r>
            <a:r>
              <a:rPr lang="en-IN" sz="2400" dirty="0">
                <a:solidFill>
                  <a:srgbClr val="FF0000"/>
                </a:solidFill>
                <a:latin typeface="Times New Roman" pitchFamily="18" charset="0"/>
                <a:cs typeface="Times New Roman" pitchFamily="18" charset="0"/>
              </a:rPr>
              <a:t>) Perfectly elastic demand</a:t>
            </a:r>
          </a:p>
          <a:p>
            <a:pPr marL="0" indent="0" algn="just">
              <a:lnSpc>
                <a:spcPct val="200000"/>
              </a:lnSpc>
              <a:buNone/>
            </a:pPr>
            <a:r>
              <a:rPr lang="en-IN" sz="2400" dirty="0">
                <a:solidFill>
                  <a:srgbClr val="002060"/>
                </a:solidFill>
                <a:latin typeface="Times New Roman" pitchFamily="18" charset="0"/>
                <a:cs typeface="Times New Roman" pitchFamily="18" charset="0"/>
              </a:rPr>
              <a:t>2) Relatively elastic demand</a:t>
            </a:r>
          </a:p>
          <a:p>
            <a:pPr marL="0" indent="0" algn="just">
              <a:lnSpc>
                <a:spcPct val="200000"/>
              </a:lnSpc>
              <a:buNone/>
            </a:pPr>
            <a:r>
              <a:rPr lang="en-IN" sz="2400" dirty="0">
                <a:solidFill>
                  <a:srgbClr val="FF0000"/>
                </a:solidFill>
                <a:latin typeface="Times New Roman" pitchFamily="18" charset="0"/>
                <a:cs typeface="Times New Roman" pitchFamily="18" charset="0"/>
              </a:rPr>
              <a:t>3) Elasticity of demand equal to utility</a:t>
            </a:r>
          </a:p>
          <a:p>
            <a:pPr marL="0" indent="0" algn="just">
              <a:lnSpc>
                <a:spcPct val="200000"/>
              </a:lnSpc>
              <a:buNone/>
            </a:pPr>
            <a:r>
              <a:rPr lang="en-IN" sz="2400" dirty="0">
                <a:solidFill>
                  <a:srgbClr val="002060"/>
                </a:solidFill>
                <a:latin typeface="Times New Roman" pitchFamily="18" charset="0"/>
                <a:cs typeface="Times New Roman" pitchFamily="18" charset="0"/>
              </a:rPr>
              <a:t>4) Relatively inelastic demand</a:t>
            </a:r>
          </a:p>
          <a:p>
            <a:pPr marL="0" indent="0" algn="just">
              <a:lnSpc>
                <a:spcPct val="200000"/>
              </a:lnSpc>
              <a:buNone/>
            </a:pPr>
            <a:r>
              <a:rPr lang="en-IN" sz="2400" dirty="0">
                <a:solidFill>
                  <a:srgbClr val="FF0000"/>
                </a:solidFill>
                <a:latin typeface="Times New Roman" pitchFamily="18" charset="0"/>
                <a:cs typeface="Times New Roman" pitchFamily="18" charset="0"/>
              </a:rPr>
              <a:t>5) Perfectly inelastic demand</a:t>
            </a:r>
          </a:p>
          <a:p>
            <a:pPr marL="0" indent="0">
              <a:buNone/>
            </a:pPr>
            <a:r>
              <a:rPr lang="en-IN" dirty="0">
                <a:latin typeface="Times New Roman" pitchFamily="18" charset="0"/>
                <a:cs typeface="Times New Roman" pitchFamily="18" charset="0"/>
              </a:rPr>
              <a:t>Let Us See Some Views On Them</a:t>
            </a:r>
          </a:p>
        </p:txBody>
      </p:sp>
    </p:spTree>
    <p:extLst>
      <p:ext uri="{BB962C8B-B14F-4D97-AF65-F5344CB8AC3E}">
        <p14:creationId xmlns:p14="http://schemas.microsoft.com/office/powerpoint/2010/main" xmlns="" val="119116605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5 Types of Price Elasticity of Demand – Explaine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027" name="Picture 3"/>
          <p:cNvPicPr>
            <a:picLocks noGrp="1" noChangeAspect="1" noChangeArrowheads="1"/>
          </p:cNvPicPr>
          <p:nvPr>
            <p:ph idx="1"/>
          </p:nvPr>
        </p:nvPicPr>
        <p:blipFill rotWithShape="1">
          <a:blip r:embed="rId2">
            <a:extLst>
              <a:ext uri="{28A0092B-C50C-407E-A947-70E740481C1C}">
                <a14:useLocalDpi xmlns:a14="http://schemas.microsoft.com/office/drawing/2010/main" xmlns="" val="0"/>
              </a:ext>
            </a:extLst>
          </a:blip>
          <a:srcRect l="8097" b="9402"/>
          <a:stretch/>
        </p:blipFill>
        <p:spPr bwMode="auto">
          <a:xfrm>
            <a:off x="2299855" y="2590800"/>
            <a:ext cx="4481944" cy="29371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Rectangle 4"/>
          <p:cNvSpPr/>
          <p:nvPr/>
        </p:nvSpPr>
        <p:spPr>
          <a:xfrm>
            <a:off x="307975" y="228600"/>
            <a:ext cx="8302625" cy="1754326"/>
          </a:xfrm>
          <a:prstGeom prst="rect">
            <a:avLst/>
          </a:prstGeom>
        </p:spPr>
        <p:txBody>
          <a:bodyPr wrap="square">
            <a:spAutoFit/>
          </a:bodyPr>
          <a:lstStyle/>
          <a:p>
            <a:pPr algn="just">
              <a:lnSpc>
                <a:spcPct val="150000"/>
              </a:lnSpc>
            </a:pPr>
            <a:r>
              <a:rPr lang="en-IN" sz="2400" dirty="0">
                <a:latin typeface="Times New Roman" pitchFamily="18" charset="0"/>
                <a:cs typeface="Times New Roman" pitchFamily="18" charset="0"/>
              </a:rPr>
              <a:t>When </a:t>
            </a:r>
            <a:r>
              <a:rPr lang="en-IN" sz="2400" dirty="0" smtClean="0">
                <a:latin typeface="Times New Roman" pitchFamily="18" charset="0"/>
                <a:cs typeface="Times New Roman" pitchFamily="18" charset="0"/>
              </a:rPr>
              <a:t>the demand </a:t>
            </a:r>
            <a:r>
              <a:rPr lang="en-IN" sz="2400" dirty="0">
                <a:latin typeface="Times New Roman" pitchFamily="18" charset="0"/>
                <a:cs typeface="Times New Roman" pitchFamily="18" charset="0"/>
              </a:rPr>
              <a:t>for </a:t>
            </a:r>
            <a:r>
              <a:rPr lang="en-IN" sz="2400" dirty="0" smtClean="0">
                <a:latin typeface="Times New Roman" pitchFamily="18" charset="0"/>
                <a:cs typeface="Times New Roman" pitchFamily="18" charset="0"/>
              </a:rPr>
              <a:t>a product changes –increases or decreases even when </a:t>
            </a:r>
            <a:r>
              <a:rPr lang="en-IN" sz="2400" dirty="0">
                <a:latin typeface="Times New Roman" pitchFamily="18" charset="0"/>
                <a:cs typeface="Times New Roman" pitchFamily="18" charset="0"/>
              </a:rPr>
              <a:t>there is </a:t>
            </a:r>
            <a:r>
              <a:rPr lang="en-IN" sz="2400" dirty="0" smtClean="0">
                <a:latin typeface="Times New Roman" pitchFamily="18" charset="0"/>
                <a:cs typeface="Times New Roman" pitchFamily="18" charset="0"/>
              </a:rPr>
              <a:t>no change </a:t>
            </a:r>
            <a:r>
              <a:rPr lang="en-IN" sz="2400" dirty="0">
                <a:latin typeface="Times New Roman" pitchFamily="18" charset="0"/>
                <a:cs typeface="Times New Roman" pitchFamily="18" charset="0"/>
              </a:rPr>
              <a:t>in </a:t>
            </a:r>
            <a:r>
              <a:rPr lang="en-IN" sz="2400" dirty="0" smtClean="0">
                <a:latin typeface="Times New Roman" pitchFamily="18" charset="0"/>
                <a:cs typeface="Times New Roman" pitchFamily="18" charset="0"/>
              </a:rPr>
              <a:t>price, it </a:t>
            </a:r>
            <a:r>
              <a:rPr lang="en-IN" sz="2400" dirty="0">
                <a:latin typeface="Times New Roman" pitchFamily="18" charset="0"/>
                <a:cs typeface="Times New Roman" pitchFamily="18" charset="0"/>
              </a:rPr>
              <a:t>is known </a:t>
            </a:r>
            <a:r>
              <a:rPr lang="en-IN" sz="2400" dirty="0" smtClean="0">
                <a:latin typeface="Times New Roman" pitchFamily="18" charset="0"/>
                <a:cs typeface="Times New Roman" pitchFamily="18" charset="0"/>
              </a:rPr>
              <a:t>as </a:t>
            </a:r>
            <a:r>
              <a:rPr lang="en-IN" sz="2400" dirty="0" smtClean="0">
                <a:solidFill>
                  <a:srgbClr val="FF0000"/>
                </a:solidFill>
                <a:latin typeface="Times New Roman" pitchFamily="18" charset="0"/>
                <a:cs typeface="Times New Roman" pitchFamily="18" charset="0"/>
              </a:rPr>
              <a:t>Perfect Elastic Demand.</a:t>
            </a:r>
            <a:endParaRPr lang="en-IN" sz="2400" dirty="0">
              <a:solidFill>
                <a:srgbClr val="FF0000"/>
              </a:solidFill>
              <a:latin typeface="Times New Roman" pitchFamily="18" charset="0"/>
              <a:cs typeface="Times New Roman" pitchFamily="18" charset="0"/>
            </a:endParaRPr>
          </a:p>
        </p:txBody>
      </p:sp>
      <p:sp>
        <p:nvSpPr>
          <p:cNvPr id="6" name="Rectangle 5"/>
          <p:cNvSpPr/>
          <p:nvPr/>
        </p:nvSpPr>
        <p:spPr>
          <a:xfrm>
            <a:off x="2590800" y="5726668"/>
            <a:ext cx="4419600" cy="461665"/>
          </a:xfrm>
          <a:prstGeom prst="rect">
            <a:avLst/>
          </a:prstGeom>
        </p:spPr>
        <p:txBody>
          <a:bodyPr wrap="square">
            <a:spAutoFit/>
          </a:bodyPr>
          <a:lstStyle/>
          <a:p>
            <a:r>
              <a:rPr lang="en-IN" sz="2400" b="1" dirty="0">
                <a:solidFill>
                  <a:srgbClr val="002060"/>
                </a:solidFill>
                <a:latin typeface="Times New Roman" pitchFamily="18" charset="0"/>
                <a:cs typeface="Times New Roman" pitchFamily="18" charset="0"/>
              </a:rPr>
              <a:t>Perfect Elastic </a:t>
            </a:r>
            <a:r>
              <a:rPr lang="en-IN" sz="2400" b="1" dirty="0" smtClean="0">
                <a:solidFill>
                  <a:srgbClr val="002060"/>
                </a:solidFill>
                <a:latin typeface="Times New Roman" pitchFamily="18" charset="0"/>
                <a:cs typeface="Times New Roman" pitchFamily="18" charset="0"/>
              </a:rPr>
              <a:t>Demand Curve </a:t>
            </a:r>
            <a:endParaRPr lang="en-IN" sz="2400" b="1" dirty="0">
              <a:solidFill>
                <a:srgbClr val="002060"/>
              </a:solidFill>
            </a:endParaRPr>
          </a:p>
        </p:txBody>
      </p:sp>
    </p:spTree>
    <p:extLst>
      <p:ext uri="{BB962C8B-B14F-4D97-AF65-F5344CB8AC3E}">
        <p14:creationId xmlns:p14="http://schemas.microsoft.com/office/powerpoint/2010/main" xmlns="" val="18801815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xmlns="" val="0"/>
              </a:ext>
            </a:extLst>
          </a:blip>
          <a:srcRect l="-317" t="451" r="633" b="13636"/>
          <a:stretch/>
        </p:blipFill>
        <p:spPr bwMode="auto">
          <a:xfrm>
            <a:off x="1524000" y="2299856"/>
            <a:ext cx="5867400" cy="3034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2590800" y="5726668"/>
            <a:ext cx="5181600" cy="461665"/>
          </a:xfrm>
          <a:prstGeom prst="rect">
            <a:avLst/>
          </a:prstGeom>
        </p:spPr>
        <p:txBody>
          <a:bodyPr wrap="square">
            <a:spAutoFit/>
          </a:bodyPr>
          <a:lstStyle/>
          <a:p>
            <a:r>
              <a:rPr lang="en-IN" sz="2400" b="1" dirty="0" smtClean="0">
                <a:solidFill>
                  <a:srgbClr val="002060"/>
                </a:solidFill>
                <a:latin typeface="Times New Roman" pitchFamily="18" charset="0"/>
                <a:cs typeface="Times New Roman" pitchFamily="18" charset="0"/>
              </a:rPr>
              <a:t>Relatively Elastic Demand Curve </a:t>
            </a:r>
            <a:endParaRPr lang="en-IN" sz="2400" b="1" dirty="0">
              <a:solidFill>
                <a:srgbClr val="002060"/>
              </a:solidFill>
            </a:endParaRPr>
          </a:p>
        </p:txBody>
      </p:sp>
      <p:sp>
        <p:nvSpPr>
          <p:cNvPr id="5" name="Rectangle 4"/>
          <p:cNvSpPr/>
          <p:nvPr/>
        </p:nvSpPr>
        <p:spPr>
          <a:xfrm>
            <a:off x="304800" y="609600"/>
            <a:ext cx="8610600" cy="1200329"/>
          </a:xfrm>
          <a:prstGeom prst="rect">
            <a:avLst/>
          </a:prstGeom>
        </p:spPr>
        <p:txBody>
          <a:bodyPr wrap="square">
            <a:spAutoFit/>
          </a:bodyPr>
          <a:lstStyle/>
          <a:p>
            <a:pPr algn="just"/>
            <a:r>
              <a:rPr lang="en-IN" sz="2400" dirty="0">
                <a:latin typeface="Times New Roman" pitchFamily="18" charset="0"/>
                <a:cs typeface="Times New Roman" pitchFamily="18" charset="0"/>
              </a:rPr>
              <a:t>When the proportionate change in demand is more than the proportionate changes in price, it is known as </a:t>
            </a:r>
            <a:r>
              <a:rPr lang="en-IN" sz="2400" dirty="0" smtClean="0">
                <a:solidFill>
                  <a:srgbClr val="FF0000"/>
                </a:solidFill>
                <a:latin typeface="Times New Roman" pitchFamily="18" charset="0"/>
                <a:cs typeface="Times New Roman" pitchFamily="18" charset="0"/>
              </a:rPr>
              <a:t>Relatively Elastic Demand.</a:t>
            </a:r>
            <a:endParaRPr lang="en-IN" sz="24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53130816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r>
              <a:rPr lang="en-IN" sz="2800" b="1" dirty="0">
                <a:latin typeface="Times New Roman" pitchFamily="18" charset="0"/>
                <a:cs typeface="Times New Roman" pitchFamily="18" charset="0"/>
              </a:rPr>
              <a:t>Elasticity of demand equal to </a:t>
            </a:r>
            <a:r>
              <a:rPr lang="en-IN" sz="2800" b="1" dirty="0" smtClean="0">
                <a:latin typeface="Times New Roman" pitchFamily="18" charset="0"/>
                <a:cs typeface="Times New Roman" pitchFamily="18" charset="0"/>
              </a:rPr>
              <a:t>utility curve</a:t>
            </a:r>
            <a:endParaRPr lang="en-IN" sz="2800" b="1" dirty="0">
              <a:latin typeface="Times New Roman" pitchFamily="18" charset="0"/>
              <a:cs typeface="Times New Roman" pitchFamily="18" charset="0"/>
            </a:endParaRPr>
          </a:p>
        </p:txBody>
      </p:sp>
      <p:sp>
        <p:nvSpPr>
          <p:cNvPr id="5" name="Rectangle 4"/>
          <p:cNvSpPr/>
          <p:nvPr/>
        </p:nvSpPr>
        <p:spPr>
          <a:xfrm>
            <a:off x="457200" y="1371600"/>
            <a:ext cx="8534400" cy="1754326"/>
          </a:xfrm>
          <a:prstGeom prst="rect">
            <a:avLst/>
          </a:prstGeom>
        </p:spPr>
        <p:txBody>
          <a:bodyPr wrap="square">
            <a:spAutoFit/>
          </a:bodyPr>
          <a:lstStyle/>
          <a:p>
            <a:r>
              <a:rPr lang="en-IN" i="1" u="sng" dirty="0"/>
              <a:t>Unitary elastic</a:t>
            </a:r>
            <a:r>
              <a:rPr lang="en-IN" i="1" dirty="0"/>
              <a:t> </a:t>
            </a:r>
            <a:r>
              <a:rPr lang="en-IN" i="1" u="sng" dirty="0"/>
              <a:t>demand</a:t>
            </a:r>
            <a:r>
              <a:rPr lang="en-IN" i="1" dirty="0"/>
              <a:t> is when the percentage change in quantity demanded is equal to the percentage change in </a:t>
            </a:r>
            <a:r>
              <a:rPr lang="en-IN" i="1" dirty="0" smtClean="0"/>
              <a:t>price</a:t>
            </a:r>
          </a:p>
          <a:p>
            <a:endParaRPr lang="en-IN" i="1" dirty="0"/>
          </a:p>
          <a:p>
            <a:endParaRPr lang="en-IN" i="1" dirty="0"/>
          </a:p>
          <a:p>
            <a:r>
              <a:rPr lang="en-IN" dirty="0"/>
              <a:t/>
            </a:r>
            <a:br>
              <a:rPr lang="en-IN" dirty="0"/>
            </a:br>
            <a:endParaRPr lang="en-IN" dirty="0"/>
          </a:p>
        </p:txBody>
      </p:sp>
      <p:sp>
        <p:nvSpPr>
          <p:cNvPr id="6" name="AutoShape 2" descr="Pictur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7" name="AutoShape 4" descr="Pictur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8" name="AutoShape 6" descr="Unitary Elastic Demand - Unit Wrap U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079" name="Picture 7"/>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1082"/>
          <a:stretch/>
        </p:blipFill>
        <p:spPr bwMode="auto">
          <a:xfrm>
            <a:off x="1828800" y="2514600"/>
            <a:ext cx="5410200" cy="3165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tangle 9"/>
          <p:cNvSpPr/>
          <p:nvPr/>
        </p:nvSpPr>
        <p:spPr>
          <a:xfrm>
            <a:off x="2133600" y="6172200"/>
            <a:ext cx="4800600" cy="369332"/>
          </a:xfrm>
          <a:prstGeom prst="rect">
            <a:avLst/>
          </a:prstGeom>
        </p:spPr>
        <p:txBody>
          <a:bodyPr wrap="square">
            <a:spAutoFit/>
          </a:bodyPr>
          <a:lstStyle/>
          <a:p>
            <a:r>
              <a:rPr lang="en-IN" b="1" dirty="0" smtClean="0">
                <a:solidFill>
                  <a:srgbClr val="002060"/>
                </a:solidFill>
                <a:latin typeface="Times New Roman" pitchFamily="18" charset="0"/>
                <a:cs typeface="Times New Roman" pitchFamily="18" charset="0"/>
              </a:rPr>
              <a:t>Unitary elastic demand curve </a:t>
            </a:r>
            <a:endParaRPr lang="en-IN" b="1" dirty="0">
              <a:solidFill>
                <a:srgbClr val="002060"/>
              </a:solidFill>
            </a:endParaRPr>
          </a:p>
        </p:txBody>
      </p:sp>
    </p:spTree>
    <p:extLst>
      <p:ext uri="{BB962C8B-B14F-4D97-AF65-F5344CB8AC3E}">
        <p14:creationId xmlns:p14="http://schemas.microsoft.com/office/powerpoint/2010/main" xmlns="" val="188727233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1"/>
            <a:ext cx="8229600" cy="1219200"/>
          </a:xfrm>
        </p:spPr>
        <p:txBody>
          <a:bodyPr>
            <a:normAutofit fontScale="92500" lnSpcReduction="10000"/>
          </a:bodyPr>
          <a:lstStyle/>
          <a:p>
            <a:pPr marL="0" indent="0" algn="just">
              <a:buNone/>
            </a:pPr>
            <a:r>
              <a:rPr lang="en-IN" sz="2800" dirty="0" smtClean="0">
                <a:latin typeface="Times New Roman" pitchFamily="18" charset="0"/>
                <a:cs typeface="Times New Roman" pitchFamily="18" charset="0"/>
              </a:rPr>
              <a:t>When </a:t>
            </a:r>
            <a:r>
              <a:rPr lang="en-IN" sz="2800" dirty="0">
                <a:latin typeface="Times New Roman" pitchFamily="18" charset="0"/>
                <a:cs typeface="Times New Roman" pitchFamily="18" charset="0"/>
              </a:rPr>
              <a:t>the proportionate change in demand is less than the proportionate changes in price, it is known as relatively inelastic demand</a:t>
            </a:r>
          </a:p>
        </p:txBody>
      </p:sp>
      <p:pic>
        <p:nvPicPr>
          <p:cNvPr id="4098" name="Picture 2" descr="Price Elasticity of Demand | Commodity"/>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8147" b="10230"/>
          <a:stretch/>
        </p:blipFill>
        <p:spPr bwMode="auto">
          <a:xfrm>
            <a:off x="2189018" y="2057400"/>
            <a:ext cx="3202132" cy="28194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2514600" y="5955268"/>
            <a:ext cx="4572000" cy="400110"/>
          </a:xfrm>
          <a:prstGeom prst="rect">
            <a:avLst/>
          </a:prstGeom>
        </p:spPr>
        <p:txBody>
          <a:bodyPr wrap="square">
            <a:spAutoFit/>
          </a:bodyPr>
          <a:lstStyle/>
          <a:p>
            <a:r>
              <a:rPr lang="en-IN" sz="2000" b="1" dirty="0" smtClean="0">
                <a:solidFill>
                  <a:srgbClr val="FF0000"/>
                </a:solidFill>
                <a:latin typeface="Times New Roman" pitchFamily="18" charset="0"/>
                <a:cs typeface="Times New Roman" pitchFamily="18" charset="0"/>
              </a:rPr>
              <a:t>Relatively Inelastic Demand Curve</a:t>
            </a:r>
            <a:endParaRPr lang="en-IN" sz="2000" b="1" dirty="0">
              <a:solidFill>
                <a:srgbClr val="FF0000"/>
              </a:solidFill>
            </a:endParaRPr>
          </a:p>
        </p:txBody>
      </p:sp>
    </p:spTree>
    <p:extLst>
      <p:ext uri="{BB962C8B-B14F-4D97-AF65-F5344CB8AC3E}">
        <p14:creationId xmlns:p14="http://schemas.microsoft.com/office/powerpoint/2010/main" xmlns="" val="200113926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38200"/>
            <a:ext cx="8382000" cy="1828801"/>
          </a:xfrm>
        </p:spPr>
        <p:txBody>
          <a:bodyPr>
            <a:normAutofit/>
          </a:bodyPr>
          <a:lstStyle/>
          <a:p>
            <a:pPr marL="0" indent="0" algn="just">
              <a:buNone/>
            </a:pPr>
            <a:r>
              <a:rPr lang="en-IN" dirty="0">
                <a:latin typeface="Times New Roman" pitchFamily="18" charset="0"/>
                <a:cs typeface="Times New Roman" pitchFamily="18" charset="0"/>
              </a:rPr>
              <a:t>When a change in price, </a:t>
            </a:r>
            <a:r>
              <a:rPr lang="en-IN" dirty="0" smtClean="0">
                <a:latin typeface="Times New Roman" pitchFamily="18" charset="0"/>
                <a:cs typeface="Times New Roman" pitchFamily="18" charset="0"/>
              </a:rPr>
              <a:t>howsoever </a:t>
            </a:r>
            <a:r>
              <a:rPr lang="en-IN" dirty="0">
                <a:latin typeface="Times New Roman" pitchFamily="18" charset="0"/>
                <a:cs typeface="Times New Roman" pitchFamily="18" charset="0"/>
              </a:rPr>
              <a:t>large, change no changes in </a:t>
            </a:r>
            <a:r>
              <a:rPr lang="en-IN" dirty="0" smtClean="0">
                <a:latin typeface="Times New Roman" pitchFamily="18" charset="0"/>
                <a:cs typeface="Times New Roman" pitchFamily="18" charset="0"/>
              </a:rPr>
              <a:t>quantity </a:t>
            </a:r>
            <a:r>
              <a:rPr lang="en-IN" dirty="0">
                <a:latin typeface="Times New Roman" pitchFamily="18" charset="0"/>
                <a:cs typeface="Times New Roman" pitchFamily="18" charset="0"/>
              </a:rPr>
              <a:t>demand, it is known as perfectly inelastic demand</a:t>
            </a:r>
          </a:p>
        </p:txBody>
      </p:sp>
      <p:pic>
        <p:nvPicPr>
          <p:cNvPr id="5122" name="Picture 2" descr="AmosWEB is Economics: Encyclonomic WEB*pedia"/>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057400" y="3352800"/>
            <a:ext cx="4648200" cy="255270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2286000" y="6183868"/>
            <a:ext cx="4724400" cy="400110"/>
          </a:xfrm>
          <a:prstGeom prst="rect">
            <a:avLst/>
          </a:prstGeom>
        </p:spPr>
        <p:txBody>
          <a:bodyPr wrap="square">
            <a:spAutoFit/>
          </a:bodyPr>
          <a:lstStyle/>
          <a:p>
            <a:r>
              <a:rPr lang="en-IN" sz="2000" b="1" dirty="0" smtClean="0">
                <a:solidFill>
                  <a:srgbClr val="002060"/>
                </a:solidFill>
                <a:latin typeface="Times New Roman" pitchFamily="18" charset="0"/>
                <a:cs typeface="Times New Roman" pitchFamily="18" charset="0"/>
              </a:rPr>
              <a:t>Perfectly Inelastic Demand Curve</a:t>
            </a:r>
            <a:endParaRPr lang="en-IN" sz="20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77198879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10-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5" name="AutoShape 4" descr="10-1.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AutoShape 7" descr="10-1.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6152" name="Picture 8"/>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19775"/>
          <a:stretch/>
        </p:blipFill>
        <p:spPr bwMode="auto">
          <a:xfrm>
            <a:off x="231775" y="1731672"/>
            <a:ext cx="8150225" cy="4745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le 6"/>
          <p:cNvSpPr/>
          <p:nvPr/>
        </p:nvSpPr>
        <p:spPr>
          <a:xfrm>
            <a:off x="307975" y="685800"/>
            <a:ext cx="8531225" cy="461665"/>
          </a:xfrm>
          <a:prstGeom prst="rect">
            <a:avLst/>
          </a:prstGeom>
        </p:spPr>
        <p:txBody>
          <a:bodyPr wrap="square">
            <a:spAutoFit/>
          </a:bodyPr>
          <a:lstStyle/>
          <a:p>
            <a:r>
              <a:rPr lang="en-IN" sz="2400" b="1" dirty="0">
                <a:solidFill>
                  <a:srgbClr val="002060"/>
                </a:solidFill>
                <a:latin typeface="Times New Roman" pitchFamily="18" charset="0"/>
                <a:cs typeface="Times New Roman" pitchFamily="18" charset="0"/>
              </a:rPr>
              <a:t>A</a:t>
            </a:r>
            <a:r>
              <a:rPr lang="en-IN" sz="2400" b="1" dirty="0" smtClean="0">
                <a:solidFill>
                  <a:srgbClr val="002060"/>
                </a:solidFill>
                <a:latin typeface="Times New Roman" pitchFamily="18" charset="0"/>
                <a:cs typeface="Times New Roman" pitchFamily="18" charset="0"/>
              </a:rPr>
              <a:t>ll kinds of demand can be shown in one diagram as follow: </a:t>
            </a:r>
            <a:endParaRPr lang="en-IN" sz="24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54093542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63775"/>
            <a:ext cx="8458200" cy="1470025"/>
          </a:xfrm>
        </p:spPr>
        <p:txBody>
          <a:bodyPr>
            <a:normAutofit/>
          </a:bodyPr>
          <a:lstStyle/>
          <a:p>
            <a:r>
              <a:rPr lang="en-US" sz="4800" b="1" dirty="0" smtClean="0">
                <a:solidFill>
                  <a:schemeClr val="accent2"/>
                </a:solidFill>
                <a:latin typeface="Arial Black" pitchFamily="34" charset="0"/>
              </a:rPr>
              <a:t>Marketing</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LECTURE- 6</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523220"/>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Concept of Marketing</a:t>
            </a: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Welfare Definition</a:t>
            </a:r>
            <a:endParaRPr lang="en-IN" b="1" dirty="0"/>
          </a:p>
        </p:txBody>
      </p:sp>
      <p:sp>
        <p:nvSpPr>
          <p:cNvPr id="3" name="Content Placeholder 2"/>
          <p:cNvSpPr>
            <a:spLocks noGrp="1"/>
          </p:cNvSpPr>
          <p:nvPr>
            <p:ph idx="1"/>
          </p:nvPr>
        </p:nvSpPr>
        <p:spPr>
          <a:xfrm>
            <a:off x="152400" y="1600200"/>
            <a:ext cx="8839200" cy="5105400"/>
          </a:xfrm>
        </p:spPr>
        <p:txBody>
          <a:bodyPr>
            <a:normAutofit fontScale="92500" lnSpcReduction="10000"/>
          </a:bodyPr>
          <a:lstStyle/>
          <a:p>
            <a:pPr algn="just"/>
            <a:r>
              <a:rPr lang="en-US" sz="2400" dirty="0">
                <a:latin typeface="Times New Roman" pitchFamily="18" charset="0"/>
                <a:cs typeface="Times New Roman" pitchFamily="18" charset="0"/>
              </a:rPr>
              <a:t>Marshall </a:t>
            </a:r>
            <a:r>
              <a:rPr lang="en-US" sz="2400" dirty="0" smtClean="0">
                <a:latin typeface="Times New Roman" pitchFamily="18" charset="0"/>
                <a:cs typeface="Times New Roman" pitchFamily="18" charset="0"/>
              </a:rPr>
              <a:t>recognized that the </a:t>
            </a:r>
            <a:r>
              <a:rPr lang="en-US" sz="2400" dirty="0">
                <a:latin typeface="Times New Roman" pitchFamily="18" charset="0"/>
                <a:cs typeface="Times New Roman" pitchFamily="18" charset="0"/>
              </a:rPr>
              <a:t>ultimate object is to promote human welfare and in Economics it is try to find out </a:t>
            </a:r>
            <a:r>
              <a:rPr lang="en-US" sz="2400" b="1" dirty="0">
                <a:latin typeface="Times New Roman" pitchFamily="18" charset="0"/>
                <a:cs typeface="Times New Roman" pitchFamily="18" charset="0"/>
              </a:rPr>
              <a:t>how far is this welfare can be promoted by means of </a:t>
            </a:r>
            <a:r>
              <a:rPr lang="en-US" sz="2400" b="1" dirty="0" smtClean="0">
                <a:latin typeface="Times New Roman" pitchFamily="18" charset="0"/>
                <a:cs typeface="Times New Roman" pitchFamily="18" charset="0"/>
              </a:rPr>
              <a:t>wealth</a:t>
            </a:r>
          </a:p>
          <a:p>
            <a:pPr marL="0" indent="0" algn="ctr">
              <a:buNone/>
            </a:pPr>
            <a:r>
              <a:rPr lang="en-US" sz="2400" b="1" dirty="0" smtClean="0">
                <a:solidFill>
                  <a:srgbClr val="FF0000"/>
                </a:solidFill>
                <a:latin typeface="Times New Roman" pitchFamily="18" charset="0"/>
                <a:cs typeface="Times New Roman" pitchFamily="18" charset="0"/>
              </a:rPr>
              <a:t>“The study </a:t>
            </a:r>
            <a:r>
              <a:rPr lang="en-US" sz="2400" b="1" dirty="0">
                <a:solidFill>
                  <a:srgbClr val="FF0000"/>
                </a:solidFill>
                <a:latin typeface="Times New Roman" pitchFamily="18" charset="0"/>
                <a:cs typeface="Times New Roman" pitchFamily="18" charset="0"/>
              </a:rPr>
              <a:t>of mankind in the ordinary business of </a:t>
            </a:r>
            <a:r>
              <a:rPr lang="en-US" sz="2400" b="1" dirty="0" smtClean="0">
                <a:solidFill>
                  <a:srgbClr val="FF0000"/>
                </a:solidFill>
                <a:latin typeface="Times New Roman" pitchFamily="18" charset="0"/>
                <a:cs typeface="Times New Roman" pitchFamily="18" charset="0"/>
              </a:rPr>
              <a:t>life”</a:t>
            </a:r>
            <a:endParaRPr lang="en-US" sz="2400" b="1" dirty="0">
              <a:solidFill>
                <a:srgbClr val="FF0000"/>
              </a:solidFill>
              <a:latin typeface="Times New Roman" pitchFamily="18" charset="0"/>
              <a:cs typeface="Times New Roman" pitchFamily="18" charset="0"/>
            </a:endParaRPr>
          </a:p>
          <a:p>
            <a:pPr marL="0" indent="0" algn="just">
              <a:buNone/>
            </a:pPr>
            <a:r>
              <a:rPr lang="en-US" sz="2400" b="1" dirty="0" smtClean="0">
                <a:latin typeface="Times New Roman" pitchFamily="18" charset="0"/>
                <a:cs typeface="Times New Roman" pitchFamily="18" charset="0"/>
              </a:rPr>
              <a:t>Criticized by </a:t>
            </a:r>
            <a:r>
              <a:rPr lang="en-US" sz="2400" b="1" dirty="0">
                <a:latin typeface="Times New Roman" pitchFamily="18" charset="0"/>
                <a:cs typeface="Times New Roman" pitchFamily="18" charset="0"/>
              </a:rPr>
              <a:t>Robbins </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Emphasized only </a:t>
            </a:r>
            <a:r>
              <a:rPr lang="en-US" sz="2400" dirty="0">
                <a:latin typeface="Times New Roman" pitchFamily="18" charset="0"/>
                <a:cs typeface="Times New Roman" pitchFamily="18" charset="0"/>
              </a:rPr>
              <a:t>on </a:t>
            </a:r>
            <a:r>
              <a:rPr lang="en-US" sz="2400" b="1" dirty="0">
                <a:latin typeface="Times New Roman" pitchFamily="18" charset="0"/>
                <a:cs typeface="Times New Roman" pitchFamily="18" charset="0"/>
              </a:rPr>
              <a:t>economic activities </a:t>
            </a:r>
            <a:r>
              <a:rPr lang="en-US" sz="2400" dirty="0">
                <a:latin typeface="Times New Roman" pitchFamily="18" charset="0"/>
                <a:cs typeface="Times New Roman" pitchFamily="18" charset="0"/>
              </a:rPr>
              <a:t>and not on non economic activities</a:t>
            </a:r>
          </a:p>
          <a:p>
            <a:pPr algn="just"/>
            <a:r>
              <a:rPr lang="en-US" sz="2400" dirty="0" smtClean="0">
                <a:latin typeface="Times New Roman" pitchFamily="18" charset="0"/>
                <a:cs typeface="Times New Roman" pitchFamily="18" charset="0"/>
              </a:rPr>
              <a:t>Laid emphasis </a:t>
            </a:r>
            <a:r>
              <a:rPr lang="en-US" sz="2400" dirty="0">
                <a:latin typeface="Times New Roman" pitchFamily="18" charset="0"/>
                <a:cs typeface="Times New Roman" pitchFamily="18" charset="0"/>
              </a:rPr>
              <a:t>on the activities of those human beings </a:t>
            </a:r>
            <a:r>
              <a:rPr lang="en-US" sz="2400" b="1" dirty="0">
                <a:latin typeface="Times New Roman" pitchFamily="18" charset="0"/>
                <a:cs typeface="Times New Roman" pitchFamily="18" charset="0"/>
              </a:rPr>
              <a:t>who live in </a:t>
            </a:r>
            <a:r>
              <a:rPr lang="en-US" sz="2400" b="1" dirty="0" smtClean="0">
                <a:latin typeface="Times New Roman" pitchFamily="18" charset="0"/>
                <a:cs typeface="Times New Roman" pitchFamily="18" charset="0"/>
              </a:rPr>
              <a:t>society</a:t>
            </a:r>
            <a:r>
              <a:rPr lang="en-US" sz="2400" dirty="0" smtClean="0">
                <a:latin typeface="Times New Roman" pitchFamily="18" charset="0"/>
                <a:cs typeface="Times New Roman" pitchFamily="18" charset="0"/>
              </a:rPr>
              <a:t>, not on those </a:t>
            </a:r>
            <a:r>
              <a:rPr lang="en-US" sz="2400" dirty="0">
                <a:latin typeface="Times New Roman" pitchFamily="18" charset="0"/>
                <a:cs typeface="Times New Roman" pitchFamily="18" charset="0"/>
              </a:rPr>
              <a:t>who live in isolated </a:t>
            </a:r>
            <a:r>
              <a:rPr lang="en-US" sz="2400" dirty="0" smtClean="0">
                <a:latin typeface="Times New Roman" pitchFamily="18" charset="0"/>
                <a:cs typeface="Times New Roman" pitchFamily="18" charset="0"/>
              </a:rPr>
              <a:t>surroundings.</a:t>
            </a:r>
            <a:endParaRPr lang="en-US" sz="2400"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Marshall concept was limited to the study of </a:t>
            </a:r>
            <a:r>
              <a:rPr lang="en-US" sz="2400" b="1" dirty="0">
                <a:latin typeface="Times New Roman" pitchFamily="18" charset="0"/>
                <a:cs typeface="Times New Roman" pitchFamily="18" charset="0"/>
              </a:rPr>
              <a:t>mankind in the ordinary business of life</a:t>
            </a:r>
            <a:r>
              <a:rPr lang="en-US" sz="2400" dirty="0">
                <a:latin typeface="Times New Roman" pitchFamily="18" charset="0"/>
                <a:cs typeface="Times New Roman" pitchFamily="18" charset="0"/>
              </a:rPr>
              <a:t>,  but not human life in extra ordinary business of life such as famines, wars etc. </a:t>
            </a:r>
          </a:p>
          <a:p>
            <a:r>
              <a:rPr lang="en-US" sz="2400" dirty="0" smtClean="0">
                <a:latin typeface="Times New Roman" pitchFamily="18" charset="0"/>
                <a:cs typeface="Times New Roman" pitchFamily="18" charset="0"/>
              </a:rPr>
              <a:t>Not concerned </a:t>
            </a:r>
            <a:r>
              <a:rPr lang="en-US" sz="2400" b="1" dirty="0" smtClean="0">
                <a:latin typeface="Times New Roman" pitchFamily="18" charset="0"/>
                <a:cs typeface="Times New Roman" pitchFamily="18" charset="0"/>
              </a:rPr>
              <a:t>non </a:t>
            </a:r>
            <a:r>
              <a:rPr lang="en-US" sz="2400" b="1" dirty="0">
                <a:latin typeface="Times New Roman" pitchFamily="18" charset="0"/>
                <a:cs typeface="Times New Roman" pitchFamily="18" charset="0"/>
              </a:rPr>
              <a:t>material things </a:t>
            </a:r>
            <a:r>
              <a:rPr lang="en-US" sz="2400" dirty="0">
                <a:latin typeface="Times New Roman" pitchFamily="18" charset="0"/>
                <a:cs typeface="Times New Roman" pitchFamily="18" charset="0"/>
              </a:rPr>
              <a:t>like services rendered by veterinary doctor </a:t>
            </a:r>
            <a:r>
              <a:rPr lang="en-US" sz="2400" dirty="0" smtClean="0">
                <a:latin typeface="Times New Roman" pitchFamily="18" charset="0"/>
                <a:cs typeface="Times New Roman" pitchFamily="18" charset="0"/>
              </a:rPr>
              <a:t>etc. </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3219829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914400"/>
            <a:ext cx="8077200" cy="5105400"/>
          </a:xfrm>
        </p:spPr>
        <p:txBody>
          <a:bodyPr>
            <a:normAutofit fontScale="85000" lnSpcReduction="20000"/>
          </a:bodyPr>
          <a:lstStyle/>
          <a:p>
            <a:r>
              <a:rPr lang="en-US" dirty="0" smtClean="0"/>
              <a:t>Latin word – </a:t>
            </a:r>
            <a:r>
              <a:rPr lang="en-US" dirty="0" err="1" smtClean="0"/>
              <a:t>Marcatus</a:t>
            </a:r>
            <a:r>
              <a:rPr lang="en-US" dirty="0" smtClean="0"/>
              <a:t> – Trade, Merchandize </a:t>
            </a:r>
            <a:endParaRPr lang="en-IN" dirty="0" smtClean="0"/>
          </a:p>
          <a:p>
            <a:pPr>
              <a:buNone/>
            </a:pPr>
            <a:r>
              <a:rPr lang="en-US" b="1" dirty="0" smtClean="0">
                <a:solidFill>
                  <a:srgbClr val="C00000"/>
                </a:solidFill>
              </a:rPr>
              <a:t>                                  </a:t>
            </a:r>
            <a:r>
              <a:rPr lang="en-US" sz="3200" b="1" dirty="0" smtClean="0">
                <a:solidFill>
                  <a:srgbClr val="C00000"/>
                </a:solidFill>
              </a:rPr>
              <a:t>Livestock </a:t>
            </a:r>
            <a:r>
              <a:rPr lang="en-US" sz="3200" b="1" dirty="0" err="1" smtClean="0">
                <a:solidFill>
                  <a:srgbClr val="C00000"/>
                </a:solidFill>
              </a:rPr>
              <a:t>Markeing</a:t>
            </a:r>
            <a:endParaRPr lang="en-US" b="1" dirty="0" smtClean="0">
              <a:solidFill>
                <a:srgbClr val="C00000"/>
              </a:solidFill>
            </a:endParaRPr>
          </a:p>
          <a:p>
            <a:r>
              <a:rPr lang="en-US" dirty="0" smtClean="0"/>
              <a:t>Process through producers and buyers and their products are brought together for negotiations for exchange.</a:t>
            </a:r>
          </a:p>
          <a:p>
            <a:r>
              <a:rPr lang="en-US" dirty="0" smtClean="0"/>
              <a:t>Egg Market/ Milk Market/ Meat Market/ Wool market etc.</a:t>
            </a:r>
          </a:p>
          <a:p>
            <a:pPr>
              <a:buNone/>
            </a:pPr>
            <a:r>
              <a:rPr lang="en-US" dirty="0" smtClean="0">
                <a:solidFill>
                  <a:srgbClr val="C00000"/>
                </a:solidFill>
              </a:rPr>
              <a:t>                                        </a:t>
            </a:r>
            <a:r>
              <a:rPr lang="en-US" b="1" dirty="0" smtClean="0">
                <a:solidFill>
                  <a:srgbClr val="C00000"/>
                </a:solidFill>
              </a:rPr>
              <a:t>I</a:t>
            </a:r>
            <a:r>
              <a:rPr lang="en-US" sz="3600" b="1" dirty="0" smtClean="0">
                <a:solidFill>
                  <a:srgbClr val="C00000"/>
                </a:solidFill>
              </a:rPr>
              <a:t>mportance </a:t>
            </a:r>
            <a:endParaRPr lang="en-US" b="1" dirty="0" smtClean="0">
              <a:solidFill>
                <a:srgbClr val="C00000"/>
              </a:solidFill>
            </a:endParaRPr>
          </a:p>
          <a:p>
            <a:r>
              <a:rPr lang="en-US" dirty="0" smtClean="0"/>
              <a:t> for Personal consumption.</a:t>
            </a:r>
          </a:p>
          <a:p>
            <a:r>
              <a:rPr lang="en-US" dirty="0" smtClean="0"/>
              <a:t>Family consumption</a:t>
            </a:r>
          </a:p>
          <a:p>
            <a:r>
              <a:rPr lang="en-US" dirty="0" smtClean="0"/>
              <a:t>Family income</a:t>
            </a:r>
          </a:p>
          <a:p>
            <a:r>
              <a:rPr lang="en-US" dirty="0" err="1" smtClean="0"/>
              <a:t>Enterperise</a:t>
            </a:r>
            <a:r>
              <a:rPr lang="en-US" dirty="0" smtClean="0"/>
              <a:t> </a:t>
            </a:r>
          </a:p>
          <a:p>
            <a:endParaRPr lang="en-IN" b="1" dirty="0"/>
          </a:p>
        </p:txBody>
      </p:sp>
      <p:sp>
        <p:nvSpPr>
          <p:cNvPr id="4" name="TextBox 3"/>
          <p:cNvSpPr txBox="1"/>
          <p:nvPr/>
        </p:nvSpPr>
        <p:spPr>
          <a:xfrm>
            <a:off x="3352800" y="304800"/>
            <a:ext cx="1904047" cy="707886"/>
          </a:xfrm>
          <a:prstGeom prst="rect">
            <a:avLst/>
          </a:prstGeom>
          <a:noFill/>
        </p:spPr>
        <p:txBody>
          <a:bodyPr wrap="none" rtlCol="0">
            <a:spAutoFit/>
          </a:bodyPr>
          <a:lstStyle/>
          <a:p>
            <a:r>
              <a:rPr lang="en-US" sz="4000" b="1" dirty="0" smtClean="0">
                <a:solidFill>
                  <a:srgbClr val="C00000"/>
                </a:solidFill>
              </a:rPr>
              <a:t>Market </a:t>
            </a:r>
            <a:endParaRPr lang="en-US" sz="4000" b="1" dirty="0">
              <a:solidFill>
                <a:srgbClr val="C00000"/>
              </a:solidFill>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457200"/>
            <a:ext cx="8153400" cy="6096000"/>
          </a:xfrm>
        </p:spPr>
        <p:txBody>
          <a:bodyPr>
            <a:normAutofit fontScale="92500" lnSpcReduction="10000"/>
          </a:bodyPr>
          <a:lstStyle/>
          <a:p>
            <a:pPr>
              <a:buNone/>
            </a:pPr>
            <a:r>
              <a:rPr lang="en-US" b="1" cap="all" dirty="0" smtClean="0">
                <a:solidFill>
                  <a:srgbClr val="C00000"/>
                </a:solidFill>
              </a:rPr>
              <a:t>                                 Constraints</a:t>
            </a:r>
            <a:endParaRPr lang="en-IN" dirty="0" smtClean="0">
              <a:solidFill>
                <a:srgbClr val="C00000"/>
              </a:solidFill>
            </a:endParaRPr>
          </a:p>
          <a:p>
            <a:r>
              <a:rPr lang="en-US" dirty="0" smtClean="0"/>
              <a:t>Seems unprofitable </a:t>
            </a:r>
          </a:p>
          <a:p>
            <a:pPr>
              <a:buNone/>
            </a:pPr>
            <a:r>
              <a:rPr lang="en-US" sz="4000" dirty="0" smtClean="0"/>
              <a:t>                     </a:t>
            </a:r>
            <a:r>
              <a:rPr lang="en-US" sz="4000" dirty="0" smtClean="0">
                <a:solidFill>
                  <a:srgbClr val="C00000"/>
                </a:solidFill>
              </a:rPr>
              <a:t>Measures </a:t>
            </a:r>
          </a:p>
          <a:p>
            <a:r>
              <a:rPr lang="en-US" dirty="0" smtClean="0"/>
              <a:t>Through DCS</a:t>
            </a:r>
          </a:p>
          <a:p>
            <a:r>
              <a:rPr lang="en-US" dirty="0" smtClean="0"/>
              <a:t>Through Poultry Marketing Societies </a:t>
            </a:r>
          </a:p>
          <a:p>
            <a:r>
              <a:rPr lang="en-US" dirty="0" smtClean="0"/>
              <a:t>SHG/ JLG/FPO</a:t>
            </a:r>
          </a:p>
          <a:p>
            <a:r>
              <a:rPr lang="en-US" dirty="0" smtClean="0"/>
              <a:t>Market led extension </a:t>
            </a:r>
          </a:p>
          <a:p>
            <a:pPr>
              <a:buNone/>
            </a:pPr>
            <a:r>
              <a:rPr lang="en-US" sz="3200" b="1" dirty="0" smtClean="0"/>
              <a:t>          </a:t>
            </a:r>
            <a:r>
              <a:rPr lang="en-US" sz="3200" b="1" dirty="0" smtClean="0">
                <a:solidFill>
                  <a:srgbClr val="C00000"/>
                </a:solidFill>
              </a:rPr>
              <a:t>Classification  of Market</a:t>
            </a:r>
          </a:p>
          <a:p>
            <a:r>
              <a:rPr lang="en-US" dirty="0" smtClean="0"/>
              <a:t> On the basis of Geographical Area</a:t>
            </a:r>
          </a:p>
          <a:p>
            <a:r>
              <a:rPr lang="en-US" dirty="0" smtClean="0"/>
              <a:t>Local Market/ Regional Market/National Market/ International</a:t>
            </a:r>
          </a:p>
          <a:p>
            <a:r>
              <a:rPr lang="en-IN" dirty="0" smtClean="0"/>
              <a:t> </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04800"/>
            <a:ext cx="8153400" cy="6248400"/>
          </a:xfrm>
        </p:spPr>
        <p:txBody>
          <a:bodyPr>
            <a:normAutofit fontScale="92500" lnSpcReduction="10000"/>
          </a:bodyPr>
          <a:lstStyle/>
          <a:p>
            <a:pPr>
              <a:buNone/>
            </a:pPr>
            <a:r>
              <a:rPr lang="en-IN" b="1" dirty="0" smtClean="0">
                <a:solidFill>
                  <a:srgbClr val="C00000"/>
                </a:solidFill>
              </a:rPr>
              <a:t>On the basis of position of sellers of Market</a:t>
            </a:r>
          </a:p>
          <a:p>
            <a:r>
              <a:rPr lang="en-IN" dirty="0" smtClean="0"/>
              <a:t>Primary Market – Producers to whole seller</a:t>
            </a:r>
          </a:p>
          <a:p>
            <a:pPr>
              <a:buFont typeface="Arial" pitchFamily="34" charset="0"/>
              <a:buChar char="•"/>
            </a:pPr>
            <a:r>
              <a:rPr lang="en-US" dirty="0" smtClean="0"/>
              <a:t>Secondary Market – Whole seller to retailer </a:t>
            </a:r>
          </a:p>
          <a:p>
            <a:r>
              <a:rPr lang="en-US" dirty="0" smtClean="0"/>
              <a:t>Terminal Market – Retailer to consumer</a:t>
            </a:r>
          </a:p>
          <a:p>
            <a:pPr>
              <a:buNone/>
            </a:pPr>
            <a:r>
              <a:rPr lang="en-US" b="1" dirty="0" smtClean="0">
                <a:solidFill>
                  <a:srgbClr val="C00000"/>
                </a:solidFill>
              </a:rPr>
              <a:t>On the basis of  Volume </a:t>
            </a:r>
          </a:p>
          <a:p>
            <a:r>
              <a:rPr lang="en-US" dirty="0" smtClean="0"/>
              <a:t>Whole sale market, Retail Market </a:t>
            </a:r>
          </a:p>
          <a:p>
            <a:endParaRPr lang="en-US" dirty="0" smtClean="0"/>
          </a:p>
          <a:p>
            <a:pPr>
              <a:buNone/>
            </a:pPr>
            <a:r>
              <a:rPr lang="en-US" sz="3600" b="1" dirty="0" smtClean="0">
                <a:solidFill>
                  <a:srgbClr val="C00000"/>
                </a:solidFill>
              </a:rPr>
              <a:t>                    Concept of Market</a:t>
            </a:r>
          </a:p>
          <a:p>
            <a:r>
              <a:rPr lang="en-US" dirty="0" smtClean="0"/>
              <a:t>Traditional marketing concept – Exchange or selling of goods.</a:t>
            </a:r>
          </a:p>
          <a:p>
            <a:r>
              <a:rPr lang="en-US" dirty="0" smtClean="0"/>
              <a:t>Modern Marketing Concept- Need assessment of consumer- Demand Creation </a:t>
            </a:r>
          </a:p>
          <a:p>
            <a:endParaRPr lang="en-US" dirty="0" smtClean="0"/>
          </a:p>
          <a:p>
            <a:endParaRPr lang="en-US" dirty="0" smtClean="0"/>
          </a:p>
          <a:p>
            <a:endParaRPr lang="en-IN" dirty="0" smtClean="0"/>
          </a:p>
          <a:p>
            <a:endParaRPr lang="en-IN"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7</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838200" y="3657600"/>
            <a:ext cx="7548806" cy="954107"/>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Marketing function </a:t>
            </a:r>
          </a:p>
          <a:p>
            <a:pPr lvl="0"/>
            <a:r>
              <a:rPr lang="en-US" sz="2800" b="1" dirty="0" smtClean="0">
                <a:solidFill>
                  <a:srgbClr val="0070C0"/>
                </a:solidFill>
                <a:latin typeface="Arial Black" pitchFamily="34" charset="0"/>
                <a:cs typeface="Times New Roman" pitchFamily="18" charset="0"/>
              </a:rPr>
              <a:t>Market Opportunity</a:t>
            </a: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81000"/>
            <a:ext cx="8305800" cy="6096000"/>
          </a:xfrm>
        </p:spPr>
        <p:txBody>
          <a:bodyPr>
            <a:normAutofit lnSpcReduction="10000"/>
          </a:bodyPr>
          <a:lstStyle/>
          <a:p>
            <a:pPr>
              <a:buNone/>
            </a:pPr>
            <a:r>
              <a:rPr lang="en-US" sz="3200" b="1" dirty="0" smtClean="0"/>
              <a:t>                </a:t>
            </a:r>
            <a:r>
              <a:rPr lang="en-US" sz="3200" b="1" dirty="0" smtClean="0">
                <a:solidFill>
                  <a:srgbClr val="C00000"/>
                </a:solidFill>
              </a:rPr>
              <a:t>Marketing functions </a:t>
            </a:r>
          </a:p>
          <a:p>
            <a:r>
              <a:rPr lang="en-US" dirty="0" smtClean="0"/>
              <a:t>Buying</a:t>
            </a:r>
          </a:p>
          <a:p>
            <a:r>
              <a:rPr lang="en-US" dirty="0" smtClean="0"/>
              <a:t>Selling</a:t>
            </a:r>
          </a:p>
          <a:p>
            <a:r>
              <a:rPr lang="en-US" dirty="0" smtClean="0"/>
              <a:t>Transportation</a:t>
            </a:r>
          </a:p>
          <a:p>
            <a:r>
              <a:rPr lang="en-US" dirty="0" smtClean="0"/>
              <a:t>Warehousing and Storage</a:t>
            </a:r>
          </a:p>
          <a:p>
            <a:r>
              <a:rPr lang="en-US" dirty="0" smtClean="0"/>
              <a:t>Standardization </a:t>
            </a:r>
          </a:p>
          <a:p>
            <a:r>
              <a:rPr lang="en-US" dirty="0" smtClean="0"/>
              <a:t>Grading </a:t>
            </a:r>
          </a:p>
          <a:p>
            <a:r>
              <a:rPr lang="en-US" dirty="0" smtClean="0"/>
              <a:t>Financing</a:t>
            </a:r>
          </a:p>
          <a:p>
            <a:r>
              <a:rPr lang="en-US" dirty="0" smtClean="0"/>
              <a:t>Risk Bearing</a:t>
            </a:r>
          </a:p>
          <a:p>
            <a:r>
              <a:rPr lang="en-US" dirty="0" smtClean="0"/>
              <a:t>Market Information and Intelligence </a:t>
            </a:r>
          </a:p>
          <a:p>
            <a:r>
              <a:rPr lang="en-US" dirty="0" smtClean="0"/>
              <a:t>Demand Creation</a:t>
            </a:r>
          </a:p>
          <a:p>
            <a:endParaRPr lang="en-IN"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28600"/>
            <a:ext cx="8382000" cy="6477000"/>
          </a:xfrm>
        </p:spPr>
        <p:txBody>
          <a:bodyPr/>
          <a:lstStyle/>
          <a:p>
            <a:endParaRPr lang="en-US" dirty="0" smtClean="0"/>
          </a:p>
          <a:p>
            <a:pPr>
              <a:buNone/>
            </a:pPr>
            <a:r>
              <a:rPr lang="en-IN" sz="3600" b="1" dirty="0" smtClean="0">
                <a:solidFill>
                  <a:srgbClr val="C00000"/>
                </a:solidFill>
              </a:rPr>
              <a:t>           Market Opportunities </a:t>
            </a:r>
          </a:p>
          <a:p>
            <a:endParaRPr lang="en-US" dirty="0" smtClean="0"/>
          </a:p>
          <a:p>
            <a:r>
              <a:rPr lang="en-US" dirty="0" smtClean="0"/>
              <a:t>Marketing Channels of livestock and livestock products </a:t>
            </a:r>
            <a:endParaRPr lang="en-IN" dirty="0" smtClean="0"/>
          </a:p>
          <a:p>
            <a:pPr lvl="0"/>
            <a:r>
              <a:rPr lang="en-US" dirty="0" smtClean="0"/>
              <a:t>DCS</a:t>
            </a:r>
          </a:p>
          <a:p>
            <a:pPr lvl="0"/>
            <a:r>
              <a:rPr lang="en-US" dirty="0" smtClean="0"/>
              <a:t>Local Market</a:t>
            </a:r>
          </a:p>
          <a:p>
            <a:pPr lvl="0"/>
            <a:r>
              <a:rPr lang="en-US" dirty="0" smtClean="0"/>
              <a:t>Middle Man</a:t>
            </a:r>
          </a:p>
          <a:p>
            <a:pPr lvl="0"/>
            <a:r>
              <a:rPr lang="en-US" dirty="0" smtClean="0"/>
              <a:t>Cattle Fairs </a:t>
            </a:r>
          </a:p>
          <a:p>
            <a:pPr lvl="0"/>
            <a:r>
              <a:rPr lang="en-US" dirty="0" smtClean="0"/>
              <a:t>Import and Export of Animals and Their products</a:t>
            </a:r>
            <a:endParaRPr lang="en-IN" dirty="0" smtClean="0"/>
          </a:p>
          <a:p>
            <a:endParaRPr lang="en-IN"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304800"/>
            <a:ext cx="8153400" cy="6248400"/>
          </a:xfrm>
        </p:spPr>
        <p:txBody>
          <a:bodyPr>
            <a:normAutofit fontScale="92500" lnSpcReduction="20000"/>
          </a:bodyPr>
          <a:lstStyle/>
          <a:p>
            <a:pPr>
              <a:buNone/>
            </a:pPr>
            <a:endParaRPr lang="en-IN" dirty="0" smtClean="0">
              <a:solidFill>
                <a:srgbClr val="C00000"/>
              </a:solidFill>
            </a:endParaRPr>
          </a:p>
          <a:p>
            <a:pPr>
              <a:buNone/>
            </a:pPr>
            <a:r>
              <a:rPr lang="en-US" sz="3200" b="1" dirty="0" smtClean="0">
                <a:solidFill>
                  <a:srgbClr val="C00000"/>
                </a:solidFill>
              </a:rPr>
              <a:t>           Characteristics of Small Business </a:t>
            </a:r>
          </a:p>
          <a:p>
            <a:r>
              <a:rPr lang="en-US" dirty="0" smtClean="0"/>
              <a:t>Objective- To cover Small, Marginal and Landless Community</a:t>
            </a:r>
          </a:p>
          <a:p>
            <a:r>
              <a:rPr lang="en-US" dirty="0" smtClean="0"/>
              <a:t>Livelihood security </a:t>
            </a:r>
          </a:p>
          <a:p>
            <a:r>
              <a:rPr lang="en-US" dirty="0" smtClean="0"/>
              <a:t>Sustainability </a:t>
            </a:r>
          </a:p>
          <a:p>
            <a:r>
              <a:rPr lang="en-US" dirty="0" smtClean="0"/>
              <a:t>Up-</a:t>
            </a:r>
            <a:r>
              <a:rPr lang="en-US" dirty="0" err="1" smtClean="0"/>
              <a:t>liftment</a:t>
            </a:r>
            <a:r>
              <a:rPr lang="en-US" dirty="0" smtClean="0"/>
              <a:t> of SES</a:t>
            </a:r>
          </a:p>
          <a:p>
            <a:pPr>
              <a:buNone/>
            </a:pPr>
            <a:r>
              <a:rPr lang="en-US" sz="2800" b="1" dirty="0" smtClean="0">
                <a:solidFill>
                  <a:srgbClr val="C00000"/>
                </a:solidFill>
              </a:rPr>
              <a:t>          Marketable livestock communities </a:t>
            </a:r>
          </a:p>
          <a:p>
            <a:r>
              <a:rPr lang="en-US" dirty="0" smtClean="0"/>
              <a:t>Milk</a:t>
            </a:r>
          </a:p>
          <a:p>
            <a:r>
              <a:rPr lang="en-US" dirty="0" smtClean="0"/>
              <a:t>Milk products </a:t>
            </a:r>
          </a:p>
          <a:p>
            <a:r>
              <a:rPr lang="en-US" dirty="0" smtClean="0"/>
              <a:t>Egg</a:t>
            </a:r>
          </a:p>
          <a:p>
            <a:r>
              <a:rPr lang="en-US" dirty="0" smtClean="0"/>
              <a:t>Poultry Products</a:t>
            </a:r>
          </a:p>
          <a:p>
            <a:r>
              <a:rPr lang="en-US" dirty="0" smtClean="0"/>
              <a:t>Wool</a:t>
            </a:r>
          </a:p>
          <a:p>
            <a:r>
              <a:rPr lang="en-US" dirty="0" smtClean="0"/>
              <a:t>Meat</a:t>
            </a:r>
          </a:p>
          <a:p>
            <a:pPr>
              <a:buNone/>
            </a:pPr>
            <a:endParaRPr lang="en-US" dirty="0" smtClean="0"/>
          </a:p>
          <a:p>
            <a:endParaRPr lang="en-US" dirty="0" smtClean="0"/>
          </a:p>
          <a:p>
            <a:endParaRPr lang="en-US" dirty="0" smtClean="0"/>
          </a:p>
          <a:p>
            <a:endParaRPr lang="en-US" dirty="0" smtClean="0"/>
          </a:p>
          <a:p>
            <a:endParaRPr lang="en-IN" dirty="0" smtClean="0"/>
          </a:p>
          <a:p>
            <a:endParaRPr lang="en-IN"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172200"/>
          </a:xfrm>
        </p:spPr>
        <p:txBody>
          <a:bodyPr>
            <a:normAutofit fontScale="92500" lnSpcReduction="10000"/>
          </a:bodyPr>
          <a:lstStyle/>
          <a:p>
            <a:pPr>
              <a:buNone/>
            </a:pPr>
            <a:endParaRPr lang="en-IN" dirty="0" smtClean="0">
              <a:solidFill>
                <a:srgbClr val="C00000"/>
              </a:solidFill>
            </a:endParaRPr>
          </a:p>
          <a:p>
            <a:pPr>
              <a:buNone/>
            </a:pPr>
            <a:r>
              <a:rPr lang="en-US" sz="2800" b="1" dirty="0" smtClean="0">
                <a:solidFill>
                  <a:srgbClr val="C00000"/>
                </a:solidFill>
              </a:rPr>
              <a:t>    Marketing of Perishable and Non-Perishable </a:t>
            </a:r>
          </a:p>
          <a:p>
            <a:pPr>
              <a:buNone/>
            </a:pPr>
            <a:r>
              <a:rPr lang="en-US" sz="2800" b="1" dirty="0" smtClean="0">
                <a:solidFill>
                  <a:srgbClr val="C00000"/>
                </a:solidFill>
              </a:rPr>
              <a:t>                          livestock products.</a:t>
            </a:r>
          </a:p>
          <a:p>
            <a:r>
              <a:rPr lang="en-US" b="1" dirty="0" smtClean="0">
                <a:solidFill>
                  <a:srgbClr val="C00000"/>
                </a:solidFill>
              </a:rPr>
              <a:t>Non-Perishable- Direct selling</a:t>
            </a:r>
          </a:p>
          <a:p>
            <a:r>
              <a:rPr lang="en-IN" dirty="0" smtClean="0"/>
              <a:t>                           Ware Housing</a:t>
            </a:r>
          </a:p>
          <a:p>
            <a:r>
              <a:rPr lang="en-IN" dirty="0" smtClean="0"/>
              <a:t>                           Through Agents</a:t>
            </a:r>
          </a:p>
          <a:p>
            <a:pPr>
              <a:buNone/>
            </a:pPr>
            <a:r>
              <a:rPr lang="en-IN" b="1" dirty="0" smtClean="0">
                <a:solidFill>
                  <a:srgbClr val="C00000"/>
                </a:solidFill>
              </a:rPr>
              <a:t>Perishable – Chilling Centre </a:t>
            </a:r>
          </a:p>
          <a:p>
            <a:pPr>
              <a:buNone/>
            </a:pPr>
            <a:r>
              <a:rPr lang="en-IN" dirty="0" smtClean="0"/>
              <a:t>                     Bulk Cooler </a:t>
            </a:r>
          </a:p>
          <a:p>
            <a:pPr>
              <a:buNone/>
            </a:pPr>
            <a:r>
              <a:rPr lang="en-IN" dirty="0" smtClean="0"/>
              <a:t>                      Cooling Chain</a:t>
            </a:r>
          </a:p>
          <a:p>
            <a:pPr>
              <a:buNone/>
            </a:pPr>
            <a:r>
              <a:rPr lang="en-IN" dirty="0" smtClean="0"/>
              <a:t>                      Time Management </a:t>
            </a:r>
          </a:p>
          <a:p>
            <a:pPr>
              <a:buNone/>
            </a:pPr>
            <a:r>
              <a:rPr lang="en-IN" dirty="0" smtClean="0"/>
              <a:t>                      Demand and supply control</a:t>
            </a:r>
          </a:p>
          <a:p>
            <a:pPr>
              <a:buNone/>
            </a:pPr>
            <a:r>
              <a:rPr lang="en-IN" dirty="0" smtClean="0"/>
              <a:t> </a:t>
            </a:r>
          </a:p>
          <a:p>
            <a:pPr>
              <a:buNone/>
            </a:pPr>
            <a:endParaRPr lang="en-IN"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LECTURE- 8</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304800" y="3657600"/>
            <a:ext cx="8082206" cy="954107"/>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Consumption</a:t>
            </a:r>
          </a:p>
          <a:p>
            <a:pPr lvl="0"/>
            <a:r>
              <a:rPr lang="en-US" sz="2800" b="1" dirty="0" smtClean="0">
                <a:solidFill>
                  <a:srgbClr val="0070C0"/>
                </a:solidFill>
                <a:latin typeface="Arial Black" pitchFamily="34" charset="0"/>
                <a:cs typeface="Times New Roman" pitchFamily="18" charset="0"/>
              </a:rPr>
              <a:t>Types and Importance of consumption</a:t>
            </a: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CONSUMPTION</a:t>
            </a:r>
          </a:p>
        </p:txBody>
      </p:sp>
      <p:sp>
        <p:nvSpPr>
          <p:cNvPr id="7171" name="Rectangle 3"/>
          <p:cNvSpPr>
            <a:spLocks noGrp="1" noChangeArrowheads="1"/>
          </p:cNvSpPr>
          <p:nvPr>
            <p:ph type="body" idx="1"/>
          </p:nvPr>
        </p:nvSpPr>
        <p:spPr/>
        <p:txBody>
          <a:bodyPr/>
          <a:lstStyle/>
          <a:p>
            <a:r>
              <a:rPr lang="en-US" sz="2400" b="1"/>
              <a:t>Satisfaction of Human Wants by the use of commodity</a:t>
            </a:r>
          </a:p>
          <a:p>
            <a:endParaRPr lang="en-US" sz="2400" b="1"/>
          </a:p>
          <a:p>
            <a:r>
              <a:rPr lang="en-US" sz="2400" b="1"/>
              <a:t>It is destruction of utility of a commodity</a:t>
            </a:r>
          </a:p>
          <a:p>
            <a:endParaRPr lang="en-US" sz="2400" b="1"/>
          </a:p>
          <a:p>
            <a:r>
              <a:rPr lang="en-US" sz="2400" b="1"/>
              <a:t>Destruction of utility means, the used –up of the “want satisfying power” of that commodity.</a:t>
            </a:r>
          </a:p>
          <a:p>
            <a:endParaRPr lang="en-US" sz="24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t>Scarcity Definition</a:t>
            </a:r>
            <a:endParaRPr lang="en-IN" b="1" dirty="0"/>
          </a:p>
        </p:txBody>
      </p:sp>
      <p:sp>
        <p:nvSpPr>
          <p:cNvPr id="3" name="Content Placeholder 2"/>
          <p:cNvSpPr>
            <a:spLocks noGrp="1"/>
          </p:cNvSpPr>
          <p:nvPr>
            <p:ph idx="1"/>
          </p:nvPr>
        </p:nvSpPr>
        <p:spPr>
          <a:xfrm>
            <a:off x="152400" y="1447800"/>
            <a:ext cx="8763000" cy="5410200"/>
          </a:xfrm>
        </p:spPr>
        <p:txBody>
          <a:bodyPr>
            <a:normAutofit/>
          </a:bodyPr>
          <a:lstStyle/>
          <a:p>
            <a:pPr marL="400050" lvl="1" indent="0" algn="just">
              <a:buNone/>
            </a:pPr>
            <a:r>
              <a:rPr lang="en-US" sz="2400" dirty="0" smtClean="0">
                <a:latin typeface="Times New Roman" pitchFamily="18" charset="0"/>
                <a:cs typeface="Times New Roman" pitchFamily="18" charset="0"/>
              </a:rPr>
              <a:t>Economics </a:t>
            </a:r>
            <a:r>
              <a:rPr lang="en-US" sz="2400" dirty="0">
                <a:latin typeface="Times New Roman" pitchFamily="18" charset="0"/>
                <a:cs typeface="Times New Roman" pitchFamily="18" charset="0"/>
              </a:rPr>
              <a:t>is the science which studies human </a:t>
            </a:r>
            <a:r>
              <a:rPr lang="en-US" sz="2400" dirty="0" err="1">
                <a:latin typeface="Times New Roman" pitchFamily="18" charset="0"/>
                <a:cs typeface="Times New Roman" pitchFamily="18" charset="0"/>
              </a:rPr>
              <a:t>behaviour</a:t>
            </a:r>
            <a:r>
              <a:rPr lang="en-US" sz="2400" dirty="0">
                <a:latin typeface="Times New Roman" pitchFamily="18" charset="0"/>
                <a:cs typeface="Times New Roman" pitchFamily="18" charset="0"/>
              </a:rPr>
              <a:t> as a </a:t>
            </a:r>
            <a:r>
              <a:rPr lang="en-US" sz="2400" dirty="0">
                <a:solidFill>
                  <a:srgbClr val="FF0000"/>
                </a:solidFill>
                <a:latin typeface="Times New Roman" pitchFamily="18" charset="0"/>
                <a:cs typeface="Times New Roman" pitchFamily="18" charset="0"/>
              </a:rPr>
              <a:t>relationship between </a:t>
            </a:r>
            <a:r>
              <a:rPr lang="en-US" sz="2400" b="1" dirty="0" smtClean="0">
                <a:solidFill>
                  <a:srgbClr val="FF0000"/>
                </a:solidFill>
                <a:latin typeface="Times New Roman" pitchFamily="18" charset="0"/>
                <a:cs typeface="Times New Roman" pitchFamily="18" charset="0"/>
              </a:rPr>
              <a:t>end</a:t>
            </a:r>
            <a:r>
              <a:rPr lang="en-US" sz="2400" dirty="0" smtClean="0">
                <a:solidFill>
                  <a:srgbClr val="FF0000"/>
                </a:solidFill>
                <a:latin typeface="Times New Roman" pitchFamily="18" charset="0"/>
                <a:cs typeface="Times New Roman" pitchFamily="18" charset="0"/>
              </a:rPr>
              <a:t> and scarce </a:t>
            </a:r>
            <a:r>
              <a:rPr lang="en-US" sz="2400" b="1" dirty="0">
                <a:solidFill>
                  <a:srgbClr val="FF0000"/>
                </a:solidFill>
                <a:latin typeface="Times New Roman" pitchFamily="18" charset="0"/>
                <a:cs typeface="Times New Roman" pitchFamily="18" charset="0"/>
              </a:rPr>
              <a:t>means</a:t>
            </a:r>
            <a:r>
              <a:rPr lang="en-US" sz="2400" dirty="0">
                <a:solidFill>
                  <a:srgbClr val="FF0000"/>
                </a:solidFill>
                <a:latin typeface="Times New Roman" pitchFamily="18" charset="0"/>
                <a:cs typeface="Times New Roman" pitchFamily="18" charset="0"/>
              </a:rPr>
              <a:t> </a:t>
            </a:r>
            <a:r>
              <a:rPr lang="en-US" sz="2400" dirty="0">
                <a:latin typeface="Times New Roman" pitchFamily="18" charset="0"/>
                <a:cs typeface="Times New Roman" pitchFamily="18" charset="0"/>
              </a:rPr>
              <a:t>which </a:t>
            </a:r>
            <a:r>
              <a:rPr lang="en-US" sz="2400" dirty="0" smtClean="0">
                <a:latin typeface="Times New Roman" pitchFamily="18" charset="0"/>
                <a:cs typeface="Times New Roman" pitchFamily="18" charset="0"/>
              </a:rPr>
              <a:t>have alternative uses.  </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sz="2400" dirty="0" smtClean="0">
              <a:latin typeface="Times New Roman" pitchFamily="18" charset="0"/>
              <a:cs typeface="Times New Roman" pitchFamily="18" charset="0"/>
            </a:endParaRPr>
          </a:p>
          <a:p>
            <a:pPr marL="0" indent="0" algn="just">
              <a:buNone/>
            </a:pPr>
            <a:r>
              <a:rPr lang="en-US" sz="2400" b="1" dirty="0" smtClean="0">
                <a:latin typeface="Times New Roman" pitchFamily="18" charset="0"/>
                <a:cs typeface="Times New Roman" pitchFamily="18" charset="0"/>
              </a:rPr>
              <a:t>Critics of </a:t>
            </a:r>
            <a:r>
              <a:rPr lang="en-US" sz="2400" b="1" dirty="0">
                <a:latin typeface="Times New Roman" pitchFamily="18" charset="0"/>
                <a:cs typeface="Times New Roman" pitchFamily="18" charset="0"/>
              </a:rPr>
              <a:t>scarcity definition </a:t>
            </a:r>
            <a:endParaRPr lang="en-US" sz="2400" dirty="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Scarcity is </a:t>
            </a:r>
            <a:r>
              <a:rPr lang="en-US" sz="2400" dirty="0">
                <a:latin typeface="Times New Roman" pitchFamily="18" charset="0"/>
                <a:cs typeface="Times New Roman" pitchFamily="18" charset="0"/>
              </a:rPr>
              <a:t>not the problem always,  and </a:t>
            </a:r>
            <a:r>
              <a:rPr lang="en-US" sz="2400" dirty="0">
                <a:solidFill>
                  <a:srgbClr val="FF0000"/>
                </a:solidFill>
                <a:latin typeface="Times New Roman" pitchFamily="18" charset="0"/>
                <a:cs typeface="Times New Roman" pitchFamily="18" charset="0"/>
              </a:rPr>
              <a:t>abundance</a:t>
            </a:r>
            <a:r>
              <a:rPr lang="en-US" sz="2400" dirty="0">
                <a:latin typeface="Times New Roman" pitchFamily="18" charset="0"/>
                <a:cs typeface="Times New Roman" pitchFamily="18" charset="0"/>
              </a:rPr>
              <a:t> also give rise to </a:t>
            </a:r>
            <a:r>
              <a:rPr lang="en-US" sz="2400" dirty="0" smtClean="0">
                <a:latin typeface="Times New Roman" pitchFamily="18" charset="0"/>
                <a:cs typeface="Times New Roman" pitchFamily="18" charset="0"/>
              </a:rPr>
              <a:t>problems </a:t>
            </a:r>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unemployment</a:t>
            </a:r>
          </a:p>
          <a:p>
            <a:pPr algn="just"/>
            <a:r>
              <a:rPr lang="en-US" sz="2400" dirty="0" smtClean="0">
                <a:latin typeface="Times New Roman" pitchFamily="18" charset="0"/>
                <a:cs typeface="Times New Roman" pitchFamily="18" charset="0"/>
              </a:rPr>
              <a:t>It does </a:t>
            </a:r>
            <a:r>
              <a:rPr lang="en-US" sz="2400" dirty="0">
                <a:latin typeface="Times New Roman" pitchFamily="18" charset="0"/>
                <a:cs typeface="Times New Roman" pitchFamily="18" charset="0"/>
              </a:rPr>
              <a:t>not cover growth and development of economy</a:t>
            </a:r>
          </a:p>
          <a:p>
            <a:pPr algn="just"/>
            <a:r>
              <a:rPr lang="en-US" sz="2400" dirty="0" smtClean="0">
                <a:latin typeface="Times New Roman" pitchFamily="18" charset="0"/>
                <a:cs typeface="Times New Roman" pitchFamily="18" charset="0"/>
              </a:rPr>
              <a:t>Determination of </a:t>
            </a:r>
            <a:r>
              <a:rPr lang="en-US" sz="2400" dirty="0">
                <a:latin typeface="Times New Roman" pitchFamily="18" charset="0"/>
                <a:cs typeface="Times New Roman" pitchFamily="18" charset="0"/>
              </a:rPr>
              <a:t>national income and total employment was also not covered</a:t>
            </a:r>
          </a:p>
          <a:p>
            <a:pPr algn="just"/>
            <a:r>
              <a:rPr lang="en-US" sz="2400" dirty="0" smtClean="0">
                <a:latin typeface="Times New Roman" pitchFamily="18" charset="0"/>
                <a:cs typeface="Times New Roman" pitchFamily="18" charset="0"/>
              </a:rPr>
              <a:t>Considered as </a:t>
            </a:r>
            <a:r>
              <a:rPr lang="en-US" sz="2400" dirty="0">
                <a:latin typeface="Times New Roman" pitchFamily="18" charset="0"/>
                <a:cs typeface="Times New Roman" pitchFamily="18" charset="0"/>
              </a:rPr>
              <a:t>the human science rather than other </a:t>
            </a:r>
            <a:r>
              <a:rPr lang="en-US" sz="2400" dirty="0" smtClean="0">
                <a:latin typeface="Times New Roman" pitchFamily="18" charset="0"/>
                <a:cs typeface="Times New Roman" pitchFamily="18" charset="0"/>
              </a:rPr>
              <a:t>social science</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39972121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457200"/>
            <a:ext cx="8229600" cy="6019800"/>
          </a:xfrm>
        </p:spPr>
        <p:txBody>
          <a:bodyPr/>
          <a:lstStyle/>
          <a:p>
            <a:r>
              <a:rPr lang="en-US" sz="2400" b="1"/>
              <a:t>E.g.-- </a:t>
            </a:r>
          </a:p>
          <a:p>
            <a:endParaRPr lang="en-US" sz="2400" b="1"/>
          </a:p>
          <a:p>
            <a:pPr>
              <a:lnSpc>
                <a:spcPct val="145000"/>
              </a:lnSpc>
            </a:pPr>
            <a:r>
              <a:rPr lang="en-US" sz="2400" b="1"/>
              <a:t>-Taking Food</a:t>
            </a:r>
          </a:p>
          <a:p>
            <a:pPr>
              <a:lnSpc>
                <a:spcPct val="145000"/>
              </a:lnSpc>
            </a:pPr>
            <a:r>
              <a:rPr lang="en-US" sz="2400" b="1"/>
              <a:t>-Drinking Milk</a:t>
            </a:r>
          </a:p>
          <a:p>
            <a:pPr>
              <a:lnSpc>
                <a:spcPct val="145000"/>
              </a:lnSpc>
            </a:pPr>
            <a:r>
              <a:rPr lang="en-US" sz="2400" b="1"/>
              <a:t>-Use of Furniture and Houses</a:t>
            </a:r>
          </a:p>
          <a:p>
            <a:pPr>
              <a:lnSpc>
                <a:spcPct val="145000"/>
              </a:lnSpc>
            </a:pPr>
            <a:r>
              <a:rPr lang="en-US" sz="2400" b="1"/>
              <a:t>-Collapse of Houses after construction</a:t>
            </a:r>
          </a:p>
          <a:p>
            <a:pPr>
              <a:lnSpc>
                <a:spcPct val="145000"/>
              </a:lnSpc>
            </a:pPr>
            <a:r>
              <a:rPr lang="en-US" sz="2400" b="1"/>
              <a:t>-cloths gets burnt after stitching</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57200" y="533400"/>
            <a:ext cx="8229600" cy="5867400"/>
          </a:xfrm>
        </p:spPr>
        <p:txBody>
          <a:bodyPr/>
          <a:lstStyle/>
          <a:p>
            <a:r>
              <a:rPr lang="en-US" sz="2400" b="1"/>
              <a:t>Use of commodity destroys instantly – Consumption</a:t>
            </a:r>
          </a:p>
          <a:p>
            <a:endParaRPr lang="en-US" sz="2400" b="1"/>
          </a:p>
          <a:p>
            <a:r>
              <a:rPr lang="en-US" sz="2400" b="1"/>
              <a:t>Use of commodity destroys gradually- Consumption</a:t>
            </a:r>
          </a:p>
          <a:p>
            <a:endParaRPr lang="en-US" sz="2400" b="1"/>
          </a:p>
          <a:p>
            <a:r>
              <a:rPr lang="en-US" sz="2400" b="1"/>
              <a:t>Utilities are destroyed but  they not consumed.</a:t>
            </a:r>
          </a:p>
          <a:p>
            <a:endParaRPr lang="en-US" sz="2400" b="1"/>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Types of consumption</a:t>
            </a:r>
          </a:p>
        </p:txBody>
      </p:sp>
      <p:sp>
        <p:nvSpPr>
          <p:cNvPr id="10243" name="Rectangle 3"/>
          <p:cNvSpPr>
            <a:spLocks noGrp="1" noChangeArrowheads="1"/>
          </p:cNvSpPr>
          <p:nvPr>
            <p:ph type="body" idx="1"/>
          </p:nvPr>
        </p:nvSpPr>
        <p:spPr/>
        <p:txBody>
          <a:bodyPr/>
          <a:lstStyle/>
          <a:p>
            <a:pPr>
              <a:lnSpc>
                <a:spcPct val="145000"/>
              </a:lnSpc>
            </a:pPr>
            <a:r>
              <a:rPr lang="en-US" sz="2400" b="1"/>
              <a:t>1. Indirect / Productive/ Intermediate consumption</a:t>
            </a:r>
          </a:p>
          <a:p>
            <a:pPr>
              <a:lnSpc>
                <a:spcPct val="145000"/>
              </a:lnSpc>
            </a:pPr>
            <a:r>
              <a:rPr lang="en-US" sz="2400" b="1"/>
              <a:t>Equipments/ Tools which are used for producing human goods and materials for consumption.</a:t>
            </a:r>
          </a:p>
          <a:p>
            <a:pPr>
              <a:lnSpc>
                <a:spcPct val="145000"/>
              </a:lnSpc>
            </a:pPr>
            <a:r>
              <a:rPr lang="en-US" sz="2400" b="1"/>
              <a:t>2. Direct / Final consumption</a:t>
            </a:r>
          </a:p>
          <a:p>
            <a:pPr>
              <a:lnSpc>
                <a:spcPct val="145000"/>
              </a:lnSpc>
            </a:pPr>
            <a:r>
              <a:rPr lang="en-US" sz="2400" b="1"/>
              <a:t>Commodity which finally put out as finished goods- Cooked Food/ Stitched cloths/ furniture's</a:t>
            </a:r>
          </a:p>
          <a:p>
            <a:endParaRPr lang="en-US" sz="2400" b="1"/>
          </a:p>
          <a:p>
            <a:endParaRPr lang="en-US" sz="2400"/>
          </a:p>
          <a:p>
            <a:endParaRPr lang="en-US" sz="240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3600"/>
              <a:t>IMPORTANCE OF CONSUMPTION</a:t>
            </a:r>
            <a:r>
              <a:rPr lang="en-US"/>
              <a:t> </a:t>
            </a:r>
          </a:p>
        </p:txBody>
      </p:sp>
      <p:sp>
        <p:nvSpPr>
          <p:cNvPr id="11267" name="Rectangle 3"/>
          <p:cNvSpPr>
            <a:spLocks noGrp="1" noChangeArrowheads="1"/>
          </p:cNvSpPr>
          <p:nvPr>
            <p:ph type="body" idx="1"/>
          </p:nvPr>
        </p:nvSpPr>
        <p:spPr/>
        <p:txBody>
          <a:bodyPr/>
          <a:lstStyle/>
          <a:p>
            <a:pPr>
              <a:lnSpc>
                <a:spcPct val="90000"/>
              </a:lnSpc>
            </a:pPr>
            <a:r>
              <a:rPr lang="en-US" sz="2400" b="1"/>
              <a:t>It directs / Sets all the economic activities in motion.</a:t>
            </a:r>
          </a:p>
          <a:p>
            <a:pPr>
              <a:lnSpc>
                <a:spcPct val="90000"/>
              </a:lnSpc>
            </a:pPr>
            <a:endParaRPr lang="en-US" sz="2400" b="1"/>
          </a:p>
          <a:p>
            <a:pPr>
              <a:lnSpc>
                <a:spcPct val="90000"/>
              </a:lnSpc>
            </a:pPr>
            <a:r>
              <a:rPr lang="en-US" sz="2400" b="1"/>
              <a:t>There will no production if no consumption. </a:t>
            </a:r>
          </a:p>
          <a:p>
            <a:pPr>
              <a:lnSpc>
                <a:spcPct val="90000"/>
              </a:lnSpc>
            </a:pPr>
            <a:endParaRPr lang="en-US" sz="2400" b="1"/>
          </a:p>
          <a:p>
            <a:pPr>
              <a:lnSpc>
                <a:spcPct val="90000"/>
              </a:lnSpc>
            </a:pPr>
            <a:r>
              <a:rPr lang="en-US" sz="2400" b="1"/>
              <a:t>It determines the level of living</a:t>
            </a:r>
          </a:p>
          <a:p>
            <a:pPr>
              <a:lnSpc>
                <a:spcPct val="90000"/>
              </a:lnSpc>
            </a:pPr>
            <a:endParaRPr lang="en-US" sz="2400" b="1"/>
          </a:p>
          <a:p>
            <a:pPr>
              <a:lnSpc>
                <a:spcPct val="90000"/>
              </a:lnSpc>
            </a:pPr>
            <a:r>
              <a:rPr lang="en-US" sz="2400" b="1"/>
              <a:t>Determines the efficiency of labour and working capacity.</a:t>
            </a:r>
          </a:p>
          <a:p>
            <a:pPr>
              <a:lnSpc>
                <a:spcPct val="90000"/>
              </a:lnSpc>
            </a:pPr>
            <a:endParaRPr lang="en-US" sz="2400" b="1"/>
          </a:p>
          <a:p>
            <a:pPr>
              <a:lnSpc>
                <a:spcPct val="90000"/>
              </a:lnSpc>
            </a:pPr>
            <a:r>
              <a:rPr lang="en-US" sz="2400" b="1"/>
              <a:t>Healthy consumption enhances the efficiency of labour.</a:t>
            </a:r>
          </a:p>
          <a:p>
            <a:pPr>
              <a:lnSpc>
                <a:spcPct val="90000"/>
              </a:lnSpc>
            </a:pPr>
            <a:endParaRPr lang="en-US" sz="2400" b="1"/>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1"/>
            <a:ext cx="8458200" cy="2667000"/>
          </a:xfrm>
        </p:spPr>
        <p:txBody>
          <a:bodyPr>
            <a:normAutofit/>
          </a:bodyPr>
          <a:lstStyle/>
          <a:p>
            <a:r>
              <a:rPr lang="en-US" sz="4800" b="1" dirty="0" smtClean="0">
                <a:solidFill>
                  <a:schemeClr val="accent2"/>
                </a:solidFill>
                <a:latin typeface="Arial Black" pitchFamily="34" charset="0"/>
              </a:rPr>
              <a:t/>
            </a:r>
            <a:br>
              <a:rPr lang="en-US" sz="4800" b="1" dirty="0" smtClean="0">
                <a:solidFill>
                  <a:schemeClr val="accent2"/>
                </a:solidFill>
                <a:latin typeface="Arial Black" pitchFamily="34" charset="0"/>
              </a:rPr>
            </a:br>
            <a:r>
              <a:rPr lang="en-US" sz="4800" b="1" dirty="0" smtClean="0">
                <a:solidFill>
                  <a:schemeClr val="accent2"/>
                </a:solidFill>
                <a:latin typeface="Arial Black" pitchFamily="34" charset="0"/>
              </a:rPr>
              <a:t>LECTURE- </a:t>
            </a:r>
            <a:r>
              <a:rPr lang="en-US" sz="4800" b="1" dirty="0" smtClean="0">
                <a:solidFill>
                  <a:schemeClr val="accent2"/>
                </a:solidFill>
                <a:latin typeface="Arial Black" pitchFamily="34" charset="0"/>
              </a:rPr>
              <a:t>9</a:t>
            </a:r>
            <a:endParaRPr lang="en-US" sz="4800" b="1" dirty="0">
              <a:solidFill>
                <a:schemeClr val="accent2"/>
              </a:solidFill>
              <a:latin typeface="Arial Black" pitchFamily="34" charset="0"/>
            </a:endParaRPr>
          </a:p>
        </p:txBody>
      </p:sp>
      <p:sp>
        <p:nvSpPr>
          <p:cNvPr id="3" name="Subtitle 2"/>
          <p:cNvSpPr>
            <a:spLocks noGrp="1"/>
          </p:cNvSpPr>
          <p:nvPr>
            <p:ph type="subTitle" idx="1"/>
          </p:nvPr>
        </p:nvSpPr>
        <p:spPr>
          <a:xfrm>
            <a:off x="4267200" y="5181600"/>
            <a:ext cx="5181600" cy="1143000"/>
          </a:xfrm>
        </p:spPr>
        <p:txBody>
          <a:bodyPr>
            <a:normAutofit/>
          </a:bodyPr>
          <a:lstStyle/>
          <a:p>
            <a:endParaRPr lang="en-US" sz="2800" dirty="0" smtClean="0">
              <a:solidFill>
                <a:schemeClr val="tx1">
                  <a:lumMod val="95000"/>
                  <a:lumOff val="5000"/>
                </a:schemeClr>
              </a:solidFill>
            </a:endParaRPr>
          </a:p>
          <a:p>
            <a:r>
              <a:rPr lang="en-US" sz="2800" dirty="0" smtClean="0">
                <a:solidFill>
                  <a:schemeClr val="tx1">
                    <a:lumMod val="95000"/>
                    <a:lumOff val="5000"/>
                  </a:schemeClr>
                </a:solidFill>
                <a:latin typeface="Caxton-BoldItalic" pitchFamily="2" charset="0"/>
              </a:rPr>
              <a:t>3</a:t>
            </a:r>
            <a:r>
              <a:rPr lang="en-US" sz="2800" baseline="30000" dirty="0" smtClean="0">
                <a:solidFill>
                  <a:schemeClr val="tx1">
                    <a:lumMod val="95000"/>
                    <a:lumOff val="5000"/>
                  </a:schemeClr>
                </a:solidFill>
                <a:latin typeface="Caxton-BoldItalic" pitchFamily="2" charset="0"/>
              </a:rPr>
              <a:t>rd</a:t>
            </a:r>
            <a:r>
              <a:rPr lang="en-US" sz="2800" dirty="0" smtClean="0">
                <a:solidFill>
                  <a:schemeClr val="tx1">
                    <a:lumMod val="95000"/>
                    <a:lumOff val="5000"/>
                  </a:schemeClr>
                </a:solidFill>
                <a:latin typeface="Caxton-BoldItalic" pitchFamily="2" charset="0"/>
              </a:rPr>
              <a:t> Year, VAHEE</a:t>
            </a:r>
          </a:p>
          <a:p>
            <a:endParaRPr lang="en-US" dirty="0"/>
          </a:p>
        </p:txBody>
      </p:sp>
      <p:sp>
        <p:nvSpPr>
          <p:cNvPr id="4" name="TextBox 3"/>
          <p:cNvSpPr txBox="1"/>
          <p:nvPr/>
        </p:nvSpPr>
        <p:spPr>
          <a:xfrm>
            <a:off x="304800" y="3657600"/>
            <a:ext cx="8082206" cy="954107"/>
          </a:xfrm>
          <a:prstGeom prst="rect">
            <a:avLst/>
          </a:prstGeom>
          <a:noFill/>
        </p:spPr>
        <p:txBody>
          <a:bodyPr wrap="square" rtlCol="0">
            <a:spAutoFit/>
          </a:bodyPr>
          <a:lstStyle/>
          <a:p>
            <a:pPr lvl="0"/>
            <a:r>
              <a:rPr lang="en-US" sz="2800" b="1" dirty="0" smtClean="0">
                <a:solidFill>
                  <a:srgbClr val="0070C0"/>
                </a:solidFill>
                <a:latin typeface="Arial Black" pitchFamily="34" charset="0"/>
                <a:cs typeface="Times New Roman" pitchFamily="18" charset="0"/>
              </a:rPr>
              <a:t>Demand</a:t>
            </a:r>
          </a:p>
          <a:p>
            <a:pPr lvl="0"/>
            <a:r>
              <a:rPr lang="en-US" sz="2800" b="1" dirty="0" smtClean="0">
                <a:solidFill>
                  <a:srgbClr val="0070C0"/>
                </a:solidFill>
                <a:latin typeface="Arial Black" pitchFamily="34" charset="0"/>
                <a:cs typeface="Times New Roman" pitchFamily="18" charset="0"/>
              </a:rPr>
              <a:t>Demand and supply theory</a:t>
            </a:r>
          </a:p>
        </p:txBody>
      </p:sp>
    </p:spTree>
    <p:extLst>
      <p:ext uri="{BB962C8B-B14F-4D97-AF65-F5344CB8AC3E}">
        <p14:creationId xmlns:p14="http://schemas.microsoft.com/office/powerpoint/2010/main" xmlns="" val="130191954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Demand</a:t>
            </a:r>
          </a:p>
        </p:txBody>
      </p:sp>
      <p:sp>
        <p:nvSpPr>
          <p:cNvPr id="12291" name="Rectangle 3"/>
          <p:cNvSpPr>
            <a:spLocks noGrp="1" noChangeArrowheads="1"/>
          </p:cNvSpPr>
          <p:nvPr>
            <p:ph type="body" idx="1"/>
          </p:nvPr>
        </p:nvSpPr>
        <p:spPr>
          <a:xfrm>
            <a:off x="457200" y="1600200"/>
            <a:ext cx="8229600" cy="4876800"/>
          </a:xfrm>
        </p:spPr>
        <p:txBody>
          <a:bodyPr/>
          <a:lstStyle/>
          <a:p>
            <a:pPr>
              <a:lnSpc>
                <a:spcPct val="90000"/>
              </a:lnSpc>
            </a:pPr>
            <a:r>
              <a:rPr lang="en-US" sz="2400" b="1"/>
              <a:t>It is the quantity demanded at a given price and per unit of time.</a:t>
            </a:r>
          </a:p>
          <a:p>
            <a:pPr>
              <a:lnSpc>
                <a:spcPct val="90000"/>
              </a:lnSpc>
            </a:pPr>
            <a:endParaRPr lang="en-US" sz="2400" b="1"/>
          </a:p>
          <a:p>
            <a:pPr>
              <a:lnSpc>
                <a:spcPct val="90000"/>
              </a:lnSpc>
            </a:pPr>
            <a:r>
              <a:rPr lang="en-US" sz="2400" b="1"/>
              <a:t>The desire of a man tracked by his necessary purchasing powers and his willingness to pay for it.</a:t>
            </a:r>
          </a:p>
          <a:p>
            <a:pPr>
              <a:lnSpc>
                <a:spcPct val="90000"/>
              </a:lnSpc>
            </a:pPr>
            <a:endParaRPr lang="en-US" sz="2400" b="1"/>
          </a:p>
          <a:p>
            <a:pPr>
              <a:lnSpc>
                <a:spcPct val="90000"/>
              </a:lnSpc>
            </a:pPr>
            <a:r>
              <a:rPr lang="en-US" sz="2400" b="1"/>
              <a:t>- Thus important factor for converting desire / want in to demand is – </a:t>
            </a:r>
          </a:p>
          <a:p>
            <a:pPr>
              <a:lnSpc>
                <a:spcPct val="90000"/>
              </a:lnSpc>
            </a:pPr>
            <a:endParaRPr lang="en-US" sz="2400" b="1"/>
          </a:p>
          <a:p>
            <a:pPr>
              <a:lnSpc>
                <a:spcPct val="90000"/>
              </a:lnSpc>
            </a:pPr>
            <a:r>
              <a:rPr lang="en-US" sz="2400" b="1"/>
              <a:t>- Purchasing power of individual</a:t>
            </a:r>
          </a:p>
          <a:p>
            <a:pPr>
              <a:lnSpc>
                <a:spcPct val="90000"/>
              </a:lnSpc>
            </a:pPr>
            <a:endParaRPr lang="en-US" sz="2400" b="1"/>
          </a:p>
          <a:p>
            <a:pPr>
              <a:lnSpc>
                <a:spcPct val="90000"/>
              </a:lnSpc>
            </a:pPr>
            <a:r>
              <a:rPr lang="en-US" sz="2400" b="1"/>
              <a:t>- willingness to spare the amount for purchase.</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TYPES OF DEMAND</a:t>
            </a:r>
          </a:p>
        </p:txBody>
      </p:sp>
      <p:sp>
        <p:nvSpPr>
          <p:cNvPr id="13315" name="Rectangle 3"/>
          <p:cNvSpPr>
            <a:spLocks noGrp="1" noChangeArrowheads="1"/>
          </p:cNvSpPr>
          <p:nvPr>
            <p:ph type="body" idx="1"/>
          </p:nvPr>
        </p:nvSpPr>
        <p:spPr/>
        <p:txBody>
          <a:bodyPr/>
          <a:lstStyle/>
          <a:p>
            <a:r>
              <a:rPr lang="en-US" sz="2400" b="1"/>
              <a:t>1. Price Demand – Quantities of goods purchased at a given price by different individuals</a:t>
            </a:r>
          </a:p>
          <a:p>
            <a:endParaRPr lang="en-US" sz="2400" b="1"/>
          </a:p>
          <a:p>
            <a:r>
              <a:rPr lang="en-US" sz="2400" b="1"/>
              <a:t>2. Income demand – Quantities of goods purchased by different income group at a given price.</a:t>
            </a:r>
          </a:p>
          <a:p>
            <a:endParaRPr lang="en-US" sz="2400" b="1"/>
          </a:p>
          <a:p>
            <a:r>
              <a:rPr lang="en-US" sz="2400" b="1"/>
              <a:t>3. Gross Demand – The quantities of goods purchased with reference to changes in price of other interrelated goods.</a:t>
            </a:r>
          </a:p>
          <a:p>
            <a:endParaRPr lang="en-US" sz="2400" b="1"/>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DEMAND THEORY</a:t>
            </a:r>
          </a:p>
        </p:txBody>
      </p:sp>
      <p:sp>
        <p:nvSpPr>
          <p:cNvPr id="14339" name="Rectangle 3"/>
          <p:cNvSpPr>
            <a:spLocks noGrp="1" noChangeArrowheads="1"/>
          </p:cNvSpPr>
          <p:nvPr>
            <p:ph type="body" idx="1"/>
          </p:nvPr>
        </p:nvSpPr>
        <p:spPr/>
        <p:txBody>
          <a:bodyPr/>
          <a:lstStyle/>
          <a:p>
            <a:r>
              <a:rPr lang="en-US" sz="2400" b="1"/>
              <a:t>Higher the price- Lower the demand, and lower the price- Higher the demand at any given period of time.</a:t>
            </a:r>
          </a:p>
          <a:p>
            <a:endParaRPr lang="en-US" sz="2400" b="1"/>
          </a:p>
          <a:p>
            <a:endParaRPr lang="en-US" sz="2400" b="1"/>
          </a:p>
          <a:p>
            <a:r>
              <a:rPr lang="en-US" sz="2400" b="1"/>
              <a:t>Elasticity of demand – Demand of Eggs Varies sharply with price but demand of Rice, Wheat, Salt not varies sharply with price.</a:t>
            </a:r>
          </a:p>
          <a:p>
            <a:endParaRPr lang="en-US" sz="2400" b="1"/>
          </a:p>
          <a:p>
            <a:pPr>
              <a:buFontTx/>
              <a:buNone/>
            </a:pPr>
            <a:r>
              <a:rPr lang="en-US" sz="2400" b="1"/>
              <a:t>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SUPPLY</a:t>
            </a:r>
          </a:p>
        </p:txBody>
      </p:sp>
      <p:sp>
        <p:nvSpPr>
          <p:cNvPr id="15363" name="Rectangle 3"/>
          <p:cNvSpPr>
            <a:spLocks noGrp="1" noChangeArrowheads="1"/>
          </p:cNvSpPr>
          <p:nvPr>
            <p:ph type="body" idx="1"/>
          </p:nvPr>
        </p:nvSpPr>
        <p:spPr/>
        <p:txBody>
          <a:bodyPr/>
          <a:lstStyle/>
          <a:p>
            <a:r>
              <a:rPr lang="en-US" sz="2400" b="1"/>
              <a:t>The Goods and Commodities that a seller is willing and able to sell, to consumer at different prices.</a:t>
            </a:r>
          </a:p>
          <a:p>
            <a:endParaRPr lang="en-US" sz="2400" b="1"/>
          </a:p>
          <a:p>
            <a:r>
              <a:rPr lang="en-US" sz="2400" b="1"/>
              <a:t>At higher price – Seller willing to supply more goods.</a:t>
            </a:r>
          </a:p>
          <a:p>
            <a:endParaRPr lang="en-US" sz="2400" b="1"/>
          </a:p>
          <a:p>
            <a:pPr>
              <a:buFontTx/>
              <a:buNone/>
            </a:pPr>
            <a:r>
              <a:rPr lang="en-US" sz="2400" b="1"/>
              <a:t>Factors of Supply:</a:t>
            </a:r>
          </a:p>
          <a:p>
            <a:r>
              <a:rPr lang="en-US" sz="2400" b="1"/>
              <a:t>- Level of price</a:t>
            </a:r>
          </a:p>
          <a:p>
            <a:r>
              <a:rPr lang="en-US" sz="2400" b="1"/>
              <a:t>- Willingness to supply</a:t>
            </a:r>
          </a:p>
          <a:p>
            <a:r>
              <a:rPr lang="en-US" sz="2400" b="1"/>
              <a:t>- Time framework</a:t>
            </a:r>
          </a:p>
          <a:p>
            <a:r>
              <a:rPr lang="en-US" sz="2400" b="1"/>
              <a:t>- Ability to supply</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SUPPLY V/S STOCK</a:t>
            </a:r>
          </a:p>
        </p:txBody>
      </p:sp>
      <p:sp>
        <p:nvSpPr>
          <p:cNvPr id="17411" name="Rectangle 3"/>
          <p:cNvSpPr>
            <a:spLocks noGrp="1" noChangeArrowheads="1"/>
          </p:cNvSpPr>
          <p:nvPr>
            <p:ph type="body" idx="1"/>
          </p:nvPr>
        </p:nvSpPr>
        <p:spPr/>
        <p:txBody>
          <a:bodyPr/>
          <a:lstStyle/>
          <a:p>
            <a:r>
              <a:rPr lang="en-US" sz="2400" b="1"/>
              <a:t>Supply – the quantity actually offered for sale at a certain price.</a:t>
            </a:r>
          </a:p>
          <a:p>
            <a:endParaRPr lang="en-US" sz="2400" b="1"/>
          </a:p>
          <a:p>
            <a:r>
              <a:rPr lang="en-US" sz="2400" b="1"/>
              <a:t>Stock – The total quantity which may be offered for sale if the conditions are favourable.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2260</TotalTime>
  <Words>5012</Words>
  <Application>Microsoft Office PowerPoint</Application>
  <PresentationFormat>On-screen Show (4:3)</PresentationFormat>
  <Paragraphs>792</Paragraphs>
  <Slides>115</Slides>
  <Notes>0</Notes>
  <HiddenSlides>0</HiddenSlides>
  <MMClips>0</MMClips>
  <ScaleCrop>false</ScaleCrop>
  <HeadingPairs>
    <vt:vector size="4" baseType="variant">
      <vt:variant>
        <vt:lpstr>Theme</vt:lpstr>
      </vt:variant>
      <vt:variant>
        <vt:i4>1</vt:i4>
      </vt:variant>
      <vt:variant>
        <vt:lpstr>Slide Titles</vt:lpstr>
      </vt:variant>
      <vt:variant>
        <vt:i4>115</vt:i4>
      </vt:variant>
    </vt:vector>
  </HeadingPairs>
  <TitlesOfParts>
    <vt:vector size="116" baseType="lpstr">
      <vt:lpstr>Office Theme</vt:lpstr>
      <vt:lpstr>Slide 1</vt:lpstr>
      <vt:lpstr>Economics  LECTURE- 1 </vt:lpstr>
      <vt:lpstr>What is Economics?</vt:lpstr>
      <vt:lpstr>What is Economics?</vt:lpstr>
      <vt:lpstr>Why we study Economics?</vt:lpstr>
      <vt:lpstr>Definition</vt:lpstr>
      <vt:lpstr>Wealth Definition</vt:lpstr>
      <vt:lpstr>Welfare Definition</vt:lpstr>
      <vt:lpstr>Scarcity Definition</vt:lpstr>
      <vt:lpstr>Growth/Modern Definition</vt:lpstr>
      <vt:lpstr> LECTURE- 2 </vt:lpstr>
      <vt:lpstr>Livestock Economics</vt:lpstr>
      <vt:lpstr>Livestock Sector of India</vt:lpstr>
      <vt:lpstr>Increasing importance of  livestock sector in India’s Economy</vt:lpstr>
      <vt:lpstr>Livestock has more equitable distribution</vt:lpstr>
      <vt:lpstr> LECTURE- 3 </vt:lpstr>
      <vt:lpstr>Scope of Economics</vt:lpstr>
      <vt:lpstr>Subject Matter of Economics</vt:lpstr>
      <vt:lpstr>Consumption</vt:lpstr>
      <vt:lpstr>Production</vt:lpstr>
      <vt:lpstr>Production</vt:lpstr>
      <vt:lpstr>Exchange</vt:lpstr>
      <vt:lpstr>Distribution</vt:lpstr>
      <vt:lpstr>Public Economics</vt:lpstr>
      <vt:lpstr>Modern Approach</vt:lpstr>
      <vt:lpstr> LECTURE- 4 </vt:lpstr>
      <vt:lpstr>Microeconomics</vt:lpstr>
      <vt:lpstr>Macroeconomics</vt:lpstr>
      <vt:lpstr>Difference</vt:lpstr>
      <vt:lpstr>Economics: Science or Art?</vt:lpstr>
      <vt:lpstr>Economics: Social Science?</vt:lpstr>
      <vt:lpstr>Topics covered</vt:lpstr>
      <vt:lpstr> LECTURE- 5 </vt:lpstr>
      <vt:lpstr>Goods</vt:lpstr>
      <vt:lpstr>Categorization of Goods</vt:lpstr>
      <vt:lpstr>Categorization of Goods</vt:lpstr>
      <vt:lpstr>Categorization of Goods</vt:lpstr>
      <vt:lpstr>Categorization of Goods</vt:lpstr>
      <vt:lpstr>Utility</vt:lpstr>
      <vt:lpstr>Utility and Usefulness</vt:lpstr>
      <vt:lpstr>Characteristics of utility </vt:lpstr>
      <vt:lpstr>Value</vt:lpstr>
      <vt:lpstr>Price</vt:lpstr>
      <vt:lpstr>Wealth</vt:lpstr>
      <vt:lpstr>Attributes of wealth</vt:lpstr>
      <vt:lpstr>Classification of Wealth</vt:lpstr>
      <vt:lpstr>Income</vt:lpstr>
      <vt:lpstr>Slide 48</vt:lpstr>
      <vt:lpstr>Saving</vt:lpstr>
      <vt:lpstr>Slide 50</vt:lpstr>
      <vt:lpstr>Wants</vt:lpstr>
      <vt:lpstr>Attributes of wants:</vt:lpstr>
      <vt:lpstr>Characteristics of wants</vt:lpstr>
      <vt:lpstr>Classification of wants</vt:lpstr>
      <vt:lpstr> LECTURE- 5 </vt:lpstr>
      <vt:lpstr>Slide 56</vt:lpstr>
      <vt:lpstr>Determinants of Demand</vt:lpstr>
      <vt:lpstr>Kinds of demand </vt:lpstr>
      <vt:lpstr>Slide 59</vt:lpstr>
      <vt:lpstr>Law of Demand</vt:lpstr>
      <vt:lpstr>The demand curve slopes downward from left to right. Why ?</vt:lpstr>
      <vt:lpstr>Slide 62</vt:lpstr>
      <vt:lpstr>Slide 63</vt:lpstr>
      <vt:lpstr>Slide 64</vt:lpstr>
      <vt:lpstr>Slide 65</vt:lpstr>
      <vt:lpstr>Slide 66</vt:lpstr>
      <vt:lpstr> LECTURE- 6</vt:lpstr>
      <vt:lpstr>Slide 68</vt:lpstr>
      <vt:lpstr>Slide 69</vt:lpstr>
      <vt:lpstr>Slide 70</vt:lpstr>
      <vt:lpstr>Kinds of Price Elasticity of Demand </vt:lpstr>
      <vt:lpstr>Slide 72</vt:lpstr>
      <vt:lpstr>Slide 73</vt:lpstr>
      <vt:lpstr>Elasticity of demand equal to utility curve</vt:lpstr>
      <vt:lpstr>Slide 75</vt:lpstr>
      <vt:lpstr>Slide 76</vt:lpstr>
      <vt:lpstr>Slide 77</vt:lpstr>
      <vt:lpstr>Marketing</vt:lpstr>
      <vt:lpstr> LECTURE- 6</vt:lpstr>
      <vt:lpstr>Slide 80</vt:lpstr>
      <vt:lpstr>Slide 81</vt:lpstr>
      <vt:lpstr>Slide 82</vt:lpstr>
      <vt:lpstr> LECTURE- 7</vt:lpstr>
      <vt:lpstr>Slide 84</vt:lpstr>
      <vt:lpstr>Slide 85</vt:lpstr>
      <vt:lpstr>Slide 86</vt:lpstr>
      <vt:lpstr>Slide 87</vt:lpstr>
      <vt:lpstr> LECTURE- 8</vt:lpstr>
      <vt:lpstr>CONSUMPTION</vt:lpstr>
      <vt:lpstr>Slide 90</vt:lpstr>
      <vt:lpstr>Slide 91</vt:lpstr>
      <vt:lpstr>Types of consumption</vt:lpstr>
      <vt:lpstr>IMPORTANCE OF CONSUMPTION </vt:lpstr>
      <vt:lpstr> LECTURE- 9</vt:lpstr>
      <vt:lpstr>Demand</vt:lpstr>
      <vt:lpstr>TYPES OF DEMAND</vt:lpstr>
      <vt:lpstr>DEMAND THEORY</vt:lpstr>
      <vt:lpstr>SUPPLY</vt:lpstr>
      <vt:lpstr>SUPPLY V/S STOCK</vt:lpstr>
      <vt:lpstr> LECTURE- 10</vt:lpstr>
      <vt:lpstr>VALUE</vt:lpstr>
      <vt:lpstr>VALUE OF PRICE</vt:lpstr>
      <vt:lpstr>Real Income V/S Money Income</vt:lpstr>
      <vt:lpstr>PRICE DETERMINATION</vt:lpstr>
      <vt:lpstr> LECTURE- 11</vt:lpstr>
      <vt:lpstr>EXCHANGE</vt:lpstr>
      <vt:lpstr>THEORY OF PRODUCTION (Law of Returns)</vt:lpstr>
      <vt:lpstr>LABOUR &amp; DIVISION</vt:lpstr>
      <vt:lpstr>CAPITAL</vt:lpstr>
      <vt:lpstr>PRODUCTION</vt:lpstr>
      <vt:lpstr>UTILITIES CREATED BY A PRODUCER IN PRODUCTION PROCESS</vt:lpstr>
      <vt:lpstr> LECTURE- 12</vt:lpstr>
      <vt:lpstr>ORGANIZATION</vt:lpstr>
      <vt:lpstr>ORGANIZATIONAL ASPECT/ STRUCTURE</vt:lpstr>
      <vt:lpstr>ORGANIZATIONAL SET- UP OF A DAIRY FARM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Economics</dc:title>
  <dc:creator>SONY</dc:creator>
  <cp:lastModifiedBy>Dr. Saroj</cp:lastModifiedBy>
  <cp:revision>249</cp:revision>
  <dcterms:created xsi:type="dcterms:W3CDTF">2020-01-10T02:05:01Z</dcterms:created>
  <dcterms:modified xsi:type="dcterms:W3CDTF">2020-03-29T08:47:50Z</dcterms:modified>
</cp:coreProperties>
</file>