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EF011-9F1D-4AAC-8153-0750054DD8FA}" type="datetimeFigureOut">
              <a:rPr lang="en-US" smtClean="0"/>
              <a:pPr/>
              <a:t>3/29/2020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3F3C1-CB8A-40F0-A49C-8608B0129B0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Starter Culture and Fermented Milk Products </a:t>
            </a:r>
            <a:endParaRPr lang="en-IN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buNone/>
            </a:pPr>
            <a:r>
              <a:rPr lang="en-IN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IN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r>
              <a:rPr lang="en-IN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DR. Sonia Kumari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Asstt .Prof Cum Jr. Scientist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Dairy Microbiology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SGIDT, BASU</a:t>
            </a:r>
          </a:p>
          <a:p>
            <a:pPr lvl="4">
              <a:buNone/>
            </a:pP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Patna-800014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 Vat Inoculation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made available in more concentrated form in large volumes such that the product can be inoculated directly into the production milk. 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both cases inoculation into pasteurized medium ensures an active starter dominating the fermentation.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MAIN OPERATING METHODS</a:t>
            </a:r>
            <a:endParaRPr lang="en-I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main starter operating systems for controlling the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bacteriophages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Rotational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Non-rotation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Dutch P/L system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Rotational 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change of a culture would prevent the build-up of 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bacteiophage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thus avoid starter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failure.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Traditionally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the method of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choice.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culture is used for each fill of the vat and the same culture could not be reintroduced for 5 days or for one production week.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effectiveness of the system can be improved by regular monitoring of phage to ensure any attack by them and to made starter effective and active.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Non-Rotational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Originally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developed in New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Zealand.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 based on the identification of single strain phage resistant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bacteria.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ndividual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strains are introduced into the plant normally as blend of three, where they are used continuously.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testing is done to monitor the development of phage against any of the strains.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phage levels are likely to affect acid production, the strain is removed and replaced by a suitable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alternative.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systems required maintenance of high hygiene and production discipline.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systems reported to do outstanding in terms of elimination of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bacteriophage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problem.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required trained  and  a strict good  plant hygienic system.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Dutch P/L system :</a:t>
            </a:r>
            <a:endParaRPr lang="en-IN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system work on the principal of development of phage resistant starter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mixture.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Mixed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cultures are transferred in an environment and deliberately exposed with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bacteriophage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resulting mix of cultures may include new phage resistant mutants and this will help to operate satisfactorily in the production environment.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method required high skilled microbiologists/Scientist and staff  on site to mange the system. 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EFFECTIVE STARTER SYSTEM MUST SATISFY FOLLOWING CRITERIA: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43486"/>
          </a:xfrm>
        </p:spPr>
        <p:txBody>
          <a:bodyPr>
            <a:normAutofit fontScale="47500" lnSpcReduction="20000"/>
          </a:bodyPr>
          <a:lstStyle/>
          <a:p>
            <a:endParaRPr lang="en-IN" dirty="0"/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Clear cut objectives in the plant.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Physical as well as Human constraints must be dealt with.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All involved staff should understands the system and the requirement of Starter.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All staff should understand the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bacteriophage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its seriousness and the knowledge to protect them.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Proper movements of air, water, 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Potential check on people for as a channel for phage attack.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Following HACCP.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Strict hygiene and production disciplines associated with starter production and usage.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Regular phage monitoring by daily testing of culture.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Proper Results against the objectives defined. 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/>
              <a:t> </a:t>
            </a:r>
            <a:endParaRPr lang="en-IN" dirty="0"/>
          </a:p>
          <a:p>
            <a:pPr>
              <a:buNone/>
            </a:pPr>
            <a:r>
              <a:rPr lang="en-US" b="1" dirty="0"/>
              <a:t> </a:t>
            </a:r>
            <a:endParaRPr lang="en-IN" dirty="0"/>
          </a:p>
          <a:p>
            <a:pPr>
              <a:buNone/>
            </a:pPr>
            <a:r>
              <a:rPr lang="en-US" b="1" dirty="0"/>
              <a:t> 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85794"/>
            <a:ext cx="6915176" cy="4853006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Mechanically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Chemically Protected Systems for Starter Propagation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586658" cy="11430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 system for Bulk starter cultures: 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Aimed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produce a pure active culture free from contamination especially from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bacteriophages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uses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Microbiological technique.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Employment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mechanically protected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equipment.</a:t>
            </a:r>
            <a:endParaRPr lang="en-I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Propagation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Phage Resistant medium/Phage Inhibitory Medium (PRM/PIM)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MECHANICALLY </a:t>
            </a:r>
            <a:r>
              <a:rPr lang="en-US" sz="2800" b="1" dirty="0">
                <a:solidFill>
                  <a:srgbClr val="C00000"/>
                </a:solidFill>
              </a:rPr>
              <a:t>AND CHEMICALY PROTECTED SYSTEMS</a:t>
            </a:r>
            <a:r>
              <a:rPr lang="en-IN" sz="2800" dirty="0">
                <a:solidFill>
                  <a:srgbClr val="C00000"/>
                </a:solidFill>
              </a:rPr>
              <a:t/>
            </a:r>
            <a:br>
              <a:rPr lang="en-IN" sz="2800" dirty="0">
                <a:solidFill>
                  <a:srgbClr val="C00000"/>
                </a:solidFill>
              </a:rPr>
            </a:b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Mechanically protected Equipment: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things should be kept in mind. </a:t>
            </a:r>
            <a:endParaRPr lang="en-IN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Growth 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medium should be heated and cooled at incubation temperature in a completely closed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vat.</a:t>
            </a:r>
            <a:endParaRPr lang="en-IN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Inoculation 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starter should be done only in a complete safe and sterilize place where there is a complete control of entry of contaminated external air.</a:t>
            </a:r>
            <a:endParaRPr lang="en-IN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Lewis System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86874" cy="4525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system involves the use of a two way hypodermic needle system to carry out the transfer of stock cultures to mother culture, mother to feeder and then feeder to bulk starter.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inoculations take place through a barrier of chlorinated water.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Re-usable and collapsible polythene bottles are used at each stage.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bottles are fitted with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Astell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rubber seals and a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screwcap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N" sz="1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10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Lewis system for culture transfer</a:t>
            </a:r>
            <a:endParaRPr lang="en-I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2194" y="2071679"/>
            <a:ext cx="741961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"/>
                <a:ea typeface="Calibri" pitchFamily="34" charset="0"/>
                <a:cs typeface="Times New Roman" pitchFamily="18" charset="0"/>
              </a:rPr>
              <a:t>Alfa-Laval System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643998" cy="4286280"/>
          </a:xfrm>
        </p:spPr>
        <p:txBody>
          <a:bodyPr>
            <a:normAutofit/>
          </a:bodyPr>
          <a:lstStyle/>
          <a:p>
            <a:pPr lvl="2" algn="just">
              <a:buFont typeface="Wingdings" pitchFamily="2" charset="2"/>
              <a:buChar char="Ø"/>
            </a:pP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principle is similar to the  Lewis System but the tank is of different design. Sterilized air is used instead of squeezing. </a:t>
            </a:r>
            <a:endParaRPr lang="en-IN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  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types of needles are used. </a:t>
            </a:r>
            <a:endParaRPr lang="en-IN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 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needle are used for sending sterilized air in and to force the culture through long needle to next </a:t>
            </a:r>
            <a:r>
              <a:rPr lang="en-U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container.</a:t>
            </a:r>
            <a:endParaRPr lang="en-IN" sz="3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Propagation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Phage Resistant Medium/Phage Inhibitory Medium (PRM/PIM)</a:t>
            </a: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medium is used mostly for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mesophilic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starter cultures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ingredients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like milk-solids, sugar, stimulatory compound (yeast extract, pancreatic extract), phosphate citrate buffer, chelating agents (ammonium or sodium phosphate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is used for media preparation.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chelating agents bind with Ca++ and Mg++ as these ions are required by the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bacteriophage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during the proliferation and replication.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bacteriophage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also requires these ions for the phage adsorption onto the bacterial cell.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STARTER SYSTEMS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Bulk Set : 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this system the supplier provides the user with a small amount of culture which is then fermented to the user through one or two stages to produce a volume of bulk starter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Typically fermentation takes place at 22-26</a:t>
            </a:r>
            <a:r>
              <a:rPr 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for 14-16 hr for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Mesosphilic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at 43</a:t>
            </a:r>
            <a:r>
              <a:rPr lang="en-US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for 4.5 to 5 hr for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Themophilic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starter.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significant portion of this time is taken up by the lag phase as cells repair themselves from their storage mode. 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starter then may be used immediately by inoculating into production milk (1% for cheddar, 3% for yoghurt).</a:t>
            </a:r>
            <a:endParaRPr lang="en-IN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840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Starter Culture and Fermented Milk Products </vt:lpstr>
      <vt:lpstr>Slide 2</vt:lpstr>
      <vt:lpstr> Production system for Bulk starter cultures:  </vt:lpstr>
      <vt:lpstr> MECHANICALLY AND CHEMICALY PROTECTED SYSTEMS </vt:lpstr>
      <vt:lpstr>Lewis System :</vt:lpstr>
      <vt:lpstr>Lewis system for culture transfer</vt:lpstr>
      <vt:lpstr>Alfa-Laval System</vt:lpstr>
      <vt:lpstr>Propagation in Phage Resistant Medium/Phage Inhibitory Medium (PRM/PIM) </vt:lpstr>
      <vt:lpstr>STARTER SYSTEMS</vt:lpstr>
      <vt:lpstr>Direct Vat Inoculation :</vt:lpstr>
      <vt:lpstr>MAIN OPERATING METHODS</vt:lpstr>
      <vt:lpstr>Rotational </vt:lpstr>
      <vt:lpstr>Non-Rotational </vt:lpstr>
      <vt:lpstr>Dutch P/L system :</vt:lpstr>
      <vt:lpstr>EFFECTIVE STARTER SYSTEM MUST SATISFY FOLLOWING CRITERIA: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Mechanically and Chemically Protected Systems for Starter Propagation</dc:title>
  <dc:creator>HP</dc:creator>
  <cp:lastModifiedBy>HP</cp:lastModifiedBy>
  <cp:revision>11</cp:revision>
  <dcterms:created xsi:type="dcterms:W3CDTF">2020-03-27T14:49:03Z</dcterms:created>
  <dcterms:modified xsi:type="dcterms:W3CDTF">2020-03-29T14:23:10Z</dcterms:modified>
</cp:coreProperties>
</file>