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5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0CF4-7F3C-4D37-99D1-AB0BEA601A43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4E72-6FF2-4A49-89A5-F1D2ABB42D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190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0CF4-7F3C-4D37-99D1-AB0BEA601A43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4E72-6FF2-4A49-89A5-F1D2ABB42D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60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0CF4-7F3C-4D37-99D1-AB0BEA601A43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4E72-6FF2-4A49-89A5-F1D2ABB42D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840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0CF4-7F3C-4D37-99D1-AB0BEA601A43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4E72-6FF2-4A49-89A5-F1D2ABB42D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373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0CF4-7F3C-4D37-99D1-AB0BEA601A43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4E72-6FF2-4A49-89A5-F1D2ABB42D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792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0CF4-7F3C-4D37-99D1-AB0BEA601A43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4E72-6FF2-4A49-89A5-F1D2ABB42D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826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0CF4-7F3C-4D37-99D1-AB0BEA601A43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4E72-6FF2-4A49-89A5-F1D2ABB42D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766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0CF4-7F3C-4D37-99D1-AB0BEA601A43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4E72-6FF2-4A49-89A5-F1D2ABB42D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61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0CF4-7F3C-4D37-99D1-AB0BEA601A43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4E72-6FF2-4A49-89A5-F1D2ABB42D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971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0CF4-7F3C-4D37-99D1-AB0BEA601A43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4E72-6FF2-4A49-89A5-F1D2ABB42D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109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0CF4-7F3C-4D37-99D1-AB0BEA601A43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4E72-6FF2-4A49-89A5-F1D2ABB42D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766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20CF4-7F3C-4D37-99D1-AB0BEA601A43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14E72-6FF2-4A49-89A5-F1D2ABB42D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92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966387" y="4347465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Dr. Abhishek Thakur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2200" dirty="0"/>
              <a:t>(Assistant Professor)</a:t>
            </a:r>
            <a:br>
              <a:rPr lang="en-US" sz="2200" dirty="0"/>
            </a:br>
            <a:r>
              <a:rPr lang="en-US" sz="2200" dirty="0"/>
              <a:t>College of Fisheries, </a:t>
            </a:r>
            <a:r>
              <a:rPr lang="en-US" sz="2200" dirty="0" err="1"/>
              <a:t>Kishjanganj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BASU, </a:t>
            </a:r>
            <a:r>
              <a:rPr lang="en-US" sz="2200" dirty="0" smtClean="0"/>
              <a:t>Patna</a:t>
            </a:r>
            <a:endParaRPr lang="en-IN" altLang="en-US" sz="2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 marL="0" indent="0" algn="ctr">
              <a:buNone/>
              <a:defRPr/>
            </a:pPr>
            <a:r>
              <a:rPr lang="en-US" sz="4800" b="1" dirty="0"/>
              <a:t>Microbial Genetics</a:t>
            </a:r>
            <a:endParaRPr lang="en-IN" sz="4800" b="1" dirty="0"/>
          </a:p>
        </p:txBody>
      </p:sp>
    </p:spTree>
    <p:extLst>
      <p:ext uri="{BB962C8B-B14F-4D97-AF65-F5344CB8AC3E}">
        <p14:creationId xmlns:p14="http://schemas.microsoft.com/office/powerpoint/2010/main" val="239911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8589"/>
            <a:ext cx="7848600" cy="641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Transduction</a:t>
            </a:r>
            <a:endParaRPr lang="en-IN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 b="1">
                <a:solidFill>
                  <a:srgbClr val="FF0000"/>
                </a:solidFill>
              </a:rPr>
              <a:t>Not all phages can transduce and not all bacteria are transducible.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In </a:t>
            </a:r>
            <a:r>
              <a:rPr lang="en-IN" altLang="en-US" sz="2400" b="1">
                <a:solidFill>
                  <a:srgbClr val="FF0000"/>
                </a:solidFill>
              </a:rPr>
              <a:t>generalized transduction </a:t>
            </a:r>
            <a:r>
              <a:rPr lang="en-IN" altLang="en-US" sz="2400"/>
              <a:t>host DNA derived from any portion of host genome becomes a part of the DNA of the mature virus particle in place of the virus genome, which gets integrated into another cell upon entry.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In </a:t>
            </a:r>
            <a:r>
              <a:rPr lang="en-IN" altLang="en-US" sz="2400" b="1">
                <a:solidFill>
                  <a:srgbClr val="FF0000"/>
                </a:solidFill>
              </a:rPr>
              <a:t>specialized transduction</a:t>
            </a:r>
            <a:r>
              <a:rPr lang="en-IN" altLang="en-US" sz="2400"/>
              <a:t>, when a lysogenized cell reverts to lytic cycle, a part of host DNA is exchanged for phage DNA, which replicates and forms phage, which when trasnduced, the new gene gets into another cell.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IN" altLang="en-US" sz="2400"/>
          </a:p>
        </p:txBody>
      </p:sp>
    </p:spTree>
    <p:extLst>
      <p:ext uri="{BB962C8B-B14F-4D97-AF65-F5344CB8AC3E}">
        <p14:creationId xmlns:p14="http://schemas.microsoft.com/office/powerpoint/2010/main" val="205752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Bacterial Transduction</a:t>
            </a:r>
          </a:p>
        </p:txBody>
      </p:sp>
      <p:pic>
        <p:nvPicPr>
          <p:cNvPr id="81923" name="Picture 2" descr="http://bacterialtransformation.com/wp-content/uploads/2011/10/Bacterial-Transdu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1"/>
            <a:ext cx="7558088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3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Conjugation</a:t>
            </a:r>
            <a:endParaRPr lang="en-IN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 b="1">
                <a:solidFill>
                  <a:srgbClr val="FF0000"/>
                </a:solidFill>
              </a:rPr>
              <a:t>Conjugation or mating </a:t>
            </a:r>
            <a:r>
              <a:rPr lang="en-IN" altLang="en-US" sz="2400"/>
              <a:t>– involves the transfer of DNA from a donor to a recipient by cell to cell contact through the F (Fertility) pilus, followed by recombination within the recipient bacterial cell.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 b="1">
                <a:solidFill>
                  <a:srgbClr val="FF0000"/>
                </a:solidFill>
              </a:rPr>
              <a:t>Pili</a:t>
            </a:r>
            <a:r>
              <a:rPr lang="en-IN" altLang="en-US" sz="2400">
                <a:solidFill>
                  <a:srgbClr val="FF0000"/>
                </a:solidFill>
              </a:rPr>
              <a:t> </a:t>
            </a:r>
            <a:r>
              <a:rPr lang="en-IN" altLang="en-US" sz="2400"/>
              <a:t>are involved in </a:t>
            </a:r>
            <a:r>
              <a:rPr lang="en-IN" altLang="en-US" sz="2400" b="1"/>
              <a:t>attachment processes</a:t>
            </a:r>
            <a:r>
              <a:rPr lang="en-IN" altLang="en-US" sz="240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 b="1">
                <a:solidFill>
                  <a:srgbClr val="FF0000"/>
                </a:solidFill>
              </a:rPr>
              <a:t>F pili </a:t>
            </a:r>
            <a:r>
              <a:rPr lang="en-IN" altLang="en-US" sz="2400"/>
              <a:t>specifically join mating bacteria. When an F pilus joins with the mate, there is a </a:t>
            </a:r>
            <a:r>
              <a:rPr lang="en-IN" altLang="en-US" sz="2400" b="1"/>
              <a:t>change in plasma membrane permeability </a:t>
            </a:r>
            <a:r>
              <a:rPr lang="en-IN" altLang="en-US" sz="2400"/>
              <a:t>so that DNA can move from one cell to another.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Bacteria that produce F pili are </a:t>
            </a:r>
            <a:r>
              <a:rPr lang="en-IN" altLang="en-US" sz="2400" b="1">
                <a:solidFill>
                  <a:srgbClr val="FF0000"/>
                </a:solidFill>
              </a:rPr>
              <a:t>donors</a:t>
            </a:r>
            <a:r>
              <a:rPr lang="en-IN" altLang="en-US" sz="2400"/>
              <a:t> and are designated F</a:t>
            </a:r>
            <a:r>
              <a:rPr lang="en-IN" altLang="en-US" sz="2400" baseline="30000"/>
              <a:t>+ </a:t>
            </a:r>
            <a:r>
              <a:rPr lang="en-IN" altLang="en-US" sz="2400"/>
              <a:t>strains.</a:t>
            </a:r>
          </a:p>
        </p:txBody>
      </p:sp>
    </p:spTree>
    <p:extLst>
      <p:ext uri="{BB962C8B-B14F-4D97-AF65-F5344CB8AC3E}">
        <p14:creationId xmlns:p14="http://schemas.microsoft.com/office/powerpoint/2010/main" val="172387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Conjugation</a:t>
            </a:r>
            <a:endParaRPr lang="en-IN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 b="1">
                <a:solidFill>
                  <a:srgbClr val="FF0000"/>
                </a:solidFill>
              </a:rPr>
              <a:t>During mating</a:t>
            </a:r>
            <a:r>
              <a:rPr lang="en-IN" altLang="en-US" sz="2400"/>
              <a:t>, a single strand of donor DNA is replicated, and this copy is transferred to the recipient where the complimentary strand is synthesized.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Bacteria are designated </a:t>
            </a:r>
            <a:r>
              <a:rPr lang="en-IN" altLang="en-US" sz="2400" b="1">
                <a:solidFill>
                  <a:srgbClr val="FF0000"/>
                </a:solidFill>
              </a:rPr>
              <a:t>Hfr </a:t>
            </a:r>
            <a:r>
              <a:rPr lang="en-IN" altLang="en-US" sz="2400"/>
              <a:t>(high frequency recombinant) if the F plasmid DNA is incorporated into the bacterial chromosome.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 b="1"/>
              <a:t>Bacteria lacking F pili </a:t>
            </a:r>
            <a:r>
              <a:rPr lang="en-IN" altLang="en-US" sz="2400"/>
              <a:t>are recipient strains and are designated </a:t>
            </a:r>
            <a:r>
              <a:rPr lang="en-IN" altLang="en-US" sz="2400" b="1"/>
              <a:t>F </a:t>
            </a:r>
            <a:r>
              <a:rPr lang="en-IN" altLang="en-US" sz="2400" b="1" baseline="30000"/>
              <a:t>–</a:t>
            </a:r>
            <a:r>
              <a:rPr lang="en-IN" altLang="en-US" sz="2400" b="1"/>
              <a:t> strains</a:t>
            </a:r>
            <a:r>
              <a:rPr lang="en-IN" altLang="en-US" sz="2400"/>
              <a:t>. When F</a:t>
            </a:r>
            <a:r>
              <a:rPr lang="en-IN" altLang="en-US" sz="2400" baseline="30000"/>
              <a:t>+</a:t>
            </a:r>
            <a:r>
              <a:rPr lang="en-IN" altLang="en-US" sz="2400"/>
              <a:t> cell mates with F</a:t>
            </a:r>
            <a:r>
              <a:rPr lang="en-IN" altLang="en-US" sz="2400" baseline="30000"/>
              <a:t>–</a:t>
            </a:r>
            <a:r>
              <a:rPr lang="en-IN" altLang="en-US" sz="2400"/>
              <a:t> cell, the F plasmid DNA is copied and transferred from donor to the recipient. This </a:t>
            </a:r>
            <a:r>
              <a:rPr lang="en-IN" altLang="en-US" sz="2400" b="1">
                <a:solidFill>
                  <a:srgbClr val="FF0000"/>
                </a:solidFill>
              </a:rPr>
              <a:t>results in F</a:t>
            </a:r>
            <a:r>
              <a:rPr lang="en-IN" altLang="en-US" sz="2400" b="1" baseline="30000">
                <a:solidFill>
                  <a:srgbClr val="FF0000"/>
                </a:solidFill>
              </a:rPr>
              <a:t>+</a:t>
            </a:r>
            <a:r>
              <a:rPr lang="en-IN" altLang="en-US" sz="2400" b="1">
                <a:solidFill>
                  <a:srgbClr val="FF0000"/>
                </a:solidFill>
              </a:rPr>
              <a:t> strains.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The F plasmid confers the genetic information for acting as a donor strain.</a:t>
            </a:r>
          </a:p>
        </p:txBody>
      </p:sp>
    </p:spTree>
    <p:extLst>
      <p:ext uri="{BB962C8B-B14F-4D97-AF65-F5344CB8AC3E}">
        <p14:creationId xmlns:p14="http://schemas.microsoft.com/office/powerpoint/2010/main" val="178928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Bacterial conjugation</a:t>
            </a:r>
          </a:p>
        </p:txBody>
      </p:sp>
      <p:pic>
        <p:nvPicPr>
          <p:cNvPr id="84995" name="Picture 2" descr="http://2008.igem.org/wiki/images/thumb/1/19/Schema_conjugation2.png/500px-Schema_conjugation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1514476"/>
            <a:ext cx="8323262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6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Plasmids</a:t>
            </a:r>
            <a:endParaRPr lang="en-IN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Some bacterial cells contain one or more small circular macromolecules of DNA that store additional specialized information. These are called </a:t>
            </a:r>
            <a:r>
              <a:rPr lang="en-IN" altLang="en-US" sz="2400" b="1">
                <a:solidFill>
                  <a:srgbClr val="FF0000"/>
                </a:solidFill>
              </a:rPr>
              <a:t>plasmids (extra chromosomal DNA).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Plasmids contain only </a:t>
            </a:r>
            <a:r>
              <a:rPr lang="en-IN" altLang="en-US" sz="2400" b="1">
                <a:solidFill>
                  <a:srgbClr val="FF0000"/>
                </a:solidFill>
              </a:rPr>
              <a:t>1 – 5% </a:t>
            </a:r>
            <a:r>
              <a:rPr lang="en-IN" altLang="en-US" sz="2400"/>
              <a:t>as much DNA as in the bacterial chromosome (roughly </a:t>
            </a:r>
            <a:r>
              <a:rPr lang="en-IN" altLang="en-US" sz="2400" b="1">
                <a:solidFill>
                  <a:srgbClr val="FF0000"/>
                </a:solidFill>
              </a:rPr>
              <a:t>about 20 genes</a:t>
            </a:r>
            <a:r>
              <a:rPr lang="en-IN" altLang="en-US" sz="2400"/>
              <a:t>) which supplement the essential genetic information contained in the bacterial chromosome.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IN" altLang="en-US" sz="2400"/>
          </a:p>
        </p:txBody>
      </p:sp>
      <p:pic>
        <p:nvPicPr>
          <p:cNvPr id="86020" name="Picture 2" descr="http://lc-molecular.wikispaces.com/file/view/cnightingale_plasmid.jpg/145295529/cnightingale_plasm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00600"/>
            <a:ext cx="39624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75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Plasmids</a:t>
            </a:r>
            <a:endParaRPr lang="en-IN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 b="1">
                <a:solidFill>
                  <a:srgbClr val="FF0000"/>
                </a:solidFill>
              </a:rPr>
              <a:t>Genetic information contained in plasmids can be important</a:t>
            </a:r>
            <a:r>
              <a:rPr lang="en-IN" altLang="en-US" sz="2400"/>
              <a:t>, in establishing characters such as </a:t>
            </a:r>
            <a:r>
              <a:rPr lang="en-IN" altLang="en-US" sz="2400" b="1">
                <a:solidFill>
                  <a:srgbClr val="FF0000"/>
                </a:solidFill>
              </a:rPr>
              <a:t>resistance to antibiotics and tolerance to heavy metals.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Thus the </a:t>
            </a:r>
            <a:r>
              <a:rPr lang="en-IN" altLang="en-US" sz="2400" b="1">
                <a:solidFill>
                  <a:srgbClr val="FF0000"/>
                </a:solidFill>
              </a:rPr>
              <a:t>gene products of plasmids may permit the survival of bacteria </a:t>
            </a:r>
            <a:r>
              <a:rPr lang="en-IN" altLang="en-US" sz="2400"/>
              <a:t>under conditions that are normally unfavourable for growth and survival.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Plasmids can be transferred from one bacterial cell to another, sometimes even from one bacterial species to another.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IN" altLang="en-US" sz="2400"/>
          </a:p>
        </p:txBody>
      </p:sp>
    </p:spTree>
    <p:extLst>
      <p:ext uri="{BB962C8B-B14F-4D97-AF65-F5344CB8AC3E}">
        <p14:creationId xmlns:p14="http://schemas.microsoft.com/office/powerpoint/2010/main" val="284681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Protoplasts and Spheroplasts</a:t>
            </a:r>
            <a:endParaRPr lang="en-IN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When the peptidoglycan layer of the cell wall is digested with lysozyme or when its synthesis is blocked, the cell ordinarily lyses.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However, in a hypertonic medium (eg. 20% of sucrose or 0.5M KCl), the </a:t>
            </a:r>
            <a:r>
              <a:rPr lang="en-IN" altLang="en-US" sz="2400" b="1">
                <a:solidFill>
                  <a:srgbClr val="FF0000"/>
                </a:solidFill>
              </a:rPr>
              <a:t>cell survives as an osmotically sensitive sphere</a:t>
            </a:r>
            <a:r>
              <a:rPr lang="en-IN" altLang="en-US" sz="240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With gram-positive organisms this product is free of wall constituents and is called a </a:t>
            </a:r>
            <a:r>
              <a:rPr lang="en-IN" altLang="en-US" sz="2400" b="1">
                <a:solidFill>
                  <a:srgbClr val="FF0000"/>
                </a:solidFill>
              </a:rPr>
              <a:t>protoplast.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With gram negative bacteria, these osmotically sensitive spheres retain much of the outer membrane and are called </a:t>
            </a:r>
            <a:r>
              <a:rPr lang="en-IN" altLang="en-US" sz="2400" b="1">
                <a:solidFill>
                  <a:srgbClr val="FF0000"/>
                </a:solidFill>
              </a:rPr>
              <a:t>spheroplasts.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IN" altLang="en-US" sz="2400"/>
          </a:p>
        </p:txBody>
      </p:sp>
      <p:pic>
        <p:nvPicPr>
          <p:cNvPr id="4" name="Picture 4" descr="http://microbiology.okstate.edu/faculty/demed2/lecture_notes/text%20figures/spheroplast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8610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17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014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3200" b="1"/>
              <a:t>Microbial Genetics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382000" cy="5486400"/>
          </a:xfrm>
        </p:spPr>
        <p:txBody>
          <a:bodyPr rtlCol="0">
            <a:normAutofit fontScale="77500" lnSpcReduction="20000"/>
          </a:bodyPr>
          <a:lstStyle/>
          <a:p>
            <a:pPr algn="just">
              <a:spcAft>
                <a:spcPts val="600"/>
              </a:spcAft>
              <a:buNone/>
              <a:defRPr/>
            </a:pPr>
            <a:r>
              <a:rPr lang="en-US" b="1" dirty="0" smtClean="0"/>
              <a:t>Glossary:</a:t>
            </a:r>
          </a:p>
          <a:p>
            <a:pPr algn="just">
              <a:spcAft>
                <a:spcPts val="600"/>
              </a:spcAft>
              <a:buNone/>
              <a:defRPr/>
            </a:pPr>
            <a:endParaRPr lang="en-US" b="1" dirty="0" smtClean="0"/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Strain </a:t>
            </a:r>
            <a:r>
              <a:rPr lang="en-US" b="1" dirty="0">
                <a:solidFill>
                  <a:srgbClr val="FF0000"/>
                </a:solidFill>
              </a:rPr>
              <a:t>or clone</a:t>
            </a:r>
            <a:r>
              <a:rPr lang="en-US" b="1" dirty="0"/>
              <a:t>:</a:t>
            </a:r>
            <a:r>
              <a:rPr lang="en-US" dirty="0"/>
              <a:t> A clone is a population of cells that are genetically </a:t>
            </a:r>
            <a:r>
              <a:rPr lang="en-US" dirty="0" smtClean="0"/>
              <a:t>ideal pure culture.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Genome 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All </a:t>
            </a:r>
            <a:r>
              <a:rPr lang="en-US" dirty="0"/>
              <a:t>the genes present in a </a:t>
            </a:r>
            <a:r>
              <a:rPr lang="en-US" dirty="0" smtClean="0"/>
              <a:t>cell. 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Phenotype</a:t>
            </a:r>
            <a:r>
              <a:rPr lang="en-US" b="1" dirty="0"/>
              <a:t>: </a:t>
            </a:r>
            <a:r>
              <a:rPr lang="en-US" dirty="0" smtClean="0"/>
              <a:t>Collection </a:t>
            </a:r>
            <a:r>
              <a:rPr lang="en-US" dirty="0"/>
              <a:t>of characteristics that are </a:t>
            </a:r>
            <a:r>
              <a:rPr lang="en-US" dirty="0" smtClean="0"/>
              <a:t>observable.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Genotype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Specific </a:t>
            </a:r>
            <a:r>
              <a:rPr lang="en-US" dirty="0"/>
              <a:t>set of genes it possess. </a:t>
            </a:r>
            <a:endParaRPr lang="en-US" dirty="0" smtClean="0"/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Gene</a:t>
            </a:r>
            <a:r>
              <a:rPr lang="en-US" b="1" dirty="0"/>
              <a:t>:</a:t>
            </a:r>
            <a:r>
              <a:rPr lang="en-US" dirty="0"/>
              <a:t> A gene is a nucleotide sequence that code for a polypeptide, </a:t>
            </a:r>
            <a:r>
              <a:rPr lang="en-US" dirty="0" err="1"/>
              <a:t>tRNA</a:t>
            </a:r>
            <a:r>
              <a:rPr lang="en-US" dirty="0"/>
              <a:t> or </a:t>
            </a:r>
            <a:r>
              <a:rPr lang="en-US" dirty="0" err="1"/>
              <a:t>rRNA</a:t>
            </a:r>
            <a:r>
              <a:rPr lang="en-US" dirty="0"/>
              <a:t>. Most bacterial genes have at least four major parts </a:t>
            </a:r>
            <a:r>
              <a:rPr lang="en-US" dirty="0" smtClean="0"/>
              <a:t>promoters</a:t>
            </a:r>
            <a:r>
              <a:rPr lang="en-US" dirty="0"/>
              <a:t>, leaders, coding regions and </a:t>
            </a:r>
            <a:r>
              <a:rPr lang="en-US" dirty="0" smtClean="0"/>
              <a:t>terminator. 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Genetic recombination</a:t>
            </a:r>
            <a:r>
              <a:rPr lang="en-US" b="1" dirty="0" smtClean="0"/>
              <a:t>: </a:t>
            </a:r>
            <a:r>
              <a:rPr lang="en-US" dirty="0" smtClean="0"/>
              <a:t>Two </a:t>
            </a:r>
            <a:r>
              <a:rPr lang="en-US" dirty="0"/>
              <a:t>separate genomes are brought together in one unit. </a:t>
            </a:r>
            <a:endParaRPr lang="en-US" dirty="0" smtClean="0"/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Mutation</a:t>
            </a:r>
            <a:r>
              <a:rPr lang="en-US" b="1" dirty="0" smtClean="0"/>
              <a:t>: </a:t>
            </a:r>
            <a:r>
              <a:rPr lang="en-US" dirty="0" smtClean="0"/>
              <a:t> Inherited </a:t>
            </a:r>
            <a:r>
              <a:rPr lang="en-US" dirty="0"/>
              <a:t>change in the base sequence </a:t>
            </a:r>
            <a:r>
              <a:rPr lang="en-US" dirty="0" smtClean="0"/>
              <a:t>of nucleic acid _ </a:t>
            </a:r>
            <a:r>
              <a:rPr lang="en-US" b="1" dirty="0" smtClean="0">
                <a:solidFill>
                  <a:srgbClr val="FF0000"/>
                </a:solidFill>
              </a:rPr>
              <a:t>alteration in the genetic material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5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http://genome.wellcome.ac.uk/assets/GEN100006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7"/>
          <a:stretch>
            <a:fillRect/>
          </a:stretch>
        </p:blipFill>
        <p:spPr bwMode="auto">
          <a:xfrm>
            <a:off x="1752601" y="1066801"/>
            <a:ext cx="8556625" cy="493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48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Mutation</a:t>
            </a:r>
            <a:endParaRPr lang="en-IN" altLang="en-US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/>
              <a:t>Mutation</a:t>
            </a:r>
            <a:r>
              <a:rPr lang="en-US" altLang="en-US" sz="2400"/>
              <a:t> is an inherited change in the base sequence of the nucleic acid comprising the genome of an organism 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A strain carrying such changes is called as </a:t>
            </a:r>
            <a:r>
              <a:rPr lang="en-US" altLang="en-US" sz="2400" b="1">
                <a:solidFill>
                  <a:srgbClr val="FF0000"/>
                </a:solidFill>
              </a:rPr>
              <a:t>mutant</a:t>
            </a:r>
            <a:r>
              <a:rPr lang="en-US" altLang="en-US" sz="240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A </a:t>
            </a:r>
            <a:r>
              <a:rPr lang="en-IN" altLang="en-US" sz="2400" b="1">
                <a:solidFill>
                  <a:srgbClr val="FF0000"/>
                </a:solidFill>
              </a:rPr>
              <a:t>mutant may differ </a:t>
            </a:r>
            <a:r>
              <a:rPr lang="en-IN" altLang="en-US" sz="2400"/>
              <a:t>from its parent strain in genotype (sequence of nucleotides in the DNA of the genome) and sometimes in phenotype (observable properties from its parent) also.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A </a:t>
            </a:r>
            <a:r>
              <a:rPr lang="en-IN" altLang="en-US" sz="2400" b="1">
                <a:solidFill>
                  <a:srgbClr val="FF0000"/>
                </a:solidFill>
              </a:rPr>
              <a:t>nutritional mutant </a:t>
            </a:r>
            <a:r>
              <a:rPr lang="en-IN" altLang="en-US" sz="2400"/>
              <a:t>that has a requirement for a growth factor is called an </a:t>
            </a:r>
            <a:r>
              <a:rPr lang="en-IN" altLang="en-US" sz="2400" b="1">
                <a:solidFill>
                  <a:srgbClr val="FF0000"/>
                </a:solidFill>
              </a:rPr>
              <a:t>auxotroph</a:t>
            </a:r>
            <a:r>
              <a:rPr lang="en-IN" altLang="en-US" sz="2400"/>
              <a:t> and the wild-type parent from which the auxotroph was derived is called a </a:t>
            </a:r>
            <a:r>
              <a:rPr lang="en-IN" altLang="en-US" sz="2400" b="1">
                <a:solidFill>
                  <a:srgbClr val="FF0000"/>
                </a:solidFill>
              </a:rPr>
              <a:t>prototroph</a:t>
            </a:r>
            <a:r>
              <a:rPr lang="en-IN" altLang="en-US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770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Mutation</a:t>
            </a:r>
            <a:endParaRPr lang="en-IN" altLang="en-US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Mutation can be either </a:t>
            </a:r>
            <a:r>
              <a:rPr lang="en-IN" altLang="en-US" sz="2400" b="1">
                <a:solidFill>
                  <a:srgbClr val="FF0000"/>
                </a:solidFill>
              </a:rPr>
              <a:t>spontaneous or induced</a:t>
            </a:r>
            <a:r>
              <a:rPr lang="en-IN" altLang="en-US" sz="240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Spontaneous mutation occurs naturally (natural radiation or due to error in pairing of bases during replication).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Mutation involving one or a very few base pairs are referred to as </a:t>
            </a:r>
            <a:r>
              <a:rPr lang="en-IN" altLang="en-US" sz="2400" b="1">
                <a:solidFill>
                  <a:srgbClr val="FF0000"/>
                </a:solidFill>
              </a:rPr>
              <a:t>point mutations</a:t>
            </a:r>
            <a:r>
              <a:rPr lang="en-IN" altLang="en-US" sz="240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Mutation involving change in base pairs without causing change in the amino acid that code for is called </a:t>
            </a:r>
            <a:r>
              <a:rPr lang="en-IN" altLang="en-US" sz="2400" b="1">
                <a:solidFill>
                  <a:srgbClr val="FF0000"/>
                </a:solidFill>
              </a:rPr>
              <a:t>silent mutation</a:t>
            </a:r>
            <a:r>
              <a:rPr lang="en-IN" altLang="en-US" sz="2400"/>
              <a:t>. (For eg. Change in </a:t>
            </a:r>
            <a:r>
              <a:rPr lang="en-IN" altLang="en-US" sz="2400" b="1">
                <a:solidFill>
                  <a:srgbClr val="FF0000"/>
                </a:solidFill>
              </a:rPr>
              <a:t>UAC to UAU </a:t>
            </a:r>
            <a:r>
              <a:rPr lang="en-IN" altLang="en-US" sz="2400"/>
              <a:t>would not account for change as both code for tyrosine). </a:t>
            </a:r>
          </a:p>
        </p:txBody>
      </p:sp>
    </p:spTree>
    <p:extLst>
      <p:ext uri="{BB962C8B-B14F-4D97-AF65-F5344CB8AC3E}">
        <p14:creationId xmlns:p14="http://schemas.microsoft.com/office/powerpoint/2010/main" val="165579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Mutation</a:t>
            </a:r>
            <a:endParaRPr lang="en-IN" altLang="en-US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Mutation involving change in base pair which codes for a different amino acid is called </a:t>
            </a:r>
            <a:r>
              <a:rPr lang="en-IN" altLang="en-US" sz="2400" b="1">
                <a:solidFill>
                  <a:srgbClr val="FF0000"/>
                </a:solidFill>
              </a:rPr>
              <a:t>missense mutation. Eg. </a:t>
            </a:r>
            <a:r>
              <a:rPr lang="en-IN" altLang="en-US" sz="2400"/>
              <a:t>(UAC - Tyrosin; AAC– asparagine).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Some times a mutation may result in premature termination of translation (as the base pair alteration contribute to stop codon TAG - UAG (stop codon) resulting in incomplete protein – such is called </a:t>
            </a:r>
            <a:r>
              <a:rPr lang="en-IN" altLang="en-US" sz="2400" b="1">
                <a:solidFill>
                  <a:srgbClr val="FF0000"/>
                </a:solidFill>
              </a:rPr>
              <a:t>non-sense mutation</a:t>
            </a:r>
            <a:r>
              <a:rPr lang="en-IN" altLang="en-US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394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200" b="1"/>
              <a:t>Mutations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1"/>
            <a:ext cx="8534400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1905000" y="4038601"/>
            <a:ext cx="8382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>
                <a:latin typeface="Arial" panose="020B0604020202020204" pitchFamily="34" charset="0"/>
              </a:rPr>
              <a:t>Agents that induce mutations are called </a:t>
            </a:r>
            <a:r>
              <a:rPr lang="en-IN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mutagens </a:t>
            </a:r>
            <a:r>
              <a:rPr lang="en-IN" altLang="en-US" sz="2400">
                <a:latin typeface="Arial" panose="020B0604020202020204" pitchFamily="34" charset="0"/>
              </a:rPr>
              <a:t>which may be chemical or physical agents. Eg.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Chemical mutagens </a:t>
            </a:r>
            <a:r>
              <a:rPr lang="en-IN" altLang="en-US" sz="2400">
                <a:latin typeface="Arial" panose="020B0604020202020204" pitchFamily="34" charset="0"/>
              </a:rPr>
              <a:t>– Nitrous acid (HNO3), Hydroxylamine (NH</a:t>
            </a:r>
            <a:r>
              <a:rPr lang="en-IN" altLang="en-US" sz="2400" baseline="-25000">
                <a:latin typeface="Arial" panose="020B0604020202020204" pitchFamily="34" charset="0"/>
              </a:rPr>
              <a:t>2</a:t>
            </a:r>
            <a:r>
              <a:rPr lang="en-IN" altLang="en-US" sz="2400">
                <a:latin typeface="Arial" panose="020B0604020202020204" pitchFamily="34" charset="0"/>
              </a:rPr>
              <a:t>OH), alkylating agents.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>
                <a:latin typeface="Arial" panose="020B0604020202020204" pitchFamily="34" charset="0"/>
              </a:rPr>
              <a:t>Physical mutagens – UV and ionizing radiation (x-rays)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4420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Genetic recombination </a:t>
            </a:r>
            <a:r>
              <a:rPr lang="en-US" altLang="en-US" sz="3200"/>
              <a:t>or</a:t>
            </a:r>
            <a:r>
              <a:rPr lang="en-US" altLang="en-US" sz="3200" b="1"/>
              <a:t> Gene Transfer</a:t>
            </a:r>
            <a:r>
              <a:rPr lang="en-US" altLang="en-US" sz="3200"/>
              <a:t> </a:t>
            </a:r>
            <a:r>
              <a:rPr lang="en-US" altLang="en-US" sz="3200" b="1"/>
              <a:t>in Bacteria</a:t>
            </a:r>
            <a:endParaRPr lang="en-IN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In prokaryotes, genetic recombination occurs because </a:t>
            </a:r>
            <a:r>
              <a:rPr lang="en-IN" altLang="en-US" sz="2400" b="1">
                <a:solidFill>
                  <a:srgbClr val="FF0000"/>
                </a:solidFill>
              </a:rPr>
              <a:t>fragments of homologous DNA from a donor chromosome are transferred to a recipient cell </a:t>
            </a:r>
            <a:r>
              <a:rPr lang="en-IN" altLang="en-US" sz="2400"/>
              <a:t>by any of the three following processes.</a:t>
            </a:r>
          </a:p>
          <a:p>
            <a:pPr marL="85725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000" b="1">
                <a:solidFill>
                  <a:srgbClr val="FF0000"/>
                </a:solidFill>
              </a:rPr>
              <a:t>Transformation </a:t>
            </a:r>
            <a:r>
              <a:rPr lang="en-IN" altLang="en-US" sz="2000"/>
              <a:t>– Transfer of bacterial genes involving free DNA.</a:t>
            </a:r>
          </a:p>
          <a:p>
            <a:pPr marL="85725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000" b="1">
                <a:solidFill>
                  <a:srgbClr val="FF0000"/>
                </a:solidFill>
              </a:rPr>
              <a:t>Transduction</a:t>
            </a:r>
            <a:r>
              <a:rPr lang="en-IN" altLang="en-US" sz="2000"/>
              <a:t> – Transfer of host genes from one cell to another medicated by a virus.</a:t>
            </a:r>
          </a:p>
          <a:p>
            <a:pPr marL="85725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000" b="1">
                <a:solidFill>
                  <a:srgbClr val="FF0000"/>
                </a:solidFill>
              </a:rPr>
              <a:t>Conjugation </a:t>
            </a:r>
            <a:r>
              <a:rPr lang="en-IN" altLang="en-US" sz="2000"/>
              <a:t>– Transfer or genes from one cell to another involving cell to cell contact and a plasmid.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IN" altLang="en-US" sz="2400"/>
          </a:p>
        </p:txBody>
      </p:sp>
    </p:spTree>
    <p:extLst>
      <p:ext uri="{BB962C8B-B14F-4D97-AF65-F5344CB8AC3E}">
        <p14:creationId xmlns:p14="http://schemas.microsoft.com/office/powerpoint/2010/main" val="33964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z="3200" b="1">
                <a:solidFill>
                  <a:srgbClr val="FF0000"/>
                </a:solidFill>
              </a:rPr>
              <a:t>Transformation</a:t>
            </a:r>
            <a:endParaRPr lang="en-IN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A cell that is able to take up a molecule of DNA and be transferred is called </a:t>
            </a:r>
            <a:r>
              <a:rPr lang="en-IN" altLang="en-US" sz="2400" b="1">
                <a:solidFill>
                  <a:srgbClr val="FF0000"/>
                </a:solidFill>
              </a:rPr>
              <a:t>competent cell</a:t>
            </a:r>
            <a:r>
              <a:rPr lang="en-IN" altLang="en-US" sz="240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Bacteria differ in the form in which DNA is taken up. In </a:t>
            </a:r>
            <a:r>
              <a:rPr lang="en-IN" altLang="en-US" sz="2400" b="1">
                <a:solidFill>
                  <a:srgbClr val="FF0000"/>
                </a:solidFill>
              </a:rPr>
              <a:t>Gram negative bacteria </a:t>
            </a:r>
            <a:r>
              <a:rPr lang="en-IN" altLang="en-US" sz="2400"/>
              <a:t>(eg. </a:t>
            </a:r>
            <a:r>
              <a:rPr lang="en-IN" altLang="en-US" sz="2400" i="1"/>
              <a:t>Haemophilus</a:t>
            </a:r>
            <a:r>
              <a:rPr lang="en-IN" altLang="en-US" sz="2400"/>
              <a:t>) only DS DNA is taken up into the cell, however only SS – DNA segment is incorporated into the genome.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altLang="en-US" sz="2400"/>
              <a:t>In </a:t>
            </a:r>
            <a:r>
              <a:rPr lang="en-IN" altLang="en-US" sz="2400" b="1">
                <a:solidFill>
                  <a:srgbClr val="FF0000"/>
                </a:solidFill>
              </a:rPr>
              <a:t>Gram positive bacteria </a:t>
            </a:r>
            <a:r>
              <a:rPr lang="en-IN" altLang="en-US" sz="2400"/>
              <a:t>(</a:t>
            </a:r>
            <a:r>
              <a:rPr lang="en-IN" altLang="en-US" sz="2400" i="1"/>
              <a:t>Streptococcus </a:t>
            </a:r>
            <a:r>
              <a:rPr lang="en-IN" altLang="en-US" sz="2400"/>
              <a:t>sp. and </a:t>
            </a:r>
            <a:r>
              <a:rPr lang="en-IN" altLang="en-US" sz="2400" i="1"/>
              <a:t>Bacillus</a:t>
            </a:r>
            <a:r>
              <a:rPr lang="en-IN" altLang="en-US" sz="2400"/>
              <a:t>) only SS – DNA is taken up. </a:t>
            </a:r>
          </a:p>
        </p:txBody>
      </p:sp>
    </p:spTree>
    <p:extLst>
      <p:ext uri="{BB962C8B-B14F-4D97-AF65-F5344CB8AC3E}">
        <p14:creationId xmlns:p14="http://schemas.microsoft.com/office/powerpoint/2010/main" val="223698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872</Words>
  <Application>Microsoft Office PowerPoint</Application>
  <PresentationFormat>Widescreen</PresentationFormat>
  <Paragraphs>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Dr. Abhishek Thakur (Assistant Professor) College of Fisheries, Kishjanganj BASU, Patna</vt:lpstr>
      <vt:lpstr>Microbial Genetics</vt:lpstr>
      <vt:lpstr>PowerPoint Presentation</vt:lpstr>
      <vt:lpstr>Mutation</vt:lpstr>
      <vt:lpstr>Mutation</vt:lpstr>
      <vt:lpstr>Mutation</vt:lpstr>
      <vt:lpstr>Mutations</vt:lpstr>
      <vt:lpstr>Genetic recombination or Gene Transfer in Bacteria</vt:lpstr>
      <vt:lpstr>Transformation</vt:lpstr>
      <vt:lpstr>PowerPoint Presentation</vt:lpstr>
      <vt:lpstr>Transduction</vt:lpstr>
      <vt:lpstr>Bacterial Transduction</vt:lpstr>
      <vt:lpstr>Conjugation</vt:lpstr>
      <vt:lpstr>Conjugation</vt:lpstr>
      <vt:lpstr>Bacterial conjugation</vt:lpstr>
      <vt:lpstr>Plasmids</vt:lpstr>
      <vt:lpstr>Plasmids</vt:lpstr>
      <vt:lpstr>Protoplasts and Spheroplasts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2020-03-30T06:59:27Z</dcterms:created>
  <dcterms:modified xsi:type="dcterms:W3CDTF">2020-03-30T07:13:06Z</dcterms:modified>
</cp:coreProperties>
</file>