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64" r:id="rId3"/>
    <p:sldId id="257" r:id="rId4"/>
    <p:sldId id="260" r:id="rId5"/>
    <p:sldId id="261" r:id="rId6"/>
    <p:sldId id="259" r:id="rId7"/>
    <p:sldId id="258"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1E2F9C-A2A6-40A3-AFB5-B35CA64FFE89}" type="datetimeFigureOut">
              <a:rPr lang="en-US" smtClean="0"/>
              <a:t>3/28/2020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1B8B698-88A5-4E4A-94A1-52BE64314E46}"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a:solidFill>
                  <a:schemeClr val="tx1"/>
                </a:solidFill>
                <a:latin typeface="+mn-lt"/>
                <a:ea typeface="+mn-ea"/>
                <a:cs typeface="+mn-cs"/>
              </a:rPr>
              <a:t>The adult parasites are reddish brown and ovoid, measuring 7.5-12 mm by 4-6 mm. </a:t>
            </a:r>
            <a:endParaRPr lang="en-US" dirty="0"/>
          </a:p>
        </p:txBody>
      </p:sp>
      <p:sp>
        <p:nvSpPr>
          <p:cNvPr id="4" name="Slide Number Placeholder 3"/>
          <p:cNvSpPr>
            <a:spLocks noGrp="1"/>
          </p:cNvSpPr>
          <p:nvPr>
            <p:ph type="sldNum" sz="quarter" idx="10"/>
          </p:nvPr>
        </p:nvSpPr>
        <p:spPr/>
        <p:txBody>
          <a:bodyPr/>
          <a:lstStyle/>
          <a:p>
            <a:fld id="{81B8B698-88A5-4E4A-94A1-52BE64314E46}" type="slidenum">
              <a:rPr lang="en-US" smtClean="0"/>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a:solidFill>
                  <a:schemeClr val="tx1"/>
                </a:solidFill>
                <a:latin typeface="+mn-lt"/>
                <a:ea typeface="+mn-ea"/>
                <a:cs typeface="+mn-cs"/>
              </a:rPr>
              <a:t>The eggs are excreted </a:t>
            </a:r>
            <a:r>
              <a:rPr lang="en-US" sz="1200" b="0" i="0" kern="1200" dirty="0" err="1">
                <a:solidFill>
                  <a:schemeClr val="tx1"/>
                </a:solidFill>
                <a:latin typeface="+mn-lt"/>
                <a:ea typeface="+mn-ea"/>
                <a:cs typeface="+mn-cs"/>
              </a:rPr>
              <a:t>unembryonated</a:t>
            </a:r>
            <a:r>
              <a:rPr lang="en-US" sz="1200" b="0" i="0" kern="1200" dirty="0">
                <a:solidFill>
                  <a:schemeClr val="tx1"/>
                </a:solidFill>
                <a:latin typeface="+mn-lt"/>
                <a:ea typeface="+mn-ea"/>
                <a:cs typeface="+mn-cs"/>
              </a:rPr>
              <a:t> in the sputum, or alternately they are swallowed and passed with stool . In the external environment, the eggs become </a:t>
            </a:r>
            <a:r>
              <a:rPr lang="en-US" sz="1200" b="0" i="0" kern="1200" dirty="0" err="1">
                <a:solidFill>
                  <a:schemeClr val="tx1"/>
                </a:solidFill>
                <a:latin typeface="+mn-lt"/>
                <a:ea typeface="+mn-ea"/>
                <a:cs typeface="+mn-cs"/>
              </a:rPr>
              <a:t>embryonated</a:t>
            </a:r>
            <a:r>
              <a:rPr lang="en-US" sz="1200" b="0" i="0" kern="1200" dirty="0">
                <a:solidFill>
                  <a:schemeClr val="tx1"/>
                </a:solidFill>
                <a:latin typeface="+mn-lt"/>
                <a:ea typeface="+mn-ea"/>
                <a:cs typeface="+mn-cs"/>
              </a:rPr>
              <a:t> , and </a:t>
            </a:r>
            <a:r>
              <a:rPr lang="en-US" sz="1200" b="0" i="0" kern="1200" dirty="0" err="1">
                <a:solidFill>
                  <a:schemeClr val="tx1"/>
                </a:solidFill>
                <a:latin typeface="+mn-lt"/>
                <a:ea typeface="+mn-ea"/>
                <a:cs typeface="+mn-cs"/>
              </a:rPr>
              <a:t>miracidia</a:t>
            </a:r>
            <a:r>
              <a:rPr lang="en-US" sz="1200" b="0" i="0" kern="1200" dirty="0">
                <a:solidFill>
                  <a:schemeClr val="tx1"/>
                </a:solidFill>
                <a:latin typeface="+mn-lt"/>
                <a:ea typeface="+mn-ea"/>
                <a:cs typeface="+mn-cs"/>
              </a:rPr>
              <a:t> hatch and seek the first intermediate host, a snail, and penetrate its soft tissues . </a:t>
            </a:r>
            <a:r>
              <a:rPr lang="en-US" sz="1200" b="0" i="0" kern="1200" dirty="0" err="1">
                <a:solidFill>
                  <a:schemeClr val="tx1"/>
                </a:solidFill>
                <a:latin typeface="+mn-lt"/>
                <a:ea typeface="+mn-ea"/>
                <a:cs typeface="+mn-cs"/>
              </a:rPr>
              <a:t>Miracidia</a:t>
            </a:r>
            <a:r>
              <a:rPr lang="en-US" sz="1200" b="0" i="0" kern="1200" dirty="0">
                <a:solidFill>
                  <a:schemeClr val="tx1"/>
                </a:solidFill>
                <a:latin typeface="+mn-lt"/>
                <a:ea typeface="+mn-ea"/>
                <a:cs typeface="+mn-cs"/>
              </a:rPr>
              <a:t> go through several developmental stages inside the snail : </a:t>
            </a:r>
            <a:r>
              <a:rPr lang="en-US" sz="1200" b="0" i="0" kern="1200" dirty="0" err="1">
                <a:solidFill>
                  <a:schemeClr val="tx1"/>
                </a:solidFill>
                <a:latin typeface="+mn-lt"/>
                <a:ea typeface="+mn-ea"/>
                <a:cs typeface="+mn-cs"/>
              </a:rPr>
              <a:t>sporocysts</a:t>
            </a:r>
            <a:r>
              <a:rPr lang="en-US" sz="1200" b="0" i="0" kern="1200" dirty="0">
                <a:solidFill>
                  <a:schemeClr val="tx1"/>
                </a:solidFill>
                <a:latin typeface="+mn-lt"/>
                <a:ea typeface="+mn-ea"/>
                <a:cs typeface="+mn-cs"/>
              </a:rPr>
              <a:t> , </a:t>
            </a:r>
            <a:r>
              <a:rPr lang="en-US" sz="1200" b="0" i="0" kern="1200" dirty="0" err="1">
                <a:solidFill>
                  <a:schemeClr val="tx1"/>
                </a:solidFill>
                <a:latin typeface="+mn-lt"/>
                <a:ea typeface="+mn-ea"/>
                <a:cs typeface="+mn-cs"/>
              </a:rPr>
              <a:t>rediae</a:t>
            </a:r>
            <a:r>
              <a:rPr lang="en-US" sz="1200" b="0" i="0" kern="1200" dirty="0">
                <a:solidFill>
                  <a:schemeClr val="tx1"/>
                </a:solidFill>
                <a:latin typeface="+mn-lt"/>
                <a:ea typeface="+mn-ea"/>
                <a:cs typeface="+mn-cs"/>
              </a:rPr>
              <a:t> , with the latter giving rise to many </a:t>
            </a:r>
            <a:r>
              <a:rPr lang="en-US" sz="1200" b="0" i="0" kern="1200" dirty="0" err="1">
                <a:solidFill>
                  <a:schemeClr val="tx1"/>
                </a:solidFill>
                <a:latin typeface="+mn-lt"/>
                <a:ea typeface="+mn-ea"/>
                <a:cs typeface="+mn-cs"/>
              </a:rPr>
              <a:t>cercariae</a:t>
            </a:r>
            <a:r>
              <a:rPr lang="en-US" sz="1200" b="0" i="0" kern="1200" dirty="0">
                <a:solidFill>
                  <a:schemeClr val="tx1"/>
                </a:solidFill>
                <a:latin typeface="+mn-lt"/>
                <a:ea typeface="+mn-ea"/>
                <a:cs typeface="+mn-cs"/>
              </a:rPr>
              <a:t> , which emerge from the snail. The </a:t>
            </a:r>
            <a:r>
              <a:rPr lang="en-US" sz="1200" b="0" i="0" kern="1200" dirty="0" err="1">
                <a:solidFill>
                  <a:schemeClr val="tx1"/>
                </a:solidFill>
                <a:latin typeface="+mn-lt"/>
                <a:ea typeface="+mn-ea"/>
                <a:cs typeface="+mn-cs"/>
              </a:rPr>
              <a:t>cercariae</a:t>
            </a:r>
            <a:r>
              <a:rPr lang="en-US" sz="1200" b="0" i="0" kern="1200" dirty="0">
                <a:solidFill>
                  <a:schemeClr val="tx1"/>
                </a:solidFill>
                <a:latin typeface="+mn-lt"/>
                <a:ea typeface="+mn-ea"/>
                <a:cs typeface="+mn-cs"/>
              </a:rPr>
              <a:t> invade the second intermediate host, a crustacean such as a crab or crayfish, where they </a:t>
            </a:r>
            <a:r>
              <a:rPr lang="en-US" sz="1200" b="0" i="0" kern="1200" dirty="0" err="1">
                <a:solidFill>
                  <a:schemeClr val="tx1"/>
                </a:solidFill>
                <a:latin typeface="+mn-lt"/>
                <a:ea typeface="+mn-ea"/>
                <a:cs typeface="+mn-cs"/>
              </a:rPr>
              <a:t>encyst</a:t>
            </a:r>
            <a:r>
              <a:rPr lang="en-US" sz="1200" b="0" i="0" kern="1200" dirty="0">
                <a:solidFill>
                  <a:schemeClr val="tx1"/>
                </a:solidFill>
                <a:latin typeface="+mn-lt"/>
                <a:ea typeface="+mn-ea"/>
                <a:cs typeface="+mn-cs"/>
              </a:rPr>
              <a:t> and become </a:t>
            </a:r>
            <a:r>
              <a:rPr lang="en-US" sz="1200" b="0" i="0" kern="1200" dirty="0" err="1">
                <a:solidFill>
                  <a:schemeClr val="tx1"/>
                </a:solidFill>
                <a:latin typeface="+mn-lt"/>
                <a:ea typeface="+mn-ea"/>
                <a:cs typeface="+mn-cs"/>
              </a:rPr>
              <a:t>metacercariae</a:t>
            </a:r>
            <a:r>
              <a:rPr lang="en-US" sz="1200" b="0" i="0" kern="1200" dirty="0">
                <a:solidFill>
                  <a:schemeClr val="tx1"/>
                </a:solidFill>
                <a:latin typeface="+mn-lt"/>
                <a:ea typeface="+mn-ea"/>
                <a:cs typeface="+mn-cs"/>
              </a:rPr>
              <a:t>. This is the infective stage for the mammalian host . Human infection with </a:t>
            </a:r>
            <a:r>
              <a:rPr lang="en-US" sz="1200" b="0" i="1" kern="1200" dirty="0">
                <a:solidFill>
                  <a:schemeClr val="tx1"/>
                </a:solidFill>
                <a:latin typeface="+mn-lt"/>
                <a:ea typeface="+mn-ea"/>
                <a:cs typeface="+mn-cs"/>
              </a:rPr>
              <a:t>P. </a:t>
            </a:r>
            <a:r>
              <a:rPr lang="en-US" sz="1200" b="0" i="1" kern="1200" dirty="0" err="1">
                <a:solidFill>
                  <a:schemeClr val="tx1"/>
                </a:solidFill>
                <a:latin typeface="+mn-lt"/>
                <a:ea typeface="+mn-ea"/>
                <a:cs typeface="+mn-cs"/>
              </a:rPr>
              <a:t>westermani</a:t>
            </a:r>
            <a:r>
              <a:rPr lang="en-US" sz="1200" b="0" i="0" kern="1200" dirty="0">
                <a:solidFill>
                  <a:schemeClr val="tx1"/>
                </a:solidFill>
                <a:latin typeface="+mn-lt"/>
                <a:ea typeface="+mn-ea"/>
                <a:cs typeface="+mn-cs"/>
              </a:rPr>
              <a:t> occurs by eating inadequately cooked or pickled crab or crayfish that harbor </a:t>
            </a:r>
            <a:r>
              <a:rPr lang="en-US" sz="1200" b="0" i="0" kern="1200" dirty="0" err="1">
                <a:solidFill>
                  <a:schemeClr val="tx1"/>
                </a:solidFill>
                <a:latin typeface="+mn-lt"/>
                <a:ea typeface="+mn-ea"/>
                <a:cs typeface="+mn-cs"/>
              </a:rPr>
              <a:t>metacercariae</a:t>
            </a:r>
            <a:r>
              <a:rPr lang="en-US" sz="1200" b="0" i="0" kern="1200" dirty="0">
                <a:solidFill>
                  <a:schemeClr val="tx1"/>
                </a:solidFill>
                <a:latin typeface="+mn-lt"/>
                <a:ea typeface="+mn-ea"/>
                <a:cs typeface="+mn-cs"/>
              </a:rPr>
              <a:t> of the parasite . The </a:t>
            </a:r>
            <a:r>
              <a:rPr lang="en-US" sz="1200" b="0" i="0" kern="1200" dirty="0" err="1">
                <a:solidFill>
                  <a:schemeClr val="tx1"/>
                </a:solidFill>
                <a:latin typeface="+mn-lt"/>
                <a:ea typeface="+mn-ea"/>
                <a:cs typeface="+mn-cs"/>
              </a:rPr>
              <a:t>metacercariae</a:t>
            </a:r>
            <a:r>
              <a:rPr lang="en-US" sz="1200" b="0" i="0" kern="1200" dirty="0">
                <a:solidFill>
                  <a:schemeClr val="tx1"/>
                </a:solidFill>
                <a:latin typeface="+mn-lt"/>
                <a:ea typeface="+mn-ea"/>
                <a:cs typeface="+mn-cs"/>
              </a:rPr>
              <a:t> </a:t>
            </a:r>
            <a:r>
              <a:rPr lang="en-US" sz="1200" b="0" i="0" kern="1200" dirty="0" err="1">
                <a:solidFill>
                  <a:schemeClr val="tx1"/>
                </a:solidFill>
                <a:latin typeface="+mn-lt"/>
                <a:ea typeface="+mn-ea"/>
                <a:cs typeface="+mn-cs"/>
              </a:rPr>
              <a:t>excyst</a:t>
            </a:r>
            <a:r>
              <a:rPr lang="en-US" sz="1200" b="0" i="0" kern="1200" dirty="0">
                <a:solidFill>
                  <a:schemeClr val="tx1"/>
                </a:solidFill>
                <a:latin typeface="+mn-lt"/>
                <a:ea typeface="+mn-ea"/>
                <a:cs typeface="+mn-cs"/>
              </a:rPr>
              <a:t> in the duodenum , penetrate through the intestinal wall into the peritoneal cavity, then through the abdominal wall and diaphragm into the lungs, where they become encapsulated and develop into adults  (7.5 to 12 mm by 4 to 6 mm). </a:t>
            </a:r>
            <a:endParaRPr lang="en-US" dirty="0"/>
          </a:p>
        </p:txBody>
      </p:sp>
      <p:sp>
        <p:nvSpPr>
          <p:cNvPr id="4" name="Slide Number Placeholder 3"/>
          <p:cNvSpPr>
            <a:spLocks noGrp="1"/>
          </p:cNvSpPr>
          <p:nvPr>
            <p:ph type="sldNum" sz="quarter" idx="10"/>
          </p:nvPr>
        </p:nvSpPr>
        <p:spPr/>
        <p:txBody>
          <a:bodyPr/>
          <a:lstStyle/>
          <a:p>
            <a:fld id="{81B8B698-88A5-4E4A-94A1-52BE64314E46}" type="slidenum">
              <a:rPr lang="en-US" smtClean="0"/>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1B8B698-88A5-4E4A-94A1-52BE64314E46}" type="slidenum">
              <a:rPr lang="en-US" smtClean="0"/>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3/28/2020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3/28/2020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3/28/2020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D81929A-CF38-4ABF-92D2-A8D46A9DA033}"/>
              </a:ext>
            </a:extLst>
          </p:cNvPr>
          <p:cNvSpPr>
            <a:spLocks noGrp="1"/>
          </p:cNvSpPr>
          <p:nvPr>
            <p:ph type="ctrTitle"/>
          </p:nvPr>
        </p:nvSpPr>
        <p:spPr>
          <a:xfrm>
            <a:off x="685800" y="2130425"/>
            <a:ext cx="7772400" cy="2517775"/>
          </a:xfrm>
          <a:solidFill>
            <a:schemeClr val="accent1">
              <a:lumMod val="20000"/>
              <a:lumOff val="80000"/>
            </a:schemeClr>
          </a:solidFill>
        </p:spPr>
        <p:txBody>
          <a:bodyPr>
            <a:normAutofit fontScale="90000"/>
          </a:bodyPr>
          <a:lstStyle/>
          <a:p>
            <a:r>
              <a:rPr lang="en-US" dirty="0">
                <a:solidFill>
                  <a:srgbClr val="FF0000"/>
                </a:solidFill>
              </a:rPr>
              <a:t>Unit 3</a:t>
            </a:r>
            <a:br>
              <a:rPr lang="en-US" dirty="0">
                <a:solidFill>
                  <a:srgbClr val="FF0000"/>
                </a:solidFill>
              </a:rPr>
            </a:br>
            <a:r>
              <a:rPr lang="en-US" dirty="0">
                <a:solidFill>
                  <a:srgbClr val="FF0000"/>
                </a:solidFill>
              </a:rPr>
              <a:t>“ZOONOTIC DISEASES” </a:t>
            </a:r>
            <a:br>
              <a:rPr lang="en-US" dirty="0">
                <a:solidFill>
                  <a:srgbClr val="FF0000"/>
                </a:solidFill>
              </a:rPr>
            </a:br>
            <a:r>
              <a:rPr lang="en-US" dirty="0"/>
              <a:t>(Credit Hours 3+1=4)</a:t>
            </a:r>
            <a:br>
              <a:rPr lang="en-US" altLang="en-US" dirty="0"/>
            </a:b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990600"/>
            <a:ext cx="7772400" cy="1470025"/>
          </a:xfrm>
        </p:spPr>
        <p:style>
          <a:lnRef idx="2">
            <a:schemeClr val="accent3">
              <a:shade val="50000"/>
            </a:schemeClr>
          </a:lnRef>
          <a:fillRef idx="1">
            <a:schemeClr val="accent3"/>
          </a:fillRef>
          <a:effectRef idx="0">
            <a:schemeClr val="accent3"/>
          </a:effectRef>
          <a:fontRef idx="minor">
            <a:schemeClr val="lt1"/>
          </a:fontRef>
        </p:style>
        <p:txBody>
          <a:bodyPr/>
          <a:lstStyle/>
          <a:p>
            <a:r>
              <a:rPr lang="en-US" dirty="0" err="1">
                <a:latin typeface="Times New Roman" pitchFamily="18" charset="0"/>
                <a:cs typeface="Times New Roman" pitchFamily="18" charset="0"/>
              </a:rPr>
              <a:t>Paragonimiasis</a:t>
            </a:r>
            <a:endParaRPr lang="en-US" dirty="0">
              <a:latin typeface="Times New Roman" pitchFamily="18" charset="0"/>
              <a:cs typeface="Times New Roman" pitchFamily="18" charset="0"/>
            </a:endParaRPr>
          </a:p>
        </p:txBody>
      </p:sp>
      <p:pic>
        <p:nvPicPr>
          <p:cNvPr id="8194" name="Picture 2" descr="Case 94"/>
          <p:cNvPicPr>
            <a:picLocks noChangeAspect="1" noChangeArrowheads="1"/>
          </p:cNvPicPr>
          <p:nvPr/>
        </p:nvPicPr>
        <p:blipFill>
          <a:blip r:embed="rId2" cstate="print"/>
          <a:srcRect/>
          <a:stretch>
            <a:fillRect/>
          </a:stretch>
        </p:blipFill>
        <p:spPr bwMode="auto">
          <a:xfrm>
            <a:off x="2362200" y="3276600"/>
            <a:ext cx="4191000" cy="2788922"/>
          </a:xfrm>
          <a:prstGeom prst="rect">
            <a:avLst/>
          </a:prstGeom>
          <a:noFill/>
        </p:spPr>
      </p:pic>
    </p:spTree>
    <p:extLst>
      <p:ext uri="{BB962C8B-B14F-4D97-AF65-F5344CB8AC3E}">
        <p14:creationId xmlns:p14="http://schemas.microsoft.com/office/powerpoint/2010/main" val="35258787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en-US" sz="3200" dirty="0">
                <a:latin typeface="Times New Roman" pitchFamily="18" charset="0"/>
                <a:cs typeface="Times New Roman" pitchFamily="18" charset="0"/>
              </a:rPr>
              <a:t>Introduction</a:t>
            </a:r>
          </a:p>
        </p:txBody>
      </p:sp>
      <p:sp>
        <p:nvSpPr>
          <p:cNvPr id="3" name="Content Placeholder 2"/>
          <p:cNvSpPr>
            <a:spLocks noGrp="1"/>
          </p:cNvSpPr>
          <p:nvPr>
            <p:ph idx="1"/>
          </p:nvPr>
        </p:nvSpPr>
        <p:spPr>
          <a:xfrm>
            <a:off x="457200" y="1371600"/>
            <a:ext cx="8229600" cy="5105400"/>
          </a:xfrm>
          <a:ln>
            <a:solidFill>
              <a:schemeClr val="accent2">
                <a:lumMod val="75000"/>
              </a:schemeClr>
            </a:solidFill>
          </a:ln>
        </p:spPr>
        <p:txBody>
          <a:bodyPr>
            <a:normAutofit/>
          </a:bodyPr>
          <a:lstStyle/>
          <a:p>
            <a:pPr algn="just"/>
            <a:r>
              <a:rPr lang="en-US" sz="2800" i="1" dirty="0" err="1">
                <a:latin typeface="Times New Roman" pitchFamily="18" charset="0"/>
                <a:cs typeface="Times New Roman" pitchFamily="18" charset="0"/>
              </a:rPr>
              <a:t>Paragonimus</a:t>
            </a:r>
            <a:r>
              <a:rPr lang="en-US" sz="2800" dirty="0">
                <a:latin typeface="Times New Roman" pitchFamily="18" charset="0"/>
                <a:cs typeface="Times New Roman" pitchFamily="18" charset="0"/>
              </a:rPr>
              <a:t> is a </a:t>
            </a:r>
            <a:r>
              <a:rPr lang="en-US" sz="2800" b="1" dirty="0">
                <a:solidFill>
                  <a:srgbClr val="FF0000"/>
                </a:solidFill>
                <a:latin typeface="Times New Roman" pitchFamily="18" charset="0"/>
                <a:cs typeface="Times New Roman" pitchFamily="18" charset="0"/>
              </a:rPr>
              <a:t>lung fluke</a:t>
            </a:r>
            <a:r>
              <a:rPr lang="en-US" sz="2800" dirty="0">
                <a:latin typeface="Times New Roman" pitchFamily="18" charset="0"/>
                <a:cs typeface="Times New Roman" pitchFamily="18" charset="0"/>
              </a:rPr>
              <a:t>, infects the lungs of humans </a:t>
            </a:r>
          </a:p>
          <a:p>
            <a:pPr algn="just"/>
            <a:r>
              <a:rPr lang="en-US" sz="2800" dirty="0">
                <a:latin typeface="Times New Roman" pitchFamily="18" charset="0"/>
                <a:cs typeface="Times New Roman" pitchFamily="18" charset="0"/>
              </a:rPr>
              <a:t>Infected by eating an infected raw or undercooked crab or crayfish</a:t>
            </a:r>
          </a:p>
          <a:p>
            <a:pPr algn="just"/>
            <a:r>
              <a:rPr lang="en-US" sz="2800" b="1" dirty="0">
                <a:solidFill>
                  <a:srgbClr val="FF0000"/>
                </a:solidFill>
                <a:latin typeface="Times New Roman" pitchFamily="18" charset="0"/>
                <a:cs typeface="Times New Roman" pitchFamily="18" charset="0"/>
              </a:rPr>
              <a:t>CNS cases </a:t>
            </a:r>
            <a:r>
              <a:rPr lang="en-US" sz="2800" dirty="0">
                <a:latin typeface="Times New Roman" pitchFamily="18" charset="0"/>
                <a:cs typeface="Times New Roman" pitchFamily="18" charset="0"/>
              </a:rPr>
              <a:t>(</a:t>
            </a:r>
            <a:r>
              <a:rPr lang="en-US" sz="2800" b="1" dirty="0">
                <a:latin typeface="Times New Roman" pitchFamily="18" charset="0"/>
                <a:cs typeface="Times New Roman" pitchFamily="18" charset="0"/>
              </a:rPr>
              <a:t>when parasite eggs travels to CNS</a:t>
            </a:r>
            <a:r>
              <a:rPr lang="en-US" sz="2800" dirty="0">
                <a:latin typeface="Times New Roman" pitchFamily="18" charset="0"/>
                <a:cs typeface="Times New Roman" pitchFamily="18" charset="0"/>
              </a:rPr>
              <a:t>) are more serious but less frequent</a:t>
            </a:r>
          </a:p>
        </p:txBody>
      </p:sp>
      <p:pic>
        <p:nvPicPr>
          <p:cNvPr id="7170" name="Picture 2" descr="Paragonimiasis - ScienceDirect"/>
          <p:cNvPicPr>
            <a:picLocks noChangeAspect="1" noChangeArrowheads="1"/>
          </p:cNvPicPr>
          <p:nvPr/>
        </p:nvPicPr>
        <p:blipFill>
          <a:blip r:embed="rId2" cstate="print"/>
          <a:srcRect/>
          <a:stretch>
            <a:fillRect/>
          </a:stretch>
        </p:blipFill>
        <p:spPr bwMode="auto">
          <a:xfrm>
            <a:off x="2590800" y="4343400"/>
            <a:ext cx="3629025" cy="1914341"/>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2000"/>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en-US" sz="3200" dirty="0">
                <a:latin typeface="Times New Roman" pitchFamily="18" charset="0"/>
                <a:cs typeface="Times New Roman" pitchFamily="18" charset="0"/>
              </a:rPr>
              <a:t>Etiology</a:t>
            </a:r>
          </a:p>
        </p:txBody>
      </p:sp>
      <p:sp>
        <p:nvSpPr>
          <p:cNvPr id="3" name="Content Placeholder 2"/>
          <p:cNvSpPr>
            <a:spLocks noGrp="1"/>
          </p:cNvSpPr>
          <p:nvPr>
            <p:ph idx="1"/>
          </p:nvPr>
        </p:nvSpPr>
        <p:spPr>
          <a:xfrm>
            <a:off x="457200" y="1143000"/>
            <a:ext cx="8229600" cy="5486400"/>
          </a:xfrm>
          <a:ln>
            <a:solidFill>
              <a:schemeClr val="accent2">
                <a:lumMod val="75000"/>
              </a:schemeClr>
            </a:solidFill>
          </a:ln>
        </p:spPr>
        <p:txBody>
          <a:bodyPr/>
          <a:lstStyle/>
          <a:p>
            <a:pPr algn="just"/>
            <a:r>
              <a:rPr lang="en-US" sz="2400" dirty="0">
                <a:latin typeface="Times New Roman" pitchFamily="18" charset="0"/>
                <a:cs typeface="Times New Roman" pitchFamily="18" charset="0"/>
              </a:rPr>
              <a:t>Causative agent is genus- </a:t>
            </a:r>
            <a:r>
              <a:rPr lang="en-US" sz="2400" b="1" i="1" dirty="0" err="1">
                <a:solidFill>
                  <a:srgbClr val="FF0000"/>
                </a:solidFill>
                <a:latin typeface="Times New Roman" pitchFamily="18" charset="0"/>
                <a:cs typeface="Times New Roman" pitchFamily="18" charset="0"/>
              </a:rPr>
              <a:t>Paragonimus</a:t>
            </a:r>
            <a:endParaRPr lang="en-US" sz="2400" b="1" i="1" dirty="0">
              <a:solidFill>
                <a:srgbClr val="FF0000"/>
              </a:solidFill>
              <a:latin typeface="Times New Roman" pitchFamily="18" charset="0"/>
              <a:cs typeface="Times New Roman" pitchFamily="18" charset="0"/>
            </a:endParaRPr>
          </a:p>
          <a:p>
            <a:pPr lvl="1" algn="just"/>
            <a:r>
              <a:rPr lang="en-US" sz="2400" dirty="0">
                <a:latin typeface="Times New Roman" pitchFamily="18" charset="0"/>
                <a:cs typeface="Times New Roman" pitchFamily="18" charset="0"/>
              </a:rPr>
              <a:t>Among the more than 10 species reported to infect humans, the most common is </a:t>
            </a:r>
            <a:r>
              <a:rPr lang="en-US" sz="2400" b="1" i="1" dirty="0">
                <a:solidFill>
                  <a:srgbClr val="FF0000"/>
                </a:solidFill>
                <a:latin typeface="Times New Roman" pitchFamily="18" charset="0"/>
                <a:cs typeface="Times New Roman" pitchFamily="18" charset="0"/>
              </a:rPr>
              <a:t>P. </a:t>
            </a:r>
            <a:r>
              <a:rPr lang="en-US" sz="2400" b="1" i="1" dirty="0" err="1">
                <a:solidFill>
                  <a:srgbClr val="FF0000"/>
                </a:solidFill>
                <a:latin typeface="Times New Roman" pitchFamily="18" charset="0"/>
                <a:cs typeface="Times New Roman" pitchFamily="18" charset="0"/>
              </a:rPr>
              <a:t>westermani</a:t>
            </a:r>
            <a:r>
              <a:rPr lang="en-US" sz="2400" b="1" dirty="0">
                <a:solidFill>
                  <a:srgbClr val="FF0000"/>
                </a:solidFill>
                <a:latin typeface="Times New Roman" pitchFamily="18" charset="0"/>
                <a:cs typeface="Times New Roman" pitchFamily="18" charset="0"/>
              </a:rPr>
              <a:t> </a:t>
            </a:r>
            <a:r>
              <a:rPr lang="en-US" sz="2400" dirty="0">
                <a:latin typeface="Times New Roman" pitchFamily="18" charset="0"/>
                <a:cs typeface="Times New Roman" pitchFamily="18" charset="0"/>
              </a:rPr>
              <a:t>(</a:t>
            </a:r>
            <a:r>
              <a:rPr lang="en-US" sz="2400" b="1" dirty="0">
                <a:solidFill>
                  <a:srgbClr val="0070C0"/>
                </a:solidFill>
                <a:latin typeface="Times New Roman" pitchFamily="18" charset="0"/>
                <a:cs typeface="Times New Roman" pitchFamily="18" charset="0"/>
              </a:rPr>
              <a:t>oriental lung fluke</a:t>
            </a:r>
            <a:r>
              <a:rPr lang="en-US" sz="2400" dirty="0">
                <a:latin typeface="Times New Roman" pitchFamily="18" charset="0"/>
                <a:cs typeface="Times New Roman" pitchFamily="18" charset="0"/>
              </a:rPr>
              <a:t>) </a:t>
            </a:r>
          </a:p>
          <a:p>
            <a:pPr algn="just"/>
            <a:endParaRPr lang="en-US" b="1" dirty="0">
              <a:latin typeface="Times New Roman" pitchFamily="18" charset="0"/>
              <a:cs typeface="Times New Roman" pitchFamily="18" charset="0"/>
            </a:endParaRPr>
          </a:p>
        </p:txBody>
      </p:sp>
      <p:pic>
        <p:nvPicPr>
          <p:cNvPr id="3074" name="Picture 2" descr="Paragonimus westermani (Oriental lung fluke) adult measures 0.8 to ..."/>
          <p:cNvPicPr>
            <a:picLocks noChangeAspect="1" noChangeArrowheads="1"/>
          </p:cNvPicPr>
          <p:nvPr/>
        </p:nvPicPr>
        <p:blipFill>
          <a:blip r:embed="rId3" cstate="print"/>
          <a:srcRect t="11380"/>
          <a:stretch>
            <a:fillRect/>
          </a:stretch>
        </p:blipFill>
        <p:spPr bwMode="auto">
          <a:xfrm>
            <a:off x="914400" y="2667000"/>
            <a:ext cx="7010400" cy="35814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8229600" cy="868362"/>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en-US" sz="3200" dirty="0">
                <a:latin typeface="Times New Roman" pitchFamily="18" charset="0"/>
                <a:cs typeface="Times New Roman" pitchFamily="18" charset="0"/>
              </a:rPr>
              <a:t>Life cycle</a:t>
            </a:r>
          </a:p>
        </p:txBody>
      </p:sp>
      <p:pic>
        <p:nvPicPr>
          <p:cNvPr id="2049" name="Picture 1" descr="C:\Users\user\Desktop\Paragonimus_LifeCycle.gif"/>
          <p:cNvPicPr>
            <a:picLocks noGrp="1" noChangeAspect="1" noChangeArrowheads="1"/>
          </p:cNvPicPr>
          <p:nvPr>
            <p:ph idx="1"/>
          </p:nvPr>
        </p:nvPicPr>
        <p:blipFill>
          <a:blip r:embed="rId3" cstate="print"/>
          <a:srcRect/>
          <a:stretch>
            <a:fillRect/>
          </a:stretch>
        </p:blipFill>
        <p:spPr bwMode="auto">
          <a:xfrm>
            <a:off x="1066800" y="1279262"/>
            <a:ext cx="6781800" cy="5578738"/>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en-US" sz="3200" dirty="0">
                <a:latin typeface="Times New Roman" pitchFamily="18" charset="0"/>
                <a:cs typeface="Times New Roman" pitchFamily="18" charset="0"/>
              </a:rPr>
              <a:t>Disease in Human</a:t>
            </a:r>
          </a:p>
        </p:txBody>
      </p:sp>
      <p:sp>
        <p:nvSpPr>
          <p:cNvPr id="3" name="Content Placeholder 2"/>
          <p:cNvSpPr>
            <a:spLocks noGrp="1"/>
          </p:cNvSpPr>
          <p:nvPr>
            <p:ph idx="1"/>
          </p:nvPr>
        </p:nvSpPr>
        <p:spPr>
          <a:xfrm>
            <a:off x="457200" y="1295400"/>
            <a:ext cx="8229600" cy="4830763"/>
          </a:xfrm>
          <a:ln>
            <a:solidFill>
              <a:schemeClr val="accent2">
                <a:lumMod val="75000"/>
              </a:schemeClr>
            </a:solidFill>
          </a:ln>
        </p:spPr>
        <p:txBody>
          <a:bodyPr>
            <a:normAutofit/>
          </a:bodyPr>
          <a:lstStyle/>
          <a:p>
            <a:pPr algn="just"/>
            <a:r>
              <a:rPr lang="en-US" sz="2400" dirty="0">
                <a:latin typeface="Times New Roman" pitchFamily="18" charset="0"/>
                <a:cs typeface="Times New Roman" pitchFamily="18" charset="0"/>
              </a:rPr>
              <a:t>Incubation Period: </a:t>
            </a:r>
            <a:r>
              <a:rPr lang="en-US" sz="2400" dirty="0">
                <a:solidFill>
                  <a:srgbClr val="FF0000"/>
                </a:solidFill>
                <a:latin typeface="Times New Roman" pitchFamily="18" charset="0"/>
                <a:cs typeface="Times New Roman" pitchFamily="18" charset="0"/>
              </a:rPr>
              <a:t>2-15 days</a:t>
            </a:r>
          </a:p>
          <a:p>
            <a:pPr algn="just"/>
            <a:r>
              <a:rPr lang="en-US" sz="2400" dirty="0">
                <a:latin typeface="Times New Roman" pitchFamily="18" charset="0"/>
                <a:cs typeface="Times New Roman" pitchFamily="18" charset="0"/>
              </a:rPr>
              <a:t>light infections: No symptoms</a:t>
            </a:r>
          </a:p>
          <a:p>
            <a:pPr algn="just"/>
            <a:r>
              <a:rPr lang="en-US" sz="2400" dirty="0">
                <a:latin typeface="Times New Roman" pitchFamily="18" charset="0"/>
                <a:cs typeface="Times New Roman" pitchFamily="18" charset="0"/>
              </a:rPr>
              <a:t>Infection can result in an </a:t>
            </a:r>
            <a:r>
              <a:rPr lang="en-US" sz="2400" b="1" dirty="0">
                <a:latin typeface="Times New Roman" pitchFamily="18" charset="0"/>
                <a:cs typeface="Times New Roman" pitchFamily="18" charset="0"/>
              </a:rPr>
              <a:t>acute syndrome</a:t>
            </a:r>
          </a:p>
          <a:p>
            <a:pPr lvl="1" algn="just">
              <a:buFont typeface="Wingdings" pitchFamily="2" charset="2"/>
              <a:buChar char="ü"/>
            </a:pPr>
            <a:r>
              <a:rPr lang="en-US" sz="2400" dirty="0">
                <a:latin typeface="Times New Roman" pitchFamily="18" charset="0"/>
                <a:cs typeface="Times New Roman" pitchFamily="18" charset="0"/>
              </a:rPr>
              <a:t>    Cough</a:t>
            </a:r>
          </a:p>
          <a:p>
            <a:pPr lvl="1" algn="just">
              <a:buFont typeface="Wingdings" pitchFamily="2" charset="2"/>
              <a:buChar char="ü"/>
            </a:pPr>
            <a:r>
              <a:rPr lang="en-US" sz="2400" dirty="0">
                <a:latin typeface="Times New Roman" pitchFamily="18" charset="0"/>
                <a:cs typeface="Times New Roman" pitchFamily="18" charset="0"/>
              </a:rPr>
              <a:t>    Abdominal pain</a:t>
            </a:r>
          </a:p>
          <a:p>
            <a:pPr lvl="1" algn="just">
              <a:buFont typeface="Wingdings" pitchFamily="2" charset="2"/>
              <a:buChar char="ü"/>
            </a:pPr>
            <a:r>
              <a:rPr lang="en-US" sz="2400" dirty="0">
                <a:latin typeface="Times New Roman" pitchFamily="18" charset="0"/>
                <a:cs typeface="Times New Roman" pitchFamily="18" charset="0"/>
              </a:rPr>
              <a:t>    Discomfort</a:t>
            </a:r>
          </a:p>
          <a:p>
            <a:pPr lvl="1" algn="just">
              <a:buFont typeface="Wingdings" pitchFamily="2" charset="2"/>
              <a:buChar char="ü"/>
            </a:pPr>
            <a:r>
              <a:rPr lang="en-US" sz="2400" dirty="0">
                <a:latin typeface="Times New Roman" pitchFamily="18" charset="0"/>
                <a:cs typeface="Times New Roman" pitchFamily="18" charset="0"/>
              </a:rPr>
              <a:t>    Low grade fever</a:t>
            </a:r>
          </a:p>
          <a:p>
            <a:pPr algn="just"/>
            <a:r>
              <a:rPr lang="en-US" sz="2400" dirty="0">
                <a:latin typeface="Times New Roman" pitchFamily="18" charset="0"/>
                <a:cs typeface="Times New Roman" pitchFamily="18" charset="0"/>
              </a:rPr>
              <a:t>Long term infection mimic- bronchitis or TB</a:t>
            </a:r>
          </a:p>
          <a:p>
            <a:pPr algn="just">
              <a:buNone/>
            </a:pPr>
            <a:r>
              <a:rPr lang="en-US" sz="2400" dirty="0">
                <a:latin typeface="Times New Roman" pitchFamily="18" charset="0"/>
                <a:cs typeface="Times New Roman" pitchFamily="18" charset="0"/>
              </a:rPr>
              <a:t>    (with coughing up of </a:t>
            </a:r>
            <a:r>
              <a:rPr lang="en-US" sz="2400" b="1" dirty="0">
                <a:latin typeface="Times New Roman" pitchFamily="18" charset="0"/>
                <a:cs typeface="Times New Roman" pitchFamily="18" charset="0"/>
              </a:rPr>
              <a:t>blood tinged sputum</a:t>
            </a:r>
            <a:r>
              <a:rPr lang="en-US" sz="2400" dirty="0">
                <a:latin typeface="Times New Roman" pitchFamily="18" charset="0"/>
                <a:cs typeface="Times New Roman" pitchFamily="18" charset="0"/>
              </a:rPr>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28600"/>
            <a:ext cx="7848600" cy="762000"/>
          </a:xfrm>
        </p:spPr>
        <p:style>
          <a:lnRef idx="2">
            <a:schemeClr val="accent3">
              <a:shade val="50000"/>
            </a:schemeClr>
          </a:lnRef>
          <a:fillRef idx="1">
            <a:schemeClr val="accent3"/>
          </a:fillRef>
          <a:effectRef idx="0">
            <a:schemeClr val="accent3"/>
          </a:effectRef>
          <a:fontRef idx="minor">
            <a:schemeClr val="lt1"/>
          </a:fontRef>
        </p:style>
        <p:txBody>
          <a:bodyPr/>
          <a:lstStyle/>
          <a:p>
            <a:r>
              <a:rPr lang="en-US" dirty="0"/>
              <a:t>Diagnosis</a:t>
            </a:r>
          </a:p>
        </p:txBody>
      </p:sp>
      <p:pic>
        <p:nvPicPr>
          <p:cNvPr id="1026" name="Picture 2" descr="C:\Users\user\Desktop\home_page_image_paragonimus.jpg"/>
          <p:cNvPicPr>
            <a:picLocks noGrp="1" noChangeAspect="1" noChangeArrowheads="1"/>
          </p:cNvPicPr>
          <p:nvPr>
            <p:ph idx="1"/>
          </p:nvPr>
        </p:nvPicPr>
        <p:blipFill>
          <a:blip r:embed="rId3" cstate="print"/>
          <a:srcRect/>
          <a:stretch>
            <a:fillRect/>
          </a:stretch>
        </p:blipFill>
        <p:spPr bwMode="auto">
          <a:xfrm>
            <a:off x="762000" y="1981200"/>
            <a:ext cx="7391400" cy="2895600"/>
          </a:xfrm>
          <a:prstGeom prst="rect">
            <a:avLst/>
          </a:prstGeom>
          <a:noFill/>
        </p:spPr>
      </p:pic>
      <p:sp>
        <p:nvSpPr>
          <p:cNvPr id="5" name="Rectangle 4"/>
          <p:cNvSpPr/>
          <p:nvPr/>
        </p:nvSpPr>
        <p:spPr>
          <a:xfrm>
            <a:off x="1143000" y="4876800"/>
            <a:ext cx="6477000" cy="1477328"/>
          </a:xfrm>
          <a:prstGeom prst="rect">
            <a:avLst/>
          </a:prstGeom>
          <a:ln>
            <a:solidFill>
              <a:srgbClr val="92D050"/>
            </a:solidFill>
          </a:ln>
        </p:spPr>
        <p:txBody>
          <a:bodyPr wrap="square">
            <a:spAutoFit/>
          </a:bodyPr>
          <a:lstStyle/>
          <a:p>
            <a:pPr algn="just"/>
            <a:r>
              <a:rPr lang="en-US" i="1" dirty="0">
                <a:latin typeface="Times New Roman" pitchFamily="18" charset="0"/>
                <a:cs typeface="Times New Roman" pitchFamily="18" charset="0"/>
              </a:rPr>
              <a:t>Left: Eggs of</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Paragonimus</a:t>
            </a:r>
            <a:r>
              <a:rPr lang="en-US" dirty="0">
                <a:latin typeface="Times New Roman" pitchFamily="18" charset="0"/>
                <a:cs typeface="Times New Roman" pitchFamily="18" charset="0"/>
              </a:rPr>
              <a:t> </a:t>
            </a:r>
            <a:r>
              <a:rPr lang="en-US" i="1" dirty="0">
                <a:latin typeface="Times New Roman" pitchFamily="18" charset="0"/>
                <a:cs typeface="Times New Roman" pitchFamily="18" charset="0"/>
              </a:rPr>
              <a:t>sp. taken from a lung biopsy stained with </a:t>
            </a:r>
            <a:r>
              <a:rPr lang="en-US" i="1" dirty="0" err="1">
                <a:latin typeface="Times New Roman" pitchFamily="18" charset="0"/>
                <a:cs typeface="Times New Roman" pitchFamily="18" charset="0"/>
              </a:rPr>
              <a:t>hematoxylin</a:t>
            </a:r>
            <a:r>
              <a:rPr lang="en-US" i="1" dirty="0">
                <a:latin typeface="Times New Roman" pitchFamily="18" charset="0"/>
                <a:cs typeface="Times New Roman" pitchFamily="18" charset="0"/>
              </a:rPr>
              <a:t> and eosin (H&amp;E). These eggs measured 80-90 µm by 40-45 µm. </a:t>
            </a:r>
          </a:p>
          <a:p>
            <a:pPr algn="just"/>
            <a:r>
              <a:rPr lang="en-US" i="1" dirty="0">
                <a:latin typeface="Times New Roman" pitchFamily="18" charset="0"/>
                <a:cs typeface="Times New Roman" pitchFamily="18" charset="0"/>
              </a:rPr>
              <a:t>Right:</a:t>
            </a:r>
            <a:r>
              <a:rPr lang="en-US" dirty="0">
                <a:latin typeface="Times New Roman" pitchFamily="18" charset="0"/>
                <a:cs typeface="Times New Roman" pitchFamily="18" charset="0"/>
              </a:rPr>
              <a:t> P. </a:t>
            </a:r>
            <a:r>
              <a:rPr lang="en-US" dirty="0" err="1">
                <a:latin typeface="Times New Roman" pitchFamily="18" charset="0"/>
                <a:cs typeface="Times New Roman" pitchFamily="18" charset="0"/>
              </a:rPr>
              <a:t>westermani</a:t>
            </a:r>
            <a:r>
              <a:rPr lang="en-US" dirty="0">
                <a:latin typeface="Times New Roman" pitchFamily="18" charset="0"/>
                <a:cs typeface="Times New Roman" pitchFamily="18" charset="0"/>
              </a:rPr>
              <a:t> </a:t>
            </a:r>
            <a:r>
              <a:rPr lang="en-US" i="1" dirty="0">
                <a:latin typeface="Times New Roman" pitchFamily="18" charset="0"/>
                <a:cs typeface="Times New Roman" pitchFamily="18" charset="0"/>
              </a:rPr>
              <a:t>adult, this approximately 1cm long fluke is viewed under magnification.</a:t>
            </a:r>
            <a:endParaRPr lang="en-US" dirty="0">
              <a:latin typeface="Times New Roman" pitchFamily="18" charset="0"/>
              <a:cs typeface="Times New Roman" pitchFamily="18" charset="0"/>
            </a:endParaRPr>
          </a:p>
        </p:txBody>
      </p:sp>
      <p:sp>
        <p:nvSpPr>
          <p:cNvPr id="6" name="Rectangle 5"/>
          <p:cNvSpPr/>
          <p:nvPr/>
        </p:nvSpPr>
        <p:spPr>
          <a:xfrm>
            <a:off x="7848600" y="6248400"/>
            <a:ext cx="914400" cy="40011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US" sz="2000" dirty="0">
                <a:latin typeface="Times New Roman" pitchFamily="18" charset="0"/>
                <a:cs typeface="Times New Roman" pitchFamily="18" charset="0"/>
              </a:rPr>
              <a:t>  CDC</a:t>
            </a:r>
          </a:p>
        </p:txBody>
      </p:sp>
      <p:sp>
        <p:nvSpPr>
          <p:cNvPr id="7" name="Rectangle 6"/>
          <p:cNvSpPr/>
          <p:nvPr/>
        </p:nvSpPr>
        <p:spPr>
          <a:xfrm>
            <a:off x="533400" y="1219200"/>
            <a:ext cx="8001000" cy="707886"/>
          </a:xfrm>
          <a:prstGeom prst="rect">
            <a:avLst/>
          </a:prstGeom>
        </p:spPr>
        <p:txBody>
          <a:bodyPr wrap="square">
            <a:spAutoFit/>
          </a:bodyPr>
          <a:lstStyle/>
          <a:p>
            <a:pPr algn="just">
              <a:buFont typeface="Wingdings" pitchFamily="2" charset="2"/>
              <a:buChar char="§"/>
            </a:pPr>
            <a:r>
              <a:rPr lang="en-US" sz="2000" b="1" dirty="0">
                <a:solidFill>
                  <a:srgbClr val="0070C0"/>
                </a:solidFill>
                <a:latin typeface="Times New Roman" pitchFamily="18" charset="0"/>
                <a:cs typeface="Times New Roman" pitchFamily="18" charset="0"/>
              </a:rPr>
              <a:t>The infection is usually diagnosed by identification of </a:t>
            </a:r>
            <a:r>
              <a:rPr lang="en-US" sz="2000" b="1" i="1" dirty="0" err="1">
                <a:solidFill>
                  <a:srgbClr val="0070C0"/>
                </a:solidFill>
                <a:latin typeface="Times New Roman" pitchFamily="18" charset="0"/>
                <a:cs typeface="Times New Roman" pitchFamily="18" charset="0"/>
              </a:rPr>
              <a:t>Paragonimus</a:t>
            </a:r>
            <a:r>
              <a:rPr lang="en-US" sz="2000" b="1" dirty="0">
                <a:solidFill>
                  <a:srgbClr val="0070C0"/>
                </a:solidFill>
                <a:latin typeface="Times New Roman" pitchFamily="18" charset="0"/>
                <a:cs typeface="Times New Roman" pitchFamily="18" charset="0"/>
              </a:rPr>
              <a:t> eggs in sputum</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en-US" sz="3200" dirty="0">
                <a:latin typeface="Times New Roman" pitchFamily="18" charset="0"/>
                <a:cs typeface="Times New Roman" pitchFamily="18" charset="0"/>
              </a:rPr>
              <a:t>Treatment</a:t>
            </a:r>
          </a:p>
        </p:txBody>
      </p:sp>
      <p:sp>
        <p:nvSpPr>
          <p:cNvPr id="3" name="Content Placeholder 2"/>
          <p:cNvSpPr>
            <a:spLocks noGrp="1"/>
          </p:cNvSpPr>
          <p:nvPr>
            <p:ph idx="1"/>
          </p:nvPr>
        </p:nvSpPr>
        <p:spPr>
          <a:xfrm>
            <a:off x="457200" y="1295400"/>
            <a:ext cx="8229600" cy="4830763"/>
          </a:xfrm>
          <a:ln>
            <a:solidFill>
              <a:schemeClr val="accent2">
                <a:lumMod val="75000"/>
              </a:schemeClr>
            </a:solidFill>
          </a:ln>
        </p:spPr>
        <p:txBody>
          <a:bodyPr>
            <a:normAutofit lnSpcReduction="10000"/>
          </a:bodyPr>
          <a:lstStyle/>
          <a:p>
            <a:pPr algn="just"/>
            <a:r>
              <a:rPr lang="en-US" sz="2800" dirty="0">
                <a:latin typeface="Times New Roman" pitchFamily="18" charset="0"/>
                <a:cs typeface="Times New Roman" pitchFamily="18" charset="0"/>
              </a:rPr>
              <a:t>Drug of choice : </a:t>
            </a:r>
            <a:r>
              <a:rPr lang="en-US" sz="2800" b="1" dirty="0" err="1">
                <a:latin typeface="Times New Roman" pitchFamily="18" charset="0"/>
                <a:cs typeface="Times New Roman" pitchFamily="18" charset="0"/>
              </a:rPr>
              <a:t>Praziquantel</a:t>
            </a:r>
            <a:endParaRPr lang="en-US" sz="2800" b="1" dirty="0">
              <a:latin typeface="Times New Roman" pitchFamily="18" charset="0"/>
              <a:cs typeface="Times New Roman" pitchFamily="18" charset="0"/>
            </a:endParaRPr>
          </a:p>
          <a:p>
            <a:pPr algn="just">
              <a:buNone/>
            </a:pPr>
            <a:r>
              <a:rPr lang="en-US" sz="2800" b="1" dirty="0">
                <a:latin typeface="Times New Roman" pitchFamily="18" charset="0"/>
                <a:cs typeface="Times New Roman" pitchFamily="18" charset="0"/>
              </a:rPr>
              <a:t>     </a:t>
            </a:r>
            <a:r>
              <a:rPr lang="en-US" sz="2800" dirty="0">
                <a:latin typeface="Times New Roman" pitchFamily="18" charset="0"/>
                <a:cs typeface="Times New Roman" pitchFamily="18" charset="0"/>
              </a:rPr>
              <a:t>Adult or pediatric- </a:t>
            </a:r>
            <a:r>
              <a:rPr lang="en-US" sz="2800" b="1" dirty="0">
                <a:latin typeface="Times New Roman" pitchFamily="18" charset="0"/>
                <a:cs typeface="Times New Roman" pitchFamily="18" charset="0"/>
              </a:rPr>
              <a:t>25 mg/kg </a:t>
            </a:r>
          </a:p>
          <a:p>
            <a:pPr algn="just">
              <a:buNone/>
            </a:pPr>
            <a:r>
              <a:rPr lang="en-US" sz="2800" dirty="0">
                <a:latin typeface="Times New Roman" pitchFamily="18" charset="0"/>
                <a:cs typeface="Times New Roman" pitchFamily="18" charset="0"/>
              </a:rPr>
              <a:t>     </a:t>
            </a:r>
            <a:r>
              <a:rPr lang="en-US" sz="2800" dirty="0">
                <a:solidFill>
                  <a:srgbClr val="0070C0"/>
                </a:solidFill>
                <a:latin typeface="Times New Roman" pitchFamily="18" charset="0"/>
                <a:cs typeface="Times New Roman" pitchFamily="18" charset="0"/>
              </a:rPr>
              <a:t>(Orally three times per day for 2 consecutive days) </a:t>
            </a:r>
          </a:p>
          <a:p>
            <a:pPr algn="just"/>
            <a:r>
              <a:rPr lang="en-US" sz="2800" b="1" dirty="0">
                <a:latin typeface="Times New Roman" pitchFamily="18" charset="0"/>
                <a:cs typeface="Times New Roman" pitchFamily="18" charset="0"/>
              </a:rPr>
              <a:t>In cerebral disease</a:t>
            </a:r>
            <a:r>
              <a:rPr lang="en-US" sz="2800" dirty="0">
                <a:latin typeface="Times New Roman" pitchFamily="18" charset="0"/>
                <a:cs typeface="Times New Roman" pitchFamily="18" charset="0"/>
              </a:rPr>
              <a:t>: </a:t>
            </a:r>
          </a:p>
          <a:p>
            <a:pPr algn="just">
              <a:buNone/>
            </a:pPr>
            <a:r>
              <a:rPr lang="en-US" sz="2800" dirty="0">
                <a:latin typeface="Times New Roman" pitchFamily="18" charset="0"/>
                <a:cs typeface="Times New Roman" pitchFamily="18" charset="0"/>
              </a:rPr>
              <a:t>    A short course of corticosteroids may be given with the </a:t>
            </a:r>
            <a:r>
              <a:rPr lang="en-US" sz="2800" dirty="0" err="1">
                <a:latin typeface="Times New Roman" pitchFamily="18" charset="0"/>
                <a:cs typeface="Times New Roman" pitchFamily="18" charset="0"/>
              </a:rPr>
              <a:t>praziquantel</a:t>
            </a:r>
            <a:r>
              <a:rPr lang="en-US" sz="2800" dirty="0">
                <a:latin typeface="Times New Roman" pitchFamily="18" charset="0"/>
                <a:cs typeface="Times New Roman" pitchFamily="18" charset="0"/>
              </a:rPr>
              <a:t> to help reduce the inflammatory response around dying flukes.</a:t>
            </a:r>
          </a:p>
          <a:p>
            <a:pPr algn="just"/>
            <a:r>
              <a:rPr lang="en-US" sz="2800" b="1" dirty="0">
                <a:latin typeface="Times New Roman" pitchFamily="18" charset="0"/>
                <a:cs typeface="Times New Roman" pitchFamily="18" charset="0"/>
              </a:rPr>
              <a:t>Alternative</a:t>
            </a:r>
            <a:r>
              <a:rPr lang="en-US" sz="2800" dirty="0">
                <a:latin typeface="Times New Roman" pitchFamily="18" charset="0"/>
                <a:cs typeface="Times New Roman" pitchFamily="18" charset="0"/>
              </a:rPr>
              <a:t>: </a:t>
            </a:r>
            <a:r>
              <a:rPr lang="en-US" sz="2800" b="1" dirty="0" err="1">
                <a:latin typeface="Times New Roman" pitchFamily="18" charset="0"/>
                <a:cs typeface="Times New Roman" pitchFamily="18" charset="0"/>
              </a:rPr>
              <a:t>Triclabendazole</a:t>
            </a:r>
            <a:r>
              <a:rPr lang="en-US" sz="2800" b="1" dirty="0">
                <a:latin typeface="Times New Roman" pitchFamily="18" charset="0"/>
                <a:cs typeface="Times New Roman" pitchFamily="18" charset="0"/>
              </a:rPr>
              <a:t>,</a:t>
            </a:r>
            <a:r>
              <a:rPr lang="en-US" sz="2800" dirty="0">
                <a:latin typeface="Times New Roman" pitchFamily="18" charset="0"/>
                <a:cs typeface="Times New Roman" pitchFamily="18" charset="0"/>
              </a:rPr>
              <a:t> adult or pediatric dosage</a:t>
            </a:r>
          </a:p>
          <a:p>
            <a:pPr algn="just">
              <a:buNone/>
            </a:pPr>
            <a:r>
              <a:rPr lang="en-US" sz="2800" dirty="0">
                <a:solidFill>
                  <a:srgbClr val="0070C0"/>
                </a:solidFill>
                <a:latin typeface="Times New Roman" pitchFamily="18" charset="0"/>
                <a:cs typeface="Times New Roman" pitchFamily="18" charset="0"/>
              </a:rPr>
              <a:t>     (10 mg/kg orally once or twice)</a:t>
            </a:r>
          </a:p>
          <a:p>
            <a:pPr algn="just"/>
            <a:endParaRPr lang="en-US"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br>
              <a:rPr lang="en-US" dirty="0"/>
            </a:br>
            <a:r>
              <a:rPr lang="en-US" sz="3600" dirty="0">
                <a:latin typeface="Times New Roman" pitchFamily="18" charset="0"/>
                <a:cs typeface="Times New Roman" pitchFamily="18" charset="0"/>
              </a:rPr>
              <a:t>Prevention &amp; Control</a:t>
            </a:r>
            <a:br>
              <a:rPr lang="en-US" sz="3600" dirty="0">
                <a:latin typeface="Times New Roman" pitchFamily="18" charset="0"/>
                <a:cs typeface="Times New Roman" pitchFamily="18" charset="0"/>
              </a:rPr>
            </a:b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524000"/>
            <a:ext cx="8229600" cy="5029200"/>
          </a:xfrm>
          <a:ln>
            <a:solidFill>
              <a:schemeClr val="accent2">
                <a:lumMod val="75000"/>
              </a:schemeClr>
            </a:solidFill>
          </a:ln>
        </p:spPr>
        <p:txBody>
          <a:bodyPr>
            <a:normAutofit/>
          </a:bodyPr>
          <a:lstStyle/>
          <a:p>
            <a:pPr algn="just"/>
            <a:r>
              <a:rPr lang="en-US" sz="2400" dirty="0">
                <a:latin typeface="Times New Roman" pitchFamily="18" charset="0"/>
                <a:cs typeface="Times New Roman" pitchFamily="18" charset="0"/>
              </a:rPr>
              <a:t>Never eat </a:t>
            </a:r>
            <a:r>
              <a:rPr lang="en-US" sz="2400" b="1" dirty="0">
                <a:solidFill>
                  <a:srgbClr val="FF0000"/>
                </a:solidFill>
                <a:latin typeface="Times New Roman" pitchFamily="18" charset="0"/>
                <a:cs typeface="Times New Roman" pitchFamily="18" charset="0"/>
              </a:rPr>
              <a:t>raw freshwater </a:t>
            </a:r>
            <a:r>
              <a:rPr lang="en-US" sz="2400" dirty="0">
                <a:latin typeface="Times New Roman" pitchFamily="18" charset="0"/>
                <a:cs typeface="Times New Roman" pitchFamily="18" charset="0"/>
              </a:rPr>
              <a:t>crabs or crayfish.</a:t>
            </a:r>
          </a:p>
          <a:p>
            <a:pPr algn="just"/>
            <a:r>
              <a:rPr lang="en-US" sz="2400" dirty="0">
                <a:latin typeface="Times New Roman" pitchFamily="18" charset="0"/>
                <a:cs typeface="Times New Roman" pitchFamily="18" charset="0"/>
              </a:rPr>
              <a:t>Cook crabs and crayfish for to at least </a:t>
            </a:r>
            <a:r>
              <a:rPr lang="en-US" sz="2400" b="1" dirty="0">
                <a:solidFill>
                  <a:srgbClr val="FF0000"/>
                </a:solidFill>
                <a:latin typeface="Times New Roman" pitchFamily="18" charset="0"/>
                <a:cs typeface="Times New Roman" pitchFamily="18" charset="0"/>
              </a:rPr>
              <a:t>145°F (~63°C)</a:t>
            </a:r>
            <a:r>
              <a:rPr lang="en-US" sz="2400" dirty="0">
                <a:latin typeface="Times New Roman" pitchFamily="18" charset="0"/>
                <a:cs typeface="Times New Roman" pitchFamily="18" charset="0"/>
              </a:rPr>
              <a:t>. </a:t>
            </a:r>
          </a:p>
          <a:p>
            <a:pPr algn="just"/>
            <a:r>
              <a:rPr lang="en-US" sz="2400" dirty="0">
                <a:latin typeface="Times New Roman" pitchFamily="18" charset="0"/>
                <a:cs typeface="Times New Roman" pitchFamily="18" charset="0"/>
              </a:rPr>
              <a:t>Travelers should be </a:t>
            </a:r>
            <a:r>
              <a:rPr lang="en-US" sz="2400" dirty="0">
                <a:solidFill>
                  <a:srgbClr val="FF0000"/>
                </a:solidFill>
                <a:latin typeface="Times New Roman" pitchFamily="18" charset="0"/>
                <a:cs typeface="Times New Roman" pitchFamily="18" charset="0"/>
              </a:rPr>
              <a:t>advised to avoid traditional </a:t>
            </a:r>
            <a:r>
              <a:rPr lang="en-US" sz="2400" dirty="0">
                <a:latin typeface="Times New Roman" pitchFamily="18" charset="0"/>
                <a:cs typeface="Times New Roman" pitchFamily="18" charset="0"/>
              </a:rPr>
              <a:t>meals containing</a:t>
            </a:r>
          </a:p>
          <a:p>
            <a:pPr algn="just"/>
            <a:r>
              <a:rPr lang="en-US" sz="2400" dirty="0">
                <a:latin typeface="Times New Roman" pitchFamily="18" charset="0"/>
                <a:cs typeface="Times New Roman" pitchFamily="18" charset="0"/>
              </a:rPr>
              <a:t> undercooked freshwater crustaceans</a:t>
            </a:r>
          </a:p>
        </p:txBody>
      </p:sp>
      <p:pic>
        <p:nvPicPr>
          <p:cNvPr id="21506" name="Picture 2" descr="C:\Users\user\Desktop\images.jpg"/>
          <p:cNvPicPr>
            <a:picLocks noChangeAspect="1" noChangeArrowheads="1"/>
          </p:cNvPicPr>
          <p:nvPr/>
        </p:nvPicPr>
        <p:blipFill>
          <a:blip r:embed="rId2" cstate="print"/>
          <a:srcRect/>
          <a:stretch>
            <a:fillRect/>
          </a:stretch>
        </p:blipFill>
        <p:spPr bwMode="auto">
          <a:xfrm>
            <a:off x="2743200" y="3733800"/>
            <a:ext cx="3581400" cy="2383259"/>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TotalTime>
  <Words>509</Words>
  <Application>Microsoft Office PowerPoint</Application>
  <PresentationFormat>On-screen Show (4:3)</PresentationFormat>
  <Paragraphs>43</Paragraphs>
  <Slides>9</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Times New Roman</vt:lpstr>
      <vt:lpstr>Wingdings</vt:lpstr>
      <vt:lpstr>Office Theme</vt:lpstr>
      <vt:lpstr>Unit 3 “ZOONOTIC DISEASES”  (Credit Hours 3+1=4) </vt:lpstr>
      <vt:lpstr>Paragonimiasis</vt:lpstr>
      <vt:lpstr>Introduction</vt:lpstr>
      <vt:lpstr>Etiology</vt:lpstr>
      <vt:lpstr>Life cycle</vt:lpstr>
      <vt:lpstr>Disease in Human</vt:lpstr>
      <vt:lpstr>Diagnosis</vt:lpstr>
      <vt:lpstr>Treatment</vt:lpstr>
      <vt:lpstr> Prevention &amp; Control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Paragonimiasis</dc:title>
  <dc:creator>user</dc:creator>
  <cp:lastModifiedBy>dranjayvet@gmail.com</cp:lastModifiedBy>
  <cp:revision>5</cp:revision>
  <dcterms:created xsi:type="dcterms:W3CDTF">2006-08-16T00:00:00Z</dcterms:created>
  <dcterms:modified xsi:type="dcterms:W3CDTF">2020-03-28T10:52:55Z</dcterms:modified>
</cp:coreProperties>
</file>