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92" r:id="rId3"/>
    <p:sldMasterId id="2147483840" r:id="rId4"/>
    <p:sldMasterId id="2147483852" r:id="rId5"/>
  </p:sldMasterIdLst>
  <p:notesMasterIdLst>
    <p:notesMasterId r:id="rId14"/>
  </p:notesMasterIdLst>
  <p:sldIdLst>
    <p:sldId id="329" r:id="rId6"/>
    <p:sldId id="270" r:id="rId7"/>
    <p:sldId id="263" r:id="rId8"/>
    <p:sldId id="271" r:id="rId9"/>
    <p:sldId id="312" r:id="rId10"/>
    <p:sldId id="264" r:id="rId11"/>
    <p:sldId id="27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00"/>
    <a:srgbClr val="FF6600"/>
    <a:srgbClr val="FFCCFF"/>
    <a:srgbClr val="339966"/>
    <a:srgbClr val="0066CC"/>
    <a:srgbClr val="8BCC34"/>
    <a:srgbClr val="EAEAEA"/>
    <a:srgbClr val="4D6CC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6" autoAdjust="0"/>
    <p:restoredTop sz="96657" autoAdjust="0"/>
  </p:normalViewPr>
  <p:slideViewPr>
    <p:cSldViewPr>
      <p:cViewPr varScale="1">
        <p:scale>
          <a:sx n="82" d="100"/>
          <a:sy n="82" d="100"/>
        </p:scale>
        <p:origin x="7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99B417-B2B7-4683-8544-315630CADB9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F33D506-37BA-40EA-A585-B87F14699E9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400" b="1" i="0" dirty="0" smtClean="0"/>
            <a:t> PHYSICO-CHEMICAL PROPERTIES OF CREAM  </a:t>
          </a:r>
          <a:endParaRPr lang="en-IN" sz="2400" b="1" i="0" dirty="0"/>
        </a:p>
      </dgm:t>
    </dgm:pt>
    <dgm:pt modelId="{D22A4B12-6E85-4358-9602-C3B504CF34B0}" type="parTrans" cxnId="{68AFF2BE-3EB2-4BB2-BBAB-F787046E01EA}">
      <dgm:prSet/>
      <dgm:spPr/>
      <dgm:t>
        <a:bodyPr/>
        <a:lstStyle/>
        <a:p>
          <a:endParaRPr lang="en-IN"/>
        </a:p>
      </dgm:t>
    </dgm:pt>
    <dgm:pt modelId="{82B03B42-023F-479A-BE42-43DBD5928556}" type="sibTrans" cxnId="{68AFF2BE-3EB2-4BB2-BBAB-F787046E01EA}">
      <dgm:prSet/>
      <dgm:spPr/>
      <dgm:t>
        <a:bodyPr/>
        <a:lstStyle/>
        <a:p>
          <a:endParaRPr lang="en-IN"/>
        </a:p>
      </dgm:t>
    </dgm:pt>
    <dgm:pt modelId="{E49DC55E-4B4E-4636-BBEC-0756C863ABC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4800" dirty="0" smtClean="0"/>
            <a:t>VISCOSITY</a:t>
          </a:r>
          <a:endParaRPr lang="en-IN" sz="4800" dirty="0"/>
        </a:p>
      </dgm:t>
    </dgm:pt>
    <dgm:pt modelId="{D9E8A7F0-788F-4048-9CD9-4C28C8136E2F}" type="parTrans" cxnId="{EDF0F177-4E41-4EA0-BEE7-57648CF6AD0B}">
      <dgm:prSet/>
      <dgm:spPr/>
      <dgm:t>
        <a:bodyPr/>
        <a:lstStyle/>
        <a:p>
          <a:endParaRPr lang="en-IN"/>
        </a:p>
      </dgm:t>
    </dgm:pt>
    <dgm:pt modelId="{ECD89FD6-E8A7-41EC-92A0-493D4CDADA97}" type="sibTrans" cxnId="{EDF0F177-4E41-4EA0-BEE7-57648CF6AD0B}">
      <dgm:prSet/>
      <dgm:spPr/>
      <dgm:t>
        <a:bodyPr/>
        <a:lstStyle/>
        <a:p>
          <a:endParaRPr lang="en-IN"/>
        </a:p>
      </dgm:t>
    </dgm:pt>
    <dgm:pt modelId="{3D9F1325-82FD-4D23-A5E8-0839FC474A41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4800" dirty="0" smtClean="0"/>
            <a:t>WHIPPING QUALITY</a:t>
          </a:r>
          <a:r>
            <a:rPr lang="en-IN" sz="1500" dirty="0" smtClean="0"/>
            <a:t> </a:t>
          </a:r>
          <a:endParaRPr lang="en-IN" sz="1500" dirty="0"/>
        </a:p>
      </dgm:t>
    </dgm:pt>
    <dgm:pt modelId="{850CD69B-B15E-4B3C-9AB5-C4B4DC1E3E59}" type="parTrans" cxnId="{70D8708B-6352-4BD5-82E7-00940D3019C1}">
      <dgm:prSet/>
      <dgm:spPr/>
      <dgm:t>
        <a:bodyPr/>
        <a:lstStyle/>
        <a:p>
          <a:endParaRPr lang="en-IN"/>
        </a:p>
      </dgm:t>
    </dgm:pt>
    <dgm:pt modelId="{33C9B3C7-599A-41AC-904F-C4D31983B8EB}" type="sibTrans" cxnId="{70D8708B-6352-4BD5-82E7-00940D3019C1}">
      <dgm:prSet/>
      <dgm:spPr/>
      <dgm:t>
        <a:bodyPr/>
        <a:lstStyle/>
        <a:p>
          <a:endParaRPr lang="en-IN"/>
        </a:p>
      </dgm:t>
    </dgm:pt>
    <dgm:pt modelId="{7BC6AA0D-B0C2-4216-AF71-50FE5C4802C1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4800" dirty="0" smtClean="0"/>
            <a:t>ACIDITY</a:t>
          </a:r>
          <a:endParaRPr lang="en-IN" sz="4800" dirty="0"/>
        </a:p>
      </dgm:t>
    </dgm:pt>
    <dgm:pt modelId="{631C3025-0F1A-480E-B377-3BF40C417F12}" type="parTrans" cxnId="{213E7601-5CBE-4CFD-A53F-31EAF9CBB129}">
      <dgm:prSet/>
      <dgm:spPr/>
      <dgm:t>
        <a:bodyPr/>
        <a:lstStyle/>
        <a:p>
          <a:endParaRPr lang="en-IN"/>
        </a:p>
      </dgm:t>
    </dgm:pt>
    <dgm:pt modelId="{54281F70-0D87-473F-BF88-7A1E9B56EC64}" type="sibTrans" cxnId="{213E7601-5CBE-4CFD-A53F-31EAF9CBB129}">
      <dgm:prSet/>
      <dgm:spPr/>
      <dgm:t>
        <a:bodyPr/>
        <a:lstStyle/>
        <a:p>
          <a:endParaRPr lang="en-IN"/>
        </a:p>
      </dgm:t>
    </dgm:pt>
    <dgm:pt modelId="{82620ACA-D142-40CB-B122-248EB2130E7F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4800" dirty="0" smtClean="0"/>
            <a:t>SPECIFIC GRAVITY</a:t>
          </a:r>
          <a:endParaRPr lang="en-IN" sz="4800" dirty="0"/>
        </a:p>
      </dgm:t>
    </dgm:pt>
    <dgm:pt modelId="{9FE1E237-3247-469F-879B-0FA9F3A42D97}" type="parTrans" cxnId="{48011FCE-162B-47E9-99BB-2D2C4F5C890E}">
      <dgm:prSet/>
      <dgm:spPr/>
      <dgm:t>
        <a:bodyPr/>
        <a:lstStyle/>
        <a:p>
          <a:endParaRPr lang="en-IN"/>
        </a:p>
      </dgm:t>
    </dgm:pt>
    <dgm:pt modelId="{170B9F08-48C9-42ED-85EA-BA3CA8B73404}" type="sibTrans" cxnId="{48011FCE-162B-47E9-99BB-2D2C4F5C890E}">
      <dgm:prSet/>
      <dgm:spPr/>
      <dgm:t>
        <a:bodyPr/>
        <a:lstStyle/>
        <a:p>
          <a:endParaRPr lang="en-IN"/>
        </a:p>
      </dgm:t>
    </dgm:pt>
    <dgm:pt modelId="{333BE2DF-1211-478C-8A7F-C7A886B8104B}">
      <dgm:prSet/>
      <dgm:spPr/>
      <dgm:t>
        <a:bodyPr/>
        <a:lstStyle/>
        <a:p>
          <a:endParaRPr lang="en-IN"/>
        </a:p>
      </dgm:t>
    </dgm:pt>
    <dgm:pt modelId="{741E1832-8637-448F-8A3A-BB632703F158}" type="parTrans" cxnId="{93B91CF3-0441-4E63-9370-2A6B3D3A2AD9}">
      <dgm:prSet/>
      <dgm:spPr/>
      <dgm:t>
        <a:bodyPr/>
        <a:lstStyle/>
        <a:p>
          <a:endParaRPr lang="en-IN"/>
        </a:p>
      </dgm:t>
    </dgm:pt>
    <dgm:pt modelId="{F94B7EA3-919D-4326-A93F-506E252E0D5B}" type="sibTrans" cxnId="{93B91CF3-0441-4E63-9370-2A6B3D3A2AD9}">
      <dgm:prSet/>
      <dgm:spPr/>
      <dgm:t>
        <a:bodyPr/>
        <a:lstStyle/>
        <a:p>
          <a:endParaRPr lang="en-IN"/>
        </a:p>
      </dgm:t>
    </dgm:pt>
    <dgm:pt modelId="{B718ED48-85EA-43A1-8A1B-4D05802B0411}">
      <dgm:prSet/>
      <dgm:spPr/>
      <dgm:t>
        <a:bodyPr/>
        <a:lstStyle/>
        <a:p>
          <a:endParaRPr lang="en-IN"/>
        </a:p>
      </dgm:t>
    </dgm:pt>
    <dgm:pt modelId="{F951E55F-96DD-4E03-8FFB-F806A2A23708}" type="parTrans" cxnId="{7C6CC092-E14F-4D42-A997-E30202E47895}">
      <dgm:prSet/>
      <dgm:spPr/>
      <dgm:t>
        <a:bodyPr/>
        <a:lstStyle/>
        <a:p>
          <a:endParaRPr lang="en-IN"/>
        </a:p>
      </dgm:t>
    </dgm:pt>
    <dgm:pt modelId="{CA225606-A400-4096-87CE-E82F57B8E5B7}" type="sibTrans" cxnId="{7C6CC092-E14F-4D42-A997-E30202E47895}">
      <dgm:prSet/>
      <dgm:spPr/>
      <dgm:t>
        <a:bodyPr/>
        <a:lstStyle/>
        <a:p>
          <a:endParaRPr lang="en-IN"/>
        </a:p>
      </dgm:t>
    </dgm:pt>
    <dgm:pt modelId="{D3DDC1DB-862A-41EA-A0A6-A7E9A124C404}" type="pres">
      <dgm:prSet presAssocID="{7199B417-B2B7-4683-8544-315630CADB9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3FA1A5E-07D3-4EB2-A92A-CD38B44F6FD2}" type="pres">
      <dgm:prSet presAssocID="{7199B417-B2B7-4683-8544-315630CADB97}" presName="matrix" presStyleCnt="0"/>
      <dgm:spPr/>
    </dgm:pt>
    <dgm:pt modelId="{C78246E1-1C0F-443E-8925-B4BEF1D125F9}" type="pres">
      <dgm:prSet presAssocID="{7199B417-B2B7-4683-8544-315630CADB97}" presName="tile1" presStyleLbl="node1" presStyleIdx="0" presStyleCnt="4" custLinFactNeighborX="-5607" custLinFactNeighborY="-13333"/>
      <dgm:spPr/>
      <dgm:t>
        <a:bodyPr/>
        <a:lstStyle/>
        <a:p>
          <a:endParaRPr lang="en-IN"/>
        </a:p>
      </dgm:t>
    </dgm:pt>
    <dgm:pt modelId="{CC88D837-050C-4632-9967-2A20AE254F2D}" type="pres">
      <dgm:prSet presAssocID="{7199B417-B2B7-4683-8544-315630CADB9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414FA5-E23B-4116-BD2F-908FB9CC4733}" type="pres">
      <dgm:prSet presAssocID="{7199B417-B2B7-4683-8544-315630CADB97}" presName="tile2" presStyleLbl="node1" presStyleIdx="1" presStyleCnt="4" custLinFactNeighborX="2804" custLinFactNeighborY="-13333"/>
      <dgm:spPr/>
      <dgm:t>
        <a:bodyPr/>
        <a:lstStyle/>
        <a:p>
          <a:endParaRPr lang="en-IN"/>
        </a:p>
      </dgm:t>
    </dgm:pt>
    <dgm:pt modelId="{EB5A8F4B-81A7-4F29-92A5-5D81085674DC}" type="pres">
      <dgm:prSet presAssocID="{7199B417-B2B7-4683-8544-315630CADB9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806C6A-F403-40B9-B2FA-174EC965952D}" type="pres">
      <dgm:prSet presAssocID="{7199B417-B2B7-4683-8544-315630CADB97}" presName="tile3" presStyleLbl="node1" presStyleIdx="2" presStyleCnt="4"/>
      <dgm:spPr/>
      <dgm:t>
        <a:bodyPr/>
        <a:lstStyle/>
        <a:p>
          <a:endParaRPr lang="en-IN"/>
        </a:p>
      </dgm:t>
    </dgm:pt>
    <dgm:pt modelId="{D7B6A4CC-A832-4CD7-BACD-CF5AEE18836F}" type="pres">
      <dgm:prSet presAssocID="{7199B417-B2B7-4683-8544-315630CADB9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CE8D045-CDD2-4C24-8B44-415ABCE83862}" type="pres">
      <dgm:prSet presAssocID="{7199B417-B2B7-4683-8544-315630CADB97}" presName="tile4" presStyleLbl="node1" presStyleIdx="3" presStyleCnt="4" custLinFactNeighborX="935"/>
      <dgm:spPr/>
      <dgm:t>
        <a:bodyPr/>
        <a:lstStyle/>
        <a:p>
          <a:endParaRPr lang="en-IN"/>
        </a:p>
      </dgm:t>
    </dgm:pt>
    <dgm:pt modelId="{8CDCDF47-8855-4987-BE85-C966C583B587}" type="pres">
      <dgm:prSet presAssocID="{7199B417-B2B7-4683-8544-315630CADB9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39F9593-6E3C-48AF-A783-4DC7DAF942A7}" type="pres">
      <dgm:prSet presAssocID="{7199B417-B2B7-4683-8544-315630CADB97}" presName="centerTile" presStyleLbl="fgShp" presStyleIdx="0" presStyleCnt="1" custScaleX="149844" custScaleY="140001" custLinFactNeighborX="-1402" custLinFactNeighborY="-3333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</dgm:ptLst>
  <dgm:cxnLst>
    <dgm:cxn modelId="{26FA1B0A-C10B-4EEA-86A6-2A1B82EEC719}" type="presOf" srcId="{3D9F1325-82FD-4D23-A5E8-0839FC474A41}" destId="{EB5A8F4B-81A7-4F29-92A5-5D81085674DC}" srcOrd="1" destOrd="0" presId="urn:microsoft.com/office/officeart/2005/8/layout/matrix1"/>
    <dgm:cxn modelId="{A8657158-2265-4B0F-ABB6-BD036AC9B31B}" type="presOf" srcId="{3F33D506-37BA-40EA-A585-B87F14699E9A}" destId="{039F9593-6E3C-48AF-A783-4DC7DAF942A7}" srcOrd="0" destOrd="0" presId="urn:microsoft.com/office/officeart/2005/8/layout/matrix1"/>
    <dgm:cxn modelId="{2EC3CB75-A1DA-4B4D-B0FB-521D96148206}" type="presOf" srcId="{7BC6AA0D-B0C2-4216-AF71-50FE5C4802C1}" destId="{86806C6A-F403-40B9-B2FA-174EC965952D}" srcOrd="0" destOrd="0" presId="urn:microsoft.com/office/officeart/2005/8/layout/matrix1"/>
    <dgm:cxn modelId="{B3F882E1-961E-43DA-9592-50529E30F372}" type="presOf" srcId="{E49DC55E-4B4E-4636-BBEC-0756C863ABCF}" destId="{C78246E1-1C0F-443E-8925-B4BEF1D125F9}" srcOrd="0" destOrd="0" presId="urn:microsoft.com/office/officeart/2005/8/layout/matrix1"/>
    <dgm:cxn modelId="{70D8708B-6352-4BD5-82E7-00940D3019C1}" srcId="{3F33D506-37BA-40EA-A585-B87F14699E9A}" destId="{3D9F1325-82FD-4D23-A5E8-0839FC474A41}" srcOrd="1" destOrd="0" parTransId="{850CD69B-B15E-4B3C-9AB5-C4B4DC1E3E59}" sibTransId="{33C9B3C7-599A-41AC-904F-C4D31983B8EB}"/>
    <dgm:cxn modelId="{9B684D11-07D0-4E03-8EA6-1972DE3990CD}" type="presOf" srcId="{82620ACA-D142-40CB-B122-248EB2130E7F}" destId="{7CE8D045-CDD2-4C24-8B44-415ABCE83862}" srcOrd="0" destOrd="0" presId="urn:microsoft.com/office/officeart/2005/8/layout/matrix1"/>
    <dgm:cxn modelId="{EDF0F177-4E41-4EA0-BEE7-57648CF6AD0B}" srcId="{3F33D506-37BA-40EA-A585-B87F14699E9A}" destId="{E49DC55E-4B4E-4636-BBEC-0756C863ABCF}" srcOrd="0" destOrd="0" parTransId="{D9E8A7F0-788F-4048-9CD9-4C28C8136E2F}" sibTransId="{ECD89FD6-E8A7-41EC-92A0-493D4CDADA97}"/>
    <dgm:cxn modelId="{4618F2BB-0224-42FA-A404-8E795B390EF1}" type="presOf" srcId="{3D9F1325-82FD-4D23-A5E8-0839FC474A41}" destId="{9B414FA5-E23B-4116-BD2F-908FB9CC4733}" srcOrd="0" destOrd="0" presId="urn:microsoft.com/office/officeart/2005/8/layout/matrix1"/>
    <dgm:cxn modelId="{68AFF2BE-3EB2-4BB2-BBAB-F787046E01EA}" srcId="{7199B417-B2B7-4683-8544-315630CADB97}" destId="{3F33D506-37BA-40EA-A585-B87F14699E9A}" srcOrd="0" destOrd="0" parTransId="{D22A4B12-6E85-4358-9602-C3B504CF34B0}" sibTransId="{82B03B42-023F-479A-BE42-43DBD5928556}"/>
    <dgm:cxn modelId="{B86B82D2-049F-48F2-87AA-EF0A73BCD18C}" type="presOf" srcId="{82620ACA-D142-40CB-B122-248EB2130E7F}" destId="{8CDCDF47-8855-4987-BE85-C966C583B587}" srcOrd="1" destOrd="0" presId="urn:microsoft.com/office/officeart/2005/8/layout/matrix1"/>
    <dgm:cxn modelId="{93B91CF3-0441-4E63-9370-2A6B3D3A2AD9}" srcId="{7199B417-B2B7-4683-8544-315630CADB97}" destId="{333BE2DF-1211-478C-8A7F-C7A886B8104B}" srcOrd="2" destOrd="0" parTransId="{741E1832-8637-448F-8A3A-BB632703F158}" sibTransId="{F94B7EA3-919D-4326-A93F-506E252E0D5B}"/>
    <dgm:cxn modelId="{7C6CC092-E14F-4D42-A997-E30202E47895}" srcId="{7199B417-B2B7-4683-8544-315630CADB97}" destId="{B718ED48-85EA-43A1-8A1B-4D05802B0411}" srcOrd="1" destOrd="0" parTransId="{F951E55F-96DD-4E03-8FFB-F806A2A23708}" sibTransId="{CA225606-A400-4096-87CE-E82F57B8E5B7}"/>
    <dgm:cxn modelId="{79E4135F-64E4-426E-8139-CADE2D8480FC}" type="presOf" srcId="{E49DC55E-4B4E-4636-BBEC-0756C863ABCF}" destId="{CC88D837-050C-4632-9967-2A20AE254F2D}" srcOrd="1" destOrd="0" presId="urn:microsoft.com/office/officeart/2005/8/layout/matrix1"/>
    <dgm:cxn modelId="{48011FCE-162B-47E9-99BB-2D2C4F5C890E}" srcId="{3F33D506-37BA-40EA-A585-B87F14699E9A}" destId="{82620ACA-D142-40CB-B122-248EB2130E7F}" srcOrd="3" destOrd="0" parTransId="{9FE1E237-3247-469F-879B-0FA9F3A42D97}" sibTransId="{170B9F08-48C9-42ED-85EA-BA3CA8B73404}"/>
    <dgm:cxn modelId="{213E7601-5CBE-4CFD-A53F-31EAF9CBB129}" srcId="{3F33D506-37BA-40EA-A585-B87F14699E9A}" destId="{7BC6AA0D-B0C2-4216-AF71-50FE5C4802C1}" srcOrd="2" destOrd="0" parTransId="{631C3025-0F1A-480E-B377-3BF40C417F12}" sibTransId="{54281F70-0D87-473F-BF88-7A1E9B56EC64}"/>
    <dgm:cxn modelId="{9F0A3416-B566-4E50-B31B-952CB5408B3F}" type="presOf" srcId="{7BC6AA0D-B0C2-4216-AF71-50FE5C4802C1}" destId="{D7B6A4CC-A832-4CD7-BACD-CF5AEE18836F}" srcOrd="1" destOrd="0" presId="urn:microsoft.com/office/officeart/2005/8/layout/matrix1"/>
    <dgm:cxn modelId="{3319E74B-6306-4450-8B84-29A425D791F5}" type="presOf" srcId="{7199B417-B2B7-4683-8544-315630CADB97}" destId="{D3DDC1DB-862A-41EA-A0A6-A7E9A124C404}" srcOrd="0" destOrd="0" presId="urn:microsoft.com/office/officeart/2005/8/layout/matrix1"/>
    <dgm:cxn modelId="{DA0D7EED-3BF3-43D1-8C3A-7613440DBE26}" type="presParOf" srcId="{D3DDC1DB-862A-41EA-A0A6-A7E9A124C404}" destId="{A3FA1A5E-07D3-4EB2-A92A-CD38B44F6FD2}" srcOrd="0" destOrd="0" presId="urn:microsoft.com/office/officeart/2005/8/layout/matrix1"/>
    <dgm:cxn modelId="{6CAC88A8-4ABE-480C-A6EF-5B290E0D4E9E}" type="presParOf" srcId="{A3FA1A5E-07D3-4EB2-A92A-CD38B44F6FD2}" destId="{C78246E1-1C0F-443E-8925-B4BEF1D125F9}" srcOrd="0" destOrd="0" presId="urn:microsoft.com/office/officeart/2005/8/layout/matrix1"/>
    <dgm:cxn modelId="{DE47C6CA-E73A-4821-894F-2001695AD80B}" type="presParOf" srcId="{A3FA1A5E-07D3-4EB2-A92A-CD38B44F6FD2}" destId="{CC88D837-050C-4632-9967-2A20AE254F2D}" srcOrd="1" destOrd="0" presId="urn:microsoft.com/office/officeart/2005/8/layout/matrix1"/>
    <dgm:cxn modelId="{F9AD0795-A618-48CD-842B-2CA9D59EA321}" type="presParOf" srcId="{A3FA1A5E-07D3-4EB2-A92A-CD38B44F6FD2}" destId="{9B414FA5-E23B-4116-BD2F-908FB9CC4733}" srcOrd="2" destOrd="0" presId="urn:microsoft.com/office/officeart/2005/8/layout/matrix1"/>
    <dgm:cxn modelId="{D09036AD-EE09-4723-B6FE-3D84C0D5B18B}" type="presParOf" srcId="{A3FA1A5E-07D3-4EB2-A92A-CD38B44F6FD2}" destId="{EB5A8F4B-81A7-4F29-92A5-5D81085674DC}" srcOrd="3" destOrd="0" presId="urn:microsoft.com/office/officeart/2005/8/layout/matrix1"/>
    <dgm:cxn modelId="{C585D0EE-4805-47E7-9B20-062162AB3355}" type="presParOf" srcId="{A3FA1A5E-07D3-4EB2-A92A-CD38B44F6FD2}" destId="{86806C6A-F403-40B9-B2FA-174EC965952D}" srcOrd="4" destOrd="0" presId="urn:microsoft.com/office/officeart/2005/8/layout/matrix1"/>
    <dgm:cxn modelId="{7A86099D-B7FA-43E9-97BE-A8CCB5AAF6B9}" type="presParOf" srcId="{A3FA1A5E-07D3-4EB2-A92A-CD38B44F6FD2}" destId="{D7B6A4CC-A832-4CD7-BACD-CF5AEE18836F}" srcOrd="5" destOrd="0" presId="urn:microsoft.com/office/officeart/2005/8/layout/matrix1"/>
    <dgm:cxn modelId="{DDEDC316-E70B-4F48-BE08-08E1AA3647E6}" type="presParOf" srcId="{A3FA1A5E-07D3-4EB2-A92A-CD38B44F6FD2}" destId="{7CE8D045-CDD2-4C24-8B44-415ABCE83862}" srcOrd="6" destOrd="0" presId="urn:microsoft.com/office/officeart/2005/8/layout/matrix1"/>
    <dgm:cxn modelId="{90EEE0B6-79A3-47E0-8F3E-EB325E41426C}" type="presParOf" srcId="{A3FA1A5E-07D3-4EB2-A92A-CD38B44F6FD2}" destId="{8CDCDF47-8855-4987-BE85-C966C583B587}" srcOrd="7" destOrd="0" presId="urn:microsoft.com/office/officeart/2005/8/layout/matrix1"/>
    <dgm:cxn modelId="{C87E5B44-350A-4DE8-8ECD-1D1CDF8791C3}" type="presParOf" srcId="{D3DDC1DB-862A-41EA-A0A6-A7E9A124C404}" destId="{039F9593-6E3C-48AF-A783-4DC7DAF942A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496B4-B918-4040-9D25-7DE7FD16F3F3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D70B-605C-4F8D-BE26-7F19842DA96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475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2895600" y="2446715"/>
            <a:ext cx="3581400" cy="2353885"/>
          </a:xfrm>
        </p:spPr>
      </p:pic>
      <p:sp>
        <p:nvSpPr>
          <p:cNvPr id="4" name="TextBox 3"/>
          <p:cNvSpPr txBox="1"/>
          <p:nvPr/>
        </p:nvSpPr>
        <p:spPr>
          <a:xfrm>
            <a:off x="304800" y="838200"/>
            <a:ext cx="8305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N" sz="3800" b="1" dirty="0" smtClean="0">
                <a:solidFill>
                  <a:srgbClr val="FF6600"/>
                </a:solidFill>
              </a:rPr>
              <a:t>PHYSICO-CHEMICAL PROPERTIES OF CREAM</a:t>
            </a:r>
            <a:r>
              <a:rPr lang="en-IN" sz="3200" b="1" dirty="0" smtClean="0">
                <a:solidFill>
                  <a:srgbClr val="FF6600"/>
                </a:solidFill>
              </a:rPr>
              <a:t>  </a:t>
            </a:r>
            <a:endParaRPr lang="en-IN" sz="3200" dirty="0">
              <a:solidFill>
                <a:srgbClr val="FF66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82872" y="457200"/>
            <a:ext cx="1499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Class Lecture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495300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Dr. </a:t>
            </a:r>
            <a:r>
              <a:rPr lang="en-US" sz="2200" b="1" dirty="0" err="1" smtClean="0">
                <a:solidFill>
                  <a:srgbClr val="0070C0"/>
                </a:solidFill>
              </a:rPr>
              <a:t>Sanjeev</a:t>
            </a:r>
            <a:r>
              <a:rPr lang="en-US" sz="2200" b="1" dirty="0" smtClean="0">
                <a:solidFill>
                  <a:srgbClr val="0070C0"/>
                </a:solidFill>
              </a:rPr>
              <a:t> Kumar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Associate Professor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Department of Dairy Technology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SGIDT, Patna-14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</p:nvPr>
        </p:nvGraphicFramePr>
        <p:xfrm>
          <a:off x="457200" y="533400"/>
          <a:ext cx="8153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1600200" y="609600"/>
            <a:ext cx="6400800" cy="1295400"/>
          </a:xfrm>
        </p:spPr>
        <p:txBody>
          <a:bodyPr>
            <a:noAutofit/>
          </a:bodyPr>
          <a:lstStyle/>
          <a:p>
            <a:pPr algn="ctr"/>
            <a:r>
              <a:rPr lang="en-IN" sz="8000" b="1" dirty="0" smtClean="0">
                <a:solidFill>
                  <a:srgbClr val="FFC000"/>
                </a:solidFill>
              </a:rPr>
              <a:t>VISCOSITY</a:t>
            </a:r>
            <a:endParaRPr lang="en-IN" sz="8000" b="1" dirty="0">
              <a:solidFill>
                <a:srgbClr val="FFC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subTitle" idx="4294967295"/>
          </p:nvPr>
        </p:nvSpPr>
        <p:spPr>
          <a:xfrm>
            <a:off x="228600" y="2286000"/>
            <a:ext cx="8686800" cy="34290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IN" sz="4000" b="1" dirty="0" smtClean="0">
                <a:solidFill>
                  <a:srgbClr val="0070C0"/>
                </a:solidFill>
                <a:latin typeface="Arial Narrow" pitchFamily="34" charset="0"/>
              </a:rPr>
              <a:t>Viscosity may be defined as the resistance offered by a liquid to flow</a:t>
            </a:r>
          </a:p>
          <a:p>
            <a:pPr algn="just"/>
            <a:endParaRPr lang="en-IN" sz="4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sz="4000" b="1" dirty="0" smtClean="0">
                <a:solidFill>
                  <a:srgbClr val="0070C0"/>
                </a:solidFill>
                <a:latin typeface="Arial Narrow" pitchFamily="34" charset="0"/>
              </a:rPr>
              <a:t>Consumer judges the ‘richness’ of cream from its viscosity</a:t>
            </a:r>
          </a:p>
          <a:p>
            <a:pPr algn="just"/>
            <a:endParaRPr lang="en-IN" sz="4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839200" cy="114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IN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FACTORS  AFFECTING  VISCOSITY  OF CREAM</a:t>
            </a:r>
            <a:endParaRPr lang="en-IN" sz="4000" b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696200" cy="4410075"/>
          </a:xfrm>
        </p:spPr>
        <p:txBody>
          <a:bodyPr>
            <a:noAutofit/>
          </a:bodyPr>
          <a:lstStyle/>
          <a:p>
            <a:pPr marL="514350" indent="-514350" algn="just">
              <a:buClr>
                <a:srgbClr val="FF0000"/>
              </a:buClr>
              <a:buAutoNum type="arabicParenR"/>
            </a:pPr>
            <a:r>
              <a:rPr lang="en-IN" sz="3600" b="1" dirty="0" smtClean="0">
                <a:solidFill>
                  <a:srgbClr val="FF0000"/>
                </a:solidFill>
              </a:rPr>
              <a:t>FAT %: </a:t>
            </a:r>
            <a:r>
              <a:rPr lang="en-IN" sz="3600" dirty="0" smtClean="0"/>
              <a:t>(   in fat %,  es </a:t>
            </a:r>
            <a:r>
              <a:rPr lang="el-GR" sz="3600" dirty="0" smtClean="0"/>
              <a:t>η</a:t>
            </a:r>
            <a:r>
              <a:rPr lang="en-IN" sz="3600" dirty="0" smtClean="0"/>
              <a:t>)</a:t>
            </a:r>
          </a:p>
          <a:p>
            <a:pPr marL="514350" indent="-514350" algn="just">
              <a:buClr>
                <a:srgbClr val="FF0000"/>
              </a:buClr>
              <a:buNone/>
            </a:pPr>
            <a:endParaRPr lang="en-IN" sz="3600" dirty="0" smtClean="0"/>
          </a:p>
          <a:p>
            <a:pPr marL="514350" indent="-514350" algn="just">
              <a:buClr>
                <a:srgbClr val="FF0000"/>
              </a:buClr>
              <a:buNone/>
            </a:pPr>
            <a:r>
              <a:rPr lang="en-IN" sz="3600" b="1" dirty="0" smtClean="0">
                <a:solidFill>
                  <a:srgbClr val="008000"/>
                </a:solidFill>
              </a:rPr>
              <a:t>2)TEMPERATURE: </a:t>
            </a:r>
            <a:r>
              <a:rPr lang="en-IN" sz="3600" dirty="0" smtClean="0"/>
              <a:t>( in temperature,   es </a:t>
            </a:r>
            <a:r>
              <a:rPr lang="el-GR" sz="3600" dirty="0"/>
              <a:t>η</a:t>
            </a:r>
            <a:r>
              <a:rPr lang="en-IN" sz="3600" dirty="0" smtClean="0"/>
              <a:t>)</a:t>
            </a:r>
          </a:p>
          <a:p>
            <a:pPr marL="514350" indent="-514350" algn="just">
              <a:buClr>
                <a:srgbClr val="FF0000"/>
              </a:buClr>
              <a:buNone/>
            </a:pPr>
            <a:endParaRPr lang="en-IN" sz="3600" dirty="0" smtClean="0"/>
          </a:p>
          <a:p>
            <a:pPr marL="514350" indent="-514350" algn="just">
              <a:buClr>
                <a:srgbClr val="FF0000"/>
              </a:buClr>
              <a:buNone/>
            </a:pPr>
            <a:r>
              <a:rPr lang="en-IN" sz="3600" b="1" dirty="0" smtClean="0">
                <a:solidFill>
                  <a:srgbClr val="003399"/>
                </a:solidFill>
              </a:rPr>
              <a:t>3)SEPARATION TEMPERATURE: </a:t>
            </a:r>
            <a:r>
              <a:rPr lang="en-IN" sz="3600" dirty="0" smtClean="0"/>
              <a:t>( in separation temperature,    </a:t>
            </a:r>
            <a:r>
              <a:rPr lang="en-IN" sz="3600" dirty="0" err="1" smtClean="0"/>
              <a:t>es</a:t>
            </a:r>
            <a:r>
              <a:rPr lang="en-IN" sz="3600" dirty="0" smtClean="0"/>
              <a:t> </a:t>
            </a:r>
            <a:r>
              <a:rPr lang="el-GR" sz="3600" dirty="0" smtClean="0"/>
              <a:t>η</a:t>
            </a:r>
            <a:r>
              <a:rPr lang="en-IN" sz="3600" dirty="0" smtClean="0"/>
              <a:t>)</a:t>
            </a:r>
          </a:p>
        </p:txBody>
      </p:sp>
      <p:sp>
        <p:nvSpPr>
          <p:cNvPr id="6" name="Up Arrow 5"/>
          <p:cNvSpPr/>
          <p:nvPr/>
        </p:nvSpPr>
        <p:spPr>
          <a:xfrm>
            <a:off x="3091849" y="2209800"/>
            <a:ext cx="184751" cy="324296"/>
          </a:xfrm>
          <a:prstGeom prst="up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18" y="2102849"/>
            <a:ext cx="387482" cy="56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own Arrow 9"/>
          <p:cNvSpPr/>
          <p:nvPr/>
        </p:nvSpPr>
        <p:spPr>
          <a:xfrm>
            <a:off x="1005417" y="4235843"/>
            <a:ext cx="213783" cy="336157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718" y="3503025"/>
            <a:ext cx="387482" cy="56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Down Arrow 12"/>
          <p:cNvSpPr/>
          <p:nvPr/>
        </p:nvSpPr>
        <p:spPr>
          <a:xfrm>
            <a:off x="6491817" y="6140843"/>
            <a:ext cx="213783" cy="336157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118" y="5395912"/>
            <a:ext cx="387482" cy="56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25413"/>
            <a:ext cx="9144000" cy="61229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3800" b="1" dirty="0" smtClean="0">
                <a:solidFill>
                  <a:srgbClr val="003399"/>
                </a:solidFill>
              </a:rPr>
              <a:t> 4) HOMOGENISATION </a:t>
            </a:r>
            <a:r>
              <a:rPr lang="en-IN" sz="3800" dirty="0"/>
              <a:t>: </a:t>
            </a:r>
            <a:endParaRPr lang="en-IN" sz="3800" dirty="0" smtClean="0"/>
          </a:p>
          <a:p>
            <a:pPr marL="628650" indent="-271463" algn="just">
              <a:buFont typeface="Wingdings" pitchFamily="2" charset="2"/>
              <a:buChar char="Ø"/>
            </a:pPr>
            <a:r>
              <a:rPr lang="en-IN" sz="3000" b="1" dirty="0" smtClean="0">
                <a:solidFill>
                  <a:srgbClr val="FF6600"/>
                </a:solidFill>
              </a:rPr>
              <a:t>single-stage homogenisation increases </a:t>
            </a:r>
            <a:r>
              <a:rPr lang="en-IN" sz="3000" b="1" dirty="0">
                <a:solidFill>
                  <a:srgbClr val="FF6600"/>
                </a:solidFill>
              </a:rPr>
              <a:t>viscosity in direct relation to pressure used; </a:t>
            </a:r>
            <a:endParaRPr lang="en-IN" sz="3000" b="1" dirty="0" smtClean="0">
              <a:solidFill>
                <a:srgbClr val="FF6600"/>
              </a:solidFill>
            </a:endParaRPr>
          </a:p>
          <a:p>
            <a:pPr marL="628650" indent="-271463" algn="just">
              <a:buFont typeface="Wingdings" pitchFamily="2" charset="2"/>
              <a:buChar char="Ø"/>
            </a:pPr>
            <a:r>
              <a:rPr lang="en-IN" sz="3000" b="1" dirty="0" smtClean="0">
                <a:solidFill>
                  <a:srgbClr val="0070C0"/>
                </a:solidFill>
              </a:rPr>
              <a:t>double-stage </a:t>
            </a:r>
            <a:r>
              <a:rPr lang="en-IN" sz="3000" b="1" dirty="0">
                <a:solidFill>
                  <a:srgbClr val="0070C0"/>
                </a:solidFill>
              </a:rPr>
              <a:t>homogenisation reduces </a:t>
            </a:r>
            <a:r>
              <a:rPr lang="en-IN" sz="3000" b="1" dirty="0" smtClean="0">
                <a:solidFill>
                  <a:srgbClr val="0070C0"/>
                </a:solidFill>
              </a:rPr>
              <a:t>viscosity.</a:t>
            </a:r>
          </a:p>
          <a:p>
            <a:pPr marL="800100" indent="-800100" algn="just">
              <a:buNone/>
            </a:pPr>
            <a:r>
              <a:rPr lang="en-IN" sz="3800" dirty="0" smtClean="0"/>
              <a:t> </a:t>
            </a:r>
            <a:r>
              <a:rPr lang="en-IN" sz="3800" b="1" dirty="0" smtClean="0">
                <a:solidFill>
                  <a:srgbClr val="7030A0"/>
                </a:solidFill>
              </a:rPr>
              <a:t>5 ) COOLING </a:t>
            </a:r>
            <a:r>
              <a:rPr lang="en-IN" sz="3800" b="1" dirty="0">
                <a:solidFill>
                  <a:srgbClr val="7030A0"/>
                </a:solidFill>
              </a:rPr>
              <a:t>: </a:t>
            </a:r>
            <a:r>
              <a:rPr lang="en-IN" sz="3800" b="1" dirty="0">
                <a:solidFill>
                  <a:srgbClr val="008000"/>
                </a:solidFill>
              </a:rPr>
              <a:t>slow cooling increases </a:t>
            </a:r>
            <a:r>
              <a:rPr lang="en-IN" sz="3800" b="1" dirty="0" smtClean="0">
                <a:solidFill>
                  <a:srgbClr val="008000"/>
                </a:solidFill>
              </a:rPr>
              <a:t>viscosity</a:t>
            </a:r>
            <a:endParaRPr lang="en-IN" sz="3800" b="1" dirty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r>
              <a:rPr lang="en-IN" sz="3800" dirty="0">
                <a:solidFill>
                  <a:srgbClr val="003399"/>
                </a:solidFill>
              </a:rPr>
              <a:t> </a:t>
            </a:r>
            <a:r>
              <a:rPr lang="en-IN" sz="3800" dirty="0" smtClean="0">
                <a:solidFill>
                  <a:srgbClr val="003399"/>
                </a:solidFill>
              </a:rPr>
              <a:t>6) </a:t>
            </a:r>
            <a:r>
              <a:rPr lang="en-IN" sz="3800" b="1" dirty="0" smtClean="0">
                <a:solidFill>
                  <a:srgbClr val="003399"/>
                </a:solidFill>
              </a:rPr>
              <a:t>AGEING</a:t>
            </a:r>
            <a:r>
              <a:rPr lang="en-IN" sz="3800" dirty="0" smtClean="0">
                <a:solidFill>
                  <a:srgbClr val="003399"/>
                </a:solidFill>
              </a:rPr>
              <a:t> </a:t>
            </a:r>
            <a:r>
              <a:rPr lang="en-IN" sz="3800" dirty="0">
                <a:solidFill>
                  <a:srgbClr val="003399"/>
                </a:solidFill>
              </a:rPr>
              <a:t>:</a:t>
            </a:r>
            <a:r>
              <a:rPr lang="en-IN" sz="3800" dirty="0"/>
              <a:t> </a:t>
            </a:r>
            <a:r>
              <a:rPr lang="en-IN" sz="3000" b="1" dirty="0">
                <a:solidFill>
                  <a:srgbClr val="C00000"/>
                </a:solidFill>
              </a:rPr>
              <a:t>increases </a:t>
            </a:r>
            <a:r>
              <a:rPr lang="en-IN" sz="3000" b="1" dirty="0" smtClean="0">
                <a:solidFill>
                  <a:srgbClr val="C00000"/>
                </a:solidFill>
              </a:rPr>
              <a:t>viscosity</a:t>
            </a:r>
            <a:endParaRPr lang="en-IN" sz="3000" b="1" dirty="0">
              <a:solidFill>
                <a:srgbClr val="C00000"/>
              </a:solidFill>
            </a:endParaRPr>
          </a:p>
          <a:p>
            <a:pPr marL="800100" indent="-800100" algn="just">
              <a:buNone/>
            </a:pPr>
            <a:r>
              <a:rPr lang="en-IN" sz="3000" b="1" dirty="0" smtClean="0">
                <a:solidFill>
                  <a:srgbClr val="C00000"/>
                </a:solidFill>
              </a:rPr>
              <a:t> </a:t>
            </a:r>
            <a:r>
              <a:rPr lang="en-IN" sz="3800" b="1" dirty="0" smtClean="0">
                <a:solidFill>
                  <a:srgbClr val="002060"/>
                </a:solidFill>
              </a:rPr>
              <a:t>7) CLUMPING </a:t>
            </a:r>
            <a:r>
              <a:rPr lang="en-IN" sz="3800" b="1" dirty="0">
                <a:solidFill>
                  <a:srgbClr val="002060"/>
                </a:solidFill>
              </a:rPr>
              <a:t>: </a:t>
            </a:r>
            <a:r>
              <a:rPr lang="en-IN" sz="3000" b="1" dirty="0" smtClean="0">
                <a:solidFill>
                  <a:srgbClr val="0070C0"/>
                </a:solidFill>
              </a:rPr>
              <a:t>greater the degree </a:t>
            </a:r>
            <a:r>
              <a:rPr lang="en-IN" sz="3000" b="1" dirty="0">
                <a:solidFill>
                  <a:srgbClr val="0070C0"/>
                </a:solidFill>
              </a:rPr>
              <a:t>of </a:t>
            </a:r>
            <a:r>
              <a:rPr lang="en-IN" sz="3000" b="1" dirty="0" smtClean="0">
                <a:solidFill>
                  <a:srgbClr val="0070C0"/>
                </a:solidFill>
              </a:rPr>
              <a:t>clumping, </a:t>
            </a:r>
            <a:r>
              <a:rPr lang="en-IN" sz="3000" b="1" dirty="0">
                <a:solidFill>
                  <a:srgbClr val="0070C0"/>
                </a:solidFill>
              </a:rPr>
              <a:t>the greater the </a:t>
            </a:r>
            <a:r>
              <a:rPr lang="en-IN" sz="3000" b="1" dirty="0" smtClean="0">
                <a:solidFill>
                  <a:srgbClr val="0070C0"/>
                </a:solidFill>
              </a:rPr>
              <a:t>viscosity</a:t>
            </a:r>
            <a:endParaRPr lang="en-IN" sz="30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en-IN" sz="3800" dirty="0"/>
          </a:p>
        </p:txBody>
      </p:sp>
    </p:spTree>
    <p:extLst>
      <p:ext uri="{BB962C8B-B14F-4D97-AF65-F5344CB8AC3E}">
        <p14:creationId xmlns:p14="http://schemas.microsoft.com/office/powerpoint/2010/main" val="1642959605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3752" y="0"/>
            <a:ext cx="7423448" cy="1377280"/>
          </a:xfrm>
        </p:spPr>
        <p:txBody>
          <a:bodyPr>
            <a:noAutofit/>
          </a:bodyPr>
          <a:lstStyle/>
          <a:p>
            <a:pPr algn="ctr"/>
            <a:r>
              <a:rPr lang="en-IN" sz="6600" b="1" u="sng" dirty="0" smtClean="0">
                <a:solidFill>
                  <a:srgbClr val="003399"/>
                </a:solidFill>
                <a:latin typeface="Arial Narrow" pitchFamily="34" charset="0"/>
              </a:rPr>
              <a:t>WHIPPING QUALITY</a:t>
            </a:r>
            <a:endParaRPr lang="en-IN" sz="6600" b="1" u="sng" dirty="0">
              <a:solidFill>
                <a:srgbClr val="003399"/>
              </a:solidFill>
              <a:latin typeface="Arial Narrow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40768"/>
            <a:ext cx="8534400" cy="4536504"/>
          </a:xfrm>
        </p:spPr>
        <p:txBody>
          <a:bodyPr>
            <a:noAutofit/>
          </a:bodyPr>
          <a:lstStyle/>
          <a:p>
            <a:pPr marL="0" indent="0" algn="just">
              <a:buClr>
                <a:srgbClr val="67A818"/>
              </a:buClr>
              <a:buNone/>
            </a:pPr>
            <a:r>
              <a:rPr lang="en-IN" sz="3200" b="1" dirty="0" smtClean="0">
                <a:solidFill>
                  <a:srgbClr val="C00000"/>
                </a:solidFill>
              </a:rPr>
              <a:t>Whipping refers to the beating of cream to produce froth or foam (emulsion of gas/air in a liquid).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800" dirty="0" smtClean="0">
                <a:solidFill>
                  <a:srgbClr val="C00000"/>
                </a:solidFill>
              </a:rPr>
              <a:t>The most satisfactory fat content for production of whipping cream is </a:t>
            </a:r>
            <a:r>
              <a:rPr lang="en-IN" sz="2800" b="1" dirty="0" smtClean="0">
                <a:solidFill>
                  <a:srgbClr val="0066CC"/>
                </a:solidFill>
              </a:rPr>
              <a:t>30-35%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800" dirty="0" smtClean="0">
                <a:solidFill>
                  <a:srgbClr val="C00000"/>
                </a:solidFill>
              </a:rPr>
              <a:t> The optimum aging period is </a:t>
            </a:r>
            <a:r>
              <a:rPr lang="en-IN" sz="2800" b="1" dirty="0" smtClean="0">
                <a:solidFill>
                  <a:srgbClr val="0066CC"/>
                </a:solidFill>
              </a:rPr>
              <a:t>24 hours at 4°C</a:t>
            </a:r>
            <a:r>
              <a:rPr lang="en-IN" sz="2800" b="1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800" b="1" dirty="0" smtClean="0">
                <a:solidFill>
                  <a:srgbClr val="0066CC"/>
                </a:solidFill>
              </a:rPr>
              <a:t>Homogenization, acidity and stabilizers </a:t>
            </a:r>
            <a:r>
              <a:rPr lang="en-IN" sz="2800" dirty="0" smtClean="0">
                <a:solidFill>
                  <a:srgbClr val="C00000"/>
                </a:solidFill>
              </a:rPr>
              <a:t>in cream </a:t>
            </a:r>
            <a:r>
              <a:rPr lang="en-IN" sz="2800" b="1" dirty="0" smtClean="0">
                <a:solidFill>
                  <a:srgbClr val="0066CC"/>
                </a:solidFill>
              </a:rPr>
              <a:t>reduces</a:t>
            </a:r>
            <a:r>
              <a:rPr lang="en-IN" sz="2800" dirty="0" smtClean="0">
                <a:solidFill>
                  <a:srgbClr val="C00000"/>
                </a:solidFill>
              </a:rPr>
              <a:t> the whip-ability of cream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IN" sz="4800" b="1" dirty="0" smtClean="0">
                <a:solidFill>
                  <a:schemeClr val="accent5">
                    <a:lumMod val="50000"/>
                  </a:schemeClr>
                </a:solidFill>
              </a:rPr>
              <a:t>TITRATABLE   ACIDITY (TA in %LA)</a:t>
            </a:r>
            <a:endParaRPr lang="en-IN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3814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sz="2400" b="1" dirty="0" smtClean="0">
                <a:solidFill>
                  <a:srgbClr val="0066CC"/>
                </a:solidFill>
              </a:rPr>
              <a:t>Inverse relation between % fat and % titratable acidity as shown below</a:t>
            </a:r>
            <a:r>
              <a:rPr lang="en-IN" sz="2400" dirty="0" smtClean="0">
                <a:solidFill>
                  <a:srgbClr val="0066CC"/>
                </a:solidFill>
              </a:rPr>
              <a:t>:</a:t>
            </a:r>
          </a:p>
          <a:p>
            <a:pPr algn="just">
              <a:buNone/>
            </a:pPr>
            <a:endParaRPr lang="en-IN" sz="2400" dirty="0" smtClean="0">
              <a:solidFill>
                <a:srgbClr val="0066CC"/>
              </a:solidFill>
            </a:endParaRPr>
          </a:p>
          <a:p>
            <a:pPr algn="just">
              <a:buNone/>
            </a:pPr>
            <a:r>
              <a:rPr lang="en-IN" sz="2000" dirty="0" smtClean="0">
                <a:solidFill>
                  <a:srgbClr val="4265C8"/>
                </a:solidFill>
              </a:rPr>
              <a:t> </a:t>
            </a:r>
            <a:r>
              <a:rPr lang="en-IN" sz="2400" b="1" dirty="0" smtClean="0">
                <a:solidFill>
                  <a:srgbClr val="BB432B"/>
                </a:solidFill>
              </a:rPr>
              <a:t>%Titratable Acidity of cream= </a:t>
            </a:r>
            <a:r>
              <a:rPr lang="en-IN" sz="2400" b="1" u="sng" dirty="0" smtClean="0">
                <a:solidFill>
                  <a:srgbClr val="BB432B"/>
                </a:solidFill>
              </a:rPr>
              <a:t>%serum in cream </a:t>
            </a:r>
            <a:r>
              <a:rPr lang="en-IN" sz="2400" b="1" dirty="0" smtClean="0">
                <a:solidFill>
                  <a:srgbClr val="BB432B"/>
                </a:solidFill>
              </a:rPr>
              <a:t>* % TA of milk</a:t>
            </a:r>
            <a:endParaRPr lang="en-IN" sz="2400" b="1" u="sng" dirty="0" smtClean="0">
              <a:solidFill>
                <a:srgbClr val="BB432B"/>
              </a:solidFill>
            </a:endParaRPr>
          </a:p>
          <a:p>
            <a:pPr algn="just">
              <a:buNone/>
            </a:pPr>
            <a:r>
              <a:rPr lang="en-IN" sz="2400" b="1" dirty="0" smtClean="0">
                <a:solidFill>
                  <a:srgbClr val="BB432B"/>
                </a:solidFill>
              </a:rPr>
              <a:t>                                                     %serum in milk</a:t>
            </a:r>
          </a:p>
          <a:p>
            <a:pPr algn="just">
              <a:buNone/>
            </a:pPr>
            <a:r>
              <a:rPr lang="en-IN" sz="2400" b="1" dirty="0" smtClean="0">
                <a:solidFill>
                  <a:srgbClr val="BB432B"/>
                </a:solidFill>
              </a:rPr>
              <a:t>                                                       </a:t>
            </a:r>
          </a:p>
          <a:p>
            <a:pPr algn="just">
              <a:buNone/>
            </a:pPr>
            <a:r>
              <a:rPr lang="en-IN" sz="2400" b="1" dirty="0" smtClean="0">
                <a:solidFill>
                  <a:srgbClr val="BB432B"/>
                </a:solidFill>
              </a:rPr>
              <a:t>OR</a:t>
            </a:r>
          </a:p>
          <a:p>
            <a:pPr algn="just">
              <a:buNone/>
            </a:pPr>
            <a:endParaRPr lang="en-IN" sz="2400" b="1" dirty="0" smtClean="0">
              <a:solidFill>
                <a:srgbClr val="BB432B"/>
              </a:solidFill>
            </a:endParaRPr>
          </a:p>
          <a:p>
            <a:pPr algn="just">
              <a:buNone/>
            </a:pPr>
            <a:r>
              <a:rPr lang="en-IN" sz="2400" b="1" dirty="0" smtClean="0">
                <a:solidFill>
                  <a:srgbClr val="BB432B"/>
                </a:solidFill>
              </a:rPr>
              <a:t> %TA of cream = </a:t>
            </a:r>
            <a:r>
              <a:rPr lang="en-IN" sz="2400" b="1" u="sng" dirty="0" smtClean="0">
                <a:solidFill>
                  <a:srgbClr val="BB432B"/>
                </a:solidFill>
              </a:rPr>
              <a:t>100- % fat in cream</a:t>
            </a:r>
            <a:r>
              <a:rPr lang="en-IN" sz="2400" b="1" dirty="0" smtClean="0">
                <a:solidFill>
                  <a:srgbClr val="BB432B"/>
                </a:solidFill>
              </a:rPr>
              <a:t> * % TA of milk</a:t>
            </a:r>
          </a:p>
          <a:p>
            <a:pPr algn="just">
              <a:buNone/>
            </a:pPr>
            <a:r>
              <a:rPr lang="en-IN" sz="2400" b="1" dirty="0" smtClean="0">
                <a:solidFill>
                  <a:srgbClr val="BB432B"/>
                </a:solidFill>
              </a:rPr>
              <a:t>                              100- % fat in milk            </a:t>
            </a:r>
          </a:p>
          <a:p>
            <a:pPr algn="just">
              <a:buNone/>
            </a:pPr>
            <a:r>
              <a:rPr lang="en-IN" sz="2000" dirty="0" smtClean="0">
                <a:solidFill>
                  <a:srgbClr val="BB432B"/>
                </a:solidFill>
              </a:rPr>
              <a:t>                                            </a:t>
            </a:r>
            <a:endParaRPr lang="en-IN" sz="2000" dirty="0">
              <a:solidFill>
                <a:srgbClr val="BB432B"/>
              </a:solidFill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457200"/>
            <a:ext cx="8763000" cy="1219200"/>
          </a:xfrm>
        </p:spPr>
        <p:txBody>
          <a:bodyPr>
            <a:noAutofit/>
          </a:bodyPr>
          <a:lstStyle/>
          <a:p>
            <a:pPr algn="just"/>
            <a:r>
              <a:rPr lang="en-IN" sz="5400" b="1" dirty="0" smtClean="0">
                <a:solidFill>
                  <a:srgbClr val="C00000"/>
                </a:solidFill>
              </a:rPr>
              <a:t>Specific   gravity</a:t>
            </a:r>
            <a:endParaRPr lang="en-IN" sz="5400" b="1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1600200"/>
            <a:ext cx="9525000" cy="32095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000" b="1" dirty="0" smtClean="0">
                <a:solidFill>
                  <a:srgbClr val="0066CC"/>
                </a:solidFill>
              </a:rPr>
              <a:t>   Specific gravity of cream is inversely proportional to fat% </a:t>
            </a:r>
            <a:endParaRPr lang="en-IN" sz="3000" dirty="0">
              <a:solidFill>
                <a:srgbClr val="0066CC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936380"/>
              </p:ext>
            </p:extLst>
          </p:nvPr>
        </p:nvGraphicFramePr>
        <p:xfrm>
          <a:off x="1600200" y="2438400"/>
          <a:ext cx="6019800" cy="3962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54824"/>
                <a:gridCol w="296497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FAT PERCENTAGE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SPECIFIC GRAVITY</a:t>
                      </a:r>
                      <a:endParaRPr lang="en-IN" b="1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0.025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1.037</a:t>
                      </a:r>
                      <a:endParaRPr lang="en-IN" b="1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1.032</a:t>
                      </a:r>
                      <a:endParaRPr lang="en-IN" b="1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1.030</a:t>
                      </a:r>
                      <a:endParaRPr lang="en-IN" b="1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1.025</a:t>
                      </a:r>
                      <a:endParaRPr lang="en-IN" b="1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1.013</a:t>
                      </a:r>
                      <a:endParaRPr lang="en-IN" b="1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1.004</a:t>
                      </a:r>
                      <a:endParaRPr lang="en-IN" b="1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0.995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2219</TotalTime>
  <Words>291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Arial</vt:lpstr>
      <vt:lpstr>Arial Narrow</vt:lpstr>
      <vt:lpstr>Calibri</vt:lpstr>
      <vt:lpstr>Franklin Gothic Book</vt:lpstr>
      <vt:lpstr>Franklin Gothic Medium</vt:lpstr>
      <vt:lpstr>Georgia</vt:lpstr>
      <vt:lpstr>Impact</vt:lpstr>
      <vt:lpstr>Times New Roman</vt:lpstr>
      <vt:lpstr>Trebuchet MS</vt:lpstr>
      <vt:lpstr>Tunga</vt:lpstr>
      <vt:lpstr>Wingdings</vt:lpstr>
      <vt:lpstr>Wingdings 2</vt:lpstr>
      <vt:lpstr>Trek</vt:lpstr>
      <vt:lpstr>Angles</vt:lpstr>
      <vt:lpstr>1_Angles</vt:lpstr>
      <vt:lpstr>NewsPrint</vt:lpstr>
      <vt:lpstr>Slipstream</vt:lpstr>
      <vt:lpstr>PowerPoint Presentation</vt:lpstr>
      <vt:lpstr>PowerPoint Presentation</vt:lpstr>
      <vt:lpstr>VISCOSITY</vt:lpstr>
      <vt:lpstr>FACTORS  AFFECTING  VISCOSITY  OF CREAM</vt:lpstr>
      <vt:lpstr>PowerPoint Presentation</vt:lpstr>
      <vt:lpstr>WHIPPING QUALITY</vt:lpstr>
      <vt:lpstr>TITRATABLE   ACIDITY (TA in %LA)</vt:lpstr>
      <vt:lpstr>Specific   gravity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CREAM</dc:title>
  <dc:creator>sony</dc:creator>
  <cp:lastModifiedBy>sanjeev</cp:lastModifiedBy>
  <cp:revision>306</cp:revision>
  <dcterms:created xsi:type="dcterms:W3CDTF">2006-08-16T00:00:00Z</dcterms:created>
  <dcterms:modified xsi:type="dcterms:W3CDTF">2020-03-29T06:08:55Z</dcterms:modified>
</cp:coreProperties>
</file>