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290E-A79C-41F6-8D4F-0C1322E02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BCA94-0741-46AE-B29B-4F147E819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50B70-320B-4503-956A-A92DAF214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6BD38-15C0-42C7-9D31-A2D21F2B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E63D-E7DC-4677-A62A-622FC9AB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634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BBD3-51AF-40B5-B57D-6B75F306C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BB81B-B60D-49FD-A03F-4706DBAE3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02EF0-F0A8-462A-9E1D-F492A47F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DE87D-7C70-46E5-ABFE-8C803B70F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98FD6-2A94-4D6A-816A-875836A4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35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7EC0F-BD60-49DF-8F13-0AA969A48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BCA9D-EC28-4A96-9BDA-9B09B04EB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155D-BC2A-48BE-A98A-C341A729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D3D52-0D81-41B9-A5B8-35ACCF5D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A6019-38D2-4D4C-910F-F1EC06FD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17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6A97F-99ED-4652-AE83-D7F4A267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816B-5333-4821-B6DE-1A978268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354DC-461B-4967-B3E4-1BDA51FF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5327-2A66-4D8B-9FF6-5B0276A5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D9BE-B8D5-4DF9-94B5-F9012CDC7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467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3F12-40A3-49C1-A7EE-E99E9831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E587C-CE26-44AF-8F75-0A3E380CB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E66C1-3B1A-4118-A2AA-EC90D9E0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EF91-4797-4517-AAD5-48F45494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AEA9-9C45-41A1-B44B-46632C2B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0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79A9B-1B43-4B10-AA69-C432A2CC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CB2C-43B4-4909-A8A3-1B1F00F6F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239C3-1B82-45D5-A18A-CDA0FCE9D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E817B-5683-4BCE-9374-D3A5A9AD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53B46-E4C5-4785-B990-BD9F951F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638DD-0CF6-4D0D-B696-1C068530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9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AD487-6359-4B0F-A146-7DE6CCAF1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BB843-0D1E-4F6E-AC1A-F70977575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D932B-5043-4CB8-A19B-AAE3840BE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0DC18-F363-4C3A-A57B-B7DE5860D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B10D6-01C0-4E91-8E3A-0F96C2276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4B275-56CC-4ADB-8976-BF6CC879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AE1F78-AA75-4CC3-B511-1A3CDFE5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F18224-92C7-4082-8D76-025BFF043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04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ADEE-A238-4378-83BA-833E986B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36627-CEC6-4651-8357-0249FDFA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A3CF3-9066-493A-86D2-0FACAF32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7B128-0428-4F6F-8DAA-316F115F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948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991DA-6B13-4B97-9CAE-CCC8B959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7A772-2091-4DAE-968B-EDE82426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699C8-7936-4F12-9CEE-79253356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33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ADF7-DACA-4510-9331-4E1913AE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15DAF-790D-4BB7-9D71-674B78855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449-FA0D-48CB-8CD5-F59D319DA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DA26E-78E6-4249-B052-54C34BD7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A5E14-EAEB-46F4-BEC9-86E82F86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66099-8B78-433E-BBA1-F7107F2C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3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D2BAE-7119-4F21-BBF4-FB7A3014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6CEB3-9E16-4348-BEA8-5C1223A1E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08F26-2A13-4F08-A15D-28EC926B5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A9344-A7D1-4BEC-8FB1-42EFB0E7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F49B8-959E-4F0F-9856-BC6E4975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3A984-D263-416F-B1E9-5A2FD8B4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65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F9846-6013-4477-BB17-2606C02F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D691E-A937-42AA-812B-C529990A5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261D-C0F2-47BB-974E-01D2753A2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FE07-59BF-4107-911C-93C79C079D86}" type="datetimeFigureOut">
              <a:rPr lang="en-IN" smtClean="0"/>
              <a:t>25-11-2019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8CEFC-2B32-4413-BA72-C9BA401F55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D6CE5-AA4E-4D55-BB6A-49ACB9D35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80702-922E-464A-9C1E-4767B75B7D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5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D9DF-380D-4D3B-817E-24C933F30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565" y="1122363"/>
            <a:ext cx="11423374" cy="2387600"/>
          </a:xfrm>
        </p:spPr>
        <p:txBody>
          <a:bodyPr/>
          <a:lstStyle/>
          <a:p>
            <a:r>
              <a:rPr lang="en-US" dirty="0"/>
              <a:t>Physiology of Nervous System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4A1B2-03B8-4E1F-8738-0327EB1C3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17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3EB5-F1AC-4966-B6AC-1DC07E209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48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Development of Central  Nervous System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D04A-C43B-4789-A858-F22065FFF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099930"/>
            <a:ext cx="11237843" cy="5392945"/>
          </a:xfrm>
        </p:spPr>
        <p:txBody>
          <a:bodyPr/>
          <a:lstStyle/>
          <a:p>
            <a:r>
              <a:rPr lang="en-US" dirty="0"/>
              <a:t>Prosencephalon			Diencephalon 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	(Fore brain)				Telencephalon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Mesencephalonen</a:t>
            </a:r>
            <a:r>
              <a:rPr lang="en-US" dirty="0"/>
              <a:t>	(Mid brain)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Rhombphalon</a:t>
            </a:r>
            <a:r>
              <a:rPr lang="en-US" dirty="0"/>
              <a:t>  			metencephalon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	(Hind brain)	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					Myelencephalon</a:t>
            </a: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95DB7A-2A34-4669-8D58-6EA24DA6B044}"/>
              </a:ext>
            </a:extLst>
          </p:cNvPr>
          <p:cNvCxnSpPr/>
          <p:nvPr/>
        </p:nvCxnSpPr>
        <p:spPr>
          <a:xfrm>
            <a:off x="3366052" y="1351722"/>
            <a:ext cx="17095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AC697-CCFF-44CC-9962-E1464D795165}"/>
              </a:ext>
            </a:extLst>
          </p:cNvPr>
          <p:cNvCxnSpPr/>
          <p:nvPr/>
        </p:nvCxnSpPr>
        <p:spPr>
          <a:xfrm>
            <a:off x="3366052" y="1351722"/>
            <a:ext cx="2517913" cy="483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2863BE-5EA5-4F19-8CF6-0EF15737DD79}"/>
              </a:ext>
            </a:extLst>
          </p:cNvPr>
          <p:cNvCxnSpPr/>
          <p:nvPr/>
        </p:nvCxnSpPr>
        <p:spPr>
          <a:xfrm>
            <a:off x="3167270" y="4929809"/>
            <a:ext cx="1749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D01B2F5-6666-499F-AF77-012FB5048407}"/>
              </a:ext>
            </a:extLst>
          </p:cNvPr>
          <p:cNvCxnSpPr>
            <a:cxnSpLocks/>
          </p:cNvCxnSpPr>
          <p:nvPr/>
        </p:nvCxnSpPr>
        <p:spPr>
          <a:xfrm>
            <a:off x="3366052" y="5180910"/>
            <a:ext cx="1258956" cy="53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09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6E97-FEB8-46F0-81EB-4CB6AE04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CB2A9-321C-4DDD-9537-4FE20A807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66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8EFF-01A0-478B-A29E-B0ED1243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F80EC-2294-4352-8997-9242EF5D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20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7EEC-3B4E-4ECF-97A1-6C9EC48E2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513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History of Research on Nervous system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1215CB-0F4B-47F5-8E6E-978CF54F6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832981"/>
              </p:ext>
            </p:extLst>
          </p:nvPr>
        </p:nvGraphicFramePr>
        <p:xfrm>
          <a:off x="331304" y="702365"/>
          <a:ext cx="11675166" cy="105493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5305">
                  <a:extLst>
                    <a:ext uri="{9D8B030D-6E8A-4147-A177-3AD203B41FA5}">
                      <a16:colId xmlns:a16="http://schemas.microsoft.com/office/drawing/2014/main" val="2636155144"/>
                    </a:ext>
                  </a:extLst>
                </a:gridCol>
                <a:gridCol w="9819861">
                  <a:extLst>
                    <a:ext uri="{9D8B030D-6E8A-4147-A177-3AD203B41FA5}">
                      <a16:colId xmlns:a16="http://schemas.microsoft.com/office/drawing/2014/main" val="3465597012"/>
                    </a:ext>
                  </a:extLst>
                </a:gridCol>
              </a:tblGrid>
              <a:tr h="95079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460 -379 B.C. </a:t>
                      </a: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 Hippocrates discuss the epilepsy as disturbance of brain and also indicated that the brain is involved with sensation and is seat of intelligence. 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204860182"/>
                  </a:ext>
                </a:extLst>
              </a:tr>
              <a:tr h="5717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335-280 B.C. </a:t>
                      </a:r>
                      <a:endParaRPr lang="en-I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Herophilus, also known as father of anatomy, believes that ventricles are seat of human intelligence.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4069043039"/>
                  </a:ext>
                </a:extLst>
              </a:tr>
              <a:tr h="51192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1764</a:t>
                      </a:r>
                      <a:endParaRPr lang="en-I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Domenico F.A. </a:t>
                      </a:r>
                      <a:r>
                        <a:rPr lang="en-GB" sz="2800" dirty="0" err="1">
                          <a:effectLst/>
                        </a:rPr>
                        <a:t>Cotugno</a:t>
                      </a:r>
                      <a:r>
                        <a:rPr lang="en-GB" sz="2800" dirty="0">
                          <a:effectLst/>
                        </a:rPr>
                        <a:t>, describes the spinal, subarachnoid and cerebrospinal fluid and reported that ventricular and spinal fluids are connected.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602506191"/>
                  </a:ext>
                </a:extLst>
              </a:tr>
              <a:tr h="5717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1800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Samuel Von </a:t>
                      </a:r>
                      <a:r>
                        <a:rPr lang="en-GB" sz="2800" dirty="0" err="1">
                          <a:effectLst/>
                        </a:rPr>
                        <a:t>Sonmering</a:t>
                      </a:r>
                      <a:r>
                        <a:rPr lang="en-GB" sz="2800" dirty="0">
                          <a:effectLst/>
                        </a:rPr>
                        <a:t> identifies black material in the midbrain and called it “ substantia </a:t>
                      </a:r>
                      <a:r>
                        <a:rPr lang="en-GB" sz="2800" dirty="0" err="1">
                          <a:effectLst/>
                        </a:rPr>
                        <a:t>nigra</a:t>
                      </a:r>
                      <a:r>
                        <a:rPr lang="en-GB" sz="2800" dirty="0">
                          <a:effectLst/>
                        </a:rPr>
                        <a:t>”.  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726976385"/>
                  </a:ext>
                </a:extLst>
              </a:tr>
              <a:tr h="4388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1811 </a:t>
                      </a:r>
                      <a:endParaRPr lang="en-I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Julien Jean </a:t>
                      </a:r>
                      <a:r>
                        <a:rPr lang="en-GB" sz="2800" dirty="0" err="1">
                          <a:effectLst/>
                        </a:rPr>
                        <a:t>Legallois</a:t>
                      </a:r>
                      <a:r>
                        <a:rPr lang="en-GB" sz="2800" dirty="0">
                          <a:effectLst/>
                        </a:rPr>
                        <a:t> discovers respiratory centre in medulla.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336630385"/>
                  </a:ext>
                </a:extLst>
              </a:tr>
              <a:tr h="4388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1838</a:t>
                      </a:r>
                      <a:endParaRPr lang="en-I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Robert </a:t>
                      </a:r>
                      <a:r>
                        <a:rPr lang="en-GB" sz="2800" dirty="0" err="1">
                          <a:effectLst/>
                        </a:rPr>
                        <a:t>Remak</a:t>
                      </a:r>
                      <a:r>
                        <a:rPr lang="en-GB" sz="2800" dirty="0">
                          <a:effectLst/>
                        </a:rPr>
                        <a:t> suggests that nerve fibre and nerve cell are joined.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760402012"/>
                  </a:ext>
                </a:extLst>
              </a:tr>
              <a:tr h="4388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1840</a:t>
                      </a:r>
                      <a:endParaRPr lang="en-I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Adolphe Hannover discovers the ganglion cell of retina.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618594849"/>
                  </a:ext>
                </a:extLst>
              </a:tr>
              <a:tr h="4388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1851</a:t>
                      </a:r>
                      <a:endParaRPr lang="en-I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Heinrich Muller is first to describe the coloured pigments in retina.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1633663762"/>
                  </a:ext>
                </a:extLst>
              </a:tr>
              <a:tr h="43886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1900</a:t>
                      </a:r>
                      <a:endParaRPr lang="en-IN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M. Lewandowsky coins the term blood – brain barrier. </a:t>
                      </a:r>
                      <a:endParaRPr lang="en-IN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73" marR="50873" marT="0" marB="0"/>
                </a:tc>
                <a:extLst>
                  <a:ext uri="{0D108BD9-81ED-4DB2-BD59-A6C34878D82A}">
                    <a16:rowId xmlns:a16="http://schemas.microsoft.com/office/drawing/2014/main" val="2295375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98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3E8E-6468-470E-9F72-A4236AE4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50E2BE-410B-4EB5-A5A9-EB17FA030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277733"/>
              </p:ext>
            </p:extLst>
          </p:nvPr>
        </p:nvGraphicFramePr>
        <p:xfrm>
          <a:off x="95281" y="888797"/>
          <a:ext cx="11577366" cy="56338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0362">
                  <a:extLst>
                    <a:ext uri="{9D8B030D-6E8A-4147-A177-3AD203B41FA5}">
                      <a16:colId xmlns:a16="http://schemas.microsoft.com/office/drawing/2014/main" val="1258819259"/>
                    </a:ext>
                  </a:extLst>
                </a:gridCol>
                <a:gridCol w="9377004">
                  <a:extLst>
                    <a:ext uri="{9D8B030D-6E8A-4147-A177-3AD203B41FA5}">
                      <a16:colId xmlns:a16="http://schemas.microsoft.com/office/drawing/2014/main" val="56236766"/>
                    </a:ext>
                  </a:extLst>
                </a:gridCol>
              </a:tblGrid>
              <a:tr h="82751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1903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Ivan Pavlov coins the word, conditioned reflex. 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2003474728"/>
                  </a:ext>
                </a:extLst>
              </a:tr>
              <a:tr h="96506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1906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Golgi and </a:t>
                      </a:r>
                      <a:r>
                        <a:rPr lang="en-GB" sz="2400" dirty="0" err="1">
                          <a:effectLst/>
                        </a:rPr>
                        <a:t>Cajal</a:t>
                      </a:r>
                      <a:r>
                        <a:rPr lang="en-GB" sz="2400" dirty="0">
                          <a:effectLst/>
                        </a:rPr>
                        <a:t> won </a:t>
                      </a:r>
                      <a:r>
                        <a:rPr lang="en-GB" sz="2400" dirty="0" err="1">
                          <a:effectLst/>
                        </a:rPr>
                        <a:t>nobel</a:t>
                      </a:r>
                      <a:r>
                        <a:rPr lang="en-GB" sz="2400" dirty="0">
                          <a:effectLst/>
                        </a:rPr>
                        <a:t> prize for describing structure of nervous system.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2221758959"/>
                  </a:ext>
                </a:extLst>
              </a:tr>
              <a:tr h="122801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1906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Sir Charles Scott Sherrington publishes, “ The integrative action of the nervous system that describes the synapse and motor cortex. 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673176"/>
                  </a:ext>
                </a:extLst>
              </a:tr>
              <a:tr h="82751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1911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effectLst/>
                        </a:rPr>
                        <a:t>Allvar</a:t>
                      </a:r>
                      <a:r>
                        <a:rPr lang="en-GB" sz="2400" dirty="0">
                          <a:effectLst/>
                        </a:rPr>
                        <a:t> Gullstrand was awarded Noble Prize for describing optics of eye.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3079249466"/>
                  </a:ext>
                </a:extLst>
              </a:tr>
              <a:tr h="82751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1911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George Barger and Henry Dale discover nor epinephrine.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1963513615"/>
                  </a:ext>
                </a:extLst>
              </a:tr>
              <a:tr h="82751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1961</a:t>
                      </a:r>
                      <a:endParaRPr lang="en-I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George Von Bekesy, was awarded Nobel Prize for his work on cochlea. </a:t>
                      </a:r>
                      <a:endParaRPr lang="en-IN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2982" marR="82982" marT="0" marB="0"/>
                </a:tc>
                <a:extLst>
                  <a:ext uri="{0D108BD9-81ED-4DB2-BD59-A6C34878D82A}">
                    <a16:rowId xmlns:a16="http://schemas.microsoft.com/office/drawing/2014/main" val="2327689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0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17D-BB99-4040-9A65-37C0CC26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035"/>
            <a:ext cx="10515600" cy="10071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/>
              <a:t>Nervous System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FFF0-4B89-4767-8AF7-11F5BE17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01148"/>
            <a:ext cx="11035749" cy="5275815"/>
          </a:xfrm>
        </p:spPr>
        <p:txBody>
          <a:bodyPr/>
          <a:lstStyle/>
          <a:p>
            <a:r>
              <a:rPr lang="en-US" dirty="0"/>
              <a:t>Nervous system  is the body’s chief </a:t>
            </a:r>
            <a:r>
              <a:rPr lang="en-US" dirty="0" err="1"/>
              <a:t>co-ordinating</a:t>
            </a:r>
            <a:r>
              <a:rPr lang="en-US" dirty="0"/>
              <a:t> agency exerting control over almost all the body functions.</a:t>
            </a:r>
          </a:p>
          <a:p>
            <a:pPr marL="0" indent="0">
              <a:buNone/>
            </a:pPr>
            <a:endParaRPr lang="en-IN" dirty="0"/>
          </a:p>
          <a:p>
            <a:r>
              <a:rPr lang="en-US" dirty="0"/>
              <a:t>Nervous system specializes in </a:t>
            </a:r>
            <a:r>
              <a:rPr lang="en-US" b="1" dirty="0"/>
              <a:t>Irritability</a:t>
            </a:r>
            <a:r>
              <a:rPr lang="en-US" dirty="0"/>
              <a:t> and </a:t>
            </a:r>
            <a:r>
              <a:rPr lang="en-US" b="1" dirty="0"/>
              <a:t>conduction</a:t>
            </a:r>
            <a:r>
              <a:rPr lang="en-US" dirty="0"/>
              <a:t>.</a:t>
            </a:r>
          </a:p>
          <a:p>
            <a:endParaRPr lang="en-IN" dirty="0"/>
          </a:p>
          <a:p>
            <a:r>
              <a:rPr lang="en-US" b="1" dirty="0">
                <a:solidFill>
                  <a:srgbClr val="FF0000"/>
                </a:solidFill>
              </a:rPr>
              <a:t>Irritability</a:t>
            </a:r>
            <a:r>
              <a:rPr lang="en-US" dirty="0"/>
              <a:t> 	is the ability to receive and respond to the messages from the external and internal environments.</a:t>
            </a:r>
            <a:endParaRPr lang="en-IN" dirty="0"/>
          </a:p>
          <a:p>
            <a:r>
              <a:rPr lang="en-US" b="1" dirty="0">
                <a:solidFill>
                  <a:srgbClr val="FF0000"/>
                </a:solidFill>
              </a:rPr>
              <a:t>Conduction</a:t>
            </a:r>
            <a:r>
              <a:rPr lang="en-US" dirty="0"/>
              <a:t> is the ability to transmit messages to and from the coordinating centers.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243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2D2C-D7F7-47E0-A75D-833D7BF5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br>
              <a:rPr lang="en-US" sz="3200" b="1" dirty="0"/>
            </a:br>
            <a:br>
              <a:rPr lang="en-IN" sz="3200" b="1" dirty="0"/>
            </a:b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550DF-98B0-4DFC-A634-5B9318E83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6723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Central nervous system / somatic nervous system</a:t>
            </a:r>
          </a:p>
          <a:p>
            <a:endParaRPr lang="en-US" b="1" dirty="0"/>
          </a:p>
          <a:p>
            <a:pPr marL="0" indent="0">
              <a:buNone/>
            </a:pPr>
            <a:br>
              <a:rPr lang="en-IN" b="1" dirty="0"/>
            </a:br>
            <a:r>
              <a:rPr lang="en-US" b="1" dirty="0"/>
              <a:t>Autonomic nervous system/ Vegetative nervous system</a:t>
            </a:r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		SNS				PSNS</a:t>
            </a:r>
          </a:p>
          <a:p>
            <a:endParaRPr lang="en-IN" dirty="0"/>
          </a:p>
          <a:p>
            <a:endParaRPr lang="en-IN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6DFA1AE-2FDD-4756-842A-DFF4992B5181}"/>
              </a:ext>
            </a:extLst>
          </p:cNvPr>
          <p:cNvCxnSpPr>
            <a:cxnSpLocks/>
          </p:cNvCxnSpPr>
          <p:nvPr/>
        </p:nvCxnSpPr>
        <p:spPr>
          <a:xfrm>
            <a:off x="4015409" y="4214191"/>
            <a:ext cx="140473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DA1D88-619F-4EB8-84F7-2E25CC3A5896}"/>
              </a:ext>
            </a:extLst>
          </p:cNvPr>
          <p:cNvCxnSpPr>
            <a:cxnSpLocks/>
          </p:cNvCxnSpPr>
          <p:nvPr/>
        </p:nvCxnSpPr>
        <p:spPr>
          <a:xfrm flipH="1">
            <a:off x="3511829" y="4331046"/>
            <a:ext cx="437320" cy="837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0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D7A9A-B3E5-47A0-963E-1D0BD2B1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Terminologies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5AF33-C37A-4E95-97A3-3B20CBA12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1338470"/>
            <a:ext cx="11078817" cy="5274365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Neuron / nerve cell </a:t>
            </a:r>
            <a:r>
              <a:rPr lang="en-US" dirty="0"/>
              <a:t> is the functional unit of nervous system</a:t>
            </a:r>
            <a:endParaRPr lang="en-IN" dirty="0"/>
          </a:p>
          <a:p>
            <a:pPr lvl="0"/>
            <a:r>
              <a:rPr lang="en-US" b="1" dirty="0"/>
              <a:t>Nerve </a:t>
            </a:r>
            <a:r>
              <a:rPr lang="en-US" b="1" dirty="0" err="1"/>
              <a:t>fibre</a:t>
            </a:r>
            <a:r>
              <a:rPr lang="en-US" b="1" dirty="0"/>
              <a:t> </a:t>
            </a:r>
            <a:r>
              <a:rPr lang="en-US" dirty="0"/>
              <a:t>is  axon surrounded by myelin sheath.</a:t>
            </a:r>
            <a:endParaRPr lang="en-IN" dirty="0"/>
          </a:p>
          <a:p>
            <a:pPr lvl="0"/>
            <a:r>
              <a:rPr lang="en-US" b="1" dirty="0"/>
              <a:t>Nerve</a:t>
            </a:r>
            <a:r>
              <a:rPr lang="en-US" dirty="0"/>
              <a:t> is a group of nerve </a:t>
            </a:r>
            <a:r>
              <a:rPr lang="en-US" dirty="0" err="1"/>
              <a:t>fibres</a:t>
            </a:r>
            <a:r>
              <a:rPr lang="en-US" dirty="0"/>
              <a:t> from many neurons closely enveloped in the connective tissues, which connects central nervous system.</a:t>
            </a:r>
            <a:endParaRPr lang="en-IN" dirty="0"/>
          </a:p>
          <a:p>
            <a:pPr lvl="0"/>
            <a:r>
              <a:rPr lang="en-US" b="1" dirty="0"/>
              <a:t>Nucleus </a:t>
            </a:r>
            <a:r>
              <a:rPr lang="en-US" dirty="0"/>
              <a:t>  is the cluster of several nerve cell bodies in CNS.</a:t>
            </a:r>
            <a:endParaRPr lang="en-IN" dirty="0"/>
          </a:p>
          <a:p>
            <a:pPr lvl="0"/>
            <a:r>
              <a:rPr lang="en-US" b="1" dirty="0"/>
              <a:t>Ganglion</a:t>
            </a:r>
            <a:r>
              <a:rPr lang="en-US" dirty="0"/>
              <a:t> is the collection of neuron bodies outside CNS in the peripheral nervous system, enclosed in the connective tissue sheath. They are also present along the course of several nerves.</a:t>
            </a:r>
            <a:endParaRPr lang="en-IN" dirty="0"/>
          </a:p>
          <a:p>
            <a:pPr lvl="0"/>
            <a:r>
              <a:rPr lang="en-US" b="1" dirty="0"/>
              <a:t>Glial Cell / Neuroglia</a:t>
            </a:r>
            <a:r>
              <a:rPr lang="en-US" dirty="0"/>
              <a:t>  : are connective tissue cells of the brain. Their number is about 10 times more than neurons.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358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F03D-44B6-43EF-BDCE-97700986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Function of central  Nervous system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82D2-2A39-4BA3-9FCD-76AE1A578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48"/>
            <a:ext cx="11088758" cy="549965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Biological machinery for integration and co-ordination of body functions.</a:t>
            </a:r>
            <a:endParaRPr lang="en-IN" dirty="0"/>
          </a:p>
          <a:p>
            <a:pPr lvl="0"/>
            <a:r>
              <a:rPr lang="en-US" dirty="0"/>
              <a:t>Regulates  internal environment , </a:t>
            </a:r>
            <a:r>
              <a:rPr lang="en-US" dirty="0" err="1"/>
              <a:t>behaviour</a:t>
            </a:r>
            <a:r>
              <a:rPr lang="en-US" dirty="0"/>
              <a:t> of the organism with in the external environment.</a:t>
            </a:r>
            <a:endParaRPr lang="en-IN" dirty="0"/>
          </a:p>
          <a:p>
            <a:pPr lvl="0"/>
            <a:r>
              <a:rPr lang="en-US" dirty="0"/>
              <a:t>Sensory systems of the body relays information about external environment (Ex. Sound, sight, smell, taste, temp. and touch) to the  higher centers of brain. </a:t>
            </a:r>
          </a:p>
          <a:p>
            <a:pPr lvl="0"/>
            <a:r>
              <a:rPr lang="en-US" dirty="0"/>
              <a:t>CNS     -  conduction of  impulses.</a:t>
            </a:r>
            <a:endParaRPr lang="en-IN" dirty="0"/>
          </a:p>
          <a:p>
            <a:pPr lvl="0"/>
            <a:r>
              <a:rPr lang="en-US" dirty="0"/>
              <a:t>CNS  - responsible for contraction of  skeletal muscles.</a:t>
            </a:r>
            <a:endParaRPr lang="en-IN" dirty="0"/>
          </a:p>
          <a:p>
            <a:pPr lvl="0"/>
            <a:r>
              <a:rPr lang="en-US" dirty="0"/>
              <a:t>Behavior of animal</a:t>
            </a:r>
            <a:endParaRPr lang="en-IN" dirty="0"/>
          </a:p>
          <a:p>
            <a:r>
              <a:rPr lang="en-US" dirty="0"/>
              <a:t>Regulates endocrine system and thus controls metabolism and growth functions of the body.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85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9B8B-98C5-4D5C-A711-BBEE9DEB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96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Development of Central  Nervous System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B0E66-F9AC-4203-9C95-278E2319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113183"/>
            <a:ext cx="11277599" cy="5063780"/>
          </a:xfrm>
        </p:spPr>
        <p:txBody>
          <a:bodyPr/>
          <a:lstStyle/>
          <a:p>
            <a:r>
              <a:rPr lang="en-US" dirty="0"/>
              <a:t>During embryonic stage CNS  develops from a simple tube of </a:t>
            </a:r>
            <a:r>
              <a:rPr lang="en-US" b="1" dirty="0"/>
              <a:t>ectoderm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the primitive neural tube.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cells lining it becomes the nervous tissue of the brain and spinal cord.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The canal  becomes distended to form the ventricles of the brain and central canal of the spinal cord.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316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7028-16B3-4F9B-842C-5F64E5E4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06018"/>
            <a:ext cx="10515600" cy="25910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421F-2620-4E32-87CB-8939DDC7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4" y="466382"/>
            <a:ext cx="10935220" cy="670380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122" name="Picture 2" descr="Brain">
            <a:extLst>
              <a:ext uri="{FF2B5EF4-FFF2-40B4-BE49-F238E27FC236}">
                <a16:creationId xmlns:a16="http://schemas.microsoft.com/office/drawing/2014/main" id="{E5513FF7-6EF3-4911-B804-D397A8DF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3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645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Physiology of Nervous System</vt:lpstr>
      <vt:lpstr>History of Research on Nervous system</vt:lpstr>
      <vt:lpstr>PowerPoint Presentation</vt:lpstr>
      <vt:lpstr>Nervous System </vt:lpstr>
      <vt:lpstr>  </vt:lpstr>
      <vt:lpstr>Terminologies</vt:lpstr>
      <vt:lpstr>Function of central  Nervous system</vt:lpstr>
      <vt:lpstr>Development of Central  Nervous System </vt:lpstr>
      <vt:lpstr>PowerPoint Presentation</vt:lpstr>
      <vt:lpstr>Development of Central  Nervous System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Physiology of Nervous System</dc:title>
  <dc:creator>BASU</dc:creator>
  <cp:lastModifiedBy>BASU</cp:lastModifiedBy>
  <cp:revision>5</cp:revision>
  <dcterms:created xsi:type="dcterms:W3CDTF">2019-11-25T14:09:37Z</dcterms:created>
  <dcterms:modified xsi:type="dcterms:W3CDTF">2019-11-25T14:42:18Z</dcterms:modified>
</cp:coreProperties>
</file>