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handoutMasterIdLst>
    <p:handoutMasterId r:id="rId28"/>
  </p:handoutMasterIdLst>
  <p:sldIdLst>
    <p:sldId id="361" r:id="rId2"/>
    <p:sldId id="669" r:id="rId3"/>
    <p:sldId id="670" r:id="rId4"/>
    <p:sldId id="671" r:id="rId5"/>
    <p:sldId id="672" r:id="rId6"/>
    <p:sldId id="673" r:id="rId7"/>
    <p:sldId id="674" r:id="rId8"/>
    <p:sldId id="675" r:id="rId9"/>
    <p:sldId id="676" r:id="rId10"/>
    <p:sldId id="677" r:id="rId11"/>
    <p:sldId id="678" r:id="rId12"/>
    <p:sldId id="679" r:id="rId13"/>
    <p:sldId id="680" r:id="rId14"/>
    <p:sldId id="681" r:id="rId15"/>
    <p:sldId id="682" r:id="rId16"/>
    <p:sldId id="683" r:id="rId17"/>
    <p:sldId id="684" r:id="rId18"/>
    <p:sldId id="685" r:id="rId19"/>
    <p:sldId id="686" r:id="rId20"/>
    <p:sldId id="687" r:id="rId21"/>
    <p:sldId id="688" r:id="rId22"/>
    <p:sldId id="689" r:id="rId23"/>
    <p:sldId id="690" r:id="rId24"/>
    <p:sldId id="691" r:id="rId25"/>
    <p:sldId id="391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398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73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563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ww.basu.org.in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7457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6681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7030A0"/>
                </a:solidFill>
                <a:latin typeface="Arial Black" pitchFamily="34" charset="0"/>
              </a:rPr>
              <a:t>Plasmodidae</a:t>
            </a:r>
            <a:endParaRPr lang="en-US" sz="4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&amp;</a:t>
            </a:r>
          </a:p>
          <a:p>
            <a:pPr algn="ctr"/>
            <a:r>
              <a:rPr lang="en-US" sz="4000" i="1" dirty="0" err="1" smtClean="0">
                <a:solidFill>
                  <a:srgbClr val="7030A0"/>
                </a:solidFill>
                <a:latin typeface="Arial Black" pitchFamily="34" charset="0"/>
              </a:rPr>
              <a:t>Hepatozoon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" name="Picture 9" descr="Bihar Animal Sciences University | बिहार पशु विज्ञान विश्वविद्यालय">
            <a:hlinkClick r:id="rId3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4" name="Picture 4" descr="G:\dov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67325" y="1547728"/>
            <a:ext cx="2198542" cy="1576387"/>
          </a:xfrm>
          <a:prstGeom prst="rect">
            <a:avLst/>
          </a:prstGeom>
          <a:noFill/>
        </p:spPr>
      </p:pic>
      <p:pic>
        <p:nvPicPr>
          <p:cNvPr id="16" name="Picture 15" descr="Leucocytozoon &amp; Hepatozoon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" t="51137" r="1087" b="596"/>
          <a:stretch/>
        </p:blipFill>
        <p:spPr bwMode="auto">
          <a:xfrm>
            <a:off x="675268" y="2116290"/>
            <a:ext cx="2674150" cy="2117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G:\1e-haemoproteus-sp-in-avian-blood-smear-10-um-logo_orig.jpg"/>
          <p:cNvPicPr/>
          <p:nvPr/>
        </p:nvPicPr>
        <p:blipFill rotWithShape="1">
          <a:blip r:embed="rId8" cstate="print"/>
          <a:srcRect t="22143"/>
          <a:stretch/>
        </p:blipFill>
        <p:spPr bwMode="auto">
          <a:xfrm>
            <a:off x="3456751" y="1999723"/>
            <a:ext cx="2362200" cy="20764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Parasite of the Day: October 8 - Plasmodium relictum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109503"/>
            <a:ext cx="187642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57764" y="5144089"/>
            <a:ext cx="1790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3146137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Leucocytozoon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Pathogenesis and clinical signs: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Young birds suffer more than the adult birds. Clinical signs include  anorexia,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anaemia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, listlessness, greenish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diarrhoea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etc.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White spots found on the heart muscle in </a:t>
            </a:r>
            <a:r>
              <a:rPr lang="en-US" sz="2400" i="1" dirty="0" err="1" smtClean="0">
                <a:latin typeface="Arial Black" pitchFamily="34" charset="0"/>
              </a:rPr>
              <a:t>Leucocytozoon</a:t>
            </a:r>
            <a:r>
              <a:rPr lang="en-US" sz="2400" i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infection</a:t>
            </a:r>
            <a:r>
              <a:rPr lang="en-US" sz="2400" dirty="0" smtClean="0"/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Diagnosis:-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By demonstration of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gamonts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found inside the lymphocyte and erythrocyte in stained blood smear and the </a:t>
            </a:r>
            <a:r>
              <a:rPr lang="en-US" sz="2400" u="sng" dirty="0" err="1" smtClean="0">
                <a:solidFill>
                  <a:srgbClr val="0070C0"/>
                </a:solidFill>
                <a:latin typeface="Arial Black" pitchFamily="34" charset="0"/>
              </a:rPr>
              <a:t>megaloschizonts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in  impression smear of lung.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Treatment: </a:t>
            </a:r>
            <a:r>
              <a:rPr lang="en-US" sz="2400" dirty="0" err="1" smtClean="0">
                <a:latin typeface="Arial Black" pitchFamily="34" charset="0"/>
              </a:rPr>
              <a:t>Sulphamonomethoxine</a:t>
            </a:r>
            <a:r>
              <a:rPr lang="en-US" sz="2400" dirty="0" smtClean="0">
                <a:latin typeface="Arial Black" pitchFamily="34" charset="0"/>
              </a:rPr>
              <a:t> sodium drug.</a:t>
            </a:r>
            <a:endParaRPr lang="en-US" sz="24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endParaRPr lang="en-US" sz="2400" dirty="0" smtClean="0"/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/>
            <a:endParaRPr lang="en-US" sz="28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73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>Plasmodium </a:t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Members are commonly called malarial organism of birds, mammals and man.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u="sng" dirty="0" err="1" smtClean="0">
                <a:solidFill>
                  <a:srgbClr val="FF0000"/>
                </a:solidFill>
                <a:latin typeface="Arial Black" pitchFamily="34" charset="0"/>
              </a:rPr>
              <a:t>Culicine</a:t>
            </a:r>
            <a:r>
              <a:rPr lang="en-US" sz="2800" u="sng" dirty="0" smtClean="0">
                <a:solidFill>
                  <a:srgbClr val="FF0000"/>
                </a:solidFill>
                <a:latin typeface="Arial Black" pitchFamily="34" charset="0"/>
              </a:rPr>
              <a:t> mosquitoes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act as vector of </a:t>
            </a:r>
            <a:r>
              <a:rPr lang="en-US" sz="2800" u="sng" dirty="0" smtClean="0">
                <a:solidFill>
                  <a:srgbClr val="FF0000"/>
                </a:solidFill>
                <a:latin typeface="Arial Black" pitchFamily="34" charset="0"/>
              </a:rPr>
              <a:t>bird malaria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whereas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Anopheline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mosquitoes act as vector of mammalian and human malaria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latin typeface="Arial Black" pitchFamily="34" charset="0"/>
              </a:rPr>
              <a:t> </a:t>
            </a: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i="1" dirty="0" smtClean="0">
                <a:solidFill>
                  <a:srgbClr val="7030A0"/>
                </a:solidFill>
                <a:latin typeface="Arial Black" pitchFamily="34" charset="0"/>
              </a:rPr>
              <a:t>Plasmodium </a:t>
            </a:r>
            <a:r>
              <a:rPr lang="en-US" sz="3100" b="1" dirty="0" smtClean="0">
                <a:solidFill>
                  <a:srgbClr val="7030A0"/>
                </a:solidFill>
                <a:latin typeface="Arial Black" pitchFamily="34" charset="0"/>
              </a:rPr>
              <a:t>species found in birds &amp; animal</a:t>
            </a: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0" y="1098828"/>
          <a:ext cx="9144000" cy="5759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83979">
                <a:tc>
                  <a:txBody>
                    <a:bodyPr/>
                    <a:lstStyle/>
                    <a:p>
                      <a:pPr marL="607060" marR="568960" algn="ctr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576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Definitive</a:t>
                      </a:r>
                      <a:r>
                        <a:rPr lang="en-US" sz="2400" b="1" spc="-85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host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180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90">
                          <a:latin typeface="Arial Black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24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ector</a:t>
                      </a:r>
                      <a:endParaRPr lang="en-US" sz="24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017007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Plasmodium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gallinaceum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Chicken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2400" i="1" kern="1200" dirty="0" err="1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Culex</a:t>
                      </a: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2400" i="1" kern="1200" dirty="0" err="1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Aedes</a:t>
                      </a: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</a:p>
                    <a:p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endParaRPr kumimoji="0" lang="en-US" sz="2400" kern="1200" dirty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17910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Plasmodium</a:t>
                      </a:r>
                      <a:r>
                        <a:rPr lang="en-US" sz="2400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relictum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spc="-35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pigeon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2400" i="1" kern="1200" dirty="0" err="1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Culex</a:t>
                      </a: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2400" i="1" kern="1200" dirty="0" err="1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Aedes</a:t>
                      </a: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</a:p>
                    <a:p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endParaRPr kumimoji="0" lang="en-US" sz="2400" kern="1200" dirty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64911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bubalis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Buffalo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Unknown</a:t>
                      </a:r>
                      <a:endParaRPr lang="en-US" sz="2400" i="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28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latin typeface="Arial Black" pitchFamily="34" charset="0"/>
              </a:rPr>
              <a:t>Zoonotic</a:t>
            </a:r>
            <a:r>
              <a:rPr lang="en-US" sz="3600" b="1" dirty="0" smtClean="0">
                <a:latin typeface="Arial Black" pitchFamily="34" charset="0"/>
              </a:rPr>
              <a:t> species of </a:t>
            </a:r>
            <a:r>
              <a:rPr lang="en-US" sz="3600" b="1" i="1" dirty="0" smtClean="0">
                <a:latin typeface="Arial Black" pitchFamily="34" charset="0"/>
              </a:rPr>
              <a:t>Plasmodium</a:t>
            </a: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914400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399248">
                <a:tc>
                  <a:txBody>
                    <a:bodyPr/>
                    <a:lstStyle/>
                    <a:p>
                      <a:pPr marL="607060" marR="568960" algn="ctr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576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Definitive</a:t>
                      </a:r>
                      <a:r>
                        <a:rPr lang="en-US" sz="2400" b="1" spc="-85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host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180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90">
                          <a:latin typeface="Arial Black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24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ector</a:t>
                      </a:r>
                      <a:endParaRPr lang="en-US" sz="24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01918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cynomolgi</a:t>
                      </a:r>
                      <a:endParaRPr lang="en-US" sz="2400" i="1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Monkey</a:t>
                      </a:r>
                      <a:r>
                        <a:rPr lang="en-US" sz="2400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and man</a:t>
                      </a:r>
                      <a:endParaRPr lang="en-US" sz="24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i="1" kern="12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</a:t>
                      </a:r>
                      <a:r>
                        <a:rPr kumimoji="0" lang="en-US" sz="2400" i="1" kern="1200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2400" kern="1200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kumimoji="0" lang="en-US" sz="2400" kern="1200" dirty="0" smtClean="0">
                        <a:solidFill>
                          <a:srgbClr val="7030A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endParaRPr kumimoji="0" lang="en-US" sz="2400" kern="1200" dirty="0">
                        <a:solidFill>
                          <a:srgbClr val="7030A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393482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knowlesi</a:t>
                      </a:r>
                      <a:endParaRPr lang="en-US" sz="2400" i="1" dirty="0">
                        <a:solidFill>
                          <a:srgbClr val="00B05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Monkey</a:t>
                      </a:r>
                      <a:r>
                        <a:rPr lang="en-US" sz="2400" baseline="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and man</a:t>
                      </a:r>
                      <a:endParaRPr lang="en-US" sz="2400" dirty="0">
                        <a:solidFill>
                          <a:srgbClr val="00B05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i="1" kern="120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 </a:t>
                      </a:r>
                      <a:r>
                        <a:rPr kumimoji="0" lang="en-US" sz="2400" kern="1200" baseline="0" dirty="0" smtClean="0">
                          <a:solidFill>
                            <a:srgbClr val="00B05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spp.</a:t>
                      </a:r>
                      <a:endParaRPr kumimoji="0" lang="en-US" sz="2400" kern="1200" dirty="0" smtClean="0">
                        <a:solidFill>
                          <a:srgbClr val="00B05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948952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simium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Monkey</a:t>
                      </a:r>
                      <a:r>
                        <a:rPr lang="en-US" sz="2400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and man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</a:t>
                      </a:r>
                      <a:r>
                        <a:rPr kumimoji="0" lang="en-US" sz="2400" kern="1200" baseline="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spp.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33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Arial Black" pitchFamily="34" charset="0"/>
              </a:rPr>
              <a:t>Species of 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>Plasmodium</a:t>
            </a:r>
            <a:r>
              <a:rPr lang="en-US" sz="3600" b="1" dirty="0" smtClean="0">
                <a:solidFill>
                  <a:srgbClr val="7030A0"/>
                </a:solidFill>
                <a:latin typeface="Arial Black" pitchFamily="34" charset="0"/>
              </a:rPr>
              <a:t> found in man</a:t>
            </a:r>
            <a:br>
              <a:rPr lang="en-US" sz="3600" b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914401"/>
          <a:ext cx="9144000" cy="595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2819400"/>
                <a:gridCol w="3810000"/>
              </a:tblGrid>
              <a:tr h="880520">
                <a:tc>
                  <a:txBody>
                    <a:bodyPr/>
                    <a:lstStyle/>
                    <a:p>
                      <a:pPr marL="607060" marR="568960" algn="l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r>
                        <a:rPr lang="en-US" sz="2400" b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576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Vector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180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9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Disease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75996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falciparum</a:t>
                      </a:r>
                      <a:endParaRPr lang="en-US" sz="2400" i="1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i="1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  </a:t>
                      </a:r>
                      <a:r>
                        <a:rPr kumimoji="0" lang="en-US" sz="2400" kern="1200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kumimoji="0" lang="en-US" sz="2400" kern="1200" dirty="0" smtClean="0">
                        <a:solidFill>
                          <a:srgbClr val="FF000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Malignant tertian malaria or </a:t>
                      </a:r>
                      <a:r>
                        <a:rPr kumimoji="0" lang="en-US" sz="2400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falciparum</a:t>
                      </a:r>
                      <a:r>
                        <a:rPr kumimoji="0" lang="en-US" sz="24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malaria or </a:t>
                      </a:r>
                      <a:r>
                        <a:rPr kumimoji="0" lang="en-US" sz="2400" kern="1200" dirty="0" err="1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Subtertian</a:t>
                      </a:r>
                      <a:r>
                        <a:rPr kumimoji="0" lang="en-US" sz="2400" kern="12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malaria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kern="1200" dirty="0" smtClean="0">
                        <a:solidFill>
                          <a:srgbClr val="FF000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120264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vivax</a:t>
                      </a:r>
                      <a:endParaRPr lang="en-US" sz="2400" i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  </a:t>
                      </a:r>
                      <a:r>
                        <a:rPr kumimoji="0" lang="en-US" sz="2400" kern="1200" baseline="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kumimoji="0" lang="en-US" sz="2400" kern="1200" dirty="0" smtClean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Benign tertian malaria or </a:t>
                      </a: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vivax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malaria</a:t>
                      </a:r>
                    </a:p>
                    <a:p>
                      <a:pPr algn="just"/>
                      <a:endParaRPr kumimoji="0" lang="en-US" sz="2400" kern="1200" dirty="0">
                        <a:solidFill>
                          <a:schemeClr val="dk1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</a:tr>
              <a:tr h="841599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P.</a:t>
                      </a:r>
                      <a:r>
                        <a:rPr lang="en-US" sz="2400" i="1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baseline="0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malariae</a:t>
                      </a:r>
                      <a:endParaRPr lang="en-US" sz="2400" i="1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i="1" kern="12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  </a:t>
                      </a:r>
                      <a:r>
                        <a:rPr kumimoji="0" lang="en-US" sz="2400" kern="1200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kumimoji="0" lang="en-US" sz="2400" kern="1200" dirty="0" smtClean="0">
                        <a:solidFill>
                          <a:srgbClr val="7030A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just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kumimoji="0" lang="en-US" sz="2400" kern="1200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Quartan</a:t>
                      </a:r>
                      <a:r>
                        <a:rPr kumimoji="0" lang="en-US" sz="2400" kern="12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  malaria </a:t>
                      </a:r>
                      <a:endParaRPr lang="en-US" sz="24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20264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B0F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P. </a:t>
                      </a:r>
                      <a:r>
                        <a:rPr lang="en-US" sz="2400" i="1" dirty="0" err="1" smtClean="0">
                          <a:solidFill>
                            <a:srgbClr val="00B0F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ovale</a:t>
                      </a:r>
                      <a:endParaRPr lang="en-US" sz="2400" i="1" dirty="0">
                        <a:solidFill>
                          <a:srgbClr val="00B0F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i="1" kern="1200" dirty="0" smtClean="0">
                          <a:solidFill>
                            <a:srgbClr val="00B0F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Anopheles  </a:t>
                      </a:r>
                      <a:r>
                        <a:rPr kumimoji="0" lang="en-US" sz="2400" kern="1200" baseline="0" dirty="0" smtClean="0">
                          <a:solidFill>
                            <a:srgbClr val="00B0F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spp.</a:t>
                      </a:r>
                      <a:endParaRPr kumimoji="0" lang="en-US" sz="2400" kern="1200" dirty="0" smtClean="0">
                        <a:solidFill>
                          <a:srgbClr val="00B0F0"/>
                        </a:solidFill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just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kumimoji="0" lang="en-US" sz="2400" kern="1200" dirty="0" smtClean="0">
                          <a:solidFill>
                            <a:srgbClr val="00B0F0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mild tertian malaria </a:t>
                      </a:r>
                      <a:endParaRPr lang="en-US" sz="2400" dirty="0">
                        <a:solidFill>
                          <a:srgbClr val="00B0F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>Plasmodium </a:t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  <a:latin typeface="Arial Black" pitchFamily="34" charset="0"/>
              </a:rPr>
              <a:t>Sporozoite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4000" dirty="0" smtClean="0">
                <a:latin typeface="Arial Black" pitchFamily="34" charset="0"/>
              </a:rPr>
              <a:t>is the </a:t>
            </a:r>
            <a:r>
              <a:rPr lang="en-US" sz="4000" b="1" dirty="0" smtClean="0">
                <a:latin typeface="Arial Black" pitchFamily="34" charset="0"/>
              </a:rPr>
              <a:t>infective stage.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40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latin typeface="Arial Black" pitchFamily="34" charset="0"/>
              </a:rPr>
              <a:t>Cryptozoite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latin typeface="Arial Black" pitchFamily="34" charset="0"/>
              </a:rPr>
              <a:t>is called first generation pre-</a:t>
            </a:r>
            <a:r>
              <a:rPr lang="en-US" sz="4000" dirty="0" err="1" smtClean="0">
                <a:solidFill>
                  <a:srgbClr val="00B0F0"/>
                </a:solidFill>
                <a:latin typeface="Arial Black" pitchFamily="34" charset="0"/>
              </a:rPr>
              <a:t>erythrocytic</a:t>
            </a:r>
            <a:r>
              <a:rPr lang="en-US" sz="4000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4000" dirty="0" err="1" smtClean="0">
                <a:solidFill>
                  <a:srgbClr val="00B0F0"/>
                </a:solidFill>
                <a:latin typeface="Arial Black" pitchFamily="34" charset="0"/>
              </a:rPr>
              <a:t>schizonts</a:t>
            </a:r>
            <a:r>
              <a:rPr lang="en-US" sz="4000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40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dirty="0" smtClean="0">
                <a:latin typeface="Arial Black" pitchFamily="34" charset="0"/>
              </a:rPr>
              <a:t>Second generation pre-</a:t>
            </a:r>
            <a:r>
              <a:rPr lang="en-US" sz="4000" dirty="0" err="1" smtClean="0">
                <a:latin typeface="Arial Black" pitchFamily="34" charset="0"/>
              </a:rPr>
              <a:t>erythrocytic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schizonts</a:t>
            </a:r>
            <a:r>
              <a:rPr lang="en-US" sz="4000" dirty="0" smtClean="0">
                <a:latin typeface="Arial Black" pitchFamily="34" charset="0"/>
              </a:rPr>
              <a:t> are </a:t>
            </a:r>
            <a:r>
              <a:rPr lang="en-US" sz="4000" dirty="0" err="1" smtClean="0">
                <a:solidFill>
                  <a:srgbClr val="0070C0"/>
                </a:solidFill>
                <a:latin typeface="Arial Black" pitchFamily="34" charset="0"/>
              </a:rPr>
              <a:t>metacrytozoites</a:t>
            </a:r>
            <a:r>
              <a:rPr lang="en-US" sz="4000" dirty="0" smtClean="0">
                <a:latin typeface="Arial Black" pitchFamily="34" charset="0"/>
              </a:rPr>
              <a:t> whereas </a:t>
            </a:r>
            <a:r>
              <a:rPr lang="en-US" sz="4000" dirty="0" err="1" smtClean="0">
                <a:solidFill>
                  <a:srgbClr val="FF0000"/>
                </a:solidFill>
                <a:latin typeface="Arial Black" pitchFamily="34" charset="0"/>
              </a:rPr>
              <a:t>phaenerozoites</a:t>
            </a:r>
            <a:r>
              <a:rPr lang="en-US" sz="4000" dirty="0" smtClean="0">
                <a:latin typeface="Arial Black" pitchFamily="34" charset="0"/>
              </a:rPr>
              <a:t> are called </a:t>
            </a:r>
            <a:r>
              <a:rPr lang="en-US" sz="4000" dirty="0" err="1" smtClean="0">
                <a:latin typeface="Arial Black" pitchFamily="34" charset="0"/>
              </a:rPr>
              <a:t>exoerythrocytic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schizonts</a:t>
            </a:r>
            <a:r>
              <a:rPr lang="en-US" sz="4000" dirty="0" smtClean="0">
                <a:latin typeface="Arial Black" pitchFamily="34" charset="0"/>
              </a:rPr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40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dirty="0" smtClean="0">
                <a:latin typeface="Arial Black" pitchFamily="34" charset="0"/>
              </a:rPr>
              <a:t>•   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By  </a:t>
            </a:r>
            <a:r>
              <a:rPr lang="en-US" sz="4000" dirty="0" err="1" smtClean="0">
                <a:solidFill>
                  <a:srgbClr val="0070C0"/>
                </a:solidFill>
                <a:latin typeface="Arial Black" pitchFamily="34" charset="0"/>
              </a:rPr>
              <a:t>exflagellation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  process  6-8  flagella  like  microgamete  occur  from </a:t>
            </a:r>
            <a:r>
              <a:rPr lang="en-US" sz="4000" dirty="0" err="1" smtClean="0">
                <a:solidFill>
                  <a:srgbClr val="0070C0"/>
                </a:solidFill>
                <a:latin typeface="Arial Black" pitchFamily="34" charset="0"/>
              </a:rPr>
              <a:t>macrogametocyte</a:t>
            </a:r>
            <a:r>
              <a:rPr lang="en-US" sz="4000" dirty="0" smtClean="0">
                <a:solidFill>
                  <a:srgbClr val="0070C0"/>
                </a:solidFill>
                <a:latin typeface="Arial Black" pitchFamily="34" charset="0"/>
              </a:rPr>
              <a:t> in the mosquito gut.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4000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40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4000" dirty="0" smtClean="0">
                <a:latin typeface="Arial Black" pitchFamily="34" charset="0"/>
              </a:rPr>
              <a:t> </a:t>
            </a:r>
            <a:endParaRPr lang="en-US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8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Life- cycle of </a:t>
            </a:r>
            <a:r>
              <a:rPr lang="en-US" sz="4000" i="1" dirty="0" smtClean="0">
                <a:solidFill>
                  <a:srgbClr val="7030A0"/>
                </a:solidFill>
                <a:latin typeface="Arial Black" pitchFamily="34" charset="0"/>
              </a:rPr>
              <a:t>Plasmodium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146" name="Picture 2" descr="C:\Users\Dr.Ajit\Desktop\32-scientistsd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8686800" cy="55626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347864" y="65659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4407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pPr algn="ctr"/>
            <a:r>
              <a:rPr lang="en-US" sz="4000" i="1" dirty="0" smtClean="0">
                <a:latin typeface="Arial Black" pitchFamily="34" charset="0"/>
              </a:rPr>
              <a:t>Life- cycle of Plasmodium</a:t>
            </a:r>
            <a:endParaRPr lang="en-US" sz="4000" i="1" dirty="0"/>
          </a:p>
        </p:txBody>
      </p:sp>
      <p:pic>
        <p:nvPicPr>
          <p:cNvPr id="7170" name="Picture 2" descr="C:\Users\Dr.Ajit\Desktop\download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057401"/>
            <a:ext cx="5867400" cy="44196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3242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latin typeface="Arial Black" pitchFamily="34" charset="0"/>
              </a:rPr>
              <a:t>Plasmodium </a:t>
            </a:r>
            <a:br>
              <a:rPr lang="en-US" sz="3600" b="1" i="1" dirty="0" smtClean="0">
                <a:latin typeface="Arial Black" pitchFamily="34" charset="0"/>
              </a:rPr>
            </a:br>
            <a:endParaRPr lang="en-US" sz="3600" b="1" i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A mosquito once infected remains infected for its life span, transmitting malarial parasites every time if it takes a blood meal.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Release of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merozoite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from RBCs is associated with fever in case of human malaria.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Fever does not appear to be a characteristic syndrome in avian hosts.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On entering the RBC of vertebrate hosts, the </a:t>
            </a:r>
            <a:r>
              <a:rPr lang="en-US" sz="2800" dirty="0" err="1" smtClean="0">
                <a:latin typeface="Arial Black" pitchFamily="34" charset="0"/>
              </a:rPr>
              <a:t>merozoite</a:t>
            </a:r>
            <a:r>
              <a:rPr lang="en-US" sz="2800" dirty="0" smtClean="0">
                <a:latin typeface="Arial Black" pitchFamily="34" charset="0"/>
              </a:rPr>
              <a:t> rounds up to form a </a:t>
            </a:r>
            <a:r>
              <a:rPr lang="en-US" sz="2800" dirty="0" err="1" smtClean="0">
                <a:latin typeface="Arial Black" pitchFamily="34" charset="0"/>
              </a:rPr>
              <a:t>trophozoite</a:t>
            </a:r>
            <a:r>
              <a:rPr lang="en-US" sz="2800" dirty="0" smtClean="0">
                <a:latin typeface="Arial Black" pitchFamily="34" charset="0"/>
              </a:rPr>
              <a:t> then </a:t>
            </a:r>
            <a:r>
              <a:rPr lang="en-US" sz="2800" u="sng" dirty="0" smtClean="0">
                <a:latin typeface="Arial Black" pitchFamily="34" charset="0"/>
              </a:rPr>
              <a:t>signet ring form </a:t>
            </a:r>
            <a:r>
              <a:rPr lang="en-US" sz="2800" dirty="0" smtClean="0">
                <a:latin typeface="Arial Black" pitchFamily="34" charset="0"/>
              </a:rPr>
              <a:t>developed inside the R.B.C.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latin typeface="Arial Black" pitchFamily="34" charset="0"/>
              </a:rPr>
              <a:t> </a:t>
            </a: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9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304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i="1" dirty="0" smtClean="0">
                <a:latin typeface="Arial Black" pitchFamily="34" charset="0"/>
              </a:rPr>
              <a:t>Plasmodium </a:t>
            </a:r>
            <a:br>
              <a:rPr lang="en-US" sz="3600" b="1" i="1" dirty="0" smtClean="0">
                <a:latin typeface="Arial Black" pitchFamily="34" charset="0"/>
              </a:rPr>
            </a:br>
            <a:endParaRPr lang="en-US" sz="3600" b="1" i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85800"/>
            <a:ext cx="6629400" cy="61722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endParaRPr lang="en-US" sz="96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 Pathogenesis and clinical signs:</a:t>
            </a:r>
          </a:p>
          <a:p>
            <a:pPr algn="just">
              <a:buNone/>
            </a:pPr>
            <a:endParaRPr lang="en-US" sz="96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9600" dirty="0" smtClean="0">
                <a:solidFill>
                  <a:srgbClr val="7030A0"/>
                </a:solidFill>
                <a:latin typeface="Arial Black" pitchFamily="34" charset="0"/>
              </a:rPr>
              <a:t>Chickens are more susceptible than adult birds.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96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9600" dirty="0" smtClean="0">
                <a:solidFill>
                  <a:srgbClr val="7030A0"/>
                </a:solidFill>
                <a:latin typeface="Arial Black" pitchFamily="34" charset="0"/>
              </a:rPr>
              <a:t>Symptoms consists of progressive emaciation, anemia, paralysis, cerebral stroke etc.</a:t>
            </a:r>
          </a:p>
          <a:p>
            <a:pPr algn="just"/>
            <a:endParaRPr lang="en-US" sz="6000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60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Diagnosis</a:t>
            </a:r>
            <a:r>
              <a:rPr lang="en-US" sz="9600" dirty="0" smtClean="0">
                <a:solidFill>
                  <a:srgbClr val="0070C0"/>
                </a:solidFill>
                <a:latin typeface="Arial Black" pitchFamily="34" charset="0"/>
              </a:rPr>
              <a:t>:- On the basis of clinical signs, by demonstration of </a:t>
            </a:r>
            <a:r>
              <a:rPr lang="en-US" sz="9600" dirty="0" err="1" smtClean="0">
                <a:solidFill>
                  <a:srgbClr val="0070C0"/>
                </a:solidFill>
                <a:latin typeface="Arial Black" pitchFamily="34" charset="0"/>
              </a:rPr>
              <a:t>trohozoite</a:t>
            </a:r>
            <a:r>
              <a:rPr lang="en-US" sz="9600" dirty="0" smtClean="0">
                <a:solidFill>
                  <a:srgbClr val="0070C0"/>
                </a:solidFill>
                <a:latin typeface="Arial Black" pitchFamily="34" charset="0"/>
              </a:rPr>
              <a:t> inside the RBCs.</a:t>
            </a:r>
            <a:endParaRPr lang="en-US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sz="9600" dirty="0" smtClean="0">
                <a:solidFill>
                  <a:srgbClr val="FF0000"/>
                </a:solidFill>
                <a:latin typeface="Arial Black" pitchFamily="34" charset="0"/>
              </a:rPr>
              <a:t>Treatment: </a:t>
            </a:r>
            <a:endParaRPr lang="en-US" sz="9600" dirty="0" smtClean="0">
              <a:latin typeface="Arial Black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9600" dirty="0" err="1" smtClean="0">
                <a:solidFill>
                  <a:srgbClr val="00B0F0"/>
                </a:solidFill>
                <a:latin typeface="Arial Black" pitchFamily="34" charset="0"/>
              </a:rPr>
              <a:t>Primaquine</a:t>
            </a:r>
            <a:endParaRPr lang="en-US" sz="9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9600" dirty="0" err="1" smtClean="0">
                <a:solidFill>
                  <a:srgbClr val="00B0F0"/>
                </a:solidFill>
                <a:latin typeface="Arial Black" pitchFamily="34" charset="0"/>
              </a:rPr>
              <a:t>Chloroquine</a:t>
            </a:r>
            <a:r>
              <a:rPr lang="en-US" sz="96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r>
              <a:rPr lang="en-US" sz="9600" dirty="0" err="1" smtClean="0">
                <a:solidFill>
                  <a:srgbClr val="00B0F0"/>
                </a:solidFill>
                <a:latin typeface="Arial Black" pitchFamily="34" charset="0"/>
              </a:rPr>
              <a:t>Pyrimethamine</a:t>
            </a:r>
            <a:r>
              <a:rPr lang="en-US" sz="9600" dirty="0" smtClean="0">
                <a:solidFill>
                  <a:srgbClr val="00B0F0"/>
                </a:solidFill>
                <a:latin typeface="Arial Black" pitchFamily="34" charset="0"/>
              </a:rPr>
              <a:t> etc.</a:t>
            </a:r>
          </a:p>
          <a:p>
            <a:pPr algn="just">
              <a:buNone/>
            </a:pPr>
            <a:r>
              <a:rPr lang="en-US" sz="96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latin typeface="Arial Black" pitchFamily="34" charset="0"/>
              </a:rPr>
              <a:t> </a:t>
            </a: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9634" name="Picture 2" descr="G:\images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685800"/>
            <a:ext cx="2438400" cy="2590800"/>
          </a:xfrm>
          <a:prstGeom prst="rect">
            <a:avLst/>
          </a:prstGeom>
          <a:noFill/>
        </p:spPr>
      </p:pic>
      <p:pic>
        <p:nvPicPr>
          <p:cNvPr id="8194" name="Picture 2" descr="C:\Users\Dr.Ajit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9407" y="4293096"/>
            <a:ext cx="2486025" cy="1838325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 rot="21036055">
            <a:off x="6183560" y="5693059"/>
            <a:ext cx="1447800" cy="950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7935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 Black" pitchFamily="34" charset="0"/>
              </a:rPr>
              <a:t>Family: </a:t>
            </a:r>
            <a:r>
              <a:rPr lang="en-US" sz="3600" b="1" dirty="0" err="1" smtClean="0">
                <a:latin typeface="Arial Black" pitchFamily="34" charset="0"/>
              </a:rPr>
              <a:t>Plasmodiidae</a:t>
            </a: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Heteroxenous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parasites.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Schizogony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 occurs  in  vertebrates  and 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gametogony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 and 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sporogony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 in invertebrates.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92D050"/>
                </a:solidFill>
                <a:latin typeface="Arial Black" pitchFamily="34" charset="0"/>
              </a:rPr>
              <a:t>Pigment  </a:t>
            </a:r>
            <a:r>
              <a:rPr lang="en-US" sz="2800" b="1" dirty="0" smtClean="0">
                <a:solidFill>
                  <a:srgbClr val="92D050"/>
                </a:solidFill>
                <a:latin typeface="Arial Black" pitchFamily="34" charset="0"/>
              </a:rPr>
              <a:t>(</a:t>
            </a:r>
            <a:r>
              <a:rPr lang="en-US" sz="2800" b="1" dirty="0" err="1" smtClean="0">
                <a:solidFill>
                  <a:srgbClr val="92D050"/>
                </a:solidFill>
                <a:latin typeface="Arial Black" pitchFamily="34" charset="0"/>
              </a:rPr>
              <a:t>haemozoin</a:t>
            </a:r>
            <a:r>
              <a:rPr lang="en-US" sz="2800" b="1" dirty="0" smtClean="0">
                <a:solidFill>
                  <a:srgbClr val="92D050"/>
                </a:solidFill>
                <a:latin typeface="Arial Black" pitchFamily="34" charset="0"/>
              </a:rPr>
              <a:t>)  </a:t>
            </a:r>
            <a:r>
              <a:rPr lang="en-US" sz="2800" dirty="0" smtClean="0">
                <a:solidFill>
                  <a:srgbClr val="92D050"/>
                </a:solidFill>
                <a:latin typeface="Arial Black" pitchFamily="34" charset="0"/>
              </a:rPr>
              <a:t>is  usually  formed  in  the  host  cell  except </a:t>
            </a:r>
            <a:r>
              <a:rPr lang="en-US" sz="2800" i="1" dirty="0" err="1" smtClean="0">
                <a:solidFill>
                  <a:srgbClr val="92D050"/>
                </a:solidFill>
                <a:latin typeface="Arial Black" pitchFamily="34" charset="0"/>
              </a:rPr>
              <a:t>Leucocytozoon</a:t>
            </a:r>
            <a:r>
              <a:rPr lang="en-US" sz="2800" dirty="0" smtClean="0">
                <a:solidFill>
                  <a:srgbClr val="92D050"/>
                </a:solidFill>
                <a:latin typeface="Arial Black" pitchFamily="34" charset="0"/>
              </a:rPr>
              <a:t> spp.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Genus :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Haemoproteus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Leucocytozoon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and</a:t>
            </a:r>
          </a:p>
          <a:p>
            <a:pPr marL="0" indent="0" algn="just">
              <a:buNone/>
            </a:pPr>
            <a:r>
              <a:rPr lang="en-US" sz="2800" i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               Plasmodium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)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35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Arial Black" pitchFamily="34" charset="0"/>
              </a:rPr>
              <a:t>Family: </a:t>
            </a:r>
            <a:r>
              <a:rPr lang="en-US" sz="3600" b="1" dirty="0" err="1" smtClean="0">
                <a:solidFill>
                  <a:srgbClr val="002060"/>
                </a:solidFill>
                <a:latin typeface="Arial Black" pitchFamily="34" charset="0"/>
              </a:rPr>
              <a:t>Haemogregarinidae</a:t>
            </a: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92696"/>
            <a:ext cx="6248400" cy="61653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400" dirty="0" smtClean="0">
                <a:latin typeface="Arial Black" pitchFamily="34" charset="0"/>
              </a:rPr>
              <a:t>           </a:t>
            </a:r>
            <a:r>
              <a:rPr lang="en-US" sz="3000" dirty="0" smtClean="0">
                <a:solidFill>
                  <a:srgbClr val="FF0000"/>
                </a:solidFill>
                <a:latin typeface="Arial Black" pitchFamily="34" charset="0"/>
              </a:rPr>
              <a:t>Morphology: </a:t>
            </a:r>
          </a:p>
          <a:p>
            <a:pPr algn="just"/>
            <a:r>
              <a:rPr lang="en-US" sz="2400" dirty="0" smtClean="0">
                <a:latin typeface="Arial Black" pitchFamily="34" charset="0"/>
              </a:rPr>
              <a:t>Micro-</a:t>
            </a:r>
            <a:r>
              <a:rPr lang="en-US" sz="2400" dirty="0" err="1" smtClean="0">
                <a:latin typeface="Arial Black" pitchFamily="34" charset="0"/>
              </a:rPr>
              <a:t>gamonts</a:t>
            </a:r>
            <a:r>
              <a:rPr lang="en-US" sz="2400" dirty="0" smtClean="0">
                <a:latin typeface="Arial Black" pitchFamily="34" charset="0"/>
              </a:rPr>
              <a:t> and macro-</a:t>
            </a:r>
            <a:r>
              <a:rPr lang="en-US" sz="2400" dirty="0" err="1" smtClean="0">
                <a:latin typeface="Arial Black" pitchFamily="34" charset="0"/>
              </a:rPr>
              <a:t>gamonts</a:t>
            </a:r>
            <a:r>
              <a:rPr lang="en-US" sz="2400" dirty="0" smtClean="0">
                <a:latin typeface="Arial Black" pitchFamily="34" charset="0"/>
              </a:rPr>
              <a:t> become attached to each other in pairs </a:t>
            </a:r>
            <a:r>
              <a:rPr lang="en-US" sz="2400" b="1" u="sng" dirty="0" smtClean="0">
                <a:latin typeface="Arial Black" pitchFamily="34" charset="0"/>
              </a:rPr>
              <a:t>(syzygy)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during development into gametes.</a:t>
            </a: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3200" i="1" u="sng" dirty="0" err="1" smtClean="0">
                <a:solidFill>
                  <a:srgbClr val="7030A0"/>
                </a:solidFill>
                <a:latin typeface="Arial Black" pitchFamily="34" charset="0"/>
              </a:rPr>
              <a:t>Hepatozoon</a:t>
            </a:r>
            <a:r>
              <a:rPr lang="en-US" sz="3200" i="1" u="sng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Black" pitchFamily="34" charset="0"/>
              </a:rPr>
              <a:t>canis</a:t>
            </a:r>
            <a:endParaRPr lang="en-US" sz="3200" i="1" u="sng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Final host :-</a:t>
            </a:r>
            <a:r>
              <a:rPr lang="en-US" sz="2800" dirty="0" smtClean="0">
                <a:latin typeface="Arial Black" pitchFamily="34" charset="0"/>
              </a:rPr>
              <a:t> Dog, cat and jackal.</a:t>
            </a: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Vector:- </a:t>
            </a:r>
            <a:r>
              <a:rPr lang="en-US" sz="2800" i="1" dirty="0" err="1" smtClean="0">
                <a:latin typeface="Arial Black" pitchFamily="34" charset="0"/>
              </a:rPr>
              <a:t>Rhipicephalus</a:t>
            </a:r>
            <a:r>
              <a:rPr lang="en-US" sz="2800" i="1" dirty="0" smtClean="0">
                <a:latin typeface="Arial Black" pitchFamily="34" charset="0"/>
              </a:rPr>
              <a:t> </a:t>
            </a:r>
            <a:r>
              <a:rPr lang="en-US" sz="2800" i="1" dirty="0" err="1" smtClean="0">
                <a:latin typeface="Arial Black" pitchFamily="34" charset="0"/>
              </a:rPr>
              <a:t>sanguineus</a:t>
            </a:r>
            <a:endParaRPr lang="en-US" sz="2800" i="1" dirty="0" smtClean="0"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Transmission:  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Dog gets the infection by the ingestion of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sporocysts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infected tick.</a:t>
            </a:r>
          </a:p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Dr.Ajit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800600"/>
            <a:ext cx="2466975" cy="1600200"/>
          </a:xfrm>
          <a:prstGeom prst="rect">
            <a:avLst/>
          </a:prstGeom>
          <a:noFill/>
        </p:spPr>
      </p:pic>
      <p:pic>
        <p:nvPicPr>
          <p:cNvPr id="6" name="Picture 5" descr="derma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914400"/>
            <a:ext cx="2514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276600"/>
            <a:ext cx="1790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0310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en-US" sz="3200" u="sng" dirty="0" smtClean="0">
                <a:solidFill>
                  <a:srgbClr val="FF0000"/>
                </a:solidFill>
                <a:latin typeface="Arial Black" pitchFamily="34" charset="0"/>
              </a:rPr>
              <a:t>Morphology:</a:t>
            </a:r>
            <a:endParaRPr lang="en-US" sz="2800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Gametocyte: 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Elongated or rectangular gametocyte  (8-12 µm X 3-6 µm)found in circulating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neutrophils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. </a:t>
            </a:r>
          </a:p>
          <a:p>
            <a:pPr algn="just">
              <a:buNone/>
            </a:pPr>
            <a:endParaRPr lang="en-US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       </a:t>
            </a:r>
          </a:p>
          <a:p>
            <a:pPr algn="just">
              <a:buNone/>
            </a:pPr>
            <a:endParaRPr lang="en-US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just"/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Oocyst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:  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each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sporocyst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contains 30-50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sporocysts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and each 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sporocysts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 contains about 16 banana-shaped </a:t>
            </a:r>
            <a:r>
              <a:rPr lang="en-US" sz="2800" dirty="0" err="1" smtClean="0">
                <a:solidFill>
                  <a:srgbClr val="7030A0"/>
                </a:solidFill>
                <a:latin typeface="Arial Black" pitchFamily="34" charset="0"/>
              </a:rPr>
              <a:t>sporozoites</a:t>
            </a:r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</a:p>
        </p:txBody>
      </p:sp>
      <p:pic>
        <p:nvPicPr>
          <p:cNvPr id="8" name="Picture 2" descr="C:\Users\Dr.Ajit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819400"/>
            <a:ext cx="3221785" cy="1828800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>
            <a:off x="4114800" y="3657600"/>
            <a:ext cx="2667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3429000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            Gametocyte      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        inside </a:t>
            </a:r>
            <a:r>
              <a:rPr lang="en-US" sz="2000" dirty="0" err="1" smtClean="0">
                <a:solidFill>
                  <a:srgbClr val="FF0000"/>
                </a:solidFill>
                <a:latin typeface="Arial Black" pitchFamily="34" charset="0"/>
              </a:rPr>
              <a:t>neutrophil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91680" y="0"/>
            <a:ext cx="6589199" cy="1280890"/>
          </a:xfrm>
        </p:spPr>
        <p:txBody>
          <a:bodyPr/>
          <a:lstStyle/>
          <a:p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Hepatozoon</a:t>
            </a:r>
            <a:r>
              <a:rPr lang="en-IN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canis</a:t>
            </a:r>
            <a:endParaRPr lang="en-IN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77909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7030A0"/>
                </a:solidFill>
              </a:rPr>
              <a:t>Life-cycle of </a:t>
            </a:r>
            <a:r>
              <a:rPr lang="en-US" sz="3600" b="1" i="1" dirty="0" smtClean="0">
                <a:solidFill>
                  <a:srgbClr val="7030A0"/>
                </a:solidFill>
              </a:rPr>
              <a:t>H. </a:t>
            </a:r>
            <a:r>
              <a:rPr lang="en-US" sz="3600" b="1" i="1" dirty="0" err="1" smtClean="0">
                <a:solidFill>
                  <a:srgbClr val="7030A0"/>
                </a:solidFill>
              </a:rPr>
              <a:t>canis</a:t>
            </a:r>
            <a:endParaRPr lang="en-IN" sz="36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E:\a02fig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00" y="1268760"/>
            <a:ext cx="8084888" cy="551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629400" y="558924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12971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Pathogenesis and symptoms :-</a:t>
            </a:r>
          </a:p>
          <a:p>
            <a:pPr algn="just"/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H.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canis</a:t>
            </a:r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may also found in apparently healthy dogs. </a:t>
            </a:r>
          </a:p>
          <a:p>
            <a:pPr algn="just"/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Recurrent  fever, 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anaemia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, progressive  emaciation,  splenomegaly  and lumbar paralysis are clinical signs in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Hepatozoonosis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Diagnosis: 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B</a:t>
            </a:r>
            <a:r>
              <a:rPr lang="en-US" sz="2800" dirty="0" smtClean="0">
                <a:latin typeface="Arial Black" pitchFamily="34" charset="0"/>
              </a:rPr>
              <a:t>y the detection of </a:t>
            </a:r>
            <a:r>
              <a:rPr lang="en-US" sz="2800" u="sng" dirty="0" smtClean="0">
                <a:latin typeface="Arial Black" pitchFamily="34" charset="0"/>
              </a:rPr>
              <a:t>elongated or rectangular gametocyte stage </a:t>
            </a:r>
            <a:r>
              <a:rPr lang="en-US" sz="2800" dirty="0" smtClean="0">
                <a:latin typeface="Arial Black" pitchFamily="34" charset="0"/>
              </a:rPr>
              <a:t>inside the </a:t>
            </a:r>
            <a:r>
              <a:rPr lang="en-US" sz="2800" u="sng" dirty="0" err="1" smtClean="0">
                <a:latin typeface="Arial Black" pitchFamily="34" charset="0"/>
              </a:rPr>
              <a:t>neutrophil</a:t>
            </a:r>
            <a:r>
              <a:rPr lang="en-US" sz="2800" dirty="0" smtClean="0">
                <a:latin typeface="Arial Black" pitchFamily="34" charset="0"/>
              </a:rPr>
              <a:t> in stained blood smear.</a:t>
            </a:r>
          </a:p>
          <a:p>
            <a:pPr algn="just"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Demonstration of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schizonts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in spleen or bone marrow biopsy smear.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5" y="116632"/>
            <a:ext cx="6986736" cy="792088"/>
          </a:xfrm>
        </p:spPr>
        <p:txBody>
          <a:bodyPr/>
          <a:lstStyle/>
          <a:p>
            <a:pPr algn="ctr"/>
            <a:r>
              <a:rPr lang="en-IN" dirty="0" smtClean="0"/>
              <a:t> </a:t>
            </a:r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Hepatozoon</a:t>
            </a:r>
            <a:r>
              <a:rPr lang="en-IN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canis</a:t>
            </a:r>
            <a:endParaRPr lang="en-IN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2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Treatment :-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latin typeface="Arial Black" pitchFamily="34" charset="0"/>
              </a:rPr>
              <a:t>Imidocarb</a:t>
            </a: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err="1" smtClean="0">
                <a:latin typeface="Arial Black" pitchFamily="34" charset="0"/>
              </a:rPr>
              <a:t>diproprionate</a:t>
            </a:r>
            <a:r>
              <a:rPr lang="en-US" sz="2800" dirty="0" smtClean="0">
                <a:latin typeface="Arial Black" pitchFamily="34" charset="0"/>
              </a:rPr>
              <a:t> and </a:t>
            </a:r>
            <a:r>
              <a:rPr lang="en-US" sz="2800" dirty="0" err="1" smtClean="0">
                <a:latin typeface="Arial Black" pitchFamily="34" charset="0"/>
              </a:rPr>
              <a:t>Doxycline</a:t>
            </a:r>
            <a:r>
              <a:rPr lang="en-US" sz="2800" dirty="0" smtClean="0">
                <a:latin typeface="Arial Black" pitchFamily="34" charset="0"/>
              </a:rPr>
              <a:t> (@ 5 mg/kg </a:t>
            </a:r>
            <a:r>
              <a:rPr lang="en-US" sz="2800" dirty="0" err="1" smtClean="0">
                <a:latin typeface="Arial Black" pitchFamily="34" charset="0"/>
              </a:rPr>
              <a:t>b.wt</a:t>
            </a:r>
            <a:r>
              <a:rPr lang="en-US" sz="2800" dirty="0" smtClean="0">
                <a:latin typeface="Arial Black" pitchFamily="34" charset="0"/>
              </a:rPr>
              <a:t>.) orally are the drugs used in the treatment of </a:t>
            </a:r>
            <a:r>
              <a:rPr lang="en-US" sz="2800" dirty="0" err="1" smtClean="0">
                <a:latin typeface="Arial Black" pitchFamily="34" charset="0"/>
              </a:rPr>
              <a:t>hepatozonosis</a:t>
            </a:r>
            <a:r>
              <a:rPr lang="en-US" sz="2800" dirty="0" smtClean="0">
                <a:latin typeface="Arial Black" pitchFamily="34" charset="0"/>
              </a:rPr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Control :-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By controlling vector i.e. ticks.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864096"/>
          </a:xfrm>
        </p:spPr>
        <p:txBody>
          <a:bodyPr>
            <a:normAutofit/>
          </a:bodyPr>
          <a:lstStyle/>
          <a:p>
            <a:pPr algn="ctr"/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Hepatozoon</a:t>
            </a:r>
            <a:r>
              <a:rPr lang="en-IN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IN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canis</a:t>
            </a:r>
            <a:endParaRPr lang="en-IN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0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582922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2546445" y="2967335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IN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en-IN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71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Haemoproteus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Haemoproteus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columbae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latin typeface="Arial Black" pitchFamily="34" charset="0"/>
              </a:rPr>
              <a:t>affects pigeon and dove whereas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Haemoproteus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meleagridis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latin typeface="Arial Black" pitchFamily="34" charset="0"/>
              </a:rPr>
              <a:t>found in turkeys.</a:t>
            </a: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latin typeface="Arial Black" pitchFamily="34" charset="0"/>
              </a:rPr>
              <a:t> 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Vector : 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Hippoboscid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fly i.e.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Pseudolynchia</a:t>
            </a:r>
            <a:r>
              <a:rPr lang="en-US" sz="2800" i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canariensis</a:t>
            </a:r>
            <a:r>
              <a:rPr lang="en-US" sz="2800" i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or  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Pseudolynchia</a:t>
            </a:r>
            <a:r>
              <a:rPr lang="en-US" sz="2800" i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B0F0"/>
                </a:solidFill>
                <a:latin typeface="Arial Black" pitchFamily="34" charset="0"/>
              </a:rPr>
              <a:t>maura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</a:p>
          <a:p>
            <a:pPr algn="just">
              <a:buNone/>
            </a:pPr>
            <a:endParaRPr lang="en-US" sz="28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Picture 3" descr="G:\hae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343400"/>
            <a:ext cx="3606800" cy="2514600"/>
          </a:xfrm>
          <a:prstGeom prst="rect">
            <a:avLst/>
          </a:prstGeom>
          <a:noFill/>
        </p:spPr>
      </p:pic>
      <p:pic>
        <p:nvPicPr>
          <p:cNvPr id="11" name="Picture 4" descr="G:\dov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828800"/>
            <a:ext cx="2198542" cy="1576387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6786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Life-cycle of </a:t>
            </a:r>
            <a:r>
              <a:rPr lang="en-US" sz="4000" i="1" dirty="0" err="1" smtClean="0">
                <a:solidFill>
                  <a:srgbClr val="7030A0"/>
                </a:solidFill>
                <a:latin typeface="Arial Black" pitchFamily="34" charset="0"/>
              </a:rPr>
              <a:t>Haemoproteus</a:t>
            </a:r>
            <a:endParaRPr lang="en-US" sz="4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0658" name="Picture 2" descr="G:\haemoproteu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8305800" cy="5614105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8568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Haemoproteus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           Morphology : </a:t>
            </a:r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Gaemetocyte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: </a:t>
            </a:r>
            <a:r>
              <a:rPr lang="en-US" sz="2800" u="sng" dirty="0" smtClean="0">
                <a:solidFill>
                  <a:srgbClr val="0070C0"/>
                </a:solidFill>
                <a:latin typeface="Arial Black" pitchFamily="34" charset="0"/>
              </a:rPr>
              <a:t>Gametocyte  is  elongate,  crescent  shaped 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found </a:t>
            </a:r>
            <a:r>
              <a:rPr lang="en-US" sz="2800" u="sng" dirty="0" smtClean="0">
                <a:solidFill>
                  <a:srgbClr val="0070C0"/>
                </a:solidFill>
                <a:latin typeface="Arial Black" pitchFamily="34" charset="0"/>
              </a:rPr>
              <a:t>inside the RBC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which  partially  encircle  the nucleus of RBC in the form of </a:t>
            </a:r>
            <a:r>
              <a:rPr lang="en-US" sz="2800" u="sng" dirty="0" smtClean="0">
                <a:solidFill>
                  <a:srgbClr val="0070C0"/>
                </a:solidFill>
                <a:latin typeface="Arial Black" pitchFamily="34" charset="0"/>
              </a:rPr>
              <a:t>halter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. 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Infective stage : 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sporozoites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which form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schizonts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containing 15 or more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unpigmented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rgbClr val="00B0F0"/>
                </a:solidFill>
                <a:latin typeface="Arial Black" pitchFamily="34" charset="0"/>
              </a:rPr>
              <a:t>uninucleated</a:t>
            </a:r>
            <a:r>
              <a:rPr lang="en-US" sz="2800" b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800" b="1" u="sng" dirty="0" err="1" smtClean="0">
                <a:solidFill>
                  <a:srgbClr val="00B050"/>
                </a:solidFill>
                <a:latin typeface="Arial Black" pitchFamily="34" charset="0"/>
              </a:rPr>
              <a:t>cytomeres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</a:p>
          <a:p>
            <a:pPr algn="just">
              <a:buNone/>
            </a:pPr>
            <a:endParaRPr lang="en-US" sz="28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" name="Picture 2" descr="G:\haemoprote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71800"/>
            <a:ext cx="2971801" cy="1905000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26018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Haemoproteus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80728"/>
            <a:ext cx="6781800" cy="587727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          Pathogenesis and Symptoms: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Infection is usually symptomless but in heavy infection, affected bird may appear restless, anorexia, </a:t>
            </a:r>
            <a:r>
              <a:rPr lang="en-US" sz="2800" dirty="0" err="1" smtClean="0">
                <a:latin typeface="Arial Black" pitchFamily="34" charset="0"/>
              </a:rPr>
              <a:t>anaemia</a:t>
            </a:r>
            <a:r>
              <a:rPr lang="en-US" sz="2800" dirty="0" smtClean="0">
                <a:latin typeface="Arial Black" pitchFamily="34" charset="0"/>
              </a:rPr>
              <a:t>, enlarged liver and spleen etc.</a:t>
            </a:r>
          </a:p>
          <a:p>
            <a:pPr algn="just">
              <a:buNone/>
            </a:pPr>
            <a:endParaRPr lang="en-US" sz="2800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Diagnosis:-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By demonstration of </a:t>
            </a:r>
            <a:r>
              <a:rPr lang="en-US" sz="2800" u="sng" dirty="0" smtClean="0">
                <a:solidFill>
                  <a:srgbClr val="0070C0"/>
                </a:solidFill>
                <a:latin typeface="Arial Black" pitchFamily="34" charset="0"/>
              </a:rPr>
              <a:t>halter shaped gametocytes inside the RBCs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in stained blood smear.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Treatment: 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Antimalarial drug like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primaquine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etc. are useful.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097" name="Picture 1" descr="G:\1e-haemoproteus-sp-in-avian-blood-smear-10-um-logo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209800"/>
            <a:ext cx="2362200" cy="26670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 rot="16461513">
            <a:off x="6550053" y="4729799"/>
            <a:ext cx="2069193" cy="77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4866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Leucocytozoon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914400"/>
          <a:ext cx="9144000" cy="5943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47730">
                <a:tc>
                  <a:txBody>
                    <a:bodyPr/>
                    <a:lstStyle/>
                    <a:p>
                      <a:pPr marL="607060" marR="568960" algn="ctr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6576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Definitive</a:t>
                      </a:r>
                      <a:r>
                        <a:rPr lang="en-US" sz="2400" b="1" spc="-85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host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180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400" b="1" spc="-90">
                          <a:latin typeface="Arial Black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24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ector</a:t>
                      </a:r>
                      <a:endParaRPr lang="en-US" sz="24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59862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Leucocytozoon</a:t>
                      </a:r>
                      <a:r>
                        <a:rPr lang="en-US" sz="24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simondi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Domestic duck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latin typeface="Arial Black" pitchFamily="34" charset="0"/>
                          <a:ea typeface="Times New Roman"/>
                          <a:cs typeface="Times New Roman"/>
                        </a:rPr>
                        <a:t>Simulium </a:t>
                      </a:r>
                      <a:r>
                        <a:rPr lang="en-US" sz="2400">
                          <a:latin typeface="Arial Black" pitchFamily="34" charset="0"/>
                          <a:ea typeface="Times New Roman"/>
                          <a:cs typeface="Times New Roman"/>
                        </a:rPr>
                        <a:t>spp.</a:t>
                      </a:r>
                    </a:p>
                  </a:txBody>
                  <a:tcPr marL="0" marR="0" marT="0" marB="0"/>
                </a:tc>
              </a:tr>
              <a:tr h="159862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Leucocytozoon</a:t>
                      </a:r>
                      <a:r>
                        <a:rPr lang="en-US" sz="24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smithi</a:t>
                      </a:r>
                      <a:endParaRPr lang="en-US" sz="24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spc="-35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24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urkey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latin typeface="Arial Black" pitchFamily="34" charset="0"/>
                          <a:ea typeface="Times New Roman"/>
                          <a:cs typeface="Times New Roman"/>
                        </a:rPr>
                        <a:t>Simulium </a:t>
                      </a:r>
                      <a:r>
                        <a:rPr lang="en-US" sz="2400">
                          <a:latin typeface="Arial Black" pitchFamily="34" charset="0"/>
                          <a:ea typeface="Times New Roman"/>
                          <a:cs typeface="Times New Roman"/>
                        </a:rPr>
                        <a:t>spp.</a:t>
                      </a:r>
                    </a:p>
                  </a:txBody>
                  <a:tcPr marL="0" marR="0" marT="0" marB="0"/>
                </a:tc>
              </a:tr>
              <a:tr h="159862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latin typeface="Arial Black" pitchFamily="34" charset="0"/>
                          <a:ea typeface="Times New Roman"/>
                          <a:cs typeface="Times New Roman"/>
                        </a:rPr>
                        <a:t>Leucocytozoon caulleryi</a:t>
                      </a:r>
                      <a:endParaRPr lang="en-US" sz="24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Chicken, turkey etc.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Culicoides</a:t>
                      </a:r>
                      <a:r>
                        <a:rPr lang="en-US" sz="24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spp.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17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Leucocytozoon</a:t>
            </a:r>
            <a: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3600" b="1" dirty="0" smtClean="0">
                <a:latin typeface="Arial Black" pitchFamily="34" charset="0"/>
              </a:rPr>
              <a:t/>
            </a:r>
            <a:br>
              <a:rPr lang="en-US" sz="3600" b="1" dirty="0" smtClean="0">
                <a:latin typeface="Arial Black" pitchFamily="34" charset="0"/>
              </a:rPr>
            </a:br>
            <a:endParaRPr lang="en-US" sz="3600" b="1" dirty="0">
              <a:latin typeface="Arial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09600"/>
            <a:ext cx="6444208" cy="6248400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endParaRPr lang="en-US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                       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Morphology : </a:t>
            </a:r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600" dirty="0" err="1" smtClean="0">
                <a:solidFill>
                  <a:srgbClr val="FF0000"/>
                </a:solidFill>
                <a:latin typeface="Arial Black" pitchFamily="34" charset="0"/>
              </a:rPr>
              <a:t>Gaemetocyte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 : </a:t>
            </a: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Mature gametocyte of </a:t>
            </a:r>
            <a:r>
              <a:rPr lang="en-US" sz="3600" i="1" dirty="0" err="1" smtClean="0">
                <a:solidFill>
                  <a:srgbClr val="0070C0"/>
                </a:solidFill>
                <a:latin typeface="Arial Black" pitchFamily="34" charset="0"/>
              </a:rPr>
              <a:t>Leucocytozoon</a:t>
            </a:r>
            <a:r>
              <a:rPr lang="en-US" sz="36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is elongate, oval bodies found inside the lymphocyte and erythrocyte.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36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rgbClr val="92D050"/>
                </a:solidFill>
                <a:latin typeface="Arial Black" pitchFamily="34" charset="0"/>
              </a:rPr>
              <a:t>Host cell nucleus is compressed to side of cell and form a narrow dark bands.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36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600" dirty="0" err="1" smtClean="0">
                <a:latin typeface="Arial Black" pitchFamily="34" charset="0"/>
              </a:rPr>
              <a:t>Schizogony</a:t>
            </a:r>
            <a:r>
              <a:rPr lang="en-US" sz="3600" dirty="0" smtClean="0">
                <a:latin typeface="Arial Black" pitchFamily="34" charset="0"/>
              </a:rPr>
              <a:t> occurs in the endothelial and </a:t>
            </a:r>
            <a:r>
              <a:rPr lang="en-US" sz="3600" dirty="0" err="1" smtClean="0">
                <a:latin typeface="Arial Black" pitchFamily="34" charset="0"/>
              </a:rPr>
              <a:t>parenchymatous</a:t>
            </a:r>
            <a:r>
              <a:rPr lang="en-US" sz="3600" dirty="0" smtClean="0">
                <a:latin typeface="Arial Black" pitchFamily="34" charset="0"/>
              </a:rPr>
              <a:t> cells of liver, kidney, Lung, brain etc.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36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600" dirty="0" err="1" smtClean="0">
                <a:solidFill>
                  <a:srgbClr val="FF0000"/>
                </a:solidFill>
                <a:latin typeface="Arial Black" pitchFamily="34" charset="0"/>
              </a:rPr>
              <a:t>Megaloschizonts</a:t>
            </a: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 more numerous than hepatic </a:t>
            </a:r>
            <a:r>
              <a:rPr lang="en-US" sz="3600" dirty="0" err="1" smtClean="0">
                <a:solidFill>
                  <a:srgbClr val="0070C0"/>
                </a:solidFill>
                <a:latin typeface="Arial Black" pitchFamily="34" charset="0"/>
              </a:rPr>
              <a:t>schizonts</a:t>
            </a: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 found in endothelial cells of lungs, kidney, brain etc. 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36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Infective stage :  </a:t>
            </a:r>
            <a:r>
              <a:rPr lang="en-US" sz="3600" dirty="0" err="1" smtClean="0">
                <a:solidFill>
                  <a:srgbClr val="00B0F0"/>
                </a:solidFill>
                <a:latin typeface="Arial Black" pitchFamily="34" charset="0"/>
              </a:rPr>
              <a:t>sporozoites</a:t>
            </a:r>
            <a:r>
              <a:rPr lang="en-US" sz="3600" dirty="0" smtClean="0">
                <a:solidFill>
                  <a:srgbClr val="00B0F0"/>
                </a:solidFill>
                <a:latin typeface="Arial Black" pitchFamily="34" charset="0"/>
              </a:rPr>
              <a:t> are inoculated into definitive host by the infected fly.</a:t>
            </a:r>
          </a:p>
          <a:p>
            <a:pPr algn="just"/>
            <a:endParaRPr lang="en-US" sz="3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algn="just">
              <a:buNone/>
            </a:pPr>
            <a:r>
              <a:rPr lang="en-US" sz="3600" dirty="0" smtClean="0">
                <a:solidFill>
                  <a:srgbClr val="00B0F0"/>
                </a:solidFill>
                <a:latin typeface="Arial Black" pitchFamily="34" charset="0"/>
              </a:rPr>
              <a:t> </a:t>
            </a:r>
          </a:p>
          <a:p>
            <a:pPr algn="just"/>
            <a:endParaRPr lang="en-US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buNone/>
            </a:pPr>
            <a:endParaRPr lang="en-US" sz="28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Dr.Ajit\Desktop\download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914400"/>
            <a:ext cx="2590800" cy="2790825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 rot="16200000" flipV="1">
            <a:off x="6781799" y="3352800"/>
            <a:ext cx="1752600" cy="761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10400" y="4419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 Black" pitchFamily="34" charset="0"/>
              </a:rPr>
              <a:t>Gaemetocyte</a:t>
            </a:r>
            <a:endParaRPr lang="en-US" dirty="0"/>
          </a:p>
        </p:txBody>
      </p:sp>
      <p:pic>
        <p:nvPicPr>
          <p:cNvPr id="4100" name="Picture 4" descr="C:\Users\Dr.Ajit\Desktop\download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876800"/>
            <a:ext cx="2057400" cy="1371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934200" y="6324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  <a:latin typeface="Arial Black" pitchFamily="34" charset="0"/>
              </a:rPr>
              <a:t>Simulium</a:t>
            </a:r>
            <a:r>
              <a:rPr lang="en-US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fly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441304" y="65659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2568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100" dirty="0" smtClean="0">
                <a:solidFill>
                  <a:srgbClr val="7030A0"/>
                </a:solidFill>
                <a:latin typeface="Arial Black" pitchFamily="34" charset="0"/>
              </a:rPr>
              <a:t>Life-cycle of </a:t>
            </a:r>
            <a:r>
              <a:rPr lang="en-US" sz="3100" i="1" dirty="0" err="1" smtClean="0">
                <a:solidFill>
                  <a:srgbClr val="7030A0"/>
                </a:solidFill>
                <a:latin typeface="Arial Black" pitchFamily="34" charset="0"/>
              </a:rPr>
              <a:t>Leucocytozoon</a:t>
            </a:r>
            <a:endParaRPr lang="en-US" sz="31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Dr.Ajit\Desktop\images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324600" cy="49530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9679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913</TotalTime>
  <Words>1012</Words>
  <Application>Microsoft Office PowerPoint</Application>
  <PresentationFormat>On-screen Show (4:3)</PresentationFormat>
  <Paragraphs>240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 Black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PowerPoint Presentation</vt:lpstr>
      <vt:lpstr>Family: Plasmodiidae </vt:lpstr>
      <vt:lpstr>Haemoproteus </vt:lpstr>
      <vt:lpstr>Life-cycle of Haemoproteus</vt:lpstr>
      <vt:lpstr>Haemoproteus </vt:lpstr>
      <vt:lpstr>Haemoproteus </vt:lpstr>
      <vt:lpstr>Leucocytozoon </vt:lpstr>
      <vt:lpstr>Leucocytozoon  </vt:lpstr>
      <vt:lpstr> Life-cycle of Leucocytozoon</vt:lpstr>
      <vt:lpstr>Leucocytozoon  </vt:lpstr>
      <vt:lpstr>Plasmodium  </vt:lpstr>
      <vt:lpstr>Plasmodium species found in birds &amp; animal </vt:lpstr>
      <vt:lpstr>Zoonotic species of Plasmodium </vt:lpstr>
      <vt:lpstr>Species of Plasmodium found in man </vt:lpstr>
      <vt:lpstr>Plasmodium  </vt:lpstr>
      <vt:lpstr> Life- cycle of Plasmodium</vt:lpstr>
      <vt:lpstr>Life- cycle of Plasmodium</vt:lpstr>
      <vt:lpstr>Plasmodium  </vt:lpstr>
      <vt:lpstr>Plasmodium  </vt:lpstr>
      <vt:lpstr>Family: Haemogregarinidae </vt:lpstr>
      <vt:lpstr>Hepatozoon canis</vt:lpstr>
      <vt:lpstr> Life-cycle of H. canis</vt:lpstr>
      <vt:lpstr> Hepatozoon canis</vt:lpstr>
      <vt:lpstr>Hepatozoon canis</vt:lpstr>
      <vt:lpstr>PowerPoint Presentation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93</cp:revision>
  <cp:lastPrinted>2019-11-21T10:56:16Z</cp:lastPrinted>
  <dcterms:created xsi:type="dcterms:W3CDTF">2019-10-15T08:59:27Z</dcterms:created>
  <dcterms:modified xsi:type="dcterms:W3CDTF">2020-03-29T15:23:25Z</dcterms:modified>
</cp:coreProperties>
</file>