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6"/>
  </p:notesMasterIdLst>
  <p:sldIdLst>
    <p:sldId id="323" r:id="rId2"/>
    <p:sldId id="324" r:id="rId3"/>
    <p:sldId id="325" r:id="rId4"/>
    <p:sldId id="326" r:id="rId5"/>
    <p:sldId id="327" r:id="rId6"/>
    <p:sldId id="328" r:id="rId7"/>
    <p:sldId id="329" r:id="rId8"/>
    <p:sldId id="330" r:id="rId9"/>
    <p:sldId id="331" r:id="rId10"/>
    <p:sldId id="332" r:id="rId11"/>
    <p:sldId id="333" r:id="rId12"/>
    <p:sldId id="335" r:id="rId13"/>
    <p:sldId id="336" r:id="rId14"/>
    <p:sldId id="337" r:id="rId15"/>
    <p:sldId id="338" r:id="rId16"/>
    <p:sldId id="339" r:id="rId17"/>
    <p:sldId id="340" r:id="rId18"/>
    <p:sldId id="343" r:id="rId19"/>
    <p:sldId id="341" r:id="rId20"/>
    <p:sldId id="342"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3F23-FEA2-4574-94EA-4B0EF110B535}" type="datetimeFigureOut">
              <a:rPr lang="en-US" smtClean="0"/>
              <a:pPr/>
              <a:t>3/28/2020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38FA71-4FD4-4B74-B61F-688E9807CE13}" type="slidenum">
              <a:rPr lang="en-IN" smtClean="0"/>
              <a:pPr/>
              <a:t>‹#›</a:t>
            </a:fld>
            <a:endParaRPr lang="en-IN" dirty="0"/>
          </a:p>
        </p:txBody>
      </p:sp>
    </p:spTree>
    <p:extLst>
      <p:ext uri="{BB962C8B-B14F-4D97-AF65-F5344CB8AC3E}">
        <p14:creationId xmlns:p14="http://schemas.microsoft.com/office/powerpoint/2010/main" val="342533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3/28/2020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2667000"/>
            <a:ext cx="7772400" cy="685800"/>
          </a:xfrm>
        </p:spPr>
        <p:txBody>
          <a:bodyPr>
            <a:normAutofit/>
          </a:bodyPr>
          <a:lstStyle/>
          <a:p>
            <a:pPr marL="0" indent="0" algn="ctr">
              <a:buNone/>
            </a:pPr>
            <a:r>
              <a:rPr lang="en-IN" sz="3600" b="1" dirty="0">
                <a:solidFill>
                  <a:srgbClr val="C00000"/>
                </a:solidFill>
                <a:latin typeface="Times New Roman" panose="02020603050405020304" pitchFamily="18" charset="0"/>
                <a:cs typeface="Times New Roman" panose="02020603050405020304" pitchFamily="18" charset="0"/>
              </a:rPr>
              <a:t>Rabbit Production and Management</a:t>
            </a:r>
            <a:endParaRPr lang="en-IN" sz="3600"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33800" y="4572000"/>
            <a:ext cx="5029200" cy="369332"/>
          </a:xfrm>
          <a:prstGeom prst="rect">
            <a:avLst/>
          </a:prstGeom>
        </p:spPr>
        <p:txBody>
          <a:bodyPr wrap="square">
            <a:spAutoFit/>
          </a:bodyPr>
          <a:lstStyle/>
          <a:p>
            <a:pPr algn="ctr">
              <a:buNone/>
            </a:pPr>
            <a:r>
              <a:rPr lang="en-US" b="1" dirty="0">
                <a:latin typeface="Times New Roman" pitchFamily="18" charset="0"/>
                <a:cs typeface="Times New Roman" pitchFamily="18" charset="0"/>
              </a:rPr>
              <a:t>Dr. R. R. K. </a:t>
            </a:r>
            <a:r>
              <a:rPr lang="en-US" b="1" dirty="0" err="1">
                <a:latin typeface="Times New Roman" pitchFamily="18" charset="0"/>
                <a:cs typeface="Times New Roman" pitchFamily="18" charset="0"/>
              </a:rPr>
              <a:t>Sinha</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94786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762000" y="228599"/>
            <a:ext cx="3429000" cy="1876425"/>
          </a:xfrm>
          <a:prstGeom prst="rect">
            <a:avLst/>
          </a:prstGeom>
        </p:spPr>
      </p:pic>
      <p:sp>
        <p:nvSpPr>
          <p:cNvPr id="5" name="TextBox 4"/>
          <p:cNvSpPr txBox="1"/>
          <p:nvPr/>
        </p:nvSpPr>
        <p:spPr>
          <a:xfrm>
            <a:off x="1981200" y="2105025"/>
            <a:ext cx="686406"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Dutch</a:t>
            </a:r>
            <a:endParaRPr lang="en-IN" sz="1600" dirty="0"/>
          </a:p>
        </p:txBody>
      </p:sp>
      <p:pic>
        <p:nvPicPr>
          <p:cNvPr id="6" name="Picture 5"/>
          <p:cNvPicPr>
            <a:picLocks noChangeAspect="1"/>
          </p:cNvPicPr>
          <p:nvPr/>
        </p:nvPicPr>
        <p:blipFill>
          <a:blip r:embed="rId3"/>
          <a:stretch>
            <a:fillRect/>
          </a:stretch>
        </p:blipFill>
        <p:spPr>
          <a:xfrm>
            <a:off x="4976761" y="228599"/>
            <a:ext cx="3352800" cy="1876425"/>
          </a:xfrm>
          <a:prstGeom prst="rect">
            <a:avLst/>
          </a:prstGeom>
        </p:spPr>
      </p:pic>
      <p:sp>
        <p:nvSpPr>
          <p:cNvPr id="7" name="TextBox 6"/>
          <p:cNvSpPr txBox="1"/>
          <p:nvPr/>
        </p:nvSpPr>
        <p:spPr>
          <a:xfrm>
            <a:off x="5638800" y="2105024"/>
            <a:ext cx="1875322" cy="338554"/>
          </a:xfrm>
          <a:prstGeom prst="rect">
            <a:avLst/>
          </a:prstGeom>
          <a:noFill/>
        </p:spPr>
        <p:txBody>
          <a:bodyPr wrap="none" rtlCol="0">
            <a:spAutoFit/>
          </a:bodyPr>
          <a:lstStyle/>
          <a:p>
            <a:r>
              <a:rPr lang="en-IN" sz="1600" dirty="0" err="1">
                <a:latin typeface="Times New Roman" panose="02020603050405020304" pitchFamily="18" charset="0"/>
                <a:cs typeface="Times New Roman" panose="02020603050405020304" pitchFamily="18" charset="0"/>
              </a:rPr>
              <a:t>Argente</a:t>
            </a:r>
            <a:r>
              <a:rPr lang="en-IN" sz="1600" dirty="0">
                <a:latin typeface="Times New Roman" panose="02020603050405020304" pitchFamily="18" charset="0"/>
                <a:cs typeface="Times New Roman" panose="02020603050405020304" pitchFamily="18" charset="0"/>
              </a:rPr>
              <a:t> Champagne</a:t>
            </a:r>
            <a:endParaRPr lang="en-IN" sz="1600" dirty="0"/>
          </a:p>
        </p:txBody>
      </p:sp>
      <p:sp>
        <p:nvSpPr>
          <p:cNvPr id="9" name="Rectangle 8"/>
          <p:cNvSpPr/>
          <p:nvPr/>
        </p:nvSpPr>
        <p:spPr>
          <a:xfrm>
            <a:off x="76200" y="2432033"/>
            <a:ext cx="8991600" cy="156966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The Rex and Satin breeds of rabbit are mainly raised for quality fur skin and meat production. In our country, at the CSWRI, </a:t>
            </a:r>
            <a:r>
              <a:rPr lang="en-IN" sz="2400" dirty="0" err="1">
                <a:latin typeface="Times New Roman" panose="02020603050405020304" pitchFamily="18" charset="0"/>
                <a:cs typeface="Times New Roman" panose="02020603050405020304" pitchFamily="18" charset="0"/>
              </a:rPr>
              <a:t>Garsa</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Kullu</a:t>
            </a:r>
            <a:r>
              <a:rPr lang="en-IN" sz="2400" dirty="0">
                <a:latin typeface="Times New Roman" panose="02020603050405020304" pitchFamily="18" charset="0"/>
                <a:cs typeface="Times New Roman" panose="02020603050405020304" pitchFamily="18" charset="0"/>
              </a:rPr>
              <a:t>) the following meat breeds were experimented for meat &amp; fur skin production.</a:t>
            </a:r>
          </a:p>
        </p:txBody>
      </p:sp>
      <p:pic>
        <p:nvPicPr>
          <p:cNvPr id="10" name="Picture 9"/>
          <p:cNvPicPr>
            <a:picLocks noChangeAspect="1"/>
          </p:cNvPicPr>
          <p:nvPr/>
        </p:nvPicPr>
        <p:blipFill>
          <a:blip r:embed="rId4"/>
          <a:stretch>
            <a:fillRect/>
          </a:stretch>
        </p:blipFill>
        <p:spPr>
          <a:xfrm>
            <a:off x="915788" y="4035485"/>
            <a:ext cx="3121423" cy="2103302"/>
          </a:xfrm>
          <a:prstGeom prst="rect">
            <a:avLst/>
          </a:prstGeom>
        </p:spPr>
      </p:pic>
      <p:pic>
        <p:nvPicPr>
          <p:cNvPr id="11" name="Picture 10"/>
          <p:cNvPicPr>
            <a:picLocks noChangeAspect="1"/>
          </p:cNvPicPr>
          <p:nvPr/>
        </p:nvPicPr>
        <p:blipFill>
          <a:blip r:embed="rId5"/>
          <a:stretch>
            <a:fillRect/>
          </a:stretch>
        </p:blipFill>
        <p:spPr>
          <a:xfrm>
            <a:off x="4572000" y="4035485"/>
            <a:ext cx="3432345" cy="2103302"/>
          </a:xfrm>
          <a:prstGeom prst="rect">
            <a:avLst/>
          </a:prstGeom>
        </p:spPr>
      </p:pic>
      <p:pic>
        <p:nvPicPr>
          <p:cNvPr id="12" name="Picture 11"/>
          <p:cNvPicPr>
            <a:picLocks noChangeAspect="1"/>
          </p:cNvPicPr>
          <p:nvPr/>
        </p:nvPicPr>
        <p:blipFill>
          <a:blip r:embed="rId6"/>
          <a:stretch>
            <a:fillRect/>
          </a:stretch>
        </p:blipFill>
        <p:spPr>
          <a:xfrm>
            <a:off x="1786613" y="6138787"/>
            <a:ext cx="560881" cy="432854"/>
          </a:xfrm>
          <a:prstGeom prst="rect">
            <a:avLst/>
          </a:prstGeom>
        </p:spPr>
      </p:pic>
      <p:pic>
        <p:nvPicPr>
          <p:cNvPr id="13" name="Picture 12"/>
          <p:cNvPicPr>
            <a:picLocks noChangeAspect="1"/>
          </p:cNvPicPr>
          <p:nvPr/>
        </p:nvPicPr>
        <p:blipFill>
          <a:blip r:embed="rId7"/>
          <a:stretch>
            <a:fillRect/>
          </a:stretch>
        </p:blipFill>
        <p:spPr>
          <a:xfrm>
            <a:off x="5994736" y="6138787"/>
            <a:ext cx="658425" cy="432854"/>
          </a:xfrm>
          <a:prstGeom prst="rect">
            <a:avLst/>
          </a:prstGeom>
        </p:spPr>
      </p:pic>
    </p:spTree>
    <p:extLst>
      <p:ext uri="{BB962C8B-B14F-4D97-AF65-F5344CB8AC3E}">
        <p14:creationId xmlns:p14="http://schemas.microsoft.com/office/powerpoint/2010/main" val="228075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normAutofit/>
          </a:bodyPr>
          <a:lstStyle/>
          <a:p>
            <a:pPr marL="0" indent="0" algn="just">
              <a:buNone/>
            </a:pPr>
            <a:endParaRPr lang="en-IN"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152400" y="838200"/>
            <a:ext cx="8839200" cy="5613845"/>
          </a:xfrm>
          <a:prstGeom prst="rect">
            <a:avLst/>
          </a:prstGeom>
        </p:spPr>
        <p:txBody>
          <a:bodyPr wrap="square">
            <a:spAutoFit/>
          </a:bodyPr>
          <a:lstStyle/>
          <a:p>
            <a:pPr marL="342900" lvl="0" indent="-342900" algn="just">
              <a:lnSpc>
                <a:spcPct val="115000"/>
              </a:lnSpc>
              <a:spcAft>
                <a:spcPts val="0"/>
              </a:spcAft>
              <a:buFont typeface="+mj-lt"/>
              <a:buAutoNum type="romanUcPeriod"/>
            </a:pPr>
            <a:r>
              <a:rPr lang="en-IN" sz="2400" dirty="0" smtClean="0">
                <a:latin typeface="Times New Roman" panose="02020603050405020304" pitchFamily="18" charset="0"/>
                <a:ea typeface="Times New Roman" panose="02020603050405020304" pitchFamily="18" charset="0"/>
                <a:cs typeface="Times New Roman" panose="02020603050405020304" pitchFamily="18" charset="0"/>
              </a:rPr>
              <a:t>New </a:t>
            </a:r>
            <a:r>
              <a:rPr lang="en-IN" sz="2400" dirty="0">
                <a:latin typeface="Times New Roman" panose="02020603050405020304" pitchFamily="18" charset="0"/>
                <a:ea typeface="Times New Roman" panose="02020603050405020304" pitchFamily="18" charset="0"/>
                <a:cs typeface="Times New Roman" panose="02020603050405020304" pitchFamily="18" charset="0"/>
              </a:rPr>
              <a:t>Zealand White- Imported from UK.</a:t>
            </a:r>
          </a:p>
          <a:p>
            <a:pPr marL="342900" lvl="0" indent="-342900" algn="just">
              <a:lnSpc>
                <a:spcPct val="115000"/>
              </a:lnSpc>
              <a:spcAft>
                <a:spcPts val="0"/>
              </a:spcAft>
              <a:buFont typeface="+mj-lt"/>
              <a:buAutoNum type="romanUcPeriod"/>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Soviet Chinchilla- Imported from Russia.</a:t>
            </a:r>
          </a:p>
          <a:p>
            <a:pPr marL="342900" lvl="0" indent="-342900" algn="just">
              <a:lnSpc>
                <a:spcPct val="115000"/>
              </a:lnSpc>
              <a:spcAft>
                <a:spcPts val="0"/>
              </a:spcAft>
              <a:buFont typeface="+mj-lt"/>
              <a:buAutoNum type="romanUcPeriod"/>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White Giant- Imported from Russia.</a:t>
            </a:r>
          </a:p>
          <a:p>
            <a:pPr marL="342900" lvl="0" indent="-342900" algn="just">
              <a:lnSpc>
                <a:spcPct val="115000"/>
              </a:lnSpc>
              <a:spcAft>
                <a:spcPts val="0"/>
              </a:spcAft>
              <a:buFont typeface="+mj-lt"/>
              <a:buAutoNum type="romanUcPeriod"/>
            </a:pPr>
            <a:r>
              <a:rPr lang="en-IN" sz="2400" dirty="0">
                <a:latin typeface="Times New Roman" panose="02020603050405020304" pitchFamily="18" charset="0"/>
                <a:ea typeface="Times New Roman" panose="02020603050405020304" pitchFamily="18" charset="0"/>
                <a:cs typeface="Times New Roman" panose="02020603050405020304" pitchFamily="18" charset="0"/>
              </a:rPr>
              <a:t>Grey Giant- Imported from Russia</a:t>
            </a:r>
            <a:r>
              <a:rPr lang="en-IN"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15000"/>
              </a:lnSpc>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These breeds after adaptation and production performance were sent for various research and development purposes in southern, western &amp; eastern states of A.P, Karnataka, T.N, Kerala, Maharashtra, Nagaland, Meghalaya and Assam</a:t>
            </a:r>
            <a:r>
              <a:rPr lang="en-IN" sz="2400" dirty="0" smtClean="0">
                <a:latin typeface="Times New Roman" panose="02020603050405020304" pitchFamily="18" charset="0"/>
                <a:cs typeface="Times New Roman" panose="02020603050405020304" pitchFamily="18" charset="0"/>
              </a:rPr>
              <a:t>.</a:t>
            </a:r>
          </a:p>
          <a:p>
            <a:pPr marL="342900" indent="-342900" algn="just">
              <a:lnSpc>
                <a:spcPct val="115000"/>
              </a:lnSpc>
              <a:buFont typeface="Arial" panose="020B0604020202020204" pitchFamily="34" charset="0"/>
              <a:buChar char="•"/>
            </a:pPr>
            <a:r>
              <a:rPr lang="en-IN" sz="2400" b="1" dirty="0">
                <a:latin typeface="Times New Roman" panose="02020603050405020304" pitchFamily="18" charset="0"/>
                <a:cs typeface="Times New Roman" panose="02020603050405020304" pitchFamily="18" charset="0"/>
              </a:rPr>
              <a:t>For biological research and Laboratory purposes: - </a:t>
            </a:r>
            <a:r>
              <a:rPr lang="en-IN" sz="2400" dirty="0">
                <a:latin typeface="Times New Roman" panose="02020603050405020304" pitchFamily="18" charset="0"/>
                <a:cs typeface="Times New Roman" panose="02020603050405020304" pitchFamily="18" charset="0"/>
              </a:rPr>
              <a:t>New Zealand White, Californian, Dutch, Black Brown breeds are primarily being used.</a:t>
            </a:r>
          </a:p>
          <a:p>
            <a:pPr marL="342900" indent="-342900" algn="just">
              <a:lnSpc>
                <a:spcPct val="115000"/>
              </a:lnSpc>
              <a:buFont typeface="Arial" panose="020B0604020202020204" pitchFamily="34" charset="0"/>
              <a:buChar char="•"/>
            </a:pPr>
            <a:endParaRPr lang="en-IN" sz="2400" dirty="0">
              <a:latin typeface="Times New Roman" panose="02020603050405020304" pitchFamily="18" charset="0"/>
              <a:cs typeface="Times New Roman" panose="02020603050405020304" pitchFamily="18" charset="0"/>
            </a:endParaRPr>
          </a:p>
          <a:p>
            <a:pPr lvl="0" algn="just">
              <a:lnSpc>
                <a:spcPct val="115000"/>
              </a:lnSpc>
              <a:spcAft>
                <a:spcPts val="0"/>
              </a:spcAft>
            </a:pP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16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lstStyle/>
          <a:p>
            <a:pPr algn="just"/>
            <a:r>
              <a:rPr lang="en-IN" sz="2400" b="1" dirty="0">
                <a:latin typeface="Times New Roman" panose="02020603050405020304" pitchFamily="18" charset="0"/>
                <a:cs typeface="Times New Roman" panose="02020603050405020304" pitchFamily="18" charset="0"/>
              </a:rPr>
              <a:t>For fancy/hobby purposes: - </a:t>
            </a:r>
            <a:r>
              <a:rPr lang="en-IN" sz="2400" dirty="0">
                <a:latin typeface="Times New Roman" panose="02020603050405020304" pitchFamily="18" charset="0"/>
                <a:cs typeface="Times New Roman" panose="02020603050405020304" pitchFamily="18" charset="0"/>
              </a:rPr>
              <a:t>The most important breeds under this class are Polish, </a:t>
            </a:r>
            <a:r>
              <a:rPr lang="en-IN" sz="2400" dirty="0" err="1">
                <a:latin typeface="Times New Roman" panose="02020603050405020304" pitchFamily="18" charset="0"/>
                <a:cs typeface="Times New Roman" panose="02020603050405020304" pitchFamily="18" charset="0"/>
              </a:rPr>
              <a:t>Palmino</a:t>
            </a:r>
            <a:r>
              <a:rPr lang="en-IN" sz="2400" dirty="0">
                <a:latin typeface="Times New Roman" panose="02020603050405020304" pitchFamily="18" charset="0"/>
                <a:cs typeface="Times New Roman" panose="02020603050405020304" pitchFamily="18" charset="0"/>
              </a:rPr>
              <a:t>, Havana, </a:t>
            </a:r>
            <a:r>
              <a:rPr lang="en-IN" sz="2400" dirty="0" err="1" smtClean="0">
                <a:latin typeface="Times New Roman" panose="02020603050405020304" pitchFamily="18" charset="0"/>
                <a:cs typeface="Times New Roman" panose="02020603050405020304" pitchFamily="18" charset="0"/>
              </a:rPr>
              <a:t>Beveren</a:t>
            </a:r>
            <a:r>
              <a:rPr lang="en-IN" sz="2400" dirty="0">
                <a:latin typeface="Times New Roman" panose="02020603050405020304" pitchFamily="18" charset="0"/>
                <a:cs typeface="Times New Roman" panose="02020603050405020304" pitchFamily="18" charset="0"/>
              </a:rPr>
              <a:t>, New Zealand Red, English Spot white, Dutch etc. These animals are lighter in weight and very fancy to look.</a:t>
            </a:r>
          </a:p>
          <a:p>
            <a:endParaRPr lang="en-IN" dirty="0"/>
          </a:p>
        </p:txBody>
      </p:sp>
      <p:pic>
        <p:nvPicPr>
          <p:cNvPr id="4" name="Picture 3"/>
          <p:cNvPicPr>
            <a:picLocks noChangeAspect="1"/>
          </p:cNvPicPr>
          <p:nvPr/>
        </p:nvPicPr>
        <p:blipFill>
          <a:blip r:embed="rId2"/>
          <a:stretch>
            <a:fillRect/>
          </a:stretch>
        </p:blipFill>
        <p:spPr>
          <a:xfrm>
            <a:off x="381000" y="1720850"/>
            <a:ext cx="2628900" cy="1733550"/>
          </a:xfrm>
          <a:prstGeom prst="rect">
            <a:avLst/>
          </a:prstGeom>
        </p:spPr>
      </p:pic>
      <p:sp>
        <p:nvSpPr>
          <p:cNvPr id="6" name="TextBox 5"/>
          <p:cNvSpPr txBox="1"/>
          <p:nvPr/>
        </p:nvSpPr>
        <p:spPr>
          <a:xfrm>
            <a:off x="1314576" y="3468255"/>
            <a:ext cx="699230"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Polish</a:t>
            </a:r>
            <a:endParaRPr lang="en-IN" sz="1600" dirty="0"/>
          </a:p>
        </p:txBody>
      </p:sp>
      <p:pic>
        <p:nvPicPr>
          <p:cNvPr id="7" name="Picture 6"/>
          <p:cNvPicPr>
            <a:picLocks noChangeAspect="1"/>
          </p:cNvPicPr>
          <p:nvPr/>
        </p:nvPicPr>
        <p:blipFill>
          <a:blip r:embed="rId3"/>
          <a:stretch>
            <a:fillRect/>
          </a:stretch>
        </p:blipFill>
        <p:spPr>
          <a:xfrm>
            <a:off x="3238501" y="1697760"/>
            <a:ext cx="2628900" cy="1756640"/>
          </a:xfrm>
          <a:prstGeom prst="rect">
            <a:avLst/>
          </a:prstGeom>
        </p:spPr>
      </p:pic>
      <p:sp>
        <p:nvSpPr>
          <p:cNvPr id="8" name="TextBox 7"/>
          <p:cNvSpPr txBox="1"/>
          <p:nvPr/>
        </p:nvSpPr>
        <p:spPr>
          <a:xfrm>
            <a:off x="4175908" y="3468255"/>
            <a:ext cx="870751" cy="338554"/>
          </a:xfrm>
          <a:prstGeom prst="rect">
            <a:avLst/>
          </a:prstGeom>
          <a:noFill/>
        </p:spPr>
        <p:txBody>
          <a:bodyPr wrap="none" rtlCol="0">
            <a:spAutoFit/>
          </a:bodyPr>
          <a:lstStyle/>
          <a:p>
            <a:r>
              <a:rPr lang="en-IN" sz="1600" dirty="0" err="1">
                <a:latin typeface="Times New Roman" panose="02020603050405020304" pitchFamily="18" charset="0"/>
                <a:cs typeface="Times New Roman" panose="02020603050405020304" pitchFamily="18" charset="0"/>
              </a:rPr>
              <a:t>Palmino</a:t>
            </a:r>
            <a:endParaRPr lang="en-IN" sz="1600" dirty="0"/>
          </a:p>
        </p:txBody>
      </p:sp>
      <p:pic>
        <p:nvPicPr>
          <p:cNvPr id="9" name="Picture 8"/>
          <p:cNvPicPr>
            <a:picLocks noChangeAspect="1"/>
          </p:cNvPicPr>
          <p:nvPr/>
        </p:nvPicPr>
        <p:blipFill>
          <a:blip r:embed="rId4"/>
          <a:stretch>
            <a:fillRect/>
          </a:stretch>
        </p:blipFill>
        <p:spPr>
          <a:xfrm>
            <a:off x="6158779" y="1697760"/>
            <a:ext cx="2604221" cy="1770495"/>
          </a:xfrm>
          <a:prstGeom prst="rect">
            <a:avLst/>
          </a:prstGeom>
        </p:spPr>
      </p:pic>
      <p:sp>
        <p:nvSpPr>
          <p:cNvPr id="10" name="TextBox 9"/>
          <p:cNvSpPr txBox="1"/>
          <p:nvPr/>
        </p:nvSpPr>
        <p:spPr>
          <a:xfrm>
            <a:off x="7130198" y="3466613"/>
            <a:ext cx="811441"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Havana</a:t>
            </a:r>
            <a:endParaRPr lang="en-IN" sz="1600" dirty="0"/>
          </a:p>
        </p:txBody>
      </p:sp>
      <p:pic>
        <p:nvPicPr>
          <p:cNvPr id="11" name="Picture 10"/>
          <p:cNvPicPr>
            <a:picLocks noChangeAspect="1"/>
          </p:cNvPicPr>
          <p:nvPr/>
        </p:nvPicPr>
        <p:blipFill>
          <a:blip r:embed="rId5"/>
          <a:stretch>
            <a:fillRect/>
          </a:stretch>
        </p:blipFill>
        <p:spPr>
          <a:xfrm>
            <a:off x="381001" y="3829900"/>
            <a:ext cx="2628900" cy="1619250"/>
          </a:xfrm>
          <a:prstGeom prst="rect">
            <a:avLst/>
          </a:prstGeom>
        </p:spPr>
      </p:pic>
      <p:sp>
        <p:nvSpPr>
          <p:cNvPr id="12" name="TextBox 11"/>
          <p:cNvSpPr txBox="1"/>
          <p:nvPr/>
        </p:nvSpPr>
        <p:spPr>
          <a:xfrm>
            <a:off x="1089054" y="5449150"/>
            <a:ext cx="869149" cy="338554"/>
          </a:xfrm>
          <a:prstGeom prst="rect">
            <a:avLst/>
          </a:prstGeom>
          <a:noFill/>
        </p:spPr>
        <p:txBody>
          <a:bodyPr wrap="none" rtlCol="0">
            <a:spAutoFit/>
          </a:bodyPr>
          <a:lstStyle/>
          <a:p>
            <a:r>
              <a:rPr lang="en-IN" sz="1600" dirty="0" err="1">
                <a:latin typeface="Times New Roman" panose="02020603050405020304" pitchFamily="18" charset="0"/>
                <a:cs typeface="Times New Roman" panose="02020603050405020304" pitchFamily="18" charset="0"/>
              </a:rPr>
              <a:t>Beveren</a:t>
            </a:r>
            <a:endParaRPr lang="en-IN" sz="1600" dirty="0"/>
          </a:p>
        </p:txBody>
      </p:sp>
      <p:pic>
        <p:nvPicPr>
          <p:cNvPr id="13" name="Picture 12"/>
          <p:cNvPicPr>
            <a:picLocks noChangeAspect="1"/>
          </p:cNvPicPr>
          <p:nvPr/>
        </p:nvPicPr>
        <p:blipFill>
          <a:blip r:embed="rId6"/>
          <a:stretch>
            <a:fillRect/>
          </a:stretch>
        </p:blipFill>
        <p:spPr>
          <a:xfrm>
            <a:off x="3238501" y="3805167"/>
            <a:ext cx="2628900" cy="1643983"/>
          </a:xfrm>
          <a:prstGeom prst="rect">
            <a:avLst/>
          </a:prstGeom>
        </p:spPr>
      </p:pic>
      <p:sp>
        <p:nvSpPr>
          <p:cNvPr id="14" name="TextBox 13"/>
          <p:cNvSpPr txBox="1"/>
          <p:nvPr/>
        </p:nvSpPr>
        <p:spPr>
          <a:xfrm>
            <a:off x="3778362" y="5461363"/>
            <a:ext cx="1665841"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New Zealand Red</a:t>
            </a:r>
            <a:endParaRPr lang="en-IN" sz="1600" dirty="0"/>
          </a:p>
        </p:txBody>
      </p:sp>
      <p:pic>
        <p:nvPicPr>
          <p:cNvPr id="15" name="Picture 14"/>
          <p:cNvPicPr>
            <a:picLocks noChangeAspect="1"/>
          </p:cNvPicPr>
          <p:nvPr/>
        </p:nvPicPr>
        <p:blipFill>
          <a:blip r:embed="rId7"/>
          <a:stretch>
            <a:fillRect/>
          </a:stretch>
        </p:blipFill>
        <p:spPr>
          <a:xfrm>
            <a:off x="6158779" y="3757830"/>
            <a:ext cx="2604221" cy="1691319"/>
          </a:xfrm>
          <a:prstGeom prst="rect">
            <a:avLst/>
          </a:prstGeom>
        </p:spPr>
      </p:pic>
      <p:sp>
        <p:nvSpPr>
          <p:cNvPr id="16" name="TextBox 15"/>
          <p:cNvSpPr txBox="1"/>
          <p:nvPr/>
        </p:nvSpPr>
        <p:spPr>
          <a:xfrm>
            <a:off x="6635863" y="5449149"/>
            <a:ext cx="1749197"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English Spot white</a:t>
            </a:r>
            <a:endParaRPr lang="en-IN" sz="1600" dirty="0"/>
          </a:p>
        </p:txBody>
      </p:sp>
    </p:spTree>
    <p:extLst>
      <p:ext uri="{BB962C8B-B14F-4D97-AF65-F5344CB8AC3E}">
        <p14:creationId xmlns:p14="http://schemas.microsoft.com/office/powerpoint/2010/main" val="3855468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858736273"/>
              </p:ext>
            </p:extLst>
          </p:nvPr>
        </p:nvGraphicFramePr>
        <p:xfrm>
          <a:off x="304800" y="152401"/>
          <a:ext cx="8610600" cy="6476998"/>
        </p:xfrm>
        <a:graphic>
          <a:graphicData uri="http://schemas.openxmlformats.org/drawingml/2006/table">
            <a:tbl>
              <a:tblPr firstRow="1" firstCol="1" bandRow="1">
                <a:tableStyleId>{5C22544A-7EE6-4342-B048-85BDC9FD1C3A}</a:tableStyleId>
              </a:tblPr>
              <a:tblGrid>
                <a:gridCol w="4191000">
                  <a:extLst>
                    <a:ext uri="{9D8B030D-6E8A-4147-A177-3AD203B41FA5}">
                      <a16:colId xmlns:a16="http://schemas.microsoft.com/office/drawing/2014/main" xmlns="" val="3085698995"/>
                    </a:ext>
                  </a:extLst>
                </a:gridCol>
                <a:gridCol w="2362200">
                  <a:extLst>
                    <a:ext uri="{9D8B030D-6E8A-4147-A177-3AD203B41FA5}">
                      <a16:colId xmlns:a16="http://schemas.microsoft.com/office/drawing/2014/main" xmlns="" val="3741575008"/>
                    </a:ext>
                  </a:extLst>
                </a:gridCol>
                <a:gridCol w="2057400">
                  <a:extLst>
                    <a:ext uri="{9D8B030D-6E8A-4147-A177-3AD203B41FA5}">
                      <a16:colId xmlns:a16="http://schemas.microsoft.com/office/drawing/2014/main" xmlns="" val="385354686"/>
                    </a:ext>
                  </a:extLst>
                </a:gridCol>
              </a:tblGrid>
              <a:tr h="865952">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Commercial characters of rabbits</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Backyard producers</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Commercial producers</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7168460"/>
                  </a:ext>
                </a:extLst>
              </a:tr>
              <a:tr h="672611">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Young born per Litter</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4-9</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6-12</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70901331"/>
                  </a:ext>
                </a:extLst>
              </a:tr>
              <a:tr h="672611">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Young reared per litter</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3-5</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6-8</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87331178"/>
                  </a:ext>
                </a:extLst>
              </a:tr>
              <a:tr h="845340">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No. Of litter per Doe per year</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3-4</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5-8</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13157782"/>
                  </a:ext>
                </a:extLst>
              </a:tr>
              <a:tr h="865952">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No. Of young reared per Doe per year</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9-20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30-60</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30746228"/>
                  </a:ext>
                </a:extLst>
              </a:tr>
              <a:tr h="865952">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Weaning weight per litter at 8 weeks</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3-6 kg</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9-14 kg</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79919589"/>
                  </a:ext>
                </a:extLst>
              </a:tr>
              <a:tr h="1015969">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Live wt. Gain (No. Of weeks to reach 2kg body wt.)</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12-24 weeks</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8-10 weeks</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74649806"/>
                  </a:ext>
                </a:extLst>
              </a:tr>
              <a:tr h="672611">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Feed conversion ratio</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5:1 to 4:1</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4:1 to 3:1</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4137559"/>
                  </a:ext>
                </a:extLst>
              </a:tr>
            </a:tbl>
          </a:graphicData>
        </a:graphic>
      </p:graphicFrame>
    </p:spTree>
    <p:extLst>
      <p:ext uri="{BB962C8B-B14F-4D97-AF65-F5344CB8AC3E}">
        <p14:creationId xmlns:p14="http://schemas.microsoft.com/office/powerpoint/2010/main" val="403418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304800"/>
            <a:ext cx="8534400" cy="1108364"/>
          </a:xfrm>
        </p:spPr>
        <p:txBody>
          <a:bodyPr>
            <a:normAutofit fontScale="90000"/>
          </a:bodyPr>
          <a:lstStyle/>
          <a:p>
            <a:r>
              <a:rPr lang="en-IN" sz="3100" b="1" dirty="0" smtClean="0">
                <a:solidFill>
                  <a:srgbClr val="FF0000"/>
                </a:solidFill>
                <a:latin typeface="Times New Roman" panose="02020603050405020304" pitchFamily="18" charset="0"/>
                <a:cs typeface="Times New Roman" panose="02020603050405020304" pitchFamily="18" charset="0"/>
              </a:rPr>
              <a:t>Housing:</a:t>
            </a:r>
            <a:r>
              <a:rPr lang="en-IN" dirty="0"/>
              <a:t/>
            </a:r>
            <a:br>
              <a:rPr lang="en-IN" dirty="0"/>
            </a:br>
            <a:endParaRPr lang="en-IN" dirty="0"/>
          </a:p>
        </p:txBody>
      </p:sp>
      <p:sp>
        <p:nvSpPr>
          <p:cNvPr id="3" name="Content Placeholder 2"/>
          <p:cNvSpPr>
            <a:spLocks noGrp="1"/>
          </p:cNvSpPr>
          <p:nvPr>
            <p:ph sz="quarter" idx="1"/>
          </p:nvPr>
        </p:nvSpPr>
        <p:spPr>
          <a:xfrm>
            <a:off x="159327" y="858982"/>
            <a:ext cx="8839200" cy="5029200"/>
          </a:xfrm>
        </p:spPr>
        <p:txBody>
          <a:bodyPr/>
          <a:lstStyle/>
          <a:p>
            <a:pPr marL="0" indent="0" algn="just">
              <a:buNone/>
            </a:pPr>
            <a:r>
              <a:rPr lang="en-IN" sz="2400" dirty="0">
                <a:latin typeface="Times New Roman" panose="02020603050405020304" pitchFamily="18" charset="0"/>
                <a:cs typeface="Times New Roman" panose="02020603050405020304" pitchFamily="18" charset="0"/>
              </a:rPr>
              <a:t>The success of rabbit production depends on suitable site &amp; design of houses. Rabbit needs housing for protection and preventing them from running away. Rabbit is burrowing animal and has sharp reflexes.</a:t>
            </a:r>
          </a:p>
          <a:p>
            <a:pPr lvl="0" algn="just"/>
            <a:r>
              <a:rPr lang="en-IN" sz="2400" dirty="0">
                <a:latin typeface="Times New Roman" panose="02020603050405020304" pitchFamily="18" charset="0"/>
                <a:cs typeface="Times New Roman" panose="02020603050405020304" pitchFamily="18" charset="0"/>
              </a:rPr>
              <a:t>Housing premises should provide adequate shade of trees &amp; peaceful environment free of strong winds.</a:t>
            </a:r>
          </a:p>
          <a:p>
            <a:pPr lvl="0" algn="just"/>
            <a:r>
              <a:rPr lang="en-IN" sz="2400" dirty="0">
                <a:latin typeface="Times New Roman" panose="02020603050405020304" pitchFamily="18" charset="0"/>
                <a:cs typeface="Times New Roman" panose="02020603050405020304" pitchFamily="18" charset="0"/>
              </a:rPr>
              <a:t>Shelter must provide protection from inclement weather and predators like dogs, cats, snakes, bats etc.</a:t>
            </a:r>
          </a:p>
          <a:p>
            <a:pPr marL="0" indent="0" algn="just">
              <a:buNone/>
            </a:pPr>
            <a:r>
              <a:rPr lang="en-IN" sz="2400" dirty="0">
                <a:latin typeface="Times New Roman" panose="02020603050405020304" pitchFamily="18" charset="0"/>
                <a:cs typeface="Times New Roman" panose="02020603050405020304" pitchFamily="18" charset="0"/>
              </a:rPr>
              <a:t>Rabbits can be housed in several ways depending on finance availability and climate. Rabbits are reared individually or in colonies. An enclosed shed with hutches kept on racks or cages hung from ceiling with wires are elaborate housing.</a:t>
            </a:r>
          </a:p>
          <a:p>
            <a:endParaRPr lang="en-IN" dirty="0"/>
          </a:p>
        </p:txBody>
      </p:sp>
    </p:spTree>
    <p:extLst>
      <p:ext uri="{BB962C8B-B14F-4D97-AF65-F5344CB8AC3E}">
        <p14:creationId xmlns:p14="http://schemas.microsoft.com/office/powerpoint/2010/main" val="2536850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09600"/>
            <a:ext cx="8839200" cy="5562600"/>
          </a:xfrm>
        </p:spPr>
        <p:txBody>
          <a:bodyPr/>
          <a:lstStyle/>
          <a:p>
            <a:pPr algn="just"/>
            <a:r>
              <a:rPr lang="en-IN" sz="2400" dirty="0">
                <a:latin typeface="Times New Roman" panose="02020603050405020304" pitchFamily="18" charset="0"/>
                <a:cs typeface="Times New Roman" panose="02020603050405020304" pitchFamily="18" charset="0"/>
              </a:rPr>
              <a:t>A hutch is small built up structure of wood and chicken mesh.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floor </a:t>
            </a:r>
            <a:r>
              <a:rPr lang="en-IN" sz="2400" dirty="0" smtClean="0">
                <a:latin typeface="Times New Roman" panose="02020603050405020304" pitchFamily="18" charset="0"/>
                <a:cs typeface="Times New Roman" panose="02020603050405020304" pitchFamily="18" charset="0"/>
              </a:rPr>
              <a:t>of </a:t>
            </a:r>
            <a:r>
              <a:rPr lang="en-IN" sz="2400" dirty="0">
                <a:latin typeface="Times New Roman" panose="02020603050405020304" pitchFamily="18" charset="0"/>
                <a:cs typeface="Times New Roman" panose="02020603050405020304" pitchFamily="18" charset="0"/>
              </a:rPr>
              <a:t>hutch may be made up of stronger mesh or solid sheets bedded with straw otherwise locally available materials like tree </a:t>
            </a:r>
            <a:r>
              <a:rPr lang="en-IN" sz="2400" dirty="0" smtClean="0">
                <a:latin typeface="Times New Roman" panose="02020603050405020304" pitchFamily="18" charset="0"/>
                <a:cs typeface="Times New Roman" panose="02020603050405020304" pitchFamily="18" charset="0"/>
              </a:rPr>
              <a:t>twinges </a:t>
            </a:r>
            <a:r>
              <a:rPr lang="en-IN" sz="2400" dirty="0">
                <a:latin typeface="Times New Roman" panose="02020603050405020304" pitchFamily="18" charset="0"/>
                <a:cs typeface="Times New Roman" panose="02020603050405020304" pitchFamily="18" charset="0"/>
              </a:rPr>
              <a:t>and woven splits bamboo.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roof of hutch should be sloping made of asbestos sheet/grass thatch. Gunny bags or mats should be kept hanging on sides of hutches without affecting ventilation to provide protection from rain, wind and sun.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Wire </a:t>
            </a:r>
            <a:r>
              <a:rPr lang="en-IN" sz="2400" dirty="0">
                <a:latin typeface="Times New Roman" panose="02020603050405020304" pitchFamily="18" charset="0"/>
                <a:cs typeface="Times New Roman" panose="02020603050405020304" pitchFamily="18" charset="0"/>
              </a:rPr>
              <a:t>mesh floor is preferred over solid bedding materials as the droppings falls down and it keeps cage clean, free from ammonia odour and fly. </a:t>
            </a:r>
            <a:endParaRPr lang="en-IN" sz="2400" dirty="0" smtClean="0">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en-IN" sz="2400" dirty="0" smtClean="0">
                <a:latin typeface="Times New Roman" panose="02020603050405020304" pitchFamily="18" charset="0"/>
                <a:cs typeface="Times New Roman" panose="02020603050405020304" pitchFamily="18" charset="0"/>
              </a:rPr>
              <a:t>	Rabbits </a:t>
            </a:r>
            <a:r>
              <a:rPr lang="en-IN" sz="2400" dirty="0">
                <a:latin typeface="Times New Roman" panose="02020603050405020304" pitchFamily="18" charset="0"/>
                <a:cs typeface="Times New Roman" panose="02020603050405020304" pitchFamily="18" charset="0"/>
              </a:rPr>
              <a:t>can also be housed in thatch roofed mud huts with hard </a:t>
            </a:r>
            <a:r>
              <a:rPr lang="en-IN" sz="2400" dirty="0" smtClean="0">
                <a:latin typeface="Times New Roman" panose="02020603050405020304" pitchFamily="18" charset="0"/>
                <a:cs typeface="Times New Roman" panose="02020603050405020304" pitchFamily="18" charset="0"/>
              </a:rPr>
              <a:t>	mud </a:t>
            </a:r>
            <a:r>
              <a:rPr lang="en-IN" sz="2400" dirty="0">
                <a:latin typeface="Times New Roman" panose="02020603050405020304" pitchFamily="18" charset="0"/>
                <a:cs typeface="Times New Roman" panose="02020603050405020304" pitchFamily="18" charset="0"/>
              </a:rPr>
              <a:t>floor attached with small yard.</a:t>
            </a:r>
          </a:p>
          <a:p>
            <a:pPr algn="just"/>
            <a:endParaRPr lang="en-IN" sz="2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878551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400800"/>
          </a:xfrm>
        </p:spPr>
        <p:txBody>
          <a:bodyPr/>
          <a:lstStyle/>
          <a:p>
            <a:pPr algn="just"/>
            <a:r>
              <a:rPr lang="en-IN" sz="2400" dirty="0">
                <a:latin typeface="Times New Roman" panose="02020603050405020304" pitchFamily="18" charset="0"/>
                <a:cs typeface="Times New Roman" panose="02020603050405020304" pitchFamily="18" charset="0"/>
              </a:rPr>
              <a:t>In colony raising, usually 10 or more in colony hutches or on floor in deep litter are reared.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floor can be wire mesh or hard floor with bedding </a:t>
            </a:r>
            <a:r>
              <a:rPr lang="en-IN" sz="2400" dirty="0" smtClean="0">
                <a:latin typeface="Times New Roman" panose="02020603050405020304" pitchFamily="18" charset="0"/>
                <a:cs typeface="Times New Roman" panose="02020603050405020304" pitchFamily="18" charset="0"/>
              </a:rPr>
              <a:t>materials.</a:t>
            </a: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floor space is 1.5-2.0sqft. or 0.45-0.65sq.m./adult </a:t>
            </a:r>
            <a:r>
              <a:rPr lang="en-IN" sz="2400" dirty="0" smtClean="0">
                <a:latin typeface="Times New Roman" panose="02020603050405020304" pitchFamily="18" charset="0"/>
                <a:cs typeface="Times New Roman" panose="02020603050405020304" pitchFamily="18" charset="0"/>
              </a:rPr>
              <a:t>rabbit.</a:t>
            </a:r>
          </a:p>
          <a:p>
            <a:pPr algn="just"/>
            <a:r>
              <a:rPr lang="en-IN" sz="2400" dirty="0" smtClean="0">
                <a:latin typeface="Times New Roman" panose="02020603050405020304" pitchFamily="18" charset="0"/>
                <a:cs typeface="Times New Roman" panose="02020603050405020304" pitchFamily="18" charset="0"/>
              </a:rPr>
              <a:t>However</a:t>
            </a:r>
            <a:r>
              <a:rPr lang="en-IN" sz="2400" dirty="0">
                <a:latin typeface="Times New Roman" panose="02020603050405020304" pitchFamily="18" charset="0"/>
                <a:cs typeface="Times New Roman" panose="02020603050405020304" pitchFamily="18" charset="0"/>
              </a:rPr>
              <a:t>, advanced pregnant does, usually from 1 week prior to kindling until weaning of bunnies should be isolated from </a:t>
            </a:r>
            <a:r>
              <a:rPr lang="en-IN" sz="2400" dirty="0" smtClean="0">
                <a:latin typeface="Times New Roman" panose="02020603050405020304" pitchFamily="18" charset="0"/>
                <a:cs typeface="Times New Roman" panose="02020603050405020304" pitchFamily="18" charset="0"/>
              </a:rPr>
              <a:t>flocks.</a:t>
            </a:r>
          </a:p>
          <a:p>
            <a:pPr algn="just"/>
            <a:r>
              <a:rPr lang="en-IN" sz="2400" dirty="0" smtClean="0">
                <a:latin typeface="Times New Roman" panose="02020603050405020304" pitchFamily="18" charset="0"/>
                <a:cs typeface="Times New Roman" panose="02020603050405020304" pitchFamily="18" charset="0"/>
              </a:rPr>
              <a:t>Major </a:t>
            </a:r>
            <a:r>
              <a:rPr lang="en-IN" sz="2400" dirty="0">
                <a:latin typeface="Times New Roman" panose="02020603050405020304" pitchFamily="18" charset="0"/>
                <a:cs typeface="Times New Roman" panose="02020603050405020304" pitchFamily="18" charset="0"/>
              </a:rPr>
              <a:t>problem of colony raising specially on deep litter is higher risk of coccidiosis and maintenance of hygiene</a:t>
            </a:r>
            <a:r>
              <a:rPr lang="en-IN" sz="2400" dirty="0" smtClean="0">
                <a:latin typeface="Times New Roman" panose="02020603050405020304" pitchFamily="18" charset="0"/>
                <a:cs typeface="Times New Roman" panose="02020603050405020304" pitchFamily="18" charset="0"/>
              </a:rPr>
              <a:t>.</a:t>
            </a:r>
          </a:p>
          <a:p>
            <a:pPr algn="just"/>
            <a:r>
              <a:rPr lang="en-IN" sz="2400" dirty="0">
                <a:latin typeface="Times New Roman" panose="02020603050405020304" pitchFamily="18" charset="0"/>
                <a:cs typeface="Times New Roman" panose="02020603050405020304" pitchFamily="18" charset="0"/>
              </a:rPr>
              <a:t>In western countries cages or hutches are fabricated with wire netting.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They </a:t>
            </a:r>
            <a:r>
              <a:rPr lang="en-IN" sz="2400" dirty="0">
                <a:latin typeface="Times New Roman" panose="02020603050405020304" pitchFamily="18" charset="0"/>
                <a:cs typeface="Times New Roman" panose="02020603050405020304" pitchFamily="18" charset="0"/>
              </a:rPr>
              <a:t>are installed in single, two or three tier system.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They </a:t>
            </a:r>
            <a:r>
              <a:rPr lang="en-IN" sz="2400" dirty="0">
                <a:latin typeface="Times New Roman" panose="02020603050405020304" pitchFamily="18" charset="0"/>
                <a:cs typeface="Times New Roman" panose="02020603050405020304" pitchFamily="18" charset="0"/>
              </a:rPr>
              <a:t>are costly but space saving.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Such </a:t>
            </a:r>
            <a:r>
              <a:rPr lang="en-IN" sz="2400" dirty="0">
                <a:latin typeface="Times New Roman" panose="02020603050405020304" pitchFamily="18" charset="0"/>
                <a:cs typeface="Times New Roman" panose="02020603050405020304" pitchFamily="18" charset="0"/>
              </a:rPr>
              <a:t>cages are usually in commercial </a:t>
            </a:r>
            <a:r>
              <a:rPr lang="en-IN" sz="2400" dirty="0" err="1">
                <a:latin typeface="Times New Roman" panose="02020603050405020304" pitchFamily="18" charset="0"/>
                <a:cs typeface="Times New Roman" panose="02020603050405020304" pitchFamily="18" charset="0"/>
              </a:rPr>
              <a:t>rabbitary</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wire mesh of 12.5x12.5mm size of 16 or 14 gauge specifically used for bottom of cages.</a:t>
            </a:r>
          </a:p>
          <a:p>
            <a:pPr algn="just"/>
            <a:endParaRPr lang="en-IN" sz="2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0920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477000"/>
          </a:xfrm>
        </p:spPr>
        <p:txBody>
          <a:bodyPr/>
          <a:lstStyle/>
          <a:p>
            <a:pPr marL="0" indent="0" algn="ctr">
              <a:buNone/>
            </a:pPr>
            <a:r>
              <a:rPr lang="en-IN" sz="2400" b="1" smtClean="0">
                <a:latin typeface="Times New Roman" panose="02020603050405020304" pitchFamily="18" charset="0"/>
                <a:cs typeface="Times New Roman" panose="02020603050405020304" pitchFamily="18" charset="0"/>
              </a:rPr>
              <a:t>Colony cage specification</a:t>
            </a:r>
            <a:endParaRPr lang="en-IN" sz="2400" smtClean="0">
              <a:latin typeface="Times New Roman" panose="02020603050405020304" pitchFamily="18" charset="0"/>
              <a:cs typeface="Times New Roman" panose="02020603050405020304" pitchFamily="18" charset="0"/>
            </a:endParaRPr>
          </a:p>
          <a:p>
            <a:pPr marL="0" indent="0">
              <a:buNone/>
            </a:pPr>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2439508306"/>
              </p:ext>
            </p:extLst>
          </p:nvPr>
        </p:nvGraphicFramePr>
        <p:xfrm>
          <a:off x="457199" y="609600"/>
          <a:ext cx="8153400" cy="2472436"/>
        </p:xfrm>
        <a:graphic>
          <a:graphicData uri="http://schemas.openxmlformats.org/drawingml/2006/table">
            <a:tbl>
              <a:tblPr firstRow="1" firstCol="1" bandRow="1">
                <a:tableStyleId>{5C22544A-7EE6-4342-B048-85BDC9FD1C3A}</a:tableStyleId>
              </a:tblPr>
              <a:tblGrid>
                <a:gridCol w="2846897">
                  <a:extLst>
                    <a:ext uri="{9D8B030D-6E8A-4147-A177-3AD203B41FA5}">
                      <a16:colId xmlns:a16="http://schemas.microsoft.com/office/drawing/2014/main" xmlns="" val="4113108302"/>
                    </a:ext>
                  </a:extLst>
                </a:gridCol>
                <a:gridCol w="2588409">
                  <a:extLst>
                    <a:ext uri="{9D8B030D-6E8A-4147-A177-3AD203B41FA5}">
                      <a16:colId xmlns:a16="http://schemas.microsoft.com/office/drawing/2014/main" xmlns="" val="987350125"/>
                    </a:ext>
                  </a:extLst>
                </a:gridCol>
                <a:gridCol w="2718094">
                  <a:extLst>
                    <a:ext uri="{9D8B030D-6E8A-4147-A177-3AD203B41FA5}">
                      <a16:colId xmlns:a16="http://schemas.microsoft.com/office/drawing/2014/main" xmlns="" val="942915763"/>
                    </a:ext>
                  </a:extLst>
                </a:gridCol>
              </a:tblGrid>
              <a:tr h="368300">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No. Of rabbits raised together</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Cage specification</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Total floor area (m</a:t>
                      </a:r>
                      <a:r>
                        <a:rPr lang="en-IN" sz="1800" baseline="30000">
                          <a:effectLst/>
                          <a:latin typeface="Times New Roman" panose="02020603050405020304" pitchFamily="18" charset="0"/>
                          <a:cs typeface="Times New Roman" panose="02020603050405020304" pitchFamily="18" charset="0"/>
                        </a:rPr>
                        <a:t>2</a:t>
                      </a:r>
                      <a:r>
                        <a:rPr lang="en-IN" sz="1800">
                          <a:effectLst/>
                          <a:latin typeface="Times New Roman" panose="02020603050405020304" pitchFamily="18" charset="0"/>
                          <a:cs typeface="Times New Roman" panose="02020603050405020304" pitchFamily="18" charset="0"/>
                        </a:rPr>
                        <a:t>)</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02045597"/>
                  </a:ext>
                </a:extLst>
              </a:tr>
              <a:tr h="368300">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10</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2x2</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4</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18301619"/>
                  </a:ext>
                </a:extLst>
              </a:tr>
              <a:tr h="368300">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15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2x3</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6</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85805014"/>
                  </a:ext>
                </a:extLst>
              </a:tr>
              <a:tr h="368300">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20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2x4</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8</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13831940"/>
                  </a:ext>
                </a:extLst>
              </a:tr>
              <a:tr h="368300">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25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2x5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10</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45730004"/>
                  </a:ext>
                </a:extLst>
              </a:tr>
              <a:tr h="368300">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30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2x6</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12</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78399161"/>
                  </a:ext>
                </a:extLst>
              </a:tr>
            </a:tbl>
          </a:graphicData>
        </a:graphic>
      </p:graphicFrame>
      <p:sp>
        <p:nvSpPr>
          <p:cNvPr id="7" name="TextBox 6"/>
          <p:cNvSpPr txBox="1"/>
          <p:nvPr/>
        </p:nvSpPr>
        <p:spPr>
          <a:xfrm>
            <a:off x="1981200" y="3144631"/>
            <a:ext cx="5351209" cy="738664"/>
          </a:xfrm>
          <a:prstGeom prst="rect">
            <a:avLst/>
          </a:prstGeom>
          <a:noFill/>
        </p:spPr>
        <p:txBody>
          <a:bodyPr wrap="none" rtlCol="0">
            <a:spAutoFit/>
          </a:bodyPr>
          <a:lstStyle/>
          <a:p>
            <a:r>
              <a:rPr lang="en-IN" sz="2400" b="1" dirty="0">
                <a:latin typeface="Times New Roman" panose="02020603050405020304" pitchFamily="18" charset="0"/>
                <a:cs typeface="Times New Roman" panose="02020603050405020304" pitchFamily="18" charset="0"/>
              </a:rPr>
              <a:t>Breeding cages specification for rabbits</a:t>
            </a:r>
            <a:endParaRPr lang="en-IN" sz="2400" dirty="0">
              <a:latin typeface="Times New Roman" panose="02020603050405020304" pitchFamily="18" charset="0"/>
              <a:cs typeface="Times New Roman" panose="02020603050405020304" pitchFamily="18" charset="0"/>
            </a:endParaRPr>
          </a:p>
          <a:p>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682167919"/>
              </p:ext>
            </p:extLst>
          </p:nvPr>
        </p:nvGraphicFramePr>
        <p:xfrm>
          <a:off x="152399" y="3719700"/>
          <a:ext cx="8839201" cy="2387821"/>
        </p:xfrm>
        <a:graphic>
          <a:graphicData uri="http://schemas.openxmlformats.org/drawingml/2006/table">
            <a:tbl>
              <a:tblPr firstRow="1" firstCol="1" bandRow="1">
                <a:tableStyleId>{5C22544A-7EE6-4342-B048-85BDC9FD1C3A}</a:tableStyleId>
              </a:tblPr>
              <a:tblGrid>
                <a:gridCol w="2133601">
                  <a:extLst>
                    <a:ext uri="{9D8B030D-6E8A-4147-A177-3AD203B41FA5}">
                      <a16:colId xmlns:a16="http://schemas.microsoft.com/office/drawing/2014/main" xmlns="" val="64541293"/>
                    </a:ext>
                  </a:extLst>
                </a:gridCol>
                <a:gridCol w="914400">
                  <a:extLst>
                    <a:ext uri="{9D8B030D-6E8A-4147-A177-3AD203B41FA5}">
                      <a16:colId xmlns:a16="http://schemas.microsoft.com/office/drawing/2014/main" xmlns="" val="1667745392"/>
                    </a:ext>
                  </a:extLst>
                </a:gridCol>
                <a:gridCol w="1371600">
                  <a:extLst>
                    <a:ext uri="{9D8B030D-6E8A-4147-A177-3AD203B41FA5}">
                      <a16:colId xmlns:a16="http://schemas.microsoft.com/office/drawing/2014/main" xmlns="" val="1339580058"/>
                    </a:ext>
                  </a:extLst>
                </a:gridCol>
                <a:gridCol w="1295400">
                  <a:extLst>
                    <a:ext uri="{9D8B030D-6E8A-4147-A177-3AD203B41FA5}">
                      <a16:colId xmlns:a16="http://schemas.microsoft.com/office/drawing/2014/main" xmlns="" val="1363840339"/>
                    </a:ext>
                  </a:extLst>
                </a:gridCol>
                <a:gridCol w="1219200">
                  <a:extLst>
                    <a:ext uri="{9D8B030D-6E8A-4147-A177-3AD203B41FA5}">
                      <a16:colId xmlns:a16="http://schemas.microsoft.com/office/drawing/2014/main" xmlns="" val="313267966"/>
                    </a:ext>
                  </a:extLst>
                </a:gridCol>
                <a:gridCol w="1143000">
                  <a:extLst>
                    <a:ext uri="{9D8B030D-6E8A-4147-A177-3AD203B41FA5}">
                      <a16:colId xmlns:a16="http://schemas.microsoft.com/office/drawing/2014/main" xmlns="" val="2185496486"/>
                    </a:ext>
                  </a:extLst>
                </a:gridCol>
                <a:gridCol w="762000">
                  <a:extLst>
                    <a:ext uri="{9D8B030D-6E8A-4147-A177-3AD203B41FA5}">
                      <a16:colId xmlns:a16="http://schemas.microsoft.com/office/drawing/2014/main" xmlns="" val="3003496790"/>
                    </a:ext>
                  </a:extLst>
                </a:gridCol>
              </a:tblGrid>
              <a:tr h="361183">
                <a:tc rowSpan="7">
                  <a:txBody>
                    <a:bodyPr/>
                    <a:lstStyle/>
                    <a:p>
                      <a:pPr algn="just">
                        <a:lnSpc>
                          <a:spcPct val="115000"/>
                        </a:lnSpc>
                        <a:spcAft>
                          <a:spcPts val="0"/>
                        </a:spcAft>
                      </a:pPr>
                      <a:r>
                        <a:rPr lang="en-IN" sz="1800" dirty="0">
                          <a:effectLst/>
                          <a:latin typeface="Times New Roman" panose="02020603050405020304" pitchFamily="18" charset="0"/>
                          <a:cs typeface="Times New Roman" panose="02020603050405020304" pitchFamily="18" charset="0"/>
                        </a:rPr>
                        <a:t>Size of </a:t>
                      </a:r>
                      <a:r>
                        <a:rPr lang="en-IN" sz="1800" dirty="0" smtClean="0">
                          <a:effectLst/>
                          <a:latin typeface="Times New Roman" panose="02020603050405020304" pitchFamily="18" charset="0"/>
                          <a:cs typeface="Times New Roman" panose="02020603050405020304" pitchFamily="18" charset="0"/>
                        </a:rPr>
                        <a:t>rabbits</a:t>
                      </a:r>
                      <a:endParaRPr lang="en-IN" sz="18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IN" sz="1800" dirty="0">
                          <a:effectLst/>
                          <a:latin typeface="Times New Roman" panose="02020603050405020304" pitchFamily="18" charset="0"/>
                          <a:cs typeface="Times New Roman" panose="02020603050405020304" pitchFamily="18" charset="0"/>
                        </a:rPr>
                        <a:t>Small (2.5-4.5kg)</a:t>
                      </a:r>
                    </a:p>
                    <a:p>
                      <a:pPr algn="just">
                        <a:lnSpc>
                          <a:spcPct val="115000"/>
                        </a:lnSpc>
                        <a:spcAft>
                          <a:spcPts val="0"/>
                        </a:spcAft>
                      </a:pPr>
                      <a:r>
                        <a:rPr lang="en-IN" sz="1800" dirty="0">
                          <a:effectLst/>
                          <a:latin typeface="Times New Roman" panose="02020603050405020304" pitchFamily="18" charset="0"/>
                          <a:cs typeface="Times New Roman" panose="02020603050405020304" pitchFamily="18" charset="0"/>
                        </a:rPr>
                        <a:t>Medium (4.5-5.5kg)</a:t>
                      </a:r>
                    </a:p>
                    <a:p>
                      <a:pPr algn="just">
                        <a:lnSpc>
                          <a:spcPct val="115000"/>
                        </a:lnSpc>
                        <a:spcAft>
                          <a:spcPts val="0"/>
                        </a:spcAft>
                      </a:pPr>
                      <a:r>
                        <a:rPr lang="en-IN" sz="1800" dirty="0">
                          <a:effectLst/>
                          <a:latin typeface="Times New Roman" panose="02020603050405020304" pitchFamily="18" charset="0"/>
                          <a:cs typeface="Times New Roman" panose="02020603050405020304" pitchFamily="18" charset="0"/>
                        </a:rPr>
                        <a:t>Large (5.5 &amp; above)</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6">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Specification of cages (cm)</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4004260122"/>
                  </a:ext>
                </a:extLst>
              </a:tr>
              <a:tr h="361183">
                <a:tc vMerge="1">
                  <a:txBody>
                    <a:bodyPr/>
                    <a:lstStyle/>
                    <a:p>
                      <a:endParaRPr lang="en-IN"/>
                    </a:p>
                  </a:txBody>
                  <a:tcPr/>
                </a:tc>
                <a:tc gridSpan="3">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Breeding cage (pair)</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tc gridSpan="3">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Single doe/buck cage</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291889595"/>
                  </a:ext>
                </a:extLst>
              </a:tr>
              <a:tr h="361183">
                <a:tc vMerge="1">
                  <a:txBody>
                    <a:bodyPr/>
                    <a:lstStyle/>
                    <a:p>
                      <a:endParaRPr lang="en-IN"/>
                    </a:p>
                  </a:txBody>
                  <a:tcPr/>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Length</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Width</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Height</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Length</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Width</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Height</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63509768"/>
                  </a:ext>
                </a:extLst>
              </a:tr>
              <a:tr h="361183">
                <a:tc vMerge="1">
                  <a:txBody>
                    <a:bodyPr/>
                    <a:lstStyle/>
                    <a:p>
                      <a:endParaRPr lang="en-IN"/>
                    </a:p>
                  </a:txBody>
                  <a:tcPr/>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100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80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55</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85</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60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55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43280969"/>
                  </a:ext>
                </a:extLst>
              </a:tr>
              <a:tr h="361183">
                <a:tc vMerge="1">
                  <a:txBody>
                    <a:bodyPr/>
                    <a:lstStyle/>
                    <a:p>
                      <a:endParaRPr lang="en-IN"/>
                    </a:p>
                  </a:txBody>
                  <a:tcPr/>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125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80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60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105</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60</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60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75451405"/>
                  </a:ext>
                </a:extLst>
              </a:tr>
              <a:tr h="361183">
                <a:tc vMerge="1">
                  <a:txBody>
                    <a:bodyPr/>
                    <a:lstStyle/>
                    <a:p>
                      <a:endParaRPr lang="en-IN"/>
                    </a:p>
                  </a:txBody>
                  <a:tcPr/>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145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80</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65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a:effectLst/>
                          <a:latin typeface="Times New Roman" panose="02020603050405020304" pitchFamily="18" charset="0"/>
                          <a:cs typeface="Times New Roman" panose="02020603050405020304" pitchFamily="18" charset="0"/>
                        </a:rPr>
                        <a:t>125</a:t>
                      </a:r>
                      <a:endParaRPr lang="en-IN"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60</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1800" dirty="0">
                          <a:effectLst/>
                          <a:latin typeface="Times New Roman" panose="02020603050405020304" pitchFamily="18" charset="0"/>
                          <a:cs typeface="Times New Roman" panose="02020603050405020304" pitchFamily="18" charset="0"/>
                        </a:rPr>
                        <a:t>65</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48847793"/>
                  </a:ext>
                </a:extLst>
              </a:tr>
              <a:tr h="220723">
                <a:tc vMerge="1">
                  <a:txBody>
                    <a:bodyPr/>
                    <a:lstStyle/>
                    <a:p>
                      <a:endParaRPr lang="en-IN"/>
                    </a:p>
                  </a:txBody>
                  <a:tcPr/>
                </a:tc>
                <a:tc gridSpan="6">
                  <a:txBody>
                    <a:bodyPr/>
                    <a:lstStyle/>
                    <a:p>
                      <a:pPr>
                        <a:lnSpc>
                          <a:spcPct val="115000"/>
                        </a:lnSpc>
                        <a:spcAft>
                          <a:spcPts val="1000"/>
                        </a:spcAft>
                      </a:pPr>
                      <a:r>
                        <a:rPr lang="en-IN" sz="1100" dirty="0">
                          <a:effectLst/>
                        </a:rPr>
                        <a:t> </a:t>
                      </a:r>
                      <a:endParaRPr lang="en-IN" sz="1100" dirty="0">
                        <a:effectLst/>
                        <a:latin typeface="Calibri" panose="020F0502020204030204" pitchFamily="34" charset="0"/>
                        <a:ea typeface="Times New Roman" panose="02020603050405020304" pitchFamily="18" charset="0"/>
                        <a:cs typeface="Mangal" panose="00000400000000000000" pitchFamily="2"/>
                      </a:endParaRPr>
                    </a:p>
                  </a:txBody>
                  <a:tcPr marL="0" marR="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3526100012"/>
                  </a:ext>
                </a:extLst>
              </a:tr>
            </a:tbl>
          </a:graphicData>
        </a:graphic>
      </p:graphicFrame>
    </p:spTree>
    <p:extLst>
      <p:ext uri="{BB962C8B-B14F-4D97-AF65-F5344CB8AC3E}">
        <p14:creationId xmlns:p14="http://schemas.microsoft.com/office/powerpoint/2010/main" val="3318617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09600"/>
            <a:ext cx="8839200" cy="5410200"/>
          </a:xfrm>
        </p:spPr>
        <p:txBody>
          <a:bodyPr/>
          <a:lstStyle/>
          <a:p>
            <a:pPr marL="0" indent="0" algn="just">
              <a:buNone/>
            </a:pPr>
            <a:r>
              <a:rPr lang="en-IN" sz="2400" b="1" dirty="0">
                <a:latin typeface="Times New Roman" panose="02020603050405020304" pitchFamily="18" charset="0"/>
                <a:cs typeface="Times New Roman" panose="02020603050405020304" pitchFamily="18" charset="0"/>
              </a:rPr>
              <a:t>Waterers: - </a:t>
            </a:r>
            <a:r>
              <a:rPr lang="en-IN" sz="2400" dirty="0" smtClean="0">
                <a:latin typeface="Times New Roman" panose="02020603050405020304" pitchFamily="18" charset="0"/>
                <a:cs typeface="Times New Roman" panose="02020603050405020304" pitchFamily="18" charset="0"/>
              </a:rPr>
              <a:t>Earthen </a:t>
            </a:r>
            <a:r>
              <a:rPr lang="en-IN" sz="2400" dirty="0">
                <a:latin typeface="Times New Roman" panose="02020603050405020304" pitchFamily="18" charset="0"/>
                <a:cs typeface="Times New Roman" panose="02020603050405020304" pitchFamily="18" charset="0"/>
              </a:rPr>
              <a:t>ware, concrete, glass &amp; plastic pots are commonly used waterers in backyard </a:t>
            </a:r>
            <a:r>
              <a:rPr lang="en-IN" sz="2400" dirty="0" err="1">
                <a:latin typeface="Times New Roman" panose="02020603050405020304" pitchFamily="18" charset="0"/>
                <a:cs typeface="Times New Roman" panose="02020603050405020304" pitchFamily="18" charset="0"/>
              </a:rPr>
              <a:t>rabbitries</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In </a:t>
            </a:r>
            <a:r>
              <a:rPr lang="en-IN" sz="2400" dirty="0">
                <a:latin typeface="Times New Roman" panose="02020603050405020304" pitchFamily="18" charset="0"/>
                <a:cs typeface="Times New Roman" panose="02020603050405020304" pitchFamily="18" charset="0"/>
              </a:rPr>
              <a:t>modern commercial rearing inverted water bottles of polypropylene materials are more popular.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water bottle is big enough to fulfil 24 to 48 hrs of water supply.</a:t>
            </a:r>
          </a:p>
          <a:p>
            <a:pPr marL="0" indent="0" algn="just">
              <a:buNone/>
            </a:pPr>
            <a:r>
              <a:rPr lang="en-IN" sz="2400" b="1" dirty="0">
                <a:latin typeface="Times New Roman" panose="02020603050405020304" pitchFamily="18" charset="0"/>
                <a:cs typeface="Times New Roman" panose="02020603050405020304" pitchFamily="18" charset="0"/>
              </a:rPr>
              <a:t>Feeders: - </a:t>
            </a:r>
            <a:r>
              <a:rPr lang="en-IN" sz="2400" dirty="0">
                <a:latin typeface="Times New Roman" panose="02020603050405020304" pitchFamily="18" charset="0"/>
                <a:cs typeface="Times New Roman" panose="02020603050405020304" pitchFamily="18" charset="0"/>
              </a:rPr>
              <a:t>Normally L or J shape feeders with bottom mesh are used which eliminate dust in the feed.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These </a:t>
            </a:r>
            <a:r>
              <a:rPr lang="en-IN" sz="2400" dirty="0">
                <a:latin typeface="Times New Roman" panose="02020603050405020304" pitchFamily="18" charset="0"/>
                <a:cs typeface="Times New Roman" panose="02020603050405020304" pitchFamily="18" charset="0"/>
              </a:rPr>
              <a:t>feeders are called self cleaning feeders &amp; used for feed concentrate in the form of pellets.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Feeders </a:t>
            </a:r>
            <a:r>
              <a:rPr lang="en-IN" sz="2400" dirty="0">
                <a:latin typeface="Times New Roman" panose="02020603050405020304" pitchFamily="18" charset="0"/>
                <a:cs typeface="Times New Roman" panose="02020603050405020304" pitchFamily="18" charset="0"/>
              </a:rPr>
              <a:t>are raised from bottom of cage to avoid spoilage &amp; wastage of food.</a:t>
            </a:r>
          </a:p>
          <a:p>
            <a:pPr marL="0" indent="0">
              <a:buNone/>
            </a:pPr>
            <a:endParaRPr lang="en-IN" dirty="0"/>
          </a:p>
        </p:txBody>
      </p:sp>
    </p:spTree>
    <p:extLst>
      <p:ext uri="{BB962C8B-B14F-4D97-AF65-F5344CB8AC3E}">
        <p14:creationId xmlns:p14="http://schemas.microsoft.com/office/powerpoint/2010/main" val="218531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914400"/>
          </a:xfrm>
        </p:spPr>
        <p:txBody>
          <a:bodyPr>
            <a:normAutofit fontScale="90000"/>
          </a:bodyPr>
          <a:lstStyle/>
          <a:p>
            <a:r>
              <a:rPr lang="en-IN" sz="3100" b="1" dirty="0">
                <a:solidFill>
                  <a:srgbClr val="FF0000"/>
                </a:solidFill>
                <a:latin typeface="Times New Roman" panose="02020603050405020304" pitchFamily="18" charset="0"/>
                <a:cs typeface="Times New Roman" panose="02020603050405020304" pitchFamily="18" charset="0"/>
              </a:rPr>
              <a:t>Environmental requirement of </a:t>
            </a:r>
            <a:r>
              <a:rPr lang="en-IN" sz="3100" b="1" dirty="0" smtClean="0">
                <a:solidFill>
                  <a:srgbClr val="FF0000"/>
                </a:solidFill>
                <a:latin typeface="Times New Roman" panose="02020603050405020304" pitchFamily="18" charset="0"/>
                <a:cs typeface="Times New Roman" panose="02020603050405020304" pitchFamily="18" charset="0"/>
              </a:rPr>
              <a:t>rabbit:</a:t>
            </a:r>
            <a:r>
              <a:rPr lang="en-IN" dirty="0"/>
              <a:t/>
            </a:r>
            <a:br>
              <a:rPr lang="en-IN" dirty="0"/>
            </a:br>
            <a:endParaRPr lang="en-IN" dirty="0"/>
          </a:p>
        </p:txBody>
      </p:sp>
      <p:sp>
        <p:nvSpPr>
          <p:cNvPr id="3" name="Content Placeholder 2"/>
          <p:cNvSpPr>
            <a:spLocks noGrp="1"/>
          </p:cNvSpPr>
          <p:nvPr>
            <p:ph sz="quarter" idx="1"/>
          </p:nvPr>
        </p:nvSpPr>
        <p:spPr>
          <a:xfrm>
            <a:off x="152400" y="609600"/>
            <a:ext cx="8839200" cy="6019800"/>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Temperature: -</a:t>
            </a:r>
            <a:r>
              <a:rPr lang="en-IN" sz="2400" dirty="0">
                <a:latin typeface="Times New Roman" panose="02020603050405020304" pitchFamily="18" charset="0"/>
                <a:cs typeface="Times New Roman" panose="02020603050405020304" pitchFamily="18" charset="0"/>
              </a:rPr>
              <a:t> The comfortable zone of temperature for maximum production is 10° to 26°C if temperature is more than 28°C and above decreases feed consumption and increases water intake. Due to which-</a:t>
            </a:r>
          </a:p>
          <a:p>
            <a:pPr lvl="2" algn="just"/>
            <a:r>
              <a:rPr lang="en-IN" sz="2400" dirty="0">
                <a:latin typeface="Times New Roman" panose="02020603050405020304" pitchFamily="18" charset="0"/>
                <a:cs typeface="Times New Roman" panose="02020603050405020304" pitchFamily="18" charset="0"/>
              </a:rPr>
              <a:t>Growth rate slowed down in growers.</a:t>
            </a:r>
          </a:p>
          <a:p>
            <a:pPr lvl="2" algn="just"/>
            <a:r>
              <a:rPr lang="en-IN" sz="2400" dirty="0">
                <a:latin typeface="Times New Roman" panose="02020603050405020304" pitchFamily="18" charset="0"/>
                <a:cs typeface="Times New Roman" panose="02020603050405020304" pitchFamily="18" charset="0"/>
              </a:rPr>
              <a:t>Productive efficiency in females adversely affected with reduced fertility and temporary sterility in males.</a:t>
            </a:r>
          </a:p>
          <a:p>
            <a:pPr marL="0" indent="0" algn="just">
              <a:buNone/>
            </a:pPr>
            <a:r>
              <a:rPr lang="en-IN" sz="2400" b="1" dirty="0">
                <a:latin typeface="Times New Roman" panose="02020603050405020304" pitchFamily="18" charset="0"/>
                <a:cs typeface="Times New Roman" panose="02020603050405020304" pitchFamily="18" charset="0"/>
              </a:rPr>
              <a:t>Humidity: -</a:t>
            </a:r>
            <a:r>
              <a:rPr lang="en-IN" sz="2400" dirty="0">
                <a:latin typeface="Times New Roman" panose="02020603050405020304" pitchFamily="18" charset="0"/>
                <a:cs typeface="Times New Roman" panose="02020603050405020304" pitchFamily="18" charset="0"/>
              </a:rPr>
              <a:t> Rabbits are sensitive to low humidity. Comfortable humidity ranges from 55 to 70%.</a:t>
            </a:r>
          </a:p>
          <a:p>
            <a:pPr marL="0" indent="0" algn="just">
              <a:buNone/>
            </a:pPr>
            <a:r>
              <a:rPr lang="en-IN" sz="2400" b="1" dirty="0">
                <a:latin typeface="Times New Roman" panose="02020603050405020304" pitchFamily="18" charset="0"/>
                <a:cs typeface="Times New Roman" panose="02020603050405020304" pitchFamily="18" charset="0"/>
              </a:rPr>
              <a:t>Ventilation: -</a:t>
            </a:r>
            <a:r>
              <a:rPr lang="en-IN" sz="2400" dirty="0">
                <a:latin typeface="Times New Roman" panose="02020603050405020304" pitchFamily="18" charset="0"/>
                <a:cs typeface="Times New Roman" panose="02020603050405020304" pitchFamily="18" charset="0"/>
              </a:rPr>
              <a:t> Ventilation requirement depends upon weather, cage type and population density. Free movement of air is always needed in </a:t>
            </a:r>
            <a:r>
              <a:rPr lang="en-IN" sz="2400" dirty="0" err="1">
                <a:latin typeface="Times New Roman" panose="02020603050405020304" pitchFamily="18" charset="0"/>
                <a:cs typeface="Times New Roman" panose="02020603050405020304" pitchFamily="18" charset="0"/>
              </a:rPr>
              <a:t>rabbitary</a:t>
            </a:r>
            <a:r>
              <a:rPr lang="en-IN" sz="2400" dirty="0">
                <a:latin typeface="Times New Roman" panose="02020603050405020304" pitchFamily="18" charset="0"/>
                <a:cs typeface="Times New Roman" panose="02020603050405020304" pitchFamily="18" charset="0"/>
              </a:rPr>
              <a:t> especially in hot weathers. Air must be free from dust and smoke.</a:t>
            </a:r>
          </a:p>
          <a:p>
            <a:pPr marL="0" indent="0" algn="just">
              <a:buNone/>
            </a:pPr>
            <a:r>
              <a:rPr lang="en-IN" sz="2400" b="1" dirty="0">
                <a:latin typeface="Times New Roman" panose="02020603050405020304" pitchFamily="18" charset="0"/>
                <a:cs typeface="Times New Roman" panose="02020603050405020304" pitchFamily="18" charset="0"/>
              </a:rPr>
              <a:t>Light: - </a:t>
            </a:r>
            <a:r>
              <a:rPr lang="en-IN" sz="2400" dirty="0">
                <a:latin typeface="Times New Roman" panose="02020603050405020304" pitchFamily="18" charset="0"/>
                <a:cs typeface="Times New Roman" panose="02020603050405020304" pitchFamily="18" charset="0"/>
              </a:rPr>
              <a:t>About 8hrs in males and 16hrs in females exposure to light is must for sexually active and fertile. For growing rabbits, 1-2 hrs additional artificial light is sufficient. </a:t>
            </a:r>
          </a:p>
          <a:p>
            <a:pPr marL="0" indent="0">
              <a:buNone/>
            </a:pPr>
            <a:endParaRPr lang="en-IN" dirty="0"/>
          </a:p>
        </p:txBody>
      </p:sp>
    </p:spTree>
    <p:extLst>
      <p:ext uri="{BB962C8B-B14F-4D97-AF65-F5344CB8AC3E}">
        <p14:creationId xmlns:p14="http://schemas.microsoft.com/office/powerpoint/2010/main" val="126209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534400" cy="990600"/>
          </a:xfrm>
        </p:spPr>
        <p:txBody>
          <a:bodyPr>
            <a:normAutofit fontScale="90000"/>
          </a:bodyPr>
          <a:lstStyle/>
          <a:p>
            <a:r>
              <a:rPr lang="en-IN" sz="2700" b="1" dirty="0">
                <a:solidFill>
                  <a:srgbClr val="00B050"/>
                </a:solidFill>
                <a:latin typeface="Times New Roman" panose="02020603050405020304" pitchFamily="18" charset="0"/>
                <a:cs typeface="Times New Roman" panose="02020603050405020304" pitchFamily="18" charset="0"/>
              </a:rPr>
              <a:t>Zoological </a:t>
            </a:r>
            <a:r>
              <a:rPr lang="en-IN" sz="2700" b="1" dirty="0" smtClean="0">
                <a:solidFill>
                  <a:srgbClr val="00B050"/>
                </a:solidFill>
                <a:latin typeface="Times New Roman" panose="02020603050405020304" pitchFamily="18" charset="0"/>
                <a:cs typeface="Times New Roman" panose="02020603050405020304" pitchFamily="18" charset="0"/>
              </a:rPr>
              <a:t>Classification:</a:t>
            </a:r>
            <a:r>
              <a:rPr lang="en-IN" dirty="0"/>
              <a:t/>
            </a:r>
            <a:br>
              <a:rPr lang="en-IN" dirty="0"/>
            </a:br>
            <a:endParaRPr lang="en-IN" dirty="0"/>
          </a:p>
        </p:txBody>
      </p:sp>
      <p:sp>
        <p:nvSpPr>
          <p:cNvPr id="3" name="Content Placeholder 2"/>
          <p:cNvSpPr>
            <a:spLocks noGrp="1"/>
          </p:cNvSpPr>
          <p:nvPr>
            <p:ph sz="quarter" idx="1"/>
          </p:nvPr>
        </p:nvSpPr>
        <p:spPr>
          <a:xfrm>
            <a:off x="304800" y="1600200"/>
            <a:ext cx="8686800" cy="4724400"/>
          </a:xfrm>
        </p:spPr>
        <p:txBody>
          <a:bodyPr/>
          <a:lstStyle/>
          <a:p>
            <a:r>
              <a:rPr lang="en-IN" dirty="0"/>
              <a:t>Class:                               Mammalia</a:t>
            </a:r>
          </a:p>
          <a:p>
            <a:r>
              <a:rPr lang="en-IN" dirty="0"/>
              <a:t>Super order:                  </a:t>
            </a:r>
            <a:r>
              <a:rPr lang="en-IN" dirty="0" smtClean="0"/>
              <a:t>  </a:t>
            </a:r>
            <a:r>
              <a:rPr lang="en-IN" dirty="0" err="1" smtClean="0"/>
              <a:t>Glires</a:t>
            </a:r>
            <a:endParaRPr lang="en-IN" dirty="0"/>
          </a:p>
          <a:p>
            <a:r>
              <a:rPr lang="en-IN" dirty="0"/>
              <a:t>Order:                            </a:t>
            </a:r>
            <a:r>
              <a:rPr lang="en-IN" dirty="0" smtClean="0"/>
              <a:t> </a:t>
            </a:r>
            <a:r>
              <a:rPr lang="en-IN" dirty="0" err="1" smtClean="0"/>
              <a:t>Lagomorpha</a:t>
            </a:r>
            <a:endParaRPr lang="en-IN" dirty="0"/>
          </a:p>
          <a:p>
            <a:r>
              <a:rPr lang="en-IN" dirty="0"/>
              <a:t>Family:                            </a:t>
            </a:r>
            <a:r>
              <a:rPr lang="en-IN" dirty="0" err="1" smtClean="0"/>
              <a:t>Leporidae</a:t>
            </a:r>
            <a:r>
              <a:rPr lang="en-IN" dirty="0" smtClean="0"/>
              <a:t> </a:t>
            </a:r>
            <a:r>
              <a:rPr lang="en-IN" dirty="0"/>
              <a:t>(Hares, Rabbits)</a:t>
            </a:r>
          </a:p>
          <a:p>
            <a:r>
              <a:rPr lang="en-IN" dirty="0"/>
              <a:t>Genus:                            </a:t>
            </a:r>
            <a:r>
              <a:rPr lang="en-IN" dirty="0" err="1"/>
              <a:t>Oryctolagus</a:t>
            </a:r>
            <a:endParaRPr lang="en-IN" dirty="0"/>
          </a:p>
          <a:p>
            <a:r>
              <a:rPr lang="en-IN" dirty="0"/>
              <a:t>Species:                          </a:t>
            </a:r>
            <a:r>
              <a:rPr lang="en-IN" dirty="0" smtClean="0"/>
              <a:t> </a:t>
            </a:r>
            <a:r>
              <a:rPr lang="en-IN" dirty="0" err="1" smtClean="0"/>
              <a:t>Cuniculus</a:t>
            </a:r>
            <a:endParaRPr lang="en-IN" dirty="0"/>
          </a:p>
          <a:p>
            <a:pPr marL="0" indent="0" algn="just">
              <a:buNone/>
            </a:pPr>
            <a:r>
              <a:rPr lang="en-IN" sz="2400" dirty="0">
                <a:latin typeface="Times New Roman" panose="02020603050405020304" pitchFamily="18" charset="0"/>
                <a:cs typeface="Times New Roman" panose="02020603050405020304" pitchFamily="18" charset="0"/>
              </a:rPr>
              <a:t>All domestic rabbits originated from the European wild rabbits. Today Europe accounts for 85% of total world output. China comes next. </a:t>
            </a:r>
          </a:p>
        </p:txBody>
      </p:sp>
    </p:spTree>
    <p:extLst>
      <p:ext uri="{BB962C8B-B14F-4D97-AF65-F5344CB8AC3E}">
        <p14:creationId xmlns:p14="http://schemas.microsoft.com/office/powerpoint/2010/main" val="2190803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
            <a:ext cx="7772400" cy="1143000"/>
          </a:xfrm>
        </p:spPr>
        <p:txBody>
          <a:bodyPr>
            <a:normAutofit fontScale="90000"/>
          </a:bodyPr>
          <a:lstStyle/>
          <a:p>
            <a:r>
              <a:rPr lang="en-IN" sz="3100" b="1" dirty="0">
                <a:solidFill>
                  <a:srgbClr val="FF0000"/>
                </a:solidFill>
                <a:latin typeface="Times New Roman" panose="02020603050405020304" pitchFamily="18" charset="0"/>
                <a:cs typeface="Times New Roman" panose="02020603050405020304" pitchFamily="18" charset="0"/>
              </a:rPr>
              <a:t>Sanitation for disease </a:t>
            </a:r>
            <a:r>
              <a:rPr lang="en-IN" sz="3100" b="1" dirty="0" smtClean="0">
                <a:solidFill>
                  <a:srgbClr val="FF0000"/>
                </a:solidFill>
                <a:latin typeface="Times New Roman" panose="02020603050405020304" pitchFamily="18" charset="0"/>
                <a:cs typeface="Times New Roman" panose="02020603050405020304" pitchFamily="18" charset="0"/>
              </a:rPr>
              <a:t>prevention:</a:t>
            </a:r>
            <a:r>
              <a:rPr lang="en-IN" dirty="0"/>
              <a:t/>
            </a:r>
            <a:br>
              <a:rPr lang="en-IN" dirty="0"/>
            </a:br>
            <a:endParaRPr lang="en-IN" dirty="0"/>
          </a:p>
        </p:txBody>
      </p:sp>
      <p:sp>
        <p:nvSpPr>
          <p:cNvPr id="3" name="Content Placeholder 2"/>
          <p:cNvSpPr>
            <a:spLocks noGrp="1"/>
          </p:cNvSpPr>
          <p:nvPr>
            <p:ph sz="quarter" idx="1"/>
          </p:nvPr>
        </p:nvSpPr>
        <p:spPr>
          <a:xfrm>
            <a:off x="152400" y="838200"/>
            <a:ext cx="8839200" cy="5486400"/>
          </a:xfrm>
        </p:spPr>
        <p:txBody>
          <a:bodyPr/>
          <a:lstStyle/>
          <a:p>
            <a:pPr algn="just"/>
            <a:r>
              <a:rPr lang="en-IN" dirty="0"/>
              <a:t> </a:t>
            </a:r>
            <a:r>
              <a:rPr lang="en-IN" sz="2400" dirty="0">
                <a:latin typeface="Times New Roman" panose="02020603050405020304" pitchFamily="18" charset="0"/>
                <a:cs typeface="Times New Roman" panose="02020603050405020304" pitchFamily="18" charset="0"/>
              </a:rPr>
              <a:t>Sanitation is the most important management to prevent disease incidence.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Daily </a:t>
            </a:r>
            <a:r>
              <a:rPr lang="en-IN" sz="2400" dirty="0">
                <a:latin typeface="Times New Roman" panose="02020603050405020304" pitchFamily="18" charset="0"/>
                <a:cs typeface="Times New Roman" panose="02020603050405020304" pitchFamily="18" charset="0"/>
              </a:rPr>
              <a:t>cleaning of cages/hutches, feeders &amp; waters should be done to ensure sanitary conditions.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Water </a:t>
            </a:r>
            <a:r>
              <a:rPr lang="en-IN" sz="2400" dirty="0">
                <a:latin typeface="Times New Roman" panose="02020603050405020304" pitchFamily="18" charset="0"/>
                <a:cs typeface="Times New Roman" panose="02020603050405020304" pitchFamily="18" charset="0"/>
              </a:rPr>
              <a:t>supplied should be treated with common sanitizers to reduce microbe load.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Removal </a:t>
            </a:r>
            <a:r>
              <a:rPr lang="en-IN" sz="2400" dirty="0">
                <a:latin typeface="Times New Roman" panose="02020603050405020304" pitchFamily="18" charset="0"/>
                <a:cs typeface="Times New Roman" panose="02020603050405020304" pitchFamily="18" charset="0"/>
              </a:rPr>
              <a:t>of manure, soiled bedding, contaminated food or feed and supplying contamination free roughage/feed reduce disease emergence in </a:t>
            </a:r>
            <a:r>
              <a:rPr lang="en-IN" sz="2400" dirty="0" err="1">
                <a:latin typeface="Times New Roman" panose="02020603050405020304" pitchFamily="18" charset="0"/>
                <a:cs typeface="Times New Roman" panose="02020603050405020304" pitchFamily="18" charset="0"/>
              </a:rPr>
              <a:t>rabbitry</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Isolation </a:t>
            </a:r>
            <a:r>
              <a:rPr lang="en-IN" sz="2400" dirty="0">
                <a:latin typeface="Times New Roman" panose="02020603050405020304" pitchFamily="18" charset="0"/>
                <a:cs typeface="Times New Roman" panose="02020603050405020304" pitchFamily="18" charset="0"/>
              </a:rPr>
              <a:t>of sick animals and treatments is also equally important.</a:t>
            </a:r>
          </a:p>
          <a:p>
            <a:endParaRPr lang="en-IN" dirty="0"/>
          </a:p>
        </p:txBody>
      </p:sp>
    </p:spTree>
    <p:extLst>
      <p:ext uri="{BB962C8B-B14F-4D97-AF65-F5344CB8AC3E}">
        <p14:creationId xmlns:p14="http://schemas.microsoft.com/office/powerpoint/2010/main" val="298238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020762"/>
          </a:xfrm>
        </p:spPr>
        <p:txBody>
          <a:bodyPr>
            <a:normAutofit fontScale="90000"/>
          </a:bodyPr>
          <a:lstStyle/>
          <a:p>
            <a:r>
              <a:rPr lang="en-IN" sz="3100" b="1" dirty="0" smtClean="0">
                <a:solidFill>
                  <a:srgbClr val="FF0000"/>
                </a:solidFill>
                <a:latin typeface="Times New Roman" panose="02020603050405020304" pitchFamily="18" charset="0"/>
                <a:cs typeface="Times New Roman" panose="02020603050405020304" pitchFamily="18" charset="0"/>
              </a:rPr>
              <a:t>Breeding:</a:t>
            </a:r>
            <a:r>
              <a:rPr lang="en-IN" dirty="0"/>
              <a:t/>
            </a:r>
            <a:br>
              <a:rPr lang="en-IN" dirty="0"/>
            </a:br>
            <a:endParaRPr lang="en-IN" dirty="0"/>
          </a:p>
        </p:txBody>
      </p:sp>
      <p:sp>
        <p:nvSpPr>
          <p:cNvPr id="3" name="Content Placeholder 2"/>
          <p:cNvSpPr>
            <a:spLocks noGrp="1"/>
          </p:cNvSpPr>
          <p:nvPr>
            <p:ph sz="quarter" idx="1"/>
          </p:nvPr>
        </p:nvSpPr>
        <p:spPr>
          <a:xfrm>
            <a:off x="152400" y="533400"/>
            <a:ext cx="8839200" cy="6172200"/>
          </a:xfrm>
        </p:spPr>
        <p:txBody>
          <a:bodyPr>
            <a:normAutofit fontScale="92500" lnSpcReduction="10000"/>
          </a:bodyPr>
          <a:lstStyle/>
          <a:p>
            <a:pPr marL="0" indent="0" algn="just">
              <a:buNone/>
            </a:pPr>
            <a:r>
              <a:rPr lang="en-IN" b="1" dirty="0">
                <a:latin typeface="Times New Roman" panose="02020603050405020304" pitchFamily="18" charset="0"/>
                <a:cs typeface="Times New Roman" panose="02020603050405020304" pitchFamily="18" charset="0"/>
              </a:rPr>
              <a:t>Selection of rabbits for breeding: -</a:t>
            </a:r>
            <a:endParaRPr lang="en-IN" dirty="0">
              <a:latin typeface="Times New Roman" panose="02020603050405020304" pitchFamily="18" charset="0"/>
              <a:cs typeface="Times New Roman" panose="02020603050405020304" pitchFamily="18" charset="0"/>
            </a:endParaRPr>
          </a:p>
          <a:p>
            <a:pPr marL="0" indent="0" algn="just">
              <a:buNone/>
            </a:pPr>
            <a:r>
              <a:rPr lang="en-IN" b="1" dirty="0">
                <a:latin typeface="Times New Roman" panose="02020603050405020304" pitchFamily="18" charset="0"/>
                <a:cs typeface="Times New Roman" panose="02020603050405020304" pitchFamily="18" charset="0"/>
              </a:rPr>
              <a:t>Selection of Buck: - </a:t>
            </a:r>
            <a:r>
              <a:rPr lang="en-IN" dirty="0">
                <a:latin typeface="Times New Roman" panose="02020603050405020304" pitchFamily="18" charset="0"/>
                <a:cs typeface="Times New Roman" panose="02020603050405020304" pitchFamily="18" charset="0"/>
              </a:rPr>
              <a:t>Buck selection is important or rather more important than doe because it mates with no. Of does and its character will be inherited to many off springs. Apart from individual selection bucks should be selected whose sibs and collateral relatives have good commercial characters.</a:t>
            </a:r>
          </a:p>
          <a:p>
            <a:pPr lvl="2" algn="just"/>
            <a:r>
              <a:rPr lang="en-IN" sz="2600" dirty="0">
                <a:latin typeface="Times New Roman" panose="02020603050405020304" pitchFamily="18" charset="0"/>
                <a:cs typeface="Times New Roman" panose="02020603050405020304" pitchFamily="18" charset="0"/>
              </a:rPr>
              <a:t>A buck should be in good physical conditions with well developed testes and health.</a:t>
            </a:r>
          </a:p>
          <a:p>
            <a:pPr lvl="2" algn="just"/>
            <a:r>
              <a:rPr lang="en-IN" sz="2600" dirty="0">
                <a:latin typeface="Times New Roman" panose="02020603050405020304" pitchFamily="18" charset="0"/>
                <a:cs typeface="Times New Roman" panose="02020603050405020304" pitchFamily="18" charset="0"/>
              </a:rPr>
              <a:t>Its growth must be good &amp; should not be fatty.</a:t>
            </a:r>
          </a:p>
          <a:p>
            <a:pPr lvl="2" algn="just"/>
            <a:r>
              <a:rPr lang="en-IN" sz="2600" dirty="0">
                <a:latin typeface="Times New Roman" panose="02020603050405020304" pitchFamily="18" charset="0"/>
                <a:cs typeface="Times New Roman" panose="02020603050405020304" pitchFamily="18" charset="0"/>
              </a:rPr>
              <a:t>Best time to select a buck is when they weight 2.8 to 3.0kg.</a:t>
            </a:r>
          </a:p>
          <a:p>
            <a:pPr marL="0" indent="0" algn="just">
              <a:buNone/>
            </a:pPr>
            <a:r>
              <a:rPr lang="en-IN" b="1" dirty="0">
                <a:latin typeface="Times New Roman" panose="02020603050405020304" pitchFamily="18" charset="0"/>
                <a:cs typeface="Times New Roman" panose="02020603050405020304" pitchFamily="18" charset="0"/>
              </a:rPr>
              <a:t>Selection of doe: - </a:t>
            </a:r>
            <a:r>
              <a:rPr lang="en-IN" dirty="0">
                <a:latin typeface="Times New Roman" panose="02020603050405020304" pitchFamily="18" charset="0"/>
                <a:cs typeface="Times New Roman" panose="02020603050405020304" pitchFamily="18" charset="0"/>
              </a:rPr>
              <a:t>young does are to be selected to replace aged does.</a:t>
            </a:r>
          </a:p>
          <a:p>
            <a:pPr lvl="2" algn="just"/>
            <a:r>
              <a:rPr lang="en-IN" sz="2600" dirty="0">
                <a:latin typeface="Times New Roman" panose="02020603050405020304" pitchFamily="18" charset="0"/>
                <a:cs typeface="Times New Roman" panose="02020603050405020304" pitchFamily="18" charset="0"/>
              </a:rPr>
              <a:t>A breeding doe should have minimum 8 teats.</a:t>
            </a:r>
          </a:p>
          <a:p>
            <a:pPr lvl="2" algn="just"/>
            <a:r>
              <a:rPr lang="en-IN" sz="2600" dirty="0">
                <a:latin typeface="Times New Roman" panose="02020603050405020304" pitchFamily="18" charset="0"/>
                <a:cs typeface="Times New Roman" panose="02020603050405020304" pitchFamily="18" charset="0"/>
              </a:rPr>
              <a:t>It should be in good physical condition, healthy &amp; well grown.</a:t>
            </a:r>
          </a:p>
          <a:p>
            <a:pPr lvl="2" algn="just"/>
            <a:r>
              <a:rPr lang="en-IN" sz="2600" dirty="0">
                <a:latin typeface="Times New Roman" panose="02020603050405020304" pitchFamily="18" charset="0"/>
                <a:cs typeface="Times New Roman" panose="02020603050405020304" pitchFamily="18" charset="0"/>
              </a:rPr>
              <a:t>She should have good commercial characters.</a:t>
            </a:r>
          </a:p>
          <a:p>
            <a:pPr lvl="2" algn="just"/>
            <a:r>
              <a:rPr lang="en-IN" sz="2600" dirty="0">
                <a:latin typeface="Times New Roman" panose="02020603050405020304" pitchFamily="18" charset="0"/>
                <a:cs typeface="Times New Roman" panose="02020603050405020304" pitchFamily="18" charset="0"/>
              </a:rPr>
              <a:t>They can be best selected when their body weight is around 2 to 3 kg.</a:t>
            </a:r>
          </a:p>
          <a:p>
            <a:pPr marL="0" indent="0">
              <a:buNone/>
            </a:pPr>
            <a:endParaRPr lang="en-IN" dirty="0"/>
          </a:p>
        </p:txBody>
      </p:sp>
    </p:spTree>
    <p:extLst>
      <p:ext uri="{BB962C8B-B14F-4D97-AF65-F5344CB8AC3E}">
        <p14:creationId xmlns:p14="http://schemas.microsoft.com/office/powerpoint/2010/main" val="120935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400800"/>
          </a:xfrm>
        </p:spPr>
        <p:txBody>
          <a:bodyPr>
            <a:normAutofit lnSpcReduction="10000"/>
          </a:bodyPr>
          <a:lstStyle/>
          <a:p>
            <a:pPr marL="0" indent="0" algn="just">
              <a:buNone/>
            </a:pPr>
            <a:r>
              <a:rPr lang="en-IN" sz="2400" b="1" dirty="0">
                <a:latin typeface="Times New Roman" panose="02020603050405020304" pitchFamily="18" charset="0"/>
                <a:cs typeface="Times New Roman" panose="02020603050405020304" pitchFamily="18" charset="0"/>
              </a:rPr>
              <a:t>Breeding: </a:t>
            </a:r>
            <a:r>
              <a:rPr lang="en-IN" sz="2400" b="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Inbreeding </a:t>
            </a:r>
            <a:r>
              <a:rPr lang="en-IN" sz="2400" dirty="0">
                <a:latin typeface="Times New Roman" panose="02020603050405020304" pitchFamily="18" charset="0"/>
                <a:cs typeface="Times New Roman" panose="02020603050405020304" pitchFamily="18" charset="0"/>
              </a:rPr>
              <a:t>should be avoided by purchasing/exchanging bucks from other herds. Mating of bucks and doe from different breeds is adopted to improve commercial character of herd.</a:t>
            </a:r>
          </a:p>
          <a:p>
            <a:pPr marL="0" indent="0" algn="just">
              <a:buNone/>
            </a:pPr>
            <a:r>
              <a:rPr lang="en-IN" sz="2400" b="1" dirty="0">
                <a:latin typeface="Times New Roman" panose="02020603050405020304" pitchFamily="18" charset="0"/>
                <a:cs typeface="Times New Roman" panose="02020603050405020304" pitchFamily="18" charset="0"/>
              </a:rPr>
              <a:t>Patterns of breeding: </a:t>
            </a:r>
            <a:r>
              <a:rPr lang="en-IN" sz="2400" b="1" dirty="0" smtClean="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There </a:t>
            </a:r>
            <a:r>
              <a:rPr lang="en-IN" sz="2400" dirty="0">
                <a:latin typeface="Times New Roman" panose="02020603050405020304" pitchFamily="18" charset="0"/>
                <a:cs typeface="Times New Roman" panose="02020603050405020304" pitchFamily="18" charset="0"/>
              </a:rPr>
              <a:t>are 3 basic patterns of breeding depending upon the frequency of mating of does and bucks.</a:t>
            </a:r>
          </a:p>
          <a:p>
            <a:pPr marL="514350" lvl="0" indent="-514350" algn="just">
              <a:buFont typeface="+mj-lt"/>
              <a:buAutoNum type="arabicPeriod"/>
            </a:pPr>
            <a:r>
              <a:rPr lang="en-IN" sz="2400" b="1" dirty="0">
                <a:latin typeface="Times New Roman" panose="02020603050405020304" pitchFamily="18" charset="0"/>
                <a:cs typeface="Times New Roman" panose="02020603050405020304" pitchFamily="18" charset="0"/>
              </a:rPr>
              <a:t>Extensive breeding: -</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514350" indent="-514350" algn="just"/>
            <a:r>
              <a:rPr lang="en-IN" sz="2400" dirty="0" smtClean="0">
                <a:latin typeface="Times New Roman" panose="02020603050405020304" pitchFamily="18" charset="0"/>
                <a:cs typeface="Times New Roman" panose="02020603050405020304" pitchFamily="18" charset="0"/>
              </a:rPr>
              <a:t>In </a:t>
            </a:r>
            <a:r>
              <a:rPr lang="en-IN" sz="2400" dirty="0">
                <a:latin typeface="Times New Roman" panose="02020603050405020304" pitchFamily="18" charset="0"/>
                <a:cs typeface="Times New Roman" panose="02020603050405020304" pitchFamily="18" charset="0"/>
              </a:rPr>
              <a:t>this system backyard </a:t>
            </a:r>
            <a:r>
              <a:rPr lang="en-IN" sz="2400" dirty="0" err="1">
                <a:latin typeface="Times New Roman" panose="02020603050405020304" pitchFamily="18" charset="0"/>
                <a:cs typeface="Times New Roman" panose="02020603050405020304" pitchFamily="18" charset="0"/>
              </a:rPr>
              <a:t>rabbitary</a:t>
            </a:r>
            <a:r>
              <a:rPr lang="en-IN" sz="2400" dirty="0">
                <a:latin typeface="Times New Roman" panose="02020603050405020304" pitchFamily="18" charset="0"/>
                <a:cs typeface="Times New Roman" panose="02020603050405020304" pitchFamily="18" charset="0"/>
              </a:rPr>
              <a:t> farmers aim to produce about 4 litter/doe/year. </a:t>
            </a:r>
            <a:endParaRPr lang="en-IN" sz="2400" dirty="0" smtClean="0">
              <a:latin typeface="Times New Roman" panose="02020603050405020304" pitchFamily="18" charset="0"/>
              <a:cs typeface="Times New Roman" panose="02020603050405020304" pitchFamily="18" charset="0"/>
            </a:endParaRPr>
          </a:p>
          <a:p>
            <a:pPr marL="514350" indent="-514350" algn="just"/>
            <a:r>
              <a:rPr lang="en-IN" sz="2400" dirty="0" smtClean="0">
                <a:latin typeface="Times New Roman" panose="02020603050405020304" pitchFamily="18" charset="0"/>
                <a:cs typeface="Times New Roman" panose="02020603050405020304" pitchFamily="18" charset="0"/>
              </a:rPr>
              <a:t>In </a:t>
            </a:r>
            <a:r>
              <a:rPr lang="en-IN" sz="2400" dirty="0">
                <a:latin typeface="Times New Roman" panose="02020603050405020304" pitchFamily="18" charset="0"/>
                <a:cs typeface="Times New Roman" panose="02020603050405020304" pitchFamily="18" charset="0"/>
              </a:rPr>
              <a:t>this system weaning is carried out at 7 week and mating is done in the week immediately after weaning.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This </a:t>
            </a:r>
            <a:r>
              <a:rPr lang="en-IN" sz="2400" dirty="0">
                <a:latin typeface="Times New Roman" panose="02020603050405020304" pitchFamily="18" charset="0"/>
                <a:cs typeface="Times New Roman" panose="02020603050405020304" pitchFamily="18" charset="0"/>
              </a:rPr>
              <a:t>breeding cycle takes about 85 to 90 </a:t>
            </a:r>
            <a:r>
              <a:rPr lang="en-IN" sz="2400" dirty="0" smtClean="0">
                <a:latin typeface="Times New Roman" panose="02020603050405020304" pitchFamily="18" charset="0"/>
                <a:cs typeface="Times New Roman" panose="02020603050405020304" pitchFamily="18" charset="0"/>
              </a:rPr>
              <a:t>days.</a:t>
            </a:r>
          </a:p>
          <a:p>
            <a:pPr marL="457200" lvl="0" indent="-457200" algn="just">
              <a:buFont typeface="+mj-lt"/>
              <a:buAutoNum type="arabicPeriod" startAt="2"/>
            </a:pPr>
            <a:r>
              <a:rPr lang="en-IN" sz="2400" b="1" dirty="0" smtClean="0">
                <a:latin typeface="Times New Roman" panose="02020603050405020304" pitchFamily="18" charset="0"/>
                <a:cs typeface="Times New Roman" panose="02020603050405020304" pitchFamily="18" charset="0"/>
              </a:rPr>
              <a:t>Semi </a:t>
            </a:r>
            <a:r>
              <a:rPr lang="en-IN" sz="2400" b="1" dirty="0">
                <a:latin typeface="Times New Roman" panose="02020603050405020304" pitchFamily="18" charset="0"/>
                <a:cs typeface="Times New Roman" panose="02020603050405020304" pitchFamily="18" charset="0"/>
              </a:rPr>
              <a:t>intensive breeding: -</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457200" indent="-457200" algn="just"/>
            <a:r>
              <a:rPr lang="en-IN" sz="2400" dirty="0" smtClean="0">
                <a:latin typeface="Times New Roman" panose="02020603050405020304" pitchFamily="18" charset="0"/>
                <a:cs typeface="Times New Roman" panose="02020603050405020304" pitchFamily="18" charset="0"/>
              </a:rPr>
              <a:t>Rabbits </a:t>
            </a:r>
            <a:r>
              <a:rPr lang="en-IN" sz="2400" dirty="0">
                <a:latin typeface="Times New Roman" panose="02020603050405020304" pitchFamily="18" charset="0"/>
                <a:cs typeface="Times New Roman" panose="02020603050405020304" pitchFamily="18" charset="0"/>
              </a:rPr>
              <a:t>keepers in this system aim to get 5 to 6 </a:t>
            </a:r>
            <a:r>
              <a:rPr lang="en-IN" sz="2400" dirty="0" smtClean="0">
                <a:latin typeface="Times New Roman" panose="02020603050405020304" pitchFamily="18" charset="0"/>
                <a:cs typeface="Times New Roman" panose="02020603050405020304" pitchFamily="18" charset="0"/>
              </a:rPr>
              <a:t>litter/doe/year.</a:t>
            </a:r>
          </a:p>
          <a:p>
            <a:pPr marL="457200" indent="-457200" algn="just"/>
            <a:r>
              <a:rPr lang="en-IN" sz="2400" dirty="0" smtClean="0">
                <a:latin typeface="Times New Roman" panose="02020603050405020304" pitchFamily="18" charset="0"/>
                <a:cs typeface="Times New Roman" panose="02020603050405020304" pitchFamily="18" charset="0"/>
              </a:rPr>
              <a:t>Weaning </a:t>
            </a:r>
            <a:r>
              <a:rPr lang="en-IN" sz="2400" dirty="0">
                <a:latin typeface="Times New Roman" panose="02020603050405020304" pitchFamily="18" charset="0"/>
                <a:cs typeface="Times New Roman" panose="02020603050405020304" pitchFamily="18" charset="0"/>
              </a:rPr>
              <a:t>is done at 5 weeks and breeding cycle is completed within 65 to 70 days. </a:t>
            </a:r>
            <a:endParaRPr lang="en-IN" sz="2400" dirty="0" smtClean="0">
              <a:latin typeface="Times New Roman" panose="02020603050405020304" pitchFamily="18" charset="0"/>
              <a:cs typeface="Times New Roman" panose="02020603050405020304" pitchFamily="18" charset="0"/>
            </a:endParaRPr>
          </a:p>
          <a:p>
            <a:pPr marL="457200" indent="-457200" algn="just"/>
            <a:r>
              <a:rPr lang="en-IN" sz="2400" dirty="0" smtClean="0">
                <a:latin typeface="Times New Roman" panose="02020603050405020304" pitchFamily="18" charset="0"/>
                <a:cs typeface="Times New Roman" panose="02020603050405020304" pitchFamily="18" charset="0"/>
              </a:rPr>
              <a:t>This </a:t>
            </a:r>
            <a:r>
              <a:rPr lang="en-IN" sz="2400" dirty="0">
                <a:latin typeface="Times New Roman" panose="02020603050405020304" pitchFamily="18" charset="0"/>
                <a:cs typeface="Times New Roman" panose="02020603050405020304" pitchFamily="18" charset="0"/>
              </a:rPr>
              <a:t>system is suitable for small commercial </a:t>
            </a:r>
            <a:r>
              <a:rPr lang="en-IN" sz="2400" dirty="0" err="1">
                <a:latin typeface="Times New Roman" panose="02020603050405020304" pitchFamily="18" charset="0"/>
                <a:cs typeface="Times New Roman" panose="02020603050405020304" pitchFamily="18" charset="0"/>
              </a:rPr>
              <a:t>rabbitary</a:t>
            </a:r>
            <a:r>
              <a:rPr lang="en-IN" sz="2400" dirty="0">
                <a:latin typeface="Times New Roman" panose="02020603050405020304" pitchFamily="18" charset="0"/>
                <a:cs typeface="Times New Roman" panose="02020603050405020304" pitchFamily="18" charset="0"/>
              </a:rPr>
              <a:t>.</a:t>
            </a:r>
          </a:p>
          <a:p>
            <a:pPr marL="0" indent="0">
              <a:buNone/>
            </a:pPr>
            <a:endParaRPr lang="en-IN" dirty="0"/>
          </a:p>
        </p:txBody>
      </p:sp>
    </p:spTree>
    <p:extLst>
      <p:ext uri="{BB962C8B-B14F-4D97-AF65-F5344CB8AC3E}">
        <p14:creationId xmlns:p14="http://schemas.microsoft.com/office/powerpoint/2010/main" val="35719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324600"/>
          </a:xfrm>
        </p:spPr>
        <p:txBody>
          <a:bodyPr>
            <a:normAutofit lnSpcReduction="10000"/>
          </a:bodyPr>
          <a:lstStyle/>
          <a:p>
            <a:pPr marL="514350" lvl="0" indent="-514350" algn="just">
              <a:buFont typeface="+mj-lt"/>
              <a:buAutoNum type="arabicPeriod" startAt="3"/>
            </a:pPr>
            <a:r>
              <a:rPr lang="en-IN" sz="2400" b="1" dirty="0">
                <a:latin typeface="Times New Roman" panose="02020603050405020304" pitchFamily="18" charset="0"/>
                <a:cs typeface="Times New Roman" panose="02020603050405020304" pitchFamily="18" charset="0"/>
              </a:rPr>
              <a:t>Intensive breeding: - </a:t>
            </a:r>
            <a:endParaRPr lang="en-IN" sz="2400" b="1" dirty="0" smtClean="0">
              <a:latin typeface="Times New Roman" panose="02020603050405020304" pitchFamily="18" charset="0"/>
              <a:cs typeface="Times New Roman" panose="02020603050405020304" pitchFamily="18" charset="0"/>
            </a:endParaRPr>
          </a:p>
          <a:p>
            <a:pPr marL="514350" indent="-514350" algn="just"/>
            <a:r>
              <a:rPr lang="en-IN" sz="2400" dirty="0" smtClean="0">
                <a:latin typeface="Times New Roman" panose="02020603050405020304" pitchFamily="18" charset="0"/>
                <a:cs typeface="Times New Roman" panose="02020603050405020304" pitchFamily="18" charset="0"/>
              </a:rPr>
              <a:t>Large </a:t>
            </a:r>
            <a:r>
              <a:rPr lang="en-IN" sz="2400" dirty="0">
                <a:latin typeface="Times New Roman" panose="02020603050405020304" pitchFamily="18" charset="0"/>
                <a:cs typeface="Times New Roman" panose="02020603050405020304" pitchFamily="18" charset="0"/>
              </a:rPr>
              <a:t>commercial </a:t>
            </a:r>
            <a:r>
              <a:rPr lang="en-IN" sz="2400" dirty="0" err="1">
                <a:latin typeface="Times New Roman" panose="02020603050405020304" pitchFamily="18" charset="0"/>
                <a:cs typeface="Times New Roman" panose="02020603050405020304" pitchFamily="18" charset="0"/>
              </a:rPr>
              <a:t>rabbitries</a:t>
            </a:r>
            <a:r>
              <a:rPr lang="en-IN" sz="2400" dirty="0">
                <a:latin typeface="Times New Roman" panose="02020603050405020304" pitchFamily="18" charset="0"/>
                <a:cs typeface="Times New Roman" panose="02020603050405020304" pitchFamily="18" charset="0"/>
              </a:rPr>
              <a:t> follows this breeding systems.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In </a:t>
            </a:r>
            <a:r>
              <a:rPr lang="en-IN" sz="2400" dirty="0">
                <a:latin typeface="Times New Roman" panose="02020603050405020304" pitchFamily="18" charset="0"/>
                <a:cs typeface="Times New Roman" panose="02020603050405020304" pitchFamily="18" charset="0"/>
              </a:rPr>
              <a:t>this system weaning is done </a:t>
            </a:r>
            <a:r>
              <a:rPr lang="en-IN" sz="2400" dirty="0" smtClean="0">
                <a:latin typeface="Times New Roman" panose="02020603050405020304" pitchFamily="18" charset="0"/>
                <a:cs typeface="Times New Roman" panose="02020603050405020304" pitchFamily="18" charset="0"/>
              </a:rPr>
              <a:t>at 2 </a:t>
            </a:r>
            <a:r>
              <a:rPr lang="en-IN" sz="2400" dirty="0">
                <a:latin typeface="Times New Roman" panose="02020603050405020304" pitchFamily="18" charset="0"/>
                <a:cs typeface="Times New Roman" panose="02020603050405020304" pitchFamily="18" charset="0"/>
              </a:rPr>
              <a:t>weeks.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In </a:t>
            </a:r>
            <a:r>
              <a:rPr lang="en-IN" sz="2400" dirty="0">
                <a:latin typeface="Times New Roman" panose="02020603050405020304" pitchFamily="18" charset="0"/>
                <a:cs typeface="Times New Roman" panose="02020603050405020304" pitchFamily="18" charset="0"/>
              </a:rPr>
              <a:t>the third week from kindling doe is mated and within 45 to 50days breeding cycle is completed.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This </a:t>
            </a:r>
            <a:r>
              <a:rPr lang="en-IN" sz="2400" dirty="0">
                <a:latin typeface="Times New Roman" panose="02020603050405020304" pitchFamily="18" charset="0"/>
                <a:cs typeface="Times New Roman" panose="02020603050405020304" pitchFamily="18" charset="0"/>
              </a:rPr>
              <a:t>system can produce more than 7 litters/doe/year.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It </a:t>
            </a:r>
            <a:r>
              <a:rPr lang="en-IN" sz="2400" dirty="0">
                <a:latin typeface="Times New Roman" panose="02020603050405020304" pitchFamily="18" charset="0"/>
                <a:cs typeface="Times New Roman" panose="02020603050405020304" pitchFamily="18" charset="0"/>
              </a:rPr>
              <a:t>should only be practiced by professionals maintaining skills, quality nutrition and standard management</a:t>
            </a:r>
            <a:r>
              <a:rPr lang="en-IN" sz="2400" dirty="0" smtClean="0">
                <a:latin typeface="Times New Roman" panose="02020603050405020304" pitchFamily="18" charset="0"/>
                <a:cs typeface="Times New Roman" panose="02020603050405020304" pitchFamily="18" charset="0"/>
              </a:rPr>
              <a:t>.</a:t>
            </a:r>
          </a:p>
          <a:p>
            <a:pPr marL="0" indent="0" algn="just">
              <a:buNone/>
            </a:pPr>
            <a:r>
              <a:rPr lang="en-IN" sz="2400" b="1" dirty="0">
                <a:latin typeface="Times New Roman" panose="02020603050405020304" pitchFamily="18" charset="0"/>
                <a:cs typeface="Times New Roman" panose="02020603050405020304" pitchFamily="18" charset="0"/>
              </a:rPr>
              <a:t>Mating: -</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0" indent="0"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sign of oestrus in doe includes red &amp; swollen vulva, restlessness, </a:t>
            </a:r>
            <a:r>
              <a:rPr lang="en-IN" sz="2400" dirty="0" smtClean="0">
                <a:latin typeface="Times New Roman" panose="02020603050405020304" pitchFamily="18" charset="0"/>
                <a:cs typeface="Times New Roman" panose="02020603050405020304" pitchFamily="18" charset="0"/>
              </a:rPr>
              <a:t>       raising </a:t>
            </a:r>
            <a:r>
              <a:rPr lang="en-IN" sz="2400" dirty="0">
                <a:latin typeface="Times New Roman" panose="02020603050405020304" pitchFamily="18" charset="0"/>
                <a:cs typeface="Times New Roman" panose="02020603050405020304" pitchFamily="18" charset="0"/>
              </a:rPr>
              <a:t>of tail and acceptability of buck. </a:t>
            </a:r>
          </a:p>
          <a:p>
            <a:pPr algn="just"/>
            <a:r>
              <a:rPr lang="en-IN" sz="2400" dirty="0">
                <a:latin typeface="Times New Roman" panose="02020603050405020304" pitchFamily="18" charset="0"/>
                <a:cs typeface="Times New Roman" panose="02020603050405020304" pitchFamily="18" charset="0"/>
              </a:rPr>
              <a:t>First mating should be done at 20-24 weeks of age. </a:t>
            </a:r>
          </a:p>
          <a:p>
            <a:pPr algn="just"/>
            <a:r>
              <a:rPr lang="en-IN" sz="2400" dirty="0">
                <a:latin typeface="Times New Roman" panose="02020603050405020304" pitchFamily="18" charset="0"/>
                <a:cs typeface="Times New Roman" panose="02020603050405020304" pitchFamily="18" charset="0"/>
              </a:rPr>
              <a:t>For mating doe should be taken to buck cage to avoid fighting in herd. </a:t>
            </a:r>
          </a:p>
          <a:p>
            <a:pPr algn="just"/>
            <a:r>
              <a:rPr lang="en-IN" sz="2400" dirty="0">
                <a:latin typeface="Times New Roman" panose="02020603050405020304" pitchFamily="18" charset="0"/>
                <a:cs typeface="Times New Roman" panose="02020603050405020304" pitchFamily="18" charset="0"/>
              </a:rPr>
              <a:t>After successful mating buck falls off to the side with scream.</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97099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839200" cy="6248400"/>
          </a:xfrm>
        </p:spPr>
        <p:txBody>
          <a:bodyPr>
            <a:normAutofit lnSpcReduction="10000"/>
          </a:bodyPr>
          <a:lstStyle/>
          <a:p>
            <a:pPr marL="0" indent="0" algn="just">
              <a:buNone/>
            </a:pPr>
            <a:r>
              <a:rPr lang="en-IN" sz="2400" b="1" dirty="0">
                <a:latin typeface="Times New Roman" panose="02020603050405020304" pitchFamily="18" charset="0"/>
                <a:cs typeface="Times New Roman" panose="02020603050405020304" pitchFamily="18" charset="0"/>
              </a:rPr>
              <a:t>Breeding and selection for optimum production: - </a:t>
            </a:r>
            <a:r>
              <a:rPr lang="en-IN" sz="2400" dirty="0">
                <a:latin typeface="Times New Roman" panose="02020603050405020304" pitchFamily="18" charset="0"/>
                <a:cs typeface="Times New Roman" panose="02020603050405020304" pitchFamily="18" charset="0"/>
              </a:rPr>
              <a:t>It depends on the purpose of production i.e. whether rabbits are kept for meat/fur/wool production.</a:t>
            </a:r>
          </a:p>
          <a:p>
            <a:pPr marL="0" indent="0" algn="just">
              <a:buNone/>
            </a:pPr>
            <a:r>
              <a:rPr lang="en-IN" sz="2400" b="1" dirty="0">
                <a:latin typeface="Times New Roman" panose="02020603050405020304" pitchFamily="18" charset="0"/>
                <a:cs typeface="Times New Roman" panose="02020603050405020304" pitchFamily="18" charset="0"/>
              </a:rPr>
              <a:t>Broiler rabbits: </a:t>
            </a:r>
            <a:r>
              <a:rPr lang="en-IN" sz="2400" b="1" dirty="0" smtClean="0">
                <a:latin typeface="Times New Roman" panose="02020603050405020304" pitchFamily="18" charset="0"/>
                <a:cs typeface="Times New Roman" panose="02020603050405020304" pitchFamily="18" charset="0"/>
              </a:rPr>
              <a:t>-</a:t>
            </a:r>
          </a:p>
          <a:p>
            <a:pPr marL="0" indent="0" algn="just"/>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Broiler rabbits are reared for meat production.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main important traits considered during selection are growth, weight, FCR, kindling%, no. Of kindling/year and mortality.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For </a:t>
            </a:r>
            <a:r>
              <a:rPr lang="en-IN" sz="2400" dirty="0">
                <a:latin typeface="Times New Roman" panose="02020603050405020304" pitchFamily="18" charset="0"/>
                <a:cs typeface="Times New Roman" panose="02020603050405020304" pitchFamily="18" charset="0"/>
              </a:rPr>
              <a:t>achieving these objectives maximum weightage is given to weight gain and less mortality. </a:t>
            </a:r>
            <a:endParaRPr lang="en-IN" sz="2400" dirty="0" smtClean="0">
              <a:latin typeface="Times New Roman" panose="02020603050405020304" pitchFamily="18" charset="0"/>
              <a:cs typeface="Times New Roman" panose="02020603050405020304" pitchFamily="18" charset="0"/>
            </a:endParaRPr>
          </a:p>
          <a:p>
            <a:pPr algn="just"/>
            <a:r>
              <a:rPr lang="en-IN" sz="2400" dirty="0" err="1" smtClean="0">
                <a:latin typeface="Times New Roman" panose="02020603050405020304" pitchFamily="18" charset="0"/>
                <a:cs typeface="Times New Roman" panose="02020603050405020304" pitchFamily="18" charset="0"/>
              </a:rPr>
              <a:t>Approx</a:t>
            </a: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rabbits should gain 30 to 35gm/day</a:t>
            </a:r>
            <a:r>
              <a:rPr lang="en-IN" sz="2400" dirty="0" smtClean="0">
                <a:latin typeface="Times New Roman" panose="02020603050405020304" pitchFamily="18" charset="0"/>
                <a:cs typeface="Times New Roman" panose="02020603050405020304" pitchFamily="18" charset="0"/>
              </a:rPr>
              <a:t>.</a:t>
            </a:r>
          </a:p>
          <a:p>
            <a:pPr marL="0" indent="0" algn="just">
              <a:buNone/>
            </a:pPr>
            <a:r>
              <a:rPr lang="en-IN" sz="2400" b="1" dirty="0">
                <a:latin typeface="Times New Roman" panose="02020603050405020304" pitchFamily="18" charset="0"/>
                <a:cs typeface="Times New Roman" panose="02020603050405020304" pitchFamily="18" charset="0"/>
              </a:rPr>
              <a:t>Males: - </a:t>
            </a:r>
            <a:endParaRPr lang="en-IN" sz="2400" dirty="0">
              <a:latin typeface="Times New Roman" panose="02020603050405020304" pitchFamily="18" charset="0"/>
              <a:cs typeface="Times New Roman" panose="02020603050405020304" pitchFamily="18" charset="0"/>
            </a:endParaRPr>
          </a:p>
          <a:p>
            <a:pPr lvl="0" algn="just"/>
            <a:r>
              <a:rPr lang="en-IN" sz="2400" dirty="0">
                <a:latin typeface="Times New Roman" panose="02020603050405020304" pitchFamily="18" charset="0"/>
                <a:cs typeface="Times New Roman" panose="02020603050405020304" pitchFamily="18" charset="0"/>
              </a:rPr>
              <a:t>He should be from known pedigree record.</a:t>
            </a:r>
          </a:p>
          <a:p>
            <a:pPr lvl="0" algn="just"/>
            <a:r>
              <a:rPr lang="en-IN" sz="2400" dirty="0">
                <a:latin typeface="Times New Roman" panose="02020603050405020304" pitchFamily="18" charset="0"/>
                <a:cs typeface="Times New Roman" panose="02020603050405020304" pitchFamily="18" charset="0"/>
              </a:rPr>
              <a:t>They should be active, potent and known for producing large litter size.</a:t>
            </a:r>
          </a:p>
          <a:p>
            <a:pPr lvl="0" algn="just"/>
            <a:r>
              <a:rPr lang="en-IN" sz="2400" dirty="0">
                <a:latin typeface="Times New Roman" panose="02020603050405020304" pitchFamily="18" charset="0"/>
                <a:cs typeface="Times New Roman" panose="02020603050405020304" pitchFamily="18" charset="0"/>
              </a:rPr>
              <a:t>He should not have any genital abnormalities.</a:t>
            </a: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12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839200" cy="6172200"/>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Females: - </a:t>
            </a:r>
            <a:endParaRPr lang="en-IN" sz="2400" dirty="0">
              <a:latin typeface="Times New Roman" panose="02020603050405020304" pitchFamily="18" charset="0"/>
              <a:cs typeface="Times New Roman" panose="02020603050405020304" pitchFamily="18" charset="0"/>
            </a:endParaRPr>
          </a:p>
          <a:p>
            <a:pPr lvl="0" algn="just"/>
            <a:r>
              <a:rPr lang="en-IN" sz="2400" dirty="0">
                <a:latin typeface="Times New Roman" panose="02020603050405020304" pitchFamily="18" charset="0"/>
                <a:cs typeface="Times New Roman" panose="02020603050405020304" pitchFamily="18" charset="0"/>
              </a:rPr>
              <a:t>They should be prolific, possessing good mothering ability, more no. Of kindling with more no. Of live bunnies </a:t>
            </a:r>
            <a:r>
              <a:rPr lang="en-IN" sz="2400" dirty="0" err="1">
                <a:latin typeface="Times New Roman" panose="02020603050405020304" pitchFamily="18" charset="0"/>
                <a:cs typeface="Times New Roman" panose="02020603050405020304" pitchFamily="18" charset="0"/>
              </a:rPr>
              <a:t>borned</a:t>
            </a:r>
            <a:r>
              <a:rPr lang="en-IN" sz="2400" dirty="0">
                <a:latin typeface="Times New Roman" panose="02020603050405020304" pitchFamily="18" charset="0"/>
                <a:cs typeface="Times New Roman" panose="02020603050405020304" pitchFamily="18" charset="0"/>
              </a:rPr>
              <a:t>.</a:t>
            </a:r>
          </a:p>
          <a:p>
            <a:pPr lvl="0" algn="just"/>
            <a:r>
              <a:rPr lang="en-IN" sz="2400" dirty="0">
                <a:latin typeface="Times New Roman" panose="02020603050405020304" pitchFamily="18" charset="0"/>
                <a:cs typeface="Times New Roman" panose="02020603050405020304" pitchFamily="18" charset="0"/>
              </a:rPr>
              <a:t>She should weigh around 2 to 2.5 kg at maturity i.e. in 5 to 6 months.</a:t>
            </a:r>
          </a:p>
          <a:p>
            <a:pPr lvl="0" algn="just"/>
            <a:r>
              <a:rPr lang="en-IN" sz="2400" dirty="0">
                <a:latin typeface="Times New Roman" panose="02020603050405020304" pitchFamily="18" charset="0"/>
                <a:cs typeface="Times New Roman" panose="02020603050405020304" pitchFamily="18" charset="0"/>
              </a:rPr>
              <a:t>Bunnies should weigh between 300-350 gm.</a:t>
            </a:r>
          </a:p>
          <a:p>
            <a:pPr lvl="0" algn="just"/>
            <a:r>
              <a:rPr lang="en-IN" sz="2400" dirty="0">
                <a:latin typeface="Times New Roman" panose="02020603050405020304" pitchFamily="18" charset="0"/>
                <a:cs typeface="Times New Roman" panose="02020603050405020304" pitchFamily="18" charset="0"/>
              </a:rPr>
              <a:t>She should come into heat soon after furrowing.</a:t>
            </a:r>
          </a:p>
          <a:p>
            <a:pPr marL="0" indent="0" algn="just">
              <a:buNone/>
            </a:pPr>
            <a:r>
              <a:rPr lang="en-IN" sz="2400" b="1" dirty="0">
                <a:latin typeface="Times New Roman" panose="02020603050405020304" pitchFamily="18" charset="0"/>
                <a:cs typeface="Times New Roman" panose="02020603050405020304" pitchFamily="18" charset="0"/>
              </a:rPr>
              <a:t>Wool rabbits: - </a:t>
            </a:r>
            <a:endParaRPr lang="en-IN" sz="2400" dirty="0">
              <a:latin typeface="Times New Roman" panose="02020603050405020304" pitchFamily="18" charset="0"/>
              <a:cs typeface="Times New Roman" panose="02020603050405020304" pitchFamily="18" charset="0"/>
            </a:endParaRPr>
          </a:p>
          <a:p>
            <a:pPr lvl="0" algn="just"/>
            <a:r>
              <a:rPr lang="en-IN" sz="2400" dirty="0">
                <a:latin typeface="Times New Roman" panose="02020603050405020304" pitchFamily="18" charset="0"/>
                <a:cs typeface="Times New Roman" panose="02020603050405020304" pitchFamily="18" charset="0"/>
              </a:rPr>
              <a:t>Selection is based on wool quality &amp; quantity.</a:t>
            </a:r>
          </a:p>
          <a:p>
            <a:pPr lvl="0" algn="just"/>
            <a:r>
              <a:rPr lang="en-IN" sz="2400" dirty="0">
                <a:latin typeface="Times New Roman" panose="02020603050405020304" pitchFamily="18" charset="0"/>
                <a:cs typeface="Times New Roman" panose="02020603050405020304" pitchFamily="18" charset="0"/>
              </a:rPr>
              <a:t>Important wool parameters are fineness of fibre, staple length, modulation, true fibre etc.</a:t>
            </a:r>
          </a:p>
          <a:p>
            <a:pPr lvl="0" algn="just"/>
            <a:r>
              <a:rPr lang="en-IN" sz="2400" dirty="0">
                <a:latin typeface="Times New Roman" panose="02020603050405020304" pitchFamily="18" charset="0"/>
                <a:cs typeface="Times New Roman" panose="02020603050405020304" pitchFamily="18" charset="0"/>
              </a:rPr>
              <a:t>Angora (German) produces around 700-800 gm of wool/year with good quality fibre.</a:t>
            </a: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61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839200" cy="5562600"/>
          </a:xfrm>
        </p:spPr>
        <p:txBody>
          <a:bodyPr>
            <a:normAutofit/>
          </a:bodyPr>
          <a:lstStyle/>
          <a:p>
            <a:pPr marL="0" indent="0" algn="just">
              <a:buNone/>
            </a:pPr>
            <a:r>
              <a:rPr lang="en-IN" sz="2400" b="1" dirty="0">
                <a:latin typeface="Times New Roman" panose="02020603050405020304" pitchFamily="18" charset="0"/>
                <a:cs typeface="Times New Roman" panose="02020603050405020304" pitchFamily="18" charset="0"/>
              </a:rPr>
              <a:t>Productive features of </a:t>
            </a:r>
            <a:r>
              <a:rPr lang="en-IN" sz="2400" b="1" dirty="0" err="1">
                <a:latin typeface="Times New Roman" panose="02020603050405020304" pitchFamily="18" charset="0"/>
                <a:cs typeface="Times New Roman" panose="02020603050405020304" pitchFamily="18" charset="0"/>
              </a:rPr>
              <a:t>rabbitry</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pPr marL="0" indent="0" algn="just">
              <a:buNone/>
            </a:pPr>
            <a:r>
              <a:rPr lang="en-IN" sz="2400" dirty="0" smtClean="0">
                <a:latin typeface="Times New Roman" panose="02020603050405020304" pitchFamily="18" charset="0"/>
                <a:cs typeface="Times New Roman" panose="02020603050405020304" pitchFamily="18" charset="0"/>
              </a:rPr>
              <a:t>By </a:t>
            </a:r>
            <a:r>
              <a:rPr lang="en-IN" sz="2400" dirty="0">
                <a:latin typeface="Times New Roman" panose="02020603050405020304" pitchFamily="18" charset="0"/>
                <a:cs typeface="Times New Roman" panose="02020603050405020304" pitchFamily="18" charset="0"/>
              </a:rPr>
              <a:t>analyzing the records of productivity features financial status of commercial rabbit unit can be known. The important aspects are-</a:t>
            </a:r>
          </a:p>
          <a:p>
            <a:pPr lvl="0" algn="just"/>
            <a:r>
              <a:rPr lang="en-IN" sz="2400" dirty="0">
                <a:latin typeface="Times New Roman" panose="02020603050405020304" pitchFamily="18" charset="0"/>
                <a:cs typeface="Times New Roman" panose="02020603050405020304" pitchFamily="18" charset="0"/>
              </a:rPr>
              <a:t>Pre-weaning &amp; post weaning mortality % should be low.</a:t>
            </a:r>
          </a:p>
          <a:p>
            <a:pPr lvl="0" algn="just"/>
            <a:r>
              <a:rPr lang="en-IN" sz="2400" dirty="0">
                <a:latin typeface="Times New Roman" panose="02020603050405020304" pitchFamily="18" charset="0"/>
                <a:cs typeface="Times New Roman" panose="02020603050405020304" pitchFamily="18" charset="0"/>
              </a:rPr>
              <a:t>Interval between 2 litters should be less.</a:t>
            </a:r>
          </a:p>
          <a:p>
            <a:pPr lvl="0" algn="just"/>
            <a:r>
              <a:rPr lang="en-IN" sz="2400" dirty="0">
                <a:latin typeface="Times New Roman" panose="02020603050405020304" pitchFamily="18" charset="0"/>
                <a:cs typeface="Times New Roman" panose="02020603050405020304" pitchFamily="18" charset="0"/>
              </a:rPr>
              <a:t>Rate of occupancy of breeding cages should be higher because it indicates fast breeding &amp; production of more litter.</a:t>
            </a:r>
          </a:p>
          <a:p>
            <a:pPr lvl="0" algn="just"/>
            <a:r>
              <a:rPr lang="en-IN" sz="2400" dirty="0">
                <a:latin typeface="Times New Roman" panose="02020603050405020304" pitchFamily="18" charset="0"/>
                <a:cs typeface="Times New Roman" panose="02020603050405020304" pitchFamily="18" charset="0"/>
              </a:rPr>
              <a:t>No. Of rabbits produced/ breeding cage /year should be more.</a:t>
            </a:r>
          </a:p>
          <a:p>
            <a:pPr lvl="0" algn="just"/>
            <a:r>
              <a:rPr lang="en-IN" sz="2400" dirty="0">
                <a:latin typeface="Times New Roman" panose="02020603050405020304" pitchFamily="18" charset="0"/>
                <a:cs typeface="Times New Roman" panose="02020603050405020304" pitchFamily="18" charset="0"/>
              </a:rPr>
              <a:t>Margin over feed expanse / year should be higher</a:t>
            </a:r>
            <a:r>
              <a:rPr lang="en-IN" sz="2400" dirty="0" smtClean="0">
                <a:latin typeface="Times New Roman" panose="02020603050405020304" pitchFamily="18" charset="0"/>
                <a:cs typeface="Times New Roman" panose="02020603050405020304" pitchFamily="18" charset="0"/>
              </a:rPr>
              <a:t>.</a:t>
            </a:r>
          </a:p>
          <a:p>
            <a:pPr marL="0" indent="0" algn="just">
              <a:buNone/>
            </a:pPr>
            <a:r>
              <a:rPr lang="en-IN" sz="2400" b="1" dirty="0">
                <a:solidFill>
                  <a:srgbClr val="0070C0"/>
                </a:solidFill>
                <a:latin typeface="Times New Roman" panose="02020603050405020304" pitchFamily="18" charset="0"/>
                <a:cs typeface="Times New Roman" panose="02020603050405020304" pitchFamily="18" charset="0"/>
              </a:rPr>
              <a:t>Note: -</a:t>
            </a:r>
            <a:r>
              <a:rPr lang="en-IN" sz="2400" dirty="0">
                <a:solidFill>
                  <a:srgbClr val="0070C0"/>
                </a:solidFill>
                <a:latin typeface="Times New Roman" panose="02020603050405020304" pitchFamily="18" charset="0"/>
                <a:cs typeface="Times New Roman" panose="02020603050405020304" pitchFamily="18" charset="0"/>
              </a:rPr>
              <a:t> Average achievements of all animals in the unit are more important than higher performance of some individuals from business point of view.</a:t>
            </a:r>
          </a:p>
          <a:p>
            <a:pPr marL="0" lv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040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772400" cy="990600"/>
          </a:xfrm>
        </p:spPr>
        <p:txBody>
          <a:bodyPr>
            <a:normAutofit fontScale="90000"/>
          </a:bodyPr>
          <a:lstStyle/>
          <a:p>
            <a:r>
              <a:rPr lang="en-IN" sz="3100" b="1" dirty="0">
                <a:solidFill>
                  <a:srgbClr val="FF0000"/>
                </a:solidFill>
                <a:latin typeface="Times New Roman" panose="02020603050405020304" pitchFamily="18" charset="0"/>
                <a:cs typeface="Times New Roman" panose="02020603050405020304" pitchFamily="18" charset="0"/>
              </a:rPr>
              <a:t>Pregnancy, kindling and </a:t>
            </a:r>
            <a:r>
              <a:rPr lang="en-IN" sz="3100" b="1" dirty="0" smtClean="0">
                <a:solidFill>
                  <a:srgbClr val="FF0000"/>
                </a:solidFill>
                <a:latin typeface="Times New Roman" panose="02020603050405020304" pitchFamily="18" charset="0"/>
                <a:cs typeface="Times New Roman" panose="02020603050405020304" pitchFamily="18" charset="0"/>
              </a:rPr>
              <a:t>care:</a:t>
            </a:r>
            <a:r>
              <a:rPr lang="en-IN" dirty="0"/>
              <a:t/>
            </a:r>
            <a:br>
              <a:rPr lang="en-IN" dirty="0"/>
            </a:br>
            <a:endParaRPr lang="en-IN" dirty="0"/>
          </a:p>
        </p:txBody>
      </p:sp>
      <p:sp>
        <p:nvSpPr>
          <p:cNvPr id="3" name="Content Placeholder 2"/>
          <p:cNvSpPr>
            <a:spLocks noGrp="1"/>
          </p:cNvSpPr>
          <p:nvPr>
            <p:ph sz="quarter" idx="1"/>
          </p:nvPr>
        </p:nvSpPr>
        <p:spPr>
          <a:xfrm>
            <a:off x="152400" y="876300"/>
            <a:ext cx="8839200" cy="5638800"/>
          </a:xfrm>
        </p:spPr>
        <p:txBody>
          <a:bodyPr/>
          <a:lstStyle/>
          <a:p>
            <a:pPr marL="0" indent="0" algn="just">
              <a:buNone/>
            </a:pPr>
            <a:r>
              <a:rPr lang="en-IN" sz="2400" b="1" dirty="0">
                <a:latin typeface="Times New Roman" panose="02020603050405020304" pitchFamily="18" charset="0"/>
                <a:cs typeface="Times New Roman" panose="02020603050405020304" pitchFamily="18" charset="0"/>
              </a:rPr>
              <a:t>Pregnancy: -</a:t>
            </a:r>
            <a:r>
              <a:rPr lang="en-IN" sz="2400" dirty="0">
                <a:latin typeface="Times New Roman" panose="02020603050405020304" pitchFamily="18" charset="0"/>
                <a:cs typeface="Times New Roman" panose="02020603050405020304" pitchFamily="18" charset="0"/>
              </a:rPr>
              <a:t> the gestation period in rabbit is 30-32 days.</a:t>
            </a:r>
          </a:p>
          <a:p>
            <a:pPr marL="0" indent="0" algn="just">
              <a:buNone/>
            </a:pPr>
            <a:r>
              <a:rPr lang="en-IN" sz="2400" b="1" dirty="0">
                <a:latin typeface="Times New Roman" panose="02020603050405020304" pitchFamily="18" charset="0"/>
                <a:cs typeface="Times New Roman" panose="02020603050405020304" pitchFamily="18" charset="0"/>
              </a:rPr>
              <a:t>Pregnancy diagnosis: -</a:t>
            </a:r>
            <a:endParaRPr lang="en-IN" sz="2400" dirty="0">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en-IN" sz="2400" b="1" dirty="0">
                <a:latin typeface="Times New Roman" panose="02020603050405020304" pitchFamily="18" charset="0"/>
                <a:cs typeface="Times New Roman" panose="02020603050405020304" pitchFamily="18" charset="0"/>
              </a:rPr>
              <a:t>Test mating:</a:t>
            </a:r>
            <a:r>
              <a:rPr lang="en-IN" sz="2400" dirty="0">
                <a:latin typeface="Times New Roman" panose="02020603050405020304" pitchFamily="18" charset="0"/>
                <a:cs typeface="Times New Roman" panose="02020603050405020304" pitchFamily="18" charset="0"/>
              </a:rPr>
              <a:t> It is also called layman’s method in which doe is subjected to mating and acceptability of buck is tested.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Usually </a:t>
            </a:r>
            <a:r>
              <a:rPr lang="en-IN" sz="2400" dirty="0">
                <a:latin typeface="Times New Roman" panose="02020603050405020304" pitchFamily="18" charset="0"/>
                <a:cs typeface="Times New Roman" panose="02020603050405020304" pitchFamily="18" charset="0"/>
              </a:rPr>
              <a:t>pregnant does will not accept the </a:t>
            </a:r>
            <a:r>
              <a:rPr lang="en-IN" sz="2400" dirty="0" smtClean="0">
                <a:latin typeface="Times New Roman" panose="02020603050405020304" pitchFamily="18" charset="0"/>
                <a:cs typeface="Times New Roman" panose="02020603050405020304" pitchFamily="18" charset="0"/>
              </a:rPr>
              <a:t>buck.</a:t>
            </a:r>
          </a:p>
          <a:p>
            <a:pPr marL="457200" lvl="0" indent="-457200" algn="just">
              <a:buFont typeface="+mj-lt"/>
              <a:buAutoNum type="arabicPeriod" startAt="2"/>
            </a:pPr>
            <a:r>
              <a:rPr lang="en-IN" sz="2400" b="1" dirty="0" smtClean="0">
                <a:latin typeface="Times New Roman" panose="02020603050405020304" pitchFamily="18" charset="0"/>
                <a:cs typeface="Times New Roman" panose="02020603050405020304" pitchFamily="18" charset="0"/>
              </a:rPr>
              <a:t>Palpation</a:t>
            </a:r>
            <a:r>
              <a:rPr lang="en-IN" sz="2400" b="1"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Developing embryos in pregnant doe can be easily felt after 12 to 14 days of mating.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embryos beads are around 1 to 2 cm at this stage. </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Embryos </a:t>
            </a:r>
            <a:r>
              <a:rPr lang="en-IN" sz="2400" dirty="0">
                <a:latin typeface="Times New Roman" panose="02020603050405020304" pitchFamily="18" charset="0"/>
                <a:cs typeface="Times New Roman" panose="02020603050405020304" pitchFamily="18" charset="0"/>
              </a:rPr>
              <a:t>can be felt by exerting gentle pressure with thumb and fore fingers on either side of uterus.</a:t>
            </a:r>
          </a:p>
          <a:p>
            <a:pPr algn="just"/>
            <a:r>
              <a:rPr lang="en-IN" sz="2400" dirty="0">
                <a:latin typeface="Times New Roman" panose="02020603050405020304" pitchFamily="18" charset="0"/>
                <a:cs typeface="Times New Roman" panose="02020603050405020304" pitchFamily="18" charset="0"/>
              </a:rPr>
              <a:t>Further during late pregnancy i.e. 4</a:t>
            </a:r>
            <a:r>
              <a:rPr lang="en-IN" sz="2400" baseline="30000" dirty="0">
                <a:latin typeface="Times New Roman" panose="02020603050405020304" pitchFamily="18" charset="0"/>
                <a:cs typeface="Times New Roman" panose="02020603050405020304" pitchFamily="18" charset="0"/>
              </a:rPr>
              <a:t>th</a:t>
            </a:r>
            <a:r>
              <a:rPr lang="en-IN" sz="2400" dirty="0">
                <a:latin typeface="Times New Roman" panose="02020603050405020304" pitchFamily="18" charset="0"/>
                <a:cs typeface="Times New Roman" panose="02020603050405020304" pitchFamily="18" charset="0"/>
              </a:rPr>
              <a:t> and 5</a:t>
            </a:r>
            <a:r>
              <a:rPr lang="en-IN" sz="2400" baseline="30000" dirty="0">
                <a:latin typeface="Times New Roman" panose="02020603050405020304" pitchFamily="18" charset="0"/>
                <a:cs typeface="Times New Roman" panose="02020603050405020304" pitchFamily="18" charset="0"/>
              </a:rPr>
              <a:t>th</a:t>
            </a:r>
            <a:r>
              <a:rPr lang="en-IN" sz="2400" dirty="0">
                <a:latin typeface="Times New Roman" panose="02020603050405020304" pitchFamily="18" charset="0"/>
                <a:cs typeface="Times New Roman" panose="02020603050405020304" pitchFamily="18" charset="0"/>
              </a:rPr>
              <a:t> week, abdomen of doe gets swollen with teats.</a:t>
            </a:r>
          </a:p>
          <a:p>
            <a:endParaRPr lang="en-IN" dirty="0"/>
          </a:p>
        </p:txBody>
      </p:sp>
    </p:spTree>
    <p:extLst>
      <p:ext uri="{BB962C8B-B14F-4D97-AF65-F5344CB8AC3E}">
        <p14:creationId xmlns:p14="http://schemas.microsoft.com/office/powerpoint/2010/main" val="17948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685800"/>
            <a:ext cx="8839200" cy="5029200"/>
          </a:xfrm>
        </p:spPr>
        <p:txBody>
          <a:bodyPr/>
          <a:lstStyle/>
          <a:p>
            <a:pPr algn="just">
              <a:buNone/>
            </a:pPr>
            <a:r>
              <a:rPr lang="en-IN" sz="2400" b="1" dirty="0" smtClean="0">
                <a:latin typeface="Times New Roman" pitchFamily="18" charset="0"/>
                <a:cs typeface="Times New Roman" pitchFamily="18" charset="0"/>
              </a:rPr>
              <a:t>False pregnancy:</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In case doe doesn’t conceive after mating.</a:t>
            </a:r>
          </a:p>
          <a:p>
            <a:pPr algn="just"/>
            <a:r>
              <a:rPr lang="en-IN" sz="2400" dirty="0" smtClean="0">
                <a:latin typeface="Times New Roman" pitchFamily="18" charset="0"/>
                <a:cs typeface="Times New Roman" pitchFamily="18" charset="0"/>
              </a:rPr>
              <a:t>Sometimes she may develop false pregnancy. </a:t>
            </a:r>
          </a:p>
          <a:p>
            <a:pPr algn="just"/>
            <a:r>
              <a:rPr lang="en-IN" sz="2400" dirty="0" smtClean="0">
                <a:latin typeface="Times New Roman" pitchFamily="18" charset="0"/>
                <a:cs typeface="Times New Roman" pitchFamily="18" charset="0"/>
              </a:rPr>
              <a:t>She will refuse to accept male. </a:t>
            </a:r>
          </a:p>
          <a:p>
            <a:pPr algn="just"/>
            <a:r>
              <a:rPr lang="en-IN" sz="2400" dirty="0" smtClean="0">
                <a:latin typeface="Times New Roman" pitchFamily="18" charset="0"/>
                <a:cs typeface="Times New Roman" pitchFamily="18" charset="0"/>
              </a:rPr>
              <a:t>After 15 to 20 days she will start pulling her fur to built nest which is observed at the stage of 24 to 28 days in actual pregnant doe.</a:t>
            </a:r>
            <a:endParaRPr lang="en-US" sz="2400" dirty="0" smtClean="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val="82219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normAutofit/>
          </a:bodyPr>
          <a:lstStyle/>
          <a:p>
            <a:pPr algn="just">
              <a:buNone/>
            </a:pPr>
            <a:r>
              <a:rPr lang="en-IN" sz="2400" b="1" dirty="0" smtClean="0">
                <a:latin typeface="Times New Roman" pitchFamily="18" charset="0"/>
                <a:cs typeface="Times New Roman" pitchFamily="18" charset="0"/>
              </a:rPr>
              <a:t>Management of pregnant doe: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pregnant doe should be kept separately in breeding cage to adopt new housing for kindling. </a:t>
            </a:r>
          </a:p>
          <a:p>
            <a:pPr algn="just"/>
            <a:r>
              <a:rPr lang="en-IN" sz="2400" dirty="0" smtClean="0">
                <a:latin typeface="Times New Roman" pitchFamily="18" charset="0"/>
                <a:cs typeface="Times New Roman" pitchFamily="18" charset="0"/>
              </a:rPr>
              <a:t>Before 5 to 6 days of kindling pregnant does should pull some fur from her rump, sides and around her teats which indicates good mothering ability.</a:t>
            </a:r>
            <a:endParaRPr lang="en-US"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During last 10 to 15 days of pregnancy feeding of doe must be gradually increased by 20 to 25 gm additional feed for the growth of embryos and development of mammary glands. </a:t>
            </a:r>
          </a:p>
          <a:p>
            <a:pPr algn="just"/>
            <a:r>
              <a:rPr lang="en-IN" sz="2400" dirty="0" smtClean="0">
                <a:latin typeface="Times New Roman" pitchFamily="18" charset="0"/>
                <a:cs typeface="Times New Roman" pitchFamily="18" charset="0"/>
              </a:rPr>
              <a:t>Proper feeding also helps to increase birth weight of bunnies and milk production of mother.</a:t>
            </a:r>
          </a:p>
          <a:p>
            <a:pPr algn="just">
              <a:buNone/>
            </a:pPr>
            <a:r>
              <a:rPr lang="en-IN" sz="2400" b="1" dirty="0" smtClean="0">
                <a:latin typeface="Times New Roman" pitchFamily="18" charset="0"/>
                <a:cs typeface="Times New Roman" pitchFamily="18" charset="0"/>
              </a:rPr>
              <a:t>Kindling care: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Naturally kindling usually takes place in the night. </a:t>
            </a:r>
          </a:p>
          <a:p>
            <a:pPr algn="just"/>
            <a:r>
              <a:rPr lang="en-IN" sz="2400" dirty="0" smtClean="0">
                <a:latin typeface="Times New Roman" pitchFamily="18" charset="0"/>
                <a:cs typeface="Times New Roman" pitchFamily="18" charset="0"/>
              </a:rPr>
              <a:t>Does become restless, moves to and Fro, jumps and licks the genitalia. </a:t>
            </a:r>
          </a:p>
          <a:p>
            <a:pPr algn="just">
              <a:buNone/>
            </a:pP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normAutofit fontScale="92500" lnSpcReduction="10000"/>
          </a:bodyPr>
          <a:lstStyle/>
          <a:p>
            <a:pPr marL="0" indent="0" algn="just">
              <a:buNone/>
            </a:pPr>
            <a:r>
              <a:rPr lang="en-IN" dirty="0">
                <a:solidFill>
                  <a:srgbClr val="00B050"/>
                </a:solidFill>
                <a:latin typeface="Times New Roman" panose="02020603050405020304" pitchFamily="18" charset="0"/>
                <a:cs typeface="Times New Roman" panose="02020603050405020304" pitchFamily="18" charset="0"/>
              </a:rPr>
              <a:t>Common terms related to rabbits:</a:t>
            </a:r>
          </a:p>
          <a:p>
            <a:pPr marL="0" lvl="0" indent="0" algn="just">
              <a:buNone/>
            </a:pPr>
            <a:r>
              <a:rPr lang="en-IN" b="1" dirty="0">
                <a:latin typeface="Times New Roman" panose="02020603050405020304" pitchFamily="18" charset="0"/>
                <a:cs typeface="Times New Roman" panose="02020603050405020304" pitchFamily="18" charset="0"/>
              </a:rPr>
              <a:t>Doe: -</a:t>
            </a:r>
            <a:r>
              <a:rPr lang="en-IN" dirty="0">
                <a:latin typeface="Times New Roman" panose="02020603050405020304" pitchFamily="18" charset="0"/>
                <a:cs typeface="Times New Roman" panose="02020603050405020304" pitchFamily="18" charset="0"/>
              </a:rPr>
              <a:t> A mature female rabbit used for breeding.</a:t>
            </a:r>
          </a:p>
          <a:p>
            <a:pPr marL="0" lvl="0" indent="0" algn="just">
              <a:buNone/>
            </a:pPr>
            <a:r>
              <a:rPr lang="en-IN" b="1" dirty="0">
                <a:latin typeface="Times New Roman" panose="02020603050405020304" pitchFamily="18" charset="0"/>
                <a:cs typeface="Times New Roman" panose="02020603050405020304" pitchFamily="18" charset="0"/>
              </a:rPr>
              <a:t>Buck: </a:t>
            </a:r>
            <a:r>
              <a:rPr lang="en-IN" dirty="0">
                <a:latin typeface="Times New Roman" panose="02020603050405020304" pitchFamily="18" charset="0"/>
                <a:cs typeface="Times New Roman" panose="02020603050405020304" pitchFamily="18" charset="0"/>
              </a:rPr>
              <a:t>- A mature male rabbit used for breeding.</a:t>
            </a:r>
          </a:p>
          <a:p>
            <a:pPr marL="0" lvl="0" indent="0" algn="just">
              <a:buNone/>
            </a:pPr>
            <a:r>
              <a:rPr lang="en-IN" b="1" dirty="0">
                <a:latin typeface="Times New Roman" panose="02020603050405020304" pitchFamily="18" charset="0"/>
                <a:cs typeface="Times New Roman" panose="02020603050405020304" pitchFamily="18" charset="0"/>
              </a:rPr>
              <a:t>Kit: - </a:t>
            </a:r>
            <a:r>
              <a:rPr lang="en-IN" dirty="0">
                <a:latin typeface="Times New Roman" panose="02020603050405020304" pitchFamily="18" charset="0"/>
                <a:cs typeface="Times New Roman" panose="02020603050405020304" pitchFamily="18" charset="0"/>
              </a:rPr>
              <a:t>A young rabbit whose eyes are not yet opened.</a:t>
            </a:r>
          </a:p>
          <a:p>
            <a:pPr marL="0" lvl="0" indent="0" algn="just">
              <a:buNone/>
            </a:pPr>
            <a:r>
              <a:rPr lang="en-IN" b="1" dirty="0">
                <a:latin typeface="Times New Roman" panose="02020603050405020304" pitchFamily="18" charset="0"/>
                <a:cs typeface="Times New Roman" panose="02020603050405020304" pitchFamily="18" charset="0"/>
              </a:rPr>
              <a:t>Bunny: -</a:t>
            </a:r>
            <a:r>
              <a:rPr lang="en-IN" dirty="0">
                <a:latin typeface="Times New Roman" panose="02020603050405020304" pitchFamily="18" charset="0"/>
                <a:cs typeface="Times New Roman" panose="02020603050405020304" pitchFamily="18" charset="0"/>
              </a:rPr>
              <a:t> A young rabbit below 20 weeks of age.</a:t>
            </a:r>
          </a:p>
          <a:p>
            <a:pPr marL="0" lvl="0" indent="0" algn="just">
              <a:buNone/>
            </a:pPr>
            <a:r>
              <a:rPr lang="en-IN" b="1" dirty="0">
                <a:latin typeface="Times New Roman" panose="02020603050405020304" pitchFamily="18" charset="0"/>
                <a:cs typeface="Times New Roman" panose="02020603050405020304" pitchFamily="18" charset="0"/>
              </a:rPr>
              <a:t>Fryer: -</a:t>
            </a:r>
            <a:r>
              <a:rPr lang="en-IN" dirty="0">
                <a:latin typeface="Times New Roman" panose="02020603050405020304" pitchFamily="18" charset="0"/>
                <a:cs typeface="Times New Roman" panose="02020603050405020304" pitchFamily="18" charset="0"/>
              </a:rPr>
              <a:t> 10 to 12 weeks old rabbit ready for market.</a:t>
            </a:r>
          </a:p>
          <a:p>
            <a:pPr marL="0" lvl="0" indent="0" algn="just">
              <a:buNone/>
            </a:pPr>
            <a:r>
              <a:rPr lang="en-IN" b="1" dirty="0">
                <a:latin typeface="Times New Roman" panose="02020603050405020304" pitchFamily="18" charset="0"/>
                <a:cs typeface="Times New Roman" panose="02020603050405020304" pitchFamily="18" charset="0"/>
              </a:rPr>
              <a:t>Roaster: -</a:t>
            </a:r>
            <a:r>
              <a:rPr lang="en-IN" dirty="0">
                <a:latin typeface="Times New Roman" panose="02020603050405020304" pitchFamily="18" charset="0"/>
                <a:cs typeface="Times New Roman" panose="02020603050405020304" pitchFamily="18" charset="0"/>
              </a:rPr>
              <a:t> Culled rabbit.</a:t>
            </a:r>
          </a:p>
          <a:p>
            <a:pPr marL="0" lvl="0" indent="0" algn="just">
              <a:buNone/>
            </a:pPr>
            <a:r>
              <a:rPr lang="en-IN" b="1" dirty="0">
                <a:latin typeface="Times New Roman" panose="02020603050405020304" pitchFamily="18" charset="0"/>
                <a:cs typeface="Times New Roman" panose="02020603050405020304" pitchFamily="18" charset="0"/>
              </a:rPr>
              <a:t>Kindling: -</a:t>
            </a:r>
            <a:r>
              <a:rPr lang="en-IN" dirty="0">
                <a:latin typeface="Times New Roman" panose="02020603050405020304" pitchFamily="18" charset="0"/>
                <a:cs typeface="Times New Roman" panose="02020603050405020304" pitchFamily="18" charset="0"/>
              </a:rPr>
              <a:t> Act of parturition.</a:t>
            </a:r>
          </a:p>
          <a:p>
            <a:pPr marL="0" lvl="0" indent="0" algn="just">
              <a:buNone/>
            </a:pPr>
            <a:r>
              <a:rPr lang="en-IN" b="1" dirty="0">
                <a:latin typeface="Times New Roman" panose="02020603050405020304" pitchFamily="18" charset="0"/>
                <a:cs typeface="Times New Roman" panose="02020603050405020304" pitchFamily="18" charset="0"/>
              </a:rPr>
              <a:t>Litter: -</a:t>
            </a:r>
            <a:r>
              <a:rPr lang="en-IN" dirty="0">
                <a:latin typeface="Times New Roman" panose="02020603050405020304" pitchFamily="18" charset="0"/>
                <a:cs typeface="Times New Roman" panose="02020603050405020304" pitchFamily="18" charset="0"/>
              </a:rPr>
              <a:t> Kits born in a single kindling.</a:t>
            </a:r>
          </a:p>
          <a:p>
            <a:pPr marL="0" lvl="0" indent="0" algn="just">
              <a:buNone/>
            </a:pPr>
            <a:r>
              <a:rPr lang="en-IN" b="1" dirty="0">
                <a:latin typeface="Times New Roman" panose="02020603050405020304" pitchFamily="18" charset="0"/>
                <a:cs typeface="Times New Roman" panose="02020603050405020304" pitchFamily="18" charset="0"/>
              </a:rPr>
              <a:t>Weaner: -</a:t>
            </a:r>
            <a:r>
              <a:rPr lang="en-IN" dirty="0">
                <a:latin typeface="Times New Roman" panose="02020603050405020304" pitchFamily="18" charset="0"/>
                <a:cs typeface="Times New Roman" panose="02020603050405020304" pitchFamily="18" charset="0"/>
              </a:rPr>
              <a:t> A newly weaned rabbit.</a:t>
            </a:r>
          </a:p>
          <a:p>
            <a:pPr marL="0" lvl="0" indent="0" algn="just">
              <a:buNone/>
            </a:pPr>
            <a:r>
              <a:rPr lang="en-IN" b="1" dirty="0">
                <a:latin typeface="Times New Roman" panose="02020603050405020304" pitchFamily="18" charset="0"/>
                <a:cs typeface="Times New Roman" panose="02020603050405020304" pitchFamily="18" charset="0"/>
              </a:rPr>
              <a:t>Fur: -</a:t>
            </a:r>
            <a:r>
              <a:rPr lang="en-IN" dirty="0">
                <a:latin typeface="Times New Roman" panose="02020603050405020304" pitchFamily="18" charset="0"/>
                <a:cs typeface="Times New Roman" panose="02020603050405020304" pitchFamily="18" charset="0"/>
              </a:rPr>
              <a:t> Wool.</a:t>
            </a:r>
          </a:p>
          <a:p>
            <a:pPr marL="0" lvl="0" indent="0" algn="just">
              <a:buNone/>
            </a:pPr>
            <a:r>
              <a:rPr lang="en-IN" b="1" dirty="0">
                <a:latin typeface="Times New Roman" panose="02020603050405020304" pitchFamily="18" charset="0"/>
                <a:cs typeface="Times New Roman" panose="02020603050405020304" pitchFamily="18" charset="0"/>
              </a:rPr>
              <a:t>Pelt: -</a:t>
            </a:r>
            <a:r>
              <a:rPr lang="en-IN" dirty="0">
                <a:latin typeface="Times New Roman" panose="02020603050405020304" pitchFamily="18" charset="0"/>
                <a:cs typeface="Times New Roman" panose="02020603050405020304" pitchFamily="18" charset="0"/>
              </a:rPr>
              <a:t> Skin.</a:t>
            </a:r>
          </a:p>
          <a:p>
            <a:pPr marL="0" lvl="0" indent="0" algn="just">
              <a:buNone/>
            </a:pPr>
            <a:r>
              <a:rPr lang="en-IN" b="1" dirty="0" err="1">
                <a:latin typeface="Times New Roman" panose="02020603050405020304" pitchFamily="18" charset="0"/>
                <a:cs typeface="Times New Roman" panose="02020603050405020304" pitchFamily="18" charset="0"/>
              </a:rPr>
              <a:t>Rabbitry</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Place where domesticated rabbits are kept.</a:t>
            </a:r>
          </a:p>
          <a:p>
            <a:pPr marL="0" lvl="0" indent="0" algn="just">
              <a:buNone/>
            </a:pPr>
            <a:r>
              <a:rPr lang="en-IN" b="1" dirty="0" err="1">
                <a:latin typeface="Times New Roman" panose="02020603050405020304" pitchFamily="18" charset="0"/>
                <a:cs typeface="Times New Roman" panose="02020603050405020304" pitchFamily="18" charset="0"/>
              </a:rPr>
              <a:t>Caecotrophy</a:t>
            </a:r>
            <a:r>
              <a:rPr lang="en-IN" b="1" dirty="0">
                <a:latin typeface="Times New Roman" panose="02020603050405020304" pitchFamily="18" charset="0"/>
                <a:cs typeface="Times New Roman" panose="02020603050405020304" pitchFamily="18" charset="0"/>
              </a:rPr>
              <a:t>/</a:t>
            </a:r>
            <a:r>
              <a:rPr lang="en-IN" b="1" dirty="0" err="1">
                <a:latin typeface="Times New Roman" panose="02020603050405020304" pitchFamily="18" charset="0"/>
                <a:cs typeface="Times New Roman" panose="02020603050405020304" pitchFamily="18" charset="0"/>
              </a:rPr>
              <a:t>Capropargy</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 Consumption of own </a:t>
            </a:r>
            <a:r>
              <a:rPr lang="en-IN" dirty="0" err="1">
                <a:latin typeface="Times New Roman" panose="02020603050405020304" pitchFamily="18" charset="0"/>
                <a:cs typeface="Times New Roman" panose="02020603050405020304" pitchFamily="18" charset="0"/>
              </a:rPr>
              <a:t>feceal</a:t>
            </a:r>
            <a:r>
              <a:rPr lang="en-IN" dirty="0">
                <a:latin typeface="Times New Roman" panose="02020603050405020304" pitchFamily="18" charset="0"/>
                <a:cs typeface="Times New Roman" panose="02020603050405020304" pitchFamily="18" charset="0"/>
              </a:rPr>
              <a:t> matter.</a:t>
            </a:r>
          </a:p>
          <a:p>
            <a:pPr marL="0" lvl="0" indent="0" algn="just">
              <a:buNone/>
            </a:pPr>
            <a:r>
              <a:rPr lang="en-IN" b="1" dirty="0">
                <a:latin typeface="Times New Roman" panose="02020603050405020304" pitchFamily="18" charset="0"/>
                <a:cs typeface="Times New Roman" panose="02020603050405020304" pitchFamily="18" charset="0"/>
              </a:rPr>
              <a:t>Broiler: -</a:t>
            </a:r>
            <a:r>
              <a:rPr lang="en-IN" dirty="0">
                <a:latin typeface="Times New Roman" panose="02020603050405020304" pitchFamily="18" charset="0"/>
                <a:cs typeface="Times New Roman" panose="02020603050405020304" pitchFamily="18" charset="0"/>
              </a:rPr>
              <a:t> Rabbits which grow very fast for meat purpose (2kg body wt. In just 12 weeks).</a:t>
            </a: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946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5181600"/>
          </a:xfrm>
        </p:spPr>
        <p:txBody>
          <a:bodyPr/>
          <a:lstStyle/>
          <a:p>
            <a:pPr algn="just"/>
            <a:r>
              <a:rPr lang="en-IN" sz="2400" dirty="0" smtClean="0">
                <a:latin typeface="Times New Roman" pitchFamily="18" charset="0"/>
                <a:cs typeface="Times New Roman" pitchFamily="18" charset="0"/>
              </a:rPr>
              <a:t>After delivery mother licks them &amp; dries. </a:t>
            </a:r>
          </a:p>
          <a:p>
            <a:pPr algn="just"/>
            <a:r>
              <a:rPr lang="en-IN" sz="2400" dirty="0" smtClean="0">
                <a:latin typeface="Times New Roman" pitchFamily="18" charset="0"/>
                <a:cs typeface="Times New Roman" pitchFamily="18" charset="0"/>
              </a:rPr>
              <a:t>If bunnies are delivered outside nest box then they should be put together in the nest to avoid mortality due to cold. </a:t>
            </a:r>
          </a:p>
          <a:p>
            <a:pPr algn="just"/>
            <a:r>
              <a:rPr lang="en-IN" sz="2400" dirty="0" smtClean="0">
                <a:latin typeface="Times New Roman" pitchFamily="18" charset="0"/>
                <a:cs typeface="Times New Roman" pitchFamily="18" charset="0"/>
              </a:rPr>
              <a:t>For two kindling and if the vices persists, they should be culled.</a:t>
            </a:r>
            <a:endParaRPr lang="en-US" sz="2400" dirty="0" smtClean="0">
              <a:latin typeface="Times New Roman" pitchFamily="18" charset="0"/>
              <a:cs typeface="Times New Roman" pitchFamily="18" charset="0"/>
            </a:endParaRPr>
          </a:p>
          <a:p>
            <a:pPr algn="just">
              <a:buNone/>
            </a:pPr>
            <a:r>
              <a:rPr lang="en-IN" sz="2400" b="1" dirty="0" smtClean="0">
                <a:latin typeface="Times New Roman" pitchFamily="18" charset="0"/>
                <a:cs typeface="Times New Roman" pitchFamily="18" charset="0"/>
              </a:rPr>
              <a:t>Cannibalism: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In some cases it can be observed that doe, eats her young rabbits, which is called cannibalism. </a:t>
            </a:r>
          </a:p>
          <a:p>
            <a:pPr algn="just"/>
            <a:r>
              <a:rPr lang="en-IN" sz="2400" dirty="0" smtClean="0">
                <a:latin typeface="Times New Roman" pitchFamily="18" charset="0"/>
                <a:cs typeface="Times New Roman" pitchFamily="18" charset="0"/>
              </a:rPr>
              <a:t>The reason may be shortage of water before kindling, improper bedding or disturbance during kindling. In such cases does can be watched</a:t>
            </a: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839200" cy="5562600"/>
          </a:xfrm>
        </p:spPr>
        <p:txBody>
          <a:bodyPr/>
          <a:lstStyle/>
          <a:p>
            <a:pPr algn="just">
              <a:buNone/>
            </a:pPr>
            <a:r>
              <a:rPr lang="en-IN" sz="2400" b="1" dirty="0" smtClean="0">
                <a:latin typeface="Times New Roman" pitchFamily="18" charset="0"/>
                <a:cs typeface="Times New Roman" pitchFamily="18" charset="0"/>
              </a:rPr>
              <a:t>Management of young rabbits: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Management of bunnies with care is important aspect to reduce pre-weaning mortality. </a:t>
            </a:r>
          </a:p>
          <a:p>
            <a:pPr algn="just"/>
            <a:r>
              <a:rPr lang="en-IN" sz="2400" dirty="0" smtClean="0">
                <a:latin typeface="Times New Roman" pitchFamily="18" charset="0"/>
                <a:cs typeface="Times New Roman" pitchFamily="18" charset="0"/>
              </a:rPr>
              <a:t>Bunnies live &amp; grow for first 2 to 3 weeks only on mother’s milk. </a:t>
            </a:r>
          </a:p>
          <a:p>
            <a:pPr algn="just"/>
            <a:r>
              <a:rPr lang="en-IN" sz="2400" dirty="0" smtClean="0">
                <a:latin typeface="Times New Roman" pitchFamily="18" charset="0"/>
                <a:cs typeface="Times New Roman" pitchFamily="18" charset="0"/>
              </a:rPr>
              <a:t>If the baby rabbit are hungry or feeling too hot, they start climbing the nest with restlessness to come out.</a:t>
            </a:r>
            <a:endParaRPr lang="en-US" sz="2400" dirty="0" smtClean="0">
              <a:latin typeface="Times New Roman" pitchFamily="18" charset="0"/>
              <a:cs typeface="Times New Roman" pitchFamily="18" charset="0"/>
            </a:endParaRPr>
          </a:p>
          <a:p>
            <a:pPr algn="just"/>
            <a:r>
              <a:rPr lang="en-IN" sz="2400" dirty="0" smtClean="0">
                <a:latin typeface="Times New Roman" pitchFamily="18" charset="0"/>
                <a:cs typeface="Times New Roman" pitchFamily="18" charset="0"/>
              </a:rPr>
              <a:t>Bunnies open their eyes at 10 to 12 days of age and start crawling.</a:t>
            </a:r>
          </a:p>
          <a:p>
            <a:pPr algn="just"/>
            <a:r>
              <a:rPr lang="en-IN" sz="2400" dirty="0" smtClean="0">
                <a:latin typeface="Times New Roman" pitchFamily="18" charset="0"/>
                <a:cs typeface="Times New Roman" pitchFamily="18" charset="0"/>
              </a:rPr>
              <a:t>From 15 to 20 days young rabbits starts chewing grass and eating concentrate along with suckling. </a:t>
            </a:r>
          </a:p>
          <a:p>
            <a:pPr algn="just"/>
            <a:r>
              <a:rPr lang="en-IN" sz="2400" dirty="0" smtClean="0">
                <a:latin typeface="Times New Roman" pitchFamily="18" charset="0"/>
                <a:cs typeface="Times New Roman" pitchFamily="18" charset="0"/>
              </a:rPr>
              <a:t>On an average doe and her litter may drink about 4 to 5 litres of water/day.</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839200" cy="5943600"/>
          </a:xfrm>
        </p:spPr>
        <p:txBody>
          <a:bodyPr>
            <a:normAutofit/>
          </a:bodyPr>
          <a:lstStyle/>
          <a:p>
            <a:pPr algn="just">
              <a:buNone/>
            </a:pPr>
            <a:r>
              <a:rPr lang="en-IN" sz="2400" b="1" dirty="0" smtClean="0">
                <a:latin typeface="Times New Roman" pitchFamily="18" charset="0"/>
                <a:cs typeface="Times New Roman" pitchFamily="18" charset="0"/>
              </a:rPr>
              <a:t>Fostering: -</a:t>
            </a:r>
            <a:r>
              <a:rPr lang="en-IN" sz="2400" dirty="0" smtClean="0">
                <a:latin typeface="Times New Roman" pitchFamily="18" charset="0"/>
                <a:cs typeface="Times New Roman" pitchFamily="18" charset="0"/>
              </a:rPr>
              <a:t> Taking bunnies to another doe for rearing is fostering. This is because of following reasons-</a:t>
            </a:r>
            <a:endParaRPr lang="en-US" sz="2400" dirty="0" smtClean="0">
              <a:latin typeface="Times New Roman" pitchFamily="18" charset="0"/>
              <a:cs typeface="Times New Roman" pitchFamily="18" charset="0"/>
            </a:endParaRPr>
          </a:p>
          <a:p>
            <a:pPr marL="514350" lvl="0" indent="-514350" algn="just">
              <a:buFont typeface="+mj-lt"/>
              <a:buAutoNum type="arabicPeriod"/>
            </a:pPr>
            <a:r>
              <a:rPr lang="en-IN" sz="2400" dirty="0" smtClean="0">
                <a:latin typeface="Times New Roman" pitchFamily="18" charset="0"/>
                <a:cs typeface="Times New Roman" pitchFamily="18" charset="0"/>
              </a:rPr>
              <a:t>Real mother of bunnies may die or abandon young ones.</a:t>
            </a:r>
            <a:endParaRPr lang="en-US" sz="2400" dirty="0" smtClean="0">
              <a:latin typeface="Times New Roman" pitchFamily="18" charset="0"/>
              <a:cs typeface="Times New Roman" pitchFamily="18" charset="0"/>
            </a:endParaRPr>
          </a:p>
          <a:p>
            <a:pPr marL="514350" lvl="0" indent="-514350" algn="just">
              <a:buFont typeface="+mj-lt"/>
              <a:buAutoNum type="arabicPeriod"/>
            </a:pPr>
            <a:r>
              <a:rPr lang="en-IN" sz="2400" dirty="0" smtClean="0">
                <a:latin typeface="Times New Roman" pitchFamily="18" charset="0"/>
                <a:cs typeface="Times New Roman" pitchFamily="18" charset="0"/>
              </a:rPr>
              <a:t>In exceptional cases, if litter size is more than 8.</a:t>
            </a:r>
            <a:endParaRPr lang="en-US" sz="2400" dirty="0" smtClean="0">
              <a:latin typeface="Times New Roman" pitchFamily="18" charset="0"/>
              <a:cs typeface="Times New Roman" pitchFamily="18" charset="0"/>
            </a:endParaRPr>
          </a:p>
          <a:p>
            <a:pPr marL="514350" lvl="0" indent="-514350" algn="just">
              <a:buFont typeface="+mj-lt"/>
              <a:buAutoNum type="arabicPeriod"/>
            </a:pPr>
            <a:r>
              <a:rPr lang="en-IN" sz="2400" dirty="0" smtClean="0">
                <a:latin typeface="Times New Roman" pitchFamily="18" charset="0"/>
                <a:cs typeface="Times New Roman" pitchFamily="18" charset="0"/>
              </a:rPr>
              <a:t>Sometimes, two or more does may kindle at the same time with unequal size of litter.</a:t>
            </a:r>
            <a:endParaRPr lang="en-US" sz="2400" dirty="0" smtClean="0">
              <a:latin typeface="Times New Roman" pitchFamily="18" charset="0"/>
              <a:cs typeface="Times New Roman" pitchFamily="18" charset="0"/>
            </a:endParaRPr>
          </a:p>
          <a:p>
            <a:pPr marL="514350" lvl="0" indent="-514350" algn="just">
              <a:buNone/>
            </a:pPr>
            <a:r>
              <a:rPr lang="en-IN" sz="2400" dirty="0" smtClean="0">
                <a:latin typeface="Times New Roman" pitchFamily="18" charset="0"/>
                <a:cs typeface="Times New Roman" pitchFamily="18" charset="0"/>
              </a:rPr>
              <a:t>			Proper method may increase chances of success of fostering with following techniques-</a:t>
            </a:r>
            <a:endParaRPr lang="en-US" sz="2400" dirty="0" smtClean="0">
              <a:latin typeface="Times New Roman" pitchFamily="18" charset="0"/>
              <a:cs typeface="Times New Roman" pitchFamily="18" charset="0"/>
            </a:endParaRPr>
          </a:p>
          <a:p>
            <a:pPr marL="514350" lvl="0" indent="-514350" algn="just">
              <a:buFont typeface="+mj-lt"/>
              <a:buAutoNum type="arabicPeriod"/>
            </a:pPr>
            <a:r>
              <a:rPr lang="en-IN" sz="2400" dirty="0" smtClean="0">
                <a:latin typeface="Times New Roman" pitchFamily="18" charset="0"/>
                <a:cs typeface="Times New Roman" pitchFamily="18" charset="0"/>
              </a:rPr>
              <a:t>Bunnies should be taken to another doe for fostering within a week.</a:t>
            </a:r>
            <a:endParaRPr lang="en-US" sz="2400" dirty="0" smtClean="0">
              <a:latin typeface="Times New Roman" pitchFamily="18" charset="0"/>
              <a:cs typeface="Times New Roman" pitchFamily="18" charset="0"/>
            </a:endParaRPr>
          </a:p>
          <a:p>
            <a:pPr marL="514350" lvl="0" indent="-514350" algn="just">
              <a:buFont typeface="+mj-lt"/>
              <a:buAutoNum type="arabicPeriod"/>
            </a:pPr>
            <a:r>
              <a:rPr lang="en-IN" sz="2400" dirty="0" smtClean="0">
                <a:latin typeface="Times New Roman" pitchFamily="18" charset="0"/>
                <a:cs typeface="Times New Roman" pitchFamily="18" charset="0"/>
              </a:rPr>
              <a:t>The age of young rabbits to be fostered should be nearly same as that of foster mother’s own litter with not more than 3 days difference.</a:t>
            </a: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6096000"/>
          </a:xfrm>
        </p:spPr>
        <p:txBody>
          <a:bodyPr/>
          <a:lstStyle/>
          <a:p>
            <a:pPr marL="514350" lvl="0" indent="-514350" algn="just">
              <a:buFont typeface="+mj-lt"/>
              <a:buAutoNum type="arabicPeriod" startAt="3"/>
            </a:pPr>
            <a:r>
              <a:rPr lang="en-IN" sz="2400" dirty="0" smtClean="0">
                <a:latin typeface="Times New Roman" pitchFamily="18" charset="0"/>
                <a:cs typeface="Times New Roman" pitchFamily="18" charset="0"/>
              </a:rPr>
              <a:t>The transfer of young ones to mother’s cage be done in her absence. Further rub the nesting materials to the young rabbit from foster mother’s nest to have own litter smell. Leave them for 6 to 8 hrs in her litter in her absence and bring back the foster mother to her cage. Then darken the cage and let them undisturbed till next day.</a:t>
            </a:r>
            <a:endParaRPr lang="en-US" sz="2400" dirty="0" smtClean="0">
              <a:latin typeface="Times New Roman" pitchFamily="18" charset="0"/>
              <a:cs typeface="Times New Roman" pitchFamily="18" charset="0"/>
            </a:endParaRPr>
          </a:p>
          <a:p>
            <a:pPr algn="just">
              <a:buNone/>
            </a:pPr>
            <a:r>
              <a:rPr lang="en-IN" sz="2400" b="1" dirty="0" smtClean="0">
                <a:latin typeface="Times New Roman" pitchFamily="18" charset="0"/>
                <a:cs typeface="Times New Roman" pitchFamily="18" charset="0"/>
              </a:rPr>
              <a:t>Hand rearing: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In case of non-acceptance of young rabbits by foster mother. </a:t>
            </a:r>
          </a:p>
          <a:p>
            <a:pPr algn="just"/>
            <a:r>
              <a:rPr lang="en-IN" sz="2400" dirty="0" smtClean="0">
                <a:latin typeface="Times New Roman" pitchFamily="18" charset="0"/>
                <a:cs typeface="Times New Roman" pitchFamily="18" charset="0"/>
              </a:rPr>
              <a:t>They can also be reared by feeding cow’s milk. </a:t>
            </a:r>
          </a:p>
          <a:p>
            <a:pPr algn="just"/>
            <a:r>
              <a:rPr lang="en-IN" sz="2400" dirty="0" smtClean="0">
                <a:latin typeface="Times New Roman" pitchFamily="18" charset="0"/>
                <a:cs typeface="Times New Roman" pitchFamily="18" charset="0"/>
              </a:rPr>
              <a:t>The protein content of cow’s milk is raised to 10% by adding calcium casemate with proportion of 1:20. </a:t>
            </a:r>
          </a:p>
          <a:p>
            <a:pPr algn="just"/>
            <a:r>
              <a:rPr lang="en-IN" sz="2400" dirty="0" smtClean="0">
                <a:latin typeface="Times New Roman" pitchFamily="18" charset="0"/>
                <a:cs typeface="Times New Roman" pitchFamily="18" charset="0"/>
              </a:rPr>
              <a:t>Bunnies can be fed this warm milk with bottles @ 5ml/day/bunny during 1</a:t>
            </a:r>
            <a:r>
              <a:rPr lang="en-IN" sz="2400" baseline="30000" dirty="0" smtClean="0">
                <a:latin typeface="Times New Roman" pitchFamily="18" charset="0"/>
                <a:cs typeface="Times New Roman" pitchFamily="18" charset="0"/>
              </a:rPr>
              <a:t>st</a:t>
            </a:r>
            <a:r>
              <a:rPr lang="en-IN" sz="2400" dirty="0" smtClean="0">
                <a:latin typeface="Times New Roman" pitchFamily="18" charset="0"/>
                <a:cs typeface="Times New Roman" pitchFamily="18" charset="0"/>
              </a:rPr>
              <a:t> week, 15ml &amp; 25ml in 2</a:t>
            </a:r>
            <a:r>
              <a:rPr lang="en-IN" sz="2400" baseline="30000" dirty="0" smtClean="0">
                <a:latin typeface="Times New Roman" pitchFamily="18" charset="0"/>
                <a:cs typeface="Times New Roman" pitchFamily="18" charset="0"/>
              </a:rPr>
              <a:t>nd</a:t>
            </a:r>
            <a:r>
              <a:rPr lang="en-IN" sz="2400" dirty="0" smtClean="0">
                <a:latin typeface="Times New Roman" pitchFamily="18" charset="0"/>
                <a:cs typeface="Times New Roman" pitchFamily="18" charset="0"/>
              </a:rPr>
              <a:t>&amp; 3</a:t>
            </a:r>
            <a:r>
              <a:rPr lang="en-IN" sz="2400" baseline="30000" dirty="0" smtClean="0">
                <a:latin typeface="Times New Roman" pitchFamily="18" charset="0"/>
                <a:cs typeface="Times New Roman" pitchFamily="18" charset="0"/>
              </a:rPr>
              <a:t>rd</a:t>
            </a:r>
            <a:r>
              <a:rPr lang="en-IN" sz="2400" dirty="0" smtClean="0">
                <a:latin typeface="Times New Roman" pitchFamily="18" charset="0"/>
                <a:cs typeface="Times New Roman" pitchFamily="18" charset="0"/>
              </a:rPr>
              <a:t> week. </a:t>
            </a:r>
          </a:p>
          <a:p>
            <a:pPr algn="just"/>
            <a:r>
              <a:rPr lang="en-IN" sz="2400" dirty="0" smtClean="0">
                <a:latin typeface="Times New Roman" pitchFamily="18" charset="0"/>
                <a:cs typeface="Times New Roman" pitchFamily="18" charset="0"/>
              </a:rPr>
              <a:t>Total quantity should be divided into two times daily.</a:t>
            </a: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6019800"/>
          </a:xfrm>
        </p:spPr>
        <p:txBody>
          <a:bodyPr/>
          <a:lstStyle/>
          <a:p>
            <a:pPr algn="just">
              <a:buNone/>
            </a:pPr>
            <a:r>
              <a:rPr lang="en-IN" sz="2400" b="1" dirty="0" smtClean="0">
                <a:latin typeface="Times New Roman" pitchFamily="18" charset="0"/>
                <a:cs typeface="Times New Roman" pitchFamily="18" charset="0"/>
              </a:rPr>
              <a:t>Management of breeders: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For optimum productive performance breeders should be managed during growing stages after weaning.</a:t>
            </a:r>
            <a:endParaRPr lang="en-US" sz="2400" dirty="0" smtClean="0">
              <a:latin typeface="Times New Roman" pitchFamily="18" charset="0"/>
              <a:cs typeface="Times New Roman" pitchFamily="18" charset="0"/>
            </a:endParaRPr>
          </a:p>
          <a:p>
            <a:pPr algn="just">
              <a:buNone/>
            </a:pPr>
            <a:r>
              <a:rPr lang="en-IN" sz="2400" b="1" dirty="0" smtClean="0">
                <a:latin typeface="Times New Roman" pitchFamily="18" charset="0"/>
                <a:cs typeface="Times New Roman" pitchFamily="18" charset="0"/>
              </a:rPr>
              <a:t>Managing breeding bucks: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The bucks selected as breeding bucks should be housed in separate hutches/cages to avoid fighting. </a:t>
            </a:r>
          </a:p>
          <a:p>
            <a:pPr algn="just"/>
            <a:r>
              <a:rPr lang="en-IN" sz="2400" dirty="0" smtClean="0">
                <a:latin typeface="Times New Roman" pitchFamily="18" charset="0"/>
                <a:cs typeface="Times New Roman" pitchFamily="18" charset="0"/>
              </a:rPr>
              <a:t>Further they should be adequately fed with quality ration to mature quickly but at the same time fattiness must be checked.</a:t>
            </a:r>
          </a:p>
          <a:p>
            <a:pPr algn="just">
              <a:buNone/>
            </a:pPr>
            <a:r>
              <a:rPr lang="en-IN" sz="2400" b="1" dirty="0" smtClean="0">
                <a:latin typeface="Times New Roman" pitchFamily="18" charset="0"/>
                <a:cs typeface="Times New Roman" pitchFamily="18" charset="0"/>
              </a:rPr>
              <a:t>Managing breeding does: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The does selected for breeding can be reared in groups in large cages. </a:t>
            </a:r>
          </a:p>
          <a:p>
            <a:pPr algn="just"/>
            <a:r>
              <a:rPr lang="en-IN" sz="2400" dirty="0" smtClean="0">
                <a:latin typeface="Times New Roman" pitchFamily="18" charset="0"/>
                <a:cs typeface="Times New Roman" pitchFamily="18" charset="0"/>
              </a:rPr>
              <a:t>They should be separated and housed singly prior one month of their first mating. This will avoid false pregnancy.</a:t>
            </a:r>
            <a:endParaRPr lang="en-US" sz="2400"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5943600"/>
          </a:xfrm>
        </p:spPr>
        <p:txBody>
          <a:bodyPr/>
          <a:lstStyle/>
          <a:p>
            <a:pPr algn="just">
              <a:buNone/>
            </a:pPr>
            <a:r>
              <a:rPr lang="en-IN" sz="2400" b="1" dirty="0" smtClean="0">
                <a:latin typeface="Times New Roman" pitchFamily="18" charset="0"/>
                <a:cs typeface="Times New Roman" pitchFamily="18" charset="0"/>
              </a:rPr>
              <a:t>Managing broiler rabbits: -</a:t>
            </a:r>
          </a:p>
          <a:p>
            <a:pPr algn="just"/>
            <a:r>
              <a:rPr lang="en-IN" sz="2400" dirty="0" smtClean="0">
                <a:latin typeface="Times New Roman" pitchFamily="18" charset="0"/>
                <a:cs typeface="Times New Roman" pitchFamily="18" charset="0"/>
              </a:rPr>
              <a:t>Broiler rabbits can be reared in groups in large hutches/colony cages but males and females should be reared separately to avoid fighting.</a:t>
            </a:r>
          </a:p>
          <a:p>
            <a:pPr algn="just"/>
            <a:r>
              <a:rPr lang="en-IN" sz="2400" dirty="0" smtClean="0">
                <a:latin typeface="Times New Roman" pitchFamily="18" charset="0"/>
                <a:cs typeface="Times New Roman" pitchFamily="18" charset="0"/>
              </a:rPr>
              <a:t>Castrations is rarely practiced as it slow down the growth &amp; lowers carcass quality, which is unique feature in rabbits. </a:t>
            </a:r>
          </a:p>
          <a:p>
            <a:pPr algn="just"/>
            <a:r>
              <a:rPr lang="en-IN" sz="2400" dirty="0" smtClean="0">
                <a:latin typeface="Times New Roman" pitchFamily="18" charset="0"/>
                <a:cs typeface="Times New Roman" pitchFamily="18" charset="0"/>
              </a:rPr>
              <a:t>They should be fed quality feed for appropriate growth with quality meat. Daily feed requirement is 150-200gm.</a:t>
            </a:r>
            <a:endParaRPr lang="en-US" sz="2400" dirty="0" smtClean="0">
              <a:latin typeface="Times New Roman" pitchFamily="18" charset="0"/>
              <a:cs typeface="Times New Roman" pitchFamily="18" charset="0"/>
            </a:endParaRPr>
          </a:p>
          <a:p>
            <a:pPr algn="just">
              <a:buNone/>
            </a:pPr>
            <a:r>
              <a:rPr lang="en-IN" sz="2400" b="1" dirty="0" smtClean="0">
                <a:latin typeface="Times New Roman" pitchFamily="18" charset="0"/>
                <a:cs typeface="Times New Roman" pitchFamily="18" charset="0"/>
              </a:rPr>
              <a:t>Managing wool rabbits: -</a:t>
            </a:r>
            <a:r>
              <a:rPr lang="en-IN" sz="2400" dirty="0" smtClean="0">
                <a:latin typeface="Times New Roman" pitchFamily="18" charset="0"/>
                <a:cs typeface="Times New Roman" pitchFamily="18" charset="0"/>
              </a:rPr>
              <a:t> </a:t>
            </a:r>
          </a:p>
          <a:p>
            <a:pPr algn="just"/>
            <a:r>
              <a:rPr lang="en-IN" sz="2400" dirty="0" smtClean="0">
                <a:latin typeface="Times New Roman" pitchFamily="18" charset="0"/>
                <a:cs typeface="Times New Roman" pitchFamily="18" charset="0"/>
              </a:rPr>
              <a:t>Wool producing rabbits should be managed to obtain quality wool.</a:t>
            </a:r>
          </a:p>
          <a:p>
            <a:pPr algn="just"/>
            <a:r>
              <a:rPr lang="en-IN" sz="2400" dirty="0" smtClean="0">
                <a:latin typeface="Times New Roman" pitchFamily="18" charset="0"/>
                <a:cs typeface="Times New Roman" pitchFamily="18" charset="0"/>
              </a:rPr>
              <a:t>Feed required daily is 100-200gm of concentrate &amp; 200-250gm greens with 1 litre of water. </a:t>
            </a:r>
          </a:p>
          <a:p>
            <a:pPr algn="just"/>
            <a:r>
              <a:rPr lang="en-IN" sz="2400" dirty="0" smtClean="0">
                <a:latin typeface="Times New Roman" pitchFamily="18" charset="0"/>
                <a:cs typeface="Times New Roman" pitchFamily="18" charset="0"/>
              </a:rPr>
              <a:t>Manage to prevent spoilage of wool due to soiled or skin infections like mange.</a:t>
            </a: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1143000"/>
          </a:xfrm>
        </p:spPr>
        <p:txBody>
          <a:bodyPr>
            <a:normAutofit fontScale="90000"/>
          </a:bodyPr>
          <a:lstStyle/>
          <a:p>
            <a:r>
              <a:rPr lang="en-IN" sz="3100" b="1" dirty="0" smtClean="0">
                <a:solidFill>
                  <a:srgbClr val="FF0000"/>
                </a:solidFill>
                <a:latin typeface="Times New Roman" pitchFamily="18" charset="0"/>
                <a:cs typeface="Times New Roman" pitchFamily="18" charset="0"/>
              </a:rPr>
              <a:t>Feeding of rabbits:</a:t>
            </a:r>
            <a:r>
              <a:rPr lang="en-US" dirty="0" smtClean="0"/>
              <a:t/>
            </a:r>
            <a:br>
              <a:rPr lang="en-US" dirty="0" smtClean="0"/>
            </a:br>
            <a:endParaRPr lang="en-US" dirty="0"/>
          </a:p>
        </p:txBody>
      </p:sp>
      <p:sp>
        <p:nvSpPr>
          <p:cNvPr id="3" name="Content Placeholder 2"/>
          <p:cNvSpPr>
            <a:spLocks noGrp="1"/>
          </p:cNvSpPr>
          <p:nvPr>
            <p:ph sz="quarter" idx="1"/>
          </p:nvPr>
        </p:nvSpPr>
        <p:spPr>
          <a:xfrm>
            <a:off x="152400" y="685800"/>
            <a:ext cx="8839200" cy="5867400"/>
          </a:xfrm>
        </p:spPr>
        <p:txBody>
          <a:bodyPr>
            <a:normAutofit/>
          </a:bodyPr>
          <a:lstStyle/>
          <a:p>
            <a:pPr algn="just"/>
            <a:r>
              <a:rPr lang="en-IN" sz="2400" dirty="0" smtClean="0">
                <a:latin typeface="Times New Roman" pitchFamily="18" charset="0"/>
                <a:cs typeface="Times New Roman" pitchFamily="18" charset="0"/>
              </a:rPr>
              <a:t>Rabbit is real herbivore and continuous eater taking one to two meals /hour. </a:t>
            </a:r>
          </a:p>
          <a:p>
            <a:pPr algn="just"/>
            <a:r>
              <a:rPr lang="en-IN" sz="2400" dirty="0" smtClean="0">
                <a:latin typeface="Times New Roman" pitchFamily="18" charset="0"/>
                <a:cs typeface="Times New Roman" pitchFamily="18" charset="0"/>
              </a:rPr>
              <a:t>It is </a:t>
            </a:r>
            <a:r>
              <a:rPr lang="en-IN" sz="2400" dirty="0" err="1" smtClean="0">
                <a:latin typeface="Times New Roman" pitchFamily="18" charset="0"/>
                <a:cs typeface="Times New Roman" pitchFamily="18" charset="0"/>
              </a:rPr>
              <a:t>caprophagious</a:t>
            </a:r>
            <a:r>
              <a:rPr lang="en-IN" sz="2400" dirty="0" smtClean="0">
                <a:latin typeface="Times New Roman" pitchFamily="18" charset="0"/>
                <a:cs typeface="Times New Roman" pitchFamily="18" charset="0"/>
              </a:rPr>
              <a:t> animal. </a:t>
            </a:r>
          </a:p>
          <a:p>
            <a:pPr algn="just"/>
            <a:r>
              <a:rPr lang="en-IN" sz="2400" dirty="0" smtClean="0">
                <a:latin typeface="Times New Roman" pitchFamily="18" charset="0"/>
                <a:cs typeface="Times New Roman" pitchFamily="18" charset="0"/>
              </a:rPr>
              <a:t>They produce dry hard pellet faeces during daytime and softer and small pellets in the night. Feed stuff for rabbits can be classified into following categories-</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b="1" dirty="0" smtClean="0">
                <a:latin typeface="Times New Roman" pitchFamily="18" charset="0"/>
                <a:cs typeface="Times New Roman" pitchFamily="18" charset="0"/>
              </a:rPr>
              <a:t>Roughages:</a:t>
            </a:r>
            <a:r>
              <a:rPr lang="en-IN" sz="2400" dirty="0" smtClean="0">
                <a:latin typeface="Times New Roman" pitchFamily="18" charset="0"/>
                <a:cs typeface="Times New Roman" pitchFamily="18" charset="0"/>
              </a:rPr>
              <a:t> Which includes hay, bamboo leaves, banana leaves, </a:t>
            </a:r>
            <a:r>
              <a:rPr lang="en-IN" sz="2400" dirty="0" err="1" smtClean="0">
                <a:latin typeface="Times New Roman" pitchFamily="18" charset="0"/>
                <a:cs typeface="Times New Roman" pitchFamily="18" charset="0"/>
              </a:rPr>
              <a:t>cesbania</a:t>
            </a:r>
            <a:r>
              <a:rPr lang="en-IN" sz="2400" dirty="0" smtClean="0">
                <a:latin typeface="Times New Roman" pitchFamily="18" charset="0"/>
                <a:cs typeface="Times New Roman" pitchFamily="18" charset="0"/>
              </a:rPr>
              <a:t> leaves and some equal type stuff.</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b="1" dirty="0" smtClean="0">
                <a:latin typeface="Times New Roman" pitchFamily="18" charset="0"/>
                <a:cs typeface="Times New Roman" pitchFamily="18" charset="0"/>
              </a:rPr>
              <a:t>Greens:</a:t>
            </a:r>
            <a:r>
              <a:rPr lang="en-IN" sz="2400" dirty="0" smtClean="0">
                <a:latin typeface="Times New Roman" pitchFamily="18" charset="0"/>
                <a:cs typeface="Times New Roman" pitchFamily="18" charset="0"/>
              </a:rPr>
              <a:t> Grasses, vegetables scrap, legumes, Lucerne, </a:t>
            </a:r>
            <a:r>
              <a:rPr lang="en-IN" sz="2400" dirty="0" err="1" smtClean="0">
                <a:latin typeface="Times New Roman" pitchFamily="18" charset="0"/>
                <a:cs typeface="Times New Roman" pitchFamily="18" charset="0"/>
              </a:rPr>
              <a:t>Berseem</a:t>
            </a:r>
            <a:r>
              <a:rPr lang="en-IN" sz="2400" dirty="0" smtClean="0">
                <a:latin typeface="Times New Roman" pitchFamily="18" charset="0"/>
                <a:cs typeface="Times New Roman" pitchFamily="18" charset="0"/>
              </a:rPr>
              <a:t>, Clover etc. tubers sweet potatoes, onion, guinea, Napier, Para grasses.</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b="1" dirty="0" smtClean="0">
                <a:latin typeface="Times New Roman" pitchFamily="18" charset="0"/>
                <a:cs typeface="Times New Roman" pitchFamily="18" charset="0"/>
              </a:rPr>
              <a:t>Concentrate:</a:t>
            </a:r>
            <a:r>
              <a:rPr lang="en-IN" sz="2400" dirty="0" smtClean="0">
                <a:latin typeface="Times New Roman" pitchFamily="18" charset="0"/>
                <a:cs typeface="Times New Roman" pitchFamily="18" charset="0"/>
              </a:rPr>
              <a:t> Most of cereals, animal products and agro industrial by products.</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b="1" dirty="0" smtClean="0">
                <a:latin typeface="Times New Roman" pitchFamily="18" charset="0"/>
                <a:cs typeface="Times New Roman" pitchFamily="18" charset="0"/>
              </a:rPr>
              <a:t>Compounds:</a:t>
            </a:r>
            <a:r>
              <a:rPr lang="en-IN" sz="2400" dirty="0" smtClean="0">
                <a:latin typeface="Times New Roman" pitchFamily="18" charset="0"/>
                <a:cs typeface="Times New Roman" pitchFamily="18" charset="0"/>
              </a:rPr>
              <a:t> usually complete </a:t>
            </a:r>
            <a:r>
              <a:rPr lang="en-IN" sz="2400" dirty="0" err="1" smtClean="0">
                <a:latin typeface="Times New Roman" pitchFamily="18" charset="0"/>
                <a:cs typeface="Times New Roman" pitchFamily="18" charset="0"/>
              </a:rPr>
              <a:t>pelleted</a:t>
            </a:r>
            <a:r>
              <a:rPr lang="en-IN" sz="2400" dirty="0" smtClean="0">
                <a:latin typeface="Times New Roman" pitchFamily="18" charset="0"/>
                <a:cs typeface="Times New Roman" pitchFamily="18" charset="0"/>
              </a:rPr>
              <a:t> feed.</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839200" cy="5715000"/>
          </a:xfrm>
        </p:spPr>
        <p:txBody>
          <a:bodyPr/>
          <a:lstStyle/>
          <a:p>
            <a:pPr algn="just">
              <a:buNone/>
            </a:pPr>
            <a:r>
              <a:rPr lang="en-IN" sz="2400" b="1" dirty="0" smtClean="0">
                <a:latin typeface="Times New Roman" pitchFamily="18" charset="0"/>
                <a:cs typeface="Times New Roman" pitchFamily="18" charset="0"/>
              </a:rPr>
              <a:t>Nutritive requirements: -</a:t>
            </a:r>
            <a:r>
              <a:rPr lang="en-IN" sz="2400" dirty="0" smtClean="0">
                <a:latin typeface="Times New Roman" pitchFamily="18" charset="0"/>
                <a:cs typeface="Times New Roman" pitchFamily="18" charset="0"/>
              </a:rPr>
              <a:t> Rabbit prefer high fibre diet offered as hay or greens. Around 15% roughage in the form of greens is adequate.</a:t>
            </a:r>
            <a:endParaRPr lang="en-US" sz="2400" dirty="0" smtClean="0">
              <a:latin typeface="Times New Roman" pitchFamily="18" charset="0"/>
              <a:cs typeface="Times New Roman" pitchFamily="18" charset="0"/>
            </a:endParaRPr>
          </a:p>
          <a:p>
            <a:pPr algn="ctr">
              <a:buNone/>
            </a:pPr>
            <a:r>
              <a:rPr lang="en-IN" sz="2400" b="1" dirty="0" smtClean="0">
                <a:latin typeface="Times New Roman" pitchFamily="18" charset="0"/>
                <a:cs typeface="Times New Roman" pitchFamily="18" charset="0"/>
              </a:rPr>
              <a:t>Nutrients required as laboratory animal:</a:t>
            </a:r>
            <a:endParaRPr lang="en-US" sz="2400" dirty="0" smtClean="0">
              <a:latin typeface="Times New Roman" pitchFamily="18" charset="0"/>
              <a:cs typeface="Times New Roman" pitchFamily="18" charset="0"/>
            </a:endParaRPr>
          </a:p>
          <a:p>
            <a:pPr>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91670198"/>
              </p:ext>
            </p:extLst>
          </p:nvPr>
        </p:nvGraphicFramePr>
        <p:xfrm>
          <a:off x="1828800" y="2051304"/>
          <a:ext cx="5715000" cy="2679192"/>
        </p:xfrm>
        <a:graphic>
          <a:graphicData uri="http://schemas.openxmlformats.org/drawingml/2006/table">
            <a:tbl>
              <a:tblPr firstRow="1" firstCol="1" bandRow="1">
                <a:tableStyleId>{5C22544A-7EE6-4342-B048-85BDC9FD1C3A}</a:tableStyleId>
              </a:tblPr>
              <a:tblGrid>
                <a:gridCol w="2724462">
                  <a:extLst>
                    <a:ext uri="{9D8B030D-6E8A-4147-A177-3AD203B41FA5}">
                      <a16:colId xmlns:a16="http://schemas.microsoft.com/office/drawing/2014/main" xmlns="" val="2690536103"/>
                    </a:ext>
                  </a:extLst>
                </a:gridCol>
                <a:gridCol w="2990538">
                  <a:extLst>
                    <a:ext uri="{9D8B030D-6E8A-4147-A177-3AD203B41FA5}">
                      <a16:colId xmlns:a16="http://schemas.microsoft.com/office/drawing/2014/main" xmlns="" val="1630404983"/>
                    </a:ext>
                  </a:extLst>
                </a:gridCol>
              </a:tblGrid>
              <a:tr h="669798">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Nutrients</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Composition</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01395140"/>
                  </a:ext>
                </a:extLst>
              </a:tr>
              <a:tr h="669798">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Crude protein</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12-17%</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4298173"/>
                  </a:ext>
                </a:extLst>
              </a:tr>
              <a:tr h="669798">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Fat</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3-5%</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5382810"/>
                  </a:ext>
                </a:extLst>
              </a:tr>
              <a:tr h="669798">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CHO</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45-55%</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6003802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400800"/>
          </a:xfrm>
        </p:spPr>
        <p:txBody>
          <a:bodyPr/>
          <a:lstStyle/>
          <a:p>
            <a:pPr marL="0" indent="0" algn="ctr">
              <a:buNone/>
            </a:pPr>
            <a:r>
              <a:rPr lang="en-IN" sz="2400" b="1" dirty="0">
                <a:latin typeface="Times New Roman" panose="02020603050405020304" pitchFamily="18" charset="0"/>
                <a:cs typeface="Times New Roman" panose="02020603050405020304" pitchFamily="18" charset="0"/>
              </a:rPr>
              <a:t>Nutrients required as commercial animal:</a:t>
            </a:r>
            <a:endParaRPr lang="en-IN" sz="2400" dirty="0">
              <a:latin typeface="Times New Roman" panose="02020603050405020304" pitchFamily="18" charset="0"/>
              <a:cs typeface="Times New Roman" panose="02020603050405020304" pitchFamily="18" charset="0"/>
            </a:endParaRP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34614430"/>
              </p:ext>
            </p:extLst>
          </p:nvPr>
        </p:nvGraphicFramePr>
        <p:xfrm>
          <a:off x="381000" y="761999"/>
          <a:ext cx="8381999" cy="5715001"/>
        </p:xfrm>
        <a:graphic>
          <a:graphicData uri="http://schemas.openxmlformats.org/drawingml/2006/table">
            <a:tbl>
              <a:tblPr firstRow="1" firstCol="1" bandRow="1">
                <a:tableStyleId>{5C22544A-7EE6-4342-B048-85BDC9FD1C3A}</a:tableStyleId>
              </a:tblPr>
              <a:tblGrid>
                <a:gridCol w="2793395">
                  <a:extLst>
                    <a:ext uri="{9D8B030D-6E8A-4147-A177-3AD203B41FA5}">
                      <a16:colId xmlns:a16="http://schemas.microsoft.com/office/drawing/2014/main" xmlns="" val="667502432"/>
                    </a:ext>
                  </a:extLst>
                </a:gridCol>
                <a:gridCol w="2794302">
                  <a:extLst>
                    <a:ext uri="{9D8B030D-6E8A-4147-A177-3AD203B41FA5}">
                      <a16:colId xmlns:a16="http://schemas.microsoft.com/office/drawing/2014/main" xmlns="" val="2534032588"/>
                    </a:ext>
                  </a:extLst>
                </a:gridCol>
                <a:gridCol w="2794302">
                  <a:extLst>
                    <a:ext uri="{9D8B030D-6E8A-4147-A177-3AD203B41FA5}">
                      <a16:colId xmlns:a16="http://schemas.microsoft.com/office/drawing/2014/main" xmlns="" val="581609229"/>
                    </a:ext>
                  </a:extLst>
                </a:gridCol>
              </a:tblGrid>
              <a:tr h="965841">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Nutrients</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Maintenance</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Growth/Gestation/Lactation</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93719274"/>
                  </a:ext>
                </a:extLst>
              </a:tr>
              <a:tr h="474916">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M.E. (Kcal/kg)</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2100</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2500</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35607487"/>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CP (%)</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17</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21</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57122154"/>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Fat (%)</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2</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3-5</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11070009"/>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CF (%)</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14</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10-12</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52303431"/>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Ca (%)</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0.7</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1.8</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10644513"/>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P (%)</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0.5</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0.7</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27353313"/>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Salt (%)</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0.25</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0.50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00339808"/>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Vitamin A (IU/kg)</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7000</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7500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73833204"/>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Vitamin E (mg/kg)</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40</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50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7468172"/>
                  </a:ext>
                </a:extLst>
              </a:tr>
              <a:tr h="474916">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Vitamin K (mg/kg)</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2</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2</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7308798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57200"/>
            <a:ext cx="8839200" cy="6172200"/>
          </a:xfrm>
        </p:spPr>
        <p:txBody>
          <a:bodyPr/>
          <a:lstStyle/>
          <a:p>
            <a:pPr marL="0" indent="0" algn="ctr">
              <a:buNone/>
            </a:pPr>
            <a:r>
              <a:rPr lang="en-IN" sz="2400" b="1" dirty="0" smtClean="0">
                <a:latin typeface="Times New Roman" panose="02020603050405020304" pitchFamily="18" charset="0"/>
                <a:cs typeface="Times New Roman" panose="02020603050405020304" pitchFamily="18" charset="0"/>
              </a:rPr>
              <a:t>Daily </a:t>
            </a:r>
            <a:r>
              <a:rPr lang="en-IN" sz="2400" b="1" dirty="0">
                <a:latin typeface="Times New Roman" panose="02020603050405020304" pitchFamily="18" charset="0"/>
                <a:cs typeface="Times New Roman" panose="02020603050405020304" pitchFamily="18" charset="0"/>
              </a:rPr>
              <a:t>feed and water requirements</a:t>
            </a:r>
            <a:r>
              <a:rPr lang="en-IN" sz="2400" b="1" dirty="0" smtClean="0">
                <a:latin typeface="Times New Roman" panose="02020603050405020304" pitchFamily="18" charset="0"/>
                <a:cs typeface="Times New Roman" panose="02020603050405020304" pitchFamily="18" charset="0"/>
              </a:rPr>
              <a:t>:</a:t>
            </a: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endParaRPr lang="en-IN" sz="2400" b="1" dirty="0" smtClean="0">
              <a:latin typeface="Times New Roman" panose="02020603050405020304" pitchFamily="18" charset="0"/>
              <a:cs typeface="Times New Roman" panose="02020603050405020304" pitchFamily="18" charset="0"/>
            </a:endParaRP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endParaRPr lang="en-IN" sz="2400" b="1" dirty="0" smtClean="0">
              <a:latin typeface="Times New Roman" panose="02020603050405020304" pitchFamily="18" charset="0"/>
              <a:cs typeface="Times New Roman" panose="02020603050405020304" pitchFamily="18" charset="0"/>
            </a:endParaRP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endParaRPr lang="en-IN" sz="2400" b="1" dirty="0" smtClean="0">
              <a:latin typeface="Times New Roman" panose="02020603050405020304" pitchFamily="18" charset="0"/>
              <a:cs typeface="Times New Roman" panose="02020603050405020304" pitchFamily="18" charset="0"/>
            </a:endParaRP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endParaRPr lang="en-IN" sz="2400"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r>
              <a:rPr lang="en-IN" sz="2400" b="1" dirty="0">
                <a:latin typeface="Times New Roman" panose="02020603050405020304" pitchFamily="18" charset="0"/>
                <a:cs typeface="Times New Roman" panose="02020603050405020304" pitchFamily="18" charset="0"/>
              </a:rPr>
              <a:t>Water:</a:t>
            </a:r>
            <a:r>
              <a:rPr lang="en-IN" sz="2400" dirty="0">
                <a:latin typeface="Times New Roman" panose="02020603050405020304" pitchFamily="18" charset="0"/>
                <a:cs typeface="Times New Roman" panose="02020603050405020304" pitchFamily="18" charset="0"/>
              </a:rPr>
              <a:t> </a:t>
            </a:r>
            <a:endParaRPr lang="en-IN" sz="2400" dirty="0" smtClean="0">
              <a:latin typeface="Times New Roman" panose="02020603050405020304" pitchFamily="18" charset="0"/>
              <a:cs typeface="Times New Roman" panose="02020603050405020304" pitchFamily="18" charset="0"/>
            </a:endParaRPr>
          </a:p>
          <a:p>
            <a:r>
              <a:rPr lang="en-IN" sz="2400" dirty="0" smtClean="0">
                <a:latin typeface="Times New Roman" panose="02020603050405020304" pitchFamily="18" charset="0"/>
                <a:cs typeface="Times New Roman" panose="02020603050405020304" pitchFamily="18" charset="0"/>
              </a:rPr>
              <a:t>Adult </a:t>
            </a:r>
            <a:r>
              <a:rPr lang="en-IN" sz="2400" dirty="0">
                <a:latin typeface="Times New Roman" panose="02020603050405020304" pitchFamily="18" charset="0"/>
                <a:cs typeface="Times New Roman" panose="02020603050405020304" pitchFamily="18" charset="0"/>
              </a:rPr>
              <a:t>rabbit:  150-500ml/day (Approx. 10ml/100g body </a:t>
            </a:r>
            <a:r>
              <a:rPr lang="en-IN" sz="2400" dirty="0" smtClean="0">
                <a:latin typeface="Times New Roman" panose="02020603050405020304" pitchFamily="18" charset="0"/>
                <a:cs typeface="Times New Roman" panose="02020603050405020304" pitchFamily="18" charset="0"/>
              </a:rPr>
              <a:t>weight)</a:t>
            </a:r>
          </a:p>
          <a:p>
            <a:r>
              <a:rPr lang="en-IN" sz="2400" dirty="0" smtClean="0">
                <a:latin typeface="Times New Roman" panose="02020603050405020304" pitchFamily="18" charset="0"/>
                <a:cs typeface="Times New Roman" panose="02020603050405020304" pitchFamily="18" charset="0"/>
              </a:rPr>
              <a:t>Lactating </a:t>
            </a:r>
            <a:r>
              <a:rPr lang="en-IN" sz="2400" dirty="0">
                <a:latin typeface="Times New Roman" panose="02020603050405020304" pitchFamily="18" charset="0"/>
                <a:cs typeface="Times New Roman" panose="02020603050405020304" pitchFamily="18" charset="0"/>
              </a:rPr>
              <a:t>Does: 1000-2000ml.</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98247470"/>
              </p:ext>
            </p:extLst>
          </p:nvPr>
        </p:nvGraphicFramePr>
        <p:xfrm>
          <a:off x="457200" y="1143000"/>
          <a:ext cx="8153400" cy="3657599"/>
        </p:xfrm>
        <a:graphic>
          <a:graphicData uri="http://schemas.openxmlformats.org/drawingml/2006/table">
            <a:tbl>
              <a:tblPr firstRow="1" firstCol="1" bandRow="1">
                <a:tableStyleId>{5C22544A-7EE6-4342-B048-85BDC9FD1C3A}</a:tableStyleId>
              </a:tblPr>
              <a:tblGrid>
                <a:gridCol w="4076700">
                  <a:extLst>
                    <a:ext uri="{9D8B030D-6E8A-4147-A177-3AD203B41FA5}">
                      <a16:colId xmlns:a16="http://schemas.microsoft.com/office/drawing/2014/main" xmlns="" val="1502287349"/>
                    </a:ext>
                  </a:extLst>
                </a:gridCol>
                <a:gridCol w="4076700">
                  <a:extLst>
                    <a:ext uri="{9D8B030D-6E8A-4147-A177-3AD203B41FA5}">
                      <a16:colId xmlns:a16="http://schemas.microsoft.com/office/drawing/2014/main" xmlns="" val="2383928992"/>
                    </a:ext>
                  </a:extLst>
                </a:gridCol>
              </a:tblGrid>
              <a:tr h="1232823">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Age (Weeks)</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err="1">
                          <a:effectLst/>
                          <a:latin typeface="Times New Roman" panose="02020603050405020304" pitchFamily="18" charset="0"/>
                          <a:cs typeface="Times New Roman" panose="02020603050405020304" pitchFamily="18" charset="0"/>
                        </a:rPr>
                        <a:t>Peleted</a:t>
                      </a:r>
                      <a:r>
                        <a:rPr lang="en-IN" sz="2400" dirty="0">
                          <a:effectLst/>
                          <a:latin typeface="Times New Roman" panose="02020603050405020304" pitchFamily="18" charset="0"/>
                          <a:cs typeface="Times New Roman" panose="02020603050405020304" pitchFamily="18" charset="0"/>
                        </a:rPr>
                        <a:t> feed/day (Diameter 4mm &amp; 15-28mm) in gm</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2353369"/>
                  </a:ext>
                </a:extLst>
              </a:tr>
              <a:tr h="606194">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6-12</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60-90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22074194"/>
                  </a:ext>
                </a:extLst>
              </a:tr>
              <a:tr h="606194">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13-24</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120-140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43769221"/>
                  </a:ext>
                </a:extLst>
              </a:tr>
              <a:tr h="606194">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25 &amp; above</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160-190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08568132"/>
                  </a:ext>
                </a:extLst>
              </a:tr>
              <a:tr h="606194">
                <a:tc>
                  <a:txBody>
                    <a:bodyPr/>
                    <a:lstStyle/>
                    <a:p>
                      <a:pPr algn="ctr">
                        <a:lnSpc>
                          <a:spcPct val="115000"/>
                        </a:lnSpc>
                        <a:spcAft>
                          <a:spcPts val="0"/>
                        </a:spcAft>
                      </a:pPr>
                      <a:r>
                        <a:rPr lang="en-IN" sz="2400">
                          <a:effectLst/>
                          <a:latin typeface="Times New Roman" panose="02020603050405020304" pitchFamily="18" charset="0"/>
                          <a:cs typeface="Times New Roman" panose="02020603050405020304" pitchFamily="18" charset="0"/>
                        </a:rPr>
                        <a:t>Lactating does</a:t>
                      </a:r>
                      <a:endParaRPr lang="en-I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en-IN" sz="2400" dirty="0">
                          <a:effectLst/>
                          <a:latin typeface="Times New Roman" panose="02020603050405020304" pitchFamily="18" charset="0"/>
                          <a:cs typeface="Times New Roman" panose="02020603050405020304" pitchFamily="18" charset="0"/>
                        </a:rPr>
                        <a:t>300-370</a:t>
                      </a:r>
                      <a:endParaRPr lang="en-I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8559615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6172200"/>
          </a:xfrm>
        </p:spPr>
        <p:txBody>
          <a:bodyPr>
            <a:normAutofit/>
          </a:bodyPr>
          <a:lstStyle/>
          <a:p>
            <a:pPr marL="0" lvl="0" indent="0" algn="just">
              <a:buNone/>
            </a:pPr>
            <a:r>
              <a:rPr lang="en-IN" sz="2400" b="1" dirty="0">
                <a:latin typeface="Times New Roman" panose="02020603050405020304" pitchFamily="18" charset="0"/>
                <a:cs typeface="Times New Roman" panose="02020603050405020304" pitchFamily="18" charset="0"/>
              </a:rPr>
              <a:t>Fostering: -</a:t>
            </a:r>
            <a:r>
              <a:rPr lang="en-IN" sz="2400" dirty="0">
                <a:latin typeface="Times New Roman" panose="02020603050405020304" pitchFamily="18" charset="0"/>
                <a:cs typeface="Times New Roman" panose="02020603050405020304" pitchFamily="18" charset="0"/>
              </a:rPr>
              <a:t> Transfer of bunny/bunnies to another doe for nursing usually due to death of original doe or abandoning of young rabbit.</a:t>
            </a:r>
          </a:p>
          <a:p>
            <a:pPr marL="0" lvl="0" indent="0" algn="just">
              <a:buNone/>
            </a:pPr>
            <a:r>
              <a:rPr lang="en-IN" sz="2400" b="1" dirty="0">
                <a:latin typeface="Times New Roman" panose="02020603050405020304" pitchFamily="18" charset="0"/>
                <a:cs typeface="Times New Roman" panose="02020603050405020304" pitchFamily="18" charset="0"/>
              </a:rPr>
              <a:t>Tattooing: - </a:t>
            </a:r>
            <a:r>
              <a:rPr lang="en-IN" sz="2400" dirty="0">
                <a:latin typeface="Times New Roman" panose="02020603050405020304" pitchFamily="18" charset="0"/>
                <a:cs typeface="Times New Roman" panose="02020603050405020304" pitchFamily="18" charset="0"/>
              </a:rPr>
              <a:t>Identification marks put in the ear of rabbit with tattoo ink and punch.</a:t>
            </a:r>
          </a:p>
          <a:p>
            <a:pPr marL="0" lvl="0" indent="0" algn="just">
              <a:buNone/>
            </a:pPr>
            <a:r>
              <a:rPr lang="en-IN" sz="2400" b="1" dirty="0" smtClean="0">
                <a:latin typeface="Times New Roman" panose="02020603050405020304" pitchFamily="18" charset="0"/>
                <a:cs typeface="Times New Roman" panose="02020603050405020304" pitchFamily="18" charset="0"/>
              </a:rPr>
              <a:t>Cannibalism: </a:t>
            </a:r>
            <a:r>
              <a:rPr lang="en-IN" sz="2400" b="1"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Eating of own bunnies by mother doe after kindling, noted usually due to inadequate water supply to pregnant doe. </a:t>
            </a:r>
          </a:p>
          <a:p>
            <a:pPr marL="0" lvl="0" indent="0" algn="just">
              <a:buNone/>
            </a:pPr>
            <a:r>
              <a:rPr lang="en-IN" sz="2400" b="1" dirty="0">
                <a:latin typeface="Times New Roman" panose="02020603050405020304" pitchFamily="18" charset="0"/>
                <a:cs typeface="Times New Roman" panose="02020603050405020304" pitchFamily="18" charset="0"/>
              </a:rPr>
              <a:t>Nest box: -</a:t>
            </a:r>
            <a:r>
              <a:rPr lang="en-IN" sz="2400" dirty="0">
                <a:latin typeface="Times New Roman" panose="02020603050405020304" pitchFamily="18" charset="0"/>
                <a:cs typeface="Times New Roman" panose="02020603050405020304" pitchFamily="18" charset="0"/>
              </a:rPr>
              <a:t> A wooden box to be kept in the cage of pregnant doe, 5-6 days prior to kindling.</a:t>
            </a:r>
          </a:p>
          <a:p>
            <a:pPr marL="0" lvl="0" indent="0" algn="just">
              <a:buNone/>
            </a:pPr>
            <a:r>
              <a:rPr lang="en-IN" sz="2400" b="1" dirty="0">
                <a:latin typeface="Times New Roman" panose="02020603050405020304" pitchFamily="18" charset="0"/>
                <a:cs typeface="Times New Roman" panose="02020603050405020304" pitchFamily="18" charset="0"/>
              </a:rPr>
              <a:t>Shearing: -</a:t>
            </a:r>
            <a:r>
              <a:rPr lang="en-IN" sz="2400" dirty="0">
                <a:latin typeface="Times New Roman" panose="02020603050405020304" pitchFamily="18" charset="0"/>
                <a:cs typeface="Times New Roman" panose="02020603050405020304" pitchFamily="18" charset="0"/>
              </a:rPr>
              <a:t> Cutting wool from rabbit at an interval of 85-90 days. When it grows to the length 4-6 cm.</a:t>
            </a:r>
          </a:p>
          <a:p>
            <a:pPr marL="0" lvl="0" indent="0" algn="just">
              <a:buNone/>
            </a:pPr>
            <a:r>
              <a:rPr lang="en-IN" sz="2400" b="1" dirty="0">
                <a:latin typeface="Times New Roman" panose="02020603050405020304" pitchFamily="18" charset="0"/>
                <a:cs typeface="Times New Roman" panose="02020603050405020304" pitchFamily="18" charset="0"/>
              </a:rPr>
              <a:t>Matting: - </a:t>
            </a:r>
            <a:r>
              <a:rPr lang="en-IN" sz="2400" dirty="0">
                <a:latin typeface="Times New Roman" panose="02020603050405020304" pitchFamily="18" charset="0"/>
                <a:cs typeface="Times New Roman" panose="02020603050405020304" pitchFamily="18" charset="0"/>
              </a:rPr>
              <a:t>If shearing is not done in time, staple get entangled with each other, which is called as matting.</a:t>
            </a:r>
          </a:p>
          <a:p>
            <a:pPr algn="just"/>
            <a:r>
              <a:rPr lang="en-IN" sz="2400" dirty="0">
                <a:latin typeface="Times New Roman" panose="02020603050405020304" pitchFamily="18" charset="0"/>
                <a:cs typeface="Times New Roman" panose="02020603050405020304" pitchFamily="18" charset="0"/>
              </a:rPr>
              <a:t>Rabbits are chiefly nocturnal, although they are sometimes seen in the day time. They have acute senses of smell &amp; hearing. They feed on wide variety of vegetation. </a:t>
            </a:r>
          </a:p>
          <a:p>
            <a:pPr marL="0" indent="0" algn="just">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972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839200" cy="6324600"/>
          </a:xfrm>
        </p:spPr>
        <p:txBody>
          <a:bodyPr>
            <a:normAutofit/>
          </a:bodyPr>
          <a:lstStyle/>
          <a:p>
            <a:pPr algn="just">
              <a:buNone/>
            </a:pPr>
            <a:r>
              <a:rPr lang="en-IN" sz="2400" b="1" dirty="0" smtClean="0">
                <a:latin typeface="Times New Roman" pitchFamily="18" charset="0"/>
                <a:cs typeface="Times New Roman" pitchFamily="18" charset="0"/>
              </a:rPr>
              <a:t>Feeding care:</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dirty="0" smtClean="0">
                <a:latin typeface="Times New Roman" pitchFamily="18" charset="0"/>
                <a:cs typeface="Times New Roman" pitchFamily="18" charset="0"/>
              </a:rPr>
              <a:t>Any feed, whether concentrate or roughages should always be fresh to possible extent. Succulent greens should be fed with minimum gap or delay.</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dirty="0" smtClean="0">
                <a:latin typeface="Times New Roman" pitchFamily="18" charset="0"/>
                <a:cs typeface="Times New Roman" pitchFamily="18" charset="0"/>
              </a:rPr>
              <a:t>Concentrate and hay should be stored in dry and cool environment. Hay can be stored up to 1 year but concentrate should not be stored more than 1.5 to 2 months.</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dirty="0" smtClean="0">
                <a:latin typeface="Times New Roman" pitchFamily="18" charset="0"/>
                <a:cs typeface="Times New Roman" pitchFamily="18" charset="0"/>
              </a:rPr>
              <a:t>Feeding should be done in most clean conditions with specific timing.</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dirty="0" smtClean="0">
                <a:latin typeface="Times New Roman" pitchFamily="18" charset="0"/>
                <a:cs typeface="Times New Roman" pitchFamily="18" charset="0"/>
              </a:rPr>
              <a:t>Wastage should be controlled by filling feeders to the half of their depth.</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dirty="0" smtClean="0">
                <a:latin typeface="Times New Roman" pitchFamily="18" charset="0"/>
                <a:cs typeface="Times New Roman" pitchFamily="18" charset="0"/>
              </a:rPr>
              <a:t>Feeders should be scrapped and thoroughly cleaned by applying disinfectant at least once a week.</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dirty="0" smtClean="0">
                <a:latin typeface="Times New Roman" pitchFamily="18" charset="0"/>
                <a:cs typeface="Times New Roman" pitchFamily="18" charset="0"/>
              </a:rPr>
              <a:t>In case of domestic food waste or homemade feed is fed in the wet form, the feeders must be cleaned daily.</a:t>
            </a: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1143000"/>
          </a:xfrm>
        </p:spPr>
        <p:txBody>
          <a:bodyPr>
            <a:normAutofit fontScale="90000"/>
          </a:bodyPr>
          <a:lstStyle/>
          <a:p>
            <a:r>
              <a:rPr lang="en-IN" sz="3100" b="1" dirty="0" smtClean="0">
                <a:solidFill>
                  <a:srgbClr val="FF0000"/>
                </a:solidFill>
                <a:latin typeface="Times New Roman" pitchFamily="18" charset="0"/>
                <a:cs typeface="Times New Roman" pitchFamily="18" charset="0"/>
              </a:rPr>
              <a:t>Health care of rabbit:</a:t>
            </a:r>
            <a:r>
              <a:rPr lang="en-US" dirty="0" smtClean="0"/>
              <a:t/>
            </a:r>
            <a:br>
              <a:rPr lang="en-US" dirty="0" smtClean="0"/>
            </a:br>
            <a:endParaRPr lang="en-US" dirty="0"/>
          </a:p>
        </p:txBody>
      </p:sp>
      <p:sp>
        <p:nvSpPr>
          <p:cNvPr id="3" name="Content Placeholder 2"/>
          <p:cNvSpPr>
            <a:spLocks noGrp="1"/>
          </p:cNvSpPr>
          <p:nvPr>
            <p:ph sz="quarter" idx="1"/>
          </p:nvPr>
        </p:nvSpPr>
        <p:spPr>
          <a:xfrm>
            <a:off x="152400" y="838200"/>
            <a:ext cx="8839200" cy="5715000"/>
          </a:xfrm>
        </p:spPr>
        <p:txBody>
          <a:bodyPr>
            <a:normAutofit fontScale="92500" lnSpcReduction="10000"/>
          </a:bodyPr>
          <a:lstStyle/>
          <a:p>
            <a:pPr algn="just"/>
            <a:r>
              <a:rPr lang="en-IN" dirty="0" smtClean="0">
                <a:latin typeface="Times New Roman" pitchFamily="18" charset="0"/>
                <a:cs typeface="Times New Roman" pitchFamily="18" charset="0"/>
              </a:rPr>
              <a:t>For productive &amp; efficient rabbit keeping, health care is one of the important aspect of rabbit management.</a:t>
            </a:r>
            <a:endParaRPr lang="en-US" dirty="0" smtClean="0">
              <a:latin typeface="Times New Roman" pitchFamily="18" charset="0"/>
              <a:cs typeface="Times New Roman" pitchFamily="18" charset="0"/>
            </a:endParaRPr>
          </a:p>
          <a:p>
            <a:pPr algn="just">
              <a:buNone/>
            </a:pPr>
            <a:r>
              <a:rPr lang="en-IN" b="1" dirty="0" smtClean="0">
                <a:latin typeface="Times New Roman" pitchFamily="18" charset="0"/>
                <a:cs typeface="Times New Roman" pitchFamily="18" charset="0"/>
              </a:rPr>
              <a:t>Detection of disease: -</a:t>
            </a:r>
            <a:r>
              <a:rPr lang="en-IN" dirty="0" smtClean="0">
                <a:latin typeface="Times New Roman" pitchFamily="18" charset="0"/>
                <a:cs typeface="Times New Roman" pitchFamily="18" charset="0"/>
              </a:rPr>
              <a:t> To recognise sick individuals the following conditions should be noted.</a:t>
            </a:r>
            <a:endParaRPr lang="en-US" dirty="0" smtClean="0">
              <a:latin typeface="Times New Roman" pitchFamily="18" charset="0"/>
              <a:cs typeface="Times New Roman" pitchFamily="18" charset="0"/>
            </a:endParaRPr>
          </a:p>
          <a:p>
            <a:pPr marL="514350" lvl="0" indent="-514350" algn="just">
              <a:buFont typeface="+mj-lt"/>
              <a:buAutoNum type="arabicPeriod"/>
            </a:pPr>
            <a:r>
              <a:rPr lang="en-IN" b="1" dirty="0" smtClean="0">
                <a:latin typeface="Times New Roman" pitchFamily="18" charset="0"/>
                <a:cs typeface="Times New Roman" pitchFamily="18" charset="0"/>
              </a:rPr>
              <a:t>Animal movement: -</a:t>
            </a:r>
            <a:r>
              <a:rPr lang="en-IN" dirty="0" smtClean="0">
                <a:latin typeface="Times New Roman" pitchFamily="18" charset="0"/>
                <a:cs typeface="Times New Roman" pitchFamily="18" charset="0"/>
              </a:rPr>
              <a:t>Healthy individuals will make easy, free and pleasant movements. While resting there will be no huddling. Dullness, difficult breathing and </a:t>
            </a:r>
            <a:r>
              <a:rPr lang="en-IN" dirty="0" err="1" smtClean="0">
                <a:latin typeface="Times New Roman" pitchFamily="18" charset="0"/>
                <a:cs typeface="Times New Roman" pitchFamily="18" charset="0"/>
              </a:rPr>
              <a:t>stiffy</a:t>
            </a:r>
            <a:r>
              <a:rPr lang="en-IN" dirty="0" smtClean="0">
                <a:latin typeface="Times New Roman" pitchFamily="18" charset="0"/>
                <a:cs typeface="Times New Roman" pitchFamily="18" charset="0"/>
              </a:rPr>
              <a:t> movements indicate sickness.</a:t>
            </a:r>
            <a:endParaRPr lang="en-US" dirty="0" smtClean="0">
              <a:latin typeface="Times New Roman" pitchFamily="18" charset="0"/>
              <a:cs typeface="Times New Roman" pitchFamily="18" charset="0"/>
            </a:endParaRPr>
          </a:p>
          <a:p>
            <a:pPr marL="514350" lvl="0" indent="-514350" algn="just">
              <a:buFont typeface="+mj-lt"/>
              <a:buAutoNum type="arabicPeriod"/>
            </a:pPr>
            <a:r>
              <a:rPr lang="en-IN" b="1" dirty="0" smtClean="0">
                <a:latin typeface="Times New Roman" pitchFamily="18" charset="0"/>
                <a:cs typeface="Times New Roman" pitchFamily="18" charset="0"/>
              </a:rPr>
              <a:t>Eyes: -</a:t>
            </a:r>
            <a:r>
              <a:rPr lang="en-IN" dirty="0" smtClean="0">
                <a:latin typeface="Times New Roman" pitchFamily="18" charset="0"/>
                <a:cs typeface="Times New Roman" pitchFamily="18" charset="0"/>
              </a:rPr>
              <a:t> Sunken, dull, depressed and discharge from eyes exhibits illness.</a:t>
            </a:r>
            <a:endParaRPr lang="en-US" dirty="0" smtClean="0">
              <a:latin typeface="Times New Roman" pitchFamily="18" charset="0"/>
              <a:cs typeface="Times New Roman" pitchFamily="18" charset="0"/>
            </a:endParaRPr>
          </a:p>
          <a:p>
            <a:pPr marL="514350" lvl="0" indent="-514350" algn="just">
              <a:buFont typeface="+mj-lt"/>
              <a:buAutoNum type="arabicPeriod"/>
            </a:pPr>
            <a:r>
              <a:rPr lang="en-IN" b="1" dirty="0" smtClean="0">
                <a:latin typeface="Times New Roman" pitchFamily="18" charset="0"/>
                <a:cs typeface="Times New Roman" pitchFamily="18" charset="0"/>
              </a:rPr>
              <a:t>Coat: -</a:t>
            </a:r>
            <a:r>
              <a:rPr lang="en-IN" dirty="0" smtClean="0">
                <a:latin typeface="Times New Roman" pitchFamily="18" charset="0"/>
                <a:cs typeface="Times New Roman" pitchFamily="18" charset="0"/>
              </a:rPr>
              <a:t> Patches of hair loss, dull colour, wrinkles, loose folds of skin are sign of infections.</a:t>
            </a:r>
            <a:endParaRPr lang="en-US" dirty="0" smtClean="0">
              <a:latin typeface="Times New Roman" pitchFamily="18" charset="0"/>
              <a:cs typeface="Times New Roman" pitchFamily="18" charset="0"/>
            </a:endParaRPr>
          </a:p>
          <a:p>
            <a:pPr marL="514350" lvl="0" indent="-514350" algn="just">
              <a:buFont typeface="+mj-lt"/>
              <a:buAutoNum type="arabicPeriod"/>
            </a:pPr>
            <a:r>
              <a:rPr lang="en-IN" b="1" dirty="0" smtClean="0">
                <a:latin typeface="Times New Roman" pitchFamily="18" charset="0"/>
                <a:cs typeface="Times New Roman" pitchFamily="18" charset="0"/>
              </a:rPr>
              <a:t>Pulse and temperature: -</a:t>
            </a:r>
            <a:r>
              <a:rPr lang="en-IN" dirty="0" smtClean="0">
                <a:latin typeface="Times New Roman" pitchFamily="18" charset="0"/>
                <a:cs typeface="Times New Roman" pitchFamily="18" charset="0"/>
              </a:rPr>
              <a:t> Elevated or lowered pulse than 140 to 150/min. &amp; body temperature of 38°C and above are important symptoms of diseases.</a:t>
            </a:r>
            <a:endParaRPr lang="en-US" dirty="0" smtClean="0">
              <a:latin typeface="Times New Roman" pitchFamily="18" charset="0"/>
              <a:cs typeface="Times New Roman" pitchFamily="18" charset="0"/>
            </a:endParaRP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81000"/>
            <a:ext cx="8839200" cy="5943600"/>
          </a:xfrm>
        </p:spPr>
        <p:txBody>
          <a:bodyPr/>
          <a:lstStyle/>
          <a:p>
            <a:pPr marL="514350" lvl="0" indent="-514350" algn="just">
              <a:buFont typeface="+mj-lt"/>
              <a:buAutoNum type="arabicPeriod" startAt="5"/>
            </a:pPr>
            <a:r>
              <a:rPr lang="en-IN" sz="2400" b="1" dirty="0" smtClean="0">
                <a:latin typeface="Times New Roman" pitchFamily="18" charset="0"/>
                <a:cs typeface="Times New Roman" pitchFamily="18" charset="0"/>
              </a:rPr>
              <a:t>Feed and water intake: -</a:t>
            </a:r>
            <a:r>
              <a:rPr lang="en-IN" sz="2400" dirty="0" smtClean="0">
                <a:latin typeface="Times New Roman" pitchFamily="18" charset="0"/>
                <a:cs typeface="Times New Roman" pitchFamily="18" charset="0"/>
              </a:rPr>
              <a:t> Off feed or reduced feed intake is one of the most important sign of disease. In some serious infections animals may even stop drinking water also.</a:t>
            </a:r>
            <a:endParaRPr lang="en-US" sz="2400" dirty="0" smtClean="0">
              <a:latin typeface="Times New Roman" pitchFamily="18" charset="0"/>
              <a:cs typeface="Times New Roman" pitchFamily="18" charset="0"/>
            </a:endParaRPr>
          </a:p>
          <a:p>
            <a:pPr marL="514350" lvl="0" indent="-514350" algn="just">
              <a:buFont typeface="+mj-lt"/>
              <a:buAutoNum type="arabicPeriod" startAt="5"/>
            </a:pPr>
            <a:r>
              <a:rPr lang="en-IN" sz="2400" b="1" dirty="0" smtClean="0">
                <a:latin typeface="Times New Roman" pitchFamily="18" charset="0"/>
                <a:cs typeface="Times New Roman" pitchFamily="18" charset="0"/>
              </a:rPr>
              <a:t>Faeces: -</a:t>
            </a:r>
            <a:r>
              <a:rPr lang="en-IN" sz="2400" dirty="0" smtClean="0">
                <a:latin typeface="Times New Roman" pitchFamily="18" charset="0"/>
                <a:cs typeface="Times New Roman" pitchFamily="18" charset="0"/>
              </a:rPr>
              <a:t> </a:t>
            </a:r>
            <a:r>
              <a:rPr lang="en-IN" sz="2400" dirty="0" err="1" smtClean="0">
                <a:latin typeface="Times New Roman" pitchFamily="18" charset="0"/>
                <a:cs typeface="Times New Roman" pitchFamily="18" charset="0"/>
              </a:rPr>
              <a:t>Pelleted</a:t>
            </a:r>
            <a:r>
              <a:rPr lang="en-IN" sz="2400" dirty="0" smtClean="0">
                <a:latin typeface="Times New Roman" pitchFamily="18" charset="0"/>
                <a:cs typeface="Times New Roman" pitchFamily="18" charset="0"/>
              </a:rPr>
              <a:t> with black colour are normal faeces. More soft, watery, too hard with change in colour like white, reddish etc. indicates disease emergence.</a:t>
            </a:r>
            <a:endParaRPr lang="en-US" sz="2400" dirty="0" smtClean="0">
              <a:latin typeface="Times New Roman" pitchFamily="18" charset="0"/>
              <a:cs typeface="Times New Roman" pitchFamily="18" charset="0"/>
            </a:endParaRPr>
          </a:p>
          <a:p>
            <a:pPr marL="514350" lvl="0" indent="-514350" algn="just">
              <a:buFont typeface="+mj-lt"/>
              <a:buAutoNum type="arabicPeriod" startAt="5"/>
            </a:pPr>
            <a:r>
              <a:rPr lang="en-IN" sz="2400" b="1" dirty="0" smtClean="0">
                <a:latin typeface="Times New Roman" pitchFamily="18" charset="0"/>
                <a:cs typeface="Times New Roman" pitchFamily="18" charset="0"/>
              </a:rPr>
              <a:t>Discharges: - </a:t>
            </a:r>
            <a:r>
              <a:rPr lang="en-IN" sz="2400" dirty="0" smtClean="0">
                <a:latin typeface="Times New Roman" pitchFamily="18" charset="0"/>
                <a:cs typeface="Times New Roman" pitchFamily="18" charset="0"/>
              </a:rPr>
              <a:t>Any abnormal discharge from eyes, nostril, mouth, anus, teats and genitals will indicate illness.</a:t>
            </a:r>
            <a:endParaRPr lang="en-US" sz="2400" dirty="0" smtClean="0">
              <a:latin typeface="Times New Roman" pitchFamily="18" charset="0"/>
              <a:cs typeface="Times New Roman" pitchFamily="18" charset="0"/>
            </a:endParaRPr>
          </a:p>
          <a:p>
            <a:pPr marL="514350" lvl="0" indent="-514350" algn="just">
              <a:buFont typeface="+mj-lt"/>
              <a:buAutoNum type="arabicPeriod" startAt="5"/>
            </a:pPr>
            <a:r>
              <a:rPr lang="en-IN" sz="2400" b="1" dirty="0" smtClean="0">
                <a:latin typeface="Times New Roman" pitchFamily="18" charset="0"/>
                <a:cs typeface="Times New Roman" pitchFamily="18" charset="0"/>
              </a:rPr>
              <a:t>Growth and weight: -</a:t>
            </a:r>
            <a:r>
              <a:rPr lang="en-IN" sz="2400" dirty="0" smtClean="0">
                <a:latin typeface="Times New Roman" pitchFamily="18" charset="0"/>
                <a:cs typeface="Times New Roman" pitchFamily="18" charset="0"/>
              </a:rPr>
              <a:t> Retarded or slow growth, underweight are indications of ill health.</a:t>
            </a:r>
            <a:endParaRPr lang="en-US" sz="2400" dirty="0" smtClean="0">
              <a:latin typeface="Times New Roman" pitchFamily="18" charset="0"/>
              <a:cs typeface="Times New Roman" pitchFamily="18" charset="0"/>
            </a:endParaRPr>
          </a:p>
          <a:p>
            <a:pPr marL="514350" lvl="0" indent="-514350" algn="just">
              <a:buFont typeface="+mj-lt"/>
              <a:buAutoNum type="arabicPeriod" startAt="5"/>
            </a:pPr>
            <a:r>
              <a:rPr lang="en-IN" sz="2400" b="1" dirty="0" smtClean="0">
                <a:latin typeface="Times New Roman" pitchFamily="18" charset="0"/>
                <a:cs typeface="Times New Roman" pitchFamily="18" charset="0"/>
              </a:rPr>
              <a:t>Swelling and sores: -</a:t>
            </a:r>
            <a:r>
              <a:rPr lang="en-IN" sz="2400" dirty="0" smtClean="0">
                <a:latin typeface="Times New Roman" pitchFamily="18" charset="0"/>
                <a:cs typeface="Times New Roman" pitchFamily="18" charset="0"/>
              </a:rPr>
              <a:t> swelling on body and sores (damages) on skin are sign of sickness.</a:t>
            </a:r>
          </a:p>
          <a:p>
            <a:pPr marL="514350" indent="-514350" algn="just">
              <a:buNone/>
            </a:pPr>
            <a:r>
              <a:rPr lang="en-IN" sz="2400" b="1" dirty="0" smtClean="0">
                <a:latin typeface="Times New Roman" pitchFamily="18" charset="0"/>
                <a:cs typeface="Times New Roman" pitchFamily="18" charset="0"/>
              </a:rPr>
              <a:t>Disease prevention: -</a:t>
            </a:r>
            <a:r>
              <a:rPr lang="en-IN" sz="2400" dirty="0" smtClean="0">
                <a:latin typeface="Times New Roman" pitchFamily="18" charset="0"/>
                <a:cs typeface="Times New Roman" pitchFamily="18" charset="0"/>
              </a:rPr>
              <a:t> Effective management for prohibiting disease emergence involves the following precautions-</a:t>
            </a:r>
            <a:endParaRPr lang="en-US" sz="2400" dirty="0" smtClean="0">
              <a:latin typeface="Times New Roman" pitchFamily="18" charset="0"/>
              <a:cs typeface="Times New Roman" pitchFamily="18" charset="0"/>
            </a:endParaRPr>
          </a:p>
          <a:p>
            <a:pPr marL="514350" lvl="0" indent="-514350" algn="just">
              <a:buNone/>
            </a:pP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248400"/>
          </a:xfrm>
        </p:spPr>
        <p:txBody>
          <a:bodyPr/>
          <a:lstStyle/>
          <a:p>
            <a:pPr marL="457200" lvl="0" indent="-457200" algn="just">
              <a:buFont typeface="+mj-lt"/>
              <a:buAutoNum type="arabicPeriod"/>
            </a:pPr>
            <a:r>
              <a:rPr lang="en-IN" sz="2400" b="1" dirty="0" smtClean="0">
                <a:latin typeface="Times New Roman" pitchFamily="18" charset="0"/>
                <a:cs typeface="Times New Roman" pitchFamily="18" charset="0"/>
              </a:rPr>
              <a:t>Purchasing rabbits from reliable breeder: - </a:t>
            </a:r>
            <a:r>
              <a:rPr lang="en-IN" sz="2400" dirty="0" smtClean="0">
                <a:latin typeface="Times New Roman" pitchFamily="18" charset="0"/>
                <a:cs typeface="Times New Roman" pitchFamily="18" charset="0"/>
              </a:rPr>
              <a:t>fresh stock should be purchased from known and reliable breeder having good health history.</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b="1" dirty="0" smtClean="0">
                <a:latin typeface="Times New Roman" pitchFamily="18" charset="0"/>
                <a:cs typeface="Times New Roman" pitchFamily="18" charset="0"/>
              </a:rPr>
              <a:t>Follow quarantine schedule: -</a:t>
            </a:r>
            <a:r>
              <a:rPr lang="en-IN" sz="2400" dirty="0" smtClean="0">
                <a:latin typeface="Times New Roman" pitchFamily="18" charset="0"/>
                <a:cs typeface="Times New Roman" pitchFamily="18" charset="0"/>
              </a:rPr>
              <a:t> Quarantine or isolation houses should be constructed and used for new animals suspected for infections and contagious diseases to control spread of infections.</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b="1" dirty="0" smtClean="0">
                <a:latin typeface="Times New Roman" pitchFamily="18" charset="0"/>
                <a:cs typeface="Times New Roman" pitchFamily="18" charset="0"/>
              </a:rPr>
              <a:t>Standard housing: -</a:t>
            </a:r>
            <a:r>
              <a:rPr lang="en-IN" sz="2400" dirty="0" smtClean="0">
                <a:latin typeface="Times New Roman" pitchFamily="18" charset="0"/>
                <a:cs typeface="Times New Roman" pitchFamily="18" charset="0"/>
              </a:rPr>
              <a:t> The houses must be constructed following high standards in respect of floor space, ventilation; to avoid old, dampness draft and insects.</a:t>
            </a:r>
            <a:endParaRPr lang="en-US" sz="2400" dirty="0" smtClean="0">
              <a:latin typeface="Times New Roman" pitchFamily="18" charset="0"/>
              <a:cs typeface="Times New Roman" pitchFamily="18" charset="0"/>
            </a:endParaRPr>
          </a:p>
          <a:p>
            <a:pPr marL="457200" lvl="0" indent="-457200" algn="just">
              <a:buFont typeface="+mj-lt"/>
              <a:buAutoNum type="arabicPeriod"/>
            </a:pPr>
            <a:r>
              <a:rPr lang="en-IN" sz="2400" b="1" dirty="0" smtClean="0">
                <a:latin typeface="Times New Roman" pitchFamily="18" charset="0"/>
                <a:cs typeface="Times New Roman" pitchFamily="18" charset="0"/>
              </a:rPr>
              <a:t>Sanitation and hygiene: -</a:t>
            </a:r>
            <a:r>
              <a:rPr lang="en-IN" sz="2400" dirty="0" smtClean="0">
                <a:latin typeface="Times New Roman" pitchFamily="18" charset="0"/>
                <a:cs typeface="Times New Roman" pitchFamily="18" charset="0"/>
              </a:rPr>
              <a:t> Follow appropriate sanitation and hygiene measures to keep the environment germ free or with minimum possible low levels of microbes.</a:t>
            </a:r>
          </a:p>
          <a:p>
            <a:pPr marL="457200" indent="-457200" algn="just">
              <a:buFont typeface="+mj-lt"/>
              <a:buAutoNum type="arabicPeriod"/>
            </a:pPr>
            <a:r>
              <a:rPr lang="en-IN" sz="2400" b="1" dirty="0" smtClean="0">
                <a:latin typeface="Times New Roman" pitchFamily="18" charset="0"/>
                <a:cs typeface="Times New Roman" pitchFamily="18" charset="0"/>
              </a:rPr>
              <a:t>Immunization and medication programme: -</a:t>
            </a:r>
            <a:r>
              <a:rPr lang="en-IN" sz="2400" dirty="0" smtClean="0">
                <a:latin typeface="Times New Roman" pitchFamily="18" charset="0"/>
                <a:cs typeface="Times New Roman" pitchFamily="18" charset="0"/>
              </a:rPr>
              <a:t> adopt and advocate required vaccination depending on disease prevalence along with preventive medication.</a:t>
            </a:r>
            <a:endParaRPr lang="en-US" sz="2400" dirty="0" smtClean="0">
              <a:latin typeface="Times New Roman" pitchFamily="18" charset="0"/>
              <a:cs typeface="Times New Roman" pitchFamily="18" charset="0"/>
            </a:endParaRPr>
          </a:p>
          <a:p>
            <a:pPr marL="457200" lvl="0" indent="-457200" algn="just">
              <a:buFont typeface="+mj-lt"/>
              <a:buAutoNum type="arabicPeriod"/>
            </a:pP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324600"/>
          </a:xfrm>
        </p:spPr>
        <p:txBody>
          <a:bodyPr/>
          <a:lstStyle/>
          <a:p>
            <a:pPr marL="457200" lvl="0" indent="-457200" algn="just">
              <a:buFont typeface="+mj-lt"/>
              <a:buAutoNum type="arabicPeriod" startAt="6"/>
            </a:pPr>
            <a:r>
              <a:rPr lang="en-IN" sz="2400" b="1" dirty="0" smtClean="0">
                <a:latin typeface="Times New Roman" pitchFamily="18" charset="0"/>
                <a:cs typeface="Times New Roman" pitchFamily="18" charset="0"/>
              </a:rPr>
              <a:t>Feeding care: -</a:t>
            </a:r>
            <a:r>
              <a:rPr lang="en-IN" sz="2400" dirty="0" smtClean="0">
                <a:latin typeface="Times New Roman" pitchFamily="18" charset="0"/>
                <a:cs typeface="Times New Roman" pitchFamily="18" charset="0"/>
              </a:rPr>
              <a:t> Follow quality, contamination free (microbes, toxins and anti nutritional factors)feed and adequate feeding practices.</a:t>
            </a:r>
            <a:endParaRPr lang="en-US" sz="2400" dirty="0" smtClean="0">
              <a:latin typeface="Times New Roman" pitchFamily="18" charset="0"/>
              <a:cs typeface="Times New Roman" pitchFamily="18" charset="0"/>
            </a:endParaRPr>
          </a:p>
          <a:p>
            <a:pPr marL="457200" lvl="0" indent="-457200" algn="just">
              <a:buFont typeface="+mj-lt"/>
              <a:buAutoNum type="arabicPeriod" startAt="6"/>
            </a:pPr>
            <a:r>
              <a:rPr lang="en-IN" sz="2400" b="1" dirty="0" smtClean="0">
                <a:latin typeface="Times New Roman" pitchFamily="18" charset="0"/>
                <a:cs typeface="Times New Roman" pitchFamily="18" charset="0"/>
              </a:rPr>
              <a:t>Timely isolation and treatment: -</a:t>
            </a:r>
            <a:r>
              <a:rPr lang="en-IN" sz="2400" dirty="0" smtClean="0">
                <a:latin typeface="Times New Roman" pitchFamily="18" charset="0"/>
                <a:cs typeface="Times New Roman" pitchFamily="18" charset="0"/>
              </a:rPr>
              <a:t> The sick individuals should be attended immediately to isolate and treat them effectively.</a:t>
            </a:r>
            <a:endParaRPr lang="en-US" sz="2400" dirty="0" smtClean="0">
              <a:latin typeface="Times New Roman" pitchFamily="18" charset="0"/>
              <a:cs typeface="Times New Roman" pitchFamily="18" charset="0"/>
            </a:endParaRPr>
          </a:p>
          <a:p>
            <a:pPr marL="457200" lvl="0" indent="-457200" algn="just">
              <a:buFont typeface="+mj-lt"/>
              <a:buAutoNum type="arabicPeriod" startAt="6"/>
            </a:pPr>
            <a:r>
              <a:rPr lang="en-IN" sz="2400" b="1" dirty="0" smtClean="0">
                <a:latin typeface="Times New Roman" pitchFamily="18" charset="0"/>
                <a:cs typeface="Times New Roman" pitchFamily="18" charset="0"/>
              </a:rPr>
              <a:t>Disposal of dead animals: -</a:t>
            </a:r>
            <a:r>
              <a:rPr lang="en-IN" sz="2400" dirty="0" smtClean="0">
                <a:latin typeface="Times New Roman" pitchFamily="18" charset="0"/>
                <a:cs typeface="Times New Roman" pitchFamily="18" charset="0"/>
              </a:rPr>
              <a:t> Dead animals must be immediately removed and properly disposed off after post mortem and diagnosis of disease.</a:t>
            </a: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457200"/>
          </a:xfrm>
        </p:spPr>
        <p:txBody>
          <a:bodyPr>
            <a:noAutofit/>
          </a:bodyPr>
          <a:lstStyle/>
          <a:p>
            <a:r>
              <a:rPr lang="en-IN" sz="2400" b="1" dirty="0">
                <a:solidFill>
                  <a:srgbClr val="00B050"/>
                </a:solidFill>
                <a:latin typeface="Times New Roman" panose="02020603050405020304" pitchFamily="18" charset="0"/>
                <a:cs typeface="Times New Roman" panose="02020603050405020304" pitchFamily="18" charset="0"/>
              </a:rPr>
              <a:t>Rabbit production system: - </a:t>
            </a:r>
            <a:endParaRPr lang="en-IN" sz="2400"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152400" y="533400"/>
            <a:ext cx="8839200" cy="6172200"/>
          </a:xfrm>
        </p:spPr>
        <p:txBody>
          <a:bodyPr>
            <a:normAutofit/>
          </a:bodyPr>
          <a:lstStyle/>
          <a:p>
            <a:pPr algn="just"/>
            <a:r>
              <a:rPr lang="en-IN" sz="2400" dirty="0">
                <a:latin typeface="Times New Roman" panose="02020603050405020304" pitchFamily="18" charset="0"/>
                <a:cs typeface="Times New Roman" panose="02020603050405020304" pitchFamily="18" charset="0"/>
              </a:rPr>
              <a:t>It differs from country to country but there are 3 main systems of </a:t>
            </a:r>
            <a:r>
              <a:rPr lang="en-IN" sz="2400" dirty="0" smtClean="0">
                <a:latin typeface="Times New Roman" panose="02020603050405020304" pitchFamily="18" charset="0"/>
                <a:cs typeface="Times New Roman" panose="02020603050405020304" pitchFamily="18" charset="0"/>
              </a:rPr>
              <a:t>production:</a:t>
            </a:r>
            <a:endParaRPr lang="en-IN" sz="2400" dirty="0">
              <a:latin typeface="Times New Roman" panose="02020603050405020304" pitchFamily="18" charset="0"/>
              <a:cs typeface="Times New Roman" panose="02020603050405020304" pitchFamily="18" charset="0"/>
            </a:endParaRPr>
          </a:p>
          <a:p>
            <a:pPr marL="0" lvl="0" indent="0" algn="just">
              <a:buNone/>
            </a:pPr>
            <a:r>
              <a:rPr lang="en-IN" sz="2400" b="1" dirty="0">
                <a:latin typeface="Times New Roman" panose="02020603050405020304" pitchFamily="18" charset="0"/>
                <a:cs typeface="Times New Roman" panose="02020603050405020304" pitchFamily="18" charset="0"/>
              </a:rPr>
              <a:t>The backyard small scale </a:t>
            </a:r>
            <a:r>
              <a:rPr lang="en-IN" sz="2400" b="1" dirty="0" err="1">
                <a:latin typeface="Times New Roman" panose="02020603050405020304" pitchFamily="18" charset="0"/>
                <a:cs typeface="Times New Roman" panose="02020603050405020304" pitchFamily="18" charset="0"/>
              </a:rPr>
              <a:t>rabbitry</a:t>
            </a:r>
            <a:r>
              <a:rPr lang="en-IN" sz="2400" b="1"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A few female and one or two male rabbits are kept in a house built </a:t>
            </a:r>
            <a:r>
              <a:rPr lang="en-IN" sz="2400" dirty="0" err="1">
                <a:latin typeface="Times New Roman" panose="02020603050405020304" pitchFamily="18" charset="0"/>
                <a:cs typeface="Times New Roman" panose="02020603050405020304" pitchFamily="18" charset="0"/>
              </a:rPr>
              <a:t>rabbitry</a:t>
            </a:r>
            <a:r>
              <a:rPr lang="en-IN" sz="2400" dirty="0">
                <a:latin typeface="Times New Roman" panose="02020603050405020304" pitchFamily="18" charset="0"/>
                <a:cs typeface="Times New Roman" panose="02020603050405020304" pitchFamily="18" charset="0"/>
              </a:rPr>
              <a:t> and are fed on greens, weeds and vegetables kitchen scraps. It provides enough meat to supplement the family need.</a:t>
            </a:r>
          </a:p>
          <a:p>
            <a:pPr marL="0" lvl="0" indent="0" algn="just">
              <a:buNone/>
            </a:pPr>
            <a:r>
              <a:rPr lang="en-IN" sz="2400" b="1" dirty="0">
                <a:latin typeface="Times New Roman" panose="02020603050405020304" pitchFamily="18" charset="0"/>
                <a:cs typeface="Times New Roman" panose="02020603050405020304" pitchFamily="18" charset="0"/>
              </a:rPr>
              <a:t>The small commercial </a:t>
            </a:r>
            <a:r>
              <a:rPr lang="en-IN" sz="2400" b="1" dirty="0" err="1">
                <a:latin typeface="Times New Roman" panose="02020603050405020304" pitchFamily="18" charset="0"/>
                <a:cs typeface="Times New Roman" panose="02020603050405020304" pitchFamily="18" charset="0"/>
              </a:rPr>
              <a:t>rabbitry</a:t>
            </a:r>
            <a:r>
              <a:rPr lang="en-IN" sz="2400" b="1" dirty="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It may have the 10-50 breeding does in a purpose built </a:t>
            </a:r>
            <a:r>
              <a:rPr lang="en-IN" sz="2400" dirty="0" err="1">
                <a:latin typeface="Times New Roman" panose="02020603050405020304" pitchFamily="18" charset="0"/>
                <a:cs typeface="Times New Roman" panose="02020603050405020304" pitchFamily="18" charset="0"/>
              </a:rPr>
              <a:t>rabbitry</a:t>
            </a:r>
            <a:r>
              <a:rPr lang="en-IN" sz="2400" dirty="0">
                <a:latin typeface="Times New Roman" panose="02020603050405020304" pitchFamily="18" charset="0"/>
                <a:cs typeface="Times New Roman" panose="02020603050405020304" pitchFamily="18" charset="0"/>
              </a:rPr>
              <a:t>. The aim of this type of rabbit production is to sell rabbit meat for profit. Rabbits are usually fed on concentrate as well as bulky leafy vegetables.</a:t>
            </a:r>
          </a:p>
          <a:p>
            <a:pPr marL="0" lvl="0" indent="0" algn="just">
              <a:buNone/>
            </a:pPr>
            <a:r>
              <a:rPr lang="en-IN" sz="2400" b="1" dirty="0">
                <a:latin typeface="Times New Roman" panose="02020603050405020304" pitchFamily="18" charset="0"/>
                <a:cs typeface="Times New Roman" panose="02020603050405020304" pitchFamily="18" charset="0"/>
              </a:rPr>
              <a:t>Large commercial </a:t>
            </a:r>
            <a:r>
              <a:rPr lang="en-IN" sz="2400" b="1" dirty="0" err="1">
                <a:latin typeface="Times New Roman" panose="02020603050405020304" pitchFamily="18" charset="0"/>
                <a:cs typeface="Times New Roman" panose="02020603050405020304" pitchFamily="18" charset="0"/>
              </a:rPr>
              <a:t>rabbitry</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This type is more common in Europe &amp; U.S. there are some examples of large rabbit units in the tropics, but to support such </a:t>
            </a:r>
            <a:r>
              <a:rPr lang="en-IN" sz="2400" dirty="0" err="1">
                <a:latin typeface="Times New Roman" panose="02020603050405020304" pitchFamily="18" charset="0"/>
                <a:cs typeface="Times New Roman" panose="02020603050405020304" pitchFamily="18" charset="0"/>
              </a:rPr>
              <a:t>rabbitry</a:t>
            </a:r>
            <a:r>
              <a:rPr lang="en-IN" sz="2400" dirty="0">
                <a:latin typeface="Times New Roman" panose="02020603050405020304" pitchFamily="18" charset="0"/>
                <a:cs typeface="Times New Roman" panose="02020603050405020304" pitchFamily="18" charset="0"/>
              </a:rPr>
              <a:t> it is necessary to have reliable market outlets for the carcasses, source of good </a:t>
            </a:r>
            <a:r>
              <a:rPr lang="en-IN" sz="2400" dirty="0" smtClean="0">
                <a:latin typeface="Times New Roman" panose="02020603050405020304" pitchFamily="18" charset="0"/>
                <a:cs typeface="Times New Roman" panose="02020603050405020304" pitchFamily="18" charset="0"/>
              </a:rPr>
              <a:t>quality </a:t>
            </a:r>
            <a:r>
              <a:rPr lang="en-IN" sz="2400" dirty="0">
                <a:latin typeface="Times New Roman" panose="02020603050405020304" pitchFamily="18" charset="0"/>
                <a:cs typeface="Times New Roman" panose="02020603050405020304" pitchFamily="18" charset="0"/>
              </a:rPr>
              <a:t>commercial feed and expert veterinary </a:t>
            </a:r>
            <a:r>
              <a:rPr lang="en-IN" sz="2400" dirty="0" smtClean="0">
                <a:latin typeface="Times New Roman" panose="02020603050405020304" pitchFamily="18" charset="0"/>
                <a:cs typeface="Times New Roman" panose="02020603050405020304" pitchFamily="18" charset="0"/>
              </a:rPr>
              <a:t>services.</a:t>
            </a:r>
            <a:endParaRPr lang="en-IN" sz="24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93851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05800" cy="914400"/>
          </a:xfrm>
        </p:spPr>
        <p:txBody>
          <a:bodyPr>
            <a:normAutofit fontScale="90000"/>
          </a:bodyPr>
          <a:lstStyle/>
          <a:p>
            <a:r>
              <a:rPr lang="en-IN" sz="2700" b="1" dirty="0">
                <a:solidFill>
                  <a:srgbClr val="C00000"/>
                </a:solidFill>
                <a:latin typeface="Times New Roman" panose="02020603050405020304" pitchFamily="18" charset="0"/>
                <a:cs typeface="Times New Roman" panose="02020603050405020304" pitchFamily="18" charset="0"/>
              </a:rPr>
              <a:t>Breeds of </a:t>
            </a:r>
            <a:r>
              <a:rPr lang="en-IN" sz="2700" b="1" dirty="0" smtClean="0">
                <a:solidFill>
                  <a:srgbClr val="C00000"/>
                </a:solidFill>
                <a:latin typeface="Times New Roman" panose="02020603050405020304" pitchFamily="18" charset="0"/>
                <a:cs typeface="Times New Roman" panose="02020603050405020304" pitchFamily="18" charset="0"/>
              </a:rPr>
              <a:t>rabbits:</a:t>
            </a:r>
            <a:r>
              <a:rPr lang="en-IN" dirty="0"/>
              <a:t/>
            </a:r>
            <a:br>
              <a:rPr lang="en-IN" dirty="0"/>
            </a:br>
            <a:endParaRPr lang="en-IN" dirty="0"/>
          </a:p>
        </p:txBody>
      </p:sp>
      <p:sp>
        <p:nvSpPr>
          <p:cNvPr id="3" name="Content Placeholder 2"/>
          <p:cNvSpPr>
            <a:spLocks noGrp="1"/>
          </p:cNvSpPr>
          <p:nvPr>
            <p:ph sz="quarter" idx="1"/>
          </p:nvPr>
        </p:nvSpPr>
        <p:spPr>
          <a:xfrm>
            <a:off x="152400" y="914400"/>
            <a:ext cx="8839200" cy="5105400"/>
          </a:xfrm>
        </p:spPr>
        <p:txBody>
          <a:bodyPr/>
          <a:lstStyle/>
          <a:p>
            <a:pPr algn="just"/>
            <a:r>
              <a:rPr lang="en-IN" sz="2400" dirty="0">
                <a:latin typeface="Times New Roman" panose="02020603050405020304" pitchFamily="18" charset="0"/>
                <a:cs typeface="Times New Roman" panose="02020603050405020304" pitchFamily="18" charset="0"/>
              </a:rPr>
              <a:t>There are many breeds of domestic rabbits in the world and all have different qualities. There are 38 breeds and 87 varieties of rabbits which are recognised and well established worldwide. These breeds/varieties vary in colour, size, type of hair coat and other characteristics.</a:t>
            </a:r>
          </a:p>
          <a:p>
            <a:pPr marL="0" indent="0" algn="just">
              <a:buNone/>
            </a:pPr>
            <a:r>
              <a:rPr lang="en-IN" sz="2400" b="1" dirty="0">
                <a:latin typeface="Times New Roman" panose="02020603050405020304" pitchFamily="18" charset="0"/>
                <a:cs typeface="Times New Roman" panose="02020603050405020304" pitchFamily="18" charset="0"/>
              </a:rPr>
              <a:t>For wool production: -</a:t>
            </a:r>
            <a:r>
              <a:rPr lang="en-IN" sz="2400" dirty="0">
                <a:latin typeface="Times New Roman" panose="02020603050405020304" pitchFamily="18" charset="0"/>
                <a:cs typeface="Times New Roman" panose="02020603050405020304" pitchFamily="18" charset="0"/>
              </a:rPr>
              <a:t> Angora rabbit is reared for wool production. It is usually white &amp; albino but some coloured varieties have been developed for the utilization of colour wool. Normally the main demand of Angora wool is of white colour and long staple of uniform dying &amp; processing.</a:t>
            </a:r>
          </a:p>
          <a:p>
            <a:pPr marL="0" indent="0" algn="just">
              <a:buNone/>
            </a:pP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	The </a:t>
            </a:r>
            <a:r>
              <a:rPr lang="en-IN" sz="2400" dirty="0">
                <a:latin typeface="Times New Roman" panose="02020603050405020304" pitchFamily="18" charset="0"/>
                <a:cs typeface="Times New Roman" panose="02020603050405020304" pitchFamily="18" charset="0"/>
              </a:rPr>
              <a:t>following strains/breeds of Angora rabbit are commonly being reared by Indian </a:t>
            </a:r>
            <a:r>
              <a:rPr lang="en-IN" sz="2400" dirty="0" smtClean="0">
                <a:latin typeface="Times New Roman" panose="02020603050405020304" pitchFamily="18" charset="0"/>
                <a:cs typeface="Times New Roman" panose="02020603050405020304" pitchFamily="18" charset="0"/>
              </a:rPr>
              <a:t>farms-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27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normAutofit/>
          </a:bodyPr>
          <a:lstStyle/>
          <a:p>
            <a:pPr marL="514350" indent="-514350" algn="just">
              <a:buFont typeface="+mj-lt"/>
              <a:buAutoNum type="arabicPeriod"/>
            </a:pPr>
            <a:r>
              <a:rPr lang="en-IN" sz="2400" b="1" dirty="0">
                <a:latin typeface="Times New Roman" panose="02020603050405020304" pitchFamily="18" charset="0"/>
                <a:cs typeface="Times New Roman" panose="02020603050405020304" pitchFamily="18" charset="0"/>
              </a:rPr>
              <a:t>German Angora: -</a:t>
            </a:r>
            <a:r>
              <a:rPr lang="en-IN" sz="2400" dirty="0">
                <a:latin typeface="Times New Roman" panose="02020603050405020304" pitchFamily="18" charset="0"/>
                <a:cs typeface="Times New Roman" panose="02020603050405020304" pitchFamily="18" charset="0"/>
              </a:rPr>
              <a:t> Origin Germany, wool yield 700-1000gm/year, white fine quality, 2-4% guard hair, adult body weight 3-4kg</a:t>
            </a:r>
            <a:r>
              <a:rPr lang="en-IN" sz="2400" dirty="0" smtClean="0">
                <a:latin typeface="Times New Roman" panose="02020603050405020304" pitchFamily="18" charset="0"/>
                <a:cs typeface="Times New Roman" panose="02020603050405020304" pitchFamily="18" charset="0"/>
              </a:rPr>
              <a:t>.</a:t>
            </a:r>
          </a:p>
          <a:p>
            <a:pPr marL="514350" indent="-514350" algn="just">
              <a:buFont typeface="+mj-lt"/>
              <a:buAutoNum type="arabicPeriod"/>
            </a:pPr>
            <a:endParaRPr lang="en-IN" sz="24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IN" sz="24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IN" sz="2400" dirty="0">
              <a:latin typeface="Times New Roman" panose="02020603050405020304" pitchFamily="18" charset="0"/>
              <a:cs typeface="Times New Roman" panose="02020603050405020304" pitchFamily="18" charset="0"/>
            </a:endParaRPr>
          </a:p>
          <a:p>
            <a:pPr marL="514350" indent="-514350" algn="just">
              <a:buFont typeface="+mj-lt"/>
              <a:buAutoNum type="arabicPeriod"/>
            </a:pPr>
            <a:endParaRPr lang="en-IN" sz="2400" dirty="0" smtClean="0">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en-IN" sz="2400" b="1" dirty="0">
                <a:latin typeface="Times New Roman" panose="02020603050405020304" pitchFamily="18" charset="0"/>
                <a:cs typeface="Times New Roman" panose="02020603050405020304" pitchFamily="18" charset="0"/>
              </a:rPr>
              <a:t>British Angora: -</a:t>
            </a:r>
            <a:r>
              <a:rPr lang="en-IN" sz="2400" dirty="0">
                <a:latin typeface="Times New Roman" panose="02020603050405020304" pitchFamily="18" charset="0"/>
                <a:cs typeface="Times New Roman" panose="02020603050405020304" pitchFamily="18" charset="0"/>
              </a:rPr>
              <a:t> origin U.K., wool yield 400-600gm/year, white lustrous fine quality, guard hair 2-4%, adult body weight 2.5-4.5kg.</a:t>
            </a:r>
          </a:p>
          <a:p>
            <a:pPr marL="514350" indent="-514350" algn="just">
              <a:buFont typeface="+mj-lt"/>
              <a:buAutoNum type="arabicPeriod"/>
            </a:pPr>
            <a:endParaRPr lang="en-I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62600" y="914400"/>
            <a:ext cx="3467100" cy="2057400"/>
          </a:xfrm>
          <a:prstGeom prst="rect">
            <a:avLst/>
          </a:prstGeom>
        </p:spPr>
      </p:pic>
      <p:pic>
        <p:nvPicPr>
          <p:cNvPr id="6" name="Picture 5"/>
          <p:cNvPicPr>
            <a:picLocks noChangeAspect="1"/>
          </p:cNvPicPr>
          <p:nvPr/>
        </p:nvPicPr>
        <p:blipFill>
          <a:blip r:embed="rId3"/>
          <a:stretch>
            <a:fillRect/>
          </a:stretch>
        </p:blipFill>
        <p:spPr>
          <a:xfrm>
            <a:off x="5562601" y="3882448"/>
            <a:ext cx="3408218" cy="2365952"/>
          </a:xfrm>
          <a:prstGeom prst="rect">
            <a:avLst/>
          </a:prstGeom>
        </p:spPr>
      </p:pic>
    </p:spTree>
    <p:extLst>
      <p:ext uri="{BB962C8B-B14F-4D97-AF65-F5344CB8AC3E}">
        <p14:creationId xmlns:p14="http://schemas.microsoft.com/office/powerpoint/2010/main" val="175064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lstStyle/>
          <a:p>
            <a:pPr marL="514350" lvl="0" indent="-514350" algn="just">
              <a:buFont typeface="+mj-lt"/>
              <a:buAutoNum type="arabicPeriod" startAt="3"/>
            </a:pPr>
            <a:r>
              <a:rPr lang="en-IN" sz="2400" b="1" dirty="0">
                <a:latin typeface="Times New Roman" panose="02020603050405020304" pitchFamily="18" charset="0"/>
                <a:cs typeface="Times New Roman" panose="02020603050405020304" pitchFamily="18" charset="0"/>
              </a:rPr>
              <a:t>Russian Angora: -</a:t>
            </a:r>
            <a:r>
              <a:rPr lang="en-IN" sz="2400" dirty="0">
                <a:latin typeface="Times New Roman" panose="02020603050405020304" pitchFamily="18" charset="0"/>
                <a:cs typeface="Times New Roman" panose="02020603050405020304" pitchFamily="18" charset="0"/>
              </a:rPr>
              <a:t> Origin Russia, 300-400gm/year, white, medium fine wool, 10-20% guard hair, body wt. 3.5-5.5kg</a:t>
            </a:r>
            <a:r>
              <a:rPr lang="en-IN" sz="2400" dirty="0" smtClean="0">
                <a:latin typeface="Times New Roman" panose="02020603050405020304" pitchFamily="18" charset="0"/>
                <a:cs typeface="Times New Roman" panose="02020603050405020304" pitchFamily="18" charset="0"/>
              </a:rPr>
              <a:t>.</a:t>
            </a:r>
          </a:p>
          <a:p>
            <a:pPr marL="514350" lvl="0" indent="-514350" algn="just">
              <a:buFont typeface="+mj-lt"/>
              <a:buAutoNum type="arabicPeriod" startAt="3"/>
            </a:pPr>
            <a:endParaRPr lang="en-IN" sz="2400" dirty="0">
              <a:latin typeface="Times New Roman" panose="02020603050405020304" pitchFamily="18" charset="0"/>
              <a:cs typeface="Times New Roman" panose="02020603050405020304" pitchFamily="18" charset="0"/>
            </a:endParaRPr>
          </a:p>
          <a:p>
            <a:pPr marL="514350" lvl="0" indent="-514350" algn="just">
              <a:buFont typeface="+mj-lt"/>
              <a:buAutoNum type="arabicPeriod" startAt="3"/>
            </a:pPr>
            <a:endParaRPr lang="en-IN" sz="2400" dirty="0" smtClean="0">
              <a:latin typeface="Times New Roman" panose="02020603050405020304" pitchFamily="18" charset="0"/>
              <a:cs typeface="Times New Roman" panose="02020603050405020304" pitchFamily="18" charset="0"/>
            </a:endParaRPr>
          </a:p>
          <a:p>
            <a:pPr marL="514350" lvl="0" indent="-514350" algn="just">
              <a:buFont typeface="+mj-lt"/>
              <a:buAutoNum type="arabicPeriod" startAt="3"/>
            </a:pPr>
            <a:endParaRPr lang="en-IN" sz="2400" dirty="0">
              <a:latin typeface="Times New Roman" panose="02020603050405020304" pitchFamily="18" charset="0"/>
              <a:cs typeface="Times New Roman" panose="02020603050405020304" pitchFamily="18" charset="0"/>
            </a:endParaRPr>
          </a:p>
          <a:p>
            <a:pPr marL="514350" lvl="0" indent="-514350" algn="just">
              <a:buFont typeface="+mj-lt"/>
              <a:buAutoNum type="arabicPeriod" startAt="3"/>
            </a:pPr>
            <a:endParaRPr lang="en-IN" sz="2400" dirty="0" smtClean="0">
              <a:latin typeface="Times New Roman" panose="02020603050405020304" pitchFamily="18" charset="0"/>
              <a:cs typeface="Times New Roman" panose="02020603050405020304" pitchFamily="18" charset="0"/>
            </a:endParaRPr>
          </a:p>
          <a:p>
            <a:pPr marL="514350" lvl="0" indent="-514350" algn="just">
              <a:buFont typeface="+mj-lt"/>
              <a:buAutoNum type="arabicPeriod" startAt="3"/>
            </a:pPr>
            <a:endParaRPr lang="en-IN" sz="2400" dirty="0">
              <a:latin typeface="Times New Roman" panose="02020603050405020304" pitchFamily="18" charset="0"/>
              <a:cs typeface="Times New Roman" panose="02020603050405020304" pitchFamily="18" charset="0"/>
            </a:endParaRPr>
          </a:p>
          <a:p>
            <a:pPr marL="514350" indent="-514350" algn="just">
              <a:buFont typeface="+mj-lt"/>
              <a:buAutoNum type="arabicPeriod" startAt="3"/>
            </a:pPr>
            <a:r>
              <a:rPr lang="en-IN" sz="2400" b="1" dirty="0">
                <a:latin typeface="Times New Roman" panose="02020603050405020304" pitchFamily="18" charset="0"/>
                <a:cs typeface="Times New Roman" panose="02020603050405020304" pitchFamily="18" charset="0"/>
              </a:rPr>
              <a:t>Crossbred Angora: -</a:t>
            </a:r>
            <a:r>
              <a:rPr lang="en-IN" sz="2400" dirty="0">
                <a:latin typeface="Times New Roman" panose="02020603050405020304" pitchFamily="18" charset="0"/>
                <a:cs typeface="Times New Roman" panose="02020603050405020304" pitchFamily="18" charset="0"/>
              </a:rPr>
              <a:t> Origin India, well adapted to Indian conditions, wool yield 500-600gm/year, wool is white, medium fine, guard hair is of 4-8%, adult body wt. 3-5kg.</a:t>
            </a:r>
          </a:p>
          <a:p>
            <a:pPr marL="514350" lvl="0" indent="-514350" algn="just">
              <a:buFont typeface="+mj-lt"/>
              <a:buAutoNum type="arabicPeriod" startAt="3"/>
            </a:pPr>
            <a:endParaRPr lang="en-IN" sz="2400" dirty="0">
              <a:latin typeface="Times New Roman" panose="02020603050405020304" pitchFamily="18" charset="0"/>
              <a:cs typeface="Times New Roman" panose="02020603050405020304" pitchFamily="18" charset="0"/>
            </a:endParaRPr>
          </a:p>
          <a:p>
            <a:pPr marL="514350" indent="-514350">
              <a:buFont typeface="+mj-lt"/>
              <a:buAutoNum type="arabicPeriod" startAt="3"/>
            </a:pPr>
            <a:endParaRPr lang="en-IN" dirty="0"/>
          </a:p>
        </p:txBody>
      </p:sp>
      <p:pic>
        <p:nvPicPr>
          <p:cNvPr id="4" name="Picture 3"/>
          <p:cNvPicPr>
            <a:picLocks noChangeAspect="1"/>
          </p:cNvPicPr>
          <p:nvPr/>
        </p:nvPicPr>
        <p:blipFill>
          <a:blip r:embed="rId2"/>
          <a:stretch>
            <a:fillRect/>
          </a:stretch>
        </p:blipFill>
        <p:spPr>
          <a:xfrm>
            <a:off x="5562601" y="914400"/>
            <a:ext cx="3429000" cy="2209800"/>
          </a:xfrm>
          <a:prstGeom prst="rect">
            <a:avLst/>
          </a:prstGeom>
        </p:spPr>
      </p:pic>
      <p:pic>
        <p:nvPicPr>
          <p:cNvPr id="5" name="Picture 4"/>
          <p:cNvPicPr>
            <a:picLocks noChangeAspect="1"/>
          </p:cNvPicPr>
          <p:nvPr/>
        </p:nvPicPr>
        <p:blipFill>
          <a:blip r:embed="rId3"/>
          <a:stretch>
            <a:fillRect/>
          </a:stretch>
        </p:blipFill>
        <p:spPr>
          <a:xfrm>
            <a:off x="5562601" y="4343400"/>
            <a:ext cx="3429000" cy="2286000"/>
          </a:xfrm>
          <a:prstGeom prst="rect">
            <a:avLst/>
          </a:prstGeom>
        </p:spPr>
      </p:pic>
    </p:spTree>
    <p:extLst>
      <p:ext uri="{BB962C8B-B14F-4D97-AF65-F5344CB8AC3E}">
        <p14:creationId xmlns:p14="http://schemas.microsoft.com/office/powerpoint/2010/main" val="183756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p:spPr>
        <p:txBody>
          <a:bodyPr/>
          <a:lstStyle/>
          <a:p>
            <a:pPr marL="0" indent="0" algn="just">
              <a:buNone/>
            </a:pPr>
            <a:r>
              <a:rPr lang="en-IN" sz="2400" b="1" dirty="0">
                <a:latin typeface="Times New Roman" panose="02020603050405020304" pitchFamily="18" charset="0"/>
                <a:cs typeface="Times New Roman" panose="02020603050405020304" pitchFamily="18" charset="0"/>
              </a:rPr>
              <a:t>For meat/Fur skin production: -</a:t>
            </a:r>
            <a:r>
              <a:rPr lang="en-IN" sz="2400" dirty="0">
                <a:latin typeface="Times New Roman" panose="02020603050405020304" pitchFamily="18" charset="0"/>
                <a:cs typeface="Times New Roman" panose="02020603050405020304" pitchFamily="18" charset="0"/>
              </a:rPr>
              <a:t> The most common breeds for this purpose are New Zealand white, White Californian, Soviet Chinchilla, Grey Giant, White Giant, Black Brown, Dutch, </a:t>
            </a:r>
            <a:r>
              <a:rPr lang="en-IN" sz="2400" dirty="0" err="1">
                <a:latin typeface="Times New Roman" panose="02020603050405020304" pitchFamily="18" charset="0"/>
                <a:cs typeface="Times New Roman" panose="02020603050405020304" pitchFamily="18" charset="0"/>
              </a:rPr>
              <a:t>Argente</a:t>
            </a:r>
            <a:r>
              <a:rPr lang="en-IN" sz="2400" dirty="0">
                <a:latin typeface="Times New Roman" panose="02020603050405020304" pitchFamily="18" charset="0"/>
                <a:cs typeface="Times New Roman" panose="02020603050405020304" pitchFamily="18" charset="0"/>
              </a:rPr>
              <a:t> Champagne etc. The adult body weight of these breeds ranges from 3-6kg in females &amp; 2.5-5.5kg in males.</a:t>
            </a:r>
          </a:p>
          <a:p>
            <a:pPr marL="0" indent="0">
              <a:buNone/>
            </a:pPr>
            <a:r>
              <a:rPr lang="en-IN" sz="2800" dirty="0">
                <a:latin typeface="Times New Roman" panose="02020603050405020304" pitchFamily="18" charset="0"/>
                <a:cs typeface="Times New Roman" panose="02020603050405020304" pitchFamily="18" charset="0"/>
              </a:rPr>
              <a:t>Black Brown</a:t>
            </a:r>
            <a:endParaRPr lang="en-IN" dirty="0"/>
          </a:p>
        </p:txBody>
      </p:sp>
      <p:pic>
        <p:nvPicPr>
          <p:cNvPr id="5" name="Picture 4"/>
          <p:cNvPicPr>
            <a:picLocks noChangeAspect="1"/>
          </p:cNvPicPr>
          <p:nvPr/>
        </p:nvPicPr>
        <p:blipFill>
          <a:blip r:embed="rId2"/>
          <a:stretch>
            <a:fillRect/>
          </a:stretch>
        </p:blipFill>
        <p:spPr>
          <a:xfrm>
            <a:off x="152400" y="2057400"/>
            <a:ext cx="2895600" cy="1905000"/>
          </a:xfrm>
          <a:prstGeom prst="rect">
            <a:avLst/>
          </a:prstGeom>
        </p:spPr>
      </p:pic>
      <p:sp>
        <p:nvSpPr>
          <p:cNvPr id="8" name="TextBox 7"/>
          <p:cNvSpPr txBox="1"/>
          <p:nvPr/>
        </p:nvSpPr>
        <p:spPr>
          <a:xfrm>
            <a:off x="533400" y="3964709"/>
            <a:ext cx="1905000"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New Zealand white</a:t>
            </a:r>
          </a:p>
        </p:txBody>
      </p:sp>
      <p:pic>
        <p:nvPicPr>
          <p:cNvPr id="10" name="Picture 9"/>
          <p:cNvPicPr>
            <a:picLocks noChangeAspect="1"/>
          </p:cNvPicPr>
          <p:nvPr/>
        </p:nvPicPr>
        <p:blipFill>
          <a:blip r:embed="rId3"/>
          <a:stretch>
            <a:fillRect/>
          </a:stretch>
        </p:blipFill>
        <p:spPr>
          <a:xfrm>
            <a:off x="3306618" y="2057400"/>
            <a:ext cx="2743200" cy="1905000"/>
          </a:xfrm>
          <a:prstGeom prst="rect">
            <a:avLst/>
          </a:prstGeom>
        </p:spPr>
      </p:pic>
      <p:sp>
        <p:nvSpPr>
          <p:cNvPr id="11" name="TextBox 10"/>
          <p:cNvSpPr txBox="1"/>
          <p:nvPr/>
        </p:nvSpPr>
        <p:spPr>
          <a:xfrm>
            <a:off x="3819236" y="3962400"/>
            <a:ext cx="1895764"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White Californian</a:t>
            </a:r>
            <a:endParaRPr lang="en-IN" sz="1600" dirty="0"/>
          </a:p>
        </p:txBody>
      </p:sp>
      <p:pic>
        <p:nvPicPr>
          <p:cNvPr id="12" name="Picture 11"/>
          <p:cNvPicPr>
            <a:picLocks noChangeAspect="1"/>
          </p:cNvPicPr>
          <p:nvPr/>
        </p:nvPicPr>
        <p:blipFill>
          <a:blip r:embed="rId4"/>
          <a:stretch>
            <a:fillRect/>
          </a:stretch>
        </p:blipFill>
        <p:spPr>
          <a:xfrm>
            <a:off x="6308436" y="2057400"/>
            <a:ext cx="2683164" cy="1905000"/>
          </a:xfrm>
          <a:prstGeom prst="rect">
            <a:avLst/>
          </a:prstGeom>
        </p:spPr>
      </p:pic>
      <p:sp>
        <p:nvSpPr>
          <p:cNvPr id="14" name="TextBox 13"/>
          <p:cNvSpPr txBox="1"/>
          <p:nvPr/>
        </p:nvSpPr>
        <p:spPr>
          <a:xfrm>
            <a:off x="6837218" y="3968445"/>
            <a:ext cx="1619354"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Soviet Chinchilla</a:t>
            </a:r>
            <a:endParaRPr lang="en-IN" sz="1600" dirty="0"/>
          </a:p>
        </p:txBody>
      </p:sp>
      <p:pic>
        <p:nvPicPr>
          <p:cNvPr id="15" name="Picture 14"/>
          <p:cNvPicPr>
            <a:picLocks noChangeAspect="1"/>
          </p:cNvPicPr>
          <p:nvPr/>
        </p:nvPicPr>
        <p:blipFill>
          <a:blip r:embed="rId5"/>
          <a:stretch>
            <a:fillRect/>
          </a:stretch>
        </p:blipFill>
        <p:spPr>
          <a:xfrm>
            <a:off x="195262" y="4339945"/>
            <a:ext cx="2809875" cy="1756055"/>
          </a:xfrm>
          <a:prstGeom prst="rect">
            <a:avLst/>
          </a:prstGeom>
        </p:spPr>
      </p:pic>
      <p:sp>
        <p:nvSpPr>
          <p:cNvPr id="16" name="TextBox 15"/>
          <p:cNvSpPr txBox="1"/>
          <p:nvPr/>
        </p:nvSpPr>
        <p:spPr>
          <a:xfrm>
            <a:off x="877400" y="6216134"/>
            <a:ext cx="1103187"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Grey Giant</a:t>
            </a:r>
            <a:endParaRPr lang="en-IN" sz="1600" dirty="0"/>
          </a:p>
        </p:txBody>
      </p:sp>
      <p:pic>
        <p:nvPicPr>
          <p:cNvPr id="17" name="Picture 16"/>
          <p:cNvPicPr>
            <a:picLocks noChangeAspect="1"/>
          </p:cNvPicPr>
          <p:nvPr/>
        </p:nvPicPr>
        <p:blipFill>
          <a:blip r:embed="rId6"/>
          <a:stretch>
            <a:fillRect/>
          </a:stretch>
        </p:blipFill>
        <p:spPr>
          <a:xfrm>
            <a:off x="3284208" y="4233863"/>
            <a:ext cx="2765610" cy="1982272"/>
          </a:xfrm>
          <a:prstGeom prst="rect">
            <a:avLst/>
          </a:prstGeom>
        </p:spPr>
      </p:pic>
      <p:sp>
        <p:nvSpPr>
          <p:cNvPr id="18" name="TextBox 17"/>
          <p:cNvSpPr txBox="1"/>
          <p:nvPr/>
        </p:nvSpPr>
        <p:spPr>
          <a:xfrm>
            <a:off x="4014524" y="6241213"/>
            <a:ext cx="1505187" cy="338554"/>
          </a:xfrm>
          <a:prstGeom prst="rect">
            <a:avLst/>
          </a:prstGeom>
          <a:noFill/>
        </p:spPr>
        <p:txBody>
          <a:bodyPr wrap="square" rtlCol="0">
            <a:spAutoFit/>
          </a:bodyPr>
          <a:lstStyle/>
          <a:p>
            <a:r>
              <a:rPr lang="en-IN" sz="1600" dirty="0">
                <a:latin typeface="Times New Roman" panose="02020603050405020304" pitchFamily="18" charset="0"/>
                <a:cs typeface="Times New Roman" panose="02020603050405020304" pitchFamily="18" charset="0"/>
              </a:rPr>
              <a:t>White Giant</a:t>
            </a:r>
            <a:endParaRPr lang="en-IN" sz="1600" dirty="0"/>
          </a:p>
        </p:txBody>
      </p:sp>
      <p:pic>
        <p:nvPicPr>
          <p:cNvPr id="19" name="Picture 18"/>
          <p:cNvPicPr>
            <a:picLocks noChangeAspect="1"/>
          </p:cNvPicPr>
          <p:nvPr/>
        </p:nvPicPr>
        <p:blipFill>
          <a:blip r:embed="rId7"/>
          <a:stretch>
            <a:fillRect/>
          </a:stretch>
        </p:blipFill>
        <p:spPr>
          <a:xfrm>
            <a:off x="6258646" y="4217698"/>
            <a:ext cx="2732954" cy="1998435"/>
          </a:xfrm>
          <a:prstGeom prst="rect">
            <a:avLst/>
          </a:prstGeom>
        </p:spPr>
      </p:pic>
      <p:sp>
        <p:nvSpPr>
          <p:cNvPr id="21" name="TextBox 20"/>
          <p:cNvSpPr txBox="1"/>
          <p:nvPr/>
        </p:nvSpPr>
        <p:spPr>
          <a:xfrm>
            <a:off x="7033357" y="6213519"/>
            <a:ext cx="1273105" cy="338554"/>
          </a:xfrm>
          <a:prstGeom prst="rect">
            <a:avLst/>
          </a:prstGeom>
          <a:noFill/>
        </p:spPr>
        <p:txBody>
          <a:bodyPr wrap="none" rtlCol="0">
            <a:spAutoFit/>
          </a:bodyPr>
          <a:lstStyle/>
          <a:p>
            <a:r>
              <a:rPr lang="en-IN" sz="1600" dirty="0">
                <a:latin typeface="Times New Roman" panose="02020603050405020304" pitchFamily="18" charset="0"/>
                <a:cs typeface="Times New Roman" panose="02020603050405020304" pitchFamily="18" charset="0"/>
              </a:rPr>
              <a:t>Black Brown</a:t>
            </a:r>
            <a:endParaRPr lang="en-IN" sz="1600" dirty="0"/>
          </a:p>
        </p:txBody>
      </p:sp>
    </p:spTree>
    <p:extLst>
      <p:ext uri="{BB962C8B-B14F-4D97-AF65-F5344CB8AC3E}">
        <p14:creationId xmlns:p14="http://schemas.microsoft.com/office/powerpoint/2010/main" val="2251086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1308</TotalTime>
  <Words>4465</Words>
  <Application>Microsoft Office PowerPoint</Application>
  <PresentationFormat>On-screen Show (4:3)</PresentationFormat>
  <Paragraphs>427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Equity</vt:lpstr>
      <vt:lpstr>PowerPoint Presentation</vt:lpstr>
      <vt:lpstr>Zoological Classification: </vt:lpstr>
      <vt:lpstr>PowerPoint Presentation</vt:lpstr>
      <vt:lpstr>PowerPoint Presentation</vt:lpstr>
      <vt:lpstr>Rabbit production system: - </vt:lpstr>
      <vt:lpstr>Breeds of rabbits: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Housing: </vt:lpstr>
      <vt:lpstr>PowerPoint Presentation</vt:lpstr>
      <vt:lpstr>PowerPoint Presentation</vt:lpstr>
      <vt:lpstr>PowerPoint Presentation</vt:lpstr>
      <vt:lpstr>PowerPoint Presentation</vt:lpstr>
      <vt:lpstr>Environmental requirement of rabbit: </vt:lpstr>
      <vt:lpstr>Sanitation for disease prevention: </vt:lpstr>
      <vt:lpstr>Breeding: </vt:lpstr>
      <vt:lpstr>PowerPoint Presentation</vt:lpstr>
      <vt:lpstr>PowerPoint Presentation</vt:lpstr>
      <vt:lpstr>PowerPoint Presentation</vt:lpstr>
      <vt:lpstr>PowerPoint Presentation</vt:lpstr>
      <vt:lpstr>PowerPoint Presentation</vt:lpstr>
      <vt:lpstr>Pregnancy, kindling and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Feeding of rabbits: </vt:lpstr>
      <vt:lpstr>PowerPoint Presentation</vt:lpstr>
      <vt:lpstr>PowerPoint Presentation</vt:lpstr>
      <vt:lpstr>PowerPoint Presentation</vt:lpstr>
      <vt:lpstr>PowerPoint Presentation</vt:lpstr>
      <vt:lpstr>Health care of rabbit: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User</cp:lastModifiedBy>
  <cp:revision>152</cp:revision>
  <dcterms:created xsi:type="dcterms:W3CDTF">2006-08-16T00:00:00Z</dcterms:created>
  <dcterms:modified xsi:type="dcterms:W3CDTF">2020-03-28T16:45:15Z</dcterms:modified>
</cp:coreProperties>
</file>