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73" r:id="rId2"/>
    <p:sldId id="275" r:id="rId3"/>
    <p:sldId id="276" r:id="rId4"/>
    <p:sldId id="283" r:id="rId5"/>
    <p:sldId id="284" r:id="rId6"/>
    <p:sldId id="277" r:id="rId7"/>
    <p:sldId id="278" r:id="rId8"/>
    <p:sldId id="288" r:id="rId9"/>
    <p:sldId id="290" r:id="rId10"/>
    <p:sldId id="286" r:id="rId11"/>
    <p:sldId id="287" r:id="rId12"/>
    <p:sldId id="279" r:id="rId13"/>
    <p:sldId id="297" r:id="rId14"/>
    <p:sldId id="281" r:id="rId15"/>
    <p:sldId id="282" r:id="rId16"/>
    <p:sldId id="298" r:id="rId17"/>
    <p:sldId id="303" r:id="rId18"/>
    <p:sldId id="304" r:id="rId19"/>
    <p:sldId id="301" r:id="rId20"/>
    <p:sldId id="291" r:id="rId21"/>
    <p:sldId id="315" r:id="rId22"/>
    <p:sldId id="316" r:id="rId23"/>
    <p:sldId id="294" r:id="rId24"/>
    <p:sldId id="295" r:id="rId25"/>
    <p:sldId id="300" r:id="rId26"/>
    <p:sldId id="302" r:id="rId27"/>
    <p:sldId id="340" r:id="rId28"/>
    <p:sldId id="305" r:id="rId29"/>
    <p:sldId id="306" r:id="rId30"/>
    <p:sldId id="307" r:id="rId31"/>
    <p:sldId id="308" r:id="rId32"/>
    <p:sldId id="262" r:id="rId33"/>
    <p:sldId id="312" r:id="rId34"/>
    <p:sldId id="310" r:id="rId35"/>
    <p:sldId id="313" r:id="rId36"/>
    <p:sldId id="263" r:id="rId37"/>
    <p:sldId id="293" r:id="rId38"/>
    <p:sldId id="267" r:id="rId39"/>
    <p:sldId id="272" r:id="rId40"/>
    <p:sldId id="314" r:id="rId41"/>
    <p:sldId id="317" r:id="rId42"/>
    <p:sldId id="320" r:id="rId43"/>
    <p:sldId id="323" r:id="rId44"/>
    <p:sldId id="330" r:id="rId45"/>
    <p:sldId id="319" r:id="rId46"/>
    <p:sldId id="321" r:id="rId47"/>
    <p:sldId id="322" r:id="rId48"/>
    <p:sldId id="325" r:id="rId49"/>
    <p:sldId id="327" r:id="rId50"/>
    <p:sldId id="326" r:id="rId51"/>
    <p:sldId id="328" r:id="rId52"/>
    <p:sldId id="333" r:id="rId53"/>
    <p:sldId id="339" r:id="rId54"/>
    <p:sldId id="334" r:id="rId55"/>
    <p:sldId id="335" r:id="rId56"/>
    <p:sldId id="336" r:id="rId57"/>
    <p:sldId id="337" r:id="rId58"/>
    <p:sldId id="338" r:id="rId59"/>
    <p:sldId id="329" r:id="rId60"/>
    <p:sldId id="331" r:id="rId61"/>
    <p:sldId id="332"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FB03FD-39CA-4F08-A8CE-3CEADC6B3409}" type="datetimeFigureOut">
              <a:rPr lang="en-US" smtClean="0"/>
              <a:pPr/>
              <a:t>4/5/2019</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C03415-68AC-48F0-A2D4-C891B1C8A9D4}"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DF0B637-E5E8-4699-A062-86517567D4FE}" type="slidenum">
              <a:rPr lang="en-US" smtClean="0"/>
              <a:pPr/>
              <a:t>8</a:t>
            </a:fld>
            <a:endParaRPr lang="en-US" smtClean="0"/>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F9A036EC-501A-45AF-B77C-7A7E6C5018DE}" type="slidenum">
              <a:rPr lang="en-US" altLang="en-US" sz="1200"/>
              <a:pPr algn="r" defTabSz="897159"/>
              <a:t>54</a:t>
            </a:fld>
            <a:endParaRPr lang="en-US" altLang="en-US" sz="1200" dirty="0"/>
          </a:p>
        </p:txBody>
      </p:sp>
      <p:sp>
        <p:nvSpPr>
          <p:cNvPr id="65539" name="Rectangle 2"/>
          <p:cNvSpPr>
            <a:spLocks noGrp="1" noRot="1" noChangeAspect="1" noChangeArrowheads="1" noTextEdit="1"/>
          </p:cNvSpPr>
          <p:nvPr>
            <p:ph type="sldImg"/>
          </p:nvPr>
        </p:nvSpPr>
        <p:spPr>
          <a:xfrm>
            <a:off x="1141413" y="685800"/>
            <a:ext cx="4572000" cy="3429000"/>
          </a:xfrm>
          <a:ln/>
        </p:spPr>
      </p:sp>
      <p:sp>
        <p:nvSpPr>
          <p:cNvPr id="65540" name="Rectangle 3"/>
          <p:cNvSpPr>
            <a:spLocks noGrp="1" noChangeArrowheads="1"/>
          </p:cNvSpPr>
          <p:nvPr>
            <p:ph type="body" idx="1"/>
          </p:nvPr>
        </p:nvSpPr>
        <p:spPr>
          <a:noFill/>
          <a:ln/>
        </p:spPr>
        <p:txBody>
          <a:bodyPr lIns="89689" tIns="44845" rIns="89689" bIns="44845"/>
          <a:lstStyle/>
          <a:p>
            <a:r>
              <a:rPr lang="en-US" altLang="en-US" smtClean="0"/>
              <a:t>In pigs, post mortem lesions are often subtle, absent, or difficult to find. Many pigs have serous or fibrinonecrotic rhinitis (see photo), but this may be visible only if the head is split and the nasal cavity opened. Pulmonary edema, congestion, or consolidation are sometimes found, and secondary bacterial pneumonia can result in more obvious gross lesions. The lymph nodes may be congested and contain small hemorrhages. Affected pigs may have necrotic tonsillitis or pharyngitis, congested meninges, or necrotic placentitis. Necrotic foci can also occur in the liver, particularly in very young piglets. </a:t>
            </a:r>
          </a:p>
          <a:p>
            <a:endParaRPr lang="en-US" altLang="en-US" smtClean="0"/>
          </a:p>
          <a:p>
            <a:r>
              <a:rPr lang="en-US" altLang="en-US" smtClean="0"/>
              <a:t>[Photo: Pseudorabies rhinitis. Dr. Pat Halbur, Iowa State University and the American Association of Swine Veterinarians].</a:t>
            </a:r>
          </a:p>
          <a:p>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D26427D3-5CCA-4F43-A583-DC1D9A90FF2A}" type="slidenum">
              <a:rPr lang="en-US" altLang="en-US" sz="1200"/>
              <a:pPr algn="r" defTabSz="897159"/>
              <a:t>55</a:t>
            </a:fld>
            <a:endParaRPr lang="en-US" altLang="en-US" sz="1200" dirty="0"/>
          </a:p>
        </p:txBody>
      </p:sp>
      <p:sp>
        <p:nvSpPr>
          <p:cNvPr id="66563" name="Rectangle 2"/>
          <p:cNvSpPr>
            <a:spLocks noGrp="1" noRot="1" noChangeAspect="1" noChangeArrowheads="1" noTextEdit="1"/>
          </p:cNvSpPr>
          <p:nvPr>
            <p:ph type="sldImg"/>
          </p:nvPr>
        </p:nvSpPr>
        <p:spPr>
          <a:xfrm>
            <a:off x="1141413" y="685800"/>
            <a:ext cx="4572000" cy="3429000"/>
          </a:xfrm>
          <a:ln/>
        </p:spPr>
      </p:sp>
      <p:sp>
        <p:nvSpPr>
          <p:cNvPr id="66564" name="Rectangle 3"/>
          <p:cNvSpPr>
            <a:spLocks noGrp="1" noChangeArrowheads="1"/>
          </p:cNvSpPr>
          <p:nvPr>
            <p:ph type="body" idx="1"/>
          </p:nvPr>
        </p:nvSpPr>
        <p:spPr>
          <a:noFill/>
          <a:ln/>
        </p:spPr>
        <p:txBody>
          <a:bodyPr lIns="89689" tIns="44845" rIns="89689" bIns="44845"/>
          <a:lstStyle/>
          <a:p>
            <a:r>
              <a:rPr lang="en-US" altLang="en-US" smtClean="0"/>
              <a:t>Microscopic examination of the white and gray matter typically reveals nonsuppurative meningoencephalitis. Mononuclear perivascular cuffing and neuronal necrosis may be seen, and the meninges are usually thickened from mononuclear cell infiltration. Additional microscopic findings may include necrotic tonsillitis, bronchitis, bronchiolitis, and alveolitis. Focal necrosis is common in the liver, spleen, adrenal glands, and lymph nodes of affected fetuses. In species other than pigs, the only lesions may be areas of edema, congestion, and hemorrhage in the spinal cord. These lesions are usually found in the portion of the spinal cord that innervates the area of pruritus. Microscopically, there is cellular infiltration and neuronal degeneration. CNS lesions similar to those found in pigs, but milder, are often found.</a:t>
            </a:r>
          </a:p>
          <a:p>
            <a:endParaRPr lang="en-US" altLang="en-US" smtClean="0"/>
          </a:p>
          <a:p>
            <a:r>
              <a:rPr lang="en-US" altLang="en-US" smtClean="0"/>
              <a:t>[Photo: Histopathology of pneumonia associated with pseudorabies. Dr. Pat Halbur, Iowa State University and the American Association of Swine Veterinarians.] </a:t>
            </a:r>
          </a:p>
          <a:p>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1155968" y="685561"/>
            <a:ext cx="4542889" cy="3429400"/>
          </a:xfrm>
          <a:ln/>
        </p:spPr>
      </p:sp>
      <p:sp>
        <p:nvSpPr>
          <p:cNvPr id="67587" name="Notes Placeholder 2"/>
          <p:cNvSpPr>
            <a:spLocks noGrp="1"/>
          </p:cNvSpPr>
          <p:nvPr>
            <p:ph type="body" idx="1"/>
          </p:nvPr>
        </p:nvSpPr>
        <p:spPr>
          <a:noFill/>
          <a:ln/>
        </p:spPr>
        <p:txBody>
          <a:bodyPr lIns="89689" tIns="44845" rIns="89689" bIns="44845"/>
          <a:lstStyle/>
          <a:p>
            <a:r>
              <a:rPr lang="en-US" altLang="en-US" smtClean="0"/>
              <a:t>In pigs, the differential diagnosis includes porcine polioencephalomyelitis, classical or African swine fever, hemagglutinating encephalomyelitis infection, streptococcal meningoencephalitis, swine influenza, erysipelas, Nipah virus infection, salt poisoning, hypoglycemia, poisoning by organic arsenic or mercury, and congenital tremor. Diseases that result in abortions may also need to be ruled out. In species other than pigs, rabies and scrapie must be considered.</a:t>
            </a:r>
          </a:p>
          <a:p>
            <a:endParaRPr lang="en-US" altLang="en-US" smtClean="0"/>
          </a:p>
        </p:txBody>
      </p:sp>
      <p:sp>
        <p:nvSpPr>
          <p:cNvPr id="67588" name="Slide Number Placeholder 3"/>
          <p:cNvSpPr txBox="1">
            <a:spLocks noGrp="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B6F3E3EF-9CDE-4569-B16E-AA74F289809B}" type="slidenum">
              <a:rPr lang="en-US" altLang="en-US" sz="1200"/>
              <a:pPr algn="r" defTabSz="897159"/>
              <a:t>56</a:t>
            </a:fld>
            <a:endParaRPr lang="en-US"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1B18FF3E-39E1-4C12-A99E-450895224694}" type="slidenum">
              <a:rPr lang="en-US" altLang="en-US" sz="1200"/>
              <a:pPr algn="r" defTabSz="897159"/>
              <a:t>57</a:t>
            </a:fld>
            <a:endParaRPr lang="en-US" altLang="en-US" sz="1200" dirty="0"/>
          </a:p>
        </p:txBody>
      </p:sp>
      <p:sp>
        <p:nvSpPr>
          <p:cNvPr id="68611" name="Rectangle 2"/>
          <p:cNvSpPr>
            <a:spLocks noGrp="1" noRot="1" noChangeAspect="1" noChangeArrowheads="1" noTextEdit="1"/>
          </p:cNvSpPr>
          <p:nvPr>
            <p:ph type="sldImg"/>
          </p:nvPr>
        </p:nvSpPr>
        <p:spPr>
          <a:xfrm>
            <a:off x="1141413" y="685800"/>
            <a:ext cx="4572000" cy="3429000"/>
          </a:xfrm>
          <a:ln/>
        </p:spPr>
      </p:sp>
      <p:sp>
        <p:nvSpPr>
          <p:cNvPr id="68612" name="Rectangle 3"/>
          <p:cNvSpPr>
            <a:spLocks noGrp="1" noChangeArrowheads="1"/>
          </p:cNvSpPr>
          <p:nvPr>
            <p:ph type="body" idx="1"/>
          </p:nvPr>
        </p:nvSpPr>
        <p:spPr>
          <a:noFill/>
          <a:ln/>
        </p:spPr>
        <p:txBody>
          <a:bodyPr lIns="89689" tIns="44845" rIns="89689" bIns="44845"/>
          <a:lstStyle/>
          <a:p>
            <a:r>
              <a:rPr lang="en-US" altLang="en-US" smtClean="0"/>
              <a:t>Aujeszky’s disease should be suspected in pig herds with high mortality and CNS symptoms in young piglets, and lower mortality and respiratory signs in older animals. In other species, it should be suspected when sudden death, intense pruritus and neurological signs are present. Aujeszky’s disease can be diagnosed by virus isolation, detection of viral DNA or antigens, and serology. The Aujeszky’s disease virus can be isolated on a number of cell lines; porcine kidney (PK–15) cells are most often used. This virus can be identified in cultures using immunofluorescence, immunoperoxidase, or virus neutralization assays. Latent virus can be difficult to find. Alternatively, polymerase chain reaction (PCR) assays can identify viral DNA in secretions or organ samples. A fluorescent antibody test can detect viral antigens in tissue samples and nasal swabs. Serologic tests for Aujeszky’s disease include virus neutralization, latex agglutination, and enzyme–linked immunosorbent assays (ELISAs). ELISAs and virus neutralization are the prescribed tests for international trade. ELISAs can distinguish vaccinated from infected pigs, if gene-deleted vaccines are used. Serology may not be helpful in species other than pigs; these animals often die before mounting an antibody response.</a:t>
            </a:r>
          </a:p>
          <a:p>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1811807E-F517-40A2-94EC-A4B6C1A35C84}" type="slidenum">
              <a:rPr lang="en-US" altLang="en-US" sz="1200"/>
              <a:pPr algn="r" defTabSz="897159"/>
              <a:t>58</a:t>
            </a:fld>
            <a:endParaRPr lang="en-US" altLang="en-US" sz="1200" dirty="0"/>
          </a:p>
        </p:txBody>
      </p:sp>
      <p:sp>
        <p:nvSpPr>
          <p:cNvPr id="69635" name="Rectangle 2"/>
          <p:cNvSpPr>
            <a:spLocks noGrp="1" noRot="1" noChangeAspect="1" noChangeArrowheads="1" noTextEdit="1"/>
          </p:cNvSpPr>
          <p:nvPr>
            <p:ph type="sldImg"/>
          </p:nvPr>
        </p:nvSpPr>
        <p:spPr>
          <a:xfrm>
            <a:off x="1155968" y="685561"/>
            <a:ext cx="4542889" cy="3429400"/>
          </a:xfrm>
          <a:ln/>
        </p:spPr>
      </p:sp>
      <p:sp>
        <p:nvSpPr>
          <p:cNvPr id="69636" name="Rectangle 3"/>
          <p:cNvSpPr>
            <a:spLocks noGrp="1" noChangeArrowheads="1"/>
          </p:cNvSpPr>
          <p:nvPr>
            <p:ph type="body" idx="1"/>
          </p:nvPr>
        </p:nvSpPr>
        <p:spPr>
          <a:noFill/>
          <a:ln/>
        </p:spPr>
        <p:txBody>
          <a:bodyPr lIns="89689" tIns="44845" rIns="89689" bIns="44845"/>
          <a:lstStyle/>
          <a:p>
            <a:r>
              <a:rPr lang="en-US" altLang="en-US" smtClean="0"/>
              <a:t>The symptoms of pseudorabies have not been seen in humans; however, seroconversion does occur. </a:t>
            </a:r>
          </a:p>
          <a:p>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1DEE1813-47C6-40A7-8FB5-1BF915AD191A}" type="slidenum">
              <a:rPr lang="en-US" altLang="en-US" sz="1200"/>
              <a:pPr algn="r" defTabSz="897159"/>
              <a:t>60</a:t>
            </a:fld>
            <a:endParaRPr lang="en-US" altLang="en-US" sz="1200" dirty="0"/>
          </a:p>
        </p:txBody>
      </p:sp>
      <p:sp>
        <p:nvSpPr>
          <p:cNvPr id="62467" name="Rectangle 2"/>
          <p:cNvSpPr>
            <a:spLocks noGrp="1" noRot="1" noChangeAspect="1" noChangeArrowheads="1" noTextEdit="1"/>
          </p:cNvSpPr>
          <p:nvPr>
            <p:ph type="sldImg"/>
          </p:nvPr>
        </p:nvSpPr>
        <p:spPr>
          <a:xfrm>
            <a:off x="1155968" y="685561"/>
            <a:ext cx="4542889" cy="3429400"/>
          </a:xfrm>
          <a:ln/>
        </p:spPr>
      </p:sp>
      <p:sp>
        <p:nvSpPr>
          <p:cNvPr id="62468" name="Rectangle 3"/>
          <p:cNvSpPr>
            <a:spLocks noGrp="1" noChangeArrowheads="1"/>
          </p:cNvSpPr>
          <p:nvPr>
            <p:ph type="body" idx="1"/>
          </p:nvPr>
        </p:nvSpPr>
        <p:spPr>
          <a:noFill/>
          <a:ln/>
        </p:spPr>
        <p:txBody>
          <a:bodyPr lIns="89689" tIns="44845" rIns="89689" bIns="44845"/>
          <a:lstStyle/>
          <a:p>
            <a:r>
              <a:rPr lang="en-US" altLang="en-US" smtClean="0"/>
              <a:t>The incubation period is usually 2-4 days in suckling pigs, and 3-6 days in weaned or adult pigs. In pigs, the clinical signs vary with the age of the animal. In piglets less than a week old, fever, listlessness, and anorexia are quickly followed by tremors, paddling, seizures, or other signs of neurological involvement. Some piglets with hind leg paralysis may sit on their haunches in a "dog-like" position. Others may become recumbent and paddle, or walk in circles. Some piglets may die within hours with no symptoms. Mortality in this age group is very high; once neurologic signs develop, the piglets usually die within 24-36 hours. Similar signs also occur in slightly older piglets, but the mortality rate is lower. Vomiting and respiratory signs have also been reported in this age group.   </a:t>
            </a:r>
          </a:p>
          <a:p>
            <a:endParaRPr lang="en-US" altLang="en-US" smtClean="0"/>
          </a:p>
          <a:p>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C22F8FC0-A878-457D-B2C9-D0BC2E37DFD7}" type="slidenum">
              <a:rPr lang="en-US" altLang="en-US" sz="1200"/>
              <a:pPr algn="r" defTabSz="897159"/>
              <a:t>61</a:t>
            </a:fld>
            <a:endParaRPr lang="en-US" altLang="en-US" sz="1200" dirty="0"/>
          </a:p>
        </p:txBody>
      </p:sp>
      <p:sp>
        <p:nvSpPr>
          <p:cNvPr id="63491" name="Rectangle 2"/>
          <p:cNvSpPr>
            <a:spLocks noGrp="1" noRot="1" noChangeAspect="1" noChangeArrowheads="1" noTextEdit="1"/>
          </p:cNvSpPr>
          <p:nvPr>
            <p:ph type="sldImg"/>
          </p:nvPr>
        </p:nvSpPr>
        <p:spPr>
          <a:xfrm>
            <a:off x="1155968" y="685561"/>
            <a:ext cx="4542889" cy="3429400"/>
          </a:xfrm>
          <a:ln/>
        </p:spPr>
      </p:sp>
      <p:sp>
        <p:nvSpPr>
          <p:cNvPr id="63492" name="Rectangle 3"/>
          <p:cNvSpPr>
            <a:spLocks noGrp="1" noChangeArrowheads="1"/>
          </p:cNvSpPr>
          <p:nvPr>
            <p:ph type="body" idx="1"/>
          </p:nvPr>
        </p:nvSpPr>
        <p:spPr>
          <a:noFill/>
          <a:ln/>
        </p:spPr>
        <p:txBody>
          <a:bodyPr lIns="89689" tIns="44845" rIns="89689" bIns="44845"/>
          <a:lstStyle/>
          <a:p>
            <a:r>
              <a:rPr lang="en-US" altLang="en-US" smtClean="0"/>
              <a:t>In weaned pigs, Aujeszky’s disease is mainly a respiratory illness. Signs include fever, anorexia, weight loss, coughing, sneezing, conjunctivitis, and dyspnea. Respiratory disease may be complicated by secondary bacterial infections. Neurological signs are occasionally seen. Weaned pigs tend to recover after 5-10 days. In adults, the infection is usually mild or inapparent, with respiratory symptoms predominating. Some adult pigs may develop more severe respiratory signs that can progress to pneumonia. In sporadic cases, neurologic signs that vary in severity from mild muscle tremors to convulsions can occur. Pregnant sows may resorb infected fetuses, abort, or give birth to weak, trembling neonates; a litter can contain a mixture of normal piglets, stillborn piglets, and weak piglets. Infections in feral swine tend to be asymptomatic, as these animals appear to be infected with attenuated viruses and are typically infected as adults. </a:t>
            </a:r>
          </a:p>
          <a:p>
            <a:endParaRPr lang="en-US" altLang="en-US" smtClean="0"/>
          </a:p>
          <a:p>
            <a:r>
              <a:rPr lang="en-US" altLang="en-US" smtClean="0"/>
              <a:t>[This phot shows two feral swine. Source: www-public-domain-image-com]</a:t>
            </a:r>
          </a:p>
          <a:p>
            <a:endParaRPr lang="en-US" altLang="en-US" smtClean="0"/>
          </a:p>
          <a:p>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AAE9BA-ABF5-4B6C-A1C8-2746D44B57B7}" type="slidenum">
              <a:rPr lang="en-US"/>
              <a:pPr/>
              <a:t>10</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r>
              <a:rPr lang="en-US" sz="1600" b="1" dirty="0"/>
              <a:t>Question for students: </a:t>
            </a:r>
            <a:r>
              <a:rPr lang="en-US" sz="1600" dirty="0"/>
              <a:t> Ask the students to identify these animals in a group response.</a:t>
            </a:r>
          </a:p>
          <a:p>
            <a:r>
              <a:rPr lang="en-US" sz="1600" b="1" dirty="0"/>
              <a:t>A: </a:t>
            </a:r>
            <a:r>
              <a:rPr lang="en-US" sz="1600" dirty="0"/>
              <a:t>Clockwise from the left: rabbit, squirrel, mice, chipmunk.</a:t>
            </a:r>
          </a:p>
          <a:p>
            <a:endParaRPr lang="en-US" sz="1600" dirty="0"/>
          </a:p>
          <a:p>
            <a:r>
              <a:rPr lang="en-US" sz="1600" dirty="0"/>
              <a:t>Explain that these small animals usually die from an attack by an animal with rabies and therefore they don’t survive long enough to transmit the virus. </a:t>
            </a:r>
            <a:endParaRPr lang="en-US" sz="1600" b="1"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712194-CC49-4886-BFCA-388A1B8D7B45}" type="slidenum">
              <a:rPr lang="en-US"/>
              <a:pPr/>
              <a:t>11</a:t>
            </a:fld>
            <a:endParaRPr lang="en-U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r>
              <a:rPr lang="en-US" sz="1600" b="1" dirty="0"/>
              <a:t>Question for students: </a:t>
            </a:r>
            <a:r>
              <a:rPr lang="en-US" sz="1600" dirty="0"/>
              <a:t> Ask the students to identify these animals</a:t>
            </a:r>
          </a:p>
          <a:p>
            <a:r>
              <a:rPr lang="en-US" sz="1600" b="1" dirty="0"/>
              <a:t>A: </a:t>
            </a:r>
            <a:r>
              <a:rPr lang="en-US" sz="1600" dirty="0"/>
              <a:t>Clockwise from top left: bird, snake, turtle, bees, tick</a:t>
            </a:r>
          </a:p>
          <a:p>
            <a:endParaRPr lang="en-US" sz="1600" dirty="0"/>
          </a:p>
          <a:p>
            <a:r>
              <a:rPr lang="en-US" sz="1600" dirty="0"/>
              <a:t>Are these animals mammals?  NO, then they can not get rabies.</a:t>
            </a:r>
            <a:endParaRPr lang="en-US" sz="1600" b="1"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04B059F-7976-43A6-B03E-A329365FBC18}" type="slidenum">
              <a:rPr lang="en-US" smtClean="0"/>
              <a:pPr/>
              <a:t>40</a:t>
            </a:fld>
            <a:endParaRPr lang="en-US" smtClean="0"/>
          </a:p>
        </p:txBody>
      </p:sp>
      <p:sp>
        <p:nvSpPr>
          <p:cNvPr id="68611" name="Rectangle 2"/>
          <p:cNvSpPr>
            <a:spLocks noGrp="1" noRot="1" noChangeAspect="1" noChangeArrowheads="1" noTextEdit="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23C60CE8-F08B-44E3-997E-A63865473785}" type="slidenum">
              <a:rPr lang="en-US" altLang="en-US" sz="1200"/>
              <a:pPr algn="r" defTabSz="897159"/>
              <a:t>42</a:t>
            </a:fld>
            <a:endParaRPr lang="en-US" altLang="en-US" sz="1200" dirty="0"/>
          </a:p>
        </p:txBody>
      </p:sp>
      <p:sp>
        <p:nvSpPr>
          <p:cNvPr id="53251" name="Rectangle 2"/>
          <p:cNvSpPr>
            <a:spLocks noGrp="1" noRot="1" noChangeAspect="1" noChangeArrowheads="1" noTextEdit="1"/>
          </p:cNvSpPr>
          <p:nvPr>
            <p:ph type="sldImg"/>
          </p:nvPr>
        </p:nvSpPr>
        <p:spPr>
          <a:xfrm>
            <a:off x="1141413" y="685800"/>
            <a:ext cx="4572000" cy="3429000"/>
          </a:xfrm>
          <a:ln/>
        </p:spPr>
      </p:sp>
      <p:sp>
        <p:nvSpPr>
          <p:cNvPr id="53252" name="Rectangle 3"/>
          <p:cNvSpPr>
            <a:spLocks noGrp="1" noChangeArrowheads="1"/>
          </p:cNvSpPr>
          <p:nvPr>
            <p:ph type="body" idx="1"/>
          </p:nvPr>
        </p:nvSpPr>
        <p:spPr>
          <a:xfrm>
            <a:off x="914612" y="4343481"/>
            <a:ext cx="5028777" cy="4114960"/>
          </a:xfrm>
          <a:noFill/>
          <a:ln/>
        </p:spPr>
        <p:txBody>
          <a:bodyPr lIns="89689" tIns="44845" rIns="89689" bIns="44845"/>
          <a:lstStyle/>
          <a:p>
            <a:r>
              <a:rPr lang="en-US" altLang="en-US" smtClean="0"/>
              <a:t>Aujeszky’s disease results from infection by Aujeszky’s disease virus (ADV), also known as pseudorabies virus. This virus is a member of the genus </a:t>
            </a:r>
            <a:r>
              <a:rPr lang="en-US" altLang="en-US" i="1" smtClean="0"/>
              <a:t>Varicellovirus</a:t>
            </a:r>
            <a:r>
              <a:rPr lang="en-US" altLang="en-US" smtClean="0"/>
              <a:t>, subfamily Alphaherpesvirinae, and family Herpesviridae. Only a single serotype is known; however, strain differences have been recognized using molecular techniques. Pigs are the natural host for Aujeszky’s disease virus and the only animals to be-come latent carriers. However, the virus can infect nearly all domesticated and wild mammals including cattle, sheep, goats, cats and dogs. </a:t>
            </a:r>
          </a:p>
          <a:p>
            <a:endParaRPr lang="en-US" altLang="en-US" smtClean="0"/>
          </a:p>
          <a:p>
            <a:r>
              <a:rPr lang="en-US" altLang="en-US" smtClean="0"/>
              <a:t>[Photo: Cryo-electron microscopy of herpesvirus from the Institute of Molecular Virology at the University of Wisconsin via http://www.virology.net/big_virology/bvdnaherpes.html#alpha]</a:t>
            </a:r>
            <a:endParaRPr lang="en-US" altLang="en-US" b="1" smtClean="0"/>
          </a:p>
          <a:p>
            <a:endParaRPr lang="en-US" altLang="en-US" smtClean="0"/>
          </a:p>
          <a:p>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DAC18952-F81E-4C5B-BE4D-9C2B929FBE78}" type="slidenum">
              <a:rPr lang="en-US" altLang="en-US" sz="1200"/>
              <a:pPr algn="r" defTabSz="897159"/>
              <a:t>44</a:t>
            </a:fld>
            <a:endParaRPr lang="en-US" altLang="en-US" sz="1200" dirty="0"/>
          </a:p>
        </p:txBody>
      </p:sp>
      <p:sp>
        <p:nvSpPr>
          <p:cNvPr id="61443" name="Rectangle 2"/>
          <p:cNvSpPr>
            <a:spLocks noGrp="1" noRot="1" noChangeAspect="1" noChangeArrowheads="1" noTextEdit="1"/>
          </p:cNvSpPr>
          <p:nvPr>
            <p:ph type="sldImg"/>
          </p:nvPr>
        </p:nvSpPr>
        <p:spPr>
          <a:xfrm>
            <a:off x="1155968" y="685561"/>
            <a:ext cx="4542889" cy="3429400"/>
          </a:xfrm>
          <a:ln/>
        </p:spPr>
      </p:sp>
      <p:sp>
        <p:nvSpPr>
          <p:cNvPr id="61444" name="Rectangle 3"/>
          <p:cNvSpPr>
            <a:spLocks noGrp="1" noChangeArrowheads="1"/>
          </p:cNvSpPr>
          <p:nvPr>
            <p:ph type="body" idx="1"/>
          </p:nvPr>
        </p:nvSpPr>
        <p:spPr>
          <a:noFill/>
          <a:ln/>
        </p:spPr>
        <p:txBody>
          <a:bodyPr lIns="89689" tIns="44845" rIns="89689" bIns="44845"/>
          <a:lstStyle/>
          <a:p>
            <a:r>
              <a:rPr lang="en-US" altLang="en-US" smtClean="0"/>
              <a:t>Other animals usually become infected through close contact with infected pigs. Carnivores or omnivores have been infected after ingesting contaminated raw meat. Most species are dead-end hosts, but sheep and cattle may occasionally excrete some virus; rare lateral transmission has been reported in these species.</a:t>
            </a:r>
          </a:p>
          <a:p>
            <a:endParaRPr lang="en-US" altLang="en-US" smtClean="0"/>
          </a:p>
          <a:p>
            <a:r>
              <a:rPr lang="en-US" altLang="en-US" smtClean="0"/>
              <a:t>[These photos show other species susceptible to Aujeszkys Disease. Cat from www.publicdomainimage.com; cow from Alice Welch/U.S. Department of Agriculture; sheep from www.flickr-creative-commons; dog from pixabay-com-public-domain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80C67833-7E35-4C41-B1BA-B7A606239328}" type="slidenum">
              <a:rPr lang="en-US" altLang="en-US" sz="1200"/>
              <a:pPr algn="r" defTabSz="897159"/>
              <a:t>46</a:t>
            </a:fld>
            <a:endParaRPr lang="en-US" altLang="en-US" sz="1200" dirty="0"/>
          </a:p>
        </p:txBody>
      </p:sp>
      <p:sp>
        <p:nvSpPr>
          <p:cNvPr id="54275" name="Rectangle 2"/>
          <p:cNvSpPr>
            <a:spLocks noGrp="1" noRot="1" noChangeAspect="1" noChangeArrowheads="1" noTextEdit="1"/>
          </p:cNvSpPr>
          <p:nvPr>
            <p:ph type="sldImg"/>
          </p:nvPr>
        </p:nvSpPr>
        <p:spPr>
          <a:xfrm>
            <a:off x="1155968" y="685561"/>
            <a:ext cx="4542889" cy="3429400"/>
          </a:xfrm>
          <a:ln/>
        </p:spPr>
      </p:sp>
      <p:sp>
        <p:nvSpPr>
          <p:cNvPr id="54276" name="Rectangle 3"/>
          <p:cNvSpPr>
            <a:spLocks noGrp="1" noChangeArrowheads="1"/>
          </p:cNvSpPr>
          <p:nvPr>
            <p:ph type="body" idx="1"/>
          </p:nvPr>
        </p:nvSpPr>
        <p:spPr>
          <a:noFill/>
          <a:ln/>
        </p:spPr>
        <p:txBody>
          <a:bodyPr lIns="89689" tIns="44845" rIns="89689" bIns="44845"/>
          <a:lstStyle/>
          <a:p>
            <a:r>
              <a:rPr lang="en-US" altLang="en-US" dirty="0" err="1" smtClean="0"/>
              <a:t>Aladar</a:t>
            </a:r>
            <a:r>
              <a:rPr lang="en-US" altLang="en-US" dirty="0" smtClean="0"/>
              <a:t> </a:t>
            </a:r>
            <a:r>
              <a:rPr lang="en-US" altLang="en-US" dirty="0" err="1" smtClean="0"/>
              <a:t>Aujeszky</a:t>
            </a:r>
            <a:r>
              <a:rPr lang="en-US" altLang="en-US" dirty="0" smtClean="0"/>
              <a:t>, a Hungarian veterinarian, first recognized </a:t>
            </a:r>
            <a:r>
              <a:rPr lang="en-US" altLang="en-US" dirty="0" err="1" smtClean="0"/>
              <a:t>pseudorabies</a:t>
            </a:r>
            <a:r>
              <a:rPr lang="en-US" altLang="en-US" dirty="0" smtClean="0"/>
              <a:t> as a disease of cattle and dogs in 1902. It soon became evident, however, that swine were the natural hosts of the virus, and pigs could die as a result of the disease. Hanson described a disease in the U.S. in 1813 which resembles </a:t>
            </a:r>
            <a:r>
              <a:rPr lang="en-US" altLang="en-US" dirty="0" err="1" smtClean="0"/>
              <a:t>Aujeszky’s</a:t>
            </a:r>
            <a:r>
              <a:rPr lang="en-US" altLang="en-US" dirty="0" smtClean="0"/>
              <a:t> disease, but it was only in 1931 that </a:t>
            </a:r>
            <a:r>
              <a:rPr lang="en-US" altLang="en-US" dirty="0" err="1" smtClean="0"/>
              <a:t>Shope</a:t>
            </a:r>
            <a:r>
              <a:rPr lang="en-US" altLang="en-US" dirty="0" smtClean="0"/>
              <a:t> identified "mad-itch," as it was known in the U.S., as </a:t>
            </a:r>
            <a:r>
              <a:rPr lang="en-US" altLang="en-US" dirty="0" err="1" smtClean="0"/>
              <a:t>Aujeszky's</a:t>
            </a:r>
            <a:r>
              <a:rPr lang="en-US" altLang="en-US" dirty="0" smtClean="0"/>
              <a:t> disease. For years in Europe, </a:t>
            </a:r>
            <a:r>
              <a:rPr lang="en-US" altLang="en-US" dirty="0" err="1" smtClean="0"/>
              <a:t>pseudorabies</a:t>
            </a:r>
            <a:r>
              <a:rPr lang="en-US" altLang="en-US" dirty="0" smtClean="0"/>
              <a:t> has been recognized as an important cause of abortions and death in swine. Until the late 1960s and the early 1970s, the disease in the U.S. was considered important only as a cause of death in baby pigs and occasionally in cattle, sheep, dogs, and cats. However, the present viruses are capable of causing a variety of clinical manifestations, including death in newborn and adult swine and fetal death with abortion in pregnant swine. The disease was widespread and of considerable economic importance in several Midwestern states. A slaughter serum survey conducted in 1983 revealed a nationwide prevalence of 18.8% in breeding swine with state rates ranging from 0% to 34.3%. </a:t>
            </a:r>
          </a:p>
          <a:p>
            <a:endParaRPr lang="en-US" altLang="en-US" dirty="0" smtClean="0"/>
          </a:p>
          <a:p>
            <a:r>
              <a:rPr lang="en-US" altLang="en-US" dirty="0" smtClean="0"/>
              <a:t>[This is a photo of </a:t>
            </a:r>
            <a:r>
              <a:rPr lang="en-US" altLang="en-US" dirty="0" err="1" smtClean="0"/>
              <a:t>Aladar</a:t>
            </a:r>
            <a:r>
              <a:rPr lang="en-US" altLang="en-US" dirty="0" smtClean="0"/>
              <a:t> </a:t>
            </a:r>
            <a:r>
              <a:rPr lang="en-US" altLang="en-US" dirty="0" err="1" smtClean="0"/>
              <a:t>Aujeszky</a:t>
            </a:r>
            <a:r>
              <a:rPr lang="en-US" altLang="en-US" dirty="0" smtClean="0"/>
              <a:t>. Source: http://en.wikipedia.org/wiki/Alad%C3%A1r_Aujeszky]</a:t>
            </a:r>
            <a:endParaRPr lang="en-US" altLang="en-US" sz="10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44588" y="685800"/>
            <a:ext cx="4572000" cy="3429000"/>
          </a:xfrm>
          <a:ln/>
        </p:spPr>
      </p:sp>
      <p:sp>
        <p:nvSpPr>
          <p:cNvPr id="55299" name="Rectangle 3"/>
          <p:cNvSpPr>
            <a:spLocks noGrp="1" noChangeArrowheads="1"/>
          </p:cNvSpPr>
          <p:nvPr>
            <p:ph type="body" idx="1"/>
          </p:nvPr>
        </p:nvSpPr>
        <p:spPr>
          <a:noFill/>
          <a:ln/>
        </p:spPr>
        <p:txBody>
          <a:bodyPr/>
          <a:lstStyle/>
          <a:p>
            <a:r>
              <a:rPr lang="en-US" altLang="en-US" smtClean="0"/>
              <a:t>In the U.S., in 1989, the U.S. Department of Agriculture, Animal and Plant Health Inspection Service (USDA-APHIS) launched a national pseudorabies eradication program, in cooperation with State governments and swine producers. The program involved systematic identification of pseudorabies infected swine and management (test and slaughter, vaccination, depopulation) to eliminate sources of the disease. At that time over 8000 swine herds were identified with pseudorabies. Following these measures, by 1992, little over 1000 infected herds remained. In 2004, pseudorabies was successfully eradicated from commercial swine herds. It is still found in feral swine in the U.S. Monitoring and testing of transitional herds (any herds with exposure to feral or wild pigs) continues.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3924" y="8685363"/>
            <a:ext cx="2972488" cy="457040"/>
          </a:xfrm>
          <a:prstGeom prst="rect">
            <a:avLst/>
          </a:prstGeom>
          <a:noFill/>
          <a:ln w="9525">
            <a:noFill/>
            <a:miter lim="800000"/>
            <a:headEnd/>
            <a:tailEnd/>
          </a:ln>
        </p:spPr>
        <p:txBody>
          <a:bodyPr lIns="89689" tIns="44845" rIns="89689" bIns="44845" anchor="b"/>
          <a:lstStyle/>
          <a:p>
            <a:pPr algn="r" defTabSz="897159"/>
            <a:fld id="{6A3AFAE3-4DD8-4D31-9549-0E080B32EFAE}" type="slidenum">
              <a:rPr lang="en-US" altLang="en-US" sz="1200"/>
              <a:pPr algn="r" defTabSz="897159"/>
              <a:t>52</a:t>
            </a:fld>
            <a:endParaRPr lang="en-US" altLang="en-US" sz="1200" dirty="0"/>
          </a:p>
        </p:txBody>
      </p:sp>
      <p:sp>
        <p:nvSpPr>
          <p:cNvPr id="64515" name="Rectangle 2"/>
          <p:cNvSpPr>
            <a:spLocks noGrp="1" noRot="1" noChangeAspect="1" noChangeArrowheads="1" noTextEdit="1"/>
          </p:cNvSpPr>
          <p:nvPr>
            <p:ph type="sldImg"/>
          </p:nvPr>
        </p:nvSpPr>
        <p:spPr>
          <a:xfrm>
            <a:off x="1155968" y="685561"/>
            <a:ext cx="4542889" cy="3429400"/>
          </a:xfrm>
          <a:ln/>
        </p:spPr>
      </p:sp>
      <p:sp>
        <p:nvSpPr>
          <p:cNvPr id="64516" name="Rectangle 3"/>
          <p:cNvSpPr>
            <a:spLocks noGrp="1" noChangeArrowheads="1"/>
          </p:cNvSpPr>
          <p:nvPr>
            <p:ph type="body" idx="1"/>
          </p:nvPr>
        </p:nvSpPr>
        <p:spPr>
          <a:noFill/>
          <a:ln/>
        </p:spPr>
        <p:txBody>
          <a:bodyPr lIns="89689" tIns="44845" rIns="89689" bIns="44845"/>
          <a:lstStyle/>
          <a:p>
            <a:r>
              <a:rPr lang="en-US" altLang="en-US" smtClean="0"/>
              <a:t>In cattle and sheep, Aujeszky’s disease is almost always fatal within a few days. The first symptom is intense pruritus concentrated in a patch of skin; this is usually manifested as severe licking, rubbing, or gnawing. Self–mutilation is common. Affected animals become progressively weaker and, eventually, recumbent. Convulsions, bellowing, teeth grinding, cardiac irregularities, and rapid, shallow breathing are common. The clinical signs are similar in dogs and cats, and a combination of neurologic signs, pharyngeal paralysis, and profuse salivation may resemble rabies. Affected animals typically die within 1-2 days. </a:t>
            </a:r>
          </a:p>
          <a:p>
            <a:endParaRPr lang="en-US" altLang="en-US" smtClean="0"/>
          </a:p>
          <a:p>
            <a:pPr eaLnBrk="1" hangingPunct="1"/>
            <a:r>
              <a:rPr lang="en-US" altLang="en-US" smtClean="0"/>
              <a:t>[The photo shows a calf with Aujeszky’s disease, licking a pruritic area. Source: www.vetmed.uni-muenchen.de/med2/skripten/b8-5.html]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46063" y="930275"/>
            <a:ext cx="7772400" cy="1143000"/>
          </a:xfrm>
        </p:spPr>
        <p:txBody>
          <a:bodyPr/>
          <a:lstStyle/>
          <a:p>
            <a:r>
              <a:rPr lang="en-US" smtClean="0"/>
              <a:t>Click to edit Master title style</a:t>
            </a:r>
            <a:endParaRPr lang="en-IN"/>
          </a:p>
        </p:txBody>
      </p:sp>
      <p:sp>
        <p:nvSpPr>
          <p:cNvPr id="3" name="ClipArt Placeholder 2"/>
          <p:cNvSpPr>
            <a:spLocks noGrp="1"/>
          </p:cNvSpPr>
          <p:nvPr>
            <p:ph type="clipArt" sz="half" idx="1"/>
          </p:nvPr>
        </p:nvSpPr>
        <p:spPr>
          <a:xfrm>
            <a:off x="685800" y="2147888"/>
            <a:ext cx="3810000" cy="4114800"/>
          </a:xfrm>
        </p:spPr>
        <p:txBody>
          <a:bodyPr/>
          <a:lstStyle/>
          <a:p>
            <a:endParaRPr lang="en-IN"/>
          </a:p>
        </p:txBody>
      </p:sp>
      <p:sp>
        <p:nvSpPr>
          <p:cNvPr id="4" name="Text Placeholder 3"/>
          <p:cNvSpPr>
            <a:spLocks noGrp="1"/>
          </p:cNvSpPr>
          <p:nvPr>
            <p:ph type="body" sz="half" idx="2"/>
          </p:nvPr>
        </p:nvSpPr>
        <p:spPr>
          <a:xfrm>
            <a:off x="4648200" y="2147888"/>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a:xfrm>
            <a:off x="685800" y="63246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3246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324600"/>
            <a:ext cx="1905000" cy="457200"/>
          </a:xfrm>
        </p:spPr>
        <p:txBody>
          <a:bodyPr/>
          <a:lstStyle>
            <a:lvl1pPr>
              <a:defRPr/>
            </a:lvl1pPr>
          </a:lstStyle>
          <a:p>
            <a:fld id="{842E704A-A71D-462A-A0C8-B13B056A7DE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88913"/>
            <a:ext cx="8110538" cy="7921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57338"/>
            <a:ext cx="4068763"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78363" y="1557338"/>
            <a:ext cx="4070350" cy="4068762"/>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56AECD3B-919F-4894-843A-38FEA07DDA31}" type="slidenum">
              <a:rPr lang="en-US"/>
              <a:pPr>
                <a:defRPr/>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http://www.cdc.gov/ncidod/dvrd/rabies/the_virus/images/bullet.gif" TargetMode="External"/><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RABIES</a:t>
            </a:r>
            <a:endParaRPr lang="en-IN" dirty="0"/>
          </a:p>
        </p:txBody>
      </p:sp>
      <p:sp>
        <p:nvSpPr>
          <p:cNvPr id="3" name="Content Placeholder 2"/>
          <p:cNvSpPr>
            <a:spLocks noGrp="1"/>
          </p:cNvSpPr>
          <p:nvPr>
            <p:ph idx="1"/>
          </p:nvPr>
        </p:nvSpPr>
        <p:spPr/>
        <p:txBody>
          <a:bodyPr/>
          <a:lstStyle/>
          <a:p>
            <a:r>
              <a:rPr lang="en-US" dirty="0" smtClean="0"/>
              <a:t>Rabies is a highly fatal, infectious, viral disease to which all warm blooded animals including man are susceptible. </a:t>
            </a:r>
            <a:endParaRPr lang="en-I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524000" y="838200"/>
            <a:ext cx="7086600" cy="1431925"/>
          </a:xfrm>
          <a:prstGeom prst="rect">
            <a:avLst/>
          </a:prstGeom>
          <a:noFill/>
          <a:ln w="12700">
            <a:noFill/>
            <a:miter lim="800000"/>
            <a:headEnd type="none" w="sm" len="sm"/>
            <a:tailEnd type="none" w="sm" len="sm"/>
          </a:ln>
          <a:effectLst/>
        </p:spPr>
        <p:txBody>
          <a:bodyPr>
            <a:spAutoFit/>
          </a:bodyPr>
          <a:lstStyle/>
          <a:p>
            <a:pPr eaLnBrk="0" hangingPunct="0">
              <a:spcBef>
                <a:spcPct val="50000"/>
              </a:spcBef>
            </a:pPr>
            <a:r>
              <a:rPr lang="en-US" sz="4400" b="1">
                <a:latin typeface="Tahoma" pitchFamily="34" charset="0"/>
              </a:rPr>
              <a:t>Mammals that are </a:t>
            </a:r>
            <a:r>
              <a:rPr lang="en-US" sz="4400" b="1" i="1">
                <a:latin typeface="Tahoma" pitchFamily="34" charset="0"/>
              </a:rPr>
              <a:t>less likely</a:t>
            </a:r>
            <a:r>
              <a:rPr lang="en-US" sz="4400" b="1">
                <a:latin typeface="Tahoma" pitchFamily="34" charset="0"/>
              </a:rPr>
              <a:t> to carry rabies</a:t>
            </a:r>
          </a:p>
        </p:txBody>
      </p:sp>
      <p:pic>
        <p:nvPicPr>
          <p:cNvPr id="24579" name="Picture 3" descr="tigers"/>
          <p:cNvPicPr>
            <a:picLocks noChangeAspect="1" noChangeArrowheads="1"/>
          </p:cNvPicPr>
          <p:nvPr/>
        </p:nvPicPr>
        <p:blipFill>
          <a:blip r:embed="rId3"/>
          <a:srcRect/>
          <a:stretch>
            <a:fillRect/>
          </a:stretch>
        </p:blipFill>
        <p:spPr bwMode="auto">
          <a:xfrm>
            <a:off x="5638800" y="3200400"/>
            <a:ext cx="2400300" cy="3429000"/>
          </a:xfrm>
          <a:prstGeom prst="rect">
            <a:avLst/>
          </a:prstGeom>
          <a:noFill/>
        </p:spPr>
      </p:pic>
      <p:pic>
        <p:nvPicPr>
          <p:cNvPr id="24580" name="Picture 4" descr="page1"/>
          <p:cNvPicPr>
            <a:picLocks noChangeAspect="1" noChangeArrowheads="1"/>
          </p:cNvPicPr>
          <p:nvPr/>
        </p:nvPicPr>
        <p:blipFill>
          <a:blip r:embed="rId4"/>
          <a:srcRect/>
          <a:stretch>
            <a:fillRect/>
          </a:stretch>
        </p:blipFill>
        <p:spPr bwMode="auto">
          <a:xfrm>
            <a:off x="3200400" y="2286000"/>
            <a:ext cx="2833688" cy="2462213"/>
          </a:xfrm>
          <a:prstGeom prst="rect">
            <a:avLst/>
          </a:prstGeom>
          <a:noFill/>
        </p:spPr>
      </p:pic>
      <p:pic>
        <p:nvPicPr>
          <p:cNvPr id="24581" name="Picture 5" descr="nufront3"/>
          <p:cNvPicPr>
            <a:picLocks noChangeAspect="1" noChangeArrowheads="1"/>
          </p:cNvPicPr>
          <p:nvPr/>
        </p:nvPicPr>
        <p:blipFill>
          <a:blip r:embed="rId5"/>
          <a:srcRect/>
          <a:stretch>
            <a:fillRect/>
          </a:stretch>
        </p:blipFill>
        <p:spPr bwMode="auto">
          <a:xfrm>
            <a:off x="3505200" y="4267200"/>
            <a:ext cx="2193925" cy="2193925"/>
          </a:xfrm>
          <a:prstGeom prst="rect">
            <a:avLst/>
          </a:prstGeom>
          <a:noFill/>
        </p:spPr>
      </p:pic>
      <p:pic>
        <p:nvPicPr>
          <p:cNvPr id="24582" name="Picture 6" descr="rabbitt"/>
          <p:cNvPicPr>
            <a:picLocks noChangeAspect="1" noChangeArrowheads="1"/>
          </p:cNvPicPr>
          <p:nvPr/>
        </p:nvPicPr>
        <p:blipFill>
          <a:blip r:embed="rId6"/>
          <a:srcRect/>
          <a:stretch>
            <a:fillRect/>
          </a:stretch>
        </p:blipFill>
        <p:spPr bwMode="auto">
          <a:xfrm>
            <a:off x="381000" y="3689350"/>
            <a:ext cx="3124200" cy="2214563"/>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762000" y="838200"/>
            <a:ext cx="8077200" cy="1431925"/>
          </a:xfrm>
          <a:prstGeom prst="rect">
            <a:avLst/>
          </a:prstGeom>
          <a:noFill/>
          <a:ln w="12700">
            <a:noFill/>
            <a:miter lim="800000"/>
            <a:headEnd type="none" w="sm" len="sm"/>
            <a:tailEnd type="none" w="sm" len="sm"/>
          </a:ln>
          <a:effectLst/>
        </p:spPr>
        <p:txBody>
          <a:bodyPr>
            <a:spAutoFit/>
          </a:bodyPr>
          <a:lstStyle/>
          <a:p>
            <a:pPr algn="ctr" eaLnBrk="0" hangingPunct="0">
              <a:spcBef>
                <a:spcPct val="50000"/>
              </a:spcBef>
            </a:pPr>
            <a:r>
              <a:rPr lang="en-US" sz="4400" b="1">
                <a:latin typeface="Tahoma" pitchFamily="34" charset="0"/>
              </a:rPr>
              <a:t>Animals that don’t carry rabies</a:t>
            </a:r>
          </a:p>
        </p:txBody>
      </p:sp>
      <p:pic>
        <p:nvPicPr>
          <p:cNvPr id="25603" name="Picture 3" descr="d-var-m"/>
          <p:cNvPicPr>
            <a:picLocks noChangeAspect="1" noChangeArrowheads="1"/>
          </p:cNvPicPr>
          <p:nvPr/>
        </p:nvPicPr>
        <p:blipFill>
          <a:blip r:embed="rId3"/>
          <a:srcRect/>
          <a:stretch>
            <a:fillRect/>
          </a:stretch>
        </p:blipFill>
        <p:spPr bwMode="auto">
          <a:xfrm>
            <a:off x="990600" y="4648200"/>
            <a:ext cx="1543050" cy="1590675"/>
          </a:xfrm>
          <a:prstGeom prst="rect">
            <a:avLst/>
          </a:prstGeom>
          <a:noFill/>
        </p:spPr>
      </p:pic>
      <p:pic>
        <p:nvPicPr>
          <p:cNvPr id="25604" name="Picture 4" descr="green"/>
          <p:cNvPicPr>
            <a:picLocks noChangeAspect="1" noChangeArrowheads="1"/>
          </p:cNvPicPr>
          <p:nvPr/>
        </p:nvPicPr>
        <p:blipFill>
          <a:blip r:embed="rId4"/>
          <a:srcRect/>
          <a:stretch>
            <a:fillRect/>
          </a:stretch>
        </p:blipFill>
        <p:spPr bwMode="auto">
          <a:xfrm>
            <a:off x="5791200" y="2819400"/>
            <a:ext cx="3028950" cy="2076450"/>
          </a:xfrm>
          <a:prstGeom prst="rect">
            <a:avLst/>
          </a:prstGeom>
          <a:noFill/>
        </p:spPr>
      </p:pic>
      <p:pic>
        <p:nvPicPr>
          <p:cNvPr id="25605" name="Picture 5" descr="entry-6"/>
          <p:cNvPicPr>
            <a:picLocks noChangeAspect="1" noChangeArrowheads="1"/>
          </p:cNvPicPr>
          <p:nvPr/>
        </p:nvPicPr>
        <p:blipFill>
          <a:blip r:embed="rId5"/>
          <a:srcRect/>
          <a:stretch>
            <a:fillRect/>
          </a:stretch>
        </p:blipFill>
        <p:spPr bwMode="auto">
          <a:xfrm>
            <a:off x="304800" y="1828800"/>
            <a:ext cx="2914650" cy="2039938"/>
          </a:xfrm>
          <a:prstGeom prst="rect">
            <a:avLst/>
          </a:prstGeom>
          <a:noFill/>
        </p:spPr>
      </p:pic>
      <p:pic>
        <p:nvPicPr>
          <p:cNvPr id="25606" name="Picture 6" descr="kbees"/>
          <p:cNvPicPr>
            <a:picLocks noChangeAspect="1" noChangeArrowheads="1"/>
          </p:cNvPicPr>
          <p:nvPr/>
        </p:nvPicPr>
        <p:blipFill>
          <a:blip r:embed="rId6"/>
          <a:srcRect/>
          <a:stretch>
            <a:fillRect/>
          </a:stretch>
        </p:blipFill>
        <p:spPr bwMode="auto">
          <a:xfrm>
            <a:off x="2514600" y="3657600"/>
            <a:ext cx="3429000" cy="2571750"/>
          </a:xfrm>
          <a:prstGeom prst="rect">
            <a:avLst/>
          </a:prstGeom>
          <a:noFill/>
        </p:spPr>
      </p:pic>
      <p:pic>
        <p:nvPicPr>
          <p:cNvPr id="25607" name="Picture 7" descr="snapper"/>
          <p:cNvPicPr>
            <a:picLocks noChangeAspect="1" noChangeArrowheads="1"/>
          </p:cNvPicPr>
          <p:nvPr/>
        </p:nvPicPr>
        <p:blipFill>
          <a:blip r:embed="rId7"/>
          <a:srcRect/>
          <a:stretch>
            <a:fillRect/>
          </a:stretch>
        </p:blipFill>
        <p:spPr bwMode="auto">
          <a:xfrm>
            <a:off x="5715000" y="5105400"/>
            <a:ext cx="2590800" cy="1492250"/>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381000" y="685800"/>
            <a:ext cx="7424981" cy="5090624"/>
          </a:xfrm>
          <a:prstGeom prst="rect">
            <a:avLst/>
          </a:prstGeom>
          <a:noFill/>
          <a:ln w="9525">
            <a:noFill/>
            <a:miter lim="800000"/>
            <a:headEnd/>
            <a:tailEnd/>
          </a:ln>
        </p:spPr>
        <p:txBody>
          <a:bodyPr wrap="none">
            <a:spAutoFit/>
          </a:bodyPr>
          <a:lstStyle/>
          <a:p>
            <a:r>
              <a:rPr lang="en-US" sz="2800" b="1" dirty="0">
                <a:solidFill>
                  <a:srgbClr val="3333FF"/>
                </a:solidFill>
              </a:rPr>
              <a:t>Etiology :</a:t>
            </a:r>
          </a:p>
          <a:p>
            <a:endParaRPr lang="en-US" sz="2800" b="1" dirty="0">
              <a:solidFill>
                <a:srgbClr val="3333FF"/>
              </a:solidFill>
            </a:endParaRPr>
          </a:p>
          <a:p>
            <a:pPr>
              <a:lnSpc>
                <a:spcPct val="170000"/>
              </a:lnSpc>
            </a:pPr>
            <a:r>
              <a:rPr lang="en-US" sz="2400" b="1" dirty="0">
                <a:solidFill>
                  <a:srgbClr val="3333FF"/>
                </a:solidFill>
              </a:rPr>
              <a:t>Genus – </a:t>
            </a:r>
            <a:r>
              <a:rPr lang="en-US" sz="2400" b="1" dirty="0" err="1">
                <a:solidFill>
                  <a:srgbClr val="3333FF"/>
                </a:solidFill>
              </a:rPr>
              <a:t>Lyssavirus</a:t>
            </a:r>
            <a:endParaRPr lang="en-US" sz="2400" b="1" dirty="0">
              <a:solidFill>
                <a:srgbClr val="3333FF"/>
              </a:solidFill>
            </a:endParaRPr>
          </a:p>
          <a:p>
            <a:pPr>
              <a:lnSpc>
                <a:spcPct val="170000"/>
              </a:lnSpc>
            </a:pPr>
            <a:r>
              <a:rPr lang="en-US" sz="2400" b="1" dirty="0">
                <a:solidFill>
                  <a:srgbClr val="3333FF"/>
                </a:solidFill>
              </a:rPr>
              <a:t>Family – </a:t>
            </a:r>
            <a:r>
              <a:rPr lang="en-US" sz="2400" b="1" dirty="0" err="1">
                <a:solidFill>
                  <a:srgbClr val="3333FF"/>
                </a:solidFill>
              </a:rPr>
              <a:t>Rhabdoviridae</a:t>
            </a:r>
            <a:endParaRPr lang="en-US" sz="2400" b="1" dirty="0">
              <a:solidFill>
                <a:srgbClr val="3333FF"/>
              </a:solidFill>
            </a:endParaRPr>
          </a:p>
          <a:p>
            <a:pPr>
              <a:lnSpc>
                <a:spcPct val="170000"/>
              </a:lnSpc>
            </a:pPr>
            <a:r>
              <a:rPr lang="en-US" sz="2400" b="1" dirty="0">
                <a:solidFill>
                  <a:srgbClr val="3333FF"/>
                </a:solidFill>
              </a:rPr>
              <a:t>- Bullet shaped</a:t>
            </a:r>
          </a:p>
          <a:p>
            <a:pPr>
              <a:lnSpc>
                <a:spcPct val="170000"/>
              </a:lnSpc>
              <a:buFontTx/>
              <a:buChar char="-"/>
            </a:pPr>
            <a:r>
              <a:rPr lang="en-US" sz="2400" b="1" dirty="0" smtClean="0">
                <a:solidFill>
                  <a:srgbClr val="3333FF"/>
                </a:solidFill>
              </a:rPr>
              <a:t>Enveloped</a:t>
            </a:r>
            <a:endParaRPr lang="en-US" sz="2400" b="1" dirty="0">
              <a:solidFill>
                <a:srgbClr val="3333FF"/>
              </a:solidFill>
            </a:endParaRPr>
          </a:p>
          <a:p>
            <a:pPr>
              <a:lnSpc>
                <a:spcPct val="170000"/>
              </a:lnSpc>
              <a:buFontTx/>
              <a:buChar char="-"/>
            </a:pPr>
            <a:r>
              <a:rPr lang="en-US" sz="2400" b="1" dirty="0">
                <a:solidFill>
                  <a:srgbClr val="3333FF"/>
                </a:solidFill>
              </a:rPr>
              <a:t> G protein projected from the envelope as spike protein.</a:t>
            </a:r>
          </a:p>
          <a:p>
            <a:pPr>
              <a:lnSpc>
                <a:spcPct val="170000"/>
              </a:lnSpc>
            </a:pPr>
            <a:endParaRPr lang="en-US" sz="2400" b="1" dirty="0">
              <a:solidFill>
                <a:srgbClr val="3333FF"/>
              </a:solidFill>
            </a:endParaRPr>
          </a:p>
          <a:p>
            <a:endParaRPr lang="en-US" sz="2400" b="1" dirty="0">
              <a:solidFill>
                <a:srgbClr val="3333FF"/>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838200" y="304800"/>
            <a:ext cx="6477000" cy="701675"/>
          </a:xfrm>
        </p:spPr>
        <p:txBody>
          <a:bodyPr/>
          <a:lstStyle/>
          <a:p>
            <a:pPr eaLnBrk="1" hangingPunct="1"/>
            <a:r>
              <a:rPr lang="en-US" sz="3600" b="1" smtClean="0">
                <a:solidFill>
                  <a:srgbClr val="000000"/>
                </a:solidFill>
              </a:rPr>
              <a:t>STRUCTURE</a:t>
            </a:r>
          </a:p>
        </p:txBody>
      </p:sp>
      <p:sp>
        <p:nvSpPr>
          <p:cNvPr id="10243" name="Rectangle 3"/>
          <p:cNvSpPr>
            <a:spLocks noGrp="1" noChangeArrowheads="1"/>
          </p:cNvSpPr>
          <p:nvPr>
            <p:ph type="body" sz="half" idx="1"/>
          </p:nvPr>
        </p:nvSpPr>
        <p:spPr>
          <a:xfrm>
            <a:off x="533400" y="1905000"/>
            <a:ext cx="8153400" cy="4038600"/>
          </a:xfrm>
        </p:spPr>
        <p:txBody>
          <a:bodyPr/>
          <a:lstStyle/>
          <a:p>
            <a:pPr eaLnBrk="1" hangingPunct="1">
              <a:buFontTx/>
              <a:buNone/>
            </a:pPr>
            <a:r>
              <a:rPr lang="en-US" sz="2500" smtClean="0">
                <a:solidFill>
                  <a:srgbClr val="000000"/>
                </a:solidFill>
                <a:latin typeface="Verdana" pitchFamily="34" charset="0"/>
              </a:rPr>
              <a:t>	</a:t>
            </a:r>
            <a:endParaRPr lang="en-US" sz="2500" smtClean="0">
              <a:solidFill>
                <a:srgbClr val="000000"/>
              </a:solidFill>
            </a:endParaRPr>
          </a:p>
        </p:txBody>
      </p:sp>
      <p:pic>
        <p:nvPicPr>
          <p:cNvPr id="10244" name="Picture 4" descr="rabies virus diagram"/>
          <p:cNvPicPr>
            <a:picLocks noChangeAspect="1" noChangeArrowheads="1"/>
          </p:cNvPicPr>
          <p:nvPr/>
        </p:nvPicPr>
        <p:blipFill>
          <a:blip r:embed="rId2" r:link="rId3"/>
          <a:srcRect/>
          <a:stretch>
            <a:fillRect/>
          </a:stretch>
        </p:blipFill>
        <p:spPr bwMode="auto">
          <a:xfrm>
            <a:off x="555625" y="1858963"/>
            <a:ext cx="8105775" cy="4198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RABIES</a:t>
            </a:r>
            <a:endParaRPr lang="en-IN" dirty="0"/>
          </a:p>
        </p:txBody>
      </p:sp>
      <p:sp>
        <p:nvSpPr>
          <p:cNvPr id="3" name="Content Placeholder 2"/>
          <p:cNvSpPr>
            <a:spLocks noGrp="1"/>
          </p:cNvSpPr>
          <p:nvPr>
            <p:ph idx="1"/>
          </p:nvPr>
        </p:nvSpPr>
        <p:spPr/>
        <p:txBody>
          <a:bodyPr>
            <a:normAutofit fontScale="92500" lnSpcReduction="20000"/>
          </a:bodyPr>
          <a:lstStyle/>
          <a:p>
            <a:r>
              <a:rPr lang="en-US" dirty="0" smtClean="0"/>
              <a:t>Genome  is single stranded linear negative sense RNA, 13-15 kb</a:t>
            </a:r>
          </a:p>
          <a:p>
            <a:r>
              <a:rPr lang="en-US" dirty="0" smtClean="0">
                <a:solidFill>
                  <a:schemeClr val="accent1">
                    <a:lumMod val="75000"/>
                  </a:schemeClr>
                </a:solidFill>
              </a:rPr>
              <a:t>Nucleotide contains 5 genes</a:t>
            </a:r>
          </a:p>
          <a:p>
            <a:r>
              <a:rPr lang="en-US" dirty="0" smtClean="0">
                <a:solidFill>
                  <a:srgbClr val="C00000"/>
                </a:solidFill>
              </a:rPr>
              <a:t>                      - </a:t>
            </a:r>
            <a:r>
              <a:rPr lang="en-US" dirty="0" smtClean="0">
                <a:solidFill>
                  <a:srgbClr val="FFC000"/>
                </a:solidFill>
              </a:rPr>
              <a:t>N, NS, M, G &amp; L</a:t>
            </a:r>
          </a:p>
          <a:p>
            <a:pPr algn="just">
              <a:buNone/>
            </a:pPr>
            <a:r>
              <a:rPr lang="en-US" dirty="0" smtClean="0">
                <a:solidFill>
                  <a:srgbClr val="C00000"/>
                </a:solidFill>
              </a:rPr>
              <a:t>    L- RNA dependent RNA Polymerase</a:t>
            </a:r>
          </a:p>
          <a:p>
            <a:pPr algn="just">
              <a:buNone/>
            </a:pPr>
            <a:r>
              <a:rPr lang="en-US" dirty="0" smtClean="0">
                <a:solidFill>
                  <a:srgbClr val="C00000"/>
                </a:solidFill>
              </a:rPr>
              <a:t>    G- Glycoprotein trimmer spikes</a:t>
            </a:r>
          </a:p>
          <a:p>
            <a:pPr algn="just">
              <a:buNone/>
            </a:pPr>
            <a:r>
              <a:rPr lang="en-US" dirty="0" smtClean="0">
                <a:solidFill>
                  <a:srgbClr val="C00000"/>
                </a:solidFill>
              </a:rPr>
              <a:t>    N- nucleoprotein produces nuclocapsid.</a:t>
            </a:r>
          </a:p>
          <a:p>
            <a:pPr algn="just">
              <a:buNone/>
            </a:pPr>
            <a:r>
              <a:rPr lang="en-US" dirty="0" smtClean="0">
                <a:solidFill>
                  <a:srgbClr val="C00000"/>
                </a:solidFill>
              </a:rPr>
              <a:t>    M- facilitates virus budding. ( M2 protein- Rabies)</a:t>
            </a:r>
          </a:p>
          <a:p>
            <a:pPr algn="just">
              <a:buNone/>
            </a:pPr>
            <a:r>
              <a:rPr lang="en-US" dirty="0" smtClean="0">
                <a:solidFill>
                  <a:srgbClr val="C00000"/>
                </a:solidFill>
              </a:rPr>
              <a:t>    NS- also called P or M1 component of viral polymerase.</a:t>
            </a:r>
            <a:endParaRPr lang="en-IN"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RABIES</a:t>
            </a:r>
            <a:endParaRPr lang="en-IN" dirty="0"/>
          </a:p>
        </p:txBody>
      </p:sp>
      <p:sp>
        <p:nvSpPr>
          <p:cNvPr id="3" name="Content Placeholder 2"/>
          <p:cNvSpPr>
            <a:spLocks noGrp="1"/>
          </p:cNvSpPr>
          <p:nvPr>
            <p:ph idx="1"/>
          </p:nvPr>
        </p:nvSpPr>
        <p:spPr/>
        <p:txBody>
          <a:bodyPr/>
          <a:lstStyle/>
          <a:p>
            <a:r>
              <a:rPr lang="en-US" dirty="0" smtClean="0"/>
              <a:t>M, N, NS &amp; L protein in association of viral RNA constitute the nucleocapsid.</a:t>
            </a:r>
          </a:p>
          <a:p>
            <a:r>
              <a:rPr lang="en-US" sz="2800" dirty="0" smtClean="0">
                <a:solidFill>
                  <a:srgbClr val="00B050"/>
                </a:solidFill>
              </a:rPr>
              <a:t>Immunogenic for vaccine production – G protein </a:t>
            </a:r>
            <a:endParaRPr lang="en-IN" sz="2800" dirty="0">
              <a:solidFill>
                <a:srgbClr val="00B050"/>
              </a:solidFill>
            </a:endParaRPr>
          </a:p>
        </p:txBody>
      </p:sp>
      <p:sp>
        <p:nvSpPr>
          <p:cNvPr id="4" name="Rectangle 3"/>
          <p:cNvSpPr/>
          <p:nvPr/>
        </p:nvSpPr>
        <p:spPr>
          <a:xfrm>
            <a:off x="762000" y="3244334"/>
            <a:ext cx="6781800" cy="369332"/>
          </a:xfrm>
          <a:prstGeom prst="rect">
            <a:avLst/>
          </a:prstGeom>
        </p:spPr>
        <p:txBody>
          <a:bodyPr wrap="square">
            <a:spAutoFit/>
          </a:bodyPr>
          <a:lstStyle/>
          <a:p>
            <a:pPr marL="609600" indent="-609600">
              <a:spcBef>
                <a:spcPct val="30000"/>
              </a:spcBef>
            </a:pPr>
            <a:r>
              <a:rPr lang="en-US" dirty="0" smtClean="0">
                <a:solidFill>
                  <a:srgbClr val="008000"/>
                </a:solidFill>
              </a:rPr>
              <a:t>Incubation period of 1 week to 1 year </a:t>
            </a:r>
            <a:endParaRPr lang="en-US" dirty="0">
              <a:solidFill>
                <a:srgbClr val="008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04800" y="0"/>
            <a:ext cx="8382000" cy="1417638"/>
          </a:xfrm>
        </p:spPr>
        <p:txBody>
          <a:bodyPr>
            <a:normAutofit fontScale="90000"/>
          </a:bodyPr>
          <a:lstStyle/>
          <a:p>
            <a:r>
              <a:rPr lang="en-US" dirty="0" smtClean="0">
                <a:solidFill>
                  <a:srgbClr val="3333FF"/>
                </a:solidFill>
                <a:latin typeface="Times New Roman" pitchFamily="18" charset="0"/>
                <a:cs typeface="Times New Roman" pitchFamily="18" charset="0"/>
              </a:rPr>
              <a:t>Rabies virus invades the CNS  by binding to –</a:t>
            </a:r>
            <a:br>
              <a:rPr lang="en-US" dirty="0" smtClean="0">
                <a:solidFill>
                  <a:srgbClr val="3333FF"/>
                </a:solidFill>
                <a:latin typeface="Times New Roman" pitchFamily="18" charset="0"/>
                <a:cs typeface="Times New Roman" pitchFamily="18" charset="0"/>
              </a:rPr>
            </a:br>
            <a:endParaRPr lang="en-US" dirty="0" smtClean="0"/>
          </a:p>
        </p:txBody>
      </p:sp>
      <p:sp>
        <p:nvSpPr>
          <p:cNvPr id="19459" name="Content Placeholder 2"/>
          <p:cNvSpPr>
            <a:spLocks noGrp="1"/>
          </p:cNvSpPr>
          <p:nvPr>
            <p:ph idx="1"/>
          </p:nvPr>
        </p:nvSpPr>
        <p:spPr>
          <a:xfrm>
            <a:off x="457200" y="914400"/>
            <a:ext cx="8291513" cy="5618163"/>
          </a:xfrm>
        </p:spPr>
        <p:txBody>
          <a:bodyPr>
            <a:normAutofit/>
          </a:bodyPr>
          <a:lstStyle/>
          <a:p>
            <a:pPr marL="457200" indent="-457200" algn="just" eaLnBrk="1" hangingPunct="1">
              <a:lnSpc>
                <a:spcPct val="80000"/>
              </a:lnSpc>
              <a:buFontTx/>
              <a:buNone/>
            </a:pPr>
            <a:r>
              <a:rPr lang="en-US" sz="2000" dirty="0" smtClean="0">
                <a:latin typeface="Comic Sans MS" pitchFamily="66" charset="0"/>
              </a:rPr>
              <a:t>					</a:t>
            </a:r>
          </a:p>
          <a:p>
            <a:pPr marL="457200" indent="-457200" eaLnBrk="1" hangingPunct="1">
              <a:lnSpc>
                <a:spcPct val="80000"/>
              </a:lnSpc>
              <a:buFontTx/>
              <a:buNone/>
            </a:pPr>
            <a:endParaRPr lang="en-US" sz="2000" dirty="0" smtClean="0">
              <a:latin typeface="Comic Sans MS" pitchFamily="66" charset="0"/>
            </a:endParaRPr>
          </a:p>
          <a:p>
            <a:pPr marL="457200" indent="-457200" eaLnBrk="1" hangingPunct="1">
              <a:lnSpc>
                <a:spcPct val="80000"/>
              </a:lnSpc>
              <a:spcBef>
                <a:spcPct val="55000"/>
              </a:spcBef>
              <a:buFont typeface="Wingdings" pitchFamily="2" charset="2"/>
              <a:buChar char="Ø"/>
            </a:pPr>
            <a:r>
              <a:rPr lang="en-US" sz="2400" dirty="0" smtClean="0">
                <a:latin typeface="Times New Roman" pitchFamily="18" charset="0"/>
                <a:cs typeface="Times New Roman" pitchFamily="18" charset="0"/>
              </a:rPr>
              <a:t>Nicotinic acetylcholine receptor                             </a:t>
            </a:r>
          </a:p>
          <a:p>
            <a:pPr marL="457200" indent="-457200" eaLnBrk="1" hangingPunct="1">
              <a:lnSpc>
                <a:spcPct val="80000"/>
              </a:lnSpc>
              <a:spcBef>
                <a:spcPct val="55000"/>
              </a:spcBef>
              <a:buFont typeface="Wingdings" pitchFamily="2" charset="2"/>
              <a:buChar char="Ø"/>
            </a:pPr>
            <a:r>
              <a:rPr lang="en-US" sz="2400" dirty="0" smtClean="0">
                <a:latin typeface="Times New Roman" pitchFamily="18" charset="0"/>
                <a:cs typeface="Times New Roman" pitchFamily="18" charset="0"/>
              </a:rPr>
              <a:t>Neural cell adhesion molecule (CD56)              </a:t>
            </a:r>
          </a:p>
          <a:p>
            <a:pPr marL="457200" indent="-457200" eaLnBrk="1" hangingPunct="1">
              <a:lnSpc>
                <a:spcPct val="80000"/>
              </a:lnSpc>
              <a:spcBef>
                <a:spcPct val="55000"/>
              </a:spcBef>
              <a:buFont typeface="Wingdings" pitchFamily="2" charset="2"/>
              <a:buChar char="Ø"/>
            </a:pPr>
            <a:r>
              <a:rPr lang="en-US" sz="2400" dirty="0" smtClean="0">
                <a:latin typeface="Times New Roman" pitchFamily="18" charset="0"/>
                <a:cs typeface="Times New Roman" pitchFamily="18" charset="0"/>
              </a:rPr>
              <a:t>Nerve growth factor receptor (NTR75)               </a:t>
            </a:r>
          </a:p>
          <a:p>
            <a:pPr marL="457200" indent="-457200" eaLnBrk="1" hangingPunct="1">
              <a:lnSpc>
                <a:spcPct val="80000"/>
              </a:lnSpc>
              <a:spcBef>
                <a:spcPct val="55000"/>
              </a:spcBef>
              <a:buFont typeface="Wingdings" pitchFamily="2" charset="2"/>
              <a:buChar char="Ø"/>
            </a:pPr>
            <a:r>
              <a:rPr lang="en-US" sz="2400" dirty="0" smtClean="0">
                <a:latin typeface="Times New Roman" pitchFamily="18" charset="0"/>
                <a:cs typeface="Times New Roman" pitchFamily="18" charset="0"/>
              </a:rPr>
              <a:t>RV is transported to the CNS by retrograde transportation, by binding to </a:t>
            </a:r>
            <a:r>
              <a:rPr lang="en-US" sz="2400" dirty="0" err="1" smtClean="0">
                <a:latin typeface="Times New Roman" pitchFamily="18" charset="0"/>
                <a:cs typeface="Times New Roman" pitchFamily="18" charset="0"/>
              </a:rPr>
              <a:t>cytoplasmic</a:t>
            </a:r>
            <a:r>
              <a:rPr lang="en-US" sz="2400" dirty="0" smtClean="0">
                <a:latin typeface="Times New Roman" pitchFamily="18" charset="0"/>
                <a:cs typeface="Times New Roman" pitchFamily="18" charset="0"/>
              </a:rPr>
              <a:t> protein in axons</a:t>
            </a:r>
          </a:p>
          <a:p>
            <a:pPr marL="457200" indent="-457200" eaLnBrk="1" hangingPunct="1">
              <a:lnSpc>
                <a:spcPct val="80000"/>
              </a:lnSpc>
              <a:spcBef>
                <a:spcPct val="55000"/>
              </a:spcBef>
              <a:buFont typeface="Wingdings" pitchFamily="2" charset="2"/>
              <a:buChar char="Ø"/>
            </a:pPr>
            <a:r>
              <a:rPr lang="en-US" sz="2400" dirty="0" smtClean="0">
                <a:latin typeface="Times New Roman" pitchFamily="18" charset="0"/>
                <a:cs typeface="Times New Roman" pitchFamily="18" charset="0"/>
              </a:rPr>
              <a:t>Within the CNS   - by trans-synaptic spread</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RV</a:t>
            </a:r>
            <a:endParaRPr lang="en-IN" dirty="0"/>
          </a:p>
        </p:txBody>
      </p:sp>
      <p:pic>
        <p:nvPicPr>
          <p:cNvPr id="4098" name="Picture 2"/>
          <p:cNvPicPr>
            <a:picLocks noGrp="1" noChangeAspect="1" noChangeArrowheads="1"/>
          </p:cNvPicPr>
          <p:nvPr>
            <p:ph idx="1"/>
          </p:nvPr>
        </p:nvPicPr>
        <p:blipFill>
          <a:blip r:embed="rId2"/>
          <a:srcRect/>
          <a:stretch>
            <a:fillRect/>
          </a:stretch>
        </p:blipFill>
        <p:spPr bwMode="auto">
          <a:xfrm>
            <a:off x="838200" y="1062832"/>
            <a:ext cx="7619999" cy="5714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RV</a:t>
            </a:r>
            <a:endParaRPr lang="en-IN" dirty="0"/>
          </a:p>
        </p:txBody>
      </p:sp>
      <p:pic>
        <p:nvPicPr>
          <p:cNvPr id="5122" name="Picture 2"/>
          <p:cNvPicPr>
            <a:picLocks noGrp="1" noChangeAspect="1" noChangeArrowheads="1"/>
          </p:cNvPicPr>
          <p:nvPr>
            <p:ph idx="1"/>
          </p:nvPr>
        </p:nvPicPr>
        <p:blipFill>
          <a:blip r:embed="rId2"/>
          <a:srcRect/>
          <a:stretch>
            <a:fillRect/>
          </a:stretch>
        </p:blipFill>
        <p:spPr bwMode="auto">
          <a:xfrm>
            <a:off x="685800" y="1600200"/>
            <a:ext cx="8229599" cy="51204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Viruses sensitive</a:t>
            </a:r>
            <a:endParaRPr lang="en-IN" dirty="0"/>
          </a:p>
        </p:txBody>
      </p:sp>
      <p:pic>
        <p:nvPicPr>
          <p:cNvPr id="8194"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opy of fig21"/>
          <p:cNvPicPr>
            <a:picLocks noGrp="1" noChangeAspect="1" noChangeArrowheads="1"/>
          </p:cNvPicPr>
          <p:nvPr>
            <p:ph type="pic" idx="1"/>
          </p:nvPr>
        </p:nvPicPr>
        <p:blipFill>
          <a:blip r:embed="rId2"/>
          <a:srcRect t="19008" b="19008"/>
          <a:stretch>
            <a:fillRect/>
          </a:stretch>
        </p:blipFill>
        <p:spPr>
          <a:xfrm>
            <a:off x="1828800" y="609600"/>
            <a:ext cx="5486400" cy="4114800"/>
          </a:xfrm>
        </p:spPr>
      </p:pic>
      <p:sp>
        <p:nvSpPr>
          <p:cNvPr id="4098" name="Rectangle 2"/>
          <p:cNvSpPr>
            <a:spLocks noGrp="1" noChangeArrowheads="1"/>
          </p:cNvSpPr>
          <p:nvPr>
            <p:ph type="title"/>
          </p:nvPr>
        </p:nvSpPr>
        <p:spPr>
          <a:xfrm>
            <a:off x="1792288" y="4114800"/>
            <a:ext cx="5486400" cy="1252538"/>
          </a:xfrm>
        </p:spPr>
        <p:txBody>
          <a:bodyPr>
            <a:normAutofit fontScale="90000"/>
          </a:bodyPr>
          <a:lstStyle/>
          <a:p>
            <a:pPr algn="ctr"/>
            <a:r>
              <a:rPr lang="en-US" sz="8100" b="1" dirty="0" smtClean="0">
                <a:solidFill>
                  <a:srgbClr val="000000"/>
                </a:solidFill>
              </a:rPr>
              <a:t/>
            </a:r>
            <a:br>
              <a:rPr lang="en-US" sz="8100" b="1" dirty="0" smtClean="0">
                <a:solidFill>
                  <a:srgbClr val="000000"/>
                </a:solidFill>
              </a:rPr>
            </a:br>
            <a:r>
              <a:rPr lang="en-US" sz="8100" b="1" dirty="0" smtClean="0">
                <a:solidFill>
                  <a:srgbClr val="000000"/>
                </a:solidFill>
              </a:rPr>
              <a:t/>
            </a:r>
            <a:br>
              <a:rPr lang="en-US" sz="8100" b="1"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8100" dirty="0" smtClean="0">
                <a:solidFill>
                  <a:srgbClr val="000000"/>
                </a:solidFill>
              </a:rPr>
              <a:t/>
            </a:r>
            <a:br>
              <a:rPr lang="en-US" sz="8100" dirty="0" smtClean="0">
                <a:solidFill>
                  <a:srgbClr val="000000"/>
                </a:solidFill>
              </a:rPr>
            </a:br>
            <a:r>
              <a:rPr lang="en-US" sz="3200" dirty="0" smtClean="0">
                <a:solidFill>
                  <a:srgbClr val="FF0000"/>
                </a:solidFill>
                <a:latin typeface="Algerian" pitchFamily="82" charset="0"/>
              </a:rPr>
              <a:t>RABIES</a:t>
            </a:r>
            <a:r>
              <a:rPr lang="en-US" sz="3200" dirty="0" smtClean="0">
                <a:solidFill>
                  <a:srgbClr val="000000"/>
                </a:solidFill>
                <a:latin typeface="Algerian" pitchFamily="82" charset="0"/>
              </a:rPr>
              <a:t/>
            </a:r>
            <a:br>
              <a:rPr lang="en-US" sz="3200" dirty="0" smtClean="0">
                <a:solidFill>
                  <a:srgbClr val="000000"/>
                </a:solidFill>
                <a:latin typeface="Algerian" pitchFamily="82" charset="0"/>
              </a:rPr>
            </a:br>
            <a:r>
              <a:rPr lang="en-US" sz="3200" dirty="0" smtClean="0">
                <a:solidFill>
                  <a:srgbClr val="000000"/>
                </a:solidFill>
              </a:rPr>
              <a:t/>
            </a:r>
            <a:br>
              <a:rPr lang="en-US" sz="3200" dirty="0" smtClean="0">
                <a:solidFill>
                  <a:srgbClr val="000000"/>
                </a:solidFill>
              </a:rPr>
            </a:br>
            <a:r>
              <a:rPr lang="en-US" dirty="0" smtClean="0">
                <a:solidFill>
                  <a:srgbClr val="000000"/>
                </a:solidFill>
              </a:rPr>
              <a:t>                                                               </a:t>
            </a:r>
            <a:endParaRPr lang="en-US" sz="3600" b="1" dirty="0" smtClean="0">
              <a:solidFill>
                <a:srgbClr val="000000"/>
              </a:solidFill>
            </a:endParaRPr>
          </a:p>
        </p:txBody>
      </p:sp>
      <p:sp>
        <p:nvSpPr>
          <p:cNvPr id="4" name="Text Placeholder 3"/>
          <p:cNvSpPr>
            <a:spLocks noGrp="1"/>
          </p:cNvSpPr>
          <p:nvPr>
            <p:ph type="body" sz="half" idx="2"/>
          </p:nvPr>
        </p:nvSpPr>
        <p:spPr/>
        <p:txBody>
          <a:bodyPr>
            <a:noAutofit/>
          </a:bodyPr>
          <a:lstStyle/>
          <a:p>
            <a:pPr algn="ctr"/>
            <a:r>
              <a:rPr lang="en-US" sz="2400" b="1" dirty="0" smtClean="0">
                <a:solidFill>
                  <a:srgbClr val="000000"/>
                </a:solidFill>
              </a:rPr>
              <a:t>LOUIS PASTEUR</a:t>
            </a:r>
            <a:br>
              <a:rPr lang="en-US" sz="2400" b="1" dirty="0" smtClean="0">
                <a:solidFill>
                  <a:srgbClr val="000000"/>
                </a:solidFill>
              </a:rPr>
            </a:br>
            <a:r>
              <a:rPr lang="en-US" sz="2400" b="1" dirty="0" smtClean="0">
                <a:solidFill>
                  <a:srgbClr val="000000"/>
                </a:solidFill>
              </a:rPr>
              <a:t>PIONEER INVENTOR OF RABIES VACCINE</a:t>
            </a:r>
            <a:endParaRPr lang="en-US"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IN" dirty="0"/>
          </a:p>
        </p:txBody>
      </p:sp>
      <p:pic>
        <p:nvPicPr>
          <p:cNvPr id="3074" name="Picture 2"/>
          <p:cNvPicPr>
            <a:picLocks noGrp="1" noChangeAspect="1" noChangeArrowheads="1"/>
          </p:cNvPicPr>
          <p:nvPr>
            <p:ph idx="1"/>
          </p:nvPr>
        </p:nvPicPr>
        <p:blipFill>
          <a:blip r:embed="rId2"/>
          <a:srcRect/>
          <a:stretch>
            <a:fillRect/>
          </a:stretch>
        </p:blipFill>
        <p:spPr bwMode="auto">
          <a:xfrm>
            <a:off x="335491" y="685800"/>
            <a:ext cx="8351309" cy="594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PATHOGENESIS</a:t>
            </a:r>
            <a:endParaRPr lang="en-IN" dirty="0"/>
          </a:p>
        </p:txBody>
      </p:sp>
      <p:sp>
        <p:nvSpPr>
          <p:cNvPr id="3" name="Content Placeholder 2"/>
          <p:cNvSpPr>
            <a:spLocks noGrp="1"/>
          </p:cNvSpPr>
          <p:nvPr>
            <p:ph idx="1"/>
          </p:nvPr>
        </p:nvSpPr>
        <p:spPr/>
        <p:txBody>
          <a:bodyPr>
            <a:normAutofit fontScale="47500" lnSpcReduction="20000"/>
          </a:bodyPr>
          <a:lstStyle/>
          <a:p>
            <a:r>
              <a:rPr lang="en-US" dirty="0" smtClean="0"/>
              <a:t>Following bites virus are deposited in the depth of deposited site of bite.</a:t>
            </a:r>
          </a:p>
          <a:p>
            <a:pPr>
              <a:buNone/>
            </a:pPr>
            <a:r>
              <a:rPr lang="en-US" dirty="0" smtClean="0"/>
              <a:t>                                                                                        ↓</a:t>
            </a:r>
          </a:p>
          <a:p>
            <a:r>
              <a:rPr lang="en-US" dirty="0" smtClean="0"/>
              <a:t>Saliva containing virus enters body through bits</a:t>
            </a:r>
          </a:p>
          <a:p>
            <a:r>
              <a:rPr lang="en-US" dirty="0" smtClean="0"/>
              <a:t>                                                                                ↓</a:t>
            </a:r>
          </a:p>
          <a:p>
            <a:r>
              <a:rPr lang="en-US" dirty="0" smtClean="0"/>
              <a:t>                                                    Replicate in muscle cells</a:t>
            </a:r>
          </a:p>
          <a:p>
            <a:r>
              <a:rPr lang="en-US" dirty="0" smtClean="0"/>
              <a:t>                                                                                ↓</a:t>
            </a:r>
          </a:p>
          <a:p>
            <a:r>
              <a:rPr lang="en-US" dirty="0" smtClean="0"/>
              <a:t>                Enters PNS through receptors for  acetylene </a:t>
            </a:r>
            <a:r>
              <a:rPr lang="en-US" dirty="0" err="1" smtClean="0"/>
              <a:t>cholins</a:t>
            </a:r>
            <a:r>
              <a:rPr lang="en-US" dirty="0" smtClean="0"/>
              <a:t> ( ACH)</a:t>
            </a:r>
          </a:p>
          <a:p>
            <a:r>
              <a:rPr lang="en-US" dirty="0" smtClean="0"/>
              <a:t>                                                                               ↓</a:t>
            </a:r>
          </a:p>
          <a:p>
            <a:r>
              <a:rPr lang="en-US" dirty="0" smtClean="0"/>
              <a:t>Virus through axon of neurons to spinal cord at 3 – 4 mm/hr</a:t>
            </a:r>
          </a:p>
          <a:p>
            <a:r>
              <a:rPr lang="en-US" dirty="0" smtClean="0"/>
              <a:t>                                                                               ↓</a:t>
            </a:r>
          </a:p>
          <a:p>
            <a:r>
              <a:rPr lang="en-US" dirty="0" smtClean="0"/>
              <a:t>                                            Replicate in spinal cord cells</a:t>
            </a:r>
          </a:p>
          <a:p>
            <a:r>
              <a:rPr lang="en-US" dirty="0" smtClean="0"/>
              <a:t>                                                                               ↓</a:t>
            </a:r>
          </a:p>
          <a:p>
            <a:r>
              <a:rPr lang="en-US" dirty="0" smtClean="0"/>
              <a:t>Virus  goes to CNS &amp; affect neurons especially of Hippocampus, Cerebral cortex &amp; brain stem.</a:t>
            </a:r>
          </a:p>
          <a:p>
            <a:r>
              <a:rPr lang="en-US" dirty="0" smtClean="0"/>
              <a:t>                                                                               ↓</a:t>
            </a:r>
          </a:p>
          <a:p>
            <a:r>
              <a:rPr lang="en-US" dirty="0" smtClean="0"/>
              <a:t>Spread centrifugally  through </a:t>
            </a:r>
            <a:r>
              <a:rPr lang="en-US" dirty="0" err="1" smtClean="0"/>
              <a:t>Glossopharyngeal</a:t>
            </a:r>
            <a:r>
              <a:rPr lang="en-US" dirty="0" smtClean="0"/>
              <a:t>, Olfactory, Trigeminal nerves</a:t>
            </a:r>
          </a:p>
          <a:p>
            <a:r>
              <a:rPr lang="en-US" dirty="0" smtClean="0"/>
              <a:t>to other body organs likes Salivary glands, olfactory cells, thymus, lymph gland etc.</a:t>
            </a:r>
            <a:endParaRPr lang="en-IN" dirty="0" smtClean="0"/>
          </a:p>
          <a:p>
            <a:r>
              <a:rPr lang="en-US" dirty="0" smtClean="0"/>
              <a:t>                                                                               ↓</a:t>
            </a:r>
          </a:p>
          <a:p>
            <a:r>
              <a:rPr lang="en-US" dirty="0" smtClean="0"/>
              <a:t>Cause  necrosis in neurons of brain leading to symptoms appearance.</a:t>
            </a:r>
          </a:p>
          <a:p>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Death due to asphyxia </a:t>
            </a:r>
            <a:endParaRPr lang="en-IN" dirty="0"/>
          </a:p>
        </p:txBody>
      </p:sp>
      <p:sp>
        <p:nvSpPr>
          <p:cNvPr id="3" name="Content Placeholder 2"/>
          <p:cNvSpPr>
            <a:spLocks noGrp="1"/>
          </p:cNvSpPr>
          <p:nvPr>
            <p:ph idx="1"/>
          </p:nvPr>
        </p:nvSpPr>
        <p:spPr/>
        <p:txBody>
          <a:bodyPr/>
          <a:lstStyle/>
          <a:p>
            <a:r>
              <a:rPr lang="en-US" dirty="0" smtClean="0"/>
              <a:t>Human – 30 -60 days </a:t>
            </a:r>
          </a:p>
          <a:p>
            <a:r>
              <a:rPr lang="en-US" dirty="0" smtClean="0"/>
              <a:t>Animal– 15- 16 days</a:t>
            </a:r>
          </a:p>
          <a:p>
            <a:endParaRPr lang="en-US" dirty="0" smtClean="0"/>
          </a:p>
          <a:p>
            <a:endParaRPr lang="en-IN"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6146" name="Picture 2"/>
          <p:cNvPicPr>
            <a:picLocks noGrp="1" noChangeAspect="1" noChangeArrowheads="1"/>
          </p:cNvPicPr>
          <p:nvPr>
            <p:ph idx="1"/>
          </p:nvPr>
        </p:nvPicPr>
        <p:blipFill>
          <a:blip r:embed="rId2"/>
          <a:srcRect/>
          <a:stretch>
            <a:fillRect/>
          </a:stretch>
        </p:blipFill>
        <p:spPr bwMode="auto">
          <a:xfrm>
            <a:off x="609600" y="171451"/>
            <a:ext cx="8000999" cy="60007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7170" name="Picture 2"/>
          <p:cNvPicPr>
            <a:picLocks noGrp="1" noChangeAspect="1" noChangeArrowheads="1"/>
          </p:cNvPicPr>
          <p:nvPr>
            <p:ph idx="1"/>
          </p:nvPr>
        </p:nvPicPr>
        <p:blipFill>
          <a:blip r:embed="rId2"/>
          <a:srcRect/>
          <a:stretch>
            <a:fillRect/>
          </a:stretch>
        </p:blipFill>
        <p:spPr bwMode="auto">
          <a:xfrm>
            <a:off x="304800" y="152400"/>
            <a:ext cx="8458199" cy="63436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descr="rabies2"/>
          <p:cNvPicPr>
            <a:picLocks noGrp="1" noChangeAspect="1" noChangeArrowheads="1"/>
          </p:cNvPicPr>
          <p:nvPr>
            <p:ph idx="1"/>
          </p:nvPr>
        </p:nvPicPr>
        <p:blipFill>
          <a:blip r:embed="rId2"/>
          <a:srcRect/>
          <a:stretch>
            <a:fillRect/>
          </a:stretch>
        </p:blipFill>
        <p:spPr bwMode="auto">
          <a:xfrm>
            <a:off x="304800" y="1600200"/>
            <a:ext cx="3810000" cy="3810000"/>
          </a:xfrm>
          <a:prstGeom prst="rect">
            <a:avLst/>
          </a:prstGeom>
          <a:noFill/>
          <a:ln w="9525">
            <a:noFill/>
            <a:miter lim="800000"/>
            <a:headEnd/>
            <a:tailEnd/>
          </a:ln>
        </p:spPr>
      </p:pic>
      <p:pic>
        <p:nvPicPr>
          <p:cNvPr id="5" name="Picture 2" descr="Fig"/>
          <p:cNvPicPr>
            <a:picLocks noChangeAspect="1" noChangeArrowheads="1"/>
          </p:cNvPicPr>
          <p:nvPr/>
        </p:nvPicPr>
        <p:blipFill>
          <a:blip r:embed="rId3"/>
          <a:srcRect/>
          <a:stretch>
            <a:fillRect/>
          </a:stretch>
        </p:blipFill>
        <p:spPr>
          <a:xfrm>
            <a:off x="4800600" y="1600200"/>
            <a:ext cx="4038600" cy="3810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324600"/>
          </a:xfrm>
        </p:spPr>
        <p:txBody>
          <a:bodyPr>
            <a:normAutofit/>
          </a:bodyPr>
          <a:lstStyle/>
          <a:p>
            <a:pPr marL="457200" indent="-457200">
              <a:defRPr/>
            </a:pPr>
            <a:r>
              <a:rPr lang="en-US" sz="4000" b="1" dirty="0" smtClean="0">
                <a:solidFill>
                  <a:srgbClr val="800000"/>
                </a:solidFill>
                <a:latin typeface="Times New Roman" pitchFamily="18" charset="0"/>
                <a:cs typeface="Times New Roman" pitchFamily="18" charset="0"/>
              </a:rPr>
              <a:t>                              </a:t>
            </a:r>
            <a:r>
              <a:rPr lang="en-US" sz="4000" b="1" dirty="0" smtClean="0">
                <a:solidFill>
                  <a:srgbClr val="3333FF"/>
                </a:solidFill>
                <a:latin typeface="Times New Roman" pitchFamily="18" charset="0"/>
                <a:cs typeface="Times New Roman" pitchFamily="18" charset="0"/>
              </a:rPr>
              <a:t> Gross pathology</a:t>
            </a:r>
            <a:endParaRPr lang="en-US" sz="4000" dirty="0" smtClean="0">
              <a:solidFill>
                <a:srgbClr val="3333FF"/>
              </a:solidFill>
              <a:latin typeface="Times New Roman" pitchFamily="18" charset="0"/>
              <a:cs typeface="Times New Roman" pitchFamily="18" charset="0"/>
            </a:endParaRPr>
          </a:p>
          <a:p>
            <a:pPr marL="457200" indent="-457200">
              <a:buNone/>
              <a:defRPr/>
            </a:pPr>
            <a:r>
              <a:rPr lang="en-US" sz="2800" dirty="0" smtClean="0">
                <a:latin typeface="Comic Sans MS" pitchFamily="66" charset="0"/>
                <a:cs typeface="Times New Roman" pitchFamily="18" charset="0"/>
              </a:rPr>
              <a:t> </a:t>
            </a:r>
          </a:p>
          <a:p>
            <a:pPr marL="457200" indent="-457200" algn="just">
              <a:buClr>
                <a:srgbClr val="0000FF"/>
              </a:buClr>
              <a:buFont typeface="Wingdings" pitchFamily="2" charset="2"/>
              <a:buChar char="q"/>
              <a:defRPr/>
            </a:pPr>
            <a:r>
              <a:rPr lang="en-US" sz="3800" dirty="0" smtClean="0">
                <a:latin typeface="Times New Roman" pitchFamily="18" charset="0"/>
                <a:cs typeface="Times New Roman" pitchFamily="18" charset="0"/>
              </a:rPr>
              <a:t>No gross lesions appears.  </a:t>
            </a:r>
          </a:p>
          <a:p>
            <a:pPr marL="457200" indent="-457200" algn="just">
              <a:buClr>
                <a:srgbClr val="0000FF"/>
              </a:buClr>
              <a:buFont typeface="Wingdings" pitchFamily="2" charset="2"/>
              <a:buChar char="q"/>
              <a:defRPr/>
            </a:pPr>
            <a:r>
              <a:rPr lang="en-US" sz="3800" dirty="0" smtClean="0">
                <a:latin typeface="Times New Roman" pitchFamily="18" charset="0"/>
                <a:cs typeface="Times New Roman" pitchFamily="18" charset="0"/>
              </a:rPr>
              <a:t> </a:t>
            </a:r>
            <a:r>
              <a:rPr lang="en-US" sz="3800" dirty="0" err="1" smtClean="0">
                <a:latin typeface="Times New Roman" pitchFamily="18" charset="0"/>
                <a:cs typeface="Times New Roman" pitchFamily="18" charset="0"/>
              </a:rPr>
              <a:t>Leptomeningeal</a:t>
            </a:r>
            <a:r>
              <a:rPr lang="en-US" sz="3800" dirty="0" smtClean="0">
                <a:latin typeface="Times New Roman" pitchFamily="18" charset="0"/>
                <a:cs typeface="Times New Roman" pitchFamily="18" charset="0"/>
              </a:rPr>
              <a:t> congestion  and mild edema. </a:t>
            </a:r>
          </a:p>
          <a:p>
            <a:pPr marL="457200" indent="-457200" algn="just">
              <a:buClr>
                <a:srgbClr val="0000FF"/>
              </a:buClr>
              <a:buFont typeface="Wingdings" pitchFamily="2" charset="2"/>
              <a:buChar char="q"/>
              <a:defRPr/>
            </a:pPr>
            <a:r>
              <a:rPr lang="en-US" sz="3800" dirty="0" smtClean="0">
                <a:latin typeface="Times New Roman" pitchFamily="18" charset="0"/>
                <a:cs typeface="Times New Roman" pitchFamily="18" charset="0"/>
              </a:rPr>
              <a:t> In some case uneatable objects in the stomach of carnivores.</a:t>
            </a:r>
            <a:endParaRPr lang="en-US" sz="3800" b="1" dirty="0" smtClean="0">
              <a:solidFill>
                <a:srgbClr val="800000"/>
              </a:solidFill>
              <a:latin typeface="Times New Roman" pitchFamily="18" charset="0"/>
              <a:cs typeface="Times New Roman" pitchFamily="18" charset="0"/>
            </a:endParaRPr>
          </a:p>
          <a:p>
            <a:pPr>
              <a:buFontTx/>
              <a:buNone/>
              <a:defRPr/>
            </a:pPr>
            <a:endParaRPr lang="en-US" sz="38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latin typeface="Times New Roman" pitchFamily="18" charset="0"/>
                <a:cs typeface="Times New Roman" pitchFamily="18" charset="0"/>
              </a:rPr>
              <a:t>Microscopic lesions</a:t>
            </a:r>
            <a:endParaRPr lang="en-IN" dirty="0"/>
          </a:p>
        </p:txBody>
      </p:sp>
      <p:sp>
        <p:nvSpPr>
          <p:cNvPr id="3" name="Content Placeholder 2"/>
          <p:cNvSpPr>
            <a:spLocks noGrp="1"/>
          </p:cNvSpPr>
          <p:nvPr>
            <p:ph idx="1"/>
          </p:nvPr>
        </p:nvSpPr>
        <p:spPr/>
        <p:txBody>
          <a:bodyPr>
            <a:normAutofit fontScale="77500" lnSpcReduction="20000"/>
          </a:bodyPr>
          <a:lstStyle/>
          <a:p>
            <a:pPr algn="just">
              <a:defRPr/>
            </a:pPr>
            <a:r>
              <a:rPr lang="en-US" dirty="0" smtClean="0">
                <a:solidFill>
                  <a:srgbClr val="000000"/>
                </a:solidFill>
                <a:latin typeface="Times New Roman" pitchFamily="18" charset="0"/>
                <a:cs typeface="Times New Roman" pitchFamily="18" charset="0"/>
              </a:rPr>
              <a:t>These  are limited to CNS &amp; extremely  variable in extent. There is early necrosis  of neurons with specific  </a:t>
            </a:r>
            <a:r>
              <a:rPr lang="en-US" dirty="0" err="1" smtClean="0">
                <a:solidFill>
                  <a:srgbClr val="000000"/>
                </a:solidFill>
                <a:latin typeface="Times New Roman" pitchFamily="18" charset="0"/>
                <a:cs typeface="Times New Roman" pitchFamily="18" charset="0"/>
              </a:rPr>
              <a:t>cytoplasmic</a:t>
            </a:r>
            <a:r>
              <a:rPr lang="en-US" dirty="0" smtClean="0">
                <a:solidFill>
                  <a:srgbClr val="000000"/>
                </a:solidFill>
                <a:latin typeface="Times New Roman" pitchFamily="18" charset="0"/>
                <a:cs typeface="Times New Roman" pitchFamily="18" charset="0"/>
              </a:rPr>
              <a:t> inclusion bodies in the affected nerve cells.</a:t>
            </a:r>
          </a:p>
          <a:p>
            <a:pPr algn="just">
              <a:defRPr/>
            </a:pPr>
            <a:r>
              <a:rPr lang="en-US" dirty="0" smtClean="0">
                <a:solidFill>
                  <a:srgbClr val="000000"/>
                </a:solidFill>
                <a:latin typeface="Times New Roman" pitchFamily="18" charset="0"/>
                <a:cs typeface="Times New Roman" pitchFamily="18" charset="0"/>
              </a:rPr>
              <a:t>There is diffuse  encephalitis characterized by  </a:t>
            </a:r>
            <a:r>
              <a:rPr lang="en-US" dirty="0" err="1" smtClean="0">
                <a:solidFill>
                  <a:srgbClr val="000000"/>
                </a:solidFill>
                <a:latin typeface="Times New Roman" pitchFamily="18" charset="0"/>
                <a:cs typeface="Times New Roman" pitchFamily="18" charset="0"/>
              </a:rPr>
              <a:t>perivascular</a:t>
            </a:r>
            <a:r>
              <a:rPr lang="en-US" dirty="0" smtClean="0">
                <a:solidFill>
                  <a:srgbClr val="000000"/>
                </a:solidFill>
                <a:latin typeface="Times New Roman" pitchFamily="18" charset="0"/>
                <a:cs typeface="Times New Roman" pitchFamily="18" charset="0"/>
              </a:rPr>
              <a:t>  cuffing &amp; changes in shape of neurons. Changes are prominent in brain stem, hippocampus &amp; the  </a:t>
            </a:r>
            <a:r>
              <a:rPr lang="en-US" dirty="0" err="1" smtClean="0">
                <a:solidFill>
                  <a:srgbClr val="000000"/>
                </a:solidFill>
                <a:latin typeface="Times New Roman" pitchFamily="18" charset="0"/>
                <a:cs typeface="Times New Roman" pitchFamily="18" charset="0"/>
              </a:rPr>
              <a:t>gasserian</a:t>
            </a:r>
            <a:r>
              <a:rPr lang="en-US" dirty="0" smtClean="0">
                <a:solidFill>
                  <a:srgbClr val="000000"/>
                </a:solidFill>
                <a:latin typeface="Times New Roman" pitchFamily="18" charset="0"/>
                <a:cs typeface="Times New Roman" pitchFamily="18" charset="0"/>
              </a:rPr>
              <a:t>  ganglion.</a:t>
            </a:r>
          </a:p>
          <a:p>
            <a:pPr algn="just">
              <a:defRPr/>
            </a:pPr>
            <a:r>
              <a:rPr lang="en-US" dirty="0" smtClean="0">
                <a:solidFill>
                  <a:srgbClr val="000000"/>
                </a:solidFill>
                <a:latin typeface="Times New Roman" pitchFamily="18" charset="0"/>
                <a:cs typeface="Times New Roman" pitchFamily="18" charset="0"/>
              </a:rPr>
              <a:t>Main lesions consists of  collections of proliferating </a:t>
            </a:r>
            <a:r>
              <a:rPr lang="en-US" dirty="0" err="1" smtClean="0">
                <a:solidFill>
                  <a:srgbClr val="000000"/>
                </a:solidFill>
                <a:latin typeface="Times New Roman" pitchFamily="18" charset="0"/>
                <a:cs typeface="Times New Roman" pitchFamily="18" charset="0"/>
              </a:rPr>
              <a:t>glial</a:t>
            </a:r>
            <a:r>
              <a:rPr lang="en-US" dirty="0" smtClean="0">
                <a:solidFill>
                  <a:srgbClr val="000000"/>
                </a:solidFill>
                <a:latin typeface="Times New Roman" pitchFamily="18" charset="0"/>
                <a:cs typeface="Times New Roman" pitchFamily="18" charset="0"/>
              </a:rPr>
              <a:t> cells known as “Babes nodules”</a:t>
            </a:r>
          </a:p>
          <a:p>
            <a:pPr algn="just">
              <a:defRPr/>
            </a:pPr>
            <a:r>
              <a:rPr lang="en-US" dirty="0" err="1" smtClean="0">
                <a:solidFill>
                  <a:srgbClr val="000000"/>
                </a:solidFill>
                <a:latin typeface="Times New Roman" pitchFamily="18" charset="0"/>
                <a:cs typeface="Times New Roman" pitchFamily="18" charset="0"/>
              </a:rPr>
              <a:t>Negri</a:t>
            </a:r>
            <a:r>
              <a:rPr lang="en-US" dirty="0" smtClean="0">
                <a:solidFill>
                  <a:srgbClr val="000000"/>
                </a:solidFill>
                <a:latin typeface="Times New Roman" pitchFamily="18" charset="0"/>
                <a:cs typeface="Times New Roman" pitchFamily="18" charset="0"/>
              </a:rPr>
              <a:t> bodies are not always present in rabies. These are </a:t>
            </a:r>
            <a:r>
              <a:rPr lang="en-US" dirty="0" err="1" smtClean="0">
                <a:solidFill>
                  <a:srgbClr val="000000"/>
                </a:solidFill>
                <a:latin typeface="Times New Roman" pitchFamily="18" charset="0"/>
                <a:cs typeface="Times New Roman" pitchFamily="18" charset="0"/>
              </a:rPr>
              <a:t>intracytoplasmic</a:t>
            </a:r>
            <a:r>
              <a:rPr lang="en-US" dirty="0" smtClean="0">
                <a:solidFill>
                  <a:srgbClr val="000000"/>
                </a:solidFill>
                <a:latin typeface="Times New Roman" pitchFamily="18" charset="0"/>
                <a:cs typeface="Times New Roman" pitchFamily="18" charset="0"/>
              </a:rPr>
              <a:t>.</a:t>
            </a:r>
          </a:p>
          <a:p>
            <a:pPr algn="just">
              <a:defRPr/>
            </a:pPr>
            <a:r>
              <a:rPr lang="en-US" dirty="0" err="1" smtClean="0">
                <a:solidFill>
                  <a:srgbClr val="000000"/>
                </a:solidFill>
                <a:latin typeface="Times New Roman" pitchFamily="18" charset="0"/>
                <a:cs typeface="Times New Roman" pitchFamily="18" charset="0"/>
              </a:rPr>
              <a:t>Negri</a:t>
            </a:r>
            <a:r>
              <a:rPr lang="en-US" dirty="0" smtClean="0">
                <a:solidFill>
                  <a:srgbClr val="000000"/>
                </a:solidFill>
                <a:latin typeface="Times New Roman" pitchFamily="18" charset="0"/>
                <a:cs typeface="Times New Roman" pitchFamily="18" charset="0"/>
              </a:rPr>
              <a:t> bodies have a distinct limiting membrane encircle by clear by narrow halo.</a:t>
            </a:r>
          </a:p>
          <a:p>
            <a:endParaRPr lang="en-IN"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4" name="Picture 2" descr="Fig"/>
          <p:cNvPicPr>
            <a:picLocks noGrp="1" noChangeAspect="1" noChangeArrowheads="1"/>
          </p:cNvPicPr>
          <p:nvPr>
            <p:ph idx="1"/>
          </p:nvPr>
        </p:nvPicPr>
        <p:blipFill>
          <a:blip r:embed="rId2" cstate="print"/>
          <a:srcRect/>
          <a:stretch>
            <a:fillRect/>
          </a:stretch>
        </p:blipFill>
        <p:spPr>
          <a:xfrm>
            <a:off x="1889067" y="1828641"/>
            <a:ext cx="5365865" cy="4069080"/>
          </a:xfr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033463" y="215900"/>
            <a:ext cx="7189787" cy="792163"/>
          </a:xfrm>
        </p:spPr>
        <p:txBody>
          <a:bodyPr>
            <a:noAutofit/>
          </a:bodyPr>
          <a:lstStyle/>
          <a:p>
            <a:r>
              <a:rPr lang="en-US" sz="2800" b="1" dirty="0" smtClean="0">
                <a:solidFill>
                  <a:srgbClr val="3333FF"/>
                </a:solidFill>
                <a:latin typeface="Comic Sans MS" pitchFamily="66" charset="0"/>
                <a:cs typeface="Times New Roman" pitchFamily="18" charset="0"/>
              </a:rPr>
              <a:t>Histological features</a:t>
            </a:r>
            <a:br>
              <a:rPr lang="en-US" sz="2800" b="1" dirty="0" smtClean="0">
                <a:solidFill>
                  <a:srgbClr val="3333FF"/>
                </a:solidFill>
                <a:latin typeface="Comic Sans MS" pitchFamily="66" charset="0"/>
                <a:cs typeface="Times New Roman" pitchFamily="18" charset="0"/>
              </a:rPr>
            </a:br>
            <a:endParaRPr lang="en-US" sz="2800" dirty="0" smtClean="0"/>
          </a:p>
        </p:txBody>
      </p:sp>
      <p:sp>
        <p:nvSpPr>
          <p:cNvPr id="3" name="Content Placeholder 2"/>
          <p:cNvSpPr>
            <a:spLocks noGrp="1"/>
          </p:cNvSpPr>
          <p:nvPr>
            <p:ph idx="1"/>
          </p:nvPr>
        </p:nvSpPr>
        <p:spPr>
          <a:xfrm>
            <a:off x="457200" y="1128713"/>
            <a:ext cx="8291513" cy="4965700"/>
          </a:xfrm>
        </p:spPr>
        <p:txBody>
          <a:bodyPr/>
          <a:lstStyle/>
          <a:p>
            <a:pPr marL="457200" indent="-457200">
              <a:defRPr/>
            </a:pPr>
            <a:endParaRPr lang="en-US" sz="2400" dirty="0" smtClean="0">
              <a:solidFill>
                <a:srgbClr val="3333FF"/>
              </a:solidFill>
              <a:latin typeface="Comic Sans MS" pitchFamily="66" charset="0"/>
              <a:cs typeface="Times New Roman" pitchFamily="18" charset="0"/>
            </a:endParaRPr>
          </a:p>
          <a:p>
            <a:pPr marL="1093788" lvl="1" indent="-457200">
              <a:buClr>
                <a:srgbClr val="0000FF"/>
              </a:buClr>
              <a:buFontTx/>
              <a:buChar char="•"/>
              <a:defRPr/>
            </a:pPr>
            <a:r>
              <a:rPr lang="en-US" sz="2400" dirty="0" err="1" smtClean="0">
                <a:latin typeface="Times New Roman" pitchFamily="18" charset="0"/>
                <a:cs typeface="Times New Roman" pitchFamily="18" charset="0"/>
              </a:rPr>
              <a:t>Perivascular</a:t>
            </a:r>
            <a:r>
              <a:rPr lang="en-US" sz="2400" dirty="0" smtClean="0">
                <a:latin typeface="Times New Roman" pitchFamily="18" charset="0"/>
                <a:cs typeface="Times New Roman" pitchFamily="18" charset="0"/>
              </a:rPr>
              <a:t> cuffing </a:t>
            </a:r>
          </a:p>
          <a:p>
            <a:pPr marL="1093788" lvl="1" indent="-457200">
              <a:buClr>
                <a:srgbClr val="0000FF"/>
              </a:buClr>
              <a:buFontTx/>
              <a:buChar char="•"/>
              <a:defRPr/>
            </a:pPr>
            <a:r>
              <a:rPr lang="en-US" sz="2400" dirty="0" smtClean="0">
                <a:latin typeface="Times New Roman" pitchFamily="18" charset="0"/>
                <a:cs typeface="Times New Roman" pitchFamily="18" charset="0"/>
              </a:rPr>
              <a:t>Vascular congestion/ hemorrhages</a:t>
            </a:r>
          </a:p>
          <a:p>
            <a:pPr marL="1093788" lvl="1" indent="-457200">
              <a:buClr>
                <a:srgbClr val="0000FF"/>
              </a:buClr>
              <a:buFontTx/>
              <a:buChar char="•"/>
              <a:defRPr/>
            </a:pPr>
            <a:r>
              <a:rPr lang="en-US" sz="2400" dirty="0" smtClean="0">
                <a:latin typeface="Times New Roman" pitchFamily="18" charset="0"/>
                <a:cs typeface="Times New Roman" pitchFamily="18" charset="0"/>
              </a:rPr>
              <a:t>Variable neuronal degeneration  </a:t>
            </a:r>
          </a:p>
          <a:p>
            <a:pPr marL="1093788" lvl="1" indent="-457200">
              <a:buClr>
                <a:srgbClr val="0000FF"/>
              </a:buClr>
              <a:buFontTx/>
              <a:buChar char="•"/>
              <a:defRPr/>
            </a:pPr>
            <a:r>
              <a:rPr lang="en-US" sz="2400" dirty="0" smtClean="0">
                <a:latin typeface="Times New Roman" pitchFamily="18" charset="0"/>
                <a:cs typeface="Times New Roman" pitchFamily="18" charset="0"/>
              </a:rPr>
              <a:t>Babe’s nodules</a:t>
            </a:r>
          </a:p>
          <a:p>
            <a:pPr marL="1093788" lvl="1" indent="-457200">
              <a:buClr>
                <a:srgbClr val="0000FF"/>
              </a:buClr>
              <a:buFontTx/>
              <a:buChar char="•"/>
              <a:defRPr/>
            </a:pPr>
            <a:r>
              <a:rPr lang="en-US" sz="2400" dirty="0" err="1" smtClean="0">
                <a:latin typeface="Times New Roman" pitchFamily="18" charset="0"/>
                <a:cs typeface="Times New Roman" pitchFamily="18" charset="0"/>
              </a:rPr>
              <a:t>Negri</a:t>
            </a:r>
            <a:r>
              <a:rPr lang="en-US" sz="2400" dirty="0" smtClean="0">
                <a:latin typeface="Times New Roman" pitchFamily="18" charset="0"/>
                <a:cs typeface="Times New Roman" pitchFamily="18" charset="0"/>
              </a:rPr>
              <a:t> bodies in brain and ganglion neurons </a:t>
            </a:r>
          </a:p>
          <a:p>
            <a:pPr marL="1093788" lvl="1" indent="-457200">
              <a:buClr>
                <a:srgbClr val="0000FF"/>
              </a:buClr>
              <a:buFontTx/>
              <a:buChar char="•"/>
              <a:defRPr/>
            </a:pPr>
            <a:r>
              <a:rPr lang="en-US" sz="2400" dirty="0" smtClean="0">
                <a:latin typeface="Times New Roman" pitchFamily="18" charset="0"/>
                <a:cs typeface="Times New Roman" pitchFamily="18" charset="0"/>
              </a:rPr>
              <a:t>Canine develop severe inflammation than cattle</a:t>
            </a:r>
          </a:p>
          <a:p>
            <a:pPr marL="1093788" lvl="1" indent="-457200">
              <a:buClr>
                <a:srgbClr val="0000FF"/>
              </a:buClr>
              <a:buFontTx/>
              <a:buChar char="•"/>
              <a:defRPr/>
            </a:pPr>
            <a:r>
              <a:rPr lang="en-US" sz="2400" dirty="0" smtClean="0">
                <a:latin typeface="Times New Roman" pitchFamily="18" charset="0"/>
                <a:cs typeface="Times New Roman" pitchFamily="18" charset="0"/>
              </a:rPr>
              <a:t>Non suppurative </a:t>
            </a:r>
            <a:r>
              <a:rPr lang="en-US" sz="2400" dirty="0" err="1" smtClean="0">
                <a:latin typeface="Times New Roman" pitchFamily="18" charset="0"/>
                <a:cs typeface="Times New Roman" pitchFamily="18" charset="0"/>
              </a:rPr>
              <a:t>sialitis</a:t>
            </a:r>
            <a:endParaRPr lang="en-US" sz="2400" dirty="0" smtClean="0">
              <a:latin typeface="Times New Roman" pitchFamily="18" charset="0"/>
              <a:cs typeface="Times New Roman" pitchFamily="18" charset="0"/>
            </a:endParaRPr>
          </a:p>
          <a:p>
            <a:pPr marL="1093788" lvl="1" indent="-457200">
              <a:buClr>
                <a:srgbClr val="0000FF"/>
              </a:buClr>
              <a:buFontTx/>
              <a:buChar char="•"/>
              <a:defRPr/>
            </a:pPr>
            <a:endParaRPr lang="en-US" sz="2400" dirty="0" smtClean="0">
              <a:latin typeface="Times New Roman" pitchFamily="18" charset="0"/>
              <a:cs typeface="Times New Roman" pitchFamily="18" charset="0"/>
            </a:endParaRPr>
          </a:p>
          <a:p>
            <a:pPr marL="457200" indent="-457200">
              <a:buClr>
                <a:srgbClr val="0000FF"/>
              </a:buClr>
              <a:buFont typeface="Wingdings" pitchFamily="2" charset="2"/>
              <a:buChar char="ü"/>
              <a:defRPr/>
            </a:pPr>
            <a:r>
              <a:rPr lang="en-US" sz="2400" dirty="0" smtClean="0">
                <a:latin typeface="Times New Roman" pitchFamily="18" charset="0"/>
                <a:cs typeface="Times New Roman" pitchFamily="18" charset="0"/>
              </a:rPr>
              <a:t>Recently spongiform degeneration of neurons have been described in skunks</a:t>
            </a:r>
          </a:p>
          <a:p>
            <a:pPr>
              <a:defRPr/>
            </a:pPr>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RABIES</a:t>
            </a:r>
            <a:endParaRPr lang="en-IN" dirty="0"/>
          </a:p>
        </p:txBody>
      </p:sp>
      <p:pic>
        <p:nvPicPr>
          <p:cNvPr id="10242"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endParaRPr lang="en-US" smtClean="0"/>
          </a:p>
        </p:txBody>
      </p:sp>
      <p:pic>
        <p:nvPicPr>
          <p:cNvPr id="43011" name="Content Placeholder 3" descr="blood vessel w/inflammatory cells (200x)"/>
          <p:cNvPicPr>
            <a:picLocks noGrp="1" noChangeAspect="1" noChangeArrowheads="1"/>
          </p:cNvPicPr>
          <p:nvPr>
            <p:ph idx="1"/>
          </p:nvPr>
        </p:nvPicPr>
        <p:blipFill>
          <a:blip r:embed="rId2"/>
          <a:srcRect/>
          <a:stretch>
            <a:fillRect/>
          </a:stretch>
        </p:blipFill>
        <p:spPr>
          <a:xfrm>
            <a:off x="555625" y="1274763"/>
            <a:ext cx="3541713" cy="4068762"/>
          </a:xfrm>
          <a:noFill/>
        </p:spPr>
      </p:pic>
      <p:pic>
        <p:nvPicPr>
          <p:cNvPr id="43012" name="Picture 4" descr="Babes nodules"/>
          <p:cNvPicPr>
            <a:picLocks noChangeAspect="1" noChangeArrowheads="1"/>
          </p:cNvPicPr>
          <p:nvPr/>
        </p:nvPicPr>
        <p:blipFill>
          <a:blip r:embed="rId3"/>
          <a:srcRect/>
          <a:stretch>
            <a:fillRect/>
          </a:stretch>
        </p:blipFill>
        <p:spPr bwMode="auto">
          <a:xfrm>
            <a:off x="4535488" y="1311275"/>
            <a:ext cx="3824287" cy="4016375"/>
          </a:xfrm>
          <a:prstGeom prst="rect">
            <a:avLst/>
          </a:prstGeom>
          <a:noFill/>
          <a:ln w="9525">
            <a:noFill/>
            <a:miter lim="800000"/>
            <a:headEnd/>
            <a:tailEnd/>
          </a:ln>
        </p:spPr>
      </p:pic>
      <p:sp>
        <p:nvSpPr>
          <p:cNvPr id="43013" name="Rectangle 5"/>
          <p:cNvSpPr>
            <a:spLocks noChangeArrowheads="1"/>
          </p:cNvSpPr>
          <p:nvPr/>
        </p:nvSpPr>
        <p:spPr bwMode="auto">
          <a:xfrm>
            <a:off x="5338763" y="1311275"/>
            <a:ext cx="2008187" cy="369888"/>
          </a:xfrm>
          <a:prstGeom prst="rect">
            <a:avLst/>
          </a:prstGeom>
          <a:noFill/>
          <a:ln w="9525">
            <a:noFill/>
            <a:miter lim="800000"/>
            <a:headEnd/>
            <a:tailEnd/>
          </a:ln>
        </p:spPr>
        <p:txBody>
          <a:bodyPr>
            <a:spAutoFit/>
          </a:bodyPr>
          <a:lstStyle/>
          <a:p>
            <a:r>
              <a:rPr lang="en-US" b="1"/>
              <a:t>Glial nodules</a:t>
            </a:r>
          </a:p>
        </p:txBody>
      </p:sp>
      <p:sp>
        <p:nvSpPr>
          <p:cNvPr id="43014" name="Rectangle 6"/>
          <p:cNvSpPr>
            <a:spLocks noChangeArrowheads="1"/>
          </p:cNvSpPr>
          <p:nvPr/>
        </p:nvSpPr>
        <p:spPr bwMode="auto">
          <a:xfrm>
            <a:off x="592138" y="5291138"/>
            <a:ext cx="6265862" cy="369887"/>
          </a:xfrm>
          <a:prstGeom prst="rect">
            <a:avLst/>
          </a:prstGeom>
          <a:noFill/>
          <a:ln w="9525">
            <a:noFill/>
            <a:miter lim="800000"/>
            <a:headEnd/>
            <a:tailEnd/>
          </a:ln>
        </p:spPr>
        <p:txBody>
          <a:bodyPr>
            <a:spAutoFit/>
          </a:bodyPr>
          <a:lstStyle/>
          <a:p>
            <a:r>
              <a:rPr lang="en-US" b="1">
                <a:latin typeface="Comic Sans MS" pitchFamily="66" charset="0"/>
              </a:rPr>
              <a:t>Perivascular cuffing of mononuclear cells in brain</a:t>
            </a:r>
            <a:r>
              <a:rPr lang="en-US"/>
              <a:t>  </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9218"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6146"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609600" y="228600"/>
            <a:ext cx="7924800" cy="6247864"/>
          </a:xfrm>
          <a:prstGeom prst="rect">
            <a:avLst/>
          </a:prstGeom>
          <a:noFill/>
          <a:ln w="9525">
            <a:noFill/>
            <a:miter lim="800000"/>
            <a:headEnd/>
            <a:tailEnd/>
          </a:ln>
        </p:spPr>
        <p:txBody>
          <a:bodyPr wrap="square">
            <a:spAutoFit/>
          </a:bodyPr>
          <a:lstStyle/>
          <a:p>
            <a:pPr marL="457200" indent="-457200" algn="ctr"/>
            <a:r>
              <a:rPr lang="en-US" sz="2800" b="1" dirty="0">
                <a:solidFill>
                  <a:srgbClr val="FF3300"/>
                </a:solidFill>
                <a:latin typeface="Comic Sans MS" pitchFamily="66" charset="0"/>
              </a:rPr>
              <a:t> diagnosis of rabies </a:t>
            </a:r>
          </a:p>
          <a:p>
            <a:pPr marL="457200" indent="-457200" algn="ctr"/>
            <a:endParaRPr lang="en-US" sz="2800" dirty="0">
              <a:solidFill>
                <a:srgbClr val="FF3300"/>
              </a:solidFill>
              <a:latin typeface="Comic Sans MS" pitchFamily="66" charset="0"/>
            </a:endParaRPr>
          </a:p>
          <a:p>
            <a:pPr marL="457200" indent="-457200" algn="ctr"/>
            <a:r>
              <a:rPr lang="en-GB" sz="2800" b="1" i="1" dirty="0"/>
              <a:t>Usually a panel of laboratory tests is used to rule out the possibility of rabies</a:t>
            </a:r>
            <a:r>
              <a:rPr lang="en-US" sz="2800" b="1" dirty="0"/>
              <a:t> </a:t>
            </a:r>
            <a:r>
              <a:rPr lang="en-US" sz="2800" b="1" dirty="0">
                <a:solidFill>
                  <a:srgbClr val="FF3300"/>
                </a:solidFill>
                <a:latin typeface="Comic Sans MS" pitchFamily="66" charset="0"/>
              </a:rPr>
              <a:t> </a:t>
            </a:r>
          </a:p>
          <a:p>
            <a:pPr marL="457200" indent="-457200"/>
            <a:r>
              <a:rPr lang="en-GB" sz="2400" b="1" dirty="0" smtClean="0">
                <a:solidFill>
                  <a:srgbClr val="3333FF"/>
                </a:solidFill>
                <a:latin typeface="Times New Roman" pitchFamily="18" charset="0"/>
                <a:cs typeface="Times New Roman" pitchFamily="18" charset="0"/>
              </a:rPr>
              <a:t>Clinical </a:t>
            </a:r>
            <a:r>
              <a:rPr lang="en-GB" sz="2400" b="1" dirty="0">
                <a:solidFill>
                  <a:srgbClr val="3333FF"/>
                </a:solidFill>
                <a:latin typeface="Times New Roman" pitchFamily="18" charset="0"/>
                <a:cs typeface="Times New Roman" pitchFamily="18" charset="0"/>
              </a:rPr>
              <a:t>signs</a:t>
            </a:r>
          </a:p>
          <a:p>
            <a:pPr marL="457200" indent="-457200"/>
            <a:endParaRPr lang="en-GB" sz="2400" b="1" dirty="0">
              <a:solidFill>
                <a:srgbClr val="3333FF"/>
              </a:solidFill>
              <a:latin typeface="Times New Roman" pitchFamily="18" charset="0"/>
              <a:cs typeface="Times New Roman" pitchFamily="18" charset="0"/>
            </a:endParaRPr>
          </a:p>
          <a:p>
            <a:pPr marL="457200" indent="-457200" algn="just">
              <a:buFont typeface="Wingdings" pitchFamily="2" charset="2"/>
              <a:buChar char="ü"/>
            </a:pPr>
            <a:r>
              <a:rPr lang="en-GB" sz="2400" b="1" dirty="0">
                <a:latin typeface="Times New Roman" pitchFamily="18" charset="0"/>
                <a:cs typeface="Times New Roman" pitchFamily="18" charset="0"/>
              </a:rPr>
              <a:t> </a:t>
            </a:r>
            <a:r>
              <a:rPr lang="en-GB" sz="2400" dirty="0">
                <a:latin typeface="Times New Roman" pitchFamily="18" charset="0"/>
                <a:cs typeface="Times New Roman" pitchFamily="18" charset="0"/>
              </a:rPr>
              <a:t>Clinical signs are highly variable in rabies</a:t>
            </a:r>
            <a:r>
              <a:rPr lang="en-GB" sz="2400" dirty="0">
                <a:solidFill>
                  <a:srgbClr val="FF3300"/>
                </a:solidFill>
                <a:latin typeface="Times New Roman" pitchFamily="18" charset="0"/>
                <a:cs typeface="Times New Roman" pitchFamily="18" charset="0"/>
              </a:rPr>
              <a:t> </a:t>
            </a:r>
          </a:p>
          <a:p>
            <a:pPr marL="457200" indent="-457200" algn="just">
              <a:buFont typeface="Wingdings" pitchFamily="2" charset="2"/>
              <a:buNone/>
            </a:pPr>
            <a:endParaRPr lang="en-GB" sz="2400" dirty="0">
              <a:solidFill>
                <a:srgbClr val="FF3300"/>
              </a:solidFill>
              <a:latin typeface="Times New Roman" pitchFamily="18" charset="0"/>
              <a:cs typeface="Times New Roman" pitchFamily="18" charset="0"/>
            </a:endParaRPr>
          </a:p>
          <a:p>
            <a:pPr marL="457200" indent="-457200" algn="just">
              <a:buFont typeface="Wingdings" pitchFamily="2" charset="2"/>
              <a:buChar char="ü"/>
            </a:pPr>
            <a:r>
              <a:rPr lang="en-GB" sz="2400" dirty="0">
                <a:latin typeface="Times New Roman" pitchFamily="18" charset="0"/>
                <a:cs typeface="Times New Roman" pitchFamily="18" charset="0"/>
              </a:rPr>
              <a:t>However, sudden profound behavioural changes or features of LMN paralysis or both</a:t>
            </a:r>
          </a:p>
          <a:p>
            <a:pPr marL="457200" indent="-457200" algn="just">
              <a:buFont typeface="Wingdings" pitchFamily="2" charset="2"/>
              <a:buNone/>
            </a:pPr>
            <a:endParaRPr lang="en-GB" sz="2400" dirty="0">
              <a:latin typeface="Times New Roman" pitchFamily="18" charset="0"/>
              <a:cs typeface="Times New Roman" pitchFamily="18" charset="0"/>
            </a:endParaRPr>
          </a:p>
          <a:p>
            <a:pPr marL="457200" indent="-457200" algn="just">
              <a:buFont typeface="Wingdings" pitchFamily="2" charset="2"/>
              <a:buChar char="ü"/>
            </a:pPr>
            <a:r>
              <a:rPr lang="en-US" sz="2400" dirty="0">
                <a:latin typeface="Times New Roman" pitchFamily="18" charset="0"/>
                <a:cs typeface="Times New Roman" pitchFamily="18" charset="0"/>
              </a:rPr>
              <a:t>Limited indication for testing of serum, CSF, biopsy specimen before the death of animal</a:t>
            </a:r>
          </a:p>
          <a:p>
            <a:pPr marL="457200" indent="-457200" algn="just">
              <a:buFont typeface="Wingdings" pitchFamily="2" charset="2"/>
              <a:buNone/>
            </a:pPr>
            <a:endParaRPr lang="en-US" sz="2400" dirty="0">
              <a:latin typeface="Times New Roman" pitchFamily="18" charset="0"/>
              <a:cs typeface="Times New Roman" pitchFamily="18" charset="0"/>
            </a:endParaRPr>
          </a:p>
          <a:p>
            <a:pPr marL="457200" indent="-457200" algn="just">
              <a:buFont typeface="Wingdings" pitchFamily="2" charset="2"/>
              <a:buChar char="ü"/>
            </a:pPr>
            <a:r>
              <a:rPr lang="en-US" sz="2400" dirty="0">
                <a:latin typeface="Times New Roman" pitchFamily="18" charset="0"/>
                <a:cs typeface="Times New Roman" pitchFamily="18" charset="0"/>
              </a:rPr>
              <a:t>No hematological and serum biochemical test specific for rabies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ChangeArrowheads="1"/>
          </p:cNvSpPr>
          <p:nvPr/>
        </p:nvSpPr>
        <p:spPr bwMode="auto">
          <a:xfrm>
            <a:off x="665163" y="1028700"/>
            <a:ext cx="7886700" cy="4524315"/>
          </a:xfrm>
          <a:prstGeom prst="rect">
            <a:avLst/>
          </a:prstGeom>
          <a:noFill/>
          <a:ln w="9525">
            <a:noFill/>
            <a:miter lim="800000"/>
            <a:headEnd/>
            <a:tailEnd/>
          </a:ln>
        </p:spPr>
        <p:txBody>
          <a:bodyPr>
            <a:spAutoFit/>
          </a:bodyPr>
          <a:lstStyle/>
          <a:p>
            <a:pPr algn="just">
              <a:buFont typeface="Wingdings" pitchFamily="2" charset="2"/>
              <a:buChar char="Ø"/>
            </a:pPr>
            <a:r>
              <a:rPr lang="en-US" sz="2400" dirty="0">
                <a:solidFill>
                  <a:srgbClr val="000000"/>
                </a:solidFill>
                <a:latin typeface="Times New Roman" pitchFamily="18" charset="0"/>
                <a:cs typeface="Times New Roman" pitchFamily="18" charset="0"/>
              </a:rPr>
              <a:t>The H &amp; E method does not differentiate </a:t>
            </a:r>
            <a:r>
              <a:rPr lang="en-US" sz="2400" dirty="0" err="1">
                <a:solidFill>
                  <a:srgbClr val="000000"/>
                </a:solidFill>
                <a:latin typeface="Times New Roman" pitchFamily="18" charset="0"/>
                <a:cs typeface="Times New Roman" pitchFamily="18" charset="0"/>
              </a:rPr>
              <a:t>Negri</a:t>
            </a:r>
            <a:r>
              <a:rPr lang="en-US" sz="2400" dirty="0">
                <a:solidFill>
                  <a:srgbClr val="000000"/>
                </a:solidFill>
                <a:latin typeface="Times New Roman" pitchFamily="18" charset="0"/>
                <a:cs typeface="Times New Roman" pitchFamily="18" charset="0"/>
              </a:rPr>
              <a:t> bodies.</a:t>
            </a:r>
          </a:p>
          <a:p>
            <a:pPr algn="just">
              <a:buFont typeface="Wingdings" pitchFamily="2" charset="2"/>
              <a:buChar char="Ø"/>
            </a:pPr>
            <a:r>
              <a:rPr lang="en-US" sz="2400" dirty="0">
                <a:solidFill>
                  <a:srgbClr val="000000"/>
                </a:solidFill>
                <a:latin typeface="Times New Roman" pitchFamily="18" charset="0"/>
                <a:cs typeface="Times New Roman" pitchFamily="18" charset="0"/>
              </a:rPr>
              <a:t> The  </a:t>
            </a:r>
            <a:r>
              <a:rPr lang="en-US" sz="2400" b="1" i="1" dirty="0" err="1">
                <a:solidFill>
                  <a:srgbClr val="000000"/>
                </a:solidFill>
                <a:latin typeface="Times New Roman" pitchFamily="18" charset="0"/>
                <a:cs typeface="Times New Roman" pitchFamily="18" charset="0"/>
              </a:rPr>
              <a:t>Schleifstein</a:t>
            </a:r>
            <a:r>
              <a:rPr lang="en-US" sz="2400" b="1" i="1" dirty="0">
                <a:solidFill>
                  <a:srgbClr val="000000"/>
                </a:solidFill>
                <a:latin typeface="Times New Roman" pitchFamily="18" charset="0"/>
                <a:cs typeface="Times New Roman" pitchFamily="18" charset="0"/>
              </a:rPr>
              <a:t> modification of  </a:t>
            </a:r>
            <a:r>
              <a:rPr lang="en-US" sz="2400" b="1" i="1" dirty="0" err="1">
                <a:solidFill>
                  <a:srgbClr val="000000"/>
                </a:solidFill>
                <a:latin typeface="Times New Roman" pitchFamily="18" charset="0"/>
                <a:cs typeface="Times New Roman" pitchFamily="18" charset="0"/>
              </a:rPr>
              <a:t>Wilhite</a:t>
            </a:r>
            <a:r>
              <a:rPr lang="en-US" sz="2400" b="1" i="1" dirty="0">
                <a:solidFill>
                  <a:srgbClr val="000000"/>
                </a:solidFill>
                <a:latin typeface="Times New Roman" pitchFamily="18" charset="0"/>
                <a:cs typeface="Times New Roman" pitchFamily="18" charset="0"/>
              </a:rPr>
              <a:t>  stain is successful with  tissue fixed in  </a:t>
            </a:r>
            <a:r>
              <a:rPr lang="en-US" sz="2400" b="1" i="1" dirty="0" err="1">
                <a:solidFill>
                  <a:srgbClr val="000000"/>
                </a:solidFill>
                <a:latin typeface="Times New Roman" pitchFamily="18" charset="0"/>
                <a:cs typeface="Times New Roman" pitchFamily="18" charset="0"/>
              </a:rPr>
              <a:t>Zenker’s</a:t>
            </a:r>
            <a:r>
              <a:rPr lang="en-US" sz="2400" b="1" i="1" dirty="0">
                <a:solidFill>
                  <a:srgbClr val="000000"/>
                </a:solidFill>
                <a:latin typeface="Times New Roman" pitchFamily="18" charset="0"/>
                <a:cs typeface="Times New Roman" pitchFamily="18" charset="0"/>
              </a:rPr>
              <a:t>  solution </a:t>
            </a:r>
            <a:r>
              <a:rPr lang="en-US" sz="2400" dirty="0" smtClean="0">
                <a:solidFill>
                  <a:srgbClr val="000000"/>
                </a:solidFill>
                <a:latin typeface="Times New Roman" pitchFamily="18" charset="0"/>
                <a:cs typeface="Times New Roman" pitchFamily="18" charset="0"/>
              </a:rPr>
              <a:t>.</a:t>
            </a:r>
          </a:p>
          <a:p>
            <a:pPr algn="just">
              <a:buFont typeface="Wingdings" pitchFamily="2" charset="2"/>
              <a:buChar char="Ø"/>
            </a:pPr>
            <a:r>
              <a:rPr lang="en-US" sz="2400" dirty="0" smtClean="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Negri</a:t>
            </a:r>
            <a:r>
              <a:rPr lang="en-US" sz="2400" dirty="0">
                <a:solidFill>
                  <a:srgbClr val="000000"/>
                </a:solidFill>
                <a:latin typeface="Times New Roman" pitchFamily="18" charset="0"/>
                <a:cs typeface="Times New Roman" pitchFamily="18" charset="0"/>
              </a:rPr>
              <a:t> bodies take bright magenta contrasting with the purplish cytoplasm of the neuron.</a:t>
            </a:r>
          </a:p>
          <a:p>
            <a:pPr algn="just">
              <a:buFont typeface="Wingdings" pitchFamily="2" charset="2"/>
              <a:buChar char="Ø"/>
            </a:pPr>
            <a:r>
              <a:rPr lang="en-US" sz="2400" b="1" i="1" dirty="0">
                <a:solidFill>
                  <a:srgbClr val="000000"/>
                </a:solidFill>
                <a:latin typeface="Times New Roman" pitchFamily="18" charset="0"/>
                <a:cs typeface="Times New Roman" pitchFamily="18" charset="0"/>
              </a:rPr>
              <a:t>Seller’s stain </a:t>
            </a:r>
            <a:r>
              <a:rPr lang="en-US" sz="2400" dirty="0">
                <a:solidFill>
                  <a:srgbClr val="000000"/>
                </a:solidFill>
                <a:latin typeface="Times New Roman" pitchFamily="18" charset="0"/>
                <a:cs typeface="Times New Roman" pitchFamily="18" charset="0"/>
              </a:rPr>
              <a:t>effective for  impression smears . Inclusion bodies  take bright red against  the pale blue back ground of the neuronal  cytoplasm.</a:t>
            </a:r>
          </a:p>
          <a:p>
            <a:pPr algn="just">
              <a:buFont typeface="Wingdings" pitchFamily="2" charset="2"/>
              <a:buChar char="Ø"/>
            </a:pPr>
            <a:r>
              <a:rPr lang="en-US" sz="2400" b="1" i="1" dirty="0">
                <a:solidFill>
                  <a:srgbClr val="000000"/>
                </a:solidFill>
                <a:latin typeface="Times New Roman" pitchFamily="18" charset="0"/>
                <a:cs typeface="Times New Roman" pitchFamily="18" charset="0"/>
              </a:rPr>
              <a:t>Mann’s  &amp;  </a:t>
            </a:r>
            <a:r>
              <a:rPr lang="en-US" sz="2400" b="1" i="1" dirty="0" err="1">
                <a:solidFill>
                  <a:srgbClr val="000000"/>
                </a:solidFill>
                <a:latin typeface="Times New Roman" pitchFamily="18" charset="0"/>
                <a:cs typeface="Times New Roman" pitchFamily="18" charset="0"/>
              </a:rPr>
              <a:t>Giemsa’s</a:t>
            </a:r>
            <a:r>
              <a:rPr lang="en-US" sz="2400" b="1" i="1" dirty="0">
                <a:solidFill>
                  <a:srgbClr val="000000"/>
                </a:solidFill>
                <a:latin typeface="Times New Roman" pitchFamily="18" charset="0"/>
                <a:cs typeface="Times New Roman" pitchFamily="18" charset="0"/>
              </a:rPr>
              <a:t>  stain </a:t>
            </a:r>
            <a:r>
              <a:rPr lang="en-US" sz="2400" dirty="0">
                <a:solidFill>
                  <a:srgbClr val="000000"/>
                </a:solidFill>
                <a:latin typeface="Times New Roman" pitchFamily="18" charset="0"/>
                <a:cs typeface="Times New Roman" pitchFamily="18" charset="0"/>
              </a:rPr>
              <a:t>also useful for impression smears.</a:t>
            </a:r>
          </a:p>
          <a:p>
            <a:pPr algn="just"/>
            <a:endParaRPr lang="en-US" sz="2400" dirty="0">
              <a:solidFill>
                <a:srgbClr val="000000"/>
              </a:solidFill>
            </a:endParaRPr>
          </a:p>
          <a:p>
            <a:pPr algn="just"/>
            <a:endParaRPr lang="en-US" sz="2400" dirty="0">
              <a:solidFill>
                <a:srgbClr val="000000"/>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rrowheads="1"/>
          </p:cNvPicPr>
          <p:nvPr/>
        </p:nvPicPr>
        <p:blipFill>
          <a:blip r:embed="rId2"/>
          <a:srcRect/>
          <a:stretch>
            <a:fillRect/>
          </a:stretch>
        </p:blipFill>
        <p:spPr bwMode="auto">
          <a:xfrm>
            <a:off x="2336800" y="687388"/>
            <a:ext cx="4051300" cy="2284412"/>
          </a:xfrm>
          <a:prstGeom prst="rect">
            <a:avLst/>
          </a:prstGeom>
          <a:noFill/>
          <a:ln w="9525">
            <a:noFill/>
            <a:miter lim="800000"/>
            <a:headEnd/>
            <a:tailEnd/>
          </a:ln>
        </p:spPr>
      </p:pic>
      <p:pic>
        <p:nvPicPr>
          <p:cNvPr id="40963" name="Picture 5" descr="Negri body"/>
          <p:cNvPicPr>
            <a:picLocks noChangeArrowheads="1"/>
          </p:cNvPicPr>
          <p:nvPr/>
        </p:nvPicPr>
        <p:blipFill>
          <a:blip r:embed="rId3"/>
          <a:srcRect/>
          <a:stretch>
            <a:fillRect/>
          </a:stretch>
        </p:blipFill>
        <p:spPr bwMode="auto">
          <a:xfrm>
            <a:off x="2286000" y="3048000"/>
            <a:ext cx="4051300" cy="2436813"/>
          </a:xfrm>
          <a:prstGeom prst="rect">
            <a:avLst/>
          </a:prstGeom>
          <a:noFill/>
          <a:ln w="9525">
            <a:noFill/>
            <a:miter lim="800000"/>
            <a:headEnd/>
            <a:tailEnd/>
          </a:ln>
        </p:spPr>
      </p:pic>
      <p:sp>
        <p:nvSpPr>
          <p:cNvPr id="40964" name="Text Box 6"/>
          <p:cNvSpPr txBox="1">
            <a:spLocks noChangeArrowheads="1"/>
          </p:cNvSpPr>
          <p:nvPr/>
        </p:nvSpPr>
        <p:spPr bwMode="auto">
          <a:xfrm>
            <a:off x="1981200" y="152400"/>
            <a:ext cx="5105400" cy="366713"/>
          </a:xfrm>
          <a:prstGeom prst="rect">
            <a:avLst/>
          </a:prstGeom>
          <a:noFill/>
          <a:ln w="9525">
            <a:noFill/>
            <a:miter lim="800000"/>
            <a:headEnd/>
            <a:tailEnd/>
          </a:ln>
        </p:spPr>
        <p:txBody>
          <a:bodyPr>
            <a:spAutoFit/>
          </a:bodyPr>
          <a:lstStyle/>
          <a:p>
            <a:r>
              <a:rPr lang="en-US" b="1">
                <a:latin typeface="Comic Sans MS" pitchFamily="66" charset="0"/>
              </a:rPr>
              <a:t>Magenta color Negri bodies by Seller stain</a:t>
            </a:r>
          </a:p>
        </p:txBody>
      </p:sp>
      <p:sp>
        <p:nvSpPr>
          <p:cNvPr id="40965" name="Line 7"/>
          <p:cNvSpPr>
            <a:spLocks noChangeShapeType="1"/>
          </p:cNvSpPr>
          <p:nvPr/>
        </p:nvSpPr>
        <p:spPr bwMode="auto">
          <a:xfrm flipV="1">
            <a:off x="2514600" y="1295400"/>
            <a:ext cx="228600" cy="152400"/>
          </a:xfrm>
          <a:prstGeom prst="line">
            <a:avLst/>
          </a:prstGeom>
          <a:noFill/>
          <a:ln w="9525">
            <a:solidFill>
              <a:schemeClr val="tx1"/>
            </a:solidFill>
            <a:round/>
            <a:headEnd/>
            <a:tailEnd type="triangle" w="med" len="med"/>
          </a:ln>
        </p:spPr>
        <p:txBody>
          <a:bodyPr/>
          <a:lstStyle/>
          <a:p>
            <a:endParaRPr lang="en-US"/>
          </a:p>
        </p:txBody>
      </p:sp>
      <p:sp>
        <p:nvSpPr>
          <p:cNvPr id="40966" name="Line 8"/>
          <p:cNvSpPr>
            <a:spLocks noChangeShapeType="1"/>
          </p:cNvSpPr>
          <p:nvPr/>
        </p:nvSpPr>
        <p:spPr bwMode="auto">
          <a:xfrm flipV="1">
            <a:off x="4191000" y="1600200"/>
            <a:ext cx="228600" cy="152400"/>
          </a:xfrm>
          <a:prstGeom prst="line">
            <a:avLst/>
          </a:prstGeom>
          <a:noFill/>
          <a:ln w="9525">
            <a:solidFill>
              <a:schemeClr val="tx1"/>
            </a:solidFill>
            <a:round/>
            <a:headEnd/>
            <a:tailEnd type="triangle" w="med" len="med"/>
          </a:ln>
        </p:spPr>
        <p:txBody>
          <a:bodyPr/>
          <a:lstStyle/>
          <a:p>
            <a:endParaRPr lang="en-US"/>
          </a:p>
        </p:txBody>
      </p:sp>
      <p:sp>
        <p:nvSpPr>
          <p:cNvPr id="40967" name="Line 9"/>
          <p:cNvSpPr>
            <a:spLocks noChangeShapeType="1"/>
          </p:cNvSpPr>
          <p:nvPr/>
        </p:nvSpPr>
        <p:spPr bwMode="auto">
          <a:xfrm flipV="1">
            <a:off x="4572000" y="838200"/>
            <a:ext cx="228600" cy="152400"/>
          </a:xfrm>
          <a:prstGeom prst="line">
            <a:avLst/>
          </a:prstGeom>
          <a:noFill/>
          <a:ln w="9525">
            <a:solidFill>
              <a:schemeClr val="tx1"/>
            </a:solidFill>
            <a:round/>
            <a:headEnd/>
            <a:tailEnd type="triangle" w="med" len="med"/>
          </a:ln>
        </p:spPr>
        <p:txBody>
          <a:bodyPr/>
          <a:lstStyle/>
          <a:p>
            <a:endParaRPr lang="en-US"/>
          </a:p>
        </p:txBody>
      </p:sp>
      <p:sp>
        <p:nvSpPr>
          <p:cNvPr id="40968" name="Line 10"/>
          <p:cNvSpPr>
            <a:spLocks noChangeShapeType="1"/>
          </p:cNvSpPr>
          <p:nvPr/>
        </p:nvSpPr>
        <p:spPr bwMode="auto">
          <a:xfrm flipV="1">
            <a:off x="5638800" y="1524000"/>
            <a:ext cx="228600" cy="152400"/>
          </a:xfrm>
          <a:prstGeom prst="line">
            <a:avLst/>
          </a:prstGeom>
          <a:noFill/>
          <a:ln w="9525">
            <a:solidFill>
              <a:schemeClr val="tx1"/>
            </a:solidFill>
            <a:round/>
            <a:headEnd/>
            <a:tailEnd type="triangle" w="med" len="med"/>
          </a:ln>
        </p:spPr>
        <p:txBody>
          <a:bodyPr/>
          <a:lstStyle/>
          <a:p>
            <a:endParaRPr lang="en-US"/>
          </a:p>
        </p:txBody>
      </p:sp>
      <p:sp>
        <p:nvSpPr>
          <p:cNvPr id="40969" name="Text Box 11"/>
          <p:cNvSpPr txBox="1">
            <a:spLocks noChangeArrowheads="1"/>
          </p:cNvSpPr>
          <p:nvPr/>
        </p:nvSpPr>
        <p:spPr bwMode="auto">
          <a:xfrm>
            <a:off x="685800" y="5348288"/>
            <a:ext cx="7816850" cy="1412875"/>
          </a:xfrm>
          <a:prstGeom prst="rect">
            <a:avLst/>
          </a:prstGeom>
          <a:noFill/>
          <a:ln w="9525">
            <a:noFill/>
            <a:miter lim="800000"/>
            <a:headEnd/>
            <a:tailEnd/>
          </a:ln>
        </p:spPr>
        <p:txBody>
          <a:bodyPr wrap="none">
            <a:spAutoFit/>
          </a:bodyPr>
          <a:lstStyle/>
          <a:p>
            <a:pPr>
              <a:lnSpc>
                <a:spcPct val="120000"/>
              </a:lnSpc>
              <a:buFontTx/>
              <a:buChar char="-"/>
            </a:pPr>
            <a:r>
              <a:rPr lang="en-US" b="1"/>
              <a:t>Ammon’s horn (hippocampus major) of the brain and pyramidal cells </a:t>
            </a:r>
          </a:p>
          <a:p>
            <a:pPr>
              <a:lnSpc>
                <a:spcPct val="120000"/>
              </a:lnSpc>
            </a:pPr>
            <a:r>
              <a:rPr lang="en-US" b="1"/>
              <a:t> of the cerebral cortex and Purkinje’s cells of the cerebellum.</a:t>
            </a:r>
          </a:p>
          <a:p>
            <a:pPr>
              <a:lnSpc>
                <a:spcPct val="120000"/>
              </a:lnSpc>
              <a:buFontTx/>
              <a:buChar char="-"/>
            </a:pPr>
            <a:r>
              <a:rPr lang="en-US" b="1"/>
              <a:t>Less commonly in neurones of the thalamus, pons, medulla, spinal </a:t>
            </a:r>
          </a:p>
          <a:p>
            <a:pPr>
              <a:lnSpc>
                <a:spcPct val="120000"/>
              </a:lnSpc>
            </a:pPr>
            <a:r>
              <a:rPr lang="en-US" b="1"/>
              <a:t> cord and sensory ganglia)</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7170"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5122"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11266" name="Picture 2"/>
          <p:cNvPicPr>
            <a:picLocks noGrp="1" noChangeAspect="1" noChangeArrowheads="1"/>
          </p:cNvPicPr>
          <p:nvPr>
            <p:ph idx="1"/>
          </p:nvPr>
        </p:nvPicPr>
        <p:blipFill>
          <a:blip r:embed="rId2"/>
          <a:srcRect/>
          <a:stretch>
            <a:fillRect/>
          </a:stretch>
        </p:blipFill>
        <p:spPr bwMode="auto">
          <a:xfrm>
            <a:off x="1554691" y="1600200"/>
            <a:ext cx="6034617"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sz="half" idx="2"/>
          </p:nvPr>
        </p:nvSpPr>
        <p:spPr>
          <a:xfrm>
            <a:off x="4648200" y="2362200"/>
            <a:ext cx="3808413" cy="4114800"/>
          </a:xfrm>
        </p:spPr>
        <p:txBody>
          <a:bodyPr/>
          <a:lstStyle/>
          <a:p>
            <a:r>
              <a:rPr lang="en-US"/>
              <a:t>Tell an adult immediately</a:t>
            </a:r>
          </a:p>
          <a:p>
            <a:r>
              <a:rPr lang="en-US"/>
              <a:t>Wash the wound out with soap and water</a:t>
            </a:r>
          </a:p>
          <a:p>
            <a:r>
              <a:rPr lang="en-US"/>
              <a:t>Call your doctor right away</a:t>
            </a:r>
          </a:p>
          <a:p>
            <a:pPr>
              <a:buFontTx/>
              <a:buNone/>
            </a:pPr>
            <a:endParaRPr lang="en-US"/>
          </a:p>
        </p:txBody>
      </p:sp>
      <p:pic>
        <p:nvPicPr>
          <p:cNvPr id="53251" name="Picture 3"/>
          <p:cNvPicPr>
            <a:picLocks noGrp="1" noChangeAspect="1" noChangeArrowheads="1"/>
          </p:cNvPicPr>
          <p:nvPr>
            <p:ph type="clipArt" sz="half" idx="1"/>
          </p:nvPr>
        </p:nvPicPr>
        <p:blipFill>
          <a:blip r:embed="rId2"/>
          <a:srcRect/>
          <a:stretch>
            <a:fillRect/>
          </a:stretch>
        </p:blipFill>
        <p:spPr>
          <a:xfrm>
            <a:off x="685800" y="2376488"/>
            <a:ext cx="3597275" cy="3886200"/>
          </a:xfrm>
          <a:noFill/>
          <a:ln/>
        </p:spPr>
      </p:pic>
      <p:sp>
        <p:nvSpPr>
          <p:cNvPr id="53252" name="Text Box 4"/>
          <p:cNvSpPr txBox="1">
            <a:spLocks noGrp="1" noChangeArrowheads="1"/>
          </p:cNvSpPr>
          <p:nvPr>
            <p:ph type="title"/>
          </p:nvPr>
        </p:nvSpPr>
        <p:spPr>
          <a:noFill/>
          <a:ln/>
        </p:spPr>
        <p:txBody>
          <a:bodyPr lIns="92075" tIns="46038" rIns="92075" bIns="46038">
            <a:normAutofit fontScale="90000"/>
          </a:bodyPr>
          <a:lstStyle/>
          <a:p>
            <a:pPr algn="ctr" eaLnBrk="0" hangingPunct="0">
              <a:spcBef>
                <a:spcPct val="50000"/>
              </a:spcBef>
            </a:pPr>
            <a:r>
              <a:rPr lang="en-US" b="1" i="0">
                <a:solidFill>
                  <a:schemeClr val="tx1"/>
                </a:solidFill>
                <a:latin typeface="Tahoma" pitchFamily="34" charset="0"/>
              </a:rPr>
              <a:t>If you are bitten or scratched</a:t>
            </a:r>
            <a:endParaRPr lang="en-US" sz="2400" b="1" i="0">
              <a:solidFill>
                <a:schemeClr val="tx1"/>
              </a:solidFill>
              <a:latin typeface="Tahoma" pitchFamily="34" charset="0"/>
            </a:endParaRP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RABIES</a:t>
            </a:r>
            <a:endParaRPr lang="en-IN" dirty="0"/>
          </a:p>
        </p:txBody>
      </p:sp>
      <p:sp>
        <p:nvSpPr>
          <p:cNvPr id="3" name="Content Placeholder 2"/>
          <p:cNvSpPr>
            <a:spLocks noGrp="1"/>
          </p:cNvSpPr>
          <p:nvPr>
            <p:ph idx="1"/>
          </p:nvPr>
        </p:nvSpPr>
        <p:spPr/>
        <p:txBody>
          <a:bodyPr/>
          <a:lstStyle/>
          <a:p>
            <a:r>
              <a:rPr lang="en-US" dirty="0" err="1" smtClean="0">
                <a:solidFill>
                  <a:schemeClr val="bg2">
                    <a:lumMod val="75000"/>
                  </a:schemeClr>
                </a:solidFill>
              </a:rPr>
              <a:t>Zinke</a:t>
            </a:r>
            <a:r>
              <a:rPr lang="en-US" dirty="0" smtClean="0">
                <a:solidFill>
                  <a:schemeClr val="bg2">
                    <a:lumMod val="75000"/>
                  </a:schemeClr>
                </a:solidFill>
              </a:rPr>
              <a:t> in ( 1804) demonstrated the infected saliva of a </a:t>
            </a:r>
            <a:r>
              <a:rPr lang="en-US" dirty="0" err="1" smtClean="0">
                <a:solidFill>
                  <a:schemeClr val="bg2">
                    <a:lumMod val="75000"/>
                  </a:schemeClr>
                </a:solidFill>
              </a:rPr>
              <a:t>rabied</a:t>
            </a:r>
            <a:r>
              <a:rPr lang="en-US" dirty="0" smtClean="0">
                <a:solidFill>
                  <a:schemeClr val="bg2">
                    <a:lumMod val="75000"/>
                  </a:schemeClr>
                </a:solidFill>
              </a:rPr>
              <a:t> dog contain virus.</a:t>
            </a:r>
          </a:p>
          <a:p>
            <a:pPr>
              <a:buNone/>
            </a:pPr>
            <a:endParaRPr lang="en-US" dirty="0" smtClean="0">
              <a:solidFill>
                <a:srgbClr val="0070C0"/>
              </a:solidFill>
            </a:endParaRPr>
          </a:p>
          <a:p>
            <a:r>
              <a:rPr lang="en-US" dirty="0" smtClean="0">
                <a:solidFill>
                  <a:schemeClr val="accent2">
                    <a:lumMod val="75000"/>
                  </a:schemeClr>
                </a:solidFill>
              </a:rPr>
              <a:t>NOEL &amp; CALLINS (1988) -  cloned &amp; sequenced rabies virus.</a:t>
            </a:r>
            <a:endParaRPr lang="en-IN"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522288" y="-95250"/>
            <a:ext cx="8637587" cy="1431925"/>
          </a:xfrm>
        </p:spPr>
        <p:txBody>
          <a:bodyPr>
            <a:normAutofit/>
          </a:bodyPr>
          <a:lstStyle/>
          <a:p>
            <a:pPr eaLnBrk="1" hangingPunct="1"/>
            <a:r>
              <a:rPr lang="en-US" sz="2800" b="1" dirty="0" smtClean="0">
                <a:solidFill>
                  <a:srgbClr val="000000"/>
                </a:solidFill>
                <a:latin typeface="Times New Roman" pitchFamily="18" charset="0"/>
                <a:cs typeface="Times New Roman" pitchFamily="18" charset="0"/>
              </a:rPr>
              <a:t>Cardinal Rules for Prevention of Rabies in the Community</a:t>
            </a:r>
          </a:p>
        </p:txBody>
      </p:sp>
      <p:sp>
        <p:nvSpPr>
          <p:cNvPr id="52227" name="Rectangle 3"/>
          <p:cNvSpPr>
            <a:spLocks noGrp="1" noChangeArrowheads="1"/>
          </p:cNvSpPr>
          <p:nvPr>
            <p:ph type="body" idx="1"/>
          </p:nvPr>
        </p:nvSpPr>
        <p:spPr>
          <a:xfrm>
            <a:off x="609600" y="2101850"/>
            <a:ext cx="8229600" cy="4114800"/>
          </a:xfrm>
        </p:spPr>
        <p:txBody>
          <a:bodyPr/>
          <a:lstStyle/>
          <a:p>
            <a:pPr marL="609600" indent="-609600" eaLnBrk="1" hangingPunct="1">
              <a:buFontTx/>
              <a:buNone/>
            </a:pPr>
            <a:r>
              <a:rPr lang="en-US" sz="2900" b="1" dirty="0" smtClean="0">
                <a:solidFill>
                  <a:srgbClr val="000000"/>
                </a:solidFill>
              </a:rPr>
              <a:t>1</a:t>
            </a:r>
            <a:r>
              <a:rPr lang="en-US" sz="2400" b="1" dirty="0" smtClean="0">
                <a:solidFill>
                  <a:srgbClr val="000000"/>
                </a:solidFill>
                <a:latin typeface="Times New Roman" pitchFamily="18" charset="0"/>
                <a:cs typeface="Times New Roman" pitchFamily="18" charset="0"/>
              </a:rPr>
              <a:t>.  Ensure dogs, cats, and ferrets are UTD on</a:t>
            </a:r>
          </a:p>
          <a:p>
            <a:pPr marL="609600" indent="-609600" eaLnBrk="1" hangingPunct="1">
              <a:buFontTx/>
              <a:buNone/>
            </a:pPr>
            <a:r>
              <a:rPr lang="en-US" sz="2400" b="1" dirty="0" smtClean="0">
                <a:solidFill>
                  <a:srgbClr val="000000"/>
                </a:solidFill>
                <a:latin typeface="Times New Roman" pitchFamily="18" charset="0"/>
                <a:cs typeface="Times New Roman" pitchFamily="18" charset="0"/>
              </a:rPr>
              <a:t>     vaccinations; vaccinations also available</a:t>
            </a:r>
          </a:p>
          <a:p>
            <a:pPr marL="609600" indent="-609600" eaLnBrk="1" hangingPunct="1">
              <a:buFontTx/>
              <a:buNone/>
            </a:pPr>
            <a:r>
              <a:rPr lang="en-US" sz="2400" b="1" dirty="0" smtClean="0">
                <a:solidFill>
                  <a:srgbClr val="000000"/>
                </a:solidFill>
                <a:latin typeface="Times New Roman" pitchFamily="18" charset="0"/>
                <a:cs typeface="Times New Roman" pitchFamily="18" charset="0"/>
              </a:rPr>
              <a:t>     for horses, cattle, and sheep.</a:t>
            </a:r>
          </a:p>
          <a:p>
            <a:pPr marL="609600" indent="-609600" eaLnBrk="1" hangingPunct="1">
              <a:buFontTx/>
              <a:buNone/>
            </a:pPr>
            <a:r>
              <a:rPr lang="en-US" sz="2400" b="1" dirty="0" smtClean="0">
                <a:solidFill>
                  <a:srgbClr val="000000"/>
                </a:solidFill>
                <a:latin typeface="Times New Roman" pitchFamily="18" charset="0"/>
                <a:cs typeface="Times New Roman" pitchFamily="18" charset="0"/>
              </a:rPr>
              <a:t>2.  Keep pets under control; don’t run loose.</a:t>
            </a:r>
          </a:p>
          <a:p>
            <a:pPr marL="609600" indent="-609600" eaLnBrk="1" hangingPunct="1">
              <a:buFontTx/>
              <a:buNone/>
            </a:pPr>
            <a:r>
              <a:rPr lang="en-US" sz="2400" b="1" dirty="0" smtClean="0">
                <a:solidFill>
                  <a:srgbClr val="000000"/>
                </a:solidFill>
                <a:latin typeface="Times New Roman" pitchFamily="18" charset="0"/>
                <a:cs typeface="Times New Roman" pitchFamily="18" charset="0"/>
              </a:rPr>
              <a:t>3.  Avoid contact with stray pets/wild animals.</a:t>
            </a:r>
          </a:p>
          <a:p>
            <a:pPr marL="609600" indent="-609600" eaLnBrk="1" hangingPunct="1">
              <a:buFontTx/>
              <a:buNone/>
            </a:pPr>
            <a:r>
              <a:rPr lang="en-US" sz="2400" b="1" dirty="0" smtClean="0">
                <a:solidFill>
                  <a:srgbClr val="000000"/>
                </a:solidFill>
                <a:latin typeface="Times New Roman" pitchFamily="18" charset="0"/>
                <a:cs typeface="Times New Roman" pitchFamily="18" charset="0"/>
              </a:rPr>
              <a:t>4.  Do not keep wild animals or wild animal</a:t>
            </a:r>
          </a:p>
          <a:p>
            <a:pPr marL="609600" indent="-609600" eaLnBrk="1" hangingPunct="1">
              <a:buFontTx/>
              <a:buNone/>
            </a:pPr>
            <a:r>
              <a:rPr lang="en-US" sz="2400" b="1" dirty="0" smtClean="0">
                <a:solidFill>
                  <a:srgbClr val="000000"/>
                </a:solidFill>
                <a:latin typeface="Times New Roman" pitchFamily="18" charset="0"/>
                <a:cs typeface="Times New Roman" pitchFamily="18" charset="0"/>
              </a:rPr>
              <a:t>     crosses as pets.</a:t>
            </a:r>
          </a:p>
          <a:p>
            <a:pPr marL="609600" indent="-609600" eaLnBrk="1" hangingPunct="1"/>
            <a:endParaRPr lang="en-US" sz="2900" dirty="0" smtClean="0">
              <a:solidFill>
                <a:srgbClr val="0000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rPr>
              <a:t>Pseudorabies</a:t>
            </a:r>
            <a:endParaRPr lang="en-IN" dirty="0">
              <a:solidFill>
                <a:srgbClr val="FF0000"/>
              </a:solidFill>
            </a:endParaRPr>
          </a:p>
        </p:txBody>
      </p:sp>
      <p:sp>
        <p:nvSpPr>
          <p:cNvPr id="3" name="Content Placeholder 2"/>
          <p:cNvSpPr>
            <a:spLocks noGrp="1"/>
          </p:cNvSpPr>
          <p:nvPr>
            <p:ph idx="1"/>
          </p:nvPr>
        </p:nvSpPr>
        <p:spPr/>
        <p:txBody>
          <a:bodyPr>
            <a:normAutofit lnSpcReduction="10000"/>
          </a:bodyPr>
          <a:lstStyle/>
          <a:p>
            <a:r>
              <a:rPr lang="en-IN" dirty="0" smtClean="0">
                <a:solidFill>
                  <a:srgbClr val="C00000"/>
                </a:solidFill>
              </a:rPr>
              <a:t>Synonym:</a:t>
            </a:r>
            <a:r>
              <a:rPr lang="en-IN" b="1" dirty="0" smtClean="0"/>
              <a:t> - AUJESZKY'S DISEASE, INFECTIOUS BULBAR PARALYSIS, MAD ITCH.</a:t>
            </a:r>
          </a:p>
          <a:p>
            <a:pPr>
              <a:buNone/>
            </a:pPr>
            <a:endParaRPr lang="en-US" b="1" dirty="0" smtClean="0"/>
          </a:p>
          <a:p>
            <a:pPr algn="just"/>
            <a:r>
              <a:rPr lang="en-IN" dirty="0" smtClean="0">
                <a:solidFill>
                  <a:srgbClr val="92D050"/>
                </a:solidFill>
              </a:rPr>
              <a:t>Definition - </a:t>
            </a:r>
            <a:r>
              <a:rPr lang="en-IN" sz="2800" dirty="0" smtClean="0"/>
              <a:t>This is a disease affecting many species of animals (pigs, cattle, dogs, cats, sheep and rats etc.)</a:t>
            </a:r>
            <a:r>
              <a:rPr lang="en-US" sz="2800" dirty="0" smtClean="0">
                <a:latin typeface="Times New Roman" pitchFamily="18" charset="0"/>
                <a:cs typeface="Times New Roman" pitchFamily="18" charset="0"/>
              </a:rPr>
              <a:t> but the natural host is the pig.  It is classed as a </a:t>
            </a:r>
            <a:r>
              <a:rPr lang="en-US" sz="2800" dirty="0" err="1" smtClean="0">
                <a:latin typeface="Times New Roman" pitchFamily="18" charset="0"/>
                <a:cs typeface="Times New Roman" pitchFamily="18" charset="0"/>
              </a:rPr>
              <a:t>notifiable</a:t>
            </a:r>
            <a:r>
              <a:rPr lang="en-US" sz="2800" dirty="0" smtClean="0">
                <a:latin typeface="Times New Roman" pitchFamily="18" charset="0"/>
                <a:cs typeface="Times New Roman" pitchFamily="18" charset="0"/>
              </a:rPr>
              <a:t> disease.  </a:t>
            </a:r>
          </a:p>
          <a:p>
            <a:pPr algn="just"/>
            <a:r>
              <a:rPr lang="en-US" sz="2800" dirty="0" smtClean="0">
                <a:latin typeface="Times New Roman" pitchFamily="18" charset="0"/>
                <a:cs typeface="Times New Roman" pitchFamily="18" charset="0"/>
              </a:rPr>
              <a:t>Unfortunately, it is nearly always fatal, and in many cases the swine herds are destroyed to prevent spreading the infection.</a:t>
            </a:r>
          </a:p>
          <a:p>
            <a:endParaRPr lang="en-US" sz="2800" dirty="0" smtClean="0">
              <a:latin typeface="Times New Roman" pitchFamily="18" charset="0"/>
              <a:cs typeface="Times New Roman" pitchFamily="18" charset="0"/>
            </a:endParaRPr>
          </a:p>
          <a:p>
            <a:endParaRPr lang="en-US" sz="2800" dirty="0" smtClean="0"/>
          </a:p>
          <a:p>
            <a:pPr algn="just"/>
            <a:endParaRPr lang="en-IN" sz="28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Aujeszky’s Disease Virus</a:t>
            </a:r>
          </a:p>
        </p:txBody>
      </p:sp>
      <p:sp>
        <p:nvSpPr>
          <p:cNvPr id="21507" name="Rectangle 3"/>
          <p:cNvSpPr>
            <a:spLocks noGrp="1" noChangeArrowheads="1"/>
          </p:cNvSpPr>
          <p:nvPr>
            <p:ph idx="1"/>
          </p:nvPr>
        </p:nvSpPr>
        <p:spPr/>
        <p:txBody>
          <a:bodyPr>
            <a:normAutofit lnSpcReduction="10000"/>
          </a:bodyPr>
          <a:lstStyle/>
          <a:p>
            <a:pPr eaLnBrk="1" hangingPunct="1"/>
            <a:r>
              <a:rPr lang="en-US" altLang="en-US" dirty="0" err="1" smtClean="0"/>
              <a:t>Alphaherpes</a:t>
            </a:r>
            <a:r>
              <a:rPr lang="en-US" altLang="en-US" dirty="0" smtClean="0"/>
              <a:t> virus</a:t>
            </a:r>
          </a:p>
          <a:p>
            <a:pPr lvl="1" eaLnBrk="1" hangingPunct="1"/>
            <a:r>
              <a:rPr lang="en-US" altLang="en-US" dirty="0" smtClean="0"/>
              <a:t>Genus: </a:t>
            </a:r>
            <a:r>
              <a:rPr lang="en-US" altLang="en-US" i="1" dirty="0" err="1" smtClean="0"/>
              <a:t>Varicello</a:t>
            </a:r>
            <a:r>
              <a:rPr lang="en-US" altLang="en-US" i="1" dirty="0" smtClean="0"/>
              <a:t> virus</a:t>
            </a:r>
          </a:p>
          <a:p>
            <a:pPr lvl="1"/>
            <a:r>
              <a:rPr lang="en-IN" dirty="0" smtClean="0"/>
              <a:t>Herpes virus </a:t>
            </a:r>
            <a:r>
              <a:rPr lang="en-US" dirty="0" smtClean="0">
                <a:latin typeface="Times New Roman" pitchFamily="18" charset="0"/>
                <a:cs typeface="Times New Roman" pitchFamily="18" charset="0"/>
              </a:rPr>
              <a:t>family (HV </a:t>
            </a:r>
            <a:r>
              <a:rPr lang="en-US" dirty="0" err="1" smtClean="0">
                <a:latin typeface="Times New Roman" pitchFamily="18" charset="0"/>
                <a:cs typeface="Times New Roman" pitchFamily="18" charset="0"/>
              </a:rPr>
              <a:t>Suis</a:t>
            </a:r>
            <a:r>
              <a:rPr lang="en-US" dirty="0" smtClean="0">
                <a:latin typeface="Times New Roman" pitchFamily="18" charset="0"/>
                <a:cs typeface="Times New Roman" pitchFamily="18" charset="0"/>
              </a:rPr>
              <a:t>)</a:t>
            </a:r>
            <a:endParaRPr lang="en-US" altLang="en-US" i="1" dirty="0" smtClean="0"/>
          </a:p>
          <a:p>
            <a:pPr lvl="1" eaLnBrk="1" hangingPunct="1"/>
            <a:r>
              <a:rPr lang="en-US" altLang="en-US" dirty="0" smtClean="0"/>
              <a:t>Single serotype</a:t>
            </a:r>
          </a:p>
          <a:p>
            <a:pPr eaLnBrk="1" hangingPunct="1"/>
            <a:r>
              <a:rPr lang="en-US" altLang="en-US" dirty="0" smtClean="0"/>
              <a:t>Highly contagious</a:t>
            </a:r>
          </a:p>
          <a:p>
            <a:pPr eaLnBrk="1" hangingPunct="1"/>
            <a:r>
              <a:rPr lang="en-US" altLang="en-US" dirty="0" smtClean="0"/>
              <a:t>Natural hosts</a:t>
            </a:r>
          </a:p>
          <a:p>
            <a:pPr lvl="1" eaLnBrk="1" hangingPunct="1"/>
            <a:r>
              <a:rPr lang="en-US" altLang="en-US" dirty="0" smtClean="0"/>
              <a:t>Domestic and feral swine</a:t>
            </a:r>
          </a:p>
          <a:p>
            <a:pPr lvl="2" eaLnBrk="1" hangingPunct="1"/>
            <a:r>
              <a:rPr lang="en-US" altLang="en-US" dirty="0" smtClean="0"/>
              <a:t>Can become latent carriers</a:t>
            </a:r>
          </a:p>
          <a:p>
            <a:pPr lvl="1" eaLnBrk="1" hangingPunct="1"/>
            <a:r>
              <a:rPr lang="en-US" altLang="en-US" dirty="0" smtClean="0"/>
              <a:t>Most mammals are susceptible</a:t>
            </a:r>
          </a:p>
        </p:txBody>
      </p:sp>
      <p:sp>
        <p:nvSpPr>
          <p:cNvPr id="21508"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sp>
        <p:nvSpPr>
          <p:cNvPr id="21509" name="Text Box 20"/>
          <p:cNvSpPr txBox="1">
            <a:spLocks noChangeArrowheads="1"/>
          </p:cNvSpPr>
          <p:nvPr/>
        </p:nvSpPr>
        <p:spPr bwMode="auto">
          <a:xfrm>
            <a:off x="4953000" y="4191000"/>
            <a:ext cx="2133600" cy="244475"/>
          </a:xfrm>
          <a:prstGeom prst="rect">
            <a:avLst/>
          </a:prstGeom>
          <a:noFill/>
          <a:ln w="9525">
            <a:noFill/>
            <a:miter lim="800000"/>
            <a:headEnd/>
            <a:tailEnd/>
          </a:ln>
        </p:spPr>
        <p:txBody>
          <a:bodyPr>
            <a:spAutoFit/>
          </a:bodyPr>
          <a:lstStyle/>
          <a:p>
            <a:pPr>
              <a:spcBef>
                <a:spcPct val="50000"/>
              </a:spcBef>
            </a:pPr>
            <a:endParaRPr lang="en-US" altLang="en-US" sz="1000">
              <a:solidFill>
                <a:srgbClr val="B2B2B2"/>
              </a:solidFill>
            </a:endParaRPr>
          </a:p>
        </p:txBody>
      </p:sp>
      <p:pic>
        <p:nvPicPr>
          <p:cNvPr id="21510" name="Picture 8"/>
          <p:cNvPicPr>
            <a:picLocks noChangeAspect="1" noChangeArrowheads="1"/>
          </p:cNvPicPr>
          <p:nvPr/>
        </p:nvPicPr>
        <p:blipFill>
          <a:blip r:embed="rId3"/>
          <a:srcRect/>
          <a:stretch>
            <a:fillRect/>
          </a:stretch>
        </p:blipFill>
        <p:spPr bwMode="auto">
          <a:xfrm>
            <a:off x="5638800" y="1712913"/>
            <a:ext cx="2903538" cy="3240087"/>
          </a:xfrm>
          <a:prstGeom prst="rect">
            <a:avLst/>
          </a:prstGeom>
          <a:solidFill>
            <a:srgbClr val="FFFFFF"/>
          </a:solidFill>
          <a:ln w="28575">
            <a:solidFill>
              <a:srgbClr val="E5B429"/>
            </a:solidFill>
            <a:miter lim="800000"/>
            <a:headEnd/>
            <a:tailEnd/>
          </a:ln>
          <a:effectLst>
            <a:outerShdw dist="20000" dir="5400000" rotWithShape="0">
              <a:srgbClr val="000000">
                <a:alpha val="37999"/>
              </a:srgbClr>
            </a:outerShdw>
          </a:effectLst>
        </p:spPr>
      </p:pic>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lumMod val="75000"/>
                  </a:schemeClr>
                </a:solidFill>
                <a:latin typeface="Times New Roman" pitchFamily="18" charset="0"/>
                <a:cs typeface="Times New Roman" pitchFamily="18" charset="0"/>
              </a:rPr>
              <a:t>Transmission</a:t>
            </a:r>
            <a:endParaRPr lang="en-IN" dirty="0"/>
          </a:p>
        </p:txBody>
      </p:sp>
      <p:pic>
        <p:nvPicPr>
          <p:cNvPr id="2050" name="Picture 2"/>
          <p:cNvPicPr>
            <a:picLocks noGrp="1" noChangeAspect="1" noChangeArrowheads="1"/>
          </p:cNvPicPr>
          <p:nvPr>
            <p:ph idx="1"/>
          </p:nvPr>
        </p:nvPicPr>
        <p:blipFill>
          <a:blip r:embed="rId2"/>
          <a:srcRect/>
          <a:stretch>
            <a:fillRect/>
          </a:stretch>
        </p:blipFill>
        <p:spPr bwMode="auto">
          <a:xfrm>
            <a:off x="381000" y="1371600"/>
            <a:ext cx="8381999" cy="548640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58775" y="260350"/>
            <a:ext cx="8472488" cy="1143000"/>
          </a:xfrm>
        </p:spPr>
        <p:txBody>
          <a:bodyPr/>
          <a:lstStyle/>
          <a:p>
            <a:pPr eaLnBrk="1" hangingPunct="1"/>
            <a:r>
              <a:rPr lang="en-US" altLang="en-US" smtClean="0"/>
              <a:t>Transmission: Other Species</a:t>
            </a:r>
          </a:p>
        </p:txBody>
      </p:sp>
      <p:sp>
        <p:nvSpPr>
          <p:cNvPr id="31747" name="Rectangle 3"/>
          <p:cNvSpPr>
            <a:spLocks noGrp="1" noChangeArrowheads="1"/>
          </p:cNvSpPr>
          <p:nvPr>
            <p:ph idx="1"/>
          </p:nvPr>
        </p:nvSpPr>
        <p:spPr/>
        <p:txBody>
          <a:bodyPr/>
          <a:lstStyle/>
          <a:p>
            <a:pPr eaLnBrk="1" hangingPunct="1"/>
            <a:r>
              <a:rPr lang="en-US" altLang="en-US" smtClean="0"/>
              <a:t>Contact with infected pigs</a:t>
            </a:r>
          </a:p>
          <a:p>
            <a:pPr eaLnBrk="1" hangingPunct="1"/>
            <a:r>
              <a:rPr lang="en-US" altLang="en-US" smtClean="0"/>
              <a:t>Ingestion of contaminated raw meat</a:t>
            </a:r>
          </a:p>
          <a:p>
            <a:pPr eaLnBrk="1" hangingPunct="1"/>
            <a:r>
              <a:rPr lang="en-US" altLang="en-US" smtClean="0"/>
              <a:t>Rarely lateral transmission</a:t>
            </a:r>
          </a:p>
        </p:txBody>
      </p:sp>
      <p:sp>
        <p:nvSpPr>
          <p:cNvPr id="31748"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pic>
        <p:nvPicPr>
          <p:cNvPr id="31749" name="Picture 10" descr="C:\Users\gdvorak\Pictures\Animals\Cattle\cows-Alice Welch-USDA-09di1516-170.jpg"/>
          <p:cNvPicPr>
            <a:picLocks noChangeAspect="1" noChangeArrowheads="1"/>
          </p:cNvPicPr>
          <p:nvPr/>
        </p:nvPicPr>
        <p:blipFill>
          <a:blip r:embed="rId3"/>
          <a:srcRect/>
          <a:stretch>
            <a:fillRect/>
          </a:stretch>
        </p:blipFill>
        <p:spPr bwMode="auto">
          <a:xfrm>
            <a:off x="2744788" y="3536950"/>
            <a:ext cx="1722437" cy="2898775"/>
          </a:xfrm>
          <a:prstGeom prst="rect">
            <a:avLst/>
          </a:prstGeom>
          <a:noFill/>
          <a:ln w="28575">
            <a:solidFill>
              <a:srgbClr val="E5B429"/>
            </a:solidFill>
            <a:miter lim="800000"/>
            <a:headEnd/>
            <a:tailEnd/>
          </a:ln>
        </p:spPr>
      </p:pic>
      <p:pic>
        <p:nvPicPr>
          <p:cNvPr id="31750" name="Picture 11" descr="C:\Users\gdvorak\Pictures\Animals\SHEEP AND GOATS\Sheep\sheep_flickr-creative-commons.jpg"/>
          <p:cNvPicPr>
            <a:picLocks noChangeAspect="1" noChangeArrowheads="1"/>
          </p:cNvPicPr>
          <p:nvPr/>
        </p:nvPicPr>
        <p:blipFill>
          <a:blip r:embed="rId4"/>
          <a:srcRect/>
          <a:stretch>
            <a:fillRect/>
          </a:stretch>
        </p:blipFill>
        <p:spPr bwMode="auto">
          <a:xfrm>
            <a:off x="4506913" y="3525838"/>
            <a:ext cx="1820862" cy="2924175"/>
          </a:xfrm>
          <a:prstGeom prst="rect">
            <a:avLst/>
          </a:prstGeom>
          <a:noFill/>
          <a:ln w="28575">
            <a:solidFill>
              <a:srgbClr val="E5B429"/>
            </a:solidFill>
            <a:miter lim="800000"/>
            <a:headEnd/>
            <a:tailEnd/>
          </a:ln>
        </p:spPr>
      </p:pic>
      <p:pic>
        <p:nvPicPr>
          <p:cNvPr id="31751" name="Picture 9" descr="C:\Users\gdvorak\Pictures\Animals\CATS\Cat_public-domain-image-com.jpg"/>
          <p:cNvPicPr>
            <a:picLocks noChangeAspect="1" noChangeArrowheads="1"/>
          </p:cNvPicPr>
          <p:nvPr/>
        </p:nvPicPr>
        <p:blipFill>
          <a:blip r:embed="rId5"/>
          <a:srcRect/>
          <a:stretch>
            <a:fillRect/>
          </a:stretch>
        </p:blipFill>
        <p:spPr bwMode="auto">
          <a:xfrm>
            <a:off x="820738" y="4306888"/>
            <a:ext cx="1951037" cy="1462087"/>
          </a:xfrm>
          <a:prstGeom prst="rect">
            <a:avLst/>
          </a:prstGeom>
          <a:noFill/>
          <a:ln w="28575">
            <a:solidFill>
              <a:srgbClr val="E5B429"/>
            </a:solidFill>
            <a:miter lim="800000"/>
            <a:headEnd/>
            <a:tailEnd/>
          </a:ln>
        </p:spPr>
      </p:pic>
      <p:pic>
        <p:nvPicPr>
          <p:cNvPr id="31752" name="Picture 13" descr="C:\Users\gdvorak\Pictures\Animals\DOGS\dog-pixabay-com-public-domain.jpg"/>
          <p:cNvPicPr>
            <a:picLocks noChangeAspect="1" noChangeArrowheads="1"/>
          </p:cNvPicPr>
          <p:nvPr/>
        </p:nvPicPr>
        <p:blipFill>
          <a:blip r:embed="rId6"/>
          <a:srcRect/>
          <a:stretch>
            <a:fillRect/>
          </a:stretch>
        </p:blipFill>
        <p:spPr bwMode="auto">
          <a:xfrm>
            <a:off x="6227763" y="4306888"/>
            <a:ext cx="2198687" cy="1462087"/>
          </a:xfrm>
          <a:prstGeom prst="rect">
            <a:avLst/>
          </a:prstGeom>
          <a:noFill/>
          <a:ln w="28575">
            <a:solidFill>
              <a:srgbClr val="E5B429"/>
            </a:solidFill>
            <a:miter lim="800000"/>
            <a:headEnd/>
            <a:tailEnd/>
          </a:ln>
        </p:spPr>
      </p:pic>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Incidence</a:t>
            </a:r>
            <a:br>
              <a:rPr lang="en-IN" dirty="0" smtClean="0"/>
            </a:br>
            <a:endParaRPr lang="en-IN" dirty="0"/>
          </a:p>
        </p:txBody>
      </p:sp>
      <p:sp>
        <p:nvSpPr>
          <p:cNvPr id="3" name="Content Placeholder 2"/>
          <p:cNvSpPr>
            <a:spLocks noGrp="1"/>
          </p:cNvSpPr>
          <p:nvPr>
            <p:ph idx="1"/>
          </p:nvPr>
        </p:nvSpPr>
        <p:spPr/>
        <p:txBody>
          <a:bodyPr/>
          <a:lstStyle/>
          <a:p>
            <a:pPr algn="just"/>
            <a:r>
              <a:rPr lang="en-IN" dirty="0" smtClean="0"/>
              <a:t>The disease was first described in 1902 by </a:t>
            </a:r>
            <a:r>
              <a:rPr lang="en-IN" dirty="0" err="1" smtClean="0"/>
              <a:t>Aujeszky</a:t>
            </a:r>
            <a:r>
              <a:rPr lang="en-IN" dirty="0" smtClean="0"/>
              <a:t> in Hungary, but is now known to occur in many parts of the world including India</a:t>
            </a:r>
          </a:p>
          <a:p>
            <a:endParaRPr lang="en-IN" dirty="0"/>
          </a:p>
        </p:txBody>
      </p:sp>
      <p:pic>
        <p:nvPicPr>
          <p:cNvPr id="4" name="Picture 4" descr="DSC02103 (Large)"/>
          <p:cNvPicPr>
            <a:picLocks noChangeAspect="1" noChangeArrowheads="1"/>
          </p:cNvPicPr>
          <p:nvPr/>
        </p:nvPicPr>
        <p:blipFill>
          <a:blip r:embed="rId2"/>
          <a:srcRect/>
          <a:stretch>
            <a:fillRect/>
          </a:stretch>
        </p:blipFill>
        <p:spPr bwMode="auto">
          <a:xfrm>
            <a:off x="3124200" y="3429000"/>
            <a:ext cx="3200400" cy="2400300"/>
          </a:xfrm>
          <a:prstGeom prst="rect">
            <a:avLst/>
          </a:prstGeom>
          <a:noFill/>
          <a:ln w="28575">
            <a:solidFill>
              <a:srgbClr val="E5B429"/>
            </a:solid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mtClean="0"/>
              <a:t>History</a:t>
            </a:r>
          </a:p>
        </p:txBody>
      </p:sp>
      <p:sp>
        <p:nvSpPr>
          <p:cNvPr id="11267" name="Rectangle 3"/>
          <p:cNvSpPr>
            <a:spLocks noGrp="1" noChangeArrowheads="1"/>
          </p:cNvSpPr>
          <p:nvPr>
            <p:ph idx="1"/>
          </p:nvPr>
        </p:nvSpPr>
        <p:spPr/>
        <p:txBody>
          <a:bodyPr>
            <a:normAutofit fontScale="92500"/>
          </a:bodyPr>
          <a:lstStyle/>
          <a:p>
            <a:pPr eaLnBrk="1" hangingPunct="1">
              <a:defRPr/>
            </a:pPr>
            <a:r>
              <a:rPr lang="en-US" dirty="0" smtClean="0"/>
              <a:t>1902, Hungary</a:t>
            </a:r>
          </a:p>
          <a:p>
            <a:pPr lvl="1" eaLnBrk="1" hangingPunct="1">
              <a:defRPr/>
            </a:pPr>
            <a:r>
              <a:rPr lang="en-US" dirty="0" smtClean="0"/>
              <a:t>Aujeszky first identifies                       ADV in cattle and dogs</a:t>
            </a:r>
          </a:p>
          <a:p>
            <a:pPr lvl="1" eaLnBrk="1" hangingPunct="1">
              <a:defRPr/>
            </a:pPr>
            <a:r>
              <a:rPr lang="en-US" dirty="0" smtClean="0"/>
              <a:t>Determines swine are                             natural hosts</a:t>
            </a:r>
          </a:p>
          <a:p>
            <a:pPr eaLnBrk="1" hangingPunct="1">
              <a:defRPr/>
            </a:pPr>
            <a:r>
              <a:rPr lang="en-US" dirty="0" smtClean="0"/>
              <a:t>1931, U.S. </a:t>
            </a:r>
          </a:p>
          <a:p>
            <a:pPr lvl="1" eaLnBrk="1" hangingPunct="1">
              <a:defRPr/>
            </a:pPr>
            <a:r>
              <a:rPr lang="en-US" dirty="0" smtClean="0"/>
              <a:t>“Mad itch” recognized as                       Aujeszky’s disease</a:t>
            </a:r>
          </a:p>
          <a:p>
            <a:pPr eaLnBrk="1" hangingPunct="1">
              <a:defRPr/>
            </a:pPr>
            <a:r>
              <a:rPr lang="en-US" dirty="0" smtClean="0"/>
              <a:t>1983, U.S.</a:t>
            </a:r>
          </a:p>
          <a:p>
            <a:pPr lvl="1" eaLnBrk="1" hangingPunct="1">
              <a:defRPr/>
            </a:pPr>
            <a:r>
              <a:rPr lang="en-US" dirty="0" smtClean="0"/>
              <a:t>18.8% U.S. breeding swine seropositive</a:t>
            </a:r>
          </a:p>
        </p:txBody>
      </p:sp>
      <p:sp>
        <p:nvSpPr>
          <p:cNvPr id="23556" name="Footer Placeholder 4"/>
          <p:cNvSpPr>
            <a:spLocks noGrp="1"/>
          </p:cNvSpPr>
          <p:nvPr>
            <p:ph type="ftr" sz="quarter" idx="11"/>
          </p:nvPr>
        </p:nvSpPr>
        <p:spPr>
          <a:noFill/>
        </p:spPr>
        <p:txBody>
          <a:bodyPr/>
          <a:lstStyle/>
          <a:p>
            <a:pPr eaLnBrk="0" hangingPunct="0"/>
            <a:r>
              <a:rPr lang="en-US" altLang="en-US" smtClean="0"/>
              <a:t>Center for Food Security and Public Health, Iowa State University, 2011</a:t>
            </a:r>
          </a:p>
        </p:txBody>
      </p:sp>
      <p:pic>
        <p:nvPicPr>
          <p:cNvPr id="23557" name="Picture 4" descr="PHOTO_aujeszkyaladar"/>
          <p:cNvPicPr>
            <a:picLocks noChangeAspect="1" noChangeArrowheads="1"/>
          </p:cNvPicPr>
          <p:nvPr/>
        </p:nvPicPr>
        <p:blipFill>
          <a:blip r:embed="rId3"/>
          <a:srcRect/>
          <a:stretch>
            <a:fillRect/>
          </a:stretch>
        </p:blipFill>
        <p:spPr bwMode="auto">
          <a:xfrm>
            <a:off x="5913438" y="1633538"/>
            <a:ext cx="2582862" cy="2803525"/>
          </a:xfrm>
          <a:prstGeom prst="rect">
            <a:avLst/>
          </a:prstGeom>
          <a:noFill/>
          <a:ln w="28575">
            <a:solidFill>
              <a:srgbClr val="E5B429"/>
            </a:solidFill>
            <a:miter lim="800000"/>
            <a:headEnd/>
            <a:tailEnd/>
          </a:ln>
        </p:spPr>
      </p:pic>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smtClean="0"/>
              <a:t>Pseudorabies Eradication</a:t>
            </a:r>
          </a:p>
        </p:txBody>
      </p:sp>
      <p:sp>
        <p:nvSpPr>
          <p:cNvPr id="24579" name="Rectangle 3"/>
          <p:cNvSpPr>
            <a:spLocks noGrp="1" noChangeArrowheads="1"/>
          </p:cNvSpPr>
          <p:nvPr>
            <p:ph idx="1"/>
          </p:nvPr>
        </p:nvSpPr>
        <p:spPr/>
        <p:txBody>
          <a:bodyPr>
            <a:normAutofit fontScale="92500" lnSpcReduction="10000"/>
          </a:bodyPr>
          <a:lstStyle/>
          <a:p>
            <a:pPr eaLnBrk="1" hangingPunct="1"/>
            <a:r>
              <a:rPr lang="en-US" altLang="en-US" dirty="0" smtClean="0"/>
              <a:t>1989</a:t>
            </a:r>
          </a:p>
          <a:p>
            <a:pPr lvl="1" eaLnBrk="1" hangingPunct="1"/>
            <a:r>
              <a:rPr lang="en-US" altLang="en-US" dirty="0" smtClean="0"/>
              <a:t>National </a:t>
            </a:r>
            <a:r>
              <a:rPr lang="en-US" altLang="en-US" dirty="0" err="1" smtClean="0"/>
              <a:t>Pseudorabies</a:t>
            </a:r>
            <a:r>
              <a:rPr lang="en-US" altLang="en-US" dirty="0" smtClean="0"/>
              <a:t> Eradication Program implemented</a:t>
            </a:r>
          </a:p>
          <a:p>
            <a:pPr lvl="2"/>
            <a:r>
              <a:rPr lang="en-US" altLang="en-US" dirty="0" smtClean="0"/>
              <a:t>USDA-APHIS, States and producers (</a:t>
            </a:r>
            <a:r>
              <a:rPr lang="en-IN" dirty="0" smtClean="0"/>
              <a:t>United States Department of Agriculture, Animal and Plant Health Inspection Service)</a:t>
            </a:r>
            <a:endParaRPr lang="en-US" altLang="en-US" dirty="0" smtClean="0"/>
          </a:p>
          <a:p>
            <a:pPr lvl="2" eaLnBrk="1" hangingPunct="1"/>
            <a:r>
              <a:rPr lang="en-US" altLang="en-US" dirty="0" smtClean="0"/>
              <a:t>Over 8000 herds identified</a:t>
            </a:r>
          </a:p>
          <a:p>
            <a:pPr eaLnBrk="1" hangingPunct="1"/>
            <a:r>
              <a:rPr lang="en-US" altLang="en-US" dirty="0" smtClean="0"/>
              <a:t>2004</a:t>
            </a:r>
          </a:p>
          <a:p>
            <a:pPr lvl="1" eaLnBrk="1" hangingPunct="1"/>
            <a:r>
              <a:rPr lang="en-US" altLang="en-US" dirty="0" smtClean="0"/>
              <a:t>U.S. commercial swine herds declared </a:t>
            </a:r>
            <a:r>
              <a:rPr lang="en-US" altLang="en-US" dirty="0" err="1" smtClean="0"/>
              <a:t>pseudorabies</a:t>
            </a:r>
            <a:r>
              <a:rPr lang="en-US" altLang="en-US" dirty="0" smtClean="0"/>
              <a:t> free</a:t>
            </a:r>
          </a:p>
          <a:p>
            <a:pPr lvl="1" eaLnBrk="1" hangingPunct="1"/>
            <a:r>
              <a:rPr lang="en-US" altLang="en-US" dirty="0" smtClean="0"/>
              <a:t>Still present in feral swine</a:t>
            </a:r>
          </a:p>
        </p:txBody>
      </p:sp>
      <p:sp>
        <p:nvSpPr>
          <p:cNvPr id="24580" name="Footer Placeholder 4"/>
          <p:cNvSpPr>
            <a:spLocks noGrp="1"/>
          </p:cNvSpPr>
          <p:nvPr>
            <p:ph type="ftr" sz="quarter" idx="11"/>
          </p:nvPr>
        </p:nvSpPr>
        <p:spPr>
          <a:noFill/>
        </p:spPr>
        <p:txBody>
          <a:bodyPr/>
          <a:lstStyle/>
          <a:p>
            <a:pPr eaLnBrk="0" hangingPunct="0"/>
            <a:r>
              <a:rPr lang="en-US" altLang="en-US" smtClean="0"/>
              <a:t>Center for Food Security and Public Health, Iowa State University, 2011</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Pathogenesis</a:t>
            </a:r>
            <a:br>
              <a:rPr lang="en-IN" dirty="0" smtClean="0"/>
            </a:br>
            <a:endParaRPr lang="en-IN" dirty="0"/>
          </a:p>
        </p:txBody>
      </p:sp>
      <p:sp>
        <p:nvSpPr>
          <p:cNvPr id="3" name="Content Placeholder 2"/>
          <p:cNvSpPr>
            <a:spLocks noGrp="1"/>
          </p:cNvSpPr>
          <p:nvPr>
            <p:ph idx="1"/>
          </p:nvPr>
        </p:nvSpPr>
        <p:spPr/>
        <p:txBody>
          <a:bodyPr>
            <a:normAutofit fontScale="92500"/>
          </a:bodyPr>
          <a:lstStyle/>
          <a:p>
            <a:pPr algn="just"/>
            <a:r>
              <a:rPr lang="en-IN" dirty="0" smtClean="0"/>
              <a:t>After natural infection, the primary site of viral replication is nasal, pharyngeal, or </a:t>
            </a:r>
            <a:r>
              <a:rPr lang="en-IN" dirty="0" err="1" smtClean="0"/>
              <a:t>tonsillar</a:t>
            </a:r>
            <a:r>
              <a:rPr lang="en-IN" dirty="0" smtClean="0"/>
              <a:t> epithelium. </a:t>
            </a:r>
          </a:p>
          <a:p>
            <a:pPr algn="just"/>
            <a:r>
              <a:rPr lang="en-IN" dirty="0" smtClean="0"/>
              <a:t>Virus affects all embryonic layers</a:t>
            </a:r>
          </a:p>
          <a:p>
            <a:pPr algn="just"/>
            <a:r>
              <a:rPr lang="en-IN" dirty="0" smtClean="0"/>
              <a:t>The virus spreads via the </a:t>
            </a:r>
            <a:r>
              <a:rPr lang="en-IN" dirty="0" err="1" smtClean="0"/>
              <a:t>lymphatics</a:t>
            </a:r>
            <a:r>
              <a:rPr lang="en-IN" dirty="0" smtClean="0"/>
              <a:t> to regional lymph nodes, where replication continues</a:t>
            </a:r>
          </a:p>
          <a:p>
            <a:pPr algn="just"/>
            <a:r>
              <a:rPr lang="en-US" dirty="0" smtClean="0"/>
              <a:t>Virus spread to the brain through by the way of olfactory, </a:t>
            </a:r>
            <a:r>
              <a:rPr lang="en-US" dirty="0" err="1" smtClean="0"/>
              <a:t>glosso</a:t>
            </a:r>
            <a:r>
              <a:rPr lang="en-US" dirty="0" smtClean="0"/>
              <a:t>-pharyngeal or trigeminal nerve.</a:t>
            </a:r>
            <a:endParaRPr lang="en-IN"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Pathogenesis</a:t>
            </a:r>
            <a:br>
              <a:rPr lang="en-IN" dirty="0" smtClean="0"/>
            </a:br>
            <a:endParaRPr lang="en-IN" dirty="0"/>
          </a:p>
        </p:txBody>
      </p:sp>
      <p:sp>
        <p:nvSpPr>
          <p:cNvPr id="3" name="Content Placeholder 2"/>
          <p:cNvSpPr>
            <a:spLocks noGrp="1"/>
          </p:cNvSpPr>
          <p:nvPr>
            <p:ph idx="1"/>
          </p:nvPr>
        </p:nvSpPr>
        <p:spPr/>
        <p:txBody>
          <a:bodyPr>
            <a:normAutofit/>
          </a:bodyPr>
          <a:lstStyle/>
          <a:p>
            <a:r>
              <a:rPr lang="en-IN" dirty="0" smtClean="0"/>
              <a:t>Via Peripheral nerves invade into the sp. cord- local reaction on the muscle and fascia- necrosis</a:t>
            </a:r>
          </a:p>
          <a:p>
            <a:r>
              <a:rPr lang="en-IN" dirty="0" smtClean="0"/>
              <a:t>Spinal cord – Ganglia showed neuronal degeneration and proliferation of </a:t>
            </a:r>
            <a:r>
              <a:rPr lang="en-IN" dirty="0" err="1" smtClean="0"/>
              <a:t>glial</a:t>
            </a:r>
            <a:r>
              <a:rPr lang="en-IN" dirty="0" smtClean="0"/>
              <a:t> cells</a:t>
            </a:r>
          </a:p>
          <a:p>
            <a:r>
              <a:rPr lang="en-IN" dirty="0" err="1" smtClean="0"/>
              <a:t>Pruritus</a:t>
            </a:r>
            <a:r>
              <a:rPr lang="en-IN" dirty="0" smtClean="0"/>
              <a:t> (itching)</a:t>
            </a:r>
          </a:p>
          <a:p>
            <a:r>
              <a:rPr lang="en-IN" dirty="0" smtClean="0"/>
              <a:t>Non purulent encephalomyelitis.</a:t>
            </a:r>
          </a:p>
          <a:p>
            <a:endParaRPr lang="en-I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RABIES</a:t>
            </a:r>
            <a:endParaRPr lang="en-IN" dirty="0">
              <a:solidFill>
                <a:srgbClr val="FF0000"/>
              </a:solidFill>
            </a:endParaRPr>
          </a:p>
        </p:txBody>
      </p:sp>
      <p:pic>
        <p:nvPicPr>
          <p:cNvPr id="1026" name="Picture 2"/>
          <p:cNvPicPr>
            <a:picLocks noGrp="1" noChangeAspect="1" noChangeArrowheads="1"/>
          </p:cNvPicPr>
          <p:nvPr>
            <p:ph idx="1"/>
          </p:nvPr>
        </p:nvPicPr>
        <p:blipFill>
          <a:blip r:embed="rId2"/>
          <a:srcRect/>
          <a:stretch>
            <a:fillRect/>
          </a:stretch>
        </p:blipFill>
        <p:spPr bwMode="auto">
          <a:xfrm>
            <a:off x="609600" y="990600"/>
            <a:ext cx="7848599" cy="56919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Pathogenesis</a:t>
            </a:r>
            <a:br>
              <a:rPr lang="en-IN" dirty="0" smtClean="0"/>
            </a:br>
            <a:endParaRPr lang="en-IN" dirty="0"/>
          </a:p>
        </p:txBody>
      </p:sp>
      <p:sp>
        <p:nvSpPr>
          <p:cNvPr id="3" name="Content Placeholder 2"/>
          <p:cNvSpPr>
            <a:spLocks noGrp="1"/>
          </p:cNvSpPr>
          <p:nvPr>
            <p:ph idx="1"/>
          </p:nvPr>
        </p:nvSpPr>
        <p:spPr/>
        <p:txBody>
          <a:bodyPr>
            <a:normAutofit fontScale="92500" lnSpcReduction="20000"/>
          </a:bodyPr>
          <a:lstStyle/>
          <a:p>
            <a:pPr algn="just"/>
            <a:r>
              <a:rPr lang="en-IN" dirty="0" smtClean="0"/>
              <a:t>Virus also spreads via nervous tissue to the brain, where it replicates, preferentially in neurons of the </a:t>
            </a:r>
            <a:r>
              <a:rPr lang="en-IN" dirty="0" err="1" smtClean="0"/>
              <a:t>pons</a:t>
            </a:r>
            <a:r>
              <a:rPr lang="en-IN" dirty="0" smtClean="0"/>
              <a:t> and medulla.</a:t>
            </a:r>
          </a:p>
          <a:p>
            <a:pPr algn="just"/>
            <a:r>
              <a:rPr lang="en-IN" dirty="0" smtClean="0"/>
              <a:t> In addition, virus has been isolated from alveolar macrophages, bronchial epithelium, spleen, lymph nodes, </a:t>
            </a:r>
            <a:r>
              <a:rPr lang="en-IN" dirty="0" err="1" smtClean="0"/>
              <a:t>trophoblasts</a:t>
            </a:r>
            <a:r>
              <a:rPr lang="en-IN" dirty="0" smtClean="0"/>
              <a:t>, embryos, and </a:t>
            </a:r>
            <a:r>
              <a:rPr lang="en-IN" dirty="0" err="1" smtClean="0"/>
              <a:t>luteal</a:t>
            </a:r>
            <a:r>
              <a:rPr lang="en-IN" dirty="0" smtClean="0"/>
              <a:t> cells.</a:t>
            </a:r>
          </a:p>
          <a:p>
            <a:pPr algn="just"/>
            <a:r>
              <a:rPr lang="en-IN" dirty="0" smtClean="0"/>
              <a:t>Viral excretion begins ~2–5 days after infection, and virus can be recovered from nasal secretions, </a:t>
            </a:r>
            <a:r>
              <a:rPr lang="en-IN" dirty="0" err="1" smtClean="0"/>
              <a:t>tonsillar</a:t>
            </a:r>
            <a:r>
              <a:rPr lang="en-IN" dirty="0" smtClean="0"/>
              <a:t> epithelium, vaginal and </a:t>
            </a:r>
            <a:r>
              <a:rPr lang="en-IN" dirty="0" err="1" smtClean="0"/>
              <a:t>preputial</a:t>
            </a:r>
            <a:r>
              <a:rPr lang="en-IN" dirty="0" smtClean="0"/>
              <a:t> secretions, milk, or urine for &gt;2 wk.</a:t>
            </a:r>
            <a:endParaRPr lang="en-IN"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Clinical signs</a:t>
            </a:r>
            <a:br>
              <a:rPr lang="en-IN" dirty="0" smtClean="0"/>
            </a:br>
            <a:endParaRPr lang="en-IN" dirty="0"/>
          </a:p>
        </p:txBody>
      </p:sp>
      <p:sp>
        <p:nvSpPr>
          <p:cNvPr id="3" name="Content Placeholder 2"/>
          <p:cNvSpPr>
            <a:spLocks noGrp="1"/>
          </p:cNvSpPr>
          <p:nvPr>
            <p:ph idx="1"/>
          </p:nvPr>
        </p:nvSpPr>
        <p:spPr/>
        <p:txBody>
          <a:bodyPr/>
          <a:lstStyle/>
          <a:p>
            <a:pPr algn="just"/>
            <a:r>
              <a:rPr lang="en-IN" b="1" dirty="0" smtClean="0"/>
              <a:t>Cattle</a:t>
            </a:r>
            <a:endParaRPr lang="en-IN" dirty="0" smtClean="0"/>
          </a:p>
          <a:p>
            <a:pPr lvl="1" algn="just"/>
            <a:r>
              <a:rPr lang="en-IN" dirty="0" smtClean="0"/>
              <a:t>Biting and kicking with </a:t>
            </a:r>
            <a:r>
              <a:rPr lang="en-IN" dirty="0" err="1" smtClean="0"/>
              <a:t>continuou</a:t>
            </a:r>
            <a:r>
              <a:rPr lang="en-IN" dirty="0" smtClean="0"/>
              <a:t> maniacal </a:t>
            </a:r>
            <a:r>
              <a:rPr lang="en-IN" dirty="0" err="1" smtClean="0"/>
              <a:t>behavior</a:t>
            </a:r>
            <a:r>
              <a:rPr lang="en-IN" dirty="0" smtClean="0"/>
              <a:t>.</a:t>
            </a:r>
          </a:p>
          <a:p>
            <a:pPr lvl="1" algn="just"/>
            <a:r>
              <a:rPr lang="en-IN" dirty="0" smtClean="0"/>
              <a:t>Paralysis – Pyrexia and death within 6 to 48 hrs.</a:t>
            </a:r>
          </a:p>
          <a:p>
            <a:pPr lvl="1" algn="just"/>
            <a:r>
              <a:rPr lang="en-IN" dirty="0" smtClean="0"/>
              <a:t>Some cases - Sudden death without any symptoms.</a:t>
            </a:r>
          </a:p>
          <a:p>
            <a:endParaRPr lang="en-IN"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87338" y="260350"/>
            <a:ext cx="8435975" cy="1143000"/>
          </a:xfrm>
        </p:spPr>
        <p:txBody>
          <a:bodyPr/>
          <a:lstStyle/>
          <a:p>
            <a:pPr eaLnBrk="1" hangingPunct="1"/>
            <a:r>
              <a:rPr lang="en-US" altLang="en-US" smtClean="0"/>
              <a:t>Clinical Signs: Other Species</a:t>
            </a:r>
          </a:p>
        </p:txBody>
      </p:sp>
      <p:sp>
        <p:nvSpPr>
          <p:cNvPr id="35843" name="Rectangle 3"/>
          <p:cNvSpPr>
            <a:spLocks noGrp="1" noChangeArrowheads="1"/>
          </p:cNvSpPr>
          <p:nvPr>
            <p:ph idx="1"/>
          </p:nvPr>
        </p:nvSpPr>
        <p:spPr/>
        <p:txBody>
          <a:bodyPr>
            <a:normAutofit lnSpcReduction="10000"/>
          </a:bodyPr>
          <a:lstStyle/>
          <a:p>
            <a:pPr eaLnBrk="1" hangingPunct="1"/>
            <a:r>
              <a:rPr lang="en-US" altLang="en-US" smtClean="0"/>
              <a:t>Cattle and sheep</a:t>
            </a:r>
          </a:p>
          <a:p>
            <a:pPr lvl="1" eaLnBrk="1" hangingPunct="1"/>
            <a:r>
              <a:rPr lang="en-US" altLang="en-US" smtClean="0"/>
              <a:t>Intense pruritus</a:t>
            </a:r>
          </a:p>
          <a:p>
            <a:pPr lvl="2" eaLnBrk="1" hangingPunct="1"/>
            <a:r>
              <a:rPr lang="en-US" altLang="en-US" smtClean="0"/>
              <a:t>Licking, rubbing,                                       gnawing, self-mutilation</a:t>
            </a:r>
          </a:p>
          <a:p>
            <a:pPr lvl="1" eaLnBrk="1" hangingPunct="1"/>
            <a:r>
              <a:rPr lang="en-US" altLang="en-US" smtClean="0"/>
              <a:t>Neurological signs</a:t>
            </a:r>
          </a:p>
          <a:p>
            <a:pPr eaLnBrk="1" hangingPunct="1"/>
            <a:r>
              <a:rPr lang="en-US" altLang="en-US" smtClean="0"/>
              <a:t>Dogs and cats</a:t>
            </a:r>
          </a:p>
          <a:p>
            <a:pPr lvl="1" eaLnBrk="1" hangingPunct="1"/>
            <a:r>
              <a:rPr lang="en-US" altLang="en-US" smtClean="0"/>
              <a:t>Similar to cattle and sheep</a:t>
            </a:r>
          </a:p>
          <a:p>
            <a:pPr lvl="1" eaLnBrk="1" hangingPunct="1"/>
            <a:r>
              <a:rPr lang="en-US" altLang="en-US" smtClean="0"/>
              <a:t>Resembles rabies</a:t>
            </a:r>
          </a:p>
          <a:p>
            <a:pPr eaLnBrk="1" hangingPunct="1"/>
            <a:r>
              <a:rPr lang="en-US" altLang="en-US" smtClean="0"/>
              <a:t>Death in 1 to 2 days</a:t>
            </a:r>
          </a:p>
        </p:txBody>
      </p:sp>
      <p:sp>
        <p:nvSpPr>
          <p:cNvPr id="35844"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pic>
        <p:nvPicPr>
          <p:cNvPr id="35845" name="Picture 4" descr="Pruritus_www"/>
          <p:cNvPicPr>
            <a:picLocks noChangeAspect="1" noChangeArrowheads="1"/>
          </p:cNvPicPr>
          <p:nvPr/>
        </p:nvPicPr>
        <p:blipFill>
          <a:blip r:embed="rId3"/>
          <a:srcRect/>
          <a:stretch>
            <a:fillRect/>
          </a:stretch>
        </p:blipFill>
        <p:spPr bwMode="auto">
          <a:xfrm>
            <a:off x="5943600" y="1752600"/>
            <a:ext cx="2498725" cy="2214563"/>
          </a:xfrm>
          <a:prstGeom prst="rect">
            <a:avLst/>
          </a:prstGeom>
          <a:noFill/>
          <a:ln w="28575">
            <a:solidFill>
              <a:srgbClr val="E5B429"/>
            </a:solidFill>
            <a:miter lim="800000"/>
            <a:headEnd/>
            <a:tailEnd/>
          </a:ln>
        </p:spPr>
      </p:pic>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pPr algn="just"/>
            <a:r>
              <a:rPr lang="en-US" dirty="0" smtClean="0"/>
              <a:t>Intense itching develops in the skin of the cattle at the point of contest arête 50 hrs.</a:t>
            </a:r>
          </a:p>
          <a:p>
            <a:pPr algn="just"/>
            <a:r>
              <a:rPr lang="en-US" dirty="0" smtClean="0"/>
              <a:t>Ulceration &amp; secondary infection develops.</a:t>
            </a:r>
          </a:p>
          <a:p>
            <a:pPr algn="just"/>
            <a:r>
              <a:rPr lang="en-US" dirty="0" smtClean="0"/>
              <a:t>Paralysis may develop involvement ( </a:t>
            </a:r>
            <a:r>
              <a:rPr lang="en-US" dirty="0" err="1" smtClean="0"/>
              <a:t>i.e</a:t>
            </a:r>
            <a:r>
              <a:rPr lang="en-US" dirty="0" smtClean="0"/>
              <a:t> – of medulla oblongata), hence the name “</a:t>
            </a:r>
            <a:r>
              <a:rPr lang="en-US" dirty="0" err="1" smtClean="0"/>
              <a:t>bullar</a:t>
            </a:r>
            <a:r>
              <a:rPr lang="en-US" dirty="0" smtClean="0"/>
              <a:t> paralysis” ( impairment of function of cranial nerve XI, X, XI and XII)</a:t>
            </a:r>
            <a:endParaRPr lang="en-IN"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ltLang="en-US" smtClean="0"/>
              <a:t>Post Mortem Lesions</a:t>
            </a:r>
          </a:p>
        </p:txBody>
      </p:sp>
      <p:sp>
        <p:nvSpPr>
          <p:cNvPr id="41987" name="Rectangle 3"/>
          <p:cNvSpPr>
            <a:spLocks noGrp="1" noChangeArrowheads="1"/>
          </p:cNvSpPr>
          <p:nvPr>
            <p:ph idx="1"/>
          </p:nvPr>
        </p:nvSpPr>
        <p:spPr/>
        <p:txBody>
          <a:bodyPr>
            <a:normAutofit/>
          </a:bodyPr>
          <a:lstStyle/>
          <a:p>
            <a:pPr eaLnBrk="1" hangingPunct="1">
              <a:defRPr/>
            </a:pPr>
            <a:r>
              <a:rPr lang="en-US" altLang="en-US" dirty="0" smtClean="0"/>
              <a:t>Lesions often subtle or absent</a:t>
            </a:r>
          </a:p>
          <a:p>
            <a:pPr eaLnBrk="1" hangingPunct="1">
              <a:defRPr/>
            </a:pPr>
            <a:r>
              <a:rPr lang="en-US" altLang="en-US" dirty="0" smtClean="0"/>
              <a:t>Serous or </a:t>
            </a:r>
            <a:r>
              <a:rPr lang="en-US" altLang="en-US" dirty="0" err="1" smtClean="0"/>
              <a:t>fibrinonecrotic</a:t>
            </a:r>
            <a:r>
              <a:rPr lang="en-US" altLang="en-US" dirty="0" smtClean="0"/>
              <a:t> rhinitis</a:t>
            </a:r>
          </a:p>
          <a:p>
            <a:pPr eaLnBrk="1" hangingPunct="1">
              <a:defRPr/>
            </a:pPr>
            <a:r>
              <a:rPr lang="en-US" altLang="en-US" dirty="0" smtClean="0"/>
              <a:t>Pulmonary edema, congestion, consolidation</a:t>
            </a:r>
          </a:p>
          <a:p>
            <a:pPr eaLnBrk="1" hangingPunct="1">
              <a:defRPr/>
            </a:pPr>
            <a:r>
              <a:rPr lang="en-US" altLang="en-US" dirty="0" smtClean="0"/>
              <a:t>Congested and                         hemorrhagic                                    lymph nodes</a:t>
            </a:r>
          </a:p>
          <a:p>
            <a:pPr eaLnBrk="1" hangingPunct="1">
              <a:defRPr/>
            </a:pPr>
            <a:r>
              <a:rPr lang="en-US" altLang="en-US" dirty="0" smtClean="0"/>
              <a:t>Necrotic foci inf..                                </a:t>
            </a:r>
            <a:r>
              <a:rPr lang="en-US" altLang="en-US" smtClean="0"/>
              <a:t>other org</a:t>
            </a:r>
            <a:endParaRPr lang="en-US" altLang="en-US" dirty="0" smtClean="0"/>
          </a:p>
        </p:txBody>
      </p:sp>
      <p:sp>
        <p:nvSpPr>
          <p:cNvPr id="36868" name="Footer Placeholder 4"/>
          <p:cNvSpPr>
            <a:spLocks noGrp="1"/>
          </p:cNvSpPr>
          <p:nvPr>
            <p:ph type="ftr" sz="quarter" idx="11"/>
          </p:nvPr>
        </p:nvSpPr>
        <p:spPr>
          <a:noFill/>
        </p:spPr>
        <p:txBody>
          <a:bodyPr/>
          <a:lstStyle/>
          <a:p>
            <a:pPr eaLnBrk="0" hangingPunct="0"/>
            <a:r>
              <a:rPr lang="en-US" altLang="en-US" smtClean="0"/>
              <a:t>Center for Food Security and Public Health, Iowa State University, 2011</a:t>
            </a:r>
          </a:p>
        </p:txBody>
      </p:sp>
      <p:pic>
        <p:nvPicPr>
          <p:cNvPr id="36869" name="Picture 4" descr="PRV Rhinitis - Halbur"/>
          <p:cNvPicPr>
            <a:picLocks noChangeAspect="1" noChangeArrowheads="1"/>
          </p:cNvPicPr>
          <p:nvPr/>
        </p:nvPicPr>
        <p:blipFill>
          <a:blip r:embed="rId3"/>
          <a:srcRect/>
          <a:stretch>
            <a:fillRect/>
          </a:stretch>
        </p:blipFill>
        <p:spPr bwMode="auto">
          <a:xfrm>
            <a:off x="3886200" y="3440112"/>
            <a:ext cx="4249738" cy="2884487"/>
          </a:xfrm>
          <a:prstGeom prst="rect">
            <a:avLst/>
          </a:prstGeom>
          <a:noFill/>
          <a:ln w="28575">
            <a:solidFill>
              <a:srgbClr val="E5B429"/>
            </a:solidFill>
            <a:miter lim="800000"/>
            <a:headEnd/>
            <a:tailEnd/>
          </a:ln>
        </p:spPr>
      </p:pic>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ltLang="en-US" smtClean="0"/>
              <a:t>Microscopic Lesions</a:t>
            </a:r>
          </a:p>
        </p:txBody>
      </p:sp>
      <p:sp>
        <p:nvSpPr>
          <p:cNvPr id="37891" name="Rectangle 3"/>
          <p:cNvSpPr>
            <a:spLocks noGrp="1" noChangeArrowheads="1"/>
          </p:cNvSpPr>
          <p:nvPr>
            <p:ph idx="1"/>
          </p:nvPr>
        </p:nvSpPr>
        <p:spPr>
          <a:xfrm>
            <a:off x="457200" y="1447800"/>
            <a:ext cx="8382000" cy="5181600"/>
          </a:xfrm>
        </p:spPr>
        <p:txBody>
          <a:bodyPr/>
          <a:lstStyle/>
          <a:p>
            <a:pPr eaLnBrk="1" hangingPunct="1"/>
            <a:r>
              <a:rPr lang="en-US" altLang="en-US" dirty="0" smtClean="0"/>
              <a:t>Pigs</a:t>
            </a:r>
          </a:p>
          <a:p>
            <a:pPr lvl="1" eaLnBrk="1" hangingPunct="1"/>
            <a:r>
              <a:rPr lang="en-US" altLang="en-US" dirty="0" smtClean="0"/>
              <a:t>Neurological</a:t>
            </a:r>
          </a:p>
          <a:p>
            <a:pPr lvl="2" eaLnBrk="1" hangingPunct="1">
              <a:lnSpc>
                <a:spcPct val="90000"/>
              </a:lnSpc>
            </a:pPr>
            <a:r>
              <a:rPr lang="en-US" altLang="en-US" dirty="0" err="1" smtClean="0"/>
              <a:t>Nonsuppurative</a:t>
            </a:r>
            <a:r>
              <a:rPr lang="en-US" altLang="en-US" dirty="0" smtClean="0"/>
              <a:t> </a:t>
            </a:r>
            <a:r>
              <a:rPr lang="en-US" altLang="en-US" dirty="0" err="1" smtClean="0"/>
              <a:t>meningoencephalitis</a:t>
            </a:r>
            <a:endParaRPr lang="en-US" altLang="en-US" dirty="0" smtClean="0"/>
          </a:p>
          <a:p>
            <a:pPr lvl="2" eaLnBrk="1" hangingPunct="1">
              <a:lnSpc>
                <a:spcPct val="90000"/>
              </a:lnSpc>
            </a:pPr>
            <a:r>
              <a:rPr lang="en-US" altLang="en-US" dirty="0" smtClean="0"/>
              <a:t>I/N inclusion bodies are present in </a:t>
            </a:r>
            <a:r>
              <a:rPr lang="en-US" altLang="en-US" dirty="0" err="1" smtClean="0"/>
              <a:t>neruons</a:t>
            </a:r>
            <a:r>
              <a:rPr lang="en-US" altLang="en-US" dirty="0" smtClean="0"/>
              <a:t> &amp; </a:t>
            </a:r>
            <a:r>
              <a:rPr lang="en-US" altLang="en-US" dirty="0" err="1" smtClean="0"/>
              <a:t>glial</a:t>
            </a:r>
            <a:r>
              <a:rPr lang="en-US" altLang="en-US" dirty="0" smtClean="0"/>
              <a:t> cells.</a:t>
            </a:r>
          </a:p>
          <a:p>
            <a:pPr lvl="1" eaLnBrk="1" hangingPunct="1"/>
            <a:r>
              <a:rPr lang="en-US" altLang="en-US" dirty="0" smtClean="0"/>
              <a:t>Respiratory</a:t>
            </a:r>
          </a:p>
          <a:p>
            <a:pPr lvl="2" eaLnBrk="1" hangingPunct="1">
              <a:lnSpc>
                <a:spcPct val="90000"/>
              </a:lnSpc>
            </a:pPr>
            <a:r>
              <a:rPr lang="en-US" altLang="en-US" dirty="0" smtClean="0"/>
              <a:t>Necrotic tonsillitis, bronchitis, </a:t>
            </a:r>
            <a:r>
              <a:rPr lang="en-US" altLang="en-US" dirty="0" err="1" smtClean="0"/>
              <a:t>bronchiolitis</a:t>
            </a:r>
            <a:r>
              <a:rPr lang="en-US" altLang="en-US" dirty="0" smtClean="0"/>
              <a:t>, </a:t>
            </a:r>
            <a:r>
              <a:rPr lang="en-US" altLang="en-US" dirty="0" err="1" smtClean="0"/>
              <a:t>alveolitis</a:t>
            </a:r>
            <a:endParaRPr lang="en-US" altLang="en-US" dirty="0" smtClean="0"/>
          </a:p>
          <a:p>
            <a:pPr lvl="1" eaLnBrk="1" hangingPunct="1">
              <a:lnSpc>
                <a:spcPct val="90000"/>
              </a:lnSpc>
            </a:pPr>
            <a:r>
              <a:rPr lang="en-US" altLang="en-US" dirty="0" smtClean="0"/>
              <a:t>Focal necrosis</a:t>
            </a:r>
          </a:p>
          <a:p>
            <a:pPr eaLnBrk="1" hangingPunct="1">
              <a:lnSpc>
                <a:spcPct val="90000"/>
              </a:lnSpc>
            </a:pPr>
            <a:r>
              <a:rPr lang="en-US" altLang="en-US" dirty="0" smtClean="0"/>
              <a:t>Other species</a:t>
            </a:r>
          </a:p>
          <a:p>
            <a:pPr lvl="1" eaLnBrk="1" hangingPunct="1">
              <a:lnSpc>
                <a:spcPct val="90000"/>
              </a:lnSpc>
            </a:pPr>
            <a:r>
              <a:rPr lang="en-US" altLang="en-US" dirty="0" smtClean="0"/>
              <a:t>Spinal cord lesions</a:t>
            </a:r>
          </a:p>
        </p:txBody>
      </p:sp>
      <p:sp>
        <p:nvSpPr>
          <p:cNvPr id="37892"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pic>
        <p:nvPicPr>
          <p:cNvPr id="37893" name="Picture 4" descr="PRV Histo Halbur"/>
          <p:cNvPicPr>
            <a:picLocks noChangeAspect="1" noChangeArrowheads="1"/>
          </p:cNvPicPr>
          <p:nvPr/>
        </p:nvPicPr>
        <p:blipFill>
          <a:blip r:embed="rId3"/>
          <a:srcRect/>
          <a:stretch>
            <a:fillRect/>
          </a:stretch>
        </p:blipFill>
        <p:spPr bwMode="auto">
          <a:xfrm>
            <a:off x="4953000" y="4343400"/>
            <a:ext cx="3581400" cy="2514600"/>
          </a:xfrm>
          <a:prstGeom prst="rect">
            <a:avLst/>
          </a:prstGeom>
          <a:noFill/>
          <a:ln w="28575">
            <a:solidFill>
              <a:srgbClr val="E5B429"/>
            </a:solidFill>
            <a:miter lim="800000"/>
            <a:headEnd/>
            <a:tailEnd/>
          </a:ln>
        </p:spPr>
      </p:pic>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t>Differential Diagnosis</a:t>
            </a:r>
          </a:p>
        </p:txBody>
      </p:sp>
      <p:sp>
        <p:nvSpPr>
          <p:cNvPr id="44035" name="Rectangle 3"/>
          <p:cNvSpPr>
            <a:spLocks noGrp="1" noChangeArrowheads="1"/>
          </p:cNvSpPr>
          <p:nvPr>
            <p:ph idx="1"/>
          </p:nvPr>
        </p:nvSpPr>
        <p:spPr/>
        <p:txBody>
          <a:bodyPr>
            <a:normAutofit lnSpcReduction="10000"/>
          </a:bodyPr>
          <a:lstStyle/>
          <a:p>
            <a:pPr eaLnBrk="1" hangingPunct="1">
              <a:lnSpc>
                <a:spcPct val="85000"/>
              </a:lnSpc>
              <a:defRPr/>
            </a:pPr>
            <a:r>
              <a:rPr lang="en-US" altLang="en-US" sz="2800" dirty="0" smtClean="0"/>
              <a:t>Pigs</a:t>
            </a:r>
          </a:p>
          <a:p>
            <a:pPr lvl="1" eaLnBrk="1" hangingPunct="1">
              <a:lnSpc>
                <a:spcPct val="85000"/>
              </a:lnSpc>
              <a:defRPr/>
            </a:pPr>
            <a:r>
              <a:rPr lang="en-US" altLang="en-US" sz="2400" dirty="0" smtClean="0"/>
              <a:t>Porcine polioencephalomyelitis</a:t>
            </a:r>
          </a:p>
          <a:p>
            <a:pPr lvl="1" eaLnBrk="1" hangingPunct="1">
              <a:lnSpc>
                <a:spcPct val="85000"/>
              </a:lnSpc>
              <a:defRPr/>
            </a:pPr>
            <a:r>
              <a:rPr lang="en-US" altLang="en-US" sz="2400" dirty="0" smtClean="0"/>
              <a:t>Classical or African swine fever</a:t>
            </a:r>
          </a:p>
          <a:p>
            <a:pPr lvl="1" eaLnBrk="1" hangingPunct="1">
              <a:lnSpc>
                <a:spcPct val="85000"/>
              </a:lnSpc>
              <a:defRPr/>
            </a:pPr>
            <a:r>
              <a:rPr lang="en-US" altLang="en-US" sz="2400" dirty="0" smtClean="0"/>
              <a:t>Hemagglutinating encephalomyelitis infection</a:t>
            </a:r>
          </a:p>
          <a:p>
            <a:pPr lvl="1" eaLnBrk="1" hangingPunct="1">
              <a:lnSpc>
                <a:spcPct val="85000"/>
              </a:lnSpc>
              <a:defRPr/>
            </a:pPr>
            <a:r>
              <a:rPr lang="en-US" altLang="en-US" sz="2400" dirty="0" smtClean="0"/>
              <a:t>Streptococcal meningoencephalitis</a:t>
            </a:r>
          </a:p>
          <a:p>
            <a:pPr lvl="1" eaLnBrk="1" hangingPunct="1">
              <a:lnSpc>
                <a:spcPct val="85000"/>
              </a:lnSpc>
              <a:defRPr/>
            </a:pPr>
            <a:r>
              <a:rPr lang="en-US" altLang="en-US" sz="2400" dirty="0" smtClean="0"/>
              <a:t>Swine influenza</a:t>
            </a:r>
          </a:p>
          <a:p>
            <a:pPr lvl="1" eaLnBrk="1" hangingPunct="1">
              <a:lnSpc>
                <a:spcPct val="85000"/>
              </a:lnSpc>
              <a:defRPr/>
            </a:pPr>
            <a:r>
              <a:rPr lang="en-US" altLang="en-US" sz="2400" dirty="0" smtClean="0"/>
              <a:t>Erysipelas</a:t>
            </a:r>
          </a:p>
          <a:p>
            <a:pPr lvl="1" eaLnBrk="1" hangingPunct="1">
              <a:lnSpc>
                <a:spcPct val="85000"/>
              </a:lnSpc>
              <a:defRPr/>
            </a:pPr>
            <a:r>
              <a:rPr lang="en-US" altLang="en-US" sz="2400" dirty="0" smtClean="0"/>
              <a:t>Nipah virus infection</a:t>
            </a:r>
          </a:p>
          <a:p>
            <a:pPr lvl="1" eaLnBrk="1" hangingPunct="1">
              <a:lnSpc>
                <a:spcPct val="85000"/>
              </a:lnSpc>
              <a:defRPr/>
            </a:pPr>
            <a:r>
              <a:rPr lang="en-US" altLang="en-US" sz="2400" dirty="0" smtClean="0"/>
              <a:t>Salt or organic poisoning</a:t>
            </a:r>
          </a:p>
          <a:p>
            <a:pPr eaLnBrk="1" hangingPunct="1">
              <a:lnSpc>
                <a:spcPct val="85000"/>
              </a:lnSpc>
              <a:defRPr/>
            </a:pPr>
            <a:r>
              <a:rPr lang="en-US" altLang="en-US" sz="2800" dirty="0" smtClean="0"/>
              <a:t>Other species</a:t>
            </a:r>
          </a:p>
          <a:p>
            <a:pPr lvl="1" eaLnBrk="1" hangingPunct="1">
              <a:lnSpc>
                <a:spcPct val="85000"/>
              </a:lnSpc>
              <a:defRPr/>
            </a:pPr>
            <a:r>
              <a:rPr lang="en-US" altLang="en-US" sz="2400" dirty="0" smtClean="0"/>
              <a:t>Rabies</a:t>
            </a:r>
          </a:p>
          <a:p>
            <a:pPr lvl="1" eaLnBrk="1" hangingPunct="1">
              <a:lnSpc>
                <a:spcPct val="85000"/>
              </a:lnSpc>
              <a:defRPr/>
            </a:pPr>
            <a:r>
              <a:rPr lang="en-US" altLang="en-US" sz="2400" dirty="0" smtClean="0"/>
              <a:t>Scrapie in sheep</a:t>
            </a:r>
          </a:p>
        </p:txBody>
      </p:sp>
      <p:sp>
        <p:nvSpPr>
          <p:cNvPr id="38916"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spTree>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smtClean="0"/>
              <a:t>Diagnosis: Laboratory</a:t>
            </a:r>
          </a:p>
        </p:txBody>
      </p:sp>
      <p:sp>
        <p:nvSpPr>
          <p:cNvPr id="39939" name="Rectangle 3"/>
          <p:cNvSpPr>
            <a:spLocks noGrp="1" noChangeArrowheads="1"/>
          </p:cNvSpPr>
          <p:nvPr>
            <p:ph idx="1"/>
          </p:nvPr>
        </p:nvSpPr>
        <p:spPr>
          <a:xfrm>
            <a:off x="457200" y="1600200"/>
            <a:ext cx="8686800" cy="4600575"/>
          </a:xfrm>
        </p:spPr>
        <p:txBody>
          <a:bodyPr/>
          <a:lstStyle/>
          <a:p>
            <a:pPr eaLnBrk="1" hangingPunct="1"/>
            <a:r>
              <a:rPr lang="en-US" altLang="en-US" dirty="0" smtClean="0"/>
              <a:t>Clinical signs suggestive</a:t>
            </a:r>
          </a:p>
          <a:p>
            <a:pPr eaLnBrk="1" hangingPunct="1"/>
            <a:r>
              <a:rPr lang="en-US" altLang="en-US" dirty="0" smtClean="0"/>
              <a:t>Virus isolation</a:t>
            </a:r>
          </a:p>
          <a:p>
            <a:pPr eaLnBrk="1" hangingPunct="1"/>
            <a:r>
              <a:rPr lang="en-US" altLang="en-US" dirty="0" smtClean="0"/>
              <a:t>Detection of viral DNA or antigens</a:t>
            </a:r>
          </a:p>
          <a:p>
            <a:pPr lvl="1" eaLnBrk="1" hangingPunct="1"/>
            <a:r>
              <a:rPr lang="en-US" altLang="en-US" dirty="0" err="1" smtClean="0"/>
              <a:t>Immunofluorescence</a:t>
            </a:r>
            <a:r>
              <a:rPr lang="en-US" altLang="en-US" dirty="0" smtClean="0"/>
              <a:t>, </a:t>
            </a:r>
            <a:r>
              <a:rPr lang="en-US" altLang="en-US" dirty="0" err="1" smtClean="0"/>
              <a:t>immunoperoxidase</a:t>
            </a:r>
            <a:r>
              <a:rPr lang="en-US" altLang="en-US" dirty="0" smtClean="0"/>
              <a:t>, </a:t>
            </a:r>
            <a:br>
              <a:rPr lang="en-US" altLang="en-US" dirty="0" smtClean="0"/>
            </a:br>
            <a:r>
              <a:rPr lang="en-US" altLang="en-US" dirty="0" smtClean="0"/>
              <a:t>virus neutralization assays, PCR</a:t>
            </a:r>
          </a:p>
          <a:p>
            <a:pPr eaLnBrk="1" hangingPunct="1"/>
            <a:r>
              <a:rPr lang="en-US" altLang="en-US" dirty="0" smtClean="0"/>
              <a:t>Serology</a:t>
            </a:r>
          </a:p>
          <a:p>
            <a:pPr lvl="1" eaLnBrk="1" hangingPunct="1"/>
            <a:r>
              <a:rPr lang="en-US" altLang="en-US" dirty="0" smtClean="0"/>
              <a:t>Serum neutralization test, latex agglutination, ELISAs</a:t>
            </a:r>
          </a:p>
        </p:txBody>
      </p:sp>
      <p:sp>
        <p:nvSpPr>
          <p:cNvPr id="39940"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pPr eaLnBrk="1" hangingPunct="1">
              <a:defRPr/>
            </a:pPr>
            <a:r>
              <a:rPr lang="en-US" dirty="0"/>
              <a:t>Aujeszky’s Disease</a:t>
            </a:r>
            <a:br>
              <a:rPr lang="en-US" dirty="0"/>
            </a:br>
            <a:r>
              <a:rPr lang="en-US" dirty="0"/>
              <a:t>in Humans</a:t>
            </a:r>
          </a:p>
        </p:txBody>
      </p:sp>
      <p:sp>
        <p:nvSpPr>
          <p:cNvPr id="40963" name="Rectangle 3"/>
          <p:cNvSpPr>
            <a:spLocks noGrp="1" noChangeArrowheads="1"/>
          </p:cNvSpPr>
          <p:nvPr>
            <p:ph type="body" idx="1"/>
          </p:nvPr>
        </p:nvSpPr>
        <p:spPr/>
        <p:txBody>
          <a:bodyPr>
            <a:normAutofit lnSpcReduction="10000"/>
          </a:bodyPr>
          <a:lstStyle/>
          <a:p>
            <a:pPr eaLnBrk="1" hangingPunct="1"/>
            <a:endParaRPr lang="en-US" altLang="en-US" sz="3000" smtClean="0"/>
          </a:p>
          <a:p>
            <a:pPr eaLnBrk="1" hangingPunct="1"/>
            <a:r>
              <a:rPr lang="en-US" altLang="en-US" sz="3200" smtClean="0"/>
              <a:t>Disease has not been reported</a:t>
            </a:r>
            <a:br>
              <a:rPr lang="en-US" altLang="en-US" sz="3200" smtClean="0"/>
            </a:br>
            <a:r>
              <a:rPr lang="en-US" altLang="en-US" sz="3200" smtClean="0"/>
              <a:t>in humans</a:t>
            </a:r>
          </a:p>
        </p:txBody>
      </p:sp>
      <p:sp>
        <p:nvSpPr>
          <p:cNvPr id="40964" name="Footer Placeholder 1"/>
          <p:cNvSpPr>
            <a:spLocks noGrp="1"/>
          </p:cNvSpPr>
          <p:nvPr>
            <p:ph type="ftr" sz="quarter" idx="11"/>
          </p:nvPr>
        </p:nvSpPr>
        <p:spPr>
          <a:noFill/>
        </p:spPr>
        <p:txBody>
          <a:bodyPr/>
          <a:lstStyle/>
          <a:p>
            <a:r>
              <a:rPr lang="en-US" altLang="en-US" smtClean="0"/>
              <a:t>Center for Food Security and Public Health, Iowa State University, 2011</a:t>
            </a:r>
          </a:p>
        </p:txBody>
      </p:sp>
    </p:spTree>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b="1" dirty="0" smtClean="0"/>
              <a:t>Swine</a:t>
            </a:r>
            <a:endParaRPr lang="en-IN" dirty="0" smtClean="0"/>
          </a:p>
          <a:p>
            <a:pPr lvl="1"/>
            <a:r>
              <a:rPr lang="en-IN" dirty="0" smtClean="0"/>
              <a:t>Pigs – paralysis, </a:t>
            </a:r>
            <a:r>
              <a:rPr lang="en-IN" dirty="0" err="1" smtClean="0"/>
              <a:t>incoordination</a:t>
            </a:r>
            <a:r>
              <a:rPr lang="en-IN" dirty="0" smtClean="0"/>
              <a:t>, convulsion, tremors, </a:t>
            </a:r>
            <a:r>
              <a:rPr lang="en-IN" dirty="0" err="1" smtClean="0"/>
              <a:t>vomition</a:t>
            </a:r>
            <a:r>
              <a:rPr lang="en-IN" dirty="0" smtClean="0"/>
              <a:t>.</a:t>
            </a:r>
          </a:p>
          <a:p>
            <a:pPr lvl="1"/>
            <a:r>
              <a:rPr lang="en-IN" dirty="0" err="1" smtClean="0"/>
              <a:t>Pruritus</a:t>
            </a:r>
            <a:r>
              <a:rPr lang="en-IN" dirty="0" smtClean="0"/>
              <a:t> is not seen in pigs</a:t>
            </a:r>
          </a:p>
          <a:p>
            <a:pPr lvl="1"/>
            <a:r>
              <a:rPr lang="en-IN" dirty="0" smtClean="0"/>
              <a:t>Death occurs within 12 hours in young pigs</a:t>
            </a:r>
          </a:p>
          <a:p>
            <a:endParaRPr lang="en-I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smtClean="0">
                <a:solidFill>
                  <a:srgbClr val="000000"/>
                </a:solidFill>
              </a:rPr>
              <a:t>INTRODUCTION</a:t>
            </a:r>
            <a:r>
              <a:rPr lang="en-US" smtClean="0">
                <a:solidFill>
                  <a:srgbClr val="000000"/>
                </a:solidFill>
              </a:rPr>
              <a:t> </a:t>
            </a:r>
          </a:p>
        </p:txBody>
      </p:sp>
      <p:sp>
        <p:nvSpPr>
          <p:cNvPr id="6147" name="Rectangle 3"/>
          <p:cNvSpPr>
            <a:spLocks noGrp="1" noChangeArrowheads="1"/>
          </p:cNvSpPr>
          <p:nvPr>
            <p:ph idx="1"/>
          </p:nvPr>
        </p:nvSpPr>
        <p:spPr/>
        <p:txBody>
          <a:bodyPr/>
          <a:lstStyle/>
          <a:p>
            <a:pPr algn="ctr" eaLnBrk="1" hangingPunct="1">
              <a:buFontTx/>
              <a:buNone/>
            </a:pPr>
            <a:r>
              <a:rPr lang="en-US" sz="1800" dirty="0" smtClean="0">
                <a:solidFill>
                  <a:srgbClr val="000000"/>
                </a:solidFill>
              </a:rPr>
              <a:t>	</a:t>
            </a:r>
            <a:r>
              <a:rPr lang="en-US" sz="2400" dirty="0" smtClean="0">
                <a:solidFill>
                  <a:srgbClr val="FF0000"/>
                </a:solidFill>
                <a:latin typeface="Times New Roman" pitchFamily="18" charset="0"/>
                <a:cs typeface="Times New Roman" pitchFamily="18" charset="0"/>
              </a:rPr>
              <a:t>Rabies, (hydrophobia)</a:t>
            </a:r>
          </a:p>
          <a:p>
            <a:pPr algn="just" eaLnBrk="1" hangingPunct="1">
              <a:buFontTx/>
              <a:buNone/>
            </a:pPr>
            <a:r>
              <a:rPr lang="en-US" sz="2400" dirty="0" smtClean="0">
                <a:solidFill>
                  <a:srgbClr val="000000"/>
                </a:solidFill>
                <a:latin typeface="Times New Roman" pitchFamily="18" charset="0"/>
                <a:cs typeface="Times New Roman" pitchFamily="18" charset="0"/>
              </a:rPr>
              <a:t> -  An acute, highly fatal  disease.</a:t>
            </a:r>
          </a:p>
          <a:p>
            <a:pPr algn="just" eaLnBrk="1" hangingPunct="1">
              <a:buFontTx/>
              <a:buChar char="-"/>
            </a:pPr>
            <a:r>
              <a:rPr lang="en-US" sz="2400" dirty="0" smtClean="0">
                <a:solidFill>
                  <a:srgbClr val="000000"/>
                </a:solidFill>
                <a:latin typeface="Times New Roman" pitchFamily="18" charset="0"/>
                <a:cs typeface="Times New Roman" pitchFamily="18" charset="0"/>
              </a:rPr>
              <a:t>Caused by </a:t>
            </a:r>
            <a:r>
              <a:rPr lang="en-US" sz="2400" dirty="0" err="1" smtClean="0">
                <a:solidFill>
                  <a:srgbClr val="000000"/>
                </a:solidFill>
                <a:latin typeface="Times New Roman" pitchFamily="18" charset="0"/>
                <a:cs typeface="Times New Roman" pitchFamily="18" charset="0"/>
              </a:rPr>
              <a:t>Lyssavirus</a:t>
            </a:r>
            <a:r>
              <a:rPr lang="en-US" sz="2400" dirty="0" smtClean="0">
                <a:solidFill>
                  <a:srgbClr val="000000"/>
                </a:solidFill>
                <a:latin typeface="Times New Roman" pitchFamily="18" charset="0"/>
                <a:cs typeface="Times New Roman" pitchFamily="18" charset="0"/>
              </a:rPr>
              <a:t> type 1 (</a:t>
            </a:r>
            <a:r>
              <a:rPr lang="en-US" sz="2400" dirty="0" err="1" smtClean="0">
                <a:solidFill>
                  <a:srgbClr val="000000"/>
                </a:solidFill>
                <a:latin typeface="Times New Roman" pitchFamily="18" charset="0"/>
                <a:cs typeface="Times New Roman" pitchFamily="18" charset="0"/>
              </a:rPr>
              <a:t>Rhabdoviruses</a:t>
            </a:r>
            <a:r>
              <a:rPr lang="en-US" sz="2400" dirty="0" smtClean="0">
                <a:solidFill>
                  <a:srgbClr val="000000"/>
                </a:solidFill>
                <a:latin typeface="Times New Roman" pitchFamily="18" charset="0"/>
                <a:cs typeface="Times New Roman" pitchFamily="18" charset="0"/>
              </a:rPr>
              <a:t>). </a:t>
            </a:r>
          </a:p>
          <a:p>
            <a:pPr algn="just" eaLnBrk="1" hangingPunct="1">
              <a:buFontTx/>
              <a:buChar char="-"/>
            </a:pPr>
            <a:r>
              <a:rPr lang="en-US" sz="2400" dirty="0" smtClean="0">
                <a:solidFill>
                  <a:srgbClr val="000000"/>
                </a:solidFill>
                <a:latin typeface="Times New Roman" pitchFamily="18" charset="0"/>
                <a:cs typeface="Times New Roman" pitchFamily="18" charset="0"/>
              </a:rPr>
              <a:t>Primarily a zoonotic disease of warm-blooded animals.</a:t>
            </a:r>
          </a:p>
          <a:p>
            <a:pPr algn="just" eaLnBrk="1" hangingPunct="1">
              <a:buFontTx/>
              <a:buChar char="-"/>
            </a:pPr>
            <a:r>
              <a:rPr lang="en-US" sz="2400" dirty="0" smtClean="0">
                <a:solidFill>
                  <a:srgbClr val="000000"/>
                </a:solidFill>
                <a:latin typeface="Times New Roman" pitchFamily="18" charset="0"/>
                <a:cs typeface="Times New Roman" pitchFamily="18" charset="0"/>
              </a:rPr>
              <a:t>Transmitted  by bites or licks of rabid animals. </a:t>
            </a:r>
          </a:p>
          <a:p>
            <a:pPr algn="just" eaLnBrk="1" hangingPunct="1">
              <a:buFontTx/>
              <a:buChar char="-"/>
            </a:pPr>
            <a:r>
              <a:rPr lang="en-US" sz="2400" dirty="0" smtClean="0">
                <a:solidFill>
                  <a:srgbClr val="000000"/>
                </a:solidFill>
                <a:latin typeface="Times New Roman" pitchFamily="18" charset="0"/>
                <a:cs typeface="Times New Roman" pitchFamily="18" charset="0"/>
              </a:rPr>
              <a:t>Characterized by a long and variable incubation period, a short period of illness due to encephalomyelitis ending in death.</a:t>
            </a:r>
          </a:p>
          <a:p>
            <a:pPr algn="just" eaLnBrk="1" hangingPunct="1">
              <a:buFontTx/>
              <a:buChar char="-"/>
            </a:pPr>
            <a:r>
              <a:rPr lang="en-US" sz="2400" dirty="0" smtClean="0">
                <a:solidFill>
                  <a:srgbClr val="000000"/>
                </a:solidFill>
                <a:latin typeface="Times New Roman" pitchFamily="18" charset="0"/>
                <a:cs typeface="Times New Roman" pitchFamily="18" charset="0"/>
              </a:rPr>
              <a:t>The only communicable disease of man that is always fatal.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title"/>
          </p:nvPr>
        </p:nvSpPr>
        <p:spPr/>
        <p:txBody>
          <a:bodyPr/>
          <a:lstStyle/>
          <a:p>
            <a:pPr eaLnBrk="1" hangingPunct="1"/>
            <a:r>
              <a:rPr lang="en-US" altLang="en-US" smtClean="0"/>
              <a:t>Clinical Signs: Pigs</a:t>
            </a:r>
          </a:p>
        </p:txBody>
      </p:sp>
      <p:sp>
        <p:nvSpPr>
          <p:cNvPr id="33795" name="Rectangle 7"/>
          <p:cNvSpPr>
            <a:spLocks noGrp="1" noChangeArrowheads="1"/>
          </p:cNvSpPr>
          <p:nvPr>
            <p:ph idx="1"/>
          </p:nvPr>
        </p:nvSpPr>
        <p:spPr/>
        <p:txBody>
          <a:bodyPr>
            <a:normAutofit lnSpcReduction="10000"/>
          </a:bodyPr>
          <a:lstStyle/>
          <a:p>
            <a:pPr eaLnBrk="1" hangingPunct="1">
              <a:lnSpc>
                <a:spcPct val="85000"/>
              </a:lnSpc>
            </a:pPr>
            <a:r>
              <a:rPr lang="en-US" altLang="en-US" smtClean="0"/>
              <a:t>Incubation period: 2 to 6 days</a:t>
            </a:r>
          </a:p>
          <a:p>
            <a:pPr eaLnBrk="1" hangingPunct="1">
              <a:lnSpc>
                <a:spcPct val="85000"/>
              </a:lnSpc>
            </a:pPr>
            <a:r>
              <a:rPr lang="en-US" altLang="en-US" smtClean="0"/>
              <a:t>&lt; 1 week old piglets</a:t>
            </a:r>
          </a:p>
          <a:p>
            <a:pPr lvl="1" eaLnBrk="1" hangingPunct="1">
              <a:lnSpc>
                <a:spcPct val="85000"/>
              </a:lnSpc>
            </a:pPr>
            <a:r>
              <a:rPr lang="en-US" altLang="en-US" smtClean="0"/>
              <a:t>Fever, listlessness, anorexia</a:t>
            </a:r>
          </a:p>
          <a:p>
            <a:pPr lvl="1" eaLnBrk="1" hangingPunct="1">
              <a:lnSpc>
                <a:spcPct val="85000"/>
              </a:lnSpc>
            </a:pPr>
            <a:r>
              <a:rPr lang="en-US" altLang="en-US" smtClean="0"/>
              <a:t>Neurological signs</a:t>
            </a:r>
          </a:p>
          <a:p>
            <a:pPr lvl="2" eaLnBrk="1" hangingPunct="1">
              <a:lnSpc>
                <a:spcPct val="85000"/>
              </a:lnSpc>
            </a:pPr>
            <a:r>
              <a:rPr lang="en-US" altLang="en-US" smtClean="0"/>
              <a:t>Tremors, paddling, seizures, dog-sitting</a:t>
            </a:r>
          </a:p>
          <a:p>
            <a:pPr lvl="1" eaLnBrk="1" hangingPunct="1">
              <a:lnSpc>
                <a:spcPct val="85000"/>
              </a:lnSpc>
            </a:pPr>
            <a:r>
              <a:rPr lang="en-US" altLang="en-US" smtClean="0"/>
              <a:t>High mortality within 24 to 36 hours</a:t>
            </a:r>
          </a:p>
          <a:p>
            <a:pPr eaLnBrk="1" hangingPunct="1">
              <a:lnSpc>
                <a:spcPct val="85000"/>
              </a:lnSpc>
            </a:pPr>
            <a:r>
              <a:rPr lang="en-US" altLang="en-US" smtClean="0"/>
              <a:t>Older piglets</a:t>
            </a:r>
          </a:p>
          <a:p>
            <a:pPr lvl="1" eaLnBrk="1" hangingPunct="1">
              <a:lnSpc>
                <a:spcPct val="85000"/>
              </a:lnSpc>
            </a:pPr>
            <a:r>
              <a:rPr lang="en-US" altLang="en-US" smtClean="0"/>
              <a:t>Similar signs</a:t>
            </a:r>
          </a:p>
          <a:p>
            <a:pPr lvl="2" eaLnBrk="1" hangingPunct="1">
              <a:lnSpc>
                <a:spcPct val="85000"/>
              </a:lnSpc>
            </a:pPr>
            <a:r>
              <a:rPr lang="en-US" altLang="en-US" smtClean="0"/>
              <a:t>Vomiting and respiratory</a:t>
            </a:r>
          </a:p>
          <a:p>
            <a:pPr lvl="1" eaLnBrk="1" hangingPunct="1">
              <a:lnSpc>
                <a:spcPct val="85000"/>
              </a:lnSpc>
            </a:pPr>
            <a:r>
              <a:rPr lang="en-US" altLang="en-US" smtClean="0"/>
              <a:t>Lower mortality</a:t>
            </a:r>
          </a:p>
        </p:txBody>
      </p:sp>
      <p:sp>
        <p:nvSpPr>
          <p:cNvPr id="33796" name="Footer Placeholder 4"/>
          <p:cNvSpPr>
            <a:spLocks noGrp="1"/>
          </p:cNvSpPr>
          <p:nvPr>
            <p:ph type="ftr" sz="quarter" idx="11"/>
          </p:nvPr>
        </p:nvSpPr>
        <p:spPr>
          <a:noFill/>
        </p:spPr>
        <p:txBody>
          <a:bodyPr/>
          <a:lstStyle/>
          <a:p>
            <a:r>
              <a:rPr lang="en-US" altLang="en-US" smtClean="0"/>
              <a:t>Center for Food Security and Public Health, Iowa State University, 2011</a:t>
            </a:r>
          </a:p>
        </p:txBody>
      </p:sp>
    </p:spTree>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smtClean="0"/>
              <a:t>Clinical Signs: Pigs</a:t>
            </a:r>
          </a:p>
        </p:txBody>
      </p:sp>
      <p:sp>
        <p:nvSpPr>
          <p:cNvPr id="39939" name="Rectangle 3"/>
          <p:cNvSpPr>
            <a:spLocks noGrp="1" noChangeArrowheads="1"/>
          </p:cNvSpPr>
          <p:nvPr>
            <p:ph idx="1"/>
          </p:nvPr>
        </p:nvSpPr>
        <p:spPr/>
        <p:txBody>
          <a:bodyPr>
            <a:normAutofit lnSpcReduction="10000"/>
          </a:bodyPr>
          <a:lstStyle/>
          <a:p>
            <a:pPr eaLnBrk="1" hangingPunct="1">
              <a:defRPr/>
            </a:pPr>
            <a:r>
              <a:rPr lang="en-US" altLang="en-US" dirty="0" smtClean="0"/>
              <a:t>Weaned pigs</a:t>
            </a:r>
          </a:p>
          <a:p>
            <a:pPr lvl="1" eaLnBrk="1" hangingPunct="1">
              <a:defRPr/>
            </a:pPr>
            <a:r>
              <a:rPr lang="en-US" altLang="en-US" dirty="0" smtClean="0"/>
              <a:t>Respiratory and </a:t>
            </a:r>
          </a:p>
          <a:p>
            <a:pPr lvl="1" eaLnBrk="1" hangingPunct="1">
              <a:defRPr/>
            </a:pPr>
            <a:r>
              <a:rPr lang="en-US" altLang="en-US" dirty="0" smtClean="0"/>
              <a:t>  neurological signs</a:t>
            </a:r>
          </a:p>
          <a:p>
            <a:pPr lvl="1" eaLnBrk="1" hangingPunct="1">
              <a:defRPr/>
            </a:pPr>
            <a:r>
              <a:rPr lang="en-US" altLang="en-US" dirty="0" smtClean="0"/>
              <a:t>Recover in 5 to 10 days</a:t>
            </a:r>
          </a:p>
          <a:p>
            <a:pPr eaLnBrk="1" hangingPunct="1">
              <a:defRPr/>
            </a:pPr>
            <a:r>
              <a:rPr lang="en-US" altLang="en-US" dirty="0" smtClean="0"/>
              <a:t>Adult pigs</a:t>
            </a:r>
          </a:p>
          <a:p>
            <a:pPr lvl="1" eaLnBrk="1" hangingPunct="1">
              <a:defRPr/>
            </a:pPr>
            <a:r>
              <a:rPr lang="en-US" altLang="en-US" dirty="0" smtClean="0"/>
              <a:t>Mild or inapparent infection</a:t>
            </a:r>
          </a:p>
          <a:p>
            <a:pPr lvl="1" eaLnBrk="1" hangingPunct="1">
              <a:defRPr/>
            </a:pPr>
            <a:r>
              <a:rPr lang="en-US" altLang="en-US" dirty="0" smtClean="0"/>
              <a:t>Respiratory  and neurological signs</a:t>
            </a:r>
          </a:p>
          <a:p>
            <a:pPr lvl="1" eaLnBrk="1" hangingPunct="1">
              <a:defRPr/>
            </a:pPr>
            <a:r>
              <a:rPr lang="en-US" altLang="en-US" dirty="0" smtClean="0"/>
              <a:t>Pregnant sows: reproductive signs</a:t>
            </a:r>
          </a:p>
          <a:p>
            <a:pPr eaLnBrk="1" hangingPunct="1">
              <a:defRPr/>
            </a:pPr>
            <a:r>
              <a:rPr lang="en-US" altLang="en-US" dirty="0" smtClean="0"/>
              <a:t>Feral swine often asymptomatic</a:t>
            </a:r>
          </a:p>
        </p:txBody>
      </p:sp>
      <p:sp>
        <p:nvSpPr>
          <p:cNvPr id="34820" name="Footer Placeholder 4"/>
          <p:cNvSpPr>
            <a:spLocks noGrp="1"/>
          </p:cNvSpPr>
          <p:nvPr>
            <p:ph type="ftr" sz="quarter" idx="11"/>
          </p:nvPr>
        </p:nvSpPr>
        <p:spPr>
          <a:noFill/>
        </p:spPr>
        <p:txBody>
          <a:bodyPr/>
          <a:lstStyle/>
          <a:p>
            <a:pPr eaLnBrk="0" hangingPunct="0"/>
            <a:r>
              <a:rPr lang="en-US" altLang="en-US" smtClean="0"/>
              <a:t>Center for Food Security and Public Health, Iowa State University, 2011</a:t>
            </a:r>
          </a:p>
        </p:txBody>
      </p:sp>
      <p:pic>
        <p:nvPicPr>
          <p:cNvPr id="34821" name="Picture 6" descr="C:\Users\gdvorak\Pictures\Animals\PIGS\Feral Swine_www-public-domain-image-com.jpg"/>
          <p:cNvPicPr>
            <a:picLocks noChangeAspect="1" noChangeArrowheads="1"/>
          </p:cNvPicPr>
          <p:nvPr/>
        </p:nvPicPr>
        <p:blipFill>
          <a:blip r:embed="rId3"/>
          <a:srcRect/>
          <a:stretch>
            <a:fillRect/>
          </a:stretch>
        </p:blipFill>
        <p:spPr bwMode="auto">
          <a:xfrm>
            <a:off x="6594475" y="1600200"/>
            <a:ext cx="1901825" cy="2333625"/>
          </a:xfrm>
          <a:prstGeom prst="rect">
            <a:avLst/>
          </a:prstGeom>
          <a:noFill/>
          <a:ln w="28575">
            <a:solidFill>
              <a:srgbClr val="E5B429"/>
            </a:solidFill>
            <a:miter lim="800000"/>
            <a:headEnd/>
            <a:tailEnd/>
          </a:ln>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228600"/>
            <a:ext cx="7696200" cy="762000"/>
          </a:xfrm>
        </p:spPr>
        <p:txBody>
          <a:bodyPr>
            <a:normAutofit/>
          </a:bodyPr>
          <a:lstStyle/>
          <a:p>
            <a:pPr eaLnBrk="1" hangingPunct="1"/>
            <a:r>
              <a:rPr lang="en-US" sz="2800" b="1" dirty="0" smtClean="0">
                <a:solidFill>
                  <a:srgbClr val="000000"/>
                </a:solidFill>
              </a:rPr>
              <a:t>PROBLEM STATEMENT </a:t>
            </a:r>
          </a:p>
        </p:txBody>
      </p:sp>
      <p:sp>
        <p:nvSpPr>
          <p:cNvPr id="7171" name="Rectangle 3"/>
          <p:cNvSpPr>
            <a:spLocks noGrp="1" noChangeArrowheads="1"/>
          </p:cNvSpPr>
          <p:nvPr>
            <p:ph type="body" sz="half" idx="1"/>
          </p:nvPr>
        </p:nvSpPr>
        <p:spPr>
          <a:xfrm>
            <a:off x="703263" y="1557338"/>
            <a:ext cx="7983537" cy="4310062"/>
          </a:xfrm>
        </p:spPr>
        <p:txBody>
          <a:bodyPr>
            <a:normAutofit/>
          </a:bodyPr>
          <a:lstStyle/>
          <a:p>
            <a:pPr algn="just" eaLnBrk="1" hangingPunct="1">
              <a:lnSpc>
                <a:spcPct val="80000"/>
              </a:lnSpc>
              <a:buFontTx/>
              <a:buNone/>
            </a:pPr>
            <a:r>
              <a:rPr lang="en-US" sz="2000" dirty="0" smtClean="0">
                <a:solidFill>
                  <a:srgbClr val="000000"/>
                </a:solidFill>
                <a:latin typeface="Verdana" pitchFamily="34" charset="0"/>
              </a:rPr>
              <a:t>	</a:t>
            </a:r>
            <a:r>
              <a:rPr lang="en-US" sz="2400" dirty="0" smtClean="0">
                <a:solidFill>
                  <a:srgbClr val="000000"/>
                </a:solidFill>
                <a:latin typeface="Times New Roman" pitchFamily="18" charset="0"/>
                <a:cs typeface="Times New Roman" pitchFamily="18" charset="0"/>
              </a:rPr>
              <a:t>-In India it is estimated that the number of deaths due to rabies may be 1.1 to 1.5 million.</a:t>
            </a:r>
          </a:p>
          <a:p>
            <a:pPr algn="just" eaLnBrk="1" hangingPunct="1">
              <a:lnSpc>
                <a:spcPct val="80000"/>
              </a:lnSpc>
              <a:buFontTx/>
              <a:buNone/>
            </a:pPr>
            <a:endParaRPr lang="en-US" sz="2400" dirty="0" smtClean="0">
              <a:solidFill>
                <a:srgbClr val="000000"/>
              </a:solidFill>
              <a:latin typeface="Times New Roman" pitchFamily="18" charset="0"/>
              <a:cs typeface="Times New Roman" pitchFamily="18" charset="0"/>
            </a:endParaRPr>
          </a:p>
          <a:p>
            <a:pPr algn="just" eaLnBrk="1" hangingPunct="1">
              <a:lnSpc>
                <a:spcPct val="80000"/>
              </a:lnSpc>
              <a:buFontTx/>
              <a:buNone/>
            </a:pPr>
            <a:r>
              <a:rPr lang="en-US" sz="2400" dirty="0" smtClean="0">
                <a:solidFill>
                  <a:srgbClr val="000000"/>
                </a:solidFill>
                <a:latin typeface="Times New Roman" pitchFamily="18" charset="0"/>
                <a:cs typeface="Times New Roman" pitchFamily="18" charset="0"/>
              </a:rPr>
              <a:t>	-In the world more than 100 countries or territories are affected and the human death toll worldwide is about 60,000. </a:t>
            </a:r>
          </a:p>
          <a:p>
            <a:pPr algn="just" eaLnBrk="1" hangingPunct="1">
              <a:lnSpc>
                <a:spcPct val="80000"/>
              </a:lnSpc>
              <a:buFontTx/>
              <a:buNone/>
            </a:pPr>
            <a:endParaRPr lang="en-US" sz="2400" dirty="0" smtClean="0">
              <a:solidFill>
                <a:srgbClr val="000000"/>
              </a:solidFill>
              <a:latin typeface="Times New Roman" pitchFamily="18" charset="0"/>
              <a:cs typeface="Times New Roman" pitchFamily="18" charset="0"/>
            </a:endParaRPr>
          </a:p>
          <a:p>
            <a:pPr algn="just" eaLnBrk="1" hangingPunct="1">
              <a:lnSpc>
                <a:spcPct val="80000"/>
              </a:lnSpc>
              <a:buFontTx/>
              <a:buNone/>
            </a:pPr>
            <a:r>
              <a:rPr lang="en-US" sz="2400" dirty="0" smtClean="0">
                <a:solidFill>
                  <a:srgbClr val="000000"/>
                </a:solidFill>
                <a:latin typeface="Times New Roman" pitchFamily="18" charset="0"/>
                <a:cs typeface="Times New Roman" pitchFamily="18" charset="0"/>
              </a:rPr>
              <a:t>   -Three countries India, Pakistan and Bangladesh belong to high incidence category.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04800" y="228600"/>
            <a:ext cx="8458200" cy="974725"/>
          </a:xfrm>
        </p:spPr>
        <p:txBody>
          <a:bodyPr>
            <a:normAutofit fontScale="90000"/>
          </a:bodyPr>
          <a:lstStyle/>
          <a:p>
            <a:pPr eaLnBrk="1" hangingPunct="1"/>
            <a:r>
              <a:rPr lang="en-US" sz="2800" b="1" smtClean="0">
                <a:solidFill>
                  <a:srgbClr val="000000"/>
                </a:solidFill>
              </a:rPr>
              <a:t>   Minor wound is big enough to transmit virus</a:t>
            </a:r>
            <a:r>
              <a:rPr lang="en-US" sz="3600" b="1" smtClean="0">
                <a:solidFill>
                  <a:srgbClr val="000000"/>
                </a:solidFill>
              </a:rPr>
              <a:t>.</a:t>
            </a:r>
            <a:br>
              <a:rPr lang="en-US" sz="3600" b="1" smtClean="0">
                <a:solidFill>
                  <a:srgbClr val="000000"/>
                </a:solidFill>
              </a:rPr>
            </a:br>
            <a:endParaRPr lang="en-US" sz="3600" b="1" smtClean="0">
              <a:solidFill>
                <a:srgbClr val="000000"/>
              </a:solidFill>
            </a:endParaRPr>
          </a:p>
        </p:txBody>
      </p:sp>
      <p:sp>
        <p:nvSpPr>
          <p:cNvPr id="13315" name="Rectangle 3"/>
          <p:cNvSpPr>
            <a:spLocks noGrp="1" noChangeArrowheads="1"/>
          </p:cNvSpPr>
          <p:nvPr>
            <p:ph type="body" sz="half" idx="2"/>
          </p:nvPr>
        </p:nvSpPr>
        <p:spPr>
          <a:xfrm>
            <a:off x="5638800" y="2362200"/>
            <a:ext cx="2971800" cy="4038600"/>
          </a:xfrm>
        </p:spPr>
        <p:txBody>
          <a:bodyPr/>
          <a:lstStyle/>
          <a:p>
            <a:pPr eaLnBrk="1" hangingPunct="1"/>
            <a:endParaRPr lang="en-US" sz="2800" b="1" smtClean="0">
              <a:solidFill>
                <a:srgbClr val="000000"/>
              </a:solidFill>
            </a:endParaRPr>
          </a:p>
        </p:txBody>
      </p:sp>
      <p:pic>
        <p:nvPicPr>
          <p:cNvPr id="13316" name="Picture 4" descr="CatSnarling"/>
          <p:cNvPicPr>
            <a:picLocks noGrp="1" noChangeAspect="1" noChangeArrowheads="1"/>
          </p:cNvPicPr>
          <p:nvPr>
            <p:ph type="clipArt" sz="half" idx="1"/>
          </p:nvPr>
        </p:nvPicPr>
        <p:blipFill>
          <a:blip r:embed="rId3"/>
          <a:srcRect/>
          <a:stretch>
            <a:fillRect/>
          </a:stretch>
        </p:blipFill>
        <p:spPr>
          <a:xfrm>
            <a:off x="422275" y="1712913"/>
            <a:ext cx="3967163" cy="4654550"/>
          </a:xfrm>
          <a:noFill/>
        </p:spPr>
      </p:pic>
      <p:pic>
        <p:nvPicPr>
          <p:cNvPr id="13317" name="Picture 3" descr="bat2"/>
          <p:cNvPicPr>
            <a:picLocks noChangeAspect="1" noChangeArrowheads="1"/>
          </p:cNvPicPr>
          <p:nvPr/>
        </p:nvPicPr>
        <p:blipFill>
          <a:blip r:embed="rId4"/>
          <a:srcRect/>
          <a:stretch>
            <a:fillRect/>
          </a:stretch>
        </p:blipFill>
        <p:spPr bwMode="auto">
          <a:xfrm>
            <a:off x="4791075" y="1676400"/>
            <a:ext cx="4125913" cy="4710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104900" y="828675"/>
            <a:ext cx="6934200" cy="5200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TotalTime>
  <Words>3402</Words>
  <Application>Microsoft Office PowerPoint</Application>
  <PresentationFormat>On-screen Show (4:3)</PresentationFormat>
  <Paragraphs>336</Paragraphs>
  <Slides>61</Slides>
  <Notes>16</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Theme</vt:lpstr>
      <vt:lpstr>RABIES</vt:lpstr>
      <vt:lpstr>                    RABIES                                                                 </vt:lpstr>
      <vt:lpstr>RABIES</vt:lpstr>
      <vt:lpstr>RABIES</vt:lpstr>
      <vt:lpstr>RABIES</vt:lpstr>
      <vt:lpstr>INTRODUCTION </vt:lpstr>
      <vt:lpstr>PROBLEM STATEMENT </vt:lpstr>
      <vt:lpstr>   Minor wound is big enough to transmit virus. </vt:lpstr>
      <vt:lpstr>Slide 9</vt:lpstr>
      <vt:lpstr>Slide 10</vt:lpstr>
      <vt:lpstr>Slide 11</vt:lpstr>
      <vt:lpstr>Slide 12</vt:lpstr>
      <vt:lpstr>STRUCTURE</vt:lpstr>
      <vt:lpstr>RABIES</vt:lpstr>
      <vt:lpstr>RABIES</vt:lpstr>
      <vt:lpstr>Rabies virus invades the CNS  by binding to – </vt:lpstr>
      <vt:lpstr>TYPES OF RV</vt:lpstr>
      <vt:lpstr>TYPES OF RV</vt:lpstr>
      <vt:lpstr>Viruses sensitive</vt:lpstr>
      <vt:lpstr> </vt:lpstr>
      <vt:lpstr>PATHOGENESIS</vt:lpstr>
      <vt:lpstr>Death due to asphyxia </vt:lpstr>
      <vt:lpstr>Slide 23</vt:lpstr>
      <vt:lpstr>Slide 24</vt:lpstr>
      <vt:lpstr>Slide 25</vt:lpstr>
      <vt:lpstr>Slide 26</vt:lpstr>
      <vt:lpstr>Microscopic lesions</vt:lpstr>
      <vt:lpstr>Slide 28</vt:lpstr>
      <vt:lpstr>Histological features </vt:lpstr>
      <vt:lpstr>Slide 30</vt:lpstr>
      <vt:lpstr>Slide 31</vt:lpstr>
      <vt:lpstr>Slide 32</vt:lpstr>
      <vt:lpstr>Slide 33</vt:lpstr>
      <vt:lpstr>Slide 34</vt:lpstr>
      <vt:lpstr>Slide 35</vt:lpstr>
      <vt:lpstr>Slide 36</vt:lpstr>
      <vt:lpstr>Slide 37</vt:lpstr>
      <vt:lpstr>Slide 38</vt:lpstr>
      <vt:lpstr>If you are bitten or scratched</vt:lpstr>
      <vt:lpstr>Cardinal Rules for Prevention of Rabies in the Community</vt:lpstr>
      <vt:lpstr>Pseudorabies</vt:lpstr>
      <vt:lpstr>Aujeszky’s Disease Virus</vt:lpstr>
      <vt:lpstr>Transmission</vt:lpstr>
      <vt:lpstr>Transmission: Other Species</vt:lpstr>
      <vt:lpstr>Incidence </vt:lpstr>
      <vt:lpstr>History</vt:lpstr>
      <vt:lpstr>Pseudorabies Eradication</vt:lpstr>
      <vt:lpstr>Pathogenesis </vt:lpstr>
      <vt:lpstr>Pathogenesis </vt:lpstr>
      <vt:lpstr>Pathogenesis </vt:lpstr>
      <vt:lpstr>Clinical signs </vt:lpstr>
      <vt:lpstr>Clinical Signs: Other Species</vt:lpstr>
      <vt:lpstr>Slide 53</vt:lpstr>
      <vt:lpstr>Post Mortem Lesions</vt:lpstr>
      <vt:lpstr>Microscopic Lesions</vt:lpstr>
      <vt:lpstr>Differential Diagnosis</vt:lpstr>
      <vt:lpstr>Diagnosis: Laboratory</vt:lpstr>
      <vt:lpstr>Aujeszky’s Disease in Humans</vt:lpstr>
      <vt:lpstr>Slide 59</vt:lpstr>
      <vt:lpstr>Clinical Signs: Pigs</vt:lpstr>
      <vt:lpstr>Clinical Signs: Pigs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dell</cp:lastModifiedBy>
  <cp:revision>122</cp:revision>
  <dcterms:created xsi:type="dcterms:W3CDTF">2006-08-16T00:00:00Z</dcterms:created>
  <dcterms:modified xsi:type="dcterms:W3CDTF">2019-04-05T02:02:17Z</dcterms:modified>
</cp:coreProperties>
</file>