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6" r:id="rId2"/>
    <p:sldId id="272" r:id="rId3"/>
    <p:sldId id="273" r:id="rId4"/>
    <p:sldId id="294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95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80040-A030-4DD0-A8EA-82618E0F5D8A}" type="datetimeFigureOut">
              <a:rPr lang="en-IN" smtClean="0"/>
              <a:t>28-03-2020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CE5F8-2D59-45D0-81A3-6284D46CE92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242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7F34-A252-439A-80A2-A3F3DA9E7CA2}" type="datetime1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LIVESTOCK PRODUCTS TECHNOLOGY, BVC, PATNA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868FB-EE32-42A8-8740-7BC6F05A366C}" type="datetime1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LIVESTOCK PRODUCTS TECHNOLOGY, BVC, PATNA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9EDF-3C0A-42DF-BCBA-038BD383E114}" type="datetime1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LIVESTOCK PRODUCTS TECHNOLOGY, BVC, PATNA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207C-355D-414C-B5D0-8E572FD608D1}" type="datetime1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LIVESTOCK PRODUCTS TECHNOLOGY, BVC, PATNA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875C-F12F-4503-8B9A-1C44CBC035A9}" type="datetime1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LIVESTOCK PRODUCTS TECHNOLOGY, BVC, PATNA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E4099-81B6-4623-A669-9AAF747AF2AC}" type="datetime1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LIVESTOCK PRODUCTS TECHNOLOGY, BVC, PATNA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EE77-712F-42D9-A13F-0D51CDCC7C32}" type="datetime1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LIVESTOCK PRODUCTS TECHNOLOGY, BVC, PATNA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BAD68-401D-4B24-A0BA-2A4AEC178153}" type="datetime1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LIVESTOCK PRODUCTS TECHNOLOGY, BVC, PATNA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9163D-136A-4D8D-B587-779D40A4F735}" type="datetime1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LIVESTOCK PRODUCTS TECHNOLOGY, BVC, PATNA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2F6A-8254-4CC4-95E5-DF55C150D21B}" type="datetime1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LIVESTOCK PRODUCTS TECHNOLOGY, BVC, PATNA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912BF-03CE-4DA6-A4A1-B52201F7A67A}" type="datetime1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DEPARTMENT OF LIVESTOCK PRODUCTS TECHNOLOGY, BVC, PATNA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BB5D3-41B0-482E-A538-78B95DE1C5BF}" type="datetime1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DEPARTMENT OF LIVESTOCK PRODUCTS TECHNOLOGY, BVC, PATNA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01050" cy="1470025"/>
          </a:xfrm>
        </p:spPr>
        <p:txBody>
          <a:bodyPr>
            <a:noAutofit/>
          </a:bodyPr>
          <a:lstStyle/>
          <a:p>
            <a:pPr algn="just"/>
            <a:r>
              <a:rPr lang="en-IN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Unit III - ABATTOIR </a:t>
            </a:r>
            <a:r>
              <a:rPr lang="en-IN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PRACTICES AND ANIMAL </a:t>
            </a:r>
            <a:r>
              <a:rPr lang="en-IN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BY-PRODUCTS </a:t>
            </a:r>
            <a:r>
              <a:rPr lang="en-IN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TECHNOLOGY</a:t>
            </a:r>
          </a:p>
        </p:txBody>
      </p:sp>
      <p:sp>
        <p:nvSpPr>
          <p:cNvPr id="5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4191000"/>
            <a:ext cx="6858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Department of Livestock Products Technology</a:t>
            </a:r>
          </a:p>
          <a:p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Animal Sciences University</a:t>
            </a:r>
          </a:p>
          <a:p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Patna-800014 (Bihar)</a:t>
            </a:r>
          </a:p>
          <a:p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19049"/>
            <a:ext cx="2857500" cy="150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"/>
            <a:ext cx="1447800" cy="152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447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Fat 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Analysis Committee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IN" b="1" dirty="0"/>
              <a:t/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Fats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can vary in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can be almost white to yellow. They can also be green, brown, or red.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Colour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can be affected by breed, feed, age, condition, and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location of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livestock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Green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colour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in tallow comes from contact with gut contents, i.e., the chlorophyll in digested plant.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dry rendering, overheating will give tallow a reddish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appearance.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presence of blood will give tallow a brownish discoloration.</a:t>
            </a:r>
          </a:p>
        </p:txBody>
      </p:sp>
    </p:spTree>
    <p:extLst>
      <p:ext uri="{BB962C8B-B14F-4D97-AF65-F5344CB8AC3E}">
        <p14:creationId xmlns:p14="http://schemas.microsoft.com/office/powerpoint/2010/main" val="18208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Moisture</a:t>
            </a: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, Impurities (Insoluble), and </a:t>
            </a:r>
            <a:r>
              <a:rPr lang="en-IN" sz="4000" b="1" dirty="0" err="1">
                <a:latin typeface="Times New Roman" pitchFamily="18" charset="0"/>
                <a:cs typeface="Times New Roman" pitchFamily="18" charset="0"/>
              </a:rPr>
              <a:t>Unsaponifiable</a:t>
            </a: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 Matter</a:t>
            </a:r>
            <a:br>
              <a:rPr lang="en-IN" sz="4000" b="1" dirty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Moisture</a:t>
            </a:r>
            <a:endParaRPr lang="en-IN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Pure fat is virtually free of moisture. However, moisture is a necessary agent in the cleaning of offal, and raw material in the cleaning process absorbs water if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allowed to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stand for lengthy periods.</a:t>
            </a:r>
          </a:p>
          <a:p>
            <a:pPr algn="just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Water in tallow is undesirable because it acts as a medium for the growth of bacteria and the action of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fat splitting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enzymes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bacteria are injected into dry fat,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most will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perish on account of lack of moisture.</a:t>
            </a:r>
          </a:p>
          <a:p>
            <a:pPr algn="just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Moisture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level of 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around 0.2% are desired.</a:t>
            </a:r>
          </a:p>
        </p:txBody>
      </p:sp>
    </p:spTree>
    <p:extLst>
      <p:ext uri="{BB962C8B-B14F-4D97-AF65-F5344CB8AC3E}">
        <p14:creationId xmlns:p14="http://schemas.microsoft.com/office/powerpoint/2010/main" val="407768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800" b="1" i="1" dirty="0">
                <a:latin typeface="Times New Roman" pitchFamily="18" charset="0"/>
                <a:cs typeface="Times New Roman" pitchFamily="18" charset="0"/>
              </a:rPr>
              <a:t>Impurities (Insoluble)</a:t>
            </a:r>
          </a:p>
          <a:p>
            <a:pPr algn="just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Raw fat may contain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90-95% of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fatty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material and the balance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is tissue.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tissue, together with other foreign materials such as protein fines, finely ground bone,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hair and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manure, constitutes the main impurity of tallow.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Other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impurities may be in the form of colloidal fines from the gut contents, which may not be removed by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settling or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centrifuging.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31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Impurities (Oil Soluble)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soluble impurities include trace elements such as copper, tin (from brass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and zinc.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Also includes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polyethylene, which melts in the cooking process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and dissolves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in the tallow.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Dissolved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polyethylene normally settles and burns onto the coils, particularly if steam is the heating agent, and forms an insulating barrier.</a:t>
            </a:r>
          </a:p>
          <a:p>
            <a:pPr algn="just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Polyethylene in inedible grades of tallow has become so prevalent that standards had to be set.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maximum is 50 parts per million.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69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800" b="1" i="1" dirty="0" err="1">
                <a:latin typeface="Times New Roman" pitchFamily="18" charset="0"/>
                <a:cs typeface="Times New Roman" pitchFamily="18" charset="0"/>
              </a:rPr>
              <a:t>Unsaponifiable</a:t>
            </a:r>
            <a:r>
              <a:rPr lang="en-IN" sz="2800" b="1" i="1" dirty="0">
                <a:latin typeface="Times New Roman" pitchFamily="18" charset="0"/>
                <a:cs typeface="Times New Roman" pitchFamily="18" charset="0"/>
              </a:rPr>
              <a:t> matter </a:t>
            </a:r>
            <a:endParaRPr lang="en-IN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fatty material in a tallow that cannot be converted into a soap by the use of an alkali (i.e., no fatty acids are released by alkali treatment).</a:t>
            </a:r>
          </a:p>
          <a:p>
            <a:pPr algn="just"/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Small quantities occur naturally in a fat. Cholesterol is one naturally occurring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unsaponifiable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fat.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unsaponifiable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material of a mineral source, such as lubricating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oils and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greases from pumps and machinery, that create the greatest problems and are regarded as a direct contaminant by the soap manufacturer.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Other tests</a:t>
            </a:r>
            <a:endParaRPr lang="en-IN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Other tests may be conducted by buyers to ascertain properties of purchased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tallow include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800" b="1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) Saponification number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iodine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value</a:t>
            </a: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saponification number indicates the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average length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of fatty acid chains.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iodine number indicates the degree of unsaturation.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iodine value is low for animal fats and high for vegetable oils.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13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800" b="1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) Peroxide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value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peroxide test is used to determine the rancidity of a tallow.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peroxide value is low, this normally suggests that the tallow has not become rancid and will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have good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stability.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Fresh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fats have a peroxide value of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1-2, whereas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rancid fats have a peroxide value of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15-20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Rancidity is caused by oxidation and hydrolysis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7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800" b="1" i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) Smoke point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Smoke point has a direct relationship with FFA and is the temperature to which the fat may be heated before it begins to smoke.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Approximate smoke points are as follows:</a:t>
            </a:r>
          </a:p>
          <a:p>
            <a:pPr marL="400050" lvl="1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Tallow with an FFA of 0.2% : 225° C </a:t>
            </a:r>
          </a:p>
          <a:p>
            <a:pPr marL="400050" lvl="1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Tallow with an FFA of 1.0% :  145° C </a:t>
            </a:r>
          </a:p>
          <a:p>
            <a:pPr marL="400050" lvl="1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Tallow with an FFA of 5.0% : 120° C </a:t>
            </a:r>
          </a:p>
          <a:p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32917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IN" sz="60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IN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18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Rendering</a:t>
            </a:r>
            <a:endParaRPr lang="en-IN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It is the process of recovery of fat from animal materials by heating process or it may be the processing of carcass with heat or steam so as to obtain a nearly sterilized material without any loss of nutrients”</a:t>
            </a:r>
          </a:p>
          <a:p>
            <a:pPr algn="just">
              <a:lnSpc>
                <a:spcPct val="110000"/>
              </a:lnSpc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resultant dried and ground material serves as a very good stock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feed</a:t>
            </a:r>
          </a:p>
          <a:p>
            <a:pPr algn="just">
              <a:lnSpc>
                <a:spcPct val="110000"/>
              </a:lnSpc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Technical fat is also recovered in this process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4000" b="1" dirty="0" smtClean="0">
                <a:latin typeface="Times New Roman" pitchFamily="18" charset="0"/>
                <a:cs typeface="Times New Roman" pitchFamily="18" charset="0"/>
              </a:rPr>
              <a:t>Technical </a:t>
            </a:r>
            <a:r>
              <a:rPr lang="en-IN" sz="4000" b="1" dirty="0">
                <a:latin typeface="Times New Roman" pitchFamily="18" charset="0"/>
                <a:cs typeface="Times New Roman" pitchFamily="18" charset="0"/>
              </a:rPr>
              <a:t>fat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: the animal fat obtained from animals, which are not incorporated into feed or food chain but are used for other technical purpose like soap 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making)</a:t>
            </a:r>
            <a:endParaRPr lang="en-IN" sz="4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19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Types of rendering</a:t>
            </a:r>
            <a:endParaRPr lang="en-IN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019800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en-US" sz="7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7000" b="1" dirty="0" smtClean="0">
                <a:latin typeface="Times New Roman" pitchFamily="18" charset="0"/>
                <a:cs typeface="Times New Roman" pitchFamily="18" charset="0"/>
              </a:rPr>
              <a:t>1. Dry </a:t>
            </a:r>
            <a:r>
              <a:rPr lang="en-US" sz="7000" b="1" dirty="0">
                <a:latin typeface="Times New Roman" pitchFamily="18" charset="0"/>
                <a:cs typeface="Times New Roman" pitchFamily="18" charset="0"/>
              </a:rPr>
              <a:t>rendering </a:t>
            </a:r>
          </a:p>
          <a:p>
            <a:pPr algn="just">
              <a:lnSpc>
                <a:spcPct val="120000"/>
              </a:lnSpc>
            </a:pPr>
            <a:r>
              <a:rPr lang="en-US" sz="7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Dry renderer is utilized which is made </a:t>
            </a:r>
            <a:r>
              <a:rPr lang="en-US" sz="7000" dirty="0">
                <a:latin typeface="Times New Roman" pitchFamily="18" charset="0"/>
                <a:cs typeface="Times New Roman" pitchFamily="18" charset="0"/>
              </a:rPr>
              <a:t>up of horizontal </a:t>
            </a: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steam jacket </a:t>
            </a:r>
            <a:r>
              <a:rPr lang="en-US" sz="7000" dirty="0">
                <a:latin typeface="Times New Roman" pitchFamily="18" charset="0"/>
                <a:cs typeface="Times New Roman" pitchFamily="18" charset="0"/>
              </a:rPr>
              <a:t>with raw materials or load capacity of 8-10 quintals</a:t>
            </a:r>
          </a:p>
          <a:p>
            <a:pPr algn="just">
              <a:lnSpc>
                <a:spcPct val="120000"/>
              </a:lnSpc>
            </a:pPr>
            <a:r>
              <a:rPr lang="en-US" sz="7000" dirty="0" smtClean="0">
                <a:latin typeface="Times New Roman" pitchFamily="18" charset="0"/>
                <a:cs typeface="Times New Roman" pitchFamily="18" charset="0"/>
              </a:rPr>
              <a:t>2-3  Stirrers </a:t>
            </a:r>
            <a:r>
              <a:rPr lang="en-US" sz="7000" dirty="0">
                <a:latin typeface="Times New Roman" pitchFamily="18" charset="0"/>
                <a:cs typeface="Times New Roman" pitchFamily="18" charset="0"/>
              </a:rPr>
              <a:t>keep the materials continuously in motion for uniform heat distribution to avoid charring</a:t>
            </a:r>
          </a:p>
          <a:p>
            <a:pPr algn="just">
              <a:lnSpc>
                <a:spcPct val="120000"/>
              </a:lnSpc>
            </a:pPr>
            <a:r>
              <a:rPr lang="en-US" sz="7000" dirty="0">
                <a:latin typeface="Times New Roman" pitchFamily="18" charset="0"/>
                <a:cs typeface="Times New Roman" pitchFamily="18" charset="0"/>
              </a:rPr>
              <a:t> The steam remains in the outer jacket does not come in direct contact of  the raw materials or charge</a:t>
            </a:r>
          </a:p>
          <a:p>
            <a:pPr algn="just">
              <a:lnSpc>
                <a:spcPct val="120000"/>
              </a:lnSpc>
            </a:pPr>
            <a:endParaRPr lang="en-IN" sz="5900" dirty="0"/>
          </a:p>
        </p:txBody>
      </p:sp>
    </p:spTree>
    <p:extLst>
      <p:ext uri="{BB962C8B-B14F-4D97-AF65-F5344CB8AC3E}">
        <p14:creationId xmlns:p14="http://schemas.microsoft.com/office/powerpoint/2010/main" val="252722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err="1" smtClean="0"/>
              <a:t>Cont</a:t>
            </a:r>
            <a:r>
              <a:rPr lang="en-IN" dirty="0" smtClean="0"/>
              <a:t>….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Materials cooked at 75psi for 3-4 hours in its own moisture</a:t>
            </a:r>
          </a:p>
          <a:p>
            <a:pPr algn="just">
              <a:lnSpc>
                <a:spcPct val="12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No loss of nutrients </a:t>
            </a:r>
          </a:p>
          <a:p>
            <a:pPr algn="just">
              <a:lnSpc>
                <a:spcPct val="12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The resultant materials called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cracklings/greaves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 the tank</a:t>
            </a:r>
          </a:p>
          <a:p>
            <a:pPr algn="just">
              <a:lnSpc>
                <a:spcPct val="12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Yield is  nearly 20% higher than wet rendering</a:t>
            </a:r>
          </a:p>
          <a:p>
            <a:pPr algn="just">
              <a:lnSpc>
                <a:spcPct val="12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Average conversion ratio is 3:1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22882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N" dirty="0" err="1" smtClean="0"/>
              <a:t>Cont</a:t>
            </a:r>
            <a:r>
              <a:rPr lang="en-IN" dirty="0" smtClean="0"/>
              <a:t>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IN" sz="3300" b="1" dirty="0">
                <a:latin typeface="Times New Roman" pitchFamily="18" charset="0"/>
                <a:cs typeface="Times New Roman" pitchFamily="18" charset="0"/>
              </a:rPr>
              <a:t>Wet </a:t>
            </a:r>
            <a:r>
              <a:rPr lang="en-IN" sz="3300" b="1" dirty="0" smtClean="0">
                <a:latin typeface="Times New Roman" pitchFamily="18" charset="0"/>
                <a:cs typeface="Times New Roman" pitchFamily="18" charset="0"/>
              </a:rPr>
              <a:t>rendering</a:t>
            </a:r>
            <a:endParaRPr lang="en-IN" sz="33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Wet renderer is utilized which is vertical </a:t>
            </a:r>
            <a:r>
              <a:rPr lang="en-IN" sz="3300" dirty="0">
                <a:latin typeface="Times New Roman" pitchFamily="18" charset="0"/>
                <a:cs typeface="Times New Roman" pitchFamily="18" charset="0"/>
              </a:rPr>
              <a:t>type </a:t>
            </a: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equipment </a:t>
            </a:r>
            <a:endParaRPr lang="en-IN" sz="3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300" dirty="0">
                <a:latin typeface="Times New Roman" pitchFamily="18" charset="0"/>
                <a:cs typeface="Times New Roman" pitchFamily="18" charset="0"/>
              </a:rPr>
              <a:t> Steam directly comes in contact with raw materials or charge </a:t>
            </a:r>
          </a:p>
          <a:p>
            <a:pPr algn="just"/>
            <a:r>
              <a:rPr lang="en-IN" sz="3300" dirty="0">
                <a:latin typeface="Times New Roman" pitchFamily="18" charset="0"/>
                <a:cs typeface="Times New Roman" pitchFamily="18" charset="0"/>
              </a:rPr>
              <a:t> Materials cooked at 40 psi for 4-8 hrs.</a:t>
            </a:r>
          </a:p>
          <a:p>
            <a:pPr algn="just"/>
            <a:r>
              <a:rPr lang="en-IN" sz="3300" dirty="0">
                <a:latin typeface="Times New Roman" pitchFamily="18" charset="0"/>
                <a:cs typeface="Times New Roman" pitchFamily="18" charset="0"/>
              </a:rPr>
              <a:t> After processing the </a:t>
            </a:r>
            <a:r>
              <a:rPr lang="en-IN" sz="3300" b="1" dirty="0">
                <a:latin typeface="Times New Roman" pitchFamily="18" charset="0"/>
                <a:cs typeface="Times New Roman" pitchFamily="18" charset="0"/>
              </a:rPr>
              <a:t>tankage/slush</a:t>
            </a:r>
            <a:r>
              <a:rPr lang="en-IN" sz="3300" dirty="0">
                <a:latin typeface="Times New Roman" pitchFamily="18" charset="0"/>
                <a:cs typeface="Times New Roman" pitchFamily="18" charset="0"/>
              </a:rPr>
              <a:t> are allowed to settle for 2 hrs.</a:t>
            </a:r>
          </a:p>
          <a:p>
            <a:pPr algn="just"/>
            <a:r>
              <a:rPr lang="en-IN" sz="3300" dirty="0">
                <a:latin typeface="Times New Roman" pitchFamily="18" charset="0"/>
                <a:cs typeface="Times New Roman" pitchFamily="18" charset="0"/>
              </a:rPr>
              <a:t> The fatty materials which floats on the top is removed first then the water then tankage</a:t>
            </a:r>
          </a:p>
          <a:p>
            <a:pPr algn="just"/>
            <a:r>
              <a:rPr lang="en-IN" sz="33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IN" sz="33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IN" sz="3300" dirty="0">
                <a:latin typeface="Times New Roman" pitchFamily="18" charset="0"/>
                <a:cs typeface="Times New Roman" pitchFamily="18" charset="0"/>
              </a:rPr>
              <a:t>fat recovery is better </a:t>
            </a:r>
            <a:endParaRPr lang="en-IN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Average conversion ratio is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4:1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9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Products of Rendering</a:t>
            </a:r>
            <a:endParaRPr lang="en-IN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b="1" i="1" dirty="0">
                <a:latin typeface="Times New Roman" pitchFamily="18" charset="0"/>
                <a:cs typeface="Times New Roman" pitchFamily="18" charset="0"/>
              </a:rPr>
              <a:t>Tallow </a:t>
            </a:r>
            <a:endParaRPr lang="en-IN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Tallow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is referred to as the rendered fat of cattle and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sheep with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 titre of greater than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40°C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(104° F)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800" b="1" i="1" dirty="0" smtClean="0">
                <a:latin typeface="Times New Roman" pitchFamily="18" charset="0"/>
                <a:cs typeface="Times New Roman" pitchFamily="18" charset="0"/>
              </a:rPr>
              <a:t>Lard</a:t>
            </a:r>
            <a:endParaRPr lang="en-IN" sz="2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Lard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is the rendered fat of the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hog with a titre less than 40°C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(104° F) </a:t>
            </a:r>
          </a:p>
        </p:txBody>
      </p:sp>
    </p:spTree>
    <p:extLst>
      <p:ext uri="{BB962C8B-B14F-4D97-AF65-F5344CB8AC3E}">
        <p14:creationId xmlns:p14="http://schemas.microsoft.com/office/powerpoint/2010/main" val="118847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Test for quality estimation of rendered fat</a:t>
            </a:r>
            <a:endParaRPr lang="en-IN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uality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of animal fat both edible and inedible is judged by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itre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fatty acid (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FFA)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FAC colour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(standard set up by the Fat Analysis Committee of the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American Oil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Chemists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Society)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Lovibond colour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oisture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mpurities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insoluble)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Unsaponifiable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matter (MIU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68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latin typeface="Times New Roman" pitchFamily="18" charset="0"/>
                <a:cs typeface="Times New Roman" pitchFamily="18" charset="0"/>
              </a:rPr>
              <a:t>Titre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 refers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to the softness or hardness of animal fats expressed as the temperature at which the fatty acids of the given fat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solidify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Solidification points of animal fats, or titres, are as follows:</a:t>
            </a:r>
          </a:p>
          <a:p>
            <a:pPr marL="0" indent="0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1. Pig: 36-40°C</a:t>
            </a:r>
          </a:p>
          <a:p>
            <a:pPr marL="0" indent="0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2. Cattle: 42-45°C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3. Sheep: 44-48°C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94025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Free 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Fatty Acid (FFA)</a:t>
            </a:r>
            <a:br>
              <a:rPr lang="en-IN" b="1" dirty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is usual to express FFA as a percentage of free oleic acid of total sample weight.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amount of FFA in a tallow is an indication of the degree of spoilage that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has taken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place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AFOA specifications require the FFA to be not more than 2%.</a:t>
            </a:r>
          </a:p>
        </p:txBody>
      </p:sp>
    </p:spTree>
    <p:extLst>
      <p:ext uri="{BB962C8B-B14F-4D97-AF65-F5344CB8AC3E}">
        <p14:creationId xmlns:p14="http://schemas.microsoft.com/office/powerpoint/2010/main" val="8570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1129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Unit III - ABATTOIR PRACTICES AND ANIMAL BY-PRODUCTS TECHNOLOGY</vt:lpstr>
      <vt:lpstr>Rendering</vt:lpstr>
      <vt:lpstr>Types of rendering</vt:lpstr>
      <vt:lpstr>Cont….</vt:lpstr>
      <vt:lpstr>Cont…</vt:lpstr>
      <vt:lpstr>Products of Rendering</vt:lpstr>
      <vt:lpstr>Test for quality estimation of rendered fat</vt:lpstr>
      <vt:lpstr>Titre</vt:lpstr>
      <vt:lpstr> Free Fatty Acid (FFA) </vt:lpstr>
      <vt:lpstr> Fat Analysis Committee Colour </vt:lpstr>
      <vt:lpstr> Moisture, Impurities (Insoluble), and Unsaponifiable Matter </vt:lpstr>
      <vt:lpstr>PowerPoint Presentation</vt:lpstr>
      <vt:lpstr>PowerPoint Presentation</vt:lpstr>
      <vt:lpstr>PowerPoint Presentation</vt:lpstr>
      <vt:lpstr>Other tests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Abattoir by-prodcuts</dc:title>
  <dc:creator>ROHIT</dc:creator>
  <cp:lastModifiedBy>ROHIT</cp:lastModifiedBy>
  <cp:revision>32</cp:revision>
  <dcterms:created xsi:type="dcterms:W3CDTF">2006-08-16T00:00:00Z</dcterms:created>
  <dcterms:modified xsi:type="dcterms:W3CDTF">2020-03-28T15:19:27Z</dcterms:modified>
</cp:coreProperties>
</file>