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361" r:id="rId2"/>
    <p:sldId id="692" r:id="rId3"/>
    <p:sldId id="693" r:id="rId4"/>
    <p:sldId id="694" r:id="rId5"/>
    <p:sldId id="695" r:id="rId6"/>
    <p:sldId id="696" r:id="rId7"/>
    <p:sldId id="697" r:id="rId8"/>
    <p:sldId id="698" r:id="rId9"/>
    <p:sldId id="699" r:id="rId10"/>
    <p:sldId id="700" r:id="rId11"/>
    <p:sldId id="701" r:id="rId12"/>
    <p:sldId id="702" r:id="rId13"/>
    <p:sldId id="703" r:id="rId14"/>
    <p:sldId id="704" r:id="rId15"/>
    <p:sldId id="705" r:id="rId16"/>
    <p:sldId id="706" r:id="rId17"/>
    <p:sldId id="70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272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endParaRPr lang="en-US" sz="40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13" name="Picture 12" descr="G:\Proposed-life-cycle-of-A-marginale-in-bovine-Modified-from-20.png"/>
          <p:cNvPicPr/>
          <p:nvPr/>
        </p:nvPicPr>
        <p:blipFill rotWithShape="1">
          <a:blip r:embed="rId6"/>
          <a:srcRect l="830" t="26598" r="35520" b="1247"/>
          <a:stretch/>
        </p:blipFill>
        <p:spPr bwMode="auto">
          <a:xfrm>
            <a:off x="2747962" y="2124075"/>
            <a:ext cx="3648075" cy="26098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1" descr="http://www.marvistavet.org/assets/images/Ehrlichia_in_a_granulcytic_cell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6801992" y="1789928"/>
            <a:ext cx="2337048" cy="2056602"/>
          </a:xfrm>
          <a:prstGeom prst="rect">
            <a:avLst/>
          </a:prstGeom>
          <a:noFill/>
        </p:spPr>
      </p:pic>
      <p:pic>
        <p:nvPicPr>
          <p:cNvPr id="17" name="Picture 2" descr="G:\corneal opacity in dog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38424" y="4509701"/>
            <a:ext cx="2546687" cy="1701775"/>
          </a:xfrm>
          <a:prstGeom prst="rect">
            <a:avLst/>
          </a:prstGeom>
          <a:noFill/>
        </p:spPr>
      </p:pic>
      <p:pic>
        <p:nvPicPr>
          <p:cNvPr id="18" name="Picture5" descr="http://www.marvistavet.org/assets/images/Lone_Star_Tick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>
          <a:xfrm rot="16200000">
            <a:off x="7618882" y="3728554"/>
            <a:ext cx="992837" cy="826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533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It is small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pleomorphic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gram negative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coccoid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intracytoplasmic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inclusion bodies found in circulating leucocytes.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Organisms may occur singly or generally in compact colonies as </a:t>
            </a:r>
            <a:r>
              <a:rPr lang="en-US" sz="2400" dirty="0" err="1" smtClean="0">
                <a:solidFill>
                  <a:srgbClr val="C00000"/>
                </a:solidFill>
                <a:latin typeface="Arial Black" pitchFamily="34" charset="0"/>
              </a:rPr>
              <a:t>morula</a:t>
            </a:r>
            <a:r>
              <a:rPr lang="en-US" sz="2400" dirty="0" smtClean="0">
                <a:solidFill>
                  <a:srgbClr val="C00000"/>
                </a:solidFill>
                <a:latin typeface="Arial Black" pitchFamily="34" charset="0"/>
              </a:rPr>
              <a:t> in the cytoplasm of leucocytes.</a:t>
            </a:r>
            <a:endParaRPr lang="en-U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4339" name="Picture 3" descr="G:\ehrlich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2667000"/>
            <a:ext cx="3333750" cy="26670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94080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" y="1397000"/>
          <a:ext cx="8610600" cy="5461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5338"/>
                <a:gridCol w="1929962"/>
                <a:gridCol w="2152650"/>
                <a:gridCol w="2152650"/>
              </a:tblGrid>
              <a:tr h="1323341">
                <a:tc>
                  <a:txBody>
                    <a:bodyPr/>
                    <a:lstStyle/>
                    <a:p>
                      <a:pPr marL="39116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r>
                        <a:rPr lang="en-US" sz="2000" b="1" spc="-8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9070" marR="0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42925" marR="502285" algn="ctr">
                        <a:lnSpc>
                          <a:spcPct val="115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2000" b="1" spc="-9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0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23341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canis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Monocyte</a:t>
                      </a:r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endParaRPr lang="en-US" sz="2000" i="1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Rhipicephalus</a:t>
                      </a:r>
                      <a:r>
                        <a:rPr lang="en-US" sz="20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i="1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sanguineus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3500" marR="0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(Brown dog tick)</a:t>
                      </a:r>
                    </a:p>
                  </a:txBody>
                  <a:tcPr marL="0" marR="0" marT="0" marB="0"/>
                </a:tc>
              </a:tr>
              <a:tr h="1323341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ewingi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14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Neutrophil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0978">
                <a:tc>
                  <a:txBody>
                    <a:bodyPr/>
                    <a:lstStyle/>
                    <a:p>
                      <a:pPr marL="60325" marR="493395">
                        <a:lnSpc>
                          <a:spcPct val="104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Ehrlichia chaffeensis</a:t>
                      </a:r>
                      <a:endParaRPr lang="en-US" sz="20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 and human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0">
                        <a:lnSpc>
                          <a:spcPct val="115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 Black" pitchFamily="34" charset="0"/>
                          <a:ea typeface="Times New Roman"/>
                          <a:cs typeface="Times New Roman"/>
                        </a:rPr>
                        <a:t>Monocyte</a:t>
                      </a:r>
                      <a:endParaRPr lang="en-US" sz="20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47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Transmission: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 Black" pitchFamily="34" charset="0"/>
              </a:rPr>
              <a:t>•   It is transmitted </a:t>
            </a:r>
            <a:r>
              <a:rPr lang="en-US" sz="2400" dirty="0" err="1" smtClean="0">
                <a:latin typeface="Arial Black" pitchFamily="34" charset="0"/>
              </a:rPr>
              <a:t>transtadially</a:t>
            </a:r>
            <a:r>
              <a:rPr lang="en-US" sz="2400" dirty="0" smtClean="0">
                <a:latin typeface="Arial Black" pitchFamily="34" charset="0"/>
              </a:rPr>
              <a:t> by the tick and  also through infected blood transfusion.</a:t>
            </a: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dirty="0" smtClean="0">
                <a:latin typeface="Arial Black" pitchFamily="34" charset="0"/>
              </a:rPr>
              <a:t/>
            </a:r>
            <a:br>
              <a:rPr lang="en-US" sz="2400" dirty="0" smtClean="0">
                <a:latin typeface="Arial Black" pitchFamily="34" charset="0"/>
              </a:rPr>
            </a:br>
            <a:r>
              <a:rPr lang="en-US" sz="2400" dirty="0" smtClean="0"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/>
          </a:p>
        </p:txBody>
      </p:sp>
      <p:pic>
        <p:nvPicPr>
          <p:cNvPr id="4" name="Picture5" descr="http://www.marvistavet.org/assets/images/Lone_Star_Tic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29200" y="3600450"/>
            <a:ext cx="3505200" cy="2800350"/>
          </a:xfrm>
          <a:prstGeom prst="rect">
            <a:avLst/>
          </a:prstGeom>
          <a:noFill/>
        </p:spPr>
      </p:pic>
      <p:pic>
        <p:nvPicPr>
          <p:cNvPr id="6" name="Picture1" descr="http://www.marvistavet.org/assets/images/Ehrlichia_in_a_granulcytic_cell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81000" y="3276600"/>
            <a:ext cx="3810000" cy="335280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60724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 &amp; symptoms: </a:t>
            </a:r>
          </a:p>
          <a:p>
            <a:pPr algn="just"/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causes disease in dog known as canine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rickettsiosis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or tracker dog disease or canine typhus or canine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haemorrhagic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fever or 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tropical canine </a:t>
            </a:r>
            <a:r>
              <a:rPr lang="en-US" sz="2400" u="sng" dirty="0" err="1" smtClean="0">
                <a:solidFill>
                  <a:srgbClr val="7030A0"/>
                </a:solidFill>
                <a:latin typeface="Arial Black" pitchFamily="34" charset="0"/>
              </a:rPr>
              <a:t>pancytopenia</a:t>
            </a:r>
            <a:r>
              <a:rPr lang="en-US" sz="2400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 emerging silent tick born disease of dog or AIDS of the canine world.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Puppies may remain as carrier for a long time. Stress, immunological depression and concurrent with other infections may precipitate the disease.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Symptoms   includes undulating   temperature,   </a:t>
            </a:r>
            <a:r>
              <a:rPr lang="en-US" sz="2400" dirty="0" err="1" smtClean="0">
                <a:latin typeface="Arial Black" pitchFamily="34" charset="0"/>
              </a:rPr>
              <a:t>anaemia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polyarthritis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thrombocytopenia</a:t>
            </a:r>
            <a:r>
              <a:rPr lang="en-US" sz="2400" b="1" dirty="0" smtClean="0">
                <a:latin typeface="Arial Black" pitchFamily="34" charset="0"/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corneal opacity</a:t>
            </a:r>
            <a:r>
              <a:rPr lang="en-US" sz="2400" i="1" dirty="0" smtClean="0">
                <a:latin typeface="Arial Black" pitchFamily="34" charset="0"/>
              </a:rPr>
              <a:t>, </a:t>
            </a:r>
            <a:r>
              <a:rPr lang="en-US" sz="2400" dirty="0" smtClean="0">
                <a:latin typeface="Arial Black" pitchFamily="34" charset="0"/>
              </a:rPr>
              <a:t>renal failure, clotting abnormalities leading to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epistaxis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haematuria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haematemesis</a:t>
            </a:r>
            <a:r>
              <a:rPr lang="en-US" sz="2400" dirty="0" smtClean="0">
                <a:latin typeface="Arial Black" pitchFamily="34" charset="0"/>
              </a:rPr>
              <a:t> and </a:t>
            </a:r>
            <a:r>
              <a:rPr lang="en-US" sz="2400" dirty="0" err="1" smtClean="0">
                <a:latin typeface="Arial Black" pitchFamily="34" charset="0"/>
              </a:rPr>
              <a:t>haemorrhagic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diarrhoea</a:t>
            </a:r>
            <a:r>
              <a:rPr lang="en-US" sz="2400" dirty="0" smtClean="0">
                <a:latin typeface="Arial Black" pitchFamily="34" charset="0"/>
              </a:rPr>
              <a:t>.</a:t>
            </a:r>
          </a:p>
          <a:p>
            <a:pPr algn="just">
              <a:buNone/>
            </a:pPr>
            <a:r>
              <a:rPr lang="en-US" sz="2400" dirty="0" smtClean="0">
                <a:latin typeface="Arial Black" pitchFamily="34" charset="0"/>
              </a:rPr>
              <a:t/>
            </a:r>
            <a:br>
              <a:rPr lang="en-US" sz="2400" dirty="0" smtClean="0">
                <a:latin typeface="Arial Black" pitchFamily="34" charset="0"/>
              </a:rPr>
            </a:br>
            <a:r>
              <a:rPr lang="en-US" sz="2400" dirty="0" smtClean="0">
                <a:latin typeface="Arial Black" pitchFamily="34" charset="0"/>
              </a:rPr>
              <a:t> </a:t>
            </a: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47752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54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endParaRPr lang="en-US" i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G:\corneal opacity in do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05000"/>
            <a:ext cx="5581650" cy="372983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6019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Corneal opacity in 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E.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infected dog</a:t>
            </a:r>
            <a:endParaRPr lang="en-US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75957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60198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Diagnosis :  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B0F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Microscopic examination of  stained blood smear revealed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morula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stage of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in leucocytes.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Ehrlichia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commonly found in mixed infection with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Babesia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or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Hepatozoon</a:t>
            </a:r>
            <a:r>
              <a:rPr lang="en-US" sz="2400" i="1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B050"/>
                </a:solidFill>
                <a:latin typeface="Arial Black" pitchFamily="34" charset="0"/>
              </a:rPr>
              <a:t>canis</a:t>
            </a:r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n-US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Persistence and duration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ehrlichiosis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usually unnoticed by the owner for long time due to variability in clinical signs.</a:t>
            </a:r>
          </a:p>
          <a:p>
            <a:pPr algn="just"/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5362" name="Picture 2" descr="G:\e. ewingi in neurtoph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371600"/>
            <a:ext cx="2524125" cy="2819400"/>
          </a:xfrm>
          <a:prstGeom prst="rect">
            <a:avLst/>
          </a:prstGeom>
          <a:noFill/>
        </p:spPr>
      </p:pic>
      <p:pic>
        <p:nvPicPr>
          <p:cNvPr id="6" name="Picture 3" descr="G:\ehrlich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343400"/>
            <a:ext cx="22860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6248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Arial Black" pitchFamily="34" charset="0"/>
              </a:rPr>
              <a:t>Morula</a:t>
            </a:r>
            <a:r>
              <a:rPr lang="en-US" i="1" dirty="0" smtClean="0">
                <a:latin typeface="Arial Black" pitchFamily="34" charset="0"/>
              </a:rPr>
              <a:t> of E. </a:t>
            </a:r>
            <a:r>
              <a:rPr lang="en-US" i="1" dirty="0" err="1" smtClean="0">
                <a:latin typeface="Arial Black" pitchFamily="34" charset="0"/>
              </a:rPr>
              <a:t>canis</a:t>
            </a:r>
            <a:r>
              <a:rPr lang="en-US" dirty="0" smtClean="0">
                <a:latin typeface="Arial Black" pitchFamily="34" charset="0"/>
              </a:rPr>
              <a:t> in </a:t>
            </a:r>
            <a:r>
              <a:rPr lang="en-US" dirty="0" err="1" smtClean="0">
                <a:latin typeface="Arial Black" pitchFamily="34" charset="0"/>
              </a:rPr>
              <a:t>monocyte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152900" y="65659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143707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Ehrlichia</a:t>
            </a:r>
            <a:r>
              <a:rPr lang="en-US" sz="3600" b="1" i="1" dirty="0" smtClean="0">
                <a:latin typeface="Arial Black" pitchFamily="34" charset="0"/>
              </a:rPr>
              <a:t/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Treatment :- </a:t>
            </a:r>
          </a:p>
          <a:p>
            <a:pPr algn="just">
              <a:buNone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Doxycycline</a:t>
            </a:r>
            <a:r>
              <a:rPr lang="en-US" sz="2400" dirty="0" smtClean="0">
                <a:latin typeface="Arial Black" pitchFamily="34" charset="0"/>
              </a:rPr>
              <a:t> and </a:t>
            </a:r>
            <a:r>
              <a:rPr lang="en-US" sz="2400" dirty="0" err="1" smtClean="0">
                <a:latin typeface="Arial Black" pitchFamily="34" charset="0"/>
              </a:rPr>
              <a:t>Oxytetracycline</a:t>
            </a:r>
            <a:r>
              <a:rPr lang="en-US" sz="2400" dirty="0" smtClean="0">
                <a:latin typeface="Arial Black" pitchFamily="34" charset="0"/>
              </a:rPr>
              <a:t> are used in treatment of </a:t>
            </a:r>
            <a:r>
              <a:rPr lang="en-US" sz="2400" dirty="0" err="1" smtClean="0">
                <a:latin typeface="Arial Black" pitchFamily="34" charset="0"/>
              </a:rPr>
              <a:t>ehrlichiosis</a:t>
            </a:r>
            <a:r>
              <a:rPr lang="en-US" sz="2400" dirty="0" smtClean="0">
                <a:latin typeface="Arial Black" pitchFamily="34" charset="0"/>
              </a:rPr>
              <a:t>.</a:t>
            </a:r>
            <a:endParaRPr lang="en-US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5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Order : </a:t>
            </a:r>
            <a:r>
              <a:rPr lang="en-US" sz="3600" b="1" dirty="0" err="1" smtClean="0">
                <a:solidFill>
                  <a:srgbClr val="7030A0"/>
                </a:solidFill>
                <a:latin typeface="Arial Black" pitchFamily="34" charset="0"/>
              </a:rPr>
              <a:t>Rickettsiales</a:t>
            </a: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species appear as small (0.2-0.5 µm in diameter), round, dark red bodies with no cytoplasm and with a light halo may found around them inside the erythrocytes.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One erythrocytes may  occasionally have more than one organisms.</a:t>
            </a:r>
          </a:p>
        </p:txBody>
      </p:sp>
    </p:spTree>
    <p:extLst>
      <p:ext uri="{BB962C8B-B14F-4D97-AF65-F5344CB8AC3E}">
        <p14:creationId xmlns:p14="http://schemas.microsoft.com/office/powerpoint/2010/main" val="3334944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Arial Black" pitchFamily="34" charset="0"/>
              </a:rPr>
              <a:t/>
            </a:r>
            <a:br>
              <a:rPr lang="en-US" sz="3600" b="1" dirty="0" smtClean="0"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Arial Black" pitchFamily="34" charset="0"/>
              </a:rPr>
              <a:t>Genus: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397000"/>
          <a:ext cx="8610600" cy="5320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406"/>
                <a:gridCol w="1689422"/>
                <a:gridCol w="2452386"/>
                <a:gridCol w="2452386"/>
              </a:tblGrid>
              <a:tr h="128905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Species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Definitive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60325" marR="0">
                        <a:lnSpc>
                          <a:spcPct val="115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 Black" pitchFamily="34" charset="0"/>
                          <a:ea typeface="Times New Roman"/>
                          <a:cs typeface="Times New Roman"/>
                        </a:rPr>
                        <a:t>host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Location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995" marR="220345" indent="-26670">
                        <a:lnSpc>
                          <a:spcPct val="10600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en-US" sz="2400" b="1" spc="-6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ransmission/ </a:t>
                      </a:r>
                      <a:r>
                        <a:rPr lang="en-US" sz="2400" b="1" spc="-85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2400" b="1">
                          <a:latin typeface="Times New Roman"/>
                          <a:ea typeface="Times New Roman"/>
                          <a:cs typeface="Times New Roman"/>
                        </a:rPr>
                        <a:t>ector</a:t>
                      </a:r>
                      <a:endParaRPr lang="en-US" sz="2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289050">
                <a:tc>
                  <a:txBody>
                    <a:bodyPr/>
                    <a:lstStyle/>
                    <a:p>
                      <a:pPr marL="60325" marR="323215">
                        <a:lnSpc>
                          <a:spcPct val="106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ma</a:t>
                      </a:r>
                      <a:r>
                        <a:rPr lang="en-US" sz="1800" i="1" spc="-35">
                          <a:latin typeface="Arial Black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ginale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Cattle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usually near</a:t>
                      </a:r>
                      <a:r>
                        <a:rPr lang="en-US" sz="18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the margin  </a:t>
                      </a: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of RBCs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180340">
                        <a:lnSpc>
                          <a:spcPct val="106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spc="-1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arious species of ticks, flies, contaminated su</a:t>
                      </a:r>
                      <a:r>
                        <a:rPr lang="en-US" sz="1800" b="1" spc="-15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gical instruments etc.</a:t>
                      </a:r>
                    </a:p>
                  </a:txBody>
                  <a:tcPr marL="0" marR="0" marT="0" marB="0"/>
                </a:tc>
              </a:tr>
              <a:tr h="1289050">
                <a:tc>
                  <a:txBody>
                    <a:bodyPr/>
                    <a:lstStyle/>
                    <a:p>
                      <a:pPr marL="60325" marR="323215">
                        <a:lnSpc>
                          <a:spcPct val="106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centrale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18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the centre of </a:t>
                      </a:r>
                      <a:r>
                        <a:rPr lang="en-US" sz="18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RBCs</a:t>
                      </a:r>
                      <a:endParaRPr lang="en-US" sz="18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</a:tr>
              <a:tr h="1289050"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6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latin typeface="Arial Black" pitchFamily="34" charset="0"/>
                          <a:ea typeface="Times New Roman"/>
                          <a:cs typeface="Times New Roman"/>
                        </a:rPr>
                        <a:t>Anaplasma ovis</a:t>
                      </a:r>
                      <a:endParaRPr lang="en-US" sz="180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43815">
                        <a:lnSpc>
                          <a:spcPct val="106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 Black" pitchFamily="34" charset="0"/>
                          <a:ea typeface="Times New Roman"/>
                          <a:cs typeface="Times New Roman"/>
                        </a:rPr>
                        <a:t>Sheep and goat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325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RBC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8900" marR="0">
                        <a:lnSpc>
                          <a:spcPct val="115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 Black" pitchFamily="34" charset="0"/>
                          <a:ea typeface="Times New Roman"/>
                          <a:cs typeface="Times New Roman"/>
                        </a:rPr>
                        <a:t>-do-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26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3276600" cy="5867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400" i="1" dirty="0" smtClean="0">
                <a:latin typeface="Arial Black" pitchFamily="34" charset="0"/>
              </a:rPr>
              <a:t>   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found on or near the margin of erythrocytes in stained blood films.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  <p:pic>
        <p:nvPicPr>
          <p:cNvPr id="13316" name="Picture 4" descr="G:\anaplasma 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1905000"/>
            <a:ext cx="5029200" cy="4648200"/>
          </a:xfrm>
          <a:prstGeom prst="rect">
            <a:avLst/>
          </a:prstGeom>
          <a:noFill/>
        </p:spPr>
      </p:pic>
      <p:pic>
        <p:nvPicPr>
          <p:cNvPr id="13317" name="Picture 5" descr="G:\anapla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419600"/>
            <a:ext cx="2981325" cy="1981200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8651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Transmission: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Transmitted through various  species  of  ticks 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transovarian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 transmission),  biting  flies and even mosquitoes (mechanical transmission) help in transmission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Arial Black" pitchFamily="34" charset="0"/>
              </a:rPr>
              <a:t>D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isease can  also  be  transmitted  mechanically  by  infected  blood contaminating the hypodermic needle, use in mass vaccination and castration, ear tagging and dehorning instruments.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>
                <a:latin typeface="Arial Black" pitchFamily="34" charset="0"/>
              </a:rPr>
              <a:t>S</a:t>
            </a:r>
            <a:r>
              <a:rPr lang="en-US" sz="2400" dirty="0" smtClean="0">
                <a:latin typeface="Arial Black" pitchFamily="34" charset="0"/>
              </a:rPr>
              <a:t>ource of infection is always the blood of an infected animal.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2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Life- cycle of 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A. </a:t>
            </a:r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endParaRPr lang="en-US" sz="3600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6386" name="Picture 2" descr="G:\Proposed-life-cycle-of-A-marginale-in-bovine-Modified-from-20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935163"/>
            <a:ext cx="7800364" cy="4922837"/>
          </a:xfrm>
          <a:prstGeom prst="rect">
            <a:avLst/>
          </a:prstGeom>
          <a:noFill/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31458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latin typeface="Arial Black" pitchFamily="34" charset="0"/>
              </a:rPr>
              <a:t/>
            </a:r>
            <a:br>
              <a:rPr lang="en-US" sz="3600" b="1" i="1" dirty="0" smtClean="0">
                <a:latin typeface="Arial Black" pitchFamily="34" charset="0"/>
              </a:rPr>
            </a:br>
            <a:endParaRPr lang="en-US" sz="3600" b="1" i="1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Disease :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or gall sickness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 &amp; Symptoms: 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just"/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a disease of adult cattle and clinical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is mostly seen in cattle above 18 months of age.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latin typeface="Arial Black" pitchFamily="34" charset="0"/>
              </a:rPr>
              <a:t>Younger animals are susceptible to infection but clinical symptoms do not occur.</a:t>
            </a:r>
          </a:p>
        </p:txBody>
      </p:sp>
    </p:spTree>
    <p:extLst>
      <p:ext uri="{BB962C8B-B14F-4D97-AF65-F5344CB8AC3E}">
        <p14:creationId xmlns:p14="http://schemas.microsoft.com/office/powerpoint/2010/main" val="245544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</a:b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Pathogenesis &amp; Symptoms: 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    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organisms      infected      erythrocytes      are      engulfed (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erythrophagocytosis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) by the cells of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reticuloendothelial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system (Spleen and bone marrow) and cause extra vascular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haemolysis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 leading to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anaemia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Arial Black" pitchFamily="34" charset="0"/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Symptoms include fever, anorexia, </a:t>
            </a:r>
            <a:r>
              <a:rPr lang="en-US" sz="2400" dirty="0" err="1" smtClean="0">
                <a:solidFill>
                  <a:srgbClr val="FF0000"/>
                </a:solidFill>
                <a:latin typeface="Arial Black" pitchFamily="34" charset="0"/>
              </a:rPr>
              <a:t>anaemia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, jaundice and may be abortion in pregnant cows.</a:t>
            </a:r>
          </a:p>
          <a:p>
            <a:pPr algn="just">
              <a:buNone/>
            </a:pPr>
            <a:endParaRPr lang="en-US" sz="2400" dirty="0" smtClean="0"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2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Anaplasma</a:t>
            </a:r>
            <a:r>
              <a:rPr lang="en-US" sz="3600" b="1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Arial Black" pitchFamily="34" charset="0"/>
              </a:rPr>
              <a:t>marginale</a:t>
            </a:r>
            <a:endParaRPr lang="en-US" sz="3600" b="1" i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Arial Black" pitchFamily="34" charset="0"/>
              </a:rPr>
              <a:t>Treatment  :</a:t>
            </a: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just"/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Oxytetracycline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@6-10 mg/kg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b.wt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/m is drug of choice in treatment of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anaplasmosis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algn="just"/>
            <a:r>
              <a:rPr lang="en-US" u="sng" dirty="0" err="1" smtClean="0">
                <a:latin typeface="Arial Black" pitchFamily="34" charset="0"/>
              </a:rPr>
              <a:t>Amvac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and </a:t>
            </a:r>
            <a:r>
              <a:rPr lang="en-US" u="sng" dirty="0" err="1" smtClean="0">
                <a:latin typeface="Arial Black" pitchFamily="34" charset="0"/>
              </a:rPr>
              <a:t>Anaplaz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vaccines have been prepared against </a:t>
            </a:r>
            <a:r>
              <a:rPr lang="en-US" i="1" dirty="0" err="1" smtClean="0">
                <a:latin typeface="Arial Black" pitchFamily="34" charset="0"/>
              </a:rPr>
              <a:t>Anaplasma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i="1" dirty="0" err="1" smtClean="0">
                <a:latin typeface="Arial Black" pitchFamily="34" charset="0"/>
              </a:rPr>
              <a:t>marginale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60116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923</TotalTime>
  <Words>635</Words>
  <Application>Microsoft Office PowerPoint</Application>
  <PresentationFormat>On-screen Show (4:3)</PresentationFormat>
  <Paragraphs>128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Century Gothic</vt:lpstr>
      <vt:lpstr>Times New Roman</vt:lpstr>
      <vt:lpstr>Wingdings</vt:lpstr>
      <vt:lpstr>Wingdings 3</vt:lpstr>
      <vt:lpstr>Wisp</vt:lpstr>
      <vt:lpstr>PowerPoint Presentation</vt:lpstr>
      <vt:lpstr>Order : Rickettsiales Genus: Anaplasma </vt:lpstr>
      <vt:lpstr> Genus: Anaplasma </vt:lpstr>
      <vt:lpstr>Anaplasma marginale </vt:lpstr>
      <vt:lpstr>Anaplasma marginale </vt:lpstr>
      <vt:lpstr> Life- cycle of A. marginale</vt:lpstr>
      <vt:lpstr>Anaplasma marginale </vt:lpstr>
      <vt:lpstr>Anaplasma marginale </vt:lpstr>
      <vt:lpstr>Anaplasma marginale</vt:lpstr>
      <vt:lpstr>Order : Rickettsiales Genus: Ehrlichia </vt:lpstr>
      <vt:lpstr>Order : Rickettsiales Genus: Ehrlichia </vt:lpstr>
      <vt:lpstr>Order : Rickettsiales Genus: Ehrlichia </vt:lpstr>
      <vt:lpstr>Order : Rickettsiales Genus: Ehrlichia </vt:lpstr>
      <vt:lpstr>Genus: Ehrlichia</vt:lpstr>
      <vt:lpstr>Order : Rickettsiales Genus: Ehrlichia </vt:lpstr>
      <vt:lpstr>Order : Rickettsiales Genus: Ehrlichia 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95</cp:revision>
  <cp:lastPrinted>2019-11-21T10:56:16Z</cp:lastPrinted>
  <dcterms:created xsi:type="dcterms:W3CDTF">2019-10-15T08:59:27Z</dcterms:created>
  <dcterms:modified xsi:type="dcterms:W3CDTF">2020-03-29T15:39:19Z</dcterms:modified>
</cp:coreProperties>
</file>