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7BF7B-FA67-428F-9F77-75491081A7A3}" type="datetimeFigureOut">
              <a:rPr lang="en-US" smtClean="0"/>
              <a:t>8/20/2009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C2CBE-C1E9-4ED0-BF4E-3BE46BB3F72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61E4F-4F5D-4924-AEED-3A50B29A8606}"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LLL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68BC2-B864-4A81-AE52-5A89903894EE}" type="slidenum">
              <a:rPr lang="en-US"/>
              <a:pPr/>
              <a:t>21</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t>MVV</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4D4BA-0589-4853-977B-5CE4B5E23C38}" type="slidenum">
              <a:rPr lang="en-US"/>
              <a:pPr/>
              <a:t>23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1052513" y="4643438"/>
            <a:ext cx="4884737" cy="4114800"/>
          </a:xfrm>
        </p:spPr>
        <p:txBody>
          <a:bodyPr/>
          <a:lstStyle/>
          <a:p>
            <a:r>
              <a:rPr lang="en-GB"/>
              <a:t>After a period of depression, the first physical sign indicating rinderpest is the appearance of clear ocular discharge (lachrymation, epiphora or ‘tearing’) - the Maasai refer to the cattle crying. Clear nasal discharge is frequently present at the same time.</a:t>
            </a:r>
          </a:p>
          <a:p>
            <a:r>
              <a:rPr lang="en-GB"/>
              <a:t>MVV</a:t>
            </a:r>
          </a:p>
          <a:p>
            <a:r>
              <a:rPr lang="en-GB"/>
              <a:t>The tears are a potent source of virus, RNA and virus antigens.</a:t>
            </a:r>
          </a:p>
          <a:p>
            <a:r>
              <a:rPr lang="en-GB"/>
              <a:t>MVV</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9B51D-26E8-4739-B546-68AAEAB3E17E}" type="slidenum">
              <a:rPr lang="en-US"/>
              <a:pPr/>
              <a:t>24</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t>USDA images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0525D-5790-4323-A0B2-2AF033A4FD86}" type="slidenum">
              <a:rPr lang="en-US"/>
              <a:pPr/>
              <a:t>25</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1125538" y="4343400"/>
            <a:ext cx="4818062" cy="4114800"/>
          </a:xfrm>
        </p:spPr>
        <p:txBody>
          <a:bodyPr/>
          <a:lstStyle/>
          <a:p>
            <a:r>
              <a:rPr lang="en-GB"/>
              <a:t>Lesions are seen at an early stage inside the lips as blanched areas over which the epithelium becomes necrotic and subsequently erodes to leave shallow pits. MVV</a:t>
            </a: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18A94-B1E4-4B28-B6B4-79CC480BCC05}" type="slidenum">
              <a:rPr lang="en-US"/>
              <a:pPr/>
              <a:t>26</a:t>
            </a:fld>
            <a:endParaRPr lang="en-US"/>
          </a:p>
        </p:txBody>
      </p:sp>
      <p:sp>
        <p:nvSpPr>
          <p:cNvPr id="141314" name="Rectangle 2"/>
          <p:cNvSpPr>
            <a:spLocks noGrp="1" noRot="1" noChangeAspect="1" noChangeArrowheads="1" noTextEdit="1"/>
          </p:cNvSpPr>
          <p:nvPr>
            <p:ph type="sldImg"/>
          </p:nvPr>
        </p:nvSpPr>
        <p:spPr>
          <a:xfrm>
            <a:off x="1143000" y="457200"/>
            <a:ext cx="4572000" cy="3429000"/>
          </a:xfrm>
          <a:ln/>
        </p:spPr>
      </p:sp>
      <p:sp>
        <p:nvSpPr>
          <p:cNvPr id="141315" name="Rectangle 3"/>
          <p:cNvSpPr>
            <a:spLocks noGrp="1" noChangeArrowheads="1"/>
          </p:cNvSpPr>
          <p:nvPr>
            <p:ph type="body" idx="1"/>
          </p:nvPr>
        </p:nvSpPr>
        <p:spPr>
          <a:xfrm>
            <a:off x="1196975" y="4140200"/>
            <a:ext cx="4740275" cy="4114800"/>
          </a:xfrm>
        </p:spPr>
        <p:txBody>
          <a:bodyPr/>
          <a:lstStyle/>
          <a:p>
            <a:r>
              <a:rPr lang="en-GB"/>
              <a:t>Such early lesiopns as these may be difficult to differentiate from trauma.lesions caused by abrasive fodder and handling of the tongue.</a:t>
            </a:r>
          </a:p>
          <a:p>
            <a:r>
              <a:rPr lang="en-GB"/>
              <a:t>MVV</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AA9C2-8C7C-464F-9F7F-74A0B7BEB376}" type="slidenum">
              <a:rPr lang="en-US"/>
              <a:pPr/>
              <a:t>27</a:t>
            </a:fld>
            <a:endParaRPr lang="en-US"/>
          </a:p>
        </p:txBody>
      </p:sp>
      <p:sp>
        <p:nvSpPr>
          <p:cNvPr id="135170" name="Rectangle 2"/>
          <p:cNvSpPr>
            <a:spLocks noGrp="1" noRot="1" noChangeAspect="1" noChangeArrowheads="1" noTextEdit="1"/>
          </p:cNvSpPr>
          <p:nvPr>
            <p:ph type="sldImg"/>
          </p:nvPr>
        </p:nvSpPr>
        <p:spPr>
          <a:xfrm>
            <a:off x="1143000" y="533400"/>
            <a:ext cx="4572000" cy="3429000"/>
          </a:xfrm>
          <a:ln/>
        </p:spPr>
      </p:sp>
      <p:sp>
        <p:nvSpPr>
          <p:cNvPr id="135171" name="Rectangle 3"/>
          <p:cNvSpPr>
            <a:spLocks noGrp="1" noChangeArrowheads="1"/>
          </p:cNvSpPr>
          <p:nvPr>
            <p:ph type="body" idx="1"/>
          </p:nvPr>
        </p:nvSpPr>
        <p:spPr>
          <a:xfrm>
            <a:off x="1125538" y="4356100"/>
            <a:ext cx="4811712" cy="4114800"/>
          </a:xfrm>
        </p:spPr>
        <p:txBody>
          <a:bodyPr/>
          <a:lstStyle/>
          <a:p>
            <a:r>
              <a:rPr lang="en-GB"/>
              <a:t>Necrosis of the cheek papillae is advanced in this case and there also erosions on adjacent buccal mucosa.</a:t>
            </a:r>
          </a:p>
          <a:p>
            <a:r>
              <a:rPr lang="en-GB"/>
              <a:t>MVV</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E5CF7-BBA4-463C-8147-38C2B07B7CBE}" type="slidenum">
              <a:rPr lang="en-US"/>
              <a:pPr/>
              <a:t>28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1052513" y="4500563"/>
            <a:ext cx="5029200" cy="4114800"/>
          </a:xfrm>
        </p:spPr>
        <p:txBody>
          <a:bodyPr/>
          <a:lstStyle/>
          <a:p>
            <a:r>
              <a:rPr lang="en-GB"/>
              <a:t>The earliest erosions in the mouth are usually seen on the cheek papillae which become first blanched and then reddened as inflammation proceeds and the surface epithelium becomes necrotic and sloughs off..MVV</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B73AD-6B99-48A6-A747-8B54B7C423A6}" type="slidenum">
              <a:rPr lang="en-US"/>
              <a:pPr/>
              <a:t>29</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GB"/>
              <a:t>At first punctate, the lesions tend to enlarge. The erosions here are overlain with necrotic epithelium. There is also a deeper lesion on the gum margin next to a central incisor tooth - a classic site for erosions.  MVV</a:t>
            </a:r>
          </a:p>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EEDBC-9347-4A07-941F-4611ED30FA48}"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http://vein.library.usyd.edu.au/links/exoticdiseases/rinderpest.html</a:t>
            </a:r>
          </a:p>
          <a:p>
            <a:r>
              <a:rPr lang="en-GB"/>
              <a:t>Another view of discrete, punctate erosions and clearly visible deep erosions around the roots of the incisor teeth.</a:t>
            </a:r>
          </a:p>
          <a:p>
            <a:r>
              <a:rPr lang="en-US"/>
              <a:t>(van Vuuren)</a:t>
            </a:r>
          </a:p>
          <a:p>
            <a:pPr eaLnBrk="0" hangingPunct="0">
              <a:spcBef>
                <a:spcPct val="0"/>
              </a:spcBef>
            </a:pPr>
            <a:r>
              <a:rPr lang="en-US"/>
              <a:t>Image contributed by CSIRO Australian Animal Health Laboratory via FAO, also used by van Vuuren.</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CD01A-14D7-44A5-B6D7-5C2A2B5A305B}" type="slidenum">
              <a:rPr lang="en-US"/>
              <a:pPr/>
              <a:t>31</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USDA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4447E-8546-44EC-B920-E25CA8CFCB66}" type="slidenum">
              <a:rPr lang="en-US"/>
              <a:pPr/>
              <a:t>2</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LLL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D7726-878F-4F56-B4F1-F3524D04A793}" type="slidenum">
              <a:rPr lang="en-US"/>
              <a:pPr/>
              <a:t>32</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1196975" y="4343400"/>
            <a:ext cx="4746625" cy="4114800"/>
          </a:xfrm>
        </p:spPr>
        <p:txBody>
          <a:bodyPr/>
          <a:lstStyle/>
          <a:p>
            <a:r>
              <a:rPr lang="en-GB"/>
              <a:t>Lesions are only infrequently seen under the tongue, almost never on its dorsal surface. MVV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E09B9-0231-45DE-AC51-DBEC999B2427}" type="slidenum">
              <a:rPr lang="en-US"/>
              <a:pPr/>
              <a:t>33</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1196975" y="4643438"/>
            <a:ext cx="4741863" cy="4114800"/>
          </a:xfrm>
        </p:spPr>
        <p:txBody>
          <a:bodyPr/>
          <a:lstStyle/>
          <a:p>
            <a:r>
              <a:rPr lang="en-GB"/>
              <a:t>Peeling of the muzzle epithelium is proceeding in this animal which is well on the road to recovery.</a:t>
            </a:r>
          </a:p>
          <a:p>
            <a:endParaRPr lang="en-GB"/>
          </a:p>
          <a:p>
            <a:r>
              <a:rPr lang="en-GB"/>
              <a:t>MVV</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AC5D5-FC73-4E83-9214-CE82307FA66D}" type="slidenum">
              <a:rPr lang="en-US"/>
              <a:pPr/>
              <a:t>34</a:t>
            </a:fld>
            <a:endParaRPr lang="en-US"/>
          </a:p>
        </p:txBody>
      </p:sp>
      <p:sp>
        <p:nvSpPr>
          <p:cNvPr id="160770" name="Rectangle 2"/>
          <p:cNvSpPr>
            <a:spLocks noGrp="1" noRot="1" noChangeAspect="1" noChangeArrowheads="1" noTextEdit="1"/>
          </p:cNvSpPr>
          <p:nvPr>
            <p:ph type="sldImg"/>
          </p:nvPr>
        </p:nvSpPr>
        <p:spPr>
          <a:xfrm>
            <a:off x="1143000" y="457200"/>
            <a:ext cx="4572000" cy="3429000"/>
          </a:xfrm>
          <a:ln/>
        </p:spPr>
      </p:sp>
      <p:sp>
        <p:nvSpPr>
          <p:cNvPr id="160771" name="Rectangle 3"/>
          <p:cNvSpPr>
            <a:spLocks noGrp="1" noChangeArrowheads="1"/>
          </p:cNvSpPr>
          <p:nvPr>
            <p:ph type="body" idx="1"/>
          </p:nvPr>
        </p:nvSpPr>
        <p:spPr>
          <a:xfrm>
            <a:off x="1196975" y="4191000"/>
            <a:ext cx="4746625" cy="4114800"/>
          </a:xfrm>
        </p:spPr>
        <p:txBody>
          <a:bodyPr/>
          <a:lstStyle/>
          <a:p>
            <a:r>
              <a:rPr lang="en-GB"/>
              <a:t>The cheek papillae have completely eroded away and this remains clearly visible. MVV</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F0E9D-50B1-41FB-8022-DF7483C2E6F2}" type="slidenum">
              <a:rPr lang="en-US"/>
              <a:pPr/>
              <a:t>35</a:t>
            </a:fld>
            <a:endParaRPr lang="en-US"/>
          </a:p>
        </p:txBody>
      </p:sp>
      <p:sp>
        <p:nvSpPr>
          <p:cNvPr id="152578" name="Rectangle 2"/>
          <p:cNvSpPr>
            <a:spLocks noGrp="1" noRot="1" noChangeAspect="1" noChangeArrowheads="1" noTextEdit="1"/>
          </p:cNvSpPr>
          <p:nvPr>
            <p:ph type="sldImg"/>
          </p:nvPr>
        </p:nvSpPr>
        <p:spPr>
          <a:xfrm>
            <a:off x="1143000" y="457200"/>
            <a:ext cx="4572000" cy="3429000"/>
          </a:xfrm>
          <a:ln/>
        </p:spPr>
      </p:sp>
      <p:sp>
        <p:nvSpPr>
          <p:cNvPr id="152579" name="Rectangle 3"/>
          <p:cNvSpPr>
            <a:spLocks noGrp="1" noChangeArrowheads="1"/>
          </p:cNvSpPr>
          <p:nvPr>
            <p:ph type="body" idx="1"/>
          </p:nvPr>
        </p:nvSpPr>
        <p:spPr>
          <a:xfrm>
            <a:off x="1125538" y="4129088"/>
            <a:ext cx="5029200" cy="4114800"/>
          </a:xfrm>
        </p:spPr>
        <p:txBody>
          <a:bodyPr/>
          <a:lstStyle/>
          <a:p>
            <a:r>
              <a:rPr lang="en-GB"/>
              <a:t>Diarrhoea can be copious and very liquid. On occasion the faeces may resemble pink water and be passed as a ‘shooting’ stream. </a:t>
            </a:r>
          </a:p>
          <a:p>
            <a:r>
              <a:rPr lang="en-GB"/>
              <a:t>Erosions in the colon and rectum cause tenesmus. MVV</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3E4ED-187E-471E-9D1D-F208FD927A12}" type="slidenum">
              <a:rPr lang="en-US"/>
              <a:pPr/>
              <a:t>36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1196975" y="4343400"/>
            <a:ext cx="4746625" cy="4114800"/>
          </a:xfrm>
        </p:spPr>
        <p:txBody>
          <a:bodyPr/>
          <a:lstStyle/>
          <a:p>
            <a:r>
              <a:rPr lang="en-GB"/>
              <a:t>The loss of protein and fluid causes rapid dehydration and weight loss. Within days cattle can become too weak to stand. Such animals rarely recover.</a:t>
            </a:r>
          </a:p>
          <a:p>
            <a:endParaRPr lang="en-US"/>
          </a:p>
          <a:p>
            <a:r>
              <a:rPr lang="en-US"/>
              <a:t>Heavy losses were experienced in the Ethiopian Highlands in 1988.</a:t>
            </a:r>
          </a:p>
          <a:p>
            <a:r>
              <a:rPr lang="en-US"/>
              <a:t>Image can be found at: http://post.queensu.ca/~forsdyke/images/rindpst1.JPG</a:t>
            </a:r>
          </a:p>
          <a:p>
            <a:r>
              <a:rPr lang="en-US"/>
              <a:t>MVV</a:t>
            </a:r>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D9C3C-6746-44FA-8087-009E11772AFE}" type="slidenum">
              <a:rPr lang="en-US"/>
              <a:pPr/>
              <a:t>37</a:t>
            </a:fld>
            <a:endParaRPr lang="en-US"/>
          </a:p>
        </p:txBody>
      </p:sp>
      <p:sp>
        <p:nvSpPr>
          <p:cNvPr id="156674" name="Rectangle 2"/>
          <p:cNvSpPr>
            <a:spLocks noGrp="1" noRot="1" noChangeAspect="1" noChangeArrowheads="1" noTextEdit="1"/>
          </p:cNvSpPr>
          <p:nvPr>
            <p:ph type="sldImg"/>
          </p:nvPr>
        </p:nvSpPr>
        <p:spPr>
          <a:xfrm>
            <a:off x="1143000" y="533400"/>
            <a:ext cx="4572000" cy="3429000"/>
          </a:xfrm>
          <a:ln/>
        </p:spPr>
      </p:sp>
      <p:sp>
        <p:nvSpPr>
          <p:cNvPr id="156675" name="Rectangle 3"/>
          <p:cNvSpPr>
            <a:spLocks noGrp="1" noChangeArrowheads="1"/>
          </p:cNvSpPr>
          <p:nvPr>
            <p:ph type="body" idx="1"/>
          </p:nvPr>
        </p:nvSpPr>
        <p:spPr>
          <a:xfrm>
            <a:off x="1268413" y="4273550"/>
            <a:ext cx="4675187" cy="4114800"/>
          </a:xfrm>
        </p:spPr>
        <p:txBody>
          <a:bodyPr/>
          <a:lstStyle/>
          <a:p>
            <a:r>
              <a:rPr lang="en-GB"/>
              <a:t>Death results primarily from dehydration. </a:t>
            </a:r>
          </a:p>
          <a:p>
            <a:r>
              <a:rPr lang="en-GB"/>
              <a:t>MVV</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5B5C4-A563-468D-AA0A-173C710715C8}" type="slidenum">
              <a:rPr lang="en-US"/>
              <a:pPr/>
              <a:t>38</a:t>
            </a:fld>
            <a:endParaRPr lang="en-US"/>
          </a:p>
        </p:txBody>
      </p:sp>
      <p:sp>
        <p:nvSpPr>
          <p:cNvPr id="149506" name="Rectangle 2"/>
          <p:cNvSpPr>
            <a:spLocks noGrp="1" noRot="1" noChangeAspect="1" noChangeArrowheads="1" noTextEdit="1"/>
          </p:cNvSpPr>
          <p:nvPr>
            <p:ph type="sldImg"/>
          </p:nvPr>
        </p:nvSpPr>
        <p:spPr>
          <a:xfrm>
            <a:off x="1143000" y="533400"/>
            <a:ext cx="4572000" cy="3429000"/>
          </a:xfrm>
          <a:ln/>
        </p:spPr>
      </p:sp>
      <p:sp>
        <p:nvSpPr>
          <p:cNvPr id="149507" name="Rectangle 3"/>
          <p:cNvSpPr>
            <a:spLocks noGrp="1" noChangeArrowheads="1"/>
          </p:cNvSpPr>
          <p:nvPr>
            <p:ph type="body" idx="1"/>
          </p:nvPr>
        </p:nvSpPr>
        <p:spPr>
          <a:xfrm>
            <a:off x="1196975" y="4202113"/>
            <a:ext cx="4746625" cy="4114800"/>
          </a:xfrm>
        </p:spPr>
        <p:txBody>
          <a:bodyPr/>
          <a:lstStyle/>
          <a:p>
            <a:r>
              <a:rPr lang="en-GB"/>
              <a:t>Extensive erosion of the hard and soft palate is common. MVV</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FEA3B-1B9F-4DB7-8601-AFE1811083CE}" type="slidenum">
              <a:rPr lang="en-US"/>
              <a:pPr/>
              <a:t>39</a:t>
            </a:fld>
            <a:endParaRPr lang="en-US"/>
          </a:p>
        </p:txBody>
      </p:sp>
      <p:sp>
        <p:nvSpPr>
          <p:cNvPr id="202754" name="Rectangle 2"/>
          <p:cNvSpPr>
            <a:spLocks noGrp="1" noRot="1" noChangeAspect="1" noChangeArrowheads="1" noTextEdit="1"/>
          </p:cNvSpPr>
          <p:nvPr>
            <p:ph type="sldImg"/>
          </p:nvPr>
        </p:nvSpPr>
        <p:spPr>
          <a:xfrm>
            <a:off x="1143000" y="304800"/>
            <a:ext cx="4572000" cy="3429000"/>
          </a:xfrm>
          <a:ln/>
        </p:spPr>
      </p:sp>
      <p:sp>
        <p:nvSpPr>
          <p:cNvPr id="202755" name="Rectangle 3"/>
          <p:cNvSpPr>
            <a:spLocks noGrp="1" noChangeArrowheads="1"/>
          </p:cNvSpPr>
          <p:nvPr>
            <p:ph type="body" idx="1"/>
          </p:nvPr>
        </p:nvSpPr>
        <p:spPr>
          <a:xfrm>
            <a:off x="914400" y="4057650"/>
            <a:ext cx="5029200" cy="4114800"/>
          </a:xfrm>
        </p:spPr>
        <p:txBody>
          <a:bodyPr/>
          <a:lstStyle/>
          <a:p>
            <a:pPr algn="ctr"/>
            <a:r>
              <a:rPr lang="en-GB" dirty="0"/>
              <a:t>GROSS PATHOLOGY</a:t>
            </a:r>
          </a:p>
          <a:p>
            <a:r>
              <a:rPr lang="en-GB" dirty="0"/>
              <a:t>Intense oedema and haemorrhage of the </a:t>
            </a:r>
            <a:r>
              <a:rPr lang="en-GB" dirty="0" err="1"/>
              <a:t>abomasum</a:t>
            </a:r>
            <a:r>
              <a:rPr lang="en-GB" dirty="0"/>
              <a:t> and duodenum is a frequent finding. Erosions may also be seen on the pillars of the rumen. </a:t>
            </a:r>
          </a:p>
          <a:p>
            <a:r>
              <a:rPr lang="en-GB" dirty="0"/>
              <a:t>MVV</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00933-6ECC-468D-93FA-0294AA9721C9}" type="slidenum">
              <a:rPr lang="en-US"/>
              <a:pPr/>
              <a:t>40</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1196975" y="4418013"/>
            <a:ext cx="4746625" cy="4114800"/>
          </a:xfrm>
        </p:spPr>
        <p:txBody>
          <a:bodyPr/>
          <a:lstStyle/>
          <a:p>
            <a:r>
              <a:rPr lang="en-GB" dirty="0"/>
              <a:t>The virus is </a:t>
            </a:r>
            <a:r>
              <a:rPr lang="en-GB" dirty="0" err="1"/>
              <a:t>lymphotropic</a:t>
            </a:r>
            <a:r>
              <a:rPr lang="en-GB" dirty="0"/>
              <a:t> as well as </a:t>
            </a:r>
            <a:r>
              <a:rPr lang="en-GB" dirty="0" err="1"/>
              <a:t>epitheliotropic</a:t>
            </a:r>
            <a:r>
              <a:rPr lang="en-GB" dirty="0"/>
              <a:t>. Lymph nodes throughout the body are at first swollen, oedematous and haemorrhagic, as seen here.  Later they become pale and shrunken. The spleen is similarly affected.</a:t>
            </a:r>
          </a:p>
          <a:p>
            <a:r>
              <a:rPr lang="en-GB" dirty="0"/>
              <a:t>MVV</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E087A-72D5-4B5D-9EFD-73412165C64F}" type="slidenum">
              <a:rPr lang="en-US"/>
              <a:pPr/>
              <a:t>41</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xfrm>
            <a:off x="1052513" y="4418013"/>
            <a:ext cx="5029200" cy="4114800"/>
          </a:xfrm>
        </p:spPr>
        <p:txBody>
          <a:bodyPr/>
          <a:lstStyle/>
          <a:p>
            <a:r>
              <a:rPr lang="en-GB" dirty="0" err="1"/>
              <a:t>Petaechial</a:t>
            </a:r>
            <a:r>
              <a:rPr lang="en-GB" dirty="0"/>
              <a:t> haemorrhages can be found on the mucosal surface throughout the intestines but in the large intestine they tend to be aligned along the surface of the longitudinal folds.</a:t>
            </a:r>
          </a:p>
          <a:p>
            <a:r>
              <a:rPr lang="en-GB" dirty="0"/>
              <a:t>MVV</a:t>
            </a:r>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DFD5F-0EA8-4492-AE53-77F0BBA29E2F}" type="slidenum">
              <a:rPr lang="en-US"/>
              <a:pPr/>
              <a:t>3</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Image by Dr Suzanne Burnham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F74F9-1F61-41CD-A584-95FE235274D8}" type="slidenum">
              <a:rPr lang="en-US"/>
              <a:pPr/>
              <a:t>42</a:t>
            </a:fld>
            <a:endParaRPr lang="en-US"/>
          </a:p>
        </p:txBody>
      </p:sp>
      <p:sp>
        <p:nvSpPr>
          <p:cNvPr id="210946" name="Rectangle 2"/>
          <p:cNvSpPr>
            <a:spLocks noGrp="1" noRot="1" noChangeAspect="1" noChangeArrowheads="1" noTextEdit="1"/>
          </p:cNvSpPr>
          <p:nvPr>
            <p:ph type="sldImg"/>
          </p:nvPr>
        </p:nvSpPr>
        <p:spPr>
          <a:xfrm>
            <a:off x="1143000" y="304800"/>
            <a:ext cx="4572000" cy="3429000"/>
          </a:xfrm>
          <a:ln/>
        </p:spPr>
      </p:sp>
      <p:sp>
        <p:nvSpPr>
          <p:cNvPr id="210947" name="Rectangle 3"/>
          <p:cNvSpPr>
            <a:spLocks noGrp="1" noChangeArrowheads="1"/>
          </p:cNvSpPr>
          <p:nvPr>
            <p:ph type="body" idx="1"/>
          </p:nvPr>
        </p:nvSpPr>
        <p:spPr>
          <a:xfrm>
            <a:off x="1125538" y="4140200"/>
            <a:ext cx="4751387" cy="4114800"/>
          </a:xfrm>
        </p:spPr>
        <p:txBody>
          <a:bodyPr/>
          <a:lstStyle/>
          <a:p>
            <a:r>
              <a:rPr lang="en-GB" dirty="0"/>
              <a:t>The </a:t>
            </a:r>
            <a:r>
              <a:rPr lang="en-GB" dirty="0" err="1"/>
              <a:t>petaechial</a:t>
            </a:r>
            <a:r>
              <a:rPr lang="en-GB" dirty="0"/>
              <a:t> haemorrhages enlarge and become confluent along the longitudinal folds. After death these stripes become blackened and give rise to the characteristic (but not </a:t>
            </a:r>
            <a:r>
              <a:rPr lang="en-GB" dirty="0" err="1"/>
              <a:t>pathognomic</a:t>
            </a:r>
            <a:r>
              <a:rPr lang="en-GB" dirty="0"/>
              <a:t>) ‘zebra striping’.</a:t>
            </a:r>
          </a:p>
          <a:p>
            <a:r>
              <a:rPr lang="en-GB" dirty="0"/>
              <a:t>MVV</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B0A5F-E5A2-48C0-B6C0-68A36B8C98CD}" type="slidenum">
              <a:rPr lang="en-US"/>
              <a:pPr/>
              <a:t>43</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LLL “</a:t>
            </a:r>
            <a:r>
              <a:rPr lang="en-US" altLang="en-US" sz="1600" dirty="0"/>
              <a:t>Virus replicates in intestinal epithelium and kills it dead, creating horrendous ulcers”</a:t>
            </a:r>
            <a:endParaRPr lang="en-US" sz="16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BA4DD-8A6D-4782-9EDB-FA57DC4BD446}" type="slidenum">
              <a:rPr lang="en-US"/>
              <a:pPr/>
              <a:t>44</a:t>
            </a:fld>
            <a:endParaRPr lang="en-US"/>
          </a:p>
        </p:txBody>
      </p:sp>
      <p:sp>
        <p:nvSpPr>
          <p:cNvPr id="206850" name="Rectangle 2"/>
          <p:cNvSpPr>
            <a:spLocks noGrp="1" noRot="1" noChangeAspect="1" noChangeArrowheads="1" noTextEdit="1"/>
          </p:cNvSpPr>
          <p:nvPr>
            <p:ph type="sldImg"/>
          </p:nvPr>
        </p:nvSpPr>
        <p:spPr>
          <a:xfrm>
            <a:off x="1143000" y="457200"/>
            <a:ext cx="4572000" cy="3429000"/>
          </a:xfrm>
          <a:ln/>
        </p:spPr>
      </p:sp>
      <p:sp>
        <p:nvSpPr>
          <p:cNvPr id="206851" name="Rectangle 3"/>
          <p:cNvSpPr>
            <a:spLocks noGrp="1" noChangeArrowheads="1"/>
          </p:cNvSpPr>
          <p:nvPr>
            <p:ph type="body" idx="1"/>
          </p:nvPr>
        </p:nvSpPr>
        <p:spPr>
          <a:xfrm>
            <a:off x="1196975" y="4202113"/>
            <a:ext cx="4746625" cy="4114800"/>
          </a:xfrm>
        </p:spPr>
        <p:txBody>
          <a:bodyPr/>
          <a:lstStyle/>
          <a:p>
            <a:r>
              <a:rPr lang="en-GB" dirty="0"/>
              <a:t>Oedema and necrosis of the </a:t>
            </a:r>
            <a:r>
              <a:rPr lang="en-GB" dirty="0" err="1"/>
              <a:t>Peyer’s</a:t>
            </a:r>
            <a:r>
              <a:rPr lang="en-GB" dirty="0"/>
              <a:t> patches is a common feature. Later they are shrunken and may be frankly necrotic.</a:t>
            </a:r>
          </a:p>
          <a:p>
            <a:r>
              <a:rPr lang="en-GB" dirty="0"/>
              <a:t>MVV</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0AE54-AD88-4727-91A0-CA18F9AB6105}" type="slidenum">
              <a:rPr lang="en-US"/>
              <a:pPr/>
              <a:t>45</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t>A definitive diagnosis require laboratory confirmation based on detecting viral antigens, the presence of microscopic lesions, and by isolating and identifying the virus.  Laboratory confirmation depends on the collection of suitable samples from a group of animals, preferably in the febrile stage with oral lesions rather than from animals already dying, with profuse diarrhea.</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F0AD6-5CD6-413D-BB89-CFAE1569F13E}" type="slidenum">
              <a:rPr lang="en-US"/>
              <a:pPr/>
              <a:t>47</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LLL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0871A-D5A6-400A-8319-BE806FF0C1CC}" type="slidenum">
              <a:rPr lang="en-US"/>
              <a:pPr/>
              <a:t>48</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t>Blood should be collected in both serum and EDTA tubes.  Swabs of clear tears, necrotic debris from gums and aspiration biopsies from superficial lymph nodes are also recommended.  </a:t>
            </a:r>
          </a:p>
          <a:p>
            <a:r>
              <a:rPr lang="en-US"/>
              <a:t>Virus isolation requires samples of spleen, lymph node and/or tonsils from a freshly euthanized animal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4777E-B119-477D-A5DF-DF69FA2F7307}" type="slidenum">
              <a:rPr lang="en-US"/>
              <a:pPr/>
              <a:t>4</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t>Photo courtesy of Dr Linda Logan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C6FC5-FFF9-4A90-B84E-91C62C5F6785}" type="slidenum">
              <a:rPr lang="en-US"/>
              <a:pPr/>
              <a:t>5</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GB"/>
              <a:t>The host range is very broad.</a:t>
            </a:r>
          </a:p>
          <a:p>
            <a:endParaRPr lang="en-GB"/>
          </a:p>
          <a:p>
            <a:r>
              <a:rPr lang="en-GB"/>
              <a:t>Many wild ungulates have serological evidence of infection but are not known to sustain clinical disease. It is almost certain that wildlife do not serve to maintain the infection continuously for any length of time. In the absence of infection in domestic livestock, the disease dies out after some time in wildlife, depending on the size of the population. In the case of the 1.5 million wildebeest in the Serengeti National Park it took two to three years for the virus to disappear.</a:t>
            </a:r>
          </a:p>
          <a:p>
            <a:endParaRPr lang="en-US"/>
          </a:p>
          <a:p>
            <a:r>
              <a:rPr lang="en-US"/>
              <a:t>Wildlife species are valuable sentinels – indicators of infection circulating covertly in cattle.</a:t>
            </a:r>
            <a:endParaRPr lang="en-GB"/>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19513-E2EA-4E5B-AC90-1DD65281FF3F}" type="slidenum">
              <a:rPr lang="en-US"/>
              <a:pPr/>
              <a:t>6</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http://www.geo.arizona.edu/dgesl/research/regional/asian_monsoon_dynamics/yak.htm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7707F-4003-44A4-BB15-AED7CCA331F0}" type="slidenum">
              <a:rPr lang="en-US"/>
              <a:pPr/>
              <a:t>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dirty="0" err="1"/>
              <a:t>Krinsky</a:t>
            </a:r>
            <a:r>
              <a:rPr lang="en-US" dirty="0"/>
              <a:t>, W.L. (1976) Animal disease agents transmitted by horse flies and deer flies (</a:t>
            </a:r>
            <a:r>
              <a:rPr lang="en-US" dirty="0" err="1"/>
              <a:t>Diptera</a:t>
            </a:r>
            <a:r>
              <a:rPr lang="en-US" dirty="0"/>
              <a:t>: </a:t>
            </a:r>
            <a:r>
              <a:rPr lang="en-US" dirty="0" err="1"/>
              <a:t>Tabanidae</a:t>
            </a:r>
            <a:r>
              <a:rPr lang="en-US" dirty="0"/>
              <a:t>).  Journal of Medical Entomology  13(3): 225-275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3DCB0-E2AC-4C7B-A78A-33D19B43AB1A}" type="slidenum">
              <a:rPr lang="en-US"/>
              <a:pPr/>
              <a:t>16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t>The behaviour of rinderpest in the population which it is affecting is every bit as characteristic as the clinical signs, lesions and pathology it induces. It is important to stress that field investigations must consider it necessary to take all available information into account.</a:t>
            </a:r>
          </a:p>
          <a:p>
            <a:r>
              <a:rPr lang="en-GB"/>
              <a:t>The behaviour of rinderpest in the population which it is affecting is every bit as characteristic as the clinical signs, lesions and pathology it induces. It is important to stress that field investigations must consider it necessary to take all available information into account.</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92207-FACA-4F91-A97B-520B942DAD4B}" type="slidenum">
              <a:rPr lang="en-US"/>
              <a:pPr/>
              <a:t>19</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t>Erosions in the mouth</a:t>
            </a:r>
          </a:p>
          <a:p>
            <a:r>
              <a:rPr lang="en-US"/>
              <a:t>http://www.fao.org/ag/againfo/programmes/en/grep/dis-cli.html#1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7467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600200"/>
            <a:ext cx="4038600" cy="4530725"/>
          </a:xfrm>
        </p:spPr>
        <p:txBody>
          <a:bodyPr/>
          <a:lstStyle/>
          <a:p>
            <a:endParaRPr lang="en-IN"/>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Foot-and-Mouth Disease</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398B431-7BB1-483E-B0B6-49AEE026253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74676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457200" y="1600200"/>
            <a:ext cx="4038600" cy="4530725"/>
          </a:xfrm>
        </p:spPr>
        <p:txBody>
          <a:bodyPr/>
          <a:lstStyle/>
          <a:p>
            <a:endParaRPr lang="en-IN"/>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Foot-and-Mouth Disease</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24D85A0-5381-4E9D-AB53-DF9D48B870C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land.stanford.edu/~uda/fluscimed.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virology.net/Big_Virology/EM/rpv2.JPG"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dirty="0">
                <a:latin typeface="Arial Unicode MS" pitchFamily="34" charset="-128"/>
              </a:rPr>
              <a:t>Rinderpest</a:t>
            </a:r>
          </a:p>
        </p:txBody>
      </p:sp>
      <p:sp>
        <p:nvSpPr>
          <p:cNvPr id="236547" name="Rectangle 3"/>
          <p:cNvSpPr>
            <a:spLocks noGrp="1" noChangeArrowheads="1"/>
          </p:cNvSpPr>
          <p:nvPr>
            <p:ph idx="1"/>
          </p:nvPr>
        </p:nvSpPr>
        <p:spPr/>
        <p:txBody>
          <a:bodyPr>
            <a:normAutofit lnSpcReduction="10000"/>
          </a:bodyPr>
          <a:lstStyle/>
          <a:p>
            <a:pPr algn="just">
              <a:buFont typeface="Wingdings" pitchFamily="2" charset="2"/>
              <a:buNone/>
            </a:pPr>
            <a:r>
              <a:rPr lang="en-US" altLang="en-US" sz="2400" dirty="0">
                <a:solidFill>
                  <a:schemeClr val="bg1"/>
                </a:solidFill>
                <a:latin typeface="Arial Unicode MS" pitchFamily="34" charset="-128"/>
              </a:rPr>
              <a:t>   </a:t>
            </a:r>
            <a:r>
              <a:rPr lang="en-US" altLang="en-US" sz="2800" dirty="0"/>
              <a:t>Rinderpest is characterized by high fever, lachrymal discharge, inflammation, hemorrhage, necrosis, </a:t>
            </a:r>
            <a:r>
              <a:rPr lang="en-US" altLang="en-US" sz="2800" b="1" dirty="0" smtClean="0">
                <a:solidFill>
                  <a:schemeClr val="accent2">
                    <a:lumMod val="75000"/>
                  </a:schemeClr>
                </a:solidFill>
              </a:rPr>
              <a:t>Erosions </a:t>
            </a:r>
            <a:r>
              <a:rPr lang="en-US" altLang="en-US" sz="2800" b="1" dirty="0">
                <a:solidFill>
                  <a:schemeClr val="accent2">
                    <a:lumMod val="75000"/>
                  </a:schemeClr>
                </a:solidFill>
              </a:rPr>
              <a:t>of the epithelium of the mouth and of the digestive tract, profuse diarrhea</a:t>
            </a:r>
            <a:r>
              <a:rPr lang="en-US" altLang="en-US" sz="2800" dirty="0"/>
              <a:t>, and death.</a:t>
            </a:r>
          </a:p>
          <a:p>
            <a:pPr algn="just">
              <a:buFont typeface="Wingdings" pitchFamily="2" charset="2"/>
              <a:buNone/>
            </a:pPr>
            <a:r>
              <a:rPr lang="en-US" altLang="en-US" sz="2400" b="1" dirty="0">
                <a:latin typeface="Arial Unicode MS" pitchFamily="34" charset="-128"/>
              </a:rPr>
              <a:t>The “four D’s” of Rinderpest:</a:t>
            </a:r>
          </a:p>
          <a:p>
            <a:pPr lvl="4" algn="just">
              <a:buFont typeface="Wingdings" pitchFamily="2" charset="2"/>
              <a:buNone/>
            </a:pPr>
            <a:r>
              <a:rPr lang="en-US" altLang="en-US" sz="2400" b="1" dirty="0">
                <a:latin typeface="Arial Unicode MS" pitchFamily="34" charset="-128"/>
              </a:rPr>
              <a:t>		Depression</a:t>
            </a:r>
          </a:p>
          <a:p>
            <a:pPr lvl="4" algn="just">
              <a:buFont typeface="Wingdings" pitchFamily="2" charset="2"/>
              <a:buNone/>
            </a:pPr>
            <a:r>
              <a:rPr lang="en-US" altLang="en-US" sz="2400" b="1" dirty="0">
                <a:latin typeface="Arial Unicode MS" pitchFamily="34" charset="-128"/>
              </a:rPr>
              <a:t>		Diarrhea</a:t>
            </a:r>
          </a:p>
          <a:p>
            <a:pPr lvl="4" algn="just">
              <a:buFont typeface="Wingdings" pitchFamily="2" charset="2"/>
              <a:buNone/>
            </a:pPr>
            <a:r>
              <a:rPr lang="en-US" altLang="en-US" sz="2400" b="1" dirty="0">
                <a:latin typeface="Arial Unicode MS" pitchFamily="34" charset="-128"/>
              </a:rPr>
              <a:t>		Dehydration</a:t>
            </a:r>
          </a:p>
          <a:p>
            <a:pPr lvl="4" algn="just">
              <a:buFont typeface="Wingdings" pitchFamily="2" charset="2"/>
              <a:buNone/>
            </a:pPr>
            <a:r>
              <a:rPr lang="en-US" altLang="en-US" sz="2400" b="1" dirty="0">
                <a:latin typeface="Arial Unicode MS" pitchFamily="34" charset="-128"/>
              </a:rPr>
              <a:t>		Death</a:t>
            </a:r>
          </a:p>
          <a:p>
            <a:pPr>
              <a:buFont typeface="Wingdings" pitchFamily="2" charset="2"/>
              <a:buNone/>
            </a:pPr>
            <a:endParaRPr lang="en-US" altLang="en-US" sz="2400" b="1" dirty="0">
              <a:latin typeface="Arial Unicode MS" pitchFamily="34" charset="-128"/>
            </a:endParaRPr>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Transmission</a:t>
            </a:r>
          </a:p>
        </p:txBody>
      </p:sp>
      <p:sp>
        <p:nvSpPr>
          <p:cNvPr id="185347" name="Rectangle 3"/>
          <p:cNvSpPr>
            <a:spLocks noGrp="1" noChangeArrowheads="1"/>
          </p:cNvSpPr>
          <p:nvPr>
            <p:ph idx="1"/>
          </p:nvPr>
        </p:nvSpPr>
        <p:spPr/>
        <p:txBody>
          <a:bodyPr/>
          <a:lstStyle/>
          <a:p>
            <a:pPr eaLnBrk="0" hangingPunct="0">
              <a:spcBef>
                <a:spcPct val="50000"/>
              </a:spcBef>
              <a:buClrTx/>
              <a:buSzTx/>
              <a:buFontTx/>
              <a:buNone/>
            </a:pPr>
            <a:r>
              <a:rPr lang="en-US" dirty="0">
                <a:effectLst/>
              </a:rPr>
              <a:t>There is no vertical transmission, arthropod vector, or carrier state.  This makes Rinderpest virus an ideal virus to be targeted for eradication.</a:t>
            </a:r>
          </a:p>
          <a:p>
            <a:endParaRPr lang="en-US" dirty="0"/>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Incubation period</a:t>
            </a:r>
          </a:p>
        </p:txBody>
      </p:sp>
      <p:sp>
        <p:nvSpPr>
          <p:cNvPr id="35843" name="Rectangle 3"/>
          <p:cNvSpPr>
            <a:spLocks noGrp="1" noChangeArrowheads="1"/>
          </p:cNvSpPr>
          <p:nvPr>
            <p:ph idx="1"/>
          </p:nvPr>
        </p:nvSpPr>
        <p:spPr>
          <a:xfrm>
            <a:off x="457200" y="1600200"/>
            <a:ext cx="8229600" cy="4724400"/>
          </a:xfrm>
        </p:spPr>
        <p:txBody>
          <a:bodyPr/>
          <a:lstStyle/>
          <a:p>
            <a:r>
              <a:rPr lang="en-US" sz="2800"/>
              <a:t>Varies with strain of RPV, dosage, and route of exposure (3-15 days)</a:t>
            </a:r>
          </a:p>
          <a:p>
            <a:pPr>
              <a:buFont typeface="Wingdings" pitchFamily="2" charset="2"/>
              <a:buNone/>
            </a:pPr>
            <a:endParaRPr lang="en-US" sz="2800"/>
          </a:p>
          <a:p>
            <a:r>
              <a:rPr lang="en-US" sz="2800"/>
              <a:t>Normally a range of 3-9 days (can be as short as 3-4 days in experimental infection; also, can be as long as 10-15 days with virus of low virulence) </a:t>
            </a:r>
          </a:p>
          <a:p>
            <a:pPr>
              <a:buFont typeface="Wingdings" pitchFamily="2" charset="2"/>
              <a:buNone/>
            </a:pPr>
            <a:endParaRPr lang="en-US" sz="2800"/>
          </a:p>
          <a:p>
            <a:r>
              <a:rPr lang="en-US" sz="2800"/>
              <a:t>Duration: 2 or more weeks</a:t>
            </a:r>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Pathogenesis </a:t>
            </a:r>
            <a:endParaRPr lang="en-IN" dirty="0"/>
          </a:p>
        </p:txBody>
      </p:sp>
      <p:sp>
        <p:nvSpPr>
          <p:cNvPr id="3" name="Content Placeholder 2"/>
          <p:cNvSpPr>
            <a:spLocks noGrp="1"/>
          </p:cNvSpPr>
          <p:nvPr>
            <p:ph idx="1"/>
          </p:nvPr>
        </p:nvSpPr>
        <p:spPr/>
        <p:txBody>
          <a:bodyPr/>
          <a:lstStyle/>
          <a:p>
            <a:pPr algn="ctr"/>
            <a:r>
              <a:rPr lang="en-US" dirty="0" smtClean="0"/>
              <a:t>Inhaled/ Ingestion </a:t>
            </a:r>
          </a:p>
          <a:p>
            <a:pPr algn="ctr"/>
            <a:r>
              <a:rPr lang="en-US" dirty="0" smtClean="0"/>
              <a:t>Upper Respiratory </a:t>
            </a:r>
            <a:r>
              <a:rPr lang="en-US" dirty="0" err="1" smtClean="0"/>
              <a:t>infectio</a:t>
            </a:r>
            <a:r>
              <a:rPr lang="en-US" dirty="0" smtClean="0"/>
              <a:t>  </a:t>
            </a:r>
          </a:p>
          <a:p>
            <a:pPr algn="ctr">
              <a:buNone/>
            </a:pPr>
            <a:r>
              <a:rPr lang="en-US" dirty="0" err="1" smtClean="0"/>
              <a:t>Vermia</a:t>
            </a:r>
            <a:endParaRPr lang="en-US" dirty="0" smtClean="0"/>
          </a:p>
          <a:p>
            <a:pPr algn="ctr">
              <a:buNone/>
            </a:pPr>
            <a:endParaRPr lang="en-US" dirty="0" smtClean="0"/>
          </a:p>
          <a:p>
            <a:pPr algn="ctr"/>
            <a:r>
              <a:rPr lang="en-US" dirty="0" smtClean="0"/>
              <a:t>Target cell ( </a:t>
            </a:r>
            <a:r>
              <a:rPr lang="en-US" dirty="0" err="1" smtClean="0"/>
              <a:t>Lymphocyes</a:t>
            </a:r>
            <a:r>
              <a:rPr lang="en-US" dirty="0" smtClean="0"/>
              <a:t> &amp; Alimentary Mucosa)</a:t>
            </a:r>
          </a:p>
          <a:p>
            <a:pPr algn="ctr">
              <a:buNone/>
            </a:pPr>
            <a:endParaRPr lang="en-US" dirty="0" smtClean="0"/>
          </a:p>
          <a:p>
            <a:pPr algn="ctr"/>
            <a:r>
              <a:rPr lang="en-US" dirty="0" smtClean="0"/>
              <a:t>Signs &amp; Lesions.</a:t>
            </a:r>
            <a:endParaRPr lang="en-IN" dirty="0"/>
          </a:p>
        </p:txBody>
      </p:sp>
      <p:sp>
        <p:nvSpPr>
          <p:cNvPr id="4" name="Right Arrow 3"/>
          <p:cNvSpPr/>
          <p:nvPr/>
        </p:nvSpPr>
        <p:spPr>
          <a:xfrm rot="5400000">
            <a:off x="4419600" y="24384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rot="5400000">
            <a:off x="4419600" y="28956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rot="5400000">
            <a:off x="4419600" y="35052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rot="5400000">
            <a:off x="4419600" y="4495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dirty="0"/>
              <a:t>Rinderpest</a:t>
            </a:r>
          </a:p>
        </p:txBody>
      </p:sp>
      <p:sp>
        <p:nvSpPr>
          <p:cNvPr id="290819" name="Rectangle 3"/>
          <p:cNvSpPr>
            <a:spLocks noGrp="1" noChangeArrowheads="1"/>
          </p:cNvSpPr>
          <p:nvPr>
            <p:ph type="body" idx="4294967295"/>
          </p:nvPr>
        </p:nvSpPr>
        <p:spPr>
          <a:xfrm>
            <a:off x="914400" y="1600200"/>
            <a:ext cx="8229600" cy="4530725"/>
          </a:xfrm>
        </p:spPr>
        <p:txBody>
          <a:bodyPr/>
          <a:lstStyle/>
          <a:p>
            <a:pPr algn="ctr">
              <a:buFont typeface="Wingdings" pitchFamily="2" charset="2"/>
              <a:buNone/>
            </a:pPr>
            <a:r>
              <a:rPr lang="en-US" sz="4400" i="1">
                <a:effectLst/>
              </a:rPr>
              <a:t>*Virus is present </a:t>
            </a:r>
          </a:p>
          <a:p>
            <a:pPr algn="ctr">
              <a:buFont typeface="Wingdings" pitchFamily="2" charset="2"/>
              <a:buNone/>
            </a:pPr>
            <a:r>
              <a:rPr lang="en-US" sz="4400" i="1">
                <a:effectLst/>
              </a:rPr>
              <a:t>in blood and secretions </a:t>
            </a:r>
          </a:p>
          <a:p>
            <a:pPr algn="ctr">
              <a:buFont typeface="Wingdings" pitchFamily="2" charset="2"/>
              <a:buNone/>
            </a:pPr>
            <a:r>
              <a:rPr lang="en-US" sz="4400" i="1">
                <a:effectLst/>
              </a:rPr>
              <a:t>BEFORE </a:t>
            </a:r>
          </a:p>
          <a:p>
            <a:pPr algn="ctr">
              <a:buFont typeface="Wingdings" pitchFamily="2" charset="2"/>
              <a:buNone/>
            </a:pPr>
            <a:r>
              <a:rPr lang="en-US" sz="4400" i="1">
                <a:effectLst/>
              </a:rPr>
              <a:t>symptoms appear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85800" y="304800"/>
            <a:ext cx="7772400" cy="1143000"/>
          </a:xfrm>
          <a:noFill/>
          <a:ln/>
        </p:spPr>
        <p:txBody>
          <a:bodyPr lIns="90488" tIns="44450" rIns="90488" bIns="44450" anchor="b"/>
          <a:lstStyle/>
          <a:p>
            <a:r>
              <a:rPr lang="en-US" altLang="en-US"/>
              <a:t>General Clinical signs</a:t>
            </a:r>
          </a:p>
        </p:txBody>
      </p:sp>
      <p:sp>
        <p:nvSpPr>
          <p:cNvPr id="273411" name="Rectangle 3"/>
          <p:cNvSpPr>
            <a:spLocks noGrp="1" noChangeArrowheads="1"/>
          </p:cNvSpPr>
          <p:nvPr>
            <p:ph idx="1"/>
          </p:nvPr>
        </p:nvSpPr>
        <p:spPr>
          <a:xfrm>
            <a:off x="1914525" y="1790700"/>
            <a:ext cx="6103938" cy="4114800"/>
          </a:xfrm>
          <a:noFill/>
          <a:ln/>
        </p:spPr>
        <p:txBody>
          <a:bodyPr lIns="90488" tIns="44450" rIns="90488" bIns="44450"/>
          <a:lstStyle/>
          <a:p>
            <a:r>
              <a:rPr lang="en-US" altLang="en-US" sz="2800"/>
              <a:t>Fever</a:t>
            </a:r>
          </a:p>
          <a:p>
            <a:r>
              <a:rPr lang="en-US" altLang="en-US" sz="2800"/>
              <a:t>Depression</a:t>
            </a:r>
          </a:p>
          <a:p>
            <a:r>
              <a:rPr lang="en-US" altLang="en-US" sz="2800"/>
              <a:t>Nasal &amp; lachrymal secretion</a:t>
            </a:r>
          </a:p>
          <a:p>
            <a:r>
              <a:rPr lang="en-US" altLang="en-US" sz="2800"/>
              <a:t>Congested mucosas</a:t>
            </a:r>
          </a:p>
          <a:p>
            <a:r>
              <a:rPr lang="en-US" altLang="en-US" sz="2800"/>
              <a:t>Mucosal erosions</a:t>
            </a:r>
          </a:p>
          <a:p>
            <a:r>
              <a:rPr lang="en-US" altLang="en-US" sz="2800"/>
              <a:t>Severe diarrhea</a:t>
            </a:r>
          </a:p>
          <a:p>
            <a:r>
              <a:rPr lang="en-US" altLang="en-US" sz="2800"/>
              <a:t>Leukopenia</a:t>
            </a:r>
          </a:p>
          <a:p>
            <a:r>
              <a:rPr lang="en-US" altLang="en-US" sz="2800"/>
              <a:t>Death</a:t>
            </a:r>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Clinical Signs in cattle</a:t>
            </a:r>
          </a:p>
        </p:txBody>
      </p:sp>
      <p:sp>
        <p:nvSpPr>
          <p:cNvPr id="254979" name="Rectangle 3"/>
          <p:cNvSpPr>
            <a:spLocks noGrp="1" noChangeArrowheads="1"/>
          </p:cNvSpPr>
          <p:nvPr>
            <p:ph idx="1"/>
          </p:nvPr>
        </p:nvSpPr>
        <p:spPr>
          <a:xfrm>
            <a:off x="457200" y="1600200"/>
            <a:ext cx="8229600" cy="1752600"/>
          </a:xfrm>
        </p:spPr>
        <p:txBody>
          <a:bodyPr/>
          <a:lstStyle/>
          <a:p>
            <a:pPr>
              <a:buFont typeface="Wingdings" pitchFamily="2" charset="2"/>
              <a:buNone/>
            </a:pPr>
            <a:r>
              <a:rPr lang="en-US" dirty="0"/>
              <a:t>The case definition of </a:t>
            </a:r>
            <a:r>
              <a:rPr lang="en-US" dirty="0" err="1"/>
              <a:t>rinderpest</a:t>
            </a:r>
            <a:r>
              <a:rPr lang="en-US" dirty="0"/>
              <a:t> is </a:t>
            </a:r>
            <a:r>
              <a:rPr lang="en-US" u="sng" dirty="0"/>
              <a:t>ocular and nasal discharges</a:t>
            </a:r>
            <a:r>
              <a:rPr lang="en-US" dirty="0"/>
              <a:t> with any two of the additional signs:</a:t>
            </a:r>
          </a:p>
          <a:p>
            <a:pPr>
              <a:buFont typeface="Wingdings" pitchFamily="2" charset="2"/>
              <a:buNone/>
            </a:pPr>
            <a:endParaRPr lang="en-US" sz="2800" dirty="0"/>
          </a:p>
        </p:txBody>
      </p:sp>
      <p:sp>
        <p:nvSpPr>
          <p:cNvPr id="7" name="Footer Placeholder 4"/>
          <p:cNvSpPr>
            <a:spLocks noGrp="1"/>
          </p:cNvSpPr>
          <p:nvPr>
            <p:ph type="ftr" sz="quarter" idx="11"/>
          </p:nvPr>
        </p:nvSpPr>
        <p:spPr/>
        <p:txBody>
          <a:bodyPr/>
          <a:lstStyle/>
          <a:p>
            <a:r>
              <a:rPr lang="en-US" dirty="0"/>
              <a:t>Rinderpest</a:t>
            </a:r>
          </a:p>
        </p:txBody>
      </p:sp>
      <p:sp>
        <p:nvSpPr>
          <p:cNvPr id="254981" name="Text Box 5"/>
          <p:cNvSpPr txBox="1">
            <a:spLocks noChangeArrowheads="1"/>
          </p:cNvSpPr>
          <p:nvPr/>
        </p:nvSpPr>
        <p:spPr bwMode="auto">
          <a:xfrm>
            <a:off x="4953000" y="3176588"/>
            <a:ext cx="4149725" cy="2835275"/>
          </a:xfrm>
          <a:prstGeom prst="rect">
            <a:avLst/>
          </a:prstGeom>
          <a:noFill/>
          <a:ln w="9525">
            <a:noFill/>
            <a:miter lim="800000"/>
            <a:headEnd/>
            <a:tailEnd/>
          </a:ln>
          <a:effectLst/>
        </p:spPr>
        <p:txBody>
          <a:bodyPr wrap="none">
            <a:spAutoFit/>
          </a:bodyPr>
          <a:lstStyle/>
          <a:p>
            <a:pPr>
              <a:buFont typeface="Arial" charset="0"/>
              <a:buChar char="+"/>
            </a:pPr>
            <a:r>
              <a:rPr lang="en-US" sz="3000">
                <a:effectLst>
                  <a:outerShdw blurRad="38100" dist="38100" dir="2700000" algn="tl">
                    <a:srgbClr val="000000"/>
                  </a:outerShdw>
                </a:effectLst>
              </a:rPr>
              <a:t> fever </a:t>
            </a:r>
          </a:p>
          <a:p>
            <a:pPr>
              <a:buFont typeface="Arial" charset="0"/>
              <a:buChar char="+"/>
            </a:pPr>
            <a:r>
              <a:rPr lang="en-US" sz="3000">
                <a:effectLst>
                  <a:outerShdw blurRad="38100" dist="38100" dir="2700000" algn="tl">
                    <a:srgbClr val="000000"/>
                  </a:outerShdw>
                </a:effectLst>
              </a:rPr>
              <a:t> erosions in the mouth</a:t>
            </a:r>
          </a:p>
          <a:p>
            <a:pPr>
              <a:buFont typeface="Arial" charset="0"/>
              <a:buChar char="+"/>
            </a:pPr>
            <a:r>
              <a:rPr lang="en-US" sz="3000">
                <a:effectLst>
                  <a:outerShdw blurRad="38100" dist="38100" dir="2700000" algn="tl">
                    <a:srgbClr val="000000"/>
                  </a:outerShdw>
                </a:effectLst>
              </a:rPr>
              <a:t> diarrhea </a:t>
            </a:r>
          </a:p>
          <a:p>
            <a:pPr>
              <a:buFont typeface="Arial" charset="0"/>
              <a:buChar char="+"/>
            </a:pPr>
            <a:r>
              <a:rPr lang="en-US" sz="3000">
                <a:effectLst>
                  <a:outerShdw blurRad="38100" dist="38100" dir="2700000" algn="tl">
                    <a:srgbClr val="000000"/>
                  </a:outerShdw>
                </a:effectLst>
              </a:rPr>
              <a:t> dehydration </a:t>
            </a:r>
          </a:p>
          <a:p>
            <a:pPr>
              <a:buFont typeface="Arial" charset="0"/>
              <a:buChar char="+"/>
            </a:pPr>
            <a:r>
              <a:rPr lang="en-US" sz="3000">
                <a:effectLst>
                  <a:outerShdw blurRad="38100" dist="38100" dir="2700000" algn="tl">
                    <a:srgbClr val="000000"/>
                  </a:outerShdw>
                </a:effectLst>
              </a:rPr>
              <a:t> death</a:t>
            </a:r>
          </a:p>
          <a:p>
            <a:pPr>
              <a:buFont typeface="Arial" charset="0"/>
              <a:buChar char="+"/>
            </a:pPr>
            <a:endParaRPr lang="en-US" sz="3000"/>
          </a:p>
        </p:txBody>
      </p:sp>
      <p:pic>
        <p:nvPicPr>
          <p:cNvPr id="254982" name="Picture 6" descr="RP MVV 3+1"/>
          <p:cNvPicPr>
            <a:picLocks noChangeAspect="1" noChangeArrowheads="1"/>
          </p:cNvPicPr>
          <p:nvPr/>
        </p:nvPicPr>
        <p:blipFill>
          <a:blip r:embed="rId2"/>
          <a:srcRect/>
          <a:stretch>
            <a:fillRect/>
          </a:stretch>
        </p:blipFill>
        <p:spPr bwMode="auto">
          <a:xfrm>
            <a:off x="2133600" y="3200400"/>
            <a:ext cx="2359025" cy="2932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Clinical signs in cattle</a:t>
            </a:r>
          </a:p>
        </p:txBody>
      </p:sp>
      <p:sp>
        <p:nvSpPr>
          <p:cNvPr id="70659" name="Rectangle 3"/>
          <p:cNvSpPr>
            <a:spLocks noGrp="1" noChangeArrowheads="1"/>
          </p:cNvSpPr>
          <p:nvPr>
            <p:ph idx="1"/>
          </p:nvPr>
        </p:nvSpPr>
        <p:spPr/>
        <p:txBody>
          <a:bodyPr/>
          <a:lstStyle/>
          <a:p>
            <a:pPr>
              <a:buFont typeface="Wingdings" pitchFamily="2" charset="2"/>
              <a:buNone/>
            </a:pPr>
            <a:r>
              <a:rPr lang="en-US" sz="4000"/>
              <a:t>Two major forms of disease</a:t>
            </a:r>
          </a:p>
          <a:p>
            <a:pPr lvl="1"/>
            <a:r>
              <a:rPr lang="en-US" sz="3200"/>
              <a:t>Acute or Classic form</a:t>
            </a:r>
          </a:p>
          <a:p>
            <a:pPr lvl="1"/>
            <a:r>
              <a:rPr lang="en-US" sz="3200"/>
              <a:t>Peracute form</a:t>
            </a:r>
          </a:p>
          <a:p>
            <a:pPr lvl="2">
              <a:buFont typeface="Wingdings" pitchFamily="2" charset="2"/>
              <a:buNone/>
            </a:pPr>
            <a:endParaRPr lang="en-US" sz="3200"/>
          </a:p>
        </p:txBody>
      </p:sp>
      <p:sp>
        <p:nvSpPr>
          <p:cNvPr id="7" name="Footer Placeholder 4"/>
          <p:cNvSpPr>
            <a:spLocks noGrp="1"/>
          </p:cNvSpPr>
          <p:nvPr>
            <p:ph type="ftr" sz="quarter" idx="11"/>
          </p:nvPr>
        </p:nvSpPr>
        <p:spPr/>
        <p:txBody>
          <a:bodyPr/>
          <a:lstStyle/>
          <a:p>
            <a:r>
              <a:rPr lang="en-US" dirty="0"/>
              <a:t>Rinderpest</a:t>
            </a:r>
          </a:p>
        </p:txBody>
      </p:sp>
      <p:pic>
        <p:nvPicPr>
          <p:cNvPr id="70662" name="Picture 6" descr="Rinder Cow 1a+1"/>
          <p:cNvPicPr>
            <a:picLocks noChangeAspect="1" noChangeArrowheads="1"/>
          </p:cNvPicPr>
          <p:nvPr/>
        </p:nvPicPr>
        <p:blipFill>
          <a:blip r:embed="rId3"/>
          <a:srcRect/>
          <a:stretch>
            <a:fillRect/>
          </a:stretch>
        </p:blipFill>
        <p:spPr bwMode="auto">
          <a:xfrm>
            <a:off x="5257800" y="3048000"/>
            <a:ext cx="3429000" cy="3505200"/>
          </a:xfrm>
          <a:prstGeom prst="rect">
            <a:avLst/>
          </a:prstGeom>
          <a:noFill/>
        </p:spPr>
      </p:pic>
      <p:pic>
        <p:nvPicPr>
          <p:cNvPr id="70663" name="Picture 7" descr="RP MVV 24+1"/>
          <p:cNvPicPr>
            <a:picLocks noChangeAspect="1" noChangeArrowheads="1"/>
          </p:cNvPicPr>
          <p:nvPr/>
        </p:nvPicPr>
        <p:blipFill>
          <a:blip r:embed="rId4"/>
          <a:srcRect/>
          <a:stretch>
            <a:fillRect/>
          </a:stretch>
        </p:blipFill>
        <p:spPr bwMode="auto">
          <a:xfrm>
            <a:off x="1371600" y="3810000"/>
            <a:ext cx="3597275" cy="2667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rmAutofit fontScale="90000"/>
          </a:bodyPr>
          <a:lstStyle/>
          <a:p>
            <a:r>
              <a:rPr lang="en-US" sz="4000"/>
              <a:t>Clinical Signs in cattle</a:t>
            </a:r>
            <a:br>
              <a:rPr lang="en-US" sz="4000"/>
            </a:br>
            <a:r>
              <a:rPr lang="en-US" sz="4000"/>
              <a:t>(Peracute Form)</a:t>
            </a:r>
          </a:p>
        </p:txBody>
      </p:sp>
      <p:sp>
        <p:nvSpPr>
          <p:cNvPr id="276483" name="Rectangle 3"/>
          <p:cNvSpPr>
            <a:spLocks noGrp="1" noChangeArrowheads="1"/>
          </p:cNvSpPr>
          <p:nvPr>
            <p:ph idx="1"/>
          </p:nvPr>
        </p:nvSpPr>
        <p:spPr>
          <a:xfrm>
            <a:off x="1143000" y="1905000"/>
            <a:ext cx="8229600" cy="4530725"/>
          </a:xfrm>
        </p:spPr>
        <p:txBody>
          <a:bodyPr/>
          <a:lstStyle/>
          <a:p>
            <a:r>
              <a:rPr lang="en-US"/>
              <a:t>Most often found in highly susceptible young and newborn animals</a:t>
            </a:r>
          </a:p>
          <a:p>
            <a:r>
              <a:rPr lang="en-US"/>
              <a:t>No prodromal signs</a:t>
            </a:r>
          </a:p>
          <a:p>
            <a:r>
              <a:rPr lang="en-US"/>
              <a:t>High fever (104-107 </a:t>
            </a:r>
            <a:r>
              <a:rPr lang="en-US">
                <a:cs typeface="Arial" charset="0"/>
              </a:rPr>
              <a:t>°F)</a:t>
            </a:r>
          </a:p>
          <a:p>
            <a:r>
              <a:rPr lang="en-US">
                <a:cs typeface="Arial" charset="0"/>
              </a:rPr>
              <a:t>Congested mucous membranes</a:t>
            </a:r>
          </a:p>
          <a:p>
            <a:pPr>
              <a:buFont typeface="Wingdings" pitchFamily="2" charset="2"/>
              <a:buNone/>
            </a:pPr>
            <a:endParaRPr lang="en-US"/>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fontScale="90000"/>
          </a:bodyPr>
          <a:lstStyle/>
          <a:p>
            <a:r>
              <a:rPr lang="en-US" sz="4000"/>
              <a:t>Clinical Signs in cattle</a:t>
            </a:r>
            <a:br>
              <a:rPr lang="en-US" sz="4000"/>
            </a:br>
            <a:r>
              <a:rPr lang="en-US" sz="4000"/>
              <a:t>(Acute Form)</a:t>
            </a:r>
          </a:p>
        </p:txBody>
      </p:sp>
      <p:sp>
        <p:nvSpPr>
          <p:cNvPr id="275459" name="Rectangle 3"/>
          <p:cNvSpPr>
            <a:spLocks noGrp="1" noChangeArrowheads="1"/>
          </p:cNvSpPr>
          <p:nvPr>
            <p:ph idx="1"/>
          </p:nvPr>
        </p:nvSpPr>
        <p:spPr>
          <a:xfrm>
            <a:off x="457200" y="1600200"/>
            <a:ext cx="8534400" cy="4530725"/>
          </a:xfrm>
        </p:spPr>
        <p:txBody>
          <a:bodyPr/>
          <a:lstStyle/>
          <a:p>
            <a:pPr marL="609600" indent="-609600"/>
            <a:r>
              <a:rPr lang="en-US"/>
              <a:t>Acute (classic) form characterized by pyrexia, erosive stomatitis, gastroenteritis, dehydration, and death</a:t>
            </a:r>
          </a:p>
          <a:p>
            <a:pPr marL="609600" indent="-609600"/>
            <a:r>
              <a:rPr lang="en-US"/>
              <a:t>Four stages</a:t>
            </a:r>
          </a:p>
          <a:p>
            <a:pPr marL="990600" lvl="1" indent="-533400">
              <a:buFontTx/>
              <a:buAutoNum type="arabicPeriod"/>
            </a:pPr>
            <a:r>
              <a:rPr lang="en-US"/>
              <a:t>Incubation period</a:t>
            </a:r>
          </a:p>
          <a:p>
            <a:pPr marL="990600" lvl="1" indent="-533400">
              <a:buFontTx/>
              <a:buAutoNum type="arabicPeriod"/>
            </a:pPr>
            <a:r>
              <a:rPr lang="en-US"/>
              <a:t>Febrile period</a:t>
            </a:r>
          </a:p>
          <a:p>
            <a:pPr marL="990600" lvl="1" indent="-533400">
              <a:buFontTx/>
              <a:buAutoNum type="arabicPeriod"/>
            </a:pPr>
            <a:r>
              <a:rPr lang="en-US"/>
              <a:t>Mucous membrane congestion</a:t>
            </a:r>
          </a:p>
          <a:p>
            <a:pPr marL="990600" lvl="1" indent="-533400">
              <a:buFontTx/>
              <a:buAutoNum type="arabicPeriod"/>
            </a:pPr>
            <a:r>
              <a:rPr lang="en-US"/>
              <a:t>Gastrointestinal signs</a:t>
            </a:r>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fontScale="90000"/>
          </a:bodyPr>
          <a:lstStyle/>
          <a:p>
            <a:r>
              <a:rPr lang="en-US" sz="4000"/>
              <a:t>Clinical Signs in cattle</a:t>
            </a:r>
            <a:br>
              <a:rPr lang="en-US" sz="4000"/>
            </a:br>
            <a:r>
              <a:rPr lang="en-US" sz="4000"/>
              <a:t>(Acute Form)</a:t>
            </a:r>
          </a:p>
        </p:txBody>
      </p:sp>
      <p:sp>
        <p:nvSpPr>
          <p:cNvPr id="281603" name="Rectangle 3"/>
          <p:cNvSpPr>
            <a:spLocks noGrp="1" noChangeArrowheads="1"/>
          </p:cNvSpPr>
          <p:nvPr>
            <p:ph type="body" sz="half" idx="1"/>
          </p:nvPr>
        </p:nvSpPr>
        <p:spPr>
          <a:xfrm>
            <a:off x="990600" y="1676400"/>
            <a:ext cx="6629400" cy="4800600"/>
          </a:xfrm>
        </p:spPr>
        <p:txBody>
          <a:bodyPr/>
          <a:lstStyle/>
          <a:p>
            <a:r>
              <a:rPr lang="en-US"/>
              <a:t>Fever - 104 to 107</a:t>
            </a:r>
            <a:r>
              <a:rPr lang="en-US">
                <a:cs typeface="Arial" charset="0"/>
              </a:rPr>
              <a:t>°F (</a:t>
            </a:r>
            <a:r>
              <a:rPr lang="en-US"/>
              <a:t>40-42</a:t>
            </a:r>
            <a:r>
              <a:rPr lang="en-US">
                <a:cs typeface="Arial" charset="0"/>
              </a:rPr>
              <a:t>°</a:t>
            </a:r>
            <a:r>
              <a:rPr lang="en-US"/>
              <a:t>C)</a:t>
            </a:r>
          </a:p>
          <a:p>
            <a:r>
              <a:rPr lang="en-US" sz="2800"/>
              <a:t> </a:t>
            </a:r>
            <a:r>
              <a:rPr lang="en-US">
                <a:cs typeface="Arial" charset="0"/>
              </a:rPr>
              <a:t>Serous oculo-nasal discharge</a:t>
            </a:r>
          </a:p>
          <a:p>
            <a:r>
              <a:rPr lang="en-US">
                <a:cs typeface="Arial" charset="0"/>
              </a:rPr>
              <a:t>Leukopenia</a:t>
            </a:r>
          </a:p>
          <a:p>
            <a:r>
              <a:rPr lang="en-US">
                <a:cs typeface="Arial" charset="0"/>
              </a:rPr>
              <a:t>Depression</a:t>
            </a:r>
          </a:p>
          <a:p>
            <a:r>
              <a:rPr lang="en-US">
                <a:cs typeface="Arial" charset="0"/>
              </a:rPr>
              <a:t>Anorexia</a:t>
            </a:r>
          </a:p>
          <a:p>
            <a:r>
              <a:rPr lang="en-US">
                <a:cs typeface="Arial" charset="0"/>
              </a:rPr>
              <a:t>Constipation followed by diarrhea</a:t>
            </a:r>
          </a:p>
          <a:p>
            <a:r>
              <a:rPr lang="en-US">
                <a:cs typeface="Arial" charset="0"/>
              </a:rPr>
              <a:t>Oral erosions</a:t>
            </a:r>
          </a:p>
        </p:txBody>
      </p:sp>
      <p:sp>
        <p:nvSpPr>
          <p:cNvPr id="6" name="Footer Placeholder 5"/>
          <p:cNvSpPr>
            <a:spLocks noGrp="1"/>
          </p:cNvSpPr>
          <p:nvPr>
            <p:ph type="ftr" sz="quarter" idx="11"/>
          </p:nvPr>
        </p:nvSpPr>
        <p:spPr/>
        <p:txBody>
          <a:bodyPr/>
          <a:lstStyle/>
          <a:p>
            <a:r>
              <a:rPr lang="en-US" dirty="0"/>
              <a:t>Rinderpest</a:t>
            </a:r>
          </a:p>
        </p:txBody>
      </p:sp>
      <p:sp>
        <p:nvSpPr>
          <p:cNvPr id="281605" name="Text Box 5"/>
          <p:cNvSpPr txBox="1">
            <a:spLocks noChangeArrowheads="1"/>
          </p:cNvSpPr>
          <p:nvPr/>
        </p:nvSpPr>
        <p:spPr bwMode="auto">
          <a:xfrm>
            <a:off x="609600" y="1524000"/>
            <a:ext cx="184150" cy="579438"/>
          </a:xfrm>
          <a:prstGeom prst="rect">
            <a:avLst/>
          </a:prstGeom>
          <a:noFill/>
          <a:ln w="9525">
            <a:noFill/>
            <a:miter lim="800000"/>
            <a:headEnd/>
            <a:tailEnd/>
          </a:ln>
          <a:effectLst/>
        </p:spPr>
        <p:txBody>
          <a:bodyPr wrap="none">
            <a:spAutoFit/>
          </a:bodyPr>
          <a:lstStyle/>
          <a:p>
            <a:pPr eaLnBrk="1" hangingPunct="1"/>
            <a:endParaRPr lang="en-US" sz="3200" b="1">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0"/>
            <a:ext cx="7772400" cy="1143000"/>
          </a:xfrm>
          <a:noFill/>
          <a:ln/>
        </p:spPr>
        <p:txBody>
          <a:bodyPr lIns="90488" tIns="44450" rIns="90488" bIns="44450" anchor="b"/>
          <a:lstStyle/>
          <a:p>
            <a:r>
              <a:rPr lang="en-US" sz="4800" dirty="0"/>
              <a:t>Rinderpest</a:t>
            </a:r>
          </a:p>
        </p:txBody>
      </p:sp>
      <p:sp>
        <p:nvSpPr>
          <p:cNvPr id="26627" name="Rectangle 3"/>
          <p:cNvSpPr>
            <a:spLocks noGrp="1" noChangeArrowheads="1"/>
          </p:cNvSpPr>
          <p:nvPr>
            <p:ph idx="1"/>
          </p:nvPr>
        </p:nvSpPr>
        <p:spPr>
          <a:xfrm>
            <a:off x="1143000" y="1676400"/>
            <a:ext cx="7140575" cy="4121150"/>
          </a:xfrm>
          <a:noFill/>
          <a:ln/>
        </p:spPr>
        <p:txBody>
          <a:bodyPr lIns="90488" tIns="44450" rIns="90488" bIns="44450"/>
          <a:lstStyle/>
          <a:p>
            <a:endParaRPr lang="en-US" dirty="0"/>
          </a:p>
          <a:p>
            <a:pPr>
              <a:buNone/>
            </a:pPr>
            <a:endParaRPr lang="en-US" dirty="0"/>
          </a:p>
          <a:p>
            <a:pPr>
              <a:buFont typeface="Wingdings" pitchFamily="2" charset="2"/>
              <a:buNone/>
            </a:pPr>
            <a:endParaRPr lang="en-US" dirty="0"/>
          </a:p>
          <a:p>
            <a:pPr>
              <a:buFont typeface="Wingdings" pitchFamily="2" charset="2"/>
              <a:buNone/>
            </a:pPr>
            <a:endParaRPr lang="en-US" dirty="0"/>
          </a:p>
          <a:p>
            <a:endParaRPr lang="en-US" dirty="0"/>
          </a:p>
          <a:p>
            <a:pPr>
              <a:buFont typeface="Wingdings" pitchFamily="2" charset="2"/>
              <a:buNone/>
            </a:pPr>
            <a:endParaRPr lang="en-US" dirty="0"/>
          </a:p>
        </p:txBody>
      </p:sp>
      <p:sp>
        <p:nvSpPr>
          <p:cNvPr id="5" name="Footer Placeholder 4"/>
          <p:cNvSpPr>
            <a:spLocks noGrp="1"/>
          </p:cNvSpPr>
          <p:nvPr>
            <p:ph type="ftr" sz="quarter" idx="11"/>
          </p:nvPr>
        </p:nvSpPr>
        <p:spPr/>
        <p:txBody>
          <a:bodyPr/>
          <a:lstStyle/>
          <a:p>
            <a:r>
              <a:rPr lang="en-US" dirty="0"/>
              <a:t>Rinderpest</a:t>
            </a:r>
          </a:p>
        </p:txBody>
      </p:sp>
      <p:pic>
        <p:nvPicPr>
          <p:cNvPr id="6" name="Picture 2" descr="Ethcoll"/>
          <p:cNvPicPr>
            <a:picLocks noChangeAspect="1" noChangeArrowheads="1"/>
          </p:cNvPicPr>
          <p:nvPr/>
        </p:nvPicPr>
        <p:blipFill>
          <a:blip r:embed="rId3"/>
          <a:srcRect/>
          <a:stretch>
            <a:fillRect/>
          </a:stretch>
        </p:blipFill>
        <p:spPr bwMode="auto">
          <a:xfrm>
            <a:off x="2057400" y="1354522"/>
            <a:ext cx="4976721" cy="3726941"/>
          </a:xfrm>
          <a:prstGeom prst="rect">
            <a:avLst/>
          </a:prstGeom>
          <a:noFill/>
          <a:ln w="381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fontScale="90000"/>
          </a:bodyPr>
          <a:lstStyle/>
          <a:p>
            <a:r>
              <a:rPr lang="en-US"/>
              <a:t> </a:t>
            </a:r>
            <a:r>
              <a:rPr lang="en-US" sz="4000"/>
              <a:t>Clinical Signs in cattle</a:t>
            </a:r>
            <a:br>
              <a:rPr lang="en-US" sz="4000"/>
            </a:br>
            <a:r>
              <a:rPr lang="en-US" sz="4000"/>
              <a:t>(Acute Form)</a:t>
            </a:r>
          </a:p>
        </p:txBody>
      </p:sp>
      <p:sp>
        <p:nvSpPr>
          <p:cNvPr id="282627" name="Rectangle 3"/>
          <p:cNvSpPr>
            <a:spLocks noGrp="1" noChangeArrowheads="1"/>
          </p:cNvSpPr>
          <p:nvPr>
            <p:ph type="body" sz="half" idx="2"/>
          </p:nvPr>
        </p:nvSpPr>
        <p:spPr>
          <a:xfrm>
            <a:off x="1143000" y="1752600"/>
            <a:ext cx="7391400" cy="4530725"/>
          </a:xfrm>
        </p:spPr>
        <p:txBody>
          <a:bodyPr/>
          <a:lstStyle/>
          <a:p>
            <a:r>
              <a:rPr lang="en-US"/>
              <a:t>Decreases in fever and viral titer</a:t>
            </a:r>
          </a:p>
          <a:p>
            <a:r>
              <a:rPr lang="en-US"/>
              <a:t>Diarrhea (may be watery or hemorrhagic)</a:t>
            </a:r>
          </a:p>
          <a:p>
            <a:r>
              <a:rPr lang="en-US"/>
              <a:t>Dehydration, emaciation</a:t>
            </a:r>
          </a:p>
          <a:p>
            <a:r>
              <a:rPr lang="en-US"/>
              <a:t>Prostration and death 6 to 12 days after onset of illness</a:t>
            </a:r>
          </a:p>
        </p:txBody>
      </p:sp>
      <p:sp>
        <p:nvSpPr>
          <p:cNvPr id="5" name="Footer Placeholder 5"/>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p:txBody>
          <a:bodyPr/>
          <a:lstStyle/>
          <a:p>
            <a:r>
              <a:rPr lang="en-US"/>
              <a:t>Clinical Signs</a:t>
            </a:r>
          </a:p>
        </p:txBody>
      </p:sp>
      <p:sp>
        <p:nvSpPr>
          <p:cNvPr id="6" name="Footer Placeholder 4"/>
          <p:cNvSpPr>
            <a:spLocks noGrp="1"/>
          </p:cNvSpPr>
          <p:nvPr>
            <p:ph type="ftr" sz="quarter" idx="11"/>
          </p:nvPr>
        </p:nvSpPr>
        <p:spPr/>
        <p:txBody>
          <a:bodyPr/>
          <a:lstStyle/>
          <a:p>
            <a:r>
              <a:rPr lang="en-US" dirty="0"/>
              <a:t>Rinderpest</a:t>
            </a:r>
          </a:p>
        </p:txBody>
      </p:sp>
      <p:pic>
        <p:nvPicPr>
          <p:cNvPr id="283654" name="Picture 6" descr="RP MVV 21+1"/>
          <p:cNvPicPr>
            <a:picLocks noChangeAspect="1" noChangeArrowheads="1"/>
          </p:cNvPicPr>
          <p:nvPr/>
        </p:nvPicPr>
        <p:blipFill>
          <a:blip r:embed="rId3"/>
          <a:srcRect/>
          <a:stretch>
            <a:fillRect/>
          </a:stretch>
        </p:blipFill>
        <p:spPr bwMode="auto">
          <a:xfrm>
            <a:off x="2209800" y="1853731"/>
            <a:ext cx="5943600" cy="4354982"/>
          </a:xfrm>
          <a:prstGeom prst="rect">
            <a:avLst/>
          </a:prstGeom>
          <a:noFill/>
        </p:spPr>
      </p:pic>
      <p:sp>
        <p:nvSpPr>
          <p:cNvPr id="283651" name="Text Box 3"/>
          <p:cNvSpPr txBox="1">
            <a:spLocks noChangeArrowheads="1"/>
          </p:cNvSpPr>
          <p:nvPr/>
        </p:nvSpPr>
        <p:spPr bwMode="blackWhite">
          <a:xfrm rot="10800000" flipV="1">
            <a:off x="4724400" y="6096000"/>
            <a:ext cx="3505200" cy="380999"/>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a:latin typeface="Arial Unicode MS" pitchFamily="34" charset="-128"/>
              </a:rPr>
              <a:t>“Shooting” diarrhea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t>Clinical Signs</a:t>
            </a:r>
          </a:p>
        </p:txBody>
      </p:sp>
      <p:sp>
        <p:nvSpPr>
          <p:cNvPr id="256003" name="Rectangle 3"/>
          <p:cNvSpPr>
            <a:spLocks noGrp="1" noChangeArrowheads="1"/>
          </p:cNvSpPr>
          <p:nvPr>
            <p:ph idx="1"/>
          </p:nvPr>
        </p:nvSpPr>
        <p:spPr>
          <a:xfrm>
            <a:off x="457200" y="1600200"/>
            <a:ext cx="8382000" cy="4530725"/>
          </a:xfrm>
        </p:spPr>
        <p:txBody>
          <a:bodyPr/>
          <a:lstStyle/>
          <a:p>
            <a:pPr>
              <a:buFont typeface="Wingdings" pitchFamily="2" charset="2"/>
              <a:buNone/>
            </a:pPr>
            <a:r>
              <a:rPr lang="en-US" dirty="0"/>
              <a:t>In Africa this also includes corneal opacity which has been associated with </a:t>
            </a:r>
            <a:r>
              <a:rPr lang="en-US" dirty="0" err="1"/>
              <a:t>rinderpest</a:t>
            </a:r>
            <a:r>
              <a:rPr lang="en-US" dirty="0"/>
              <a:t> in buffalos and lesser kudus but has also been noted in calves together with dermatitis.</a:t>
            </a:r>
            <a:endParaRPr lang="en-GB" dirty="0"/>
          </a:p>
          <a:p>
            <a:pPr>
              <a:buFont typeface="Wingdings" pitchFamily="2" charset="2"/>
              <a:buNone/>
            </a:pPr>
            <a:endParaRPr lang="en-US" dirty="0"/>
          </a:p>
        </p:txBody>
      </p:sp>
      <p:sp>
        <p:nvSpPr>
          <p:cNvPr id="6" name="Footer Placeholder 4"/>
          <p:cNvSpPr>
            <a:spLocks noGrp="1"/>
          </p:cNvSpPr>
          <p:nvPr>
            <p:ph type="ftr" sz="quarter" idx="11"/>
          </p:nvPr>
        </p:nvSpPr>
        <p:spPr/>
        <p:txBody>
          <a:bodyPr/>
          <a:lstStyle/>
          <a:p>
            <a:r>
              <a:rPr lang="en-US" dirty="0"/>
              <a:t>Rinderpest</a:t>
            </a:r>
          </a:p>
        </p:txBody>
      </p:sp>
      <p:pic>
        <p:nvPicPr>
          <p:cNvPr id="256004" name="Picture 4" descr="RP MVV 38+1"/>
          <p:cNvPicPr>
            <a:picLocks noChangeAspect="1" noChangeArrowheads="1"/>
          </p:cNvPicPr>
          <p:nvPr/>
        </p:nvPicPr>
        <p:blipFill>
          <a:blip r:embed="rId2"/>
          <a:srcRect/>
          <a:stretch>
            <a:fillRect/>
          </a:stretch>
        </p:blipFill>
        <p:spPr bwMode="auto">
          <a:xfrm>
            <a:off x="3352800" y="3810000"/>
            <a:ext cx="3322638" cy="21701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p:cNvSpPr>
            <a:spLocks noGrp="1" noChangeArrowheads="1"/>
          </p:cNvSpPr>
          <p:nvPr>
            <p:ph type="title"/>
          </p:nvPr>
        </p:nvSpPr>
        <p:spPr/>
        <p:txBody>
          <a:bodyPr/>
          <a:lstStyle/>
          <a:p>
            <a:r>
              <a:rPr lang="en-US"/>
              <a:t>Clinical Signs</a:t>
            </a:r>
          </a:p>
        </p:txBody>
      </p:sp>
      <p:sp>
        <p:nvSpPr>
          <p:cNvPr id="123911" name="Rectangle 7"/>
          <p:cNvSpPr>
            <a:spLocks noGrp="1" noChangeArrowheads="1"/>
          </p:cNvSpPr>
          <p:nvPr>
            <p:ph idx="1"/>
          </p:nvPr>
        </p:nvSpPr>
        <p:spPr>
          <a:xfrm>
            <a:off x="457200" y="1600200"/>
            <a:ext cx="3886200" cy="4530725"/>
          </a:xfrm>
        </p:spPr>
        <p:txBody>
          <a:bodyPr/>
          <a:lstStyle/>
          <a:p>
            <a:r>
              <a:rPr lang="en-US"/>
              <a:t>Early </a:t>
            </a:r>
          </a:p>
          <a:p>
            <a:pPr algn="ctr">
              <a:buFont typeface="Wingdings" pitchFamily="2" charset="2"/>
              <a:buNone/>
            </a:pPr>
            <a:r>
              <a:rPr lang="en-US"/>
              <a:t>serous ocular discharge (Epiphora)</a:t>
            </a:r>
          </a:p>
        </p:txBody>
      </p:sp>
      <p:sp>
        <p:nvSpPr>
          <p:cNvPr id="6" name="Footer Placeholder 4"/>
          <p:cNvSpPr>
            <a:spLocks noGrp="1"/>
          </p:cNvSpPr>
          <p:nvPr>
            <p:ph type="ftr" sz="quarter" idx="11"/>
          </p:nvPr>
        </p:nvSpPr>
        <p:spPr/>
        <p:txBody>
          <a:bodyPr/>
          <a:lstStyle/>
          <a:p>
            <a:r>
              <a:rPr lang="en-US" dirty="0"/>
              <a:t>Rinderpest</a:t>
            </a:r>
          </a:p>
        </p:txBody>
      </p:sp>
      <p:pic>
        <p:nvPicPr>
          <p:cNvPr id="123912" name="Picture 8" descr="RP MVV 6+1"/>
          <p:cNvPicPr>
            <a:picLocks noChangeAspect="1" noChangeArrowheads="1"/>
          </p:cNvPicPr>
          <p:nvPr/>
        </p:nvPicPr>
        <p:blipFill>
          <a:blip r:embed="rId3"/>
          <a:srcRect/>
          <a:stretch>
            <a:fillRect/>
          </a:stretch>
        </p:blipFill>
        <p:spPr bwMode="auto">
          <a:xfrm>
            <a:off x="3810000" y="1676400"/>
            <a:ext cx="3281363" cy="42672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1" name="Rectangle 5"/>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295939" name="Picture 3" descr="RP-04"/>
          <p:cNvPicPr>
            <a:picLocks noChangeAspect="1" noChangeArrowheads="1"/>
          </p:cNvPicPr>
          <p:nvPr/>
        </p:nvPicPr>
        <p:blipFill>
          <a:blip r:embed="rId3"/>
          <a:srcRect/>
          <a:stretch>
            <a:fillRect/>
          </a:stretch>
        </p:blipFill>
        <p:spPr bwMode="auto">
          <a:xfrm>
            <a:off x="685800" y="4953000"/>
            <a:ext cx="2286000" cy="1514475"/>
          </a:xfrm>
          <a:prstGeom prst="rect">
            <a:avLst/>
          </a:prstGeom>
          <a:noFill/>
        </p:spPr>
      </p:pic>
      <p:sp>
        <p:nvSpPr>
          <p:cNvPr id="295940" name="Rectangle 4"/>
          <p:cNvSpPr>
            <a:spLocks noChangeArrowheads="1"/>
          </p:cNvSpPr>
          <p:nvPr/>
        </p:nvSpPr>
        <p:spPr bwMode="auto">
          <a:xfrm>
            <a:off x="0" y="2286000"/>
            <a:ext cx="3962400" cy="2578100"/>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en-US" altLang="en-US" sz="3200"/>
              <a:t>Depression</a:t>
            </a:r>
          </a:p>
          <a:p>
            <a:pPr algn="ctr" eaLnBrk="1" hangingPunct="1">
              <a:lnSpc>
                <a:spcPct val="90000"/>
              </a:lnSpc>
              <a:spcBef>
                <a:spcPct val="50000"/>
              </a:spcBef>
            </a:pPr>
            <a:r>
              <a:rPr lang="en-US" altLang="en-US" sz="3200"/>
              <a:t>Diarrhea</a:t>
            </a:r>
          </a:p>
          <a:p>
            <a:pPr algn="ctr" eaLnBrk="1" hangingPunct="1">
              <a:lnSpc>
                <a:spcPct val="90000"/>
              </a:lnSpc>
              <a:spcBef>
                <a:spcPct val="50000"/>
              </a:spcBef>
            </a:pPr>
            <a:r>
              <a:rPr lang="en-US" altLang="en-US" sz="3200"/>
              <a:t>Dehydration</a:t>
            </a:r>
          </a:p>
          <a:p>
            <a:pPr algn="ctr" eaLnBrk="1" hangingPunct="1">
              <a:lnSpc>
                <a:spcPct val="90000"/>
              </a:lnSpc>
              <a:spcBef>
                <a:spcPct val="50000"/>
              </a:spcBef>
            </a:pPr>
            <a:r>
              <a:rPr lang="en-US" altLang="en-US" sz="3200"/>
              <a:t>Death</a:t>
            </a:r>
          </a:p>
        </p:txBody>
      </p:sp>
      <p:pic>
        <p:nvPicPr>
          <p:cNvPr id="295942" name="Picture 6" descr="RP USDA 10"/>
          <p:cNvPicPr>
            <a:picLocks noChangeAspect="1" noChangeArrowheads="1"/>
          </p:cNvPicPr>
          <p:nvPr/>
        </p:nvPicPr>
        <p:blipFill>
          <a:blip r:embed="rId4"/>
          <a:srcRect/>
          <a:stretch>
            <a:fillRect/>
          </a:stretch>
        </p:blipFill>
        <p:spPr bwMode="auto">
          <a:xfrm>
            <a:off x="3505200" y="1752600"/>
            <a:ext cx="5105400" cy="34591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title"/>
          </p:nvPr>
        </p:nvSpPr>
        <p:spPr/>
        <p:txBody>
          <a:bodyPr/>
          <a:lstStyle/>
          <a:p>
            <a:r>
              <a:rPr lang="en-US" dirty="0"/>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142343" name="Picture 7" descr="RP MVV 13+1"/>
          <p:cNvPicPr>
            <a:picLocks noChangeAspect="1" noChangeArrowheads="1"/>
          </p:cNvPicPr>
          <p:nvPr/>
        </p:nvPicPr>
        <p:blipFill>
          <a:blip r:embed="rId3"/>
          <a:srcRect/>
          <a:stretch>
            <a:fillRect/>
          </a:stretch>
        </p:blipFill>
        <p:spPr bwMode="auto">
          <a:xfrm>
            <a:off x="1600200" y="1981200"/>
            <a:ext cx="6781800" cy="4495800"/>
          </a:xfrm>
          <a:prstGeom prst="rect">
            <a:avLst/>
          </a:prstGeom>
          <a:noFill/>
        </p:spPr>
      </p:pic>
      <p:sp>
        <p:nvSpPr>
          <p:cNvPr id="142339" name="Line 3"/>
          <p:cNvSpPr>
            <a:spLocks noChangeShapeType="1"/>
          </p:cNvSpPr>
          <p:nvPr/>
        </p:nvSpPr>
        <p:spPr bwMode="auto">
          <a:xfrm flipH="1">
            <a:off x="5105400" y="1752600"/>
            <a:ext cx="969963" cy="1731963"/>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42340" name="Text Box 4"/>
          <p:cNvSpPr txBox="1">
            <a:spLocks noChangeArrowheads="1"/>
          </p:cNvSpPr>
          <p:nvPr/>
        </p:nvSpPr>
        <p:spPr bwMode="blackWhite">
          <a:xfrm>
            <a:off x="4114800" y="762000"/>
            <a:ext cx="5029200" cy="914399"/>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Early focal mucosal erosions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140295" name="Picture 7" descr="RP MVV 39+1"/>
          <p:cNvPicPr>
            <a:picLocks noChangeAspect="1" noChangeArrowheads="1"/>
          </p:cNvPicPr>
          <p:nvPr/>
        </p:nvPicPr>
        <p:blipFill>
          <a:blip r:embed="rId3"/>
          <a:srcRect/>
          <a:stretch>
            <a:fillRect/>
          </a:stretch>
        </p:blipFill>
        <p:spPr bwMode="auto">
          <a:xfrm>
            <a:off x="1371600" y="1718948"/>
            <a:ext cx="7162800" cy="4664390"/>
          </a:xfrm>
          <a:prstGeom prst="rect">
            <a:avLst/>
          </a:prstGeom>
          <a:noFill/>
        </p:spPr>
      </p:pic>
      <p:sp>
        <p:nvSpPr>
          <p:cNvPr id="140291" name="Line 3"/>
          <p:cNvSpPr>
            <a:spLocks noChangeShapeType="1"/>
          </p:cNvSpPr>
          <p:nvPr/>
        </p:nvSpPr>
        <p:spPr bwMode="auto">
          <a:xfrm>
            <a:off x="3048000" y="2209800"/>
            <a:ext cx="1219200" cy="1295400"/>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40292" name="Text Box 4"/>
          <p:cNvSpPr txBox="1">
            <a:spLocks noChangeArrowheads="1"/>
          </p:cNvSpPr>
          <p:nvPr/>
        </p:nvSpPr>
        <p:spPr bwMode="blackWhite">
          <a:xfrm>
            <a:off x="990600" y="6019800"/>
            <a:ext cx="6477000" cy="6096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Early erosions – </a:t>
            </a:r>
            <a:r>
              <a:rPr lang="en-GB" sz="2400" b="1" dirty="0" err="1">
                <a:solidFill>
                  <a:srgbClr val="FF0000"/>
                </a:solidFill>
                <a:latin typeface="Comic Sans MS" pitchFamily="66" charset="0"/>
              </a:rPr>
              <a:t>rinderpest</a:t>
            </a:r>
            <a:r>
              <a:rPr lang="en-GB" sz="2400" b="1" dirty="0">
                <a:solidFill>
                  <a:srgbClr val="FF0000"/>
                </a:solidFill>
                <a:latin typeface="Comic Sans MS" pitchFamily="66" charset="0"/>
              </a:rPr>
              <a:t> or trauma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134151" name="Picture 7" descr="RP MVV 11+1"/>
          <p:cNvPicPr>
            <a:picLocks noChangeAspect="1" noChangeArrowheads="1"/>
          </p:cNvPicPr>
          <p:nvPr/>
        </p:nvPicPr>
        <p:blipFill>
          <a:blip r:embed="rId3"/>
          <a:srcRect/>
          <a:stretch>
            <a:fillRect/>
          </a:stretch>
        </p:blipFill>
        <p:spPr bwMode="auto">
          <a:xfrm>
            <a:off x="990600" y="1752600"/>
            <a:ext cx="7010400" cy="4348163"/>
          </a:xfrm>
          <a:prstGeom prst="rect">
            <a:avLst/>
          </a:prstGeom>
          <a:noFill/>
        </p:spPr>
      </p:pic>
      <p:sp>
        <p:nvSpPr>
          <p:cNvPr id="134147" name="Line 3"/>
          <p:cNvSpPr>
            <a:spLocks noChangeShapeType="1"/>
          </p:cNvSpPr>
          <p:nvPr/>
        </p:nvSpPr>
        <p:spPr bwMode="auto">
          <a:xfrm flipV="1">
            <a:off x="3810000" y="3581400"/>
            <a:ext cx="457200" cy="1447800"/>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34148" name="Text Box 4"/>
          <p:cNvSpPr txBox="1">
            <a:spLocks noChangeArrowheads="1"/>
          </p:cNvSpPr>
          <p:nvPr/>
        </p:nvSpPr>
        <p:spPr bwMode="blackWhite">
          <a:xfrm>
            <a:off x="990600" y="6019800"/>
            <a:ext cx="6858000" cy="4572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Inflammation and necrosis of cheek papillae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132103" name="Picture 7" descr="RP MVV 10+1"/>
          <p:cNvPicPr>
            <a:picLocks noChangeAspect="1" noChangeArrowheads="1"/>
          </p:cNvPicPr>
          <p:nvPr/>
        </p:nvPicPr>
        <p:blipFill>
          <a:blip r:embed="rId3"/>
          <a:srcRect/>
          <a:stretch>
            <a:fillRect/>
          </a:stretch>
        </p:blipFill>
        <p:spPr bwMode="auto">
          <a:xfrm>
            <a:off x="1981200" y="1828800"/>
            <a:ext cx="6400800" cy="4371975"/>
          </a:xfrm>
          <a:prstGeom prst="rect">
            <a:avLst/>
          </a:prstGeom>
          <a:noFill/>
        </p:spPr>
      </p:pic>
      <p:sp>
        <p:nvSpPr>
          <p:cNvPr id="132099" name="Line 3"/>
          <p:cNvSpPr>
            <a:spLocks noChangeShapeType="1"/>
          </p:cNvSpPr>
          <p:nvPr/>
        </p:nvSpPr>
        <p:spPr bwMode="auto">
          <a:xfrm>
            <a:off x="2895600" y="3581400"/>
            <a:ext cx="1600200" cy="609600"/>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32100" name="Text Box 4"/>
          <p:cNvSpPr txBox="1">
            <a:spLocks noChangeArrowheads="1"/>
          </p:cNvSpPr>
          <p:nvPr/>
        </p:nvSpPr>
        <p:spPr bwMode="blackWhite">
          <a:xfrm>
            <a:off x="-304800" y="3505200"/>
            <a:ext cx="3886200" cy="9144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Inflammation of cheek papillae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136199" name="Picture 7" descr="RP MVV 14+1"/>
          <p:cNvPicPr>
            <a:picLocks noChangeAspect="1" noChangeArrowheads="1"/>
          </p:cNvPicPr>
          <p:nvPr/>
        </p:nvPicPr>
        <p:blipFill>
          <a:blip r:embed="rId3"/>
          <a:srcRect/>
          <a:stretch>
            <a:fillRect/>
          </a:stretch>
        </p:blipFill>
        <p:spPr bwMode="auto">
          <a:xfrm>
            <a:off x="1143000" y="1524000"/>
            <a:ext cx="7239000" cy="4770438"/>
          </a:xfrm>
          <a:prstGeom prst="rect">
            <a:avLst/>
          </a:prstGeom>
          <a:noFill/>
        </p:spPr>
      </p:pic>
      <p:sp>
        <p:nvSpPr>
          <p:cNvPr id="136195" name="Line 3"/>
          <p:cNvSpPr>
            <a:spLocks noChangeShapeType="1"/>
          </p:cNvSpPr>
          <p:nvPr/>
        </p:nvSpPr>
        <p:spPr bwMode="auto">
          <a:xfrm flipV="1">
            <a:off x="4800600" y="3657600"/>
            <a:ext cx="517525" cy="1905000"/>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36196" name="Text Box 4"/>
          <p:cNvSpPr txBox="1">
            <a:spLocks noChangeArrowheads="1"/>
          </p:cNvSpPr>
          <p:nvPr/>
        </p:nvSpPr>
        <p:spPr bwMode="blackWhite">
          <a:xfrm>
            <a:off x="685800" y="5715000"/>
            <a:ext cx="5616575" cy="415925"/>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Mucosal erosions – “cigarette burns”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dirty="0"/>
              <a:t>Rinderpest</a:t>
            </a:r>
          </a:p>
        </p:txBody>
      </p:sp>
      <p:sp>
        <p:nvSpPr>
          <p:cNvPr id="67586" name="Rectangle 2"/>
          <p:cNvSpPr>
            <a:spLocks noGrp="1" noChangeArrowheads="1"/>
          </p:cNvSpPr>
          <p:nvPr>
            <p:ph type="title" idx="4294967295"/>
          </p:nvPr>
        </p:nvSpPr>
        <p:spPr>
          <a:xfrm>
            <a:off x="0" y="277813"/>
            <a:ext cx="8229600" cy="1143000"/>
          </a:xfrm>
        </p:spPr>
        <p:txBody>
          <a:bodyPr/>
          <a:lstStyle/>
          <a:p>
            <a:r>
              <a:rPr lang="en-US" dirty="0"/>
              <a:t>Rinderpest</a:t>
            </a:r>
          </a:p>
        </p:txBody>
      </p:sp>
      <p:sp>
        <p:nvSpPr>
          <p:cNvPr id="67591" name="Rectangle 7"/>
          <p:cNvSpPr>
            <a:spLocks noChangeArrowheads="1"/>
          </p:cNvSpPr>
          <p:nvPr/>
        </p:nvSpPr>
        <p:spPr bwMode="auto">
          <a:xfrm>
            <a:off x="533400" y="1752600"/>
            <a:ext cx="6248400" cy="4401205"/>
          </a:xfrm>
          <a:prstGeom prst="rect">
            <a:avLst/>
          </a:prstGeom>
          <a:noFill/>
          <a:ln w="9525">
            <a:noFill/>
            <a:miter lim="800000"/>
            <a:headEnd/>
            <a:tailEnd/>
          </a:ln>
          <a:effectLst/>
        </p:spPr>
        <p:txBody>
          <a:bodyPr wrap="square">
            <a:spAutoFit/>
          </a:bodyPr>
          <a:lstStyle/>
          <a:p>
            <a:r>
              <a:rPr lang="en-US" sz="2800" dirty="0">
                <a:effectLst>
                  <a:outerShdw blurRad="38100" dist="38100" dir="2700000" algn="tl">
                    <a:srgbClr val="000000"/>
                  </a:outerShdw>
                </a:effectLst>
              </a:rPr>
              <a:t>The virus is relatively fragile and is immunologically related to viruses that cause </a:t>
            </a:r>
            <a:r>
              <a:rPr lang="en-US" sz="2800" dirty="0" smtClean="0">
                <a:effectLst>
                  <a:outerShdw blurRad="38100" dist="38100" dir="2700000" algn="tl">
                    <a:srgbClr val="000000"/>
                  </a:outerShdw>
                </a:effectLst>
              </a:rPr>
              <a:t> - </a:t>
            </a:r>
          </a:p>
          <a:p>
            <a:endParaRPr lang="en-US" sz="2800" dirty="0" smtClean="0">
              <a:effectLst>
                <a:outerShdw blurRad="38100" dist="38100" dir="2700000" algn="tl">
                  <a:srgbClr val="000000"/>
                </a:outerShdw>
              </a:effectLst>
            </a:endParaRPr>
          </a:p>
          <a:p>
            <a:pPr>
              <a:buFont typeface="Wingdings" pitchFamily="2" charset="2"/>
              <a:buChar char="v"/>
            </a:pPr>
            <a:r>
              <a:rPr lang="en-US" sz="2800" b="1" dirty="0" smtClean="0">
                <a:solidFill>
                  <a:srgbClr val="C00000"/>
                </a:solidFill>
                <a:effectLst>
                  <a:outerShdw blurRad="38100" dist="38100" dir="2700000" algn="tl">
                    <a:srgbClr val="000000"/>
                  </a:outerShdw>
                </a:effectLst>
              </a:rPr>
              <a:t>Canine Distemper</a:t>
            </a:r>
            <a:r>
              <a:rPr lang="en-US" sz="2800" b="1" dirty="0" smtClean="0">
                <a:effectLst>
                  <a:outerShdw blurRad="38100" dist="38100" dir="2700000" algn="tl">
                    <a:srgbClr val="000000"/>
                  </a:outerShdw>
                </a:effectLst>
              </a:rPr>
              <a:t>,</a:t>
            </a:r>
          </a:p>
          <a:p>
            <a:pPr>
              <a:buFont typeface="Wingdings" pitchFamily="2" charset="2"/>
              <a:buChar char="v"/>
            </a:pPr>
            <a:r>
              <a:rPr lang="en-US" sz="2800" b="1" dirty="0" smtClean="0">
                <a:solidFill>
                  <a:srgbClr val="FFC000"/>
                </a:solidFill>
                <a:effectLst>
                  <a:outerShdw blurRad="38100" dist="38100" dir="2700000" algn="tl">
                    <a:srgbClr val="000000"/>
                  </a:outerShdw>
                </a:effectLst>
              </a:rPr>
              <a:t>Measles</a:t>
            </a:r>
            <a:r>
              <a:rPr lang="en-US" sz="2800" b="1" dirty="0" smtClean="0">
                <a:effectLst>
                  <a:outerShdw blurRad="38100" dist="38100" dir="2700000" algn="tl">
                    <a:srgbClr val="000000"/>
                  </a:outerShdw>
                </a:effectLst>
              </a:rPr>
              <a:t>, and </a:t>
            </a:r>
          </a:p>
          <a:p>
            <a:pPr>
              <a:buFont typeface="Wingdings" pitchFamily="2" charset="2"/>
              <a:buChar char="v"/>
            </a:pPr>
            <a:r>
              <a:rPr lang="en-US" sz="2800" b="1" dirty="0" err="1" smtClean="0">
                <a:solidFill>
                  <a:srgbClr val="92D050"/>
                </a:solidFill>
                <a:effectLst>
                  <a:outerShdw blurRad="38100" dist="38100" dir="2700000" algn="tl">
                    <a:srgbClr val="000000"/>
                  </a:outerShdw>
                </a:effectLst>
              </a:rPr>
              <a:t>Peste</a:t>
            </a:r>
            <a:r>
              <a:rPr lang="en-US" sz="2800" b="1" dirty="0" smtClean="0">
                <a:solidFill>
                  <a:srgbClr val="92D050"/>
                </a:solidFill>
                <a:effectLst>
                  <a:outerShdw blurRad="38100" dist="38100" dir="2700000" algn="tl">
                    <a:srgbClr val="000000"/>
                  </a:outerShdw>
                </a:effectLst>
              </a:rPr>
              <a:t> </a:t>
            </a:r>
            <a:r>
              <a:rPr lang="en-US" sz="2800" b="1" dirty="0">
                <a:solidFill>
                  <a:srgbClr val="92D050"/>
                </a:solidFill>
                <a:effectLst>
                  <a:outerShdw blurRad="38100" dist="38100" dir="2700000" algn="tl">
                    <a:srgbClr val="000000"/>
                  </a:outerShdw>
                </a:effectLst>
              </a:rPr>
              <a:t>des </a:t>
            </a:r>
            <a:r>
              <a:rPr lang="en-US" sz="2800" b="1" dirty="0" err="1">
                <a:solidFill>
                  <a:srgbClr val="92D050"/>
                </a:solidFill>
                <a:effectLst>
                  <a:outerShdw blurRad="38100" dist="38100" dir="2700000" algn="tl">
                    <a:srgbClr val="000000"/>
                  </a:outerShdw>
                </a:effectLst>
              </a:rPr>
              <a:t>P</a:t>
            </a:r>
            <a:r>
              <a:rPr lang="en-US" sz="2800" b="1" dirty="0" err="1" smtClean="0">
                <a:solidFill>
                  <a:srgbClr val="92D050"/>
                </a:solidFill>
                <a:effectLst>
                  <a:outerShdw blurRad="38100" dist="38100" dir="2700000" algn="tl">
                    <a:srgbClr val="000000"/>
                  </a:outerShdw>
                </a:effectLst>
              </a:rPr>
              <a:t>etits</a:t>
            </a:r>
            <a:r>
              <a:rPr lang="en-US" sz="2800" b="1" dirty="0" smtClean="0">
                <a:solidFill>
                  <a:srgbClr val="92D050"/>
                </a:solidFill>
                <a:effectLst>
                  <a:outerShdw blurRad="38100" dist="38100" dir="2700000" algn="tl">
                    <a:srgbClr val="000000"/>
                  </a:outerShdw>
                </a:effectLst>
              </a:rPr>
              <a:t> Ruminants</a:t>
            </a:r>
          </a:p>
          <a:p>
            <a:pPr>
              <a:buFont typeface="Wingdings" pitchFamily="2" charset="2"/>
              <a:buChar char="v"/>
            </a:pPr>
            <a:r>
              <a:rPr lang="en-US" sz="2800" b="1" dirty="0" smtClean="0">
                <a:solidFill>
                  <a:srgbClr val="00B0F0"/>
                </a:solidFill>
                <a:effectLst>
                  <a:outerShdw blurRad="38100" dist="38100" dir="2700000" algn="tl">
                    <a:srgbClr val="000000"/>
                  </a:outerShdw>
                </a:effectLst>
              </a:rPr>
              <a:t>&amp;</a:t>
            </a:r>
            <a:r>
              <a:rPr lang="en-US" sz="2800" b="1" dirty="0" smtClean="0">
                <a:solidFill>
                  <a:srgbClr val="C00000"/>
                </a:solidFill>
                <a:effectLst>
                  <a:outerShdw blurRad="38100" dist="38100" dir="2700000" algn="tl">
                    <a:srgbClr val="000000"/>
                  </a:outerShdw>
                </a:effectLst>
              </a:rPr>
              <a:t> </a:t>
            </a:r>
            <a:r>
              <a:rPr lang="en-US" sz="2800" b="1" dirty="0" smtClean="0">
                <a:solidFill>
                  <a:srgbClr val="00B0F0"/>
                </a:solidFill>
                <a:effectLst>
                  <a:outerShdw blurRad="38100" dist="38100" dir="2700000" algn="tl">
                    <a:srgbClr val="000000"/>
                  </a:outerShdw>
                </a:effectLst>
              </a:rPr>
              <a:t>Equine </a:t>
            </a:r>
            <a:r>
              <a:rPr lang="en-US" sz="2800" b="1" dirty="0" err="1" smtClean="0">
                <a:solidFill>
                  <a:srgbClr val="00B0F0"/>
                </a:solidFill>
                <a:effectLst>
                  <a:outerShdw blurRad="38100" dist="38100" dir="2700000" algn="tl">
                    <a:srgbClr val="000000"/>
                  </a:outerShdw>
                </a:effectLst>
              </a:rPr>
              <a:t>infuenza</a:t>
            </a:r>
            <a:r>
              <a:rPr lang="en-US" sz="2800" b="1" dirty="0" smtClean="0">
                <a:solidFill>
                  <a:srgbClr val="00B0F0"/>
                </a:solidFill>
                <a:effectLst>
                  <a:outerShdw blurRad="38100" dist="38100" dir="2700000" algn="tl">
                    <a:srgbClr val="000000"/>
                  </a:outerShdw>
                </a:effectLst>
              </a:rPr>
              <a:t> recently described in </a:t>
            </a:r>
            <a:r>
              <a:rPr lang="en-US" sz="2800" b="1" dirty="0" err="1" smtClean="0">
                <a:solidFill>
                  <a:srgbClr val="00B0F0"/>
                </a:solidFill>
                <a:effectLst>
                  <a:outerShdw blurRad="38100" dist="38100" dir="2700000" algn="tl">
                    <a:srgbClr val="000000"/>
                  </a:outerShdw>
                </a:effectLst>
              </a:rPr>
              <a:t>Austerlia</a:t>
            </a:r>
            <a:r>
              <a:rPr lang="en-US" sz="2800" b="1" dirty="0" smtClean="0">
                <a:solidFill>
                  <a:srgbClr val="00B0F0"/>
                </a:solidFill>
                <a:effectLst>
                  <a:outerShdw blurRad="38100" dist="38100" dir="2700000" algn="tl">
                    <a:srgbClr val="000000"/>
                  </a:outerShdw>
                </a:effectLst>
              </a:rPr>
              <a:t>.    </a:t>
            </a:r>
            <a:endParaRPr lang="en-US" sz="2800" b="1" dirty="0">
              <a:solidFill>
                <a:srgbClr val="00B0F0"/>
              </a:solidFill>
              <a:effectLst>
                <a:outerShdw blurRad="38100" dist="38100" dir="2700000" algn="tl">
                  <a:srgbClr val="000000"/>
                </a:outerShdw>
              </a:effectLst>
            </a:endParaRPr>
          </a:p>
          <a:p>
            <a:endParaRPr lang="en-US" sz="2800" dirty="0">
              <a:effectLst>
                <a:outerShdw blurRad="38100" dist="38100" dir="2700000" algn="tl">
                  <a:srgbClr val="000000"/>
                </a:outerShdw>
              </a:effectLst>
            </a:endParaRPr>
          </a:p>
        </p:txBody>
      </p:sp>
      <p:pic>
        <p:nvPicPr>
          <p:cNvPr id="67593" name="Picture 9" descr="fluEM">
            <a:hlinkClick r:id="rId3"/>
          </p:cNvPr>
          <p:cNvPicPr>
            <a:picLocks noChangeAspect="1" noChangeArrowheads="1"/>
          </p:cNvPicPr>
          <p:nvPr/>
        </p:nvPicPr>
        <p:blipFill>
          <a:blip r:embed="rId4"/>
          <a:srcRect/>
          <a:stretch>
            <a:fillRect/>
          </a:stretch>
        </p:blipFill>
        <p:spPr bwMode="auto">
          <a:xfrm>
            <a:off x="7086600" y="1981200"/>
            <a:ext cx="1447800" cy="1257300"/>
          </a:xfrm>
          <a:prstGeom prst="rect">
            <a:avLst/>
          </a:prstGeom>
          <a:noFill/>
        </p:spPr>
      </p:pic>
      <p:pic>
        <p:nvPicPr>
          <p:cNvPr id="67595" name="Picture 11" descr="rpv2a">
            <a:hlinkClick r:id="rId5"/>
          </p:cNvPr>
          <p:cNvPicPr>
            <a:picLocks noChangeAspect="1" noChangeArrowheads="1"/>
          </p:cNvPicPr>
          <p:nvPr/>
        </p:nvPicPr>
        <p:blipFill>
          <a:blip r:embed="rId6"/>
          <a:srcRect/>
          <a:stretch>
            <a:fillRect/>
          </a:stretch>
        </p:blipFill>
        <p:spPr bwMode="auto">
          <a:xfrm>
            <a:off x="6629400" y="3429000"/>
            <a:ext cx="2057400" cy="15017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6" name="Rectangle 8"/>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sp>
        <p:nvSpPr>
          <p:cNvPr id="109572" name="Text Box 4"/>
          <p:cNvSpPr txBox="1">
            <a:spLocks noChangeArrowheads="1"/>
          </p:cNvSpPr>
          <p:nvPr/>
        </p:nvSpPr>
        <p:spPr bwMode="auto">
          <a:xfrm>
            <a:off x="2057400" y="6248400"/>
            <a:ext cx="184150" cy="366713"/>
          </a:xfrm>
          <a:prstGeom prst="rect">
            <a:avLst/>
          </a:prstGeom>
          <a:noFill/>
          <a:ln w="9525">
            <a:noFill/>
            <a:miter lim="800000"/>
            <a:headEnd/>
            <a:tailEnd/>
          </a:ln>
          <a:effectLst/>
        </p:spPr>
        <p:txBody>
          <a:bodyPr wrap="none">
            <a:spAutoFit/>
          </a:bodyPr>
          <a:lstStyle/>
          <a:p>
            <a:endParaRPr lang="en-US"/>
          </a:p>
        </p:txBody>
      </p:sp>
      <p:sp>
        <p:nvSpPr>
          <p:cNvPr id="109575" name="Text Box 7"/>
          <p:cNvSpPr txBox="1">
            <a:spLocks noChangeArrowheads="1"/>
          </p:cNvSpPr>
          <p:nvPr/>
        </p:nvSpPr>
        <p:spPr bwMode="auto">
          <a:xfrm>
            <a:off x="228600" y="2133600"/>
            <a:ext cx="3124200" cy="2654300"/>
          </a:xfrm>
          <a:prstGeom prst="rect">
            <a:avLst/>
          </a:prstGeom>
          <a:noFill/>
          <a:ln w="9525">
            <a:noFill/>
            <a:miter lim="800000"/>
            <a:headEnd/>
            <a:tailEnd/>
          </a:ln>
          <a:effectLst/>
        </p:spPr>
        <p:txBody>
          <a:bodyPr>
            <a:spAutoFit/>
          </a:bodyPr>
          <a:lstStyle/>
          <a:p>
            <a:r>
              <a:rPr lang="en-US" sz="2800"/>
              <a:t>Shallow </a:t>
            </a:r>
          </a:p>
          <a:p>
            <a:r>
              <a:rPr lang="en-US" sz="2800"/>
              <a:t>erosions </a:t>
            </a:r>
          </a:p>
          <a:p>
            <a:r>
              <a:rPr lang="en-US" sz="2800"/>
              <a:t>in the mouth</a:t>
            </a:r>
          </a:p>
          <a:p>
            <a:r>
              <a:rPr lang="en-US" sz="2800"/>
              <a:t>Note how these </a:t>
            </a:r>
          </a:p>
          <a:p>
            <a:r>
              <a:rPr lang="en-US" sz="2800"/>
              <a:t>have a sharp</a:t>
            </a:r>
          </a:p>
          <a:p>
            <a:r>
              <a:rPr lang="en-US" sz="2800"/>
              <a:t> margin </a:t>
            </a:r>
          </a:p>
        </p:txBody>
      </p:sp>
      <p:pic>
        <p:nvPicPr>
          <p:cNvPr id="109578" name="Picture 10" descr="RP MVV 17+1"/>
          <p:cNvPicPr>
            <a:picLocks noChangeAspect="1" noChangeArrowheads="1"/>
          </p:cNvPicPr>
          <p:nvPr/>
        </p:nvPicPr>
        <p:blipFill>
          <a:blip r:embed="rId3"/>
          <a:srcRect/>
          <a:stretch>
            <a:fillRect/>
          </a:stretch>
        </p:blipFill>
        <p:spPr bwMode="auto">
          <a:xfrm>
            <a:off x="3048000" y="2209800"/>
            <a:ext cx="5532438" cy="37004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dirty="0"/>
              <a:t>Rinderpest</a:t>
            </a:r>
          </a:p>
        </p:txBody>
      </p:sp>
      <p:pic>
        <p:nvPicPr>
          <p:cNvPr id="301064" name="Picture 8" descr="RP USDA 6+1"/>
          <p:cNvPicPr>
            <a:picLocks noChangeAspect="1" noChangeArrowheads="1"/>
          </p:cNvPicPr>
          <p:nvPr/>
        </p:nvPicPr>
        <p:blipFill>
          <a:blip r:embed="rId3"/>
          <a:srcRect/>
          <a:stretch>
            <a:fillRect/>
          </a:stretch>
        </p:blipFill>
        <p:spPr bwMode="auto">
          <a:xfrm>
            <a:off x="4267200" y="3657600"/>
            <a:ext cx="3657600" cy="2416175"/>
          </a:xfrm>
          <a:prstGeom prst="rect">
            <a:avLst/>
          </a:prstGeom>
          <a:noFill/>
        </p:spPr>
      </p:pic>
      <p:pic>
        <p:nvPicPr>
          <p:cNvPr id="301065" name="Picture 9" descr="RP USDA 5+1"/>
          <p:cNvPicPr>
            <a:picLocks noChangeAspect="1" noChangeArrowheads="1"/>
          </p:cNvPicPr>
          <p:nvPr/>
        </p:nvPicPr>
        <p:blipFill>
          <a:blip r:embed="rId4"/>
          <a:srcRect/>
          <a:stretch>
            <a:fillRect/>
          </a:stretch>
        </p:blipFill>
        <p:spPr bwMode="auto">
          <a:xfrm>
            <a:off x="2743200" y="533400"/>
            <a:ext cx="3810000" cy="24844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5"/>
          <p:cNvSpPr>
            <a:spLocks noGrp="1" noChangeArrowheads="1"/>
          </p:cNvSpPr>
          <p:nvPr>
            <p:ph type="title"/>
          </p:nvPr>
        </p:nvSpPr>
        <p:spPr/>
        <p:txBody>
          <a:bodyPr/>
          <a:lstStyle/>
          <a:p>
            <a:r>
              <a:rPr lang="en-US"/>
              <a:t>Clinical Signs</a:t>
            </a:r>
          </a:p>
        </p:txBody>
      </p:sp>
      <p:sp>
        <p:nvSpPr>
          <p:cNvPr id="7" name="Footer Placeholder 4"/>
          <p:cNvSpPr>
            <a:spLocks noGrp="1"/>
          </p:cNvSpPr>
          <p:nvPr>
            <p:ph type="ftr" sz="quarter" idx="11"/>
          </p:nvPr>
        </p:nvSpPr>
        <p:spPr/>
        <p:txBody>
          <a:bodyPr/>
          <a:lstStyle/>
          <a:p>
            <a:r>
              <a:rPr lang="en-US" dirty="0"/>
              <a:t>Rinderpest</a:t>
            </a:r>
          </a:p>
        </p:txBody>
      </p:sp>
      <p:pic>
        <p:nvPicPr>
          <p:cNvPr id="146439" name="Picture 7" descr="RP MVV 19+1"/>
          <p:cNvPicPr>
            <a:picLocks noChangeAspect="1" noChangeArrowheads="1"/>
          </p:cNvPicPr>
          <p:nvPr/>
        </p:nvPicPr>
        <p:blipFill>
          <a:blip r:embed="rId3"/>
          <a:srcRect/>
          <a:stretch>
            <a:fillRect/>
          </a:stretch>
        </p:blipFill>
        <p:spPr bwMode="auto">
          <a:xfrm>
            <a:off x="1295400" y="1828800"/>
            <a:ext cx="6629400" cy="4129088"/>
          </a:xfrm>
          <a:prstGeom prst="rect">
            <a:avLst/>
          </a:prstGeom>
          <a:noFill/>
        </p:spPr>
      </p:pic>
      <p:sp>
        <p:nvSpPr>
          <p:cNvPr id="146435" name="Line 3"/>
          <p:cNvSpPr>
            <a:spLocks noChangeShapeType="1"/>
          </p:cNvSpPr>
          <p:nvPr/>
        </p:nvSpPr>
        <p:spPr bwMode="auto">
          <a:xfrm flipH="1" flipV="1">
            <a:off x="5029200" y="3886200"/>
            <a:ext cx="1600200" cy="1371600"/>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46436" name="Text Box 4"/>
          <p:cNvSpPr txBox="1">
            <a:spLocks noChangeArrowheads="1"/>
          </p:cNvSpPr>
          <p:nvPr/>
        </p:nvSpPr>
        <p:spPr bwMode="blackWhite">
          <a:xfrm>
            <a:off x="4876800" y="5257801"/>
            <a:ext cx="4679950" cy="5334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Erosion </a:t>
            </a:r>
            <a:r>
              <a:rPr lang="en-GB" sz="2400" b="1" u="sng" dirty="0">
                <a:solidFill>
                  <a:srgbClr val="FF0000"/>
                </a:solidFill>
                <a:latin typeface="Comic Sans MS" pitchFamily="66" charset="0"/>
              </a:rPr>
              <a:t>under</a:t>
            </a:r>
            <a:r>
              <a:rPr lang="en-GB" sz="2400" b="1" dirty="0">
                <a:solidFill>
                  <a:srgbClr val="FF0000"/>
                </a:solidFill>
                <a:latin typeface="Comic Sans MS" pitchFamily="66" charset="0"/>
              </a:rPr>
              <a:t> the tongue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r>
              <a:rPr lang="en-US"/>
              <a:t>Convalescence</a:t>
            </a:r>
          </a:p>
        </p:txBody>
      </p:sp>
      <p:sp>
        <p:nvSpPr>
          <p:cNvPr id="6" name="Footer Placeholder 4"/>
          <p:cNvSpPr>
            <a:spLocks noGrp="1"/>
          </p:cNvSpPr>
          <p:nvPr>
            <p:ph type="ftr" sz="quarter" idx="11"/>
          </p:nvPr>
        </p:nvSpPr>
        <p:spPr/>
        <p:txBody>
          <a:bodyPr/>
          <a:lstStyle/>
          <a:p>
            <a:r>
              <a:rPr lang="en-US" dirty="0"/>
              <a:t>Rinderpest</a:t>
            </a:r>
          </a:p>
        </p:txBody>
      </p:sp>
      <p:sp>
        <p:nvSpPr>
          <p:cNvPr id="161795" name="Text Box 3"/>
          <p:cNvSpPr txBox="1">
            <a:spLocks noChangeArrowheads="1"/>
          </p:cNvSpPr>
          <p:nvPr/>
        </p:nvSpPr>
        <p:spPr bwMode="blackWhite">
          <a:xfrm>
            <a:off x="2209800" y="5867400"/>
            <a:ext cx="5867400" cy="6858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muzzle skin sloughing</a:t>
            </a:r>
          </a:p>
        </p:txBody>
      </p:sp>
      <p:pic>
        <p:nvPicPr>
          <p:cNvPr id="161798" name="Picture 6" descr="RP MVV 27+1"/>
          <p:cNvPicPr>
            <a:picLocks noChangeAspect="1" noChangeArrowheads="1"/>
          </p:cNvPicPr>
          <p:nvPr/>
        </p:nvPicPr>
        <p:blipFill>
          <a:blip r:embed="rId3"/>
          <a:srcRect/>
          <a:stretch>
            <a:fillRect/>
          </a:stretch>
        </p:blipFill>
        <p:spPr bwMode="auto">
          <a:xfrm>
            <a:off x="2057400" y="1828800"/>
            <a:ext cx="5791200" cy="41910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6"/>
          <p:cNvSpPr>
            <a:spLocks noGrp="1" noChangeArrowheads="1"/>
          </p:cNvSpPr>
          <p:nvPr>
            <p:ph type="title"/>
          </p:nvPr>
        </p:nvSpPr>
        <p:spPr/>
        <p:txBody>
          <a:bodyPr/>
          <a:lstStyle/>
          <a:p>
            <a:r>
              <a:rPr lang="en-US"/>
              <a:t>Convalescence</a:t>
            </a:r>
          </a:p>
        </p:txBody>
      </p:sp>
      <p:sp>
        <p:nvSpPr>
          <p:cNvPr id="7" name="Footer Placeholder 4"/>
          <p:cNvSpPr>
            <a:spLocks noGrp="1"/>
          </p:cNvSpPr>
          <p:nvPr>
            <p:ph type="ftr" sz="quarter" idx="11"/>
          </p:nvPr>
        </p:nvSpPr>
        <p:spPr/>
        <p:txBody>
          <a:bodyPr/>
          <a:lstStyle/>
          <a:p>
            <a:r>
              <a:rPr lang="en-US" dirty="0"/>
              <a:t>Rinderpest</a:t>
            </a:r>
          </a:p>
        </p:txBody>
      </p:sp>
      <p:pic>
        <p:nvPicPr>
          <p:cNvPr id="159752" name="Picture 8" descr="RP MVV 26+1"/>
          <p:cNvPicPr>
            <a:picLocks noChangeAspect="1" noChangeArrowheads="1"/>
          </p:cNvPicPr>
          <p:nvPr/>
        </p:nvPicPr>
        <p:blipFill>
          <a:blip r:embed="rId3"/>
          <a:srcRect/>
          <a:stretch>
            <a:fillRect/>
          </a:stretch>
        </p:blipFill>
        <p:spPr bwMode="auto">
          <a:xfrm>
            <a:off x="1447800" y="1880313"/>
            <a:ext cx="6477000" cy="4333162"/>
          </a:xfrm>
          <a:prstGeom prst="rect">
            <a:avLst/>
          </a:prstGeom>
          <a:noFill/>
        </p:spPr>
      </p:pic>
      <p:sp>
        <p:nvSpPr>
          <p:cNvPr id="159747" name="Line 3"/>
          <p:cNvSpPr>
            <a:spLocks noChangeShapeType="1"/>
          </p:cNvSpPr>
          <p:nvPr/>
        </p:nvSpPr>
        <p:spPr bwMode="auto">
          <a:xfrm flipV="1">
            <a:off x="3124200" y="3581400"/>
            <a:ext cx="1371600" cy="1600200"/>
          </a:xfrm>
          <a:prstGeom prst="line">
            <a:avLst/>
          </a:prstGeom>
          <a:noFill/>
          <a:ln w="76200">
            <a:solidFill>
              <a:srgbClr val="FFFF00"/>
            </a:solidFill>
            <a:round/>
            <a:headEnd/>
            <a:tailEnd type="triangle" w="med" len="med"/>
          </a:ln>
          <a:effectLst/>
        </p:spPr>
        <p:txBody>
          <a:bodyPr wrap="none" anchor="ctr"/>
          <a:lstStyle/>
          <a:p>
            <a:endParaRPr lang="en-IN"/>
          </a:p>
        </p:txBody>
      </p:sp>
      <p:sp>
        <p:nvSpPr>
          <p:cNvPr id="159748" name="Text Box 4"/>
          <p:cNvSpPr txBox="1">
            <a:spLocks noChangeArrowheads="1"/>
          </p:cNvSpPr>
          <p:nvPr/>
        </p:nvSpPr>
        <p:spPr bwMode="blackWhite">
          <a:xfrm>
            <a:off x="533400" y="5410200"/>
            <a:ext cx="3886200" cy="415925"/>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eroded cheek papillae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p:txBody>
          <a:bodyPr/>
          <a:lstStyle/>
          <a:p>
            <a:r>
              <a:rPr lang="en-US"/>
              <a:t>Clinical Signs</a:t>
            </a:r>
          </a:p>
        </p:txBody>
      </p:sp>
      <p:sp>
        <p:nvSpPr>
          <p:cNvPr id="6" name="Footer Placeholder 4"/>
          <p:cNvSpPr>
            <a:spLocks noGrp="1"/>
          </p:cNvSpPr>
          <p:nvPr>
            <p:ph type="ftr" sz="quarter" idx="11"/>
          </p:nvPr>
        </p:nvSpPr>
        <p:spPr/>
        <p:txBody>
          <a:bodyPr/>
          <a:lstStyle/>
          <a:p>
            <a:r>
              <a:rPr lang="en-US" dirty="0"/>
              <a:t>Rinderpest</a:t>
            </a:r>
          </a:p>
        </p:txBody>
      </p:sp>
      <p:pic>
        <p:nvPicPr>
          <p:cNvPr id="151558" name="Picture 6" descr="RP MVV 22+1"/>
          <p:cNvPicPr>
            <a:picLocks noChangeAspect="1" noChangeArrowheads="1"/>
          </p:cNvPicPr>
          <p:nvPr/>
        </p:nvPicPr>
        <p:blipFill>
          <a:blip r:embed="rId3"/>
          <a:srcRect/>
          <a:stretch>
            <a:fillRect/>
          </a:stretch>
        </p:blipFill>
        <p:spPr bwMode="auto">
          <a:xfrm>
            <a:off x="3505200" y="1676400"/>
            <a:ext cx="3416300" cy="4800600"/>
          </a:xfrm>
          <a:prstGeom prst="rect">
            <a:avLst/>
          </a:prstGeom>
          <a:noFill/>
        </p:spPr>
      </p:pic>
      <p:sp>
        <p:nvSpPr>
          <p:cNvPr id="151555" name="Text Box 3"/>
          <p:cNvSpPr txBox="1">
            <a:spLocks noChangeArrowheads="1"/>
          </p:cNvSpPr>
          <p:nvPr/>
        </p:nvSpPr>
        <p:spPr bwMode="blackWhite">
          <a:xfrm>
            <a:off x="1371600" y="6096000"/>
            <a:ext cx="6248400" cy="7620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Profuse </a:t>
            </a:r>
            <a:r>
              <a:rPr lang="en-GB" sz="2400" b="1" dirty="0" err="1">
                <a:solidFill>
                  <a:srgbClr val="FF0000"/>
                </a:solidFill>
                <a:latin typeface="Comic Sans MS" pitchFamily="66" charset="0"/>
              </a:rPr>
              <a:t>diarrhea</a:t>
            </a:r>
            <a:r>
              <a:rPr lang="en-GB" sz="2400" b="1" dirty="0">
                <a:solidFill>
                  <a:srgbClr val="FF0000"/>
                </a:solidFill>
                <a:latin typeface="Comic Sans MS" pitchFamily="66" charset="0"/>
              </a:rPr>
              <a:t> a</a:t>
            </a:r>
            <a:r>
              <a:rPr lang="en-US" sz="2400" b="1" dirty="0" err="1">
                <a:solidFill>
                  <a:srgbClr val="FF0000"/>
                </a:solidFill>
                <a:latin typeface="Comic Sans MS" pitchFamily="66" charset="0"/>
              </a:rPr>
              <a:t>nd</a:t>
            </a:r>
            <a:r>
              <a:rPr lang="en-US" sz="2400" b="1" dirty="0">
                <a:solidFill>
                  <a:srgbClr val="FF0000"/>
                </a:solidFill>
                <a:latin typeface="Comic Sans MS" pitchFamily="66" charset="0"/>
              </a:rPr>
              <a:t> dysentery</a:t>
            </a:r>
            <a:endParaRPr lang="en-GB" sz="2400" b="1"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dirty="0"/>
              <a:t>Rinderpest</a:t>
            </a:r>
          </a:p>
        </p:txBody>
      </p:sp>
      <p:pic>
        <p:nvPicPr>
          <p:cNvPr id="153602" name="Picture 2" descr="Ethcoll"/>
          <p:cNvPicPr>
            <a:picLocks noChangeAspect="1" noChangeArrowheads="1"/>
          </p:cNvPicPr>
          <p:nvPr/>
        </p:nvPicPr>
        <p:blipFill>
          <a:blip r:embed="rId3"/>
          <a:srcRect/>
          <a:stretch>
            <a:fillRect/>
          </a:stretch>
        </p:blipFill>
        <p:spPr bwMode="auto">
          <a:xfrm>
            <a:off x="381000" y="457200"/>
            <a:ext cx="8763000" cy="5838825"/>
          </a:xfrm>
          <a:prstGeom prst="rect">
            <a:avLst/>
          </a:prstGeom>
          <a:noFill/>
          <a:ln w="38100">
            <a:solidFill>
              <a:srgbClr val="000000"/>
            </a:solidFill>
            <a:miter lim="800000"/>
            <a:headEnd/>
            <a:tailEnd/>
          </a:ln>
        </p:spPr>
      </p:pic>
      <p:sp>
        <p:nvSpPr>
          <p:cNvPr id="153603" name="Text Box 3"/>
          <p:cNvSpPr txBox="1">
            <a:spLocks noChangeArrowheads="1"/>
          </p:cNvSpPr>
          <p:nvPr/>
        </p:nvSpPr>
        <p:spPr bwMode="blackWhite">
          <a:xfrm>
            <a:off x="3276600" y="5791200"/>
            <a:ext cx="5616575" cy="415925"/>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C000"/>
                </a:solidFill>
                <a:latin typeface="Arial Unicode MS" pitchFamily="34" charset="-128"/>
              </a:rPr>
              <a:t>Dehydration, emaciation and collapse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dirty="0"/>
              <a:t>Rinderpest</a:t>
            </a:r>
          </a:p>
        </p:txBody>
      </p:sp>
      <p:pic>
        <p:nvPicPr>
          <p:cNvPr id="155653" name="Picture 5" descr="RP MVV 24+1"/>
          <p:cNvPicPr>
            <a:picLocks noChangeAspect="1" noChangeArrowheads="1"/>
          </p:cNvPicPr>
          <p:nvPr/>
        </p:nvPicPr>
        <p:blipFill>
          <a:blip r:embed="rId3"/>
          <a:srcRect/>
          <a:stretch>
            <a:fillRect/>
          </a:stretch>
        </p:blipFill>
        <p:spPr bwMode="auto">
          <a:xfrm>
            <a:off x="1752600" y="1295400"/>
            <a:ext cx="6858000" cy="4606925"/>
          </a:xfrm>
          <a:prstGeom prst="rect">
            <a:avLst/>
          </a:prstGeom>
          <a:noFill/>
        </p:spPr>
      </p:pic>
      <p:sp>
        <p:nvSpPr>
          <p:cNvPr id="155651" name="Text Box 3"/>
          <p:cNvSpPr txBox="1">
            <a:spLocks noChangeArrowheads="1"/>
          </p:cNvSpPr>
          <p:nvPr/>
        </p:nvSpPr>
        <p:spPr bwMode="blackWhite">
          <a:xfrm>
            <a:off x="609600" y="1752600"/>
            <a:ext cx="4679950" cy="415925"/>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dirty="0">
                <a:solidFill>
                  <a:srgbClr val="C00000"/>
                </a:solidFill>
                <a:latin typeface="Arial Unicode MS" pitchFamily="34" charset="-128"/>
              </a:rPr>
              <a:t>Dehydration and death</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Grp="1" noChangeArrowheads="1"/>
          </p:cNvSpPr>
          <p:nvPr>
            <p:ph type="title"/>
          </p:nvPr>
        </p:nvSpPr>
        <p:spPr/>
        <p:txBody>
          <a:bodyPr/>
          <a:lstStyle/>
          <a:p>
            <a:r>
              <a:rPr lang="en-US"/>
              <a:t>Lesions</a:t>
            </a:r>
          </a:p>
        </p:txBody>
      </p:sp>
      <p:sp>
        <p:nvSpPr>
          <p:cNvPr id="6" name="Footer Placeholder 4"/>
          <p:cNvSpPr>
            <a:spLocks noGrp="1"/>
          </p:cNvSpPr>
          <p:nvPr>
            <p:ph type="ftr" sz="quarter" idx="11"/>
          </p:nvPr>
        </p:nvSpPr>
        <p:spPr/>
        <p:txBody>
          <a:bodyPr/>
          <a:lstStyle/>
          <a:p>
            <a:r>
              <a:rPr lang="en-US" dirty="0"/>
              <a:t>Rinderpest</a:t>
            </a:r>
          </a:p>
        </p:txBody>
      </p:sp>
      <p:pic>
        <p:nvPicPr>
          <p:cNvPr id="148487" name="Picture 7" descr="RP MVV 20+1"/>
          <p:cNvPicPr>
            <a:picLocks noChangeAspect="1" noChangeArrowheads="1"/>
          </p:cNvPicPr>
          <p:nvPr/>
        </p:nvPicPr>
        <p:blipFill>
          <a:blip r:embed="rId3"/>
          <a:srcRect/>
          <a:stretch>
            <a:fillRect/>
          </a:stretch>
        </p:blipFill>
        <p:spPr bwMode="auto">
          <a:xfrm>
            <a:off x="1981200" y="1905000"/>
            <a:ext cx="6477000" cy="3581400"/>
          </a:xfrm>
          <a:prstGeom prst="rect">
            <a:avLst/>
          </a:prstGeom>
          <a:noFill/>
        </p:spPr>
      </p:pic>
      <p:sp>
        <p:nvSpPr>
          <p:cNvPr id="148483" name="Text Box 3"/>
          <p:cNvSpPr txBox="1">
            <a:spLocks noChangeArrowheads="1"/>
          </p:cNvSpPr>
          <p:nvPr/>
        </p:nvSpPr>
        <p:spPr bwMode="blackWhite">
          <a:xfrm>
            <a:off x="2514600" y="5638800"/>
            <a:ext cx="5562600" cy="5334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800" dirty="0">
                <a:solidFill>
                  <a:srgbClr val="FF0000"/>
                </a:solidFill>
              </a:rPr>
              <a:t>Eroded hard palate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a:t>Rinderpest</a:t>
            </a:r>
          </a:p>
        </p:txBody>
      </p:sp>
      <p:pic>
        <p:nvPicPr>
          <p:cNvPr id="201734" name="Picture 6" descr="RP MVV 30+1"/>
          <p:cNvPicPr>
            <a:picLocks noChangeAspect="1" noChangeArrowheads="1"/>
          </p:cNvPicPr>
          <p:nvPr/>
        </p:nvPicPr>
        <p:blipFill>
          <a:blip r:embed="rId3"/>
          <a:srcRect/>
          <a:stretch>
            <a:fillRect/>
          </a:stretch>
        </p:blipFill>
        <p:spPr bwMode="auto">
          <a:xfrm>
            <a:off x="1219200" y="1752600"/>
            <a:ext cx="6400800" cy="4238625"/>
          </a:xfrm>
          <a:prstGeom prst="rect">
            <a:avLst/>
          </a:prstGeom>
          <a:noFill/>
        </p:spPr>
      </p:pic>
      <p:sp>
        <p:nvSpPr>
          <p:cNvPr id="201731" name="Text Box 3"/>
          <p:cNvSpPr txBox="1">
            <a:spLocks noChangeArrowheads="1"/>
          </p:cNvSpPr>
          <p:nvPr/>
        </p:nvSpPr>
        <p:spPr bwMode="blackWhite">
          <a:xfrm>
            <a:off x="3276600" y="5867400"/>
            <a:ext cx="5029200" cy="8382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Gastro-enteritis </a:t>
            </a:r>
          </a:p>
        </p:txBody>
      </p:sp>
      <p:sp>
        <p:nvSpPr>
          <p:cNvPr id="201733" name="Rectangle 5"/>
          <p:cNvSpPr>
            <a:spLocks noChangeArrowheads="1"/>
          </p:cNvSpPr>
          <p:nvPr/>
        </p:nvSpPr>
        <p:spPr bwMode="auto">
          <a:xfrm>
            <a:off x="2743200" y="685800"/>
            <a:ext cx="1758950" cy="641350"/>
          </a:xfrm>
          <a:prstGeom prst="rect">
            <a:avLst/>
          </a:prstGeom>
          <a:noFill/>
          <a:ln w="9525">
            <a:noFill/>
            <a:miter lim="800000"/>
            <a:headEnd/>
            <a:tailEnd/>
          </a:ln>
          <a:effectLst/>
        </p:spPr>
        <p:txBody>
          <a:bodyPr wrap="none">
            <a:spAutoFit/>
          </a:bodyPr>
          <a:lstStyle/>
          <a:p>
            <a:r>
              <a:rPr lang="en-US" sz="3600">
                <a:effectLst>
                  <a:outerShdw blurRad="38100" dist="38100" dir="2700000" algn="tl">
                    <a:srgbClr val="000000"/>
                  </a:outerShdw>
                </a:effectLst>
              </a:rPr>
              <a:t>Lesions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a:t>Rinderpest</a:t>
            </a:r>
          </a:p>
        </p:txBody>
      </p:sp>
      <p:sp>
        <p:nvSpPr>
          <p:cNvPr id="181250" name="Rectangle 2"/>
          <p:cNvSpPr>
            <a:spLocks noGrp="1" noChangeArrowheads="1"/>
          </p:cNvSpPr>
          <p:nvPr>
            <p:ph type="title" idx="4294967295"/>
          </p:nvPr>
        </p:nvSpPr>
        <p:spPr>
          <a:xfrm>
            <a:off x="914400" y="609600"/>
            <a:ext cx="8229600" cy="762000"/>
          </a:xfrm>
        </p:spPr>
        <p:txBody>
          <a:bodyPr>
            <a:normAutofit fontScale="90000"/>
          </a:bodyPr>
          <a:lstStyle/>
          <a:p>
            <a:r>
              <a:rPr lang="en-US" sz="4000"/>
              <a:t>Also known as “cattle plague”</a:t>
            </a:r>
            <a:br>
              <a:rPr lang="en-US" sz="4000"/>
            </a:br>
            <a:endParaRPr lang="en-US" sz="4000"/>
          </a:p>
        </p:txBody>
      </p:sp>
      <p:sp>
        <p:nvSpPr>
          <p:cNvPr id="181253" name="Text Box 5"/>
          <p:cNvSpPr txBox="1">
            <a:spLocks noChangeArrowheads="1"/>
          </p:cNvSpPr>
          <p:nvPr/>
        </p:nvSpPr>
        <p:spPr bwMode="auto">
          <a:xfrm>
            <a:off x="2133600" y="5562600"/>
            <a:ext cx="5015091" cy="523220"/>
          </a:xfrm>
          <a:prstGeom prst="rect">
            <a:avLst/>
          </a:prstGeom>
          <a:noFill/>
          <a:ln w="9525">
            <a:noFill/>
            <a:miter lim="800000"/>
            <a:headEnd/>
            <a:tailEnd/>
          </a:ln>
          <a:effectLst/>
        </p:spPr>
        <p:txBody>
          <a:bodyPr wrap="none">
            <a:spAutoFit/>
          </a:bodyPr>
          <a:lstStyle/>
          <a:p>
            <a:r>
              <a:rPr lang="en-US" sz="2800" dirty="0">
                <a:effectLst>
                  <a:outerShdw blurRad="38100" dist="38100" dir="2700000" algn="tl">
                    <a:srgbClr val="000000"/>
                  </a:outerShdw>
                </a:effectLst>
              </a:rPr>
              <a:t>R</a:t>
            </a:r>
            <a:r>
              <a:rPr lang="en-US" sz="2800" dirty="0" smtClean="0">
                <a:effectLst>
                  <a:outerShdw blurRad="38100" dist="38100" dir="2700000" algn="tl">
                    <a:srgbClr val="000000"/>
                  </a:outerShdw>
                </a:effectLst>
              </a:rPr>
              <a:t>inderpest </a:t>
            </a:r>
            <a:r>
              <a:rPr lang="en-US" sz="2800" dirty="0">
                <a:effectLst>
                  <a:outerShdw blurRad="38100" dist="38100" dir="2700000" algn="tl">
                    <a:srgbClr val="000000"/>
                  </a:outerShdw>
                </a:effectLst>
              </a:rPr>
              <a:t>is a mucosal disease</a:t>
            </a:r>
          </a:p>
        </p:txBody>
      </p:sp>
      <p:pic>
        <p:nvPicPr>
          <p:cNvPr id="181254" name="Picture 6" descr="PR LLL 1+1"/>
          <p:cNvPicPr>
            <a:picLocks noChangeAspect="1" noChangeArrowheads="1"/>
          </p:cNvPicPr>
          <p:nvPr/>
        </p:nvPicPr>
        <p:blipFill>
          <a:blip r:embed="rId3"/>
          <a:srcRect/>
          <a:stretch>
            <a:fillRect/>
          </a:stretch>
        </p:blipFill>
        <p:spPr bwMode="auto">
          <a:xfrm>
            <a:off x="1371600" y="914400"/>
            <a:ext cx="5943600" cy="406706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a:t>Rinderpest</a:t>
            </a:r>
          </a:p>
        </p:txBody>
      </p:sp>
      <p:pic>
        <p:nvPicPr>
          <p:cNvPr id="203782" name="Picture 6" descr="RP MVV 31+1"/>
          <p:cNvPicPr>
            <a:picLocks noChangeAspect="1" noChangeArrowheads="1"/>
          </p:cNvPicPr>
          <p:nvPr/>
        </p:nvPicPr>
        <p:blipFill>
          <a:blip r:embed="rId3"/>
          <a:srcRect/>
          <a:stretch>
            <a:fillRect/>
          </a:stretch>
        </p:blipFill>
        <p:spPr bwMode="auto">
          <a:xfrm>
            <a:off x="1371600" y="1828800"/>
            <a:ext cx="6172200" cy="4078288"/>
          </a:xfrm>
          <a:prstGeom prst="rect">
            <a:avLst/>
          </a:prstGeom>
          <a:noFill/>
        </p:spPr>
      </p:pic>
      <p:sp>
        <p:nvSpPr>
          <p:cNvPr id="203779" name="Text Box 3"/>
          <p:cNvSpPr txBox="1">
            <a:spLocks noChangeArrowheads="1"/>
          </p:cNvSpPr>
          <p:nvPr/>
        </p:nvSpPr>
        <p:spPr bwMode="blackWhite">
          <a:xfrm>
            <a:off x="1219200" y="1066801"/>
            <a:ext cx="6858000" cy="6858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Hemorrhagic mesenteric lymph nodes </a:t>
            </a:r>
          </a:p>
        </p:txBody>
      </p:sp>
      <p:sp>
        <p:nvSpPr>
          <p:cNvPr id="203781" name="Rectangle 5"/>
          <p:cNvSpPr>
            <a:spLocks noChangeArrowheads="1"/>
          </p:cNvSpPr>
          <p:nvPr/>
        </p:nvSpPr>
        <p:spPr bwMode="auto">
          <a:xfrm>
            <a:off x="3048000" y="533400"/>
            <a:ext cx="1758950" cy="641350"/>
          </a:xfrm>
          <a:prstGeom prst="rect">
            <a:avLst/>
          </a:prstGeom>
          <a:noFill/>
          <a:ln w="9525">
            <a:noFill/>
            <a:miter lim="800000"/>
            <a:headEnd/>
            <a:tailEnd/>
          </a:ln>
          <a:effectLst/>
        </p:spPr>
        <p:txBody>
          <a:bodyPr wrap="none">
            <a:spAutoFit/>
          </a:bodyPr>
          <a:lstStyle/>
          <a:p>
            <a:r>
              <a:rPr lang="en-US" sz="3600">
                <a:effectLst>
                  <a:outerShdw blurRad="38100" dist="38100" dir="2700000" algn="tl">
                    <a:srgbClr val="000000"/>
                  </a:outerShdw>
                </a:effectLst>
              </a:rPr>
              <a:t>Lesions</a:t>
            </a:r>
          </a:p>
        </p:txBody>
      </p:sp>
      <p:sp>
        <p:nvSpPr>
          <p:cNvPr id="7" name="Rectangle 6"/>
          <p:cNvSpPr/>
          <p:nvPr/>
        </p:nvSpPr>
        <p:spPr>
          <a:xfrm rot="10800000" flipV="1">
            <a:off x="2286000" y="5053399"/>
            <a:ext cx="4572000" cy="1754326"/>
          </a:xfrm>
          <a:prstGeom prst="rect">
            <a:avLst/>
          </a:prstGeom>
        </p:spPr>
        <p:txBody>
          <a:bodyPr wrap="square">
            <a:spAutoFit/>
          </a:bodyPr>
          <a:lstStyle/>
          <a:p>
            <a:r>
              <a:rPr lang="en-GB" dirty="0" smtClean="0"/>
              <a:t>The virus is </a:t>
            </a:r>
            <a:r>
              <a:rPr lang="en-GB" dirty="0" err="1" smtClean="0"/>
              <a:t>lymphotropic</a:t>
            </a:r>
            <a:r>
              <a:rPr lang="en-GB" dirty="0" smtClean="0"/>
              <a:t> as well as </a:t>
            </a:r>
            <a:r>
              <a:rPr lang="en-GB" dirty="0" err="1" smtClean="0"/>
              <a:t>epitheliotropic</a:t>
            </a:r>
            <a:r>
              <a:rPr lang="en-GB" dirty="0" smtClean="0"/>
              <a:t>. Lymph nodes throughout the body are at first swollen, oedematous and haemorrhagic, as seen here.  Later they become pale and shrunken. The spleen is similarly affected.</a:t>
            </a:r>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a:t>Rinderpest</a:t>
            </a:r>
          </a:p>
        </p:txBody>
      </p:sp>
      <p:pic>
        <p:nvPicPr>
          <p:cNvPr id="207879" name="Picture 7" descr="RP MVV 33+1"/>
          <p:cNvPicPr>
            <a:picLocks noChangeAspect="1" noChangeArrowheads="1"/>
          </p:cNvPicPr>
          <p:nvPr/>
        </p:nvPicPr>
        <p:blipFill>
          <a:blip r:embed="rId3"/>
          <a:srcRect/>
          <a:stretch>
            <a:fillRect/>
          </a:stretch>
        </p:blipFill>
        <p:spPr bwMode="auto">
          <a:xfrm>
            <a:off x="1143000" y="1878013"/>
            <a:ext cx="6400800" cy="4281487"/>
          </a:xfrm>
          <a:prstGeom prst="rect">
            <a:avLst/>
          </a:prstGeom>
          <a:noFill/>
        </p:spPr>
      </p:pic>
      <p:sp>
        <p:nvSpPr>
          <p:cNvPr id="207875" name="Text Box 3"/>
          <p:cNvSpPr txBox="1">
            <a:spLocks noChangeArrowheads="1"/>
          </p:cNvSpPr>
          <p:nvPr/>
        </p:nvSpPr>
        <p:spPr bwMode="blackWhite">
          <a:xfrm>
            <a:off x="990601" y="6096000"/>
            <a:ext cx="7239000" cy="7620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solidFill>
                  <a:srgbClr val="FF0000"/>
                </a:solidFill>
                <a:latin typeface="Comic Sans MS" pitchFamily="66" charset="0"/>
              </a:rPr>
              <a:t>Linear </a:t>
            </a:r>
            <a:r>
              <a:rPr lang="en-GB" sz="2400" b="1" dirty="0" err="1">
                <a:solidFill>
                  <a:srgbClr val="FF0000"/>
                </a:solidFill>
                <a:latin typeface="Comic Sans MS" pitchFamily="66" charset="0"/>
              </a:rPr>
              <a:t>petaechial</a:t>
            </a:r>
            <a:r>
              <a:rPr lang="en-GB" sz="2400" b="1" dirty="0">
                <a:solidFill>
                  <a:srgbClr val="FF0000"/>
                </a:solidFill>
                <a:latin typeface="Comic Sans MS" pitchFamily="66" charset="0"/>
              </a:rPr>
              <a:t> haemorrhages in colon</a:t>
            </a:r>
          </a:p>
        </p:txBody>
      </p:sp>
      <p:sp>
        <p:nvSpPr>
          <p:cNvPr id="207878" name="Rectangle 6"/>
          <p:cNvSpPr>
            <a:spLocks noChangeArrowheads="1"/>
          </p:cNvSpPr>
          <p:nvPr/>
        </p:nvSpPr>
        <p:spPr bwMode="auto">
          <a:xfrm>
            <a:off x="2895600" y="381000"/>
            <a:ext cx="1758950" cy="641350"/>
          </a:xfrm>
          <a:prstGeom prst="rect">
            <a:avLst/>
          </a:prstGeom>
          <a:noFill/>
          <a:ln w="9525">
            <a:noFill/>
            <a:miter lim="800000"/>
            <a:headEnd/>
            <a:tailEnd/>
          </a:ln>
          <a:effectLst/>
        </p:spPr>
        <p:txBody>
          <a:bodyPr wrap="none">
            <a:spAutoFit/>
          </a:bodyPr>
          <a:lstStyle/>
          <a:p>
            <a:r>
              <a:rPr lang="en-US" sz="3600">
                <a:effectLst>
                  <a:outerShdw blurRad="38100" dist="38100" dir="2700000" algn="tl">
                    <a:srgbClr val="000000"/>
                  </a:outerShdw>
                </a:effectLst>
              </a:rPr>
              <a:t>Lesions</a:t>
            </a:r>
          </a:p>
        </p:txBody>
      </p:sp>
      <p:sp>
        <p:nvSpPr>
          <p:cNvPr id="7" name="Rectangle 6"/>
          <p:cNvSpPr/>
          <p:nvPr/>
        </p:nvSpPr>
        <p:spPr>
          <a:xfrm>
            <a:off x="2286000" y="685800"/>
            <a:ext cx="4572000" cy="1200329"/>
          </a:xfrm>
          <a:prstGeom prst="rect">
            <a:avLst/>
          </a:prstGeom>
        </p:spPr>
        <p:txBody>
          <a:bodyPr wrap="square">
            <a:spAutoFit/>
          </a:bodyPr>
          <a:lstStyle/>
          <a:p>
            <a:r>
              <a:rPr lang="en-GB" dirty="0" err="1" smtClean="0"/>
              <a:t>Petaechial</a:t>
            </a:r>
            <a:r>
              <a:rPr lang="en-GB" dirty="0" smtClean="0"/>
              <a:t> haemorrhages can be found on the mucosal surface throughout the intestines but in the large intestine they tend to be aligned along the surface of the longitudinal folds.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a:t>Rinderpest</a:t>
            </a:r>
          </a:p>
        </p:txBody>
      </p:sp>
      <p:pic>
        <p:nvPicPr>
          <p:cNvPr id="209925" name="Picture 5" descr="RP MVV 34+1"/>
          <p:cNvPicPr>
            <a:picLocks noChangeAspect="1" noChangeArrowheads="1"/>
          </p:cNvPicPr>
          <p:nvPr/>
        </p:nvPicPr>
        <p:blipFill>
          <a:blip r:embed="rId3"/>
          <a:srcRect/>
          <a:stretch>
            <a:fillRect/>
          </a:stretch>
        </p:blipFill>
        <p:spPr bwMode="auto">
          <a:xfrm>
            <a:off x="2667000" y="609600"/>
            <a:ext cx="4167188" cy="5181600"/>
          </a:xfrm>
          <a:prstGeom prst="rect">
            <a:avLst/>
          </a:prstGeom>
          <a:noFill/>
        </p:spPr>
      </p:pic>
      <p:sp>
        <p:nvSpPr>
          <p:cNvPr id="209923" name="Text Box 3"/>
          <p:cNvSpPr txBox="1">
            <a:spLocks noChangeArrowheads="1"/>
          </p:cNvSpPr>
          <p:nvPr/>
        </p:nvSpPr>
        <p:spPr bwMode="blackWhite">
          <a:xfrm>
            <a:off x="2057400" y="6248400"/>
            <a:ext cx="5638800" cy="609600"/>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dirty="0">
                <a:latin typeface="Comic Sans MS" pitchFamily="66" charset="0"/>
              </a:rPr>
              <a:t>“</a:t>
            </a:r>
            <a:r>
              <a:rPr lang="en-GB" sz="2400" b="1" dirty="0">
                <a:solidFill>
                  <a:srgbClr val="FF0000"/>
                </a:solidFill>
                <a:latin typeface="Comic Sans MS" pitchFamily="66" charset="0"/>
              </a:rPr>
              <a:t>Zebra striping” in the colon</a:t>
            </a:r>
          </a:p>
        </p:txBody>
      </p:sp>
      <p:sp>
        <p:nvSpPr>
          <p:cNvPr id="209924" name="Text Box 4"/>
          <p:cNvSpPr txBox="1">
            <a:spLocks noChangeArrowheads="1"/>
          </p:cNvSpPr>
          <p:nvPr/>
        </p:nvSpPr>
        <p:spPr bwMode="auto">
          <a:xfrm>
            <a:off x="2362200" y="381000"/>
            <a:ext cx="1758950" cy="641350"/>
          </a:xfrm>
          <a:prstGeom prst="rect">
            <a:avLst/>
          </a:prstGeom>
          <a:noFill/>
          <a:ln w="9525">
            <a:noFill/>
            <a:miter lim="800000"/>
            <a:headEnd/>
            <a:tailEnd/>
          </a:ln>
          <a:effectLst/>
        </p:spPr>
        <p:txBody>
          <a:bodyPr wrap="none">
            <a:spAutoFit/>
          </a:bodyPr>
          <a:lstStyle/>
          <a:p>
            <a:r>
              <a:rPr lang="en-US" sz="3600">
                <a:effectLst>
                  <a:outerShdw blurRad="38100" dist="38100" dir="2700000" algn="tl">
                    <a:srgbClr val="000000"/>
                  </a:outerShdw>
                </a:effectLst>
              </a:rPr>
              <a:t>Lesions</a:t>
            </a:r>
          </a:p>
        </p:txBody>
      </p:sp>
      <p:sp>
        <p:nvSpPr>
          <p:cNvPr id="7" name="Rectangle 6"/>
          <p:cNvSpPr/>
          <p:nvPr/>
        </p:nvSpPr>
        <p:spPr>
          <a:xfrm>
            <a:off x="6324600" y="612845"/>
            <a:ext cx="2590800" cy="7017306"/>
          </a:xfrm>
          <a:prstGeom prst="rect">
            <a:avLst/>
          </a:prstGeom>
        </p:spPr>
        <p:txBody>
          <a:bodyPr wrap="square">
            <a:spAutoFit/>
          </a:bodyPr>
          <a:lstStyle/>
          <a:p>
            <a:r>
              <a:rPr lang="en-GB" dirty="0" smtClean="0"/>
              <a:t>The </a:t>
            </a:r>
            <a:r>
              <a:rPr lang="en-GB" dirty="0" err="1" smtClean="0"/>
              <a:t>petaechial</a:t>
            </a:r>
            <a:r>
              <a:rPr lang="en-GB" dirty="0" smtClean="0"/>
              <a:t> haemorrhages enlarge and become confluent along the longitudinal folds. After death these stripes become blackened and give rise to the characteristic (but not </a:t>
            </a:r>
            <a:r>
              <a:rPr lang="en-GB" dirty="0" err="1" smtClean="0"/>
              <a:t>pathognomic</a:t>
            </a:r>
            <a:r>
              <a:rPr lang="en-GB" dirty="0" smtClean="0"/>
              <a:t>) ‘zebra striping’.</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dirty="0"/>
              <a:t>Rinderpest</a:t>
            </a:r>
          </a:p>
        </p:txBody>
      </p:sp>
      <p:sp>
        <p:nvSpPr>
          <p:cNvPr id="226310" name="Rectangle 6"/>
          <p:cNvSpPr>
            <a:spLocks noChangeArrowheads="1"/>
          </p:cNvSpPr>
          <p:nvPr/>
        </p:nvSpPr>
        <p:spPr bwMode="auto">
          <a:xfrm>
            <a:off x="2057400" y="609600"/>
            <a:ext cx="1758950" cy="641350"/>
          </a:xfrm>
          <a:prstGeom prst="rect">
            <a:avLst/>
          </a:prstGeom>
          <a:noFill/>
          <a:ln w="9525">
            <a:noFill/>
            <a:miter lim="800000"/>
            <a:headEnd/>
            <a:tailEnd/>
          </a:ln>
          <a:effectLst/>
        </p:spPr>
        <p:txBody>
          <a:bodyPr wrap="none">
            <a:spAutoFit/>
          </a:bodyPr>
          <a:lstStyle/>
          <a:p>
            <a:r>
              <a:rPr lang="en-US" sz="3600">
                <a:effectLst>
                  <a:outerShdw blurRad="38100" dist="38100" dir="2700000" algn="tl">
                    <a:srgbClr val="000000"/>
                  </a:outerShdw>
                </a:effectLst>
              </a:rPr>
              <a:t>Lesions</a:t>
            </a:r>
          </a:p>
        </p:txBody>
      </p:sp>
      <p:pic>
        <p:nvPicPr>
          <p:cNvPr id="226311" name="Picture 7" descr="RP LLL 6+1"/>
          <p:cNvPicPr>
            <a:picLocks noChangeAspect="1" noChangeArrowheads="1"/>
          </p:cNvPicPr>
          <p:nvPr/>
        </p:nvPicPr>
        <p:blipFill>
          <a:blip r:embed="rId3"/>
          <a:srcRect/>
          <a:stretch>
            <a:fillRect/>
          </a:stretch>
        </p:blipFill>
        <p:spPr bwMode="auto">
          <a:xfrm>
            <a:off x="4648200" y="3581400"/>
            <a:ext cx="3902075" cy="2498725"/>
          </a:xfrm>
          <a:prstGeom prst="rect">
            <a:avLst/>
          </a:prstGeom>
          <a:noFill/>
        </p:spPr>
      </p:pic>
      <p:pic>
        <p:nvPicPr>
          <p:cNvPr id="226312" name="Picture 8" descr="RP LLL 4+1"/>
          <p:cNvPicPr>
            <a:picLocks noChangeAspect="1" noChangeArrowheads="1"/>
          </p:cNvPicPr>
          <p:nvPr/>
        </p:nvPicPr>
        <p:blipFill>
          <a:blip r:embed="rId4"/>
          <a:srcRect/>
          <a:stretch>
            <a:fillRect/>
          </a:stretch>
        </p:blipFill>
        <p:spPr bwMode="auto">
          <a:xfrm>
            <a:off x="4572000" y="609600"/>
            <a:ext cx="3902075" cy="2511425"/>
          </a:xfrm>
          <a:prstGeom prst="rect">
            <a:avLst/>
          </a:prstGeom>
          <a:noFill/>
        </p:spPr>
      </p:pic>
      <p:pic>
        <p:nvPicPr>
          <p:cNvPr id="226313" name="Picture 9" descr="RP LLL 5+1"/>
          <p:cNvPicPr>
            <a:picLocks noChangeAspect="1" noChangeArrowheads="1"/>
          </p:cNvPicPr>
          <p:nvPr/>
        </p:nvPicPr>
        <p:blipFill>
          <a:blip r:embed="rId5"/>
          <a:srcRect/>
          <a:stretch>
            <a:fillRect/>
          </a:stretch>
        </p:blipFill>
        <p:spPr bwMode="auto">
          <a:xfrm>
            <a:off x="533400" y="3581400"/>
            <a:ext cx="3902075" cy="2541588"/>
          </a:xfrm>
          <a:prstGeom prst="rect">
            <a:avLst/>
          </a:prstGeom>
          <a:noFill/>
        </p:spPr>
      </p:pic>
      <p:sp>
        <p:nvSpPr>
          <p:cNvPr id="8" name="Rectangle 7"/>
          <p:cNvSpPr/>
          <p:nvPr/>
        </p:nvSpPr>
        <p:spPr>
          <a:xfrm>
            <a:off x="533400" y="2057401"/>
            <a:ext cx="4572000" cy="646331"/>
          </a:xfrm>
          <a:prstGeom prst="rect">
            <a:avLst/>
          </a:prstGeom>
        </p:spPr>
        <p:txBody>
          <a:bodyPr wrap="square">
            <a:spAutoFit/>
          </a:bodyPr>
          <a:lstStyle/>
          <a:p>
            <a:r>
              <a:rPr lang="en-US" altLang="en-US" dirty="0" smtClean="0"/>
              <a:t>Virus replicates in intestinal epithelium and kills it dead, creating horrendous ulcers”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a:t>Rinderpest</a:t>
            </a:r>
          </a:p>
        </p:txBody>
      </p:sp>
      <p:pic>
        <p:nvPicPr>
          <p:cNvPr id="205830" name="Picture 6" descr="RP MVV 32+1"/>
          <p:cNvPicPr>
            <a:picLocks noChangeAspect="1" noChangeArrowheads="1"/>
          </p:cNvPicPr>
          <p:nvPr/>
        </p:nvPicPr>
        <p:blipFill>
          <a:blip r:embed="rId3"/>
          <a:srcRect/>
          <a:stretch>
            <a:fillRect/>
          </a:stretch>
        </p:blipFill>
        <p:spPr bwMode="auto">
          <a:xfrm>
            <a:off x="990600" y="1752600"/>
            <a:ext cx="6553200" cy="4330700"/>
          </a:xfrm>
          <a:prstGeom prst="rect">
            <a:avLst/>
          </a:prstGeom>
          <a:noFill/>
        </p:spPr>
      </p:pic>
      <p:sp>
        <p:nvSpPr>
          <p:cNvPr id="205827" name="Text Box 3"/>
          <p:cNvSpPr txBox="1">
            <a:spLocks noChangeArrowheads="1"/>
          </p:cNvSpPr>
          <p:nvPr/>
        </p:nvSpPr>
        <p:spPr bwMode="blackWhite">
          <a:xfrm>
            <a:off x="4464050" y="5029200"/>
            <a:ext cx="4679950" cy="415925"/>
          </a:xfrm>
          <a:prstGeom prst="rect">
            <a:avLst/>
          </a:prstGeom>
          <a:gradFill rotWithShape="0">
            <a:gsLst>
              <a:gs pos="0">
                <a:srgbClr val="003366">
                  <a:gamma/>
                  <a:shade val="46275"/>
                  <a:invGamma/>
                </a:srgbClr>
              </a:gs>
              <a:gs pos="100000">
                <a:srgbClr val="003366"/>
              </a:gs>
            </a:gsLst>
            <a:lin ang="5400000" scaled="1"/>
          </a:gradFill>
          <a:ln w="28575">
            <a:solidFill>
              <a:schemeClr val="bg1"/>
            </a:solidFill>
            <a:miter lim="800000"/>
            <a:headEnd/>
            <a:tailEnd/>
          </a:ln>
          <a:effectLst/>
        </p:spPr>
        <p:txBody>
          <a:bodyPr wrap="none" anchor="ctr"/>
          <a:lstStyle/>
          <a:p>
            <a:pPr algn="ctr">
              <a:lnSpc>
                <a:spcPct val="90000"/>
              </a:lnSpc>
              <a:spcBef>
                <a:spcPct val="10000"/>
              </a:spcBef>
            </a:pPr>
            <a:r>
              <a:rPr lang="en-GB" sz="2400" b="1">
                <a:latin typeface="Comic Sans MS" pitchFamily="66" charset="0"/>
              </a:rPr>
              <a:t>Hemorrhagic Peyer’s patches</a:t>
            </a:r>
          </a:p>
        </p:txBody>
      </p:sp>
      <p:sp>
        <p:nvSpPr>
          <p:cNvPr id="205829" name="Rectangle 5"/>
          <p:cNvSpPr>
            <a:spLocks noChangeArrowheads="1"/>
          </p:cNvSpPr>
          <p:nvPr/>
        </p:nvSpPr>
        <p:spPr bwMode="auto">
          <a:xfrm>
            <a:off x="3124200" y="457200"/>
            <a:ext cx="1758950" cy="641350"/>
          </a:xfrm>
          <a:prstGeom prst="rect">
            <a:avLst/>
          </a:prstGeom>
          <a:noFill/>
          <a:ln w="9525">
            <a:noFill/>
            <a:miter lim="800000"/>
            <a:headEnd/>
            <a:tailEnd/>
          </a:ln>
          <a:effectLst/>
        </p:spPr>
        <p:txBody>
          <a:bodyPr wrap="none">
            <a:spAutoFit/>
          </a:bodyPr>
          <a:lstStyle/>
          <a:p>
            <a:r>
              <a:rPr lang="en-US" sz="3600">
                <a:effectLst>
                  <a:outerShdw blurRad="38100" dist="38100" dir="2700000" algn="tl">
                    <a:srgbClr val="000000"/>
                  </a:outerShdw>
                </a:effectLst>
              </a:rPr>
              <a:t>Lesions</a:t>
            </a:r>
          </a:p>
        </p:txBody>
      </p:sp>
      <p:sp>
        <p:nvSpPr>
          <p:cNvPr id="7" name="Rectangle 6"/>
          <p:cNvSpPr/>
          <p:nvPr/>
        </p:nvSpPr>
        <p:spPr>
          <a:xfrm>
            <a:off x="2286000" y="5562600"/>
            <a:ext cx="4572000" cy="1200329"/>
          </a:xfrm>
          <a:prstGeom prst="rect">
            <a:avLst/>
          </a:prstGeom>
        </p:spPr>
        <p:txBody>
          <a:bodyPr wrap="square">
            <a:spAutoFit/>
          </a:bodyPr>
          <a:lstStyle/>
          <a:p>
            <a:r>
              <a:rPr lang="en-GB" dirty="0" smtClean="0"/>
              <a:t>Oedema and necrosis of the </a:t>
            </a:r>
            <a:r>
              <a:rPr lang="en-GB" dirty="0" err="1" smtClean="0"/>
              <a:t>Peyer’s</a:t>
            </a:r>
            <a:r>
              <a:rPr lang="en-GB" dirty="0" smtClean="0"/>
              <a:t> patches is a common feature. Later they are shrunken and may be frankly necrotic.</a:t>
            </a:r>
          </a:p>
          <a:p>
            <a:endParaRPr lang="en-IN"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381000"/>
            <a:ext cx="7772400" cy="685800"/>
          </a:xfrm>
          <a:noFill/>
          <a:ln/>
        </p:spPr>
        <p:txBody>
          <a:bodyPr lIns="90488" tIns="44450" rIns="90488" bIns="44450" anchor="b">
            <a:normAutofit fontScale="90000"/>
          </a:bodyPr>
          <a:lstStyle/>
          <a:p>
            <a:r>
              <a:rPr lang="en-US" altLang="en-US"/>
              <a:t>Diagnosis</a:t>
            </a:r>
          </a:p>
        </p:txBody>
      </p:sp>
      <p:sp>
        <p:nvSpPr>
          <p:cNvPr id="229379" name="Rectangle 3"/>
          <p:cNvSpPr>
            <a:spLocks noGrp="1" noChangeArrowheads="1"/>
          </p:cNvSpPr>
          <p:nvPr>
            <p:ph idx="1"/>
          </p:nvPr>
        </p:nvSpPr>
        <p:spPr>
          <a:xfrm>
            <a:off x="1728788" y="1905000"/>
            <a:ext cx="6770687" cy="4114800"/>
          </a:xfrm>
          <a:noFill/>
          <a:ln/>
        </p:spPr>
        <p:txBody>
          <a:bodyPr lIns="90488" tIns="44450" rIns="90488" bIns="44450"/>
          <a:lstStyle/>
          <a:p>
            <a:r>
              <a:rPr lang="en-US" altLang="en-US" dirty="0"/>
              <a:t>Samples:</a:t>
            </a:r>
          </a:p>
          <a:p>
            <a:pPr lvl="1"/>
            <a:r>
              <a:rPr lang="en-US" altLang="en-US" sz="3200" dirty="0" err="1"/>
              <a:t>Conjunctival</a:t>
            </a:r>
            <a:r>
              <a:rPr lang="en-US" altLang="en-US" sz="3200" dirty="0"/>
              <a:t> Fluid</a:t>
            </a:r>
          </a:p>
          <a:p>
            <a:pPr lvl="1"/>
            <a:r>
              <a:rPr lang="en-US" altLang="en-US" sz="3200" dirty="0"/>
              <a:t>Intestinal contents or feces</a:t>
            </a:r>
          </a:p>
          <a:p>
            <a:pPr lvl="1"/>
            <a:r>
              <a:rPr lang="en-US" altLang="en-US" sz="3200" dirty="0"/>
              <a:t>Whole blood</a:t>
            </a:r>
          </a:p>
          <a:p>
            <a:pPr lvl="1"/>
            <a:r>
              <a:rPr lang="en-US" altLang="en-US" sz="3200" dirty="0"/>
              <a:t>Lymphoid tissue, lung, intestine</a:t>
            </a:r>
          </a:p>
          <a:p>
            <a:pPr lvl="1"/>
            <a:r>
              <a:rPr lang="en-US" altLang="en-US" sz="3200" dirty="0"/>
              <a:t>Serum</a:t>
            </a:r>
          </a:p>
        </p:txBody>
      </p:sp>
      <p:sp>
        <p:nvSpPr>
          <p:cNvPr id="5" name="Footer Placeholder 4"/>
          <p:cNvSpPr>
            <a:spLocks noGrp="1"/>
          </p:cNvSpPr>
          <p:nvPr>
            <p:ph type="ftr" sz="quarter" idx="11"/>
          </p:nvPr>
        </p:nvSpPr>
        <p:spPr/>
        <p:txBody>
          <a:bodyPr/>
          <a:lstStyle/>
          <a:p>
            <a:r>
              <a:rPr lang="en-US" dirty="0"/>
              <a:t>Rinderpest</a:t>
            </a:r>
          </a:p>
        </p:txBody>
      </p:sp>
      <p:sp>
        <p:nvSpPr>
          <p:cNvPr id="6" name="Rectangle 5"/>
          <p:cNvSpPr/>
          <p:nvPr/>
        </p:nvSpPr>
        <p:spPr>
          <a:xfrm rot="10800000" flipV="1">
            <a:off x="972904" y="5320638"/>
            <a:ext cx="7633660" cy="1477328"/>
          </a:xfrm>
          <a:prstGeom prst="rect">
            <a:avLst/>
          </a:prstGeom>
        </p:spPr>
        <p:txBody>
          <a:bodyPr wrap="square">
            <a:spAutoFit/>
          </a:bodyPr>
          <a:lstStyle/>
          <a:p>
            <a:r>
              <a:rPr lang="en-US" dirty="0" smtClean="0"/>
              <a:t>A definitive diagnosis require laboratory confirmation based on detecting viral antigens, the presence of microscopic lesions, and by isolating and identifying the virus.  Laboratory confirmation depends on the collection of suitable samples from a group of animals, preferably in the febrile stage with oral lesions rather than from animals already dying, with profuse diarrhea.</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Differential Diagnosis</a:t>
            </a:r>
          </a:p>
        </p:txBody>
      </p:sp>
      <p:sp>
        <p:nvSpPr>
          <p:cNvPr id="62467" name="Rectangle 3"/>
          <p:cNvSpPr>
            <a:spLocks noGrp="1" noChangeArrowheads="1"/>
          </p:cNvSpPr>
          <p:nvPr>
            <p:ph idx="1"/>
          </p:nvPr>
        </p:nvSpPr>
        <p:spPr>
          <a:xfrm>
            <a:off x="1143000" y="1600200"/>
            <a:ext cx="8229600" cy="4530725"/>
          </a:xfrm>
        </p:spPr>
        <p:txBody>
          <a:bodyPr/>
          <a:lstStyle/>
          <a:p>
            <a:r>
              <a:rPr lang="en-US"/>
              <a:t>Bovine virus diarrhea</a:t>
            </a:r>
          </a:p>
          <a:p>
            <a:r>
              <a:rPr lang="en-US"/>
              <a:t>Mucosal disease</a:t>
            </a:r>
          </a:p>
          <a:p>
            <a:r>
              <a:rPr lang="en-US"/>
              <a:t>Infectious bovine rhinotracheaitis </a:t>
            </a:r>
          </a:p>
          <a:p>
            <a:r>
              <a:rPr lang="en-US"/>
              <a:t>Malignant catarrhal fever</a:t>
            </a:r>
          </a:p>
          <a:p>
            <a:r>
              <a:rPr lang="en-US"/>
              <a:t>Vesicular stomatitis</a:t>
            </a:r>
          </a:p>
          <a:p>
            <a:r>
              <a:rPr lang="en-US"/>
              <a:t>Foot-and-mouth disease</a:t>
            </a:r>
          </a:p>
          <a:p>
            <a:endParaRPr lang="en-US"/>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304800"/>
            <a:ext cx="7772400" cy="914400"/>
          </a:xfrm>
          <a:noFill/>
          <a:ln/>
        </p:spPr>
        <p:txBody>
          <a:bodyPr lIns="90488" tIns="44450" rIns="90488" bIns="44450" anchor="b"/>
          <a:lstStyle/>
          <a:p>
            <a:r>
              <a:rPr lang="en-US" altLang="en-US"/>
              <a:t>Differential Diagnosis</a:t>
            </a:r>
          </a:p>
        </p:txBody>
      </p:sp>
      <p:sp>
        <p:nvSpPr>
          <p:cNvPr id="233475" name="Rectangle 3"/>
          <p:cNvSpPr>
            <a:spLocks noGrp="1" noChangeArrowheads="1"/>
          </p:cNvSpPr>
          <p:nvPr>
            <p:ph idx="1"/>
          </p:nvPr>
        </p:nvSpPr>
        <p:spPr>
          <a:xfrm>
            <a:off x="1657350" y="1905000"/>
            <a:ext cx="6567488" cy="4114800"/>
          </a:xfrm>
          <a:noFill/>
          <a:ln/>
        </p:spPr>
        <p:txBody>
          <a:bodyPr lIns="90488" tIns="44450" rIns="90488" bIns="44450"/>
          <a:lstStyle/>
          <a:p>
            <a:r>
              <a:rPr lang="en-US"/>
              <a:t>Salmonellosis</a:t>
            </a:r>
          </a:p>
          <a:p>
            <a:r>
              <a:rPr lang="en-US"/>
              <a:t>Necrobacillosis</a:t>
            </a:r>
          </a:p>
          <a:p>
            <a:r>
              <a:rPr lang="en-US"/>
              <a:t>paratuberculosis</a:t>
            </a:r>
            <a:endParaRPr lang="en-US" altLang="en-US"/>
          </a:p>
          <a:p>
            <a:r>
              <a:rPr lang="en-US" altLang="en-US"/>
              <a:t>Bluetongue / EHD</a:t>
            </a:r>
          </a:p>
          <a:p>
            <a:r>
              <a:rPr lang="en-US" altLang="en-US"/>
              <a:t>Mycotic Stomatitis</a:t>
            </a:r>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85800" y="304800"/>
            <a:ext cx="7772400" cy="762000"/>
          </a:xfrm>
          <a:noFill/>
          <a:ln/>
        </p:spPr>
        <p:txBody>
          <a:bodyPr lIns="90488" tIns="44450" rIns="90488" bIns="44450" anchor="b">
            <a:normAutofit fontScale="90000"/>
          </a:bodyPr>
          <a:lstStyle/>
          <a:p>
            <a:r>
              <a:rPr lang="en-US" altLang="en-US"/>
              <a:t>Diagnostic Tests</a:t>
            </a:r>
          </a:p>
        </p:txBody>
      </p:sp>
      <p:sp>
        <p:nvSpPr>
          <p:cNvPr id="230403" name="Rectangle 3"/>
          <p:cNvSpPr>
            <a:spLocks noGrp="1" noChangeArrowheads="1"/>
          </p:cNvSpPr>
          <p:nvPr>
            <p:ph idx="1"/>
          </p:nvPr>
        </p:nvSpPr>
        <p:spPr>
          <a:xfrm>
            <a:off x="1985963" y="1905000"/>
            <a:ext cx="5086350" cy="4114800"/>
          </a:xfrm>
          <a:noFill/>
          <a:ln/>
        </p:spPr>
        <p:txBody>
          <a:bodyPr lIns="90488" tIns="44450" rIns="90488" bIns="44450"/>
          <a:lstStyle/>
          <a:p>
            <a:r>
              <a:rPr lang="en-US" altLang="en-US"/>
              <a:t>Antigen Detection</a:t>
            </a:r>
          </a:p>
          <a:p>
            <a:endParaRPr lang="en-US" altLang="en-US"/>
          </a:p>
          <a:p>
            <a:r>
              <a:rPr lang="en-US" altLang="en-US"/>
              <a:t>Antibody Detection</a:t>
            </a:r>
          </a:p>
          <a:p>
            <a:endParaRPr lang="en-US" altLang="en-US"/>
          </a:p>
          <a:p>
            <a:r>
              <a:rPr lang="en-US" altLang="en-US"/>
              <a:t>Histopathology</a:t>
            </a:r>
          </a:p>
        </p:txBody>
      </p:sp>
      <p:sp>
        <p:nvSpPr>
          <p:cNvPr id="5" name="Footer Placeholder 4"/>
          <p:cNvSpPr>
            <a:spLocks noGrp="1"/>
          </p:cNvSpPr>
          <p:nvPr>
            <p:ph type="ftr" sz="quarter" idx="11"/>
          </p:nvPr>
        </p:nvSpPr>
        <p:spPr/>
        <p:txBody>
          <a:bodyPr/>
          <a:lstStyle/>
          <a:p>
            <a:r>
              <a:rPr lang="en-US" dirty="0"/>
              <a:t>Rinderpest</a:t>
            </a:r>
          </a:p>
        </p:txBody>
      </p:sp>
      <p:sp>
        <p:nvSpPr>
          <p:cNvPr id="6" name="Rectangle 5"/>
          <p:cNvSpPr/>
          <p:nvPr/>
        </p:nvSpPr>
        <p:spPr>
          <a:xfrm>
            <a:off x="2286000" y="4724400"/>
            <a:ext cx="5867400" cy="1754326"/>
          </a:xfrm>
          <a:prstGeom prst="rect">
            <a:avLst/>
          </a:prstGeom>
        </p:spPr>
        <p:txBody>
          <a:bodyPr wrap="square">
            <a:spAutoFit/>
          </a:bodyPr>
          <a:lstStyle/>
          <a:p>
            <a:r>
              <a:rPr lang="en-US" dirty="0" smtClean="0"/>
              <a:t>Blood should be collected in both serum and EDTA tubes.  Swabs of clear tears, necrotic debris from gums and aspiration biopsies from superficial lymph nodes are also recommended.  </a:t>
            </a:r>
          </a:p>
          <a:p>
            <a:r>
              <a:rPr lang="en-US" dirty="0" smtClean="0"/>
              <a:t>Virus isolation requires samples of spleen, lymph node and/or tonsils from a freshly euthanized animal</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RINDERPEST</a:t>
            </a:r>
            <a:endParaRPr lang="en-IN" dirty="0"/>
          </a:p>
        </p:txBody>
      </p:sp>
      <p:sp>
        <p:nvSpPr>
          <p:cNvPr id="3" name="Content Placeholder 2"/>
          <p:cNvSpPr>
            <a:spLocks noGrp="1"/>
          </p:cNvSpPr>
          <p:nvPr>
            <p:ph idx="1"/>
          </p:nvPr>
        </p:nvSpPr>
        <p:spPr/>
        <p:txBody>
          <a:bodyPr>
            <a:normAutofit fontScale="85000" lnSpcReduction="20000"/>
          </a:bodyPr>
          <a:lstStyle/>
          <a:p>
            <a:r>
              <a:rPr lang="en-IN" b="1" dirty="0" smtClean="0"/>
              <a:t>Synonym</a:t>
            </a:r>
            <a:r>
              <a:rPr lang="en-IN" dirty="0" smtClean="0"/>
              <a:t> </a:t>
            </a:r>
            <a:r>
              <a:rPr lang="en-IN" b="1" dirty="0" smtClean="0"/>
              <a:t>: </a:t>
            </a:r>
            <a:r>
              <a:rPr lang="en-IN" dirty="0" smtClean="0"/>
              <a:t>Cattle plaque</a:t>
            </a:r>
          </a:p>
          <a:p>
            <a:r>
              <a:rPr lang="en-IN" b="1" dirty="0" smtClean="0"/>
              <a:t>Definition</a:t>
            </a:r>
          </a:p>
          <a:p>
            <a:r>
              <a:rPr lang="en-IN" dirty="0" smtClean="0"/>
              <a:t>Acute, highly contagious viral disease of cattle characterized by high fever, necrotic </a:t>
            </a:r>
            <a:r>
              <a:rPr lang="en-IN" dirty="0" err="1" smtClean="0"/>
              <a:t>stomatitis</a:t>
            </a:r>
            <a:r>
              <a:rPr lang="en-IN" dirty="0" smtClean="0"/>
              <a:t>, gastroenteritis, diarrhoea and high mortality caused by </a:t>
            </a:r>
            <a:r>
              <a:rPr lang="en-IN" dirty="0" err="1" smtClean="0"/>
              <a:t>morbillivirus</a:t>
            </a:r>
            <a:endParaRPr lang="en-IN" dirty="0" smtClean="0"/>
          </a:p>
          <a:p>
            <a:r>
              <a:rPr lang="en-IN" dirty="0" smtClean="0"/>
              <a:t>In India "Hill Zebu cattle" are more susceptible than "Plain zebu cattle". This disease is characterized by necrosis, and erosions of the mucosa in the respiratory and digestive tracts.</a:t>
            </a:r>
          </a:p>
          <a:p>
            <a:r>
              <a:rPr lang="en-IN" dirty="0" err="1" smtClean="0"/>
              <a:t>Etiology</a:t>
            </a:r>
            <a:endParaRPr lang="en-IN" dirty="0" smtClean="0"/>
          </a:p>
          <a:p>
            <a:r>
              <a:rPr lang="en-IN" dirty="0" err="1" smtClean="0"/>
              <a:t>Morbillivirus</a:t>
            </a:r>
            <a:endParaRPr lang="en-IN" dirty="0" smtClean="0"/>
          </a:p>
          <a:p>
            <a:r>
              <a:rPr lang="en-IN" dirty="0" smtClean="0"/>
              <a:t>The virus is </a:t>
            </a:r>
            <a:r>
              <a:rPr lang="en-IN" dirty="0" err="1" smtClean="0"/>
              <a:t>antigenically</a:t>
            </a:r>
            <a:r>
              <a:rPr lang="en-IN" dirty="0" smtClean="0"/>
              <a:t> closely related to the viruses of canine distemper, PPR of sheep and goats and measles of humans.</a:t>
            </a:r>
          </a:p>
          <a:p>
            <a:r>
              <a:rPr lang="en-IN" dirty="0" smtClean="0"/>
              <a:t>Incidence</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7772400" cy="1143000"/>
          </a:xfrm>
          <a:noFill/>
          <a:ln/>
        </p:spPr>
        <p:txBody>
          <a:bodyPr lIns="90488" tIns="44450" rIns="90488" bIns="44450" anchor="b"/>
          <a:lstStyle/>
          <a:p>
            <a:r>
              <a:rPr lang="en-US" sz="4800"/>
              <a:t>Host Range</a:t>
            </a:r>
          </a:p>
        </p:txBody>
      </p:sp>
      <p:sp>
        <p:nvSpPr>
          <p:cNvPr id="46083" name="Rectangle 3"/>
          <p:cNvSpPr>
            <a:spLocks noGrp="1" noChangeArrowheads="1"/>
          </p:cNvSpPr>
          <p:nvPr>
            <p:ph idx="1"/>
          </p:nvPr>
        </p:nvSpPr>
        <p:spPr>
          <a:xfrm>
            <a:off x="381000" y="1828800"/>
            <a:ext cx="4953000" cy="4191000"/>
          </a:xfrm>
          <a:noFill/>
          <a:ln/>
        </p:spPr>
        <p:txBody>
          <a:bodyPr lIns="90488" tIns="44450" rIns="90488" bIns="44450"/>
          <a:lstStyle/>
          <a:p>
            <a:pPr>
              <a:buFont typeface="Wingdings" pitchFamily="2" charset="2"/>
              <a:buNone/>
            </a:pPr>
            <a:r>
              <a:rPr lang="en-US"/>
              <a:t>All cloven-hoofed animals are susceptible (not all are clinical)</a:t>
            </a:r>
          </a:p>
          <a:p>
            <a:pPr>
              <a:buFont typeface="Wingdings" pitchFamily="2" charset="2"/>
              <a:buNone/>
            </a:pPr>
            <a:endParaRPr lang="en-US"/>
          </a:p>
          <a:p>
            <a:pPr>
              <a:buClr>
                <a:srgbClr val="800080"/>
              </a:buClr>
              <a:buFont typeface="Wingdings" pitchFamily="2" charset="2"/>
              <a:buNone/>
            </a:pPr>
            <a:r>
              <a:rPr lang="en-US"/>
              <a:t>Most clinical cases occur in cattle and water buffalo</a:t>
            </a:r>
          </a:p>
        </p:txBody>
      </p:sp>
      <p:sp>
        <p:nvSpPr>
          <p:cNvPr id="7" name="Footer Placeholder 4"/>
          <p:cNvSpPr>
            <a:spLocks noGrp="1"/>
          </p:cNvSpPr>
          <p:nvPr>
            <p:ph type="ftr" sz="quarter" idx="11"/>
          </p:nvPr>
        </p:nvSpPr>
        <p:spPr/>
        <p:txBody>
          <a:bodyPr/>
          <a:lstStyle/>
          <a:p>
            <a:r>
              <a:rPr lang="en-US" dirty="0"/>
              <a:t>Rinderpest</a:t>
            </a:r>
          </a:p>
        </p:txBody>
      </p:sp>
      <p:pic>
        <p:nvPicPr>
          <p:cNvPr id="46093" name="Picture 13" descr="LLL 2+1"/>
          <p:cNvPicPr>
            <a:picLocks noChangeAspect="1" noChangeArrowheads="1"/>
          </p:cNvPicPr>
          <p:nvPr/>
        </p:nvPicPr>
        <p:blipFill>
          <a:blip r:embed="rId3"/>
          <a:srcRect/>
          <a:stretch>
            <a:fillRect/>
          </a:stretch>
        </p:blipFill>
        <p:spPr bwMode="auto">
          <a:xfrm>
            <a:off x="5638800" y="3886200"/>
            <a:ext cx="3067050" cy="2122488"/>
          </a:xfrm>
          <a:prstGeom prst="rect">
            <a:avLst/>
          </a:prstGeom>
          <a:noFill/>
        </p:spPr>
      </p:pic>
      <p:pic>
        <p:nvPicPr>
          <p:cNvPr id="46094" name="Picture 14" descr="Suz 1+1"/>
          <p:cNvPicPr>
            <a:picLocks noChangeAspect="1" noChangeArrowheads="1"/>
          </p:cNvPicPr>
          <p:nvPr/>
        </p:nvPicPr>
        <p:blipFill>
          <a:blip r:embed="rId4"/>
          <a:srcRect/>
          <a:stretch>
            <a:fillRect/>
          </a:stretch>
        </p:blipFill>
        <p:spPr bwMode="auto">
          <a:xfrm>
            <a:off x="6248400" y="1600200"/>
            <a:ext cx="2286000" cy="1901825"/>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b="1" dirty="0" smtClean="0"/>
              <a:t>Incidence</a:t>
            </a:r>
          </a:p>
          <a:p>
            <a:r>
              <a:rPr lang="en-IN" dirty="0" smtClean="0"/>
              <a:t>The disease has been the foremost cause of death in cattle in most African and Asian countries including India</a:t>
            </a:r>
          </a:p>
          <a:p>
            <a:r>
              <a:rPr lang="en-IN" dirty="0" err="1" smtClean="0"/>
              <a:t>Rinderpest</a:t>
            </a:r>
            <a:r>
              <a:rPr lang="en-IN" dirty="0" smtClean="0"/>
              <a:t> has not been reported since June 1995 in Indian </a:t>
            </a:r>
            <a:r>
              <a:rPr lang="en-IN" dirty="0" err="1" smtClean="0"/>
              <a:t>suncontinent</a:t>
            </a:r>
            <a:endParaRPr lang="en-IN" dirty="0" smtClean="0"/>
          </a:p>
          <a:p>
            <a:r>
              <a:rPr lang="en-IN" dirty="0" smtClean="0"/>
              <a:t>The seriousness of disease </a:t>
            </a:r>
            <a:r>
              <a:rPr lang="en-IN" dirty="0" err="1" smtClean="0"/>
              <a:t>madeto</a:t>
            </a:r>
            <a:r>
              <a:rPr lang="en-IN" dirty="0" smtClean="0"/>
              <a:t> start first Veterinary College in 1762 at Lyons, France.</a:t>
            </a:r>
          </a:p>
          <a:p>
            <a:r>
              <a:rPr lang="en-IN" b="1" dirty="0" smtClean="0"/>
              <a:t>Susceptibility</a:t>
            </a:r>
          </a:p>
          <a:p>
            <a:r>
              <a:rPr lang="en-IN" dirty="0" smtClean="0"/>
              <a:t>Mainly cattle and buffaloes, but also reported in </a:t>
            </a:r>
            <a:r>
              <a:rPr lang="en-IN" dirty="0" err="1" smtClean="0"/>
              <a:t>sheep,goat</a:t>
            </a:r>
            <a:r>
              <a:rPr lang="en-IN" dirty="0" smtClean="0"/>
              <a:t> and pigs</a:t>
            </a:r>
          </a:p>
          <a:p>
            <a:r>
              <a:rPr lang="en-IN" dirty="0" smtClean="0"/>
              <a:t>Reported in deer, antelope, wild buffaloes, wild boars, bushbuck, warthogs and giraffe</a:t>
            </a:r>
          </a:p>
          <a:p>
            <a:r>
              <a:rPr lang="en-IN" dirty="0" smtClean="0"/>
              <a:t>Mortality is 100 % in exotic breeds and 20-50 % mortality in indigenous breeds</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Transmission</a:t>
            </a:r>
          </a:p>
          <a:p>
            <a:r>
              <a:rPr lang="en-IN" dirty="0" smtClean="0"/>
              <a:t>Incubation period is 2 to 3 days in experimental inoculation and in contact infection is 6 to 9 days</a:t>
            </a:r>
          </a:p>
          <a:p>
            <a:r>
              <a:rPr lang="en-IN" dirty="0" smtClean="0"/>
              <a:t>Virus excreted in body secretions</a:t>
            </a:r>
          </a:p>
          <a:p>
            <a:r>
              <a:rPr lang="en-IN" dirty="0" smtClean="0"/>
              <a:t>Ingestion of contaminated feed and water</a:t>
            </a:r>
          </a:p>
          <a:p>
            <a:r>
              <a:rPr lang="en-IN" dirty="0" smtClean="0"/>
              <a:t>Inhalation (or) mechanical transmission</a:t>
            </a:r>
          </a:p>
          <a:p>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b="1" dirty="0" smtClean="0"/>
              <a:t>Pathogenesis</a:t>
            </a:r>
          </a:p>
          <a:p>
            <a:r>
              <a:rPr lang="en-IN" dirty="0" smtClean="0"/>
              <a:t>The virus is inhaled in infected droplets</a:t>
            </a:r>
          </a:p>
          <a:p>
            <a:r>
              <a:rPr lang="en-IN" dirty="0" smtClean="0"/>
              <a:t>It penetrates through the epithelium of upper respiratory tract and multiplies in the tonsils and regional lymph nodes</a:t>
            </a:r>
          </a:p>
          <a:p>
            <a:r>
              <a:rPr lang="en-IN" dirty="0" smtClean="0"/>
              <a:t>From here it enters the blood in mononuclear cells which disseminate to other lymphoid organs, lungs and epithelial cells of mucous membranes</a:t>
            </a:r>
          </a:p>
          <a:p>
            <a:r>
              <a:rPr lang="en-IN" dirty="0" err="1" smtClean="0"/>
              <a:t>Rinderpest</a:t>
            </a:r>
            <a:r>
              <a:rPr lang="en-IN" dirty="0" smtClean="0"/>
              <a:t> virus has a high degree affinity for lymphoid tissue and mucous membrane of alimentary tract</a:t>
            </a:r>
          </a:p>
          <a:p>
            <a:r>
              <a:rPr lang="en-IN" dirty="0" smtClean="0"/>
              <a:t>Pronounced destruction of lymphocytes in tissues and it is responsible for marked leucopoenia</a:t>
            </a:r>
          </a:p>
          <a:p>
            <a:r>
              <a:rPr lang="en-IN" dirty="0" smtClean="0"/>
              <a:t>Focal necrotic </a:t>
            </a:r>
            <a:r>
              <a:rPr lang="en-IN" dirty="0" err="1" smtClean="0"/>
              <a:t>stomatitis</a:t>
            </a:r>
            <a:r>
              <a:rPr lang="en-IN" dirty="0" smtClean="0"/>
              <a:t> and enteritis are the direct result of viral infection and replication in the epithelial cells in the alimentary tract.</a:t>
            </a:r>
          </a:p>
          <a:p>
            <a:r>
              <a:rPr lang="en-IN" dirty="0" smtClean="0"/>
              <a:t>Death is usually from severe dehydration but in less acute cases, death may be from activated latent parasitic or bacterial infections</a:t>
            </a:r>
          </a:p>
          <a:p>
            <a:r>
              <a:rPr lang="en-IN" dirty="0" smtClean="0"/>
              <a:t>These infections aggravate because the animal is </a:t>
            </a:r>
            <a:r>
              <a:rPr lang="en-IN" dirty="0" err="1" smtClean="0"/>
              <a:t>immunosuppressed</a:t>
            </a:r>
            <a:r>
              <a:rPr lang="en-IN" dirty="0" smtClean="0"/>
              <a:t> as a result of destruction of lymphoid organs by the virus</a:t>
            </a:r>
          </a:p>
          <a:p>
            <a:r>
              <a:rPr lang="en-IN" dirty="0" smtClean="0"/>
              <a:t>Clinical Signs</a:t>
            </a:r>
          </a:p>
          <a:p>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smtClean="0"/>
              <a:t>The course of the disease comprises of 4 stages.</a:t>
            </a:r>
            <a:br>
              <a:rPr lang="en-IN" sz="3600" dirty="0" smtClean="0"/>
            </a:br>
            <a:endParaRPr lang="en-IN" sz="3600" dirty="0"/>
          </a:p>
        </p:txBody>
      </p:sp>
      <p:sp>
        <p:nvSpPr>
          <p:cNvPr id="3" name="Content Placeholder 2"/>
          <p:cNvSpPr>
            <a:spLocks noGrp="1"/>
          </p:cNvSpPr>
          <p:nvPr>
            <p:ph idx="1"/>
          </p:nvPr>
        </p:nvSpPr>
        <p:spPr/>
        <p:txBody>
          <a:bodyPr>
            <a:normAutofit fontScale="85000" lnSpcReduction="10000"/>
          </a:bodyPr>
          <a:lstStyle/>
          <a:p>
            <a:r>
              <a:rPr lang="en-IN" b="1" dirty="0" smtClean="0"/>
              <a:t>I stage </a:t>
            </a:r>
            <a:r>
              <a:rPr lang="en-IN" dirty="0" smtClean="0"/>
              <a:t>: Incubation period</a:t>
            </a:r>
          </a:p>
          <a:p>
            <a:r>
              <a:rPr lang="en-IN" dirty="0" smtClean="0"/>
              <a:t>2-9 days. It depends according to the strain and dose of the virus.</a:t>
            </a:r>
          </a:p>
          <a:p>
            <a:r>
              <a:rPr lang="en-IN" dirty="0" smtClean="0"/>
              <a:t>The virus multiplies rapidly in the lymphoid tissue, lungs, bone marrow and intestines.</a:t>
            </a:r>
          </a:p>
          <a:p>
            <a:r>
              <a:rPr lang="en-IN" dirty="0" smtClean="0"/>
              <a:t>Active proliferation of the virus in the tissue results in fever.</a:t>
            </a:r>
          </a:p>
          <a:p>
            <a:r>
              <a:rPr lang="en-IN" b="1" dirty="0" smtClean="0"/>
              <a:t>II stage </a:t>
            </a:r>
            <a:r>
              <a:rPr lang="en-IN" dirty="0" smtClean="0"/>
              <a:t>: </a:t>
            </a:r>
            <a:r>
              <a:rPr lang="en-IN" dirty="0" err="1" smtClean="0"/>
              <a:t>Prodromal</a:t>
            </a:r>
            <a:r>
              <a:rPr lang="en-IN" dirty="0" smtClean="0"/>
              <a:t> phase</a:t>
            </a:r>
          </a:p>
          <a:p>
            <a:r>
              <a:rPr lang="en-IN" dirty="0" smtClean="0"/>
              <a:t> There is first rise in temperature - 105-107°C (41-42°C) and lasts for about 3-5 days until the appearance of lesions in the mouth.</a:t>
            </a:r>
          </a:p>
          <a:p>
            <a:r>
              <a:rPr lang="en-IN" dirty="0" smtClean="0"/>
              <a:t>Animal shows depression, restlessness and anorexia.</a:t>
            </a:r>
          </a:p>
          <a:p>
            <a:r>
              <a:rPr lang="en-IN" dirty="0" smtClean="0"/>
              <a:t>Muzzle is dry, starry coat and initial constipation noticed, </a:t>
            </a:r>
            <a:r>
              <a:rPr lang="en-IN" dirty="0" err="1" smtClean="0"/>
              <a:t>Leucopenia</a:t>
            </a:r>
            <a:r>
              <a:rPr lang="en-IN" dirty="0" smtClean="0"/>
              <a:t> with onset of fever and persists till death.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r>
              <a:rPr lang="en-IN" sz="2400" b="1" dirty="0" smtClean="0"/>
              <a:t>III stage : Mucosal phase</a:t>
            </a:r>
          </a:p>
          <a:p>
            <a:r>
              <a:rPr lang="en-IN" sz="2400" dirty="0" smtClean="0"/>
              <a:t> Mouth lesions on the inner lips and adjacent gums. Visible mucous membranes are congested.</a:t>
            </a:r>
          </a:p>
          <a:p>
            <a:r>
              <a:rPr lang="en-IN" sz="2400" dirty="0" smtClean="0"/>
              <a:t>The mouth lesions are greyish foci with necrotic </a:t>
            </a:r>
            <a:r>
              <a:rPr lang="en-IN" sz="2400" dirty="0" err="1" smtClean="0"/>
              <a:t>centers</a:t>
            </a:r>
            <a:r>
              <a:rPr lang="en-IN" sz="2400" dirty="0" smtClean="0"/>
              <a:t> and shallow erosions with bleeding.</a:t>
            </a:r>
          </a:p>
          <a:p>
            <a:r>
              <a:rPr lang="en-IN" sz="2400" dirty="0" smtClean="0"/>
              <a:t>Ulcers with bran like deposits noticed. Smacking as in FMD is not common. Animal is restless and shows excess thirst.</a:t>
            </a:r>
          </a:p>
          <a:p>
            <a:r>
              <a:rPr lang="en-IN" sz="2400" dirty="0" smtClean="0"/>
              <a:t>Temperature is high and recedes after that diarrhoea begins.</a:t>
            </a:r>
          </a:p>
          <a:p>
            <a:r>
              <a:rPr lang="en-IN" sz="2400" dirty="0" smtClean="0"/>
              <a:t>Rapid dehydration, marked weakness and severe progressive emaciation leads to death.</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IV stage : Diarrhoeic phase</a:t>
            </a:r>
          </a:p>
          <a:p>
            <a:r>
              <a:rPr lang="en-IN" dirty="0" smtClean="0"/>
              <a:t>About three days after the appearance of the mucosal ulcers fever regresses and profuse diarrhoea develops.</a:t>
            </a:r>
          </a:p>
          <a:p>
            <a:r>
              <a:rPr lang="en-IN" dirty="0" smtClean="0"/>
              <a:t>The dark fluid faeces often contain mucus, necrotic debris and blood. Dehydration and wasting soon become evident.</a:t>
            </a:r>
          </a:p>
          <a:p>
            <a:r>
              <a:rPr lang="en-IN" dirty="0" smtClean="0"/>
              <a:t>Severely affected animals may collapse and die within 12 days of the onset of clinical signs.</a:t>
            </a:r>
          </a:p>
          <a:p>
            <a:r>
              <a:rPr lang="en-IN" dirty="0" smtClean="0"/>
              <a:t>In surviving animals convalescence lasts several weeks.</a:t>
            </a:r>
          </a:p>
          <a:p>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 stage : Convalescent phase</a:t>
            </a:r>
          </a:p>
          <a:p>
            <a:r>
              <a:rPr lang="en-IN" dirty="0" smtClean="0"/>
              <a:t>Mouth lesions start healing. Rapid regeneration of the affected epithelium noticed.</a:t>
            </a:r>
          </a:p>
          <a:p>
            <a:r>
              <a:rPr lang="en-IN" dirty="0" smtClean="0"/>
              <a:t>Slow recuperation of general health. Mortality in cattle, sheep and goats and pigs is 90%.</a:t>
            </a:r>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b="1" dirty="0" smtClean="0"/>
              <a:t>Clinical Signs</a:t>
            </a:r>
          </a:p>
          <a:p>
            <a:r>
              <a:rPr lang="en-IN" dirty="0" smtClean="0"/>
              <a:t>Fever (104-105 </a:t>
            </a:r>
            <a:r>
              <a:rPr lang="en-IN" baseline="30000" dirty="0" smtClean="0"/>
              <a:t>0</a:t>
            </a:r>
            <a:r>
              <a:rPr lang="en-IN" dirty="0" smtClean="0"/>
              <a:t>F), restlessness, dryness of the muzzle and constipation</a:t>
            </a:r>
          </a:p>
          <a:p>
            <a:r>
              <a:rPr lang="en-IN" dirty="0" smtClean="0"/>
              <a:t>Other signs include photophobia, excessive thirst, starry coat, retarded rumination, anorexia and excessive salivation</a:t>
            </a:r>
          </a:p>
          <a:p>
            <a:r>
              <a:rPr lang="en-IN" dirty="0" smtClean="0"/>
              <a:t>Rashes may develop in those parts of the body where the hair is fine in nature</a:t>
            </a:r>
          </a:p>
          <a:p>
            <a:r>
              <a:rPr lang="en-IN" dirty="0" smtClean="0"/>
              <a:t>Mucous membrane of lips, gums and tongue revealed small vesicles resembling bran like deposits</a:t>
            </a:r>
          </a:p>
          <a:p>
            <a:r>
              <a:rPr lang="en-IN" dirty="0" smtClean="0"/>
              <a:t>'Shooting diarrhoea' with foetid odour</a:t>
            </a:r>
          </a:p>
          <a:p>
            <a:r>
              <a:rPr lang="en-IN" dirty="0" smtClean="0"/>
              <a:t>Dehydration</a:t>
            </a:r>
          </a:p>
          <a:p>
            <a:r>
              <a:rPr lang="en-IN" dirty="0" smtClean="0"/>
              <a:t>Marked leucopoenia with drop in lymphocyte count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dirty="0" smtClean="0"/>
              <a:t>Gross lesions</a:t>
            </a:r>
          </a:p>
          <a:p>
            <a:r>
              <a:rPr lang="en-IN" dirty="0" smtClean="0"/>
              <a:t>Virus produce lesions in the oral mucosa after settling in the cells following a </a:t>
            </a:r>
            <a:r>
              <a:rPr lang="en-IN" dirty="0" err="1" smtClean="0"/>
              <a:t>viremic</a:t>
            </a:r>
            <a:r>
              <a:rPr lang="en-IN" dirty="0" smtClean="0"/>
              <a:t> state</a:t>
            </a:r>
          </a:p>
          <a:p>
            <a:r>
              <a:rPr lang="en-IN" dirty="0" smtClean="0"/>
              <a:t>Fore stomach are free</a:t>
            </a:r>
          </a:p>
          <a:p>
            <a:r>
              <a:rPr lang="en-IN" dirty="0" err="1" smtClean="0"/>
              <a:t>Abomasum</a:t>
            </a:r>
            <a:r>
              <a:rPr lang="en-IN" dirty="0" smtClean="0"/>
              <a:t> reveals necrotic foci and haemorrhagic streaks more seen at the pyloric region.</a:t>
            </a:r>
          </a:p>
          <a:p>
            <a:r>
              <a:rPr lang="en-IN" dirty="0" smtClean="0"/>
              <a:t>Folds of </a:t>
            </a:r>
            <a:r>
              <a:rPr lang="en-IN" dirty="0" err="1" smtClean="0"/>
              <a:t>abomasum</a:t>
            </a:r>
            <a:r>
              <a:rPr lang="en-IN" dirty="0" smtClean="0"/>
              <a:t> are thick and oedematous</a:t>
            </a:r>
          </a:p>
          <a:p>
            <a:r>
              <a:rPr lang="en-IN" dirty="0" smtClean="0"/>
              <a:t>If the disease progress, </a:t>
            </a:r>
            <a:r>
              <a:rPr lang="en-IN" dirty="0" err="1" smtClean="0"/>
              <a:t>abomasal</a:t>
            </a:r>
            <a:r>
              <a:rPr lang="en-IN" dirty="0" smtClean="0"/>
              <a:t> mucosa shows irregular ulcers of different size.</a:t>
            </a:r>
          </a:p>
          <a:p>
            <a:r>
              <a:rPr lang="en-IN" dirty="0" smtClean="0"/>
              <a:t>The virus has got affinity for lymphoid tissue and in the intestine, </a:t>
            </a:r>
            <a:r>
              <a:rPr lang="en-IN" dirty="0" err="1" smtClean="0"/>
              <a:t>peyer's</a:t>
            </a:r>
            <a:r>
              <a:rPr lang="en-IN" dirty="0" smtClean="0"/>
              <a:t> patches are swollen and ulcerated</a:t>
            </a:r>
          </a:p>
          <a:p>
            <a:r>
              <a:rPr lang="en-IN" dirty="0" smtClean="0"/>
              <a:t>Duodenum and ileum revealed streaks of haemorrhages and erosions</a:t>
            </a:r>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dirty="0" smtClean="0"/>
              <a:t>In the large intestine, </a:t>
            </a:r>
            <a:r>
              <a:rPr lang="en-IN" dirty="0" err="1" smtClean="0"/>
              <a:t>ileo</a:t>
            </a:r>
            <a:r>
              <a:rPr lang="en-IN" dirty="0" smtClean="0"/>
              <a:t> </a:t>
            </a:r>
            <a:r>
              <a:rPr lang="en-IN" dirty="0" err="1" smtClean="0"/>
              <a:t>caecal</a:t>
            </a:r>
            <a:r>
              <a:rPr lang="en-IN" dirty="0" smtClean="0"/>
              <a:t> valve may be markedly swollen</a:t>
            </a:r>
          </a:p>
          <a:p>
            <a:r>
              <a:rPr lang="en-IN" dirty="0" smtClean="0"/>
              <a:t>Linear haemorrhages on the folds of mucosa of rectum appear like </a:t>
            </a:r>
            <a:r>
              <a:rPr lang="en-IN" b="1" dirty="0" smtClean="0"/>
              <a:t>'Zebra marking' </a:t>
            </a:r>
            <a:r>
              <a:rPr lang="en-IN" dirty="0" smtClean="0"/>
              <a:t>which is </a:t>
            </a:r>
            <a:r>
              <a:rPr lang="en-IN" dirty="0" err="1" smtClean="0"/>
              <a:t>pathognomonic</a:t>
            </a:r>
            <a:r>
              <a:rPr lang="en-IN" dirty="0" smtClean="0"/>
              <a:t> in </a:t>
            </a:r>
            <a:r>
              <a:rPr lang="en-IN" dirty="0" err="1" smtClean="0"/>
              <a:t>Rinder</a:t>
            </a:r>
            <a:r>
              <a:rPr lang="en-IN" dirty="0" smtClean="0"/>
              <a:t> pest</a:t>
            </a:r>
          </a:p>
          <a:p>
            <a:r>
              <a:rPr lang="en-IN" dirty="0" smtClean="0"/>
              <a:t>Lesions are more severe in large intestine with ulceration and </a:t>
            </a:r>
            <a:r>
              <a:rPr lang="en-IN" dirty="0" err="1" smtClean="0"/>
              <a:t>diphtheitic</a:t>
            </a:r>
            <a:r>
              <a:rPr lang="en-IN" dirty="0" smtClean="0"/>
              <a:t> patches</a:t>
            </a:r>
          </a:p>
          <a:p>
            <a:r>
              <a:rPr lang="en-IN" dirty="0" smtClean="0"/>
              <a:t>Liver: Chronic passive congestion resulting from cardiac and pulmonary complications</a:t>
            </a:r>
          </a:p>
          <a:p>
            <a:r>
              <a:rPr lang="en-IN" dirty="0" err="1" smtClean="0"/>
              <a:t>Petechiae</a:t>
            </a:r>
            <a:r>
              <a:rPr lang="en-IN" dirty="0" smtClean="0"/>
              <a:t> and erosions in the larynx</a:t>
            </a:r>
          </a:p>
          <a:p>
            <a:r>
              <a:rPr lang="en-IN" dirty="0" smtClean="0"/>
              <a:t>Tracheal haemorrhages</a:t>
            </a:r>
          </a:p>
          <a:p>
            <a:r>
              <a:rPr lang="en-IN" dirty="0" smtClean="0"/>
              <a:t>Alveolar and interstitial emphysema</a:t>
            </a:r>
          </a:p>
          <a:p>
            <a:r>
              <a:rPr lang="en-IN" dirty="0" err="1" smtClean="0"/>
              <a:t>Subepithelial</a:t>
            </a:r>
            <a:r>
              <a:rPr lang="en-IN" dirty="0" smtClean="0"/>
              <a:t> and </a:t>
            </a:r>
            <a:r>
              <a:rPr lang="en-IN" dirty="0" err="1" smtClean="0"/>
              <a:t>subendocardial</a:t>
            </a:r>
            <a:r>
              <a:rPr lang="en-IN" dirty="0" smtClean="0"/>
              <a:t> haemorrhages</a:t>
            </a:r>
          </a:p>
          <a:p>
            <a:r>
              <a:rPr lang="en-IN" dirty="0" err="1" smtClean="0"/>
              <a:t>Petechiae</a:t>
            </a:r>
            <a:r>
              <a:rPr lang="en-IN" dirty="0" smtClean="0"/>
              <a:t> and erosions may be seen in the bladder and vagina</a:t>
            </a:r>
          </a:p>
          <a:p>
            <a:r>
              <a:rPr lang="en-IN" dirty="0" smtClean="0"/>
              <a:t>Purulent conjunctivitis and ulceration of cornea may be noticed</a:t>
            </a:r>
          </a:p>
          <a:p>
            <a:r>
              <a:rPr lang="en-IN" dirty="0" smtClean="0"/>
              <a:t>In sheep and goat, mouth lesions are usually not seen</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228600"/>
            <a:ext cx="7772400" cy="1143000"/>
          </a:xfrm>
          <a:noFill/>
          <a:ln/>
        </p:spPr>
        <p:txBody>
          <a:bodyPr lIns="90488" tIns="44450" rIns="90488" bIns="44450" anchor="b"/>
          <a:lstStyle/>
          <a:p>
            <a:r>
              <a:rPr lang="en-US" sz="4800"/>
              <a:t>Host Range</a:t>
            </a:r>
          </a:p>
        </p:txBody>
      </p:sp>
      <p:sp>
        <p:nvSpPr>
          <p:cNvPr id="251907" name="Rectangle 3"/>
          <p:cNvSpPr>
            <a:spLocks noGrp="1" noChangeArrowheads="1"/>
          </p:cNvSpPr>
          <p:nvPr>
            <p:ph idx="1"/>
          </p:nvPr>
        </p:nvSpPr>
        <p:spPr>
          <a:xfrm>
            <a:off x="838200" y="1828800"/>
            <a:ext cx="7696200" cy="4191000"/>
          </a:xfrm>
          <a:noFill/>
          <a:ln/>
        </p:spPr>
        <p:txBody>
          <a:bodyPr lIns="90488" tIns="44450" rIns="90488" bIns="44450"/>
          <a:lstStyle/>
          <a:p>
            <a:pPr>
              <a:buClr>
                <a:srgbClr val="800080"/>
              </a:buClr>
            </a:pPr>
            <a:r>
              <a:rPr lang="en-US"/>
              <a:t>Sheep, goats, and yak are mostly subclinical</a:t>
            </a:r>
          </a:p>
          <a:p>
            <a:pPr>
              <a:buClr>
                <a:srgbClr val="800080"/>
              </a:buClr>
            </a:pPr>
            <a:endParaRPr lang="en-US"/>
          </a:p>
        </p:txBody>
      </p:sp>
      <p:sp>
        <p:nvSpPr>
          <p:cNvPr id="9" name="Footer Placeholder 4"/>
          <p:cNvSpPr>
            <a:spLocks noGrp="1"/>
          </p:cNvSpPr>
          <p:nvPr>
            <p:ph type="ftr" sz="quarter" idx="11"/>
          </p:nvPr>
        </p:nvSpPr>
        <p:spPr/>
        <p:txBody>
          <a:bodyPr/>
          <a:lstStyle/>
          <a:p>
            <a:r>
              <a:rPr lang="en-US" dirty="0"/>
              <a:t>Rinderpest</a:t>
            </a:r>
          </a:p>
        </p:txBody>
      </p:sp>
      <p:pic>
        <p:nvPicPr>
          <p:cNvPr id="251915" name="Picture 11" descr="Yak"/>
          <p:cNvPicPr>
            <a:picLocks noChangeAspect="1" noChangeArrowheads="1"/>
          </p:cNvPicPr>
          <p:nvPr/>
        </p:nvPicPr>
        <p:blipFill>
          <a:blip r:embed="rId3"/>
          <a:srcRect/>
          <a:stretch>
            <a:fillRect/>
          </a:stretch>
        </p:blipFill>
        <p:spPr bwMode="auto">
          <a:xfrm>
            <a:off x="4953000" y="2514600"/>
            <a:ext cx="2214862" cy="1524000"/>
          </a:xfrm>
          <a:prstGeom prst="rect">
            <a:avLst/>
          </a:prstGeom>
          <a:noFill/>
        </p:spPr>
      </p:pic>
      <p:pic>
        <p:nvPicPr>
          <p:cNvPr id="251916" name="Picture 12" descr="SUZ 2+1"/>
          <p:cNvPicPr>
            <a:picLocks noChangeAspect="1" noChangeArrowheads="1"/>
          </p:cNvPicPr>
          <p:nvPr/>
        </p:nvPicPr>
        <p:blipFill>
          <a:blip r:embed="rId4"/>
          <a:srcRect/>
          <a:stretch>
            <a:fillRect/>
          </a:stretch>
        </p:blipFill>
        <p:spPr bwMode="auto">
          <a:xfrm>
            <a:off x="3048000" y="3047999"/>
            <a:ext cx="1603375" cy="2209801"/>
          </a:xfrm>
          <a:prstGeom prst="rect">
            <a:avLst/>
          </a:prstGeom>
          <a:noFill/>
        </p:spPr>
      </p:pic>
      <p:pic>
        <p:nvPicPr>
          <p:cNvPr id="251917" name="Picture 13" descr="SUZ 3+1"/>
          <p:cNvPicPr>
            <a:picLocks noChangeAspect="1" noChangeArrowheads="1"/>
          </p:cNvPicPr>
          <p:nvPr/>
        </p:nvPicPr>
        <p:blipFill>
          <a:blip r:embed="rId5"/>
          <a:srcRect/>
          <a:stretch>
            <a:fillRect/>
          </a:stretch>
        </p:blipFill>
        <p:spPr bwMode="auto">
          <a:xfrm>
            <a:off x="914400" y="3048000"/>
            <a:ext cx="2057400" cy="2259013"/>
          </a:xfrm>
          <a:prstGeom prst="rect">
            <a:avLst/>
          </a:prstGeom>
          <a:noFill/>
        </p:spPr>
      </p:pic>
      <p:sp>
        <p:nvSpPr>
          <p:cNvPr id="251918" name="Rectangle 14"/>
          <p:cNvSpPr>
            <a:spLocks noChangeArrowheads="1"/>
          </p:cNvSpPr>
          <p:nvPr/>
        </p:nvSpPr>
        <p:spPr bwMode="auto">
          <a:xfrm>
            <a:off x="5405438" y="5410200"/>
            <a:ext cx="3738562" cy="214313"/>
          </a:xfrm>
          <a:prstGeom prst="rect">
            <a:avLst/>
          </a:prstGeom>
          <a:noFill/>
          <a:ln w="9525">
            <a:noFill/>
            <a:miter lim="800000"/>
            <a:headEnd/>
            <a:tailEnd/>
          </a:ln>
          <a:effectLst/>
        </p:spPr>
        <p:txBody>
          <a:bodyPr wrap="none">
            <a:spAutoFit/>
          </a:bodyPr>
          <a:lstStyle/>
          <a:p>
            <a:pPr eaLnBrk="1" hangingPunct="1">
              <a:spcBef>
                <a:spcPct val="30000"/>
              </a:spcBef>
            </a:pPr>
            <a:r>
              <a:rPr lang="en-US" sz="800">
                <a:latin typeface="Times New Roman" pitchFamily="18" charset="0"/>
              </a:rPr>
              <a:t>http://www.geo.arizona.edu/dgesl/research/regional/asian_monsoon_dynamics/yak.htm</a:t>
            </a:r>
          </a:p>
        </p:txBody>
      </p:sp>
      <p:pic>
        <p:nvPicPr>
          <p:cNvPr id="10" name="Picture 7" descr="Col%20peccary"/>
          <p:cNvPicPr>
            <a:picLocks noChangeAspect="1" noChangeArrowheads="1"/>
          </p:cNvPicPr>
          <p:nvPr/>
        </p:nvPicPr>
        <p:blipFill>
          <a:blip r:embed="rId6"/>
          <a:srcRect/>
          <a:stretch>
            <a:fillRect/>
          </a:stretch>
        </p:blipFill>
        <p:spPr bwMode="auto">
          <a:xfrm>
            <a:off x="5181600" y="4114800"/>
            <a:ext cx="2463353" cy="1763051"/>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b="1" dirty="0" smtClean="0"/>
              <a:t>Microscopic lesions</a:t>
            </a:r>
          </a:p>
          <a:p>
            <a:r>
              <a:rPr lang="en-IN" dirty="0" smtClean="0"/>
              <a:t>Epithelial surface reveals ulcers, haemorrhages, oedema, necrosis and </a:t>
            </a:r>
            <a:r>
              <a:rPr lang="en-IN" dirty="0" err="1" smtClean="0"/>
              <a:t>leucocytic</a:t>
            </a:r>
            <a:r>
              <a:rPr lang="en-IN" dirty="0" smtClean="0"/>
              <a:t> infiltration along with multinucleated cells</a:t>
            </a:r>
          </a:p>
          <a:p>
            <a:r>
              <a:rPr lang="en-IN" dirty="0" smtClean="0"/>
              <a:t>Eosinophilic </a:t>
            </a:r>
            <a:r>
              <a:rPr lang="en-IN" dirty="0" err="1" smtClean="0"/>
              <a:t>cytoplasmic</a:t>
            </a:r>
            <a:r>
              <a:rPr lang="en-IN" dirty="0" smtClean="0"/>
              <a:t> inclusion bodies form in the mucosal epithelial cells and giant cells. </a:t>
            </a:r>
            <a:r>
              <a:rPr lang="en-IN" dirty="0" err="1" smtClean="0"/>
              <a:t>Intranuclear</a:t>
            </a:r>
            <a:r>
              <a:rPr lang="en-IN" dirty="0" smtClean="0"/>
              <a:t> inclusion bodies are rare.</a:t>
            </a:r>
          </a:p>
          <a:p>
            <a:r>
              <a:rPr lang="en-IN" b="1" dirty="0" smtClean="0"/>
              <a:t>Diagnosis</a:t>
            </a:r>
          </a:p>
          <a:p>
            <a:r>
              <a:rPr lang="en-IN" dirty="0" smtClean="0"/>
              <a:t>Symptoms and lesions</a:t>
            </a:r>
          </a:p>
          <a:p>
            <a:r>
              <a:rPr lang="en-IN" dirty="0" smtClean="0"/>
              <a:t>Complement fixation test (CFT)</a:t>
            </a:r>
          </a:p>
          <a:p>
            <a:r>
              <a:rPr lang="en-IN" dirty="0" smtClean="0"/>
              <a:t>Agar Gel Precipitation Test (AGPT)</a:t>
            </a:r>
          </a:p>
          <a:p>
            <a:r>
              <a:rPr lang="en-IN" dirty="0" smtClean="0"/>
              <a:t>Virus isolation and diagnosis on tissue cultures</a:t>
            </a:r>
          </a:p>
          <a:p>
            <a:r>
              <a:rPr lang="en-IN" dirty="0" smtClean="0"/>
              <a:t>Using specific </a:t>
            </a:r>
            <a:r>
              <a:rPr lang="en-IN" dirty="0" err="1" smtClean="0"/>
              <a:t>cDNA</a:t>
            </a:r>
            <a:r>
              <a:rPr lang="en-IN" dirty="0" smtClean="0"/>
              <a:t> probes, isolates of </a:t>
            </a:r>
            <a:r>
              <a:rPr lang="en-IN" dirty="0" err="1" smtClean="0"/>
              <a:t>rinderpest</a:t>
            </a:r>
            <a:r>
              <a:rPr lang="en-IN" dirty="0" smtClean="0"/>
              <a:t> and PPR viruses can be differentiated presently</a:t>
            </a:r>
          </a:p>
          <a:p>
            <a:r>
              <a:rPr lang="en-IN" dirty="0" smtClean="0"/>
              <a:t>Polymerase chain Reaction (PCR)</a:t>
            </a:r>
          </a:p>
          <a:p>
            <a:r>
              <a:rPr lang="en-US" smtClean="0"/>
              <a:t>Eradicated science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Host Range</a:t>
            </a:r>
          </a:p>
        </p:txBody>
      </p:sp>
      <p:sp>
        <p:nvSpPr>
          <p:cNvPr id="193539" name="Rectangle 3"/>
          <p:cNvSpPr>
            <a:spLocks noGrp="1" noChangeArrowheads="1"/>
          </p:cNvSpPr>
          <p:nvPr>
            <p:ph idx="1"/>
          </p:nvPr>
        </p:nvSpPr>
        <p:spPr>
          <a:xfrm>
            <a:off x="457200" y="1935480"/>
            <a:ext cx="7467600" cy="3931920"/>
          </a:xfrm>
        </p:spPr>
        <p:txBody>
          <a:bodyPr/>
          <a:lstStyle/>
          <a:p>
            <a:r>
              <a:rPr lang="en-US"/>
              <a:t>Camels – asymptomatic infections only</a:t>
            </a:r>
          </a:p>
        </p:txBody>
      </p:sp>
      <p:sp>
        <p:nvSpPr>
          <p:cNvPr id="6" name="Footer Placeholder 4"/>
          <p:cNvSpPr>
            <a:spLocks noGrp="1"/>
          </p:cNvSpPr>
          <p:nvPr>
            <p:ph type="ftr" sz="quarter" idx="11"/>
          </p:nvPr>
        </p:nvSpPr>
        <p:spPr/>
        <p:txBody>
          <a:bodyPr/>
          <a:lstStyle/>
          <a:p>
            <a:r>
              <a:rPr lang="en-US" dirty="0"/>
              <a:t>Rinderpest</a:t>
            </a:r>
          </a:p>
        </p:txBody>
      </p:sp>
      <p:pic>
        <p:nvPicPr>
          <p:cNvPr id="193542" name="Picture 6" descr="SUZ 4+1"/>
          <p:cNvPicPr>
            <a:picLocks noChangeAspect="1" noChangeArrowheads="1"/>
          </p:cNvPicPr>
          <p:nvPr/>
        </p:nvPicPr>
        <p:blipFill>
          <a:blip r:embed="rId2"/>
          <a:srcRect/>
          <a:stretch>
            <a:fillRect/>
          </a:stretch>
        </p:blipFill>
        <p:spPr bwMode="auto">
          <a:xfrm>
            <a:off x="2438400" y="2548340"/>
            <a:ext cx="5410200" cy="38524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7772400" cy="1143000"/>
          </a:xfrm>
          <a:noFill/>
          <a:ln/>
        </p:spPr>
        <p:txBody>
          <a:bodyPr lIns="90488" tIns="44450" rIns="90488" bIns="44450" anchor="b"/>
          <a:lstStyle/>
          <a:p>
            <a:r>
              <a:rPr lang="en-US"/>
              <a:t>Host Range – Wild Animals</a:t>
            </a:r>
            <a:r>
              <a:rPr lang="en-US" sz="4800"/>
              <a:t>  </a:t>
            </a:r>
          </a:p>
        </p:txBody>
      </p:sp>
      <p:sp>
        <p:nvSpPr>
          <p:cNvPr id="47107" name="Rectangle 3"/>
          <p:cNvSpPr>
            <a:spLocks noGrp="1" noChangeArrowheads="1"/>
          </p:cNvSpPr>
          <p:nvPr>
            <p:ph idx="1"/>
          </p:nvPr>
        </p:nvSpPr>
        <p:spPr>
          <a:xfrm>
            <a:off x="1600200" y="1676400"/>
            <a:ext cx="6096000" cy="4191000"/>
          </a:xfrm>
          <a:noFill/>
          <a:ln/>
        </p:spPr>
        <p:txBody>
          <a:bodyPr lIns="90488" tIns="44450" rIns="90488" bIns="44450">
            <a:normAutofit/>
          </a:bodyPr>
          <a:lstStyle/>
          <a:p>
            <a:pPr>
              <a:lnSpc>
                <a:spcPct val="90000"/>
              </a:lnSpc>
              <a:buClr>
                <a:srgbClr val="800080"/>
              </a:buClr>
              <a:buFont typeface="Wingdings" pitchFamily="2" charset="2"/>
              <a:buNone/>
            </a:pPr>
            <a:r>
              <a:rPr lang="en-US" sz="2800" dirty="0"/>
              <a:t>Most cloven-footed wild animals such as bison and deer</a:t>
            </a:r>
          </a:p>
          <a:p>
            <a:pPr>
              <a:lnSpc>
                <a:spcPct val="90000"/>
              </a:lnSpc>
              <a:buClr>
                <a:srgbClr val="800080"/>
              </a:buClr>
            </a:pPr>
            <a:r>
              <a:rPr lang="en-US" sz="2800" dirty="0"/>
              <a:t>Antelope</a:t>
            </a:r>
          </a:p>
          <a:p>
            <a:pPr>
              <a:lnSpc>
                <a:spcPct val="90000"/>
              </a:lnSpc>
              <a:buClr>
                <a:srgbClr val="800080"/>
              </a:buClr>
            </a:pPr>
            <a:r>
              <a:rPr lang="en-US" sz="2800" dirty="0"/>
              <a:t>Wildebeest</a:t>
            </a:r>
          </a:p>
          <a:p>
            <a:pPr>
              <a:lnSpc>
                <a:spcPct val="90000"/>
              </a:lnSpc>
              <a:buClr>
                <a:srgbClr val="800080"/>
              </a:buClr>
            </a:pPr>
            <a:r>
              <a:rPr lang="en-US" sz="2800" smtClean="0"/>
              <a:t>Eland</a:t>
            </a:r>
            <a:endParaRPr lang="en-US" sz="2800" dirty="0"/>
          </a:p>
          <a:p>
            <a:pPr>
              <a:lnSpc>
                <a:spcPct val="90000"/>
              </a:lnSpc>
              <a:buClr>
                <a:srgbClr val="800080"/>
              </a:buClr>
            </a:pPr>
            <a:r>
              <a:rPr lang="en-US" sz="2800" dirty="0"/>
              <a:t>Giraffe</a:t>
            </a:r>
          </a:p>
          <a:p>
            <a:pPr>
              <a:lnSpc>
                <a:spcPct val="90000"/>
              </a:lnSpc>
              <a:buClr>
                <a:srgbClr val="800080"/>
              </a:buClr>
            </a:pPr>
            <a:r>
              <a:rPr lang="en-US" sz="2800" dirty="0"/>
              <a:t>Hippopotamus</a:t>
            </a:r>
          </a:p>
          <a:p>
            <a:pPr>
              <a:lnSpc>
                <a:spcPct val="90000"/>
              </a:lnSpc>
              <a:buClr>
                <a:srgbClr val="800080"/>
              </a:buClr>
            </a:pPr>
            <a:r>
              <a:rPr lang="en-US" sz="2800" dirty="0"/>
              <a:t>Gazelle</a:t>
            </a:r>
          </a:p>
          <a:p>
            <a:pPr>
              <a:lnSpc>
                <a:spcPct val="90000"/>
              </a:lnSpc>
              <a:buClr>
                <a:srgbClr val="800080"/>
              </a:buClr>
            </a:pPr>
            <a:r>
              <a:rPr lang="en-US" sz="2800" dirty="0"/>
              <a:t>Warthog</a:t>
            </a:r>
          </a:p>
          <a:p>
            <a:pPr>
              <a:lnSpc>
                <a:spcPct val="90000"/>
              </a:lnSpc>
              <a:buClr>
                <a:srgbClr val="800080"/>
              </a:buClr>
              <a:buFont typeface="Wingdings" pitchFamily="2" charset="2"/>
              <a:buChar char="Ø"/>
            </a:pPr>
            <a:endParaRPr lang="en-US" sz="2800" dirty="0"/>
          </a:p>
          <a:p>
            <a:pPr>
              <a:lnSpc>
                <a:spcPct val="90000"/>
              </a:lnSpc>
              <a:buClr>
                <a:srgbClr val="800080"/>
              </a:buClr>
              <a:buFont typeface="Wingdings" pitchFamily="2" charset="2"/>
              <a:buChar char="Ø"/>
            </a:pPr>
            <a:endParaRPr lang="en-US" sz="2800" dirty="0"/>
          </a:p>
        </p:txBody>
      </p:sp>
      <p:sp>
        <p:nvSpPr>
          <p:cNvPr id="5" name="Footer Placeholder 4"/>
          <p:cNvSpPr>
            <a:spLocks noGrp="1"/>
          </p:cNvSpPr>
          <p:nvPr>
            <p:ph type="ftr" sz="quarter" idx="11"/>
          </p:nvPr>
        </p:nvSpPr>
        <p:spPr/>
        <p:txBody>
          <a:bodyPr/>
          <a:lstStyle/>
          <a:p>
            <a:r>
              <a:rPr lang="en-US" dirty="0"/>
              <a:t>Rinderpest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lIns="90488" tIns="44450" rIns="90488" bIns="44450" anchor="b"/>
          <a:lstStyle/>
          <a:p>
            <a:r>
              <a:rPr lang="en-US" dirty="0"/>
              <a:t>Transmission</a:t>
            </a:r>
          </a:p>
        </p:txBody>
      </p:sp>
      <p:sp>
        <p:nvSpPr>
          <p:cNvPr id="14339" name="Rectangle 3"/>
          <p:cNvSpPr>
            <a:spLocks noGrp="1" noChangeArrowheads="1"/>
          </p:cNvSpPr>
          <p:nvPr>
            <p:ph type="body" sz="half" idx="1"/>
          </p:nvPr>
        </p:nvSpPr>
        <p:spPr>
          <a:xfrm>
            <a:off x="990600" y="1676400"/>
            <a:ext cx="5108575" cy="4351338"/>
          </a:xfrm>
          <a:noFill/>
          <a:ln/>
        </p:spPr>
        <p:txBody>
          <a:bodyPr lIns="90488" tIns="44450" rIns="90488" bIns="44450"/>
          <a:lstStyle/>
          <a:p>
            <a:pPr>
              <a:lnSpc>
                <a:spcPct val="55000"/>
              </a:lnSpc>
              <a:spcBef>
                <a:spcPct val="100000"/>
              </a:spcBef>
            </a:pPr>
            <a:r>
              <a:rPr lang="en-US" dirty="0"/>
              <a:t>Aerosol</a:t>
            </a:r>
          </a:p>
          <a:p>
            <a:pPr>
              <a:lnSpc>
                <a:spcPct val="55000"/>
              </a:lnSpc>
              <a:spcBef>
                <a:spcPct val="100000"/>
              </a:spcBef>
            </a:pPr>
            <a:r>
              <a:rPr lang="en-US" dirty="0"/>
              <a:t>Vectors </a:t>
            </a:r>
            <a:r>
              <a:rPr lang="en-US" dirty="0" smtClean="0"/>
              <a:t>–</a:t>
            </a:r>
            <a:r>
              <a:rPr lang="en-US" dirty="0" err="1"/>
              <a:t>T</a:t>
            </a:r>
            <a:r>
              <a:rPr lang="en-US" dirty="0" err="1" smtClean="0"/>
              <a:t>abanids</a:t>
            </a:r>
            <a:r>
              <a:rPr lang="en-US" dirty="0"/>
              <a:t>*</a:t>
            </a:r>
          </a:p>
          <a:p>
            <a:pPr>
              <a:lnSpc>
                <a:spcPct val="55000"/>
              </a:lnSpc>
              <a:spcBef>
                <a:spcPct val="100000"/>
              </a:spcBef>
            </a:pPr>
            <a:r>
              <a:rPr lang="en-US" dirty="0"/>
              <a:t>Ingestion</a:t>
            </a:r>
          </a:p>
          <a:p>
            <a:pPr>
              <a:lnSpc>
                <a:spcPct val="55000"/>
              </a:lnSpc>
              <a:spcBef>
                <a:spcPct val="100000"/>
              </a:spcBef>
            </a:pPr>
            <a:r>
              <a:rPr lang="en-US" dirty="0" err="1"/>
              <a:t>Fomites</a:t>
            </a:r>
            <a:endParaRPr lang="en-US" dirty="0"/>
          </a:p>
          <a:p>
            <a:pPr>
              <a:lnSpc>
                <a:spcPct val="55000"/>
              </a:lnSpc>
              <a:spcBef>
                <a:spcPct val="100000"/>
              </a:spcBef>
              <a:buFont typeface="Wingdings" pitchFamily="2" charset="2"/>
              <a:buNone/>
            </a:pPr>
            <a:endParaRPr lang="en-US" dirty="0"/>
          </a:p>
        </p:txBody>
      </p:sp>
      <p:sp>
        <p:nvSpPr>
          <p:cNvPr id="6" name="Footer Placeholder 5"/>
          <p:cNvSpPr>
            <a:spLocks noGrp="1"/>
          </p:cNvSpPr>
          <p:nvPr>
            <p:ph type="ftr" sz="quarter" idx="11"/>
          </p:nvPr>
        </p:nvSpPr>
        <p:spPr/>
        <p:txBody>
          <a:bodyPr/>
          <a:lstStyle/>
          <a:p>
            <a:r>
              <a:rPr lang="en-US" dirty="0"/>
              <a:t>Rinderpest</a:t>
            </a:r>
          </a:p>
        </p:txBody>
      </p:sp>
      <p:pic>
        <p:nvPicPr>
          <p:cNvPr id="14342" name="Picture 6" descr="stomoxys"/>
          <p:cNvPicPr>
            <a:picLocks noChangeAspect="1" noChangeArrowheads="1"/>
          </p:cNvPicPr>
          <p:nvPr/>
        </p:nvPicPr>
        <p:blipFill>
          <a:blip r:embed="rId3"/>
          <a:srcRect/>
          <a:stretch>
            <a:fillRect/>
          </a:stretch>
        </p:blipFill>
        <p:spPr bwMode="auto">
          <a:xfrm rot="10800000">
            <a:off x="4876800" y="2057400"/>
            <a:ext cx="962025" cy="1285875"/>
          </a:xfrm>
          <a:prstGeom prst="rect">
            <a:avLst/>
          </a:prstGeom>
          <a:noFill/>
        </p:spPr>
      </p:pic>
      <p:sp>
        <p:nvSpPr>
          <p:cNvPr id="7" name="Rectangle 6"/>
          <p:cNvSpPr/>
          <p:nvPr/>
        </p:nvSpPr>
        <p:spPr>
          <a:xfrm rot="10800000" flipV="1">
            <a:off x="2057400" y="3881938"/>
            <a:ext cx="4800600" cy="1200329"/>
          </a:xfrm>
          <a:prstGeom prst="rect">
            <a:avLst/>
          </a:prstGeom>
        </p:spPr>
        <p:txBody>
          <a:bodyPr wrap="square">
            <a:spAutoFit/>
          </a:bodyPr>
          <a:lstStyle/>
          <a:p>
            <a:r>
              <a:rPr lang="en-US" dirty="0" err="1" smtClean="0"/>
              <a:t>Krinsky</a:t>
            </a:r>
            <a:r>
              <a:rPr lang="en-US" dirty="0" smtClean="0"/>
              <a:t>, W.L. (1976) Animal disease agents transmitted by horse flies and deer flies (</a:t>
            </a:r>
            <a:r>
              <a:rPr lang="en-US" dirty="0" err="1" smtClean="0"/>
              <a:t>Diptera</a:t>
            </a:r>
            <a:r>
              <a:rPr lang="en-US" dirty="0" smtClean="0"/>
              <a:t>: </a:t>
            </a:r>
            <a:r>
              <a:rPr lang="en-US" dirty="0" err="1" smtClean="0"/>
              <a:t>Tabanidae</a:t>
            </a:r>
            <a:r>
              <a:rPr lang="en-US" dirty="0" smtClean="0"/>
              <a:t>).  Journal of Medical Entomology  13(3): 225-275</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2578</Words>
  <Application>Microsoft Office PowerPoint</Application>
  <PresentationFormat>On-screen Show (4:3)</PresentationFormat>
  <Paragraphs>562</Paragraphs>
  <Slides>60</Slides>
  <Notes>35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Rinderpest</vt:lpstr>
      <vt:lpstr>Rinderpest</vt:lpstr>
      <vt:lpstr>Rinderpest</vt:lpstr>
      <vt:lpstr>Also known as “cattle plague” </vt:lpstr>
      <vt:lpstr>Host Range</vt:lpstr>
      <vt:lpstr>Host Range</vt:lpstr>
      <vt:lpstr>Host Range</vt:lpstr>
      <vt:lpstr>Host Range – Wild Animals  </vt:lpstr>
      <vt:lpstr>Transmission</vt:lpstr>
      <vt:lpstr>Transmission</vt:lpstr>
      <vt:lpstr>Incubation period</vt:lpstr>
      <vt:lpstr> Pathogenesis </vt:lpstr>
      <vt:lpstr>Slide 13</vt:lpstr>
      <vt:lpstr>General Clinical signs</vt:lpstr>
      <vt:lpstr>Clinical Signs in cattle</vt:lpstr>
      <vt:lpstr>Clinical signs in cattle</vt:lpstr>
      <vt:lpstr>Clinical Signs in cattle (Peracute Form)</vt:lpstr>
      <vt:lpstr>Clinical Signs in cattle (Acute Form)</vt:lpstr>
      <vt:lpstr>Clinical Signs in cattle (Acute Form)</vt:lpstr>
      <vt:lpstr> Clinical Signs in cattle (Acute Form)</vt:lpstr>
      <vt:lpstr>Clinical Signs</vt:lpstr>
      <vt:lpstr>Clinical Signs</vt:lpstr>
      <vt:lpstr>Clinical Signs</vt:lpstr>
      <vt:lpstr>Clinical Signs</vt:lpstr>
      <vt:lpstr>Clinical Signs</vt:lpstr>
      <vt:lpstr>Clinical Signs</vt:lpstr>
      <vt:lpstr>Clinical Signs</vt:lpstr>
      <vt:lpstr>Clinical Signs</vt:lpstr>
      <vt:lpstr>Clinical Signs</vt:lpstr>
      <vt:lpstr>Clinical Signs</vt:lpstr>
      <vt:lpstr>Slide 31</vt:lpstr>
      <vt:lpstr>Clinical Signs</vt:lpstr>
      <vt:lpstr>Convalescence</vt:lpstr>
      <vt:lpstr>Convalescence</vt:lpstr>
      <vt:lpstr>Clinical Signs</vt:lpstr>
      <vt:lpstr>Slide 36</vt:lpstr>
      <vt:lpstr>Slide 37</vt:lpstr>
      <vt:lpstr>Lesions</vt:lpstr>
      <vt:lpstr>Slide 39</vt:lpstr>
      <vt:lpstr>Slide 40</vt:lpstr>
      <vt:lpstr>Slide 41</vt:lpstr>
      <vt:lpstr>Slide 42</vt:lpstr>
      <vt:lpstr>Slide 43</vt:lpstr>
      <vt:lpstr>Slide 44</vt:lpstr>
      <vt:lpstr>Diagnosis</vt:lpstr>
      <vt:lpstr>Differential Diagnosis</vt:lpstr>
      <vt:lpstr>Differential Diagnosis</vt:lpstr>
      <vt:lpstr>Diagnostic Tests</vt:lpstr>
      <vt:lpstr>RINDERPEST</vt:lpstr>
      <vt:lpstr>Slide 50</vt:lpstr>
      <vt:lpstr>Slide 51</vt:lpstr>
      <vt:lpstr>Slide 52</vt:lpstr>
      <vt:lpstr>The course of the disease comprises of 4 stages. </vt:lpstr>
      <vt:lpstr>Slide 54</vt:lpstr>
      <vt:lpstr>Slide 55</vt:lpstr>
      <vt:lpstr>Slide 56</vt:lpstr>
      <vt:lpstr>Slide 57</vt:lpstr>
      <vt:lpstr>Slide 58</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Rinderpest</dc:title>
  <dc:creator>Dell</dc:creator>
  <cp:lastModifiedBy>Dell</cp:lastModifiedBy>
  <cp:revision>1</cp:revision>
  <dcterms:created xsi:type="dcterms:W3CDTF">2006-08-16T00:00:00Z</dcterms:created>
  <dcterms:modified xsi:type="dcterms:W3CDTF">2009-08-19T19:37:33Z</dcterms:modified>
</cp:coreProperties>
</file>