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4"/>
  </p:notesMasterIdLst>
  <p:handoutMasterIdLst>
    <p:handoutMasterId r:id="rId25"/>
  </p:handoutMasterIdLst>
  <p:sldIdLst>
    <p:sldId id="361" r:id="rId2"/>
    <p:sldId id="500" r:id="rId3"/>
    <p:sldId id="481" r:id="rId4"/>
    <p:sldId id="482" r:id="rId5"/>
    <p:sldId id="483" r:id="rId6"/>
    <p:sldId id="484" r:id="rId7"/>
    <p:sldId id="485" r:id="rId8"/>
    <p:sldId id="486" r:id="rId9"/>
    <p:sldId id="487" r:id="rId10"/>
    <p:sldId id="488" r:id="rId11"/>
    <p:sldId id="489" r:id="rId12"/>
    <p:sldId id="490" r:id="rId13"/>
    <p:sldId id="491" r:id="rId14"/>
    <p:sldId id="492" r:id="rId15"/>
    <p:sldId id="493" r:id="rId16"/>
    <p:sldId id="494" r:id="rId17"/>
    <p:sldId id="495" r:id="rId18"/>
    <p:sldId id="496" r:id="rId19"/>
    <p:sldId id="497" r:id="rId20"/>
    <p:sldId id="498" r:id="rId21"/>
    <p:sldId id="499" r:id="rId22"/>
    <p:sldId id="391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205" autoAdjust="0"/>
    <p:restoredTop sz="86427" autoAdjust="0"/>
  </p:normalViewPr>
  <p:slideViewPr>
    <p:cSldViewPr>
      <p:cViewPr varScale="1">
        <p:scale>
          <a:sx n="64" d="100"/>
          <a:sy n="64" d="100"/>
        </p:scale>
        <p:origin x="129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DFE451-AF16-4EC6-8FB4-7486BCE1B786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81BDBA-9E59-4238-A09D-7432336A337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886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49C381F-E75F-4EF9-95DC-2DFDCFD6A6C5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C22391-F062-4485-B1BA-127C2904BA5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812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3982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A14094-1F9B-4F2C-8270-AFEF0F33D0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00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22391-F062-4485-B1BA-127C2904BA5D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5632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073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66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9047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7915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4598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45585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3044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46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09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10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6875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64454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21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579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887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148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7A148-B53C-43B4-BD5F-E85D58A44C20}" type="datetimeFigureOut">
              <a:rPr lang="en-IN" smtClean="0"/>
              <a:t>29-03-2020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7696A-AAB0-47F9-9045-2A2D65E91FE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55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asu.org.in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gif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745777"/>
            <a:ext cx="5943600" cy="209192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Dr. AJIT KUMAR</a:t>
            </a:r>
          </a:p>
          <a:p>
            <a:pPr algn="ctr" eaLnBrk="1" hangingPunct="1">
              <a:lnSpc>
                <a:spcPct val="80000"/>
              </a:lnSpc>
            </a:pPr>
            <a:r>
              <a:rPr lang="pt-BR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HoD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Department of </a:t>
            </a:r>
            <a:r>
              <a:rPr lang="en-US" sz="2400" b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Parasitology</a:t>
            </a:r>
            <a:endParaRPr lang="en-US" sz="2400" b="1" dirty="0" smtClean="0">
              <a:solidFill>
                <a:srgbClr val="7030A0"/>
              </a:solidFill>
              <a:latin typeface="Arial Black" panose="020B0A04020102020204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Veterinary College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Bihar Animal Sciences University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sz="24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Patna-800014</a:t>
            </a: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622232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7030A0"/>
                </a:solidFill>
                <a:latin typeface="Arial Rounded MT Bold" pitchFamily="34" charset="0"/>
              </a:rPr>
              <a:t>Sarcocystis</a:t>
            </a:r>
            <a:r>
              <a:rPr lang="en-US" sz="4000" b="1" i="1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endParaRPr lang="en-US" sz="4000" b="1" i="1" dirty="0" smtClean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pic>
        <p:nvPicPr>
          <p:cNvPr id="10" name="Picture 9" descr="Bihar Animal Sciences University | बिहार पशु विज्ञान विश्वविद्यालय">
            <a:hlinkClick r:id="rId3" tooltip="&quot;Bihar Animal Sciences University | बिहार पशु विज्ञान विश्वविद्यालय - 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6313" y="265552"/>
            <a:ext cx="1149087" cy="119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Colour Logofinal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8574" y="212323"/>
            <a:ext cx="1099890" cy="124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  <p:pic>
        <p:nvPicPr>
          <p:cNvPr id="9" name="Picture 8" descr="Sarcocystosis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686798"/>
            <a:ext cx="4752528" cy="278010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Sarcocystis cyst from cattle heart muscle sample by histological ...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622" y="2215394"/>
            <a:ext cx="1729556" cy="1344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1461379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Infective stages of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spp.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3200" b="1" dirty="0" smtClean="0">
                <a:solidFill>
                  <a:srgbClr val="FFC000"/>
                </a:solidFill>
                <a:latin typeface="Arial Rounded MT Bold" pitchFamily="34" charset="0"/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Infective stage for definitive hosts – </a:t>
            </a:r>
          </a:p>
          <a:p>
            <a:pPr marL="342900" lvl="0" indent="-342900" algn="just"/>
            <a:r>
              <a:rPr lang="en-US" sz="3200" b="1" dirty="0">
                <a:solidFill>
                  <a:srgbClr val="FFFF00"/>
                </a:solidFill>
                <a:latin typeface="Arial Rounded MT Bold" pitchFamily="34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Arial Rounded MT Bold" pitchFamily="34" charset="0"/>
              </a:rPr>
              <a:t>                               </a:t>
            </a:r>
            <a:r>
              <a:rPr lang="en-US" sz="3200" b="1" dirty="0" smtClean="0">
                <a:solidFill>
                  <a:srgbClr val="7030A0"/>
                </a:solidFill>
                <a:latin typeface="Arial Rounded MT Bold" pitchFamily="34" charset="0"/>
              </a:rPr>
              <a:t>Cyst containing </a:t>
            </a:r>
            <a:r>
              <a:rPr lang="en-US" sz="3200" b="1" dirty="0" err="1" smtClean="0">
                <a:solidFill>
                  <a:srgbClr val="7030A0"/>
                </a:solidFill>
                <a:latin typeface="Arial Rounded MT Bold" pitchFamily="34" charset="0"/>
              </a:rPr>
              <a:t>bradyzoites</a:t>
            </a:r>
            <a:r>
              <a:rPr lang="en-US" sz="3200" b="1" dirty="0">
                <a:solidFill>
                  <a:srgbClr val="7030A0"/>
                </a:solidFill>
                <a:latin typeface="Arial Rounded MT Bold" pitchFamily="34" charset="0"/>
              </a:rPr>
              <a:t>.</a:t>
            </a:r>
            <a:endParaRPr lang="en-US" sz="3200" b="1" dirty="0" smtClean="0">
              <a:solidFill>
                <a:srgbClr val="7030A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r>
              <a:rPr lang="en-US" sz="3200" b="1" dirty="0" smtClean="0">
                <a:solidFill>
                  <a:srgbClr val="FFC000"/>
                </a:solidFill>
                <a:latin typeface="Arial Rounded MT Bold" pitchFamily="34" charset="0"/>
              </a:rPr>
              <a:t>    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Infective stage for Intermediate host-  </a:t>
            </a:r>
            <a:r>
              <a:rPr lang="en-US" sz="3200" b="1" dirty="0" smtClean="0">
                <a:solidFill>
                  <a:srgbClr val="FFFF00"/>
                </a:solidFill>
                <a:latin typeface="Arial Rounded MT Bold" pitchFamily="34" charset="0"/>
              </a:rPr>
              <a:t>                         </a:t>
            </a:r>
          </a:p>
          <a:p>
            <a:pPr marL="342900" lvl="0" indent="-342900" algn="just"/>
            <a:r>
              <a:rPr lang="en-US" sz="3200" b="1" dirty="0">
                <a:solidFill>
                  <a:srgbClr val="FFFF00"/>
                </a:solidFill>
                <a:latin typeface="Arial Rounded MT Bold" pitchFamily="34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Arial Rounded MT Bold" pitchFamily="34" charset="0"/>
              </a:rPr>
              <a:t>                                     </a:t>
            </a:r>
            <a:r>
              <a:rPr lang="en-US" sz="3200" b="1" dirty="0" err="1" smtClean="0">
                <a:solidFill>
                  <a:srgbClr val="002060"/>
                </a:solidFill>
                <a:latin typeface="Arial Rounded MT Bold" pitchFamily="34" charset="0"/>
              </a:rPr>
              <a:t>Sporulated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 oocysts.</a:t>
            </a:r>
            <a:endParaRPr lang="en-US" sz="2800" b="1" dirty="0" smtClean="0">
              <a:solidFill>
                <a:srgbClr val="00206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27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Transmission of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spp.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Transmission of infection :- </a:t>
            </a: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latin typeface="Arial Rounded MT Bold" pitchFamily="34" charset="0"/>
              </a:rPr>
              <a:t>    Final hosts get infection by the ingestion of </a:t>
            </a:r>
            <a:r>
              <a:rPr lang="en-US" sz="3200" b="1" dirty="0" err="1" smtClean="0">
                <a:latin typeface="Arial Rounded MT Bold" pitchFamily="34" charset="0"/>
              </a:rPr>
              <a:t>sarcocysts</a:t>
            </a:r>
            <a:r>
              <a:rPr lang="en-US" sz="3200" b="1" dirty="0" smtClean="0">
                <a:latin typeface="Arial Rounded MT Bold" pitchFamily="34" charset="0"/>
              </a:rPr>
              <a:t> or </a:t>
            </a:r>
            <a:r>
              <a:rPr lang="en-US" sz="3200" b="1" dirty="0" err="1" smtClean="0">
                <a:latin typeface="Arial Rounded MT Bold" pitchFamily="34" charset="0"/>
              </a:rPr>
              <a:t>bradyzoites</a:t>
            </a:r>
            <a:r>
              <a:rPr lang="en-US" sz="3200" b="1" dirty="0" smtClean="0">
                <a:latin typeface="Arial Rounded MT Bold" pitchFamily="34" charset="0"/>
              </a:rPr>
              <a:t>  containing meat.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   Intermediate hosts get infection by the ingestion of </a:t>
            </a: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sporulated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oocysts containing feed and water.</a:t>
            </a:r>
            <a:endParaRPr lang="en-US" sz="2800" b="1" dirty="0" smtClean="0">
              <a:solidFill>
                <a:srgbClr val="0070C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52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Life-</a:t>
            </a:r>
            <a:r>
              <a:rPr lang="en-US" sz="3200" dirty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cycle of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spp.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  <a:r>
              <a:rPr lang="en-US" sz="3200" b="1" dirty="0" smtClean="0">
                <a:latin typeface="Arial Rounded MT Bold" pitchFamily="34" charset="0"/>
              </a:rPr>
              <a:t>Final hosts get infection by the ingestion of </a:t>
            </a:r>
            <a:r>
              <a:rPr lang="en-US" sz="3200" b="1" dirty="0" err="1" smtClean="0">
                <a:latin typeface="Arial Rounded MT Bold" pitchFamily="34" charset="0"/>
              </a:rPr>
              <a:t>sracocyst</a:t>
            </a:r>
            <a:r>
              <a:rPr lang="en-US" sz="3200" b="1" dirty="0" smtClean="0">
                <a:latin typeface="Arial Rounded MT Bold" pitchFamily="34" charset="0"/>
              </a:rPr>
              <a:t> or </a:t>
            </a:r>
            <a:r>
              <a:rPr lang="en-US" sz="3200" b="1" dirty="0" err="1" smtClean="0">
                <a:latin typeface="Arial Rounded MT Bold" pitchFamily="34" charset="0"/>
              </a:rPr>
              <a:t>bradyzoityes</a:t>
            </a:r>
            <a:r>
              <a:rPr lang="en-US" sz="3200" b="1" dirty="0" smtClean="0">
                <a:latin typeface="Arial Rounded MT Bold" pitchFamily="34" charset="0"/>
              </a:rPr>
              <a:t>  containing meat. of infected intermediate host.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Bradyzoites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are liberated from the </a:t>
            </a: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sarcocysts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after digestion by the G.I. juices.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err="1" smtClean="0">
                <a:solidFill>
                  <a:srgbClr val="002060"/>
                </a:solidFill>
                <a:latin typeface="Arial Rounded MT Bold" pitchFamily="34" charset="0"/>
              </a:rPr>
              <a:t>Bradyzoites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 enter lamina </a:t>
            </a:r>
            <a:r>
              <a:rPr lang="en-US" sz="3200" b="1" dirty="0" err="1" smtClean="0">
                <a:solidFill>
                  <a:srgbClr val="002060"/>
                </a:solidFill>
                <a:latin typeface="Arial Rounded MT Bold" pitchFamily="34" charset="0"/>
              </a:rPr>
              <a:t>propia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 of villi and small intestine and form micro - and </a:t>
            </a:r>
            <a:r>
              <a:rPr lang="en-US" sz="3200" b="1" dirty="0" err="1" smtClean="0">
                <a:solidFill>
                  <a:srgbClr val="002060"/>
                </a:solidFill>
                <a:latin typeface="Arial Rounded MT Bold" pitchFamily="34" charset="0"/>
              </a:rPr>
              <a:t>macrogamonts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239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>
                <a:solidFill>
                  <a:srgbClr val="7030A0"/>
                </a:solidFill>
                <a:latin typeface="Arial Black" pitchFamily="34" charset="0"/>
              </a:rPr>
              <a:t>Life-cycle of </a:t>
            </a:r>
            <a:r>
              <a:rPr lang="en-IN" sz="32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IN" sz="3200" dirty="0" smtClean="0">
                <a:solidFill>
                  <a:srgbClr val="7030A0"/>
                </a:solidFill>
                <a:latin typeface="Arial Black" pitchFamily="34" charset="0"/>
              </a:rPr>
              <a:t> spp.</a:t>
            </a:r>
            <a:endParaRPr lang="en-IN" sz="32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196752"/>
            <a:ext cx="6629400" cy="5257800"/>
          </a:xfr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3358731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spp.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latin typeface="Arial Rounded MT Bold" pitchFamily="34" charset="0"/>
              </a:rPr>
              <a:t>    Fusion of micro and </a:t>
            </a:r>
            <a:r>
              <a:rPr lang="en-US" sz="3200" b="1" dirty="0" err="1" smtClean="0">
                <a:latin typeface="Arial Rounded MT Bold" pitchFamily="34" charset="0"/>
              </a:rPr>
              <a:t>macrogamets</a:t>
            </a:r>
            <a:r>
              <a:rPr lang="en-US" sz="3200" b="1" dirty="0" smtClean="0">
                <a:latin typeface="Arial Rounded MT Bold" pitchFamily="34" charset="0"/>
              </a:rPr>
              <a:t> results formation of oocyst which </a:t>
            </a:r>
            <a:r>
              <a:rPr lang="en-US" sz="3200" b="1" dirty="0" err="1" smtClean="0">
                <a:latin typeface="Arial Rounded MT Bold" pitchFamily="34" charset="0"/>
              </a:rPr>
              <a:t>sporulated</a:t>
            </a:r>
            <a:r>
              <a:rPr lang="en-US" sz="3200" b="1" dirty="0" smtClean="0">
                <a:latin typeface="Arial Rounded MT Bold" pitchFamily="34" charset="0"/>
              </a:rPr>
              <a:t> in the intestine and free </a:t>
            </a:r>
            <a:r>
              <a:rPr lang="en-US" sz="3200" b="1" dirty="0" err="1" smtClean="0">
                <a:latin typeface="Arial Rounded MT Bold" pitchFamily="34" charset="0"/>
              </a:rPr>
              <a:t>sporocyst</a:t>
            </a:r>
            <a:r>
              <a:rPr lang="en-US" sz="3200" b="1" dirty="0" smtClean="0">
                <a:latin typeface="Arial Rounded MT Bold" pitchFamily="34" charset="0"/>
              </a:rPr>
              <a:t> are passed with faces of the infected hosts.</a:t>
            </a: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Intermediate host  get infection by the ingestion of </a:t>
            </a:r>
            <a:r>
              <a:rPr lang="en-US" sz="3200" b="1" dirty="0" err="1" smtClean="0">
                <a:solidFill>
                  <a:srgbClr val="002060"/>
                </a:solidFill>
                <a:latin typeface="Arial Rounded MT Bold" pitchFamily="34" charset="0"/>
              </a:rPr>
              <a:t>sporulated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 Rounded MT Bold" pitchFamily="34" charset="0"/>
              </a:rPr>
              <a:t>oocysts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 containing feed and water.</a:t>
            </a:r>
          </a:p>
          <a:p>
            <a:pPr lvl="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3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spp.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 marL="34290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FFC000"/>
                </a:solidFill>
                <a:latin typeface="Arial Rounded MT Bold" pitchFamily="34" charset="0"/>
              </a:rPr>
              <a:t>  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After </a:t>
            </a:r>
            <a:r>
              <a:rPr lang="en-US" sz="3200" b="1" dirty="0" err="1" smtClean="0">
                <a:solidFill>
                  <a:srgbClr val="002060"/>
                </a:solidFill>
                <a:latin typeface="Arial Rounded MT Bold" pitchFamily="34" charset="0"/>
              </a:rPr>
              <a:t>excystation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 Rounded MT Bold" pitchFamily="34" charset="0"/>
              </a:rPr>
              <a:t>sporozoites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  are released and enter capillaries of the different organs.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FFC000"/>
                </a:solidFill>
                <a:latin typeface="Arial Rounded MT Bold" pitchFamily="34" charset="0"/>
              </a:rPr>
              <a:t>   </a:t>
            </a: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Sporozoites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after </a:t>
            </a: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schizogony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process  form </a:t>
            </a: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merozoites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which transform into </a:t>
            </a: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sarcocysts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 in the muscles cells of tongue, heart, </a:t>
            </a: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diaphgram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etc.</a:t>
            </a:r>
            <a:endParaRPr lang="en-US" sz="2800" b="1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3200" b="1" dirty="0" smtClean="0">
              <a:solidFill>
                <a:srgbClr val="0070C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54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096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spp.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Pathogenesis &amp; Symptoms –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i="1" dirty="0" err="1" smtClean="0">
                <a:solidFill>
                  <a:srgbClr val="002060"/>
                </a:solidFill>
                <a:latin typeface="Arial Black" pitchFamily="34" charset="0"/>
              </a:rPr>
              <a:t>Sarcocystis</a:t>
            </a:r>
            <a:r>
              <a:rPr lang="en-US" sz="2400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Arial Black" pitchFamily="34" charset="0"/>
              </a:rPr>
              <a:t>cruzi</a:t>
            </a:r>
            <a:r>
              <a:rPr lang="en-US" sz="2400" i="1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is the </a:t>
            </a:r>
            <a:r>
              <a:rPr lang="en-US" sz="2400" b="1" dirty="0" smtClean="0">
                <a:solidFill>
                  <a:srgbClr val="002060"/>
                </a:solidFill>
                <a:latin typeface="Arial Black" pitchFamily="34" charset="0"/>
              </a:rPr>
              <a:t>most pathogenic species </a:t>
            </a: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in cattle.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endParaRPr lang="en-US" sz="2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Symptoms include anorexia, fever, marked loss of hair at the end of the tail often in cattle,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submandibular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oedema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, exophthalmia,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haemorrhages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on the serous surface of viscera,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neurolical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signs,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Lymphadenopathy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enlargement of lymph nodes, cysts in myocardium,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oesophagus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, tongue and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masseter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muscles and abortion in breeding stock.</a:t>
            </a:r>
          </a:p>
          <a:p>
            <a:pPr marL="342900" indent="-342900" algn="just">
              <a:buFont typeface="Courier New" panose="02070309020205020404" pitchFamily="49" charset="0"/>
              <a:buChar char="o"/>
            </a:pP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It caused disease in cattle </a:t>
            </a:r>
            <a:r>
              <a:rPr lang="en-US" sz="2800" b="1" dirty="0" smtClean="0">
                <a:solidFill>
                  <a:srgbClr val="7030A0"/>
                </a:solidFill>
                <a:latin typeface="Arial Black" pitchFamily="34" charset="0"/>
              </a:rPr>
              <a:t>is </a:t>
            </a:r>
            <a:r>
              <a:rPr lang="en-US" sz="2800" b="1" dirty="0" smtClean="0">
                <a:solidFill>
                  <a:srgbClr val="7030A0"/>
                </a:solidFill>
              </a:rPr>
              <a:t> known as </a:t>
            </a:r>
            <a:r>
              <a:rPr lang="en-US" sz="2800" b="1" dirty="0" err="1" smtClean="0">
                <a:solidFill>
                  <a:srgbClr val="7030A0"/>
                </a:solidFill>
              </a:rPr>
              <a:t>Dalmeny</a:t>
            </a:r>
            <a:r>
              <a:rPr lang="en-US" sz="2800" b="1" dirty="0" smtClean="0">
                <a:solidFill>
                  <a:srgbClr val="7030A0"/>
                </a:solidFill>
              </a:rPr>
              <a:t> disease in Canada, USA and UK.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en-US" sz="2400" dirty="0" smtClean="0">
              <a:latin typeface="Arial Black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endParaRPr lang="en-US" dirty="0" smtClean="0"/>
          </a:p>
          <a:p>
            <a:pPr marL="342900" indent="-342900" algn="just">
              <a:buFont typeface="Wingdings" pitchFamily="2" charset="2"/>
              <a:buChar char="ü"/>
            </a:pPr>
            <a:endParaRPr lang="en-US" dirty="0" smtClean="0"/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60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spp.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4000" cy="57150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Pathogenesis &amp; Symptoms –</a:t>
            </a: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latin typeface="Arial Black" pitchFamily="34" charset="0"/>
              </a:rPr>
              <a:t>tenella</a:t>
            </a:r>
            <a:r>
              <a:rPr lang="en-US" sz="24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is most pathogenic species of sheep  which caused abortion, </a:t>
            </a:r>
            <a:r>
              <a:rPr lang="en-US" sz="2400" dirty="0" err="1" smtClean="0">
                <a:solidFill>
                  <a:srgbClr val="7030A0"/>
                </a:solidFill>
                <a:latin typeface="Arial Black" pitchFamily="34" charset="0"/>
              </a:rPr>
              <a:t>myositis</a:t>
            </a:r>
            <a:r>
              <a:rPr lang="en-US" sz="2400" dirty="0" smtClean="0">
                <a:solidFill>
                  <a:srgbClr val="7030A0"/>
                </a:solidFill>
                <a:latin typeface="Arial Black" pitchFamily="34" charset="0"/>
              </a:rPr>
              <a:t>, encephalomyelitis  and </a:t>
            </a:r>
            <a:r>
              <a:rPr lang="en-US" sz="2400" b="1" dirty="0" smtClean="0">
                <a:solidFill>
                  <a:srgbClr val="7030A0"/>
                </a:solidFill>
                <a:latin typeface="Arial Black" pitchFamily="34" charset="0"/>
              </a:rPr>
              <a:t>dog sitting posture in lamb.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2400" i="1" dirty="0" smtClean="0">
              <a:latin typeface="Arial Black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400" i="1" dirty="0" err="1" smtClean="0">
                <a:solidFill>
                  <a:srgbClr val="0070C0"/>
                </a:solidFill>
                <a:latin typeface="Arial Black" pitchFamily="34" charset="0"/>
              </a:rPr>
              <a:t>Sarcocystis</a:t>
            </a:r>
            <a:r>
              <a:rPr lang="en-US" sz="2400" i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400" i="1" dirty="0" err="1" smtClean="0">
                <a:solidFill>
                  <a:srgbClr val="0070C0"/>
                </a:solidFill>
                <a:latin typeface="Arial Black" pitchFamily="34" charset="0"/>
              </a:rPr>
              <a:t>neurona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causes a serious neurological disease of horses called </a:t>
            </a:r>
            <a:r>
              <a:rPr lang="en-US" sz="2400" b="1" u="sng" dirty="0" smtClean="0">
                <a:solidFill>
                  <a:srgbClr val="0070C0"/>
                </a:solidFill>
                <a:latin typeface="Arial Black" pitchFamily="34" charset="0"/>
              </a:rPr>
              <a:t>Equine </a:t>
            </a:r>
            <a:r>
              <a:rPr lang="en-US" sz="2400" b="1" u="sng" dirty="0" err="1" smtClean="0">
                <a:solidFill>
                  <a:srgbClr val="0070C0"/>
                </a:solidFill>
                <a:latin typeface="Arial Black" pitchFamily="34" charset="0"/>
              </a:rPr>
              <a:t>Protozoal</a:t>
            </a:r>
            <a:r>
              <a:rPr lang="en-US" sz="2400" b="1" u="sng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400" b="1" u="sng" dirty="0" err="1" smtClean="0">
                <a:solidFill>
                  <a:srgbClr val="0070C0"/>
                </a:solidFill>
                <a:latin typeface="Arial Black" pitchFamily="34" charset="0"/>
              </a:rPr>
              <a:t>Myeloencephalitis</a:t>
            </a:r>
            <a:r>
              <a:rPr lang="en-US" sz="2400" b="1" u="sng" dirty="0" smtClean="0">
                <a:solidFill>
                  <a:srgbClr val="0070C0"/>
                </a:solidFill>
                <a:latin typeface="Arial Black" pitchFamily="34" charset="0"/>
              </a:rPr>
              <a:t> (EPM) </a:t>
            </a:r>
            <a:r>
              <a:rPr lang="en-US" sz="2400" b="1" dirty="0" smtClean="0">
                <a:solidFill>
                  <a:srgbClr val="0070C0"/>
                </a:solidFill>
                <a:latin typeface="Arial Black" pitchFamily="34" charset="0"/>
              </a:rPr>
              <a:t>which leads ataxia, muscular weakness etc.</a:t>
            </a:r>
            <a:endParaRPr lang="en-US" sz="2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73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Diagnosis of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spp.</a:t>
            </a:r>
            <a:endParaRPr lang="en-US" sz="32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endParaRPr lang="en-IN" sz="3200" b="1" u="sng" dirty="0" smtClean="0">
              <a:solidFill>
                <a:srgbClr val="FFC000"/>
              </a:solidFill>
              <a:latin typeface="Arial Black" pitchFamily="34" charset="0"/>
            </a:endParaRP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3200" b="1" dirty="0" smtClean="0">
                <a:solidFill>
                  <a:srgbClr val="FF0000"/>
                </a:solidFill>
                <a:latin typeface="Arial Black" pitchFamily="34" charset="0"/>
              </a:rPr>
              <a:t>In final host: </a:t>
            </a:r>
          </a:p>
          <a:p>
            <a:pPr algn="just">
              <a:lnSpc>
                <a:spcPct val="80000"/>
              </a:lnSpc>
            </a:pPr>
            <a:endParaRPr lang="en-IN" sz="2800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571500" indent="-5715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Microscopic examination of faeces revealed </a:t>
            </a: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sporocyst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 containing four </a:t>
            </a:r>
            <a:r>
              <a:rPr lang="en-IN" sz="2800" b="1" dirty="0" err="1" smtClean="0">
                <a:solidFill>
                  <a:srgbClr val="0070C0"/>
                </a:solidFill>
                <a:latin typeface="Arial Black" pitchFamily="34" charset="0"/>
              </a:rPr>
              <a:t>sporozoites</a:t>
            </a:r>
            <a:r>
              <a:rPr lang="en-IN" sz="2800" b="1" dirty="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</a:p>
          <a:p>
            <a:pPr marL="571500" indent="-571500" algn="just">
              <a:lnSpc>
                <a:spcPct val="80000"/>
              </a:lnSpc>
              <a:buFont typeface="Wingdings" panose="05000000000000000000" pitchFamily="2" charset="2"/>
              <a:buChar char="ü"/>
            </a:pPr>
            <a:endParaRPr lang="en-IN" sz="2800" b="1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098" name="Picture 2" descr="C:\Users\Dr.Ajit\Desktop\sarcocyst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752" y="3212976"/>
            <a:ext cx="3324225" cy="249555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36444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solidFill>
                  <a:srgbClr val="7030A0"/>
                </a:solidFill>
                <a:latin typeface="Arial Black" pitchFamily="34" charset="0"/>
              </a:rPr>
              <a:t>Diagnosis of </a:t>
            </a:r>
            <a:r>
              <a:rPr lang="en-US" sz="32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32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spp.</a:t>
            </a:r>
            <a:endParaRPr lang="en-US" sz="3200" dirty="0">
              <a:solidFill>
                <a:srgbClr val="7030A0"/>
              </a:solidFill>
              <a:latin typeface="Arial Rounded MT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600"/>
            <a:ext cx="6553200" cy="6248400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en-IN" sz="3200" b="1" u="sng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</a:p>
          <a:p>
            <a:pPr marL="457200" indent="-457200"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IN" sz="2800" b="1" u="sng" dirty="0" smtClean="0">
                <a:solidFill>
                  <a:srgbClr val="FF0000"/>
                </a:solidFill>
                <a:latin typeface="Arial Black" pitchFamily="34" charset="0"/>
              </a:rPr>
              <a:t>In intermediate host:-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400" dirty="0" smtClean="0">
                <a:latin typeface="Arial Black" pitchFamily="34" charset="0"/>
              </a:rPr>
              <a:t>On the basis of clinical signs like anorexia, fever, abortion, dog sitting posture in lambs etc.</a:t>
            </a:r>
          </a:p>
          <a:p>
            <a:pPr algn="just"/>
            <a:endParaRPr lang="en-US" sz="2400" dirty="0" smtClean="0">
              <a:latin typeface="Arial Black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P.M. examination :- By digesting striated muscles in Pepsin–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HCl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revealed 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sarcocysts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on microscopic examination or naked eyes.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Arial Black" pitchFamily="34" charset="0"/>
              </a:rPr>
              <a:t>Other serological  tests like CFT, IFAT, ELISA etc.</a:t>
            </a:r>
          </a:p>
          <a:p>
            <a:pPr algn="just">
              <a:buFont typeface="Wingdings" pitchFamily="2" charset="2"/>
              <a:buChar char="ü"/>
            </a:pPr>
            <a:r>
              <a:rPr lang="en-US" sz="2400" dirty="0" smtClean="0">
                <a:latin typeface="Arial Black" pitchFamily="34" charset="0"/>
              </a:rPr>
              <a:t>Molecular test like PCR.</a:t>
            </a:r>
          </a:p>
          <a:p>
            <a:pPr algn="just"/>
            <a:endParaRPr lang="en-US" sz="2800" dirty="0">
              <a:latin typeface="Arial Black" pitchFamily="34" charset="0"/>
            </a:endParaRPr>
          </a:p>
        </p:txBody>
      </p:sp>
      <p:pic>
        <p:nvPicPr>
          <p:cNvPr id="4" name="Picture 3" descr="C:\Users\Dr.Ajit\Desktop\3-s2.0-B9780323401814002723-f272-001-97803234018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2895600"/>
            <a:ext cx="2286000" cy="228600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270381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0" y="83623"/>
            <a:ext cx="9144000" cy="8217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3600" dirty="0" smtClean="0">
                <a:solidFill>
                  <a:srgbClr val="7030A0"/>
                </a:solidFill>
                <a:latin typeface="Arial Black" pitchFamily="34" charset="0"/>
              </a:rPr>
              <a:t>Family: </a:t>
            </a:r>
            <a:r>
              <a:rPr lang="en-US" sz="3600" dirty="0" err="1" smtClean="0">
                <a:solidFill>
                  <a:srgbClr val="7030A0"/>
                </a:solidFill>
                <a:latin typeface="Arial Black" pitchFamily="34" charset="0"/>
              </a:rPr>
              <a:t>Sarcocystidae</a:t>
            </a:r>
            <a:endParaRPr lang="en-US" sz="36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endParaRPr lang="en-US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Salient features :</a:t>
            </a:r>
          </a:p>
          <a:p>
            <a:endParaRPr lang="en-US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Members are tissue cyst forming </a:t>
            </a:r>
            <a:r>
              <a:rPr lang="en-US" sz="2800" dirty="0" err="1" smtClean="0">
                <a:solidFill>
                  <a:srgbClr val="002060"/>
                </a:solidFill>
                <a:latin typeface="Arial Black" pitchFamily="34" charset="0"/>
              </a:rPr>
              <a:t>coccidia</a:t>
            </a: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2060"/>
                </a:solidFill>
                <a:latin typeface="Arial Black" pitchFamily="34" charset="0"/>
              </a:rPr>
              <a:t>Heterogeneous parasites.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Sexual stage found in final host and asexual stage is found in intermediate hosts.</a:t>
            </a:r>
          </a:p>
          <a:p>
            <a:pPr marL="457200" indent="-457200" algn="just">
              <a:buFont typeface="Courier New" panose="02070309020205020404" pitchFamily="49" charset="0"/>
              <a:buChar char="o"/>
            </a:pPr>
            <a:endParaRPr lang="en-US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457200" indent="-457200" algn="just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FF0000"/>
                </a:solidFill>
                <a:latin typeface="Arial Black" pitchFamily="34" charset="0"/>
              </a:rPr>
              <a:t>Genus: </a:t>
            </a:r>
            <a:r>
              <a:rPr lang="en-US" sz="2800" i="1" dirty="0" err="1" smtClean="0">
                <a:solidFill>
                  <a:srgbClr val="00B0F0"/>
                </a:solidFill>
                <a:latin typeface="Arial Black" pitchFamily="34" charset="0"/>
              </a:rPr>
              <a:t>Toxoplasma</a:t>
            </a:r>
            <a:r>
              <a:rPr lang="en-US" sz="2800" dirty="0" smtClean="0">
                <a:solidFill>
                  <a:srgbClr val="00B0F0"/>
                </a:solidFill>
                <a:latin typeface="Arial Black" pitchFamily="34" charset="0"/>
              </a:rPr>
              <a:t>, </a:t>
            </a:r>
            <a:r>
              <a:rPr lang="en-US" sz="2800" i="1" dirty="0" err="1" smtClean="0">
                <a:solidFill>
                  <a:srgbClr val="00B0F0"/>
                </a:solidFill>
                <a:latin typeface="Arial Black" pitchFamily="34" charset="0"/>
              </a:rPr>
              <a:t>Sarcocystis</a:t>
            </a:r>
            <a:r>
              <a:rPr lang="en-US" sz="2800" dirty="0" smtClean="0">
                <a:solidFill>
                  <a:srgbClr val="00B0F0"/>
                </a:solidFill>
                <a:latin typeface="Arial Black" pitchFamily="34" charset="0"/>
              </a:rPr>
              <a:t>, </a:t>
            </a:r>
            <a:r>
              <a:rPr lang="en-US" sz="2800" i="1" dirty="0" err="1" smtClean="0">
                <a:solidFill>
                  <a:srgbClr val="00B0F0"/>
                </a:solidFill>
                <a:latin typeface="Arial Black" pitchFamily="34" charset="0"/>
              </a:rPr>
              <a:t>Neospora</a:t>
            </a:r>
            <a:r>
              <a:rPr lang="en-US" sz="2800" dirty="0" smtClean="0">
                <a:solidFill>
                  <a:srgbClr val="00B0F0"/>
                </a:solidFill>
                <a:latin typeface="Arial Black" pitchFamily="34" charset="0"/>
              </a:rPr>
              <a:t>, </a:t>
            </a:r>
            <a:r>
              <a:rPr lang="en-US" sz="2800" i="1" dirty="0" err="1" smtClean="0">
                <a:solidFill>
                  <a:srgbClr val="00B0F0"/>
                </a:solidFill>
                <a:latin typeface="Arial Black" pitchFamily="34" charset="0"/>
              </a:rPr>
              <a:t>Besnoitia</a:t>
            </a:r>
            <a:r>
              <a:rPr lang="en-US" sz="2800" dirty="0" smtClean="0">
                <a:solidFill>
                  <a:srgbClr val="00B0F0"/>
                </a:solidFill>
                <a:latin typeface="Arial Black" pitchFamily="34" charset="0"/>
              </a:rPr>
              <a:t> and </a:t>
            </a:r>
            <a:r>
              <a:rPr lang="en-US" sz="2800" i="1" dirty="0" err="1" smtClean="0">
                <a:solidFill>
                  <a:srgbClr val="00B0F0"/>
                </a:solidFill>
                <a:latin typeface="Arial Black" pitchFamily="34" charset="0"/>
              </a:rPr>
              <a:t>Hamondia</a:t>
            </a:r>
            <a:r>
              <a:rPr lang="en-US" sz="2800" i="1" dirty="0" smtClean="0">
                <a:solidFill>
                  <a:srgbClr val="00B0F0"/>
                </a:solidFill>
                <a:latin typeface="Arial Black" pitchFamily="34" charset="0"/>
              </a:rPr>
              <a:t>.</a:t>
            </a:r>
          </a:p>
          <a:p>
            <a:endParaRPr lang="en-US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endParaRPr lang="en-US" sz="28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ctr"/>
            <a:endParaRPr lang="en-US" sz="4000" dirty="0" smtClean="0">
              <a:solidFill>
                <a:srgbClr val="FFC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74326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spp.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 algn="just">
              <a:buNone/>
            </a:pPr>
            <a:r>
              <a:rPr lang="en-US" sz="3200" b="1" dirty="0" smtClean="0">
                <a:latin typeface="Arial Black" pitchFamily="34" charset="0"/>
              </a:rPr>
              <a:t>Treatment :-</a:t>
            </a:r>
          </a:p>
          <a:p>
            <a:pPr algn="just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Use of prophylactic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anticoccidials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may prevent or minimize </a:t>
            </a:r>
            <a:r>
              <a:rPr lang="en-US" sz="2800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2800" dirty="0" smtClean="0">
                <a:solidFill>
                  <a:srgbClr val="7030A0"/>
                </a:solidFill>
                <a:latin typeface="Arial Black" pitchFamily="34" charset="0"/>
              </a:rPr>
              <a:t> infection in the intermediate hosts.</a:t>
            </a:r>
          </a:p>
          <a:p>
            <a:pPr algn="just">
              <a:buFont typeface="Arial" pitchFamily="34" charset="0"/>
              <a:buChar char="•"/>
            </a:pPr>
            <a:endParaRPr lang="en-US" sz="2800" dirty="0" smtClean="0">
              <a:latin typeface="Arial Black" pitchFamily="34" charset="0"/>
            </a:endParaRPr>
          </a:p>
          <a:p>
            <a:pPr algn="just"/>
            <a:r>
              <a:rPr lang="en-US" sz="2800" dirty="0" err="1" smtClean="0">
                <a:latin typeface="Arial Black" pitchFamily="34" charset="0"/>
              </a:rPr>
              <a:t>Amprolium</a:t>
            </a:r>
            <a:r>
              <a:rPr lang="en-US" sz="2800" dirty="0" smtClean="0">
                <a:latin typeface="Arial Black" pitchFamily="34" charset="0"/>
              </a:rPr>
              <a:t> in calves, </a:t>
            </a:r>
            <a:r>
              <a:rPr lang="en-US" sz="2800" dirty="0" err="1" smtClean="0">
                <a:latin typeface="Arial Black" pitchFamily="34" charset="0"/>
              </a:rPr>
              <a:t>Salinomycin</a:t>
            </a:r>
            <a:r>
              <a:rPr lang="en-US" sz="2800" dirty="0" smtClean="0">
                <a:latin typeface="Arial Black" pitchFamily="34" charset="0"/>
              </a:rPr>
              <a:t> in sheep and </a:t>
            </a:r>
            <a:r>
              <a:rPr lang="en-US" sz="2800" dirty="0" err="1" smtClean="0">
                <a:latin typeface="Arial Black" pitchFamily="34" charset="0"/>
              </a:rPr>
              <a:t>Halofuginone</a:t>
            </a:r>
            <a:r>
              <a:rPr lang="en-US" sz="2800" dirty="0" smtClean="0">
                <a:latin typeface="Arial Black" pitchFamily="34" charset="0"/>
              </a:rPr>
              <a:t> in goats reduced or prevent acute </a:t>
            </a:r>
            <a:r>
              <a:rPr lang="en-US" sz="2800" dirty="0" err="1" smtClean="0">
                <a:latin typeface="Arial Black" pitchFamily="34" charset="0"/>
              </a:rPr>
              <a:t>sarcocystosis</a:t>
            </a:r>
            <a:r>
              <a:rPr lang="en-US" sz="2800" dirty="0" smtClean="0">
                <a:latin typeface="Arial Black" pitchFamily="34" charset="0"/>
              </a:rPr>
              <a:t>.</a:t>
            </a:r>
          </a:p>
          <a:p>
            <a:pPr algn="just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482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066800"/>
          </a:xfrm>
        </p:spPr>
        <p:txBody>
          <a:bodyPr>
            <a:normAutofit/>
          </a:bodyPr>
          <a:lstStyle/>
          <a:p>
            <a:pPr algn="ctr"/>
            <a:r>
              <a:rPr lang="en-US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spp.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 Black" pitchFamily="34" charset="0"/>
              </a:rPr>
              <a:t>Control :-</a:t>
            </a:r>
          </a:p>
          <a:p>
            <a:endParaRPr lang="en-US" dirty="0" smtClean="0"/>
          </a:p>
          <a:p>
            <a:pPr algn="just"/>
            <a:r>
              <a:rPr lang="en-US" sz="2800" dirty="0" smtClean="0">
                <a:latin typeface="Arial Black" pitchFamily="34" charset="0"/>
              </a:rPr>
              <a:t>Raw or undercooked meat or offal should not be fed to  dog.</a:t>
            </a:r>
          </a:p>
          <a:p>
            <a:pPr algn="just"/>
            <a:r>
              <a:rPr lang="en-US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Man should consume properly cooked meat.</a:t>
            </a:r>
          </a:p>
          <a:p>
            <a:pPr algn="just"/>
            <a:r>
              <a:rPr lang="en-US" sz="2800" dirty="0" smtClean="0">
                <a:latin typeface="Arial Black" pitchFamily="34" charset="0"/>
              </a:rPr>
              <a:t> Dogs and cats should not be entered inside animal premises.</a:t>
            </a:r>
          </a:p>
          <a:p>
            <a:pPr algn="just"/>
            <a:r>
              <a:rPr lang="en-US" sz="2800" b="1" dirty="0" err="1" smtClean="0">
                <a:solidFill>
                  <a:srgbClr val="92D050"/>
                </a:solidFill>
                <a:latin typeface="Arial Black" pitchFamily="34" charset="0"/>
              </a:rPr>
              <a:t>Epm</a:t>
            </a:r>
            <a:r>
              <a:rPr lang="en-US" sz="2800" b="1" dirty="0" smtClean="0">
                <a:solidFill>
                  <a:srgbClr val="92D05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92D050"/>
                </a:solidFill>
                <a:latin typeface="Arial Black" pitchFamily="34" charset="0"/>
              </a:rPr>
              <a:t>vaccine 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contains </a:t>
            </a:r>
            <a:r>
              <a:rPr lang="en-US" sz="2800" i="1" dirty="0" smtClean="0">
                <a:solidFill>
                  <a:srgbClr val="0070C0"/>
                </a:solidFill>
                <a:latin typeface="Arial Black" pitchFamily="34" charset="0"/>
              </a:rPr>
              <a:t>in vitro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 cultured </a:t>
            </a:r>
            <a:r>
              <a:rPr lang="en-US" sz="2800" dirty="0" err="1" smtClean="0">
                <a:solidFill>
                  <a:srgbClr val="0070C0"/>
                </a:solidFill>
                <a:latin typeface="Arial Black" pitchFamily="34" charset="0"/>
              </a:rPr>
              <a:t>merozoites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, chemically inactivated  used against </a:t>
            </a:r>
            <a:r>
              <a:rPr lang="en-US" sz="2800" i="1" dirty="0" smtClean="0">
                <a:solidFill>
                  <a:srgbClr val="0070C0"/>
                </a:solidFill>
                <a:latin typeface="Arial Black" pitchFamily="34" charset="0"/>
              </a:rPr>
              <a:t>S. </a:t>
            </a:r>
            <a:r>
              <a:rPr lang="en-US" sz="2800" i="1" dirty="0" err="1" smtClean="0">
                <a:solidFill>
                  <a:srgbClr val="0070C0"/>
                </a:solidFill>
                <a:latin typeface="Arial Black" pitchFamily="34" charset="0"/>
              </a:rPr>
              <a:t>neurona</a:t>
            </a:r>
            <a:r>
              <a:rPr lang="en-US" sz="2800" i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Arial Black" pitchFamily="34" charset="0"/>
              </a:rPr>
              <a:t>in horse.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398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7" y="624110"/>
            <a:ext cx="7058744" cy="582922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546445" y="2967335"/>
            <a:ext cx="40511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</a:t>
            </a:r>
            <a:endParaRPr lang="en-IN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10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spp.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</p:spPr>
        <p:txBody>
          <a:bodyPr>
            <a:noAutofit/>
          </a:bodyPr>
          <a:lstStyle/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Name derived from the Greek words </a:t>
            </a:r>
            <a:r>
              <a:rPr lang="en-US" sz="3200" b="1" u="sng" dirty="0" err="1" smtClean="0">
                <a:solidFill>
                  <a:srgbClr val="FF0000"/>
                </a:solidFill>
                <a:latin typeface="Arial Rounded MT Bold" pitchFamily="34" charset="0"/>
              </a:rPr>
              <a:t>Sarkos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means  flesh and </a:t>
            </a:r>
            <a:r>
              <a:rPr lang="en-US" sz="3200" b="1" dirty="0" err="1" smtClean="0">
                <a:solidFill>
                  <a:srgbClr val="FF0000"/>
                </a:solidFill>
                <a:latin typeface="Arial Rounded MT Bold" pitchFamily="34" charset="0"/>
              </a:rPr>
              <a:t>Kystis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 means cyst.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It is a tissue cyst forming </a:t>
            </a:r>
            <a:r>
              <a:rPr lang="en-US" sz="3200" b="1" dirty="0" err="1" smtClean="0">
                <a:solidFill>
                  <a:srgbClr val="002060"/>
                </a:solidFill>
                <a:latin typeface="Arial Rounded MT Bold" pitchFamily="34" charset="0"/>
              </a:rPr>
              <a:t>coccidia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.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7030A0"/>
                </a:solidFill>
                <a:latin typeface="Arial Rounded MT Bold" pitchFamily="34" charset="0"/>
              </a:rPr>
              <a:t>Sexual stages found  only in definitive hosts which is carnivores and asexual stages occur only in the intermediate host.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35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spp.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</p:spPr>
        <p:txBody>
          <a:bodyPr>
            <a:noAutofit/>
          </a:bodyPr>
          <a:lstStyle/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Definitive (Final ) host:- </a:t>
            </a:r>
            <a:r>
              <a:rPr lang="en-US" sz="3200" b="1" dirty="0" smtClean="0">
                <a:solidFill>
                  <a:srgbClr val="002060"/>
                </a:solidFill>
                <a:latin typeface="Arial Rounded MT Bold" pitchFamily="34" charset="0"/>
              </a:rPr>
              <a:t>Usually Dog, cat and Man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Intermediate host :- </a:t>
            </a:r>
            <a:r>
              <a:rPr lang="en-US" sz="3200" b="1" dirty="0" smtClean="0">
                <a:solidFill>
                  <a:srgbClr val="00B0F0"/>
                </a:solidFill>
                <a:latin typeface="Arial Rounded MT Bold" pitchFamily="34" charset="0"/>
              </a:rPr>
              <a:t>Cattle, buffalo, sheep, goat, pig, horse</a:t>
            </a: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457200" lvl="0" indent="-457200" algn="just">
              <a:buFont typeface="Courier New" panose="02070309020205020404" pitchFamily="49" charset="0"/>
              <a:buChar char="o"/>
            </a:pPr>
            <a:r>
              <a:rPr lang="en-US" sz="3200" b="1" dirty="0" smtClean="0">
                <a:solidFill>
                  <a:srgbClr val="FF0000"/>
                </a:solidFill>
                <a:latin typeface="Arial Rounded MT Bold" pitchFamily="34" charset="0"/>
              </a:rPr>
              <a:t>Location – 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Found in small intestine of final host and  muscle  of intermediate hosts.</a:t>
            </a: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48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457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i="1" u="sng" dirty="0" err="1" smtClean="0">
                <a:solidFill>
                  <a:srgbClr val="7030A0"/>
                </a:solidFill>
                <a:latin typeface="Arial Black" pitchFamily="34" charset="0"/>
              </a:rPr>
              <a:t>Sarcocytsis</a:t>
            </a:r>
            <a:r>
              <a:rPr lang="en-US" sz="3200" i="1" u="sng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200" u="sng" dirty="0" smtClean="0">
                <a:solidFill>
                  <a:srgbClr val="7030A0"/>
                </a:solidFill>
                <a:latin typeface="Arial Black" pitchFamily="34" charset="0"/>
              </a:rPr>
              <a:t>species</a:t>
            </a:r>
            <a:endParaRPr lang="en-US" sz="3200" dirty="0" smtClean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en-US" sz="1800" dirty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1066798"/>
          <a:ext cx="9144000" cy="6512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99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397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835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Species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Definitive host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Final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host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2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Sarcocystis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cruzi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cattle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 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224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hominis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cattle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man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48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tenella</a:t>
                      </a: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Sheep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 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6068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gigantiea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Sheep 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97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capracanis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Goat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Dog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97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hircicanis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Goat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1979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fusiformis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Water buffalo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73430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miescheriana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Pig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54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4572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200" i="1" u="sng" dirty="0" err="1" smtClean="0">
                <a:solidFill>
                  <a:srgbClr val="7030A0"/>
                </a:solidFill>
                <a:latin typeface="Arial Black" pitchFamily="34" charset="0"/>
              </a:rPr>
              <a:t>Sarcocytsis</a:t>
            </a:r>
            <a:r>
              <a:rPr lang="en-US" sz="3200" u="sng" dirty="0" smtClean="0">
                <a:solidFill>
                  <a:srgbClr val="7030A0"/>
                </a:solidFill>
                <a:latin typeface="Arial Black" pitchFamily="34" charset="0"/>
              </a:rPr>
              <a:t> species</a:t>
            </a:r>
            <a:endParaRPr lang="en-US" sz="3200" dirty="0" smtClean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en-US" sz="1800" dirty="0">
              <a:latin typeface="Arial Rounded MT Bol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990598"/>
          <a:ext cx="9144000" cy="5867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86514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Species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Definitive host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Arial Black" pitchFamily="34" charset="0"/>
                        </a:rPr>
                        <a:t>Final</a:t>
                      </a:r>
                      <a:r>
                        <a:rPr lang="en-US" sz="2400" baseline="0" dirty="0" smtClean="0">
                          <a:latin typeface="Arial Black" pitchFamily="34" charset="0"/>
                        </a:rPr>
                        <a:t> host</a:t>
                      </a:r>
                      <a:endParaRPr lang="en-US" sz="2400" dirty="0">
                        <a:latin typeface="Arial Black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suihominis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Pig</a:t>
                      </a:r>
                      <a:r>
                        <a:rPr lang="en-US" sz="24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Man</a:t>
                      </a:r>
                      <a:r>
                        <a:rPr lang="en-US" sz="24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07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</a:t>
                      </a:r>
                      <a:r>
                        <a:rPr lang="en-US" sz="2400" i="1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i="1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porcifelis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Pig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Cat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110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</a:t>
                      </a:r>
                      <a:r>
                        <a:rPr lang="en-US" sz="24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neurona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Horse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Opposum</a:t>
                      </a:r>
                      <a:r>
                        <a:rPr lang="en-US" sz="2400" baseline="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159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gigantiea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Sheep 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686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capracanis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Goat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 Dog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6869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fusiformis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Water buffalo</a:t>
                      </a: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1629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1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S. </a:t>
                      </a:r>
                      <a:r>
                        <a:rPr lang="en-US" sz="2400" i="1" dirty="0" err="1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miescheriana</a:t>
                      </a:r>
                      <a:endParaRPr lang="en-US" sz="2400" i="1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Pig</a:t>
                      </a: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Arial Black" pitchFamily="34" charset="0"/>
                          <a:ea typeface="Times New Roman"/>
                          <a:cs typeface="Times New Roman"/>
                        </a:rPr>
                        <a:t>Dog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Arial Black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1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14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spp.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9144000" cy="5181600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Each </a:t>
            </a: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sporulated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oocyst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contains two </a:t>
            </a: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sporocysts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and each </a:t>
            </a: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sporocyst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 contains four </a:t>
            </a:r>
            <a:r>
              <a:rPr lang="en-US" sz="3200" b="1" dirty="0" err="1" smtClean="0">
                <a:solidFill>
                  <a:srgbClr val="0070C0"/>
                </a:solidFill>
                <a:latin typeface="Arial Rounded MT Bold" pitchFamily="34" charset="0"/>
              </a:rPr>
              <a:t>sporozoites</a:t>
            </a:r>
            <a:r>
              <a:rPr lang="en-US" sz="3200" b="1" dirty="0" smtClean="0">
                <a:solidFill>
                  <a:srgbClr val="0070C0"/>
                </a:solidFill>
                <a:latin typeface="Arial Rounded MT Bold" pitchFamily="34" charset="0"/>
              </a:rPr>
              <a:t>.</a:t>
            </a: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n-US" sz="32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Arial Rounded MT Bold" pitchFamily="34" charset="0"/>
              </a:rPr>
              <a:t>Sporulation</a:t>
            </a:r>
            <a:r>
              <a:rPr lang="en-US" sz="3200" b="1" dirty="0" smtClean="0">
                <a:solidFill>
                  <a:srgbClr val="00B0F0"/>
                </a:solidFill>
                <a:latin typeface="Arial Rounded MT Bold" pitchFamily="34" charset="0"/>
              </a:rPr>
              <a:t> occurs </a:t>
            </a:r>
            <a:r>
              <a:rPr lang="en-US" sz="3200" b="1" u="sng" dirty="0" smtClean="0">
                <a:solidFill>
                  <a:srgbClr val="00B0F0"/>
                </a:solidFill>
                <a:latin typeface="Arial Rounded MT Bold" pitchFamily="34" charset="0"/>
              </a:rPr>
              <a:t>inside the host</a:t>
            </a:r>
            <a:r>
              <a:rPr lang="en-US" sz="3200" b="1" dirty="0" smtClean="0">
                <a:solidFill>
                  <a:srgbClr val="00B0F0"/>
                </a:solidFill>
                <a:latin typeface="Arial Rounded MT Bold" pitchFamily="34" charset="0"/>
              </a:rPr>
              <a:t>.</a:t>
            </a:r>
          </a:p>
          <a:p>
            <a:pPr marL="342900" lvl="0" indent="-342900" algn="just">
              <a:buFont typeface="Wingdings" pitchFamily="2" charset="2"/>
              <a:buChar char="ü"/>
            </a:pPr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3962400"/>
            <a:ext cx="2362200" cy="2371725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12105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33400"/>
          </a:xfrm>
        </p:spPr>
        <p:txBody>
          <a:bodyPr>
            <a:noAutofit/>
          </a:bodyPr>
          <a:lstStyle/>
          <a:p>
            <a:pPr marL="342900" indent="-342900" algn="ctr"/>
            <a:r>
              <a:rPr lang="en-US" sz="3600" i="1" dirty="0" err="1" smtClean="0">
                <a:solidFill>
                  <a:srgbClr val="7030A0"/>
                </a:solidFill>
                <a:latin typeface="Arial Black" pitchFamily="34" charset="0"/>
              </a:rPr>
              <a:t>Sarcocystis</a:t>
            </a:r>
            <a:r>
              <a:rPr lang="en-US" sz="36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effectLst/>
                <a:latin typeface="Arial Black" pitchFamily="34" charset="0"/>
              </a:rPr>
              <a:t>spp.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pPr marL="342900" lvl="0" indent="-342900" algn="just"/>
            <a:r>
              <a:rPr lang="en-US" sz="2400" b="1" u="sng" dirty="0" smtClean="0">
                <a:solidFill>
                  <a:srgbClr val="FF0000"/>
                </a:solidFill>
                <a:latin typeface="Arial Rounded MT Bold" pitchFamily="34" charset="0"/>
              </a:rPr>
              <a:t>Different stages of Development:-</a:t>
            </a: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400" b="1" dirty="0" err="1" smtClean="0">
                <a:solidFill>
                  <a:srgbClr val="FF0000"/>
                </a:solidFill>
                <a:latin typeface="Arial Rounded MT Bold" pitchFamily="34" charset="0"/>
              </a:rPr>
              <a:t>Sarcocyst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itchFamily="34" charset="0"/>
              </a:rPr>
              <a:t>-</a:t>
            </a:r>
            <a:r>
              <a:rPr lang="en-US" sz="2400" b="1" dirty="0" smtClean="0">
                <a:solidFill>
                  <a:srgbClr val="FFC000"/>
                </a:solidFill>
                <a:latin typeface="Arial Rounded MT Bold" pitchFamily="34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Arial Rounded MT Bold" pitchFamily="34" charset="0"/>
              </a:rPr>
              <a:t>Terminal asexual stages found encysted primarily in the striated muscles of  intermediate hosts.</a:t>
            </a: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400" b="1" dirty="0" err="1" smtClean="0">
                <a:solidFill>
                  <a:srgbClr val="FF0000"/>
                </a:solidFill>
                <a:latin typeface="Arial Rounded MT Bold" pitchFamily="34" charset="0"/>
              </a:rPr>
              <a:t>Metrocysts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itchFamily="34" charset="0"/>
              </a:rPr>
              <a:t> ( mother cells)- </a:t>
            </a:r>
            <a:r>
              <a:rPr lang="en-US" sz="2400" b="1" dirty="0">
                <a:latin typeface="Arial Rounded MT Bold" pitchFamily="34" charset="0"/>
              </a:rPr>
              <a:t>I</a:t>
            </a:r>
            <a:r>
              <a:rPr lang="en-US" sz="2400" b="1" dirty="0" smtClean="0">
                <a:latin typeface="Arial Rounded MT Bold" pitchFamily="34" charset="0"/>
              </a:rPr>
              <a:t>mmature </a:t>
            </a:r>
            <a:r>
              <a:rPr lang="en-US" sz="2400" b="1" dirty="0" err="1" smtClean="0">
                <a:latin typeface="Arial Rounded MT Bold" pitchFamily="34" charset="0"/>
              </a:rPr>
              <a:t>sarcocysts</a:t>
            </a:r>
            <a:r>
              <a:rPr lang="en-US" sz="2400" b="1" dirty="0" smtClean="0">
                <a:latin typeface="Arial Rounded MT Bold" pitchFamily="34" charset="0"/>
              </a:rPr>
              <a:t> contain globular parasites called </a:t>
            </a:r>
            <a:r>
              <a:rPr lang="en-US" sz="2400" b="1" dirty="0" err="1" smtClean="0">
                <a:latin typeface="Arial Rounded MT Bold" pitchFamily="34" charset="0"/>
              </a:rPr>
              <a:t>metrocysts</a:t>
            </a:r>
            <a:r>
              <a:rPr lang="en-US" sz="2400" b="1" dirty="0" smtClean="0">
                <a:latin typeface="Arial Rounded MT Bold" pitchFamily="34" charset="0"/>
              </a:rPr>
              <a:t>.</a:t>
            </a:r>
          </a:p>
          <a:p>
            <a:pPr marL="342900" lvl="0" indent="-342900" algn="just">
              <a:buFont typeface="Courier New" panose="02070309020205020404" pitchFamily="49" charset="0"/>
              <a:buChar char="o"/>
            </a:pPr>
            <a:r>
              <a:rPr lang="en-US" sz="2400" b="1" dirty="0" err="1" smtClean="0">
                <a:solidFill>
                  <a:srgbClr val="FF0000"/>
                </a:solidFill>
                <a:latin typeface="Arial Rounded MT Bold" pitchFamily="34" charset="0"/>
              </a:rPr>
              <a:t>Bradyzoites</a:t>
            </a:r>
            <a:r>
              <a:rPr lang="en-US" sz="2400" b="1" dirty="0" smtClean="0">
                <a:solidFill>
                  <a:srgbClr val="FF0000"/>
                </a:solidFill>
                <a:latin typeface="Arial Rounded MT Bold" pitchFamily="34" charset="0"/>
              </a:rPr>
              <a:t> (</a:t>
            </a:r>
            <a:r>
              <a:rPr lang="en-US" sz="2400" b="1" dirty="0" err="1" smtClean="0">
                <a:solidFill>
                  <a:srgbClr val="FF0000"/>
                </a:solidFill>
                <a:latin typeface="Arial Rounded MT Bold" pitchFamily="34" charset="0"/>
              </a:rPr>
              <a:t>zoites</a:t>
            </a:r>
            <a:r>
              <a:rPr lang="en-US" sz="2400" b="1" dirty="0" smtClean="0">
                <a:solidFill>
                  <a:srgbClr val="7030A0"/>
                </a:solidFill>
                <a:latin typeface="Arial Rounded MT Bold" pitchFamily="34" charset="0"/>
              </a:rPr>
              <a:t>)-  </a:t>
            </a:r>
            <a:r>
              <a:rPr lang="en-US" sz="2400" b="1" dirty="0" err="1" smtClean="0">
                <a:solidFill>
                  <a:srgbClr val="7030A0"/>
                </a:solidFill>
                <a:latin typeface="Arial Rounded MT Bold" pitchFamily="34" charset="0"/>
              </a:rPr>
              <a:t>Metrocysts</a:t>
            </a:r>
            <a:r>
              <a:rPr lang="en-US" sz="2400" b="1" dirty="0" smtClean="0">
                <a:solidFill>
                  <a:srgbClr val="7030A0"/>
                </a:solidFill>
                <a:latin typeface="Arial Rounded MT Bold" pitchFamily="34" charset="0"/>
              </a:rPr>
              <a:t> form banana- shaped </a:t>
            </a:r>
            <a:r>
              <a:rPr lang="en-US" sz="2400" b="1" dirty="0" err="1" smtClean="0">
                <a:solidFill>
                  <a:srgbClr val="7030A0"/>
                </a:solidFill>
                <a:latin typeface="Arial Rounded MT Bold" pitchFamily="34" charset="0"/>
              </a:rPr>
              <a:t>bradyzoites</a:t>
            </a:r>
            <a:r>
              <a:rPr lang="en-US" sz="2400" b="1" dirty="0" smtClean="0">
                <a:solidFill>
                  <a:srgbClr val="7030A0"/>
                </a:solidFill>
                <a:latin typeface="Arial Rounded MT Bold" pitchFamily="34" charset="0"/>
              </a:rPr>
              <a:t> by </a:t>
            </a:r>
            <a:r>
              <a:rPr lang="en-US" sz="2400" b="1" dirty="0" err="1" smtClean="0">
                <a:solidFill>
                  <a:srgbClr val="7030A0"/>
                </a:solidFill>
                <a:latin typeface="Arial Rounded MT Bold" pitchFamily="34" charset="0"/>
              </a:rPr>
              <a:t>endodyogeny</a:t>
            </a:r>
            <a:r>
              <a:rPr lang="en-US" sz="2400" b="1" dirty="0" smtClean="0">
                <a:solidFill>
                  <a:srgbClr val="7030A0"/>
                </a:solidFill>
                <a:latin typeface="Arial Rounded MT Bold" pitchFamily="34" charset="0"/>
              </a:rPr>
              <a:t>  type of  asexual </a:t>
            </a:r>
            <a:r>
              <a:rPr lang="en-US" sz="2400" b="1" dirty="0" err="1" smtClean="0">
                <a:solidFill>
                  <a:srgbClr val="7030A0"/>
                </a:solidFill>
                <a:latin typeface="Arial Rounded MT Bold" pitchFamily="34" charset="0"/>
              </a:rPr>
              <a:t>repooroducxtion</a:t>
            </a:r>
            <a:r>
              <a:rPr lang="en-US" sz="2400" b="1" dirty="0" smtClean="0">
                <a:solidFill>
                  <a:srgbClr val="7030A0"/>
                </a:solidFill>
                <a:latin typeface="Arial Rounded MT Bold" pitchFamily="34" charset="0"/>
              </a:rPr>
              <a:t>.</a:t>
            </a:r>
          </a:p>
          <a:p>
            <a:pPr marL="342900" lvl="0" indent="-342900" algn="just"/>
            <a:endParaRPr lang="en-US" sz="24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32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marL="342900" lvl="0" indent="-342900" algn="just"/>
            <a:endParaRPr lang="en-US" sz="2800" b="1" dirty="0" smtClean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pic>
        <p:nvPicPr>
          <p:cNvPr id="3074" name="Picture 2" descr="C:\Users\Dr.Ajit\Desktop\sarcocystmus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362450"/>
            <a:ext cx="2590800" cy="2495550"/>
          </a:xfrm>
          <a:prstGeom prst="rect">
            <a:avLst/>
          </a:prstGeom>
          <a:noFill/>
        </p:spPr>
      </p:pic>
      <p:pic>
        <p:nvPicPr>
          <p:cNvPr id="3075" name="Picture 3" descr="C:\Users\Dr.Ajit\Desktop\3-s2.0-B9780323401814002723-f272-001-97803234018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4572000"/>
            <a:ext cx="2754313" cy="2286000"/>
          </a:xfrm>
          <a:prstGeom prst="rect">
            <a:avLst/>
          </a:prstGeom>
          <a:noFill/>
        </p:spPr>
      </p:pic>
      <p:pic>
        <p:nvPicPr>
          <p:cNvPr id="3076" name="Picture 4" descr="C:\Users\Dr.Ajit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324350"/>
            <a:ext cx="2743200" cy="2533650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89507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IN" sz="3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Life-cycle of </a:t>
            </a:r>
            <a:r>
              <a:rPr lang="en-IN" sz="3600" b="1" i="1" dirty="0" err="1" smtClean="0">
                <a:solidFill>
                  <a:srgbClr val="7030A0"/>
                </a:solidFill>
                <a:latin typeface="Arial Black" panose="020B0A04020102020204" pitchFamily="34" charset="0"/>
              </a:rPr>
              <a:t>Sarcoystis</a:t>
            </a:r>
            <a:r>
              <a:rPr lang="en-IN" sz="3600" b="1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 sp.</a:t>
            </a:r>
            <a:endParaRPr lang="en-IN" sz="3600" b="1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219201"/>
            <a:ext cx="8382000" cy="5105400"/>
          </a:xfr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086600" y="6540500"/>
            <a:ext cx="2057400" cy="292100"/>
          </a:xfrm>
          <a:prstGeom prst="rect">
            <a:avLst/>
          </a:prstGeom>
          <a:solidFill>
            <a:schemeClr val="accent1"/>
          </a:solidFill>
          <a:ln w="12700" cap="sq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IN" altLang="en-US" sz="1200" dirty="0"/>
              <a:t>Image source: Google image</a:t>
            </a:r>
          </a:p>
        </p:txBody>
      </p:sp>
    </p:spTree>
    <p:extLst>
      <p:ext uri="{BB962C8B-B14F-4D97-AF65-F5344CB8AC3E}">
        <p14:creationId xmlns:p14="http://schemas.microsoft.com/office/powerpoint/2010/main" val="126010847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879</TotalTime>
  <Words>899</Words>
  <Application>Microsoft Office PowerPoint</Application>
  <PresentationFormat>On-screen Show (4:3)</PresentationFormat>
  <Paragraphs>191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Arial</vt:lpstr>
      <vt:lpstr>Arial Black</vt:lpstr>
      <vt:lpstr>Arial Rounded MT Bold</vt:lpstr>
      <vt:lpstr>Calibri</vt:lpstr>
      <vt:lpstr>Century Gothic</vt:lpstr>
      <vt:lpstr>Courier New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Sarcocystis spp.</vt:lpstr>
      <vt:lpstr>Sarcocystis spp.</vt:lpstr>
      <vt:lpstr>Sarcocytsis species</vt:lpstr>
      <vt:lpstr>Sarcocytsis species</vt:lpstr>
      <vt:lpstr>Sarcocystis spp.</vt:lpstr>
      <vt:lpstr>Sarcocystis spp.</vt:lpstr>
      <vt:lpstr>Life-cycle of Sarcoystis sp.</vt:lpstr>
      <vt:lpstr>Infective stages of Sarcocystis spp.</vt:lpstr>
      <vt:lpstr>Transmission of Sarcocystis spp.</vt:lpstr>
      <vt:lpstr>Life- cycle of Sarcocystis spp.</vt:lpstr>
      <vt:lpstr>Life-cycle of Sarcocystis spp.</vt:lpstr>
      <vt:lpstr>Sarcocystis spp.</vt:lpstr>
      <vt:lpstr>Sarcocystis spp.</vt:lpstr>
      <vt:lpstr>Sarcocystis spp.</vt:lpstr>
      <vt:lpstr>Sarcocystis spp.</vt:lpstr>
      <vt:lpstr>Diagnosis of Sarcocystis spp.</vt:lpstr>
      <vt:lpstr>Diagnosis of Sarcocystis spp.</vt:lpstr>
      <vt:lpstr>Sarcocystis spp.</vt:lpstr>
      <vt:lpstr>Sarcocystis spp.</vt:lpstr>
      <vt:lpstr>PowerPoint Presentation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Haemoprotozoan diseases of Horse</dc:title>
  <dc:creator>Ajit Kumar</dc:creator>
  <cp:lastModifiedBy>user</cp:lastModifiedBy>
  <cp:revision>88</cp:revision>
  <cp:lastPrinted>2019-11-21T10:56:16Z</cp:lastPrinted>
  <dcterms:created xsi:type="dcterms:W3CDTF">2019-10-15T08:59:27Z</dcterms:created>
  <dcterms:modified xsi:type="dcterms:W3CDTF">2020-03-29T14:36:27Z</dcterms:modified>
</cp:coreProperties>
</file>