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74" r:id="rId3"/>
    <p:sldId id="257" r:id="rId4"/>
    <p:sldId id="287" r:id="rId5"/>
    <p:sldId id="288" r:id="rId6"/>
    <p:sldId id="277" r:id="rId7"/>
    <p:sldId id="278" r:id="rId8"/>
    <p:sldId id="279" r:id="rId9"/>
    <p:sldId id="259" r:id="rId10"/>
    <p:sldId id="285" r:id="rId11"/>
    <p:sldId id="28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Upper_respiratory_tract_infection" TargetMode="External"/><Relationship Id="rId2" Type="http://schemas.openxmlformats.org/officeDocument/2006/relationships/hyperlink" Target="http://en.wikipedia.org/wiki/Disease" TargetMode="External"/><Relationship Id="rId1" Type="http://schemas.openxmlformats.org/officeDocument/2006/relationships/slideLayout" Target="../slideLayouts/slideLayout7.xml"/><Relationship Id="rId6" Type="http://schemas.openxmlformats.org/officeDocument/2006/relationships/hyperlink" Target="http://en.wikipedia.org/wiki/Streptococcus" TargetMode="External"/><Relationship Id="rId5" Type="http://schemas.openxmlformats.org/officeDocument/2006/relationships/hyperlink" Target="http://en.wikipedia.org/wiki/Bacterium" TargetMode="External"/><Relationship Id="rId4" Type="http://schemas.openxmlformats.org/officeDocument/2006/relationships/hyperlink" Target="http://en.wikipedia.org/wiki/Equida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8153400" cy="3416320"/>
          </a:xfrm>
          <a:prstGeom prst="rect">
            <a:avLst/>
          </a:prstGeom>
        </p:spPr>
        <p:txBody>
          <a:bodyPr wrap="square">
            <a:spAutoFit/>
          </a:bodyPr>
          <a:lstStyle/>
          <a:p>
            <a:pPr algn="ctr">
              <a:lnSpc>
                <a:spcPct val="200000"/>
              </a:lnSpc>
            </a:pPr>
            <a:r>
              <a:rPr lang="en-US" sz="2800" b="1" dirty="0" smtClean="0">
                <a:solidFill>
                  <a:srgbClr val="FF0000"/>
                </a:solidFill>
                <a:latin typeface="Times New Roman" pitchFamily="18" charset="0"/>
                <a:cs typeface="Times New Roman" pitchFamily="18" charset="0"/>
              </a:rPr>
              <a:t>STRANGLES  </a:t>
            </a:r>
            <a:r>
              <a:rPr lang="en-US" sz="2000" b="1" dirty="0" smtClean="0">
                <a:solidFill>
                  <a:srgbClr val="FF0000"/>
                </a:solidFill>
                <a:latin typeface="Algerian" pitchFamily="82" charset="0"/>
              </a:rPr>
              <a:t>  </a:t>
            </a:r>
            <a:r>
              <a:rPr lang="en-US" sz="2000" b="1" dirty="0" smtClean="0">
                <a:latin typeface="Times New Roman" pitchFamily="18" charset="0"/>
                <a:cs typeface="Times New Roman" pitchFamily="18" charset="0"/>
              </a:rPr>
              <a:t>(</a:t>
            </a:r>
            <a:r>
              <a:rPr lang="en-US" sz="2000" b="1" dirty="0">
                <a:latin typeface="Times New Roman" pitchFamily="18" charset="0"/>
                <a:cs typeface="Times New Roman" pitchFamily="18" charset="0"/>
              </a:rPr>
              <a:t>E</a:t>
            </a:r>
            <a:r>
              <a:rPr lang="en-US" sz="2000" b="1" dirty="0" smtClean="0">
                <a:latin typeface="Times New Roman" pitchFamily="18" charset="0"/>
                <a:cs typeface="Times New Roman" pitchFamily="18" charset="0"/>
              </a:rPr>
              <a:t>quine </a:t>
            </a:r>
            <a:r>
              <a:rPr lang="en-US" sz="2000" b="1" dirty="0" smtClean="0">
                <a:latin typeface="Times New Roman" pitchFamily="18" charset="0"/>
                <a:cs typeface="Times New Roman" pitchFamily="18" charset="0"/>
              </a:rPr>
              <a:t>distemper, Strep. Throat</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ctr">
              <a:lnSpc>
                <a:spcPct val="200000"/>
              </a:lnSpc>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hlinkClick r:id="rId2" action="ppaction://hlinkfile" tooltip="Disease"/>
              </a:rPr>
              <a:t>contagious</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hlinkClick r:id="rId3" action="ppaction://hlinkfile" tooltip="Upper respiratory tract infection"/>
              </a:rPr>
              <a:t>upper respiratory tract infection</a:t>
            </a:r>
            <a:r>
              <a:rPr lang="en-US" sz="2000" dirty="0">
                <a:latin typeface="Times New Roman" pitchFamily="18" charset="0"/>
                <a:cs typeface="Times New Roman" pitchFamily="18" charset="0"/>
              </a:rPr>
              <a:t> of horses and other </a:t>
            </a:r>
            <a:r>
              <a:rPr lang="en-US" sz="2000" dirty="0">
                <a:latin typeface="Times New Roman" pitchFamily="18" charset="0"/>
                <a:cs typeface="Times New Roman" pitchFamily="18" charset="0"/>
                <a:hlinkClick r:id="rId4" action="ppaction://hlinkfile" tooltip="Equidae"/>
              </a:rPr>
              <a:t>equines</a:t>
            </a:r>
            <a:r>
              <a:rPr lang="en-US" sz="2000" dirty="0">
                <a:latin typeface="Times New Roman" pitchFamily="18" charset="0"/>
                <a:cs typeface="Times New Roman" pitchFamily="18" charset="0"/>
              </a:rPr>
              <a:t> caused by a </a:t>
            </a:r>
            <a:r>
              <a:rPr lang="en-US" sz="2000" dirty="0">
                <a:latin typeface="Times New Roman" pitchFamily="18" charset="0"/>
                <a:cs typeface="Times New Roman" pitchFamily="18" charset="0"/>
                <a:hlinkClick r:id="rId5" action="ppaction://hlinkfile" tooltip="Bacterium"/>
              </a:rPr>
              <a:t>bacterium</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hlinkClick r:id="rId6" action="ppaction://hlinkfile" tooltip="Streptococcus"/>
              </a:rPr>
              <a:t>Streptococcus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equi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var</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equi</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ctr">
              <a:lnSpc>
                <a:spcPct val="200000"/>
              </a:lnSpc>
            </a:pPr>
            <a:endParaRPr lang="en-US" sz="2000" dirty="0">
              <a:latin typeface="Times New Roman" pitchFamily="18" charset="0"/>
              <a:cs typeface="Times New Roman" pitchFamily="18" charset="0"/>
            </a:endParaRPr>
          </a:p>
          <a:p>
            <a:pPr>
              <a:lnSpc>
                <a:spcPct val="200000"/>
              </a:lnSpc>
            </a:pPr>
            <a:endParaRPr lang="en-US" sz="2000" dirty="0">
              <a:solidFill>
                <a:srgbClr val="FF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hp\Desktop\stra.jpg"/>
          <p:cNvPicPr>
            <a:picLocks noGrp="1" noChangeAspect="1" noChangeArrowheads="1"/>
          </p:cNvPicPr>
          <p:nvPr>
            <p:ph idx="1"/>
          </p:nvPr>
        </p:nvPicPr>
        <p:blipFill>
          <a:blip r:embed="rId2"/>
          <a:srcRect/>
          <a:stretch>
            <a:fillRect/>
          </a:stretch>
        </p:blipFill>
        <p:spPr bwMode="auto">
          <a:xfrm>
            <a:off x="685800" y="838200"/>
            <a:ext cx="3505200" cy="5039519"/>
          </a:xfrm>
          <a:prstGeom prst="rect">
            <a:avLst/>
          </a:prstGeom>
          <a:noFill/>
        </p:spPr>
      </p:pic>
      <p:pic>
        <p:nvPicPr>
          <p:cNvPr id="4" name="Picture 5"/>
          <p:cNvPicPr>
            <a:picLocks noChangeAspect="1" noChangeArrowheads="1"/>
          </p:cNvPicPr>
          <p:nvPr/>
        </p:nvPicPr>
        <p:blipFill>
          <a:blip r:embed="rId3"/>
          <a:srcRect/>
          <a:stretch>
            <a:fillRect/>
          </a:stretch>
        </p:blipFill>
        <p:spPr bwMode="auto">
          <a:xfrm>
            <a:off x="5181600" y="838200"/>
            <a:ext cx="3392488" cy="5181600"/>
          </a:xfrm>
          <a:prstGeom prst="rect">
            <a:avLst/>
          </a:prstGeom>
          <a:noFill/>
          <a:ln w="25400" cap="sq">
            <a:solidFill>
              <a:srgbClr val="000000"/>
            </a:solidFill>
            <a:miter lim="800000"/>
            <a:headEnd type="none" w="sm" len="sm"/>
            <a:tailEnd type="none" w="sm" len="sm"/>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0" fill="hold" nodeType="clickEffect">
                                  <p:stCondLst>
                                    <p:cond delay="0"/>
                                  </p:stCondLst>
                                  <p:childTnLst>
                                    <p:anim calcmode="lin" valueType="num">
                                      <p:cBhvr>
                                        <p:cTn id="13" dur="500"/>
                                        <p:tgtEl>
                                          <p:spTgt spid="4"/>
                                        </p:tgtEl>
                                        <p:attrNameLst>
                                          <p:attrName>ppt_w</p:attrName>
                                        </p:attrNameLst>
                                      </p:cBhvr>
                                      <p:tavLst>
                                        <p:tav tm="0">
                                          <p:val>
                                            <p:strVal val="ppt_w"/>
                                          </p:val>
                                        </p:tav>
                                        <p:tav tm="100000">
                                          <p:val>
                                            <p:fltVal val="0"/>
                                          </p:val>
                                        </p:tav>
                                      </p:tavLst>
                                    </p:anim>
                                    <p:anim calcmode="lin" valueType="num">
                                      <p:cBhvr>
                                        <p:cTn id="14" dur="500"/>
                                        <p:tgtEl>
                                          <p:spTgt spid="4"/>
                                        </p:tgtEl>
                                        <p:attrNameLst>
                                          <p:attrName>ppt_h</p:attrName>
                                        </p:attrNameLst>
                                      </p:cBhvr>
                                      <p:tavLst>
                                        <p:tav tm="0">
                                          <p:val>
                                            <p:strVal val="ppt_h"/>
                                          </p:val>
                                        </p:tav>
                                        <p:tav tm="100000">
                                          <p:val>
                                            <p:fltVal val="0"/>
                                          </p:val>
                                        </p:tav>
                                      </p:tavLst>
                                    </p:anim>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hp\Desktop\stran1.jpg"/>
          <p:cNvPicPr>
            <a:picLocks noGrp="1" noChangeAspect="1" noChangeArrowheads="1"/>
          </p:cNvPicPr>
          <p:nvPr>
            <p:ph idx="1"/>
          </p:nvPr>
        </p:nvPicPr>
        <p:blipFill>
          <a:blip r:embed="rId2"/>
          <a:srcRect/>
          <a:stretch>
            <a:fillRect/>
          </a:stretch>
        </p:blipFill>
        <p:spPr bwMode="auto">
          <a:xfrm>
            <a:off x="609600" y="990600"/>
            <a:ext cx="3810000" cy="4876800"/>
          </a:xfrm>
          <a:prstGeom prst="rect">
            <a:avLst/>
          </a:prstGeom>
          <a:noFill/>
        </p:spPr>
      </p:pic>
      <p:pic>
        <p:nvPicPr>
          <p:cNvPr id="4" name="Picture 4"/>
          <p:cNvPicPr>
            <a:picLocks noChangeAspect="1" noChangeArrowheads="1"/>
          </p:cNvPicPr>
          <p:nvPr/>
        </p:nvPicPr>
        <p:blipFill>
          <a:blip r:embed="rId3"/>
          <a:srcRect/>
          <a:stretch>
            <a:fillRect/>
          </a:stretch>
        </p:blipFill>
        <p:spPr bwMode="auto">
          <a:xfrm>
            <a:off x="4694237" y="990600"/>
            <a:ext cx="3902075" cy="4876800"/>
          </a:xfrm>
          <a:prstGeom prst="rect">
            <a:avLst/>
          </a:prstGeom>
          <a:noFill/>
          <a:ln w="25400" cap="sq">
            <a:solidFill>
              <a:srgbClr val="000000"/>
            </a:solidFill>
            <a:miter lim="800000"/>
            <a:headEnd type="none" w="sm" len="sm"/>
            <a:tailEnd type="none" w="sm" len="sm"/>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0" fill="hold" nodeType="clickEffect">
                                  <p:stCondLst>
                                    <p:cond delay="0"/>
                                  </p:stCondLst>
                                  <p:childTnLst>
                                    <p:anim calcmode="lin" valueType="num">
                                      <p:cBhvr>
                                        <p:cTn id="13" dur="500"/>
                                        <p:tgtEl>
                                          <p:spTgt spid="4"/>
                                        </p:tgtEl>
                                        <p:attrNameLst>
                                          <p:attrName>ppt_w</p:attrName>
                                        </p:attrNameLst>
                                      </p:cBhvr>
                                      <p:tavLst>
                                        <p:tav tm="0">
                                          <p:val>
                                            <p:strVal val="ppt_w"/>
                                          </p:val>
                                        </p:tav>
                                        <p:tav tm="100000">
                                          <p:val>
                                            <p:fltVal val="0"/>
                                          </p:val>
                                        </p:tav>
                                      </p:tavLst>
                                    </p:anim>
                                    <p:anim calcmode="lin" valueType="num">
                                      <p:cBhvr>
                                        <p:cTn id="14" dur="500"/>
                                        <p:tgtEl>
                                          <p:spTgt spid="4"/>
                                        </p:tgtEl>
                                        <p:attrNameLst>
                                          <p:attrName>ppt_h</p:attrName>
                                        </p:attrNameLst>
                                      </p:cBhvr>
                                      <p:tavLst>
                                        <p:tav tm="0">
                                          <p:val>
                                            <p:strVal val="ppt_h"/>
                                          </p:val>
                                        </p:tav>
                                        <p:tav tm="100000">
                                          <p:val>
                                            <p:fltVal val="0"/>
                                          </p:val>
                                        </p:tav>
                                      </p:tavLst>
                                    </p:anim>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Introduction</a:t>
            </a:r>
            <a:br>
              <a:rPr lang="en-US" sz="2800" b="1"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algn="just" fontAlgn="t">
              <a:lnSpc>
                <a:spcPct val="150000"/>
              </a:lnSpc>
            </a:pPr>
            <a:r>
              <a:rPr lang="en-US" sz="2400" dirty="0" smtClean="0">
                <a:latin typeface="Times New Roman" pitchFamily="18" charset="0"/>
                <a:cs typeface="Times New Roman" pitchFamily="18" charset="0"/>
              </a:rPr>
              <a:t>Highly contagious infection of horses and characterized by severe inflammation of the mucosa of the head and throat, with extensive swelling and often rupture of the lymph nodes, which produces large amounts of thick, creamy pus.</a:t>
            </a:r>
          </a:p>
          <a:p>
            <a:pPr marL="0" indent="0">
              <a:lnSpc>
                <a:spcPct val="150000"/>
              </a:lnSpc>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Transmission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Transmission </a:t>
            </a:r>
            <a:r>
              <a:rPr lang="en-US" sz="2400" dirty="0">
                <a:latin typeface="Times New Roman" pitchFamily="18" charset="0"/>
                <a:cs typeface="Times New Roman" pitchFamily="18" charset="0"/>
              </a:rPr>
              <a:t>is either by direct or indirect contact of susceptible animals with a diseased horse. </a:t>
            </a:r>
            <a:endParaRPr lang="en-US" sz="2400" dirty="0" smtClean="0">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Source of </a:t>
            </a:r>
            <a:r>
              <a:rPr lang="en-US" sz="2400" dirty="0">
                <a:latin typeface="Times New Roman" pitchFamily="18" charset="0"/>
                <a:cs typeface="Times New Roman" pitchFamily="18" charset="0"/>
              </a:rPr>
              <a:t>infection are nasal discharge or material from the draining abscess contaminates pastures, barns, feed troughs, etc.</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Equines of any age may contract the disease, although younger and elderly equines are more susceptible. </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Signs</a:t>
            </a:r>
            <a:br>
              <a:rPr lang="en-US" sz="2800" b="1"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fontAlgn="t">
              <a:lnSpc>
                <a:spcPct val="150000"/>
              </a:lnSpc>
            </a:pPr>
            <a:r>
              <a:rPr lang="en-US" sz="2600" dirty="0" smtClean="0">
                <a:latin typeface="Times New Roman" pitchFamily="18" charset="0"/>
                <a:cs typeface="Times New Roman" pitchFamily="18" charset="0"/>
              </a:rPr>
              <a:t>Depression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inappetence</a:t>
            </a:r>
            <a:r>
              <a:rPr lang="en-US" sz="2600" b="1" dirty="0">
                <a:latin typeface="Times New Roman" pitchFamily="18" charset="0"/>
                <a:cs typeface="Times New Roman" pitchFamily="18" charset="0"/>
              </a:rPr>
              <a:t>,</a:t>
            </a:r>
            <a:r>
              <a:rPr lang="en-US" sz="2600" dirty="0">
                <a:latin typeface="Times New Roman" pitchFamily="18" charset="0"/>
                <a:cs typeface="Times New Roman" pitchFamily="18" charset="0"/>
              </a:rPr>
              <a:t> and fever of 39°C–39.5°C). </a:t>
            </a:r>
          </a:p>
          <a:p>
            <a:pPr algn="just" fontAlgn="t">
              <a:lnSpc>
                <a:spcPct val="150000"/>
              </a:lnSpc>
            </a:pPr>
            <a:r>
              <a:rPr lang="en-US" sz="2600" dirty="0" smtClean="0">
                <a:latin typeface="Times New Roman" pitchFamily="18" charset="0"/>
                <a:cs typeface="Times New Roman" pitchFamily="18" charset="0"/>
              </a:rPr>
              <a:t>Horses </a:t>
            </a:r>
            <a:r>
              <a:rPr lang="en-US" sz="2600" dirty="0">
                <a:latin typeface="Times New Roman" pitchFamily="18" charset="0"/>
                <a:cs typeface="Times New Roman" pitchFamily="18" charset="0"/>
              </a:rPr>
              <a:t>develop a nasal discharge (initially </a:t>
            </a:r>
            <a:r>
              <a:rPr lang="en-US" sz="2600" dirty="0" err="1">
                <a:latin typeface="Times New Roman" pitchFamily="18" charset="0"/>
                <a:cs typeface="Times New Roman" pitchFamily="18" charset="0"/>
              </a:rPr>
              <a:t>mucoid</a:t>
            </a:r>
            <a:r>
              <a:rPr lang="en-US" sz="2600" dirty="0">
                <a:latin typeface="Times New Roman" pitchFamily="18" charset="0"/>
                <a:cs typeface="Times New Roman" pitchFamily="18" charset="0"/>
              </a:rPr>
              <a:t>, rapidly thickening and purulent), a soft cough and slight but painful swelling between the mandibles, with swelling of the submandibular lymph node.</a:t>
            </a:r>
          </a:p>
          <a:p>
            <a:pPr algn="just" fontAlgn="t">
              <a:lnSpc>
                <a:spcPct val="150000"/>
              </a:lnSpc>
            </a:pPr>
            <a:r>
              <a:rPr lang="en-US" sz="2600" dirty="0">
                <a:latin typeface="Times New Roman" pitchFamily="18" charset="0"/>
                <a:cs typeface="Times New Roman" pitchFamily="18" charset="0"/>
              </a:rPr>
              <a:t> Horses are often seen positioning their heads low and extended, so as to relieve the throat and lymph node pain.</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pPr algn="just" fontAlgn="t">
              <a:lnSpc>
                <a:spcPct val="150000"/>
              </a:lnSpc>
            </a:pPr>
            <a:endParaRPr lang="en-US" sz="2400" dirty="0" smtClean="0">
              <a:latin typeface="Times New Roman" pitchFamily="18" charset="0"/>
              <a:cs typeface="Times New Roman" pitchFamily="18" charset="0"/>
            </a:endParaRPr>
          </a:p>
          <a:p>
            <a:pPr algn="just" fontAlgn="t">
              <a:lnSpc>
                <a:spcPct val="150000"/>
              </a:lnSpc>
            </a:pPr>
            <a:r>
              <a:rPr lang="en-US" sz="2400" dirty="0" smtClean="0">
                <a:latin typeface="Times New Roman" pitchFamily="18" charset="0"/>
                <a:cs typeface="Times New Roman" pitchFamily="18" charset="0"/>
              </a:rPr>
              <a:t>Later, abscesses develop in the submandibular (between the jaw bones) and/or retropharyngeal (at the back of the throat) lymph nodes. The lymph nodes become hard and very painful, and may obstruct breathing ("strangles"). </a:t>
            </a:r>
          </a:p>
          <a:p>
            <a:pPr algn="just" fontAlgn="t">
              <a:lnSpc>
                <a:spcPct val="150000"/>
              </a:lnSpc>
            </a:pPr>
            <a:r>
              <a:rPr lang="en-US" sz="2400" dirty="0" smtClean="0">
                <a:latin typeface="Times New Roman" pitchFamily="18" charset="0"/>
                <a:cs typeface="Times New Roman" pitchFamily="18" charset="0"/>
              </a:rPr>
              <a:t>The lymph node abscesses will burst (or can be lanced) in 7–14 days, releasing thick pus heavily contaminated with </a:t>
            </a:r>
            <a:r>
              <a:rPr lang="en-US" sz="2400" i="1" dirty="0" smtClean="0">
                <a:latin typeface="Times New Roman" pitchFamily="18" charset="0"/>
                <a:cs typeface="Times New Roman" pitchFamily="18" charset="0"/>
              </a:rPr>
              <a:t>S. </a:t>
            </a:r>
            <a:r>
              <a:rPr lang="en-US" sz="2400" i="1" dirty="0" err="1" smtClean="0">
                <a:latin typeface="Times New Roman" pitchFamily="18" charset="0"/>
                <a:cs typeface="Times New Roman" pitchFamily="18" charset="0"/>
              </a:rPr>
              <a:t>equi</a:t>
            </a:r>
            <a:r>
              <a:rPr lang="en-US" sz="2400" dirty="0" smtClean="0">
                <a:latin typeface="Times New Roman" pitchFamily="18" charset="0"/>
                <a:cs typeface="Times New Roman" pitchFamily="18" charset="0"/>
              </a:rPr>
              <a:t>. </a:t>
            </a:r>
          </a:p>
          <a:p>
            <a:pPr algn="just" fontAlgn="t">
              <a:lnSpc>
                <a:spcPct val="150000"/>
              </a:lnSpc>
            </a:pPr>
            <a:r>
              <a:rPr lang="en-US" sz="2400" dirty="0" smtClean="0">
                <a:latin typeface="Times New Roman" pitchFamily="18" charset="0"/>
                <a:cs typeface="Times New Roman" pitchFamily="18" charset="0"/>
              </a:rPr>
              <a:t>The horse will usually rapidly recover once abscesses have ruptured.</a:t>
            </a:r>
          </a:p>
          <a:p>
            <a:pPr algn="just">
              <a:lnSpc>
                <a:spcPct val="150000"/>
              </a:lnSpc>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Complications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lgn="just" fontAlgn="t"/>
            <a:r>
              <a:rPr lang="en-US" sz="2400" dirty="0" smtClean="0">
                <a:solidFill>
                  <a:srgbClr val="FF0000"/>
                </a:solidFill>
                <a:latin typeface="Times New Roman" pitchFamily="18" charset="0"/>
                <a:cs typeface="Times New Roman" pitchFamily="18" charset="0"/>
              </a:rPr>
              <a:t>Bastard strangles </a:t>
            </a:r>
            <a:r>
              <a:rPr lang="en-US" sz="2400" dirty="0" smtClean="0">
                <a:latin typeface="Times New Roman" pitchFamily="18" charset="0"/>
                <a:cs typeface="Times New Roman" pitchFamily="18" charset="0"/>
              </a:rPr>
              <a:t>i. e. dissemination of infection to unusual sites. For example, abdominal or lung lymph nodes may develop abscesses and rupture, a brain abscess or a retropharyngeal lymph node abscess. </a:t>
            </a:r>
          </a:p>
          <a:p>
            <a:pPr algn="just" fontAlgn="t"/>
            <a:r>
              <a:rPr lang="en-US" sz="2400" dirty="0" err="1" smtClean="0">
                <a:solidFill>
                  <a:srgbClr val="FF0000"/>
                </a:solidFill>
                <a:latin typeface="Times New Roman" pitchFamily="18" charset="0"/>
                <a:cs typeface="Times New Roman" pitchFamily="18" charset="0"/>
              </a:rPr>
              <a:t>Purpura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haemorrhagica</a:t>
            </a:r>
            <a:r>
              <a:rPr lang="en-US" sz="2400" dirty="0" smtClean="0">
                <a:latin typeface="Times New Roman" pitchFamily="18" charset="0"/>
                <a:cs typeface="Times New Roman" pitchFamily="18" charset="0"/>
              </a:rPr>
              <a:t>, an immune-mediated acute inflammation of peripheral blood vessels that occurs within 4 weeks of strangles, while the animal is convalescing. It results from the formation of immune complexes. Visible in the mucous membranes as pinpoint </a:t>
            </a:r>
            <a:r>
              <a:rPr lang="en-US" sz="2400" dirty="0" err="1" smtClean="0">
                <a:latin typeface="Times New Roman" pitchFamily="18" charset="0"/>
                <a:cs typeface="Times New Roman" pitchFamily="18" charset="0"/>
              </a:rPr>
              <a:t>haemorrhages</a:t>
            </a:r>
            <a:r>
              <a:rPr lang="en-US" sz="2400" dirty="0" smtClean="0">
                <a:latin typeface="Times New Roman" pitchFamily="18" charset="0"/>
                <a:cs typeface="Times New Roman" pitchFamily="18" charset="0"/>
              </a:rPr>
              <a:t>. These </a:t>
            </a:r>
            <a:r>
              <a:rPr lang="en-US" sz="2400" dirty="0" err="1" smtClean="0">
                <a:latin typeface="Times New Roman" pitchFamily="18" charset="0"/>
                <a:cs typeface="Times New Roman" pitchFamily="18" charset="0"/>
              </a:rPr>
              <a:t>haemorrhages</a:t>
            </a:r>
            <a:r>
              <a:rPr lang="en-US" sz="2400" dirty="0" smtClean="0">
                <a:latin typeface="Times New Roman" pitchFamily="18" charset="0"/>
                <a:cs typeface="Times New Roman" pitchFamily="18" charset="0"/>
              </a:rPr>
              <a:t> lead to a widespread severe edema of the head, limbs, and other parts of the body.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fontAlgn="t">
              <a:buNone/>
            </a:pPr>
            <a:r>
              <a:rPr lang="en-US" sz="2400" u="sng" dirty="0" smtClean="0">
                <a:latin typeface="Times New Roman" pitchFamily="18" charset="0"/>
                <a:cs typeface="Times New Roman" pitchFamily="18" charset="0"/>
              </a:rPr>
              <a:t>Minor, non-fatal complications include: </a:t>
            </a:r>
          </a:p>
          <a:p>
            <a:pPr algn="just" fontAlgn="t">
              <a:lnSpc>
                <a:spcPct val="150000"/>
              </a:lnSpc>
            </a:pPr>
            <a:r>
              <a:rPr lang="en-US" sz="2400" dirty="0" smtClean="0">
                <a:latin typeface="Times New Roman" pitchFamily="18" charset="0"/>
                <a:cs typeface="Times New Roman" pitchFamily="18" charset="0"/>
              </a:rPr>
              <a:t>Post strangles myocarditis</a:t>
            </a:r>
          </a:p>
          <a:p>
            <a:pPr algn="just" fontAlgn="t">
              <a:lnSpc>
                <a:spcPct val="150000"/>
              </a:lnSpc>
            </a:pPr>
            <a:r>
              <a:rPr lang="en-US" sz="2400" dirty="0" smtClean="0">
                <a:latin typeface="Times New Roman" pitchFamily="18" charset="0"/>
                <a:cs typeface="Times New Roman" pitchFamily="18" charset="0"/>
              </a:rPr>
              <a:t>Purulent cellulitis </a:t>
            </a:r>
          </a:p>
          <a:p>
            <a:pPr algn="just" fontAlgn="t">
              <a:lnSpc>
                <a:spcPct val="150000"/>
              </a:lnSpc>
            </a:pPr>
            <a:r>
              <a:rPr lang="en-US" sz="2400" dirty="0" smtClean="0">
                <a:latin typeface="Times New Roman" pitchFamily="18" charset="0"/>
                <a:cs typeface="Times New Roman" pitchFamily="18" charset="0"/>
              </a:rPr>
              <a:t>Laryngeal hemiplegia, which involves paralysis of the throat muscles. It is commonly referred to as "roaring". </a:t>
            </a:r>
          </a:p>
          <a:p>
            <a:pPr algn="just" fontAlgn="t">
              <a:lnSpc>
                <a:spcPct val="150000"/>
              </a:lnSpc>
            </a:pPr>
            <a:r>
              <a:rPr lang="en-US" sz="2400" dirty="0" err="1" smtClean="0">
                <a:latin typeface="Times New Roman" pitchFamily="18" charset="0"/>
                <a:cs typeface="Times New Roman" pitchFamily="18" charset="0"/>
              </a:rPr>
              <a:t>Anaemia</a:t>
            </a:r>
            <a:r>
              <a:rPr lang="en-US" sz="2400" dirty="0" smtClean="0">
                <a:latin typeface="Times New Roman" pitchFamily="18" charset="0"/>
                <a:cs typeface="Times New Roman" pitchFamily="18" charset="0"/>
              </a:rPr>
              <a:t>. </a:t>
            </a:r>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noAutofit/>
          </a:bodyPr>
          <a:lstStyle/>
          <a:p>
            <a:pPr algn="just" fontAlgn="t">
              <a:lnSpc>
                <a:spcPct val="150000"/>
              </a:lnSpc>
            </a:pPr>
            <a:r>
              <a:rPr lang="en-US" sz="2400" dirty="0" smtClean="0">
                <a:latin typeface="Times New Roman" pitchFamily="18" charset="0"/>
                <a:cs typeface="Times New Roman" pitchFamily="18" charset="0"/>
              </a:rPr>
              <a:t>Guttural pouch </a:t>
            </a:r>
            <a:r>
              <a:rPr lang="en-US" sz="2400" dirty="0" err="1" smtClean="0">
                <a:latin typeface="Times New Roman" pitchFamily="18" charset="0"/>
                <a:cs typeface="Times New Roman" pitchFamily="18" charset="0"/>
              </a:rPr>
              <a:t>empyaema</a:t>
            </a:r>
            <a:r>
              <a:rPr lang="en-US" sz="2400" dirty="0" smtClean="0">
                <a:latin typeface="Times New Roman" pitchFamily="18" charset="0"/>
                <a:cs typeface="Times New Roman" pitchFamily="18" charset="0"/>
              </a:rPr>
              <a:t> (filled with pus), which may be concurrent with classic strangles, or follow in the immediate convalescent period. The 2 guttural pouches are large mucous sacs; each is a ventral diverticulum of the Eustachian tube. </a:t>
            </a:r>
          </a:p>
          <a:p>
            <a:pPr marL="0" indent="0" algn="just" fontAlgn="t">
              <a:lnSpc>
                <a:spcPct val="150000"/>
              </a:lnSpc>
              <a:buNone/>
            </a:pPr>
            <a:endParaRPr lang="en-US" sz="2400" dirty="0" smtClean="0">
              <a:latin typeface="Times New Roman" pitchFamily="18" charset="0"/>
              <a:cs typeface="Times New Roman" pitchFamily="18" charset="0"/>
            </a:endParaRPr>
          </a:p>
          <a:p>
            <a:pPr algn="just" fontAlgn="t">
              <a:lnSpc>
                <a:spcPct val="150000"/>
              </a:lnSpc>
            </a:pPr>
            <a:r>
              <a:rPr lang="en-US" sz="2400" dirty="0" smtClean="0">
                <a:latin typeface="Times New Roman" pitchFamily="18" charset="0"/>
                <a:cs typeface="Times New Roman" pitchFamily="18" charset="0"/>
              </a:rPr>
              <a:t>Persistent infection in the guttural pouch may lead to inspissation (drying) of pus and, in some cases, the formation of a solid, stone-like, concretion called a </a:t>
            </a:r>
            <a:r>
              <a:rPr lang="en-US" sz="2400" dirty="0" err="1" smtClean="0">
                <a:latin typeface="Times New Roman" pitchFamily="18" charset="0"/>
                <a:cs typeface="Times New Roman" pitchFamily="18" charset="0"/>
              </a:rPr>
              <a:t>chondroid</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Diagnosis</a:t>
            </a:r>
            <a:r>
              <a:rPr lang="en-US" sz="2800" b="1" dirty="0" smtClean="0">
                <a:latin typeface="Times New Roman" pitchFamily="18" charset="0"/>
                <a:cs typeface="Times New Roman" pitchFamily="18" charset="0"/>
              </a:rPr>
              <a:t> </a:t>
            </a:r>
            <a:br>
              <a:rPr lang="en-US" sz="2800" b="1"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algn="just" fontAlgn="t"/>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ulturing pus from the nose, from </a:t>
            </a:r>
            <a:r>
              <a:rPr lang="en-US" sz="2400" dirty="0" err="1" smtClean="0">
                <a:latin typeface="Times New Roman" pitchFamily="18" charset="0"/>
                <a:cs typeface="Times New Roman" pitchFamily="18" charset="0"/>
              </a:rPr>
              <a:t>abscessated</a:t>
            </a:r>
            <a:r>
              <a:rPr lang="en-US" sz="2400" dirty="0" smtClean="0">
                <a:latin typeface="Times New Roman" pitchFamily="18" charset="0"/>
                <a:cs typeface="Times New Roman" pitchFamily="18" charset="0"/>
              </a:rPr>
              <a:t> lymph nodes or from the throat of clinically affected horses. </a:t>
            </a:r>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506</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Introduction </vt:lpstr>
      <vt:lpstr>Transmission</vt:lpstr>
      <vt:lpstr>Signs </vt:lpstr>
      <vt:lpstr>PowerPoint Presentation</vt:lpstr>
      <vt:lpstr>Complications</vt:lpstr>
      <vt:lpstr>PowerPoint Presentation</vt:lpstr>
      <vt:lpstr>PowerPoint Presentation</vt:lpstr>
      <vt:lpstr>Diagnosis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PC</cp:lastModifiedBy>
  <cp:revision>55</cp:revision>
  <dcterms:created xsi:type="dcterms:W3CDTF">2006-08-16T00:00:00Z</dcterms:created>
  <dcterms:modified xsi:type="dcterms:W3CDTF">2020-03-26T08:28:04Z</dcterms:modified>
</cp:coreProperties>
</file>