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840" r:id="rId2"/>
    <p:sldMasterId id="2147483852" r:id="rId3"/>
  </p:sldMasterIdLst>
  <p:notesMasterIdLst>
    <p:notesMasterId r:id="rId12"/>
  </p:notesMasterIdLst>
  <p:sldIdLst>
    <p:sldId id="338" r:id="rId4"/>
    <p:sldId id="320" r:id="rId5"/>
    <p:sldId id="321" r:id="rId6"/>
    <p:sldId id="323" r:id="rId7"/>
    <p:sldId id="324" r:id="rId8"/>
    <p:sldId id="325" r:id="rId9"/>
    <p:sldId id="290" r:id="rId10"/>
    <p:sldId id="33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CCFF"/>
    <a:srgbClr val="339966"/>
    <a:srgbClr val="0066CC"/>
    <a:srgbClr val="003399"/>
    <a:srgbClr val="8BCC34"/>
    <a:srgbClr val="EAEAEA"/>
    <a:srgbClr val="4D6CCF"/>
    <a:srgbClr val="008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16" autoAdjust="0"/>
    <p:restoredTop sz="96657" autoAdjust="0"/>
  </p:normalViewPr>
  <p:slideViewPr>
    <p:cSldViewPr>
      <p:cViewPr varScale="1">
        <p:scale>
          <a:sx n="82" d="100"/>
          <a:sy n="82" d="100"/>
        </p:scale>
        <p:origin x="7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89D920-77E1-478D-B49D-17BF360034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3AE59745-0678-4FB4-BB4A-CD12730F63C1}">
      <dgm:prSet/>
      <dgm:spPr/>
      <dgm:t>
        <a:bodyPr/>
        <a:lstStyle/>
        <a:p>
          <a:pPr rtl="0"/>
          <a:r>
            <a:rPr lang="en-IN" b="1" smtClean="0"/>
            <a:t>DIFFERENT TYPES OF SEPARATORS</a:t>
          </a:r>
          <a:endParaRPr lang="en-IN"/>
        </a:p>
      </dgm:t>
    </dgm:pt>
    <dgm:pt modelId="{C034C422-0F8C-40C6-AD61-A94C724C0A2B}" type="parTrans" cxnId="{681B59CD-C49B-4FEF-A566-F8B0DF2CAE06}">
      <dgm:prSet/>
      <dgm:spPr/>
      <dgm:t>
        <a:bodyPr/>
        <a:lstStyle/>
        <a:p>
          <a:endParaRPr lang="en-IN"/>
        </a:p>
      </dgm:t>
    </dgm:pt>
    <dgm:pt modelId="{3DE874A8-3005-4F99-80C0-BED0203A8083}" type="sibTrans" cxnId="{681B59CD-C49B-4FEF-A566-F8B0DF2CAE06}">
      <dgm:prSet/>
      <dgm:spPr/>
      <dgm:t>
        <a:bodyPr/>
        <a:lstStyle/>
        <a:p>
          <a:endParaRPr lang="en-IN"/>
        </a:p>
      </dgm:t>
    </dgm:pt>
    <dgm:pt modelId="{2B4ED930-76BC-42F9-A152-7FB66CBAA723}" type="pres">
      <dgm:prSet presAssocID="{D389D920-77E1-478D-B49D-17BF360034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FFB708-541C-4FDC-8BE5-C51F15C6966E}" type="pres">
      <dgm:prSet presAssocID="{3AE59745-0678-4FB4-BB4A-CD12730F63C1}" presName="parentText" presStyleLbl="node1" presStyleIdx="0" presStyleCnt="1" custLinFactNeighborY="-910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126E46-6F1C-43A5-9AD8-0917350AF976}" type="presOf" srcId="{3AE59745-0678-4FB4-BB4A-CD12730F63C1}" destId="{89FFB708-541C-4FDC-8BE5-C51F15C6966E}" srcOrd="0" destOrd="0" presId="urn:microsoft.com/office/officeart/2005/8/layout/vList2"/>
    <dgm:cxn modelId="{681B59CD-C49B-4FEF-A566-F8B0DF2CAE06}" srcId="{D389D920-77E1-478D-B49D-17BF36003498}" destId="{3AE59745-0678-4FB4-BB4A-CD12730F63C1}" srcOrd="0" destOrd="0" parTransId="{C034C422-0F8C-40C6-AD61-A94C724C0A2B}" sibTransId="{3DE874A8-3005-4F99-80C0-BED0203A8083}"/>
    <dgm:cxn modelId="{835CC6EB-15A5-4820-918F-717F4155B499}" type="presOf" srcId="{D389D920-77E1-478D-B49D-17BF36003498}" destId="{2B4ED930-76BC-42F9-A152-7FB66CBAA723}" srcOrd="0" destOrd="0" presId="urn:microsoft.com/office/officeart/2005/8/layout/vList2"/>
    <dgm:cxn modelId="{DDBC4A5F-0B46-417B-9E28-6769863B93B5}" type="presParOf" srcId="{2B4ED930-76BC-42F9-A152-7FB66CBAA723}" destId="{89FFB708-541C-4FDC-8BE5-C51F15C6966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496B4-B918-4040-9D25-7DE7FD16F3F3}" type="datetimeFigureOut">
              <a:rPr lang="en-US" smtClean="0"/>
              <a:pPr/>
              <a:t>3/29/2020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3D70B-605C-4F8D-BE26-7F19842DA96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4755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83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97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65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73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243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8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21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56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1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37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5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2895600" y="1981200"/>
            <a:ext cx="3581400" cy="2353885"/>
          </a:xfrm>
        </p:spPr>
      </p:pic>
      <p:sp>
        <p:nvSpPr>
          <p:cNvPr id="4" name="TextBox 3"/>
          <p:cNvSpPr txBox="1"/>
          <p:nvPr/>
        </p:nvSpPr>
        <p:spPr>
          <a:xfrm>
            <a:off x="304800" y="1295400"/>
            <a:ext cx="8305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IN" sz="3500" b="1" dirty="0" smtClean="0">
                <a:solidFill>
                  <a:srgbClr val="FF6600"/>
                </a:solidFill>
              </a:rPr>
              <a:t>TYPES OF CREAM SEPARATORS </a:t>
            </a:r>
            <a:endParaRPr lang="en-IN" sz="3500" dirty="0">
              <a:solidFill>
                <a:srgbClr val="FF66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82872" y="457200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Class Lecture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4724400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70C0"/>
                </a:solidFill>
              </a:rPr>
              <a:t>Dr. </a:t>
            </a:r>
            <a:r>
              <a:rPr lang="en-US" sz="2200" b="1" dirty="0" err="1" smtClean="0">
                <a:solidFill>
                  <a:srgbClr val="0070C0"/>
                </a:solidFill>
              </a:rPr>
              <a:t>Sanjeev</a:t>
            </a:r>
            <a:r>
              <a:rPr lang="en-US" sz="2200" b="1" dirty="0" smtClean="0">
                <a:solidFill>
                  <a:srgbClr val="0070C0"/>
                </a:solidFill>
              </a:rPr>
              <a:t> Kumar</a:t>
            </a:r>
          </a:p>
          <a:p>
            <a:pPr algn="ctr"/>
            <a:r>
              <a:rPr lang="en-US" sz="2200" dirty="0" smtClean="0">
                <a:solidFill>
                  <a:srgbClr val="0070C0"/>
                </a:solidFill>
              </a:rPr>
              <a:t>Associate Professor</a:t>
            </a:r>
          </a:p>
          <a:p>
            <a:pPr algn="ctr"/>
            <a:r>
              <a:rPr lang="en-US" sz="2200" dirty="0" smtClean="0">
                <a:solidFill>
                  <a:srgbClr val="0070C0"/>
                </a:solidFill>
              </a:rPr>
              <a:t>Department of Dairy Technology</a:t>
            </a:r>
          </a:p>
          <a:p>
            <a:pPr algn="ctr"/>
            <a:r>
              <a:rPr lang="en-US" sz="2200" dirty="0" smtClean="0">
                <a:solidFill>
                  <a:srgbClr val="0070C0"/>
                </a:solidFill>
              </a:rPr>
              <a:t>SGIDT, Patna-14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804590577"/>
              </p:ext>
            </p:extLst>
          </p:nvPr>
        </p:nvGraphicFramePr>
        <p:xfrm>
          <a:off x="304800" y="152400"/>
          <a:ext cx="82296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Content Placeholder 4"/>
          <p:cNvSpPr txBox="1">
            <a:spLocks/>
          </p:cNvSpPr>
          <p:nvPr/>
        </p:nvSpPr>
        <p:spPr>
          <a:xfrm>
            <a:off x="152400" y="1447800"/>
            <a:ext cx="42672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IN" b="1" dirty="0" smtClean="0"/>
              <a:t> WARM MILK SEPRATOR</a:t>
            </a:r>
            <a:endParaRPr lang="en-IN" b="1" dirty="0"/>
          </a:p>
        </p:txBody>
      </p:sp>
      <p:pic>
        <p:nvPicPr>
          <p:cNvPr id="15" name="Picture 14" descr="WARM MIL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8200" y="1524000"/>
            <a:ext cx="41148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3810000" y="5562600"/>
            <a:ext cx="50292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N" sz="3200" b="1" dirty="0" smtClean="0"/>
              <a:t>SEMI ENCLOSED SEPARATOR</a:t>
            </a:r>
            <a:endParaRPr lang="en-IN" sz="3200" b="1" dirty="0"/>
          </a:p>
        </p:txBody>
      </p:sp>
      <p:pic>
        <p:nvPicPr>
          <p:cNvPr id="17" name="Picture 16" descr="semiclosed cream seperato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3400" y="3581400"/>
            <a:ext cx="2932351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1310479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685800"/>
            <a:ext cx="59436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 smtClean="0"/>
              <a:t>COLD MILK SEPARATOR</a:t>
            </a:r>
            <a:endParaRPr lang="en-IN" dirty="0"/>
          </a:p>
        </p:txBody>
      </p:sp>
      <p:pic>
        <p:nvPicPr>
          <p:cNvPr id="3" name="Picture 2" descr="cold-milk-cream-separa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228600"/>
            <a:ext cx="2830286" cy="1981200"/>
          </a:xfrm>
          <a:prstGeom prst="rect">
            <a:avLst/>
          </a:prstGeom>
        </p:spPr>
      </p:pic>
      <p:pic>
        <p:nvPicPr>
          <p:cNvPr id="5" name="Picture 4" descr="POWER DRIVEN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7900" y="2895600"/>
            <a:ext cx="4495800" cy="2715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219200" y="5707559"/>
            <a:ext cx="6719725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4400" dirty="0" smtClean="0"/>
              <a:t>POWER DRIVEN SEPERATOR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347248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67000" y="152400"/>
            <a:ext cx="6172200" cy="1447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HAND DRIVEN</a:t>
            </a:r>
            <a:r>
              <a:rPr kumimoji="0" lang="en-IN" sz="44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IN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SEPARATOR</a:t>
            </a:r>
            <a:endParaRPr kumimoji="0" lang="en-IN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" name="Picture 2" descr="hand-and-motor-driven-warm-milk-cream-separator-500x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8953"/>
            <a:ext cx="2667000" cy="3137647"/>
          </a:xfrm>
          <a:prstGeom prst="rect">
            <a:avLst/>
          </a:prstGeom>
        </p:spPr>
      </p:pic>
      <p:pic>
        <p:nvPicPr>
          <p:cNvPr id="4" name="Picture 3" descr="open type cream-separator-mach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895600"/>
            <a:ext cx="3733800" cy="3733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4267200"/>
            <a:ext cx="5943600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OPEN BOWL SEPARATOR</a:t>
            </a:r>
            <a:endParaRPr lang="en-IN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28600"/>
            <a:ext cx="8229600" cy="762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HERMATICALLY SEALED SEPARATOR</a:t>
            </a:r>
            <a:endParaRPr kumimoji="0" lang="en-IN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hermatically sealed cream sepera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5716" y="1828800"/>
            <a:ext cx="7592568" cy="4620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152400"/>
            <a:ext cx="7315200" cy="838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SELF CLEANING SEPARATOR</a:t>
            </a:r>
            <a:endParaRPr kumimoji="0" lang="en-IN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self cleaning de sludg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676400"/>
            <a:ext cx="7620000" cy="46101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>
              <a:buNone/>
            </a:pPr>
            <a:r>
              <a:rPr lang="en-IN" b="1" dirty="0" smtClean="0">
                <a:solidFill>
                  <a:srgbClr val="00823B"/>
                </a:solidFill>
              </a:rPr>
              <a:t> </a:t>
            </a:r>
            <a:r>
              <a:rPr lang="en-IN" sz="3600" b="1" dirty="0" smtClean="0">
                <a:solidFill>
                  <a:srgbClr val="00823B"/>
                </a:solidFill>
              </a:rPr>
              <a:t>   </a:t>
            </a:r>
            <a:r>
              <a:rPr lang="en-IN" sz="5400" b="1" dirty="0" smtClean="0">
                <a:solidFill>
                  <a:schemeClr val="tx1"/>
                </a:solidFill>
              </a:rPr>
              <a:t>Fat recovered in cream</a:t>
            </a:r>
          </a:p>
          <a:p>
            <a:pPr>
              <a:buNone/>
            </a:pPr>
            <a:r>
              <a:rPr lang="en-IN" b="1" dirty="0" smtClean="0"/>
              <a:t>         </a:t>
            </a:r>
          </a:p>
          <a:p>
            <a:pPr>
              <a:buNone/>
            </a:pPr>
            <a:r>
              <a:rPr lang="en-IN" sz="2400" b="1" dirty="0" smtClean="0">
                <a:solidFill>
                  <a:srgbClr val="003399"/>
                </a:solidFill>
              </a:rPr>
              <a:t>          %fat recovered in cream=  </a:t>
            </a:r>
            <a:r>
              <a:rPr lang="en-IN" sz="2400" b="1" u="sng" dirty="0" smtClean="0">
                <a:solidFill>
                  <a:srgbClr val="003399"/>
                </a:solidFill>
              </a:rPr>
              <a:t>kg fat in cream</a:t>
            </a:r>
            <a:r>
              <a:rPr lang="en-IN" sz="2400" b="1" dirty="0" smtClean="0">
                <a:solidFill>
                  <a:srgbClr val="003399"/>
                </a:solidFill>
              </a:rPr>
              <a:t> * 100</a:t>
            </a:r>
          </a:p>
          <a:p>
            <a:pPr>
              <a:buNone/>
            </a:pPr>
            <a:r>
              <a:rPr lang="en-IN" sz="2400" b="1" dirty="0" smtClean="0">
                <a:solidFill>
                  <a:srgbClr val="003399"/>
                </a:solidFill>
              </a:rPr>
              <a:t>                                                     kg fat in milk</a:t>
            </a:r>
          </a:p>
          <a:p>
            <a:pPr>
              <a:buNone/>
            </a:pPr>
            <a:r>
              <a:rPr lang="en-IN" sz="3600" b="1" dirty="0" smtClean="0"/>
              <a:t>    </a:t>
            </a:r>
          </a:p>
          <a:p>
            <a:pPr>
              <a:buNone/>
            </a:pPr>
            <a:r>
              <a:rPr lang="en-IN" sz="3600" b="1" dirty="0" smtClean="0">
                <a:solidFill>
                  <a:srgbClr val="00823B"/>
                </a:solidFill>
              </a:rPr>
              <a:t>     </a:t>
            </a:r>
            <a:r>
              <a:rPr lang="en-IN" sz="5400" b="1" dirty="0" smtClean="0">
                <a:solidFill>
                  <a:schemeClr val="tx1"/>
                </a:solidFill>
              </a:rPr>
              <a:t>Fat lost in skim milk</a:t>
            </a:r>
          </a:p>
          <a:p>
            <a:pPr>
              <a:buNone/>
            </a:pPr>
            <a:endParaRPr lang="en-IN" dirty="0" smtClean="0">
              <a:solidFill>
                <a:srgbClr val="00823B"/>
              </a:solidFill>
            </a:endParaRPr>
          </a:p>
          <a:p>
            <a:pPr>
              <a:buNone/>
            </a:pPr>
            <a:r>
              <a:rPr lang="en-IN" dirty="0" smtClean="0">
                <a:solidFill>
                  <a:srgbClr val="003399"/>
                </a:solidFill>
              </a:rPr>
              <a:t>           </a:t>
            </a:r>
            <a:r>
              <a:rPr lang="en-IN" sz="2400" b="1" dirty="0" smtClean="0">
                <a:solidFill>
                  <a:srgbClr val="003399"/>
                </a:solidFill>
              </a:rPr>
              <a:t>% fat lost in skim milk=  </a:t>
            </a:r>
            <a:r>
              <a:rPr lang="en-IN" sz="2400" b="1" u="sng" dirty="0" smtClean="0">
                <a:solidFill>
                  <a:srgbClr val="003399"/>
                </a:solidFill>
              </a:rPr>
              <a:t>kg fat in skim milk</a:t>
            </a:r>
            <a:r>
              <a:rPr lang="en-IN" sz="2400" b="1" dirty="0" smtClean="0">
                <a:solidFill>
                  <a:srgbClr val="003399"/>
                </a:solidFill>
              </a:rPr>
              <a:t> * 100</a:t>
            </a:r>
          </a:p>
          <a:p>
            <a:pPr>
              <a:buNone/>
            </a:pPr>
            <a:r>
              <a:rPr lang="en-IN" sz="2400" b="1" dirty="0" smtClean="0">
                <a:solidFill>
                  <a:srgbClr val="003399"/>
                </a:solidFill>
              </a:rPr>
              <a:t>                                                  kg fat in milk</a:t>
            </a:r>
          </a:p>
          <a:p>
            <a:pPr>
              <a:buNone/>
            </a:pPr>
            <a:r>
              <a:rPr lang="en-IN" sz="2400" b="1" dirty="0" smtClean="0">
                <a:solidFill>
                  <a:srgbClr val="003399"/>
                </a:solidFill>
              </a:rPr>
              <a:t>                                                 = </a:t>
            </a:r>
            <a:r>
              <a:rPr lang="en-IN" sz="2400" b="1" u="sng" dirty="0" smtClean="0">
                <a:solidFill>
                  <a:srgbClr val="003399"/>
                </a:solidFill>
              </a:rPr>
              <a:t>fc-fm</a:t>
            </a:r>
            <a:r>
              <a:rPr lang="en-IN" sz="2400" b="1" dirty="0" smtClean="0">
                <a:solidFill>
                  <a:srgbClr val="003399"/>
                </a:solidFill>
              </a:rPr>
              <a:t> * </a:t>
            </a:r>
            <a:r>
              <a:rPr lang="en-IN" sz="2400" b="1" u="sng" dirty="0" smtClean="0">
                <a:solidFill>
                  <a:srgbClr val="003399"/>
                </a:solidFill>
              </a:rPr>
              <a:t>fs</a:t>
            </a:r>
            <a:r>
              <a:rPr lang="en-IN" sz="2400" b="1" dirty="0" smtClean="0">
                <a:solidFill>
                  <a:srgbClr val="003399"/>
                </a:solidFill>
              </a:rPr>
              <a:t> * 100</a:t>
            </a:r>
          </a:p>
          <a:p>
            <a:pPr>
              <a:buNone/>
            </a:pPr>
            <a:r>
              <a:rPr lang="en-IN" sz="2400" b="1" dirty="0" smtClean="0">
                <a:solidFill>
                  <a:srgbClr val="003399"/>
                </a:solidFill>
              </a:rPr>
              <a:t>                                                     fc-fs     fm</a:t>
            </a:r>
            <a:endParaRPr lang="en-IN" sz="2400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2212</TotalTime>
  <Words>109</Words>
  <Application>Microsoft Office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Georgia</vt:lpstr>
      <vt:lpstr>Impact</vt:lpstr>
      <vt:lpstr>Times New Roman</vt:lpstr>
      <vt:lpstr>Trebuchet MS</vt:lpstr>
      <vt:lpstr>Office Theme</vt:lpstr>
      <vt:lpstr>NewsPrint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CREAM</dc:title>
  <dc:creator>sony</dc:creator>
  <cp:lastModifiedBy>sanjeev</cp:lastModifiedBy>
  <cp:revision>304</cp:revision>
  <dcterms:created xsi:type="dcterms:W3CDTF">2006-08-16T00:00:00Z</dcterms:created>
  <dcterms:modified xsi:type="dcterms:W3CDTF">2020-03-29T06:21:36Z</dcterms:modified>
</cp:coreProperties>
</file>