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handoutMasterIdLst>
    <p:handoutMasterId r:id="rId35"/>
  </p:handoutMasterIdLst>
  <p:sldIdLst>
    <p:sldId id="361" r:id="rId2"/>
    <p:sldId id="392" r:id="rId3"/>
    <p:sldId id="393" r:id="rId4"/>
    <p:sldId id="394" r:id="rId5"/>
    <p:sldId id="395"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0" r:id="rId31"/>
    <p:sldId id="421" r:id="rId32"/>
    <p:sldId id="391"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86427" autoAdjust="0"/>
  </p:normalViewPr>
  <p:slideViewPr>
    <p:cSldViewPr>
      <p:cViewPr varScale="1">
        <p:scale>
          <a:sx n="64" d="100"/>
          <a:sy n="64" d="100"/>
        </p:scale>
        <p:origin x="129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IN"/>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5DFE451-AF16-4EC6-8FB4-7486BCE1B786}" type="datetimeFigureOut">
              <a:rPr lang="en-IN" smtClean="0"/>
              <a:t>29-03-2020</a:t>
            </a:fld>
            <a:endParaRPr lang="en-IN"/>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IN"/>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781BDBA-9E59-4238-A09D-7432336A3374}" type="slidenum">
              <a:rPr lang="en-IN" smtClean="0"/>
              <a:t>‹#›</a:t>
            </a:fld>
            <a:endParaRPr lang="en-IN"/>
          </a:p>
        </p:txBody>
      </p:sp>
    </p:spTree>
    <p:extLst>
      <p:ext uri="{BB962C8B-B14F-4D97-AF65-F5344CB8AC3E}">
        <p14:creationId xmlns:p14="http://schemas.microsoft.com/office/powerpoint/2010/main" val="36888632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IN"/>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49C381F-E75F-4EF9-95DC-2DFDCFD6A6C5}" type="datetimeFigureOut">
              <a:rPr lang="en-IN" smtClean="0"/>
              <a:t>29-03-2020</a:t>
            </a:fld>
            <a:endParaRPr lang="en-IN"/>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IN"/>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IN"/>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3C22391-F062-4485-B1BA-127C2904BA5D}" type="slidenum">
              <a:rPr lang="en-IN" smtClean="0"/>
              <a:t>‹#›</a:t>
            </a:fld>
            <a:endParaRPr lang="en-IN"/>
          </a:p>
        </p:txBody>
      </p:sp>
    </p:spTree>
    <p:extLst>
      <p:ext uri="{BB962C8B-B14F-4D97-AF65-F5344CB8AC3E}">
        <p14:creationId xmlns:p14="http://schemas.microsoft.com/office/powerpoint/2010/main" val="26481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C22391-F062-4485-B1BA-127C2904BA5D}" type="slidenum">
              <a:rPr lang="en-IN" smtClean="0"/>
              <a:t>1</a:t>
            </a:fld>
            <a:endParaRPr lang="en-IN"/>
          </a:p>
        </p:txBody>
      </p:sp>
    </p:spTree>
    <p:extLst>
      <p:ext uri="{BB962C8B-B14F-4D97-AF65-F5344CB8AC3E}">
        <p14:creationId xmlns:p14="http://schemas.microsoft.com/office/powerpoint/2010/main" val="3423982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A14094-1F9B-4F2C-8270-AFEF0F33D042}" type="slidenum">
              <a:rPr lang="en-US" smtClean="0"/>
              <a:pPr/>
              <a:t>2</a:t>
            </a:fld>
            <a:endParaRPr lang="en-US"/>
          </a:p>
        </p:txBody>
      </p:sp>
    </p:spTree>
    <p:extLst>
      <p:ext uri="{BB962C8B-B14F-4D97-AF65-F5344CB8AC3E}">
        <p14:creationId xmlns:p14="http://schemas.microsoft.com/office/powerpoint/2010/main" val="3140765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A14094-1F9B-4F2C-8270-AFEF0F33D042}" type="slidenum">
              <a:rPr lang="en-US" smtClean="0"/>
              <a:pPr/>
              <a:t>4</a:t>
            </a:fld>
            <a:endParaRPr lang="en-US"/>
          </a:p>
        </p:txBody>
      </p:sp>
    </p:spTree>
    <p:extLst>
      <p:ext uri="{BB962C8B-B14F-4D97-AF65-F5344CB8AC3E}">
        <p14:creationId xmlns:p14="http://schemas.microsoft.com/office/powerpoint/2010/main" val="3883653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A14094-1F9B-4F2C-8270-AFEF0F33D042}" type="slidenum">
              <a:rPr lang="en-US" smtClean="0"/>
              <a:pPr/>
              <a:t>12</a:t>
            </a:fld>
            <a:endParaRPr lang="en-US"/>
          </a:p>
        </p:txBody>
      </p:sp>
    </p:spTree>
    <p:extLst>
      <p:ext uri="{BB962C8B-B14F-4D97-AF65-F5344CB8AC3E}">
        <p14:creationId xmlns:p14="http://schemas.microsoft.com/office/powerpoint/2010/main" val="1284678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C22391-F062-4485-B1BA-127C2904BA5D}" type="slidenum">
              <a:rPr lang="en-IN" smtClean="0"/>
              <a:t>14</a:t>
            </a:fld>
            <a:endParaRPr lang="en-IN"/>
          </a:p>
        </p:txBody>
      </p:sp>
    </p:spTree>
    <p:extLst>
      <p:ext uri="{BB962C8B-B14F-4D97-AF65-F5344CB8AC3E}">
        <p14:creationId xmlns:p14="http://schemas.microsoft.com/office/powerpoint/2010/main" val="363173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A14094-1F9B-4F2C-8270-AFEF0F33D042}" type="slidenum">
              <a:rPr lang="en-US" smtClean="0"/>
              <a:pPr/>
              <a:t>23</a:t>
            </a:fld>
            <a:endParaRPr lang="en-US"/>
          </a:p>
        </p:txBody>
      </p:sp>
    </p:spTree>
    <p:extLst>
      <p:ext uri="{BB962C8B-B14F-4D97-AF65-F5344CB8AC3E}">
        <p14:creationId xmlns:p14="http://schemas.microsoft.com/office/powerpoint/2010/main" val="2642597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A14094-1F9B-4F2C-8270-AFEF0F33D042}" type="slidenum">
              <a:rPr lang="en-US" smtClean="0"/>
              <a:pPr/>
              <a:t>27</a:t>
            </a:fld>
            <a:endParaRPr lang="en-US"/>
          </a:p>
        </p:txBody>
      </p:sp>
    </p:spTree>
    <p:extLst>
      <p:ext uri="{BB962C8B-B14F-4D97-AF65-F5344CB8AC3E}">
        <p14:creationId xmlns:p14="http://schemas.microsoft.com/office/powerpoint/2010/main" val="1283254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C22391-F062-4485-B1BA-127C2904BA5D}" type="slidenum">
              <a:rPr lang="en-IN" smtClean="0"/>
              <a:t>32</a:t>
            </a:fld>
            <a:endParaRPr lang="en-IN"/>
          </a:p>
        </p:txBody>
      </p:sp>
    </p:spTree>
    <p:extLst>
      <p:ext uri="{BB962C8B-B14F-4D97-AF65-F5344CB8AC3E}">
        <p14:creationId xmlns:p14="http://schemas.microsoft.com/office/powerpoint/2010/main" val="1565632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3160733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186667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07696A-AAB0-47F9-9045-2A2D65E91FE1}" type="slidenum">
              <a:rPr lang="en-IN" smtClean="0"/>
              <a:t>‹#›</a:t>
            </a:fld>
            <a:endParaRPr lang="en-IN"/>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48904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3117915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07696A-AAB0-47F9-9045-2A2D65E91FE1}" type="slidenum">
              <a:rPr lang="en-IN" smtClean="0"/>
              <a:t>‹#›</a:t>
            </a:fld>
            <a:endParaRPr lang="en-IN"/>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54598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3064558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883044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17446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3050099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917A148-B53C-43B4-BD5F-E85D58A44C20}" type="datetimeFigureOut">
              <a:rPr lang="en-IN" smtClean="0"/>
              <a:t>29-03-2020</a:t>
            </a:fld>
            <a:endParaRPr lang="en-IN"/>
          </a:p>
        </p:txBody>
      </p:sp>
      <p:sp>
        <p:nvSpPr>
          <p:cNvPr id="5" name="Footer Placeholder 4"/>
          <p:cNvSpPr>
            <a:spLocks noGrp="1"/>
          </p:cNvSpPr>
          <p:nvPr>
            <p:ph type="ftr" sz="quarter" idx="11"/>
          </p:nvPr>
        </p:nvSpPr>
        <p:spPr/>
        <p:txBody>
          <a:bodyPr/>
          <a:lstStyle/>
          <a:p>
            <a:endParaRPr lang="en-IN"/>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450100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3916875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917A148-B53C-43B4-BD5F-E85D58A44C20}" type="datetimeFigureOut">
              <a:rPr lang="en-IN" smtClean="0"/>
              <a:t>29-03-2020</a:t>
            </a:fld>
            <a:endParaRPr lang="en-IN"/>
          </a:p>
        </p:txBody>
      </p:sp>
      <p:sp>
        <p:nvSpPr>
          <p:cNvPr id="8" name="Footer Placeholder 7"/>
          <p:cNvSpPr>
            <a:spLocks noGrp="1"/>
          </p:cNvSpPr>
          <p:nvPr>
            <p:ph type="ftr" sz="quarter" idx="11"/>
          </p:nvPr>
        </p:nvSpPr>
        <p:spPr/>
        <p:txBody>
          <a:bodyPr/>
          <a:lstStyle/>
          <a:p>
            <a:endParaRPr lang="en-IN"/>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964454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17A148-B53C-43B4-BD5F-E85D58A44C20}" type="datetimeFigureOut">
              <a:rPr lang="en-IN" smtClean="0"/>
              <a:t>29-03-2020</a:t>
            </a:fld>
            <a:endParaRPr lang="en-IN"/>
          </a:p>
        </p:txBody>
      </p:sp>
      <p:sp>
        <p:nvSpPr>
          <p:cNvPr id="4" name="Footer Placeholder 3"/>
          <p:cNvSpPr>
            <a:spLocks noGrp="1"/>
          </p:cNvSpPr>
          <p:nvPr>
            <p:ph type="ftr" sz="quarter" idx="11"/>
          </p:nvPr>
        </p:nvSpPr>
        <p:spPr/>
        <p:txBody>
          <a:bodyPr/>
          <a:lstStyle/>
          <a:p>
            <a:endParaRPr lang="en-IN"/>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91312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17A148-B53C-43B4-BD5F-E85D58A44C20}" type="datetimeFigureOut">
              <a:rPr lang="en-IN" smtClean="0"/>
              <a:t>29-03-2020</a:t>
            </a:fld>
            <a:endParaRPr lang="en-IN"/>
          </a:p>
        </p:txBody>
      </p:sp>
      <p:sp>
        <p:nvSpPr>
          <p:cNvPr id="3" name="Footer Placeholder 2"/>
          <p:cNvSpPr>
            <a:spLocks noGrp="1"/>
          </p:cNvSpPr>
          <p:nvPr>
            <p:ph type="ftr" sz="quarter" idx="11"/>
          </p:nvPr>
        </p:nvSpPr>
        <p:spPr/>
        <p:txBody>
          <a:bodyPr/>
          <a:lstStyle/>
          <a:p>
            <a:endParaRPr lang="en-IN"/>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765793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03887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917A148-B53C-43B4-BD5F-E85D58A44C20}" type="datetimeFigureOut">
              <a:rPr lang="en-IN" smtClean="0"/>
              <a:t>29-03-2020</a:t>
            </a:fld>
            <a:endParaRPr lang="en-IN"/>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07696A-AAB0-47F9-9045-2A2D65E91FE1}" type="slidenum">
              <a:rPr lang="en-IN" smtClean="0"/>
              <a:t>‹#›</a:t>
            </a:fld>
            <a:endParaRPr lang="en-IN"/>
          </a:p>
        </p:txBody>
      </p:sp>
    </p:spTree>
    <p:extLst>
      <p:ext uri="{BB962C8B-B14F-4D97-AF65-F5344CB8AC3E}">
        <p14:creationId xmlns:p14="http://schemas.microsoft.com/office/powerpoint/2010/main" val="2121488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917A148-B53C-43B4-BD5F-E85D58A44C20}" type="datetimeFigureOut">
              <a:rPr lang="en-IN" smtClean="0"/>
              <a:t>29-03-2020</a:t>
            </a:fld>
            <a:endParaRPr lang="en-IN"/>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607696A-AAB0-47F9-9045-2A2D65E91FE1}" type="slidenum">
              <a:rPr lang="en-IN" smtClean="0"/>
              <a:t>‹#›</a:t>
            </a:fld>
            <a:endParaRPr lang="en-IN"/>
          </a:p>
        </p:txBody>
      </p:sp>
    </p:spTree>
    <p:extLst>
      <p:ext uri="{BB962C8B-B14F-4D97-AF65-F5344CB8AC3E}">
        <p14:creationId xmlns:p14="http://schemas.microsoft.com/office/powerpoint/2010/main" val="339055242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www.basu.org.in/" TargetMode="External"/><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pn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subTitle" idx="1"/>
          </p:nvPr>
        </p:nvSpPr>
        <p:spPr>
          <a:xfrm>
            <a:off x="1295400" y="4689877"/>
            <a:ext cx="5943600" cy="2091923"/>
          </a:xfrm>
        </p:spPr>
        <p:txBody>
          <a:bodyPr>
            <a:normAutofit fontScale="92500" lnSpcReduction="20000"/>
          </a:bodyPr>
          <a:lstStyle/>
          <a:p>
            <a:pPr algn="ctr" eaLnBrk="1" hangingPunct="1">
              <a:lnSpc>
                <a:spcPct val="80000"/>
              </a:lnSpc>
            </a:pPr>
            <a:r>
              <a:rPr lang="pt-BR" sz="2400" b="1" dirty="0" smtClean="0">
                <a:solidFill>
                  <a:srgbClr val="7030A0"/>
                </a:solidFill>
                <a:latin typeface="Arial Black" panose="020B0A04020102020204" pitchFamily="34" charset="0"/>
              </a:rPr>
              <a:t>Dr. AJIT KUMAR</a:t>
            </a:r>
          </a:p>
          <a:p>
            <a:pPr algn="ctr" eaLnBrk="1" hangingPunct="1">
              <a:lnSpc>
                <a:spcPct val="80000"/>
              </a:lnSpc>
            </a:pPr>
            <a:r>
              <a:rPr lang="pt-BR" sz="2400" b="1" dirty="0" smtClean="0">
                <a:solidFill>
                  <a:srgbClr val="7030A0"/>
                </a:solidFill>
                <a:latin typeface="Arial Black" panose="020B0A04020102020204" pitchFamily="34" charset="0"/>
              </a:rPr>
              <a:t>HoD</a:t>
            </a:r>
            <a:endParaRPr lang="en-US" sz="2400" b="1" dirty="0" smtClean="0">
              <a:solidFill>
                <a:srgbClr val="7030A0"/>
              </a:solidFill>
              <a:latin typeface="Arial Black" panose="020B0A04020102020204" pitchFamily="34" charset="0"/>
            </a:endParaRPr>
          </a:p>
          <a:p>
            <a:pPr algn="ctr" eaLnBrk="1" hangingPunct="1">
              <a:lnSpc>
                <a:spcPct val="80000"/>
              </a:lnSpc>
            </a:pPr>
            <a:r>
              <a:rPr lang="en-US" sz="2400" b="1" dirty="0" smtClean="0">
                <a:solidFill>
                  <a:srgbClr val="7030A0"/>
                </a:solidFill>
                <a:latin typeface="Arial Black" panose="020B0A04020102020204" pitchFamily="34" charset="0"/>
              </a:rPr>
              <a:t>Department of </a:t>
            </a:r>
            <a:r>
              <a:rPr lang="en-US" sz="2400" b="1" dirty="0" err="1" smtClean="0">
                <a:solidFill>
                  <a:srgbClr val="7030A0"/>
                </a:solidFill>
                <a:latin typeface="Arial Black" panose="020B0A04020102020204" pitchFamily="34" charset="0"/>
              </a:rPr>
              <a:t>Parasitology</a:t>
            </a:r>
            <a:endParaRPr lang="en-US" sz="2400" b="1" dirty="0" smtClean="0">
              <a:solidFill>
                <a:srgbClr val="7030A0"/>
              </a:solidFill>
              <a:latin typeface="Arial Black" panose="020B0A04020102020204" pitchFamily="34" charset="0"/>
            </a:endParaRPr>
          </a:p>
          <a:p>
            <a:pPr algn="ctr" eaLnBrk="1" hangingPunct="1">
              <a:lnSpc>
                <a:spcPct val="80000"/>
              </a:lnSpc>
            </a:pPr>
            <a:r>
              <a:rPr lang="en-US" sz="2400" b="1" dirty="0" smtClean="0">
                <a:solidFill>
                  <a:srgbClr val="7030A0"/>
                </a:solidFill>
                <a:latin typeface="Arial Black" panose="020B0A04020102020204" pitchFamily="34" charset="0"/>
              </a:rPr>
              <a:t>Bihar Veterinary College</a:t>
            </a:r>
          </a:p>
          <a:p>
            <a:pPr algn="ctr" eaLnBrk="1" hangingPunct="1">
              <a:lnSpc>
                <a:spcPct val="80000"/>
              </a:lnSpc>
            </a:pPr>
            <a:r>
              <a:rPr lang="en-US" sz="2400" b="1" dirty="0" smtClean="0">
                <a:solidFill>
                  <a:srgbClr val="7030A0"/>
                </a:solidFill>
                <a:latin typeface="Arial Black" panose="020B0A04020102020204" pitchFamily="34" charset="0"/>
              </a:rPr>
              <a:t>Bihar Animal Sciences University</a:t>
            </a:r>
          </a:p>
          <a:p>
            <a:pPr algn="ctr" eaLnBrk="1" hangingPunct="1">
              <a:lnSpc>
                <a:spcPct val="80000"/>
              </a:lnSpc>
            </a:pPr>
            <a:r>
              <a:rPr lang="en-US" sz="2400" b="1" dirty="0" smtClean="0">
                <a:solidFill>
                  <a:srgbClr val="7030A0"/>
                </a:solidFill>
                <a:latin typeface="Arial Black" panose="020B0A04020102020204" pitchFamily="34" charset="0"/>
              </a:rPr>
              <a:t>Patna-800014</a:t>
            </a:r>
          </a:p>
        </p:txBody>
      </p:sp>
      <p:sp>
        <p:nvSpPr>
          <p:cNvPr id="2051" name="Rectangle 6"/>
          <p:cNvSpPr>
            <a:spLocks noChangeArrowheads="1"/>
          </p:cNvSpPr>
          <p:nvPr/>
        </p:nvSpPr>
        <p:spPr bwMode="auto">
          <a:xfrm>
            <a:off x="0" y="622232"/>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nchor="ctr">
            <a:spAutoFit/>
          </a:bodyPr>
          <a:lstStyle/>
          <a:p>
            <a:pPr algn="ctr"/>
            <a:r>
              <a:rPr lang="en-US" sz="4000" b="1" i="1" dirty="0" err="1" smtClean="0">
                <a:solidFill>
                  <a:srgbClr val="7030A0"/>
                </a:solidFill>
                <a:latin typeface="Arial Rounded MT Bold" pitchFamily="34" charset="0"/>
              </a:rPr>
              <a:t>Theileria</a:t>
            </a:r>
            <a:endParaRPr lang="en-US" sz="4000" b="1" i="1" dirty="0" smtClean="0">
              <a:solidFill>
                <a:srgbClr val="7030A0"/>
              </a:solidFill>
              <a:latin typeface="Arial Rounded MT Bold" pitchFamily="34" charset="0"/>
            </a:endParaRPr>
          </a:p>
        </p:txBody>
      </p:sp>
      <p:pic>
        <p:nvPicPr>
          <p:cNvPr id="10" name="Picture 9" descr="Bihar Animal Sciences University | बिहार पशु विज्ञान विश्वविद्यालय">
            <a:hlinkClick r:id="rId3" tooltip="&quot;Bihar Animal Sciences University | बिहार पशु विज्ञान विश्वविद्यालय - &quot;"/>
          </p:cNvPr>
          <p:cNvPicPr/>
          <p:nvPr/>
        </p:nvPicPr>
        <p:blipFill>
          <a:blip r:embed="rId4"/>
          <a:srcRect/>
          <a:stretch>
            <a:fillRect/>
          </a:stretch>
        </p:blipFill>
        <p:spPr bwMode="auto">
          <a:xfrm>
            <a:off x="146313" y="265552"/>
            <a:ext cx="1149087" cy="1193163"/>
          </a:xfrm>
          <a:prstGeom prst="rect">
            <a:avLst/>
          </a:prstGeom>
          <a:noFill/>
          <a:ln w="9525">
            <a:noFill/>
            <a:miter lim="800000"/>
            <a:headEnd/>
            <a:tailEnd/>
          </a:ln>
        </p:spPr>
      </p:pic>
      <p:pic>
        <p:nvPicPr>
          <p:cNvPr id="11" name="Picture 10" descr="Colour Logofinal"/>
          <p:cNvPicPr/>
          <p:nvPr/>
        </p:nvPicPr>
        <p:blipFill>
          <a:blip r:embed="rId5" cstate="print"/>
          <a:srcRect/>
          <a:stretch>
            <a:fillRect/>
          </a:stretch>
        </p:blipFill>
        <p:spPr bwMode="auto">
          <a:xfrm>
            <a:off x="7648574" y="212323"/>
            <a:ext cx="1099890" cy="1246392"/>
          </a:xfrm>
          <a:prstGeom prst="rect">
            <a:avLst/>
          </a:prstGeom>
          <a:noFill/>
          <a:ln w="9525">
            <a:noFill/>
            <a:miter lim="800000"/>
            <a:headEnd/>
            <a:tailEnd/>
          </a:ln>
        </p:spPr>
      </p:pic>
      <p:sp>
        <p:nvSpPr>
          <p:cNvPr id="12"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pic>
        <p:nvPicPr>
          <p:cNvPr id="14" name="Picture 4" descr="C:\Users\ACER\Desktop\cow.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2900" y="3079750"/>
            <a:ext cx="16383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G:\Theileria-annulata-piroplasms-cattle.jpg"/>
          <p:cNvPicPr>
            <a:picLocks noChangeAspect="1" noChangeArrowheads="1"/>
          </p:cNvPicPr>
          <p:nvPr/>
        </p:nvPicPr>
        <p:blipFill>
          <a:blip r:embed="rId7" cstate="print"/>
          <a:srcRect/>
          <a:stretch>
            <a:fillRect/>
          </a:stretch>
        </p:blipFill>
        <p:spPr bwMode="auto">
          <a:xfrm>
            <a:off x="1733054" y="1443441"/>
            <a:ext cx="2442560" cy="2260104"/>
          </a:xfrm>
          <a:prstGeom prst="rect">
            <a:avLst/>
          </a:prstGeom>
          <a:noFill/>
        </p:spPr>
      </p:pic>
      <p:pic>
        <p:nvPicPr>
          <p:cNvPr id="16" name="Picture 3" descr="G:\tick hyaloma.jfif"/>
          <p:cNvPicPr>
            <a:picLocks noChangeAspect="1" noChangeArrowheads="1"/>
          </p:cNvPicPr>
          <p:nvPr/>
        </p:nvPicPr>
        <p:blipFill>
          <a:blip r:embed="rId8"/>
          <a:srcRect/>
          <a:stretch>
            <a:fillRect/>
          </a:stretch>
        </p:blipFill>
        <p:spPr bwMode="auto">
          <a:xfrm rot="10800000">
            <a:off x="4283018" y="1521643"/>
            <a:ext cx="2466975" cy="1847850"/>
          </a:xfrm>
          <a:prstGeom prst="rect">
            <a:avLst/>
          </a:prstGeom>
          <a:noFill/>
        </p:spPr>
      </p:pic>
      <p:pic>
        <p:nvPicPr>
          <p:cNvPr id="17" name="Picture 2" descr="G:\schizont.jfif"/>
          <p:cNvPicPr>
            <a:picLocks noChangeAspect="1" noChangeArrowheads="1"/>
          </p:cNvPicPr>
          <p:nvPr/>
        </p:nvPicPr>
        <p:blipFill>
          <a:blip r:embed="rId9"/>
          <a:srcRect/>
          <a:stretch>
            <a:fillRect/>
          </a:stretch>
        </p:blipFill>
        <p:spPr bwMode="auto">
          <a:xfrm rot="5400000">
            <a:off x="6962606" y="1736025"/>
            <a:ext cx="2000587" cy="2362201"/>
          </a:xfrm>
          <a:prstGeom prst="rect">
            <a:avLst/>
          </a:prstGeom>
          <a:noFill/>
        </p:spPr>
      </p:pic>
    </p:spTree>
    <p:extLst>
      <p:ext uri="{BB962C8B-B14F-4D97-AF65-F5344CB8AC3E}">
        <p14:creationId xmlns:p14="http://schemas.microsoft.com/office/powerpoint/2010/main" val="2431461379"/>
      </p:ext>
    </p:extLst>
  </p:cSld>
  <p:clrMapOvr>
    <a:masterClrMapping/>
  </p:clrMapOvr>
  <p:transition>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0070C0"/>
                </a:solidFill>
                <a:latin typeface="Arial Rounded MT Bold" pitchFamily="34" charset="0"/>
              </a:rPr>
              <a:t>Genus:  </a:t>
            </a:r>
            <a:r>
              <a:rPr lang="en-US" sz="3200" i="1" dirty="0" err="1" smtClean="0">
                <a:solidFill>
                  <a:srgbClr val="0070C0"/>
                </a:solidFill>
                <a:latin typeface="Arial Rounded MT Bold" pitchFamily="34" charset="0"/>
              </a:rPr>
              <a:t>Theileria</a:t>
            </a:r>
            <a:endParaRPr lang="en-US" sz="3200" i="1" dirty="0">
              <a:solidFill>
                <a:srgbClr val="0070C0"/>
              </a:solidFill>
              <a:latin typeface="Arial Rounded MT Bold" pitchFamily="34" charset="0"/>
            </a:endParaRPr>
          </a:p>
        </p:txBody>
      </p:sp>
      <p:sp>
        <p:nvSpPr>
          <p:cNvPr id="3" name="Subtitle 2"/>
          <p:cNvSpPr>
            <a:spLocks noGrp="1"/>
          </p:cNvSpPr>
          <p:nvPr>
            <p:ph type="subTitle" idx="1"/>
          </p:nvPr>
        </p:nvSpPr>
        <p:spPr>
          <a:xfrm>
            <a:off x="0" y="1219200"/>
            <a:ext cx="9144000" cy="5638800"/>
          </a:xfrm>
        </p:spPr>
        <p:txBody>
          <a:bodyPr>
            <a:normAutofit/>
          </a:bodyPr>
          <a:lstStyle/>
          <a:p>
            <a:pPr lvl="0" algn="just">
              <a:lnSpc>
                <a:spcPct val="150000"/>
              </a:lnSpc>
            </a:pPr>
            <a:r>
              <a:rPr lang="en-US" sz="2400" dirty="0" smtClean="0">
                <a:latin typeface="Arial Rounded MT Bold" pitchFamily="34" charset="0"/>
              </a:rPr>
              <a:t>                    </a:t>
            </a:r>
            <a:r>
              <a:rPr lang="en-US" sz="3000" b="1" u="sng" dirty="0" smtClean="0">
                <a:solidFill>
                  <a:srgbClr val="FF0000"/>
                </a:solidFill>
                <a:latin typeface="Arial Rounded MT Bold" pitchFamily="34" charset="0"/>
              </a:rPr>
              <a:t>Transmission :</a:t>
            </a:r>
          </a:p>
          <a:p>
            <a:pPr marL="285750" indent="-285750" algn="just">
              <a:buFont typeface="Courier New" panose="02070309020205020404" pitchFamily="49" charset="0"/>
              <a:buChar char="o"/>
            </a:pPr>
            <a:r>
              <a:rPr lang="en-US" b="1" dirty="0" smtClean="0">
                <a:latin typeface="Arial Black" pitchFamily="34" charset="0"/>
              </a:rPr>
              <a:t> </a:t>
            </a:r>
            <a:r>
              <a:rPr lang="en-US" sz="2800" b="1" dirty="0" smtClean="0">
                <a:latin typeface="Arial Black" pitchFamily="34" charset="0"/>
              </a:rPr>
              <a:t>Infective stage is </a:t>
            </a:r>
            <a:r>
              <a:rPr lang="en-US" sz="2800" b="1" dirty="0" err="1" smtClean="0">
                <a:latin typeface="Arial Black" pitchFamily="34" charset="0"/>
              </a:rPr>
              <a:t>sporozoites</a:t>
            </a:r>
            <a:r>
              <a:rPr lang="en-US" sz="2800" b="1" dirty="0" smtClean="0">
                <a:latin typeface="Arial Black" pitchFamily="34" charset="0"/>
              </a:rPr>
              <a:t> which inoculated into final host during blood sucking of infected  tick. </a:t>
            </a:r>
          </a:p>
          <a:p>
            <a:pPr marL="457200" indent="-457200" algn="just">
              <a:buFont typeface="Courier New" panose="02070309020205020404" pitchFamily="49" charset="0"/>
              <a:buChar char="o"/>
            </a:pPr>
            <a:endParaRPr lang="en-US" sz="2800" b="1" dirty="0" smtClean="0">
              <a:latin typeface="Arial Black" pitchFamily="34" charset="0"/>
            </a:endParaRPr>
          </a:p>
          <a:p>
            <a:pPr marL="457200" indent="-457200" algn="just">
              <a:buFont typeface="Courier New" panose="02070309020205020404" pitchFamily="49" charset="0"/>
              <a:buChar char="o"/>
            </a:pPr>
            <a:endParaRPr lang="en-US" sz="2800" b="1" dirty="0" smtClean="0">
              <a:latin typeface="Arial Black" pitchFamily="34" charset="0"/>
            </a:endParaRPr>
          </a:p>
          <a:p>
            <a:pPr marL="457200" indent="-457200" algn="just">
              <a:buFont typeface="Courier New" panose="02070309020205020404" pitchFamily="49" charset="0"/>
              <a:buChar char="o"/>
            </a:pPr>
            <a:r>
              <a:rPr lang="en-US" sz="2800" b="1" dirty="0" smtClean="0">
                <a:solidFill>
                  <a:srgbClr val="0070C0"/>
                </a:solidFill>
                <a:latin typeface="Arial Black" pitchFamily="34" charset="0"/>
              </a:rPr>
              <a:t>Incubation period is 9-25 days in case of T. </a:t>
            </a:r>
            <a:r>
              <a:rPr lang="en-US" sz="2800" b="1" dirty="0" err="1" smtClean="0">
                <a:solidFill>
                  <a:srgbClr val="0070C0"/>
                </a:solidFill>
                <a:latin typeface="Arial Black" pitchFamily="34" charset="0"/>
              </a:rPr>
              <a:t>annulata</a:t>
            </a:r>
            <a:r>
              <a:rPr lang="en-US" sz="2800" b="1" dirty="0" smtClean="0">
                <a:solidFill>
                  <a:srgbClr val="0070C0"/>
                </a:solidFill>
                <a:latin typeface="Arial Black" pitchFamily="34" charset="0"/>
              </a:rPr>
              <a:t>.</a:t>
            </a:r>
          </a:p>
          <a:p>
            <a:pPr marL="571500" indent="-571500" algn="just">
              <a:buFont typeface="Courier New" panose="02070309020205020404" pitchFamily="49" charset="0"/>
              <a:buChar char="o"/>
            </a:pPr>
            <a:endParaRPr lang="en-US" sz="2800" b="1" dirty="0" smtClean="0">
              <a:latin typeface="Arial Black" pitchFamily="34" charset="0"/>
            </a:endParaRPr>
          </a:p>
        </p:txBody>
      </p:sp>
    </p:spTree>
    <p:extLst>
      <p:ext uri="{BB962C8B-B14F-4D97-AF65-F5344CB8AC3E}">
        <p14:creationId xmlns:p14="http://schemas.microsoft.com/office/powerpoint/2010/main" val="519590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marL="514350" lvl="0" indent="-514350" algn="just">
              <a:lnSpc>
                <a:spcPct val="150000"/>
              </a:lnSpc>
            </a:pPr>
            <a:r>
              <a:rPr lang="en-US" sz="2400" b="1" u="sng" dirty="0" smtClean="0">
                <a:solidFill>
                  <a:srgbClr val="FFFF00"/>
                </a:solidFill>
                <a:latin typeface="Arial Rounded MT Bold" pitchFamily="34" charset="0"/>
              </a:rPr>
              <a:t> </a:t>
            </a:r>
            <a:r>
              <a:rPr lang="en-US" sz="2400" b="1" dirty="0" smtClean="0">
                <a:solidFill>
                  <a:srgbClr val="FFFF00"/>
                </a:solidFill>
                <a:latin typeface="Arial Rounded MT Bold" pitchFamily="34" charset="0"/>
              </a:rPr>
              <a:t>    </a:t>
            </a:r>
            <a:r>
              <a:rPr lang="en-US" sz="2400" b="1" dirty="0" smtClean="0">
                <a:solidFill>
                  <a:srgbClr val="FF0000"/>
                </a:solidFill>
                <a:latin typeface="Arial Rounded MT Bold" pitchFamily="34" charset="0"/>
              </a:rPr>
              <a:t>Life- Cycle:-  </a:t>
            </a:r>
            <a:r>
              <a:rPr lang="en-US" sz="2400" b="1" u="sng" dirty="0" smtClean="0">
                <a:latin typeface="Arial Rounded MT Bold" pitchFamily="34" charset="0"/>
              </a:rPr>
              <a:t>Asexual cycle inside definitive hosts :-</a:t>
            </a:r>
          </a:p>
          <a:p>
            <a:pPr marL="514350" lvl="0" indent="-514350" algn="just">
              <a:lnSpc>
                <a:spcPct val="150000"/>
              </a:lnSpc>
              <a:buFont typeface="Courier New" panose="02070309020205020404" pitchFamily="49" charset="0"/>
              <a:buChar char="o"/>
            </a:pPr>
            <a:r>
              <a:rPr lang="en-US" sz="2400" b="1" u="sng" dirty="0" err="1" smtClean="0">
                <a:solidFill>
                  <a:srgbClr val="0070C0"/>
                </a:solidFill>
                <a:latin typeface="Arial Rounded MT Bold" pitchFamily="34" charset="0"/>
              </a:rPr>
              <a:t>Sporozoites</a:t>
            </a:r>
            <a:r>
              <a:rPr lang="en-US" sz="2400" b="1" dirty="0" smtClean="0">
                <a:solidFill>
                  <a:srgbClr val="0070C0"/>
                </a:solidFill>
                <a:latin typeface="Arial Rounded MT Bold" pitchFamily="34" charset="0"/>
              </a:rPr>
              <a:t>  inoculated into  hosts by the infected tick during blood sucking.</a:t>
            </a:r>
          </a:p>
          <a:p>
            <a:pPr marL="514350" lvl="0" indent="-514350" algn="just">
              <a:lnSpc>
                <a:spcPct val="150000"/>
              </a:lnSpc>
              <a:buFont typeface="Courier New" panose="02070309020205020404" pitchFamily="49" charset="0"/>
              <a:buChar char="o"/>
            </a:pPr>
            <a:r>
              <a:rPr lang="en-US" sz="2400" b="1" dirty="0" err="1" smtClean="0">
                <a:solidFill>
                  <a:srgbClr val="7030A0"/>
                </a:solidFill>
                <a:latin typeface="Arial Rounded MT Bold" pitchFamily="34" charset="0"/>
              </a:rPr>
              <a:t>Sporozites</a:t>
            </a:r>
            <a:r>
              <a:rPr lang="en-US" sz="2400" b="1" dirty="0" smtClean="0">
                <a:solidFill>
                  <a:srgbClr val="7030A0"/>
                </a:solidFill>
                <a:latin typeface="Arial Rounded MT Bold" pitchFamily="34" charset="0"/>
              </a:rPr>
              <a:t> enter into lymphocytes of the peripheral lymph nodes  and multiply by </a:t>
            </a:r>
            <a:r>
              <a:rPr lang="en-US" sz="2400" b="1" dirty="0" err="1" smtClean="0">
                <a:solidFill>
                  <a:srgbClr val="7030A0"/>
                </a:solidFill>
                <a:latin typeface="Arial Rounded MT Bold" pitchFamily="34" charset="0"/>
              </a:rPr>
              <a:t>schizogony</a:t>
            </a:r>
            <a:r>
              <a:rPr lang="en-US" sz="2400" b="1" dirty="0" smtClean="0">
                <a:solidFill>
                  <a:srgbClr val="7030A0"/>
                </a:solidFill>
                <a:latin typeface="Arial Rounded MT Bold" pitchFamily="34" charset="0"/>
              </a:rPr>
              <a:t> in their cytoplasm and form </a:t>
            </a:r>
            <a:r>
              <a:rPr lang="en-US" sz="2400" b="1" dirty="0" err="1" smtClean="0">
                <a:solidFill>
                  <a:srgbClr val="7030A0"/>
                </a:solidFill>
                <a:latin typeface="Arial Rounded MT Bold" pitchFamily="34" charset="0"/>
              </a:rPr>
              <a:t>macroschizonts</a:t>
            </a:r>
            <a:r>
              <a:rPr lang="en-US" sz="2400" b="1" dirty="0" smtClean="0">
                <a:solidFill>
                  <a:srgbClr val="7030A0"/>
                </a:solidFill>
                <a:latin typeface="Arial Rounded MT Bold" pitchFamily="34" charset="0"/>
              </a:rPr>
              <a:t>.</a:t>
            </a:r>
          </a:p>
          <a:p>
            <a:pPr marL="514350" lvl="0" indent="-514350" algn="just">
              <a:lnSpc>
                <a:spcPct val="150000"/>
              </a:lnSpc>
              <a:buFont typeface="Courier New" panose="02070309020205020404" pitchFamily="49" charset="0"/>
              <a:buChar char="o"/>
            </a:pPr>
            <a:r>
              <a:rPr lang="en-US" sz="2400" b="1" dirty="0" err="1" smtClean="0">
                <a:solidFill>
                  <a:srgbClr val="0070C0"/>
                </a:solidFill>
                <a:latin typeface="Arial Rounded MT Bold" pitchFamily="34" charset="0"/>
              </a:rPr>
              <a:t>Macroschizonts</a:t>
            </a:r>
            <a:r>
              <a:rPr lang="en-US" sz="2400" b="1" dirty="0" smtClean="0">
                <a:solidFill>
                  <a:srgbClr val="0070C0"/>
                </a:solidFill>
                <a:latin typeface="Arial Rounded MT Bold" pitchFamily="34" charset="0"/>
              </a:rPr>
              <a:t> develop into </a:t>
            </a:r>
            <a:r>
              <a:rPr lang="en-US" sz="2400" b="1" dirty="0" err="1" smtClean="0">
                <a:solidFill>
                  <a:srgbClr val="0070C0"/>
                </a:solidFill>
                <a:latin typeface="Arial Rounded MT Bold" pitchFamily="34" charset="0"/>
              </a:rPr>
              <a:t>microschizonts</a:t>
            </a:r>
            <a:r>
              <a:rPr lang="en-US" sz="2400" b="1" dirty="0" smtClean="0">
                <a:solidFill>
                  <a:srgbClr val="0070C0"/>
                </a:solidFill>
                <a:latin typeface="Arial Rounded MT Bold" pitchFamily="34" charset="0"/>
              </a:rPr>
              <a:t> inside cytoplasm of lymphocytes.</a:t>
            </a:r>
          </a:p>
          <a:p>
            <a:pPr marL="514350" lvl="0" indent="-514350" algn="just">
              <a:lnSpc>
                <a:spcPct val="150000"/>
              </a:lnSpc>
              <a:buFont typeface="Courier New" panose="02070309020205020404" pitchFamily="49" charset="0"/>
              <a:buChar char="o"/>
            </a:pPr>
            <a:r>
              <a:rPr lang="en-US" sz="2400" b="1" dirty="0" smtClean="0">
                <a:solidFill>
                  <a:srgbClr val="002060"/>
                </a:solidFill>
                <a:latin typeface="Arial Rounded MT Bold" pitchFamily="34" charset="0"/>
              </a:rPr>
              <a:t>Lymphocytes rupture and released </a:t>
            </a:r>
            <a:r>
              <a:rPr lang="en-US" sz="2400" b="1" dirty="0" err="1" smtClean="0">
                <a:solidFill>
                  <a:srgbClr val="002060"/>
                </a:solidFill>
                <a:latin typeface="Arial Rounded MT Bold" pitchFamily="34" charset="0"/>
              </a:rPr>
              <a:t>microschizonts</a:t>
            </a:r>
            <a:r>
              <a:rPr lang="en-US" sz="2400" b="1" dirty="0" smtClean="0">
                <a:solidFill>
                  <a:srgbClr val="002060"/>
                </a:solidFill>
                <a:latin typeface="Arial Rounded MT Bold" pitchFamily="34" charset="0"/>
              </a:rPr>
              <a:t>  which invade RBCs and develop into </a:t>
            </a:r>
            <a:r>
              <a:rPr lang="en-US" sz="2400" b="1" u="sng" dirty="0" err="1" smtClean="0">
                <a:solidFill>
                  <a:srgbClr val="002060"/>
                </a:solidFill>
                <a:latin typeface="Arial Rounded MT Bold" pitchFamily="34" charset="0"/>
              </a:rPr>
              <a:t>piroplasm</a:t>
            </a:r>
            <a:r>
              <a:rPr lang="en-US" sz="2400" b="1" u="sng" dirty="0" smtClean="0">
                <a:solidFill>
                  <a:srgbClr val="002060"/>
                </a:solidFill>
                <a:latin typeface="Arial Rounded MT Bold" pitchFamily="34" charset="0"/>
              </a:rPr>
              <a:t> stage</a:t>
            </a:r>
            <a:r>
              <a:rPr lang="en-US" sz="2400" b="1" dirty="0" smtClean="0">
                <a:solidFill>
                  <a:srgbClr val="002060"/>
                </a:solidFill>
                <a:latin typeface="Arial Rounded MT Bold" pitchFamily="34" charset="0"/>
              </a:rPr>
              <a:t>. </a:t>
            </a:r>
          </a:p>
          <a:p>
            <a:pPr lvl="0" algn="just">
              <a:lnSpc>
                <a:spcPct val="150000"/>
              </a:lnSpc>
            </a:pPr>
            <a:endParaRPr lang="en-US" sz="2400" dirty="0" smtClean="0">
              <a:latin typeface="Arial Rounded MT Bold" pitchFamily="34" charset="0"/>
            </a:endParaRPr>
          </a:p>
          <a:p>
            <a:pPr lvl="0" algn="just">
              <a:lnSpc>
                <a:spcPct val="150000"/>
              </a:lnSpc>
            </a:pPr>
            <a:endParaRPr lang="en-US" sz="2400" b="1" dirty="0" smtClean="0">
              <a:latin typeface="Arial Rounded MT Bold" pitchFamily="34" charset="0"/>
            </a:endParaRPr>
          </a:p>
        </p:txBody>
      </p:sp>
    </p:spTree>
    <p:extLst>
      <p:ext uri="{BB962C8B-B14F-4D97-AF65-F5344CB8AC3E}">
        <p14:creationId xmlns:p14="http://schemas.microsoft.com/office/powerpoint/2010/main" val="764409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algn="just">
              <a:lnSpc>
                <a:spcPct val="150000"/>
              </a:lnSpc>
            </a:pPr>
            <a:r>
              <a:rPr lang="en-US" sz="2400" b="1" i="1" dirty="0" smtClean="0">
                <a:latin typeface="Arial Rounded MT Bold" pitchFamily="34" charset="0"/>
              </a:rPr>
              <a:t>                    </a:t>
            </a:r>
            <a:r>
              <a:rPr lang="en-US" sz="2800" b="1" u="sng" dirty="0" smtClean="0">
                <a:latin typeface="Arial Rounded MT Bold" pitchFamily="34" charset="0"/>
              </a:rPr>
              <a:t>Sexual cycle inside the tick</a:t>
            </a:r>
          </a:p>
          <a:p>
            <a:pPr marL="342900" indent="-342900" algn="just">
              <a:lnSpc>
                <a:spcPct val="150000"/>
              </a:lnSpc>
              <a:buFont typeface="Courier New" panose="02070309020205020404" pitchFamily="49" charset="0"/>
              <a:buChar char="o"/>
            </a:pPr>
            <a:r>
              <a:rPr lang="en-US" sz="2400" b="1" dirty="0" smtClean="0">
                <a:solidFill>
                  <a:srgbClr val="FFFF00"/>
                </a:solidFill>
                <a:latin typeface="Arial Rounded MT Bold" pitchFamily="34" charset="0"/>
              </a:rPr>
              <a:t> </a:t>
            </a:r>
            <a:r>
              <a:rPr lang="en-US" sz="2400" b="1" dirty="0" smtClean="0">
                <a:solidFill>
                  <a:srgbClr val="0070C0"/>
                </a:solidFill>
                <a:latin typeface="Arial Rounded MT Bold" pitchFamily="34" charset="0"/>
              </a:rPr>
              <a:t>When </a:t>
            </a:r>
            <a:r>
              <a:rPr lang="en-US" sz="2400" b="1" dirty="0" err="1" smtClean="0">
                <a:solidFill>
                  <a:srgbClr val="0070C0"/>
                </a:solidFill>
                <a:latin typeface="Arial Rounded MT Bold" pitchFamily="34" charset="0"/>
              </a:rPr>
              <a:t>Ixodid</a:t>
            </a:r>
            <a:r>
              <a:rPr lang="en-US" sz="2400" b="1" dirty="0" smtClean="0">
                <a:solidFill>
                  <a:srgbClr val="0070C0"/>
                </a:solidFill>
                <a:latin typeface="Arial Rounded MT Bold" pitchFamily="34" charset="0"/>
              </a:rPr>
              <a:t> ticks suck blood of infected host ,then </a:t>
            </a:r>
            <a:r>
              <a:rPr lang="en-US" sz="2400" b="1" dirty="0" err="1" smtClean="0">
                <a:solidFill>
                  <a:srgbClr val="0070C0"/>
                </a:solidFill>
                <a:latin typeface="Arial Rounded MT Bold" pitchFamily="34" charset="0"/>
              </a:rPr>
              <a:t>piroplasm</a:t>
            </a:r>
            <a:r>
              <a:rPr lang="en-US" sz="2400" b="1" dirty="0" smtClean="0">
                <a:solidFill>
                  <a:srgbClr val="0070C0"/>
                </a:solidFill>
                <a:latin typeface="Arial Rounded MT Bold" pitchFamily="34" charset="0"/>
              </a:rPr>
              <a:t> stage are release in the gut of tick and form </a:t>
            </a:r>
            <a:r>
              <a:rPr lang="en-US" sz="2400" b="1" dirty="0" err="1" smtClean="0">
                <a:solidFill>
                  <a:srgbClr val="0070C0"/>
                </a:solidFill>
                <a:latin typeface="Arial Rounded MT Bold" pitchFamily="34" charset="0"/>
              </a:rPr>
              <a:t>gamonts</a:t>
            </a:r>
            <a:r>
              <a:rPr lang="en-US" sz="2400" b="1" dirty="0" smtClean="0">
                <a:solidFill>
                  <a:srgbClr val="0070C0"/>
                </a:solidFill>
                <a:latin typeface="Arial Rounded MT Bold" pitchFamily="34" charset="0"/>
              </a:rPr>
              <a:t>  which  differentiated into </a:t>
            </a:r>
            <a:r>
              <a:rPr lang="en-US" sz="2400" b="1" dirty="0" err="1" smtClean="0">
                <a:solidFill>
                  <a:srgbClr val="0070C0"/>
                </a:solidFill>
                <a:latin typeface="Arial Rounded MT Bold" pitchFamily="34" charset="0"/>
              </a:rPr>
              <a:t>macrogametocyts</a:t>
            </a:r>
            <a:r>
              <a:rPr lang="en-US" sz="2400" b="1" dirty="0" smtClean="0">
                <a:solidFill>
                  <a:srgbClr val="0070C0"/>
                </a:solidFill>
                <a:latin typeface="Arial Rounded MT Bold" pitchFamily="34" charset="0"/>
              </a:rPr>
              <a:t> and microgametocytes</a:t>
            </a:r>
          </a:p>
          <a:p>
            <a:pPr marL="342900" lvl="0" indent="-342900" algn="just">
              <a:lnSpc>
                <a:spcPct val="150000"/>
              </a:lnSpc>
              <a:buFont typeface="Courier New" panose="02070309020205020404" pitchFamily="49" charset="0"/>
              <a:buChar char="o"/>
            </a:pPr>
            <a:r>
              <a:rPr lang="en-US" sz="2400" b="1" dirty="0" smtClean="0">
                <a:solidFill>
                  <a:srgbClr val="FFFF00"/>
                </a:solidFill>
                <a:latin typeface="Arial Rounded MT Bold" pitchFamily="34" charset="0"/>
              </a:rPr>
              <a:t> </a:t>
            </a:r>
            <a:r>
              <a:rPr lang="en-US" sz="2400" b="1" dirty="0" smtClean="0">
                <a:solidFill>
                  <a:srgbClr val="002060"/>
                </a:solidFill>
                <a:latin typeface="Arial Rounded MT Bold" pitchFamily="34" charset="0"/>
              </a:rPr>
              <a:t>Macro gametocytes and microgametocyte are fused to form Zygote.</a:t>
            </a:r>
          </a:p>
          <a:p>
            <a:pPr marL="342900" lvl="0" indent="-342900" algn="just">
              <a:lnSpc>
                <a:spcPct val="150000"/>
              </a:lnSpc>
              <a:buFont typeface="Courier New" panose="02070309020205020404" pitchFamily="49" charset="0"/>
              <a:buChar char="o"/>
            </a:pPr>
            <a:r>
              <a:rPr lang="en-US" sz="2400" b="1" dirty="0" smtClean="0">
                <a:latin typeface="Arial Rounded MT Bold" pitchFamily="34" charset="0"/>
              </a:rPr>
              <a:t> </a:t>
            </a:r>
            <a:r>
              <a:rPr lang="en-US" sz="2400" b="1" dirty="0" smtClean="0">
                <a:solidFill>
                  <a:srgbClr val="FFC000"/>
                </a:solidFill>
                <a:latin typeface="Arial Rounded MT Bold" pitchFamily="34" charset="0"/>
              </a:rPr>
              <a:t> </a:t>
            </a:r>
            <a:r>
              <a:rPr lang="en-US" sz="2400" b="1" dirty="0" smtClean="0">
                <a:solidFill>
                  <a:srgbClr val="00B0F0"/>
                </a:solidFill>
                <a:latin typeface="Arial Rounded MT Bold" pitchFamily="34" charset="0"/>
              </a:rPr>
              <a:t>Motile zygote is known as </a:t>
            </a:r>
            <a:r>
              <a:rPr lang="en-US" sz="2400" b="1" dirty="0" err="1" smtClean="0">
                <a:solidFill>
                  <a:srgbClr val="00B0F0"/>
                </a:solidFill>
                <a:latin typeface="Arial Rounded MT Bold" pitchFamily="34" charset="0"/>
              </a:rPr>
              <a:t>Ookinete</a:t>
            </a:r>
            <a:r>
              <a:rPr lang="en-US" sz="2400" b="1" dirty="0" smtClean="0">
                <a:solidFill>
                  <a:srgbClr val="00B0F0"/>
                </a:solidFill>
                <a:latin typeface="Arial Rounded MT Bold" pitchFamily="34" charset="0"/>
              </a:rPr>
              <a:t>.</a:t>
            </a:r>
          </a:p>
          <a:p>
            <a:pPr marL="342900" lvl="0" indent="-342900" algn="just">
              <a:lnSpc>
                <a:spcPct val="150000"/>
              </a:lnSpc>
              <a:buFont typeface="Courier New" panose="02070309020205020404" pitchFamily="49" charset="0"/>
              <a:buChar char="o"/>
            </a:pPr>
            <a:r>
              <a:rPr lang="en-US" sz="2400" b="1" dirty="0" smtClean="0">
                <a:solidFill>
                  <a:srgbClr val="FFC000"/>
                </a:solidFill>
                <a:latin typeface="Arial Rounded MT Bold" pitchFamily="34" charset="0"/>
              </a:rPr>
              <a:t> </a:t>
            </a:r>
            <a:r>
              <a:rPr lang="en-US" sz="2400" b="1" dirty="0" err="1" smtClean="0">
                <a:latin typeface="Arial Rounded MT Bold" pitchFamily="34" charset="0"/>
              </a:rPr>
              <a:t>Okinete</a:t>
            </a:r>
            <a:r>
              <a:rPr lang="en-US" sz="2400" b="1" dirty="0" smtClean="0">
                <a:latin typeface="Arial Rounded MT Bold" pitchFamily="34" charset="0"/>
              </a:rPr>
              <a:t>  develop into </a:t>
            </a:r>
            <a:r>
              <a:rPr lang="en-US" sz="2400" b="1" dirty="0" err="1" smtClean="0">
                <a:latin typeface="Arial Rounded MT Bold" pitchFamily="34" charset="0"/>
              </a:rPr>
              <a:t>sporozoites</a:t>
            </a:r>
            <a:r>
              <a:rPr lang="en-US" sz="2400" b="1" dirty="0" smtClean="0">
                <a:latin typeface="Arial Rounded MT Bold" pitchFamily="34" charset="0"/>
              </a:rPr>
              <a:t> in salivary gland of infected ticks .</a:t>
            </a:r>
          </a:p>
          <a:p>
            <a:pPr lvl="0" algn="just">
              <a:lnSpc>
                <a:spcPct val="150000"/>
              </a:lnSpc>
            </a:pPr>
            <a:endParaRPr lang="en-US" sz="2400" b="1" dirty="0" smtClean="0">
              <a:latin typeface="Arial Rounded MT Bold" pitchFamily="34" charset="0"/>
            </a:endParaRPr>
          </a:p>
          <a:p>
            <a:pPr lvl="0" algn="just">
              <a:lnSpc>
                <a:spcPct val="150000"/>
              </a:lnSpc>
            </a:pPr>
            <a:endParaRPr lang="en-US" sz="2400" dirty="0" smtClean="0">
              <a:latin typeface="Arial Rounded MT Bold" pitchFamily="34" charset="0"/>
            </a:endParaRPr>
          </a:p>
          <a:p>
            <a:pPr lvl="0" algn="just">
              <a:lnSpc>
                <a:spcPct val="150000"/>
              </a:lnSpc>
            </a:pPr>
            <a:endParaRPr lang="en-US" sz="2400" dirty="0" smtClean="0">
              <a:latin typeface="Arial Rounded MT Bold" pitchFamily="34" charset="0"/>
            </a:endParaRPr>
          </a:p>
          <a:p>
            <a:pPr lvl="0" algn="just">
              <a:lnSpc>
                <a:spcPct val="150000"/>
              </a:lnSpc>
            </a:pPr>
            <a:endParaRPr lang="en-US" sz="2400" b="1" dirty="0" smtClean="0">
              <a:latin typeface="Arial Rounded MT Bold" pitchFamily="34" charset="0"/>
            </a:endParaRPr>
          </a:p>
        </p:txBody>
      </p:sp>
      <p:pic>
        <p:nvPicPr>
          <p:cNvPr id="8194" name="Picture 2" descr="G:\1200px-Theileria-parva-kinete (1).jpg"/>
          <p:cNvPicPr>
            <a:picLocks noChangeAspect="1" noChangeArrowheads="1"/>
          </p:cNvPicPr>
          <p:nvPr/>
        </p:nvPicPr>
        <p:blipFill>
          <a:blip r:embed="rId3" cstate="print"/>
          <a:srcRect/>
          <a:stretch>
            <a:fillRect/>
          </a:stretch>
        </p:blipFill>
        <p:spPr bwMode="auto">
          <a:xfrm>
            <a:off x="7239000" y="4495800"/>
            <a:ext cx="1600200" cy="1219200"/>
          </a:xfrm>
          <a:prstGeom prst="rect">
            <a:avLst/>
          </a:prstGeom>
          <a:noFill/>
        </p:spPr>
      </p:pic>
      <p:sp>
        <p:nvSpPr>
          <p:cNvPr id="5" name="Right Arrow 4"/>
          <p:cNvSpPr/>
          <p:nvPr/>
        </p:nvSpPr>
        <p:spPr>
          <a:xfrm>
            <a:off x="5638800" y="5181600"/>
            <a:ext cx="22860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612278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lstStyle/>
          <a:p>
            <a:pPr algn="ctr"/>
            <a:r>
              <a:rPr lang="en-US" dirty="0" smtClean="0">
                <a:solidFill>
                  <a:srgbClr val="7030A0"/>
                </a:solidFill>
                <a:latin typeface="Arial Black" pitchFamily="34" charset="0"/>
              </a:rPr>
              <a:t>Life-cycle  of </a:t>
            </a:r>
            <a:r>
              <a:rPr lang="en-US" i="1" dirty="0" err="1" smtClean="0">
                <a:solidFill>
                  <a:srgbClr val="7030A0"/>
                </a:solidFill>
                <a:latin typeface="Arial Black" pitchFamily="34" charset="0"/>
              </a:rPr>
              <a:t>Theileria</a:t>
            </a:r>
            <a:endParaRPr lang="en-US" i="1" dirty="0">
              <a:solidFill>
                <a:srgbClr val="7030A0"/>
              </a:solidFill>
              <a:latin typeface="Arial Black" pitchFamily="34" charset="0"/>
            </a:endParaRPr>
          </a:p>
        </p:txBody>
      </p:sp>
      <p:pic>
        <p:nvPicPr>
          <p:cNvPr id="6146" name="Picture 2" descr="G:\300px-Theileria_parva_life_cycle.jpg"/>
          <p:cNvPicPr>
            <a:picLocks noGrp="1" noChangeAspect="1" noChangeArrowheads="1"/>
          </p:cNvPicPr>
          <p:nvPr>
            <p:ph idx="1"/>
          </p:nvPr>
        </p:nvPicPr>
        <p:blipFill>
          <a:blip r:embed="rId2"/>
          <a:srcRect/>
          <a:stretch>
            <a:fillRect/>
          </a:stretch>
        </p:blipFill>
        <p:spPr bwMode="auto">
          <a:xfrm>
            <a:off x="304800" y="990600"/>
            <a:ext cx="8458200" cy="5638800"/>
          </a:xfrm>
          <a:prstGeom prst="rect">
            <a:avLst/>
          </a:prstGeom>
          <a:noFill/>
        </p:spPr>
      </p:pic>
      <p:sp>
        <p:nvSpPr>
          <p:cNvPr id="4"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3714068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lstStyle/>
          <a:p>
            <a:pPr algn="ctr"/>
            <a:r>
              <a:rPr lang="en-US" dirty="0" smtClean="0">
                <a:solidFill>
                  <a:srgbClr val="7030A0"/>
                </a:solidFill>
                <a:latin typeface="Arial Black" pitchFamily="34" charset="0"/>
              </a:rPr>
              <a:t>Life-cycle of </a:t>
            </a:r>
            <a:r>
              <a:rPr lang="en-US" i="1" dirty="0" err="1" smtClean="0">
                <a:solidFill>
                  <a:srgbClr val="7030A0"/>
                </a:solidFill>
                <a:latin typeface="Arial Black" pitchFamily="34" charset="0"/>
              </a:rPr>
              <a:t>Theileria</a:t>
            </a:r>
            <a:r>
              <a:rPr lang="en-US" dirty="0" smtClean="0">
                <a:solidFill>
                  <a:srgbClr val="7030A0"/>
                </a:solidFill>
                <a:latin typeface="Arial Black" pitchFamily="34" charset="0"/>
              </a:rPr>
              <a:t> </a:t>
            </a:r>
            <a:endParaRPr lang="en-US" dirty="0">
              <a:solidFill>
                <a:srgbClr val="7030A0"/>
              </a:solidFill>
              <a:latin typeface="Arial Black" pitchFamily="34" charset="0"/>
            </a:endParaRPr>
          </a:p>
        </p:txBody>
      </p:sp>
      <p:pic>
        <p:nvPicPr>
          <p:cNvPr id="7170" name="Picture 2" descr="G:\Life_Cycle_of_T._para.jpg"/>
          <p:cNvPicPr>
            <a:picLocks noGrp="1" noChangeAspect="1" noChangeArrowheads="1"/>
          </p:cNvPicPr>
          <p:nvPr>
            <p:ph idx="1"/>
          </p:nvPr>
        </p:nvPicPr>
        <p:blipFill>
          <a:blip r:embed="rId3"/>
          <a:srcRect/>
          <a:stretch>
            <a:fillRect/>
          </a:stretch>
        </p:blipFill>
        <p:spPr bwMode="auto">
          <a:xfrm>
            <a:off x="107504" y="736601"/>
            <a:ext cx="9144000" cy="6095999"/>
          </a:xfrm>
          <a:prstGeom prst="rect">
            <a:avLst/>
          </a:prstGeom>
          <a:noFill/>
        </p:spPr>
      </p:pic>
      <p:sp>
        <p:nvSpPr>
          <p:cNvPr id="4" name="Rectangle 4"/>
          <p:cNvSpPr>
            <a:spLocks noChangeArrowheads="1"/>
          </p:cNvSpPr>
          <p:nvPr/>
        </p:nvSpPr>
        <p:spPr bwMode="auto">
          <a:xfrm>
            <a:off x="137302"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2394127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9" y="624110"/>
            <a:ext cx="7850832" cy="1280890"/>
          </a:xfrm>
        </p:spPr>
        <p:txBody>
          <a:bodyPr/>
          <a:lstStyle/>
          <a:p>
            <a:pPr algn="ctr"/>
            <a:r>
              <a:rPr lang="en-IN" i="1" dirty="0" smtClean="0">
                <a:solidFill>
                  <a:srgbClr val="7030A0"/>
                </a:solidFill>
                <a:latin typeface="Arial Black" panose="020B0A04020102020204" pitchFamily="34" charset="0"/>
              </a:rPr>
              <a:t> </a:t>
            </a:r>
            <a:r>
              <a:rPr lang="en-IN" i="1" dirty="0" err="1" smtClean="0">
                <a:solidFill>
                  <a:srgbClr val="7030A0"/>
                </a:solidFill>
                <a:latin typeface="Arial Black" panose="020B0A04020102020204" pitchFamily="34" charset="0"/>
              </a:rPr>
              <a:t>Theileria</a:t>
            </a:r>
            <a:endParaRPr lang="en-IN" i="1" dirty="0">
              <a:solidFill>
                <a:srgbClr val="7030A0"/>
              </a:solidFill>
              <a:latin typeface="Arial Black" panose="020B0A04020102020204" pitchFamily="34" charset="0"/>
            </a:endParaRPr>
          </a:p>
        </p:txBody>
      </p:sp>
      <p:sp>
        <p:nvSpPr>
          <p:cNvPr id="3" name="Content Placeholder 2"/>
          <p:cNvSpPr>
            <a:spLocks noGrp="1"/>
          </p:cNvSpPr>
          <p:nvPr>
            <p:ph idx="1"/>
          </p:nvPr>
        </p:nvSpPr>
        <p:spPr>
          <a:xfrm>
            <a:off x="395536" y="1484784"/>
            <a:ext cx="8748463" cy="5112568"/>
          </a:xfrm>
        </p:spPr>
        <p:txBody>
          <a:bodyPr>
            <a:normAutofit/>
          </a:bodyPr>
          <a:lstStyle/>
          <a:p>
            <a:pPr marL="0" indent="0">
              <a:buNone/>
            </a:pPr>
            <a:r>
              <a:rPr lang="en-US" sz="2800" b="1" dirty="0" smtClean="0">
                <a:solidFill>
                  <a:srgbClr val="FF0000"/>
                </a:solidFill>
                <a:latin typeface="Arial Black" panose="020B0A04020102020204" pitchFamily="34" charset="0"/>
              </a:rPr>
              <a:t>Epidemiology:-</a:t>
            </a:r>
          </a:p>
          <a:p>
            <a:endParaRPr lang="en-US" sz="2800" b="1" dirty="0">
              <a:solidFill>
                <a:srgbClr val="0070C0"/>
              </a:solidFill>
              <a:latin typeface="Arial Black" panose="020B0A04020102020204" pitchFamily="34" charset="0"/>
            </a:endParaRPr>
          </a:p>
          <a:p>
            <a:pPr algn="just">
              <a:buFont typeface="Courier New" panose="02070309020205020404" pitchFamily="49" charset="0"/>
              <a:buChar char="o"/>
            </a:pPr>
            <a:r>
              <a:rPr lang="en-US" sz="2800" b="1" dirty="0" smtClean="0">
                <a:solidFill>
                  <a:srgbClr val="0070C0"/>
                </a:solidFill>
                <a:latin typeface="Arial Black" panose="020B0A04020102020204" pitchFamily="34" charset="0"/>
              </a:rPr>
              <a:t>In </a:t>
            </a:r>
            <a:r>
              <a:rPr lang="en-US" sz="2800" b="1" dirty="0">
                <a:solidFill>
                  <a:srgbClr val="0070C0"/>
                </a:solidFill>
                <a:latin typeface="Arial Black" panose="020B0A04020102020204" pitchFamily="34" charset="0"/>
              </a:rPr>
              <a:t>India,  </a:t>
            </a:r>
            <a:r>
              <a:rPr lang="en-US" sz="2800" b="1" i="1" dirty="0" err="1">
                <a:solidFill>
                  <a:srgbClr val="0070C0"/>
                </a:solidFill>
                <a:latin typeface="Arial Black" panose="020B0A04020102020204" pitchFamily="34" charset="0"/>
              </a:rPr>
              <a:t>T</a:t>
            </a:r>
            <a:r>
              <a:rPr lang="en-US" sz="2800" b="1" i="1" dirty="0" err="1" smtClean="0">
                <a:solidFill>
                  <a:srgbClr val="0070C0"/>
                </a:solidFill>
                <a:latin typeface="Arial Black" panose="020B0A04020102020204" pitchFamily="34" charset="0"/>
              </a:rPr>
              <a:t>heileria</a:t>
            </a:r>
            <a:r>
              <a:rPr lang="en-US" sz="2800" b="1" i="1" dirty="0" smtClean="0">
                <a:solidFill>
                  <a:srgbClr val="0070C0"/>
                </a:solidFill>
                <a:latin typeface="Arial Black" panose="020B0A04020102020204" pitchFamily="34" charset="0"/>
              </a:rPr>
              <a:t> </a:t>
            </a:r>
            <a:r>
              <a:rPr lang="en-US" sz="2800" b="1" i="1" dirty="0" err="1" smtClean="0">
                <a:solidFill>
                  <a:srgbClr val="0070C0"/>
                </a:solidFill>
                <a:latin typeface="Arial Black" panose="020B0A04020102020204" pitchFamily="34" charset="0"/>
              </a:rPr>
              <a:t>annulata</a:t>
            </a:r>
            <a:r>
              <a:rPr lang="en-US" sz="2800" b="1" i="1" dirty="0" smtClean="0">
                <a:solidFill>
                  <a:srgbClr val="0070C0"/>
                </a:solidFill>
                <a:latin typeface="Arial Black" panose="020B0A04020102020204" pitchFamily="34" charset="0"/>
              </a:rPr>
              <a:t> </a:t>
            </a:r>
            <a:r>
              <a:rPr lang="en-US" sz="2800" b="1" dirty="0" smtClean="0">
                <a:solidFill>
                  <a:srgbClr val="0070C0"/>
                </a:solidFill>
                <a:latin typeface="Arial Black" panose="020B0A04020102020204" pitchFamily="34" charset="0"/>
              </a:rPr>
              <a:t>infection </a:t>
            </a:r>
            <a:r>
              <a:rPr lang="en-US" sz="2800" b="1" dirty="0">
                <a:solidFill>
                  <a:srgbClr val="0070C0"/>
                </a:solidFill>
                <a:latin typeface="Arial Black" panose="020B0A04020102020204" pitchFamily="34" charset="0"/>
              </a:rPr>
              <a:t>mainly occurs during summer and rainy seasons (May to October) due to high incidence of tick vectors during these seasons/months  and also due to stress of hot and humid weather.</a:t>
            </a:r>
          </a:p>
          <a:p>
            <a:pPr>
              <a:buFont typeface="Courier New" panose="02070309020205020404" pitchFamily="49" charset="0"/>
              <a:buChar char="o"/>
            </a:pPr>
            <a:endParaRPr lang="en-IN" sz="2800" dirty="0">
              <a:latin typeface="Arial Black" panose="020B0A04020102020204" pitchFamily="34" charset="0"/>
            </a:endParaRPr>
          </a:p>
        </p:txBody>
      </p:sp>
    </p:spTree>
    <p:extLst>
      <p:ext uri="{BB962C8B-B14F-4D97-AF65-F5344CB8AC3E}">
        <p14:creationId xmlns:p14="http://schemas.microsoft.com/office/powerpoint/2010/main" val="24750695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i="1" u="sng" dirty="0" smtClean="0">
                <a:solidFill>
                  <a:srgbClr val="7030A0"/>
                </a:solidFill>
                <a:latin typeface="Arial Rounded MT Bold" pitchFamily="34" charset="0"/>
              </a:rPr>
              <a:t>Genus: </a:t>
            </a:r>
            <a:r>
              <a:rPr lang="en-US" sz="3200" i="1" u="sng"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533400"/>
            <a:ext cx="9144000" cy="6324600"/>
          </a:xfrm>
        </p:spPr>
        <p:txBody>
          <a:bodyPr>
            <a:noAutofit/>
          </a:bodyPr>
          <a:lstStyle/>
          <a:p>
            <a:pPr lvl="0" algn="ctr"/>
            <a:r>
              <a:rPr lang="en-US" sz="3200" b="1" u="sng" dirty="0" smtClean="0">
                <a:latin typeface="Arial Rounded MT Bold" pitchFamily="34" charset="0"/>
              </a:rPr>
              <a:t>Pathogenesis : </a:t>
            </a:r>
          </a:p>
          <a:p>
            <a:pPr lvl="0" algn="ctr"/>
            <a:endParaRPr lang="en-US" sz="3200" b="1" u="sng" dirty="0" smtClean="0">
              <a:latin typeface="Arial Rounded MT Bold" pitchFamily="34" charset="0"/>
            </a:endParaRPr>
          </a:p>
          <a:p>
            <a:pPr lvl="0" algn="just">
              <a:buFont typeface="Wingdings" pitchFamily="2" charset="2"/>
              <a:buChar char="Ø"/>
            </a:pPr>
            <a:r>
              <a:rPr lang="en-US" sz="2800" b="1" i="1" dirty="0" smtClean="0">
                <a:solidFill>
                  <a:srgbClr val="FF0000"/>
                </a:solidFill>
                <a:latin typeface="Arial Rounded MT Bold" pitchFamily="34" charset="0"/>
              </a:rPr>
              <a:t>     T. </a:t>
            </a:r>
            <a:r>
              <a:rPr lang="en-US" sz="2800" b="1" i="1" dirty="0" err="1" smtClean="0">
                <a:solidFill>
                  <a:srgbClr val="FF0000"/>
                </a:solidFill>
                <a:latin typeface="Arial Rounded MT Bold" pitchFamily="34" charset="0"/>
              </a:rPr>
              <a:t>annulata</a:t>
            </a:r>
            <a:r>
              <a:rPr lang="en-US" sz="2800" b="1" i="1" dirty="0" smtClean="0">
                <a:solidFill>
                  <a:srgbClr val="FF0000"/>
                </a:solidFill>
                <a:latin typeface="Arial Rounded MT Bold" pitchFamily="34" charset="0"/>
              </a:rPr>
              <a:t> </a:t>
            </a:r>
            <a:r>
              <a:rPr lang="en-US" sz="2800" b="1" dirty="0" smtClean="0">
                <a:solidFill>
                  <a:srgbClr val="FF0000"/>
                </a:solidFill>
                <a:latin typeface="Arial Rounded MT Bold" pitchFamily="34" charset="0"/>
              </a:rPr>
              <a:t>occurs in India and more pathogenic in case of  cross-bred and exotic cattle. </a:t>
            </a:r>
          </a:p>
          <a:p>
            <a:pPr lvl="0" algn="just"/>
            <a:endParaRPr lang="en-US" sz="2800" b="1" dirty="0" smtClean="0">
              <a:latin typeface="Arial Rounded MT Bold" pitchFamily="34" charset="0"/>
            </a:endParaRPr>
          </a:p>
          <a:p>
            <a:pPr lvl="0" algn="just">
              <a:buFont typeface="Wingdings" pitchFamily="2" charset="2"/>
              <a:buChar char="Ø"/>
            </a:pPr>
            <a:r>
              <a:rPr lang="en-US" sz="2800" b="1" dirty="0" smtClean="0">
                <a:latin typeface="Arial Rounded MT Bold" pitchFamily="34" charset="0"/>
              </a:rPr>
              <a:t>Buffaloes are also infected by this parasite but infection is remain asymptomatic.</a:t>
            </a:r>
          </a:p>
          <a:p>
            <a:pPr lvl="0" algn="just">
              <a:buFont typeface="Wingdings" pitchFamily="2" charset="2"/>
              <a:buChar char="Ø"/>
            </a:pPr>
            <a:endParaRPr lang="en-US" sz="2800" b="1" dirty="0" smtClean="0">
              <a:latin typeface="Arial Rounded MT Bold" pitchFamily="34" charset="0"/>
            </a:endParaRPr>
          </a:p>
        </p:txBody>
      </p:sp>
    </p:spTree>
    <p:extLst>
      <p:ext uri="{BB962C8B-B14F-4D97-AF65-F5344CB8AC3E}">
        <p14:creationId xmlns:p14="http://schemas.microsoft.com/office/powerpoint/2010/main" val="24076569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002060"/>
                </a:solidFill>
                <a:latin typeface="Arial Rounded MT Bold" pitchFamily="34" charset="0"/>
              </a:rPr>
              <a:t>Genus: </a:t>
            </a:r>
            <a:r>
              <a:rPr lang="en-US" sz="3200" i="1" dirty="0" err="1" smtClean="0">
                <a:solidFill>
                  <a:srgbClr val="002060"/>
                </a:solidFill>
                <a:latin typeface="Arial Rounded MT Bold" pitchFamily="34" charset="0"/>
              </a:rPr>
              <a:t>Theileria</a:t>
            </a:r>
            <a:endParaRPr lang="en-US" sz="3200" i="1" dirty="0">
              <a:solidFill>
                <a:srgbClr val="002060"/>
              </a:solidFill>
              <a:latin typeface="Arial Rounded MT Bold" pitchFamily="34" charset="0"/>
            </a:endParaRPr>
          </a:p>
        </p:txBody>
      </p:sp>
      <p:sp>
        <p:nvSpPr>
          <p:cNvPr id="3" name="Subtitle 2"/>
          <p:cNvSpPr>
            <a:spLocks noGrp="1"/>
          </p:cNvSpPr>
          <p:nvPr>
            <p:ph type="subTitle" idx="1"/>
          </p:nvPr>
        </p:nvSpPr>
        <p:spPr>
          <a:xfrm>
            <a:off x="0" y="533400"/>
            <a:ext cx="9144000" cy="6324600"/>
          </a:xfrm>
        </p:spPr>
        <p:txBody>
          <a:bodyPr>
            <a:noAutofit/>
          </a:bodyPr>
          <a:lstStyle/>
          <a:p>
            <a:pPr lvl="0" algn="l"/>
            <a:r>
              <a:rPr lang="en-US" sz="3200" b="1" u="sng" dirty="0" smtClean="0">
                <a:latin typeface="Arial Rounded MT Bold" pitchFamily="34" charset="0"/>
              </a:rPr>
              <a:t>Pathogenesis : </a:t>
            </a:r>
          </a:p>
          <a:p>
            <a:pPr marL="342900" lvl="0" indent="-342900" algn="just">
              <a:buFont typeface="Courier New" panose="02070309020205020404" pitchFamily="49" charset="0"/>
              <a:buChar char="o"/>
            </a:pPr>
            <a:r>
              <a:rPr lang="en-US" sz="2400" b="1" dirty="0" err="1" smtClean="0">
                <a:solidFill>
                  <a:srgbClr val="FF0000"/>
                </a:solidFill>
                <a:latin typeface="Arial Rounded MT Bold" pitchFamily="34" charset="0"/>
              </a:rPr>
              <a:t>Macroschoizonts</a:t>
            </a:r>
            <a:r>
              <a:rPr lang="en-US" sz="2400" b="1" dirty="0" smtClean="0">
                <a:solidFill>
                  <a:srgbClr val="FF0000"/>
                </a:solidFill>
                <a:latin typeface="Arial Rounded MT Bold" pitchFamily="34" charset="0"/>
              </a:rPr>
              <a:t> (Koch’s blue bodies) stage initially  lead to increased infected lymphoblast population and later </a:t>
            </a:r>
            <a:r>
              <a:rPr lang="en-US" sz="2400" b="1" dirty="0" err="1" smtClean="0">
                <a:solidFill>
                  <a:srgbClr val="FF0000"/>
                </a:solidFill>
                <a:latin typeface="Arial Rounded MT Bold" pitchFamily="34" charset="0"/>
              </a:rPr>
              <a:t>lymphocytosis</a:t>
            </a:r>
            <a:r>
              <a:rPr lang="en-US" sz="2400" b="1" dirty="0" smtClean="0">
                <a:solidFill>
                  <a:srgbClr val="FF0000"/>
                </a:solidFill>
                <a:latin typeface="Arial Rounded MT Bold" pitchFamily="34" charset="0"/>
              </a:rPr>
              <a:t> and leucopenia</a:t>
            </a:r>
            <a:r>
              <a:rPr lang="en-US" sz="2400" b="1" dirty="0" smtClean="0">
                <a:solidFill>
                  <a:srgbClr val="FFFF00"/>
                </a:solidFill>
                <a:latin typeface="Arial Rounded MT Bold" pitchFamily="34" charset="0"/>
              </a:rPr>
              <a:t>.</a:t>
            </a:r>
          </a:p>
          <a:p>
            <a:pPr marL="457200" lvl="0" indent="-457200" algn="just">
              <a:buFont typeface="Courier New" panose="02070309020205020404" pitchFamily="49" charset="0"/>
              <a:buChar char="o"/>
            </a:pPr>
            <a:endParaRPr lang="en-US" sz="2800" b="1" dirty="0" smtClean="0">
              <a:solidFill>
                <a:srgbClr val="FFFF00"/>
              </a:solidFill>
              <a:latin typeface="Arial Rounded MT Bold" pitchFamily="34" charset="0"/>
            </a:endParaRP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514350" lvl="0" indent="-514350" algn="just">
              <a:buFont typeface="Courier New" panose="02070309020205020404" pitchFamily="49" charset="0"/>
              <a:buChar char="o"/>
            </a:pPr>
            <a:r>
              <a:rPr lang="en-US" sz="2800" b="1" dirty="0" err="1" smtClean="0">
                <a:solidFill>
                  <a:srgbClr val="002060"/>
                </a:solidFill>
                <a:latin typeface="Arial Rounded MT Bold" pitchFamily="34" charset="0"/>
              </a:rPr>
              <a:t>Piroplasmic</a:t>
            </a:r>
            <a:r>
              <a:rPr lang="en-US" sz="2800" b="1" dirty="0" smtClean="0">
                <a:solidFill>
                  <a:srgbClr val="002060"/>
                </a:solidFill>
                <a:latin typeface="Arial Rounded MT Bold" pitchFamily="34" charset="0"/>
              </a:rPr>
              <a:t> stage responsible for </a:t>
            </a:r>
            <a:r>
              <a:rPr lang="en-US" sz="2800" b="1" dirty="0" err="1" smtClean="0">
                <a:solidFill>
                  <a:srgbClr val="002060"/>
                </a:solidFill>
                <a:latin typeface="Arial Rounded MT Bold" pitchFamily="34" charset="0"/>
              </a:rPr>
              <a:t>erythrophagocytosis</a:t>
            </a:r>
            <a:r>
              <a:rPr lang="en-US" sz="2800" b="1" dirty="0" smtClean="0">
                <a:solidFill>
                  <a:srgbClr val="002060"/>
                </a:solidFill>
                <a:latin typeface="Arial Rounded MT Bold" pitchFamily="34" charset="0"/>
              </a:rPr>
              <a:t> by macrophages resulting to  development of </a:t>
            </a:r>
            <a:r>
              <a:rPr lang="en-US" sz="2800" b="1" u="sng" dirty="0" err="1" smtClean="0">
                <a:solidFill>
                  <a:srgbClr val="002060"/>
                </a:solidFill>
                <a:latin typeface="Arial Rounded MT Bold" pitchFamily="34" charset="0"/>
              </a:rPr>
              <a:t>anaemia</a:t>
            </a:r>
            <a:r>
              <a:rPr lang="en-US" sz="2800" b="1" dirty="0" smtClean="0">
                <a:solidFill>
                  <a:srgbClr val="FFC000"/>
                </a:solidFill>
                <a:latin typeface="Arial Rounded MT Bold" pitchFamily="34" charset="0"/>
              </a:rPr>
              <a:t>.</a:t>
            </a:r>
          </a:p>
          <a:p>
            <a:pPr marL="457200" lvl="0" indent="-457200" algn="just">
              <a:buFont typeface="Courier New" panose="02070309020205020404" pitchFamily="49" charset="0"/>
              <a:buChar char="o"/>
            </a:pPr>
            <a:endParaRPr lang="en-US" sz="2400" dirty="0" smtClean="0">
              <a:solidFill>
                <a:srgbClr val="FFC000"/>
              </a:solidFill>
              <a:latin typeface="Arial Black" pitchFamily="34" charset="0"/>
            </a:endParaRPr>
          </a:p>
        </p:txBody>
      </p:sp>
      <p:pic>
        <p:nvPicPr>
          <p:cNvPr id="4" name="Picture 2"/>
          <p:cNvPicPr>
            <a:picLocks noChangeAspect="1" noChangeArrowheads="1"/>
          </p:cNvPicPr>
          <p:nvPr/>
        </p:nvPicPr>
        <p:blipFill>
          <a:blip r:embed="rId2"/>
          <a:srcRect/>
          <a:stretch>
            <a:fillRect/>
          </a:stretch>
        </p:blipFill>
        <p:spPr bwMode="auto">
          <a:xfrm rot="10800000">
            <a:off x="5943600" y="5029200"/>
            <a:ext cx="2590800" cy="1828800"/>
          </a:xfrm>
          <a:prstGeom prst="rect">
            <a:avLst/>
          </a:prstGeom>
          <a:noFill/>
          <a:ln w="9525">
            <a:noFill/>
            <a:miter lim="800000"/>
            <a:headEnd/>
            <a:tailEnd/>
          </a:ln>
          <a:effectLst/>
        </p:spPr>
      </p:pic>
      <p:pic>
        <p:nvPicPr>
          <p:cNvPr id="5" name="Picture 2" descr="G:\schizont.jfif"/>
          <p:cNvPicPr>
            <a:picLocks noChangeAspect="1" noChangeArrowheads="1"/>
          </p:cNvPicPr>
          <p:nvPr/>
        </p:nvPicPr>
        <p:blipFill>
          <a:blip r:embed="rId3"/>
          <a:srcRect/>
          <a:stretch>
            <a:fillRect/>
          </a:stretch>
        </p:blipFill>
        <p:spPr bwMode="auto">
          <a:xfrm rot="5400000">
            <a:off x="6962605" y="1724193"/>
            <a:ext cx="2000587" cy="2362201"/>
          </a:xfrm>
          <a:prstGeom prst="rect">
            <a:avLst/>
          </a:prstGeom>
          <a:noFill/>
        </p:spPr>
      </p:pic>
      <p:sp>
        <p:nvSpPr>
          <p:cNvPr id="6"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29380615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762000"/>
            <a:ext cx="9144000" cy="6096000"/>
          </a:xfrm>
        </p:spPr>
        <p:txBody>
          <a:bodyPr>
            <a:noAutofit/>
          </a:bodyPr>
          <a:lstStyle/>
          <a:p>
            <a:pPr lvl="0" algn="just">
              <a:lnSpc>
                <a:spcPct val="150000"/>
              </a:lnSpc>
            </a:pPr>
            <a:r>
              <a:rPr lang="en-US" sz="3200" b="1" dirty="0" smtClean="0">
                <a:solidFill>
                  <a:srgbClr val="FF0000"/>
                </a:solidFill>
                <a:latin typeface="Arial Rounded MT Bold" pitchFamily="34" charset="0"/>
              </a:rPr>
              <a:t>Symptoms:  </a:t>
            </a:r>
          </a:p>
          <a:p>
            <a:pPr marL="342900" lvl="0" indent="-342900" algn="just">
              <a:buFont typeface="Courier New" panose="02070309020205020404" pitchFamily="49" charset="0"/>
              <a:buChar char="o"/>
            </a:pPr>
            <a:r>
              <a:rPr lang="en-US" sz="2400" dirty="0" smtClean="0">
                <a:solidFill>
                  <a:srgbClr val="FFC000"/>
                </a:solidFill>
                <a:latin typeface="Arial Rounded MT Bold" pitchFamily="34" charset="0"/>
              </a:rPr>
              <a:t>  </a:t>
            </a:r>
            <a:r>
              <a:rPr lang="en-US" sz="2800" b="1" dirty="0" smtClean="0">
                <a:solidFill>
                  <a:srgbClr val="002060"/>
                </a:solidFill>
                <a:latin typeface="Arial Black" pitchFamily="34" charset="0"/>
              </a:rPr>
              <a:t>High fever</a:t>
            </a:r>
          </a:p>
          <a:p>
            <a:pPr marL="457200" indent="-457200" algn="just">
              <a:buFont typeface="Courier New" panose="02070309020205020404" pitchFamily="49" charset="0"/>
              <a:buChar char="o"/>
            </a:pPr>
            <a:r>
              <a:rPr lang="en-US" sz="2800" b="1" dirty="0" smtClean="0">
                <a:solidFill>
                  <a:srgbClr val="002060"/>
                </a:solidFill>
                <a:latin typeface="Arial Black" pitchFamily="34" charset="0"/>
              </a:rPr>
              <a:t>Enlargement of superficial lymph nodes       (</a:t>
            </a:r>
            <a:r>
              <a:rPr lang="en-US" sz="2800" b="1" dirty="0" err="1" smtClean="0">
                <a:solidFill>
                  <a:srgbClr val="002060"/>
                </a:solidFill>
                <a:latin typeface="Arial Black" pitchFamily="34" charset="0"/>
              </a:rPr>
              <a:t>prescapular</a:t>
            </a:r>
            <a:r>
              <a:rPr lang="en-US" sz="2800" b="1" dirty="0" smtClean="0">
                <a:solidFill>
                  <a:srgbClr val="002060"/>
                </a:solidFill>
                <a:latin typeface="Arial Black" pitchFamily="34" charset="0"/>
              </a:rPr>
              <a:t> lymph nodes).</a:t>
            </a:r>
          </a:p>
          <a:p>
            <a:pPr marL="457200" indent="-457200" algn="just">
              <a:buFont typeface="Courier New" panose="02070309020205020404" pitchFamily="49" charset="0"/>
              <a:buChar char="o"/>
            </a:pPr>
            <a:r>
              <a:rPr lang="en-US" sz="2800" b="1" dirty="0" smtClean="0">
                <a:latin typeface="Arial Black" pitchFamily="34" charset="0"/>
              </a:rPr>
              <a:t>Unwillingness to feed and drink</a:t>
            </a:r>
          </a:p>
          <a:p>
            <a:pPr marL="457200" indent="-457200" algn="just">
              <a:buFont typeface="Courier New" panose="02070309020205020404" pitchFamily="49" charset="0"/>
              <a:buChar char="o"/>
            </a:pPr>
            <a:r>
              <a:rPr lang="en-US" sz="2800" b="1" dirty="0" smtClean="0">
                <a:solidFill>
                  <a:srgbClr val="FFC000"/>
                </a:solidFill>
                <a:latin typeface="Arial Black" pitchFamily="34" charset="0"/>
              </a:rPr>
              <a:t> </a:t>
            </a:r>
            <a:r>
              <a:rPr lang="en-US" sz="2800" b="1" dirty="0" smtClean="0">
                <a:solidFill>
                  <a:srgbClr val="0070C0"/>
                </a:solidFill>
                <a:latin typeface="Arial Black" pitchFamily="34" charset="0"/>
              </a:rPr>
              <a:t>Cessation of rumination, drop milk production, lacrimation, nasal discharge, </a:t>
            </a:r>
            <a:r>
              <a:rPr lang="en-US" sz="2800" b="1" dirty="0" err="1" smtClean="0">
                <a:solidFill>
                  <a:srgbClr val="0070C0"/>
                </a:solidFill>
                <a:latin typeface="Arial Black" pitchFamily="34" charset="0"/>
              </a:rPr>
              <a:t>anaemia</a:t>
            </a:r>
            <a:r>
              <a:rPr lang="en-US" sz="2800" b="1" dirty="0" smtClean="0">
                <a:solidFill>
                  <a:srgbClr val="0070C0"/>
                </a:solidFill>
                <a:latin typeface="Arial Black" pitchFamily="34" charset="0"/>
              </a:rPr>
              <a:t> , Corneal opacity etc. </a:t>
            </a:r>
          </a:p>
          <a:p>
            <a:pPr marL="457200" indent="-457200" algn="just">
              <a:buFont typeface="Courier New" panose="02070309020205020404" pitchFamily="49" charset="0"/>
              <a:buChar char="o"/>
            </a:pPr>
            <a:r>
              <a:rPr lang="en-US" sz="2800" b="1" dirty="0" err="1" smtClean="0">
                <a:solidFill>
                  <a:srgbClr val="7030A0"/>
                </a:solidFill>
                <a:latin typeface="Arial Black" pitchFamily="34" charset="0"/>
              </a:rPr>
              <a:t>Haemorrhagic</a:t>
            </a:r>
            <a:r>
              <a:rPr lang="en-US" sz="2800" b="1" dirty="0" smtClean="0">
                <a:solidFill>
                  <a:srgbClr val="7030A0"/>
                </a:solidFill>
                <a:latin typeface="Arial Black" pitchFamily="34" charset="0"/>
              </a:rPr>
              <a:t> </a:t>
            </a:r>
            <a:r>
              <a:rPr lang="en-US" sz="2800" b="1" dirty="0" err="1" smtClean="0">
                <a:solidFill>
                  <a:srgbClr val="7030A0"/>
                </a:solidFill>
                <a:latin typeface="Arial Black" pitchFamily="34" charset="0"/>
              </a:rPr>
              <a:t>diarrhoea</a:t>
            </a:r>
            <a:r>
              <a:rPr lang="en-US" sz="2800" b="1" dirty="0" smtClean="0">
                <a:solidFill>
                  <a:srgbClr val="7030A0"/>
                </a:solidFill>
                <a:latin typeface="Arial Black" pitchFamily="34" charset="0"/>
              </a:rPr>
              <a:t> and death due to </a:t>
            </a:r>
            <a:r>
              <a:rPr lang="en-US" sz="2800" b="1" dirty="0" err="1" smtClean="0">
                <a:solidFill>
                  <a:srgbClr val="7030A0"/>
                </a:solidFill>
                <a:latin typeface="Arial Black" pitchFamily="34" charset="0"/>
              </a:rPr>
              <a:t>dysponea</a:t>
            </a:r>
            <a:r>
              <a:rPr lang="en-US" sz="2800" b="1" dirty="0" smtClean="0">
                <a:solidFill>
                  <a:srgbClr val="7030A0"/>
                </a:solidFill>
                <a:latin typeface="Arial Black" pitchFamily="34" charset="0"/>
              </a:rPr>
              <a:t> as a result of </a:t>
            </a:r>
            <a:r>
              <a:rPr lang="en-US" sz="2800" b="1" dirty="0" err="1" smtClean="0">
                <a:solidFill>
                  <a:srgbClr val="7030A0"/>
                </a:solidFill>
                <a:latin typeface="Arial Black" pitchFamily="34" charset="0"/>
              </a:rPr>
              <a:t>oedema</a:t>
            </a:r>
            <a:r>
              <a:rPr lang="en-US" sz="2800" b="1" dirty="0" smtClean="0">
                <a:solidFill>
                  <a:srgbClr val="7030A0"/>
                </a:solidFill>
                <a:latin typeface="Arial Black" pitchFamily="34" charset="0"/>
              </a:rPr>
              <a:t> in the lungs</a:t>
            </a:r>
            <a:r>
              <a:rPr lang="en-US" sz="2800" b="1" dirty="0">
                <a:solidFill>
                  <a:srgbClr val="7030A0"/>
                </a:solidFill>
                <a:latin typeface="Arial Black" pitchFamily="34" charset="0"/>
              </a:rPr>
              <a:t>.</a:t>
            </a:r>
          </a:p>
        </p:txBody>
      </p:sp>
    </p:spTree>
    <p:extLst>
      <p:ext uri="{BB962C8B-B14F-4D97-AF65-F5344CB8AC3E}">
        <p14:creationId xmlns:p14="http://schemas.microsoft.com/office/powerpoint/2010/main" val="42415103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762000"/>
            <a:ext cx="9144000" cy="6096000"/>
          </a:xfrm>
        </p:spPr>
        <p:txBody>
          <a:bodyPr>
            <a:noAutofit/>
          </a:bodyPr>
          <a:lstStyle/>
          <a:p>
            <a:pPr lvl="0" algn="just">
              <a:lnSpc>
                <a:spcPct val="150000"/>
              </a:lnSpc>
            </a:pPr>
            <a:r>
              <a:rPr lang="en-US" sz="3200" b="1" dirty="0" smtClean="0">
                <a:solidFill>
                  <a:srgbClr val="FF0000"/>
                </a:solidFill>
                <a:latin typeface="Arial Rounded MT Bold" pitchFamily="34" charset="0"/>
              </a:rPr>
              <a:t>Symptoms:  </a:t>
            </a:r>
            <a:endParaRPr lang="en-US" sz="2800" b="1" dirty="0" smtClean="0">
              <a:solidFill>
                <a:srgbClr val="FF0000"/>
              </a:solidFill>
              <a:latin typeface="Arial Black" pitchFamily="34" charset="0"/>
            </a:endParaRPr>
          </a:p>
          <a:p>
            <a:pPr marL="457200" indent="-457200" algn="just">
              <a:buFont typeface="Courier New" panose="02070309020205020404" pitchFamily="49" charset="0"/>
              <a:buChar char="o"/>
            </a:pPr>
            <a:r>
              <a:rPr lang="en-US" sz="2800" b="1" dirty="0" smtClean="0">
                <a:solidFill>
                  <a:srgbClr val="002060"/>
                </a:solidFill>
                <a:latin typeface="Arial Black" pitchFamily="34" charset="0"/>
              </a:rPr>
              <a:t>Enlargement of superficial lymph nodes      </a:t>
            </a:r>
          </a:p>
          <a:p>
            <a:pPr algn="just"/>
            <a:r>
              <a:rPr lang="en-US" sz="2800" b="1" dirty="0" smtClean="0">
                <a:solidFill>
                  <a:srgbClr val="0070C0"/>
                </a:solidFill>
                <a:latin typeface="Arial Black" pitchFamily="34" charset="0"/>
              </a:rPr>
              <a:t>     </a:t>
            </a:r>
          </a:p>
        </p:txBody>
      </p:sp>
      <p:pic>
        <p:nvPicPr>
          <p:cNvPr id="4" name="Picture 2" descr="G:\220px-Crexhioûles_coxhrece_sins_maladeye.jpg"/>
          <p:cNvPicPr>
            <a:picLocks noChangeAspect="1" noChangeArrowheads="1"/>
          </p:cNvPicPr>
          <p:nvPr/>
        </p:nvPicPr>
        <p:blipFill>
          <a:blip r:embed="rId2"/>
          <a:srcRect/>
          <a:stretch>
            <a:fillRect/>
          </a:stretch>
        </p:blipFill>
        <p:spPr bwMode="auto">
          <a:xfrm>
            <a:off x="1752600" y="2057400"/>
            <a:ext cx="5486400" cy="4495800"/>
          </a:xfrm>
          <a:prstGeom prst="rect">
            <a:avLst/>
          </a:prstGeom>
          <a:noFill/>
        </p:spPr>
      </p:pic>
      <p:sp>
        <p:nvSpPr>
          <p:cNvPr id="5"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530321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ChangeArrowheads="1"/>
          </p:cNvSpPr>
          <p:nvPr/>
        </p:nvSpPr>
        <p:spPr bwMode="auto">
          <a:xfrm>
            <a:off x="0" y="268289"/>
            <a:ext cx="9144000"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nchor="ctr">
            <a:spAutoFit/>
          </a:bodyPr>
          <a:lstStyle/>
          <a:p>
            <a:pPr algn="ctr"/>
            <a:r>
              <a:rPr lang="en-US" sz="3600" b="1" dirty="0" smtClean="0">
                <a:solidFill>
                  <a:srgbClr val="7030A0"/>
                </a:solidFill>
                <a:latin typeface="Arial Rounded MT Bold" pitchFamily="34" charset="0"/>
              </a:rPr>
              <a:t>Family – </a:t>
            </a:r>
            <a:r>
              <a:rPr lang="en-US" sz="3600" b="1" dirty="0" err="1" smtClean="0">
                <a:solidFill>
                  <a:srgbClr val="7030A0"/>
                </a:solidFill>
                <a:latin typeface="Arial Rounded MT Bold" pitchFamily="34" charset="0"/>
              </a:rPr>
              <a:t>Theileriidae</a:t>
            </a:r>
            <a:endParaRPr lang="en-US" sz="3600" b="1" dirty="0" smtClean="0">
              <a:solidFill>
                <a:srgbClr val="7030A0"/>
              </a:solidFill>
              <a:latin typeface="Arial Rounded MT Bold" pitchFamily="34" charset="0"/>
            </a:endParaRPr>
          </a:p>
          <a:p>
            <a:pPr algn="ctr"/>
            <a:r>
              <a:rPr lang="en-US" sz="3600" b="1" dirty="0" smtClean="0">
                <a:latin typeface="Arial Rounded MT Bold" pitchFamily="34" charset="0"/>
              </a:rPr>
              <a:t>GENUS - </a:t>
            </a:r>
            <a:r>
              <a:rPr lang="en-US" sz="3600" b="1" i="1" dirty="0" err="1" smtClean="0">
                <a:latin typeface="Arial Rounded MT Bold" pitchFamily="34" charset="0"/>
              </a:rPr>
              <a:t>Theileria</a:t>
            </a:r>
            <a:endParaRPr lang="en-US" sz="3600" b="1" i="1" dirty="0">
              <a:latin typeface="Arial Rounded MT Bold" pitchFamily="34" charset="0"/>
            </a:endParaRPr>
          </a:p>
          <a:p>
            <a:pPr algn="ctr"/>
            <a:endParaRPr lang="en-US" sz="3200" b="1" dirty="0">
              <a:solidFill>
                <a:schemeClr val="bg1"/>
              </a:solidFill>
            </a:endParaRPr>
          </a:p>
          <a:p>
            <a:pPr algn="ctr"/>
            <a:endParaRPr lang="en-US" dirty="0">
              <a:solidFill>
                <a:schemeClr val="bg1"/>
              </a:solidFill>
            </a:endParaRPr>
          </a:p>
        </p:txBody>
      </p:sp>
      <p:pic>
        <p:nvPicPr>
          <p:cNvPr id="71683" name="Picture 3" descr="C:\Users\Dr.Ajit\Desktop\cow =tick.jpg"/>
          <p:cNvPicPr>
            <a:picLocks noChangeAspect="1" noChangeArrowheads="1"/>
          </p:cNvPicPr>
          <p:nvPr/>
        </p:nvPicPr>
        <p:blipFill>
          <a:blip r:embed="rId3"/>
          <a:srcRect/>
          <a:stretch>
            <a:fillRect/>
          </a:stretch>
        </p:blipFill>
        <p:spPr bwMode="auto">
          <a:xfrm>
            <a:off x="5943600" y="4191000"/>
            <a:ext cx="3200400" cy="2667000"/>
          </a:xfrm>
          <a:prstGeom prst="rect">
            <a:avLst/>
          </a:prstGeom>
          <a:noFill/>
        </p:spPr>
      </p:pic>
      <p:pic>
        <p:nvPicPr>
          <p:cNvPr id="2" name="Picture 2" descr="G:\Theileria-annulata-piroplasms-cattle.jpg"/>
          <p:cNvPicPr>
            <a:picLocks noChangeAspect="1" noChangeArrowheads="1"/>
          </p:cNvPicPr>
          <p:nvPr/>
        </p:nvPicPr>
        <p:blipFill>
          <a:blip r:embed="rId4" cstate="print"/>
          <a:srcRect/>
          <a:stretch>
            <a:fillRect/>
          </a:stretch>
        </p:blipFill>
        <p:spPr bwMode="auto">
          <a:xfrm>
            <a:off x="0" y="2286000"/>
            <a:ext cx="4611687" cy="4267200"/>
          </a:xfrm>
          <a:prstGeom prst="rect">
            <a:avLst/>
          </a:prstGeom>
          <a:noFill/>
        </p:spPr>
      </p:pic>
      <p:pic>
        <p:nvPicPr>
          <p:cNvPr id="1027" name="Picture 3" descr="G:\tick hyaloma.jfif"/>
          <p:cNvPicPr>
            <a:picLocks noChangeAspect="1" noChangeArrowheads="1"/>
          </p:cNvPicPr>
          <p:nvPr/>
        </p:nvPicPr>
        <p:blipFill>
          <a:blip r:embed="rId5"/>
          <a:srcRect/>
          <a:stretch>
            <a:fillRect/>
          </a:stretch>
        </p:blipFill>
        <p:spPr bwMode="auto">
          <a:xfrm>
            <a:off x="4419600" y="2286000"/>
            <a:ext cx="2466975" cy="1847850"/>
          </a:xfrm>
          <a:prstGeom prst="rect">
            <a:avLst/>
          </a:prstGeom>
          <a:noFill/>
        </p:spPr>
      </p:pic>
      <p:pic>
        <p:nvPicPr>
          <p:cNvPr id="6" name="Picture 7" descr="C:\Users\ACER\Desktop\goat.jpg"/>
          <p:cNvPicPr>
            <a:picLocks noChangeAspect="1" noChangeArrowheads="1"/>
          </p:cNvPicPr>
          <p:nvPr/>
        </p:nvPicPr>
        <p:blipFill>
          <a:blip r:embed="rId6"/>
          <a:srcRect/>
          <a:stretch>
            <a:fillRect/>
          </a:stretch>
        </p:blipFill>
        <p:spPr bwMode="auto">
          <a:xfrm>
            <a:off x="6934200" y="2286000"/>
            <a:ext cx="2209800" cy="1752600"/>
          </a:xfrm>
          <a:prstGeom prst="rect">
            <a:avLst/>
          </a:prstGeom>
          <a:noFill/>
          <a:ln w="9525">
            <a:noFill/>
            <a:miter lim="800000"/>
            <a:headEnd/>
            <a:tailEnd/>
          </a:ln>
        </p:spPr>
      </p:pic>
      <p:sp>
        <p:nvSpPr>
          <p:cNvPr id="7"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15930070"/>
      </p:ext>
    </p:extLst>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Autofit/>
          </a:bodyPr>
          <a:lstStyle/>
          <a:p>
            <a:pPr algn="ctr"/>
            <a:r>
              <a:rPr lang="en-US" sz="3200" dirty="0" smtClean="0">
                <a:solidFill>
                  <a:srgbClr val="002060"/>
                </a:solidFill>
                <a:latin typeface="Arial Rounded MT Bold" pitchFamily="34" charset="0"/>
              </a:rPr>
              <a:t>Genus: </a:t>
            </a:r>
            <a:r>
              <a:rPr lang="en-US" sz="3200" i="1" dirty="0" err="1" smtClean="0">
                <a:solidFill>
                  <a:srgbClr val="002060"/>
                </a:solidFill>
                <a:latin typeface="Arial Rounded MT Bold" pitchFamily="34" charset="0"/>
              </a:rPr>
              <a:t>Theileria</a:t>
            </a:r>
            <a:endParaRPr lang="en-US" sz="3200" i="1" dirty="0">
              <a:solidFill>
                <a:srgbClr val="002060"/>
              </a:solidFill>
              <a:latin typeface="Arial Rounded MT Bold" pitchFamily="34" charset="0"/>
            </a:endParaRPr>
          </a:p>
        </p:txBody>
      </p:sp>
      <p:sp>
        <p:nvSpPr>
          <p:cNvPr id="3" name="Subtitle 2"/>
          <p:cNvSpPr>
            <a:spLocks noGrp="1"/>
          </p:cNvSpPr>
          <p:nvPr>
            <p:ph type="subTitle" idx="1"/>
          </p:nvPr>
        </p:nvSpPr>
        <p:spPr>
          <a:xfrm>
            <a:off x="0" y="762000"/>
            <a:ext cx="9144000" cy="6096000"/>
          </a:xfrm>
        </p:spPr>
        <p:txBody>
          <a:bodyPr>
            <a:noAutofit/>
          </a:bodyPr>
          <a:lstStyle/>
          <a:p>
            <a:pPr lvl="0" algn="just">
              <a:lnSpc>
                <a:spcPct val="150000"/>
              </a:lnSpc>
            </a:pPr>
            <a:r>
              <a:rPr lang="en-US" sz="3200" b="1" dirty="0" smtClean="0">
                <a:solidFill>
                  <a:srgbClr val="FF0000"/>
                </a:solidFill>
                <a:latin typeface="Arial Rounded MT Bold" pitchFamily="34" charset="0"/>
              </a:rPr>
              <a:t>Symptoms:  </a:t>
            </a:r>
            <a:endParaRPr lang="en-US" sz="2800" b="1" dirty="0" smtClean="0">
              <a:solidFill>
                <a:srgbClr val="FF0000"/>
              </a:solidFill>
              <a:latin typeface="Arial Black" pitchFamily="34" charset="0"/>
            </a:endParaRPr>
          </a:p>
          <a:p>
            <a:pPr algn="just"/>
            <a:r>
              <a:rPr lang="en-US" sz="2800" b="1" dirty="0" smtClean="0">
                <a:latin typeface="Arial Black" pitchFamily="34" charset="0"/>
              </a:rPr>
              <a:t>         Corneal opacity in </a:t>
            </a:r>
            <a:r>
              <a:rPr lang="en-US" sz="2800" b="1" i="1" dirty="0" err="1" smtClean="0">
                <a:latin typeface="Arial Black" pitchFamily="34" charset="0"/>
              </a:rPr>
              <a:t>Theileria</a:t>
            </a:r>
            <a:r>
              <a:rPr lang="en-US" sz="2800" b="1" i="1" dirty="0" smtClean="0">
                <a:latin typeface="Arial Black" pitchFamily="34" charset="0"/>
              </a:rPr>
              <a:t> </a:t>
            </a:r>
            <a:r>
              <a:rPr lang="en-US" sz="2800" b="1" i="1" dirty="0" err="1" smtClean="0">
                <a:latin typeface="Arial Black" pitchFamily="34" charset="0"/>
              </a:rPr>
              <a:t>annulata</a:t>
            </a:r>
            <a:r>
              <a:rPr lang="en-US" sz="2800" b="1" i="1" dirty="0" smtClean="0">
                <a:latin typeface="Arial Black" pitchFamily="34" charset="0"/>
              </a:rPr>
              <a:t>      </a:t>
            </a:r>
            <a:r>
              <a:rPr lang="en-US" sz="2800" b="1" dirty="0" smtClean="0">
                <a:latin typeface="Arial Black" pitchFamily="34" charset="0"/>
              </a:rPr>
              <a:t>infected calf.     </a:t>
            </a:r>
          </a:p>
        </p:txBody>
      </p:sp>
      <p:pic>
        <p:nvPicPr>
          <p:cNvPr id="1026" name="Picture 2" descr="G:\images.jfif"/>
          <p:cNvPicPr>
            <a:picLocks noChangeAspect="1" noChangeArrowheads="1"/>
          </p:cNvPicPr>
          <p:nvPr/>
        </p:nvPicPr>
        <p:blipFill>
          <a:blip r:embed="rId2"/>
          <a:srcRect/>
          <a:stretch>
            <a:fillRect/>
          </a:stretch>
        </p:blipFill>
        <p:spPr bwMode="auto">
          <a:xfrm>
            <a:off x="2667000" y="2514600"/>
            <a:ext cx="4038599" cy="3424237"/>
          </a:xfrm>
          <a:prstGeom prst="rect">
            <a:avLst/>
          </a:prstGeom>
          <a:noFill/>
        </p:spPr>
      </p:pic>
      <p:sp>
        <p:nvSpPr>
          <p:cNvPr id="6" name="Right Arrow 5"/>
          <p:cNvSpPr/>
          <p:nvPr/>
        </p:nvSpPr>
        <p:spPr>
          <a:xfrm>
            <a:off x="3276600" y="3810000"/>
            <a:ext cx="1295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368187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304800"/>
            <a:ext cx="9144000" cy="6553200"/>
          </a:xfrm>
        </p:spPr>
        <p:txBody>
          <a:bodyPr>
            <a:noAutofit/>
          </a:bodyPr>
          <a:lstStyle/>
          <a:p>
            <a:pPr lvl="0" algn="just">
              <a:lnSpc>
                <a:spcPct val="150000"/>
              </a:lnSpc>
            </a:pPr>
            <a:r>
              <a:rPr lang="en-US" sz="3200" b="1" dirty="0" smtClean="0">
                <a:solidFill>
                  <a:srgbClr val="FF0000"/>
                </a:solidFill>
                <a:latin typeface="Arial Rounded MT Bold" pitchFamily="34" charset="0"/>
              </a:rPr>
              <a:t>   Post-mortem lesions  :-</a:t>
            </a:r>
          </a:p>
          <a:p>
            <a:pPr marL="971550" lvl="1" indent="-514350" algn="just">
              <a:buFont typeface="Courier New" panose="02070309020205020404" pitchFamily="49" charset="0"/>
              <a:buChar char="o"/>
            </a:pPr>
            <a:r>
              <a:rPr lang="en-US" sz="2800" b="1" dirty="0" smtClean="0">
                <a:solidFill>
                  <a:srgbClr val="FFFF00"/>
                </a:solidFill>
                <a:latin typeface="Arial Rounded MT Bold" pitchFamily="34" charset="0"/>
              </a:rPr>
              <a:t>  </a:t>
            </a:r>
            <a:r>
              <a:rPr lang="en-US" sz="2400" b="1" u="sng" dirty="0" smtClean="0">
                <a:solidFill>
                  <a:srgbClr val="0070C0"/>
                </a:solidFill>
                <a:latin typeface="Arial Black" pitchFamily="34" charset="0"/>
              </a:rPr>
              <a:t>Necrotic punched ulcers in the abomasums</a:t>
            </a:r>
            <a:r>
              <a:rPr lang="en-US" sz="2400" b="1" dirty="0" smtClean="0">
                <a:solidFill>
                  <a:srgbClr val="0070C0"/>
                </a:solidFill>
                <a:latin typeface="Arial Black" pitchFamily="34" charset="0"/>
              </a:rPr>
              <a:t> are characteristic post-mortem finding.</a:t>
            </a:r>
          </a:p>
          <a:p>
            <a:pPr marL="342900" indent="-342900" algn="just">
              <a:buFont typeface="Courier New" panose="02070309020205020404" pitchFamily="49" charset="0"/>
              <a:buChar char="o"/>
            </a:pPr>
            <a:r>
              <a:rPr lang="en-US" sz="2400" dirty="0" smtClean="0">
                <a:solidFill>
                  <a:srgbClr val="00B0F0"/>
                </a:solidFill>
                <a:latin typeface="Arial Black" pitchFamily="34" charset="0"/>
              </a:rPr>
              <a:t> </a:t>
            </a:r>
            <a:r>
              <a:rPr lang="en-US" sz="2400" dirty="0">
                <a:latin typeface="Arial Black" pitchFamily="34" charset="0"/>
              </a:rPr>
              <a:t>Generalized enlargement of lymph </a:t>
            </a:r>
            <a:r>
              <a:rPr lang="en-US" sz="2400" dirty="0" smtClean="0">
                <a:latin typeface="Arial Black" pitchFamily="34" charset="0"/>
              </a:rPr>
              <a:t>nodes, </a:t>
            </a:r>
            <a:r>
              <a:rPr lang="en-US" sz="2400" dirty="0">
                <a:solidFill>
                  <a:srgbClr val="00B0F0"/>
                </a:solidFill>
                <a:latin typeface="Arial Black" pitchFamily="34" charset="0"/>
              </a:rPr>
              <a:t>h</a:t>
            </a:r>
            <a:r>
              <a:rPr lang="en-US" sz="2400" dirty="0" smtClean="0">
                <a:solidFill>
                  <a:srgbClr val="00B0F0"/>
                </a:solidFill>
                <a:latin typeface="Arial Black" pitchFamily="34" charset="0"/>
              </a:rPr>
              <a:t>epatomegaly </a:t>
            </a:r>
            <a:r>
              <a:rPr lang="en-US" sz="2400" dirty="0">
                <a:solidFill>
                  <a:srgbClr val="00B0F0"/>
                </a:solidFill>
                <a:latin typeface="Arial Black" pitchFamily="34" charset="0"/>
              </a:rPr>
              <a:t>and </a:t>
            </a:r>
            <a:r>
              <a:rPr lang="en-US" sz="2400" dirty="0" smtClean="0">
                <a:solidFill>
                  <a:srgbClr val="00B0F0"/>
                </a:solidFill>
                <a:latin typeface="Arial Black" pitchFamily="34" charset="0"/>
              </a:rPr>
              <a:t>splenomegaly.</a:t>
            </a:r>
            <a:endParaRPr lang="en-US" sz="2400" dirty="0">
              <a:solidFill>
                <a:srgbClr val="00B0F0"/>
              </a:solidFill>
              <a:latin typeface="Arial Black" pitchFamily="34" charset="0"/>
            </a:endParaRPr>
          </a:p>
          <a:p>
            <a:pPr algn="just"/>
            <a:endParaRPr lang="en-US" sz="2400" dirty="0" smtClean="0">
              <a:latin typeface="Arial Black" pitchFamily="34" charset="0"/>
            </a:endParaRPr>
          </a:p>
        </p:txBody>
      </p:sp>
      <p:pic>
        <p:nvPicPr>
          <p:cNvPr id="9218" name="Picture 2" descr="G:\Ulcers-on-the-mucosa-of-the-abomasum-of-a-Theileria-annulata-infected-calf.png"/>
          <p:cNvPicPr>
            <a:picLocks noChangeAspect="1" noChangeArrowheads="1"/>
          </p:cNvPicPr>
          <p:nvPr/>
        </p:nvPicPr>
        <p:blipFill>
          <a:blip r:embed="rId2"/>
          <a:srcRect/>
          <a:stretch>
            <a:fillRect/>
          </a:stretch>
        </p:blipFill>
        <p:spPr bwMode="auto">
          <a:xfrm>
            <a:off x="4413143" y="2863047"/>
            <a:ext cx="4719638" cy="4032447"/>
          </a:xfrm>
          <a:prstGeom prst="rect">
            <a:avLst/>
          </a:prstGeom>
          <a:noFill/>
        </p:spPr>
      </p:pic>
      <p:sp>
        <p:nvSpPr>
          <p:cNvPr id="5" name="Right Arrow 4"/>
          <p:cNvSpPr/>
          <p:nvPr/>
        </p:nvSpPr>
        <p:spPr>
          <a:xfrm>
            <a:off x="3429000" y="5538014"/>
            <a:ext cx="2286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87624" y="5260271"/>
            <a:ext cx="2550368" cy="707886"/>
          </a:xfrm>
          <a:prstGeom prst="rect">
            <a:avLst/>
          </a:prstGeom>
          <a:noFill/>
        </p:spPr>
        <p:txBody>
          <a:bodyPr wrap="square" rtlCol="0">
            <a:spAutoFit/>
          </a:bodyPr>
          <a:lstStyle/>
          <a:p>
            <a:r>
              <a:rPr lang="en-US" sz="2000" b="1" dirty="0" smtClean="0">
                <a:solidFill>
                  <a:srgbClr val="00B0F0"/>
                </a:solidFill>
                <a:latin typeface="Arial Black" pitchFamily="34" charset="0"/>
              </a:rPr>
              <a:t>        Necrotic punched ulcers </a:t>
            </a:r>
            <a:endParaRPr lang="en-US" sz="2000" dirty="0">
              <a:solidFill>
                <a:srgbClr val="00B0F0"/>
              </a:solidFill>
            </a:endParaRPr>
          </a:p>
        </p:txBody>
      </p:sp>
      <p:sp>
        <p:nvSpPr>
          <p:cNvPr id="7" name="Rectangle 4"/>
          <p:cNvSpPr>
            <a:spLocks noChangeArrowheads="1"/>
          </p:cNvSpPr>
          <p:nvPr/>
        </p:nvSpPr>
        <p:spPr bwMode="auto">
          <a:xfrm>
            <a:off x="2391427" y="65659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32127662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rmAutofit fontScale="90000"/>
          </a:bodyPr>
          <a:lstStyle/>
          <a:p>
            <a:pPr algn="ctr"/>
            <a:r>
              <a:rPr lang="en-US" sz="3600" dirty="0" smtClean="0">
                <a:solidFill>
                  <a:srgbClr val="7030A0"/>
                </a:solidFill>
                <a:latin typeface="Arial Black" pitchFamily="34" charset="0"/>
              </a:rPr>
              <a:t>Diagnosis of </a:t>
            </a:r>
            <a:r>
              <a:rPr lang="en-US" sz="3600" i="1" dirty="0" err="1" smtClean="0">
                <a:solidFill>
                  <a:srgbClr val="7030A0"/>
                </a:solidFill>
                <a:latin typeface="Arial Black" pitchFamily="34" charset="0"/>
              </a:rPr>
              <a:t>Theileria</a:t>
            </a:r>
            <a:r>
              <a:rPr lang="en-US" sz="3600" i="1" dirty="0" smtClean="0">
                <a:solidFill>
                  <a:srgbClr val="7030A0"/>
                </a:solidFill>
                <a:latin typeface="Arial Black" pitchFamily="34" charset="0"/>
              </a:rPr>
              <a:t> </a:t>
            </a:r>
            <a:r>
              <a:rPr lang="en-US" sz="3600" dirty="0" smtClean="0">
                <a:solidFill>
                  <a:srgbClr val="7030A0"/>
                </a:solidFill>
                <a:latin typeface="Arial Black" pitchFamily="34" charset="0"/>
              </a:rPr>
              <a:t> </a:t>
            </a:r>
            <a:endParaRPr lang="en-US" sz="3600" dirty="0">
              <a:solidFill>
                <a:srgbClr val="7030A0"/>
              </a:solidFill>
              <a:latin typeface="Arial Black" pitchFamily="34" charset="0"/>
            </a:endParaRPr>
          </a:p>
        </p:txBody>
      </p:sp>
      <p:sp>
        <p:nvSpPr>
          <p:cNvPr id="3" name="Subtitle 2"/>
          <p:cNvSpPr>
            <a:spLocks noGrp="1"/>
          </p:cNvSpPr>
          <p:nvPr>
            <p:ph type="subTitle" idx="1"/>
          </p:nvPr>
        </p:nvSpPr>
        <p:spPr>
          <a:xfrm>
            <a:off x="0" y="838200"/>
            <a:ext cx="9144000" cy="6019800"/>
          </a:xfrm>
        </p:spPr>
        <p:txBody>
          <a:bodyPr>
            <a:noAutofit/>
          </a:bodyPr>
          <a:lstStyle/>
          <a:p>
            <a:pPr marL="514350" lvl="0" indent="-514350" algn="just">
              <a:lnSpc>
                <a:spcPct val="150000"/>
              </a:lnSpc>
              <a:buFont typeface="+mj-lt"/>
              <a:buAutoNum type="arabicPeriod"/>
            </a:pPr>
            <a:r>
              <a:rPr lang="en-US" sz="2400" dirty="0" smtClean="0">
                <a:latin typeface="Arial Black" pitchFamily="34" charset="0"/>
              </a:rPr>
              <a:t>On the basis of cardinal clinical sign </a:t>
            </a:r>
            <a:r>
              <a:rPr lang="en-US" sz="2400" dirty="0" smtClean="0">
                <a:solidFill>
                  <a:srgbClr val="00B0F0"/>
                </a:solidFill>
                <a:latin typeface="Arial Black" pitchFamily="34" charset="0"/>
              </a:rPr>
              <a:t>( high fever, </a:t>
            </a:r>
            <a:r>
              <a:rPr lang="en-US" sz="2400" b="1" dirty="0" smtClean="0">
                <a:solidFill>
                  <a:srgbClr val="00B0F0"/>
                </a:solidFill>
                <a:latin typeface="Arial Black" pitchFamily="34" charset="0"/>
              </a:rPr>
              <a:t>Enlargement of superficial lymph nodes </a:t>
            </a:r>
            <a:r>
              <a:rPr lang="en-US" sz="2400" dirty="0" smtClean="0">
                <a:solidFill>
                  <a:srgbClr val="00B0F0"/>
                </a:solidFill>
                <a:latin typeface="Arial Black" pitchFamily="34" charset="0"/>
              </a:rPr>
              <a:t>etc.)</a:t>
            </a:r>
          </a:p>
          <a:p>
            <a:pPr marL="457200" lvl="0" indent="-457200" algn="just">
              <a:lnSpc>
                <a:spcPct val="150000"/>
              </a:lnSpc>
            </a:pPr>
            <a:endParaRPr lang="en-US" sz="2400" dirty="0" smtClean="0">
              <a:latin typeface="Arial Black" pitchFamily="34" charset="0"/>
            </a:endParaRPr>
          </a:p>
          <a:p>
            <a:pPr lvl="0" algn="just"/>
            <a:endParaRPr lang="en-US" sz="2400" dirty="0" smtClean="0">
              <a:latin typeface="Arial Black" pitchFamily="34" charset="0"/>
            </a:endParaRPr>
          </a:p>
          <a:p>
            <a:pPr lvl="0" algn="just"/>
            <a:endParaRPr lang="en-US" sz="2400" dirty="0" smtClean="0">
              <a:latin typeface="Arial Rounded MT Bold" pitchFamily="34" charset="0"/>
            </a:endParaRPr>
          </a:p>
        </p:txBody>
      </p:sp>
      <p:pic>
        <p:nvPicPr>
          <p:cNvPr id="10242" name="Picture 2" descr="G:\220px-Crexhioûles_coxhrece_sins_maladeye.jpg"/>
          <p:cNvPicPr>
            <a:picLocks noChangeAspect="1" noChangeArrowheads="1"/>
          </p:cNvPicPr>
          <p:nvPr/>
        </p:nvPicPr>
        <p:blipFill>
          <a:blip r:embed="rId2"/>
          <a:srcRect/>
          <a:stretch>
            <a:fillRect/>
          </a:stretch>
        </p:blipFill>
        <p:spPr bwMode="auto">
          <a:xfrm>
            <a:off x="1752600" y="2057400"/>
            <a:ext cx="6477000" cy="4800600"/>
          </a:xfrm>
          <a:prstGeom prst="rect">
            <a:avLst/>
          </a:prstGeom>
          <a:noFill/>
        </p:spPr>
      </p:pic>
      <p:sp>
        <p:nvSpPr>
          <p:cNvPr id="6" name="Down Arrow 5"/>
          <p:cNvSpPr/>
          <p:nvPr/>
        </p:nvSpPr>
        <p:spPr>
          <a:xfrm>
            <a:off x="5562600" y="1905000"/>
            <a:ext cx="76200" cy="2133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7167996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rmAutofit fontScale="90000"/>
          </a:bodyPr>
          <a:lstStyle/>
          <a:p>
            <a:pPr algn="ctr"/>
            <a:r>
              <a:rPr lang="en-US" sz="3600" dirty="0" smtClean="0">
                <a:solidFill>
                  <a:srgbClr val="7030A0"/>
                </a:solidFill>
                <a:latin typeface="Arial Black" pitchFamily="34" charset="0"/>
              </a:rPr>
              <a:t>Diagnosis of </a:t>
            </a:r>
            <a:r>
              <a:rPr lang="en-US" sz="3600" i="1" dirty="0" err="1" smtClean="0">
                <a:solidFill>
                  <a:srgbClr val="7030A0"/>
                </a:solidFill>
                <a:latin typeface="Arial Black" pitchFamily="34" charset="0"/>
              </a:rPr>
              <a:t>Theileria</a:t>
            </a:r>
            <a:r>
              <a:rPr lang="en-US" sz="3600" i="1" dirty="0" smtClean="0">
                <a:solidFill>
                  <a:srgbClr val="7030A0"/>
                </a:solidFill>
                <a:latin typeface="Arial Black" pitchFamily="34" charset="0"/>
              </a:rPr>
              <a:t> </a:t>
            </a:r>
            <a:endParaRPr lang="en-US" sz="3600" i="1" dirty="0">
              <a:solidFill>
                <a:srgbClr val="7030A0"/>
              </a:solidFill>
              <a:latin typeface="Arial Black" pitchFamily="34" charset="0"/>
            </a:endParaRPr>
          </a:p>
        </p:txBody>
      </p:sp>
      <p:sp>
        <p:nvSpPr>
          <p:cNvPr id="3" name="Subtitle 2"/>
          <p:cNvSpPr>
            <a:spLocks noGrp="1"/>
          </p:cNvSpPr>
          <p:nvPr>
            <p:ph type="subTitle" idx="1"/>
          </p:nvPr>
        </p:nvSpPr>
        <p:spPr>
          <a:xfrm>
            <a:off x="0" y="533400"/>
            <a:ext cx="9144000" cy="6324600"/>
          </a:xfrm>
        </p:spPr>
        <p:txBody>
          <a:bodyPr>
            <a:noAutofit/>
          </a:bodyPr>
          <a:lstStyle/>
          <a:p>
            <a:pPr marL="514350" lvl="0" indent="-514350" algn="just">
              <a:lnSpc>
                <a:spcPct val="150000"/>
              </a:lnSpc>
              <a:buFont typeface="Courier New" panose="02070309020205020404" pitchFamily="49" charset="0"/>
              <a:buChar char="o"/>
            </a:pPr>
            <a:r>
              <a:rPr lang="en-US" sz="2400" dirty="0" smtClean="0">
                <a:solidFill>
                  <a:srgbClr val="FF0000"/>
                </a:solidFill>
                <a:latin typeface="Arial Black" pitchFamily="34" charset="0"/>
              </a:rPr>
              <a:t>Microscopic examination of blood smear-   </a:t>
            </a:r>
            <a:r>
              <a:rPr lang="en-US" sz="2400" dirty="0" smtClean="0">
                <a:latin typeface="Arial Black" pitchFamily="34" charset="0"/>
              </a:rPr>
              <a:t>Peripheral</a:t>
            </a:r>
            <a:r>
              <a:rPr lang="en-US" sz="2400" dirty="0" smtClean="0">
                <a:solidFill>
                  <a:srgbClr val="FFFF00"/>
                </a:solidFill>
                <a:latin typeface="Arial Black" pitchFamily="34" charset="0"/>
              </a:rPr>
              <a:t> </a:t>
            </a:r>
            <a:r>
              <a:rPr lang="en-US" sz="2400" dirty="0" smtClean="0">
                <a:latin typeface="Arial Black" pitchFamily="34" charset="0"/>
              </a:rPr>
              <a:t>blood sample  should be  collected   from the suspected animals </a:t>
            </a:r>
            <a:r>
              <a:rPr lang="en-US" sz="2400" dirty="0" smtClean="0">
                <a:solidFill>
                  <a:srgbClr val="0070C0"/>
                </a:solidFill>
                <a:latin typeface="Arial Black" pitchFamily="34" charset="0"/>
              </a:rPr>
              <a:t>at the of pyrexia</a:t>
            </a:r>
            <a:r>
              <a:rPr lang="en-US" sz="2400" dirty="0" smtClean="0">
                <a:latin typeface="Arial Black" pitchFamily="34" charset="0"/>
              </a:rPr>
              <a:t>.   </a:t>
            </a:r>
            <a:r>
              <a:rPr lang="en-US" sz="2400" dirty="0" err="1" smtClean="0">
                <a:latin typeface="Arial Black" pitchFamily="34" charset="0"/>
              </a:rPr>
              <a:t>Giemsa</a:t>
            </a:r>
            <a:r>
              <a:rPr lang="en-US" sz="2400" dirty="0" smtClean="0">
                <a:latin typeface="Arial Black" pitchFamily="34" charset="0"/>
              </a:rPr>
              <a:t>/</a:t>
            </a:r>
            <a:r>
              <a:rPr lang="en-US" sz="2400" dirty="0" err="1" smtClean="0">
                <a:latin typeface="Arial Black" pitchFamily="34" charset="0"/>
              </a:rPr>
              <a:t>Leishman</a:t>
            </a:r>
            <a:r>
              <a:rPr lang="en-US" sz="2400" dirty="0" smtClean="0">
                <a:latin typeface="Arial Black" pitchFamily="34" charset="0"/>
              </a:rPr>
              <a:t> stained blood smear will show annular (ring shaped) </a:t>
            </a:r>
            <a:r>
              <a:rPr lang="en-US" sz="2400" dirty="0" err="1" smtClean="0">
                <a:latin typeface="Arial Black" pitchFamily="34" charset="0"/>
              </a:rPr>
              <a:t>piroplasm</a:t>
            </a:r>
            <a:r>
              <a:rPr lang="en-US" sz="2400" dirty="0" smtClean="0">
                <a:latin typeface="Arial Black" pitchFamily="34" charset="0"/>
              </a:rPr>
              <a:t> stage of </a:t>
            </a:r>
            <a:r>
              <a:rPr lang="en-US" sz="2400" i="1" dirty="0" err="1" smtClean="0">
                <a:solidFill>
                  <a:srgbClr val="FF0000"/>
                </a:solidFill>
                <a:latin typeface="Arial Black" pitchFamily="34" charset="0"/>
              </a:rPr>
              <a:t>Theileria</a:t>
            </a:r>
            <a:r>
              <a:rPr lang="en-US" sz="2400" dirty="0" smtClean="0">
                <a:latin typeface="Arial Black" pitchFamily="34" charset="0"/>
              </a:rPr>
              <a:t> organism mostly single inside the RBCs.</a:t>
            </a:r>
          </a:p>
          <a:p>
            <a:pPr marL="457200" lvl="0" indent="-457200" algn="just">
              <a:lnSpc>
                <a:spcPct val="150000"/>
              </a:lnSpc>
            </a:pPr>
            <a:endParaRPr lang="en-US" sz="2400" dirty="0" smtClean="0">
              <a:latin typeface="Arial Black" pitchFamily="34" charset="0"/>
            </a:endParaRPr>
          </a:p>
          <a:p>
            <a:pPr lvl="0" algn="just"/>
            <a:endParaRPr lang="en-US" sz="2400" dirty="0" smtClean="0">
              <a:latin typeface="Arial Black" pitchFamily="34" charset="0"/>
            </a:endParaRPr>
          </a:p>
          <a:p>
            <a:pPr lvl="0" algn="just"/>
            <a:endParaRPr lang="en-US" sz="2400" dirty="0" smtClean="0">
              <a:latin typeface="Arial Rounded MT Bold" pitchFamily="34" charset="0"/>
            </a:endParaRPr>
          </a:p>
        </p:txBody>
      </p:sp>
      <p:pic>
        <p:nvPicPr>
          <p:cNvPr id="5" name="Picture 2" descr="G:\Theileria-annulata-piroplasms-cattle.jpg"/>
          <p:cNvPicPr>
            <a:picLocks noChangeAspect="1" noChangeArrowheads="1"/>
          </p:cNvPicPr>
          <p:nvPr/>
        </p:nvPicPr>
        <p:blipFill>
          <a:blip r:embed="rId3" cstate="print"/>
          <a:srcRect/>
          <a:stretch>
            <a:fillRect/>
          </a:stretch>
        </p:blipFill>
        <p:spPr bwMode="auto">
          <a:xfrm>
            <a:off x="3124200" y="3886200"/>
            <a:ext cx="3733800" cy="2971800"/>
          </a:xfrm>
          <a:prstGeom prst="rect">
            <a:avLst/>
          </a:prstGeom>
          <a:noFill/>
        </p:spPr>
      </p:pic>
      <p:sp>
        <p:nvSpPr>
          <p:cNvPr id="6" name="TextBox 5"/>
          <p:cNvSpPr txBox="1"/>
          <p:nvPr/>
        </p:nvSpPr>
        <p:spPr>
          <a:xfrm>
            <a:off x="251520" y="5181600"/>
            <a:ext cx="2948880" cy="1200329"/>
          </a:xfrm>
          <a:prstGeom prst="rect">
            <a:avLst/>
          </a:prstGeom>
          <a:noFill/>
        </p:spPr>
        <p:txBody>
          <a:bodyPr wrap="square" rtlCol="0">
            <a:spAutoFit/>
          </a:bodyPr>
          <a:lstStyle/>
          <a:p>
            <a:r>
              <a:rPr lang="en-US" sz="2400" dirty="0" err="1" smtClean="0">
                <a:solidFill>
                  <a:srgbClr val="7030A0"/>
                </a:solidFill>
                <a:latin typeface="Arial Black" pitchFamily="34" charset="0"/>
              </a:rPr>
              <a:t>Piroplasm</a:t>
            </a:r>
            <a:r>
              <a:rPr lang="en-US" sz="2400" dirty="0" smtClean="0">
                <a:solidFill>
                  <a:srgbClr val="7030A0"/>
                </a:solidFill>
                <a:latin typeface="Arial Black" pitchFamily="34" charset="0"/>
              </a:rPr>
              <a:t> stage of </a:t>
            </a:r>
            <a:r>
              <a:rPr lang="en-US" sz="2400" i="1" dirty="0" smtClean="0">
                <a:solidFill>
                  <a:srgbClr val="7030A0"/>
                </a:solidFill>
                <a:latin typeface="Arial Black" pitchFamily="34" charset="0"/>
              </a:rPr>
              <a:t>T. </a:t>
            </a:r>
            <a:r>
              <a:rPr lang="en-US" sz="2400" i="1" dirty="0" err="1" smtClean="0">
                <a:solidFill>
                  <a:srgbClr val="7030A0"/>
                </a:solidFill>
                <a:latin typeface="Arial Black" pitchFamily="34" charset="0"/>
              </a:rPr>
              <a:t>annulata</a:t>
            </a:r>
            <a:endParaRPr lang="en-US" sz="2400" i="1" dirty="0" smtClean="0">
              <a:solidFill>
                <a:srgbClr val="7030A0"/>
              </a:solidFill>
              <a:latin typeface="Arial Black" pitchFamily="34" charset="0"/>
            </a:endParaRPr>
          </a:p>
          <a:p>
            <a:r>
              <a:rPr lang="en-US" sz="2400" dirty="0" smtClean="0">
                <a:solidFill>
                  <a:srgbClr val="7030A0"/>
                </a:solidFill>
                <a:latin typeface="Arial Black" pitchFamily="34" charset="0"/>
              </a:rPr>
              <a:t>(Ring shaped)</a:t>
            </a:r>
            <a:endParaRPr lang="en-US" sz="2400" dirty="0">
              <a:solidFill>
                <a:srgbClr val="7030A0"/>
              </a:solidFill>
              <a:latin typeface="Arial Black" pitchFamily="34" charset="0"/>
            </a:endParaRPr>
          </a:p>
        </p:txBody>
      </p:sp>
      <p:sp>
        <p:nvSpPr>
          <p:cNvPr id="7" name="Right Arrow 6"/>
          <p:cNvSpPr/>
          <p:nvPr/>
        </p:nvSpPr>
        <p:spPr>
          <a:xfrm>
            <a:off x="2895600" y="5181600"/>
            <a:ext cx="1752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852228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rmAutofit fontScale="90000"/>
          </a:bodyPr>
          <a:lstStyle/>
          <a:p>
            <a:pPr algn="ctr"/>
            <a:r>
              <a:rPr lang="en-US" sz="3600" dirty="0" smtClean="0">
                <a:solidFill>
                  <a:srgbClr val="7030A0"/>
                </a:solidFill>
                <a:latin typeface="Arial Black" pitchFamily="34" charset="0"/>
              </a:rPr>
              <a:t>Diagnosis of </a:t>
            </a:r>
            <a:r>
              <a:rPr lang="en-US" sz="3600" i="1" dirty="0" err="1" smtClean="0">
                <a:solidFill>
                  <a:srgbClr val="7030A0"/>
                </a:solidFill>
                <a:latin typeface="Arial Black" pitchFamily="34" charset="0"/>
              </a:rPr>
              <a:t>Theileria</a:t>
            </a:r>
            <a:r>
              <a:rPr lang="en-US" sz="3600" i="1" dirty="0" smtClean="0">
                <a:solidFill>
                  <a:srgbClr val="7030A0"/>
                </a:solidFill>
                <a:latin typeface="Arial Black" pitchFamily="34" charset="0"/>
              </a:rPr>
              <a:t> </a:t>
            </a:r>
            <a:endParaRPr lang="en-US" sz="3600" i="1" dirty="0">
              <a:solidFill>
                <a:srgbClr val="7030A0"/>
              </a:solidFill>
              <a:latin typeface="Arial Black" pitchFamily="34" charset="0"/>
            </a:endParaRPr>
          </a:p>
        </p:txBody>
      </p:sp>
      <p:sp>
        <p:nvSpPr>
          <p:cNvPr id="3" name="Subtitle 2"/>
          <p:cNvSpPr>
            <a:spLocks noGrp="1"/>
          </p:cNvSpPr>
          <p:nvPr>
            <p:ph type="subTitle" idx="1"/>
          </p:nvPr>
        </p:nvSpPr>
        <p:spPr>
          <a:xfrm>
            <a:off x="0" y="533400"/>
            <a:ext cx="9144000" cy="6324600"/>
          </a:xfrm>
        </p:spPr>
        <p:txBody>
          <a:bodyPr>
            <a:noAutofit/>
          </a:bodyPr>
          <a:lstStyle/>
          <a:p>
            <a:pPr marL="457200" indent="-457200" algn="just">
              <a:lnSpc>
                <a:spcPct val="150000"/>
              </a:lnSpc>
              <a:buFont typeface="Courier New" panose="02070309020205020404" pitchFamily="49" charset="0"/>
              <a:buChar char="o"/>
            </a:pPr>
            <a:r>
              <a:rPr lang="en-US" sz="2400" dirty="0" smtClean="0">
                <a:latin typeface="Arial Black" pitchFamily="34" charset="0"/>
              </a:rPr>
              <a:t>Lymph gland Biopsy smear – </a:t>
            </a:r>
            <a:r>
              <a:rPr lang="en-US" sz="2000" dirty="0" smtClean="0">
                <a:solidFill>
                  <a:srgbClr val="00B0F0"/>
                </a:solidFill>
                <a:latin typeface="Arial Black" pitchFamily="34" charset="0"/>
              </a:rPr>
              <a:t>Lymph fluid aspirate from the infected lymph glands, then lymph smear prepared  and stained with Giemsa stained revealed </a:t>
            </a:r>
            <a:r>
              <a:rPr lang="en-US" sz="2000" dirty="0" err="1" smtClean="0">
                <a:solidFill>
                  <a:srgbClr val="00B0F0"/>
                </a:solidFill>
                <a:latin typeface="Arial Black" pitchFamily="34" charset="0"/>
              </a:rPr>
              <a:t>macroschizonts</a:t>
            </a:r>
            <a:r>
              <a:rPr lang="en-US" sz="2000" dirty="0" smtClean="0">
                <a:solidFill>
                  <a:srgbClr val="00B0F0"/>
                </a:solidFill>
                <a:latin typeface="Arial Black" pitchFamily="34" charset="0"/>
              </a:rPr>
              <a:t> stage ( Koch’s blue bodies) inside the cytoplasm of Lymphocytes.</a:t>
            </a:r>
          </a:p>
          <a:p>
            <a:pPr marL="457200" indent="-457200" algn="just">
              <a:lnSpc>
                <a:spcPct val="150000"/>
              </a:lnSpc>
              <a:buFont typeface="Courier New" panose="02070309020205020404" pitchFamily="49" charset="0"/>
              <a:buChar char="o"/>
            </a:pPr>
            <a:endParaRPr lang="en-US" sz="2400" dirty="0" smtClean="0">
              <a:latin typeface="Arial Black" pitchFamily="34" charset="0"/>
            </a:endParaRPr>
          </a:p>
          <a:p>
            <a:pPr marL="457200" indent="-457200" algn="just">
              <a:lnSpc>
                <a:spcPct val="150000"/>
              </a:lnSpc>
            </a:pPr>
            <a:endParaRPr lang="en-US" sz="2400" dirty="0" smtClean="0">
              <a:latin typeface="Arial Black" pitchFamily="34" charset="0"/>
            </a:endParaRPr>
          </a:p>
          <a:p>
            <a:pPr algn="just"/>
            <a:endParaRPr lang="en-US" sz="2400" dirty="0" smtClean="0">
              <a:latin typeface="Arial Black" pitchFamily="34" charset="0"/>
            </a:endParaRPr>
          </a:p>
          <a:p>
            <a:pPr algn="just"/>
            <a:endParaRPr lang="en-US" sz="2400" dirty="0">
              <a:latin typeface="Arial Black" pitchFamily="34" charset="0"/>
            </a:endParaRPr>
          </a:p>
          <a:p>
            <a:pPr algn="just"/>
            <a:endParaRPr lang="en-US" sz="2400" dirty="0" smtClean="0">
              <a:latin typeface="Arial Black" pitchFamily="34" charset="0"/>
            </a:endParaRPr>
          </a:p>
          <a:p>
            <a:pPr marL="342900" indent="-342900" algn="just">
              <a:buFont typeface="Courier New" panose="02070309020205020404" pitchFamily="49" charset="0"/>
              <a:buChar char="o"/>
            </a:pPr>
            <a:r>
              <a:rPr lang="en-US" sz="2400" dirty="0">
                <a:latin typeface="Arial Black" pitchFamily="34" charset="0"/>
              </a:rPr>
              <a:t>S</a:t>
            </a:r>
            <a:r>
              <a:rPr lang="en-US" sz="2400" dirty="0" smtClean="0">
                <a:latin typeface="Arial Black" pitchFamily="34" charset="0"/>
              </a:rPr>
              <a:t>erological </a:t>
            </a:r>
            <a:r>
              <a:rPr lang="en-US" sz="2400" dirty="0">
                <a:latin typeface="Arial Black" pitchFamily="34" charset="0"/>
              </a:rPr>
              <a:t>test like CFT, IFA, ELISA etc</a:t>
            </a:r>
            <a:r>
              <a:rPr lang="en-US" sz="2400" dirty="0" smtClean="0">
                <a:latin typeface="Arial Black" pitchFamily="34" charset="0"/>
              </a:rPr>
              <a:t>.</a:t>
            </a:r>
            <a:endParaRPr lang="en-US" sz="2400" dirty="0">
              <a:solidFill>
                <a:srgbClr val="0070C0"/>
              </a:solidFill>
              <a:latin typeface="Arial Black" pitchFamily="34" charset="0"/>
            </a:endParaRPr>
          </a:p>
          <a:p>
            <a:pPr marL="342900" indent="-342900" algn="just">
              <a:buFont typeface="Courier New" panose="02070309020205020404" pitchFamily="49" charset="0"/>
              <a:buChar char="o"/>
            </a:pPr>
            <a:r>
              <a:rPr lang="en-US" sz="2400" dirty="0" smtClean="0">
                <a:solidFill>
                  <a:srgbClr val="0070C0"/>
                </a:solidFill>
                <a:latin typeface="Arial Black" pitchFamily="34" charset="0"/>
              </a:rPr>
              <a:t>Molecular </a:t>
            </a:r>
            <a:r>
              <a:rPr lang="en-US" sz="2400" dirty="0">
                <a:solidFill>
                  <a:srgbClr val="0070C0"/>
                </a:solidFill>
                <a:latin typeface="Arial Black" pitchFamily="34" charset="0"/>
              </a:rPr>
              <a:t>test- Polymerase chain reaction (PCR) etc.</a:t>
            </a:r>
          </a:p>
          <a:p>
            <a:pPr marL="342900" lvl="0" indent="-342900" algn="just">
              <a:buFont typeface="Courier New" panose="02070309020205020404" pitchFamily="49" charset="0"/>
              <a:buChar char="o"/>
            </a:pPr>
            <a:endParaRPr lang="en-US" sz="2400" dirty="0" smtClean="0">
              <a:latin typeface="Arial Rounded MT Bold" pitchFamily="34" charset="0"/>
            </a:endParaRPr>
          </a:p>
        </p:txBody>
      </p:sp>
      <p:pic>
        <p:nvPicPr>
          <p:cNvPr id="11266" name="Picture 2" descr="G:\1-s2.0-S0020751911000312-fx1.jpg"/>
          <p:cNvPicPr>
            <a:picLocks noChangeAspect="1" noChangeArrowheads="1"/>
          </p:cNvPicPr>
          <p:nvPr/>
        </p:nvPicPr>
        <p:blipFill>
          <a:blip r:embed="rId2"/>
          <a:srcRect/>
          <a:stretch>
            <a:fillRect/>
          </a:stretch>
        </p:blipFill>
        <p:spPr bwMode="auto">
          <a:xfrm>
            <a:off x="3923928" y="2546454"/>
            <a:ext cx="3962400" cy="2895600"/>
          </a:xfrm>
          <a:prstGeom prst="rect">
            <a:avLst/>
          </a:prstGeom>
          <a:noFill/>
        </p:spPr>
      </p:pic>
      <p:sp>
        <p:nvSpPr>
          <p:cNvPr id="5" name="TextBox 4"/>
          <p:cNvSpPr txBox="1"/>
          <p:nvPr/>
        </p:nvSpPr>
        <p:spPr>
          <a:xfrm>
            <a:off x="1071596" y="2995323"/>
            <a:ext cx="2436440" cy="954107"/>
          </a:xfrm>
          <a:prstGeom prst="rect">
            <a:avLst/>
          </a:prstGeom>
          <a:noFill/>
        </p:spPr>
        <p:txBody>
          <a:bodyPr wrap="square" rtlCol="0">
            <a:spAutoFit/>
          </a:bodyPr>
          <a:lstStyle/>
          <a:p>
            <a:r>
              <a:rPr lang="en-US" sz="2800" dirty="0" smtClean="0">
                <a:solidFill>
                  <a:srgbClr val="FF0000"/>
                </a:solidFill>
                <a:latin typeface="Arial Black" pitchFamily="34" charset="0"/>
              </a:rPr>
              <a:t>Koch’s blue bodies</a:t>
            </a:r>
            <a:endParaRPr lang="en-US" sz="2800" dirty="0">
              <a:solidFill>
                <a:srgbClr val="FF0000"/>
              </a:solidFill>
            </a:endParaRPr>
          </a:p>
        </p:txBody>
      </p:sp>
      <p:sp>
        <p:nvSpPr>
          <p:cNvPr id="6" name="Right Arrow 5"/>
          <p:cNvSpPr/>
          <p:nvPr/>
        </p:nvSpPr>
        <p:spPr>
          <a:xfrm rot="20831510">
            <a:off x="3266203" y="3316724"/>
            <a:ext cx="2133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90980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dirty="0" smtClean="0">
                <a:solidFill>
                  <a:srgbClr val="7030A0"/>
                </a:solidFill>
                <a:latin typeface="Arial Black" pitchFamily="34" charset="0"/>
              </a:rPr>
              <a:t>Treatment of </a:t>
            </a:r>
            <a:r>
              <a:rPr lang="en-US" sz="3600" dirty="0" err="1" smtClean="0">
                <a:solidFill>
                  <a:srgbClr val="7030A0"/>
                </a:solidFill>
                <a:latin typeface="Arial Black" pitchFamily="34" charset="0"/>
              </a:rPr>
              <a:t>Theileriosis</a:t>
            </a:r>
            <a:endParaRPr lang="en-US" sz="3600" dirty="0">
              <a:solidFill>
                <a:srgbClr val="7030A0"/>
              </a:solidFill>
              <a:latin typeface="Arial Black" pitchFamily="34" charset="0"/>
            </a:endParaRPr>
          </a:p>
        </p:txBody>
      </p:sp>
      <p:sp>
        <p:nvSpPr>
          <p:cNvPr id="3" name="Subtitle 2"/>
          <p:cNvSpPr>
            <a:spLocks noGrp="1"/>
          </p:cNvSpPr>
          <p:nvPr>
            <p:ph type="subTitle" idx="1"/>
          </p:nvPr>
        </p:nvSpPr>
        <p:spPr>
          <a:xfrm>
            <a:off x="0" y="1066800"/>
            <a:ext cx="9144000" cy="5791200"/>
          </a:xfrm>
        </p:spPr>
        <p:txBody>
          <a:bodyPr>
            <a:noAutofit/>
          </a:bodyPr>
          <a:lstStyle/>
          <a:p>
            <a:pPr marL="514350" indent="-514350" algn="just"/>
            <a:endParaRPr lang="en-US" sz="2800" dirty="0" smtClean="0">
              <a:latin typeface="Arial Black" pitchFamily="34" charset="0"/>
            </a:endParaRPr>
          </a:p>
          <a:p>
            <a:pPr algn="just"/>
            <a:r>
              <a:rPr lang="en-US" sz="2800" dirty="0" smtClean="0">
                <a:latin typeface="Arial Black" pitchFamily="34" charset="0"/>
              </a:rPr>
              <a:t> </a:t>
            </a:r>
            <a:r>
              <a:rPr lang="en-US" sz="3600" dirty="0" err="1" smtClean="0">
                <a:solidFill>
                  <a:srgbClr val="FF0000"/>
                </a:solidFill>
                <a:latin typeface="Arial Black" pitchFamily="34" charset="0"/>
              </a:rPr>
              <a:t>Buparvaquone</a:t>
            </a:r>
            <a:r>
              <a:rPr lang="en-US" sz="3600" dirty="0" smtClean="0">
                <a:latin typeface="Arial Black" pitchFamily="34" charset="0"/>
              </a:rPr>
              <a:t> (</a:t>
            </a:r>
            <a:r>
              <a:rPr lang="en-US" sz="3600" dirty="0" err="1" smtClean="0">
                <a:latin typeface="Arial Black" pitchFamily="34" charset="0"/>
              </a:rPr>
              <a:t>Butalex</a:t>
            </a:r>
            <a:r>
              <a:rPr lang="en-US" sz="3600" dirty="0" smtClean="0">
                <a:latin typeface="Arial Black" pitchFamily="34" charset="0"/>
              </a:rPr>
              <a:t>) @ 2.5 mg /kg </a:t>
            </a:r>
            <a:r>
              <a:rPr lang="en-US" sz="3600" dirty="0" err="1" smtClean="0">
                <a:latin typeface="Arial Black" pitchFamily="34" charset="0"/>
              </a:rPr>
              <a:t>b.wt</a:t>
            </a:r>
            <a:r>
              <a:rPr lang="en-US" sz="3600" dirty="0" smtClean="0">
                <a:latin typeface="Arial Black" pitchFamily="34" charset="0"/>
              </a:rPr>
              <a:t>. </a:t>
            </a:r>
            <a:r>
              <a:rPr lang="en-US" sz="3600" dirty="0" err="1" smtClean="0">
                <a:latin typeface="Arial Black" pitchFamily="34" charset="0"/>
              </a:rPr>
              <a:t>i</a:t>
            </a:r>
            <a:r>
              <a:rPr lang="en-US" sz="3600" dirty="0" smtClean="0">
                <a:latin typeface="Arial Black" pitchFamily="34" charset="0"/>
              </a:rPr>
              <a:t>/m is drug of choice.</a:t>
            </a:r>
          </a:p>
          <a:p>
            <a:pPr algn="just"/>
            <a:r>
              <a:rPr lang="en-US" sz="3600" dirty="0" smtClean="0">
                <a:latin typeface="Arial Black" pitchFamily="34" charset="0"/>
              </a:rPr>
              <a:t>•</a:t>
            </a:r>
            <a:endParaRPr lang="en-US" sz="3600" dirty="0" smtClean="0">
              <a:latin typeface="Arial Rounded MT Bold" pitchFamily="34" charset="0"/>
            </a:endParaRPr>
          </a:p>
          <a:p>
            <a:pPr marL="457200" indent="-457200" algn="just">
              <a:buFont typeface="+mj-lt"/>
              <a:buAutoNum type="arabicPeriod"/>
            </a:pPr>
            <a:endParaRPr lang="en-US" sz="2400" dirty="0" smtClean="0">
              <a:latin typeface="Arial Rounded MT Bold" pitchFamily="34" charset="0"/>
            </a:endParaRPr>
          </a:p>
          <a:p>
            <a:pPr lvl="0" algn="just"/>
            <a:endParaRPr lang="en-US" sz="2400" dirty="0" smtClean="0">
              <a:latin typeface="Arial Rounded MT Bold" pitchFamily="34" charset="0"/>
            </a:endParaRPr>
          </a:p>
        </p:txBody>
      </p:sp>
      <p:pic>
        <p:nvPicPr>
          <p:cNvPr id="6" name="Picture 5" descr="F:\download (3).jpg"/>
          <p:cNvPicPr/>
          <p:nvPr/>
        </p:nvPicPr>
        <p:blipFill>
          <a:blip r:embed="rId2"/>
          <a:srcRect/>
          <a:stretch>
            <a:fillRect/>
          </a:stretch>
        </p:blipFill>
        <p:spPr bwMode="auto">
          <a:xfrm>
            <a:off x="533400" y="3276600"/>
            <a:ext cx="7543800" cy="2895600"/>
          </a:xfrm>
          <a:prstGeom prst="rect">
            <a:avLst/>
          </a:prstGeom>
          <a:noFill/>
          <a:ln w="9525">
            <a:noFill/>
            <a:miter lim="800000"/>
            <a:headEnd/>
            <a:tailEnd/>
          </a:ln>
        </p:spPr>
      </p:pic>
      <p:sp>
        <p:nvSpPr>
          <p:cNvPr id="5"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39693472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dirty="0" smtClean="0">
                <a:solidFill>
                  <a:srgbClr val="7030A0"/>
                </a:solidFill>
                <a:latin typeface="Arial Black" pitchFamily="34" charset="0"/>
              </a:rPr>
              <a:t>Treatment of </a:t>
            </a:r>
            <a:r>
              <a:rPr lang="en-US" sz="3600" dirty="0" err="1" smtClean="0">
                <a:solidFill>
                  <a:srgbClr val="7030A0"/>
                </a:solidFill>
                <a:latin typeface="Arial Black" pitchFamily="34" charset="0"/>
              </a:rPr>
              <a:t>Theileriosis</a:t>
            </a:r>
            <a:endParaRPr lang="en-US" sz="3600" dirty="0">
              <a:solidFill>
                <a:srgbClr val="7030A0"/>
              </a:solidFill>
              <a:latin typeface="Arial Black" pitchFamily="34" charset="0"/>
            </a:endParaRPr>
          </a:p>
        </p:txBody>
      </p:sp>
      <p:sp>
        <p:nvSpPr>
          <p:cNvPr id="3" name="Subtitle 2"/>
          <p:cNvSpPr>
            <a:spLocks noGrp="1"/>
          </p:cNvSpPr>
          <p:nvPr>
            <p:ph type="subTitle" idx="1"/>
          </p:nvPr>
        </p:nvSpPr>
        <p:spPr>
          <a:xfrm>
            <a:off x="0" y="1066800"/>
            <a:ext cx="9144000" cy="5791200"/>
          </a:xfrm>
        </p:spPr>
        <p:txBody>
          <a:bodyPr>
            <a:noAutofit/>
          </a:bodyPr>
          <a:lstStyle/>
          <a:p>
            <a:pPr algn="just">
              <a:buFont typeface="Courier New" pitchFamily="49" charset="0"/>
              <a:buChar char="o"/>
            </a:pPr>
            <a:r>
              <a:rPr lang="en-US" sz="2800" b="1" dirty="0" err="1" smtClean="0">
                <a:latin typeface="Arial Black" pitchFamily="34" charset="0"/>
              </a:rPr>
              <a:t>Oxytetracycline</a:t>
            </a:r>
            <a:r>
              <a:rPr lang="en-US" sz="2800" b="1" dirty="0" smtClean="0">
                <a:latin typeface="Arial Black" pitchFamily="34" charset="0"/>
              </a:rPr>
              <a:t> + </a:t>
            </a:r>
            <a:r>
              <a:rPr lang="en-US" sz="2800" b="1" dirty="0" err="1" smtClean="0">
                <a:latin typeface="Arial Black" pitchFamily="34" charset="0"/>
              </a:rPr>
              <a:t>Diminazene</a:t>
            </a:r>
            <a:r>
              <a:rPr lang="en-US" sz="2800" b="1" dirty="0" smtClean="0">
                <a:latin typeface="Arial Black" pitchFamily="34" charset="0"/>
              </a:rPr>
              <a:t> </a:t>
            </a:r>
            <a:r>
              <a:rPr lang="en-US" sz="2800" b="1" dirty="0" err="1" smtClean="0">
                <a:latin typeface="Arial Black" pitchFamily="34" charset="0"/>
              </a:rPr>
              <a:t>aceturate</a:t>
            </a:r>
            <a:r>
              <a:rPr lang="en-US" sz="2800" b="1" dirty="0" smtClean="0">
                <a:latin typeface="Arial Black" pitchFamily="34" charset="0"/>
              </a:rPr>
              <a:t> are also used in the treatment of </a:t>
            </a:r>
            <a:r>
              <a:rPr lang="en-US" sz="2800" b="1" dirty="0" err="1" smtClean="0">
                <a:latin typeface="Arial Black" pitchFamily="34" charset="0"/>
              </a:rPr>
              <a:t>theileriosis</a:t>
            </a:r>
            <a:r>
              <a:rPr lang="en-US" sz="2800" b="1" dirty="0" smtClean="0">
                <a:latin typeface="Arial Black" pitchFamily="34" charset="0"/>
              </a:rPr>
              <a:t>.</a:t>
            </a:r>
          </a:p>
          <a:p>
            <a:pPr algn="just">
              <a:buFont typeface="Courier New" pitchFamily="49" charset="0"/>
              <a:buChar char="o"/>
            </a:pPr>
            <a:endParaRPr lang="en-US" sz="2800" b="1" dirty="0" smtClean="0">
              <a:latin typeface="Arial Black" pitchFamily="34" charset="0"/>
            </a:endParaRPr>
          </a:p>
          <a:p>
            <a:pPr algn="just">
              <a:buFont typeface="Courier New" pitchFamily="49" charset="0"/>
              <a:buChar char="o"/>
            </a:pPr>
            <a:r>
              <a:rPr lang="en-US" sz="2800" b="1" dirty="0" smtClean="0">
                <a:solidFill>
                  <a:srgbClr val="0070C0"/>
                </a:solidFill>
                <a:latin typeface="Arial Black" pitchFamily="34" charset="0"/>
              </a:rPr>
              <a:t>  </a:t>
            </a:r>
            <a:r>
              <a:rPr lang="en-US" sz="2800" b="1" dirty="0" err="1" smtClean="0">
                <a:solidFill>
                  <a:srgbClr val="0070C0"/>
                </a:solidFill>
                <a:latin typeface="Arial Black" pitchFamily="34" charset="0"/>
              </a:rPr>
              <a:t>Oxytetracycline</a:t>
            </a:r>
            <a:r>
              <a:rPr lang="en-US" sz="2800" b="1" dirty="0" smtClean="0">
                <a:solidFill>
                  <a:srgbClr val="0070C0"/>
                </a:solidFill>
                <a:latin typeface="Arial Black" pitchFamily="34" charset="0"/>
              </a:rPr>
              <a:t> has effect on </a:t>
            </a:r>
            <a:r>
              <a:rPr lang="en-US" sz="2800" b="1" dirty="0" err="1" smtClean="0">
                <a:solidFill>
                  <a:srgbClr val="0070C0"/>
                </a:solidFill>
                <a:latin typeface="Arial Black" pitchFamily="34" charset="0"/>
              </a:rPr>
              <a:t>schizonts</a:t>
            </a:r>
            <a:r>
              <a:rPr lang="en-US" sz="2800" b="1" dirty="0" smtClean="0">
                <a:solidFill>
                  <a:srgbClr val="0070C0"/>
                </a:solidFill>
                <a:latin typeface="Arial Black" pitchFamily="34" charset="0"/>
              </a:rPr>
              <a:t> whereas </a:t>
            </a:r>
            <a:r>
              <a:rPr lang="en-US" sz="2800" b="1" dirty="0" err="1" smtClean="0">
                <a:solidFill>
                  <a:srgbClr val="0070C0"/>
                </a:solidFill>
                <a:latin typeface="Arial Black" pitchFamily="34" charset="0"/>
              </a:rPr>
              <a:t>Diminazene</a:t>
            </a:r>
            <a:r>
              <a:rPr lang="en-US" sz="2800" b="1" dirty="0" smtClean="0">
                <a:solidFill>
                  <a:srgbClr val="0070C0"/>
                </a:solidFill>
                <a:latin typeface="Arial Black" pitchFamily="34" charset="0"/>
              </a:rPr>
              <a:t> </a:t>
            </a:r>
            <a:r>
              <a:rPr lang="en-US" sz="2800" b="1" dirty="0" err="1" smtClean="0">
                <a:solidFill>
                  <a:srgbClr val="0070C0"/>
                </a:solidFill>
                <a:latin typeface="Arial Black" pitchFamily="34" charset="0"/>
              </a:rPr>
              <a:t>aceturate</a:t>
            </a:r>
            <a:r>
              <a:rPr lang="en-US" sz="2800" b="1" dirty="0" smtClean="0">
                <a:solidFill>
                  <a:srgbClr val="0070C0"/>
                </a:solidFill>
                <a:latin typeface="Arial Black" pitchFamily="34" charset="0"/>
              </a:rPr>
              <a:t> has effect on </a:t>
            </a:r>
            <a:r>
              <a:rPr lang="en-US" sz="2800" b="1" dirty="0" err="1" smtClean="0">
                <a:solidFill>
                  <a:srgbClr val="0070C0"/>
                </a:solidFill>
                <a:latin typeface="Arial Black" pitchFamily="34" charset="0"/>
              </a:rPr>
              <a:t>piroplasms</a:t>
            </a:r>
            <a:r>
              <a:rPr lang="en-US" sz="2800" b="1" dirty="0" smtClean="0">
                <a:solidFill>
                  <a:srgbClr val="0070C0"/>
                </a:solidFill>
                <a:latin typeface="Arial Black" pitchFamily="34" charset="0"/>
              </a:rPr>
              <a:t>.</a:t>
            </a:r>
          </a:p>
          <a:p>
            <a:pPr algn="just">
              <a:buFont typeface="Courier New" pitchFamily="49" charset="0"/>
              <a:buChar char="o"/>
            </a:pPr>
            <a:endParaRPr lang="en-US" sz="2800" b="1" dirty="0" smtClean="0">
              <a:latin typeface="Arial Black" pitchFamily="34" charset="0"/>
            </a:endParaRPr>
          </a:p>
          <a:p>
            <a:pPr algn="just">
              <a:buFont typeface="Courier New" pitchFamily="49" charset="0"/>
              <a:buChar char="o"/>
            </a:pPr>
            <a:r>
              <a:rPr lang="en-US" sz="2800" b="1" u="sng" dirty="0" err="1" smtClean="0">
                <a:solidFill>
                  <a:srgbClr val="7030A0"/>
                </a:solidFill>
                <a:latin typeface="Arial Black" pitchFamily="34" charset="0"/>
              </a:rPr>
              <a:t>Parvaquone</a:t>
            </a:r>
            <a:r>
              <a:rPr lang="en-US" sz="2800" b="1" dirty="0" smtClean="0">
                <a:solidFill>
                  <a:srgbClr val="7030A0"/>
                </a:solidFill>
                <a:latin typeface="Arial Black" pitchFamily="34" charset="0"/>
              </a:rPr>
              <a:t>, </a:t>
            </a:r>
            <a:r>
              <a:rPr lang="en-US" sz="2800" b="1" u="sng" dirty="0" err="1" smtClean="0">
                <a:solidFill>
                  <a:srgbClr val="7030A0"/>
                </a:solidFill>
                <a:latin typeface="Arial Black" pitchFamily="34" charset="0"/>
              </a:rPr>
              <a:t>Halofuginone</a:t>
            </a:r>
            <a:r>
              <a:rPr lang="en-US" sz="2800" b="1" u="sng" dirty="0" smtClean="0">
                <a:solidFill>
                  <a:srgbClr val="7030A0"/>
                </a:solidFill>
                <a:latin typeface="Arial Black" pitchFamily="34" charset="0"/>
              </a:rPr>
              <a:t> </a:t>
            </a:r>
            <a:r>
              <a:rPr lang="en-US" sz="2800" b="1" dirty="0" smtClean="0">
                <a:solidFill>
                  <a:srgbClr val="7030A0"/>
                </a:solidFill>
                <a:latin typeface="Arial Black" pitchFamily="34" charset="0"/>
              </a:rPr>
              <a:t>and </a:t>
            </a:r>
            <a:r>
              <a:rPr lang="en-US" sz="2800" b="1" u="sng" dirty="0" err="1" smtClean="0">
                <a:solidFill>
                  <a:srgbClr val="7030A0"/>
                </a:solidFill>
                <a:latin typeface="Arial Black" pitchFamily="34" charset="0"/>
              </a:rPr>
              <a:t>Menoctone</a:t>
            </a:r>
            <a:r>
              <a:rPr lang="en-US" sz="2800" b="1" dirty="0" smtClean="0">
                <a:solidFill>
                  <a:srgbClr val="7030A0"/>
                </a:solidFill>
                <a:latin typeface="Arial Black" pitchFamily="34" charset="0"/>
              </a:rPr>
              <a:t> drugs are effective against clinical infections with </a:t>
            </a:r>
            <a:r>
              <a:rPr lang="en-US" sz="2800" b="1" i="1" dirty="0" err="1" smtClean="0">
                <a:solidFill>
                  <a:srgbClr val="7030A0"/>
                </a:solidFill>
                <a:latin typeface="Arial Black" pitchFamily="34" charset="0"/>
              </a:rPr>
              <a:t>Theileria</a:t>
            </a:r>
            <a:r>
              <a:rPr lang="en-US" sz="2800" b="1" i="1" dirty="0" smtClean="0">
                <a:solidFill>
                  <a:srgbClr val="7030A0"/>
                </a:solidFill>
                <a:latin typeface="Arial Black" pitchFamily="34" charset="0"/>
              </a:rPr>
              <a:t> </a:t>
            </a:r>
            <a:r>
              <a:rPr lang="en-US" sz="2800" b="1" i="1" dirty="0" err="1" smtClean="0">
                <a:solidFill>
                  <a:srgbClr val="7030A0"/>
                </a:solidFill>
                <a:latin typeface="Arial Black" pitchFamily="34" charset="0"/>
              </a:rPr>
              <a:t>annulata</a:t>
            </a:r>
            <a:r>
              <a:rPr lang="en-US" sz="2800" b="1" dirty="0" smtClean="0">
                <a:solidFill>
                  <a:srgbClr val="7030A0"/>
                </a:solidFill>
                <a:latin typeface="Arial Black" pitchFamily="34" charset="0"/>
              </a:rPr>
              <a:t>.</a:t>
            </a:r>
          </a:p>
          <a:p>
            <a:pPr algn="just">
              <a:buFont typeface="Courier New" pitchFamily="49" charset="0"/>
              <a:buChar char="o"/>
            </a:pPr>
            <a:r>
              <a:rPr lang="en-US" sz="2800" b="1" dirty="0" err="1" smtClean="0">
                <a:latin typeface="Arial Black" pitchFamily="34" charset="0"/>
              </a:rPr>
              <a:t>Chloroquine</a:t>
            </a:r>
            <a:r>
              <a:rPr lang="en-US" sz="2800" b="1" dirty="0" smtClean="0">
                <a:latin typeface="Arial Black" pitchFamily="34" charset="0"/>
              </a:rPr>
              <a:t> sulphate ( anti malarial drug) @ 5mg/kg body weight orally.</a:t>
            </a:r>
          </a:p>
          <a:p>
            <a:pPr marL="457200" indent="-457200" algn="just">
              <a:buFont typeface="Courier New" pitchFamily="49" charset="0"/>
              <a:buChar char="o"/>
            </a:pPr>
            <a:endParaRPr lang="en-US" sz="2400" dirty="0" smtClean="0">
              <a:latin typeface="Arial Rounded MT Bold" pitchFamily="34" charset="0"/>
            </a:endParaRPr>
          </a:p>
          <a:p>
            <a:pPr marL="457200" indent="-457200" algn="just">
              <a:buFont typeface="+mj-lt"/>
              <a:buAutoNum type="arabicPeriod"/>
            </a:pPr>
            <a:endParaRPr lang="en-US" sz="2400" dirty="0" smtClean="0">
              <a:latin typeface="Arial Rounded MT Bold" pitchFamily="34" charset="0"/>
            </a:endParaRPr>
          </a:p>
          <a:p>
            <a:pPr lvl="0" algn="just"/>
            <a:endParaRPr lang="en-US" sz="2400" dirty="0" smtClean="0">
              <a:latin typeface="Arial Rounded MT Bold" pitchFamily="34" charset="0"/>
            </a:endParaRPr>
          </a:p>
        </p:txBody>
      </p:sp>
    </p:spTree>
    <p:extLst>
      <p:ext uri="{BB962C8B-B14F-4D97-AF65-F5344CB8AC3E}">
        <p14:creationId xmlns:p14="http://schemas.microsoft.com/office/powerpoint/2010/main" val="25916573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dirty="0" smtClean="0">
                <a:solidFill>
                  <a:srgbClr val="7030A0"/>
                </a:solidFill>
                <a:latin typeface="Arial Rounded MT Bold" pitchFamily="34" charset="0"/>
              </a:rPr>
              <a:t>Control of </a:t>
            </a:r>
            <a:r>
              <a:rPr lang="en-US" sz="3600" dirty="0" err="1" smtClean="0">
                <a:solidFill>
                  <a:srgbClr val="7030A0"/>
                </a:solidFill>
                <a:latin typeface="Arial Rounded MT Bold" pitchFamily="34" charset="0"/>
              </a:rPr>
              <a:t>Theileriosis</a:t>
            </a:r>
            <a:endParaRPr lang="en-US" sz="3600" dirty="0">
              <a:solidFill>
                <a:srgbClr val="7030A0"/>
              </a:solidFill>
              <a:latin typeface="Arial Rounded MT Bold" pitchFamily="34" charset="0"/>
            </a:endParaRPr>
          </a:p>
        </p:txBody>
      </p:sp>
      <p:sp>
        <p:nvSpPr>
          <p:cNvPr id="3" name="Subtitle 2"/>
          <p:cNvSpPr>
            <a:spLocks noGrp="1"/>
          </p:cNvSpPr>
          <p:nvPr>
            <p:ph type="subTitle" idx="1"/>
          </p:nvPr>
        </p:nvSpPr>
        <p:spPr>
          <a:xfrm>
            <a:off x="0" y="685800"/>
            <a:ext cx="9144000" cy="6172200"/>
          </a:xfrm>
        </p:spPr>
        <p:txBody>
          <a:bodyPr>
            <a:noAutofit/>
          </a:bodyPr>
          <a:lstStyle/>
          <a:p>
            <a:pPr marL="514350" indent="-514350" algn="just">
              <a:buFont typeface="+mj-lt"/>
              <a:buAutoNum type="romanUcPeriod"/>
            </a:pPr>
            <a:r>
              <a:rPr lang="en-US" sz="2400" dirty="0" smtClean="0">
                <a:latin typeface="Arial Black" pitchFamily="34" charset="0"/>
              </a:rPr>
              <a:t>By chemotherapy with </a:t>
            </a:r>
            <a:r>
              <a:rPr lang="en-US" sz="2400" dirty="0" err="1" smtClean="0">
                <a:latin typeface="Arial Black" pitchFamily="34" charset="0"/>
              </a:rPr>
              <a:t>antitheilerial</a:t>
            </a:r>
            <a:r>
              <a:rPr lang="en-US" sz="2400" dirty="0" smtClean="0">
                <a:latin typeface="Arial Black" pitchFamily="34" charset="0"/>
              </a:rPr>
              <a:t> drug.</a:t>
            </a:r>
          </a:p>
          <a:p>
            <a:pPr marL="514350" indent="-514350" algn="just">
              <a:buFont typeface="+mj-lt"/>
              <a:buAutoNum type="romanUcPeriod"/>
            </a:pPr>
            <a:endParaRPr lang="en-US" sz="2400" dirty="0" smtClean="0">
              <a:latin typeface="Arial Black" pitchFamily="34" charset="0"/>
            </a:endParaRPr>
          </a:p>
          <a:p>
            <a:pPr marL="514350" indent="-514350" algn="just">
              <a:lnSpc>
                <a:spcPct val="150000"/>
              </a:lnSpc>
              <a:buFont typeface="Courier New" panose="02070309020205020404" pitchFamily="49" charset="0"/>
              <a:buChar char="o"/>
            </a:pPr>
            <a:r>
              <a:rPr lang="en-US" sz="2400" dirty="0" smtClean="0">
                <a:solidFill>
                  <a:srgbClr val="FF0000"/>
                </a:solidFill>
                <a:latin typeface="Arial Black" pitchFamily="34" charset="0"/>
              </a:rPr>
              <a:t>By </a:t>
            </a:r>
            <a:r>
              <a:rPr lang="en-US" sz="2400" dirty="0" err="1" smtClean="0">
                <a:solidFill>
                  <a:srgbClr val="FF0000"/>
                </a:solidFill>
                <a:latin typeface="Arial Black" pitchFamily="34" charset="0"/>
              </a:rPr>
              <a:t>Chemoimmunoprophylaxis</a:t>
            </a:r>
            <a:r>
              <a:rPr lang="en-US" sz="2400" dirty="0" smtClean="0">
                <a:solidFill>
                  <a:srgbClr val="FF0000"/>
                </a:solidFill>
                <a:latin typeface="Arial Black" pitchFamily="34" charset="0"/>
              </a:rPr>
              <a:t>- </a:t>
            </a:r>
            <a:r>
              <a:rPr lang="en-US" sz="2400" dirty="0" smtClean="0">
                <a:latin typeface="Arial Black" pitchFamily="34" charset="0"/>
              </a:rPr>
              <a:t>It is a infection-treatment method. Infective </a:t>
            </a:r>
            <a:r>
              <a:rPr lang="en-US" sz="2400" dirty="0" err="1" smtClean="0">
                <a:latin typeface="Arial Black" pitchFamily="34" charset="0"/>
              </a:rPr>
              <a:t>sporozoites</a:t>
            </a:r>
            <a:r>
              <a:rPr lang="en-US" sz="2400" dirty="0" smtClean="0">
                <a:latin typeface="Arial Black" pitchFamily="34" charset="0"/>
              </a:rPr>
              <a:t> or viable </a:t>
            </a:r>
            <a:r>
              <a:rPr lang="en-US" sz="2400" dirty="0" err="1" smtClean="0">
                <a:latin typeface="Arial Black" pitchFamily="34" charset="0"/>
              </a:rPr>
              <a:t>macroschizonts</a:t>
            </a:r>
            <a:r>
              <a:rPr lang="en-US" sz="2400" dirty="0" smtClean="0">
                <a:latin typeface="Arial Black" pitchFamily="34" charset="0"/>
              </a:rPr>
              <a:t> are inoculated in young susceptible calves and </a:t>
            </a:r>
            <a:r>
              <a:rPr lang="en-US" sz="2400" dirty="0" err="1" smtClean="0">
                <a:latin typeface="Arial Black" pitchFamily="34" charset="0"/>
              </a:rPr>
              <a:t>chemoprophylactic</a:t>
            </a:r>
            <a:r>
              <a:rPr lang="en-US" sz="2400" dirty="0" smtClean="0">
                <a:latin typeface="Arial Black" pitchFamily="34" charset="0"/>
              </a:rPr>
              <a:t> agents like </a:t>
            </a:r>
            <a:r>
              <a:rPr lang="en-US" sz="2400" dirty="0" err="1" smtClean="0">
                <a:latin typeface="Arial Black" pitchFamily="34" charset="0"/>
              </a:rPr>
              <a:t>Oxytetracycline</a:t>
            </a:r>
            <a:r>
              <a:rPr lang="en-US" sz="2400" dirty="0" smtClean="0">
                <a:latin typeface="Arial Black" pitchFamily="34" charset="0"/>
              </a:rPr>
              <a:t> etc. are used to reduce the virulence of the organisms as well as to immunize the animals. </a:t>
            </a:r>
            <a:r>
              <a:rPr lang="en-US" sz="2400" dirty="0" smtClean="0">
                <a:solidFill>
                  <a:srgbClr val="0070C0"/>
                </a:solidFill>
                <a:latin typeface="Arial Black" pitchFamily="34" charset="0"/>
              </a:rPr>
              <a:t>Grounds up tick’s suspensions/</a:t>
            </a:r>
            <a:r>
              <a:rPr lang="en-US" sz="2400" dirty="0" err="1" smtClean="0">
                <a:solidFill>
                  <a:srgbClr val="0070C0"/>
                </a:solidFill>
                <a:latin typeface="Arial Black" pitchFamily="34" charset="0"/>
              </a:rPr>
              <a:t>sporozoites</a:t>
            </a:r>
            <a:r>
              <a:rPr lang="en-US" sz="2400" dirty="0" smtClean="0">
                <a:solidFill>
                  <a:srgbClr val="0070C0"/>
                </a:solidFill>
                <a:latin typeface="Arial Black" pitchFamily="34" charset="0"/>
              </a:rPr>
              <a:t> (GUTTS) </a:t>
            </a:r>
            <a:r>
              <a:rPr lang="en-US" sz="2400" dirty="0" smtClean="0">
                <a:latin typeface="Arial Black" pitchFamily="34" charset="0"/>
              </a:rPr>
              <a:t>are used as source of infection</a:t>
            </a:r>
            <a:endParaRPr lang="en-US" sz="2400" dirty="0" smtClean="0">
              <a:solidFill>
                <a:srgbClr val="FFC000"/>
              </a:solidFill>
              <a:latin typeface="Arial Black" pitchFamily="34" charset="0"/>
            </a:endParaRPr>
          </a:p>
        </p:txBody>
      </p:sp>
    </p:spTree>
    <p:extLst>
      <p:ext uri="{BB962C8B-B14F-4D97-AF65-F5344CB8AC3E}">
        <p14:creationId xmlns:p14="http://schemas.microsoft.com/office/powerpoint/2010/main" val="3481592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dirty="0" smtClean="0">
                <a:solidFill>
                  <a:srgbClr val="0070C0"/>
                </a:solidFill>
                <a:latin typeface="Arial Rounded MT Bold" pitchFamily="34" charset="0"/>
              </a:rPr>
              <a:t>Control of  </a:t>
            </a:r>
            <a:r>
              <a:rPr lang="en-US" sz="3600" dirty="0" err="1" smtClean="0">
                <a:solidFill>
                  <a:srgbClr val="0070C0"/>
                </a:solidFill>
                <a:latin typeface="Arial Rounded MT Bold" pitchFamily="34" charset="0"/>
              </a:rPr>
              <a:t>Theileriosis</a:t>
            </a:r>
            <a:endParaRPr lang="en-US" sz="3600" dirty="0">
              <a:solidFill>
                <a:srgbClr val="0070C0"/>
              </a:solidFill>
              <a:latin typeface="Arial Rounded MT Bold" pitchFamily="34" charset="0"/>
            </a:endParaRPr>
          </a:p>
        </p:txBody>
      </p:sp>
      <p:sp>
        <p:nvSpPr>
          <p:cNvPr id="3" name="Subtitle 2"/>
          <p:cNvSpPr>
            <a:spLocks noGrp="1"/>
          </p:cNvSpPr>
          <p:nvPr>
            <p:ph type="subTitle" idx="1"/>
          </p:nvPr>
        </p:nvSpPr>
        <p:spPr>
          <a:xfrm>
            <a:off x="0" y="685800"/>
            <a:ext cx="5029200" cy="6172200"/>
          </a:xfrm>
        </p:spPr>
        <p:txBody>
          <a:bodyPr>
            <a:noAutofit/>
          </a:bodyPr>
          <a:lstStyle/>
          <a:p>
            <a:pPr marL="514350" indent="-514350" algn="just">
              <a:lnSpc>
                <a:spcPct val="150000"/>
              </a:lnSpc>
              <a:buFont typeface="+mj-lt"/>
              <a:buAutoNum type="romanUcPeriod"/>
            </a:pPr>
            <a:r>
              <a:rPr lang="en-US" sz="2800" dirty="0" smtClean="0">
                <a:solidFill>
                  <a:srgbClr val="FF0000"/>
                </a:solidFill>
                <a:latin typeface="Arial Black" pitchFamily="34" charset="0"/>
              </a:rPr>
              <a:t>By vaccination:-  </a:t>
            </a:r>
            <a:r>
              <a:rPr lang="en-US" sz="2400" b="1" dirty="0" err="1" smtClean="0">
                <a:solidFill>
                  <a:srgbClr val="0070C0"/>
                </a:solidFill>
                <a:latin typeface="Arial Black" pitchFamily="34" charset="0"/>
              </a:rPr>
              <a:t>Rakshavac</a:t>
            </a:r>
            <a:r>
              <a:rPr lang="en-US" sz="2400" b="1" dirty="0" smtClean="0">
                <a:solidFill>
                  <a:srgbClr val="0070C0"/>
                </a:solidFill>
                <a:latin typeface="Arial Black" pitchFamily="34" charset="0"/>
              </a:rPr>
              <a:t> – T </a:t>
            </a:r>
            <a:r>
              <a:rPr lang="en-US" sz="2400" dirty="0" smtClean="0">
                <a:latin typeface="Arial Black" pitchFamily="34" charset="0"/>
              </a:rPr>
              <a:t>is the </a:t>
            </a:r>
            <a:r>
              <a:rPr lang="en-US" sz="2400" dirty="0" err="1" smtClean="0">
                <a:latin typeface="Arial Black" pitchFamily="34" charset="0"/>
              </a:rPr>
              <a:t>schizont</a:t>
            </a:r>
            <a:r>
              <a:rPr lang="en-US" sz="2400" dirty="0" smtClean="0">
                <a:latin typeface="Arial Black" pitchFamily="34" charset="0"/>
              </a:rPr>
              <a:t> culture vaccine used in India. The dose of vaccine is 3 ml administered subcutaneous at the age of two months and above in crossbred and exotic cattle. </a:t>
            </a:r>
            <a:r>
              <a:rPr lang="en-US" sz="2400" dirty="0" smtClean="0">
                <a:solidFill>
                  <a:srgbClr val="0070C0"/>
                </a:solidFill>
                <a:latin typeface="Arial Black" pitchFamily="34" charset="0"/>
              </a:rPr>
              <a:t>Revaccination</a:t>
            </a:r>
            <a:r>
              <a:rPr lang="en-US" sz="2400" dirty="0" smtClean="0">
                <a:solidFill>
                  <a:srgbClr val="FFFF00"/>
                </a:solidFill>
                <a:latin typeface="Arial Black" pitchFamily="34" charset="0"/>
              </a:rPr>
              <a:t> - </a:t>
            </a:r>
            <a:r>
              <a:rPr lang="en-US" sz="2400" dirty="0" smtClean="0">
                <a:latin typeface="Arial Black" pitchFamily="34" charset="0"/>
              </a:rPr>
              <a:t>every 3 years.</a:t>
            </a:r>
          </a:p>
        </p:txBody>
      </p:sp>
      <p:pic>
        <p:nvPicPr>
          <p:cNvPr id="5" name="Picture 2" descr="F:\download (10).jpg"/>
          <p:cNvPicPr>
            <a:picLocks noChangeAspect="1" noChangeArrowheads="1"/>
          </p:cNvPicPr>
          <p:nvPr/>
        </p:nvPicPr>
        <p:blipFill>
          <a:blip r:embed="rId2"/>
          <a:srcRect/>
          <a:stretch>
            <a:fillRect/>
          </a:stretch>
        </p:blipFill>
        <p:spPr bwMode="auto">
          <a:xfrm>
            <a:off x="5181600" y="1371600"/>
            <a:ext cx="3962400" cy="4114800"/>
          </a:xfrm>
          <a:prstGeom prst="rect">
            <a:avLst/>
          </a:prstGeom>
          <a:noFill/>
        </p:spPr>
      </p:pic>
      <p:sp>
        <p:nvSpPr>
          <p:cNvPr id="6"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8765736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dirty="0" smtClean="0">
                <a:solidFill>
                  <a:srgbClr val="7030A0"/>
                </a:solidFill>
                <a:latin typeface="Arial Rounded MT Bold" pitchFamily="34" charset="0"/>
              </a:rPr>
              <a:t>Control of  </a:t>
            </a:r>
            <a:r>
              <a:rPr lang="en-US" sz="3600" dirty="0" err="1" smtClean="0">
                <a:solidFill>
                  <a:srgbClr val="7030A0"/>
                </a:solidFill>
                <a:latin typeface="Arial Rounded MT Bold" pitchFamily="34" charset="0"/>
              </a:rPr>
              <a:t>Theileriosis</a:t>
            </a:r>
            <a:endParaRPr lang="en-US" sz="3600" dirty="0">
              <a:solidFill>
                <a:srgbClr val="7030A0"/>
              </a:solidFill>
              <a:latin typeface="Arial Rounded MT Bold" pitchFamily="34" charset="0"/>
            </a:endParaRPr>
          </a:p>
        </p:txBody>
      </p:sp>
      <p:sp>
        <p:nvSpPr>
          <p:cNvPr id="3" name="Subtitle 2"/>
          <p:cNvSpPr>
            <a:spLocks noGrp="1"/>
          </p:cNvSpPr>
          <p:nvPr>
            <p:ph type="subTitle" idx="1"/>
          </p:nvPr>
        </p:nvSpPr>
        <p:spPr>
          <a:xfrm>
            <a:off x="0" y="685800"/>
            <a:ext cx="8382000" cy="6172200"/>
          </a:xfrm>
        </p:spPr>
        <p:txBody>
          <a:bodyPr>
            <a:noAutofit/>
          </a:bodyPr>
          <a:lstStyle/>
          <a:p>
            <a:pPr marL="514350" indent="-514350" algn="just">
              <a:lnSpc>
                <a:spcPct val="200000"/>
              </a:lnSpc>
            </a:pPr>
            <a:r>
              <a:rPr lang="en-US" sz="2800" dirty="0" smtClean="0">
                <a:latin typeface="Arial Black" pitchFamily="34" charset="0"/>
              </a:rPr>
              <a:t>By controlling Ticks  - </a:t>
            </a:r>
            <a:r>
              <a:rPr lang="en-US" sz="2800" dirty="0" smtClean="0">
                <a:solidFill>
                  <a:srgbClr val="0070C0"/>
                </a:solidFill>
                <a:latin typeface="Arial Black" pitchFamily="34" charset="0"/>
              </a:rPr>
              <a:t>Ticks can be controlled by manual removal and destruction of ticks, using </a:t>
            </a:r>
            <a:r>
              <a:rPr lang="en-US" sz="2800" dirty="0" err="1" smtClean="0">
                <a:solidFill>
                  <a:srgbClr val="0070C0"/>
                </a:solidFill>
                <a:latin typeface="Arial Black" pitchFamily="34" charset="0"/>
              </a:rPr>
              <a:t>acaricides</a:t>
            </a:r>
            <a:r>
              <a:rPr lang="en-US" sz="2800" dirty="0" smtClean="0">
                <a:solidFill>
                  <a:srgbClr val="0070C0"/>
                </a:solidFill>
                <a:latin typeface="Arial Black" pitchFamily="34" charset="0"/>
              </a:rPr>
              <a:t> in and around animal shed,  by burning the infected pasture etc.</a:t>
            </a:r>
          </a:p>
        </p:txBody>
      </p:sp>
    </p:spTree>
    <p:extLst>
      <p:ext uri="{BB962C8B-B14F-4D97-AF65-F5344CB8AC3E}">
        <p14:creationId xmlns:p14="http://schemas.microsoft.com/office/powerpoint/2010/main" val="4068657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609600"/>
            <a:ext cx="9144000" cy="6248400"/>
          </a:xfrm>
        </p:spPr>
        <p:txBody>
          <a:bodyPr>
            <a:normAutofit lnSpcReduction="10000"/>
          </a:bodyPr>
          <a:lstStyle/>
          <a:p>
            <a:pPr marL="457200" lvl="0" indent="-457200" algn="just">
              <a:buFont typeface="Courier New" panose="02070309020205020404" pitchFamily="49" charset="0"/>
              <a:buChar char="o"/>
            </a:pPr>
            <a:r>
              <a:rPr lang="en-US" sz="2800" b="1" dirty="0" smtClean="0">
                <a:latin typeface="Arial Rounded MT Bold" pitchFamily="34" charset="0"/>
              </a:rPr>
              <a:t> </a:t>
            </a:r>
            <a:r>
              <a:rPr lang="en-US" sz="2800" b="1" i="1" u="sng" dirty="0" err="1" smtClean="0">
                <a:solidFill>
                  <a:srgbClr val="002060"/>
                </a:solidFill>
                <a:latin typeface="Arial Rounded MT Bold" pitchFamily="34" charset="0"/>
              </a:rPr>
              <a:t>Theileria</a:t>
            </a:r>
            <a:r>
              <a:rPr lang="en-US" sz="2800" b="1" dirty="0" smtClean="0">
                <a:solidFill>
                  <a:srgbClr val="002060"/>
                </a:solidFill>
                <a:latin typeface="Arial Rounded MT Bold" pitchFamily="34" charset="0"/>
              </a:rPr>
              <a:t>  named in honor of Arnold Theiler (scientist). </a:t>
            </a:r>
            <a:r>
              <a:rPr lang="en-US" sz="2800" b="1" u="sng" dirty="0" smtClean="0">
                <a:solidFill>
                  <a:srgbClr val="002060"/>
                </a:solidFill>
                <a:latin typeface="Arial Rounded MT Bold" pitchFamily="34" charset="0"/>
              </a:rPr>
              <a:t>Theiler </a:t>
            </a:r>
            <a:r>
              <a:rPr lang="en-US" sz="2800" b="1" dirty="0" smtClean="0">
                <a:solidFill>
                  <a:srgbClr val="002060"/>
                </a:solidFill>
                <a:latin typeface="Arial Rounded MT Bold" pitchFamily="34" charset="0"/>
              </a:rPr>
              <a:t>found that East coast fever was not the same as </a:t>
            </a:r>
            <a:r>
              <a:rPr lang="en-US" sz="2800" b="1" dirty="0" err="1" smtClean="0">
                <a:solidFill>
                  <a:srgbClr val="002060"/>
                </a:solidFill>
                <a:latin typeface="Arial Rounded MT Bold" pitchFamily="34" charset="0"/>
              </a:rPr>
              <a:t>redwater</a:t>
            </a:r>
            <a:r>
              <a:rPr lang="en-US" sz="2800" b="1" dirty="0" smtClean="0">
                <a:solidFill>
                  <a:srgbClr val="002060"/>
                </a:solidFill>
                <a:latin typeface="Arial Rounded MT Bold" pitchFamily="34" charset="0"/>
              </a:rPr>
              <a:t> but caused by a different protozoan.</a:t>
            </a: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r>
              <a:rPr lang="en-US" sz="2800" b="1" dirty="0" smtClean="0">
                <a:latin typeface="Arial Rounded MT Bold" pitchFamily="34" charset="0"/>
              </a:rPr>
              <a:t>It is tick transmitted </a:t>
            </a:r>
            <a:r>
              <a:rPr lang="en-US" sz="2800" b="1" dirty="0" err="1" smtClean="0">
                <a:latin typeface="Arial Rounded MT Bold" pitchFamily="34" charset="0"/>
              </a:rPr>
              <a:t>haemoprotozoan</a:t>
            </a:r>
            <a:r>
              <a:rPr lang="en-US" sz="2800" b="1" dirty="0" smtClean="0">
                <a:latin typeface="Arial Rounded MT Bold" pitchFamily="34" charset="0"/>
              </a:rPr>
              <a:t> parasite  of ruminants and captive ungulates.</a:t>
            </a: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endParaRPr lang="en-US" sz="2800" b="1" dirty="0" smtClean="0">
              <a:latin typeface="Arial Rounded MT Bold" pitchFamily="34" charset="0"/>
            </a:endParaRPr>
          </a:p>
          <a:p>
            <a:pPr marL="457200" lvl="0" indent="-457200" algn="just">
              <a:buFont typeface="Courier New" panose="02070309020205020404" pitchFamily="49" charset="0"/>
              <a:buChar char="o"/>
            </a:pPr>
            <a:r>
              <a:rPr lang="en-US" sz="2800" b="1" dirty="0" smtClean="0">
                <a:solidFill>
                  <a:srgbClr val="002060"/>
                </a:solidFill>
                <a:latin typeface="Arial Rounded MT Bold" pitchFamily="34" charset="0"/>
              </a:rPr>
              <a:t>Its </a:t>
            </a:r>
            <a:r>
              <a:rPr lang="en-US" sz="2800" b="1" dirty="0" err="1" smtClean="0">
                <a:solidFill>
                  <a:srgbClr val="002060"/>
                </a:solidFill>
                <a:latin typeface="Arial Rounded MT Bold" pitchFamily="34" charset="0"/>
              </a:rPr>
              <a:t>piroplasm</a:t>
            </a:r>
            <a:r>
              <a:rPr lang="en-US" sz="2800" b="1" dirty="0" smtClean="0">
                <a:solidFill>
                  <a:srgbClr val="002060"/>
                </a:solidFill>
                <a:latin typeface="Arial Rounded MT Bold" pitchFamily="34" charset="0"/>
              </a:rPr>
              <a:t> stage found inside RBCs and </a:t>
            </a:r>
            <a:r>
              <a:rPr lang="en-US" sz="2800" b="1" dirty="0" err="1" smtClean="0">
                <a:solidFill>
                  <a:srgbClr val="002060"/>
                </a:solidFill>
                <a:latin typeface="Arial Rounded MT Bold" pitchFamily="34" charset="0"/>
              </a:rPr>
              <a:t>schizonts</a:t>
            </a:r>
            <a:r>
              <a:rPr lang="en-US" sz="2800" b="1" dirty="0" smtClean="0">
                <a:solidFill>
                  <a:srgbClr val="002060"/>
                </a:solidFill>
                <a:latin typeface="Arial Rounded MT Bold" pitchFamily="34" charset="0"/>
              </a:rPr>
              <a:t> stage inside lymphocytes.</a:t>
            </a:r>
          </a:p>
          <a:p>
            <a:pPr marL="342900" lvl="0" indent="-342900" algn="just">
              <a:lnSpc>
                <a:spcPct val="200000"/>
              </a:lnSpc>
            </a:pPr>
            <a:endParaRPr lang="en-US" sz="2800" b="1" dirty="0" smtClean="0">
              <a:solidFill>
                <a:srgbClr val="002060"/>
              </a:solidFill>
              <a:latin typeface="Arial Rounded MT Bold" pitchFamily="34" charset="0"/>
            </a:endParaRPr>
          </a:p>
          <a:p>
            <a:pPr lvl="0" algn="just">
              <a:lnSpc>
                <a:spcPct val="200000"/>
              </a:lnSpc>
              <a:buFont typeface="Wingdings" pitchFamily="2" charset="2"/>
              <a:buChar char="v"/>
            </a:pPr>
            <a:endParaRPr lang="en-US" sz="2400" b="1" dirty="0" smtClean="0">
              <a:latin typeface="Arial Rounded MT Bold" pitchFamily="34" charset="0"/>
            </a:endParaRPr>
          </a:p>
        </p:txBody>
      </p:sp>
      <p:pic>
        <p:nvPicPr>
          <p:cNvPr id="4" name="Picture 7" descr="cow"/>
          <p:cNvPicPr>
            <a:picLocks noChangeAspect="1" noChangeArrowheads="1"/>
          </p:cNvPicPr>
          <p:nvPr/>
        </p:nvPicPr>
        <p:blipFill>
          <a:blip r:embed="rId2"/>
          <a:srcRect t="31789" b="7285"/>
          <a:stretch>
            <a:fillRect/>
          </a:stretch>
        </p:blipFill>
        <p:spPr bwMode="auto">
          <a:xfrm>
            <a:off x="2133600" y="4495800"/>
            <a:ext cx="1381125" cy="1035050"/>
          </a:xfrm>
          <a:prstGeom prst="rect">
            <a:avLst/>
          </a:prstGeom>
          <a:noFill/>
          <a:ln w="9525">
            <a:noFill/>
            <a:miter lim="800000"/>
            <a:headEnd/>
            <a:tailEnd/>
          </a:ln>
        </p:spPr>
      </p:pic>
      <p:pic>
        <p:nvPicPr>
          <p:cNvPr id="5" name="Picture 7" descr="C:\Users\ACER\Desktop\goat.jpg"/>
          <p:cNvPicPr>
            <a:picLocks noChangeAspect="1" noChangeArrowheads="1"/>
          </p:cNvPicPr>
          <p:nvPr/>
        </p:nvPicPr>
        <p:blipFill>
          <a:blip r:embed="rId3"/>
          <a:srcRect/>
          <a:stretch>
            <a:fillRect/>
          </a:stretch>
        </p:blipFill>
        <p:spPr bwMode="auto">
          <a:xfrm>
            <a:off x="4495800" y="4572000"/>
            <a:ext cx="1524000" cy="1066800"/>
          </a:xfrm>
          <a:prstGeom prst="rect">
            <a:avLst/>
          </a:prstGeom>
          <a:noFill/>
          <a:ln w="9525">
            <a:noFill/>
            <a:miter lim="800000"/>
            <a:headEnd/>
            <a:tailEnd/>
          </a:ln>
        </p:spPr>
      </p:pic>
      <p:pic>
        <p:nvPicPr>
          <p:cNvPr id="6" name="Picture 3" descr="G:\tick hyaloma.jfif"/>
          <p:cNvPicPr>
            <a:picLocks noChangeAspect="1" noChangeArrowheads="1"/>
          </p:cNvPicPr>
          <p:nvPr/>
        </p:nvPicPr>
        <p:blipFill>
          <a:blip r:embed="rId4"/>
          <a:srcRect/>
          <a:stretch>
            <a:fillRect/>
          </a:stretch>
        </p:blipFill>
        <p:spPr bwMode="auto">
          <a:xfrm>
            <a:off x="3429000" y="4038600"/>
            <a:ext cx="1066800" cy="838200"/>
          </a:xfrm>
          <a:prstGeom prst="rect">
            <a:avLst/>
          </a:prstGeom>
          <a:noFill/>
        </p:spPr>
      </p:pic>
      <p:sp>
        <p:nvSpPr>
          <p:cNvPr id="7"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84170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600" decel="100000"/>
                                        <p:tgtEl>
                                          <p:spTgt spid="4"/>
                                        </p:tgtEl>
                                      </p:cBhvr>
                                    </p:animEffect>
                                    <p:anim calcmode="lin" valueType="num">
                                      <p:cBhvr>
                                        <p:cTn id="8" dur="1600" decel="100000" fill="hold"/>
                                        <p:tgtEl>
                                          <p:spTgt spid="4"/>
                                        </p:tgtEl>
                                        <p:attrNameLst>
                                          <p:attrName>style.rotation</p:attrName>
                                        </p:attrNameLst>
                                      </p:cBhvr>
                                      <p:tavLst>
                                        <p:tav tm="0">
                                          <p:val>
                                            <p:fltVal val="-90"/>
                                          </p:val>
                                        </p:tav>
                                        <p:tav tm="100000">
                                          <p:val>
                                            <p:fltVal val="0"/>
                                          </p:val>
                                        </p:tav>
                                      </p:tavLst>
                                    </p:anim>
                                    <p:anim calcmode="lin" valueType="num">
                                      <p:cBhvr>
                                        <p:cTn id="9" dur="1600" decel="100000" fill="hold"/>
                                        <p:tgtEl>
                                          <p:spTgt spid="4"/>
                                        </p:tgtEl>
                                        <p:attrNameLst>
                                          <p:attrName>ppt_x</p:attrName>
                                        </p:attrNameLst>
                                      </p:cBhvr>
                                      <p:tavLst>
                                        <p:tav tm="0">
                                          <p:val>
                                            <p:strVal val="#ppt_x+0.4"/>
                                          </p:val>
                                        </p:tav>
                                        <p:tav tm="100000">
                                          <p:val>
                                            <p:strVal val="#ppt_x-0.05"/>
                                          </p:val>
                                        </p:tav>
                                      </p:tavLst>
                                    </p:anim>
                                    <p:anim calcmode="lin" valueType="num">
                                      <p:cBhvr>
                                        <p:cTn id="10" dur="1600" decel="100000" fill="hold"/>
                                        <p:tgtEl>
                                          <p:spTgt spid="4"/>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i="1" dirty="0" err="1" smtClean="0">
                <a:solidFill>
                  <a:srgbClr val="7030A0"/>
                </a:solidFill>
                <a:latin typeface="Arial Rounded MT Bold" pitchFamily="34" charset="0"/>
              </a:rPr>
              <a:t>Theileria</a:t>
            </a:r>
            <a:r>
              <a:rPr lang="en-US" sz="3600" i="1" dirty="0" smtClean="0">
                <a:solidFill>
                  <a:srgbClr val="7030A0"/>
                </a:solidFill>
                <a:latin typeface="Arial Rounded MT Bold" pitchFamily="34" charset="0"/>
              </a:rPr>
              <a:t> </a:t>
            </a:r>
            <a:r>
              <a:rPr lang="en-US" sz="3600" i="1" dirty="0" err="1" smtClean="0">
                <a:solidFill>
                  <a:srgbClr val="7030A0"/>
                </a:solidFill>
                <a:latin typeface="Arial Rounded MT Bold" pitchFamily="34" charset="0"/>
              </a:rPr>
              <a:t>equi</a:t>
            </a:r>
            <a:endParaRPr lang="en-US" sz="3600" i="1" dirty="0">
              <a:solidFill>
                <a:srgbClr val="7030A0"/>
              </a:solidFill>
              <a:latin typeface="Arial Rounded MT Bold" pitchFamily="34" charset="0"/>
            </a:endParaRPr>
          </a:p>
        </p:txBody>
      </p:sp>
      <p:sp>
        <p:nvSpPr>
          <p:cNvPr id="3" name="Subtitle 2"/>
          <p:cNvSpPr>
            <a:spLocks noGrp="1"/>
          </p:cNvSpPr>
          <p:nvPr>
            <p:ph type="subTitle" idx="1"/>
          </p:nvPr>
        </p:nvSpPr>
        <p:spPr>
          <a:xfrm>
            <a:off x="0" y="1066800"/>
            <a:ext cx="9144000" cy="5791200"/>
          </a:xfrm>
        </p:spPr>
        <p:txBody>
          <a:bodyPr>
            <a:noAutofit/>
          </a:bodyPr>
          <a:lstStyle/>
          <a:p>
            <a:pPr algn="just">
              <a:lnSpc>
                <a:spcPct val="200000"/>
              </a:lnSpc>
            </a:pPr>
            <a:r>
              <a:rPr lang="en-US" sz="2800" i="1" dirty="0" err="1" smtClean="0">
                <a:solidFill>
                  <a:srgbClr val="002060"/>
                </a:solidFill>
                <a:latin typeface="Arial Black" pitchFamily="34" charset="0"/>
              </a:rPr>
              <a:t>Theileria</a:t>
            </a:r>
            <a:r>
              <a:rPr lang="en-US" sz="2800" i="1" dirty="0" smtClean="0">
                <a:solidFill>
                  <a:srgbClr val="002060"/>
                </a:solidFill>
                <a:latin typeface="Arial Black" pitchFamily="34" charset="0"/>
              </a:rPr>
              <a:t> </a:t>
            </a:r>
            <a:r>
              <a:rPr lang="en-US" sz="2800" i="1" dirty="0" err="1" smtClean="0">
                <a:solidFill>
                  <a:srgbClr val="002060"/>
                </a:solidFill>
                <a:latin typeface="Arial Black" pitchFamily="34" charset="0"/>
              </a:rPr>
              <a:t>equi</a:t>
            </a:r>
            <a:r>
              <a:rPr lang="en-US" sz="2800" i="1" dirty="0" smtClean="0">
                <a:solidFill>
                  <a:srgbClr val="002060"/>
                </a:solidFill>
                <a:latin typeface="Arial Black" pitchFamily="34" charset="0"/>
              </a:rPr>
              <a:t> </a:t>
            </a:r>
            <a:r>
              <a:rPr lang="en-US" sz="2800" dirty="0" smtClean="0">
                <a:solidFill>
                  <a:srgbClr val="002060"/>
                </a:solidFill>
                <a:latin typeface="Arial Black" pitchFamily="34" charset="0"/>
              </a:rPr>
              <a:t>was previously known as </a:t>
            </a:r>
            <a:r>
              <a:rPr lang="en-US" sz="2800" i="1" dirty="0" err="1" smtClean="0">
                <a:solidFill>
                  <a:srgbClr val="002060"/>
                </a:solidFill>
                <a:latin typeface="Arial Black" pitchFamily="34" charset="0"/>
              </a:rPr>
              <a:t>Babesia</a:t>
            </a:r>
            <a:r>
              <a:rPr lang="en-US" sz="2800" i="1" dirty="0" smtClean="0">
                <a:solidFill>
                  <a:srgbClr val="002060"/>
                </a:solidFill>
                <a:latin typeface="Arial Black" pitchFamily="34" charset="0"/>
              </a:rPr>
              <a:t> </a:t>
            </a:r>
            <a:r>
              <a:rPr lang="en-US" sz="2800" i="1" dirty="0" err="1" smtClean="0">
                <a:solidFill>
                  <a:srgbClr val="002060"/>
                </a:solidFill>
                <a:latin typeface="Arial Black" pitchFamily="34" charset="0"/>
              </a:rPr>
              <a:t>equi</a:t>
            </a:r>
            <a:r>
              <a:rPr lang="en-US" sz="2800" i="1" dirty="0" smtClean="0">
                <a:solidFill>
                  <a:srgbClr val="002060"/>
                </a:solidFill>
                <a:latin typeface="Arial Black" pitchFamily="34" charset="0"/>
              </a:rPr>
              <a:t> </a:t>
            </a:r>
            <a:r>
              <a:rPr lang="en-US" sz="2800" dirty="0" smtClean="0">
                <a:solidFill>
                  <a:srgbClr val="002060"/>
                </a:solidFill>
                <a:latin typeface="Arial Black" pitchFamily="34" charset="0"/>
              </a:rPr>
              <a:t>but compelling evolutionary, morphologic, biochemical and genetic evidence supports </a:t>
            </a:r>
            <a:r>
              <a:rPr lang="en-US" sz="2800" i="1" dirty="0" err="1" smtClean="0">
                <a:solidFill>
                  <a:srgbClr val="002060"/>
                </a:solidFill>
                <a:latin typeface="Arial Black" pitchFamily="34" charset="0"/>
              </a:rPr>
              <a:t>Babesia</a:t>
            </a:r>
            <a:r>
              <a:rPr lang="en-US" sz="2800" i="1" dirty="0" smtClean="0">
                <a:solidFill>
                  <a:srgbClr val="002060"/>
                </a:solidFill>
                <a:latin typeface="Arial Black" pitchFamily="34" charset="0"/>
              </a:rPr>
              <a:t> </a:t>
            </a:r>
            <a:r>
              <a:rPr lang="en-US" sz="2800" i="1" dirty="0" err="1" smtClean="0">
                <a:solidFill>
                  <a:srgbClr val="002060"/>
                </a:solidFill>
                <a:latin typeface="Arial Black" pitchFamily="34" charset="0"/>
              </a:rPr>
              <a:t>equi</a:t>
            </a:r>
            <a:r>
              <a:rPr lang="en-US" sz="2800" i="1" dirty="0" smtClean="0">
                <a:solidFill>
                  <a:srgbClr val="002060"/>
                </a:solidFill>
                <a:latin typeface="Arial Black" pitchFamily="34" charset="0"/>
              </a:rPr>
              <a:t> </a:t>
            </a:r>
            <a:r>
              <a:rPr lang="en-US" sz="2800" dirty="0" smtClean="0">
                <a:solidFill>
                  <a:srgbClr val="002060"/>
                </a:solidFill>
                <a:latin typeface="Arial Black" pitchFamily="34" charset="0"/>
              </a:rPr>
              <a:t>re-classified as </a:t>
            </a:r>
            <a:r>
              <a:rPr lang="en-US" sz="2800" i="1" dirty="0" err="1" smtClean="0">
                <a:solidFill>
                  <a:srgbClr val="002060"/>
                </a:solidFill>
                <a:latin typeface="Arial Black" pitchFamily="34" charset="0"/>
              </a:rPr>
              <a:t>Theileria</a:t>
            </a:r>
            <a:r>
              <a:rPr lang="en-US" sz="2800" i="1" dirty="0" smtClean="0">
                <a:solidFill>
                  <a:srgbClr val="002060"/>
                </a:solidFill>
                <a:latin typeface="Arial Black" pitchFamily="34" charset="0"/>
              </a:rPr>
              <a:t> </a:t>
            </a:r>
            <a:r>
              <a:rPr lang="en-US" sz="2800" i="1" dirty="0" err="1" smtClean="0">
                <a:solidFill>
                  <a:srgbClr val="002060"/>
                </a:solidFill>
                <a:latin typeface="Arial Black" pitchFamily="34" charset="0"/>
              </a:rPr>
              <a:t>equi</a:t>
            </a:r>
            <a:r>
              <a:rPr lang="en-US" sz="2800" i="1" dirty="0" smtClean="0">
                <a:solidFill>
                  <a:srgbClr val="002060"/>
                </a:solidFill>
                <a:latin typeface="Arial Black" pitchFamily="34" charset="0"/>
              </a:rPr>
              <a:t> </a:t>
            </a:r>
            <a:r>
              <a:rPr lang="en-US" sz="2800" dirty="0" smtClean="0">
                <a:solidFill>
                  <a:srgbClr val="002060"/>
                </a:solidFill>
                <a:latin typeface="Arial Black" pitchFamily="34" charset="0"/>
              </a:rPr>
              <a:t>in 1998.</a:t>
            </a:r>
          </a:p>
          <a:p>
            <a:pPr algn="just">
              <a:lnSpc>
                <a:spcPct val="200000"/>
              </a:lnSpc>
            </a:pPr>
            <a:r>
              <a:rPr lang="en-US" sz="2800" dirty="0" smtClean="0">
                <a:latin typeface="Arial Black" pitchFamily="34" charset="0"/>
              </a:rPr>
              <a:t>•	</a:t>
            </a:r>
            <a:endParaRPr lang="en-US" sz="2800" dirty="0">
              <a:latin typeface="Arial Black" pitchFamily="34" charset="0"/>
            </a:endParaRPr>
          </a:p>
        </p:txBody>
      </p:sp>
    </p:spTree>
    <p:extLst>
      <p:ext uri="{BB962C8B-B14F-4D97-AF65-F5344CB8AC3E}">
        <p14:creationId xmlns:p14="http://schemas.microsoft.com/office/powerpoint/2010/main" val="28504825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
          </a:xfrm>
        </p:spPr>
        <p:txBody>
          <a:bodyPr>
            <a:normAutofit/>
          </a:bodyPr>
          <a:lstStyle/>
          <a:p>
            <a:pPr algn="ctr"/>
            <a:r>
              <a:rPr lang="en-US" sz="3600" i="1" dirty="0" err="1" smtClean="0">
                <a:solidFill>
                  <a:srgbClr val="002060"/>
                </a:solidFill>
                <a:latin typeface="Arial Rounded MT Bold" pitchFamily="34" charset="0"/>
              </a:rPr>
              <a:t>Theileria</a:t>
            </a:r>
            <a:r>
              <a:rPr lang="en-US" sz="3600" i="1" dirty="0" smtClean="0">
                <a:solidFill>
                  <a:srgbClr val="002060"/>
                </a:solidFill>
                <a:latin typeface="Arial Rounded MT Bold" pitchFamily="34" charset="0"/>
              </a:rPr>
              <a:t> </a:t>
            </a:r>
            <a:r>
              <a:rPr lang="en-US" sz="3600" i="1" dirty="0" err="1" smtClean="0">
                <a:solidFill>
                  <a:srgbClr val="002060"/>
                </a:solidFill>
                <a:latin typeface="Arial Rounded MT Bold" pitchFamily="34" charset="0"/>
              </a:rPr>
              <a:t>equi</a:t>
            </a:r>
            <a:endParaRPr lang="en-US" sz="3600" i="1" dirty="0">
              <a:solidFill>
                <a:srgbClr val="002060"/>
              </a:solidFill>
              <a:latin typeface="Arial Rounded MT Bold" pitchFamily="34" charset="0"/>
            </a:endParaRPr>
          </a:p>
        </p:txBody>
      </p:sp>
      <p:sp>
        <p:nvSpPr>
          <p:cNvPr id="3" name="Subtitle 2"/>
          <p:cNvSpPr>
            <a:spLocks noGrp="1"/>
          </p:cNvSpPr>
          <p:nvPr>
            <p:ph type="subTitle" idx="1"/>
          </p:nvPr>
        </p:nvSpPr>
        <p:spPr>
          <a:xfrm>
            <a:off x="0" y="685800"/>
            <a:ext cx="8382000" cy="6172200"/>
          </a:xfrm>
        </p:spPr>
        <p:txBody>
          <a:bodyPr>
            <a:noAutofit/>
          </a:bodyPr>
          <a:lstStyle/>
          <a:p>
            <a:pPr algn="just">
              <a:lnSpc>
                <a:spcPct val="150000"/>
              </a:lnSpc>
            </a:pPr>
            <a:r>
              <a:rPr lang="en-US" sz="2800" dirty="0" smtClean="0">
                <a:latin typeface="Arial Black" pitchFamily="34" charset="0"/>
              </a:rPr>
              <a:t>•	</a:t>
            </a:r>
            <a:r>
              <a:rPr lang="en-US" sz="2400" dirty="0" smtClean="0">
                <a:latin typeface="Arial Black" pitchFamily="34" charset="0"/>
              </a:rPr>
              <a:t>In case of </a:t>
            </a:r>
            <a:r>
              <a:rPr lang="en-US" sz="2400" i="1" dirty="0" err="1" smtClean="0">
                <a:solidFill>
                  <a:srgbClr val="FF0000"/>
                </a:solidFill>
                <a:latin typeface="Arial Black" pitchFamily="34" charset="0"/>
              </a:rPr>
              <a:t>Theileria</a:t>
            </a:r>
            <a:r>
              <a:rPr lang="en-US" sz="2400" i="1" dirty="0" smtClean="0">
                <a:solidFill>
                  <a:srgbClr val="FF0000"/>
                </a:solidFill>
                <a:latin typeface="Arial Black" pitchFamily="34" charset="0"/>
              </a:rPr>
              <a:t> </a:t>
            </a:r>
            <a:r>
              <a:rPr lang="en-US" sz="2400" i="1" dirty="0" err="1" smtClean="0">
                <a:solidFill>
                  <a:srgbClr val="FF0000"/>
                </a:solidFill>
                <a:latin typeface="Arial Black" pitchFamily="34" charset="0"/>
              </a:rPr>
              <a:t>equi</a:t>
            </a:r>
            <a:r>
              <a:rPr lang="en-US" sz="2400" dirty="0" smtClean="0">
                <a:solidFill>
                  <a:srgbClr val="FF0000"/>
                </a:solidFill>
                <a:latin typeface="Arial Black" pitchFamily="34" charset="0"/>
              </a:rPr>
              <a:t>,</a:t>
            </a:r>
            <a:r>
              <a:rPr lang="en-US" sz="2400" dirty="0" smtClean="0">
                <a:latin typeface="Arial Black" pitchFamily="34" charset="0"/>
              </a:rPr>
              <a:t> </a:t>
            </a:r>
            <a:r>
              <a:rPr lang="en-US" sz="2400" dirty="0" err="1" smtClean="0">
                <a:latin typeface="Arial Black" pitchFamily="34" charset="0"/>
              </a:rPr>
              <a:t>sporozoites</a:t>
            </a:r>
            <a:r>
              <a:rPr lang="en-US" sz="2400" dirty="0" smtClean="0">
                <a:latin typeface="Arial Black" pitchFamily="34" charset="0"/>
              </a:rPr>
              <a:t> invade the </a:t>
            </a:r>
            <a:r>
              <a:rPr lang="en-US" sz="2400" dirty="0" smtClean="0">
                <a:solidFill>
                  <a:srgbClr val="002060"/>
                </a:solidFill>
                <a:latin typeface="Arial Black" pitchFamily="34" charset="0"/>
              </a:rPr>
              <a:t>lymphocytes</a:t>
            </a:r>
            <a:r>
              <a:rPr lang="en-US" sz="2400" dirty="0" smtClean="0">
                <a:latin typeface="Arial Black" pitchFamily="34" charset="0"/>
              </a:rPr>
              <a:t> and after development form </a:t>
            </a:r>
            <a:r>
              <a:rPr lang="en-US" sz="2400" dirty="0" err="1" smtClean="0">
                <a:latin typeface="Arial Black" pitchFamily="34" charset="0"/>
              </a:rPr>
              <a:t>Theileria</a:t>
            </a:r>
            <a:r>
              <a:rPr lang="en-US" sz="2400" dirty="0" smtClean="0">
                <a:latin typeface="Arial Black" pitchFamily="34" charset="0"/>
              </a:rPr>
              <a:t>-like </a:t>
            </a:r>
            <a:r>
              <a:rPr lang="en-US" sz="2400" dirty="0" err="1" smtClean="0">
                <a:latin typeface="Arial Black" pitchFamily="34" charset="0"/>
              </a:rPr>
              <a:t>schizonts</a:t>
            </a:r>
            <a:r>
              <a:rPr lang="en-US" sz="2400" dirty="0" smtClean="0">
                <a:latin typeface="Arial Black" pitchFamily="34" charset="0"/>
              </a:rPr>
              <a:t> in lymphocytes. The </a:t>
            </a:r>
            <a:r>
              <a:rPr lang="en-US" sz="2400" dirty="0" err="1" smtClean="0">
                <a:latin typeface="Arial Black" pitchFamily="34" charset="0"/>
              </a:rPr>
              <a:t>merozoites</a:t>
            </a:r>
            <a:r>
              <a:rPr lang="en-US" sz="2400" dirty="0" smtClean="0">
                <a:latin typeface="Arial Black" pitchFamily="34" charset="0"/>
              </a:rPr>
              <a:t> released from these </a:t>
            </a:r>
            <a:r>
              <a:rPr lang="en-US" sz="2400" dirty="0" err="1" smtClean="0">
                <a:latin typeface="Arial Black" pitchFamily="34" charset="0"/>
              </a:rPr>
              <a:t>schizonts</a:t>
            </a:r>
            <a:r>
              <a:rPr lang="en-US" sz="2400" dirty="0" smtClean="0">
                <a:latin typeface="Arial Black" pitchFamily="34" charset="0"/>
              </a:rPr>
              <a:t> invade red blood cells (RBCs) and transform into </a:t>
            </a:r>
            <a:r>
              <a:rPr lang="en-US" sz="2400" dirty="0" err="1" smtClean="0">
                <a:latin typeface="Arial Black" pitchFamily="34" charset="0"/>
              </a:rPr>
              <a:t>trophozoites</a:t>
            </a:r>
            <a:r>
              <a:rPr lang="en-US" sz="2400" dirty="0" smtClean="0">
                <a:latin typeface="Arial Black" pitchFamily="34" charset="0"/>
              </a:rPr>
              <a:t> which grow and divide into </a:t>
            </a:r>
            <a:r>
              <a:rPr lang="en-US" sz="2400" dirty="0" smtClean="0">
                <a:solidFill>
                  <a:srgbClr val="002060"/>
                </a:solidFill>
                <a:latin typeface="Arial Black" pitchFamily="34" charset="0"/>
              </a:rPr>
              <a:t>pear-shaped tetrad (‘</a:t>
            </a:r>
            <a:r>
              <a:rPr lang="en-US" sz="2400" i="1" dirty="0" smtClean="0">
                <a:solidFill>
                  <a:srgbClr val="002060"/>
                </a:solidFill>
                <a:latin typeface="Arial Black" pitchFamily="34" charset="0"/>
              </a:rPr>
              <a:t>Maltese cross</a:t>
            </a:r>
            <a:r>
              <a:rPr lang="en-US" sz="2400" dirty="0" smtClean="0">
                <a:solidFill>
                  <a:srgbClr val="002060"/>
                </a:solidFill>
                <a:latin typeface="Arial Black" pitchFamily="34" charset="0"/>
              </a:rPr>
              <a:t>’) </a:t>
            </a:r>
            <a:r>
              <a:rPr lang="en-US" sz="2400" dirty="0" err="1" smtClean="0">
                <a:solidFill>
                  <a:srgbClr val="002060"/>
                </a:solidFill>
                <a:latin typeface="Arial Black" pitchFamily="34" charset="0"/>
              </a:rPr>
              <a:t>merozoites</a:t>
            </a:r>
            <a:r>
              <a:rPr lang="en-US" sz="2400" dirty="0" smtClean="0">
                <a:solidFill>
                  <a:srgbClr val="002060"/>
                </a:solidFill>
                <a:latin typeface="Arial Black" pitchFamily="34" charset="0"/>
              </a:rPr>
              <a:t>.</a:t>
            </a:r>
            <a:endParaRPr lang="en-US" sz="2400" dirty="0">
              <a:solidFill>
                <a:srgbClr val="002060"/>
              </a:solidFill>
              <a:latin typeface="Arial Black" pitchFamily="34" charset="0"/>
            </a:endParaRPr>
          </a:p>
        </p:txBody>
      </p:sp>
      <p:pic>
        <p:nvPicPr>
          <p:cNvPr id="4" name="Picture 2" descr="Babesia microti in a thin blood sme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8523" y="4648200"/>
            <a:ext cx="2895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4"/>
          <p:cNvSpPr/>
          <p:nvPr/>
        </p:nvSpPr>
        <p:spPr>
          <a:xfrm>
            <a:off x="4038600" y="6553200"/>
            <a:ext cx="2209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371600" y="6396335"/>
            <a:ext cx="2590800" cy="461665"/>
          </a:xfrm>
          <a:prstGeom prst="rect">
            <a:avLst/>
          </a:prstGeom>
          <a:noFill/>
        </p:spPr>
        <p:txBody>
          <a:bodyPr wrap="square" rtlCol="0">
            <a:spAutoFit/>
          </a:bodyPr>
          <a:lstStyle/>
          <a:p>
            <a:r>
              <a:rPr lang="en-US" sz="2400" i="1" dirty="0" smtClean="0">
                <a:solidFill>
                  <a:srgbClr val="002060"/>
                </a:solidFill>
                <a:latin typeface="Arial Black" pitchFamily="34" charset="0"/>
              </a:rPr>
              <a:t>Maltese cross</a:t>
            </a:r>
            <a:endParaRPr lang="en-US" sz="2400" dirty="0">
              <a:solidFill>
                <a:srgbClr val="002060"/>
              </a:solidFill>
            </a:endParaRPr>
          </a:p>
        </p:txBody>
      </p:sp>
      <p:sp>
        <p:nvSpPr>
          <p:cNvPr id="7" name="Rectangle 4"/>
          <p:cNvSpPr>
            <a:spLocks noChangeArrowheads="1"/>
          </p:cNvSpPr>
          <p:nvPr/>
        </p:nvSpPr>
        <p:spPr bwMode="auto">
          <a:xfrm rot="16200000">
            <a:off x="7906376" y="5677835"/>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9596775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7" y="624110"/>
            <a:ext cx="7058744" cy="5829226"/>
          </a:xfrm>
        </p:spPr>
        <p:txBody>
          <a:bodyPr/>
          <a:lstStyle/>
          <a:p>
            <a:endParaRPr lang="en-IN" dirty="0"/>
          </a:p>
        </p:txBody>
      </p:sp>
      <p:sp>
        <p:nvSpPr>
          <p:cNvPr id="4" name="Rectangle 3"/>
          <p:cNvSpPr/>
          <p:nvPr/>
        </p:nvSpPr>
        <p:spPr>
          <a:xfrm>
            <a:off x="2546445" y="2967335"/>
            <a:ext cx="4051109" cy="923330"/>
          </a:xfrm>
          <a:prstGeom prst="rect">
            <a:avLst/>
          </a:prstGeom>
          <a:noFill/>
        </p:spPr>
        <p:txBody>
          <a:bodyPr wrap="none" lIns="91440" tIns="45720" rIns="91440" bIns="45720">
            <a:spAutoFit/>
          </a:bodyPr>
          <a:lstStyle/>
          <a:p>
            <a:pPr algn="ctr"/>
            <a:r>
              <a:rPr lang="en-IN"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a:t>
            </a:r>
            <a:endParaRPr lang="en-IN"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117100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762000"/>
            <a:ext cx="6477000" cy="6096000"/>
          </a:xfrm>
        </p:spPr>
        <p:txBody>
          <a:bodyPr>
            <a:normAutofit fontScale="25000" lnSpcReduction="20000"/>
          </a:bodyPr>
          <a:lstStyle/>
          <a:p>
            <a:pPr marL="342900" lvl="0" indent="-342900" algn="just"/>
            <a:r>
              <a:rPr lang="en-US" sz="11200" b="1" dirty="0" smtClean="0">
                <a:solidFill>
                  <a:srgbClr val="FF0000"/>
                </a:solidFill>
                <a:latin typeface="Arial Rounded MT Bold" pitchFamily="34" charset="0"/>
              </a:rPr>
              <a:t>Morphology :</a:t>
            </a:r>
          </a:p>
          <a:p>
            <a:pPr marL="342900" lvl="0" indent="-342900" algn="just"/>
            <a:endParaRPr lang="en-US" sz="2800" b="1" dirty="0" smtClean="0">
              <a:latin typeface="Arial Rounded MT Bold" pitchFamily="34" charset="0"/>
            </a:endParaRPr>
          </a:p>
          <a:p>
            <a:pPr marL="1143000" lvl="0" indent="-1143000" algn="just">
              <a:buFont typeface="Courier New" panose="02070309020205020404" pitchFamily="49" charset="0"/>
              <a:buChar char="o"/>
            </a:pPr>
            <a:r>
              <a:rPr lang="en-US" sz="8000" b="1" dirty="0" smtClean="0">
                <a:solidFill>
                  <a:srgbClr val="00B0F0"/>
                </a:solidFill>
                <a:latin typeface="Arial Rounded MT Bold" pitchFamily="34" charset="0"/>
              </a:rPr>
              <a:t>In RBC, the </a:t>
            </a:r>
            <a:r>
              <a:rPr lang="en-US" sz="8000" b="1" dirty="0" err="1" smtClean="0">
                <a:solidFill>
                  <a:srgbClr val="00B0F0"/>
                </a:solidFill>
                <a:latin typeface="Arial Rounded MT Bold" pitchFamily="34" charset="0"/>
              </a:rPr>
              <a:t>piroplasm</a:t>
            </a:r>
            <a:r>
              <a:rPr lang="en-US" sz="8000" b="1" dirty="0" smtClean="0">
                <a:solidFill>
                  <a:srgbClr val="00B0F0"/>
                </a:solidFill>
                <a:latin typeface="Arial Rounded MT Bold" pitchFamily="34" charset="0"/>
              </a:rPr>
              <a:t> stage of </a:t>
            </a:r>
            <a:r>
              <a:rPr lang="en-US" sz="8000" b="1" i="1" dirty="0" smtClean="0">
                <a:solidFill>
                  <a:srgbClr val="00B0F0"/>
                </a:solidFill>
                <a:latin typeface="Arial Rounded MT Bold" pitchFamily="34" charset="0"/>
              </a:rPr>
              <a:t>T. </a:t>
            </a:r>
            <a:r>
              <a:rPr lang="en-US" sz="8000" b="1" i="1" dirty="0" err="1" smtClean="0">
                <a:solidFill>
                  <a:srgbClr val="00B0F0"/>
                </a:solidFill>
                <a:latin typeface="Arial Rounded MT Bold" pitchFamily="34" charset="0"/>
              </a:rPr>
              <a:t>annulata</a:t>
            </a:r>
            <a:r>
              <a:rPr lang="en-US" sz="8000" b="1" dirty="0" smtClean="0">
                <a:solidFill>
                  <a:srgbClr val="00B0F0"/>
                </a:solidFill>
                <a:latin typeface="Arial Rounded MT Bold" pitchFamily="34" charset="0"/>
              </a:rPr>
              <a:t> occurs generally annular or ring shaped whereas </a:t>
            </a:r>
            <a:r>
              <a:rPr lang="en-US" sz="8000" b="1" i="1" dirty="0" smtClean="0">
                <a:solidFill>
                  <a:srgbClr val="00B0F0"/>
                </a:solidFill>
                <a:latin typeface="Arial Rounded MT Bold" pitchFamily="34" charset="0"/>
              </a:rPr>
              <a:t>T. </a:t>
            </a:r>
            <a:r>
              <a:rPr lang="en-US" sz="8000" b="1" i="1" dirty="0" err="1" smtClean="0">
                <a:solidFill>
                  <a:srgbClr val="00B0F0"/>
                </a:solidFill>
                <a:latin typeface="Arial Rounded MT Bold" pitchFamily="34" charset="0"/>
              </a:rPr>
              <a:t>parva</a:t>
            </a:r>
            <a:r>
              <a:rPr lang="en-US" sz="8000" b="1" dirty="0" smtClean="0">
                <a:solidFill>
                  <a:srgbClr val="00B0F0"/>
                </a:solidFill>
                <a:latin typeface="Arial Rounded MT Bold" pitchFamily="34" charset="0"/>
              </a:rPr>
              <a:t> found as rod shaped. Besides, round, comma and oval shaped may also be found. </a:t>
            </a:r>
          </a:p>
          <a:p>
            <a:pPr marL="1143000" lvl="0" indent="-1143000" algn="just">
              <a:buFont typeface="Courier New" panose="02070309020205020404" pitchFamily="49" charset="0"/>
              <a:buChar char="o"/>
            </a:pPr>
            <a:endParaRPr lang="en-US" sz="8000" b="1" dirty="0" smtClean="0">
              <a:solidFill>
                <a:srgbClr val="00B0F0"/>
              </a:solidFill>
              <a:latin typeface="Arial Rounded MT Bold" pitchFamily="34" charset="0"/>
            </a:endParaRPr>
          </a:p>
          <a:p>
            <a:pPr marL="1143000" lvl="0" indent="-1143000" algn="just">
              <a:buFont typeface="Courier New" panose="02070309020205020404" pitchFamily="49" charset="0"/>
              <a:buChar char="o"/>
            </a:pPr>
            <a:r>
              <a:rPr lang="en-US" sz="8000" b="1" dirty="0" smtClean="0">
                <a:solidFill>
                  <a:srgbClr val="0070C0"/>
                </a:solidFill>
                <a:latin typeface="Arial Rounded MT Bold" pitchFamily="34" charset="0"/>
              </a:rPr>
              <a:t>Size – up to 2 µm</a:t>
            </a:r>
          </a:p>
          <a:p>
            <a:pPr marL="1143000" lvl="0" indent="-1143000" algn="just">
              <a:buFont typeface="Courier New" panose="02070309020205020404" pitchFamily="49" charset="0"/>
              <a:buChar char="o"/>
            </a:pPr>
            <a:endParaRPr lang="en-US" sz="8000" b="1" dirty="0" smtClean="0">
              <a:solidFill>
                <a:srgbClr val="FFFF00"/>
              </a:solidFill>
              <a:latin typeface="Arial Rounded MT Bold" pitchFamily="34" charset="0"/>
            </a:endParaRPr>
          </a:p>
          <a:p>
            <a:pPr marL="1143000" lvl="0" indent="-1143000" algn="just">
              <a:buFont typeface="Courier New" panose="02070309020205020404" pitchFamily="49" charset="0"/>
              <a:buChar char="o"/>
            </a:pPr>
            <a:r>
              <a:rPr lang="en-US" sz="8000" b="1" dirty="0" err="1" smtClean="0">
                <a:solidFill>
                  <a:srgbClr val="0070C0"/>
                </a:solidFill>
                <a:latin typeface="Arial Rounded MT Bold" pitchFamily="34" charset="0"/>
              </a:rPr>
              <a:t>Piroplasm</a:t>
            </a:r>
            <a:r>
              <a:rPr lang="en-US" sz="8000" b="1" dirty="0" smtClean="0">
                <a:solidFill>
                  <a:srgbClr val="0070C0"/>
                </a:solidFill>
                <a:latin typeface="Arial Rounded MT Bold" pitchFamily="34" charset="0"/>
              </a:rPr>
              <a:t> stage of </a:t>
            </a:r>
            <a:r>
              <a:rPr lang="en-US" sz="8000" b="1" i="1" dirty="0" err="1" smtClean="0">
                <a:solidFill>
                  <a:srgbClr val="0070C0"/>
                </a:solidFill>
                <a:latin typeface="Arial Rounded MT Bold" pitchFamily="34" charset="0"/>
              </a:rPr>
              <a:t>Theileria</a:t>
            </a:r>
            <a:r>
              <a:rPr lang="en-US" sz="8000" b="1" dirty="0" smtClean="0">
                <a:solidFill>
                  <a:srgbClr val="0070C0"/>
                </a:solidFill>
                <a:latin typeface="Arial Rounded MT Bold" pitchFamily="34" charset="0"/>
              </a:rPr>
              <a:t> mostly occur single  inside erythrocytes  but may  be  occur more in number.</a:t>
            </a:r>
          </a:p>
          <a:p>
            <a:pPr marL="1143000" lvl="0" indent="-1143000" algn="just">
              <a:lnSpc>
                <a:spcPct val="200000"/>
              </a:lnSpc>
              <a:buFont typeface="Courier New" panose="02070309020205020404" pitchFamily="49" charset="0"/>
              <a:buChar char="o"/>
            </a:pPr>
            <a:r>
              <a:rPr lang="en-US" sz="8000" b="1" dirty="0" smtClean="0">
                <a:solidFill>
                  <a:srgbClr val="7030A0"/>
                </a:solidFill>
                <a:latin typeface="Arial Rounded MT Bold" pitchFamily="34" charset="0"/>
              </a:rPr>
              <a:t>With Giemsa stain, the organism shows blue cytoplasm with red chromatin dot at one end.</a:t>
            </a:r>
          </a:p>
          <a:p>
            <a:pPr marL="1143000" lvl="0" indent="-1143000" algn="just">
              <a:lnSpc>
                <a:spcPct val="200000"/>
              </a:lnSpc>
              <a:buFont typeface="Courier New" panose="02070309020205020404" pitchFamily="49" charset="0"/>
              <a:buChar char="o"/>
            </a:pPr>
            <a:endParaRPr lang="en-US" sz="8000" b="1" dirty="0" smtClean="0">
              <a:solidFill>
                <a:srgbClr val="7030A0"/>
              </a:solidFill>
              <a:latin typeface="Arial Rounded MT Bold" pitchFamily="34" charset="0"/>
            </a:endParaRPr>
          </a:p>
          <a:p>
            <a:pPr marL="1143000" lvl="0" indent="-1143000" algn="just">
              <a:lnSpc>
                <a:spcPct val="200000"/>
              </a:lnSpc>
              <a:buFont typeface="Courier New" panose="02070309020205020404" pitchFamily="49" charset="0"/>
              <a:buChar char="o"/>
            </a:pPr>
            <a:endParaRPr lang="en-US" sz="8000" b="1" dirty="0" smtClean="0">
              <a:latin typeface="Arial Rounded MT Bold" pitchFamily="34" charset="0"/>
            </a:endParaRPr>
          </a:p>
          <a:p>
            <a:pPr lvl="0" algn="just">
              <a:lnSpc>
                <a:spcPct val="200000"/>
              </a:lnSpc>
              <a:buFont typeface="Wingdings" pitchFamily="2" charset="2"/>
              <a:buChar char="v"/>
            </a:pPr>
            <a:endParaRPr lang="en-US" sz="6000" b="1" dirty="0" smtClean="0">
              <a:latin typeface="Arial Rounded MT Bold" pitchFamily="34" charset="0"/>
            </a:endParaRPr>
          </a:p>
        </p:txBody>
      </p:sp>
      <p:pic>
        <p:nvPicPr>
          <p:cNvPr id="2050" name="Picture 2"/>
          <p:cNvPicPr>
            <a:picLocks noChangeAspect="1" noChangeArrowheads="1"/>
          </p:cNvPicPr>
          <p:nvPr/>
        </p:nvPicPr>
        <p:blipFill>
          <a:blip r:embed="rId3"/>
          <a:srcRect/>
          <a:stretch>
            <a:fillRect/>
          </a:stretch>
        </p:blipFill>
        <p:spPr bwMode="auto">
          <a:xfrm rot="10800000">
            <a:off x="6553200" y="2971800"/>
            <a:ext cx="2590800" cy="1828800"/>
          </a:xfrm>
          <a:prstGeom prst="rect">
            <a:avLst/>
          </a:prstGeom>
          <a:noFill/>
          <a:ln w="9525">
            <a:noFill/>
            <a:miter lim="800000"/>
            <a:headEnd/>
            <a:tailEnd/>
          </a:ln>
          <a:effectLst/>
        </p:spPr>
      </p:pic>
      <p:sp>
        <p:nvSpPr>
          <p:cNvPr id="5"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18107655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FFC000"/>
                </a:solidFill>
                <a:latin typeface="Arial Rounded MT Bold" pitchFamily="34" charset="0"/>
              </a:rPr>
              <a:t>Genus: </a:t>
            </a:r>
            <a:r>
              <a:rPr lang="en-US" sz="3200" i="1" dirty="0" err="1" smtClean="0">
                <a:solidFill>
                  <a:srgbClr val="FFC000"/>
                </a:solidFill>
                <a:latin typeface="Arial Rounded MT Bold" pitchFamily="34" charset="0"/>
              </a:rPr>
              <a:t>Theileria</a:t>
            </a:r>
            <a:endParaRPr lang="en-US" sz="3200" i="1" dirty="0">
              <a:solidFill>
                <a:srgbClr val="FFC000"/>
              </a:solidFill>
              <a:latin typeface="Arial Rounded MT Bold" pitchFamily="34" charset="0"/>
            </a:endParaRPr>
          </a:p>
        </p:txBody>
      </p:sp>
      <p:sp>
        <p:nvSpPr>
          <p:cNvPr id="3" name="Subtitle 2"/>
          <p:cNvSpPr>
            <a:spLocks noGrp="1"/>
          </p:cNvSpPr>
          <p:nvPr>
            <p:ph type="subTitle" idx="1"/>
          </p:nvPr>
        </p:nvSpPr>
        <p:spPr>
          <a:xfrm>
            <a:off x="0" y="457200"/>
            <a:ext cx="6400800" cy="6400800"/>
          </a:xfrm>
        </p:spPr>
        <p:txBody>
          <a:bodyPr>
            <a:normAutofit fontScale="77500" lnSpcReduction="20000"/>
          </a:bodyPr>
          <a:lstStyle/>
          <a:p>
            <a:pPr marL="342900" lvl="0" indent="-342900" algn="just"/>
            <a:r>
              <a:rPr lang="en-US" sz="4000" b="1" dirty="0" err="1" smtClean="0">
                <a:solidFill>
                  <a:srgbClr val="FF0000"/>
                </a:solidFill>
                <a:latin typeface="Arial Rounded MT Bold" pitchFamily="34" charset="0"/>
              </a:rPr>
              <a:t>Schizont</a:t>
            </a:r>
            <a:r>
              <a:rPr lang="en-US" sz="4000" b="1" dirty="0" smtClean="0">
                <a:solidFill>
                  <a:srgbClr val="FF0000"/>
                </a:solidFill>
                <a:latin typeface="Arial Rounded MT Bold" pitchFamily="34" charset="0"/>
              </a:rPr>
              <a:t> stage :-</a:t>
            </a:r>
          </a:p>
          <a:p>
            <a:pPr marL="457200" lvl="0" indent="-457200" algn="just">
              <a:buFont typeface="Courier New" panose="02070309020205020404" pitchFamily="49" charset="0"/>
              <a:buChar char="o"/>
            </a:pPr>
            <a:r>
              <a:rPr lang="en-US" sz="3100" b="1" dirty="0" smtClean="0">
                <a:solidFill>
                  <a:srgbClr val="0070C0"/>
                </a:solidFill>
                <a:latin typeface="Arial Rounded MT Bold" pitchFamily="34" charset="0"/>
              </a:rPr>
              <a:t>Found in</a:t>
            </a:r>
            <a:r>
              <a:rPr lang="x-none" sz="3100" b="1" dirty="0" smtClean="0">
                <a:solidFill>
                  <a:srgbClr val="0070C0"/>
                </a:solidFill>
                <a:latin typeface="Arial Rounded MT Bold" pitchFamily="34" charset="0"/>
              </a:rPr>
              <a:t> cytoplasm of the lymphocytes in the </a:t>
            </a:r>
            <a:r>
              <a:rPr lang="en-US" sz="3100" b="1" dirty="0" smtClean="0">
                <a:solidFill>
                  <a:srgbClr val="0070C0"/>
                </a:solidFill>
                <a:latin typeface="Arial Rounded MT Bold" pitchFamily="34" charset="0"/>
              </a:rPr>
              <a:t> infected </a:t>
            </a:r>
            <a:r>
              <a:rPr lang="x-none" sz="3100" b="1" dirty="0" smtClean="0">
                <a:solidFill>
                  <a:srgbClr val="0070C0"/>
                </a:solidFill>
                <a:latin typeface="Arial Rounded MT Bold" pitchFamily="34" charset="0"/>
              </a:rPr>
              <a:t>lymph node</a:t>
            </a:r>
            <a:r>
              <a:rPr lang="en-US" sz="3100" b="1" dirty="0" smtClean="0">
                <a:solidFill>
                  <a:srgbClr val="0070C0"/>
                </a:solidFill>
                <a:latin typeface="Arial Rounded MT Bold" pitchFamily="34" charset="0"/>
              </a:rPr>
              <a:t>s</a:t>
            </a:r>
            <a:r>
              <a:rPr lang="x-none" sz="3100" b="1" dirty="0" smtClean="0">
                <a:solidFill>
                  <a:srgbClr val="0070C0"/>
                </a:solidFill>
                <a:latin typeface="Arial Rounded MT Bold" pitchFamily="34" charset="0"/>
              </a:rPr>
              <a:t> and spleen</a:t>
            </a:r>
            <a:r>
              <a:rPr lang="en-US" sz="3100" b="1" dirty="0" smtClean="0">
                <a:solidFill>
                  <a:srgbClr val="0070C0"/>
                </a:solidFill>
                <a:latin typeface="Arial Rounded MT Bold" pitchFamily="34" charset="0"/>
              </a:rPr>
              <a:t>.</a:t>
            </a:r>
          </a:p>
          <a:p>
            <a:pPr marL="457200" lvl="0" indent="-457200" algn="just">
              <a:buFont typeface="Courier New" panose="02070309020205020404" pitchFamily="49" charset="0"/>
              <a:buChar char="o"/>
            </a:pPr>
            <a:endParaRPr lang="en-US" sz="2800" b="1" dirty="0" smtClean="0">
              <a:solidFill>
                <a:srgbClr val="0070C0"/>
              </a:solidFill>
              <a:latin typeface="Arial Rounded MT Bold" pitchFamily="34" charset="0"/>
            </a:endParaRPr>
          </a:p>
          <a:p>
            <a:pPr marL="457200" lvl="0" indent="-457200" algn="just">
              <a:buFont typeface="Courier New" panose="02070309020205020404" pitchFamily="49" charset="0"/>
              <a:buChar char="o"/>
            </a:pPr>
            <a:r>
              <a:rPr lang="en-US" sz="3100" b="1" dirty="0" smtClean="0">
                <a:latin typeface="Arial Rounded MT Bold" pitchFamily="34" charset="0"/>
              </a:rPr>
              <a:t>Two types of </a:t>
            </a:r>
            <a:r>
              <a:rPr lang="en-US" sz="3100" b="1" dirty="0" err="1" smtClean="0">
                <a:latin typeface="Arial Rounded MT Bold" pitchFamily="34" charset="0"/>
              </a:rPr>
              <a:t>schizonts</a:t>
            </a:r>
            <a:r>
              <a:rPr lang="en-US" sz="3100" b="1" dirty="0" smtClean="0">
                <a:latin typeface="Arial Rounded MT Bold" pitchFamily="34" charset="0"/>
              </a:rPr>
              <a:t>  found - </a:t>
            </a:r>
            <a:r>
              <a:rPr lang="en-US" sz="3100" b="1" dirty="0" err="1" smtClean="0">
                <a:latin typeface="Arial Rounded MT Bold" pitchFamily="34" charset="0"/>
              </a:rPr>
              <a:t>macroschizonts</a:t>
            </a:r>
            <a:r>
              <a:rPr lang="en-US" sz="3100" b="1" dirty="0" smtClean="0">
                <a:latin typeface="Arial Rounded MT Bold" pitchFamily="34" charset="0"/>
              </a:rPr>
              <a:t> and  </a:t>
            </a:r>
            <a:r>
              <a:rPr lang="en-US" sz="3100" b="1" dirty="0" err="1" smtClean="0">
                <a:latin typeface="Arial Rounded MT Bold" pitchFamily="34" charset="0"/>
              </a:rPr>
              <a:t>microschizonts</a:t>
            </a:r>
            <a:r>
              <a:rPr lang="en-US" sz="3100" b="1" dirty="0" smtClean="0">
                <a:latin typeface="Arial Rounded MT Bold" pitchFamily="34" charset="0"/>
              </a:rPr>
              <a:t>.</a:t>
            </a:r>
          </a:p>
          <a:p>
            <a:pPr marL="457200" lvl="0" indent="-457200" algn="just">
              <a:buFont typeface="Courier New" panose="02070309020205020404" pitchFamily="49" charset="0"/>
              <a:buChar char="o"/>
            </a:pPr>
            <a:endParaRPr lang="en-US" sz="3400" b="1" dirty="0" smtClean="0">
              <a:latin typeface="Arial Rounded MT Bold" pitchFamily="34" charset="0"/>
            </a:endParaRPr>
          </a:p>
          <a:p>
            <a:pPr marL="457200" lvl="0" indent="-457200" algn="just">
              <a:buFont typeface="Courier New" panose="02070309020205020404" pitchFamily="49" charset="0"/>
              <a:buChar char="o"/>
            </a:pPr>
            <a:r>
              <a:rPr lang="en-US" sz="3100" b="1" dirty="0" err="1" smtClean="0">
                <a:solidFill>
                  <a:srgbClr val="00B0F0"/>
                </a:solidFill>
                <a:latin typeface="Arial Rounded MT Bold" pitchFamily="34" charset="0"/>
              </a:rPr>
              <a:t>Macoschizonts</a:t>
            </a:r>
            <a:r>
              <a:rPr lang="en-US" sz="3100" b="1" dirty="0" smtClean="0">
                <a:solidFill>
                  <a:srgbClr val="00B0F0"/>
                </a:solidFill>
                <a:latin typeface="Arial Rounded MT Bold" pitchFamily="34" charset="0"/>
              </a:rPr>
              <a:t> are 2-16 µm (average 8 µm) in size containing about 8 nuclei</a:t>
            </a:r>
            <a:r>
              <a:rPr lang="en-US" sz="3100" b="1" dirty="0" smtClean="0">
                <a:solidFill>
                  <a:srgbClr val="FFFF00"/>
                </a:solidFill>
                <a:latin typeface="Arial Rounded MT Bold" pitchFamily="34" charset="0"/>
              </a:rPr>
              <a:t>. </a:t>
            </a:r>
          </a:p>
          <a:p>
            <a:pPr marL="457200" lvl="0" indent="-457200" algn="just">
              <a:buFont typeface="Courier New" panose="02070309020205020404" pitchFamily="49" charset="0"/>
              <a:buChar char="o"/>
            </a:pPr>
            <a:endParaRPr lang="en-US" sz="3100" b="1" dirty="0" smtClean="0">
              <a:latin typeface="Arial Rounded MT Bold" pitchFamily="34" charset="0"/>
            </a:endParaRPr>
          </a:p>
          <a:p>
            <a:pPr marL="457200" lvl="0" indent="-457200" algn="just">
              <a:buFont typeface="Courier New" panose="02070309020205020404" pitchFamily="49" charset="0"/>
              <a:buChar char="o"/>
            </a:pPr>
            <a:r>
              <a:rPr lang="en-US" sz="3100" b="1" dirty="0" smtClean="0">
                <a:solidFill>
                  <a:srgbClr val="002060"/>
                </a:solidFill>
                <a:latin typeface="Arial Rounded MT Bold" pitchFamily="34" charset="0"/>
              </a:rPr>
              <a:t>M</a:t>
            </a:r>
            <a:r>
              <a:rPr lang="x-none" sz="3100" b="1" dirty="0" smtClean="0">
                <a:solidFill>
                  <a:srgbClr val="002060"/>
                </a:solidFill>
                <a:latin typeface="Arial Rounded MT Bold" pitchFamily="34" charset="0"/>
              </a:rPr>
              <a:t>acroschizonts</a:t>
            </a:r>
            <a:r>
              <a:rPr lang="en-US" sz="3100" b="1" dirty="0" smtClean="0">
                <a:solidFill>
                  <a:srgbClr val="002060"/>
                </a:solidFill>
                <a:latin typeface="Arial Rounded MT Bold" pitchFamily="34" charset="0"/>
              </a:rPr>
              <a:t> </a:t>
            </a:r>
            <a:r>
              <a:rPr lang="x-none" sz="3100" b="1" dirty="0" smtClean="0">
                <a:solidFill>
                  <a:srgbClr val="002060"/>
                </a:solidFill>
                <a:latin typeface="Arial Rounded MT Bold" pitchFamily="34" charset="0"/>
              </a:rPr>
              <a:t>take stain blue after smear preparation </a:t>
            </a:r>
            <a:r>
              <a:rPr lang="en-US" sz="3100" b="1" dirty="0" smtClean="0">
                <a:solidFill>
                  <a:srgbClr val="002060"/>
                </a:solidFill>
                <a:latin typeface="Arial Rounded MT Bold" pitchFamily="34" charset="0"/>
              </a:rPr>
              <a:t>and  called </a:t>
            </a:r>
            <a:r>
              <a:rPr lang="x-none" sz="3100" b="1" u="sng" dirty="0" smtClean="0">
                <a:solidFill>
                  <a:srgbClr val="002060"/>
                </a:solidFill>
                <a:latin typeface="Arial Rounded MT Bold" pitchFamily="34" charset="0"/>
              </a:rPr>
              <a:t>Koch’s blue bodies.</a:t>
            </a:r>
            <a:endParaRPr lang="en-US" sz="3100" b="1" u="sng" dirty="0" smtClean="0">
              <a:solidFill>
                <a:srgbClr val="002060"/>
              </a:solidFill>
              <a:latin typeface="Arial Rounded MT Bold" pitchFamily="34" charset="0"/>
            </a:endParaRPr>
          </a:p>
          <a:p>
            <a:pPr marL="457200" lvl="0" indent="-457200" algn="just">
              <a:buFont typeface="Courier New" panose="02070309020205020404" pitchFamily="49" charset="0"/>
              <a:buChar char="o"/>
            </a:pPr>
            <a:endParaRPr lang="en-US" sz="3100" b="1" dirty="0" smtClean="0">
              <a:solidFill>
                <a:srgbClr val="FFFF00"/>
              </a:solidFill>
              <a:latin typeface="Arial Rounded MT Bold" pitchFamily="34" charset="0"/>
            </a:endParaRPr>
          </a:p>
          <a:p>
            <a:pPr marL="457200" lvl="0" indent="-457200" algn="just">
              <a:buFont typeface="Courier New" panose="02070309020205020404" pitchFamily="49" charset="0"/>
              <a:buChar char="o"/>
            </a:pPr>
            <a:r>
              <a:rPr lang="en-US" sz="3100" b="1" dirty="0" err="1" smtClean="0">
                <a:solidFill>
                  <a:srgbClr val="0070C0"/>
                </a:solidFill>
                <a:latin typeface="Arial Rounded MT Bold" pitchFamily="34" charset="0"/>
              </a:rPr>
              <a:t>Microschizonts</a:t>
            </a:r>
            <a:r>
              <a:rPr lang="en-US" sz="3100" b="1" dirty="0" smtClean="0">
                <a:solidFill>
                  <a:srgbClr val="0070C0"/>
                </a:solidFill>
                <a:latin typeface="Arial Rounded MT Bold" pitchFamily="34" charset="0"/>
              </a:rPr>
              <a:t> are similar in size but contain 30-120 nuclei.</a:t>
            </a:r>
          </a:p>
          <a:p>
            <a:pPr marL="342900" lvl="0" indent="-342900" algn="just">
              <a:lnSpc>
                <a:spcPct val="200000"/>
              </a:lnSpc>
              <a:buFont typeface="Wingdings" pitchFamily="2" charset="2"/>
              <a:buChar char="v"/>
            </a:pPr>
            <a:endParaRPr lang="en-US" sz="2800" b="1" dirty="0" smtClean="0">
              <a:solidFill>
                <a:srgbClr val="0070C0"/>
              </a:solidFill>
              <a:latin typeface="Arial Rounded MT Bold" pitchFamily="34" charset="0"/>
            </a:endParaRPr>
          </a:p>
          <a:p>
            <a:pPr marL="342900" lvl="0" indent="-342900" algn="just">
              <a:lnSpc>
                <a:spcPct val="200000"/>
              </a:lnSpc>
              <a:buFont typeface="Wingdings" pitchFamily="2" charset="2"/>
              <a:buChar char="v"/>
            </a:pPr>
            <a:endParaRPr lang="en-US" sz="2800" b="1" dirty="0" smtClean="0">
              <a:latin typeface="Arial Rounded MT Bold" pitchFamily="34" charset="0"/>
            </a:endParaRPr>
          </a:p>
          <a:p>
            <a:pPr marL="342900" lvl="0" indent="-342900" algn="just">
              <a:lnSpc>
                <a:spcPct val="200000"/>
              </a:lnSpc>
            </a:pPr>
            <a:endParaRPr lang="en-US" sz="2800" b="1" dirty="0" smtClean="0">
              <a:latin typeface="Arial Rounded MT Bold" pitchFamily="34" charset="0"/>
            </a:endParaRPr>
          </a:p>
          <a:p>
            <a:pPr lvl="0" algn="just">
              <a:lnSpc>
                <a:spcPct val="200000"/>
              </a:lnSpc>
              <a:buFont typeface="Wingdings" pitchFamily="2" charset="2"/>
              <a:buChar char="v"/>
            </a:pPr>
            <a:endParaRPr lang="en-US" sz="2400" b="1" dirty="0" smtClean="0">
              <a:latin typeface="Arial Rounded MT Bold" pitchFamily="34" charset="0"/>
            </a:endParaRPr>
          </a:p>
        </p:txBody>
      </p:sp>
      <p:pic>
        <p:nvPicPr>
          <p:cNvPr id="3074" name="Picture 2" descr="G:\schizont.jfif"/>
          <p:cNvPicPr>
            <a:picLocks noChangeAspect="1" noChangeArrowheads="1"/>
          </p:cNvPicPr>
          <p:nvPr/>
        </p:nvPicPr>
        <p:blipFill>
          <a:blip r:embed="rId2"/>
          <a:srcRect/>
          <a:stretch>
            <a:fillRect/>
          </a:stretch>
        </p:blipFill>
        <p:spPr bwMode="auto">
          <a:xfrm>
            <a:off x="6477000" y="2362200"/>
            <a:ext cx="2667000" cy="3048000"/>
          </a:xfrm>
          <a:prstGeom prst="rect">
            <a:avLst/>
          </a:prstGeom>
          <a:noFill/>
        </p:spPr>
      </p:pic>
      <p:sp>
        <p:nvSpPr>
          <p:cNvPr id="5" name="Right Arrow 4"/>
          <p:cNvSpPr/>
          <p:nvPr/>
        </p:nvSpPr>
        <p:spPr>
          <a:xfrm rot="5400000">
            <a:off x="7886700" y="2552700"/>
            <a:ext cx="1371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268206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lvl="0" algn="just">
              <a:lnSpc>
                <a:spcPct val="200000"/>
              </a:lnSpc>
            </a:pPr>
            <a:r>
              <a:rPr lang="en-US" sz="2400" b="1" dirty="0" smtClean="0">
                <a:latin typeface="Arial Rounded MT Bold" pitchFamily="34" charset="0"/>
              </a:rPr>
              <a:t>           </a:t>
            </a:r>
            <a:r>
              <a:rPr lang="en-US" sz="3600" b="1" dirty="0" smtClean="0">
                <a:solidFill>
                  <a:srgbClr val="FF0000"/>
                </a:solidFill>
                <a:latin typeface="Arial Black" pitchFamily="34" charset="0"/>
              </a:rPr>
              <a:t>Vector:</a:t>
            </a:r>
          </a:p>
          <a:p>
            <a:pPr lvl="0" algn="just">
              <a:lnSpc>
                <a:spcPct val="200000"/>
              </a:lnSpc>
            </a:pPr>
            <a:r>
              <a:rPr lang="en-US" sz="2800" b="1" i="1" dirty="0" smtClean="0">
                <a:latin typeface="Arial Rounded MT Bold" pitchFamily="34" charset="0"/>
              </a:rPr>
              <a:t>     </a:t>
            </a:r>
            <a:r>
              <a:rPr lang="en-US" sz="2800" b="1" i="1" dirty="0" err="1" smtClean="0">
                <a:latin typeface="Arial Rounded MT Bold" pitchFamily="34" charset="0"/>
              </a:rPr>
              <a:t>Theileria</a:t>
            </a:r>
            <a:r>
              <a:rPr lang="en-US" sz="2800" b="1" i="1" dirty="0" smtClean="0">
                <a:latin typeface="Arial Rounded MT Bold" pitchFamily="34" charset="0"/>
              </a:rPr>
              <a:t>  </a:t>
            </a:r>
            <a:r>
              <a:rPr lang="en-US" sz="2800" b="1" dirty="0" smtClean="0">
                <a:latin typeface="Arial Rounded MT Bold" pitchFamily="34" charset="0"/>
              </a:rPr>
              <a:t>species are  transmitted by </a:t>
            </a:r>
            <a:r>
              <a:rPr lang="en-US" sz="2800" b="1" dirty="0" err="1" smtClean="0">
                <a:latin typeface="Arial Rounded MT Bold" pitchFamily="34" charset="0"/>
              </a:rPr>
              <a:t>Ixodid</a:t>
            </a:r>
            <a:r>
              <a:rPr lang="en-US" sz="2800" b="1" dirty="0" smtClean="0">
                <a:latin typeface="Arial Rounded MT Bold" pitchFamily="34" charset="0"/>
              </a:rPr>
              <a:t> ticks.</a:t>
            </a:r>
          </a:p>
        </p:txBody>
      </p:sp>
      <p:pic>
        <p:nvPicPr>
          <p:cNvPr id="4098" name="Picture 2" descr="G:\tick infested animal.jfif"/>
          <p:cNvPicPr>
            <a:picLocks noChangeAspect="1" noChangeArrowheads="1"/>
          </p:cNvPicPr>
          <p:nvPr/>
        </p:nvPicPr>
        <p:blipFill>
          <a:blip r:embed="rId2"/>
          <a:srcRect/>
          <a:stretch>
            <a:fillRect/>
          </a:stretch>
        </p:blipFill>
        <p:spPr bwMode="auto">
          <a:xfrm>
            <a:off x="1143000" y="2971800"/>
            <a:ext cx="5334000" cy="3452812"/>
          </a:xfrm>
          <a:prstGeom prst="rect">
            <a:avLst/>
          </a:prstGeom>
          <a:noFill/>
        </p:spPr>
      </p:pic>
      <p:pic>
        <p:nvPicPr>
          <p:cNvPr id="7" name="Picture 3" descr="G:\tick hyaloma.jfif"/>
          <p:cNvPicPr>
            <a:picLocks noChangeAspect="1" noChangeArrowheads="1"/>
          </p:cNvPicPr>
          <p:nvPr/>
        </p:nvPicPr>
        <p:blipFill>
          <a:blip r:embed="rId3"/>
          <a:srcRect/>
          <a:stretch>
            <a:fillRect/>
          </a:stretch>
        </p:blipFill>
        <p:spPr bwMode="auto">
          <a:xfrm>
            <a:off x="6629401" y="3810000"/>
            <a:ext cx="2514600" cy="2438400"/>
          </a:xfrm>
          <a:prstGeom prst="rect">
            <a:avLst/>
          </a:prstGeom>
          <a:noFill/>
        </p:spPr>
      </p:pic>
      <p:sp>
        <p:nvSpPr>
          <p:cNvPr id="6"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817553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lvl="0" algn="just">
              <a:lnSpc>
                <a:spcPct val="200000"/>
              </a:lnSpc>
            </a:pPr>
            <a:endParaRPr lang="en-US" sz="2400" b="1" dirty="0" smtClean="0">
              <a:latin typeface="Arial Rounded MT Bold" pitchFamily="34" charset="0"/>
            </a:endParaRPr>
          </a:p>
        </p:txBody>
      </p:sp>
      <p:graphicFrame>
        <p:nvGraphicFramePr>
          <p:cNvPr id="4" name="Table 3"/>
          <p:cNvGraphicFramePr>
            <a:graphicFrameLocks noGrp="1"/>
          </p:cNvGraphicFramePr>
          <p:nvPr/>
        </p:nvGraphicFramePr>
        <p:xfrm>
          <a:off x="0" y="685799"/>
          <a:ext cx="8915400" cy="5994132"/>
        </p:xfrm>
        <a:graphic>
          <a:graphicData uri="http://schemas.openxmlformats.org/drawingml/2006/table">
            <a:tbl>
              <a:tblPr firstRow="1" bandRow="1">
                <a:tableStyleId>{5C22544A-7EE6-4342-B048-85BDC9FD1C3A}</a:tableStyleId>
              </a:tblPr>
              <a:tblGrid>
                <a:gridCol w="1905000"/>
                <a:gridCol w="1828800"/>
                <a:gridCol w="2590800"/>
                <a:gridCol w="2590800"/>
              </a:tblGrid>
              <a:tr h="1063268">
                <a:tc>
                  <a:txBody>
                    <a:bodyPr/>
                    <a:lstStyle/>
                    <a:p>
                      <a:r>
                        <a:rPr lang="en-US" sz="2000" dirty="0" smtClean="0">
                          <a:latin typeface="Arial Black" pitchFamily="34" charset="0"/>
                        </a:rPr>
                        <a:t>Species</a:t>
                      </a:r>
                      <a:endParaRPr lang="en-US" sz="2000" dirty="0">
                        <a:latin typeface="Arial Black" pitchFamily="34" charset="0"/>
                      </a:endParaRPr>
                    </a:p>
                  </a:txBody>
                  <a:tcPr/>
                </a:tc>
                <a:tc>
                  <a:txBody>
                    <a:bodyPr/>
                    <a:lstStyle/>
                    <a:p>
                      <a:pPr algn="ctr"/>
                      <a:r>
                        <a:rPr lang="en-US" sz="2000" b="1" dirty="0" smtClean="0">
                          <a:solidFill>
                            <a:srgbClr val="FFFF00"/>
                          </a:solidFill>
                          <a:latin typeface="Arial Black" pitchFamily="34" charset="0"/>
                        </a:rPr>
                        <a:t>Definitive</a:t>
                      </a:r>
                      <a:r>
                        <a:rPr lang="en-US" sz="2000" b="1" baseline="0" dirty="0" smtClean="0">
                          <a:solidFill>
                            <a:srgbClr val="FFFF00"/>
                          </a:solidFill>
                          <a:latin typeface="Arial Black" pitchFamily="34" charset="0"/>
                        </a:rPr>
                        <a:t> host</a:t>
                      </a:r>
                      <a:endParaRPr lang="en-US" sz="2000" b="1" dirty="0">
                        <a:solidFill>
                          <a:srgbClr val="FFFF00"/>
                        </a:solidFill>
                        <a:latin typeface="Arial Black" pitchFamily="34" charset="0"/>
                      </a:endParaRPr>
                    </a:p>
                  </a:txBody>
                  <a:tcPr/>
                </a:tc>
                <a:tc>
                  <a:txBody>
                    <a:bodyPr/>
                    <a:lstStyle/>
                    <a:p>
                      <a:pPr algn="ctr"/>
                      <a:r>
                        <a:rPr lang="en-US" sz="2000" dirty="0" smtClean="0">
                          <a:latin typeface="Arial Black" pitchFamily="34" charset="0"/>
                        </a:rPr>
                        <a:t>Vector</a:t>
                      </a:r>
                      <a:endParaRPr lang="en-US" sz="2000" dirty="0">
                        <a:latin typeface="Arial Black"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latin typeface="Arial Black" pitchFamily="34" charset="0"/>
                        </a:rPr>
                        <a:t>Disease</a:t>
                      </a:r>
                      <a:endParaRPr lang="en-US" sz="2000" dirty="0">
                        <a:latin typeface="Arial Black" pitchFamily="34" charset="0"/>
                      </a:endParaRPr>
                    </a:p>
                  </a:txBody>
                  <a:tcPr>
                    <a:lnL w="12700" cap="flat" cmpd="sng" algn="ctr">
                      <a:solidFill>
                        <a:schemeClr val="tx1"/>
                      </a:solidFill>
                      <a:prstDash val="solid"/>
                      <a:round/>
                      <a:headEnd type="none" w="med" len="med"/>
                      <a:tailEnd type="none" w="med" len="med"/>
                    </a:lnL>
                  </a:tcPr>
                </a:tc>
              </a:tr>
              <a:tr h="2211594">
                <a:tc>
                  <a:txBody>
                    <a:bodyPr/>
                    <a:lstStyle/>
                    <a:p>
                      <a:pPr marL="60325" marR="433070">
                        <a:lnSpc>
                          <a:spcPct val="104000"/>
                        </a:lnSpc>
                        <a:spcBef>
                          <a:spcPts val="135"/>
                        </a:spcBef>
                        <a:spcAft>
                          <a:spcPts val="0"/>
                        </a:spcAft>
                      </a:pPr>
                      <a:r>
                        <a:rPr lang="en-US" sz="2000" i="1" dirty="0" err="1">
                          <a:solidFill>
                            <a:srgbClr val="7030A0"/>
                          </a:solidFill>
                          <a:latin typeface="Arial Black" pitchFamily="34" charset="0"/>
                          <a:ea typeface="Times New Roman"/>
                          <a:cs typeface="Times New Roman"/>
                        </a:rPr>
                        <a:t>Theileria</a:t>
                      </a:r>
                      <a:r>
                        <a:rPr lang="en-US" sz="2000" i="1" dirty="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annulata</a:t>
                      </a:r>
                      <a:endParaRPr lang="en-US" sz="2000" dirty="0">
                        <a:solidFill>
                          <a:srgbClr val="7030A0"/>
                        </a:solidFill>
                        <a:latin typeface="Arial Black" pitchFamily="34" charset="0"/>
                        <a:ea typeface="Times New Roman"/>
                        <a:cs typeface="Times New Roman"/>
                      </a:endParaRPr>
                    </a:p>
                  </a:txBody>
                  <a:tcPr marL="0" marR="0" marT="0" marB="0"/>
                </a:tc>
                <a:tc>
                  <a:txBody>
                    <a:bodyPr/>
                    <a:lstStyle/>
                    <a:p>
                      <a:pPr marL="60325" marR="269240">
                        <a:lnSpc>
                          <a:spcPct val="104000"/>
                        </a:lnSpc>
                        <a:spcBef>
                          <a:spcPts val="135"/>
                        </a:spcBef>
                        <a:spcAft>
                          <a:spcPts val="0"/>
                        </a:spcAft>
                      </a:pPr>
                      <a:r>
                        <a:rPr lang="en-US" sz="2000" dirty="0">
                          <a:solidFill>
                            <a:srgbClr val="7030A0"/>
                          </a:solidFill>
                          <a:latin typeface="Arial Black" pitchFamily="34" charset="0"/>
                          <a:ea typeface="Times New Roman"/>
                          <a:cs typeface="Times New Roman"/>
                        </a:rPr>
                        <a:t>Cattle and bu</a:t>
                      </a:r>
                      <a:r>
                        <a:rPr lang="en-US" sz="2000" spc="-20" dirty="0">
                          <a:solidFill>
                            <a:srgbClr val="7030A0"/>
                          </a:solidFill>
                          <a:latin typeface="Arial Black" pitchFamily="34" charset="0"/>
                          <a:ea typeface="Times New Roman"/>
                          <a:cs typeface="Times New Roman"/>
                        </a:rPr>
                        <a:t>f</a:t>
                      </a:r>
                      <a:r>
                        <a:rPr lang="en-US" sz="2000" dirty="0">
                          <a:solidFill>
                            <a:srgbClr val="7030A0"/>
                          </a:solidFill>
                          <a:latin typeface="Arial Black" pitchFamily="34" charset="0"/>
                          <a:ea typeface="Times New Roman"/>
                          <a:cs typeface="Times New Roman"/>
                        </a:rPr>
                        <a:t>falo</a:t>
                      </a:r>
                    </a:p>
                  </a:txBody>
                  <a:tcPr marL="0" marR="0" marT="0" marB="0"/>
                </a:tc>
                <a:tc>
                  <a:txBody>
                    <a:bodyPr/>
                    <a:lstStyle/>
                    <a:p>
                      <a:pPr marL="60325" marR="546735" algn="just">
                        <a:lnSpc>
                          <a:spcPct val="104000"/>
                        </a:lnSpc>
                        <a:spcBef>
                          <a:spcPts val="135"/>
                        </a:spcBef>
                        <a:spcAft>
                          <a:spcPts val="0"/>
                        </a:spcAft>
                      </a:pPr>
                      <a:r>
                        <a:rPr lang="en-US" sz="2000" i="1" dirty="0" err="1">
                          <a:solidFill>
                            <a:srgbClr val="7030A0"/>
                          </a:solidFill>
                          <a:latin typeface="Arial Black" pitchFamily="34" charset="0"/>
                          <a:ea typeface="Times New Roman"/>
                          <a:cs typeface="Times New Roman"/>
                        </a:rPr>
                        <a:t>Hyalomma</a:t>
                      </a:r>
                      <a:r>
                        <a:rPr lang="en-US" sz="2000" i="1" dirty="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anatolicum</a:t>
                      </a:r>
                      <a:r>
                        <a:rPr lang="en-US" sz="2000" i="1" dirty="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anatolicum</a:t>
                      </a:r>
                      <a:endParaRPr lang="en-US" sz="2000" dirty="0">
                        <a:solidFill>
                          <a:srgbClr val="7030A0"/>
                        </a:solidFill>
                        <a:latin typeface="Arial Black" pitchFamily="34" charset="0"/>
                        <a:ea typeface="Times New Roman"/>
                        <a:cs typeface="Times New Roman"/>
                      </a:endParaRPr>
                    </a:p>
                    <a:p>
                      <a:pPr marL="60325" marR="183515">
                        <a:lnSpc>
                          <a:spcPct val="104000"/>
                        </a:lnSpc>
                        <a:spcBef>
                          <a:spcPts val="0"/>
                        </a:spcBef>
                        <a:spcAft>
                          <a:spcPts val="0"/>
                        </a:spcAft>
                      </a:pPr>
                      <a:r>
                        <a:rPr lang="en-US" sz="2000" dirty="0" smtClean="0">
                          <a:solidFill>
                            <a:srgbClr val="7030A0"/>
                          </a:solidFill>
                          <a:latin typeface="Arial Black" pitchFamily="34" charset="0"/>
                          <a:ea typeface="Times New Roman"/>
                          <a:cs typeface="Times New Roman"/>
                        </a:rPr>
                        <a:t>       or </a:t>
                      </a:r>
                    </a:p>
                    <a:p>
                      <a:pPr marL="60325" marR="183515">
                        <a:lnSpc>
                          <a:spcPct val="104000"/>
                        </a:lnSpc>
                        <a:spcBef>
                          <a:spcPts val="0"/>
                        </a:spcBef>
                        <a:spcAft>
                          <a:spcPts val="0"/>
                        </a:spcAft>
                      </a:pPr>
                      <a:r>
                        <a:rPr lang="en-US" sz="2000" i="1" dirty="0" err="1" smtClean="0">
                          <a:solidFill>
                            <a:srgbClr val="7030A0"/>
                          </a:solidFill>
                          <a:latin typeface="Arial Black" pitchFamily="34" charset="0"/>
                          <a:ea typeface="Times New Roman"/>
                          <a:cs typeface="Times New Roman"/>
                        </a:rPr>
                        <a:t>Hyalomma</a:t>
                      </a:r>
                      <a:r>
                        <a:rPr lang="en-US" sz="2000" i="1" dirty="0" smtClean="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excavatum</a:t>
                      </a:r>
                      <a:r>
                        <a:rPr lang="en-US" sz="2000" i="1" dirty="0">
                          <a:solidFill>
                            <a:srgbClr val="7030A0"/>
                          </a:solidFill>
                          <a:latin typeface="Arial Black" pitchFamily="34" charset="0"/>
                          <a:ea typeface="Times New Roman"/>
                          <a:cs typeface="Times New Roman"/>
                        </a:rPr>
                        <a:t> </a:t>
                      </a:r>
                      <a:r>
                        <a:rPr lang="en-US" sz="2000" dirty="0">
                          <a:solidFill>
                            <a:srgbClr val="7030A0"/>
                          </a:solidFill>
                          <a:latin typeface="Arial Black" pitchFamily="34" charset="0"/>
                          <a:ea typeface="Times New Roman"/>
                          <a:cs typeface="Times New Roman"/>
                        </a:rPr>
                        <a:t>(3-host tick)</a:t>
                      </a:r>
                    </a:p>
                  </a:txBody>
                  <a:tcPr marL="0" marR="0" marT="0" marB="0">
                    <a:lnR w="12700" cap="flat" cmpd="sng" algn="ctr">
                      <a:solidFill>
                        <a:schemeClr val="tx1"/>
                      </a:solidFill>
                      <a:prstDash val="solid"/>
                      <a:round/>
                      <a:headEnd type="none" w="med" len="med"/>
                      <a:tailEnd type="none" w="med" len="med"/>
                    </a:lnR>
                  </a:tcPr>
                </a:tc>
                <a:tc>
                  <a:txBody>
                    <a:bodyPr/>
                    <a:lstStyle/>
                    <a:p>
                      <a:pPr marL="60325" marR="130810" indent="31750">
                        <a:lnSpc>
                          <a:spcPct val="104000"/>
                        </a:lnSpc>
                        <a:spcBef>
                          <a:spcPts val="135"/>
                        </a:spcBef>
                        <a:spcAft>
                          <a:spcPts val="0"/>
                        </a:spcAft>
                      </a:pPr>
                      <a:r>
                        <a:rPr lang="en-US" sz="2000" dirty="0">
                          <a:solidFill>
                            <a:srgbClr val="7030A0"/>
                          </a:solidFill>
                          <a:latin typeface="Arial Black" pitchFamily="34" charset="0"/>
                          <a:ea typeface="Times New Roman"/>
                          <a:cs typeface="Times New Roman"/>
                        </a:rPr>
                        <a:t>Bovine</a:t>
                      </a:r>
                      <a:r>
                        <a:rPr lang="en-US" sz="2000" spc="-20" dirty="0">
                          <a:solidFill>
                            <a:srgbClr val="7030A0"/>
                          </a:solidFill>
                          <a:latin typeface="Arial Black" pitchFamily="34" charset="0"/>
                          <a:ea typeface="Times New Roman"/>
                          <a:cs typeface="Times New Roman"/>
                        </a:rPr>
                        <a:t> </a:t>
                      </a:r>
                      <a:r>
                        <a:rPr lang="en-US" sz="2000" spc="-35" dirty="0">
                          <a:solidFill>
                            <a:srgbClr val="7030A0"/>
                          </a:solidFill>
                          <a:latin typeface="Arial Black" pitchFamily="34" charset="0"/>
                          <a:ea typeface="Times New Roman"/>
                          <a:cs typeface="Times New Roman"/>
                        </a:rPr>
                        <a:t>T</a:t>
                      </a:r>
                      <a:r>
                        <a:rPr lang="en-US" sz="2000" dirty="0">
                          <a:solidFill>
                            <a:srgbClr val="7030A0"/>
                          </a:solidFill>
                          <a:latin typeface="Arial Black" pitchFamily="34" charset="0"/>
                          <a:ea typeface="Times New Roman"/>
                          <a:cs typeface="Times New Roman"/>
                        </a:rPr>
                        <a:t>ropical </a:t>
                      </a:r>
                      <a:r>
                        <a:rPr lang="en-US" sz="2000" dirty="0" err="1">
                          <a:solidFill>
                            <a:srgbClr val="7030A0"/>
                          </a:solidFill>
                          <a:latin typeface="Arial Black" pitchFamily="34" charset="0"/>
                          <a:ea typeface="Times New Roman"/>
                          <a:cs typeface="Times New Roman"/>
                        </a:rPr>
                        <a:t>theileriosis</a:t>
                      </a:r>
                      <a:r>
                        <a:rPr lang="en-US" sz="2000" dirty="0">
                          <a:solidFill>
                            <a:srgbClr val="7030A0"/>
                          </a:solidFill>
                          <a:latin typeface="Arial Black" pitchFamily="34" charset="0"/>
                          <a:ea typeface="Times New Roman"/>
                          <a:cs typeface="Times New Roman"/>
                        </a:rPr>
                        <a:t> </a:t>
                      </a:r>
                      <a:r>
                        <a:rPr lang="en-US" sz="2000" dirty="0" smtClean="0">
                          <a:solidFill>
                            <a:srgbClr val="7030A0"/>
                          </a:solidFill>
                          <a:latin typeface="Arial Black" pitchFamily="34" charset="0"/>
                          <a:ea typeface="Times New Roman"/>
                          <a:cs typeface="Times New Roman"/>
                        </a:rPr>
                        <a:t>  </a:t>
                      </a:r>
                      <a:r>
                        <a:rPr lang="en-US" sz="2000" dirty="0" smtClean="0">
                          <a:solidFill>
                            <a:srgbClr val="002060"/>
                          </a:solidFill>
                          <a:latin typeface="Arial Black" pitchFamily="34" charset="0"/>
                          <a:ea typeface="Times New Roman"/>
                          <a:cs typeface="Times New Roman"/>
                        </a:rPr>
                        <a:t>or </a:t>
                      </a:r>
                      <a:r>
                        <a:rPr lang="en-US" sz="2000" dirty="0">
                          <a:solidFill>
                            <a:srgbClr val="7030A0"/>
                          </a:solidFill>
                          <a:latin typeface="Arial Black" pitchFamily="34" charset="0"/>
                          <a:ea typeface="Times New Roman"/>
                          <a:cs typeface="Times New Roman"/>
                        </a:rPr>
                        <a:t>Egyptian </a:t>
                      </a:r>
                      <a:r>
                        <a:rPr lang="en-US" sz="2000" dirty="0" err="1" smtClean="0">
                          <a:solidFill>
                            <a:srgbClr val="7030A0"/>
                          </a:solidFill>
                          <a:latin typeface="Arial Black" pitchFamily="34" charset="0"/>
                          <a:ea typeface="Times New Roman"/>
                          <a:cs typeface="Times New Roman"/>
                        </a:rPr>
                        <a:t>theileriosis</a:t>
                      </a:r>
                      <a:r>
                        <a:rPr lang="en-US" sz="2000" dirty="0" smtClean="0">
                          <a:solidFill>
                            <a:srgbClr val="7030A0"/>
                          </a:solidFill>
                          <a:latin typeface="Arial Black" pitchFamily="34" charset="0"/>
                          <a:ea typeface="Times New Roman"/>
                          <a:cs typeface="Times New Roman"/>
                        </a:rPr>
                        <a:t>    </a:t>
                      </a:r>
                      <a:r>
                        <a:rPr lang="en-US" sz="2000" dirty="0">
                          <a:solidFill>
                            <a:srgbClr val="002060"/>
                          </a:solidFill>
                          <a:latin typeface="Arial Black" pitchFamily="34" charset="0"/>
                          <a:ea typeface="Times New Roman"/>
                          <a:cs typeface="Times New Roman"/>
                        </a:rPr>
                        <a:t>or</a:t>
                      </a:r>
                    </a:p>
                    <a:p>
                      <a:pPr marL="60325" marR="437515">
                        <a:lnSpc>
                          <a:spcPct val="104000"/>
                        </a:lnSpc>
                        <a:spcBef>
                          <a:spcPts val="0"/>
                        </a:spcBef>
                        <a:spcAft>
                          <a:spcPts val="0"/>
                        </a:spcAft>
                      </a:pPr>
                      <a:r>
                        <a:rPr lang="en-US" sz="2000" dirty="0">
                          <a:solidFill>
                            <a:srgbClr val="7030A0"/>
                          </a:solidFill>
                          <a:latin typeface="Arial Black" pitchFamily="34" charset="0"/>
                          <a:ea typeface="Times New Roman"/>
                          <a:cs typeface="Times New Roman"/>
                        </a:rPr>
                        <a:t>Mediterranean </a:t>
                      </a:r>
                      <a:r>
                        <a:rPr lang="en-US" sz="2000" dirty="0" err="1">
                          <a:solidFill>
                            <a:srgbClr val="7030A0"/>
                          </a:solidFill>
                          <a:latin typeface="Arial Black" pitchFamily="34" charset="0"/>
                          <a:ea typeface="Times New Roman"/>
                          <a:cs typeface="Times New Roman"/>
                        </a:rPr>
                        <a:t>theileriosis</a:t>
                      </a:r>
                      <a:endParaRPr lang="en-US" sz="2000" dirty="0">
                        <a:solidFill>
                          <a:srgbClr val="7030A0"/>
                        </a:solidFill>
                        <a:latin typeface="Arial Black" pitchFamily="34" charset="0"/>
                        <a:ea typeface="Times New Roman"/>
                        <a:cs typeface="Times New Roman"/>
                      </a:endParaRPr>
                    </a:p>
                  </a:txBody>
                  <a:tcPr marL="0" marR="0" marT="0" marB="0">
                    <a:lnL w="12700" cap="flat" cmpd="sng" algn="ctr">
                      <a:solidFill>
                        <a:schemeClr val="tx1"/>
                      </a:solidFill>
                      <a:prstDash val="solid"/>
                      <a:round/>
                      <a:headEnd type="none" w="med" len="med"/>
                      <a:tailEnd type="none" w="med" len="med"/>
                    </a:lnL>
                  </a:tcPr>
                </a:tc>
              </a:tr>
              <a:tr h="1237524">
                <a:tc>
                  <a:txBody>
                    <a:bodyPr/>
                    <a:lstStyle/>
                    <a:p>
                      <a:pPr marL="60325" marR="0">
                        <a:lnSpc>
                          <a:spcPct val="115000"/>
                        </a:lnSpc>
                        <a:spcBef>
                          <a:spcPts val="135"/>
                        </a:spcBef>
                        <a:spcAft>
                          <a:spcPts val="0"/>
                        </a:spcAft>
                      </a:pPr>
                      <a:r>
                        <a:rPr lang="en-US" sz="2000" i="1">
                          <a:latin typeface="Arial Black" pitchFamily="34" charset="0"/>
                          <a:ea typeface="Times New Roman"/>
                          <a:cs typeface="Times New Roman"/>
                        </a:rPr>
                        <a:t>Theileria parva</a:t>
                      </a:r>
                      <a:endParaRPr lang="en-US" sz="2000">
                        <a:latin typeface="Arial Black" pitchFamily="34" charset="0"/>
                        <a:ea typeface="Times New Roman"/>
                        <a:cs typeface="Times New Roman"/>
                      </a:endParaRPr>
                    </a:p>
                  </a:txBody>
                  <a:tcPr marL="0" marR="0" marT="0" marB="0"/>
                </a:tc>
                <a:tc>
                  <a:txBody>
                    <a:bodyPr/>
                    <a:lstStyle/>
                    <a:p>
                      <a:pPr marL="60325" marR="269240">
                        <a:lnSpc>
                          <a:spcPct val="104000"/>
                        </a:lnSpc>
                        <a:spcBef>
                          <a:spcPts val="135"/>
                        </a:spcBef>
                        <a:spcAft>
                          <a:spcPts val="0"/>
                        </a:spcAft>
                      </a:pPr>
                      <a:r>
                        <a:rPr lang="en-US" sz="2000" dirty="0">
                          <a:latin typeface="Arial Black" pitchFamily="34" charset="0"/>
                          <a:ea typeface="Times New Roman"/>
                          <a:cs typeface="Times New Roman"/>
                        </a:rPr>
                        <a:t>Cattle and bu</a:t>
                      </a:r>
                      <a:r>
                        <a:rPr lang="en-US" sz="2000" spc="-20" dirty="0">
                          <a:latin typeface="Arial Black" pitchFamily="34" charset="0"/>
                          <a:ea typeface="Times New Roman"/>
                          <a:cs typeface="Times New Roman"/>
                        </a:rPr>
                        <a:t>f</a:t>
                      </a:r>
                      <a:r>
                        <a:rPr lang="en-US" sz="2000" dirty="0">
                          <a:latin typeface="Arial Black" pitchFamily="34" charset="0"/>
                          <a:ea typeface="Times New Roman"/>
                          <a:cs typeface="Times New Roman"/>
                        </a:rPr>
                        <a:t>falo</a:t>
                      </a:r>
                    </a:p>
                  </a:txBody>
                  <a:tcPr marL="0" marR="0" marT="0" marB="0"/>
                </a:tc>
                <a:tc>
                  <a:txBody>
                    <a:bodyPr/>
                    <a:lstStyle/>
                    <a:p>
                      <a:pPr marL="60325" marR="341630">
                        <a:lnSpc>
                          <a:spcPct val="104000"/>
                        </a:lnSpc>
                        <a:spcBef>
                          <a:spcPts val="135"/>
                        </a:spcBef>
                        <a:spcAft>
                          <a:spcPts val="0"/>
                        </a:spcAft>
                      </a:pPr>
                      <a:r>
                        <a:rPr lang="en-US" sz="2000" i="1" dirty="0" err="1">
                          <a:latin typeface="Arial Black" pitchFamily="34" charset="0"/>
                          <a:ea typeface="Times New Roman"/>
                          <a:cs typeface="Times New Roman"/>
                        </a:rPr>
                        <a:t>Rhipicephalus</a:t>
                      </a:r>
                      <a:r>
                        <a:rPr lang="en-US" sz="2000" i="1" dirty="0">
                          <a:latin typeface="Arial Black" pitchFamily="34" charset="0"/>
                          <a:ea typeface="Times New Roman"/>
                          <a:cs typeface="Times New Roman"/>
                        </a:rPr>
                        <a:t> </a:t>
                      </a:r>
                      <a:r>
                        <a:rPr lang="en-US" sz="2000" i="1" dirty="0" err="1">
                          <a:latin typeface="Arial Black" pitchFamily="34" charset="0"/>
                          <a:ea typeface="Times New Roman"/>
                          <a:cs typeface="Times New Roman"/>
                        </a:rPr>
                        <a:t>appendiculatus</a:t>
                      </a:r>
                      <a:endParaRPr lang="en-US" sz="2000" dirty="0">
                        <a:latin typeface="Arial Black" pitchFamily="34" charset="0"/>
                        <a:ea typeface="Times New Roman"/>
                        <a:cs typeface="Times New Roman"/>
                      </a:endParaRPr>
                    </a:p>
                  </a:txBody>
                  <a:tcPr marL="0" marR="0" marT="0" marB="0">
                    <a:lnR w="12700" cap="flat" cmpd="sng" algn="ctr">
                      <a:solidFill>
                        <a:schemeClr val="tx1"/>
                      </a:solidFill>
                      <a:prstDash val="solid"/>
                      <a:round/>
                      <a:headEnd type="none" w="med" len="med"/>
                      <a:tailEnd type="none" w="med" len="med"/>
                    </a:lnR>
                  </a:tcPr>
                </a:tc>
                <a:tc>
                  <a:txBody>
                    <a:bodyPr/>
                    <a:lstStyle/>
                    <a:p>
                      <a:pPr marL="60325" marR="0">
                        <a:lnSpc>
                          <a:spcPct val="115000"/>
                        </a:lnSpc>
                        <a:spcBef>
                          <a:spcPts val="135"/>
                        </a:spcBef>
                        <a:spcAft>
                          <a:spcPts val="0"/>
                        </a:spcAft>
                      </a:pPr>
                      <a:r>
                        <a:rPr lang="en-US" sz="2000" dirty="0">
                          <a:latin typeface="Arial Black" pitchFamily="34" charset="0"/>
                          <a:ea typeface="Times New Roman"/>
                          <a:cs typeface="Times New Roman"/>
                        </a:rPr>
                        <a:t>East coast Fever </a:t>
                      </a:r>
                      <a:r>
                        <a:rPr lang="en-US" sz="2000" baseline="0" dirty="0" smtClean="0">
                          <a:latin typeface="Arial Black" pitchFamily="34" charset="0"/>
                          <a:ea typeface="Times New Roman"/>
                          <a:cs typeface="Times New Roman"/>
                        </a:rPr>
                        <a:t>     </a:t>
                      </a:r>
                    </a:p>
                    <a:p>
                      <a:pPr marL="60325" marR="0">
                        <a:lnSpc>
                          <a:spcPct val="115000"/>
                        </a:lnSpc>
                        <a:spcBef>
                          <a:spcPts val="135"/>
                        </a:spcBef>
                        <a:spcAft>
                          <a:spcPts val="0"/>
                        </a:spcAft>
                      </a:pPr>
                      <a:r>
                        <a:rPr lang="en-US" sz="2000" baseline="0" dirty="0" smtClean="0">
                          <a:latin typeface="Arial Black" pitchFamily="34" charset="0"/>
                          <a:ea typeface="Times New Roman"/>
                          <a:cs typeface="Times New Roman"/>
                        </a:rPr>
                        <a:t>              </a:t>
                      </a:r>
                      <a:r>
                        <a:rPr lang="en-US" sz="2000" dirty="0" smtClean="0">
                          <a:latin typeface="Arial Black" pitchFamily="34" charset="0"/>
                          <a:ea typeface="Times New Roman"/>
                          <a:cs typeface="Times New Roman"/>
                        </a:rPr>
                        <a:t>or</a:t>
                      </a:r>
                      <a:endParaRPr lang="en-US" sz="2000" dirty="0">
                        <a:latin typeface="Arial Black" pitchFamily="34" charset="0"/>
                        <a:ea typeface="Times New Roman"/>
                        <a:cs typeface="Times New Roman"/>
                      </a:endParaRPr>
                    </a:p>
                    <a:p>
                      <a:pPr marL="60325" marR="0">
                        <a:lnSpc>
                          <a:spcPct val="115000"/>
                        </a:lnSpc>
                        <a:spcBef>
                          <a:spcPts val="50"/>
                        </a:spcBef>
                        <a:spcAft>
                          <a:spcPts val="0"/>
                        </a:spcAft>
                      </a:pPr>
                      <a:r>
                        <a:rPr lang="en-US" sz="2000" dirty="0">
                          <a:latin typeface="Arial Black" pitchFamily="34" charset="0"/>
                          <a:ea typeface="Times New Roman"/>
                          <a:cs typeface="Times New Roman"/>
                        </a:rPr>
                        <a:t>January fever</a:t>
                      </a:r>
                    </a:p>
                  </a:txBody>
                  <a:tcPr marL="0" marR="0" marT="0" marB="0">
                    <a:lnL w="12700" cap="flat" cmpd="sng" algn="ctr">
                      <a:solidFill>
                        <a:schemeClr val="tx1"/>
                      </a:solidFill>
                      <a:prstDash val="solid"/>
                      <a:round/>
                      <a:headEnd type="none" w="med" len="med"/>
                      <a:tailEnd type="none" w="med" len="med"/>
                    </a:lnL>
                  </a:tcPr>
                </a:tc>
              </a:tr>
              <a:tr h="1474396">
                <a:tc>
                  <a:txBody>
                    <a:bodyPr/>
                    <a:lstStyle/>
                    <a:p>
                      <a:pPr marL="60325" marR="433070">
                        <a:lnSpc>
                          <a:spcPct val="104000"/>
                        </a:lnSpc>
                        <a:spcBef>
                          <a:spcPts val="135"/>
                        </a:spcBef>
                        <a:spcAft>
                          <a:spcPts val="0"/>
                        </a:spcAft>
                      </a:pPr>
                      <a:r>
                        <a:rPr lang="en-US" sz="2000" i="1" dirty="0" err="1">
                          <a:solidFill>
                            <a:srgbClr val="0070C0"/>
                          </a:solidFill>
                          <a:latin typeface="Arial Black" pitchFamily="34" charset="0"/>
                          <a:ea typeface="Times New Roman"/>
                          <a:cs typeface="Times New Roman"/>
                        </a:rPr>
                        <a:t>Theileria</a:t>
                      </a:r>
                      <a:r>
                        <a:rPr lang="en-US" sz="2000" i="1" dirty="0">
                          <a:solidFill>
                            <a:srgbClr val="0070C0"/>
                          </a:solidFill>
                          <a:latin typeface="Arial Black" pitchFamily="34" charset="0"/>
                          <a:ea typeface="Times New Roman"/>
                          <a:cs typeface="Times New Roman"/>
                        </a:rPr>
                        <a:t> </a:t>
                      </a:r>
                      <a:r>
                        <a:rPr lang="en-US" sz="2000" i="1" dirty="0" err="1">
                          <a:solidFill>
                            <a:srgbClr val="0070C0"/>
                          </a:solidFill>
                          <a:latin typeface="Arial Black" pitchFamily="34" charset="0"/>
                          <a:ea typeface="Times New Roman"/>
                          <a:cs typeface="Times New Roman"/>
                        </a:rPr>
                        <a:t>law</a:t>
                      </a:r>
                      <a:r>
                        <a:rPr lang="en-US" sz="2000" i="1" spc="-35" dirty="0" err="1">
                          <a:solidFill>
                            <a:srgbClr val="0070C0"/>
                          </a:solidFill>
                          <a:latin typeface="Arial Black" pitchFamily="34" charset="0"/>
                          <a:ea typeface="Times New Roman"/>
                          <a:cs typeface="Times New Roman"/>
                        </a:rPr>
                        <a:t>r</a:t>
                      </a:r>
                      <a:r>
                        <a:rPr lang="en-US" sz="2000" i="1" dirty="0" err="1">
                          <a:solidFill>
                            <a:srgbClr val="0070C0"/>
                          </a:solidFill>
                          <a:latin typeface="Arial Black" pitchFamily="34" charset="0"/>
                          <a:ea typeface="Times New Roman"/>
                          <a:cs typeface="Times New Roman"/>
                        </a:rPr>
                        <a:t>enci</a:t>
                      </a:r>
                      <a:endParaRPr lang="en-US" sz="2000" dirty="0">
                        <a:solidFill>
                          <a:srgbClr val="0070C0"/>
                        </a:solidFill>
                        <a:latin typeface="Arial Black" pitchFamily="34" charset="0"/>
                        <a:ea typeface="Times New Roman"/>
                        <a:cs typeface="Times New Roman"/>
                      </a:endParaRPr>
                    </a:p>
                  </a:txBody>
                  <a:tcPr marL="0" marR="0" marT="0" marB="0"/>
                </a:tc>
                <a:tc>
                  <a:txBody>
                    <a:bodyPr/>
                    <a:lstStyle/>
                    <a:p>
                      <a:pPr marL="60325" marR="269240">
                        <a:lnSpc>
                          <a:spcPct val="104000"/>
                        </a:lnSpc>
                        <a:spcBef>
                          <a:spcPts val="135"/>
                        </a:spcBef>
                        <a:spcAft>
                          <a:spcPts val="0"/>
                        </a:spcAft>
                      </a:pPr>
                      <a:r>
                        <a:rPr lang="en-US" sz="2000" dirty="0">
                          <a:solidFill>
                            <a:srgbClr val="0070C0"/>
                          </a:solidFill>
                          <a:latin typeface="Arial Black" pitchFamily="34" charset="0"/>
                          <a:ea typeface="Times New Roman"/>
                          <a:cs typeface="Times New Roman"/>
                        </a:rPr>
                        <a:t>Cattle and bu</a:t>
                      </a:r>
                      <a:r>
                        <a:rPr lang="en-US" sz="2000" spc="-20" dirty="0">
                          <a:solidFill>
                            <a:srgbClr val="0070C0"/>
                          </a:solidFill>
                          <a:latin typeface="Arial Black" pitchFamily="34" charset="0"/>
                          <a:ea typeface="Times New Roman"/>
                          <a:cs typeface="Times New Roman"/>
                        </a:rPr>
                        <a:t>f</a:t>
                      </a:r>
                      <a:r>
                        <a:rPr lang="en-US" sz="2000" dirty="0">
                          <a:solidFill>
                            <a:srgbClr val="0070C0"/>
                          </a:solidFill>
                          <a:latin typeface="Arial Black" pitchFamily="34" charset="0"/>
                          <a:ea typeface="Times New Roman"/>
                          <a:cs typeface="Times New Roman"/>
                        </a:rPr>
                        <a:t>falo</a:t>
                      </a:r>
                    </a:p>
                  </a:txBody>
                  <a:tcPr marL="0" marR="0" marT="0" marB="0"/>
                </a:tc>
                <a:tc>
                  <a:txBody>
                    <a:bodyPr/>
                    <a:lstStyle/>
                    <a:p>
                      <a:pPr marL="60325" marR="341630">
                        <a:lnSpc>
                          <a:spcPct val="104000"/>
                        </a:lnSpc>
                        <a:spcBef>
                          <a:spcPts val="135"/>
                        </a:spcBef>
                        <a:spcAft>
                          <a:spcPts val="0"/>
                        </a:spcAft>
                      </a:pPr>
                      <a:r>
                        <a:rPr lang="en-US" sz="2000" i="1" dirty="0" err="1">
                          <a:solidFill>
                            <a:srgbClr val="0070C0"/>
                          </a:solidFill>
                          <a:latin typeface="Arial Black" pitchFamily="34" charset="0"/>
                          <a:ea typeface="Times New Roman"/>
                          <a:cs typeface="Times New Roman"/>
                        </a:rPr>
                        <a:t>Rhipicephalus</a:t>
                      </a:r>
                      <a:r>
                        <a:rPr lang="en-US" sz="2000" i="1" dirty="0">
                          <a:solidFill>
                            <a:srgbClr val="0070C0"/>
                          </a:solidFill>
                          <a:latin typeface="Arial Black" pitchFamily="34" charset="0"/>
                          <a:ea typeface="Times New Roman"/>
                          <a:cs typeface="Times New Roman"/>
                        </a:rPr>
                        <a:t> </a:t>
                      </a:r>
                      <a:r>
                        <a:rPr lang="en-US" sz="2000" i="1" dirty="0" err="1">
                          <a:solidFill>
                            <a:srgbClr val="0070C0"/>
                          </a:solidFill>
                          <a:latin typeface="Arial Black" pitchFamily="34" charset="0"/>
                          <a:ea typeface="Times New Roman"/>
                          <a:cs typeface="Times New Roman"/>
                        </a:rPr>
                        <a:t>appendiculatus</a:t>
                      </a:r>
                      <a:endParaRPr lang="en-US" sz="2000" dirty="0">
                        <a:solidFill>
                          <a:srgbClr val="0070C0"/>
                        </a:solidFill>
                        <a:latin typeface="Arial Black" pitchFamily="34" charset="0"/>
                        <a:ea typeface="Times New Roman"/>
                        <a:cs typeface="Times New Roman"/>
                      </a:endParaRPr>
                    </a:p>
                  </a:txBody>
                  <a:tcPr marL="0" marR="0" marT="0" marB="0">
                    <a:lnR w="12700" cap="flat" cmpd="sng" algn="ctr">
                      <a:solidFill>
                        <a:schemeClr val="tx1"/>
                      </a:solidFill>
                      <a:prstDash val="solid"/>
                      <a:round/>
                      <a:headEnd type="none" w="med" len="med"/>
                      <a:tailEnd type="none" w="med" len="med"/>
                    </a:lnR>
                  </a:tcPr>
                </a:tc>
                <a:tc>
                  <a:txBody>
                    <a:bodyPr/>
                    <a:lstStyle/>
                    <a:p>
                      <a:pPr marL="60325" marR="0">
                        <a:lnSpc>
                          <a:spcPct val="115000"/>
                        </a:lnSpc>
                        <a:spcBef>
                          <a:spcPts val="135"/>
                        </a:spcBef>
                        <a:spcAft>
                          <a:spcPts val="0"/>
                        </a:spcAft>
                      </a:pPr>
                      <a:r>
                        <a:rPr lang="en-US" sz="2000" dirty="0">
                          <a:solidFill>
                            <a:srgbClr val="0070C0"/>
                          </a:solidFill>
                          <a:latin typeface="Arial Black" pitchFamily="34" charset="0"/>
                          <a:ea typeface="Times New Roman"/>
                          <a:cs typeface="Times New Roman"/>
                        </a:rPr>
                        <a:t>Corridor disease</a:t>
                      </a:r>
                    </a:p>
                  </a:txBody>
                  <a:tcPr marL="0" marR="0" marT="0" marB="0">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6765807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latin typeface="Arial Rounded MT Bold" pitchFamily="34" charset="0"/>
              </a:rPr>
              <a:t>Genus:  </a:t>
            </a:r>
            <a:r>
              <a:rPr lang="en-US" sz="3200" i="1" dirty="0" err="1" smtClean="0">
                <a:solidFill>
                  <a:srgbClr val="7030A0"/>
                </a:solidFill>
                <a:latin typeface="Arial Rounded MT Bold" pitchFamily="34" charset="0"/>
              </a:rPr>
              <a:t>Theileria</a:t>
            </a:r>
            <a:endParaRPr lang="en-US" sz="3200" i="1" dirty="0">
              <a:solidFill>
                <a:srgbClr val="7030A0"/>
              </a:solidFill>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lvl="0" algn="just">
              <a:lnSpc>
                <a:spcPct val="200000"/>
              </a:lnSpc>
            </a:pPr>
            <a:endParaRPr lang="en-US" sz="2400" b="1" dirty="0" smtClean="0">
              <a:latin typeface="Arial Rounded MT Bold" pitchFamily="34" charset="0"/>
            </a:endParaRPr>
          </a:p>
        </p:txBody>
      </p:sp>
      <p:graphicFrame>
        <p:nvGraphicFramePr>
          <p:cNvPr id="4" name="Table 3"/>
          <p:cNvGraphicFramePr>
            <a:graphicFrameLocks noGrp="1"/>
          </p:cNvGraphicFramePr>
          <p:nvPr>
            <p:extLst/>
          </p:nvPr>
        </p:nvGraphicFramePr>
        <p:xfrm>
          <a:off x="76197" y="533401"/>
          <a:ext cx="9067802" cy="6324598"/>
        </p:xfrm>
        <a:graphic>
          <a:graphicData uri="http://schemas.openxmlformats.org/drawingml/2006/table">
            <a:tbl>
              <a:tblPr firstRow="1" bandRow="1">
                <a:tableStyleId>{5C22544A-7EE6-4342-B048-85BDC9FD1C3A}</a:tableStyleId>
              </a:tblPr>
              <a:tblGrid>
                <a:gridCol w="2047531"/>
                <a:gridCol w="1704663"/>
                <a:gridCol w="2657804"/>
                <a:gridCol w="2657804"/>
              </a:tblGrid>
              <a:tr h="1239361">
                <a:tc>
                  <a:txBody>
                    <a:bodyPr/>
                    <a:lstStyle/>
                    <a:p>
                      <a:r>
                        <a:rPr lang="en-US" sz="2000" dirty="0" smtClean="0">
                          <a:latin typeface="Arial Black" pitchFamily="34" charset="0"/>
                        </a:rPr>
                        <a:t>Species</a:t>
                      </a:r>
                      <a:endParaRPr lang="en-US" sz="2000" dirty="0">
                        <a:latin typeface="Arial Black" pitchFamily="34" charset="0"/>
                      </a:endParaRPr>
                    </a:p>
                  </a:txBody>
                  <a:tcPr/>
                </a:tc>
                <a:tc>
                  <a:txBody>
                    <a:bodyPr/>
                    <a:lstStyle/>
                    <a:p>
                      <a:pPr algn="ctr"/>
                      <a:r>
                        <a:rPr lang="en-US" sz="2000" b="1" dirty="0" smtClean="0">
                          <a:solidFill>
                            <a:srgbClr val="FFFF00"/>
                          </a:solidFill>
                          <a:latin typeface="Arial Black" pitchFamily="34" charset="0"/>
                        </a:rPr>
                        <a:t>Definitive</a:t>
                      </a:r>
                      <a:r>
                        <a:rPr lang="en-US" sz="2000" b="1" baseline="0" dirty="0" smtClean="0">
                          <a:solidFill>
                            <a:srgbClr val="FFFF00"/>
                          </a:solidFill>
                          <a:latin typeface="Arial Black" pitchFamily="34" charset="0"/>
                        </a:rPr>
                        <a:t> host</a:t>
                      </a:r>
                      <a:endParaRPr lang="en-US" sz="2000" b="1" dirty="0">
                        <a:solidFill>
                          <a:srgbClr val="FFFF00"/>
                        </a:solidFill>
                        <a:latin typeface="Arial Black" pitchFamily="34" charset="0"/>
                      </a:endParaRPr>
                    </a:p>
                  </a:txBody>
                  <a:tcPr/>
                </a:tc>
                <a:tc>
                  <a:txBody>
                    <a:bodyPr/>
                    <a:lstStyle/>
                    <a:p>
                      <a:pPr algn="ctr"/>
                      <a:r>
                        <a:rPr lang="en-US" sz="2000" dirty="0" smtClean="0">
                          <a:latin typeface="Arial Black" pitchFamily="34" charset="0"/>
                        </a:rPr>
                        <a:t>Vector</a:t>
                      </a:r>
                      <a:endParaRPr lang="en-US" sz="2000" dirty="0">
                        <a:latin typeface="Arial Black"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latin typeface="Arial Black" pitchFamily="34" charset="0"/>
                        </a:rPr>
                        <a:t>Disease</a:t>
                      </a:r>
                      <a:endParaRPr lang="en-US" sz="2000" dirty="0">
                        <a:latin typeface="Arial Black" pitchFamily="34" charset="0"/>
                      </a:endParaRPr>
                    </a:p>
                  </a:txBody>
                  <a:tcPr>
                    <a:lnL w="12700" cap="flat" cmpd="sng" algn="ctr">
                      <a:solidFill>
                        <a:schemeClr val="tx1"/>
                      </a:solidFill>
                      <a:prstDash val="solid"/>
                      <a:round/>
                      <a:headEnd type="none" w="med" len="med"/>
                      <a:tailEnd type="none" w="med" len="med"/>
                    </a:lnL>
                  </a:tcPr>
                </a:tc>
              </a:tr>
              <a:tr h="1642758">
                <a:tc>
                  <a:txBody>
                    <a:bodyPr/>
                    <a:lstStyle/>
                    <a:p>
                      <a:pPr marL="60325" marR="0">
                        <a:lnSpc>
                          <a:spcPct val="115000"/>
                        </a:lnSpc>
                        <a:spcBef>
                          <a:spcPts val="135"/>
                        </a:spcBef>
                        <a:spcAft>
                          <a:spcPts val="0"/>
                        </a:spcAft>
                      </a:pPr>
                      <a:r>
                        <a:rPr lang="en-US" sz="2000" i="1" dirty="0" err="1" smtClean="0">
                          <a:solidFill>
                            <a:srgbClr val="7030A0"/>
                          </a:solidFill>
                          <a:latin typeface="Arial Black" pitchFamily="34" charset="0"/>
                          <a:ea typeface="Times New Roman"/>
                          <a:cs typeface="Times New Roman"/>
                        </a:rPr>
                        <a:t>Theileria</a:t>
                      </a:r>
                      <a:r>
                        <a:rPr lang="en-US" sz="2000" i="1" dirty="0" smtClean="0">
                          <a:solidFill>
                            <a:srgbClr val="7030A0"/>
                          </a:solidFill>
                          <a:latin typeface="Arial Black" pitchFamily="34" charset="0"/>
                          <a:ea typeface="Times New Roman"/>
                          <a:cs typeface="Times New Roman"/>
                        </a:rPr>
                        <a:t> </a:t>
                      </a:r>
                      <a:r>
                        <a:rPr lang="en-US" sz="2000" i="1" dirty="0" err="1" smtClean="0">
                          <a:solidFill>
                            <a:srgbClr val="7030A0"/>
                          </a:solidFill>
                          <a:latin typeface="Arial Black" pitchFamily="34" charset="0"/>
                          <a:ea typeface="Times New Roman"/>
                          <a:cs typeface="Times New Roman"/>
                        </a:rPr>
                        <a:t>lestoquardi</a:t>
                      </a:r>
                      <a:r>
                        <a:rPr lang="en-US" sz="2000" i="1" dirty="0" smtClean="0">
                          <a:solidFill>
                            <a:srgbClr val="7030A0"/>
                          </a:solidFill>
                          <a:latin typeface="Arial Black" pitchFamily="34" charset="0"/>
                          <a:ea typeface="Times New Roman"/>
                          <a:cs typeface="Times New Roman"/>
                        </a:rPr>
                        <a:t> </a:t>
                      </a:r>
                      <a:r>
                        <a:rPr lang="en-US" sz="2000" i="0" dirty="0" smtClean="0">
                          <a:solidFill>
                            <a:srgbClr val="7030A0"/>
                          </a:solidFill>
                          <a:latin typeface="Arial Black" pitchFamily="34" charset="0"/>
                          <a:ea typeface="Times New Roman"/>
                          <a:cs typeface="Times New Roman"/>
                        </a:rPr>
                        <a:t>(</a:t>
                      </a:r>
                      <a:r>
                        <a:rPr lang="en-US" sz="2000" i="1" dirty="0" err="1" smtClean="0">
                          <a:solidFill>
                            <a:srgbClr val="7030A0"/>
                          </a:solidFill>
                          <a:latin typeface="Arial Black" pitchFamily="34" charset="0"/>
                          <a:ea typeface="Times New Roman"/>
                          <a:cs typeface="Times New Roman"/>
                        </a:rPr>
                        <a:t>T.hi</a:t>
                      </a:r>
                      <a:r>
                        <a:rPr lang="en-US" sz="2000" i="1" spc="-40" dirty="0" err="1" smtClean="0">
                          <a:solidFill>
                            <a:srgbClr val="7030A0"/>
                          </a:solidFill>
                          <a:latin typeface="Arial Black" pitchFamily="34" charset="0"/>
                          <a:ea typeface="Times New Roman"/>
                          <a:cs typeface="Times New Roman"/>
                        </a:rPr>
                        <a:t>r</a:t>
                      </a:r>
                      <a:r>
                        <a:rPr lang="en-US" sz="2000" i="1" dirty="0" err="1" smtClean="0">
                          <a:solidFill>
                            <a:srgbClr val="7030A0"/>
                          </a:solidFill>
                          <a:latin typeface="Arial Black" pitchFamily="34" charset="0"/>
                          <a:ea typeface="Times New Roman"/>
                          <a:cs typeface="Times New Roman"/>
                        </a:rPr>
                        <a:t>ci</a:t>
                      </a:r>
                      <a:r>
                        <a:rPr lang="en-US" sz="2000" i="0" dirty="0" smtClean="0">
                          <a:solidFill>
                            <a:srgbClr val="7030A0"/>
                          </a:solidFill>
                          <a:latin typeface="Arial Black" pitchFamily="34" charset="0"/>
                          <a:ea typeface="Times New Roman"/>
                          <a:cs typeface="Times New Roman"/>
                        </a:rPr>
                        <a:t>)</a:t>
                      </a:r>
                      <a:endParaRPr lang="en-US" sz="2000" i="0" dirty="0">
                        <a:solidFill>
                          <a:srgbClr val="7030A0"/>
                        </a:solidFill>
                        <a:latin typeface="Arial Black" pitchFamily="34" charset="0"/>
                        <a:ea typeface="Times New Roman"/>
                        <a:cs typeface="Times New Roman"/>
                      </a:endParaRPr>
                    </a:p>
                  </a:txBody>
                  <a:tcPr marL="0" marR="0" marT="0" marB="0"/>
                </a:tc>
                <a:tc>
                  <a:txBody>
                    <a:bodyPr/>
                    <a:lstStyle/>
                    <a:p>
                      <a:pPr marL="60325" marR="0">
                        <a:lnSpc>
                          <a:spcPct val="115000"/>
                        </a:lnSpc>
                        <a:spcBef>
                          <a:spcPts val="135"/>
                        </a:spcBef>
                        <a:spcAft>
                          <a:spcPts val="0"/>
                        </a:spcAft>
                      </a:pPr>
                      <a:r>
                        <a:rPr lang="en-US" sz="2000" dirty="0">
                          <a:solidFill>
                            <a:srgbClr val="7030A0"/>
                          </a:solidFill>
                          <a:latin typeface="Arial Black" pitchFamily="34" charset="0"/>
                          <a:ea typeface="Times New Roman"/>
                          <a:cs typeface="Times New Roman"/>
                        </a:rPr>
                        <a:t>Sheep and goat</a:t>
                      </a:r>
                    </a:p>
                  </a:txBody>
                  <a:tcPr marL="0" marR="0" marT="0" marB="0"/>
                </a:tc>
                <a:tc>
                  <a:txBody>
                    <a:bodyPr/>
                    <a:lstStyle/>
                    <a:p>
                      <a:pPr marL="60325" marR="42545">
                        <a:lnSpc>
                          <a:spcPct val="104000"/>
                        </a:lnSpc>
                        <a:spcBef>
                          <a:spcPts val="135"/>
                        </a:spcBef>
                        <a:spcAft>
                          <a:spcPts val="0"/>
                        </a:spcAft>
                      </a:pPr>
                      <a:r>
                        <a:rPr lang="en-US" sz="2000" i="1" dirty="0" err="1">
                          <a:solidFill>
                            <a:srgbClr val="7030A0"/>
                          </a:solidFill>
                          <a:latin typeface="Arial Black" pitchFamily="34" charset="0"/>
                          <a:ea typeface="Times New Roman"/>
                          <a:cs typeface="Times New Roman"/>
                        </a:rPr>
                        <a:t>Rhipicephalus</a:t>
                      </a:r>
                      <a:r>
                        <a:rPr lang="en-US" sz="2000" dirty="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Haemaphysalis</a:t>
                      </a:r>
                      <a:r>
                        <a:rPr lang="en-US" sz="2000" dirty="0">
                          <a:solidFill>
                            <a:srgbClr val="7030A0"/>
                          </a:solidFill>
                          <a:latin typeface="Arial Black" pitchFamily="34" charset="0"/>
                          <a:ea typeface="Times New Roman"/>
                          <a:cs typeface="Times New Roman"/>
                        </a:rPr>
                        <a:t>, </a:t>
                      </a:r>
                      <a:r>
                        <a:rPr lang="en-US" sz="2000" i="1" dirty="0" err="1">
                          <a:solidFill>
                            <a:srgbClr val="7030A0"/>
                          </a:solidFill>
                          <a:latin typeface="Arial Black" pitchFamily="34" charset="0"/>
                          <a:ea typeface="Times New Roman"/>
                          <a:cs typeface="Times New Roman"/>
                        </a:rPr>
                        <a:t>Dermacentor</a:t>
                      </a:r>
                      <a:r>
                        <a:rPr lang="en-US" sz="2000" i="1" dirty="0">
                          <a:solidFill>
                            <a:srgbClr val="7030A0"/>
                          </a:solidFill>
                          <a:latin typeface="Arial Black" pitchFamily="34" charset="0"/>
                          <a:ea typeface="Times New Roman"/>
                          <a:cs typeface="Times New Roman"/>
                        </a:rPr>
                        <a:t> </a:t>
                      </a:r>
                      <a:r>
                        <a:rPr lang="en-US" sz="2000" dirty="0">
                          <a:solidFill>
                            <a:srgbClr val="7030A0"/>
                          </a:solidFill>
                          <a:latin typeface="Arial Black" pitchFamily="34" charset="0"/>
                          <a:ea typeface="Times New Roman"/>
                          <a:cs typeface="Times New Roman"/>
                        </a:rPr>
                        <a:t>species</a:t>
                      </a:r>
                    </a:p>
                  </a:txBody>
                  <a:tcPr marL="0" marR="0" marT="0" marB="0">
                    <a:lnR w="12700" cap="flat" cmpd="sng" algn="ctr">
                      <a:solidFill>
                        <a:schemeClr val="tx1"/>
                      </a:solidFill>
                      <a:prstDash val="solid"/>
                      <a:round/>
                      <a:headEnd type="none" w="med" len="med"/>
                      <a:tailEnd type="none" w="med" len="med"/>
                    </a:lnR>
                  </a:tcPr>
                </a:tc>
                <a:tc>
                  <a:txBody>
                    <a:bodyPr/>
                    <a:lstStyle/>
                    <a:p>
                      <a:pPr marL="60325" marR="0">
                        <a:lnSpc>
                          <a:spcPct val="115000"/>
                        </a:lnSpc>
                        <a:spcBef>
                          <a:spcPts val="135"/>
                        </a:spcBef>
                        <a:spcAft>
                          <a:spcPts val="0"/>
                        </a:spcAft>
                      </a:pPr>
                      <a:r>
                        <a:rPr lang="en-US" sz="2000" dirty="0">
                          <a:solidFill>
                            <a:srgbClr val="7030A0"/>
                          </a:solidFill>
                          <a:latin typeface="Arial Black" pitchFamily="34" charset="0"/>
                          <a:ea typeface="Times New Roman"/>
                          <a:cs typeface="Times New Roman"/>
                        </a:rPr>
                        <a:t>Malignant </a:t>
                      </a:r>
                      <a:r>
                        <a:rPr lang="en-US" sz="2000" dirty="0" err="1">
                          <a:solidFill>
                            <a:srgbClr val="7030A0"/>
                          </a:solidFill>
                          <a:latin typeface="Arial Black" pitchFamily="34" charset="0"/>
                          <a:ea typeface="Times New Roman"/>
                          <a:cs typeface="Times New Roman"/>
                        </a:rPr>
                        <a:t>theileriosis</a:t>
                      </a:r>
                      <a:endParaRPr lang="en-US" sz="2000" dirty="0">
                        <a:solidFill>
                          <a:srgbClr val="7030A0"/>
                        </a:solidFill>
                        <a:latin typeface="Arial Black" pitchFamily="34" charset="0"/>
                        <a:ea typeface="Times New Roman"/>
                        <a:cs typeface="Times New Roman"/>
                      </a:endParaRPr>
                    </a:p>
                  </a:txBody>
                  <a:tcPr marL="0" marR="0" marT="0" marB="0">
                    <a:lnL w="12700" cap="flat" cmpd="sng" algn="ctr">
                      <a:solidFill>
                        <a:schemeClr val="tx1"/>
                      </a:solidFill>
                      <a:prstDash val="solid"/>
                      <a:round/>
                      <a:headEnd type="none" w="med" len="med"/>
                      <a:tailEnd type="none" w="med" len="med"/>
                    </a:lnL>
                  </a:tcPr>
                </a:tc>
              </a:tr>
              <a:tr h="1442476">
                <a:tc>
                  <a:txBody>
                    <a:bodyPr/>
                    <a:lstStyle/>
                    <a:p>
                      <a:pPr marL="60325" marR="0">
                        <a:lnSpc>
                          <a:spcPct val="115000"/>
                        </a:lnSpc>
                        <a:spcBef>
                          <a:spcPts val="135"/>
                        </a:spcBef>
                        <a:spcAft>
                          <a:spcPts val="0"/>
                        </a:spcAft>
                      </a:pPr>
                      <a:r>
                        <a:rPr lang="en-US" sz="2000" i="1" dirty="0" err="1">
                          <a:latin typeface="Arial Black" pitchFamily="34" charset="0"/>
                          <a:ea typeface="Times New Roman"/>
                          <a:cs typeface="Times New Roman"/>
                        </a:rPr>
                        <a:t>Theileria</a:t>
                      </a:r>
                      <a:r>
                        <a:rPr lang="en-US" sz="2000" i="1" dirty="0">
                          <a:latin typeface="Arial Black" pitchFamily="34" charset="0"/>
                          <a:ea typeface="Times New Roman"/>
                          <a:cs typeface="Times New Roman"/>
                        </a:rPr>
                        <a:t> </a:t>
                      </a:r>
                      <a:r>
                        <a:rPr lang="en-US" sz="2000" i="1" dirty="0" err="1">
                          <a:latin typeface="Arial Black" pitchFamily="34" charset="0"/>
                          <a:ea typeface="Times New Roman"/>
                          <a:cs typeface="Times New Roman"/>
                        </a:rPr>
                        <a:t>ovis</a:t>
                      </a:r>
                      <a:endParaRPr lang="en-US" sz="2000" dirty="0">
                        <a:latin typeface="Arial Black" pitchFamily="34" charset="0"/>
                        <a:ea typeface="Times New Roman"/>
                        <a:cs typeface="Times New Roman"/>
                      </a:endParaRPr>
                    </a:p>
                  </a:txBody>
                  <a:tcPr marL="0" marR="0" marT="0" marB="0"/>
                </a:tc>
                <a:tc>
                  <a:txBody>
                    <a:bodyPr/>
                    <a:lstStyle/>
                    <a:p>
                      <a:pPr marL="60325" marR="0">
                        <a:lnSpc>
                          <a:spcPct val="115000"/>
                        </a:lnSpc>
                        <a:spcBef>
                          <a:spcPts val="135"/>
                        </a:spcBef>
                        <a:spcAft>
                          <a:spcPts val="0"/>
                        </a:spcAft>
                      </a:pPr>
                      <a:r>
                        <a:rPr lang="en-US" sz="2000" dirty="0">
                          <a:latin typeface="Arial Black" pitchFamily="34" charset="0"/>
                          <a:ea typeface="Times New Roman"/>
                          <a:cs typeface="Times New Roman"/>
                        </a:rPr>
                        <a:t>Sheep and goat</a:t>
                      </a:r>
                    </a:p>
                  </a:txBody>
                  <a:tcPr marL="0" marR="0" marT="0" marB="0"/>
                </a:tc>
                <a:tc>
                  <a:txBody>
                    <a:bodyPr/>
                    <a:lstStyle/>
                    <a:p>
                      <a:pPr marL="60325" marR="0" algn="ctr">
                        <a:lnSpc>
                          <a:spcPct val="115000"/>
                        </a:lnSpc>
                        <a:spcBef>
                          <a:spcPts val="135"/>
                        </a:spcBef>
                        <a:spcAft>
                          <a:spcPts val="0"/>
                        </a:spcAft>
                      </a:pPr>
                      <a:r>
                        <a:rPr lang="en-US" sz="2000" dirty="0">
                          <a:latin typeface="Arial Black" pitchFamily="34" charset="0"/>
                          <a:ea typeface="Times New Roman"/>
                          <a:cs typeface="Times New Roman"/>
                        </a:rPr>
                        <a:t>-do-</a:t>
                      </a:r>
                    </a:p>
                  </a:txBody>
                  <a:tcPr marL="0" marR="0" marT="0" marB="0">
                    <a:lnR w="12700" cap="flat" cmpd="sng" algn="ctr">
                      <a:solidFill>
                        <a:schemeClr val="tx1"/>
                      </a:solidFill>
                      <a:prstDash val="solid"/>
                      <a:round/>
                      <a:headEnd type="none" w="med" len="med"/>
                      <a:tailEnd type="none" w="med" len="med"/>
                    </a:lnR>
                  </a:tcPr>
                </a:tc>
                <a:tc>
                  <a:txBody>
                    <a:bodyPr/>
                    <a:lstStyle/>
                    <a:p>
                      <a:pPr marL="60325" marR="0">
                        <a:lnSpc>
                          <a:spcPct val="115000"/>
                        </a:lnSpc>
                        <a:spcBef>
                          <a:spcPts val="135"/>
                        </a:spcBef>
                        <a:spcAft>
                          <a:spcPts val="0"/>
                        </a:spcAft>
                      </a:pPr>
                      <a:r>
                        <a:rPr lang="en-US" sz="2000">
                          <a:latin typeface="Arial Black" pitchFamily="34" charset="0"/>
                          <a:ea typeface="Times New Roman"/>
                          <a:cs typeface="Times New Roman"/>
                        </a:rPr>
                        <a:t>Benign theileriosis</a:t>
                      </a:r>
                    </a:p>
                  </a:txBody>
                  <a:tcPr marL="0" marR="0" marT="0" marB="0">
                    <a:lnL w="12700" cap="flat" cmpd="sng" algn="ctr">
                      <a:solidFill>
                        <a:schemeClr val="tx1"/>
                      </a:solidFill>
                      <a:prstDash val="solid"/>
                      <a:round/>
                      <a:headEnd type="none" w="med" len="med"/>
                      <a:tailEnd type="none" w="med" len="med"/>
                    </a:lnL>
                  </a:tcPr>
                </a:tc>
              </a:tr>
              <a:tr h="1203145">
                <a:tc>
                  <a:txBody>
                    <a:bodyPr/>
                    <a:lstStyle/>
                    <a:p>
                      <a:pPr marL="60325" marR="0">
                        <a:lnSpc>
                          <a:spcPct val="115000"/>
                        </a:lnSpc>
                        <a:spcBef>
                          <a:spcPts val="135"/>
                        </a:spcBef>
                        <a:spcAft>
                          <a:spcPts val="0"/>
                        </a:spcAft>
                      </a:pPr>
                      <a:r>
                        <a:rPr lang="en-US" sz="2000" i="1" dirty="0" err="1">
                          <a:solidFill>
                            <a:srgbClr val="C00000"/>
                          </a:solidFill>
                          <a:latin typeface="Arial Black" pitchFamily="34" charset="0"/>
                          <a:ea typeface="Times New Roman"/>
                          <a:cs typeface="Times New Roman"/>
                        </a:rPr>
                        <a:t>Theileria</a:t>
                      </a:r>
                      <a:r>
                        <a:rPr lang="en-US" sz="2000" i="1" dirty="0">
                          <a:solidFill>
                            <a:srgbClr val="C00000"/>
                          </a:solidFill>
                          <a:latin typeface="Arial Black" pitchFamily="34" charset="0"/>
                          <a:ea typeface="Times New Roman"/>
                          <a:cs typeface="Times New Roman"/>
                        </a:rPr>
                        <a:t> </a:t>
                      </a:r>
                      <a:r>
                        <a:rPr lang="en-US" sz="2000" i="1" dirty="0" err="1">
                          <a:solidFill>
                            <a:srgbClr val="C00000"/>
                          </a:solidFill>
                          <a:latin typeface="Arial Black" pitchFamily="34" charset="0"/>
                          <a:ea typeface="Times New Roman"/>
                          <a:cs typeface="Times New Roman"/>
                        </a:rPr>
                        <a:t>mutans</a:t>
                      </a:r>
                      <a:endParaRPr lang="en-US" sz="2000" dirty="0">
                        <a:solidFill>
                          <a:srgbClr val="C00000"/>
                        </a:solidFill>
                        <a:latin typeface="Arial Black" pitchFamily="34" charset="0"/>
                        <a:ea typeface="Times New Roman"/>
                        <a:cs typeface="Times New Roman"/>
                      </a:endParaRPr>
                    </a:p>
                  </a:txBody>
                  <a:tcPr marL="0" marR="0" marT="0" marB="0">
                    <a:lnB w="12700" cap="flat" cmpd="sng" algn="ctr">
                      <a:solidFill>
                        <a:schemeClr val="tx1"/>
                      </a:solidFill>
                      <a:prstDash val="solid"/>
                      <a:round/>
                      <a:headEnd type="none" w="med" len="med"/>
                      <a:tailEnd type="none" w="med" len="med"/>
                    </a:lnB>
                  </a:tcPr>
                </a:tc>
                <a:tc>
                  <a:txBody>
                    <a:bodyPr/>
                    <a:lstStyle/>
                    <a:p>
                      <a:pPr marL="60325" marR="0">
                        <a:lnSpc>
                          <a:spcPct val="115000"/>
                        </a:lnSpc>
                        <a:spcBef>
                          <a:spcPts val="135"/>
                        </a:spcBef>
                        <a:spcAft>
                          <a:spcPts val="0"/>
                        </a:spcAft>
                      </a:pPr>
                      <a:r>
                        <a:rPr lang="en-US" sz="2000" dirty="0">
                          <a:solidFill>
                            <a:srgbClr val="C00000"/>
                          </a:solidFill>
                          <a:latin typeface="Arial Black" pitchFamily="34" charset="0"/>
                          <a:ea typeface="Times New Roman"/>
                          <a:cs typeface="Times New Roman"/>
                        </a:rPr>
                        <a:t>Cattle</a:t>
                      </a:r>
                    </a:p>
                  </a:txBody>
                  <a:tcPr marL="0" marR="0" marT="0" marB="0">
                    <a:lnB w="12700" cap="flat" cmpd="sng" algn="ctr">
                      <a:solidFill>
                        <a:schemeClr val="tx1"/>
                      </a:solidFill>
                      <a:prstDash val="solid"/>
                      <a:round/>
                      <a:headEnd type="none" w="med" len="med"/>
                      <a:tailEnd type="none" w="med" len="med"/>
                    </a:lnB>
                  </a:tcPr>
                </a:tc>
                <a:tc>
                  <a:txBody>
                    <a:bodyPr/>
                    <a:lstStyle/>
                    <a:p>
                      <a:pPr marL="60325" marR="0" algn="ctr">
                        <a:lnSpc>
                          <a:spcPct val="115000"/>
                        </a:lnSpc>
                        <a:spcBef>
                          <a:spcPts val="135"/>
                        </a:spcBef>
                        <a:spcAft>
                          <a:spcPts val="0"/>
                        </a:spcAft>
                      </a:pPr>
                      <a:r>
                        <a:rPr lang="en-US" sz="2000" dirty="0">
                          <a:solidFill>
                            <a:srgbClr val="C00000"/>
                          </a:solidFill>
                          <a:latin typeface="Arial Black" pitchFamily="34" charset="0"/>
                          <a:ea typeface="Times New Roman"/>
                          <a:cs typeface="Times New Roman"/>
                        </a:rPr>
                        <a:t>-do-</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60325" marR="433705">
                        <a:lnSpc>
                          <a:spcPct val="104000"/>
                        </a:lnSpc>
                        <a:spcBef>
                          <a:spcPts val="135"/>
                        </a:spcBef>
                        <a:spcAft>
                          <a:spcPts val="0"/>
                        </a:spcAft>
                      </a:pPr>
                      <a:r>
                        <a:rPr lang="en-US" sz="2000" dirty="0">
                          <a:solidFill>
                            <a:srgbClr val="C00000"/>
                          </a:solidFill>
                          <a:latin typeface="Arial Black" pitchFamily="34" charset="0"/>
                          <a:ea typeface="Times New Roman"/>
                          <a:cs typeface="Times New Roman"/>
                        </a:rPr>
                        <a:t>Benign bovine theileriosis</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796858">
                <a:tc>
                  <a:txBody>
                    <a:bodyPr/>
                    <a:lstStyle/>
                    <a:p>
                      <a:pPr marL="60325" marR="0">
                        <a:lnSpc>
                          <a:spcPct val="115000"/>
                        </a:lnSpc>
                        <a:spcBef>
                          <a:spcPts val="135"/>
                        </a:spcBef>
                        <a:spcAft>
                          <a:spcPts val="0"/>
                        </a:spcAft>
                      </a:pPr>
                      <a:r>
                        <a:rPr lang="en-US" sz="2000" i="1" dirty="0" err="1" smtClean="0">
                          <a:solidFill>
                            <a:srgbClr val="C00000"/>
                          </a:solidFill>
                          <a:latin typeface="Arial Black" pitchFamily="34" charset="0"/>
                          <a:ea typeface="Times New Roman"/>
                          <a:cs typeface="Times New Roman"/>
                        </a:rPr>
                        <a:t>Theileria</a:t>
                      </a:r>
                      <a:r>
                        <a:rPr lang="en-US" sz="2000" i="1" dirty="0" smtClean="0">
                          <a:solidFill>
                            <a:srgbClr val="C00000"/>
                          </a:solidFill>
                          <a:latin typeface="Arial Black" pitchFamily="34" charset="0"/>
                          <a:ea typeface="Times New Roman"/>
                          <a:cs typeface="Times New Roman"/>
                        </a:rPr>
                        <a:t> </a:t>
                      </a:r>
                      <a:r>
                        <a:rPr lang="en-US" sz="2000" i="1" dirty="0" err="1" smtClean="0">
                          <a:solidFill>
                            <a:srgbClr val="C00000"/>
                          </a:solidFill>
                          <a:latin typeface="Arial Black" pitchFamily="34" charset="0"/>
                          <a:ea typeface="Times New Roman"/>
                          <a:cs typeface="Times New Roman"/>
                        </a:rPr>
                        <a:t>equi</a:t>
                      </a:r>
                      <a:r>
                        <a:rPr lang="en-US" sz="2000" i="1" dirty="0" smtClean="0">
                          <a:solidFill>
                            <a:srgbClr val="C00000"/>
                          </a:solidFill>
                          <a:latin typeface="Arial Black" pitchFamily="34" charset="0"/>
                          <a:ea typeface="Times New Roman"/>
                          <a:cs typeface="Times New Roman"/>
                        </a:rPr>
                        <a:t> ( </a:t>
                      </a:r>
                      <a:r>
                        <a:rPr lang="en-US" sz="2000" i="1" dirty="0" err="1" smtClean="0">
                          <a:solidFill>
                            <a:srgbClr val="C00000"/>
                          </a:solidFill>
                          <a:latin typeface="Arial Black" pitchFamily="34" charset="0"/>
                          <a:ea typeface="Times New Roman"/>
                          <a:cs typeface="Times New Roman"/>
                        </a:rPr>
                        <a:t>Babesi</a:t>
                      </a:r>
                      <a:r>
                        <a:rPr lang="en-US" sz="2000" i="1" baseline="0" dirty="0" smtClean="0">
                          <a:solidFill>
                            <a:srgbClr val="C00000"/>
                          </a:solidFill>
                          <a:latin typeface="Arial Black" pitchFamily="34" charset="0"/>
                          <a:ea typeface="Times New Roman"/>
                          <a:cs typeface="Times New Roman"/>
                        </a:rPr>
                        <a:t> </a:t>
                      </a:r>
                      <a:r>
                        <a:rPr lang="en-US" sz="2000" i="1" baseline="0" dirty="0" err="1" smtClean="0">
                          <a:solidFill>
                            <a:srgbClr val="C00000"/>
                          </a:solidFill>
                          <a:latin typeface="Arial Black" pitchFamily="34" charset="0"/>
                          <a:ea typeface="Times New Roman"/>
                          <a:cs typeface="Times New Roman"/>
                        </a:rPr>
                        <a:t>equi</a:t>
                      </a:r>
                      <a:r>
                        <a:rPr lang="en-US" sz="2000" baseline="0" dirty="0" smtClean="0">
                          <a:solidFill>
                            <a:srgbClr val="C00000"/>
                          </a:solidFill>
                          <a:latin typeface="Arial Black" pitchFamily="34" charset="0"/>
                          <a:ea typeface="Times New Roman"/>
                          <a:cs typeface="Times New Roman"/>
                        </a:rPr>
                        <a:t>)</a:t>
                      </a:r>
                      <a:endParaRPr lang="en-US" sz="2000" dirty="0">
                        <a:solidFill>
                          <a:srgbClr val="C00000"/>
                        </a:solidFill>
                        <a:latin typeface="Arial Black" pitchFamily="34" charset="0"/>
                        <a:ea typeface="Times New Roman"/>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marL="60325" marR="0">
                        <a:lnSpc>
                          <a:spcPct val="115000"/>
                        </a:lnSpc>
                        <a:spcBef>
                          <a:spcPts val="135"/>
                        </a:spcBef>
                        <a:spcAft>
                          <a:spcPts val="0"/>
                        </a:spcAft>
                      </a:pPr>
                      <a:r>
                        <a:rPr lang="en-US" sz="2000" dirty="0" smtClean="0">
                          <a:solidFill>
                            <a:srgbClr val="C00000"/>
                          </a:solidFill>
                          <a:latin typeface="Arial Black" pitchFamily="34" charset="0"/>
                          <a:ea typeface="Times New Roman"/>
                          <a:cs typeface="Times New Roman"/>
                        </a:rPr>
                        <a:t>  Equines</a:t>
                      </a:r>
                      <a:endParaRPr lang="en-US" sz="2000" dirty="0">
                        <a:solidFill>
                          <a:srgbClr val="C00000"/>
                        </a:solidFill>
                        <a:latin typeface="Arial Black" pitchFamily="34" charset="0"/>
                        <a:ea typeface="Times New Roman"/>
                        <a:cs typeface="Times New Roman"/>
                      </a:endParaRPr>
                    </a:p>
                  </a:txBody>
                  <a:tcPr marL="0" marR="0" marT="0" marB="0">
                    <a:lnT w="12700" cap="flat" cmpd="sng" algn="ctr">
                      <a:solidFill>
                        <a:schemeClr val="tx1"/>
                      </a:solidFill>
                      <a:prstDash val="solid"/>
                      <a:round/>
                      <a:headEnd type="none" w="med" len="med"/>
                      <a:tailEnd type="none" w="med" len="med"/>
                    </a:lnT>
                  </a:tcPr>
                </a:tc>
                <a:tc>
                  <a:txBody>
                    <a:bodyPr/>
                    <a:lstStyle/>
                    <a:p>
                      <a:pPr marL="60325" marR="0">
                        <a:lnSpc>
                          <a:spcPct val="115000"/>
                        </a:lnSpc>
                        <a:spcBef>
                          <a:spcPts val="135"/>
                        </a:spcBef>
                        <a:spcAft>
                          <a:spcPts val="0"/>
                        </a:spcAft>
                      </a:pPr>
                      <a:r>
                        <a:rPr lang="en-US" sz="2000" i="1" dirty="0" err="1" smtClean="0">
                          <a:solidFill>
                            <a:srgbClr val="C00000"/>
                          </a:solidFill>
                          <a:latin typeface="Arial Black" pitchFamily="34" charset="0"/>
                          <a:ea typeface="Times New Roman"/>
                          <a:cs typeface="Times New Roman"/>
                        </a:rPr>
                        <a:t>Rhipicephalus</a:t>
                      </a:r>
                      <a:r>
                        <a:rPr lang="en-US" sz="2000" dirty="0" smtClean="0">
                          <a:solidFill>
                            <a:srgbClr val="C00000"/>
                          </a:solidFill>
                          <a:latin typeface="Arial Black" pitchFamily="34" charset="0"/>
                          <a:ea typeface="Times New Roman"/>
                          <a:cs typeface="Times New Roman"/>
                        </a:rPr>
                        <a:t> &amp; </a:t>
                      </a:r>
                      <a:r>
                        <a:rPr lang="en-US" sz="2000" i="1" dirty="0" err="1" smtClean="0">
                          <a:solidFill>
                            <a:srgbClr val="C00000"/>
                          </a:solidFill>
                          <a:latin typeface="Arial Black" pitchFamily="34" charset="0"/>
                          <a:ea typeface="Times New Roman"/>
                          <a:cs typeface="Times New Roman"/>
                        </a:rPr>
                        <a:t>Dermacentor</a:t>
                      </a:r>
                      <a:endParaRPr lang="en-US" sz="2000" i="1" dirty="0">
                        <a:solidFill>
                          <a:srgbClr val="C00000"/>
                        </a:solidFill>
                        <a:latin typeface="Arial Black" pitchFamily="34" charset="0"/>
                        <a:ea typeface="Times New Roman"/>
                        <a:cs typeface="Times New Roman"/>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60325" marR="433705">
                        <a:lnSpc>
                          <a:spcPct val="104000"/>
                        </a:lnSpc>
                        <a:spcBef>
                          <a:spcPts val="135"/>
                        </a:spcBef>
                        <a:spcAft>
                          <a:spcPts val="0"/>
                        </a:spcAft>
                      </a:pPr>
                      <a:r>
                        <a:rPr lang="en-US" sz="2000" dirty="0" smtClean="0">
                          <a:solidFill>
                            <a:srgbClr val="C00000"/>
                          </a:solidFill>
                          <a:latin typeface="Arial Black" pitchFamily="34" charset="0"/>
                          <a:ea typeface="Times New Roman"/>
                          <a:cs typeface="Times New Roman"/>
                        </a:rPr>
                        <a:t>Equine </a:t>
                      </a:r>
                      <a:r>
                        <a:rPr lang="en-US" sz="2000" dirty="0" err="1" smtClean="0">
                          <a:solidFill>
                            <a:srgbClr val="C00000"/>
                          </a:solidFill>
                          <a:latin typeface="Arial Black" pitchFamily="34" charset="0"/>
                          <a:ea typeface="Times New Roman"/>
                          <a:cs typeface="Times New Roman"/>
                        </a:rPr>
                        <a:t>piroplasmosis</a:t>
                      </a:r>
                      <a:endParaRPr lang="en-US" sz="2000" dirty="0">
                        <a:solidFill>
                          <a:srgbClr val="C00000"/>
                        </a:solidFill>
                        <a:latin typeface="Arial Black" pitchFamily="34" charset="0"/>
                        <a:ea typeface="Times New Roman"/>
                        <a:cs typeface="Times New Roman"/>
                      </a:endParaRP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926985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57200"/>
          </a:xfrm>
        </p:spPr>
        <p:txBody>
          <a:bodyPr>
            <a:noAutofit/>
          </a:bodyPr>
          <a:lstStyle/>
          <a:p>
            <a:pPr algn="ctr"/>
            <a:r>
              <a:rPr lang="en-US" sz="3200" dirty="0" smtClean="0">
                <a:solidFill>
                  <a:srgbClr val="7030A0"/>
                </a:solidFill>
                <a:effectLst>
                  <a:outerShdw blurRad="38100" dist="38100" dir="2700000" algn="tl">
                    <a:srgbClr val="000000">
                      <a:alpha val="43137"/>
                    </a:srgbClr>
                  </a:outerShdw>
                </a:effectLst>
                <a:latin typeface="Arial Rounded MT Bold" pitchFamily="34" charset="0"/>
              </a:rPr>
              <a:t>Genus:  </a:t>
            </a:r>
            <a:r>
              <a:rPr lang="en-US" sz="3200" i="1" dirty="0" err="1" smtClean="0">
                <a:solidFill>
                  <a:srgbClr val="7030A0"/>
                </a:solidFill>
                <a:effectLst>
                  <a:outerShdw blurRad="38100" dist="38100" dir="2700000" algn="tl">
                    <a:srgbClr val="000000">
                      <a:alpha val="43137"/>
                    </a:srgbClr>
                  </a:outerShdw>
                </a:effectLst>
                <a:latin typeface="Arial Rounded MT Bold" pitchFamily="34" charset="0"/>
              </a:rPr>
              <a:t>Theileria</a:t>
            </a:r>
            <a:endParaRPr lang="en-US" sz="3200" i="1" dirty="0">
              <a:solidFill>
                <a:srgbClr val="7030A0"/>
              </a:solidFill>
              <a:effectLst>
                <a:outerShdw blurRad="38100" dist="38100" dir="2700000" algn="tl">
                  <a:srgbClr val="000000">
                    <a:alpha val="43137"/>
                  </a:srgbClr>
                </a:outerShdw>
              </a:effectLst>
              <a:latin typeface="Arial Rounded MT Bold" pitchFamily="34" charset="0"/>
            </a:endParaRPr>
          </a:p>
        </p:txBody>
      </p:sp>
      <p:sp>
        <p:nvSpPr>
          <p:cNvPr id="3" name="Subtitle 2"/>
          <p:cNvSpPr>
            <a:spLocks noGrp="1"/>
          </p:cNvSpPr>
          <p:nvPr>
            <p:ph type="subTitle" idx="1"/>
          </p:nvPr>
        </p:nvSpPr>
        <p:spPr>
          <a:xfrm>
            <a:off x="0" y="457200"/>
            <a:ext cx="9144000" cy="6400800"/>
          </a:xfrm>
        </p:spPr>
        <p:txBody>
          <a:bodyPr>
            <a:normAutofit/>
          </a:bodyPr>
          <a:lstStyle/>
          <a:p>
            <a:pPr lvl="0" algn="just">
              <a:lnSpc>
                <a:spcPct val="150000"/>
              </a:lnSpc>
            </a:pPr>
            <a:r>
              <a:rPr lang="en-US" sz="2400" dirty="0" smtClean="0">
                <a:solidFill>
                  <a:srgbClr val="FF0000"/>
                </a:solidFill>
                <a:latin typeface="Arial Rounded MT Bold" pitchFamily="34" charset="0"/>
              </a:rPr>
              <a:t>                    </a:t>
            </a:r>
            <a:r>
              <a:rPr lang="en-US" sz="3000" b="1" dirty="0" smtClean="0">
                <a:solidFill>
                  <a:srgbClr val="FF0000"/>
                </a:solidFill>
                <a:latin typeface="Arial Rounded MT Bold" pitchFamily="34" charset="0"/>
              </a:rPr>
              <a:t>Transmission :</a:t>
            </a:r>
          </a:p>
          <a:p>
            <a:pPr marL="342900" indent="-342900" algn="just">
              <a:buFont typeface="Courier New" panose="02070309020205020404" pitchFamily="49" charset="0"/>
              <a:buChar char="o"/>
            </a:pPr>
            <a:r>
              <a:rPr lang="en-US" sz="2000" b="1" dirty="0" err="1" smtClean="0">
                <a:solidFill>
                  <a:srgbClr val="002060"/>
                </a:solidFill>
                <a:latin typeface="Arial Black" pitchFamily="34" charset="0"/>
              </a:rPr>
              <a:t>Transtadial</a:t>
            </a:r>
            <a:r>
              <a:rPr lang="en-US" sz="2000" b="1" dirty="0" smtClean="0">
                <a:solidFill>
                  <a:srgbClr val="002060"/>
                </a:solidFill>
                <a:latin typeface="Arial Black" pitchFamily="34" charset="0"/>
              </a:rPr>
              <a:t> or stage to stage transmission found in </a:t>
            </a:r>
            <a:r>
              <a:rPr lang="en-US" sz="2000" b="1" i="1" dirty="0" err="1" smtClean="0">
                <a:solidFill>
                  <a:srgbClr val="002060"/>
                </a:solidFill>
                <a:latin typeface="Arial Black" pitchFamily="34" charset="0"/>
              </a:rPr>
              <a:t>Theileria</a:t>
            </a:r>
            <a:r>
              <a:rPr lang="en-US" sz="2000" b="1" i="1" dirty="0" smtClean="0">
                <a:solidFill>
                  <a:srgbClr val="002060"/>
                </a:solidFill>
                <a:latin typeface="Arial Black" pitchFamily="34" charset="0"/>
              </a:rPr>
              <a:t> </a:t>
            </a:r>
            <a:r>
              <a:rPr lang="en-US" sz="2000" b="1" dirty="0" smtClean="0">
                <a:solidFill>
                  <a:srgbClr val="002060"/>
                </a:solidFill>
                <a:latin typeface="Arial Black" pitchFamily="34" charset="0"/>
              </a:rPr>
              <a:t>spp. </a:t>
            </a:r>
          </a:p>
          <a:p>
            <a:pPr marL="342900" indent="-342900" algn="just">
              <a:buFont typeface="Courier New" panose="02070309020205020404" pitchFamily="49" charset="0"/>
              <a:buChar char="o"/>
            </a:pPr>
            <a:endParaRPr lang="en-US" sz="2000" b="1" dirty="0" smtClean="0">
              <a:solidFill>
                <a:srgbClr val="FF0000"/>
              </a:solidFill>
              <a:latin typeface="Arial Black" pitchFamily="34" charset="0"/>
            </a:endParaRPr>
          </a:p>
          <a:p>
            <a:pPr marL="342900" indent="-342900" algn="just">
              <a:buFont typeface="Courier New" panose="02070309020205020404" pitchFamily="49" charset="0"/>
              <a:buChar char="o"/>
            </a:pPr>
            <a:r>
              <a:rPr lang="en-US" sz="2000" b="1" dirty="0" smtClean="0">
                <a:solidFill>
                  <a:srgbClr val="7030A0"/>
                </a:solidFill>
                <a:latin typeface="Arial Black" pitchFamily="34" charset="0"/>
              </a:rPr>
              <a:t>When parasite enter in one stage of tick (larva or nymph) during feeding on an infected animal. Then, the subsequent stage (nymph or adult) of tick transmit the disease during feeding on a susceptible hosts.</a:t>
            </a:r>
          </a:p>
          <a:p>
            <a:pPr marL="342900" indent="-342900" algn="just">
              <a:buFont typeface="Courier New" panose="02070309020205020404" pitchFamily="49" charset="0"/>
              <a:buChar char="o"/>
            </a:pPr>
            <a:r>
              <a:rPr lang="en-US" sz="2000" b="1" dirty="0" smtClean="0">
                <a:solidFill>
                  <a:srgbClr val="FF0000"/>
                </a:solidFill>
                <a:latin typeface="Arial Black" pitchFamily="34" charset="0"/>
              </a:rPr>
              <a:t>           Larva         nymph          adult</a:t>
            </a:r>
          </a:p>
          <a:p>
            <a:pPr marL="342900" indent="-342900" algn="just">
              <a:buFont typeface="Courier New" panose="02070309020205020404" pitchFamily="49" charset="0"/>
              <a:buChar char="o"/>
            </a:pPr>
            <a:endParaRPr lang="en-US" sz="2000" b="1" dirty="0" smtClean="0">
              <a:latin typeface="Arial Black" pitchFamily="34" charset="0"/>
            </a:endParaRPr>
          </a:p>
          <a:p>
            <a:pPr marL="342900" indent="-342900" algn="just">
              <a:buFont typeface="Courier New" panose="02070309020205020404" pitchFamily="49" charset="0"/>
              <a:buChar char="o"/>
            </a:pPr>
            <a:endParaRPr lang="en-US" sz="2000" b="1" dirty="0">
              <a:latin typeface="Arial Black" pitchFamily="34" charset="0"/>
            </a:endParaRPr>
          </a:p>
          <a:p>
            <a:pPr marL="342900" indent="-342900" algn="just">
              <a:buFont typeface="Courier New" panose="02070309020205020404" pitchFamily="49" charset="0"/>
              <a:buChar char="o"/>
            </a:pPr>
            <a:endParaRPr lang="en-US" sz="2000" b="1" dirty="0" smtClean="0">
              <a:latin typeface="Arial Black" pitchFamily="34" charset="0"/>
            </a:endParaRPr>
          </a:p>
          <a:p>
            <a:pPr marL="342900" indent="-342900" algn="just">
              <a:buFont typeface="Courier New" panose="02070309020205020404" pitchFamily="49" charset="0"/>
              <a:buChar char="o"/>
            </a:pPr>
            <a:r>
              <a:rPr lang="en-US" sz="2000" b="1" dirty="0" smtClean="0">
                <a:latin typeface="Arial Black" pitchFamily="34" charset="0"/>
              </a:rPr>
              <a:t>•</a:t>
            </a:r>
            <a:r>
              <a:rPr lang="en-US" sz="2000" b="1" i="1" dirty="0" err="1" smtClean="0">
                <a:solidFill>
                  <a:srgbClr val="002060"/>
                </a:solidFill>
                <a:latin typeface="Arial Black" pitchFamily="34" charset="0"/>
              </a:rPr>
              <a:t>Theileria</a:t>
            </a:r>
            <a:r>
              <a:rPr lang="en-US" sz="2000" b="1" i="1" dirty="0" smtClean="0">
                <a:solidFill>
                  <a:srgbClr val="002060"/>
                </a:solidFill>
                <a:latin typeface="Arial Black" pitchFamily="34" charset="0"/>
              </a:rPr>
              <a:t> </a:t>
            </a:r>
            <a:r>
              <a:rPr lang="en-US" sz="2000" b="1" dirty="0" smtClean="0">
                <a:solidFill>
                  <a:srgbClr val="002060"/>
                </a:solidFill>
                <a:latin typeface="Arial Black" pitchFamily="34" charset="0"/>
              </a:rPr>
              <a:t>parasites are most commonly transmitted when ticks feed on infected animals as nymphs and then on susceptible cattle as adults.</a:t>
            </a:r>
          </a:p>
          <a:p>
            <a:pPr algn="just"/>
            <a:endParaRPr lang="en-US" sz="2000" b="1" dirty="0" smtClean="0">
              <a:solidFill>
                <a:srgbClr val="002060"/>
              </a:solidFill>
              <a:latin typeface="Arial Black" pitchFamily="34" charset="0"/>
            </a:endParaRPr>
          </a:p>
        </p:txBody>
      </p:sp>
      <p:sp>
        <p:nvSpPr>
          <p:cNvPr id="6" name="Right Arrow 5"/>
          <p:cNvSpPr/>
          <p:nvPr/>
        </p:nvSpPr>
        <p:spPr>
          <a:xfrm>
            <a:off x="2232852" y="3977139"/>
            <a:ext cx="609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3938305" y="3954280"/>
            <a:ext cx="609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G:\tick hyaloma.jfif"/>
          <p:cNvPicPr/>
          <p:nvPr/>
        </p:nvPicPr>
        <p:blipFill rotWithShape="1">
          <a:blip r:embed="rId2"/>
          <a:srcRect l="14386"/>
          <a:stretch/>
        </p:blipFill>
        <p:spPr bwMode="auto">
          <a:xfrm>
            <a:off x="6372200" y="3501008"/>
            <a:ext cx="2380615" cy="2038985"/>
          </a:xfrm>
          <a:prstGeom prst="rect">
            <a:avLst/>
          </a:prstGeom>
          <a:noFill/>
          <a:ln>
            <a:noFill/>
          </a:ln>
          <a:extLst>
            <a:ext uri="{53640926-AAD7-44D8-BBD7-CCE9431645EC}">
              <a14:shadowObscured xmlns:a14="http://schemas.microsoft.com/office/drawing/2010/main"/>
            </a:ext>
          </a:extLst>
        </p:spPr>
      </p:pic>
      <p:sp>
        <p:nvSpPr>
          <p:cNvPr id="8" name="Rectangle 4"/>
          <p:cNvSpPr>
            <a:spLocks noChangeArrowheads="1"/>
          </p:cNvSpPr>
          <p:nvPr/>
        </p:nvSpPr>
        <p:spPr bwMode="auto">
          <a:xfrm>
            <a:off x="7086600" y="6540500"/>
            <a:ext cx="2057400" cy="292100"/>
          </a:xfrm>
          <a:prstGeom prst="rect">
            <a:avLst/>
          </a:prstGeom>
          <a:solidFill>
            <a:schemeClr val="accent1"/>
          </a:solidFill>
          <a:ln w="12700" cap="sq" algn="ctr">
            <a:solidFill>
              <a:schemeClr val="tx1"/>
            </a:solidFill>
            <a:round/>
            <a:headEnd type="none" w="sm" len="sm"/>
            <a:tailEnd type="none" w="sm" len="sm"/>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IN" altLang="en-US" sz="1200" dirty="0"/>
              <a:t>Image source: Google image</a:t>
            </a:r>
          </a:p>
        </p:txBody>
      </p:sp>
    </p:spTree>
    <p:extLst>
      <p:ext uri="{BB962C8B-B14F-4D97-AF65-F5344CB8AC3E}">
        <p14:creationId xmlns:p14="http://schemas.microsoft.com/office/powerpoint/2010/main" val="35943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821</TotalTime>
  <Words>1369</Words>
  <Application>Microsoft Office PowerPoint</Application>
  <PresentationFormat>On-screen Show (4:3)</PresentationFormat>
  <Paragraphs>228</Paragraphs>
  <Slides>32</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Arial</vt:lpstr>
      <vt:lpstr>Arial Black</vt:lpstr>
      <vt:lpstr>Arial Rounded MT Bold</vt:lpstr>
      <vt:lpstr>Calibri</vt:lpstr>
      <vt:lpstr>Century Gothic</vt:lpstr>
      <vt:lpstr>Courier New</vt:lpstr>
      <vt:lpstr>Times New Roman</vt:lpstr>
      <vt:lpstr>Wingdings</vt:lpstr>
      <vt:lpstr>Wingdings 3</vt:lpstr>
      <vt:lpstr>Wisp</vt:lpstr>
      <vt:lpstr>PowerPoint Presentation</vt:lpstr>
      <vt:lpstr>PowerPoint Presentation</vt:lpstr>
      <vt:lpstr>Genus: Theileria</vt:lpstr>
      <vt:lpstr>Genus: Theileria</vt:lpstr>
      <vt:lpstr>Genus: Theileria</vt:lpstr>
      <vt:lpstr>Genus: Theileria</vt:lpstr>
      <vt:lpstr>Genus: Theileria</vt:lpstr>
      <vt:lpstr>Genus:  Theileria</vt:lpstr>
      <vt:lpstr>Genus:  Theileria</vt:lpstr>
      <vt:lpstr>Genus:  Theileria</vt:lpstr>
      <vt:lpstr>Genus:  Theileria</vt:lpstr>
      <vt:lpstr>Genus: Theileria</vt:lpstr>
      <vt:lpstr>Life-cycle  of Theileria</vt:lpstr>
      <vt:lpstr>Life-cycle of Theileria </vt:lpstr>
      <vt:lpstr> Theileria</vt:lpstr>
      <vt:lpstr>Genus: Theileria</vt:lpstr>
      <vt:lpstr>Genus: Theileria</vt:lpstr>
      <vt:lpstr>Genus: Theileria</vt:lpstr>
      <vt:lpstr>Genus: Theileria</vt:lpstr>
      <vt:lpstr>Genus: Theileria</vt:lpstr>
      <vt:lpstr>Genus: Theileria</vt:lpstr>
      <vt:lpstr>Diagnosis of Theileria  </vt:lpstr>
      <vt:lpstr>Diagnosis of Theileria </vt:lpstr>
      <vt:lpstr>Diagnosis of Theileria </vt:lpstr>
      <vt:lpstr>Treatment of Theileriosis</vt:lpstr>
      <vt:lpstr>Treatment of Theileriosis</vt:lpstr>
      <vt:lpstr>Control of Theileriosis</vt:lpstr>
      <vt:lpstr>Control of  Theileriosis</vt:lpstr>
      <vt:lpstr>Control of  Theileriosis</vt:lpstr>
      <vt:lpstr>Theileria equi</vt:lpstr>
      <vt:lpstr>Theileria equi</vt:lpstr>
      <vt:lpstr>PowerPoint Presentation</vt:lpstr>
    </vt:vector>
  </TitlesOfParts>
  <Company>HP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Haemoprotozoan diseases of Horse</dc:title>
  <dc:creator>Ajit Kumar</dc:creator>
  <cp:lastModifiedBy>user</cp:lastModifiedBy>
  <cp:revision>84</cp:revision>
  <cp:lastPrinted>2019-11-21T10:56:16Z</cp:lastPrinted>
  <dcterms:created xsi:type="dcterms:W3CDTF">2019-10-15T08:59:27Z</dcterms:created>
  <dcterms:modified xsi:type="dcterms:W3CDTF">2020-03-29T13:18:25Z</dcterms:modified>
</cp:coreProperties>
</file>