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1"/>
  </p:notesMasterIdLst>
  <p:handoutMasterIdLst>
    <p:handoutMasterId r:id="rId32"/>
  </p:handoutMasterIdLst>
  <p:sldIdLst>
    <p:sldId id="361" r:id="rId2"/>
    <p:sldId id="454" r:id="rId3"/>
    <p:sldId id="455" r:id="rId4"/>
    <p:sldId id="456" r:id="rId5"/>
    <p:sldId id="457" r:id="rId6"/>
    <p:sldId id="458" r:id="rId7"/>
    <p:sldId id="459" r:id="rId8"/>
    <p:sldId id="460" r:id="rId9"/>
    <p:sldId id="461" r:id="rId10"/>
    <p:sldId id="462" r:id="rId11"/>
    <p:sldId id="463" r:id="rId12"/>
    <p:sldId id="464" r:id="rId13"/>
    <p:sldId id="465" r:id="rId14"/>
    <p:sldId id="466" r:id="rId15"/>
    <p:sldId id="467" r:id="rId16"/>
    <p:sldId id="468" r:id="rId17"/>
    <p:sldId id="469" r:id="rId18"/>
    <p:sldId id="470" r:id="rId19"/>
    <p:sldId id="471" r:id="rId20"/>
    <p:sldId id="472" r:id="rId21"/>
    <p:sldId id="473" r:id="rId22"/>
    <p:sldId id="474" r:id="rId23"/>
    <p:sldId id="475" r:id="rId24"/>
    <p:sldId id="476" r:id="rId25"/>
    <p:sldId id="477" r:id="rId26"/>
    <p:sldId id="478" r:id="rId27"/>
    <p:sldId id="479" r:id="rId28"/>
    <p:sldId id="480" r:id="rId29"/>
    <p:sldId id="391" r:id="rId3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86427" autoAdjust="0"/>
  </p:normalViewPr>
  <p:slideViewPr>
    <p:cSldViewPr>
      <p:cViewPr varScale="1">
        <p:scale>
          <a:sx n="64" d="100"/>
          <a:sy n="64" d="100"/>
        </p:scale>
        <p:origin x="12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5DFE451-AF16-4EC6-8FB4-7486BCE1B786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781BDBA-9E59-4238-A09D-7432336A337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888632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49C381F-E75F-4EF9-95DC-2DFDCFD6A6C5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3C22391-F062-4485-B1BA-127C2904BA5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4812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391-F062-4485-B1BA-127C2904BA5D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23982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14094-1F9B-4F2C-8270-AFEF0F33D04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932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14094-1F9B-4F2C-8270-AFEF0F33D04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84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14094-1F9B-4F2C-8270-AFEF0F33D04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0161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391-F062-4485-B1BA-127C2904BA5D}" type="slidenum">
              <a:rPr lang="en-IN" smtClean="0"/>
              <a:t>29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563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60733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66672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8904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7915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4598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64558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3044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46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50099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0100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6875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4454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1312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5793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3887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21488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9055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asu.org.in/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689877"/>
            <a:ext cx="5943600" cy="2091923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pt-BR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Dr. AJIT KUMAR</a:t>
            </a:r>
          </a:p>
          <a:p>
            <a:pPr algn="ctr" eaLnBrk="1" hangingPunct="1">
              <a:lnSpc>
                <a:spcPct val="80000"/>
              </a:lnSpc>
            </a:pPr>
            <a:r>
              <a:rPr lang="pt-BR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HoD</a:t>
            </a:r>
            <a:endParaRPr lang="en-US" sz="2400" b="1" dirty="0" smtClean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Department of </a:t>
            </a:r>
            <a:r>
              <a:rPr lang="en-US" sz="2400" b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Parasitology</a:t>
            </a:r>
            <a:endParaRPr lang="en-US" sz="2400" b="1" dirty="0" smtClean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Bihar Veterinary College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Bihar Animal Sciences University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Patna-800014</a:t>
            </a:r>
          </a:p>
        </p:txBody>
      </p:sp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0" y="622232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sz="4000" b="1" i="1" dirty="0" smtClean="0">
                <a:solidFill>
                  <a:srgbClr val="7030A0"/>
                </a:solidFill>
                <a:latin typeface="Arial Rounded MT Bold" pitchFamily="34" charset="0"/>
              </a:rPr>
              <a:t>Toxoplasma </a:t>
            </a:r>
            <a:r>
              <a:rPr lang="en-US" sz="4000" b="1" i="1" dirty="0" err="1" smtClean="0">
                <a:solidFill>
                  <a:srgbClr val="7030A0"/>
                </a:solidFill>
                <a:latin typeface="Arial Rounded MT Bold" pitchFamily="34" charset="0"/>
              </a:rPr>
              <a:t>gondii</a:t>
            </a:r>
            <a:endParaRPr lang="en-US" sz="4000" b="1" i="1" dirty="0" smtClean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pic>
        <p:nvPicPr>
          <p:cNvPr id="10" name="Picture 9" descr="Bihar Animal Sciences University | बिहार पशु विज्ञान विश्वविद्यालय">
            <a:hlinkClick r:id="rId3" tooltip="&quot;Bihar Animal Sciences University | बिहार पशु विज्ञान विश्वविद्यालय - 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6313" y="265552"/>
            <a:ext cx="1149087" cy="119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olour Logofinal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8574" y="212323"/>
            <a:ext cx="1099890" cy="1246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444984"/>
            <a:ext cx="2095500" cy="2181225"/>
          </a:xfrm>
          <a:prstGeom prst="rect">
            <a:avLst/>
          </a:prstGeom>
        </p:spPr>
      </p:pic>
      <p:pic>
        <p:nvPicPr>
          <p:cNvPr id="16" name="Picture 15" descr="Toxoplasma gondii – the facts | The Veterinary Nurse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30118"/>
            <a:ext cx="4464495" cy="33597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1461379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Toxoplasma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gondii</a:t>
            </a:r>
            <a:endParaRPr lang="en-US" sz="36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19200"/>
            <a:ext cx="9144000" cy="5638800"/>
          </a:xfrm>
        </p:spPr>
        <p:txBody>
          <a:bodyPr>
            <a:noAutofit/>
          </a:bodyPr>
          <a:lstStyle/>
          <a:p>
            <a:pPr marL="342900" lvl="0" indent="-342900" algn="just"/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 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Mode of transmission  - </a:t>
            </a:r>
          </a:p>
          <a:p>
            <a:pPr marL="342900" lvl="0" indent="-342900" algn="just"/>
            <a:endParaRPr lang="en-US" sz="2800" dirty="0" smtClean="0">
              <a:latin typeface="Arial Black" pitchFamily="34" charset="0"/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Arial Black" pitchFamily="34" charset="0"/>
              </a:rPr>
              <a:t>Ingestion of </a:t>
            </a:r>
            <a:r>
              <a:rPr lang="en-US" sz="2800" dirty="0" err="1" smtClean="0">
                <a:latin typeface="Arial Black" pitchFamily="34" charset="0"/>
              </a:rPr>
              <a:t>sporulated</a:t>
            </a:r>
            <a:r>
              <a:rPr lang="en-US" sz="2800" dirty="0" smtClean="0">
                <a:latin typeface="Arial Black" pitchFamily="34" charset="0"/>
              </a:rPr>
              <a:t> oocysts along  with feed and water.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US" sz="2800" dirty="0" smtClean="0">
              <a:latin typeface="Arial Black" pitchFamily="34" charset="0"/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Ingestion of  tissues/meat containing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tachyzoites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 and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bradyzoites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US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Congenital transmission.</a:t>
            </a:r>
          </a:p>
          <a:p>
            <a:pPr marL="342900" lvl="0" indent="-342900" algn="just">
              <a:buFont typeface="Wingdings" pitchFamily="2" charset="2"/>
              <a:buChar char="v"/>
            </a:pPr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16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0678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IN" dirty="0" smtClean="0"/>
              <a:t> </a:t>
            </a:r>
            <a:r>
              <a:rPr lang="en-IN" sz="4400" dirty="0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Transmission of </a:t>
            </a:r>
            <a:r>
              <a:rPr lang="en-IN" sz="4400" i="1" dirty="0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T. </a:t>
            </a:r>
            <a:r>
              <a:rPr lang="en-IN" sz="4400" i="1" dirty="0" err="1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gondii</a:t>
            </a:r>
            <a:endParaRPr lang="en-IN" sz="4400" i="1" dirty="0">
              <a:solidFill>
                <a:srgbClr val="7030A0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35163"/>
            <a:ext cx="8839200" cy="4922837"/>
          </a:xfr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2423137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Toxoplasma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gondii</a:t>
            </a:r>
            <a:endParaRPr lang="en-US" sz="36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Autofit/>
          </a:bodyPr>
          <a:lstStyle/>
          <a:p>
            <a:pPr marL="342900" lvl="0" indent="-342900" algn="just"/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Development inside final host – </a:t>
            </a:r>
          </a:p>
          <a:p>
            <a:pPr marL="571500" lvl="0" indent="-571500" algn="just">
              <a:buFont typeface="+mj-lt"/>
              <a:buAutoNum type="romanUcPeriod"/>
            </a:pPr>
            <a:r>
              <a:rPr lang="en-US" sz="3200" b="1" dirty="0" smtClean="0">
                <a:latin typeface="Arial Rounded MT Bold" pitchFamily="34" charset="0"/>
              </a:rPr>
              <a:t> </a:t>
            </a:r>
            <a:r>
              <a:rPr lang="en-US" sz="3200" b="1" dirty="0" err="1" smtClean="0">
                <a:latin typeface="Arial Rounded MT Bold" pitchFamily="34" charset="0"/>
              </a:rPr>
              <a:t>Entero</a:t>
            </a:r>
            <a:r>
              <a:rPr lang="en-US" sz="3200" b="1" dirty="0" smtClean="0">
                <a:latin typeface="Arial Rounded MT Bold" pitchFamily="34" charset="0"/>
              </a:rPr>
              <a:t>-epithelial cycle occurs. </a:t>
            </a:r>
          </a:p>
          <a:p>
            <a:pPr marL="571500" lvl="0" indent="-571500" algn="just">
              <a:buFont typeface="+mj-lt"/>
              <a:buAutoNum type="romanUcPeriod"/>
            </a:pPr>
            <a:endParaRPr lang="en-US" sz="3200" b="1" dirty="0" smtClean="0">
              <a:latin typeface="Arial Rounded MT Bold" pitchFamily="34" charset="0"/>
            </a:endParaRPr>
          </a:p>
          <a:p>
            <a:pPr marL="571500" lvl="0" indent="-571500" algn="just">
              <a:buFont typeface="+mj-lt"/>
              <a:buAutoNum type="romanUcPeriod"/>
            </a:pPr>
            <a:r>
              <a:rPr lang="en-US" sz="3200" b="1" dirty="0" smtClean="0">
                <a:solidFill>
                  <a:srgbClr val="0070C0"/>
                </a:solidFill>
                <a:latin typeface="Arial Rounded MT Bold" pitchFamily="34" charset="0"/>
              </a:rPr>
              <a:t>Final host get infection by the ingestion of any of the three infective stages                                    (</a:t>
            </a:r>
            <a:r>
              <a:rPr lang="en-US" sz="3200" b="1" dirty="0" err="1" smtClean="0">
                <a:solidFill>
                  <a:srgbClr val="0070C0"/>
                </a:solidFill>
                <a:latin typeface="Arial Rounded MT Bold" pitchFamily="34" charset="0"/>
              </a:rPr>
              <a:t>Tachyzoites</a:t>
            </a:r>
            <a:r>
              <a:rPr lang="en-US" sz="3200" b="1" dirty="0" smtClean="0">
                <a:solidFill>
                  <a:srgbClr val="0070C0"/>
                </a:solidFill>
                <a:latin typeface="Arial Rounded MT Bold" pitchFamily="34" charset="0"/>
              </a:rPr>
              <a:t>, </a:t>
            </a:r>
            <a:r>
              <a:rPr lang="en-US" sz="3200" b="1" dirty="0" err="1" smtClean="0">
                <a:solidFill>
                  <a:srgbClr val="0070C0"/>
                </a:solidFill>
                <a:latin typeface="Arial Rounded MT Bold" pitchFamily="34" charset="0"/>
              </a:rPr>
              <a:t>bradyzoites</a:t>
            </a:r>
            <a:r>
              <a:rPr lang="en-US" sz="3200" b="1" dirty="0" smtClean="0">
                <a:solidFill>
                  <a:srgbClr val="0070C0"/>
                </a:solidFill>
                <a:latin typeface="Arial Rounded MT Bold" pitchFamily="34" charset="0"/>
              </a:rPr>
              <a:t> or </a:t>
            </a:r>
            <a:r>
              <a:rPr lang="en-US" sz="3200" b="1" dirty="0" err="1" smtClean="0">
                <a:solidFill>
                  <a:srgbClr val="0070C0"/>
                </a:solidFill>
                <a:latin typeface="Arial Rounded MT Bold" pitchFamily="34" charset="0"/>
              </a:rPr>
              <a:t>sporulated</a:t>
            </a:r>
            <a:r>
              <a:rPr lang="en-US" sz="3200" b="1" dirty="0" smtClean="0">
                <a:solidFill>
                  <a:srgbClr val="0070C0"/>
                </a:solidFill>
                <a:latin typeface="Arial Rounded MT Bold" pitchFamily="34" charset="0"/>
              </a:rPr>
              <a:t> oocysts).</a:t>
            </a:r>
          </a:p>
          <a:p>
            <a:pPr marL="571500" lvl="0" indent="-571500" algn="just">
              <a:buFont typeface="+mj-lt"/>
              <a:buAutoNum type="romanUcPeriod"/>
            </a:pPr>
            <a:endParaRPr lang="en-US" sz="3200" b="1" dirty="0" smtClean="0">
              <a:latin typeface="Arial Rounded MT Bold" pitchFamily="34" charset="0"/>
            </a:endParaRPr>
          </a:p>
          <a:p>
            <a:pPr marL="571500" lvl="0" indent="-571500" algn="just">
              <a:buFont typeface="+mj-lt"/>
              <a:buAutoNum type="romanUcPeriod"/>
            </a:pPr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3200" b="1" dirty="0" err="1" smtClean="0">
                <a:solidFill>
                  <a:srgbClr val="7030A0"/>
                </a:solidFill>
                <a:latin typeface="Arial Rounded MT Bold" pitchFamily="34" charset="0"/>
              </a:rPr>
              <a:t>Enodyogeny</a:t>
            </a:r>
            <a:r>
              <a:rPr lang="en-US" sz="3200" b="1" dirty="0" smtClean="0">
                <a:solidFill>
                  <a:srgbClr val="7030A0"/>
                </a:solidFill>
                <a:latin typeface="Arial Rounded MT Bold" pitchFamily="34" charset="0"/>
              </a:rPr>
              <a:t> and </a:t>
            </a:r>
            <a:r>
              <a:rPr lang="en-US" sz="3200" b="1" dirty="0" err="1" smtClean="0">
                <a:solidFill>
                  <a:srgbClr val="7030A0"/>
                </a:solidFill>
                <a:latin typeface="Arial Rounded MT Bold" pitchFamily="34" charset="0"/>
              </a:rPr>
              <a:t>endoploygeny</a:t>
            </a:r>
            <a:r>
              <a:rPr lang="en-US" sz="3200" b="1" dirty="0" smtClean="0">
                <a:solidFill>
                  <a:srgbClr val="7030A0"/>
                </a:solidFill>
                <a:latin typeface="Arial Rounded MT Bold" pitchFamily="34" charset="0"/>
              </a:rPr>
              <a:t> types asexual reproduction found.</a:t>
            </a:r>
          </a:p>
          <a:p>
            <a:pPr marL="571500" lvl="0" indent="-571500" algn="just">
              <a:buFont typeface="+mj-lt"/>
              <a:buAutoNum type="romanUcPeriod"/>
            </a:pPr>
            <a:endParaRPr lang="en-US" sz="2800" dirty="0" smtClean="0">
              <a:latin typeface="Arial Black" pitchFamily="34" charset="0"/>
            </a:endParaRPr>
          </a:p>
          <a:p>
            <a:pPr marL="342900" lvl="0" indent="-342900" algn="just"/>
            <a:endParaRPr lang="en-US" sz="3200" b="1" dirty="0" smtClean="0"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/>
            <a:r>
              <a:rPr lang="en-US" sz="2800" b="1" dirty="0" smtClean="0">
                <a:latin typeface="Arial Rounded MT Bold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8005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Toxoplasma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gondii</a:t>
            </a:r>
            <a:endParaRPr lang="en-US" sz="36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5943600"/>
          </a:xfrm>
        </p:spPr>
        <p:txBody>
          <a:bodyPr>
            <a:noAutofit/>
          </a:bodyPr>
          <a:lstStyle/>
          <a:p>
            <a:pPr marL="342900" lvl="0" indent="-342900" algn="just"/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Development inside final host – </a:t>
            </a:r>
          </a:p>
          <a:p>
            <a:pPr marL="342900" lvl="0" indent="-342900" algn="just"/>
            <a:endParaRPr lang="en-US" sz="2800" dirty="0" smtClean="0">
              <a:latin typeface="Arial Black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Arial Black" pitchFamily="34" charset="0"/>
              </a:rPr>
              <a:t>   After ingestion of tissue cysts by the final host (cat), cyst wall is dissolved by proteolytic  enzymes in the stomach and small intestine and released </a:t>
            </a:r>
            <a:r>
              <a:rPr lang="en-US" sz="2800" dirty="0" err="1" smtClean="0">
                <a:latin typeface="Arial Black" pitchFamily="34" charset="0"/>
              </a:rPr>
              <a:t>bradyzoites</a:t>
            </a:r>
            <a:r>
              <a:rPr lang="en-US" sz="2800" dirty="0" smtClean="0">
                <a:latin typeface="Arial Black" pitchFamily="34" charset="0"/>
              </a:rPr>
              <a:t>.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endParaRPr lang="en-US" sz="2800" dirty="0" smtClean="0">
              <a:latin typeface="Arial Black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FFC000"/>
                </a:solidFill>
                <a:latin typeface="Arial Black" pitchFamily="34" charset="0"/>
              </a:rPr>
              <a:t>  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Bradyzoites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penetrate epithelial cells of intestine and by the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endodyogeny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and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endopolygeny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reproduction form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schizonts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.  </a:t>
            </a:r>
            <a:endParaRPr lang="en-US" sz="3200" b="1" dirty="0" smtClean="0">
              <a:solidFill>
                <a:srgbClr val="0070C0"/>
              </a:solidFill>
              <a:latin typeface="Arial Rounded MT Bold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endParaRPr lang="en-US" sz="3200" b="1" dirty="0" smtClean="0">
              <a:solidFill>
                <a:srgbClr val="0070C0"/>
              </a:solidFill>
              <a:latin typeface="Arial Rounded MT Bold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endParaRPr lang="en-US" sz="2800" b="1" dirty="0" smtClean="0">
              <a:solidFill>
                <a:srgbClr val="0070C0"/>
              </a:solidFill>
              <a:latin typeface="Arial Rounded MT Bold" pitchFamily="34" charset="0"/>
            </a:endParaRPr>
          </a:p>
          <a:p>
            <a:pPr marL="342900" lvl="0" indent="-342900" algn="just"/>
            <a:r>
              <a:rPr lang="en-US" sz="2800" b="1" dirty="0" smtClean="0">
                <a:latin typeface="Arial Rounded MT Bold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2793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Toxoplasma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gondii</a:t>
            </a:r>
            <a:endParaRPr lang="en-US" sz="36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5943600"/>
          </a:xfrm>
        </p:spPr>
        <p:txBody>
          <a:bodyPr>
            <a:noAutofit/>
          </a:bodyPr>
          <a:lstStyle/>
          <a:p>
            <a:pPr marL="342900" lvl="0" indent="-342900" algn="just"/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Development inside final host – </a:t>
            </a:r>
          </a:p>
          <a:p>
            <a:pPr marL="342900" lvl="0" indent="-342900" algn="just"/>
            <a:endParaRPr lang="en-US" sz="2800" dirty="0" smtClean="0">
              <a:latin typeface="Arial Black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dirty="0" err="1" smtClean="0">
                <a:latin typeface="Arial Black" pitchFamily="34" charset="0"/>
              </a:rPr>
              <a:t>Schizonts</a:t>
            </a:r>
            <a:r>
              <a:rPr lang="en-US" sz="2800" dirty="0" smtClean="0">
                <a:latin typeface="Arial Black" pitchFamily="34" charset="0"/>
              </a:rPr>
              <a:t> rupture and release  </a:t>
            </a:r>
            <a:r>
              <a:rPr lang="en-US" sz="2800" dirty="0" err="1" smtClean="0">
                <a:latin typeface="Arial Black" pitchFamily="34" charset="0"/>
              </a:rPr>
              <a:t>merozoites</a:t>
            </a:r>
            <a:r>
              <a:rPr lang="en-US" sz="2800" dirty="0" smtClean="0">
                <a:latin typeface="Arial Black" pitchFamily="34" charset="0"/>
              </a:rPr>
              <a:t> which form gametes.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endParaRPr lang="en-US" sz="2800" dirty="0" smtClean="0">
              <a:latin typeface="Arial Black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Microgametes and macrogametes fused to form zygote which develop into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unsporulated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oocyst.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endParaRPr lang="en-US" sz="2800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dirty="0" err="1" smtClean="0">
                <a:solidFill>
                  <a:srgbClr val="002060"/>
                </a:solidFill>
                <a:latin typeface="Arial Black" pitchFamily="34" charset="0"/>
              </a:rPr>
              <a:t>Unsporulated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 oocysts passed with the faces of infected final host.</a:t>
            </a:r>
          </a:p>
          <a:p>
            <a:pPr marL="457200" lvl="0" indent="-457200" algn="just">
              <a:buFont typeface="Wingdings" panose="05000000000000000000" pitchFamily="2" charset="2"/>
              <a:buChar char="ü"/>
            </a:pPr>
            <a:endParaRPr lang="en-US" sz="3200" b="1" dirty="0" smtClean="0">
              <a:latin typeface="Arial Rounded MT Bold" pitchFamily="34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ü"/>
            </a:pPr>
            <a:endParaRPr lang="en-US" sz="3200" b="1" dirty="0" smtClean="0"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/>
            <a:r>
              <a:rPr lang="en-US" sz="2800" b="1" dirty="0" smtClean="0">
                <a:latin typeface="Arial Rounded MT Bold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8861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Toxoplasma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gondii</a:t>
            </a:r>
            <a:endParaRPr lang="en-US" sz="36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5943600"/>
          </a:xfrm>
        </p:spPr>
        <p:txBody>
          <a:bodyPr>
            <a:noAutofit/>
          </a:bodyPr>
          <a:lstStyle/>
          <a:p>
            <a:pPr marL="342900" lvl="0" indent="-342900" algn="just"/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Development inside the intermediate hosts – </a:t>
            </a:r>
          </a:p>
          <a:p>
            <a:pPr marL="342900" lvl="0" indent="-342900" algn="just"/>
            <a:endParaRPr lang="en-US" sz="2800" dirty="0" smtClean="0">
              <a:latin typeface="Arial Black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400" b="1" dirty="0" smtClean="0">
                <a:latin typeface="Arial Rounded MT Bold" pitchFamily="34" charset="0"/>
              </a:rPr>
              <a:t>Intermediate hosts get infection by the ingestion of </a:t>
            </a:r>
            <a:r>
              <a:rPr lang="en-US" sz="2400" b="1" dirty="0" err="1" smtClean="0">
                <a:latin typeface="Arial Rounded MT Bold" pitchFamily="34" charset="0"/>
              </a:rPr>
              <a:t>sporulated</a:t>
            </a:r>
            <a:r>
              <a:rPr lang="en-US" sz="2400" b="1" dirty="0" smtClean="0">
                <a:latin typeface="Arial Rounded MT Bold" pitchFamily="34" charset="0"/>
              </a:rPr>
              <a:t> </a:t>
            </a:r>
            <a:r>
              <a:rPr lang="en-US" sz="2400" b="1" dirty="0" err="1" smtClean="0">
                <a:latin typeface="Arial Rounded MT Bold" pitchFamily="34" charset="0"/>
              </a:rPr>
              <a:t>oocysts</a:t>
            </a:r>
            <a:r>
              <a:rPr lang="en-US" sz="2400" b="1" dirty="0" smtClean="0">
                <a:latin typeface="Arial Rounded MT Bold" pitchFamily="34" charset="0"/>
              </a:rPr>
              <a:t>.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Ingestion of infected meat containing </a:t>
            </a:r>
            <a:r>
              <a:rPr lang="en-US" sz="2400" b="1" dirty="0" err="1" smtClean="0">
                <a:solidFill>
                  <a:srgbClr val="002060"/>
                </a:solidFill>
                <a:latin typeface="Arial Rounded MT Bold" pitchFamily="34" charset="0"/>
              </a:rPr>
              <a:t>tachyzoites</a:t>
            </a: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  or </a:t>
            </a:r>
            <a:r>
              <a:rPr lang="en-US" sz="2400" b="1" dirty="0" err="1" smtClean="0">
                <a:solidFill>
                  <a:srgbClr val="002060"/>
                </a:solidFill>
                <a:latin typeface="Arial Rounded MT Bold" pitchFamily="34" charset="0"/>
              </a:rPr>
              <a:t>bradyzoites</a:t>
            </a: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 or congenitally through placenta.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70C0"/>
                </a:solidFill>
                <a:latin typeface="Arial Rounded MT Bold" pitchFamily="34" charset="0"/>
              </a:rPr>
              <a:t>After infection of </a:t>
            </a:r>
            <a:r>
              <a:rPr lang="en-US" sz="2400" b="1" dirty="0" err="1" smtClean="0">
                <a:solidFill>
                  <a:srgbClr val="0070C0"/>
                </a:solidFill>
                <a:latin typeface="Arial Rounded MT Bold" pitchFamily="34" charset="0"/>
              </a:rPr>
              <a:t>sporulated</a:t>
            </a:r>
            <a:r>
              <a:rPr lang="en-US" sz="2400" b="1" dirty="0" smtClean="0">
                <a:solidFill>
                  <a:srgbClr val="0070C0"/>
                </a:solidFill>
                <a:latin typeface="Arial Rounded MT Bold" pitchFamily="34" charset="0"/>
              </a:rPr>
              <a:t> oocyst, oocyst wall ruptures in the intestinal and released </a:t>
            </a:r>
            <a:r>
              <a:rPr lang="en-US" sz="2400" b="1" dirty="0" err="1" smtClean="0">
                <a:solidFill>
                  <a:srgbClr val="0070C0"/>
                </a:solidFill>
                <a:latin typeface="Arial Rounded MT Bold" pitchFamily="34" charset="0"/>
              </a:rPr>
              <a:t>sporozoites</a:t>
            </a:r>
            <a:r>
              <a:rPr lang="en-US" sz="2400" b="1" dirty="0" smtClean="0">
                <a:solidFill>
                  <a:srgbClr val="0070C0"/>
                </a:solidFill>
                <a:latin typeface="Arial Rounded MT Bold" pitchFamily="34" charset="0"/>
              </a:rPr>
              <a:t>.</a:t>
            </a:r>
          </a:p>
          <a:p>
            <a:pPr lvl="0" algn="just"/>
            <a:endParaRPr lang="en-US" sz="2400" b="1" dirty="0" smtClean="0">
              <a:solidFill>
                <a:srgbClr val="0070C0"/>
              </a:solidFill>
              <a:latin typeface="Arial Rounded MT Bold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400" b="1" dirty="0" err="1" smtClean="0">
                <a:solidFill>
                  <a:srgbClr val="002060"/>
                </a:solidFill>
                <a:latin typeface="Arial Rounded MT Bold" pitchFamily="34" charset="0"/>
              </a:rPr>
              <a:t>Sporozoites</a:t>
            </a: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 penetrate the intestinal epithelial and associated lymph nodes  and multiply   to form </a:t>
            </a:r>
            <a:r>
              <a:rPr lang="en-US" sz="2400" b="1" dirty="0" err="1" smtClean="0">
                <a:solidFill>
                  <a:srgbClr val="002060"/>
                </a:solidFill>
                <a:latin typeface="Arial Rounded MT Bold" pitchFamily="34" charset="0"/>
              </a:rPr>
              <a:t>tachyzoites</a:t>
            </a: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.</a:t>
            </a: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endParaRPr lang="en-US" sz="2400" b="1" dirty="0" smtClean="0">
              <a:solidFill>
                <a:srgbClr val="002060"/>
              </a:solidFill>
              <a:latin typeface="Arial Rounded MT Bold" pitchFamily="34" charset="0"/>
            </a:endParaRPr>
          </a:p>
          <a:p>
            <a:pPr marL="342900" lvl="0" indent="-342900" algn="just"/>
            <a:r>
              <a:rPr lang="en-US" sz="2400" b="1" dirty="0" smtClean="0">
                <a:latin typeface="Arial Rounded MT Bold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6489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Toxoplasma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gondii</a:t>
            </a:r>
            <a:endParaRPr lang="en-US" sz="36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5943600"/>
          </a:xfrm>
        </p:spPr>
        <p:txBody>
          <a:bodyPr>
            <a:noAutofit/>
          </a:bodyPr>
          <a:lstStyle/>
          <a:p>
            <a:pPr marL="342900" lvl="0" indent="-342900" algn="just"/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Development inside the intermediate hosts – </a:t>
            </a:r>
          </a:p>
          <a:p>
            <a:pPr marL="342900" lvl="0" indent="-342900" algn="just"/>
            <a:endParaRPr lang="en-US" sz="2800" dirty="0" smtClean="0">
              <a:latin typeface="Arial Black" pitchFamily="34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r>
              <a:rPr lang="en-US" sz="2400" b="1" dirty="0" err="1" smtClean="0">
                <a:latin typeface="Arial Rounded MT Bold" pitchFamily="34" charset="0"/>
              </a:rPr>
              <a:t>Tachyzoite</a:t>
            </a:r>
            <a:r>
              <a:rPr lang="en-US" sz="2400" b="1" dirty="0" smtClean="0">
                <a:latin typeface="Arial Rounded MT Bold" pitchFamily="34" charset="0"/>
              </a:rPr>
              <a:t>  through lymph and blood spread in body organs and encysted in the brain, skeletal and cardiac muscles and liver and form </a:t>
            </a:r>
            <a:r>
              <a:rPr lang="en-US" sz="2400" b="1" dirty="0" err="1" smtClean="0">
                <a:latin typeface="Arial Rounded MT Bold" pitchFamily="34" charset="0"/>
              </a:rPr>
              <a:t>bradyzoites</a:t>
            </a:r>
            <a:r>
              <a:rPr lang="en-US" sz="2400" b="1" dirty="0" smtClean="0">
                <a:latin typeface="Arial Rounded MT Bold" pitchFamily="34" charset="0"/>
              </a:rPr>
              <a:t>.</a:t>
            </a: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endParaRPr lang="en-US" sz="2400" b="1" dirty="0" smtClean="0">
              <a:latin typeface="Arial Rounded MT Bold" pitchFamily="34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r>
              <a:rPr lang="en-US" sz="2400" b="1" dirty="0" err="1" smtClean="0">
                <a:solidFill>
                  <a:srgbClr val="0070C0"/>
                </a:solidFill>
                <a:latin typeface="Arial Rounded MT Bold" pitchFamily="34" charset="0"/>
              </a:rPr>
              <a:t>Brdayzoites</a:t>
            </a:r>
            <a:r>
              <a:rPr lang="en-US" sz="2400" b="1" dirty="0" smtClean="0">
                <a:solidFill>
                  <a:srgbClr val="0070C0"/>
                </a:solidFill>
                <a:latin typeface="Arial Rounded MT Bold" pitchFamily="34" charset="0"/>
              </a:rPr>
              <a:t> are microscopic and survive in tissues as long as the host lives.</a:t>
            </a: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endParaRPr lang="en-US" sz="2400" b="1" dirty="0" smtClean="0">
              <a:latin typeface="Arial Rounded MT Bold" pitchFamily="34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After ingestion of meat containing </a:t>
            </a:r>
            <a:r>
              <a:rPr lang="en-US" sz="2400" b="1" dirty="0" err="1" smtClean="0">
                <a:solidFill>
                  <a:srgbClr val="002060"/>
                </a:solidFill>
                <a:latin typeface="Arial Rounded MT Bold" pitchFamily="34" charset="0"/>
              </a:rPr>
              <a:t>bradyzoites</a:t>
            </a: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,  cyst wall of </a:t>
            </a:r>
            <a:r>
              <a:rPr lang="en-US" sz="2400" b="1" dirty="0" err="1" smtClean="0">
                <a:solidFill>
                  <a:srgbClr val="002060"/>
                </a:solidFill>
                <a:latin typeface="Arial Rounded MT Bold" pitchFamily="34" charset="0"/>
              </a:rPr>
              <a:t>bradyzoites</a:t>
            </a: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 ruptured by the action of </a:t>
            </a:r>
            <a:r>
              <a:rPr lang="en-US" sz="2400" b="1" dirty="0" err="1" smtClean="0">
                <a:solidFill>
                  <a:srgbClr val="002060"/>
                </a:solidFill>
                <a:latin typeface="Arial Rounded MT Bold" pitchFamily="34" charset="0"/>
              </a:rPr>
              <a:t>proteolytic</a:t>
            </a: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 enzymes and released </a:t>
            </a:r>
            <a:r>
              <a:rPr lang="en-US" sz="2400" b="1" dirty="0" err="1" smtClean="0">
                <a:solidFill>
                  <a:srgbClr val="002060"/>
                </a:solidFill>
                <a:latin typeface="Arial Rounded MT Bold" pitchFamily="34" charset="0"/>
              </a:rPr>
              <a:t>bradyzoites</a:t>
            </a: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8378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Toxoplasma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gondii</a:t>
            </a:r>
            <a:endParaRPr lang="en-US" sz="36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5943600"/>
          </a:xfrm>
        </p:spPr>
        <p:txBody>
          <a:bodyPr>
            <a:noAutofit/>
          </a:bodyPr>
          <a:lstStyle/>
          <a:p>
            <a:pPr marL="342900" lvl="0" indent="-342900" algn="just"/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Development inside the intermediate hosts – </a:t>
            </a:r>
          </a:p>
          <a:p>
            <a:pPr marL="342900" lvl="0" indent="-342900" algn="just"/>
            <a:endParaRPr lang="en-US" sz="2800" dirty="0" smtClean="0">
              <a:latin typeface="Arial Black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b="1" dirty="0" err="1" smtClean="0">
                <a:latin typeface="Arial Rounded MT Bold" pitchFamily="34" charset="0"/>
              </a:rPr>
              <a:t>Bradyzoites</a:t>
            </a:r>
            <a:r>
              <a:rPr lang="en-US" sz="2800" b="1" dirty="0" smtClean="0">
                <a:latin typeface="Arial Rounded MT Bold" pitchFamily="34" charset="0"/>
              </a:rPr>
              <a:t> transforms into </a:t>
            </a:r>
            <a:r>
              <a:rPr lang="en-US" sz="2800" b="1" dirty="0" err="1" smtClean="0">
                <a:latin typeface="Arial Rounded MT Bold" pitchFamily="34" charset="0"/>
              </a:rPr>
              <a:t>tachyzoites</a:t>
            </a:r>
            <a:r>
              <a:rPr lang="en-US" sz="2800" b="1" dirty="0" smtClean="0">
                <a:latin typeface="Arial Rounded MT Bold" pitchFamily="34" charset="0"/>
              </a:rPr>
              <a:t> in the host cells. </a:t>
            </a:r>
            <a:r>
              <a:rPr lang="en-US" sz="2800" b="1" dirty="0" err="1" smtClean="0">
                <a:latin typeface="Arial Rounded MT Bold" pitchFamily="34" charset="0"/>
              </a:rPr>
              <a:t>Tachyzoites</a:t>
            </a:r>
            <a:r>
              <a:rPr lang="en-US" sz="2800" b="1" dirty="0" smtClean="0">
                <a:latin typeface="Arial Rounded MT Bold" pitchFamily="34" charset="0"/>
              </a:rPr>
              <a:t> multiply repeatedly and ultimately </a:t>
            </a:r>
            <a:r>
              <a:rPr lang="en-US" sz="2800" b="1" dirty="0" err="1" smtClean="0">
                <a:latin typeface="Arial Rounded MT Bold" pitchFamily="34" charset="0"/>
              </a:rPr>
              <a:t>encyst</a:t>
            </a:r>
            <a:r>
              <a:rPr lang="en-US" sz="2800" b="1" dirty="0" smtClean="0">
                <a:latin typeface="Arial Rounded MT Bold" pitchFamily="34" charset="0"/>
              </a:rPr>
              <a:t> in tissue.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endParaRPr lang="en-US" sz="2800" b="1" dirty="0" smtClean="0">
              <a:latin typeface="Arial Rounded MT Bold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rgbClr val="002060"/>
                </a:solidFill>
                <a:latin typeface="Arial Rounded MT Bold" pitchFamily="34" charset="0"/>
              </a:rPr>
              <a:t>Cycle completed when tissue cysts are ingested by cat.</a:t>
            </a:r>
          </a:p>
          <a:p>
            <a:pPr lvl="0" algn="just"/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>
              <a:buFont typeface="Wingdings"/>
              <a:buChar char="Ø"/>
            </a:pPr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/>
            <a:r>
              <a:rPr lang="en-US" sz="2800" b="1" dirty="0" smtClean="0">
                <a:latin typeface="Arial Rounded MT Bold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966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Toxoplasma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gondii</a:t>
            </a:r>
            <a:endParaRPr lang="en-US" sz="36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5943600"/>
          </a:xfrm>
        </p:spPr>
        <p:txBody>
          <a:bodyPr>
            <a:noAutofit/>
          </a:bodyPr>
          <a:lstStyle/>
          <a:p>
            <a:pPr marL="342900" lvl="0" indent="-342900" algn="just"/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  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Congenital or </a:t>
            </a:r>
            <a:r>
              <a:rPr lang="en-US" sz="3200" b="1" dirty="0" err="1" smtClean="0">
                <a:solidFill>
                  <a:srgbClr val="FF0000"/>
                </a:solidFill>
                <a:latin typeface="Arial Rounded MT Bold" pitchFamily="34" charset="0"/>
              </a:rPr>
              <a:t>transplacental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 transmission inside the intermediate hosts – </a:t>
            </a:r>
            <a:endParaRPr lang="en-US" sz="2800" b="1" dirty="0" smtClean="0">
              <a:latin typeface="Arial Rounded MT Bold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b="1" dirty="0" smtClean="0">
                <a:latin typeface="Arial Rounded MT Bold" pitchFamily="34" charset="0"/>
              </a:rPr>
              <a:t> Occurs when a previously non-infected host becomes infected during pregnancy.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endParaRPr lang="en-US" sz="2800" b="1" dirty="0" smtClean="0">
              <a:latin typeface="Arial Rounded MT Bold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rgbClr val="002060"/>
                </a:solidFill>
                <a:latin typeface="Arial Rounded MT Bold" pitchFamily="34" charset="0"/>
              </a:rPr>
              <a:t>It occurs at any stage of gestation but </a:t>
            </a:r>
            <a:r>
              <a:rPr lang="en-US" sz="2800" b="1" dirty="0" err="1" smtClean="0">
                <a:solidFill>
                  <a:srgbClr val="002060"/>
                </a:solidFill>
                <a:latin typeface="Arial Rounded MT Bold" pitchFamily="34" charset="0"/>
              </a:rPr>
              <a:t>foetus</a:t>
            </a:r>
            <a:r>
              <a:rPr lang="en-US" sz="2800" b="1" dirty="0" smtClean="0">
                <a:solidFill>
                  <a:srgbClr val="002060"/>
                </a:solidFill>
                <a:latin typeface="Arial Rounded MT Bold" pitchFamily="34" charset="0"/>
              </a:rPr>
              <a:t> is severely affected when dams becomes infected during first half of gestation.</a:t>
            </a:r>
          </a:p>
        </p:txBody>
      </p:sp>
    </p:spTree>
    <p:extLst>
      <p:ext uri="{BB962C8B-B14F-4D97-AF65-F5344CB8AC3E}">
        <p14:creationId xmlns:p14="http://schemas.microsoft.com/office/powerpoint/2010/main" val="377044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IN" b="1" dirty="0" smtClean="0">
                <a:solidFill>
                  <a:srgbClr val="7030A0"/>
                </a:solidFill>
              </a:rPr>
              <a:t> </a:t>
            </a:r>
            <a:r>
              <a:rPr lang="en-IN" sz="4000" b="1" i="1" dirty="0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Life-cycle of T. </a:t>
            </a:r>
            <a:r>
              <a:rPr lang="en-IN" sz="4000" b="1" i="1" dirty="0" err="1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gondii</a:t>
            </a:r>
            <a:endParaRPr lang="en-IN" sz="4000" b="1" i="1" dirty="0">
              <a:solidFill>
                <a:srgbClr val="7030A0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09600"/>
            <a:ext cx="8839200" cy="6172201"/>
          </a:xfr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1068074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0" y="83623"/>
            <a:ext cx="9144000" cy="8217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sz="3600" dirty="0" smtClean="0">
                <a:solidFill>
                  <a:srgbClr val="7030A0"/>
                </a:solidFill>
                <a:latin typeface="Arial Black" pitchFamily="34" charset="0"/>
              </a:rPr>
              <a:t>Family: </a:t>
            </a:r>
            <a:r>
              <a:rPr lang="en-US" sz="3600" dirty="0" err="1" smtClean="0">
                <a:solidFill>
                  <a:srgbClr val="7030A0"/>
                </a:solidFill>
                <a:latin typeface="Arial Black" pitchFamily="34" charset="0"/>
              </a:rPr>
              <a:t>Sarcocystidae</a:t>
            </a:r>
            <a:endParaRPr lang="en-US" sz="36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en-US" sz="28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endParaRPr lang="en-US" sz="28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Salient features :</a:t>
            </a:r>
          </a:p>
          <a:p>
            <a:endParaRPr lang="en-US" sz="28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Members are tissue cyst forming </a:t>
            </a:r>
            <a:r>
              <a:rPr lang="en-US" sz="2800" dirty="0" err="1" smtClean="0">
                <a:solidFill>
                  <a:srgbClr val="002060"/>
                </a:solidFill>
                <a:latin typeface="Arial Black" pitchFamily="34" charset="0"/>
              </a:rPr>
              <a:t>coccidia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US" sz="28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Heterogeneous parasites.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US" sz="28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Sexual stage found in final host and asexual stage is found in intermediate hosts.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US" sz="28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Genus: </a:t>
            </a:r>
            <a:r>
              <a:rPr lang="en-US" sz="2800" i="1" dirty="0" err="1" smtClean="0">
                <a:solidFill>
                  <a:srgbClr val="00B0F0"/>
                </a:solidFill>
                <a:latin typeface="Arial Black" pitchFamily="34" charset="0"/>
              </a:rPr>
              <a:t>Toxoplasma</a:t>
            </a: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, </a:t>
            </a:r>
            <a:r>
              <a:rPr lang="en-US" sz="2800" i="1" dirty="0" err="1" smtClean="0">
                <a:solidFill>
                  <a:srgbClr val="00B0F0"/>
                </a:solidFill>
                <a:latin typeface="Arial Black" pitchFamily="34" charset="0"/>
              </a:rPr>
              <a:t>Sarcocystis</a:t>
            </a: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, </a:t>
            </a:r>
            <a:r>
              <a:rPr lang="en-US" sz="2800" i="1" dirty="0" err="1" smtClean="0">
                <a:solidFill>
                  <a:srgbClr val="00B0F0"/>
                </a:solidFill>
                <a:latin typeface="Arial Black" pitchFamily="34" charset="0"/>
              </a:rPr>
              <a:t>Neospora</a:t>
            </a: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, </a:t>
            </a:r>
            <a:r>
              <a:rPr lang="en-US" sz="2800" i="1" dirty="0" err="1" smtClean="0">
                <a:solidFill>
                  <a:srgbClr val="00B0F0"/>
                </a:solidFill>
                <a:latin typeface="Arial Black" pitchFamily="34" charset="0"/>
              </a:rPr>
              <a:t>Besnoitia</a:t>
            </a: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 and </a:t>
            </a:r>
            <a:r>
              <a:rPr lang="en-US" sz="2800" i="1" dirty="0" err="1" smtClean="0">
                <a:solidFill>
                  <a:srgbClr val="00B0F0"/>
                </a:solidFill>
                <a:latin typeface="Arial Black" pitchFamily="34" charset="0"/>
              </a:rPr>
              <a:t>Hamondia</a:t>
            </a:r>
            <a:r>
              <a:rPr lang="en-US" sz="2800" i="1" dirty="0" smtClean="0">
                <a:solidFill>
                  <a:srgbClr val="00B0F0"/>
                </a:solidFill>
                <a:latin typeface="Arial Black" pitchFamily="34" charset="0"/>
              </a:rPr>
              <a:t>.</a:t>
            </a:r>
          </a:p>
          <a:p>
            <a:endParaRPr lang="en-US" sz="28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endParaRPr lang="en-US" sz="28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algn="ctr"/>
            <a:endParaRPr lang="en-US" sz="4000" dirty="0" smtClean="0">
              <a:solidFill>
                <a:srgbClr val="FFC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220589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/>
          <a:lstStyle/>
          <a:p>
            <a:pPr algn="ctr"/>
            <a:r>
              <a:rPr lang="en-IN" dirty="0" smtClean="0"/>
              <a:t> </a:t>
            </a:r>
            <a:r>
              <a:rPr lang="en-IN" sz="3600" b="1" dirty="0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Life-cycle of </a:t>
            </a:r>
            <a:r>
              <a:rPr lang="en-IN" sz="3600" b="1" i="1" dirty="0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T. </a:t>
            </a:r>
            <a:r>
              <a:rPr lang="en-IN" sz="3600" b="1" i="1" dirty="0" err="1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gondii</a:t>
            </a:r>
            <a:endParaRPr lang="en-IN" sz="3600" b="1" i="1" dirty="0">
              <a:solidFill>
                <a:srgbClr val="7030A0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412776"/>
            <a:ext cx="7344816" cy="4968552"/>
          </a:xfr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10059777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914400"/>
          </a:xfrm>
        </p:spPr>
        <p:txBody>
          <a:bodyPr>
            <a:normAutofit/>
          </a:bodyPr>
          <a:lstStyle/>
          <a:p>
            <a:pPr algn="ctr"/>
            <a:r>
              <a:rPr lang="en-IN" dirty="0" smtClean="0"/>
              <a:t> </a:t>
            </a:r>
            <a:r>
              <a:rPr lang="en-IN" dirty="0" smtClean="0">
                <a:solidFill>
                  <a:srgbClr val="002060"/>
                </a:solidFill>
                <a:latin typeface="Arial Black" pitchFamily="34" charset="0"/>
              </a:rPr>
              <a:t>Different stages of </a:t>
            </a:r>
            <a:r>
              <a:rPr lang="en-IN" i="1" dirty="0" smtClean="0">
                <a:solidFill>
                  <a:srgbClr val="002060"/>
                </a:solidFill>
                <a:latin typeface="Arial Black" pitchFamily="34" charset="0"/>
              </a:rPr>
              <a:t>T. </a:t>
            </a:r>
            <a:r>
              <a:rPr lang="en-IN" i="1" dirty="0" err="1" smtClean="0">
                <a:solidFill>
                  <a:srgbClr val="002060"/>
                </a:solidFill>
                <a:latin typeface="Arial Black" pitchFamily="34" charset="0"/>
              </a:rPr>
              <a:t>gondii</a:t>
            </a:r>
            <a:endParaRPr lang="en-IN" i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00"/>
            <a:ext cx="9143999" cy="5562601"/>
          </a:xfr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2748104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200" dirty="0" smtClean="0">
                <a:solidFill>
                  <a:srgbClr val="7030A0"/>
                </a:solidFill>
                <a:latin typeface="Arial Black" pitchFamily="34" charset="0"/>
              </a:rPr>
              <a:t>Pathogenesis and symptoms of </a:t>
            </a:r>
            <a:r>
              <a:rPr lang="en-US" sz="3200" i="1" dirty="0" err="1" smtClean="0">
                <a:solidFill>
                  <a:srgbClr val="7030A0"/>
                </a:solidFill>
                <a:latin typeface="Arial Black" pitchFamily="34" charset="0"/>
              </a:rPr>
              <a:t>Toxoplasma</a:t>
            </a:r>
            <a:r>
              <a:rPr lang="en-US" sz="32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200" i="1" dirty="0" err="1" smtClean="0">
                <a:solidFill>
                  <a:srgbClr val="7030A0"/>
                </a:solidFill>
                <a:latin typeface="Arial Black" pitchFamily="34" charset="0"/>
              </a:rPr>
              <a:t>gondii</a:t>
            </a:r>
            <a:endParaRPr lang="en-US" sz="32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5943600"/>
          </a:xfrm>
        </p:spPr>
        <p:txBody>
          <a:bodyPr>
            <a:noAutofit/>
          </a:bodyPr>
          <a:lstStyle/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b="1" dirty="0" smtClean="0">
                <a:latin typeface="Arial Rounded MT Bold" pitchFamily="34" charset="0"/>
              </a:rPr>
              <a:t>Majority of infection is asymptomatic  both in definitive and  intermediate hosts.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endParaRPr lang="en-US" sz="2800" b="1" dirty="0" smtClean="0">
              <a:latin typeface="Arial Rounded MT Bold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Sheep and goat – </a:t>
            </a:r>
            <a:r>
              <a:rPr lang="en-US" sz="2800" b="1" dirty="0" smtClean="0">
                <a:latin typeface="Arial Rounded MT Bold" pitchFamily="34" charset="0"/>
              </a:rPr>
              <a:t>Abortion, still birth and mummification occurs due to encephalomyelitis and placental necrosis.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endParaRPr lang="en-US" sz="2800" b="1" dirty="0" smtClean="0">
              <a:latin typeface="Arial Rounded MT Bold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4114800"/>
            <a:ext cx="3276600" cy="25336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267200"/>
            <a:ext cx="3810000" cy="2362200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270892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Pathogenesis and symptoms of </a:t>
            </a:r>
            <a:r>
              <a:rPr lang="en-US" sz="2800" i="1" dirty="0" err="1" smtClean="0">
                <a:solidFill>
                  <a:srgbClr val="7030A0"/>
                </a:solidFill>
                <a:latin typeface="Arial Black" pitchFamily="34" charset="0"/>
              </a:rPr>
              <a:t>Toxoplasma</a:t>
            </a:r>
            <a:r>
              <a:rPr lang="en-US" sz="28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2800" i="1" dirty="0" err="1" smtClean="0">
                <a:solidFill>
                  <a:srgbClr val="7030A0"/>
                </a:solidFill>
                <a:latin typeface="Arial Black" pitchFamily="34" charset="0"/>
              </a:rPr>
              <a:t>gondii</a:t>
            </a:r>
            <a:endParaRPr lang="en-US" sz="28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5943600"/>
          </a:xfrm>
        </p:spPr>
        <p:txBody>
          <a:bodyPr>
            <a:noAutofit/>
          </a:bodyPr>
          <a:lstStyle/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Pig -  </a:t>
            </a:r>
            <a:r>
              <a:rPr lang="en-US" sz="2800" b="1" dirty="0">
                <a:latin typeface="Arial Rounded MT Bold" pitchFamily="34" charset="0"/>
              </a:rPr>
              <a:t>W</a:t>
            </a:r>
            <a:r>
              <a:rPr lang="en-US" sz="2800" b="1" dirty="0" smtClean="0">
                <a:latin typeface="Arial Rounded MT Bold" pitchFamily="34" charset="0"/>
              </a:rPr>
              <a:t>eakness, cough, nasal discharge, stillbirth, abortion, pneumonia, ascites, lymphadenitis , enteritis etc.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endParaRPr lang="en-US" sz="2800" b="1" dirty="0" smtClean="0">
              <a:latin typeface="Arial Rounded MT Bold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Dog- </a:t>
            </a:r>
            <a:r>
              <a:rPr lang="en-US" sz="2800" b="1" dirty="0" smtClean="0">
                <a:latin typeface="Arial Rounded MT Bold" pitchFamily="34" charset="0"/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latin typeface="Arial Rounded MT Bold" pitchFamily="34" charset="0"/>
              </a:rPr>
              <a:t>Intermittent fever, respiratory distress, </a:t>
            </a:r>
            <a:r>
              <a:rPr lang="en-US" sz="2800" b="1" dirty="0" err="1" smtClean="0">
                <a:solidFill>
                  <a:srgbClr val="002060"/>
                </a:solidFill>
                <a:latin typeface="Arial Rounded MT Bold" pitchFamily="34" charset="0"/>
              </a:rPr>
              <a:t>diarrhoea</a:t>
            </a:r>
            <a:r>
              <a:rPr lang="en-US" sz="2800" b="1" dirty="0" smtClean="0">
                <a:solidFill>
                  <a:srgbClr val="002060"/>
                </a:solidFill>
                <a:latin typeface="Arial Rounded MT Bold" pitchFamily="34" charset="0"/>
              </a:rPr>
              <a:t>, </a:t>
            </a:r>
            <a:r>
              <a:rPr lang="en-US" sz="2800" b="1" dirty="0" err="1" smtClean="0">
                <a:solidFill>
                  <a:srgbClr val="002060"/>
                </a:solidFill>
                <a:latin typeface="Arial Rounded MT Bold" pitchFamily="34" charset="0"/>
              </a:rPr>
              <a:t>vomition</a:t>
            </a:r>
            <a:r>
              <a:rPr lang="en-US" sz="2800" b="1" dirty="0" smtClean="0">
                <a:solidFill>
                  <a:srgbClr val="002060"/>
                </a:solidFill>
                <a:latin typeface="Arial Rounded MT Bold" pitchFamily="34" charset="0"/>
              </a:rPr>
              <a:t> and nervous disorder.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endParaRPr lang="en-US" sz="2800" b="1" dirty="0" smtClean="0">
              <a:latin typeface="Arial Rounded MT Bold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Cattle- </a:t>
            </a:r>
            <a:r>
              <a:rPr lang="en-US" sz="2800" b="1" dirty="0" smtClean="0">
                <a:latin typeface="Arial Rounded MT Bold" pitchFamily="34" charset="0"/>
              </a:rPr>
              <a:t>most resistant.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Cat-  </a:t>
            </a:r>
            <a:r>
              <a:rPr lang="en-US" sz="2800" b="1" dirty="0" smtClean="0">
                <a:solidFill>
                  <a:srgbClr val="0070C0"/>
                </a:solidFill>
                <a:latin typeface="Arial Rounded MT Bold" pitchFamily="34" charset="0"/>
              </a:rPr>
              <a:t>Anorexia, pneumonia, 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icterus</a:t>
            </a:r>
            <a:r>
              <a:rPr lang="en-US" sz="2800" b="1" dirty="0" smtClean="0">
                <a:solidFill>
                  <a:srgbClr val="0070C0"/>
                </a:solidFill>
                <a:latin typeface="Arial Rounded MT Bold" pitchFamily="34" charset="0"/>
              </a:rPr>
              <a:t>, fever, 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diarrhoea</a:t>
            </a:r>
            <a:r>
              <a:rPr lang="en-US" sz="2800" b="1" dirty="0" smtClean="0">
                <a:solidFill>
                  <a:srgbClr val="0070C0"/>
                </a:solidFill>
                <a:latin typeface="Arial Rounded MT Bold" pitchFamily="34" charset="0"/>
              </a:rPr>
              <a:t> etc.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endParaRPr lang="en-US" sz="2800" b="1" dirty="0" smtClean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29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Pathogenesis and symptoms of </a:t>
            </a:r>
            <a:r>
              <a:rPr lang="en-US" sz="2800" i="1" dirty="0" err="1" smtClean="0">
                <a:solidFill>
                  <a:srgbClr val="7030A0"/>
                </a:solidFill>
                <a:latin typeface="Arial Black" pitchFamily="34" charset="0"/>
              </a:rPr>
              <a:t>Toxoplasma</a:t>
            </a:r>
            <a:r>
              <a:rPr lang="en-US" sz="28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2800" i="1" dirty="0" err="1" smtClean="0">
                <a:solidFill>
                  <a:srgbClr val="7030A0"/>
                </a:solidFill>
                <a:latin typeface="Arial Black" pitchFamily="34" charset="0"/>
              </a:rPr>
              <a:t>gondii</a:t>
            </a:r>
            <a:endParaRPr lang="en-US" sz="28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5943600"/>
          </a:xfrm>
        </p:spPr>
        <p:txBody>
          <a:bodyPr>
            <a:noAutofit/>
          </a:bodyPr>
          <a:lstStyle/>
          <a:p>
            <a:pPr algn="just"/>
            <a:endParaRPr lang="en-US" sz="2800" b="1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marL="514350" indent="-514350" algn="just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Man- </a:t>
            </a:r>
            <a:r>
              <a:rPr lang="en-US" sz="2400" b="1" dirty="0" smtClean="0">
                <a:latin typeface="Arial Rounded MT Bold" pitchFamily="34" charset="0"/>
              </a:rPr>
              <a:t>Infection is usually asymptomatic in immunocompetent adult but cause disease and death in immunocompromised patients and in congenitally infected children. Congenital</a:t>
            </a:r>
            <a:r>
              <a:rPr lang="en-US" sz="2400" dirty="0" smtClean="0">
                <a:latin typeface="Arial Black" pitchFamily="34" charset="0"/>
              </a:rPr>
              <a:t> infection occurs 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only when a woman is exposing to infection for the first time during pregnancy.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US" sz="2400" dirty="0" smtClean="0">
              <a:latin typeface="Arial Black" pitchFamily="34" charset="0"/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400" dirty="0">
                <a:latin typeface="Arial Black" pitchFamily="34" charset="0"/>
              </a:rPr>
              <a:t> </a:t>
            </a:r>
            <a:r>
              <a:rPr lang="en-US" sz="2400" dirty="0" smtClean="0">
                <a:latin typeface="Arial Black" pitchFamily="34" charset="0"/>
              </a:rPr>
              <a:t>          </a:t>
            </a:r>
            <a:r>
              <a:rPr lang="en-US" sz="2400" dirty="0" err="1" smtClean="0">
                <a:solidFill>
                  <a:srgbClr val="002060"/>
                </a:solidFill>
                <a:latin typeface="Arial Black" pitchFamily="34" charset="0"/>
              </a:rPr>
              <a:t>Tachyzoites</a:t>
            </a:r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 crossing the placenta and may cause abortion, still birth and severely affected infants show </a:t>
            </a:r>
            <a:r>
              <a:rPr lang="en-US" sz="2400" dirty="0" err="1" smtClean="0">
                <a:solidFill>
                  <a:srgbClr val="002060"/>
                </a:solidFill>
                <a:latin typeface="Arial Black" pitchFamily="34" charset="0"/>
              </a:rPr>
              <a:t>retinochorditis</a:t>
            </a:r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, cerebral necrosis, hepatosplenomegaly, convulsion and hydrocephalus.</a:t>
            </a:r>
            <a:endParaRPr lang="en-US" sz="2400" b="1" dirty="0" smtClean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33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b="1" u="sng" dirty="0" smtClean="0">
                <a:solidFill>
                  <a:srgbClr val="7030A0"/>
                </a:solidFill>
                <a:latin typeface="Arial Rounded MT Bold" pitchFamily="34" charset="0"/>
              </a:rPr>
              <a:t>Diagnosis of </a:t>
            </a:r>
            <a:r>
              <a:rPr lang="en-US" sz="3200" b="1" i="1" u="sng" dirty="0" smtClean="0">
                <a:solidFill>
                  <a:srgbClr val="7030A0"/>
                </a:solidFill>
                <a:latin typeface="Arial Rounded MT Bold" pitchFamily="34" charset="0"/>
              </a:rPr>
              <a:t>Toxoplasma </a:t>
            </a:r>
            <a:r>
              <a:rPr lang="en-US" sz="3200" b="1" i="1" u="sng" dirty="0" err="1" smtClean="0">
                <a:solidFill>
                  <a:srgbClr val="7030A0"/>
                </a:solidFill>
                <a:latin typeface="Arial Rounded MT Bold" pitchFamily="34" charset="0"/>
              </a:rPr>
              <a:t>gondii</a:t>
            </a:r>
            <a:endParaRPr lang="en-US" sz="3200" b="1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09600"/>
            <a:ext cx="9144000" cy="624840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endParaRPr lang="en-IN" sz="32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lnSpc>
                <a:spcPct val="80000"/>
              </a:lnSpc>
            </a:pPr>
            <a:endParaRPr lang="en-IN" sz="3200" b="1" u="sng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457200" indent="-457200" algn="just">
              <a:lnSpc>
                <a:spcPct val="80000"/>
              </a:lnSpc>
              <a:buFont typeface="Courier New" panose="02070309020205020404" pitchFamily="49" charset="0"/>
              <a:buChar char="o"/>
            </a:pPr>
            <a:r>
              <a:rPr lang="en-IN" sz="3200" b="1" u="sng" dirty="0" smtClean="0">
                <a:solidFill>
                  <a:srgbClr val="FF0000"/>
                </a:solidFill>
                <a:latin typeface="Arial Black" pitchFamily="34" charset="0"/>
              </a:rPr>
              <a:t>In final host:-</a:t>
            </a:r>
          </a:p>
          <a:p>
            <a:pPr marL="457200" indent="-457200" algn="just">
              <a:lnSpc>
                <a:spcPct val="80000"/>
              </a:lnSpc>
              <a:buFont typeface="Courier New" panose="02070309020205020404" pitchFamily="49" charset="0"/>
              <a:buChar char="o"/>
            </a:pPr>
            <a:endParaRPr lang="en-IN" sz="28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571500" indent="-57150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IN" sz="2800" b="1" dirty="0" smtClean="0">
                <a:solidFill>
                  <a:srgbClr val="0070C0"/>
                </a:solidFill>
                <a:latin typeface="Arial Black" pitchFamily="34" charset="0"/>
              </a:rPr>
              <a:t>Microscopic examination of faces revealed  double walled </a:t>
            </a:r>
            <a:r>
              <a:rPr lang="en-IN" sz="2800" b="1" dirty="0" err="1" smtClean="0">
                <a:solidFill>
                  <a:srgbClr val="0070C0"/>
                </a:solidFill>
                <a:latin typeface="Arial Black" pitchFamily="34" charset="0"/>
              </a:rPr>
              <a:t>unsporulated</a:t>
            </a:r>
            <a:r>
              <a:rPr lang="en-IN" sz="2800" b="1" dirty="0" smtClean="0">
                <a:solidFill>
                  <a:srgbClr val="0070C0"/>
                </a:solidFill>
                <a:latin typeface="Arial Black" pitchFamily="34" charset="0"/>
              </a:rPr>
              <a:t> oocysts with nucleated mass.</a:t>
            </a:r>
          </a:p>
          <a:p>
            <a:pPr marL="571500" indent="-571500" algn="just">
              <a:lnSpc>
                <a:spcPct val="80000"/>
              </a:lnSpc>
            </a:pPr>
            <a:endParaRPr lang="en-IN" sz="2800" b="1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marL="571500" indent="-571500" algn="just">
              <a:lnSpc>
                <a:spcPct val="80000"/>
              </a:lnSpc>
              <a:buFont typeface="+mj-lt"/>
              <a:buAutoNum type="romanUcPeriod"/>
            </a:pPr>
            <a:endParaRPr lang="en-IN" sz="2800" b="1" dirty="0" smtClean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733800"/>
            <a:ext cx="3176416" cy="2819400"/>
          </a:xfrm>
          <a:prstGeom prst="rect">
            <a:avLst/>
          </a:prstGeom>
        </p:spPr>
      </p:pic>
      <p:pic>
        <p:nvPicPr>
          <p:cNvPr id="1026" name="Picture 2" descr="C:\Users\Dr.Ajit\Desktop\download.jpg toxo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3733800"/>
            <a:ext cx="2905125" cy="2600325"/>
          </a:xfrm>
          <a:prstGeom prst="rect">
            <a:avLst/>
          </a:prstGeom>
          <a:noFill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97499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7030A0"/>
                </a:solidFill>
                <a:latin typeface="Arial Rounded MT Bold" pitchFamily="34" charset="0"/>
              </a:rPr>
              <a:t>Diagnosis of </a:t>
            </a:r>
            <a:r>
              <a:rPr lang="en-US" sz="3200" b="1" i="1" dirty="0" smtClean="0">
                <a:solidFill>
                  <a:srgbClr val="7030A0"/>
                </a:solidFill>
                <a:latin typeface="Arial Rounded MT Bold" pitchFamily="34" charset="0"/>
              </a:rPr>
              <a:t>Toxoplasma </a:t>
            </a:r>
            <a:r>
              <a:rPr lang="en-US" sz="3200" b="1" i="1" dirty="0" err="1" smtClean="0">
                <a:solidFill>
                  <a:srgbClr val="7030A0"/>
                </a:solidFill>
                <a:latin typeface="Arial Rounded MT Bold" pitchFamily="34" charset="0"/>
              </a:rPr>
              <a:t>gondii</a:t>
            </a:r>
            <a:endParaRPr lang="en-US" sz="3200" dirty="0">
              <a:solidFill>
                <a:srgbClr val="FFC00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09600"/>
            <a:ext cx="9144000" cy="624840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endParaRPr lang="en-IN" sz="32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457200" indent="-457200" algn="just">
              <a:lnSpc>
                <a:spcPct val="80000"/>
              </a:lnSpc>
              <a:buFont typeface="Courier New" panose="02070309020205020404" pitchFamily="49" charset="0"/>
              <a:buChar char="o"/>
            </a:pPr>
            <a:r>
              <a:rPr lang="en-IN" sz="3200" b="1" u="sng" dirty="0" smtClean="0">
                <a:solidFill>
                  <a:srgbClr val="FF0000"/>
                </a:solidFill>
                <a:latin typeface="Arial Black" pitchFamily="34" charset="0"/>
              </a:rPr>
              <a:t>In intermediate host:- </a:t>
            </a:r>
          </a:p>
          <a:p>
            <a:pPr marL="571500" indent="-57150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IN" sz="2800" b="1" dirty="0" smtClean="0">
                <a:solidFill>
                  <a:srgbClr val="0070C0"/>
                </a:solidFill>
                <a:latin typeface="Arial Black" pitchFamily="34" charset="0"/>
              </a:rPr>
              <a:t>On the basis of symptoms (abortion, still births , mummified foetus etc.).</a:t>
            </a:r>
          </a:p>
          <a:p>
            <a:pPr marL="571500" indent="-571500" algn="just">
              <a:lnSpc>
                <a:spcPct val="80000"/>
              </a:lnSpc>
              <a:buFont typeface="Courier New" panose="02070309020205020404" pitchFamily="49" charset="0"/>
              <a:buChar char="o"/>
            </a:pPr>
            <a:r>
              <a:rPr lang="en-IN" sz="28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IN" sz="2800" b="1" dirty="0" smtClean="0">
                <a:solidFill>
                  <a:srgbClr val="FF0000"/>
                </a:solidFill>
                <a:latin typeface="Arial Black" pitchFamily="34" charset="0"/>
              </a:rPr>
              <a:t>Animal inoculation test-  </a:t>
            </a:r>
          </a:p>
          <a:p>
            <a:pPr marL="571500" indent="-571500" algn="just"/>
            <a:r>
              <a:rPr lang="en-IN" sz="2800" b="1" dirty="0" smtClean="0">
                <a:solidFill>
                  <a:srgbClr val="FFFF00"/>
                </a:solidFill>
                <a:latin typeface="Arial Black" pitchFamily="34" charset="0"/>
              </a:rPr>
              <a:t>     </a:t>
            </a:r>
            <a:r>
              <a:rPr lang="en-IN" sz="2400" b="1" dirty="0" smtClean="0">
                <a:solidFill>
                  <a:srgbClr val="0070C0"/>
                </a:solidFill>
                <a:latin typeface="Arial Black" pitchFamily="34" charset="0"/>
              </a:rPr>
              <a:t>Cerebral spinal fluid, secretion, tissue fluids  etc. are of suspected animals inoculated </a:t>
            </a:r>
            <a:r>
              <a:rPr lang="en-IN" sz="2400" b="1" dirty="0" err="1" smtClean="0">
                <a:solidFill>
                  <a:srgbClr val="0070C0"/>
                </a:solidFill>
                <a:latin typeface="Arial Black" pitchFamily="34" charset="0"/>
              </a:rPr>
              <a:t>intraperitoneally</a:t>
            </a:r>
            <a:r>
              <a:rPr lang="en-IN" sz="2400" b="1" dirty="0" smtClean="0">
                <a:solidFill>
                  <a:srgbClr val="0070C0"/>
                </a:solidFill>
                <a:latin typeface="Arial Black" pitchFamily="34" charset="0"/>
              </a:rPr>
              <a:t> in mice. </a:t>
            </a:r>
            <a:r>
              <a:rPr lang="en-IN" sz="2400" b="1" dirty="0" err="1" smtClean="0">
                <a:solidFill>
                  <a:srgbClr val="0070C0"/>
                </a:solidFill>
                <a:latin typeface="Arial Black" pitchFamily="34" charset="0"/>
              </a:rPr>
              <a:t>Tachyzoites</a:t>
            </a:r>
            <a:r>
              <a:rPr lang="en-IN" sz="2400" b="1" dirty="0" smtClean="0">
                <a:solidFill>
                  <a:srgbClr val="0070C0"/>
                </a:solidFill>
                <a:latin typeface="Arial Black" pitchFamily="34" charset="0"/>
              </a:rPr>
              <a:t> will be found in the peritoneal fluids or impression smear of mesenteric lymph nodes, liver, spleen etc. 7-14 days after infection.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953000"/>
            <a:ext cx="3124448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2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rgbClr val="7030A0"/>
                </a:solidFill>
                <a:latin typeface="Arial Rounded MT Bold" pitchFamily="34" charset="0"/>
              </a:rPr>
              <a:t>Diagnosis of </a:t>
            </a:r>
            <a:r>
              <a:rPr lang="en-US" sz="3200" b="1" i="1" dirty="0">
                <a:solidFill>
                  <a:srgbClr val="7030A0"/>
                </a:solidFill>
                <a:latin typeface="Arial Rounded MT Bold" pitchFamily="34" charset="0"/>
              </a:rPr>
              <a:t>Toxoplasma </a:t>
            </a:r>
            <a:r>
              <a:rPr lang="en-US" sz="3200" b="1" i="1" dirty="0" err="1">
                <a:solidFill>
                  <a:srgbClr val="7030A0"/>
                </a:solidFill>
                <a:latin typeface="Arial Rounded MT Bold" pitchFamily="34" charset="0"/>
              </a:rPr>
              <a:t>gondii</a:t>
            </a:r>
            <a:endParaRPr lang="en-US" sz="3200" dirty="0">
              <a:solidFill>
                <a:srgbClr val="FFC00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685800"/>
            <a:ext cx="8915400" cy="6248400"/>
          </a:xfrm>
        </p:spPr>
        <p:txBody>
          <a:bodyPr>
            <a:normAutofit fontScale="92500"/>
          </a:bodyPr>
          <a:lstStyle/>
          <a:p>
            <a:pPr algn="ctr">
              <a:lnSpc>
                <a:spcPct val="80000"/>
              </a:lnSpc>
            </a:pPr>
            <a:endParaRPr lang="en-IN" sz="3200" b="1" u="sng" dirty="0">
              <a:solidFill>
                <a:srgbClr val="FFC000"/>
              </a:solidFill>
              <a:latin typeface="Arial Black" pitchFamily="34" charset="0"/>
            </a:endParaRPr>
          </a:p>
          <a:p>
            <a:pPr>
              <a:lnSpc>
                <a:spcPct val="80000"/>
              </a:lnSpc>
            </a:pPr>
            <a:r>
              <a:rPr lang="en-IN" sz="2200" b="1" u="sng" dirty="0" smtClean="0">
                <a:solidFill>
                  <a:srgbClr val="7030A0"/>
                </a:solidFill>
                <a:latin typeface="Arial Black" pitchFamily="34" charset="0"/>
              </a:rPr>
              <a:t>In intermediate host :</a:t>
            </a:r>
          </a:p>
          <a:p>
            <a:pPr marL="571500" indent="-571500" algn="just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rgbClr val="FF0000"/>
                </a:solidFill>
                <a:latin typeface="Arial Black" pitchFamily="34" charset="0"/>
              </a:rPr>
              <a:t>Sabin Feldman dye test (Dye test) </a:t>
            </a:r>
            <a:r>
              <a:rPr lang="en-US" sz="2800" dirty="0" smtClean="0">
                <a:latin typeface="Arial Black" pitchFamily="34" charset="0"/>
              </a:rPr>
              <a:t>is used to detect specific antibodies in the serum of toxoplasma infection (living) suspected animals or man. </a:t>
            </a:r>
            <a:r>
              <a:rPr lang="en-US" sz="2800" u="sng" dirty="0" smtClean="0">
                <a:latin typeface="Arial Black" pitchFamily="34" charset="0"/>
              </a:rPr>
              <a:t>Alkaline methylene blue</a:t>
            </a:r>
            <a:r>
              <a:rPr lang="en-US" sz="2800" dirty="0" smtClean="0">
                <a:latin typeface="Arial Black" pitchFamily="34" charset="0"/>
              </a:rPr>
              <a:t>, a complement–like serum factor (probably </a:t>
            </a:r>
            <a:r>
              <a:rPr lang="en-US" sz="2800" dirty="0" err="1" smtClean="0">
                <a:latin typeface="Arial Black" pitchFamily="34" charset="0"/>
              </a:rPr>
              <a:t>properdin</a:t>
            </a:r>
            <a:r>
              <a:rPr lang="en-US" sz="2800" dirty="0" smtClean="0">
                <a:latin typeface="Arial Black" pitchFamily="34" charset="0"/>
              </a:rPr>
              <a:t>) and antibody are used in this test.</a:t>
            </a:r>
          </a:p>
          <a:p>
            <a:pPr marL="571500" indent="-57150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Arial Black" pitchFamily="34" charset="0"/>
              </a:rPr>
              <a:t> </a:t>
            </a:r>
            <a:r>
              <a:rPr lang="en-US" sz="2800" b="1" dirty="0" smtClean="0">
                <a:solidFill>
                  <a:srgbClr val="00B0F0"/>
                </a:solidFill>
                <a:latin typeface="Arial Black" pitchFamily="34" charset="0"/>
              </a:rPr>
              <a:t>TORCH test </a:t>
            </a: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(TORCH panel) is also used to detect congenital Toxoplasmosis.</a:t>
            </a:r>
          </a:p>
          <a:p>
            <a:pPr marL="571500" indent="-57150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Other serological test like CFT, IFAT, ELISA etc.</a:t>
            </a:r>
          </a:p>
          <a:p>
            <a:pPr marL="571500" indent="-57150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Molecular test like PCR.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Arial Black" pitchFamily="34" charset="0"/>
              </a:rPr>
              <a:t> </a:t>
            </a:r>
            <a:endParaRPr lang="en-US" sz="2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16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200" b="1" dirty="0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Treatment &amp; control of </a:t>
            </a:r>
            <a:r>
              <a:rPr lang="en-US" sz="3200" b="1" i="1" dirty="0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Toxoplasma </a:t>
            </a:r>
            <a:r>
              <a:rPr lang="en-US" sz="3200" b="1" i="1" dirty="0" err="1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gondii</a:t>
            </a:r>
            <a:endParaRPr lang="en-US" sz="3200" b="1" i="1" dirty="0" smtClean="0">
              <a:solidFill>
                <a:srgbClr val="7030A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Autofit/>
          </a:bodyPr>
          <a:lstStyle/>
          <a:p>
            <a:pPr marL="457200" lvl="0" indent="-457200" algn="just"/>
            <a:r>
              <a:rPr lang="en-US" sz="3200" b="1" dirty="0" smtClean="0">
                <a:solidFill>
                  <a:srgbClr val="FFC000"/>
                </a:solidFill>
                <a:latin typeface="Arial Black" pitchFamily="34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</a:rPr>
              <a:t>Treatment: </a:t>
            </a:r>
            <a:endParaRPr lang="en-US" sz="24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rgbClr val="0070C0"/>
                </a:solidFill>
                <a:latin typeface="Arial Rounded MT Bold" panose="020F0704030504030204" pitchFamily="34" charset="0"/>
              </a:rPr>
              <a:t>Drugs used in treatment are 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anose="020F0704030504030204" pitchFamily="34" charset="0"/>
              </a:rPr>
              <a:t>Sulphadiazine</a:t>
            </a:r>
            <a:r>
              <a:rPr lang="en-US" sz="2800" b="1" dirty="0" smtClean="0">
                <a:solidFill>
                  <a:srgbClr val="0070C0"/>
                </a:solidFill>
                <a:latin typeface="Arial Rounded MT Bold" panose="020F0704030504030204" pitchFamily="34" charset="0"/>
              </a:rPr>
              <a:t>, 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anose="020F0704030504030204" pitchFamily="34" charset="0"/>
              </a:rPr>
              <a:t>Pyrimethamine</a:t>
            </a:r>
            <a:r>
              <a:rPr lang="en-US" sz="2800" b="1" dirty="0" smtClean="0">
                <a:solidFill>
                  <a:srgbClr val="0070C0"/>
                </a:solidFill>
                <a:latin typeface="Arial Rounded MT Bold" panose="020F0704030504030204" pitchFamily="34" charset="0"/>
              </a:rPr>
              <a:t> and Clindamycin.</a:t>
            </a:r>
          </a:p>
          <a:p>
            <a:pPr algn="just"/>
            <a:endParaRPr lang="en-US" sz="2800" b="1" dirty="0" smtClean="0">
              <a:solidFill>
                <a:srgbClr val="0070C0"/>
              </a:solidFill>
              <a:latin typeface="Arial Rounded MT Bold" panose="020F0704030504030204" pitchFamily="34" charset="0"/>
            </a:endParaRPr>
          </a:p>
          <a:p>
            <a:pPr algn="just"/>
            <a:r>
              <a:rPr lang="en-US" sz="2800" b="1" dirty="0" smtClean="0">
                <a:solidFill>
                  <a:srgbClr val="FF0000"/>
                </a:solidFill>
                <a:latin typeface="Arial Black" pitchFamily="34" charset="0"/>
              </a:rPr>
              <a:t>   Control- 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Proper washing of hands before meal.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70C0"/>
                </a:solidFill>
                <a:latin typeface="Arial Black" pitchFamily="34" charset="0"/>
              </a:rPr>
              <a:t>Reduction of stray cat population raw </a:t>
            </a:r>
            <a:r>
              <a:rPr lang="en-US" sz="2400" b="1" dirty="0" err="1" smtClean="0">
                <a:solidFill>
                  <a:srgbClr val="0070C0"/>
                </a:solidFill>
                <a:latin typeface="Arial Black" pitchFamily="34" charset="0"/>
              </a:rPr>
              <a:t>offals</a:t>
            </a:r>
            <a:r>
              <a:rPr lang="en-US" sz="2400" b="1" dirty="0" smtClean="0">
                <a:solidFill>
                  <a:srgbClr val="0070C0"/>
                </a:solidFill>
                <a:latin typeface="Arial Black" pitchFamily="34" charset="0"/>
              </a:rPr>
              <a:t> should not be consumed by the cats.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B0F0"/>
                </a:solidFill>
                <a:latin typeface="Arial Black" pitchFamily="34" charset="0"/>
              </a:rPr>
              <a:t>Pregnant woman should not come in contact with cat.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400" b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Toxovac</a:t>
            </a: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US" sz="2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and </a:t>
            </a:r>
            <a:r>
              <a:rPr lang="en-US" sz="2400" b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Ovillis</a:t>
            </a: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US" sz="2400" b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Toxovac</a:t>
            </a: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US" sz="2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are live vaccine contains </a:t>
            </a:r>
            <a:r>
              <a:rPr lang="en-US" sz="2400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tachyzoites</a:t>
            </a:r>
            <a:r>
              <a:rPr lang="en-US" sz="2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from an incomplete strain S-48 of </a:t>
            </a:r>
            <a:r>
              <a:rPr lang="en-US" sz="24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Toxoplasma </a:t>
            </a:r>
            <a:r>
              <a:rPr lang="en-US" sz="2400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gondii</a:t>
            </a:r>
            <a:r>
              <a:rPr lang="en-US" sz="24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US" sz="2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has been developed to protect ewes.</a:t>
            </a:r>
          </a:p>
          <a:p>
            <a:pPr marL="457200" indent="-457200" algn="just">
              <a:buFont typeface="Wingdings" pitchFamily="2" charset="2"/>
              <a:buChar char="v"/>
            </a:pPr>
            <a:endParaRPr lang="en-US" sz="2800" b="1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80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7" y="624110"/>
            <a:ext cx="7058744" cy="5829226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4" name="Rectangle 3"/>
          <p:cNvSpPr/>
          <p:nvPr/>
        </p:nvSpPr>
        <p:spPr>
          <a:xfrm>
            <a:off x="2546445" y="2967335"/>
            <a:ext cx="40511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IN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 YOU</a:t>
            </a:r>
            <a:endParaRPr lang="en-IN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710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200" i="1" dirty="0" err="1" smtClean="0">
                <a:solidFill>
                  <a:srgbClr val="7030A0"/>
                </a:solidFill>
                <a:latin typeface="Arial Black" pitchFamily="34" charset="0"/>
              </a:rPr>
              <a:t>Toxoplasma</a:t>
            </a:r>
            <a:r>
              <a:rPr lang="en-US" sz="32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200" i="1" dirty="0" err="1" smtClean="0">
                <a:solidFill>
                  <a:srgbClr val="7030A0"/>
                </a:solidFill>
                <a:latin typeface="Arial Black" pitchFamily="34" charset="0"/>
              </a:rPr>
              <a:t>gondii</a:t>
            </a:r>
            <a:endParaRPr lang="en-US" sz="32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64704"/>
            <a:ext cx="5638800" cy="6093296"/>
          </a:xfrm>
        </p:spPr>
        <p:txBody>
          <a:bodyPr>
            <a:noAutofit/>
          </a:bodyPr>
          <a:lstStyle/>
          <a:p>
            <a:pPr algn="just"/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</a:rPr>
              <a:t>    </a:t>
            </a:r>
            <a:r>
              <a:rPr lang="en-US" sz="2400" b="1" dirty="0" smtClean="0">
                <a:solidFill>
                  <a:srgbClr val="002060"/>
                </a:solidFill>
                <a:latin typeface="Arial Black" pitchFamily="34" charset="0"/>
              </a:rPr>
              <a:t>Morphology:-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</a:rPr>
              <a:t>It is an obligate intracellular intestinal zoonotic coccidian parasite.</a:t>
            </a:r>
            <a:endParaRPr lang="en-US" sz="2400" b="1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r>
              <a:rPr lang="en-US" sz="2400" b="1" i="1" dirty="0" smtClean="0">
                <a:solidFill>
                  <a:srgbClr val="002060"/>
                </a:solidFill>
                <a:latin typeface="Arial Rounded MT Bold" pitchFamily="34" charset="0"/>
              </a:rPr>
              <a:t>Toxoplasma</a:t>
            </a: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 ( </a:t>
            </a:r>
            <a:r>
              <a:rPr lang="en-US" sz="2400" b="1" u="sng" dirty="0" err="1" smtClean="0">
                <a:solidFill>
                  <a:srgbClr val="002060"/>
                </a:solidFill>
                <a:latin typeface="Arial Rounded MT Bold" pitchFamily="34" charset="0"/>
              </a:rPr>
              <a:t>Toxon</a:t>
            </a: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 = arc; </a:t>
            </a:r>
            <a:r>
              <a:rPr lang="en-US" sz="2400" b="1" u="sng" dirty="0" smtClean="0">
                <a:solidFill>
                  <a:srgbClr val="002060"/>
                </a:solidFill>
                <a:latin typeface="Arial Rounded MT Bold" pitchFamily="34" charset="0"/>
              </a:rPr>
              <a:t>plasma </a:t>
            </a: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= form) organisms are </a:t>
            </a:r>
            <a:r>
              <a:rPr lang="en-US" sz="2400" b="1" u="sng" dirty="0" smtClean="0">
                <a:solidFill>
                  <a:srgbClr val="002060"/>
                </a:solidFill>
                <a:latin typeface="Arial Rounded MT Bold" pitchFamily="34" charset="0"/>
              </a:rPr>
              <a:t>arc-shaped</a:t>
            </a: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. </a:t>
            </a: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 </a:t>
            </a: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Arial Rounded MT Bold" pitchFamily="34" charset="0"/>
              </a:rPr>
              <a:t>Nicolle and </a:t>
            </a:r>
            <a:r>
              <a:rPr lang="en-US" sz="2400" b="1" dirty="0" err="1" smtClean="0">
                <a:solidFill>
                  <a:srgbClr val="0070C0"/>
                </a:solidFill>
                <a:latin typeface="Arial Rounded MT Bold" pitchFamily="34" charset="0"/>
              </a:rPr>
              <a:t>Manceaux</a:t>
            </a:r>
            <a:r>
              <a:rPr lang="en-US" sz="2400" b="1" dirty="0" smtClean="0">
                <a:solidFill>
                  <a:srgbClr val="0070C0"/>
                </a:solidFill>
                <a:latin typeface="Arial Rounded MT Bold" pitchFamily="34" charset="0"/>
              </a:rPr>
              <a:t>  discovered </a:t>
            </a:r>
            <a:r>
              <a:rPr lang="en-US" sz="2400" b="1" i="1" dirty="0" smtClean="0">
                <a:solidFill>
                  <a:srgbClr val="0070C0"/>
                </a:solidFill>
                <a:latin typeface="Arial Rounded MT Bold" pitchFamily="34" charset="0"/>
              </a:rPr>
              <a:t>Toxoplasma </a:t>
            </a:r>
            <a:r>
              <a:rPr lang="en-US" sz="2400" b="1" i="1" dirty="0" err="1" smtClean="0">
                <a:solidFill>
                  <a:srgbClr val="0070C0"/>
                </a:solidFill>
                <a:latin typeface="Arial Rounded MT Bold" pitchFamily="34" charset="0"/>
              </a:rPr>
              <a:t>gondii</a:t>
            </a:r>
            <a:r>
              <a:rPr lang="en-US" sz="2400" b="1" i="1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Arial Rounded MT Bold" pitchFamily="34" charset="0"/>
              </a:rPr>
              <a:t>from a North African rodent ( </a:t>
            </a:r>
            <a:r>
              <a:rPr lang="en-US" sz="2400" b="1" i="1" dirty="0" err="1" smtClean="0">
                <a:solidFill>
                  <a:srgbClr val="0070C0"/>
                </a:solidFill>
                <a:latin typeface="Arial Rounded MT Bold" pitchFamily="34" charset="0"/>
              </a:rPr>
              <a:t>Ctenodactylus</a:t>
            </a:r>
            <a:r>
              <a:rPr lang="en-US" sz="2400" b="1" i="1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2400" b="1" i="1" dirty="0" err="1" smtClean="0">
                <a:solidFill>
                  <a:srgbClr val="0070C0"/>
                </a:solidFill>
                <a:latin typeface="Arial Rounded MT Bold" pitchFamily="34" charset="0"/>
              </a:rPr>
              <a:t>gondi</a:t>
            </a:r>
            <a:r>
              <a:rPr lang="en-US" sz="2400" b="1" dirty="0" smtClean="0">
                <a:solidFill>
                  <a:srgbClr val="0070C0"/>
                </a:solidFill>
                <a:latin typeface="Arial Rounded MT Bold" pitchFamily="34" charset="0"/>
              </a:rPr>
              <a:t>).</a:t>
            </a: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endParaRPr lang="en-US" sz="2400" b="1" dirty="0" smtClean="0">
              <a:latin typeface="Arial Rounded MT Bold" pitchFamily="34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Hence, the organism  named as </a:t>
            </a:r>
            <a:r>
              <a:rPr lang="en-US" sz="2400" b="1" i="1" dirty="0" err="1" smtClean="0">
                <a:solidFill>
                  <a:srgbClr val="002060"/>
                </a:solidFill>
                <a:latin typeface="Arial Rounded MT Bold" pitchFamily="34" charset="0"/>
              </a:rPr>
              <a:t>Toxoplasma</a:t>
            </a:r>
            <a:r>
              <a:rPr lang="en-US" sz="2400" b="1" i="1" dirty="0" smtClean="0">
                <a:solidFill>
                  <a:srgbClr val="002060"/>
                </a:solidFill>
                <a:latin typeface="Arial Rounded MT Bold" pitchFamily="34" charset="0"/>
              </a:rPr>
              <a:t> </a:t>
            </a:r>
            <a:r>
              <a:rPr lang="en-US" sz="2400" b="1" i="1" dirty="0" err="1" smtClean="0">
                <a:solidFill>
                  <a:srgbClr val="002060"/>
                </a:solidFill>
                <a:latin typeface="Arial Rounded MT Bold" pitchFamily="34" charset="0"/>
              </a:rPr>
              <a:t>gondii</a:t>
            </a:r>
            <a:endParaRPr lang="en-US" sz="2400" b="1" i="1" dirty="0" smtClean="0">
              <a:solidFill>
                <a:srgbClr val="00206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4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487" y="1676400"/>
            <a:ext cx="3429000" cy="4236720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209772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Toxoplasma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gondii</a:t>
            </a:r>
            <a:endParaRPr lang="en-US" sz="36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6781800" cy="5589240"/>
          </a:xfrm>
        </p:spPr>
        <p:txBody>
          <a:bodyPr>
            <a:noAutofit/>
          </a:bodyPr>
          <a:lstStyle/>
          <a:p>
            <a:pPr algn="just"/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Definitive hosts :  </a:t>
            </a:r>
            <a:r>
              <a:rPr lang="en-US" sz="2400" dirty="0" smtClean="0">
                <a:latin typeface="Arial Black" pitchFamily="34" charset="0"/>
              </a:rPr>
              <a:t>Felines (Domestic cat is most important) in which </a:t>
            </a:r>
            <a:r>
              <a:rPr lang="en-US" sz="2400" dirty="0" err="1" smtClean="0">
                <a:latin typeface="Arial Black" pitchFamily="34" charset="0"/>
              </a:rPr>
              <a:t>enteroepithelial</a:t>
            </a:r>
            <a:r>
              <a:rPr lang="en-US" sz="2400" dirty="0" smtClean="0">
                <a:latin typeface="Arial Black" pitchFamily="34" charset="0"/>
              </a:rPr>
              <a:t> cycle occur.</a:t>
            </a:r>
          </a:p>
          <a:p>
            <a:pPr algn="just"/>
            <a:endParaRPr lang="en-US" sz="2400" b="1" dirty="0">
              <a:solidFill>
                <a:srgbClr val="FFC000"/>
              </a:solidFill>
              <a:latin typeface="Arial Black" pitchFamily="34" charset="0"/>
            </a:endParaRPr>
          </a:p>
          <a:p>
            <a:pPr algn="just"/>
            <a:endParaRPr lang="en-US" sz="24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indent="-342900" algn="just"/>
            <a:r>
              <a:rPr lang="en-US" sz="24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</a:rPr>
              <a:t>Intermediate hosts: -</a:t>
            </a:r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400" dirty="0" smtClean="0">
                <a:latin typeface="Arial Black" pitchFamily="34" charset="0"/>
              </a:rPr>
              <a:t>Any mammal (Sheep, goat, </a:t>
            </a:r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cattle, pig &amp; dog), birds and man act as intermediate host in which </a:t>
            </a:r>
            <a:r>
              <a:rPr lang="en-US" sz="2400" dirty="0" err="1" smtClean="0">
                <a:solidFill>
                  <a:srgbClr val="002060"/>
                </a:solidFill>
                <a:latin typeface="Arial Black" pitchFamily="34" charset="0"/>
              </a:rPr>
              <a:t>extraintestinal</a:t>
            </a:r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  ( muscle, liver, lung , brain etc.) cycle found.</a:t>
            </a:r>
          </a:p>
          <a:p>
            <a:pPr marL="342900" lvl="0" indent="-342900" algn="just"/>
            <a:endParaRPr lang="en-US" sz="24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4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1916940"/>
            <a:ext cx="2095500" cy="2181225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107492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Toxoplasma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gondii</a:t>
            </a:r>
            <a:endParaRPr lang="en-US" sz="36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76400"/>
            <a:ext cx="9144000" cy="5181600"/>
          </a:xfrm>
        </p:spPr>
        <p:txBody>
          <a:bodyPr>
            <a:noAutofit/>
          </a:bodyPr>
          <a:lstStyle/>
          <a:p>
            <a:pPr marL="342900" lvl="0" indent="-342900" algn="just"/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latin typeface="Arial Rounded MT Bold" pitchFamily="34" charset="0"/>
              </a:rPr>
              <a:t>Unsporulated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latin typeface="Arial Rounded MT Bold" pitchFamily="34" charset="0"/>
              </a:rPr>
              <a:t>oocyst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 : </a:t>
            </a:r>
          </a:p>
          <a:p>
            <a:pPr marL="514350" lvl="0" indent="-514350" algn="just"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rgbClr val="0070C0"/>
                </a:solidFill>
                <a:latin typeface="Arial Rounded MT Bold" pitchFamily="34" charset="0"/>
              </a:rPr>
              <a:t>                Excreted though the </a:t>
            </a:r>
            <a:r>
              <a:rPr lang="en-US" sz="3200" b="1" dirty="0" err="1" smtClean="0">
                <a:solidFill>
                  <a:srgbClr val="0070C0"/>
                </a:solidFill>
                <a:latin typeface="Arial Rounded MT Bold" pitchFamily="34" charset="0"/>
              </a:rPr>
              <a:t>faeces</a:t>
            </a:r>
            <a:r>
              <a:rPr lang="en-US" sz="3200" b="1" dirty="0" smtClean="0">
                <a:solidFill>
                  <a:srgbClr val="0070C0"/>
                </a:solidFill>
                <a:latin typeface="Arial Rounded MT Bold" pitchFamily="34" charset="0"/>
              </a:rPr>
              <a:t> of the infected final host ( cat).</a:t>
            </a:r>
          </a:p>
          <a:p>
            <a:pPr marL="514350" lvl="0" indent="-514350" algn="just">
              <a:buFont typeface="Courier New" panose="02070309020205020404" pitchFamily="49" charset="0"/>
              <a:buChar char="o"/>
            </a:pPr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514350" lvl="0" indent="-514350" algn="just"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               </a:t>
            </a:r>
            <a:r>
              <a:rPr lang="en-US" sz="2800" b="1" dirty="0" err="1" smtClean="0">
                <a:solidFill>
                  <a:srgbClr val="002060"/>
                </a:solidFill>
                <a:latin typeface="Arial Black" pitchFamily="34" charset="0"/>
              </a:rPr>
              <a:t>Sporogony</a:t>
            </a: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 occurs </a:t>
            </a:r>
            <a:r>
              <a:rPr lang="en-US" sz="2800" b="1" u="sng" dirty="0" smtClean="0">
                <a:solidFill>
                  <a:srgbClr val="002060"/>
                </a:solidFill>
                <a:latin typeface="Arial Black" pitchFamily="34" charset="0"/>
              </a:rPr>
              <a:t>outside the host </a:t>
            </a: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and  form </a:t>
            </a:r>
            <a:r>
              <a:rPr lang="en-US" sz="2800" b="1" dirty="0" err="1" smtClean="0">
                <a:solidFill>
                  <a:srgbClr val="002060"/>
                </a:solidFill>
                <a:latin typeface="Arial Black" pitchFamily="34" charset="0"/>
              </a:rPr>
              <a:t>sporulated</a:t>
            </a: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 oocyst in environment.</a:t>
            </a:r>
          </a:p>
          <a:p>
            <a:pPr algn="just"/>
            <a:endParaRPr lang="en-US" sz="28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12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Toxoplasma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gondii</a:t>
            </a:r>
            <a:endParaRPr lang="en-US" sz="36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76400"/>
            <a:ext cx="5715000" cy="5181600"/>
          </a:xfrm>
        </p:spPr>
        <p:txBody>
          <a:bodyPr>
            <a:noAutofit/>
          </a:bodyPr>
          <a:lstStyle/>
          <a:p>
            <a:pPr marL="342900" lvl="0" indent="-342900" algn="just"/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 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Three  infective stages of </a:t>
            </a:r>
            <a:r>
              <a:rPr lang="en-US" sz="3200" b="1" i="1" dirty="0" err="1" smtClean="0">
                <a:solidFill>
                  <a:srgbClr val="FF0000"/>
                </a:solidFill>
                <a:latin typeface="Arial Rounded MT Bold" pitchFamily="34" charset="0"/>
              </a:rPr>
              <a:t>Toxoplasma</a:t>
            </a:r>
            <a:r>
              <a:rPr lang="en-US" sz="3200" b="1" i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3200" b="1" i="1" dirty="0" err="1" smtClean="0">
                <a:solidFill>
                  <a:srgbClr val="FF0000"/>
                </a:solidFill>
                <a:latin typeface="Arial Rounded MT Bold" pitchFamily="34" charset="0"/>
              </a:rPr>
              <a:t>gondii</a:t>
            </a:r>
            <a:r>
              <a:rPr lang="en-US" sz="3200" b="1" i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-</a:t>
            </a:r>
            <a:endParaRPr lang="en-US" sz="28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800" dirty="0" err="1">
                <a:latin typeface="Arial Black" pitchFamily="34" charset="0"/>
              </a:rPr>
              <a:t>S</a:t>
            </a:r>
            <a:r>
              <a:rPr lang="en-US" sz="2800" dirty="0" err="1" smtClean="0">
                <a:latin typeface="Arial Black" pitchFamily="34" charset="0"/>
              </a:rPr>
              <a:t>porulated</a:t>
            </a:r>
            <a:r>
              <a:rPr lang="en-US" sz="2800" dirty="0" smtClean="0">
                <a:latin typeface="Arial Black" pitchFamily="34" charset="0"/>
              </a:rPr>
              <a:t> oocyst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US" sz="2800" dirty="0" smtClean="0">
              <a:latin typeface="Arial Black" pitchFamily="34" charset="0"/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800" dirty="0" err="1">
                <a:latin typeface="Arial Black" pitchFamily="34" charset="0"/>
              </a:rPr>
              <a:t>T</a:t>
            </a:r>
            <a:r>
              <a:rPr lang="en-US" sz="2800" dirty="0" err="1" smtClean="0">
                <a:latin typeface="Arial Black" pitchFamily="34" charset="0"/>
              </a:rPr>
              <a:t>achyzoites</a:t>
            </a:r>
            <a:endParaRPr lang="en-US" sz="2800" dirty="0" smtClean="0">
              <a:latin typeface="Arial Black" pitchFamily="34" charset="0"/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US" sz="2800" dirty="0" smtClean="0">
              <a:latin typeface="Arial Black" pitchFamily="34" charset="0"/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Arial Black" pitchFamily="34" charset="0"/>
              </a:rPr>
              <a:t> </a:t>
            </a:r>
            <a:r>
              <a:rPr lang="en-US" sz="2800" dirty="0" err="1">
                <a:latin typeface="Arial Black" pitchFamily="34" charset="0"/>
              </a:rPr>
              <a:t>B</a:t>
            </a:r>
            <a:r>
              <a:rPr lang="en-US" sz="2800" dirty="0" err="1" smtClean="0">
                <a:latin typeface="Arial Black" pitchFamily="34" charset="0"/>
              </a:rPr>
              <a:t>radyzoites</a:t>
            </a:r>
            <a:r>
              <a:rPr lang="en-US" sz="2800" dirty="0" smtClean="0">
                <a:latin typeface="Arial Black" pitchFamily="34" charset="0"/>
              </a:rPr>
              <a:t>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US" sz="2800" dirty="0" smtClean="0">
              <a:latin typeface="Arial Black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329" y="2276872"/>
            <a:ext cx="4427984" cy="4275167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66115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Toxoplasma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gondii</a:t>
            </a:r>
            <a:endParaRPr lang="en-US" sz="36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76400"/>
            <a:ext cx="9111727" cy="5181600"/>
          </a:xfrm>
        </p:spPr>
        <p:txBody>
          <a:bodyPr>
            <a:noAutofit/>
          </a:bodyPr>
          <a:lstStyle/>
          <a:p>
            <a:pPr marL="342900" lvl="0" indent="-342900" algn="just"/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3200" b="1" dirty="0" err="1" smtClean="0">
                <a:latin typeface="Arial Rounded MT Bold" pitchFamily="34" charset="0"/>
              </a:rPr>
              <a:t>Sporulated</a:t>
            </a:r>
            <a:r>
              <a:rPr lang="en-US" sz="3200" b="1" dirty="0" smtClean="0">
                <a:latin typeface="Arial Rounded MT Bold" pitchFamily="34" charset="0"/>
              </a:rPr>
              <a:t> </a:t>
            </a:r>
            <a:r>
              <a:rPr lang="en-US" sz="3200" b="1" dirty="0" err="1" smtClean="0">
                <a:latin typeface="Arial Rounded MT Bold" pitchFamily="34" charset="0"/>
              </a:rPr>
              <a:t>oocyst</a:t>
            </a:r>
            <a:r>
              <a:rPr lang="en-US" sz="3200" b="1" dirty="0" smtClean="0">
                <a:latin typeface="Arial Rounded MT Bold" pitchFamily="34" charset="0"/>
              </a:rPr>
              <a:t> : </a:t>
            </a:r>
          </a:p>
          <a:p>
            <a:pPr marL="342900" lvl="0" indent="-342900" algn="just"/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   </a:t>
            </a:r>
            <a:r>
              <a:rPr lang="en-US" sz="3200" b="1" dirty="0" smtClean="0">
                <a:solidFill>
                  <a:srgbClr val="00B0F0"/>
                </a:solidFill>
                <a:latin typeface="Arial Rounded MT Bold" pitchFamily="34" charset="0"/>
              </a:rPr>
              <a:t>Each </a:t>
            </a:r>
            <a:r>
              <a:rPr lang="en-US" sz="3200" b="1" dirty="0" err="1" smtClean="0">
                <a:solidFill>
                  <a:srgbClr val="00B0F0"/>
                </a:solidFill>
                <a:latin typeface="Arial Rounded MT Bold" pitchFamily="34" charset="0"/>
              </a:rPr>
              <a:t>sporulated</a:t>
            </a:r>
            <a:r>
              <a:rPr lang="en-US" sz="3200" b="1" dirty="0" smtClean="0">
                <a:solidFill>
                  <a:srgbClr val="00B0F0"/>
                </a:solidFill>
                <a:latin typeface="Arial Rounded MT Bold" pitchFamily="34" charset="0"/>
              </a:rPr>
              <a:t> oocyst contains two </a:t>
            </a:r>
            <a:r>
              <a:rPr lang="en-US" sz="3200" b="1" dirty="0" err="1" smtClean="0">
                <a:solidFill>
                  <a:srgbClr val="00B0F0"/>
                </a:solidFill>
                <a:latin typeface="Arial Rounded MT Bold" pitchFamily="34" charset="0"/>
              </a:rPr>
              <a:t>sporocysts</a:t>
            </a:r>
            <a:r>
              <a:rPr lang="en-US" sz="3200" b="1" dirty="0" smtClean="0">
                <a:solidFill>
                  <a:srgbClr val="00B0F0"/>
                </a:solidFill>
                <a:latin typeface="Arial Rounded MT Bold" pitchFamily="34" charset="0"/>
              </a:rPr>
              <a:t> and each </a:t>
            </a:r>
            <a:r>
              <a:rPr lang="en-US" sz="3200" b="1" dirty="0" err="1" smtClean="0">
                <a:solidFill>
                  <a:srgbClr val="00B0F0"/>
                </a:solidFill>
                <a:latin typeface="Arial Rounded MT Bold" pitchFamily="34" charset="0"/>
              </a:rPr>
              <a:t>sporocyst</a:t>
            </a:r>
            <a:r>
              <a:rPr lang="en-US" sz="3200" b="1" dirty="0" smtClean="0">
                <a:solidFill>
                  <a:srgbClr val="00B0F0"/>
                </a:solidFill>
                <a:latin typeface="Arial Rounded MT Bold" pitchFamily="34" charset="0"/>
              </a:rPr>
              <a:t> contains four </a:t>
            </a:r>
            <a:r>
              <a:rPr lang="en-US" sz="3200" b="1" dirty="0" err="1" smtClean="0">
                <a:solidFill>
                  <a:srgbClr val="00B0F0"/>
                </a:solidFill>
                <a:latin typeface="Arial Rounded MT Bold" pitchFamily="34" charset="0"/>
              </a:rPr>
              <a:t>sporozoites</a:t>
            </a:r>
            <a:r>
              <a:rPr lang="en-US" sz="3200" b="1" dirty="0" smtClean="0">
                <a:solidFill>
                  <a:srgbClr val="00B0F0"/>
                </a:solidFill>
                <a:latin typeface="Arial Rounded MT Bold" pitchFamily="34" charset="0"/>
              </a:rPr>
              <a:t>.</a:t>
            </a:r>
          </a:p>
          <a:p>
            <a:pPr marL="342900" indent="-342900" algn="just"/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</p:txBody>
      </p:sp>
      <p:pic>
        <p:nvPicPr>
          <p:cNvPr id="2050" name="Picture 2" descr="C:\Users\Dr.Ajit\Desktop\download.jpg toxo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4343400"/>
            <a:ext cx="2981325" cy="2295525"/>
          </a:xfrm>
          <a:prstGeom prst="rect">
            <a:avLst/>
          </a:prstGeom>
          <a:noFill/>
        </p:spPr>
      </p:pic>
      <p:pic>
        <p:nvPicPr>
          <p:cNvPr id="2051" name="Picture 3" descr="C:\Users\Dr.Ajit\Desktop\images (1).jpg tox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4267200"/>
            <a:ext cx="2438400" cy="2362200"/>
          </a:xfrm>
          <a:prstGeom prst="rect">
            <a:avLst/>
          </a:prstGeom>
          <a:noFill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294724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Toxoplasma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gondii</a:t>
            </a:r>
            <a:endParaRPr lang="en-US" sz="36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6444208" cy="5943600"/>
          </a:xfrm>
        </p:spPr>
        <p:txBody>
          <a:bodyPr>
            <a:noAutofit/>
          </a:bodyPr>
          <a:lstStyle/>
          <a:p>
            <a:pPr marL="342900" lvl="0" indent="-342900" algn="just"/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latin typeface="Arial Rounded MT Bold" pitchFamily="34" charset="0"/>
              </a:rPr>
              <a:t>Tachyzoites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 : 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 Black" pitchFamily="34" charset="0"/>
              </a:rPr>
              <a:t>    Found in </a:t>
            </a:r>
            <a:r>
              <a:rPr lang="en-US" sz="2400" dirty="0" err="1" smtClean="0">
                <a:latin typeface="Arial Black" pitchFamily="34" charset="0"/>
              </a:rPr>
              <a:t>extraintestinal</a:t>
            </a:r>
            <a:r>
              <a:rPr lang="en-US" sz="2400" dirty="0" smtClean="0">
                <a:latin typeface="Arial Black" pitchFamily="34" charset="0"/>
              </a:rPr>
              <a:t> tissues (muscle, liver, lung, brain etc.) of intermediate host.</a:t>
            </a: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endParaRPr lang="en-US" sz="2400" b="1" dirty="0" smtClean="0">
              <a:latin typeface="Arial Rounded MT Bold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Arial Black" pitchFamily="34" charset="0"/>
              </a:rPr>
              <a:t>Tachyzoites</a:t>
            </a:r>
            <a:r>
              <a:rPr lang="en-US" sz="2400" b="1" dirty="0" smtClean="0">
                <a:solidFill>
                  <a:srgbClr val="002060"/>
                </a:solidFill>
                <a:latin typeface="Arial Black" pitchFamily="34" charset="0"/>
              </a:rPr>
              <a:t>  </a:t>
            </a:r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are  </a:t>
            </a:r>
            <a:r>
              <a:rPr lang="en-US" sz="2400" u="sng" dirty="0" smtClean="0">
                <a:solidFill>
                  <a:srgbClr val="002060"/>
                </a:solidFill>
                <a:latin typeface="Arial Black" pitchFamily="34" charset="0"/>
              </a:rPr>
              <a:t>rapidly  dividing  form  </a:t>
            </a:r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and  formed  in  acute  stage  of infection. 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en-US" sz="24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It is crescent shaped, centrally placed nucleus with </a:t>
            </a:r>
            <a:r>
              <a:rPr lang="en-US" sz="2400" dirty="0" err="1" smtClean="0">
                <a:solidFill>
                  <a:srgbClr val="0070C0"/>
                </a:solidFill>
                <a:latin typeface="Arial Black" pitchFamily="34" charset="0"/>
              </a:rPr>
              <a:t>Pseudocyst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 i.e. no definite parasitic membrane surrounding the group of </a:t>
            </a:r>
            <a:r>
              <a:rPr lang="en-US" sz="2400" dirty="0" err="1" smtClean="0">
                <a:solidFill>
                  <a:srgbClr val="0070C0"/>
                </a:solidFill>
                <a:latin typeface="Arial Black" pitchFamily="34" charset="0"/>
              </a:rPr>
              <a:t>tachyzoites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.</a:t>
            </a: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endParaRPr lang="en-US" sz="24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4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4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4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400" b="1" dirty="0" smtClean="0">
              <a:solidFill>
                <a:srgbClr val="FFC000"/>
              </a:solidFill>
              <a:latin typeface="Arial Rounded MT Bold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514600"/>
            <a:ext cx="2555776" cy="264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5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Toxoplasma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gondii</a:t>
            </a:r>
            <a:endParaRPr lang="en-US" sz="36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5940152" cy="5943600"/>
          </a:xfrm>
        </p:spPr>
        <p:txBody>
          <a:bodyPr>
            <a:noAutofit/>
          </a:bodyPr>
          <a:lstStyle/>
          <a:p>
            <a:pPr marL="342900" lvl="0" indent="-342900" algn="just"/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latin typeface="Arial Rounded MT Bold" pitchFamily="34" charset="0"/>
              </a:rPr>
              <a:t>Bradyzoites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 : </a:t>
            </a:r>
            <a:endParaRPr lang="en-US" sz="3200" b="1" dirty="0" smtClean="0">
              <a:latin typeface="Arial Rounded MT Bold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b="1" dirty="0" err="1" smtClean="0">
                <a:latin typeface="Arial Black" pitchFamily="34" charset="0"/>
              </a:rPr>
              <a:t>Bradyzoites</a:t>
            </a:r>
            <a:r>
              <a:rPr lang="en-US" sz="2400" b="1" dirty="0" smtClean="0">
                <a:latin typeface="Arial Black" pitchFamily="34" charset="0"/>
              </a:rPr>
              <a:t> </a:t>
            </a:r>
            <a:r>
              <a:rPr lang="en-US" sz="2400" dirty="0" smtClean="0">
                <a:latin typeface="Arial Black" pitchFamily="34" charset="0"/>
              </a:rPr>
              <a:t>are </a:t>
            </a:r>
            <a:r>
              <a:rPr lang="en-US" sz="2400" u="sng" dirty="0" smtClean="0">
                <a:latin typeface="Arial Black" pitchFamily="34" charset="0"/>
              </a:rPr>
              <a:t>slow dividing form </a:t>
            </a:r>
            <a:r>
              <a:rPr lang="en-US" sz="2400" dirty="0" smtClean="0">
                <a:latin typeface="Arial Black" pitchFamily="34" charset="0"/>
              </a:rPr>
              <a:t>and found in chronic phase of disease.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en-US" sz="2400" dirty="0" smtClean="0">
              <a:latin typeface="Arial Black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 Black" pitchFamily="34" charset="0"/>
              </a:rPr>
              <a:t>•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Lancet  shaped  </a:t>
            </a:r>
            <a:r>
              <a:rPr lang="en-US" sz="2400" dirty="0" err="1" smtClean="0">
                <a:solidFill>
                  <a:srgbClr val="0070C0"/>
                </a:solidFill>
                <a:latin typeface="Arial Black" pitchFamily="34" charset="0"/>
              </a:rPr>
              <a:t>bradyzoites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  packed  in  a  cyst  and  usually  consists  of thousands of </a:t>
            </a:r>
            <a:r>
              <a:rPr lang="en-US" sz="2400" dirty="0" err="1" smtClean="0">
                <a:solidFill>
                  <a:srgbClr val="0070C0"/>
                </a:solidFill>
                <a:latin typeface="Arial Black" pitchFamily="34" charset="0"/>
              </a:rPr>
              <a:t>bradyzoites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 per cyst.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en-US" sz="24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b="1" dirty="0" err="1" smtClean="0">
                <a:solidFill>
                  <a:srgbClr val="002060"/>
                </a:solidFill>
                <a:latin typeface="Arial Black" pitchFamily="34" charset="0"/>
              </a:rPr>
              <a:t>Schizonts</a:t>
            </a:r>
            <a:r>
              <a:rPr lang="en-US" sz="2400" b="1" dirty="0" smtClean="0">
                <a:solidFill>
                  <a:srgbClr val="002060"/>
                </a:solidFill>
                <a:latin typeface="Arial Black" pitchFamily="34" charset="0"/>
              </a:rPr>
              <a:t> (contain 32 </a:t>
            </a:r>
            <a:r>
              <a:rPr lang="en-US" sz="2400" b="1" dirty="0" err="1" smtClean="0">
                <a:solidFill>
                  <a:srgbClr val="002060"/>
                </a:solidFill>
                <a:latin typeface="Arial Black" pitchFamily="34" charset="0"/>
              </a:rPr>
              <a:t>merozoites</a:t>
            </a:r>
            <a:r>
              <a:rPr lang="en-US" sz="2400" b="1" dirty="0" smtClean="0">
                <a:solidFill>
                  <a:srgbClr val="002060"/>
                </a:solidFill>
                <a:latin typeface="Arial Black" pitchFamily="34" charset="0"/>
              </a:rPr>
              <a:t>) and </a:t>
            </a:r>
            <a:r>
              <a:rPr lang="en-US" sz="2400" b="1" dirty="0" err="1" smtClean="0">
                <a:solidFill>
                  <a:srgbClr val="002060"/>
                </a:solidFill>
                <a:latin typeface="Arial Black" pitchFamily="34" charset="0"/>
              </a:rPr>
              <a:t>gamonts</a:t>
            </a:r>
            <a:r>
              <a:rPr lang="en-US" sz="2400" b="1" dirty="0" smtClean="0">
                <a:solidFill>
                  <a:srgbClr val="002060"/>
                </a:solidFill>
                <a:latin typeface="Arial Black" pitchFamily="34" charset="0"/>
              </a:rPr>
              <a:t> stages occur in the small intestine of intermediate host.</a:t>
            </a:r>
          </a:p>
          <a:p>
            <a:pPr algn="just"/>
            <a:endParaRPr lang="en-US" sz="2400" dirty="0" smtClean="0">
              <a:latin typeface="Arial Black" pitchFamily="34" charset="0"/>
            </a:endParaRPr>
          </a:p>
          <a:p>
            <a:pPr algn="just"/>
            <a:endParaRPr lang="en-US" sz="2800" dirty="0" smtClean="0">
              <a:latin typeface="Arial Black" pitchFamily="34" charset="0"/>
            </a:endParaRPr>
          </a:p>
          <a:p>
            <a:pPr algn="just">
              <a:buFont typeface="Wingdings" pitchFamily="2" charset="2"/>
              <a:buChar char="v"/>
            </a:pPr>
            <a:endParaRPr lang="en-US" sz="2800" dirty="0" smtClean="0">
              <a:latin typeface="Arial Black" pitchFamily="34" charset="0"/>
            </a:endParaRPr>
          </a:p>
          <a:p>
            <a:pPr marL="342900" lvl="0" indent="-342900" algn="just">
              <a:buFont typeface="Wingdings" pitchFamily="2" charset="2"/>
              <a:buChar char="v"/>
            </a:pPr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371600"/>
            <a:ext cx="2975248" cy="3638550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56639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870</TotalTime>
  <Words>1269</Words>
  <Application>Microsoft Office PowerPoint</Application>
  <PresentationFormat>On-screen Show (4:3)</PresentationFormat>
  <Paragraphs>237</Paragraphs>
  <Slides>29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Arial Black</vt:lpstr>
      <vt:lpstr>Arial Rounded MT Bold</vt:lpstr>
      <vt:lpstr>Calibri</vt:lpstr>
      <vt:lpstr>Century Gothic</vt:lpstr>
      <vt:lpstr>Courier New</vt:lpstr>
      <vt:lpstr>Wingdings</vt:lpstr>
      <vt:lpstr>Wingdings 3</vt:lpstr>
      <vt:lpstr>Wisp</vt:lpstr>
      <vt:lpstr>PowerPoint Presentation</vt:lpstr>
      <vt:lpstr>PowerPoint Presentation</vt:lpstr>
      <vt:lpstr>Toxoplasma gondii</vt:lpstr>
      <vt:lpstr>Toxoplasma gondii</vt:lpstr>
      <vt:lpstr>Toxoplasma gondii</vt:lpstr>
      <vt:lpstr>Toxoplasma gondii</vt:lpstr>
      <vt:lpstr>Toxoplasma gondii</vt:lpstr>
      <vt:lpstr>Toxoplasma gondii</vt:lpstr>
      <vt:lpstr>Toxoplasma gondii</vt:lpstr>
      <vt:lpstr>Toxoplasma gondii</vt:lpstr>
      <vt:lpstr> Transmission of T. gondii</vt:lpstr>
      <vt:lpstr>Toxoplasma gondii</vt:lpstr>
      <vt:lpstr>Toxoplasma gondii</vt:lpstr>
      <vt:lpstr>Toxoplasma gondii</vt:lpstr>
      <vt:lpstr>Toxoplasma gondii</vt:lpstr>
      <vt:lpstr>Toxoplasma gondii</vt:lpstr>
      <vt:lpstr>Toxoplasma gondii</vt:lpstr>
      <vt:lpstr>Toxoplasma gondii</vt:lpstr>
      <vt:lpstr> Life-cycle of T. gondii</vt:lpstr>
      <vt:lpstr> Life-cycle of T. gondii</vt:lpstr>
      <vt:lpstr> Different stages of T. gondii</vt:lpstr>
      <vt:lpstr>Pathogenesis and symptoms of Toxoplasma gondii</vt:lpstr>
      <vt:lpstr>Pathogenesis and symptoms of Toxoplasma gondii</vt:lpstr>
      <vt:lpstr>Pathogenesis and symptoms of Toxoplasma gondii</vt:lpstr>
      <vt:lpstr>Diagnosis of Toxoplasma gondii</vt:lpstr>
      <vt:lpstr>Diagnosis of Toxoplasma gondii</vt:lpstr>
      <vt:lpstr>Diagnosis of Toxoplasma gondii</vt:lpstr>
      <vt:lpstr>Treatment &amp; control of Toxoplasma gondii</vt:lpstr>
      <vt:lpstr>PowerPoint Presentation</vt:lpstr>
    </vt:vector>
  </TitlesOfParts>
  <Company>HP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Haemoprotozoan diseases of Horse</dc:title>
  <dc:creator>Ajit Kumar</dc:creator>
  <cp:lastModifiedBy>user</cp:lastModifiedBy>
  <cp:revision>87</cp:revision>
  <cp:lastPrinted>2019-11-21T10:56:16Z</cp:lastPrinted>
  <dcterms:created xsi:type="dcterms:W3CDTF">2019-10-15T08:59:27Z</dcterms:created>
  <dcterms:modified xsi:type="dcterms:W3CDTF">2020-03-29T14:26:05Z</dcterms:modified>
</cp:coreProperties>
</file>