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7"/>
  </p:notesMasterIdLst>
  <p:handoutMasterIdLst>
    <p:handoutMasterId r:id="rId28"/>
  </p:handoutMasterIdLst>
  <p:sldIdLst>
    <p:sldId id="378" r:id="rId2"/>
    <p:sldId id="381" r:id="rId3"/>
    <p:sldId id="382" r:id="rId4"/>
    <p:sldId id="383" r:id="rId5"/>
    <p:sldId id="384" r:id="rId6"/>
    <p:sldId id="362" r:id="rId7"/>
    <p:sldId id="379" r:id="rId8"/>
    <p:sldId id="363" r:id="rId9"/>
    <p:sldId id="364" r:id="rId10"/>
    <p:sldId id="365" r:id="rId11"/>
    <p:sldId id="366" r:id="rId12"/>
    <p:sldId id="380" r:id="rId13"/>
    <p:sldId id="367" r:id="rId14"/>
    <p:sldId id="368" r:id="rId15"/>
    <p:sldId id="369" r:id="rId16"/>
    <p:sldId id="370" r:id="rId17"/>
    <p:sldId id="371" r:id="rId18"/>
    <p:sldId id="372" r:id="rId19"/>
    <p:sldId id="373" r:id="rId20"/>
    <p:sldId id="374" r:id="rId21"/>
    <p:sldId id="375" r:id="rId22"/>
    <p:sldId id="376" r:id="rId23"/>
    <p:sldId id="377" r:id="rId24"/>
    <p:sldId id="385" r:id="rId25"/>
    <p:sldId id="386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86427" autoAdjust="0"/>
  </p:normalViewPr>
  <p:slideViewPr>
    <p:cSldViewPr>
      <p:cViewPr varScale="1">
        <p:scale>
          <a:sx n="64" d="100"/>
          <a:sy n="64" d="100"/>
        </p:scale>
        <p:origin x="129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5DFE451-AF16-4EC6-8FB4-7486BCE1B786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81BDBA-9E59-4238-A09D-7432336A33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8863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49C381F-E75F-4EF9-95DC-2DFDCFD6A6C5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3C22391-F062-4485-B1BA-127C2904BA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812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3970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t>25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7146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073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6672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8904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7915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4598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4558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3044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46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0099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0100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6875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445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3121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5793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887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148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055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https://www.basu.org.in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689877"/>
            <a:ext cx="5943600" cy="2091923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pt-BR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Dr. AJIT KUMAR</a:t>
            </a:r>
          </a:p>
          <a:p>
            <a:pPr algn="ctr" eaLnBrk="1" hangingPunct="1">
              <a:lnSpc>
                <a:spcPct val="80000"/>
              </a:lnSpc>
            </a:pPr>
            <a:r>
              <a:rPr lang="pt-BR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HoD</a:t>
            </a:r>
            <a:endParaRPr lang="en-US" sz="2400" b="1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Department of </a:t>
            </a:r>
            <a:r>
              <a:rPr lang="en-US" sz="2400" b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Parasitology</a:t>
            </a:r>
            <a:endParaRPr lang="en-US" sz="2400" b="1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Bihar Veterinary College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Bihar Animal Sciences University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Patna-800014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-378042"/>
            <a:ext cx="9144000" cy="270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endParaRPr lang="en-US" sz="3200" b="1" dirty="0" smtClean="0">
              <a:solidFill>
                <a:srgbClr val="7030A0"/>
              </a:solidFill>
              <a:latin typeface="Arial Rounded MT Bold" pitchFamily="34" charset="0"/>
            </a:endParaRPr>
          </a:p>
          <a:p>
            <a:pPr algn="ctr"/>
            <a:r>
              <a:rPr lang="en-US" sz="4000" b="1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Trichomonas</a:t>
            </a:r>
          </a:p>
          <a:p>
            <a:pPr algn="ctr"/>
            <a:r>
              <a:rPr lang="en-US" sz="4000" b="1" dirty="0">
                <a:solidFill>
                  <a:srgbClr val="7030A0"/>
                </a:solidFill>
                <a:latin typeface="Arial Black" panose="020B0A04020102020204" pitchFamily="34" charset="0"/>
              </a:rPr>
              <a:t>&amp;</a:t>
            </a:r>
            <a:endParaRPr lang="en-US" sz="4000" b="1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sz="4000" b="1" i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Histomonas</a:t>
            </a:r>
            <a:endParaRPr lang="en-US" sz="4000" b="1" i="1" dirty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8" name="Picture 4" descr="C:\Users\ACER\Desktop\cow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0" y="3079750"/>
            <a:ext cx="16383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Bihar Animal Sciences University | बिहार पशु विज्ञान विश्वविद्यालय">
            <a:hlinkClick r:id="rId4" tooltip="&quot;Bihar Animal Sciences University | बिहार पशु विज्ञान विश्वविद्यालय - &quot;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6313" y="265552"/>
            <a:ext cx="1149087" cy="119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Colour Logofinal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48574" y="212323"/>
            <a:ext cx="1099890" cy="1246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  <p:pic>
        <p:nvPicPr>
          <p:cNvPr id="13" name="Picture 1" descr="G:\200px-Trichomonas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6740912">
            <a:off x="1636326" y="1916212"/>
            <a:ext cx="2438400" cy="2438400"/>
          </a:xfrm>
          <a:prstGeom prst="rect">
            <a:avLst/>
          </a:prstGeom>
          <a:noFill/>
        </p:spPr>
      </p:pic>
      <p:pic>
        <p:nvPicPr>
          <p:cNvPr id="14" name="Picture 13" descr="Turkeys and “Blackhead” Disease | Oh Happy Daze"/>
          <p:cNvPicPr/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15" t="17110" r="815" b="32001"/>
          <a:stretch/>
        </p:blipFill>
        <p:spPr bwMode="auto">
          <a:xfrm>
            <a:off x="6399112" y="3347677"/>
            <a:ext cx="2757487" cy="166667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8269264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err="1" smtClean="0">
                <a:solidFill>
                  <a:srgbClr val="002060"/>
                </a:solidFill>
                <a:latin typeface="Arial Black" pitchFamily="34" charset="0"/>
              </a:rPr>
              <a:t>Tritrichomonas</a:t>
            </a:r>
            <a:r>
              <a:rPr lang="en-US" sz="3600" b="1" i="1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 Black" pitchFamily="34" charset="0"/>
              </a:rPr>
              <a:t>foetus</a:t>
            </a:r>
            <a:r>
              <a:rPr lang="en-US" sz="3600" b="1" dirty="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latin typeface="Arial Black" pitchFamily="34" charset="0"/>
              </a:rPr>
            </a:br>
            <a:endParaRPr lang="en-US" sz="36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500" dirty="0" smtClean="0">
                <a:latin typeface="Arial Black" pitchFamily="34" charset="0"/>
              </a:rPr>
              <a:t>          Pathogenesis:</a:t>
            </a:r>
          </a:p>
          <a:p>
            <a:pPr>
              <a:buNone/>
            </a:pPr>
            <a:r>
              <a:rPr lang="en-US" sz="3000" dirty="0" smtClean="0">
                <a:latin typeface="Arial Black" pitchFamily="34" charset="0"/>
              </a:rPr>
              <a:t>    </a:t>
            </a:r>
            <a:r>
              <a:rPr lang="en-US" sz="3000" dirty="0" smtClean="0">
                <a:solidFill>
                  <a:srgbClr val="FF0000"/>
                </a:solidFill>
                <a:latin typeface="Arial Black" pitchFamily="34" charset="0"/>
              </a:rPr>
              <a:t>Bulls: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Small red nodules in the mucous membrane.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Mucopurulent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discharge from the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preputial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cavity.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Above signs disappeared from 1-2 weeks after the infection.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Spontaneous recovery is are and bulls remain permanently infected 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17336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Tritrichomonas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foetus</a:t>
            </a:r>
            <a:r>
              <a:rPr lang="en-US" sz="3600" b="1" dirty="0" smtClean="0">
                <a:latin typeface="Arial Black" pitchFamily="34" charset="0"/>
              </a:rPr>
              <a:t/>
            </a:r>
            <a:br>
              <a:rPr lang="en-US" sz="3600" b="1" dirty="0" smtClean="0">
                <a:latin typeface="Arial Black" pitchFamily="34" charset="0"/>
              </a:rPr>
            </a:br>
            <a:endParaRPr lang="en-US" sz="3600" b="1" dirty="0"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500" dirty="0" smtClean="0">
                <a:solidFill>
                  <a:srgbClr val="002060"/>
                </a:solidFill>
                <a:latin typeface="Arial Black" pitchFamily="34" charset="0"/>
              </a:rPr>
              <a:t>            Symptoms:</a:t>
            </a:r>
          </a:p>
          <a:p>
            <a:pPr>
              <a:buNone/>
            </a:pPr>
            <a:r>
              <a:rPr lang="en-US" sz="3000" dirty="0" smtClean="0">
                <a:solidFill>
                  <a:srgbClr val="FF0000"/>
                </a:solidFill>
                <a:latin typeface="Arial Black" pitchFamily="34" charset="0"/>
              </a:rPr>
              <a:t> Cows:</a:t>
            </a:r>
          </a:p>
          <a:p>
            <a:pPr algn="just">
              <a:buFont typeface="Courier New" pitchFamily="49" charset="0"/>
              <a:buChar char="o"/>
            </a:pP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Early abortion(usually 8-16 weeks after conception).</a:t>
            </a:r>
          </a:p>
          <a:p>
            <a:pPr algn="just">
              <a:buFont typeface="Courier New" pitchFamily="49" charset="0"/>
              <a:buChar char="o"/>
            </a:pP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Vaginal discharge,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mucopurulent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endometritis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, anestrous, irregular hear period.</a:t>
            </a:r>
          </a:p>
          <a:p>
            <a:pPr algn="just">
              <a:buNone/>
            </a:pPr>
            <a:endParaRPr lang="en-US" sz="24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>
              <a:buNone/>
            </a:pP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Bulls :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  Pain during micturition, disinclination to serve cows and  preputial discharge.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24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274769" cy="1008112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Early Abortion due to  </a:t>
            </a:r>
            <a:r>
              <a:rPr lang="en-IN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T. foetus</a:t>
            </a:r>
            <a:endParaRPr lang="en-IN" i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Content Placeholder 3" descr="Abortions in Dairy Cattle |authorSTREAM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9" t="782" r="4688" b="11978"/>
          <a:stretch/>
        </p:blipFill>
        <p:spPr bwMode="auto">
          <a:xfrm>
            <a:off x="1043608" y="1988840"/>
            <a:ext cx="7490792" cy="46805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3830577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err="1" smtClean="0">
                <a:solidFill>
                  <a:srgbClr val="002060"/>
                </a:solidFill>
                <a:latin typeface="Arial Black" pitchFamily="34" charset="0"/>
              </a:rPr>
              <a:t>Tritrichomonas</a:t>
            </a:r>
            <a:r>
              <a:rPr lang="en-US" sz="3600" b="1" i="1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 Black" pitchFamily="34" charset="0"/>
              </a:rPr>
              <a:t>foetus</a:t>
            </a:r>
            <a:r>
              <a:rPr lang="en-US" sz="3600" b="1" dirty="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latin typeface="Arial Black" pitchFamily="34" charset="0"/>
              </a:rPr>
            </a:br>
            <a:endParaRPr lang="en-US" sz="36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6629400" cy="58674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3500" dirty="0" smtClean="0">
                <a:latin typeface="Arial Black" pitchFamily="34" charset="0"/>
              </a:rPr>
              <a:t>           Diagnosis:</a:t>
            </a:r>
            <a:endParaRPr lang="en-US" sz="3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Herd history (early abortion, failure of conception, increase vaginal discharge and incidence of </a:t>
            </a:r>
            <a:r>
              <a:rPr lang="en-US" sz="2800" dirty="0" err="1" smtClean="0">
                <a:solidFill>
                  <a:srgbClr val="7030A0"/>
                </a:solidFill>
                <a:latin typeface="Arial Black" pitchFamily="34" charset="0"/>
              </a:rPr>
              <a:t>pyometra</a:t>
            </a:r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 in the herd etc.).</a:t>
            </a:r>
          </a:p>
          <a:p>
            <a:pPr algn="just">
              <a:buFont typeface="Wingdings" pitchFamily="2" charset="2"/>
              <a:buChar char="Ø"/>
            </a:pPr>
            <a:endParaRPr lang="en-US" sz="28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70C0"/>
                </a:solidFill>
                <a:latin typeface="Arial Black" pitchFamily="34" charset="0"/>
              </a:rPr>
              <a:t>Microscopic examination of vaginal discharge or washing, uterine discharge, </a:t>
            </a:r>
            <a:r>
              <a:rPr lang="en-US" sz="2000" dirty="0" err="1" smtClean="0">
                <a:solidFill>
                  <a:srgbClr val="0070C0"/>
                </a:solidFill>
                <a:latin typeface="Arial Black" pitchFamily="34" charset="0"/>
              </a:rPr>
              <a:t>preputial</a:t>
            </a:r>
            <a:r>
              <a:rPr lang="en-US" sz="2000" dirty="0" smtClean="0">
                <a:solidFill>
                  <a:srgbClr val="0070C0"/>
                </a:solidFill>
                <a:latin typeface="Arial Black" pitchFamily="34" charset="0"/>
              </a:rPr>
              <a:t> discharge, stomach contents of aborted </a:t>
            </a:r>
            <a:r>
              <a:rPr lang="en-US" sz="2000" dirty="0" err="1" smtClean="0">
                <a:solidFill>
                  <a:srgbClr val="0070C0"/>
                </a:solidFill>
                <a:latin typeface="Arial Black" pitchFamily="34" charset="0"/>
              </a:rPr>
              <a:t>foetus</a:t>
            </a:r>
            <a:r>
              <a:rPr lang="en-US" sz="2000" dirty="0" smtClean="0">
                <a:solidFill>
                  <a:srgbClr val="0070C0"/>
                </a:solidFill>
                <a:latin typeface="Arial Black" pitchFamily="34" charset="0"/>
              </a:rPr>
              <a:t>, amniotic fluids etc. reveled </a:t>
            </a:r>
            <a:r>
              <a:rPr lang="en-US" sz="2000" i="1" dirty="0" smtClean="0">
                <a:solidFill>
                  <a:srgbClr val="0070C0"/>
                </a:solidFill>
                <a:latin typeface="Arial Black" pitchFamily="34" charset="0"/>
              </a:rPr>
              <a:t>T. </a:t>
            </a:r>
            <a:r>
              <a:rPr lang="en-US" sz="2000" i="1" dirty="0" err="1" smtClean="0">
                <a:solidFill>
                  <a:srgbClr val="0070C0"/>
                </a:solidFill>
                <a:latin typeface="Arial Black" pitchFamily="34" charset="0"/>
              </a:rPr>
              <a:t>foetus</a:t>
            </a:r>
            <a:r>
              <a:rPr lang="en-US" sz="2000" i="1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Arial Black" pitchFamily="34" charset="0"/>
              </a:rPr>
              <a:t>with characteristic </a:t>
            </a:r>
            <a:r>
              <a:rPr lang="en-US" sz="2000" u="sng" dirty="0" smtClean="0">
                <a:solidFill>
                  <a:srgbClr val="FF0000"/>
                </a:solidFill>
                <a:latin typeface="Arial Black" pitchFamily="34" charset="0"/>
              </a:rPr>
              <a:t>vigorous jerky movement.</a:t>
            </a:r>
          </a:p>
          <a:p>
            <a:pPr algn="just">
              <a:buFont typeface="Wingdings" pitchFamily="2" charset="2"/>
              <a:buChar char="Ø"/>
            </a:pPr>
            <a:endParaRPr lang="en-US" sz="2000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B0F0"/>
                </a:solidFill>
                <a:latin typeface="Arial Black" pitchFamily="34" charset="0"/>
              </a:rPr>
              <a:t>Serological test like cervical mucus agglutination ands skin test`</a:t>
            </a:r>
          </a:p>
        </p:txBody>
      </p:sp>
      <p:pic>
        <p:nvPicPr>
          <p:cNvPr id="46081" name="Picture 1" descr="G:\200px-Trichomona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2209800"/>
            <a:ext cx="2438400" cy="2438400"/>
          </a:xfrm>
          <a:prstGeom prst="rect">
            <a:avLst/>
          </a:prstGeom>
          <a:noFill/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329393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err="1" smtClean="0">
                <a:solidFill>
                  <a:srgbClr val="002060"/>
                </a:solidFill>
                <a:latin typeface="Arial Black" pitchFamily="34" charset="0"/>
              </a:rPr>
              <a:t>Tritrichomonas</a:t>
            </a:r>
            <a:r>
              <a:rPr lang="en-US" sz="3600" b="1" i="1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 Black" pitchFamily="34" charset="0"/>
              </a:rPr>
              <a:t>foetus</a:t>
            </a:r>
            <a:r>
              <a:rPr lang="en-US" sz="3600" b="1" dirty="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latin typeface="Arial Black" pitchFamily="34" charset="0"/>
              </a:rPr>
            </a:br>
            <a:endParaRPr lang="en-US" sz="36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500" dirty="0" smtClean="0">
                <a:latin typeface="Arial Black" pitchFamily="34" charset="0"/>
              </a:rPr>
              <a:t>        Treatment:</a:t>
            </a:r>
          </a:p>
          <a:p>
            <a:pPr>
              <a:buNone/>
            </a:pPr>
            <a:r>
              <a:rPr lang="en-US" sz="30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Since the infection in self-limiting in cows, infected animals should be given breeding rest to cure the infection.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C00000"/>
                </a:solidFill>
                <a:latin typeface="Arial Black" pitchFamily="34" charset="0"/>
              </a:rPr>
              <a:t>U</a:t>
            </a:r>
            <a:r>
              <a:rPr lang="en-US" sz="2400" dirty="0" smtClean="0">
                <a:solidFill>
                  <a:srgbClr val="C00000"/>
                </a:solidFill>
                <a:latin typeface="Arial Black" pitchFamily="34" charset="0"/>
              </a:rPr>
              <a:t>se of </a:t>
            </a:r>
            <a:r>
              <a:rPr lang="en-US" sz="2400" dirty="0" err="1" smtClean="0">
                <a:solidFill>
                  <a:srgbClr val="C00000"/>
                </a:solidFill>
                <a:latin typeface="Arial Black" pitchFamily="34" charset="0"/>
              </a:rPr>
              <a:t>Acriflavin</a:t>
            </a:r>
            <a:r>
              <a:rPr lang="en-US" sz="2400" dirty="0" smtClean="0">
                <a:solidFill>
                  <a:srgbClr val="C00000"/>
                </a:solidFill>
                <a:latin typeface="Arial Black" pitchFamily="34" charset="0"/>
              </a:rPr>
              <a:t> ointment in infected </a:t>
            </a:r>
            <a:r>
              <a:rPr lang="en-US" sz="2400" dirty="0">
                <a:solidFill>
                  <a:srgbClr val="C00000"/>
                </a:solidFill>
                <a:latin typeface="Arial Black" pitchFamily="34" charset="0"/>
              </a:rPr>
              <a:t>bull  </a:t>
            </a:r>
            <a:r>
              <a:rPr lang="en-US" sz="2400" dirty="0" smtClean="0">
                <a:solidFill>
                  <a:srgbClr val="C00000"/>
                </a:solidFill>
                <a:latin typeface="Arial Black" pitchFamily="34" charset="0"/>
              </a:rPr>
              <a:t>with the help of pudendal anesthesia.</a:t>
            </a: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</a:p>
          <a:p>
            <a:pPr marL="0" indent="0" algn="just">
              <a:buNone/>
            </a:pPr>
            <a:endParaRPr lang="en-US" sz="24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err="1" smtClean="0">
                <a:solidFill>
                  <a:srgbClr val="0070C0"/>
                </a:solidFill>
                <a:latin typeface="Arial Black" pitchFamily="34" charset="0"/>
              </a:rPr>
              <a:t>Berenil</a:t>
            </a: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>  or </a:t>
            </a:r>
            <a:r>
              <a:rPr lang="en-US" sz="2400" dirty="0" err="1" smtClean="0">
                <a:solidFill>
                  <a:srgbClr val="0070C0"/>
                </a:solidFill>
                <a:latin typeface="Arial Black" pitchFamily="34" charset="0"/>
              </a:rPr>
              <a:t>Dimetridazole</a:t>
            </a: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> is also used in the treatment</a:t>
            </a:r>
          </a:p>
          <a:p>
            <a:pPr algn="just">
              <a:buFont typeface="Wingdings" pitchFamily="2" charset="2"/>
              <a:buChar char="Ø"/>
            </a:pPr>
            <a:endParaRPr lang="en-US" sz="24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just">
              <a:buNone/>
            </a:pPr>
            <a:endParaRPr lang="en-US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97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Tritrichomonas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foetus</a:t>
            </a:r>
            <a:r>
              <a:rPr lang="en-US" sz="3600" b="1" dirty="0" smtClean="0">
                <a:latin typeface="Arial Black" pitchFamily="34" charset="0"/>
              </a:rPr>
              <a:t/>
            </a:r>
            <a:br>
              <a:rPr lang="en-US" sz="3600" b="1" dirty="0" smtClean="0">
                <a:latin typeface="Arial Black" pitchFamily="34" charset="0"/>
              </a:rPr>
            </a:br>
            <a:endParaRPr lang="en-US" sz="3600" b="1" dirty="0"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500" dirty="0" smtClean="0">
                <a:latin typeface="Arial Black" pitchFamily="34" charset="0"/>
              </a:rPr>
              <a:t>       control:</a:t>
            </a:r>
          </a:p>
          <a:p>
            <a:pPr>
              <a:buNone/>
            </a:pPr>
            <a:r>
              <a:rPr lang="en-US" sz="30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Infected bulls  must be either castrated or slaughtered.</a:t>
            </a:r>
          </a:p>
          <a:p>
            <a:pPr algn="just">
              <a:buNone/>
            </a:pPr>
            <a:endParaRPr lang="en-US" sz="28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Avoid breeding between susceptible cow and infected bull and vice–versa.</a:t>
            </a:r>
          </a:p>
          <a:p>
            <a:pPr algn="just">
              <a:buNone/>
            </a:pPr>
            <a:endParaRPr lang="en-US" sz="28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>Aborted cows should be given breeding rest for three consecutive estrous periods.</a:t>
            </a:r>
          </a:p>
        </p:txBody>
      </p:sp>
    </p:spTree>
    <p:extLst>
      <p:ext uri="{BB962C8B-B14F-4D97-AF65-F5344CB8AC3E}">
        <p14:creationId xmlns:p14="http://schemas.microsoft.com/office/powerpoint/2010/main" val="223874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err="1" smtClean="0">
                <a:solidFill>
                  <a:srgbClr val="002060"/>
                </a:solidFill>
                <a:latin typeface="Arial Black" pitchFamily="34" charset="0"/>
              </a:rPr>
              <a:t>Trichomonas</a:t>
            </a:r>
            <a:r>
              <a:rPr lang="en-US" sz="3600" b="1" i="1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 Black" pitchFamily="34" charset="0"/>
              </a:rPr>
              <a:t>gallinae</a:t>
            </a:r>
            <a:r>
              <a:rPr lang="en-US" sz="3600" b="1" dirty="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latin typeface="Arial Black" pitchFamily="34" charset="0"/>
              </a:rPr>
            </a:br>
            <a:endParaRPr lang="en-US" sz="36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              Host : </a:t>
            </a:r>
            <a:r>
              <a:rPr lang="en-US" sz="2800" dirty="0" smtClean="0">
                <a:solidFill>
                  <a:srgbClr val="0070C0"/>
                </a:solidFill>
                <a:latin typeface="Arial Black" pitchFamily="34" charset="0"/>
              </a:rPr>
              <a:t>Pigeons , turkey and chicken.</a:t>
            </a:r>
          </a:p>
          <a:p>
            <a:pPr>
              <a:buNone/>
            </a:pPr>
            <a:endParaRPr lang="en-US" sz="28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              Location: </a:t>
            </a:r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Upper digestive tract </a:t>
            </a:r>
          </a:p>
          <a:p>
            <a:pPr>
              <a:buNone/>
            </a:pPr>
            <a:endParaRPr lang="en-US" sz="28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 Organism has only four anterior flagella.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8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 smtClean="0">
                <a:latin typeface="Arial Black" pitchFamily="34" charset="0"/>
              </a:rPr>
              <a:t>Organism transmitted from adult pigeons to their </a:t>
            </a:r>
            <a:r>
              <a:rPr lang="en-US" sz="2800" dirty="0" err="1" smtClean="0">
                <a:latin typeface="Arial Black" pitchFamily="34" charset="0"/>
              </a:rPr>
              <a:t>offsprings</a:t>
            </a:r>
            <a:r>
              <a:rPr lang="en-US" sz="2800" dirty="0" smtClean="0">
                <a:latin typeface="Arial Black" pitchFamily="34" charset="0"/>
              </a:rPr>
              <a:t> through infected </a:t>
            </a:r>
            <a:r>
              <a:rPr lang="en-US" sz="2800" u="sng" dirty="0" smtClean="0">
                <a:latin typeface="Arial Black" pitchFamily="34" charset="0"/>
              </a:rPr>
              <a:t>pigeons crop milk</a:t>
            </a:r>
            <a:r>
              <a:rPr lang="en-US" sz="2800" dirty="0" smtClean="0">
                <a:latin typeface="Arial Black" pitchFamily="34" charset="0"/>
              </a:rPr>
              <a:t>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800" dirty="0" smtClean="0"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 Adults pigeons cat as carrier but nestling pigeons (squabs)  are highly susceptible.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8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  It causes yellow necrotic lesions </a:t>
            </a:r>
            <a:r>
              <a:rPr lang="en-US" sz="2800" u="sng" dirty="0" smtClean="0">
                <a:solidFill>
                  <a:srgbClr val="7030A0"/>
                </a:solidFill>
                <a:latin typeface="Arial Black" pitchFamily="34" charset="0"/>
              </a:rPr>
              <a:t>(yellow buttons) </a:t>
            </a:r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in the mouth, </a:t>
            </a:r>
            <a:r>
              <a:rPr lang="en-US" sz="2800" dirty="0" err="1" smtClean="0">
                <a:solidFill>
                  <a:srgbClr val="7030A0"/>
                </a:solidFill>
                <a:latin typeface="Arial Black" pitchFamily="34" charset="0"/>
              </a:rPr>
              <a:t>oesophagus</a:t>
            </a:r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, crop and </a:t>
            </a:r>
            <a:r>
              <a:rPr lang="en-US" sz="2800" dirty="0" err="1" smtClean="0">
                <a:solidFill>
                  <a:srgbClr val="7030A0"/>
                </a:solidFill>
                <a:latin typeface="Arial Black" pitchFamily="34" charset="0"/>
              </a:rPr>
              <a:t>proventriculus</a:t>
            </a:r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.</a:t>
            </a:r>
            <a:endParaRPr lang="en-US" sz="2800" dirty="0" smtClean="0">
              <a:solidFill>
                <a:srgbClr val="0070C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8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66800"/>
          </a:xfrm>
        </p:spPr>
        <p:txBody>
          <a:bodyPr>
            <a:noAutofit/>
          </a:bodyPr>
          <a:lstStyle/>
          <a:p>
            <a:pPr marL="342900" indent="-342900" algn="ctr"/>
            <a:r>
              <a:rPr lang="en-US" sz="3200" dirty="0" smtClean="0">
                <a:solidFill>
                  <a:srgbClr val="7030A0"/>
                </a:solidFill>
                <a:effectLst/>
                <a:latin typeface="Arial Black" pitchFamily="34" charset="0"/>
              </a:rPr>
              <a:t>Family: </a:t>
            </a:r>
            <a:r>
              <a:rPr lang="en-US" sz="3200" dirty="0" err="1" smtClean="0">
                <a:solidFill>
                  <a:srgbClr val="7030A0"/>
                </a:solidFill>
                <a:effectLst/>
                <a:latin typeface="Arial Black" pitchFamily="34" charset="0"/>
              </a:rPr>
              <a:t>Monocercomonadide</a:t>
            </a:r>
            <a:r>
              <a:rPr lang="en-US" sz="3200" dirty="0" smtClean="0">
                <a:solidFill>
                  <a:srgbClr val="7030A0"/>
                </a:solidFill>
                <a:effectLst/>
                <a:latin typeface="Arial Black" pitchFamily="34" charset="0"/>
              </a:rPr>
              <a:t/>
            </a:r>
            <a:br>
              <a:rPr lang="en-US" sz="3200" dirty="0" smtClean="0">
                <a:solidFill>
                  <a:srgbClr val="7030A0"/>
                </a:solidFill>
                <a:effectLst/>
                <a:latin typeface="Arial Black" pitchFamily="34" charset="0"/>
              </a:rPr>
            </a:br>
            <a:r>
              <a:rPr lang="en-US" sz="3200" i="1" dirty="0" err="1" smtClean="0">
                <a:solidFill>
                  <a:srgbClr val="7030A0"/>
                </a:solidFill>
                <a:effectLst/>
                <a:latin typeface="Arial Black" pitchFamily="34" charset="0"/>
              </a:rPr>
              <a:t>Histomonas</a:t>
            </a:r>
            <a:r>
              <a:rPr lang="en-US" sz="3200" i="1" dirty="0" smtClean="0">
                <a:solidFill>
                  <a:srgbClr val="7030A0"/>
                </a:solidFill>
                <a:effectLst/>
                <a:latin typeface="Arial Black" pitchFamily="34" charset="0"/>
              </a:rPr>
              <a:t> </a:t>
            </a:r>
            <a:r>
              <a:rPr lang="en-US" sz="3200" i="1" dirty="0" err="1" smtClean="0">
                <a:solidFill>
                  <a:srgbClr val="7030A0"/>
                </a:solidFill>
                <a:effectLst/>
                <a:latin typeface="Arial Black" pitchFamily="34" charset="0"/>
              </a:rPr>
              <a:t>meleagridis</a:t>
            </a:r>
            <a:endParaRPr lang="en-US" sz="3200" i="1" dirty="0" smtClean="0">
              <a:solidFill>
                <a:srgbClr val="7030A0"/>
              </a:solidFill>
              <a:effectLst/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6400800" cy="5638800"/>
          </a:xfrm>
        </p:spPr>
        <p:txBody>
          <a:bodyPr>
            <a:noAutofit/>
          </a:bodyPr>
          <a:lstStyle/>
          <a:p>
            <a:pPr marL="342900" lvl="0" indent="-342900" algn="just"/>
            <a:r>
              <a:rPr lang="en-US" sz="3200" b="1" dirty="0" smtClean="0">
                <a:solidFill>
                  <a:srgbClr val="FF0000"/>
                </a:solidFill>
                <a:latin typeface="Arial Rounded MT Bold" pitchFamily="34" charset="0"/>
              </a:rPr>
              <a:t>Morphology :- </a:t>
            </a:r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rgbClr val="002060"/>
                </a:solidFill>
                <a:latin typeface="Arial Black" pitchFamily="34" charset="0"/>
              </a:rPr>
              <a:t>Organisms are amoeboid (pleomorphic) with a single nucleus and single flagellum.</a:t>
            </a:r>
            <a:endParaRPr lang="en-US" sz="28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>
              <a:buFont typeface="Courier New" panose="02070309020205020404" pitchFamily="49" charset="0"/>
              <a:buChar char="o"/>
            </a:pPr>
            <a:r>
              <a:rPr lang="en-US" sz="2800" b="1" dirty="0" smtClean="0">
                <a:solidFill>
                  <a:srgbClr val="7030A0"/>
                </a:solidFill>
                <a:latin typeface="Arial Rounded MT Bold" pitchFamily="34" charset="0"/>
              </a:rPr>
              <a:t>Four stages of parasites have been recognized </a:t>
            </a:r>
            <a:r>
              <a:rPr lang="en-US" sz="2800" b="1" dirty="0" smtClean="0">
                <a:solidFill>
                  <a:srgbClr val="002060"/>
                </a:solidFill>
                <a:latin typeface="Arial Rounded MT Bold" pitchFamily="34" charset="0"/>
              </a:rPr>
              <a:t>:-</a:t>
            </a:r>
          </a:p>
          <a:p>
            <a:pPr marL="1943100" lvl="3" indent="-571500" algn="just">
              <a:buFont typeface="+mj-lt"/>
              <a:buAutoNum type="romanUcPeriod"/>
            </a:pPr>
            <a:r>
              <a:rPr lang="en-US" sz="2200" b="1" dirty="0" smtClean="0">
                <a:solidFill>
                  <a:srgbClr val="002060"/>
                </a:solidFill>
                <a:latin typeface="Arial Rounded MT Bold" pitchFamily="34" charset="0"/>
              </a:rPr>
              <a:t> Invasive stage, </a:t>
            </a:r>
          </a:p>
          <a:p>
            <a:pPr marL="1943100" lvl="3" indent="-571500" algn="just">
              <a:buFont typeface="+mj-lt"/>
              <a:buAutoNum type="romanUcPeriod"/>
            </a:pPr>
            <a:r>
              <a:rPr lang="en-US" sz="2200" b="1" dirty="0" smtClean="0">
                <a:solidFill>
                  <a:srgbClr val="002060"/>
                </a:solidFill>
                <a:latin typeface="Arial Rounded MT Bold" pitchFamily="34" charset="0"/>
              </a:rPr>
              <a:t>Vegetative stage, </a:t>
            </a:r>
          </a:p>
          <a:p>
            <a:pPr marL="1943100" lvl="3" indent="-571500" algn="just">
              <a:buFont typeface="+mj-lt"/>
              <a:buAutoNum type="romanUcPeriod"/>
            </a:pPr>
            <a:r>
              <a:rPr lang="en-US" sz="2200" b="1" dirty="0" smtClean="0">
                <a:solidFill>
                  <a:srgbClr val="002060"/>
                </a:solidFill>
                <a:latin typeface="Arial Rounded MT Bold" pitchFamily="34" charset="0"/>
              </a:rPr>
              <a:t>Resistant stage and</a:t>
            </a:r>
          </a:p>
          <a:p>
            <a:pPr marL="1943100" lvl="3" indent="-571500" algn="just">
              <a:buFont typeface="+mj-lt"/>
              <a:buAutoNum type="romanUcPeriod"/>
            </a:pPr>
            <a:r>
              <a:rPr lang="en-US" sz="2200" b="1" dirty="0" smtClean="0">
                <a:solidFill>
                  <a:srgbClr val="002060"/>
                </a:solidFill>
                <a:latin typeface="Arial Rounded MT Bold" pitchFamily="34" charset="0"/>
              </a:rPr>
              <a:t> flagellar stage.</a:t>
            </a:r>
            <a:r>
              <a:rPr lang="en-US" sz="2800" dirty="0" smtClean="0">
                <a:solidFill>
                  <a:srgbClr val="0070C0"/>
                </a:solidFill>
                <a:latin typeface="Arial Black" pitchFamily="34" charset="0"/>
              </a:rPr>
              <a:t>           </a:t>
            </a:r>
            <a:endParaRPr lang="en-US" sz="28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>
              <a:buFont typeface="Courier New" panose="02070309020205020404" pitchFamily="49" charset="0"/>
              <a:buChar char="o"/>
            </a:pPr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>
              <a:buFont typeface="Courier New" panose="02070309020205020404" pitchFamily="49" charset="0"/>
              <a:buChar char="o"/>
            </a:pPr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>
              <a:buFont typeface="Courier New" panose="02070309020205020404" pitchFamily="49" charset="0"/>
              <a:buChar char="o"/>
            </a:pPr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>
              <a:buFont typeface="Courier New" panose="02070309020205020404" pitchFamily="49" charset="0"/>
              <a:buChar char="o"/>
            </a:pPr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>
              <a:buFont typeface="Courier New" panose="02070309020205020404" pitchFamily="49" charset="0"/>
              <a:buChar char="o"/>
            </a:pPr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>
              <a:buFont typeface="Courier New" panose="02070309020205020404" pitchFamily="49" charset="0"/>
              <a:buChar char="o"/>
            </a:pPr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solidFill>
                <a:srgbClr val="FFC000"/>
              </a:solidFill>
              <a:latin typeface="Arial Rounded MT Bold" pitchFamily="34" charset="0"/>
            </a:endParaRPr>
          </a:p>
        </p:txBody>
      </p:sp>
      <p:pic>
        <p:nvPicPr>
          <p:cNvPr id="5122" name="Picture 2" descr="E:\H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400800" y="2348416"/>
            <a:ext cx="2743200" cy="3061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317540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i="1" dirty="0" err="1" smtClean="0">
                <a:solidFill>
                  <a:srgbClr val="7030A0"/>
                </a:solidFill>
                <a:latin typeface="Arial Black" pitchFamily="34" charset="0"/>
              </a:rPr>
              <a:t>Histomonas</a:t>
            </a:r>
            <a:r>
              <a:rPr lang="en-US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i="1" dirty="0" err="1" smtClean="0">
                <a:solidFill>
                  <a:srgbClr val="7030A0"/>
                </a:solidFill>
                <a:latin typeface="Arial Black" pitchFamily="34" charset="0"/>
              </a:rPr>
              <a:t>meleagridis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6228184" cy="5638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2400" dirty="0" smtClean="0"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Host : </a:t>
            </a:r>
            <a:r>
              <a:rPr lang="en-US" sz="2800" dirty="0" smtClean="0">
                <a:latin typeface="Arial Black" pitchFamily="34" charset="0"/>
              </a:rPr>
              <a:t>Turkey (mainly) but also in chicken, pheasant, partridge and quail.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800" dirty="0" smtClean="0"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Location : </a:t>
            </a:r>
            <a:r>
              <a:rPr lang="en-US" sz="2800" dirty="0" err="1" smtClean="0">
                <a:latin typeface="Arial Black" pitchFamily="34" charset="0"/>
              </a:rPr>
              <a:t>Caecal</a:t>
            </a:r>
            <a:r>
              <a:rPr lang="en-US" sz="2800" dirty="0" smtClean="0">
                <a:latin typeface="Arial Black" pitchFamily="34" charset="0"/>
              </a:rPr>
              <a:t> mucosa and liver parenchyma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800" dirty="0" smtClean="0"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endParaRPr lang="en-US" sz="2800" dirty="0" smtClean="0"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Reproduction :- </a:t>
            </a:r>
            <a:r>
              <a:rPr lang="en-US" sz="2800" dirty="0" smtClean="0">
                <a:latin typeface="Arial Black" pitchFamily="34" charset="0"/>
              </a:rPr>
              <a:t>By binary fission</a:t>
            </a:r>
          </a:p>
          <a:p>
            <a:pPr algn="just"/>
            <a:endParaRPr lang="en-US" sz="2800" dirty="0" smtClean="0">
              <a:latin typeface="Arial Black" pitchFamily="34" charset="0"/>
            </a:endParaRPr>
          </a:p>
          <a:p>
            <a:endParaRPr lang="en-US" dirty="0"/>
          </a:p>
        </p:txBody>
      </p:sp>
      <p:pic>
        <p:nvPicPr>
          <p:cNvPr id="4" name="Picture 3" descr="An Outbreak of Concurrent Histomonas meleagridis and Enteroccocus ..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204864"/>
            <a:ext cx="2924921" cy="295232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35877538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i="1" dirty="0" err="1" smtClean="0">
                <a:solidFill>
                  <a:srgbClr val="7030A0"/>
                </a:solidFill>
                <a:latin typeface="Arial Black" pitchFamily="34" charset="0"/>
              </a:rPr>
              <a:t>Histomonas</a:t>
            </a:r>
            <a:r>
              <a:rPr lang="en-US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i="1" dirty="0" err="1" smtClean="0">
                <a:solidFill>
                  <a:srgbClr val="7030A0"/>
                </a:solidFill>
                <a:latin typeface="Arial Black" pitchFamily="34" charset="0"/>
              </a:rPr>
              <a:t>meleagridis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endParaRPr lang="en-US" sz="2400" dirty="0" smtClean="0">
              <a:latin typeface="Arial Black" pitchFamily="34" charset="0"/>
            </a:endParaRPr>
          </a:p>
          <a:p>
            <a:pPr algn="just">
              <a:buNone/>
            </a:pP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Mode of Transmission: </a:t>
            </a:r>
          </a:p>
          <a:p>
            <a:pPr algn="just"/>
            <a:endParaRPr lang="en-US" sz="2800" dirty="0" smtClean="0">
              <a:latin typeface="Arial Black" pitchFamily="34" charset="0"/>
            </a:endParaRPr>
          </a:p>
          <a:p>
            <a:pPr algn="just"/>
            <a:r>
              <a:rPr lang="en-US" sz="2800" dirty="0" smtClean="0">
                <a:solidFill>
                  <a:srgbClr val="002060"/>
                </a:solidFill>
                <a:latin typeface="Arial Black" pitchFamily="34" charset="0"/>
              </a:rPr>
              <a:t>Transmission takes place in birds by ingestion of </a:t>
            </a:r>
            <a:r>
              <a:rPr lang="en-US" sz="2800" dirty="0" err="1" smtClean="0">
                <a:solidFill>
                  <a:srgbClr val="002060"/>
                </a:solidFill>
                <a:latin typeface="Arial Black" pitchFamily="34" charset="0"/>
              </a:rPr>
              <a:t>embryonated</a:t>
            </a:r>
            <a:r>
              <a:rPr lang="en-US" sz="2800" dirty="0" smtClean="0">
                <a:solidFill>
                  <a:srgbClr val="002060"/>
                </a:solidFill>
                <a:latin typeface="Arial Black" pitchFamily="34" charset="0"/>
              </a:rPr>
              <a:t> eggs of the </a:t>
            </a:r>
            <a:r>
              <a:rPr lang="en-US" sz="2800" dirty="0" err="1" smtClean="0">
                <a:solidFill>
                  <a:srgbClr val="002060"/>
                </a:solidFill>
                <a:latin typeface="Arial Black" pitchFamily="34" charset="0"/>
              </a:rPr>
              <a:t>caecal</a:t>
            </a:r>
            <a:r>
              <a:rPr lang="en-US" sz="2800" dirty="0" smtClean="0">
                <a:solidFill>
                  <a:srgbClr val="002060"/>
                </a:solidFill>
                <a:latin typeface="Arial Black" pitchFamily="34" charset="0"/>
              </a:rPr>
              <a:t> worm (</a:t>
            </a:r>
            <a:r>
              <a:rPr lang="en-US" sz="2800" i="1" dirty="0" err="1" smtClean="0">
                <a:solidFill>
                  <a:srgbClr val="002060"/>
                </a:solidFill>
                <a:latin typeface="Arial Black" pitchFamily="34" charset="0"/>
              </a:rPr>
              <a:t>Heterakis</a:t>
            </a:r>
            <a:r>
              <a:rPr lang="en-US" sz="2800" i="1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latin typeface="Arial Black" pitchFamily="34" charset="0"/>
              </a:rPr>
              <a:t>gallinarum</a:t>
            </a:r>
            <a:r>
              <a:rPr lang="en-US" sz="2800" dirty="0" smtClean="0">
                <a:solidFill>
                  <a:srgbClr val="002060"/>
                </a:solidFill>
                <a:latin typeface="Arial Black" pitchFamily="34" charset="0"/>
              </a:rPr>
              <a:t>) containing </a:t>
            </a:r>
            <a:r>
              <a:rPr lang="en-US" sz="2800" i="1" dirty="0" err="1" smtClean="0">
                <a:solidFill>
                  <a:srgbClr val="002060"/>
                </a:solidFill>
                <a:latin typeface="Arial Black" pitchFamily="34" charset="0"/>
              </a:rPr>
              <a:t>Histomonas</a:t>
            </a:r>
            <a:r>
              <a:rPr lang="en-US" sz="2800" i="1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latin typeface="Arial Black" pitchFamily="34" charset="0"/>
              </a:rPr>
              <a:t>meleagridis</a:t>
            </a:r>
            <a:r>
              <a:rPr lang="en-US" sz="2800" i="1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Arial Black" pitchFamily="34" charset="0"/>
              </a:rPr>
              <a:t>organism.</a:t>
            </a:r>
          </a:p>
          <a:p>
            <a:pPr algn="just"/>
            <a:endParaRPr lang="en-US" sz="2800" dirty="0" smtClean="0">
              <a:latin typeface="Arial Black" pitchFamily="34" charset="0"/>
            </a:endParaRPr>
          </a:p>
          <a:p>
            <a:pPr algn="just"/>
            <a:r>
              <a:rPr lang="en-US" sz="2800" dirty="0" smtClean="0">
                <a:latin typeface="Arial Black" pitchFamily="34" charset="0"/>
              </a:rPr>
              <a:t>Infection of birds may also occur by the ingestion of earthworm which is transport host for </a:t>
            </a:r>
            <a:r>
              <a:rPr lang="en-US" sz="2800" i="1" dirty="0" err="1" smtClean="0">
                <a:latin typeface="Arial Black" pitchFamily="34" charset="0"/>
              </a:rPr>
              <a:t>Heterakis</a:t>
            </a:r>
            <a:r>
              <a:rPr lang="en-US" sz="2800" i="1" dirty="0" smtClean="0">
                <a:latin typeface="Arial Black" pitchFamily="34" charset="0"/>
              </a:rPr>
              <a:t> </a:t>
            </a:r>
            <a:r>
              <a:rPr lang="en-US" sz="2800" dirty="0" smtClean="0">
                <a:latin typeface="Arial Black" pitchFamily="34" charset="0"/>
              </a:rPr>
              <a:t>eggs and larvae.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195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sz="3600" b="1" dirty="0" smtClean="0">
                <a:latin typeface="Arial Black" pitchFamily="34" charset="0"/>
              </a:rPr>
              <a:t>Family : </a:t>
            </a:r>
            <a:r>
              <a:rPr lang="en-US" sz="3600" b="1" dirty="0" err="1" smtClean="0">
                <a:latin typeface="Arial Black" pitchFamily="34" charset="0"/>
              </a:rPr>
              <a:t>Trichomonidae</a:t>
            </a:r>
            <a:endParaRPr lang="en-US" sz="3600" b="1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5940152" cy="5715000"/>
          </a:xfrm>
        </p:spPr>
        <p:txBody>
          <a:bodyPr>
            <a:normAutofit/>
          </a:bodyPr>
          <a:lstStyle/>
          <a:p>
            <a:pPr algn="just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002060"/>
                </a:solidFill>
                <a:latin typeface="Arial Black" pitchFamily="34" charset="0"/>
              </a:rPr>
              <a:t>Parasites commonly called </a:t>
            </a:r>
            <a:r>
              <a:rPr lang="en-US" sz="2000" dirty="0" err="1" smtClean="0">
                <a:solidFill>
                  <a:srgbClr val="002060"/>
                </a:solidFill>
                <a:latin typeface="Arial Black" pitchFamily="34" charset="0"/>
              </a:rPr>
              <a:t>trichomonads</a:t>
            </a:r>
            <a:r>
              <a:rPr lang="en-US" sz="2000" dirty="0" smtClean="0">
                <a:solidFill>
                  <a:srgbClr val="002060"/>
                </a:solidFill>
                <a:latin typeface="Arial Black" pitchFamily="34" charset="0"/>
              </a:rPr>
              <a:t>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000" dirty="0" smtClean="0"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Arial Black" pitchFamily="34" charset="0"/>
              </a:rPr>
              <a:t>Usually found in digestive tract or some of the organisms may also present in the reproductive tract.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000" dirty="0" smtClean="0"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FF0000"/>
                </a:solidFill>
                <a:latin typeface="Arial Black" pitchFamily="34" charset="0"/>
              </a:rPr>
              <a:t>Body is </a:t>
            </a:r>
            <a:r>
              <a:rPr lang="en-US" sz="2000" dirty="0" err="1" smtClean="0">
                <a:solidFill>
                  <a:srgbClr val="FF0000"/>
                </a:solidFill>
                <a:latin typeface="Arial Black" pitchFamily="34" charset="0"/>
              </a:rPr>
              <a:t>pyriform</a:t>
            </a:r>
            <a:r>
              <a:rPr lang="en-US" sz="2000" dirty="0" smtClean="0">
                <a:solidFill>
                  <a:srgbClr val="FF0000"/>
                </a:solidFill>
                <a:latin typeface="Arial Black" pitchFamily="34" charset="0"/>
              </a:rPr>
              <a:t> shaped with rounded anterior end and pointed posterior ends.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000" dirty="0" smtClean="0"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Parasites have 3-5 flagella, undulating membrane,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axostyle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, costa and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uninucleated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.</a:t>
            </a:r>
            <a:endParaRPr lang="en-US" sz="2000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4" name="AutoShape 2" descr="InPouch® TF-Bovine - Prepared Media Broth for Tritrichomonas ...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5" name="Picture 4" descr="Trichomonas gallinae | definition of Trichomonas gallinae by ..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284984"/>
            <a:ext cx="2554213" cy="2808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PDF] Tritrichomonas foetus in purebred cats in Germany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100" y="836712"/>
            <a:ext cx="1976363" cy="212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17380345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i="1" dirty="0" err="1" smtClean="0">
                <a:solidFill>
                  <a:srgbClr val="7030A0"/>
                </a:solidFill>
                <a:latin typeface="Arial Black" pitchFamily="34" charset="0"/>
              </a:rPr>
              <a:t>Histomonas</a:t>
            </a:r>
            <a:r>
              <a:rPr lang="en-US" sz="3200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i="1" dirty="0" err="1" smtClean="0">
                <a:solidFill>
                  <a:srgbClr val="7030A0"/>
                </a:solidFill>
                <a:latin typeface="Arial Black" pitchFamily="34" charset="0"/>
              </a:rPr>
              <a:t>meleagridis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Arial Black" pitchFamily="34" charset="0"/>
              </a:rPr>
              <a:t>Pathogenesis :- </a:t>
            </a:r>
          </a:p>
          <a:p>
            <a:pPr algn="just"/>
            <a:r>
              <a:rPr lang="en-US" sz="2800" dirty="0" err="1" smtClean="0">
                <a:solidFill>
                  <a:srgbClr val="7030A0"/>
                </a:solidFill>
                <a:latin typeface="Arial Black" pitchFamily="34" charset="0"/>
              </a:rPr>
              <a:t>Histomonosis</a:t>
            </a:r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 produces foul smelling yellowish exudates forming a hard </a:t>
            </a:r>
            <a:r>
              <a:rPr lang="en-US" sz="2800" dirty="0" err="1" smtClean="0">
                <a:solidFill>
                  <a:srgbClr val="7030A0"/>
                </a:solidFill>
                <a:latin typeface="Arial Black" pitchFamily="34" charset="0"/>
              </a:rPr>
              <a:t>caseous</a:t>
            </a:r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 plug in </a:t>
            </a:r>
            <a:r>
              <a:rPr lang="en-US" sz="2800" dirty="0" err="1" smtClean="0">
                <a:solidFill>
                  <a:srgbClr val="7030A0"/>
                </a:solidFill>
                <a:latin typeface="Arial Black" pitchFamily="34" charset="0"/>
              </a:rPr>
              <a:t>caecum</a:t>
            </a:r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 and formed circular necrotic foci with yellow depressed centre (bulls eye appearance) in liver.</a:t>
            </a:r>
          </a:p>
          <a:p>
            <a:endParaRPr lang="en-US" sz="2800" dirty="0">
              <a:solidFill>
                <a:srgbClr val="7030A0"/>
              </a:solidFill>
            </a:endParaRPr>
          </a:p>
        </p:txBody>
      </p:sp>
      <p:pic>
        <p:nvPicPr>
          <p:cNvPr id="4" name="Picture 10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40101" y="3962400"/>
            <a:ext cx="3429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 rot="10800000" flipV="1">
            <a:off x="4321300" y="5274139"/>
            <a:ext cx="1044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 Black" pitchFamily="34" charset="0"/>
              </a:rPr>
              <a:t>Circular necrotic lesions</a:t>
            </a:r>
            <a:endParaRPr lang="en-US" sz="1200" dirty="0">
              <a:latin typeface="Arial Black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800600" y="5699761"/>
            <a:ext cx="113080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028" y="4346310"/>
            <a:ext cx="2638425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85800" y="63246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latin typeface="Arial Black" panose="020B0A04020102020204" pitchFamily="34" charset="0"/>
              </a:rPr>
              <a:t>Circular necrotic </a:t>
            </a:r>
            <a:r>
              <a:rPr lang="en-IN" dirty="0" smtClean="0">
                <a:latin typeface="Arial Black" panose="020B0A04020102020204" pitchFamily="34" charset="0"/>
              </a:rPr>
              <a:t>lesion s in caecum</a:t>
            </a:r>
            <a:endParaRPr lang="en-IN" dirty="0">
              <a:latin typeface="Arial Black" panose="020B0A04020102020204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6219106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i="1" dirty="0" err="1" smtClean="0">
                <a:solidFill>
                  <a:srgbClr val="7030A0"/>
                </a:solidFill>
                <a:latin typeface="Arial Black" pitchFamily="34" charset="0"/>
              </a:rPr>
              <a:t>Histomonas</a:t>
            </a:r>
            <a:r>
              <a:rPr lang="en-US" sz="3200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i="1" dirty="0" err="1" smtClean="0">
                <a:solidFill>
                  <a:srgbClr val="7030A0"/>
                </a:solidFill>
                <a:latin typeface="Arial Black" pitchFamily="34" charset="0"/>
              </a:rPr>
              <a:t>meleagridis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92696"/>
            <a:ext cx="8915400" cy="5936704"/>
          </a:xfrm>
        </p:spPr>
        <p:txBody>
          <a:bodyPr>
            <a:normAutofit/>
          </a:bodyPr>
          <a:lstStyle/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         It </a:t>
            </a: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caused diseases is called </a:t>
            </a:r>
            <a:r>
              <a:rPr lang="en-US" sz="2400" b="1" dirty="0" err="1" smtClean="0">
                <a:solidFill>
                  <a:srgbClr val="FF0000"/>
                </a:solidFill>
                <a:latin typeface="Arial Black" pitchFamily="34" charset="0"/>
              </a:rPr>
              <a:t>Histomonosis</a:t>
            </a:r>
            <a:r>
              <a:rPr lang="en-US" sz="2400" b="1" dirty="0" smtClean="0">
                <a:solidFill>
                  <a:srgbClr val="FF0000"/>
                </a:solidFill>
                <a:latin typeface="Arial Black" pitchFamily="34" charset="0"/>
              </a:rPr>
              <a:t> or Infectious </a:t>
            </a:r>
            <a:r>
              <a:rPr lang="en-US" sz="2400" b="1" dirty="0" err="1" smtClean="0">
                <a:solidFill>
                  <a:srgbClr val="FF0000"/>
                </a:solidFill>
                <a:latin typeface="Arial Black" pitchFamily="34" charset="0"/>
              </a:rPr>
              <a:t>enterohepatitis</a:t>
            </a:r>
            <a:r>
              <a:rPr lang="en-US" sz="2400" b="1" dirty="0" smtClean="0">
                <a:solidFill>
                  <a:srgbClr val="FF0000"/>
                </a:solidFill>
                <a:latin typeface="Arial Black" pitchFamily="34" charset="0"/>
              </a:rPr>
              <a:t> or Black head disease in turkey</a:t>
            </a: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.</a:t>
            </a:r>
            <a:endParaRPr lang="en-US" sz="2400" dirty="0" smtClean="0"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2060"/>
                </a:solidFill>
                <a:latin typeface="Arial Black" pitchFamily="34" charset="0"/>
              </a:rPr>
              <a:t>Symptoms: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Arial Black" pitchFamily="34" charset="0"/>
              </a:rPr>
              <a:t>	</a:t>
            </a:r>
            <a:r>
              <a:rPr lang="en-US" sz="2400" b="1" u="sng" dirty="0" err="1" smtClean="0">
                <a:solidFill>
                  <a:srgbClr val="7030A0"/>
                </a:solidFill>
                <a:latin typeface="Arial Black" pitchFamily="34" charset="0"/>
              </a:rPr>
              <a:t>Sulphur</a:t>
            </a:r>
            <a:r>
              <a:rPr lang="en-US" sz="2400" b="1" u="sng" dirty="0" smtClean="0">
                <a:solidFill>
                  <a:srgbClr val="7030A0"/>
                </a:solidFill>
                <a:latin typeface="Arial Black" pitchFamily="34" charset="0"/>
              </a:rPr>
              <a:t>  yellow  </a:t>
            </a:r>
            <a:r>
              <a:rPr lang="en-US" sz="2400" b="1" u="sng" dirty="0" err="1" smtClean="0">
                <a:solidFill>
                  <a:srgbClr val="7030A0"/>
                </a:solidFill>
                <a:latin typeface="Arial Black" pitchFamily="34" charset="0"/>
              </a:rPr>
              <a:t>coloured</a:t>
            </a:r>
            <a:r>
              <a:rPr lang="en-US" sz="2400" b="1" u="sng" dirty="0" smtClean="0">
                <a:solidFill>
                  <a:srgbClr val="7030A0"/>
                </a:solidFill>
                <a:latin typeface="Arial Black" pitchFamily="34" charset="0"/>
              </a:rPr>
              <a:t>  </a:t>
            </a:r>
            <a:r>
              <a:rPr lang="en-US" sz="2400" b="1" u="sng" dirty="0" err="1" smtClean="0">
                <a:solidFill>
                  <a:srgbClr val="7030A0"/>
                </a:solidFill>
                <a:latin typeface="Arial Black" pitchFamily="34" charset="0"/>
              </a:rPr>
              <a:t>faeces</a:t>
            </a:r>
            <a:r>
              <a:rPr lang="en-US" sz="2400" b="1" u="sng" dirty="0" smtClean="0">
                <a:solidFill>
                  <a:srgbClr val="7030A0"/>
                </a:solidFill>
                <a:latin typeface="Arial Black" pitchFamily="34" charset="0"/>
              </a:rPr>
              <a:t>  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especially  in  turkeys  which  is  not common sign in chicken.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	A few turkeys shows cyanotic discoloration of the skin of the head and wattles from which black head name arises but it is not a constant feature of the disease</a:t>
            </a:r>
            <a:r>
              <a:rPr lang="en-US" sz="2400" dirty="0" smtClean="0">
                <a:solidFill>
                  <a:srgbClr val="7030A0"/>
                </a:solidFill>
              </a:rPr>
              <a:t>.</a:t>
            </a:r>
            <a:endParaRPr lang="en-US" sz="2400" dirty="0">
              <a:solidFill>
                <a:srgbClr val="7030A0"/>
              </a:solidFill>
            </a:endParaRPr>
          </a:p>
        </p:txBody>
      </p:sp>
      <p:pic>
        <p:nvPicPr>
          <p:cNvPr id="5" name="Picture 4" descr="Turkeys and “Blackhead” Disease | Oh Happy Daze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15" t="17110" r="815" b="32001"/>
          <a:stretch/>
        </p:blipFill>
        <p:spPr bwMode="auto">
          <a:xfrm>
            <a:off x="3131840" y="4509120"/>
            <a:ext cx="4676775" cy="233630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937048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i="1" dirty="0" err="1" smtClean="0">
                <a:solidFill>
                  <a:srgbClr val="0070C0"/>
                </a:solidFill>
                <a:latin typeface="Arial Black" pitchFamily="34" charset="0"/>
              </a:rPr>
              <a:t>Histomonas</a:t>
            </a:r>
            <a:r>
              <a:rPr lang="en-US" i="1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  <a:latin typeface="Arial Black" pitchFamily="34" charset="0"/>
              </a:rPr>
              <a:t>meleagridis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5" y="1412776"/>
            <a:ext cx="8066856" cy="4498446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On the basis of symptoms like </a:t>
            </a:r>
            <a:r>
              <a:rPr lang="en-US" sz="2800" b="1" dirty="0" err="1" smtClean="0">
                <a:solidFill>
                  <a:srgbClr val="FF0000"/>
                </a:solidFill>
                <a:latin typeface="Arial Black" pitchFamily="34" charset="0"/>
              </a:rPr>
              <a:t>Sulphur</a:t>
            </a:r>
            <a:r>
              <a:rPr lang="en-US" sz="2800" b="1" dirty="0" smtClean="0">
                <a:solidFill>
                  <a:srgbClr val="FF0000"/>
                </a:solidFill>
                <a:latin typeface="Arial Black" pitchFamily="34" charset="0"/>
              </a:rPr>
              <a:t>  yellow  </a:t>
            </a:r>
            <a:r>
              <a:rPr lang="en-US" sz="2800" b="1" dirty="0" err="1" smtClean="0">
                <a:solidFill>
                  <a:srgbClr val="FF0000"/>
                </a:solidFill>
                <a:latin typeface="Arial Black" pitchFamily="34" charset="0"/>
              </a:rPr>
              <a:t>coloured</a:t>
            </a:r>
            <a:r>
              <a:rPr lang="en-US" sz="2800" b="1" dirty="0" smtClean="0">
                <a:solidFill>
                  <a:srgbClr val="FF0000"/>
                </a:solidFill>
                <a:latin typeface="Arial Black" pitchFamily="34" charset="0"/>
              </a:rPr>
              <a:t>  </a:t>
            </a:r>
            <a:r>
              <a:rPr lang="en-US" sz="2800" b="1" dirty="0" err="1" smtClean="0">
                <a:solidFill>
                  <a:srgbClr val="FF0000"/>
                </a:solidFill>
                <a:latin typeface="Arial Black" pitchFamily="34" charset="0"/>
              </a:rPr>
              <a:t>faeces</a:t>
            </a:r>
            <a:r>
              <a:rPr lang="en-US" sz="2800" b="1" dirty="0" smtClean="0">
                <a:solidFill>
                  <a:srgbClr val="FF0000"/>
                </a:solidFill>
                <a:latin typeface="Arial Black" pitchFamily="34" charset="0"/>
              </a:rPr>
              <a:t> etc.</a:t>
            </a:r>
          </a:p>
          <a:p>
            <a:pPr algn="just">
              <a:buNone/>
            </a:pPr>
            <a:endParaRPr lang="en-US" sz="2800" b="1" dirty="0" smtClean="0">
              <a:latin typeface="Arial Black" pitchFamily="34" charset="0"/>
            </a:endParaRPr>
          </a:p>
          <a:p>
            <a:pPr algn="just">
              <a:buNone/>
            </a:pPr>
            <a:endParaRPr lang="en-US" sz="2800" b="1" dirty="0" smtClean="0">
              <a:latin typeface="Arial Black" pitchFamily="34" charset="0"/>
            </a:endParaRPr>
          </a:p>
          <a:p>
            <a:pPr algn="just"/>
            <a:r>
              <a:rPr lang="en-US" sz="2800" b="1" dirty="0" smtClean="0">
                <a:latin typeface="Arial Black" pitchFamily="34" charset="0"/>
              </a:rPr>
              <a:t>Characteristic necrotic lesions found in </a:t>
            </a:r>
            <a:r>
              <a:rPr lang="en-US" sz="2800" b="1" dirty="0" err="1" smtClean="0">
                <a:latin typeface="Arial Black" pitchFamily="34" charset="0"/>
              </a:rPr>
              <a:t>caecum</a:t>
            </a:r>
            <a:r>
              <a:rPr lang="en-US" sz="2800" b="1" dirty="0" smtClean="0">
                <a:latin typeface="Arial Black" pitchFamily="34" charset="0"/>
              </a:rPr>
              <a:t> and liver  during P.M. examination</a:t>
            </a:r>
            <a:r>
              <a:rPr lang="en-US" b="1" dirty="0" smtClean="0"/>
              <a:t>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3933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7030A0"/>
                </a:solidFill>
                <a:latin typeface="Arial Black" pitchFamily="34" charset="0"/>
              </a:rPr>
              <a:t>Treatment of </a:t>
            </a:r>
            <a:r>
              <a:rPr lang="en-US" sz="3200" i="1" dirty="0" err="1" smtClean="0">
                <a:solidFill>
                  <a:srgbClr val="7030A0"/>
                </a:solidFill>
                <a:latin typeface="Arial Black" pitchFamily="34" charset="0"/>
              </a:rPr>
              <a:t>Histomonas</a:t>
            </a:r>
            <a:r>
              <a:rPr lang="en-US" sz="3200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i="1" dirty="0" err="1" smtClean="0">
                <a:solidFill>
                  <a:srgbClr val="7030A0"/>
                </a:solidFill>
                <a:latin typeface="Arial Black" pitchFamily="34" charset="0"/>
              </a:rPr>
              <a:t>meleagridis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1" y="1524000"/>
            <a:ext cx="7922840" cy="4387222"/>
          </a:xfrm>
        </p:spPr>
        <p:txBody>
          <a:bodyPr/>
          <a:lstStyle/>
          <a:p>
            <a:pPr algn="just">
              <a:lnSpc>
                <a:spcPct val="200000"/>
              </a:lnSpc>
            </a:pPr>
            <a:r>
              <a:rPr lang="en-US" sz="2800" dirty="0" err="1" smtClean="0">
                <a:latin typeface="Arial Black" pitchFamily="34" charset="0"/>
              </a:rPr>
              <a:t>Furazolidone</a:t>
            </a:r>
            <a:r>
              <a:rPr lang="en-US" sz="2800" dirty="0" smtClean="0">
                <a:latin typeface="Arial Black" pitchFamily="34" charset="0"/>
              </a:rPr>
              <a:t>,  </a:t>
            </a:r>
            <a:r>
              <a:rPr lang="en-US" sz="2800" dirty="0" err="1" smtClean="0">
                <a:latin typeface="Arial Black" pitchFamily="34" charset="0"/>
              </a:rPr>
              <a:t>Dimetridazole</a:t>
            </a:r>
            <a:r>
              <a:rPr lang="en-US" sz="2800" dirty="0" smtClean="0">
                <a:latin typeface="Arial Black" pitchFamily="34" charset="0"/>
              </a:rPr>
              <a:t>,  </a:t>
            </a:r>
            <a:r>
              <a:rPr lang="en-US" sz="2800" dirty="0" err="1" smtClean="0">
                <a:latin typeface="Arial Black" pitchFamily="34" charset="0"/>
              </a:rPr>
              <a:t>Nithiazide</a:t>
            </a:r>
            <a:r>
              <a:rPr lang="en-US" sz="2800" dirty="0" smtClean="0">
                <a:latin typeface="Arial Black" pitchFamily="34" charset="0"/>
              </a:rPr>
              <a:t>  and  2-amino  5-nitrothiozole drugs are used in treatment.</a:t>
            </a:r>
          </a:p>
          <a:p>
            <a:pPr algn="just">
              <a:lnSpc>
                <a:spcPct val="200000"/>
              </a:lnSpc>
              <a:buNone/>
            </a:pPr>
            <a:endParaRPr lang="en-US" sz="2800" dirty="0" smtClean="0">
              <a:latin typeface="Arial Black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51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24110"/>
            <a:ext cx="8100391" cy="860674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Control of </a:t>
            </a:r>
            <a:r>
              <a:rPr lang="en-US" i="1" dirty="0" err="1">
                <a:solidFill>
                  <a:srgbClr val="7030A0"/>
                </a:solidFill>
                <a:latin typeface="Arial Black" pitchFamily="34" charset="0"/>
              </a:rPr>
              <a:t>Histomonas</a:t>
            </a:r>
            <a:r>
              <a:rPr lang="en-US" i="1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Arial Black" pitchFamily="34" charset="0"/>
              </a:rPr>
              <a:t>meleagridis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700808"/>
            <a:ext cx="7706817" cy="4968552"/>
          </a:xfrm>
        </p:spPr>
        <p:txBody>
          <a:bodyPr>
            <a:normAutofit/>
          </a:bodyPr>
          <a:lstStyle/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>
                <a:latin typeface="Arial Black" panose="020B0A04020102020204" pitchFamily="34" charset="0"/>
              </a:rPr>
              <a:t>Adoption of hygienic measures, </a:t>
            </a:r>
            <a:endParaRPr lang="en-US" sz="2800" dirty="0" smtClean="0">
              <a:latin typeface="Arial Black" panose="020B0A04020102020204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rgbClr val="7030A0"/>
                </a:solidFill>
                <a:latin typeface="Arial Black" panose="020B0A04020102020204" pitchFamily="34" charset="0"/>
              </a:rPr>
              <a:t>A</a:t>
            </a:r>
            <a:r>
              <a:rPr lang="en-US" sz="28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voiding </a:t>
            </a:r>
            <a:r>
              <a:rPr lang="en-US" sz="2800" dirty="0">
                <a:solidFill>
                  <a:srgbClr val="7030A0"/>
                </a:solidFill>
                <a:latin typeface="Arial Black" panose="020B0A04020102020204" pitchFamily="34" charset="0"/>
              </a:rPr>
              <a:t>overcrowding and prevent contamination of feed and drinking </a:t>
            </a:r>
            <a:r>
              <a:rPr lang="en-US" sz="28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water with </a:t>
            </a:r>
            <a:r>
              <a:rPr lang="en-US" sz="2800" dirty="0">
                <a:solidFill>
                  <a:srgbClr val="7030A0"/>
                </a:solidFill>
                <a:latin typeface="Arial Black" panose="020B0A04020102020204" pitchFamily="34" charset="0"/>
              </a:rPr>
              <a:t>droppings, </a:t>
            </a:r>
            <a:endParaRPr lang="en-US" sz="2800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 smtClean="0">
                <a:latin typeface="Arial Black" panose="020B0A04020102020204" pitchFamily="34" charset="0"/>
              </a:rPr>
              <a:t>separate </a:t>
            </a:r>
            <a:r>
              <a:rPr lang="en-US" sz="2800" dirty="0">
                <a:latin typeface="Arial Black" panose="020B0A04020102020204" pitchFamily="34" charset="0"/>
              </a:rPr>
              <a:t>rearing of different species of birds.</a:t>
            </a:r>
            <a:endParaRPr lang="en-IN" sz="2800" dirty="0">
              <a:latin typeface="Arial Black" panose="020B0A04020102020204" pitchFamily="34" charset="0"/>
            </a:endParaRPr>
          </a:p>
          <a:p>
            <a:endParaRPr lang="en-IN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8087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7" y="624110"/>
            <a:ext cx="7058744" cy="5829226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2546445" y="2967335"/>
            <a:ext cx="40511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IN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THANK YOU</a:t>
            </a:r>
            <a:endParaRPr lang="en-IN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485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 </a:t>
            </a:r>
            <a:r>
              <a:rPr lang="en-US" sz="3600" b="1" dirty="0" smtClean="0">
                <a:latin typeface="Arial Black" pitchFamily="34" charset="0"/>
              </a:rPr>
              <a:t>Family : </a:t>
            </a:r>
            <a:r>
              <a:rPr lang="en-US" sz="3600" b="1" dirty="0" err="1" smtClean="0">
                <a:latin typeface="Arial Black" pitchFamily="34" charset="0"/>
              </a:rPr>
              <a:t>Trichomonidae</a:t>
            </a:r>
            <a:r>
              <a:rPr lang="en-US" sz="3600" b="1" dirty="0" smtClean="0">
                <a:latin typeface="Arial Black" pitchFamily="34" charset="0"/>
              </a:rPr>
              <a:t/>
            </a:r>
            <a:br>
              <a:rPr lang="en-US" sz="3600" b="1" dirty="0" smtClean="0">
                <a:latin typeface="Arial Black" pitchFamily="34" charset="0"/>
              </a:rPr>
            </a:br>
            <a:endParaRPr lang="en-US" sz="3600" b="1" dirty="0">
              <a:latin typeface="Arial Black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524000"/>
          <a:ext cx="8915400" cy="513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2971800"/>
                <a:gridCol w="2971800"/>
              </a:tblGrid>
              <a:tr h="888902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 Genus and</a:t>
                      </a:r>
                      <a:r>
                        <a:rPr lang="en-US" sz="2400" baseline="0" dirty="0" smtClean="0">
                          <a:latin typeface="Arial Black" pitchFamily="34" charset="0"/>
                        </a:rPr>
                        <a:t> Species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 Host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Location</a:t>
                      </a:r>
                    </a:p>
                    <a:p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67903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 </a:t>
                      </a:r>
                      <a:r>
                        <a:rPr lang="en-US" sz="2400" i="1" dirty="0" err="1" smtClean="0">
                          <a:latin typeface="Arial Black" pitchFamily="34" charset="0"/>
                        </a:rPr>
                        <a:t>Tritrichomonas</a:t>
                      </a:r>
                      <a:r>
                        <a:rPr lang="en-US" sz="2400" i="1" baseline="0" dirty="0" smtClean="0">
                          <a:latin typeface="Arial Black" pitchFamily="34" charset="0"/>
                        </a:rPr>
                        <a:t> </a:t>
                      </a:r>
                      <a:r>
                        <a:rPr lang="en-US" sz="2400" i="1" baseline="0" dirty="0" err="1" smtClean="0">
                          <a:latin typeface="Arial Black" pitchFamily="34" charset="0"/>
                        </a:rPr>
                        <a:t>foetus</a:t>
                      </a:r>
                      <a:endParaRPr lang="en-US" sz="2400" i="1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Cattle, buffalo, pig, horse etc.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Reproductive tract</a:t>
                      </a:r>
                    </a:p>
                    <a:p>
                      <a:endParaRPr lang="en-US" sz="2400" dirty="0" smtClean="0">
                        <a:latin typeface="Arial Black" pitchFamily="34" charset="0"/>
                      </a:endParaRPr>
                    </a:p>
                    <a:p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679038">
                <a:tc>
                  <a:txBody>
                    <a:bodyPr/>
                    <a:lstStyle/>
                    <a:p>
                      <a:r>
                        <a:rPr lang="en-US" sz="2400" i="1" dirty="0" err="1" smtClean="0">
                          <a:latin typeface="Arial Black" pitchFamily="34" charset="0"/>
                        </a:rPr>
                        <a:t>Trichomonas</a:t>
                      </a:r>
                      <a:r>
                        <a:rPr lang="en-US" sz="2400" i="1" dirty="0" smtClean="0">
                          <a:latin typeface="Arial Black" pitchFamily="34" charset="0"/>
                        </a:rPr>
                        <a:t> </a:t>
                      </a:r>
                      <a:r>
                        <a:rPr lang="en-US" sz="2400" i="1" dirty="0" err="1" smtClean="0">
                          <a:latin typeface="Arial Black" pitchFamily="34" charset="0"/>
                        </a:rPr>
                        <a:t>gallinae</a:t>
                      </a:r>
                      <a:endParaRPr lang="en-US" sz="2400" i="1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 Pigeon, turkeys etc.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Upper digestive tract</a:t>
                      </a:r>
                    </a:p>
                    <a:p>
                      <a:endParaRPr lang="en-US" sz="2400" dirty="0" smtClean="0">
                        <a:latin typeface="Arial Black" pitchFamily="34" charset="0"/>
                      </a:endParaRPr>
                    </a:p>
                    <a:p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888902">
                <a:tc>
                  <a:txBody>
                    <a:bodyPr/>
                    <a:lstStyle/>
                    <a:p>
                      <a:r>
                        <a:rPr lang="en-US" sz="2400" i="1" dirty="0" err="1" smtClean="0">
                          <a:latin typeface="Arial Black" pitchFamily="34" charset="0"/>
                        </a:rPr>
                        <a:t>Trichomonas</a:t>
                      </a:r>
                      <a:r>
                        <a:rPr lang="en-US" sz="2400" i="1" baseline="0" dirty="0" smtClean="0">
                          <a:latin typeface="Arial Black" pitchFamily="34" charset="0"/>
                        </a:rPr>
                        <a:t> </a:t>
                      </a:r>
                      <a:r>
                        <a:rPr lang="en-US" sz="2400" i="1" baseline="0" dirty="0" err="1" smtClean="0">
                          <a:latin typeface="Arial Black" pitchFamily="34" charset="0"/>
                        </a:rPr>
                        <a:t>vaginalis</a:t>
                      </a:r>
                      <a:endParaRPr lang="en-US" sz="2400" i="1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 Man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Vagina and urethra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9249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err="1" smtClean="0">
                <a:latin typeface="Arial Black" pitchFamily="34" charset="0"/>
              </a:rPr>
              <a:t>Tritrichomonas</a:t>
            </a:r>
            <a:r>
              <a:rPr lang="en-US" sz="3600" b="1" i="1" dirty="0" smtClean="0">
                <a:latin typeface="Arial Black" pitchFamily="34" charset="0"/>
              </a:rPr>
              <a:t> </a:t>
            </a:r>
            <a:r>
              <a:rPr lang="en-US" sz="3600" b="1" i="1" dirty="0" err="1" smtClean="0">
                <a:latin typeface="Arial Black" pitchFamily="34" charset="0"/>
              </a:rPr>
              <a:t>foetus</a:t>
            </a:r>
            <a:r>
              <a:rPr lang="en-US" sz="3600" b="1" dirty="0" smtClean="0">
                <a:latin typeface="Arial Black" pitchFamily="34" charset="0"/>
              </a:rPr>
              <a:t/>
            </a:r>
            <a:br>
              <a:rPr lang="en-US" sz="3600" b="1" dirty="0" smtClean="0">
                <a:latin typeface="Arial Black" pitchFamily="34" charset="0"/>
              </a:rPr>
            </a:br>
            <a:endParaRPr lang="en-US" sz="3600" b="1" dirty="0"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836712"/>
            <a:ext cx="6300192" cy="602128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2900" dirty="0" smtClean="0"/>
              <a:t> </a:t>
            </a:r>
            <a:r>
              <a:rPr lang="en-US" sz="2900" dirty="0" smtClean="0"/>
              <a:t>                                </a:t>
            </a:r>
            <a:r>
              <a:rPr lang="en-US" sz="2900" dirty="0" smtClean="0">
                <a:latin typeface="Arial Black" pitchFamily="34" charset="0"/>
              </a:rPr>
              <a:t>Morphological </a:t>
            </a:r>
            <a:r>
              <a:rPr lang="en-US" sz="2900" dirty="0" smtClean="0">
                <a:latin typeface="Arial Black" pitchFamily="34" charset="0"/>
              </a:rPr>
              <a:t>characters :-</a:t>
            </a:r>
          </a:p>
          <a:p>
            <a:r>
              <a:rPr lang="en-US" sz="2900" dirty="0" smtClean="0">
                <a:solidFill>
                  <a:srgbClr val="0070C0"/>
                </a:solidFill>
                <a:latin typeface="Arial Black" pitchFamily="34" charset="0"/>
              </a:rPr>
              <a:t>Body is usually pear shaped.</a:t>
            </a:r>
          </a:p>
          <a:p>
            <a:pPr>
              <a:buNone/>
            </a:pPr>
            <a:endParaRPr lang="en-US" sz="29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algn="just"/>
            <a:r>
              <a:rPr lang="en-US" sz="2900" dirty="0" smtClean="0">
                <a:solidFill>
                  <a:srgbClr val="FF0000"/>
                </a:solidFill>
                <a:latin typeface="Arial Black" pitchFamily="34" charset="0"/>
              </a:rPr>
              <a:t>It has three anterior flagella and a posterior flagellum that runs along  the undulating membrane and then continues as a free flagellum.</a:t>
            </a:r>
          </a:p>
          <a:p>
            <a:pPr algn="just">
              <a:buNone/>
            </a:pPr>
            <a:endParaRPr lang="en-US" sz="29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just"/>
            <a:r>
              <a:rPr lang="en-US" sz="2900" dirty="0" smtClean="0">
                <a:solidFill>
                  <a:srgbClr val="7030A0"/>
                </a:solidFill>
                <a:latin typeface="Arial Black" pitchFamily="34" charset="0"/>
              </a:rPr>
              <a:t>A hyaline rod like structure known as</a:t>
            </a:r>
            <a:r>
              <a:rPr lang="en-US" sz="2900" u="sng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900" u="sng" dirty="0" err="1" smtClean="0">
                <a:solidFill>
                  <a:srgbClr val="7030A0"/>
                </a:solidFill>
                <a:latin typeface="Arial Black" pitchFamily="34" charset="0"/>
              </a:rPr>
              <a:t>axostyle</a:t>
            </a:r>
            <a:r>
              <a:rPr lang="en-US" sz="2900" u="sng" dirty="0" smtClean="0">
                <a:solidFill>
                  <a:srgbClr val="7030A0"/>
                </a:solidFill>
                <a:latin typeface="Arial Black" pitchFamily="34" charset="0"/>
              </a:rPr>
              <a:t>  </a:t>
            </a:r>
            <a:r>
              <a:rPr lang="en-US" sz="2900" dirty="0" smtClean="0">
                <a:solidFill>
                  <a:srgbClr val="7030A0"/>
                </a:solidFill>
                <a:latin typeface="Arial Black" pitchFamily="34" charset="0"/>
              </a:rPr>
              <a:t>which run through the  midline of the cell and emerges </a:t>
            </a:r>
            <a:r>
              <a:rPr lang="en-US" sz="2900" dirty="0" err="1" smtClean="0">
                <a:solidFill>
                  <a:srgbClr val="7030A0"/>
                </a:solidFill>
                <a:latin typeface="Arial Black" pitchFamily="34" charset="0"/>
              </a:rPr>
              <a:t>posteriorly</a:t>
            </a:r>
            <a:r>
              <a:rPr lang="en-US" sz="2900" dirty="0" smtClean="0">
                <a:solidFill>
                  <a:srgbClr val="7030A0"/>
                </a:solidFill>
                <a:latin typeface="Arial Black" pitchFamily="34" charset="0"/>
              </a:rPr>
              <a:t>.</a:t>
            </a:r>
          </a:p>
          <a:p>
            <a:pPr algn="just">
              <a:buNone/>
            </a:pPr>
            <a:endParaRPr lang="en-US" sz="29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r>
              <a:rPr lang="en-US" sz="2900" dirty="0" smtClean="0">
                <a:solidFill>
                  <a:srgbClr val="00B050"/>
                </a:solidFill>
                <a:latin typeface="Arial Black" pitchFamily="34" charset="0"/>
              </a:rPr>
              <a:t>It has characteristic </a:t>
            </a:r>
            <a:r>
              <a:rPr lang="en-US" sz="2900" u="sng" dirty="0" smtClean="0">
                <a:solidFill>
                  <a:srgbClr val="00B050"/>
                </a:solidFill>
                <a:latin typeface="Arial Black" pitchFamily="34" charset="0"/>
              </a:rPr>
              <a:t>vigorous jerky movement</a:t>
            </a:r>
            <a:r>
              <a:rPr lang="en-US" sz="2900" dirty="0" smtClean="0">
                <a:solidFill>
                  <a:srgbClr val="00B050"/>
                </a:solidFill>
                <a:latin typeface="Arial Black" pitchFamily="34" charset="0"/>
              </a:rPr>
              <a:t>.</a:t>
            </a:r>
          </a:p>
          <a:p>
            <a:pPr>
              <a:buNone/>
            </a:pPr>
            <a:endParaRPr lang="en-US" sz="2900" dirty="0" smtClean="0">
              <a:solidFill>
                <a:srgbClr val="00B050"/>
              </a:solidFill>
              <a:latin typeface="Arial Black" pitchFamily="34" charset="0"/>
            </a:endParaRPr>
          </a:p>
          <a:p>
            <a:r>
              <a:rPr lang="en-US" sz="2900" dirty="0" smtClean="0">
                <a:solidFill>
                  <a:srgbClr val="0070C0"/>
                </a:solidFill>
                <a:latin typeface="Arial Black" pitchFamily="34" charset="0"/>
              </a:rPr>
              <a:t>Multiplication by longitudinal binary fission.</a:t>
            </a:r>
          </a:p>
          <a:p>
            <a:pPr>
              <a:buNone/>
            </a:pPr>
            <a:endParaRPr lang="en-US" sz="29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r>
              <a:rPr lang="en-US" sz="2900" u="sng" dirty="0" smtClean="0">
                <a:solidFill>
                  <a:srgbClr val="00B0F0"/>
                </a:solidFill>
                <a:latin typeface="Arial Black" pitchFamily="34" charset="0"/>
              </a:rPr>
              <a:t>Sexual multiplication or  cyst formation  absent</a:t>
            </a:r>
            <a:r>
              <a:rPr lang="en-US" sz="2900" dirty="0" smtClean="0">
                <a:solidFill>
                  <a:srgbClr val="00B0F0"/>
                </a:solidFill>
                <a:latin typeface="Arial Black" pitchFamily="34" charset="0"/>
              </a:rPr>
              <a:t>.</a:t>
            </a:r>
          </a:p>
        </p:txBody>
      </p:sp>
      <p:pic>
        <p:nvPicPr>
          <p:cNvPr id="53249" name="Picture 1" descr="G:\downloa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1828800"/>
            <a:ext cx="2971800" cy="3733800"/>
          </a:xfrm>
          <a:prstGeom prst="rect">
            <a:avLst/>
          </a:prstGeom>
          <a:noFill/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3567965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err="1" smtClean="0">
                <a:latin typeface="Arial Black" pitchFamily="34" charset="0"/>
              </a:rPr>
              <a:t>Tritrichomonas</a:t>
            </a:r>
            <a:r>
              <a:rPr lang="en-US" sz="3600" b="1" i="1" dirty="0" smtClean="0">
                <a:latin typeface="Arial Black" pitchFamily="34" charset="0"/>
              </a:rPr>
              <a:t> </a:t>
            </a:r>
            <a:r>
              <a:rPr lang="en-US" sz="3600" b="1" i="1" dirty="0" err="1" smtClean="0">
                <a:latin typeface="Arial Black" pitchFamily="34" charset="0"/>
              </a:rPr>
              <a:t>foetus</a:t>
            </a:r>
            <a:r>
              <a:rPr lang="en-US" sz="3600" b="1" dirty="0" smtClean="0">
                <a:latin typeface="Arial Black" pitchFamily="34" charset="0"/>
              </a:rPr>
              <a:t/>
            </a:r>
            <a:br>
              <a:rPr lang="en-US" sz="3600" b="1" dirty="0" smtClean="0">
                <a:latin typeface="Arial Black" pitchFamily="34" charset="0"/>
              </a:rPr>
            </a:br>
            <a:endParaRPr lang="en-US" sz="3600" b="1" dirty="0"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0362" y="1371600"/>
            <a:ext cx="8913637" cy="5181600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  <a:buNone/>
            </a:pPr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Host : </a:t>
            </a:r>
            <a:r>
              <a:rPr lang="en-US" dirty="0" smtClean="0">
                <a:latin typeface="Arial Black" pitchFamily="34" charset="0"/>
              </a:rPr>
              <a:t>It is mainly pathogenic in cattle but may also occur in buffalo, horse, pig and deer.</a:t>
            </a:r>
          </a:p>
          <a:p>
            <a:pPr algn="just">
              <a:buNone/>
            </a:pPr>
            <a:endParaRPr lang="en-US" dirty="0" smtClean="0">
              <a:latin typeface="Arial Black" pitchFamily="34" charset="0"/>
            </a:endParaRPr>
          </a:p>
          <a:p>
            <a:pPr algn="just">
              <a:lnSpc>
                <a:spcPct val="200000"/>
              </a:lnSpc>
              <a:buNone/>
            </a:pPr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Location: 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vagina and uterus in cow whereas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preputial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cavity in bull.</a:t>
            </a:r>
          </a:p>
          <a:p>
            <a:pPr>
              <a:buNone/>
            </a:pPr>
            <a:endParaRPr lang="en-US" dirty="0" smtClean="0">
              <a:latin typeface="Arial Black" pitchFamily="34" charset="0"/>
            </a:endParaRPr>
          </a:p>
        </p:txBody>
      </p:sp>
      <p:pic>
        <p:nvPicPr>
          <p:cNvPr id="7" name="Picture 6" descr="Bovine Trichomoniasis - Alabama Cooperative Extension System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789040"/>
            <a:ext cx="4201775" cy="2764160"/>
          </a:xfrm>
          <a:prstGeom prst="rect">
            <a:avLst/>
          </a:prstGeom>
          <a:noFill/>
          <a:extLst/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3572639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err="1" smtClean="0">
                <a:solidFill>
                  <a:srgbClr val="002060"/>
                </a:solidFill>
                <a:latin typeface="Arial Black" pitchFamily="34" charset="0"/>
              </a:rPr>
              <a:t>Tritrichomonas</a:t>
            </a:r>
            <a:r>
              <a:rPr lang="en-US" sz="3600" b="1" i="1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 Black" pitchFamily="34" charset="0"/>
              </a:rPr>
              <a:t>foetus</a:t>
            </a:r>
            <a:r>
              <a:rPr lang="en-US" sz="3600" b="1" dirty="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latin typeface="Arial Black" pitchFamily="34" charset="0"/>
              </a:rPr>
            </a:br>
            <a:endParaRPr lang="en-US" sz="36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143000"/>
            <a:ext cx="6400800" cy="5486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Arial Black" pitchFamily="34" charset="0"/>
            </a:endParaRPr>
          </a:p>
          <a:p>
            <a:pPr algn="just"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Transmission: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Organisms mainly transmitted through coitus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dirty="0" smtClean="0">
                <a:latin typeface="Arial Black" pitchFamily="34" charset="0"/>
              </a:rPr>
              <a:t>During  Artificial insemination and gynecological examination, the parasites may transmitted.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dirty="0" smtClean="0">
                <a:latin typeface="Arial Black" pitchFamily="34" charset="0"/>
              </a:rPr>
              <a:t>               </a:t>
            </a:r>
          </a:p>
          <a:p>
            <a:pPr algn="just">
              <a:buNone/>
            </a:pPr>
            <a:r>
              <a:rPr lang="en-US" dirty="0" smtClean="0">
                <a:latin typeface="Arial Black" pitchFamily="34" charset="0"/>
              </a:rPr>
              <a:t>                </a:t>
            </a:r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Bulls,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once infected, remain a </a:t>
            </a:r>
            <a:r>
              <a:rPr lang="en-US" u="sng" dirty="0" smtClean="0">
                <a:solidFill>
                  <a:srgbClr val="7030A0"/>
                </a:solidFill>
                <a:latin typeface="Arial Black" pitchFamily="34" charset="0"/>
              </a:rPr>
              <a:t>permanent source of infection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whereas in </a:t>
            </a:r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cows, 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the infection is </a:t>
            </a:r>
            <a:r>
              <a:rPr lang="en-US" u="sng" dirty="0" smtClean="0">
                <a:solidFill>
                  <a:srgbClr val="7030A0"/>
                </a:solidFill>
                <a:latin typeface="Arial Black" pitchFamily="34" charset="0"/>
              </a:rPr>
              <a:t>self-limiting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and parasites may gradually disappear.</a:t>
            </a:r>
          </a:p>
          <a:p>
            <a:pPr>
              <a:buNone/>
            </a:pPr>
            <a:endParaRPr lang="en-US" dirty="0" smtClean="0">
              <a:latin typeface="Arial Black" pitchFamily="34" charset="0"/>
            </a:endParaRPr>
          </a:p>
        </p:txBody>
      </p:sp>
      <p:pic>
        <p:nvPicPr>
          <p:cNvPr id="51201" name="Picture 1" descr="G:\bull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24625" y="1905000"/>
            <a:ext cx="2619375" cy="1743075"/>
          </a:xfrm>
          <a:prstGeom prst="rect">
            <a:avLst/>
          </a:prstGeom>
          <a:noFill/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313222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0"/>
            <a:ext cx="7130753" cy="1124744"/>
          </a:xfrm>
        </p:spPr>
        <p:txBody>
          <a:bodyPr/>
          <a:lstStyle/>
          <a:p>
            <a:r>
              <a:rPr lang="en-IN" dirty="0" smtClean="0"/>
              <a:t> </a:t>
            </a:r>
            <a:r>
              <a:rPr lang="en-IN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Transmission of </a:t>
            </a:r>
            <a:r>
              <a:rPr lang="en-IN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T. foetus</a:t>
            </a:r>
            <a:endParaRPr lang="en-IN" i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Content Placeholder 3" descr="Trichomonas | SpringerLink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340768"/>
            <a:ext cx="7704856" cy="539985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2805230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err="1" smtClean="0">
                <a:solidFill>
                  <a:srgbClr val="002060"/>
                </a:solidFill>
                <a:latin typeface="Arial Black" pitchFamily="34" charset="0"/>
              </a:rPr>
              <a:t>Tritrichomonas</a:t>
            </a:r>
            <a:r>
              <a:rPr lang="en-US" sz="3600" b="1" i="1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 Black" pitchFamily="34" charset="0"/>
              </a:rPr>
              <a:t>foetus</a:t>
            </a:r>
            <a:r>
              <a:rPr lang="en-US" sz="3600" b="1" dirty="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latin typeface="Arial Black" pitchFamily="34" charset="0"/>
              </a:rPr>
            </a:br>
            <a:endParaRPr lang="en-US" sz="36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latin typeface="Arial Black" pitchFamily="34" charset="0"/>
              </a:rPr>
              <a:t>Pathogenesis: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 smtClean="0"/>
              <a:t> </a:t>
            </a:r>
            <a:r>
              <a:rPr lang="en-US" sz="2800" dirty="0">
                <a:solidFill>
                  <a:srgbClr val="002060"/>
                </a:solidFill>
                <a:latin typeface="Arial Black" panose="020B0A04020102020204" pitchFamily="34" charset="0"/>
              </a:rPr>
              <a:t>It causes the </a:t>
            </a:r>
            <a:r>
              <a:rPr lang="en-US" sz="2800" b="1" dirty="0">
                <a:solidFill>
                  <a:srgbClr val="002060"/>
                </a:solidFill>
                <a:latin typeface="Arial Black" panose="020B0A04020102020204" pitchFamily="34" charset="0"/>
              </a:rPr>
              <a:t>specific venereal disease</a:t>
            </a:r>
            <a:r>
              <a:rPr lang="en-US" sz="2800" dirty="0">
                <a:solidFill>
                  <a:srgbClr val="002060"/>
                </a:solidFill>
                <a:latin typeface="Arial Black" panose="020B0A04020102020204" pitchFamily="34" charset="0"/>
              </a:rPr>
              <a:t>, </a:t>
            </a:r>
            <a:r>
              <a:rPr lang="en-US" sz="28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bovine </a:t>
            </a:r>
            <a:r>
              <a:rPr lang="en-US" sz="2800" b="1" u="sng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trichomonosis</a:t>
            </a:r>
            <a:r>
              <a:rPr lang="en-US" sz="28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2800" u="sng" dirty="0">
                <a:solidFill>
                  <a:srgbClr val="FF0000"/>
                </a:solidFill>
                <a:latin typeface="Arial Black" panose="020B0A04020102020204" pitchFamily="34" charset="0"/>
              </a:rPr>
              <a:t>or </a:t>
            </a:r>
            <a:r>
              <a:rPr lang="en-US" sz="28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bovine</a:t>
            </a:r>
            <a:r>
              <a:rPr lang="en-IN" sz="2800" u="sng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trichomonad</a:t>
            </a:r>
            <a:r>
              <a:rPr lang="en-US" sz="28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2800" b="1" u="sng" dirty="0">
                <a:solidFill>
                  <a:srgbClr val="FF0000"/>
                </a:solidFill>
                <a:latin typeface="Arial Black" panose="020B0A04020102020204" pitchFamily="34" charset="0"/>
              </a:rPr>
              <a:t>abortion </a:t>
            </a:r>
            <a:r>
              <a:rPr lang="en-US" sz="2800" b="1" dirty="0">
                <a:solidFill>
                  <a:srgbClr val="FF0000"/>
                </a:solidFill>
                <a:latin typeface="Arial Black" panose="020B0A04020102020204" pitchFamily="34" charset="0"/>
              </a:rPr>
              <a:t>in cattle</a:t>
            </a:r>
            <a:r>
              <a:rPr lang="en-US" sz="2800" dirty="0">
                <a:solidFill>
                  <a:srgbClr val="FF0000"/>
                </a:solidFill>
                <a:latin typeface="Arial Black" panose="020B0A04020102020204" pitchFamily="34" charset="0"/>
              </a:rPr>
              <a:t>.</a:t>
            </a:r>
            <a:endParaRPr lang="en-IN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>
              <a:buNone/>
            </a:pPr>
            <a:endParaRPr lang="en-US" sz="28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Cows:</a:t>
            </a:r>
          </a:p>
          <a:p>
            <a:pPr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dirty="0" smtClean="0">
                <a:latin typeface="Arial Black" pitchFamily="34" charset="0"/>
              </a:rPr>
              <a:t> 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Vaginitis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endometritis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placentitis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with detachment of the placental membranes and death of the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foetus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which lead to an </a:t>
            </a:r>
            <a:r>
              <a:rPr lang="en-US" sz="2000" u="sng" dirty="0" smtClean="0">
                <a:solidFill>
                  <a:srgbClr val="002060"/>
                </a:solidFill>
                <a:latin typeface="Arial Black" pitchFamily="34" charset="0"/>
              </a:rPr>
              <a:t>early abortion </a:t>
            </a:r>
            <a:r>
              <a:rPr lang="en-US" u="sng" dirty="0" smtClean="0">
                <a:solidFill>
                  <a:srgbClr val="002060"/>
                </a:solidFill>
                <a:latin typeface="Arial Black" pitchFamily="34" charset="0"/>
              </a:rPr>
              <a:t>usually 8-16 weeks after the infected service</a:t>
            </a:r>
            <a:r>
              <a:rPr lang="en-US" u="sng" dirty="0" smtClean="0">
                <a:solidFill>
                  <a:srgbClr val="7030A0"/>
                </a:solidFill>
                <a:latin typeface="Arial Black" pitchFamily="34" charset="0"/>
              </a:rPr>
              <a:t>.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021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Tritrichomonas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foetus</a:t>
            </a:r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500" dirty="0" smtClean="0">
                <a:latin typeface="Arial Black" pitchFamily="34" charset="0"/>
              </a:rPr>
              <a:t>Pathogenesis:</a:t>
            </a:r>
          </a:p>
          <a:p>
            <a:pPr>
              <a:buNone/>
            </a:pPr>
            <a:r>
              <a:rPr lang="en-US" sz="3000" dirty="0" smtClean="0">
                <a:latin typeface="Arial Black" pitchFamily="34" charset="0"/>
              </a:rPr>
              <a:t>    </a:t>
            </a:r>
            <a:r>
              <a:rPr lang="en-US" sz="3000" dirty="0" smtClean="0">
                <a:solidFill>
                  <a:srgbClr val="FF0000"/>
                </a:solidFill>
                <a:latin typeface="Arial Black" pitchFamily="34" charset="0"/>
              </a:rPr>
              <a:t>Cows: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Sometimes </a:t>
            </a:r>
            <a:r>
              <a:rPr lang="en-US" sz="2400" dirty="0" err="1" smtClean="0">
                <a:solidFill>
                  <a:srgbClr val="00B0F0"/>
                </a:solidFill>
                <a:latin typeface="Arial Black" pitchFamily="34" charset="0"/>
              </a:rPr>
              <a:t>foetus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and </a:t>
            </a:r>
            <a:r>
              <a:rPr lang="en-US" sz="2400" dirty="0" err="1" smtClean="0">
                <a:solidFill>
                  <a:srgbClr val="00B0F0"/>
                </a:solidFill>
                <a:latin typeface="Arial Black" pitchFamily="34" charset="0"/>
              </a:rPr>
              <a:t>foetal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membrane retained leading to purulent </a:t>
            </a:r>
            <a:r>
              <a:rPr lang="en-US" sz="2400" dirty="0" err="1" smtClean="0">
                <a:solidFill>
                  <a:srgbClr val="00B0F0"/>
                </a:solidFill>
                <a:latin typeface="Arial Black" pitchFamily="34" charset="0"/>
              </a:rPr>
              <a:t>endometritis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When cervix is closed and corpus luteum is retained, then closed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pyometra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develops and  uterus may contains several liters of greyish-white fluid swarming with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trichomonads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, which will give the appearance of pregnancy.</a:t>
            </a:r>
          </a:p>
          <a:p>
            <a:pPr marL="0" indent="0" algn="just">
              <a:buNone/>
            </a:pPr>
            <a:endParaRPr lang="en-US" sz="24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B050"/>
                </a:solidFill>
                <a:latin typeface="Arial Black" pitchFamily="34" charset="0"/>
              </a:rPr>
              <a:t>In long standing case, the </a:t>
            </a:r>
            <a:r>
              <a:rPr lang="en-US" sz="2400" dirty="0" err="1" smtClean="0">
                <a:solidFill>
                  <a:srgbClr val="00B050"/>
                </a:solidFill>
                <a:latin typeface="Arial Black" pitchFamily="34" charset="0"/>
              </a:rPr>
              <a:t>trichomonads</a:t>
            </a:r>
            <a:r>
              <a:rPr lang="en-US" sz="2400" dirty="0" smtClean="0">
                <a:solidFill>
                  <a:srgbClr val="00B050"/>
                </a:solidFill>
                <a:latin typeface="Arial Black" pitchFamily="34" charset="0"/>
              </a:rPr>
              <a:t> may disappear  from the uterine fluid so disappear is self-limiting in cows</a:t>
            </a:r>
            <a:r>
              <a:rPr lang="en-US" dirty="0" smtClean="0">
                <a:solidFill>
                  <a:srgbClr val="00B050"/>
                </a:solidFill>
                <a:latin typeface="Arial Black" pitchFamily="34" charset="0"/>
              </a:rPr>
              <a:t>.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520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834</TotalTime>
  <Words>1058</Words>
  <Application>Microsoft Office PowerPoint</Application>
  <PresentationFormat>On-screen Show (4:3)</PresentationFormat>
  <Paragraphs>205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Arial Black</vt:lpstr>
      <vt:lpstr>Arial Rounded MT Bold</vt:lpstr>
      <vt:lpstr>Calibri</vt:lpstr>
      <vt:lpstr>Century Gothic</vt:lpstr>
      <vt:lpstr>Courier New</vt:lpstr>
      <vt:lpstr>Wingdings</vt:lpstr>
      <vt:lpstr>Wingdings 3</vt:lpstr>
      <vt:lpstr>Wisp</vt:lpstr>
      <vt:lpstr>PowerPoint Presentation</vt:lpstr>
      <vt:lpstr> Family : Trichomonidae</vt:lpstr>
      <vt:lpstr> Family : Trichomonidae </vt:lpstr>
      <vt:lpstr>Tritrichomonas foetus </vt:lpstr>
      <vt:lpstr>Tritrichomonas foetus </vt:lpstr>
      <vt:lpstr>Tritrichomonas foetus </vt:lpstr>
      <vt:lpstr> Transmission of T. foetus</vt:lpstr>
      <vt:lpstr>Tritrichomonas foetus </vt:lpstr>
      <vt:lpstr>Tritrichomonas foetus </vt:lpstr>
      <vt:lpstr>Tritrichomonas foetus </vt:lpstr>
      <vt:lpstr>Tritrichomonas foetus </vt:lpstr>
      <vt:lpstr> Early Abortion due to  T. foetus</vt:lpstr>
      <vt:lpstr>Tritrichomonas foetus </vt:lpstr>
      <vt:lpstr>Tritrichomonas foetus </vt:lpstr>
      <vt:lpstr>Tritrichomonas foetus </vt:lpstr>
      <vt:lpstr>Trichomonas gallinae </vt:lpstr>
      <vt:lpstr>Family: Monocercomonadide Histomonas meleagridis</vt:lpstr>
      <vt:lpstr>Histomonas meleagridis</vt:lpstr>
      <vt:lpstr>Histomonas meleagridis</vt:lpstr>
      <vt:lpstr>Histomonas meleagridis</vt:lpstr>
      <vt:lpstr>Histomonas meleagridis</vt:lpstr>
      <vt:lpstr>Histomonas meleagridis</vt:lpstr>
      <vt:lpstr>Treatment of Histomonas meleagridis</vt:lpstr>
      <vt:lpstr> Control of Histomonas meleagridis</vt:lpstr>
      <vt:lpstr>PowerPoint Presentation</vt:lpstr>
    </vt:vector>
  </TitlesOfParts>
  <Company>HP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Haemoprotozoan diseases of Horse</dc:title>
  <dc:creator>Ajit Kumar</dc:creator>
  <cp:lastModifiedBy>user</cp:lastModifiedBy>
  <cp:revision>85</cp:revision>
  <cp:lastPrinted>2019-11-21T10:56:16Z</cp:lastPrinted>
  <dcterms:created xsi:type="dcterms:W3CDTF">2019-10-15T08:59:27Z</dcterms:created>
  <dcterms:modified xsi:type="dcterms:W3CDTF">2020-03-29T12:34:52Z</dcterms:modified>
</cp:coreProperties>
</file>