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0"/>
  </p:notesMasterIdLst>
  <p:handoutMasterIdLst>
    <p:handoutMasterId r:id="rId51"/>
  </p:handoutMasterIdLst>
  <p:sldIdLst>
    <p:sldId id="331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9" r:id="rId47"/>
    <p:sldId id="330" r:id="rId48"/>
    <p:sldId id="332" r:id="rId4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0293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3646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5548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35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9189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48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6423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basu.org.in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898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345232"/>
            <a:ext cx="91440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endParaRPr lang="en-US" sz="3200" b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en-US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Trypanosomes</a:t>
            </a:r>
            <a:endParaRPr lang="en-US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C:\Users\ACER\Desktop\ho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31" y="3405051"/>
            <a:ext cx="162877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\Desktop\co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00" y="3079750"/>
            <a:ext cx="16383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\Desktop\t. evans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6091">
            <a:off x="2688919" y="2396085"/>
            <a:ext cx="17335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Bihar Animal Sciences University | बिहार पशु विज्ञान विश्वविद्यालय">
            <a:hlinkClick r:id="rId6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3" name="Picture 12" descr="TRYPANOSOMOSIS IN DOG A CASE REPORT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84631"/>
            <a:ext cx="2528672" cy="1733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741488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Genus: </a:t>
            </a:r>
            <a:r>
              <a:rPr lang="en-US" sz="28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algn="just"/>
            <a:endParaRPr lang="en-US" sz="24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ctr"/>
            <a:r>
              <a:rPr lang="en-US" sz="24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Mechanical transmission: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</a:rPr>
              <a:t>No developmental cycle occurs in the vector and trypanosomes survive for a short period in the proboscis of vector.</a:t>
            </a:r>
          </a:p>
          <a:p>
            <a:pPr algn="just"/>
            <a:r>
              <a:rPr lang="en-US" sz="2400" dirty="0" smtClean="0">
                <a:latin typeface="Arial Black" panose="020B0A04020102020204" pitchFamily="34" charset="0"/>
              </a:rPr>
              <a:t>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anose="020B0A040201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>
              <a:latin typeface="Arial Black" panose="020B0A040201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anose="020B0A040201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i="1" dirty="0" smtClean="0">
                <a:latin typeface="Arial Black" panose="020B0A04020102020204" pitchFamily="34" charset="0"/>
              </a:rPr>
              <a:t>Trypanosoma </a:t>
            </a:r>
            <a:r>
              <a:rPr lang="en-US" sz="2400" i="1" dirty="0" err="1" smtClean="0">
                <a:latin typeface="Arial Black" panose="020B0A04020102020204" pitchFamily="34" charset="0"/>
              </a:rPr>
              <a:t>evansi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</a:rPr>
              <a:t>is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</a:rPr>
              <a:t>transmitted by interrupted feeding habit of </a:t>
            </a:r>
            <a:r>
              <a:rPr lang="en-US" sz="2400" i="1" dirty="0" err="1" smtClean="0">
                <a:latin typeface="Arial Black" panose="020B0A04020102020204" pitchFamily="34" charset="0"/>
              </a:rPr>
              <a:t>Tabanus</a:t>
            </a:r>
            <a:r>
              <a:rPr lang="en-US" sz="2400" dirty="0" smtClean="0">
                <a:latin typeface="Arial Black" panose="020B0A04020102020204" pitchFamily="34" charset="0"/>
              </a:rPr>
              <a:t> , </a:t>
            </a:r>
            <a:r>
              <a:rPr lang="en-US" sz="2400" i="1" dirty="0" err="1" smtClean="0">
                <a:latin typeface="Arial Black" panose="020B0A04020102020204" pitchFamily="34" charset="0"/>
              </a:rPr>
              <a:t>Stomoxys</a:t>
            </a:r>
            <a:r>
              <a:rPr lang="en-US" sz="2400" dirty="0" smtClean="0">
                <a:latin typeface="Arial Black" panose="020B0A04020102020204" pitchFamily="34" charset="0"/>
              </a:rPr>
              <a:t>  flies.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anose="020B0A040201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Trypansoma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equiperdum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also mechanically transmitted  by sexual coitus.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5123" name="Picture 3" descr="G:\Trypanosoma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209800"/>
            <a:ext cx="3433762" cy="21336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53465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List of Trypanosomes</a:t>
            </a:r>
            <a:endParaRPr lang="en-US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/>
            <a:endParaRPr lang="en-US" sz="24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533400"/>
          <a:ext cx="9144000" cy="6720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5881"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endParaRPr lang="en-US" sz="2000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Final host</a:t>
                      </a:r>
                      <a:endParaRPr lang="en-US" sz="2000" dirty="0" smtClean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spc="-90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20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ector</a:t>
                      </a:r>
                      <a:endParaRPr lang="en-US" sz="2000" dirty="0" smtClean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16510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402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Disease/ symptoms</a:t>
                      </a:r>
                      <a:endParaRPr lang="en-US" sz="2000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46866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evansi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7620" lvl="0" indent="0" algn="l" defTabSz="914400" rtl="0" eaLnBrk="1" fontAlgn="auto" latinLnBrk="0" hangingPunct="1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Horse, dog, camel, cattle, dog, sheep, goat, wild &amp; Lab.</a:t>
                      </a:r>
                      <a:r>
                        <a:rPr lang="en-US" sz="1800" b="1" baseline="0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animals.</a:t>
                      </a:r>
                      <a:endParaRPr lang="en-US" sz="1800" b="1" dirty="0" smtClean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762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5842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90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abanus</a:t>
                      </a:r>
                      <a:r>
                        <a:rPr lang="en-US" sz="1800" b="1" i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(Chiefly), </a:t>
                      </a:r>
                      <a:r>
                        <a:rPr lang="en-US" sz="1800" b="1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Stomoxys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en-US" sz="1800" b="1" spc="-55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L</a:t>
                      </a:r>
                      <a:r>
                        <a:rPr lang="en-US" sz="1800" b="1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yperosia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.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03225" marR="0" indent="-34290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1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Surra</a:t>
                      </a:r>
                      <a:endParaRPr lang="en-US" sz="1800" b="1" dirty="0">
                        <a:solidFill>
                          <a:srgbClr val="7030A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403225" marR="0" indent="-34290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800" b="1" spc="-35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ibersa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(in Camel)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7493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equinum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Equines</a:t>
                      </a: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err="1" smtClean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Tabanus</a:t>
                      </a:r>
                      <a:r>
                        <a:rPr lang="en-US" sz="1800" b="1" i="1" dirty="0" smtClean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spp.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444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Mal de </a:t>
                      </a:r>
                      <a:r>
                        <a:rPr lang="en-US" sz="1800" b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caderas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800" b="1" spc="-80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eakness of hind quarters leading to staggering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gait).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91369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equipe</a:t>
                      </a:r>
                      <a:r>
                        <a:rPr lang="en-US" sz="1800" b="1" i="1" spc="-35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dum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marR="5334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35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ransmitted mechanically by coitus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Equines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marR="153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110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enereal disease called </a:t>
                      </a:r>
                      <a:r>
                        <a:rPr lang="en-US" sz="1800" b="1" u="sng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Dourine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and 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lesions</a:t>
                      </a:r>
                      <a:r>
                        <a:rPr lang="en-US" sz="1800" b="1" baseline="0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known 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as </a:t>
                      </a:r>
                      <a:r>
                        <a:rPr lang="en-US" sz="1800" b="1" u="sng" dirty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Doller</a:t>
                      </a:r>
                      <a:r>
                        <a:rPr lang="en-US" sz="1800" b="1" u="sng" spc="-20" dirty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u="sng" dirty="0" smtClean="0">
                          <a:solidFill>
                            <a:srgbClr val="00206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spots.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72990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Trypanosoma </a:t>
                      </a:r>
                      <a:r>
                        <a:rPr lang="en-US" sz="1800" b="1" i="1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theileri</a:t>
                      </a:r>
                      <a:endParaRPr lang="en-US" sz="1800" b="1" i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60325" marR="5334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Tabanid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flies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60325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Cattle </a:t>
                      </a: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60325" marR="153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Non-pathogenic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0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List of Trypanosomes</a:t>
            </a:r>
            <a:endParaRPr lang="en-US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685800"/>
            <a:ext cx="8839200" cy="6172200"/>
          </a:xfrm>
        </p:spPr>
        <p:txBody>
          <a:bodyPr>
            <a:normAutofit/>
          </a:bodyPr>
          <a:lstStyle/>
          <a:p>
            <a:pPr lvl="0" algn="just"/>
            <a:endParaRPr lang="en-US" sz="24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685800"/>
          <a:ext cx="9144000" cy="617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9442">
                <a:tc>
                  <a:txBody>
                    <a:bodyPr/>
                    <a:lstStyle/>
                    <a:p>
                      <a:pPr marL="21018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  <a:endParaRPr lang="en-US" sz="2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spc="-90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ector</a:t>
                      </a:r>
                      <a:endParaRPr lang="en-US" sz="2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0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Final host</a:t>
                      </a:r>
                      <a:endParaRPr lang="en-US" sz="2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4025" marR="0">
                        <a:lnSpc>
                          <a:spcPct val="115000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Disease/ symptoms</a:t>
                      </a:r>
                      <a:endParaRPr lang="en-US" sz="2000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9112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gambiense</a:t>
                      </a:r>
                      <a:endParaRPr lang="en-US" sz="1800" b="1" dirty="0">
                        <a:solidFill>
                          <a:srgbClr val="7030A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236855" algn="just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70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setse fly (</a:t>
                      </a:r>
                      <a:r>
                        <a:rPr lang="en-US" sz="1800" b="1" i="1" dirty="0" err="1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Glossina</a:t>
                      </a:r>
                      <a:r>
                        <a:rPr lang="en-US" sz="1800" b="1" i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smtClean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spp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571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Man, cattle, sheep, goat, horse, dog and cat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2032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Gambian sleeping sickness in</a:t>
                      </a:r>
                      <a:r>
                        <a:rPr lang="en-US" sz="1800" b="1" spc="-20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spc="-80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est coast</a:t>
                      </a:r>
                      <a:r>
                        <a:rPr lang="en-US" sz="1800" b="1" spc="-55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7030A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Africa.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20164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spc="-20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hodesiense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236855" algn="just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70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setse fly (</a:t>
                      </a:r>
                      <a:r>
                        <a:rPr lang="en-US" sz="1800" b="1" i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Glossina</a:t>
                      </a:r>
                      <a:r>
                        <a:rPr lang="en-US" sz="1800" b="1" i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spp.)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14668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Man, cattle, sheep, goat, horse , dog, cat and laboratory animals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26543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East</a:t>
                      </a:r>
                      <a:r>
                        <a:rPr lang="en-US" sz="1800" b="1" spc="-55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African sleeping sickness (Zambia, Zimbabwe, Sudan, </a:t>
                      </a:r>
                      <a:r>
                        <a:rPr lang="en-US" sz="1800" b="1" spc="-70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anzania and </a:t>
                      </a: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Botswana)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91216">
                <a:tc>
                  <a:txBody>
                    <a:bodyPr/>
                    <a:lstStyle/>
                    <a:p>
                      <a:pPr marL="60325" marR="38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i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cruzi</a:t>
                      </a:r>
                      <a:endParaRPr lang="en-US" sz="1800" b="1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12001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Reduviid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bugs (</a:t>
                      </a:r>
                      <a:r>
                        <a:rPr lang="en-US" sz="1800" b="1" i="1" spc="-55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riatoma</a:t>
                      </a:r>
                      <a:r>
                        <a:rPr lang="en-US" sz="1800" b="1" i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spp.) – Kissing bug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11811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Mostly children and dog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Chagas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disease in South</a:t>
                      </a:r>
                      <a:r>
                        <a:rPr lang="en-US" sz="1800" b="1" spc="-55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America</a:t>
                      </a: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800" b="1" dirty="0" err="1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oedematous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face)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62267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spc="-55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 i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rypanosoma</a:t>
                      </a:r>
                      <a:endParaRPr lang="en-US" sz="1800" b="1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Congolense</a:t>
                      </a:r>
                      <a:endParaRPr lang="en-US" sz="1800" b="1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236855" algn="just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spc="-7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en-US" sz="1800" b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setse fly (</a:t>
                      </a:r>
                      <a:r>
                        <a:rPr lang="en-US" sz="1800" b="1" i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Glossina </a:t>
                      </a:r>
                      <a:r>
                        <a:rPr lang="en-US" sz="1800" b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spp.)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6159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Cattle, sheep, goat, horse, dog and cat</a:t>
                      </a:r>
                      <a:endParaRPr lang="en-US" sz="1800" b="1" dirty="0"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Nagana</a:t>
                      </a:r>
                      <a:r>
                        <a:rPr lang="en-US" sz="1800" b="1" dirty="0"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 disease in cattle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325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Genus: </a:t>
            </a:r>
            <a:r>
              <a:rPr lang="en-US" sz="28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 lnSpcReduction="10000"/>
          </a:bodyPr>
          <a:lstStyle/>
          <a:p>
            <a:pPr lvl="0" algn="just"/>
            <a:endParaRPr lang="en-US" sz="24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pt-BR" sz="2800" b="1" dirty="0" smtClean="0">
                <a:solidFill>
                  <a:srgbClr val="FF0000"/>
                </a:solidFill>
                <a:latin typeface="Arial Rounded MT Bold" pitchFamily="34" charset="0"/>
              </a:rPr>
              <a:t>Venereal transmission</a:t>
            </a:r>
            <a:r>
              <a:rPr lang="pt-BR" sz="28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pt-BR" sz="2800" dirty="0" smtClean="0">
                <a:latin typeface="Arial Rounded MT Bold" pitchFamily="34" charset="0"/>
              </a:rPr>
              <a:t>through coitus. e.g. </a:t>
            </a:r>
            <a:r>
              <a:rPr lang="pt-BR" sz="2800" i="1" dirty="0" smtClean="0">
                <a:solidFill>
                  <a:srgbClr val="FFC000"/>
                </a:solidFill>
                <a:latin typeface="Arial Rounded MT Bold" pitchFamily="34" charset="0"/>
              </a:rPr>
              <a:t>Trypanosoma equiperdum</a:t>
            </a:r>
            <a:r>
              <a:rPr lang="pt-BR" sz="2800" dirty="0" smtClean="0">
                <a:solidFill>
                  <a:srgbClr val="FFC000"/>
                </a:solidFill>
                <a:latin typeface="Arial Rounded MT Bold" pitchFamily="34" charset="0"/>
              </a:rPr>
              <a:t>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i="1" dirty="0" smtClean="0">
                <a:latin typeface="Arial Rounded MT Bold" pitchFamily="34" charset="0"/>
              </a:rPr>
              <a:t>T. </a:t>
            </a:r>
            <a:r>
              <a:rPr lang="en-US" sz="2800" i="1" dirty="0" err="1" smtClean="0">
                <a:latin typeface="Arial Rounded MT Bold" pitchFamily="34" charset="0"/>
              </a:rPr>
              <a:t>theileri</a:t>
            </a:r>
            <a:r>
              <a:rPr lang="en-US" sz="2800" dirty="0" smtClean="0">
                <a:latin typeface="Arial Rounded MT Bold" pitchFamily="34" charset="0"/>
              </a:rPr>
              <a:t> (cattle), </a:t>
            </a:r>
            <a:r>
              <a:rPr lang="en-US" sz="2800" i="1" dirty="0" smtClean="0">
                <a:latin typeface="Arial Rounded MT Bold" pitchFamily="34" charset="0"/>
              </a:rPr>
              <a:t>T. </a:t>
            </a:r>
            <a:r>
              <a:rPr lang="en-US" sz="2800" i="1" dirty="0" err="1" smtClean="0">
                <a:latin typeface="Arial Rounded MT Bold" pitchFamily="34" charset="0"/>
              </a:rPr>
              <a:t>melophaginum</a:t>
            </a:r>
            <a:r>
              <a:rPr lang="en-US" sz="2800" dirty="0" smtClean="0">
                <a:latin typeface="Arial Rounded MT Bold" pitchFamily="34" charset="0"/>
              </a:rPr>
              <a:t> (Sheep), </a:t>
            </a:r>
            <a:r>
              <a:rPr lang="en-US" sz="2800" i="1" dirty="0" smtClean="0">
                <a:latin typeface="Arial Rounded MT Bold" pitchFamily="34" charset="0"/>
              </a:rPr>
              <a:t>T. </a:t>
            </a:r>
            <a:r>
              <a:rPr lang="en-US" sz="2800" i="1" dirty="0" err="1" smtClean="0">
                <a:latin typeface="Arial Rounded MT Bold" pitchFamily="34" charset="0"/>
              </a:rPr>
              <a:t>lewisi</a:t>
            </a:r>
            <a:r>
              <a:rPr lang="en-US" sz="2800" dirty="0" smtClean="0">
                <a:latin typeface="Arial Rounded MT Bold" pitchFamily="34" charset="0"/>
              </a:rPr>
              <a:t> (Rat) and </a:t>
            </a:r>
            <a:r>
              <a:rPr lang="en-US" sz="2800" i="1" dirty="0" smtClean="0">
                <a:latin typeface="Arial Rounded MT Bold" pitchFamily="34" charset="0"/>
              </a:rPr>
              <a:t>T.</a:t>
            </a: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i="1" dirty="0" err="1" smtClean="0">
                <a:latin typeface="Arial Rounded MT Bold" pitchFamily="34" charset="0"/>
              </a:rPr>
              <a:t>avium</a:t>
            </a:r>
            <a:r>
              <a:rPr lang="en-US" sz="2800" dirty="0" smtClean="0">
                <a:latin typeface="Arial Rounded MT Bold" pitchFamily="34" charset="0"/>
              </a:rPr>
              <a:t>  (Birds) are </a:t>
            </a:r>
            <a:r>
              <a:rPr lang="en-US" sz="2800" dirty="0" smtClean="0">
                <a:solidFill>
                  <a:srgbClr val="00B0F0"/>
                </a:solidFill>
                <a:latin typeface="Arial Rounded MT Bold" pitchFamily="34" charset="0"/>
              </a:rPr>
              <a:t>non-pathogenic trypanosomes.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latin typeface="Arial Rounded MT Bold" pitchFamily="34" charset="0"/>
              </a:rPr>
              <a:t>Kinetoplast</a:t>
            </a:r>
            <a:r>
              <a:rPr lang="en-US" sz="2800" dirty="0" smtClean="0">
                <a:latin typeface="Arial Rounded MT Bold" pitchFamily="34" charset="0"/>
              </a:rPr>
              <a:t> is </a:t>
            </a:r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absent </a:t>
            </a:r>
            <a:r>
              <a:rPr lang="en-US" sz="2800" dirty="0" smtClean="0">
                <a:latin typeface="Arial Rounded MT Bold" pitchFamily="34" charset="0"/>
              </a:rPr>
              <a:t>in </a:t>
            </a:r>
            <a:r>
              <a:rPr lang="en-US" sz="2800" i="1" dirty="0" smtClean="0">
                <a:latin typeface="Arial Rounded MT Bold" pitchFamily="34" charset="0"/>
              </a:rPr>
              <a:t>Trypanosoma </a:t>
            </a:r>
            <a:r>
              <a:rPr lang="en-US" sz="2800" i="1" dirty="0" err="1" smtClean="0">
                <a:latin typeface="Arial Rounded MT Bold" pitchFamily="34" charset="0"/>
              </a:rPr>
              <a:t>equinum</a:t>
            </a:r>
            <a:r>
              <a:rPr lang="en-US" sz="2800" dirty="0" smtClean="0">
                <a:latin typeface="Arial Rounded MT Bold" pitchFamily="34" charset="0"/>
              </a:rPr>
              <a:t>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Rounded MT Bold" pitchFamily="34" charset="0"/>
            </a:endParaRP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i="1" dirty="0" smtClean="0">
                <a:latin typeface="Arial Rounded MT Bold" pitchFamily="34" charset="0"/>
              </a:rPr>
              <a:t>T. </a:t>
            </a:r>
            <a:r>
              <a:rPr lang="en-US" sz="2800" i="1" dirty="0" err="1" smtClean="0">
                <a:latin typeface="Arial Rounded MT Bold" pitchFamily="34" charset="0"/>
              </a:rPr>
              <a:t>melophagium</a:t>
            </a:r>
            <a:r>
              <a:rPr lang="en-US" sz="2800" dirty="0" smtClean="0">
                <a:latin typeface="Arial Rounded MT Bold" pitchFamily="34" charset="0"/>
              </a:rPr>
              <a:t> is transmitted </a:t>
            </a:r>
            <a:r>
              <a:rPr lang="en-US" sz="2800" i="1" dirty="0" smtClean="0">
                <a:latin typeface="Arial Rounded MT Bold" pitchFamily="34" charset="0"/>
              </a:rPr>
              <a:t>by </a:t>
            </a:r>
            <a:r>
              <a:rPr lang="en-US" sz="2800" i="1" dirty="0" err="1" smtClean="0">
                <a:solidFill>
                  <a:srgbClr val="FF0000"/>
                </a:solidFill>
                <a:latin typeface="Arial Rounded MT Bold" pitchFamily="34" charset="0"/>
              </a:rPr>
              <a:t>Melophagus</a:t>
            </a:r>
            <a:r>
              <a:rPr lang="en-US" sz="2800" i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Rounded MT Bold" pitchFamily="34" charset="0"/>
              </a:rPr>
              <a:t>ovinus</a:t>
            </a:r>
            <a:r>
              <a:rPr lang="en-US" sz="2800" i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(Sheep ked).</a:t>
            </a:r>
          </a:p>
          <a:p>
            <a:pPr lvl="0" algn="just">
              <a:buFont typeface="Wingdings" pitchFamily="2" charset="2"/>
              <a:buChar char="Ø"/>
            </a:pPr>
            <a:endParaRPr lang="en-US" sz="2800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64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Genus: </a:t>
            </a:r>
            <a:r>
              <a:rPr lang="en-US" sz="3200" i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endParaRPr lang="en-US" sz="3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 lnSpcReduction="10000"/>
          </a:bodyPr>
          <a:lstStyle/>
          <a:p>
            <a:pPr lvl="0" algn="just">
              <a:buFont typeface="Wingdings" pitchFamily="2" charset="2"/>
              <a:buChar char="Ø"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i="1" dirty="0" smtClean="0">
                <a:latin typeface="Arial Rounded MT Bold" pitchFamily="34" charset="0"/>
              </a:rPr>
              <a:t>T</a:t>
            </a:r>
            <a:r>
              <a:rPr lang="en-US" sz="2400" i="1" dirty="0" smtClean="0">
                <a:latin typeface="Arial Black" panose="020B0A04020102020204" pitchFamily="34" charset="0"/>
              </a:rPr>
              <a:t>. </a:t>
            </a:r>
            <a:r>
              <a:rPr lang="en-US" sz="2400" i="1" dirty="0" err="1" smtClean="0">
                <a:latin typeface="Arial Black" panose="020B0A04020102020204" pitchFamily="34" charset="0"/>
              </a:rPr>
              <a:t>theileri</a:t>
            </a:r>
            <a:r>
              <a:rPr lang="en-US" sz="2400" i="1" dirty="0" smtClean="0">
                <a:latin typeface="Arial Black" panose="020B0A04020102020204" pitchFamily="34" charset="0"/>
              </a:rPr>
              <a:t>  </a:t>
            </a:r>
            <a:r>
              <a:rPr lang="en-US" sz="2400" dirty="0" smtClean="0">
                <a:latin typeface="Arial Black" panose="020B0A04020102020204" pitchFamily="34" charset="0"/>
              </a:rPr>
              <a:t>is 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dirty="0">
                <a:latin typeface="Arial Black" panose="020B0A04020102020204" pitchFamily="34" charset="0"/>
              </a:rPr>
              <a:t>l</a:t>
            </a:r>
            <a:r>
              <a:rPr lang="en-US" sz="2400" dirty="0" smtClean="0">
                <a:latin typeface="Arial Black" panose="020B0A04020102020204" pitchFamily="34" charset="0"/>
              </a:rPr>
              <a:t>argest </a:t>
            </a:r>
            <a:r>
              <a:rPr lang="en-US" sz="2400" dirty="0">
                <a:latin typeface="Arial Black" panose="020B0A04020102020204" pitchFamily="34" charset="0"/>
              </a:rPr>
              <a:t>(60 – 70 µm in </a:t>
            </a:r>
            <a:r>
              <a:rPr lang="en-US" sz="2400" dirty="0" smtClean="0">
                <a:latin typeface="Arial Black" panose="020B0A04020102020204" pitchFamily="34" charset="0"/>
              </a:rPr>
              <a:t>length)Trypanosome.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Smallest of the African trypanosome </a:t>
            </a:r>
            <a:r>
              <a:rPr lang="en-US" sz="2400" dirty="0" smtClean="0">
                <a:latin typeface="Arial Black" panose="020B0A04020102020204" pitchFamily="34" charset="0"/>
              </a:rPr>
              <a:t>sp. is </a:t>
            </a:r>
            <a:r>
              <a:rPr lang="en-US" sz="2400" i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T. </a:t>
            </a:r>
            <a:r>
              <a:rPr lang="en-US" sz="2400" i="1" dirty="0" err="1" smtClean="0">
                <a:solidFill>
                  <a:srgbClr val="FFC000"/>
                </a:solidFill>
                <a:latin typeface="Arial Black" panose="020B0A04020102020204" pitchFamily="34" charset="0"/>
              </a:rPr>
              <a:t>congolense</a:t>
            </a:r>
            <a:r>
              <a:rPr lang="en-US" sz="24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</a:rPr>
              <a:t>(9-18µm in length).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anose="020B0A04020102020204" pitchFamily="34" charset="0"/>
              </a:rPr>
              <a:t>Vector of </a:t>
            </a:r>
            <a:r>
              <a:rPr lang="en-US" sz="2400" i="1" dirty="0" err="1" smtClean="0">
                <a:latin typeface="Arial Black" panose="020B0A04020102020204" pitchFamily="34" charset="0"/>
              </a:rPr>
              <a:t>Trpanosoma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i="1" dirty="0" err="1" smtClean="0">
                <a:latin typeface="Arial Black" panose="020B0A04020102020204" pitchFamily="34" charset="0"/>
              </a:rPr>
              <a:t>lewisi</a:t>
            </a:r>
            <a:r>
              <a:rPr lang="en-US" sz="2400" dirty="0" smtClean="0">
                <a:latin typeface="Arial Black" panose="020B0A04020102020204" pitchFamily="34" charset="0"/>
              </a:rPr>
              <a:t> (rats) is </a:t>
            </a:r>
            <a:r>
              <a:rPr lang="en-US" sz="2400" i="1" dirty="0" err="1" smtClean="0">
                <a:latin typeface="Arial Black" panose="020B0A04020102020204" pitchFamily="34" charset="0"/>
              </a:rPr>
              <a:t>Ceratophyllus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i="1" dirty="0" err="1" smtClean="0">
                <a:latin typeface="Arial Black" panose="020B0A04020102020204" pitchFamily="34" charset="0"/>
              </a:rPr>
              <a:t>fasciatus</a:t>
            </a:r>
            <a:r>
              <a:rPr lang="en-US" sz="2400" dirty="0" smtClean="0">
                <a:latin typeface="Arial Black" panose="020B0A04020102020204" pitchFamily="34" charset="0"/>
              </a:rPr>
              <a:t> (rat flea) and may cause death in nursling rats.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anose="020B0A04020102020204" pitchFamily="34" charset="0"/>
              </a:rPr>
              <a:t>           </a:t>
            </a:r>
            <a:r>
              <a:rPr lang="en-US" sz="2400" u="sng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N’ </a:t>
            </a:r>
            <a:r>
              <a:rPr lang="en-US" sz="2400" u="sng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Dama</a:t>
            </a:r>
            <a:r>
              <a:rPr lang="en-US" sz="2400" u="sng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is  </a:t>
            </a:r>
            <a:r>
              <a:rPr lang="en-US" sz="2400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humpless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breed of West African cattle showed </a:t>
            </a:r>
            <a:r>
              <a:rPr lang="en-US" sz="2400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t</a:t>
            </a:r>
            <a:r>
              <a:rPr lang="en-US" sz="2400" u="sng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rypanotolerance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	</a:t>
            </a:r>
            <a:r>
              <a:rPr lang="en-US" sz="2400" dirty="0">
                <a:solidFill>
                  <a:srgbClr val="00B0F0"/>
                </a:solidFill>
                <a:latin typeface="Arial Black" panose="020B0A04020102020204" pitchFamily="34" charset="0"/>
              </a:rPr>
              <a:t>(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resistant against </a:t>
            </a:r>
            <a:r>
              <a:rPr lang="en-US" sz="2400" i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spp.)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anose="020B0A04020102020204" pitchFamily="34" charset="0"/>
              </a:rPr>
              <a:t>Trypanosomes were among the first parasitic protozoa to be cultivated </a:t>
            </a:r>
            <a:r>
              <a:rPr lang="en-US" sz="2400" i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in vitro</a:t>
            </a:r>
            <a:r>
              <a:rPr lang="en-US" sz="24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.</a:t>
            </a:r>
            <a:endParaRPr lang="en-US" sz="2400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28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5334000" cy="6400800"/>
          </a:xfrm>
        </p:spPr>
        <p:txBody>
          <a:bodyPr>
            <a:normAutofit fontScale="92500" lnSpcReduction="10000"/>
          </a:bodyPr>
          <a:lstStyle/>
          <a:p>
            <a:pPr lvl="0" algn="just">
              <a:buFont typeface="Wingdings" pitchFamily="2" charset="2"/>
              <a:buChar char="v"/>
            </a:pPr>
            <a:endParaRPr lang="en-US" sz="2400" i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latin typeface="Arial Black" panose="020B0A04020102020204" pitchFamily="34" charset="0"/>
              </a:rPr>
              <a:t>was the </a:t>
            </a:r>
            <a:r>
              <a:rPr lang="en-US" sz="2400" u="sng" dirty="0" smtClean="0">
                <a:latin typeface="Arial Black" panose="020B0A04020102020204" pitchFamily="34" charset="0"/>
              </a:rPr>
              <a:t>first pathogenic </a:t>
            </a:r>
            <a:r>
              <a:rPr lang="en-US" sz="2400" dirty="0" smtClean="0">
                <a:latin typeface="Arial Black" panose="020B0A04020102020204" pitchFamily="34" charset="0"/>
              </a:rPr>
              <a:t>trypanosome isolated from infected </a:t>
            </a:r>
            <a:r>
              <a:rPr lang="en-US" sz="2400" dirty="0" err="1" smtClean="0">
                <a:latin typeface="Arial Black" panose="020B0A04020102020204" pitchFamily="34" charset="0"/>
              </a:rPr>
              <a:t>equids</a:t>
            </a:r>
            <a:r>
              <a:rPr lang="en-US" sz="2400" dirty="0" smtClean="0">
                <a:latin typeface="Arial Black" panose="020B0A04020102020204" pitchFamily="34" charset="0"/>
              </a:rPr>
              <a:t> in the </a:t>
            </a:r>
            <a:r>
              <a:rPr lang="en-US" sz="2400" dirty="0" err="1" smtClean="0">
                <a:latin typeface="Arial Black" panose="020B0A04020102020204" pitchFamily="34" charset="0"/>
              </a:rPr>
              <a:t>Dera</a:t>
            </a:r>
            <a:r>
              <a:rPr lang="en-US" sz="2400" dirty="0" smtClean="0">
                <a:latin typeface="Arial Black" panose="020B0A04020102020204" pitchFamily="34" charset="0"/>
              </a:rPr>
              <a:t> Ismail Khan District of Punjab in 1880 by a 	British Veterinarian, 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Griffith Evans. 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          Trypanosoma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is an emerging zoonotic parasite and first case was 	reported from India in 26</a:t>
            </a:r>
            <a:r>
              <a:rPr lang="en-US" sz="2400" baseline="300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th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September, 2004 from </a:t>
            </a:r>
            <a:r>
              <a:rPr lang="en-US" sz="2400" dirty="0" err="1">
                <a:solidFill>
                  <a:srgbClr val="7030A0"/>
                </a:solidFill>
                <a:latin typeface="Arial Black" panose="020B0A04020102020204" pitchFamily="34" charset="0"/>
              </a:rPr>
              <a:t>C</a:t>
            </a:r>
            <a:r>
              <a:rPr lang="en-US" sz="2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handrapur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district of Maharashtra.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5" name="Picture 4" descr="PA2300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1"/>
          <a:stretch>
            <a:fillRect/>
          </a:stretch>
        </p:blipFill>
        <p:spPr bwMode="auto">
          <a:xfrm rot="10800000">
            <a:off x="5359400" y="1130299"/>
            <a:ext cx="3810000" cy="487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15430130" flipV="1">
            <a:off x="6351579" y="4945111"/>
            <a:ext cx="2536842" cy="1088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6934200" y="6248400"/>
            <a:ext cx="1905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i="1" dirty="0" smtClean="0">
                <a:latin typeface="Arial Black" panose="020B0A04020102020204" pitchFamily="34" charset="0"/>
              </a:rPr>
              <a:t>T. </a:t>
            </a:r>
            <a:r>
              <a:rPr lang="en-IN" i="1" dirty="0" err="1" smtClean="0">
                <a:latin typeface="Arial Black" panose="020B0A04020102020204" pitchFamily="34" charset="0"/>
              </a:rPr>
              <a:t>evansi</a:t>
            </a:r>
            <a:endParaRPr lang="en-IN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28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8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 fontScale="85000" lnSpcReduction="20000"/>
          </a:bodyPr>
          <a:lstStyle/>
          <a:p>
            <a:pPr lvl="0" algn="just">
              <a:buFont typeface="Wingdings" pitchFamily="2" charset="2"/>
              <a:buChar char="v"/>
            </a:pPr>
            <a:endParaRPr lang="en-US" sz="2400" i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lvl="0" algn="just"/>
            <a:r>
              <a:rPr lang="en-US" sz="2800" b="1" dirty="0" smtClean="0">
                <a:solidFill>
                  <a:srgbClr val="7030A0"/>
                </a:solidFill>
                <a:latin typeface="Arial Rounded MT Bold" pitchFamily="34" charset="0"/>
              </a:rPr>
              <a:t>Location:</a:t>
            </a:r>
          </a:p>
          <a:p>
            <a:pPr lvl="0" algn="just"/>
            <a:r>
              <a:rPr lang="en-US" sz="2400" dirty="0" smtClean="0">
                <a:latin typeface="Arial Black" panose="020B0A04020102020204" pitchFamily="34" charset="0"/>
              </a:rPr>
              <a:t>                     It is an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extracellular/ intercellular flagellate protozoa </a:t>
            </a:r>
            <a:r>
              <a:rPr lang="en-US" sz="2400" dirty="0" smtClean="0">
                <a:latin typeface="Arial Black" panose="020B0A04020102020204" pitchFamily="34" charset="0"/>
              </a:rPr>
              <a:t>found in blood plasma and lymph.</a:t>
            </a: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800" dirty="0" smtClean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pPr lvl="0" algn="just"/>
            <a:endParaRPr lang="en-US" sz="2800" dirty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pPr lvl="0" algn="just"/>
            <a:r>
              <a:rPr lang="en-US" sz="28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            Hosts: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</a:t>
            </a:r>
            <a:r>
              <a:rPr lang="en-US" sz="24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Euryxenous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err="1" smtClean="0">
                <a:latin typeface="Arial Black" panose="020B0A04020102020204" pitchFamily="34" charset="0"/>
              </a:rPr>
              <a:t>haemoprotozoan</a:t>
            </a:r>
            <a:r>
              <a:rPr lang="en-US" sz="2400" dirty="0" smtClean="0">
                <a:latin typeface="Arial Black" panose="020B0A04020102020204" pitchFamily="34" charset="0"/>
              </a:rPr>
              <a:t> parasite  found in camel, horse, dog, cattle, buffaloes, goat, pig, dog, wild and laboratory animals. </a:t>
            </a:r>
          </a:p>
          <a:p>
            <a:pPr lvl="0" algn="just"/>
            <a:r>
              <a:rPr lang="en-US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                  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Most sever disease occurs </a:t>
            </a:r>
            <a:r>
              <a:rPr lang="en-US" sz="2400" dirty="0" smtClean="0">
                <a:latin typeface="Arial Black" panose="020B0A04020102020204" pitchFamily="34" charset="0"/>
              </a:rPr>
              <a:t>in 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camel, horses and dogs </a:t>
            </a:r>
            <a:r>
              <a:rPr lang="en-US" sz="2400" dirty="0" smtClean="0">
                <a:latin typeface="Arial Black" panose="020B0A04020102020204" pitchFamily="34" charset="0"/>
              </a:rPr>
              <a:t>but camels are highly susceptible to </a:t>
            </a:r>
            <a:r>
              <a:rPr lang="en-US" sz="2400" dirty="0" err="1" smtClean="0">
                <a:latin typeface="Arial Black" panose="020B0A04020102020204" pitchFamily="34" charset="0"/>
              </a:rPr>
              <a:t>trypanosomosis</a:t>
            </a:r>
            <a:r>
              <a:rPr lang="en-US" sz="2400" dirty="0" smtClean="0">
                <a:latin typeface="Arial Black" panose="020B0A04020102020204" pitchFamily="34" charset="0"/>
              </a:rPr>
              <a:t>.</a:t>
            </a:r>
          </a:p>
          <a:p>
            <a:pPr algn="just"/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5" name="Picture 4" descr="PA2300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1"/>
          <a:stretch>
            <a:fillRect/>
          </a:stretch>
        </p:blipFill>
        <p:spPr bwMode="auto">
          <a:xfrm rot="10800000">
            <a:off x="4572000" y="2133597"/>
            <a:ext cx="4572000" cy="2819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200400" y="3124200"/>
            <a:ext cx="2438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4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2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6019800" cy="640080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n-US" sz="2400" dirty="0" smtClean="0">
                <a:latin typeface="Arial Rounded MT Bold" pitchFamily="34" charset="0"/>
              </a:rPr>
              <a:t>    </a:t>
            </a:r>
            <a:r>
              <a:rPr lang="en-US" sz="2800" b="1" u="sng" dirty="0" smtClean="0">
                <a:latin typeface="Arial Rounded MT Bold" pitchFamily="34" charset="0"/>
              </a:rPr>
              <a:t>MORPHOLOGY</a:t>
            </a:r>
            <a:r>
              <a:rPr lang="en-US" sz="2800" u="sng" dirty="0" smtClean="0">
                <a:latin typeface="Arial Rounded MT Bold" pitchFamily="34" charset="0"/>
              </a:rPr>
              <a:t>: 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smtClean="0">
                <a:latin typeface="Arial Rounded MT Bold" pitchFamily="34" charset="0"/>
              </a:rPr>
              <a:t>Generally </a:t>
            </a:r>
            <a:r>
              <a:rPr lang="en-US" sz="3200" dirty="0" err="1" smtClean="0">
                <a:solidFill>
                  <a:srgbClr val="7030A0"/>
                </a:solidFill>
                <a:latin typeface="Arial Rounded MT Bold" pitchFamily="34" charset="0"/>
              </a:rPr>
              <a:t>monomorphic</a:t>
            </a:r>
            <a:r>
              <a:rPr lang="en-US" sz="3200" dirty="0" smtClean="0">
                <a:latin typeface="Arial Rounded MT Bold" pitchFamily="34" charset="0"/>
              </a:rPr>
              <a:t> but sometimes </a:t>
            </a:r>
            <a:r>
              <a:rPr lang="en-US" sz="3200" dirty="0" err="1" smtClean="0">
                <a:latin typeface="Arial Rounded MT Bold" pitchFamily="34" charset="0"/>
              </a:rPr>
              <a:t>pleomorphic</a:t>
            </a:r>
            <a:r>
              <a:rPr lang="en-US" sz="3200" dirty="0" smtClean="0">
                <a:latin typeface="Arial Rounded MT Bold" pitchFamily="34" charset="0"/>
              </a:rPr>
              <a:t> (15-34  µm in length)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smtClean="0">
                <a:latin typeface="Arial Rounded MT Bold" pitchFamily="34" charset="0"/>
              </a:rPr>
              <a:t>Single vesicular nucleus in the centre.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err="1" smtClean="0">
                <a:solidFill>
                  <a:srgbClr val="00B0F0"/>
                </a:solidFill>
                <a:latin typeface="Arial Rounded MT Bold" pitchFamily="34" charset="0"/>
              </a:rPr>
              <a:t>Kinetoplast</a:t>
            </a:r>
            <a:r>
              <a:rPr lang="en-US" sz="3200" dirty="0" smtClean="0">
                <a:solidFill>
                  <a:srgbClr val="00B0F0"/>
                </a:solidFill>
                <a:latin typeface="Arial Rounded MT Bold" pitchFamily="34" charset="0"/>
              </a:rPr>
              <a:t> is sub-terminal present posterior to nucleus.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smtClean="0">
                <a:latin typeface="Arial Rounded MT Bold" pitchFamily="34" charset="0"/>
              </a:rPr>
              <a:t>Undulating membrane well developed and has a long free flagellum.</a:t>
            </a: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/>
          </a:p>
        </p:txBody>
      </p:sp>
      <p:pic>
        <p:nvPicPr>
          <p:cNvPr id="4" name="Picture 4" descr="PA2300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19800" y="1066800"/>
            <a:ext cx="3124200" cy="5197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28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200" i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dirty="0" smtClean="0">
                <a:latin typeface="Arial Rounded MT Bold" pitchFamily="34" charset="0"/>
              </a:rPr>
              <a:t>                    </a:t>
            </a:r>
            <a:r>
              <a:rPr lang="en-US" sz="3000" dirty="0" smtClean="0">
                <a:latin typeface="Arial Rounded MT Bold" pitchFamily="34" charset="0"/>
              </a:rPr>
              <a:t>Transmission :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 Black" panose="020B0A04020102020204" pitchFamily="34" charset="0"/>
              </a:rPr>
              <a:t>It is </a:t>
            </a:r>
            <a:r>
              <a:rPr lang="en-US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mechanically transmitted </a:t>
            </a:r>
            <a:r>
              <a:rPr lang="en-US" sz="2000" b="1" dirty="0" smtClean="0">
                <a:latin typeface="Arial Black" panose="020B0A04020102020204" pitchFamily="34" charset="0"/>
              </a:rPr>
              <a:t>by </a:t>
            </a:r>
            <a:r>
              <a:rPr lang="en-US" sz="20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interrupted feeding </a:t>
            </a:r>
            <a:r>
              <a:rPr lang="en-US" sz="2000" b="1" dirty="0" smtClean="0">
                <a:latin typeface="Arial Black" panose="020B0A04020102020204" pitchFamily="34" charset="0"/>
              </a:rPr>
              <a:t>of biting flies i.e. </a:t>
            </a:r>
            <a:r>
              <a:rPr lang="en-US" sz="2000" b="1" i="1" dirty="0" err="1" smtClean="0">
                <a:latin typeface="Arial Black" panose="020B0A04020102020204" pitchFamily="34" charset="0"/>
              </a:rPr>
              <a:t>Tabanus</a:t>
            </a:r>
            <a:r>
              <a:rPr lang="en-US" sz="2000" b="1" i="1" dirty="0" smtClean="0">
                <a:latin typeface="Arial Black" panose="020B0A04020102020204" pitchFamily="34" charset="0"/>
              </a:rPr>
              <a:t>  </a:t>
            </a:r>
            <a:r>
              <a:rPr lang="en-US" sz="2000" b="1" dirty="0" smtClean="0">
                <a:latin typeface="Arial Black" panose="020B0A04020102020204" pitchFamily="34" charset="0"/>
              </a:rPr>
              <a:t>(mainly), </a:t>
            </a:r>
            <a:r>
              <a:rPr lang="en-US" sz="2000" b="1" i="1" dirty="0" err="1" smtClean="0">
                <a:latin typeface="Arial Black" panose="020B0A04020102020204" pitchFamily="34" charset="0"/>
              </a:rPr>
              <a:t>Stomoxys</a:t>
            </a:r>
            <a:r>
              <a:rPr lang="en-US" sz="2000" b="1" dirty="0" smtClean="0">
                <a:latin typeface="Arial Black" panose="020B0A04020102020204" pitchFamily="34" charset="0"/>
              </a:rPr>
              <a:t> and </a:t>
            </a:r>
            <a:r>
              <a:rPr lang="en-US" sz="2000" b="1" i="1" dirty="0" err="1" smtClean="0">
                <a:latin typeface="Arial Black" panose="020B0A04020102020204" pitchFamily="34" charset="0"/>
              </a:rPr>
              <a:t>Lyperosia</a:t>
            </a:r>
            <a:r>
              <a:rPr lang="en-US" sz="2000" b="1" i="1" dirty="0" smtClean="0"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latin typeface="Arial Black" panose="020B0A04020102020204" pitchFamily="34" charset="0"/>
              </a:rPr>
              <a:t>spp.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 Black" panose="020B0A04020102020204" pitchFamily="34" charset="0"/>
              </a:rPr>
              <a:t>Successful transmission can occur if the transfer of the parasites takes palace within few minutes after bite because parasites do not survive in the proboscis of the flies </a:t>
            </a:r>
            <a:r>
              <a:rPr lang="en-US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for more than 10-15 minutes</a:t>
            </a:r>
            <a:r>
              <a:rPr lang="en-US" sz="2000" b="1" dirty="0" smtClean="0">
                <a:latin typeface="Arial Black" panose="020B0A04020102020204" pitchFamily="34" charset="0"/>
              </a:rPr>
              <a:t>.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000" b="1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>
                <a:latin typeface="Arial Black" panose="020B0A04020102020204" pitchFamily="34" charset="0"/>
              </a:rPr>
              <a:t>Dogs may get the infection by ingestion of tissues from </a:t>
            </a:r>
            <a:r>
              <a:rPr lang="en-US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infected fresh meat/carcasses.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2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6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6597352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</a:pPr>
            <a:r>
              <a:rPr lang="en-US" sz="3200" dirty="0" smtClean="0">
                <a:latin typeface="Arial Rounded MT Bold" pitchFamily="34" charset="0"/>
              </a:rPr>
              <a:t>                    Transmission :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Multiply by longitudinal binary fission in the blood of hosts.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During multiplication,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tryapansosmes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 change their </a:t>
            </a:r>
            <a:r>
              <a:rPr lang="en-US" sz="2800" b="1" u="sng" dirty="0" smtClean="0">
                <a:solidFill>
                  <a:srgbClr val="002060"/>
                </a:solidFill>
                <a:latin typeface="Arial Rounded MT Bold" pitchFamily="34" charset="0"/>
              </a:rPr>
              <a:t>Variant </a:t>
            </a:r>
            <a:r>
              <a:rPr lang="en-US" sz="2800" b="1" u="sng" dirty="0">
                <a:solidFill>
                  <a:srgbClr val="002060"/>
                </a:solidFill>
                <a:latin typeface="Arial Rounded MT Bold" pitchFamily="34" charset="0"/>
              </a:rPr>
              <a:t>S</a:t>
            </a:r>
            <a:r>
              <a:rPr lang="en-US" sz="2800" b="1" u="sng" dirty="0" smtClean="0">
                <a:solidFill>
                  <a:srgbClr val="002060"/>
                </a:solidFill>
                <a:latin typeface="Arial Rounded MT Bold" pitchFamily="34" charset="0"/>
              </a:rPr>
              <a:t>urface </a:t>
            </a:r>
            <a:r>
              <a:rPr lang="en-US" sz="2800" b="1" u="sng" dirty="0">
                <a:solidFill>
                  <a:srgbClr val="002060"/>
                </a:solidFill>
                <a:latin typeface="Arial Rounded MT Bold" pitchFamily="34" charset="0"/>
              </a:rPr>
              <a:t>G</a:t>
            </a:r>
            <a:r>
              <a:rPr lang="en-US" sz="2800" b="1" u="sng" dirty="0" smtClean="0">
                <a:solidFill>
                  <a:srgbClr val="002060"/>
                </a:solidFill>
                <a:latin typeface="Arial Rounded MT Bold" pitchFamily="34" charset="0"/>
              </a:rPr>
              <a:t>lycoprotein (VSG)  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surface coat and forms trypanosomes with variant surface antigenic   type.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b="1" i="1" dirty="0" smtClean="0">
                <a:latin typeface="Arial Rounded MT Bold" pitchFamily="34" charset="0"/>
              </a:rPr>
              <a:t>T. </a:t>
            </a:r>
            <a:r>
              <a:rPr lang="en-US" sz="2800" b="1" i="1" dirty="0" err="1" smtClean="0">
                <a:latin typeface="Arial Rounded MT Bold" pitchFamily="34" charset="0"/>
              </a:rPr>
              <a:t>evansi</a:t>
            </a:r>
            <a:r>
              <a:rPr lang="en-US" sz="2800" b="1" i="1" dirty="0" smtClean="0">
                <a:latin typeface="Arial Rounded MT Bold" pitchFamily="34" charset="0"/>
              </a:rPr>
              <a:t>  </a:t>
            </a:r>
            <a:r>
              <a:rPr lang="en-US" sz="2800" b="1" dirty="0" smtClean="0">
                <a:latin typeface="Arial Rounded MT Bold" pitchFamily="34" charset="0"/>
              </a:rPr>
              <a:t>does not multiply in the vector and transmitted  within short period due to </a:t>
            </a:r>
            <a:r>
              <a:rPr lang="en-US" sz="2800" b="1" u="sng" dirty="0" smtClean="0">
                <a:latin typeface="Arial Rounded MT Bold" pitchFamily="34" charset="0"/>
              </a:rPr>
              <a:t>interrupted feeding habit</a:t>
            </a:r>
            <a:r>
              <a:rPr lang="en-US" sz="2800" b="1" dirty="0" smtClean="0">
                <a:latin typeface="Arial Rounded MT Bold" pitchFamily="34" charset="0"/>
              </a:rPr>
              <a:t> of their vector.</a:t>
            </a:r>
            <a:endParaRPr lang="en-US" sz="28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2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Phylum- Protozoa</a:t>
            </a:r>
            <a:b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Sub-Phylum - </a:t>
            </a:r>
            <a:r>
              <a:rPr lang="en-US" sz="3200" dirty="0" err="1" smtClean="0">
                <a:solidFill>
                  <a:srgbClr val="7030A0"/>
                </a:solidFill>
                <a:latin typeface="Arial Rounded MT Bold" pitchFamily="34" charset="0"/>
              </a:rPr>
              <a:t>Mastigophora</a:t>
            </a:r>
            <a:endParaRPr lang="en-US" sz="3200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</a:rPr>
              <a:t>Mastigote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 is a Greek word which means flagellum.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Members are flagellated.</a:t>
            </a:r>
          </a:p>
          <a:p>
            <a:pPr algn="just"/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                         </a:t>
            </a:r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Class-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Zoomastogophorea</a:t>
            </a:r>
            <a:endParaRPr lang="en-US" sz="2800" b="1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                         Order-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Kinetoplastida</a:t>
            </a:r>
            <a:endParaRPr lang="en-US" sz="2400" b="1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 algn="just"/>
            <a:r>
              <a:rPr lang="en-US" sz="2400" b="1" dirty="0" smtClean="0">
                <a:latin typeface="Arial Rounded MT Bold" pitchFamily="34" charset="0"/>
              </a:rPr>
              <a:t>Members have a </a:t>
            </a:r>
            <a:r>
              <a:rPr lang="en-US" sz="2400" b="1" dirty="0" err="1" smtClean="0">
                <a:latin typeface="Arial Rounded MT Bold" pitchFamily="34" charset="0"/>
              </a:rPr>
              <a:t>kinetoplast</a:t>
            </a:r>
            <a:r>
              <a:rPr lang="en-US" sz="2400" b="1" dirty="0" smtClean="0">
                <a:latin typeface="Arial Rounded MT Bold" pitchFamily="34" charset="0"/>
              </a:rPr>
              <a:t> ( a small organelle containing DNA), present in a part of mitochondria at the posterior portion of the body just behind the </a:t>
            </a:r>
            <a:r>
              <a:rPr lang="en-US" sz="2400" b="1" dirty="0" err="1" smtClean="0">
                <a:latin typeface="Arial Rounded MT Bold" pitchFamily="34" charset="0"/>
              </a:rPr>
              <a:t>blepharoplast</a:t>
            </a:r>
            <a:r>
              <a:rPr lang="en-US" sz="2400" b="1" dirty="0" smtClean="0">
                <a:latin typeface="Arial Rounded MT Bold" pitchFamily="34" charset="0"/>
              </a:rPr>
              <a:t>.</a:t>
            </a:r>
          </a:p>
          <a:p>
            <a:pPr algn="just"/>
            <a:endParaRPr lang="en-US" sz="2400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algn="just"/>
            <a:endParaRPr lang="en-US" sz="2400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algn="just"/>
            <a:endParaRPr lang="en-US" sz="2400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algn="just"/>
            <a:endParaRPr lang="en-US" sz="2400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Arial Rounded MT Bold" pitchFamily="34" charset="0"/>
              </a:rPr>
              <a:t>Family - </a:t>
            </a:r>
            <a:r>
              <a:rPr lang="en-US" sz="2800" b="1" dirty="0" err="1" smtClean="0">
                <a:solidFill>
                  <a:srgbClr val="002060"/>
                </a:solidFill>
                <a:latin typeface="Arial Rounded MT Bold" pitchFamily="34" charset="0"/>
              </a:rPr>
              <a:t>Trypanosomatidae</a:t>
            </a:r>
            <a:endParaRPr lang="en-US" sz="2800" b="1" dirty="0" smtClean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pic>
        <p:nvPicPr>
          <p:cNvPr id="5" name="Picture 2" descr="C:\Users\Dr.Ajit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419600"/>
            <a:ext cx="5181600" cy="1752600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9182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200" i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b="1" dirty="0" smtClean="0">
                <a:latin typeface="Arial Rounded MT Bold" pitchFamily="34" charset="0"/>
              </a:rPr>
              <a:t>It caused disease is known as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Surra</a:t>
            </a:r>
            <a:r>
              <a:rPr lang="en-US" sz="3200" b="1" dirty="0" smtClean="0">
                <a:latin typeface="Arial Rounded MT Bold" pitchFamily="34" charset="0"/>
              </a:rPr>
              <a:t> means rotten. 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Chronic form </a:t>
            </a:r>
            <a:r>
              <a:rPr lang="en-US" sz="3200" b="1" dirty="0" smtClean="0">
                <a:latin typeface="Arial Rounded MT Bold" pitchFamily="34" charset="0"/>
              </a:rPr>
              <a:t>of disease persists about </a:t>
            </a: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3 years in camel </a:t>
            </a:r>
            <a:r>
              <a:rPr lang="en-US" sz="3200" b="1" dirty="0" smtClean="0">
                <a:latin typeface="Arial Rounded MT Bold" pitchFamily="34" charset="0"/>
              </a:rPr>
              <a:t>and hence in India it is 	locally called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  <a:latin typeface="Arial Rounded MT Bold" pitchFamily="34" charset="0"/>
              </a:rPr>
              <a:t>Tibersa</a:t>
            </a:r>
            <a:r>
              <a:rPr lang="en-US" sz="3200" b="1" dirty="0" smtClean="0">
                <a:latin typeface="Arial Rounded MT Bold" pitchFamily="34" charset="0"/>
              </a:rPr>
              <a:t>.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endParaRPr lang="en-US" sz="3200" b="1" dirty="0" smtClean="0">
              <a:latin typeface="Arial Rounded MT Bold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b="1" dirty="0" smtClean="0">
                <a:latin typeface="Arial Rounded MT Bold" pitchFamily="34" charset="0"/>
              </a:rPr>
              <a:t>Office International  des Epizooties 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(OIE) </a:t>
            </a:r>
            <a:r>
              <a:rPr lang="en-US" sz="3200" b="1" dirty="0" smtClean="0">
                <a:latin typeface="Arial Rounded MT Bold" pitchFamily="34" charset="0"/>
              </a:rPr>
              <a:t>mentions the </a:t>
            </a:r>
            <a:r>
              <a:rPr lang="en-US" sz="3200" b="1" dirty="0" err="1" smtClean="0">
                <a:latin typeface="Arial Rounded MT Bold" pitchFamily="34" charset="0"/>
              </a:rPr>
              <a:t>trypanosomosis</a:t>
            </a:r>
            <a:r>
              <a:rPr lang="en-US" sz="3200" b="1" dirty="0" smtClean="0">
                <a:latin typeface="Arial Rounded MT Bold" pitchFamily="34" charset="0"/>
              </a:rPr>
              <a:t> disease under list 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B diseases of significance in horses</a:t>
            </a:r>
            <a:r>
              <a:rPr lang="en-US" sz="3200" b="1" dirty="0" smtClean="0">
                <a:solidFill>
                  <a:srgbClr val="0070C0"/>
                </a:solidFill>
              </a:rPr>
              <a:t>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4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Pathogenesis of </a:t>
            </a:r>
            <a:r>
              <a:rPr lang="en-US" sz="3200" i="1" dirty="0" smtClean="0">
                <a:solidFill>
                  <a:srgbClr val="0070C0"/>
                </a:solidFill>
                <a:latin typeface="Arial Rounded MT Bold" pitchFamily="34" charset="0"/>
              </a:rPr>
              <a:t>Trypanosoma </a:t>
            </a:r>
            <a:r>
              <a:rPr lang="en-US" sz="3200" i="1" dirty="0" err="1" smtClean="0">
                <a:solidFill>
                  <a:srgbClr val="0070C0"/>
                </a:solidFill>
                <a:latin typeface="Arial Rounded MT Bold" pitchFamily="34" charset="0"/>
              </a:rPr>
              <a:t>evansi</a:t>
            </a:r>
            <a:endParaRPr lang="en-US" sz="3200" i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Pathogenesis </a:t>
            </a:r>
            <a:r>
              <a:rPr lang="en-US" sz="2400" dirty="0" smtClean="0">
                <a:latin typeface="Arial Black" panose="020B0A04020102020204" pitchFamily="34" charset="0"/>
              </a:rPr>
              <a:t>: </a:t>
            </a:r>
          </a:p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                It caused disease called </a:t>
            </a:r>
            <a:r>
              <a:rPr lang="en-US" sz="24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Trypanosomosis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or  </a:t>
            </a:r>
            <a:r>
              <a:rPr lang="en-US" sz="24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Surra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endParaRPr lang="en-US" sz="24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0070C0"/>
                </a:solidFill>
                <a:latin typeface="Arial Rounded MT Bold" pitchFamily="34" charset="0"/>
              </a:rPr>
              <a:t>   A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. Progressive </a:t>
            </a:r>
            <a:r>
              <a:rPr lang="en-US" sz="24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anaemia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may  be due to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sz="2400" u="sng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Haemolysin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released by the parasites which leads to </a:t>
            </a:r>
            <a:r>
              <a:rPr lang="en-US" sz="24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haemolysis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of RBCs.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Increased </a:t>
            </a:r>
            <a:r>
              <a:rPr lang="en-US" sz="2400" u="sng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erythrophagocytosis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Haemodilution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due to increased production of immunoglobulin 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Inhibition of </a:t>
            </a:r>
            <a:r>
              <a:rPr lang="en-US" sz="24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erythropoiesis</a:t>
            </a:r>
            <a:endParaRPr lang="en-US" sz="2400" dirty="0" smtClean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8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7030A0"/>
                </a:solidFill>
                <a:latin typeface="Arial Black" panose="020B0A04020102020204" pitchFamily="34" charset="0"/>
              </a:rPr>
              <a:t>Pathogenesis of </a:t>
            </a:r>
            <a:r>
              <a:rPr lang="en-US" sz="3200" i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endParaRPr lang="en-US" sz="32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Rounded MT Bold" pitchFamily="34" charset="0"/>
              </a:rPr>
              <a:t>B</a:t>
            </a:r>
            <a:r>
              <a:rPr lang="en-US" sz="2800" dirty="0" smtClean="0">
                <a:solidFill>
                  <a:srgbClr val="7030A0"/>
                </a:solidFill>
                <a:latin typeface="Arial Rounded MT Bold" pitchFamily="34" charset="0"/>
              </a:rPr>
              <a:t>. </a:t>
            </a:r>
            <a:r>
              <a:rPr lang="en-US" sz="2800" dirty="0" err="1" smtClean="0">
                <a:solidFill>
                  <a:srgbClr val="7030A0"/>
                </a:solidFill>
                <a:latin typeface="Arial Rounded MT Bold" pitchFamily="34" charset="0"/>
              </a:rPr>
              <a:t>Hypogylecmia</a:t>
            </a:r>
            <a:r>
              <a:rPr lang="en-US" sz="2800" dirty="0" smtClean="0">
                <a:solidFill>
                  <a:srgbClr val="7030A0"/>
                </a:solidFill>
                <a:latin typeface="Arial Rounded MT Bold" pitchFamily="34" charset="0"/>
              </a:rPr>
              <a:t> –</a:t>
            </a:r>
            <a:r>
              <a:rPr lang="en-US" sz="2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latin typeface="Arial Rounded MT Bold" pitchFamily="34" charset="0"/>
              </a:rPr>
              <a:t>due to malfunction of adrenal, pancreas and thyroid glands, the metabolism of carbohydrate hampered.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latin typeface="Arial Rounded MT Bold" pitchFamily="34" charset="0"/>
              </a:rPr>
              <a:t>Trypanosomes  also consume large quantity of blood sugar (glucose) and has been estimated as 0.9 mg per 100 million </a:t>
            </a:r>
            <a:r>
              <a:rPr lang="en-US" sz="2800" i="1" dirty="0" err="1" smtClean="0">
                <a:solidFill>
                  <a:srgbClr val="00B050"/>
                </a:solidFill>
                <a:latin typeface="Arial Rounded MT Bold" pitchFamily="34" charset="0"/>
              </a:rPr>
              <a:t>Trypanosoma</a:t>
            </a:r>
            <a:r>
              <a:rPr lang="en-US" sz="2800" i="1" dirty="0" smtClean="0">
                <a:solidFill>
                  <a:srgbClr val="00B050"/>
                </a:solidFill>
                <a:latin typeface="Arial Rounded MT Bold" pitchFamily="34" charset="0"/>
              </a:rPr>
              <a:t> </a:t>
            </a:r>
            <a:r>
              <a:rPr lang="en-US" sz="2800" i="1" dirty="0" err="1" smtClean="0">
                <a:solidFill>
                  <a:srgbClr val="00B050"/>
                </a:solidFill>
                <a:latin typeface="Arial Rounded MT Bold" pitchFamily="34" charset="0"/>
              </a:rPr>
              <a:t>evansi</a:t>
            </a:r>
            <a:r>
              <a:rPr lang="en-US" sz="2800" dirty="0" smtClean="0">
                <a:solidFill>
                  <a:srgbClr val="00B050"/>
                </a:solidFill>
                <a:latin typeface="Arial Rounded MT Bold" pitchFamily="34" charset="0"/>
              </a:rPr>
              <a:t> per hour which leads to hypoglycemia.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800" dirty="0" smtClean="0">
              <a:solidFill>
                <a:srgbClr val="00B05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9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7030A0"/>
                </a:solidFill>
                <a:latin typeface="Arial Black" panose="020B0A04020102020204" pitchFamily="34" charset="0"/>
              </a:rPr>
              <a:t>Pathogenesis of </a:t>
            </a:r>
            <a:r>
              <a:rPr lang="en-US" sz="3200" i="1" dirty="0" smtClean="0">
                <a:solidFill>
                  <a:srgbClr val="7030A0"/>
                </a:solidFill>
                <a:latin typeface="Arial Rounded MT Bold" pitchFamily="34" charset="0"/>
              </a:rPr>
              <a:t>Trypanosoma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endParaRPr lang="en-US" sz="32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 C. Undulating fever- </a:t>
            </a:r>
            <a:r>
              <a:rPr lang="en-US" sz="3200" dirty="0" smtClean="0">
                <a:latin typeface="Arial Rounded MT Bold" pitchFamily="34" charset="0"/>
              </a:rPr>
              <a:t>changes</a:t>
            </a:r>
            <a:r>
              <a:rPr lang="en-US" sz="3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200" dirty="0" smtClean="0">
                <a:latin typeface="Arial Rounded MT Bold" pitchFamily="34" charset="0"/>
              </a:rPr>
              <a:t>of </a:t>
            </a:r>
            <a:r>
              <a:rPr lang="en-US" sz="3200" dirty="0" smtClean="0">
                <a:solidFill>
                  <a:srgbClr val="FFC000"/>
                </a:solidFill>
                <a:latin typeface="Arial Rounded MT Bold" pitchFamily="34" charset="0"/>
              </a:rPr>
              <a:t>glycoprotein surface coat </a:t>
            </a:r>
            <a:r>
              <a:rPr lang="en-US" sz="3200" dirty="0" smtClean="0">
                <a:latin typeface="Arial Rounded MT Bold" pitchFamily="34" charset="0"/>
              </a:rPr>
              <a:t>due to production of antibody which leads to lesser number of trypanosomes in host. This </a:t>
            </a:r>
            <a:r>
              <a:rPr lang="en-US" sz="3200" dirty="0" smtClean="0">
                <a:solidFill>
                  <a:srgbClr val="92D050"/>
                </a:solidFill>
                <a:latin typeface="Arial Rounded MT Bold" pitchFamily="34" charset="0"/>
              </a:rPr>
              <a:t>undulating form of </a:t>
            </a:r>
            <a:r>
              <a:rPr lang="en-US" sz="3200" dirty="0" err="1" smtClean="0">
                <a:solidFill>
                  <a:srgbClr val="92D050"/>
                </a:solidFill>
                <a:latin typeface="Arial Rounded MT Bold" pitchFamily="34" charset="0"/>
              </a:rPr>
              <a:t>parasitaemia</a:t>
            </a:r>
            <a:r>
              <a:rPr lang="en-US" sz="3200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3200" dirty="0" smtClean="0">
                <a:latin typeface="Arial Rounded MT Bold" pitchFamily="34" charset="0"/>
              </a:rPr>
              <a:t>results in the symptoms of Undulating fever. </a:t>
            </a: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3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 Black" panose="020B0A04020102020204" pitchFamily="34" charset="0"/>
              </a:rPr>
              <a:t>Pathogenesis of </a:t>
            </a:r>
            <a:r>
              <a:rPr lang="en-US" sz="3200" i="1" dirty="0" smtClean="0">
                <a:solidFill>
                  <a:srgbClr val="0070C0"/>
                </a:solidFill>
                <a:latin typeface="Arial Rounded MT Bold" pitchFamily="34" charset="0"/>
              </a:rPr>
              <a:t>Trypanosoma </a:t>
            </a:r>
            <a:r>
              <a:rPr lang="en-US" sz="3200" i="1" dirty="0" err="1" smtClean="0">
                <a:solidFill>
                  <a:srgbClr val="0070C0"/>
                </a:solidFill>
                <a:latin typeface="Arial Rounded MT Bold" pitchFamily="34" charset="0"/>
              </a:rPr>
              <a:t>evansi</a:t>
            </a:r>
            <a:endParaRPr lang="en-US" sz="3200" i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latin typeface="Arial Rounded MT Bold" pitchFamily="34" charset="0"/>
              </a:rPr>
              <a:t>  </a:t>
            </a:r>
            <a:r>
              <a:rPr lang="en-US" sz="3200" dirty="0" smtClean="0">
                <a:solidFill>
                  <a:srgbClr val="0070C0"/>
                </a:solidFill>
                <a:latin typeface="Arial Rounded MT Bold" pitchFamily="34" charset="0"/>
              </a:rPr>
              <a:t>D. Cell degeneration and inflammatory cells    </a:t>
            </a:r>
            <a:r>
              <a:rPr lang="en-US" sz="3200" b="1" dirty="0" smtClean="0">
                <a:solidFill>
                  <a:srgbClr val="0070C0"/>
                </a:solidFill>
                <a:latin typeface="Arial Rounded MT Bold" pitchFamily="34" charset="0"/>
              </a:rPr>
              <a:t>infiltration- </a:t>
            </a:r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it may occurs in myocardium. Skeletal muscle  which results separation and degeneration of muscle fiber, </a:t>
            </a:r>
            <a:r>
              <a:rPr lang="en-US" sz="2800" b="1" dirty="0" err="1" smtClean="0">
                <a:solidFill>
                  <a:srgbClr val="FFC000"/>
                </a:solidFill>
                <a:latin typeface="Arial Rounded MT Bold" pitchFamily="34" charset="0"/>
              </a:rPr>
              <a:t>oedema</a:t>
            </a:r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 and emaciation.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                      In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surra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, progressive </a:t>
            </a:r>
            <a:r>
              <a:rPr lang="en-US" sz="2800" b="1" dirty="0" err="1" smtClean="0">
                <a:solidFill>
                  <a:srgbClr val="0070C0"/>
                </a:solidFill>
                <a:latin typeface="Arial Rounded MT Bold" pitchFamily="34" charset="0"/>
              </a:rPr>
              <a:t>anaemia</a:t>
            </a:r>
            <a:r>
              <a:rPr lang="en-US" sz="2800" b="1" dirty="0" smtClean="0">
                <a:solidFill>
                  <a:srgbClr val="0070C0"/>
                </a:solidFill>
                <a:latin typeface="Arial Rounded MT Bold" pitchFamily="34" charset="0"/>
              </a:rPr>
              <a:t>, intravascular coagulation and asphyxia (hypoglycemia) are the cause of infected animal death.</a:t>
            </a:r>
          </a:p>
          <a:p>
            <a:pPr lvl="0" algn="just">
              <a:lnSpc>
                <a:spcPct val="150000"/>
              </a:lnSpc>
            </a:pPr>
            <a:endParaRPr lang="en-US" sz="32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32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400" dirty="0" smtClean="0">
                <a:latin typeface="Arial Rounded MT Bold" pitchFamily="34" charset="0"/>
              </a:rPr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0590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5105400" cy="6400800"/>
          </a:xfrm>
        </p:spPr>
        <p:txBody>
          <a:bodyPr>
            <a:noAutofit/>
          </a:bodyPr>
          <a:lstStyle/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r>
              <a:rPr lang="en-US" sz="2400" dirty="0" smtClean="0">
                <a:solidFill>
                  <a:srgbClr val="FFC000"/>
                </a:solidFill>
                <a:latin typeface="Arial Rounded MT Bold" pitchFamily="34" charset="0"/>
              </a:rPr>
              <a:t>   It caused most sever diseases in camels, horses and dogs.</a:t>
            </a:r>
          </a:p>
          <a:p>
            <a:pPr lvl="0" algn="ctr"/>
            <a:r>
              <a:rPr lang="en-US" sz="2800" u="sng" dirty="0" smtClean="0">
                <a:solidFill>
                  <a:srgbClr val="7030A0"/>
                </a:solidFill>
                <a:latin typeface="Arial Rounded MT Bold" pitchFamily="34" charset="0"/>
              </a:rPr>
              <a:t>Symptoms : </a:t>
            </a:r>
          </a:p>
          <a:p>
            <a:pPr lvl="0" algn="just"/>
            <a:r>
              <a:rPr lang="en-US" sz="2800" dirty="0" smtClean="0">
                <a:latin typeface="Arial Rounded MT Bold" pitchFamily="34" charset="0"/>
              </a:rPr>
              <a:t>      </a:t>
            </a:r>
            <a:r>
              <a:rPr lang="en-US" sz="2800" u="sng" dirty="0" smtClean="0">
                <a:latin typeface="Arial Rounded MT Bold" pitchFamily="34" charset="0"/>
              </a:rPr>
              <a:t>In Horse -   </a:t>
            </a:r>
          </a:p>
          <a:p>
            <a:pPr lvl="0" algn="just">
              <a:lnSpc>
                <a:spcPct val="150000"/>
              </a:lnSpc>
            </a:pPr>
            <a:r>
              <a:rPr lang="en-US" sz="2400" b="1" dirty="0" smtClean="0">
                <a:latin typeface="Arial Rounded MT Bold" pitchFamily="34" charset="0"/>
              </a:rPr>
              <a:t>                     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Progressive </a:t>
            </a:r>
            <a:r>
              <a:rPr lang="en-US" sz="2400" b="1" dirty="0" err="1" smtClean="0">
                <a:solidFill>
                  <a:srgbClr val="00B0F0"/>
                </a:solidFill>
                <a:latin typeface="Arial Rounded MT Bold" pitchFamily="34" charset="0"/>
              </a:rPr>
              <a:t>anaemia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,  urticarial plaques on neck and flanks, Intermittent fever,  </a:t>
            </a:r>
            <a:r>
              <a:rPr lang="en-US" sz="2400" b="1" dirty="0" err="1" smtClean="0">
                <a:solidFill>
                  <a:srgbClr val="00B0F0"/>
                </a:solidFill>
                <a:latin typeface="Arial Rounded MT Bold" pitchFamily="34" charset="0"/>
              </a:rPr>
              <a:t>Oedema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  of leg and lower part of the body, conjunctivitis,  </a:t>
            </a:r>
            <a:r>
              <a:rPr lang="en-US" sz="2400" b="1" dirty="0" err="1" smtClean="0">
                <a:solidFill>
                  <a:srgbClr val="00B0F0"/>
                </a:solidFill>
                <a:latin typeface="Arial Rounded MT Bold" pitchFamily="34" charset="0"/>
              </a:rPr>
              <a:t>emacition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 , </a:t>
            </a:r>
            <a:r>
              <a:rPr lang="en-US" sz="2400" b="1" dirty="0" err="1" smtClean="0">
                <a:solidFill>
                  <a:srgbClr val="00B0F0"/>
                </a:solidFill>
                <a:latin typeface="Arial Rounded MT Bold" pitchFamily="34" charset="0"/>
              </a:rPr>
              <a:t>oedema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 of eyelids etc.</a:t>
            </a:r>
          </a:p>
          <a:p>
            <a:pPr lvl="0" algn="just">
              <a:lnSpc>
                <a:spcPct val="150000"/>
              </a:lnSpc>
            </a:pPr>
            <a:endParaRPr lang="en-US" sz="2400" dirty="0">
              <a:latin typeface="Arial Rounded MT Bold" pitchFamily="34" charset="0"/>
            </a:endParaRPr>
          </a:p>
        </p:txBody>
      </p:sp>
      <p:pic>
        <p:nvPicPr>
          <p:cNvPr id="4" name="Picture 2" descr="I:\Surra, equine intestinal tract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066800"/>
            <a:ext cx="3810000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894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en-IN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Clinical signs of </a:t>
            </a:r>
            <a:r>
              <a:rPr lang="en-IN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Surra</a:t>
            </a:r>
            <a:r>
              <a:rPr lang="en-IN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IN" dirty="0">
                <a:solidFill>
                  <a:srgbClr val="7030A0"/>
                </a:solidFill>
                <a:latin typeface="Arial Black" panose="020B0A04020102020204" pitchFamily="34" charset="0"/>
              </a:rPr>
              <a:t>i</a:t>
            </a:r>
            <a:r>
              <a:rPr lang="en-IN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n Horse</a:t>
            </a:r>
            <a:endParaRPr lang="en-IN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5616624"/>
          </a:xfrm>
        </p:spPr>
        <p:txBody>
          <a:bodyPr>
            <a:normAutofit/>
          </a:bodyPr>
          <a:lstStyle/>
          <a:p>
            <a:pPr algn="just"/>
            <a:r>
              <a:rPr lang="en-IN" sz="1800" dirty="0" smtClean="0">
                <a:latin typeface="Arial Black" panose="020B0A04020102020204" pitchFamily="34" charset="0"/>
              </a:rPr>
              <a:t>Intermittent </a:t>
            </a:r>
            <a:r>
              <a:rPr lang="en-IN" sz="1800" dirty="0">
                <a:latin typeface="Arial Black" panose="020B0A04020102020204" pitchFamily="34" charset="0"/>
              </a:rPr>
              <a:t>fever, anorexia,  </a:t>
            </a:r>
            <a:r>
              <a:rPr lang="en-IN" sz="1800" dirty="0" smtClean="0">
                <a:latin typeface="Arial Black" panose="020B0A04020102020204" pitchFamily="34" charset="0"/>
              </a:rPr>
              <a:t>Anaemia, oedema of </a:t>
            </a:r>
            <a:r>
              <a:rPr lang="en-IN" sz="1800" dirty="0">
                <a:latin typeface="Arial Black" panose="020B0A04020102020204" pitchFamily="34" charset="0"/>
              </a:rPr>
              <a:t>the limbs and dependent regions, </a:t>
            </a:r>
            <a:r>
              <a:rPr lang="en-IN" sz="1800" dirty="0" smtClean="0">
                <a:latin typeface="Arial Black" panose="020B0A04020102020204" pitchFamily="34" charset="0"/>
              </a:rPr>
              <a:t>dehydration</a:t>
            </a:r>
            <a:r>
              <a:rPr lang="en-IN" sz="1800" dirty="0">
                <a:latin typeface="Arial Black" panose="020B0A04020102020204" pitchFamily="34" charset="0"/>
              </a:rPr>
              <a:t>, </a:t>
            </a:r>
            <a:r>
              <a:rPr lang="en-IN" sz="1800" dirty="0" smtClean="0">
                <a:latin typeface="Arial Black" panose="020B0A04020102020204" pitchFamily="34" charset="0"/>
              </a:rPr>
              <a:t>lethargy, </a:t>
            </a:r>
            <a:r>
              <a:rPr lang="en-IN" sz="1800" dirty="0">
                <a:latin typeface="Arial Black" panose="020B0A04020102020204" pitchFamily="34" charset="0"/>
              </a:rPr>
              <a:t>weight loss</a:t>
            </a:r>
            <a:r>
              <a:rPr lang="en-IN" sz="1800" dirty="0" smtClean="0">
                <a:latin typeface="Arial Black" panose="020B0A04020102020204" pitchFamily="34" charset="0"/>
              </a:rPr>
              <a:t>, urticarial plaques in neck and flank regions,  abortion </a:t>
            </a:r>
            <a:r>
              <a:rPr lang="en-IN" sz="1800" dirty="0">
                <a:latin typeface="Arial Black" panose="020B0A04020102020204" pitchFamily="34" charset="0"/>
              </a:rPr>
              <a:t>and </a:t>
            </a:r>
            <a:r>
              <a:rPr lang="en-IN" sz="1800" dirty="0" smtClean="0">
                <a:latin typeface="Arial Black" panose="020B0A04020102020204" pitchFamily="34" charset="0"/>
              </a:rPr>
              <a:t>incoordination, followed by paralysis of the hind limbs.  </a:t>
            </a:r>
          </a:p>
          <a:p>
            <a:pPr algn="just"/>
            <a:endParaRPr lang="en-IN" sz="1800" dirty="0" smtClean="0"/>
          </a:p>
          <a:p>
            <a:pPr algn="just"/>
            <a:endParaRPr lang="en-IN" sz="1800" dirty="0"/>
          </a:p>
          <a:p>
            <a:pPr algn="just"/>
            <a:endParaRPr lang="en-IN" sz="1800" dirty="0" smtClean="0"/>
          </a:p>
          <a:p>
            <a:pPr algn="just"/>
            <a:endParaRPr lang="en-IN" sz="1800" dirty="0"/>
          </a:p>
          <a:p>
            <a:pPr marL="0" indent="0" algn="just">
              <a:buNone/>
            </a:pPr>
            <a:endParaRPr lang="en-IN" sz="1800" dirty="0" smtClean="0"/>
          </a:p>
          <a:p>
            <a:endParaRPr lang="en-IN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67" y="3140968"/>
            <a:ext cx="2395017" cy="2376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4416" y="2852936"/>
            <a:ext cx="2537968" cy="19442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2880" y="5085184"/>
            <a:ext cx="2616193" cy="153751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512" y="5589240"/>
            <a:ext cx="2592288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Emaciation</a:t>
            </a:r>
            <a:endParaRPr lang="en-IN" sz="1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19872" y="4797152"/>
            <a:ext cx="219251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b="1" dirty="0" smtClean="0"/>
              <a:t>Urticarial plaques</a:t>
            </a:r>
            <a:endParaRPr lang="en-IN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3491880" y="6622700"/>
            <a:ext cx="2544185" cy="190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 smtClean="0">
                <a:latin typeface="Arial Black" panose="020B0A04020102020204" pitchFamily="34" charset="0"/>
              </a:rPr>
              <a:t>Testicular oedema</a:t>
            </a:r>
            <a:endParaRPr lang="en-IN" sz="1200" dirty="0">
              <a:latin typeface="Arial Black" panose="020B0A040201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6169" y="4094004"/>
            <a:ext cx="2381250" cy="179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77550" y="5921896"/>
            <a:ext cx="2178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en-US" b="1" dirty="0" smtClean="0">
                <a:solidFill>
                  <a:srgbClr val="7030A0"/>
                </a:solidFill>
              </a:rPr>
              <a:t>Abortion</a:t>
            </a:r>
            <a:endParaRPr lang="en-IN" b="1" dirty="0">
              <a:solidFill>
                <a:srgbClr val="7030A0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94594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err="1" smtClean="0">
                <a:solidFill>
                  <a:srgbClr val="0070C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0070C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lvl="0" algn="just"/>
            <a:endParaRPr lang="en-US" sz="2400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lvl="0" algn="ctr"/>
            <a:r>
              <a:rPr lang="en-US" sz="3200" u="sng" dirty="0" smtClean="0">
                <a:solidFill>
                  <a:srgbClr val="FF0000"/>
                </a:solidFill>
                <a:latin typeface="Arial Rounded MT Bold" pitchFamily="34" charset="0"/>
              </a:rPr>
              <a:t>Symptoms : </a:t>
            </a:r>
          </a:p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solidFill>
                  <a:srgbClr val="FFC000"/>
                </a:solidFill>
                <a:latin typeface="Arial Rounded MT Bold" pitchFamily="34" charset="0"/>
              </a:rPr>
              <a:t>          In Camel - </a:t>
            </a:r>
          </a:p>
          <a:p>
            <a:pPr lvl="0" algn="just">
              <a:buFont typeface="Wingdings" pitchFamily="2" charset="2"/>
              <a:buChar char="v"/>
            </a:pPr>
            <a:r>
              <a:rPr lang="en-US" sz="32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Chronic form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of disease persists about 3 years in </a:t>
            </a:r>
            <a:r>
              <a:rPr lang="en-US" sz="32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came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l and hence in India it is 	locally called </a:t>
            </a:r>
            <a:r>
              <a:rPr lang="en-US" sz="3200" b="1" u="sng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Tibersa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itchFamily="34" charset="0"/>
              </a:rPr>
              <a:t>.</a:t>
            </a:r>
          </a:p>
          <a:p>
            <a:pPr lvl="0" algn="just"/>
            <a:endParaRPr lang="en-US" sz="3200" b="1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Symptoms include weakness, emaciation,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anaemia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, intermittent fever, </a:t>
            </a:r>
            <a:r>
              <a:rPr lang="en-US" sz="3200" b="1" dirty="0" err="1" smtClean="0">
                <a:solidFill>
                  <a:srgbClr val="00B0F0"/>
                </a:solidFill>
                <a:latin typeface="Arial Rounded MT Bold" pitchFamily="34" charset="0"/>
              </a:rPr>
              <a:t>oedema</a:t>
            </a:r>
            <a:r>
              <a:rPr lang="en-US" sz="3200" b="1" dirty="0" smtClean="0">
                <a:solidFill>
                  <a:srgbClr val="00B0F0"/>
                </a:solidFill>
                <a:latin typeface="Arial Rounded MT Bold" pitchFamily="34" charset="0"/>
              </a:rPr>
              <a:t> of leg and dependent part of body, abortion, disappearing of hump etc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3200" dirty="0">
              <a:solidFill>
                <a:srgbClr val="00B0F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  <a:latin typeface="Arial Rounded MT Bold" pitchFamily="34" charset="0"/>
              </a:rPr>
              <a:t>Trypanosoma </a:t>
            </a:r>
            <a:r>
              <a:rPr lang="en-US" sz="3600" i="1" dirty="0" err="1" smtClean="0">
                <a:solidFill>
                  <a:srgbClr val="00206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5867400" cy="6400800"/>
          </a:xfrm>
        </p:spPr>
        <p:txBody>
          <a:bodyPr>
            <a:noAutofit/>
          </a:bodyPr>
          <a:lstStyle/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r>
              <a:rPr lang="en-US" sz="2800" dirty="0" smtClean="0">
                <a:latin typeface="Arial Rounded MT Bold" pitchFamily="34" charset="0"/>
              </a:rPr>
              <a:t>    </a:t>
            </a:r>
            <a:r>
              <a:rPr lang="en-US" sz="2800" u="sng" dirty="0" smtClean="0">
                <a:latin typeface="Arial Rounded MT Bold" pitchFamily="34" charset="0"/>
              </a:rPr>
              <a:t>In Dog -   </a:t>
            </a:r>
          </a:p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                      It causes  fever, anorexia, </a:t>
            </a:r>
            <a:r>
              <a:rPr lang="en-US" sz="3200" b="1" u="sng" dirty="0" smtClean="0">
                <a:solidFill>
                  <a:srgbClr val="FF0000"/>
                </a:solidFill>
                <a:latin typeface="Arial Rounded MT Bold" pitchFamily="34" charset="0"/>
              </a:rPr>
              <a:t>bilateral corneal opacity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, weakness, staggering gait and </a:t>
            </a:r>
            <a:r>
              <a:rPr lang="en-US" sz="3200" b="1" dirty="0" err="1" smtClean="0">
                <a:solidFill>
                  <a:srgbClr val="FF0000"/>
                </a:solidFill>
                <a:latin typeface="Arial Rounded MT Bold" pitchFamily="34" charset="0"/>
              </a:rPr>
              <a:t>oedema</a:t>
            </a: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of larynx leads to changes of voice  similar to those found in rabies.</a:t>
            </a:r>
          </a:p>
          <a:p>
            <a:pPr lvl="0" algn="just">
              <a:lnSpc>
                <a:spcPct val="15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  <p:pic>
        <p:nvPicPr>
          <p:cNvPr id="4" name="Picture 2" descr="F:\DCIM\100OLYMP\PB130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371600"/>
            <a:ext cx="3276600" cy="3581400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 rot="15912433">
            <a:off x="7239858" y="4734691"/>
            <a:ext cx="1903286" cy="698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5791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Rounded MT Bold" pitchFamily="34" charset="0"/>
              </a:rPr>
              <a:t>Corneal opacity</a:t>
            </a:r>
            <a:endParaRPr lang="en-US" b="1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455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i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 </a:t>
            </a:r>
            <a:r>
              <a:rPr lang="en-US" sz="28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010400" cy="6400800"/>
          </a:xfrm>
        </p:spPr>
        <p:txBody>
          <a:bodyPr>
            <a:noAutofit/>
          </a:bodyPr>
          <a:lstStyle/>
          <a:p>
            <a:pPr lvl="0" algn="just"/>
            <a:r>
              <a:rPr lang="en-US" sz="3200" dirty="0" smtClean="0">
                <a:latin typeface="Arial Rounded MT Bold" pitchFamily="34" charset="0"/>
              </a:rPr>
              <a:t>Cattle &amp; Buffalo:-</a:t>
            </a:r>
          </a:p>
          <a:p>
            <a:pPr lvl="0" algn="just"/>
            <a:r>
              <a:rPr lang="en-US" sz="2800" b="1" dirty="0" smtClean="0">
                <a:solidFill>
                  <a:srgbClr val="FFFF00"/>
                </a:solidFill>
                <a:latin typeface="Arial Rounded MT Bold" pitchFamily="34" charset="0"/>
              </a:rPr>
              <a:t>            </a:t>
            </a:r>
            <a:r>
              <a:rPr lang="en-US" sz="2800" b="1" dirty="0" smtClean="0">
                <a:solidFill>
                  <a:srgbClr val="7030A0"/>
                </a:solidFill>
                <a:latin typeface="Arial Rounded MT Bold" pitchFamily="34" charset="0"/>
              </a:rPr>
              <a:t>Per-acute, acute, sub-acute and chronic form of diseases occur in cattle and buffaloes.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 smtClean="0">
                <a:solidFill>
                  <a:srgbClr val="FFC000"/>
                </a:solidFill>
                <a:latin typeface="Arial Rounded MT Bold" pitchFamily="34" charset="0"/>
              </a:rPr>
              <a:t>          </a:t>
            </a: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In Cattle &amp; Buffaloes- 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Intermittent fever, emaciation,  weakness, conjunctivitis, </a:t>
            </a:r>
            <a:r>
              <a:rPr lang="en-US" sz="2400" b="1" dirty="0" err="1" smtClean="0">
                <a:solidFill>
                  <a:srgbClr val="00B0F0"/>
                </a:solidFill>
                <a:latin typeface="Arial Rounded MT Bold" pitchFamily="34" charset="0"/>
              </a:rPr>
              <a:t>oedema</a:t>
            </a:r>
            <a:r>
              <a:rPr lang="en-US" sz="2400" b="1" dirty="0" smtClean="0">
                <a:solidFill>
                  <a:srgbClr val="00B0F0"/>
                </a:solidFill>
                <a:latin typeface="Arial Rounded MT Bold" pitchFamily="34" charset="0"/>
              </a:rPr>
              <a:t> of legs 	and lower parts of body, 	circling movement, head pressing against hard objects, paralysis of hind quarter, micturition etc.</a:t>
            </a:r>
          </a:p>
          <a:p>
            <a:pPr lvl="0" algn="just">
              <a:lnSpc>
                <a:spcPct val="150000"/>
              </a:lnSpc>
            </a:pPr>
            <a:endParaRPr lang="en-US" sz="2400" dirty="0"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19050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96928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Family: </a:t>
            </a:r>
            <a:r>
              <a:rPr lang="en-US" sz="3200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Trypanosomatidae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086600" cy="640080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sz="8000" b="1" dirty="0" smtClean="0">
                <a:solidFill>
                  <a:srgbClr val="7030A0"/>
                </a:solidFill>
                <a:latin typeface="Arial Rounded MT Bold" pitchFamily="34" charset="0"/>
              </a:rPr>
              <a:t>Genus:  </a:t>
            </a:r>
            <a:r>
              <a:rPr lang="en-US" sz="8000" b="1" i="1" dirty="0" smtClean="0">
                <a:solidFill>
                  <a:srgbClr val="7030A0"/>
                </a:solidFill>
                <a:latin typeface="Arial Rounded MT Bold" pitchFamily="34" charset="0"/>
              </a:rPr>
              <a:t>Trypanosoma </a:t>
            </a:r>
          </a:p>
          <a:p>
            <a:pPr algn="ctr">
              <a:lnSpc>
                <a:spcPct val="120000"/>
              </a:lnSpc>
            </a:pPr>
            <a:r>
              <a:rPr lang="en-US" sz="8000" b="1" dirty="0" smtClean="0">
                <a:solidFill>
                  <a:srgbClr val="7030A0"/>
                </a:solidFill>
                <a:latin typeface="Arial Rounded MT Bold" pitchFamily="34" charset="0"/>
              </a:rPr>
              <a:t>                  and</a:t>
            </a:r>
          </a:p>
          <a:p>
            <a:pPr algn="ctr">
              <a:lnSpc>
                <a:spcPct val="120000"/>
              </a:lnSpc>
            </a:pPr>
            <a:r>
              <a:rPr lang="en-US" sz="8000" b="1" dirty="0" smtClean="0">
                <a:solidFill>
                  <a:srgbClr val="7030A0"/>
                </a:solidFill>
                <a:latin typeface="Arial Rounded MT Bold" pitchFamily="34" charset="0"/>
              </a:rPr>
              <a:t>              </a:t>
            </a:r>
            <a:r>
              <a:rPr lang="en-US" sz="80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Leishmania</a:t>
            </a:r>
            <a:endParaRPr lang="en-US" sz="8000" b="1" i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endParaRPr lang="en-US" sz="32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7200" b="1" dirty="0" smtClean="0">
                <a:solidFill>
                  <a:srgbClr val="0070C0"/>
                </a:solidFill>
                <a:latin typeface="Arial Rounded MT Bold" pitchFamily="34" charset="0"/>
              </a:rPr>
              <a:t>Members are </a:t>
            </a:r>
            <a:r>
              <a:rPr lang="en-US" sz="7200" b="1" dirty="0" err="1" smtClean="0">
                <a:solidFill>
                  <a:srgbClr val="0070C0"/>
                </a:solidFill>
                <a:latin typeface="Arial Rounded MT Bold" pitchFamily="34" charset="0"/>
              </a:rPr>
              <a:t>haemoflagellate</a:t>
            </a:r>
            <a:r>
              <a:rPr lang="en-US" sz="7200" b="1" dirty="0" smtClean="0">
                <a:solidFill>
                  <a:srgbClr val="0070C0"/>
                </a:solidFill>
                <a:latin typeface="Arial Rounded MT Bold" pitchFamily="34" charset="0"/>
              </a:rPr>
              <a:t>, Leaf like or may be rounded in shape.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7200" b="1" dirty="0" smtClean="0">
                <a:solidFill>
                  <a:srgbClr val="0070C0"/>
                </a:solidFill>
                <a:latin typeface="Arial Rounded MT Bold" pitchFamily="34" charset="0"/>
              </a:rPr>
              <a:t>During the life cycle  4- developmental stages may occurs-</a:t>
            </a:r>
          </a:p>
          <a:p>
            <a:pPr algn="just">
              <a:lnSpc>
                <a:spcPct val="150000"/>
              </a:lnSpc>
            </a:pPr>
            <a:endParaRPr lang="en-US" sz="7200" b="1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romanUcPeriod"/>
            </a:pPr>
            <a:r>
              <a:rPr lang="en-US" sz="7200" b="1" dirty="0" err="1" smtClean="0">
                <a:solidFill>
                  <a:srgbClr val="00B050"/>
                </a:solidFill>
                <a:latin typeface="Arial Rounded MT Bold" pitchFamily="34" charset="0"/>
              </a:rPr>
              <a:t>Trypomastigote</a:t>
            </a:r>
            <a:r>
              <a:rPr lang="en-US" sz="7200" b="1" dirty="0" smtClean="0">
                <a:solidFill>
                  <a:srgbClr val="00B050"/>
                </a:solidFill>
                <a:latin typeface="Arial Rounded MT Bold" pitchFamily="34" charset="0"/>
              </a:rPr>
              <a:t> stage (Trypanosome stage) : </a:t>
            </a:r>
            <a:r>
              <a:rPr lang="en-US" sz="7200" b="1" dirty="0" err="1" smtClean="0">
                <a:solidFill>
                  <a:srgbClr val="00B050"/>
                </a:solidFill>
                <a:latin typeface="Arial Rounded MT Bold" pitchFamily="34" charset="0"/>
              </a:rPr>
              <a:t>Kinetoplast</a:t>
            </a:r>
            <a:r>
              <a:rPr lang="en-US" sz="7200" b="1" dirty="0" smtClean="0">
                <a:solidFill>
                  <a:srgbClr val="00B050"/>
                </a:solidFill>
                <a:latin typeface="Arial Rounded MT Bold" pitchFamily="34" charset="0"/>
              </a:rPr>
              <a:t> present posterior to the nucleus near </a:t>
            </a:r>
            <a:r>
              <a:rPr lang="en-US" sz="7200" b="1" dirty="0" err="1" smtClean="0">
                <a:solidFill>
                  <a:srgbClr val="00B050"/>
                </a:solidFill>
                <a:latin typeface="Arial Rounded MT Bold" pitchFamily="34" charset="0"/>
              </a:rPr>
              <a:t>posteror</a:t>
            </a:r>
            <a:r>
              <a:rPr lang="en-US" sz="7200" b="1" dirty="0" smtClean="0">
                <a:solidFill>
                  <a:srgbClr val="00B050"/>
                </a:solidFill>
                <a:latin typeface="Arial Rounded MT Bold" pitchFamily="34" charset="0"/>
              </a:rPr>
              <a:t> end and </a:t>
            </a:r>
            <a:r>
              <a:rPr lang="en-US" sz="7200" b="1" u="sng" dirty="0" smtClean="0">
                <a:solidFill>
                  <a:srgbClr val="00B050"/>
                </a:solidFill>
                <a:latin typeface="Arial Rounded MT Bold" pitchFamily="34" charset="0"/>
              </a:rPr>
              <a:t>undulating membrane well developed. </a:t>
            </a:r>
            <a:r>
              <a:rPr lang="en-US" sz="7200" b="1" dirty="0" smtClean="0">
                <a:solidFill>
                  <a:srgbClr val="00B050"/>
                </a:solidFill>
                <a:latin typeface="Arial Rounded MT Bold" pitchFamily="34" charset="0"/>
              </a:rPr>
              <a:t>It found  in both vertebrates and  arthropods.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romanUcPeriod"/>
            </a:pPr>
            <a:r>
              <a:rPr lang="en-US" sz="7200" b="1" dirty="0" err="1" smtClean="0">
                <a:solidFill>
                  <a:srgbClr val="7030A0"/>
                </a:solidFill>
                <a:latin typeface="Arial Rounded MT Bold" pitchFamily="34" charset="0"/>
              </a:rPr>
              <a:t>Epimastigote</a:t>
            </a:r>
            <a:r>
              <a:rPr lang="en-US" sz="7200" b="1" dirty="0" smtClean="0">
                <a:solidFill>
                  <a:srgbClr val="7030A0"/>
                </a:solidFill>
                <a:latin typeface="Arial Rounded MT Bold" pitchFamily="34" charset="0"/>
              </a:rPr>
              <a:t> stage (</a:t>
            </a:r>
            <a:r>
              <a:rPr lang="en-US" sz="7200" b="1" dirty="0" err="1" smtClean="0">
                <a:solidFill>
                  <a:srgbClr val="7030A0"/>
                </a:solidFill>
                <a:latin typeface="Arial Rounded MT Bold" pitchFamily="34" charset="0"/>
              </a:rPr>
              <a:t>Crithidial</a:t>
            </a:r>
            <a:r>
              <a:rPr lang="en-US" sz="7200" b="1" dirty="0" smtClean="0">
                <a:solidFill>
                  <a:srgbClr val="7030A0"/>
                </a:solidFill>
                <a:latin typeface="Arial Rounded MT Bold" pitchFamily="34" charset="0"/>
              </a:rPr>
              <a:t> stage): </a:t>
            </a:r>
            <a:r>
              <a:rPr lang="en-US" sz="7200" b="1" dirty="0" err="1" smtClean="0">
                <a:solidFill>
                  <a:srgbClr val="7030A0"/>
                </a:solidFill>
                <a:latin typeface="Arial Rounded MT Bold" pitchFamily="34" charset="0"/>
              </a:rPr>
              <a:t>Kinetoplast</a:t>
            </a:r>
            <a:r>
              <a:rPr lang="en-US" sz="7200" b="1" dirty="0" smtClean="0">
                <a:solidFill>
                  <a:srgbClr val="7030A0"/>
                </a:solidFill>
                <a:latin typeface="Arial Rounded MT Bold" pitchFamily="34" charset="0"/>
              </a:rPr>
              <a:t> and </a:t>
            </a:r>
            <a:r>
              <a:rPr lang="en-US" sz="7200" b="1" dirty="0" err="1" smtClean="0">
                <a:solidFill>
                  <a:srgbClr val="7030A0"/>
                </a:solidFill>
                <a:latin typeface="Arial Rounded MT Bold" pitchFamily="34" charset="0"/>
              </a:rPr>
              <a:t>axoneme</a:t>
            </a:r>
            <a:r>
              <a:rPr lang="en-US" sz="7200" b="1" dirty="0" smtClean="0">
                <a:solidFill>
                  <a:srgbClr val="7030A0"/>
                </a:solidFill>
                <a:latin typeface="Arial Rounded MT Bold" pitchFamily="34" charset="0"/>
              </a:rPr>
              <a:t> are present anterior to the nucleus and undulating membrane (U.B.) short and found </a:t>
            </a:r>
            <a:r>
              <a:rPr lang="en-US" sz="7200" b="1" u="sng" dirty="0" smtClean="0">
                <a:solidFill>
                  <a:srgbClr val="7030A0"/>
                </a:solidFill>
                <a:latin typeface="Arial Rounded MT Bold" pitchFamily="34" charset="0"/>
              </a:rPr>
              <a:t>principally in arthropods.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4200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3200" dirty="0">
              <a:latin typeface="Arial Rounded MT Bold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09600"/>
            <a:ext cx="1828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4038600"/>
            <a:ext cx="1752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607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200" i="1" u="sng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latin typeface="Arial Rounded MT Bold" pitchFamily="34" charset="0"/>
              </a:rPr>
              <a:t>Surra</a:t>
            </a:r>
            <a:r>
              <a:rPr lang="en-US" sz="2400" b="1" dirty="0" smtClean="0">
                <a:latin typeface="Arial Rounded MT Bold" pitchFamily="34" charset="0"/>
              </a:rPr>
              <a:t> mostly occurs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</a:rPr>
              <a:t>subcilinically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 in cattle and buffaloes. </a:t>
            </a:r>
            <a:r>
              <a:rPr lang="en-US" sz="2400" b="1" dirty="0" smtClean="0">
                <a:latin typeface="Arial Rounded MT Bold" pitchFamily="34" charset="0"/>
              </a:rPr>
              <a:t>These are considered to be the main reservoir of the infection for equines.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Stress of any kind i.e. </a:t>
            </a:r>
            <a:r>
              <a:rPr lang="en-US" sz="2400" b="1" dirty="0" smtClean="0">
                <a:latin typeface="Arial Rounded MT Bold" pitchFamily="34" charset="0"/>
              </a:rPr>
              <a:t>transportation, malnutrition, concurrent infection and vaccination of </a:t>
            </a:r>
            <a:r>
              <a:rPr lang="en-US" sz="2400" b="1" dirty="0" err="1" smtClean="0">
                <a:latin typeface="Arial Rounded MT Bold" pitchFamily="34" charset="0"/>
              </a:rPr>
              <a:t>Rinderpest</a:t>
            </a:r>
            <a:r>
              <a:rPr lang="en-US" sz="2400" b="1" dirty="0" smtClean="0">
                <a:latin typeface="Arial Rounded MT Bold" pitchFamily="34" charset="0"/>
              </a:rPr>
              <a:t> and F.M.D. may be responsible for per acute and acute form of the disease.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</a:rPr>
              <a:t> </a:t>
            </a:r>
            <a:r>
              <a:rPr lang="en-US" sz="2400" b="1" dirty="0" err="1" smtClean="0">
                <a:latin typeface="Arial Rounded MT Bold" pitchFamily="34" charset="0"/>
              </a:rPr>
              <a:t>Surra</a:t>
            </a:r>
            <a:r>
              <a:rPr lang="en-US" sz="2400" b="1" dirty="0" smtClean="0">
                <a:latin typeface="Arial Rounded MT Bold" pitchFamily="34" charset="0"/>
              </a:rPr>
              <a:t> generally occurs in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buffaloes in comparison to cattle.</a:t>
            </a:r>
          </a:p>
          <a:p>
            <a:pPr lvl="0" algn="just">
              <a:lnSpc>
                <a:spcPct val="150000"/>
              </a:lnSpc>
            </a:pPr>
            <a:endParaRPr lang="en-US" sz="24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7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41" y="11430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Epidemiology of  </a:t>
            </a:r>
            <a:r>
              <a:rPr lang="en-US" sz="3200" i="1" dirty="0" smtClean="0">
                <a:solidFill>
                  <a:srgbClr val="7030A0"/>
                </a:solidFill>
                <a:latin typeface="Arial Rounded MT Bold" pitchFamily="34" charset="0"/>
              </a:rPr>
              <a:t>Trypanosoma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lvl="0" algn="just"/>
            <a:endParaRPr lang="en-US" sz="3200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lvl="0" algn="just">
              <a:buFont typeface="Courier New" pitchFamily="49" charset="0"/>
              <a:buChar char="o"/>
            </a:pPr>
            <a:r>
              <a:rPr lang="en-US" sz="3200" dirty="0" smtClean="0">
                <a:latin typeface="Arial Rounded MT Bold" pitchFamily="34" charset="0"/>
              </a:rPr>
              <a:t>     Worldwide  infection is reported.</a:t>
            </a:r>
          </a:p>
          <a:p>
            <a:pPr lvl="0" algn="just">
              <a:buFont typeface="Courier New" pitchFamily="49" charset="0"/>
              <a:buChar char="o"/>
            </a:pPr>
            <a:endParaRPr lang="en-US" sz="3200" dirty="0" smtClean="0">
              <a:latin typeface="Arial Rounded MT Bold" pitchFamily="34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3200" b="1" dirty="0" smtClean="0">
                <a:latin typeface="Arial Rounded MT Bold" pitchFamily="34" charset="0"/>
              </a:rPr>
              <a:t>In India, </a:t>
            </a:r>
            <a:r>
              <a:rPr lang="en-US" sz="3200" b="1" dirty="0" err="1" smtClean="0">
                <a:solidFill>
                  <a:srgbClr val="7030A0"/>
                </a:solidFill>
                <a:latin typeface="Arial Rounded MT Bold" pitchFamily="34" charset="0"/>
              </a:rPr>
              <a:t>surra</a:t>
            </a:r>
            <a:r>
              <a:rPr lang="en-US" sz="3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200" b="1" dirty="0" smtClean="0">
                <a:latin typeface="Arial Rounded MT Bold" pitchFamily="34" charset="0"/>
              </a:rPr>
              <a:t>occurs mostly in post-rainy season (August – October) when the fly breeding is peak and lowest incident in April – May.</a:t>
            </a: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3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Diagnosis of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6248400"/>
          </a:xfrm>
        </p:spPr>
        <p:txBody>
          <a:bodyPr>
            <a:noAutofit/>
          </a:bodyPr>
          <a:lstStyle/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On the basis of history of prevalence of    vectors and herd record etc. </a:t>
            </a:r>
          </a:p>
          <a:p>
            <a:pPr marL="457200" lvl="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Microscopic 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examination-  </a:t>
            </a:r>
            <a:r>
              <a:rPr lang="en-US" sz="2400" dirty="0" smtClean="0">
                <a:latin typeface="Arial Black" pitchFamily="34" charset="0"/>
              </a:rPr>
              <a:t>blood sample should be  collected   from the suspected animals at the of pyrexia. Various methods like-</a:t>
            </a:r>
          </a:p>
          <a:p>
            <a:pPr marL="571500" lvl="0" indent="-571500" algn="just"/>
            <a:r>
              <a:rPr lang="en-US" sz="2800" dirty="0" smtClean="0">
                <a:latin typeface="Arial Black" pitchFamily="34" charset="0"/>
              </a:rPr>
              <a:t>         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i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. Wet blood smear examination-  </a:t>
            </a:r>
            <a:r>
              <a:rPr lang="en-US" sz="2400" dirty="0" smtClean="0">
                <a:latin typeface="Arial Black" pitchFamily="34" charset="0"/>
              </a:rPr>
              <a:t>for  diagnosis of living trypanosomes .</a:t>
            </a:r>
          </a:p>
          <a:p>
            <a:pPr lvl="0" algn="just">
              <a:buFont typeface="Wingdings" pitchFamily="2" charset="2"/>
              <a:buChar char="v"/>
            </a:pPr>
            <a:endParaRPr lang="en-US" sz="2800" dirty="0" smtClean="0">
              <a:latin typeface="Arial Black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r>
              <a:rPr lang="en-US" sz="3200" dirty="0" smtClean="0">
                <a:latin typeface="Arial Rounded MT Bold" pitchFamily="34" charset="0"/>
              </a:rPr>
              <a:t>   </a:t>
            </a:r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7" name="Picture 6" descr="File:Trypanosoma-evansi.jpg - Wikimedia Common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668" y="3707614"/>
            <a:ext cx="4841875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own Arrow 7"/>
          <p:cNvSpPr/>
          <p:nvPr/>
        </p:nvSpPr>
        <p:spPr>
          <a:xfrm>
            <a:off x="4901784" y="3583980"/>
            <a:ext cx="75975" cy="5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91211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Diagnosis of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9144000" cy="6248400"/>
          </a:xfrm>
        </p:spPr>
        <p:txBody>
          <a:bodyPr>
            <a:noAutofit/>
          </a:bodyPr>
          <a:lstStyle/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Blood sample  should be collected in </a:t>
            </a:r>
            <a:r>
              <a:rPr lang="en-US" sz="2400" b="1" dirty="0" err="1" smtClean="0">
                <a:latin typeface="Arial Black" pitchFamily="34" charset="0"/>
              </a:rPr>
              <a:t>Alsever’s</a:t>
            </a:r>
            <a:r>
              <a:rPr lang="en-US" sz="2400" b="1" dirty="0" smtClean="0">
                <a:latin typeface="Arial Black" pitchFamily="34" charset="0"/>
              </a:rPr>
              <a:t> solution if diagnosis  to be delayed .</a:t>
            </a:r>
          </a:p>
          <a:p>
            <a:pPr lvl="0" algn="just"/>
            <a:endParaRPr lang="en-US" sz="2400" b="1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lvl="0" algn="just"/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</a:rPr>
              <a:t>Alsever’s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 solution Composition-</a:t>
            </a:r>
          </a:p>
          <a:p>
            <a:pPr lvl="0" algn="just"/>
            <a:r>
              <a:rPr lang="en-US" sz="2400" b="1" dirty="0" smtClean="0">
                <a:latin typeface="Arial Black" pitchFamily="34" charset="0"/>
              </a:rPr>
              <a:t>                         Dextrose- 2.05 %</a:t>
            </a:r>
          </a:p>
          <a:p>
            <a:pPr lvl="0" algn="just"/>
            <a:r>
              <a:rPr lang="en-US" sz="2400" b="1" dirty="0" smtClean="0">
                <a:latin typeface="Arial Black" pitchFamily="34" charset="0"/>
              </a:rPr>
              <a:t>                        Sodium citrate – 0.8 %</a:t>
            </a:r>
          </a:p>
          <a:p>
            <a:pPr lvl="0" algn="just"/>
            <a:r>
              <a:rPr lang="en-US" sz="2400" b="1" dirty="0" smtClean="0">
                <a:latin typeface="Arial Black" pitchFamily="34" charset="0"/>
              </a:rPr>
              <a:t>                       Citric acid – 0.055%</a:t>
            </a:r>
          </a:p>
          <a:p>
            <a:pPr lvl="0" algn="just"/>
            <a:r>
              <a:rPr lang="en-US" sz="2400" b="1" dirty="0" smtClean="0">
                <a:latin typeface="Arial Black" pitchFamily="34" charset="0"/>
              </a:rPr>
              <a:t>                      Sodium chloride – 0.42 %</a:t>
            </a: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r>
              <a:rPr lang="en-US" sz="3200" dirty="0" smtClean="0">
                <a:latin typeface="Arial Rounded MT Bold" pitchFamily="34" charset="0"/>
              </a:rPr>
              <a:t>   </a:t>
            </a:r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5" name="Picture 4" descr="PA230037"/>
          <p:cNvPicPr>
            <a:picLocks noChangeAspect="1" noChangeArrowheads="1"/>
          </p:cNvPicPr>
          <p:nvPr/>
        </p:nvPicPr>
        <p:blipFill>
          <a:blip r:embed="rId2" cstate="print"/>
          <a:srcRect l="4411"/>
          <a:stretch>
            <a:fillRect/>
          </a:stretch>
        </p:blipFill>
        <p:spPr>
          <a:xfrm>
            <a:off x="1752600" y="4419600"/>
            <a:ext cx="4419600" cy="2438400"/>
          </a:xfrm>
          <a:prstGeom prst="rect">
            <a:avLst/>
          </a:prstGeom>
          <a:noFill/>
        </p:spPr>
      </p:pic>
      <p:sp>
        <p:nvSpPr>
          <p:cNvPr id="6" name="Down Arrow 5"/>
          <p:cNvSpPr/>
          <p:nvPr/>
        </p:nvSpPr>
        <p:spPr>
          <a:xfrm>
            <a:off x="4876800" y="4191000"/>
            <a:ext cx="76200" cy="16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0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Diagnosis of 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6248400" cy="5867400"/>
          </a:xfrm>
        </p:spPr>
        <p:txBody>
          <a:bodyPr>
            <a:noAutofit/>
          </a:bodyPr>
          <a:lstStyle/>
          <a:p>
            <a:pPr lvl="0" algn="just"/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Dry blood smear examination- </a:t>
            </a:r>
            <a:r>
              <a:rPr lang="en-US" sz="2400" dirty="0" smtClean="0">
                <a:latin typeface="Arial Black" pitchFamily="34" charset="0"/>
              </a:rPr>
              <a:t>both thin and thick ( in light infection) smears are prepared and stained with Giemsa or Leishman stain to detect trypanosomes.</a:t>
            </a: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Black" pitchFamily="34" charset="0"/>
            </a:endParaRPr>
          </a:p>
          <a:p>
            <a:pPr lvl="0" algn="just"/>
            <a:endParaRPr lang="en-US" sz="2400" dirty="0" smtClean="0">
              <a:latin typeface="Arial Black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Quantitative buffy coat (QBC) method - </a:t>
            </a:r>
            <a:r>
              <a:rPr lang="en-US" sz="2400" dirty="0" smtClean="0">
                <a:latin typeface="Arial Black" pitchFamily="34" charset="0"/>
              </a:rPr>
              <a:t>Trypanosomes are detected on the surface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of buffy coat or W.B.C. layer.</a:t>
            </a: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r>
              <a:rPr lang="en-US" sz="3200" dirty="0" smtClean="0">
                <a:latin typeface="Arial Rounded MT Bold" pitchFamily="34" charset="0"/>
              </a:rPr>
              <a:t>   </a:t>
            </a:r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1026" name="Picture 2" descr="G:\Trypanosoma\300px-Trypanosoma_sp._PHIL_613_l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2362200"/>
            <a:ext cx="2667000" cy="25908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99725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u="sng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Diagnosis of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Autofit/>
          </a:bodyPr>
          <a:lstStyle/>
          <a:p>
            <a:pPr lvl="0" algn="just"/>
            <a:endParaRPr lang="en-US" sz="2800" b="1" dirty="0" smtClean="0">
              <a:latin typeface="Arial Black" pitchFamily="34" charset="0"/>
            </a:endParaRPr>
          </a:p>
          <a:p>
            <a:pPr lvl="0" algn="just"/>
            <a:r>
              <a:rPr lang="en-US" sz="2800" b="1" dirty="0" smtClean="0">
                <a:latin typeface="Arial Black" pitchFamily="34" charset="0"/>
              </a:rPr>
              <a:t>Animal inoculation method-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0.5 </a:t>
            </a:r>
            <a:r>
              <a:rPr lang="en-US" sz="2400" dirty="0">
                <a:solidFill>
                  <a:srgbClr val="0070C0"/>
                </a:solidFill>
                <a:latin typeface="Arial Black" pitchFamily="34" charset="0"/>
              </a:rPr>
              <a:t>ml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suspected blood inoculated intraperitoneally  in laboratory animals like albino mice to diagnosis of latent or sub-clinical infection  of trypanosomes.</a:t>
            </a:r>
          </a:p>
          <a:p>
            <a:pPr lvl="0" algn="just"/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In positive case, the trypanosomes will be found of  2-3 days  post-inoculation in the blood  of albino mice. </a:t>
            </a:r>
          </a:p>
          <a:p>
            <a:pPr lvl="0" algn="just"/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   </a:t>
            </a:r>
            <a:endParaRPr lang="en-US" sz="2400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8" y="4763762"/>
            <a:ext cx="2908112" cy="20942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622" y="5307680"/>
            <a:ext cx="2395936" cy="719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558" y="4272226"/>
            <a:ext cx="2819400" cy="238125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089400" y="6653476"/>
            <a:ext cx="2057400" cy="204524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1241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Diagnosis of 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lvl="0" algn="just"/>
            <a:r>
              <a:rPr lang="en-US" sz="3200" dirty="0" smtClean="0">
                <a:latin typeface="Arial Black" pitchFamily="34" charset="0"/>
              </a:rPr>
              <a:t>Chemical test-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err="1" smtClean="0">
                <a:solidFill>
                  <a:srgbClr val="00B0F0"/>
                </a:solidFill>
                <a:latin typeface="Arial Black" pitchFamily="34" charset="0"/>
              </a:rPr>
              <a:t>Stilbamidine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 test-  </a:t>
            </a:r>
            <a:r>
              <a:rPr lang="en-US" sz="2400" dirty="0" smtClean="0">
                <a:latin typeface="Arial Black" pitchFamily="34" charset="0"/>
              </a:rPr>
              <a:t>in this method, 0.3% solution of </a:t>
            </a:r>
            <a:r>
              <a:rPr lang="en-US" sz="2400" dirty="0" err="1" smtClean="0">
                <a:latin typeface="Arial Black" pitchFamily="34" charset="0"/>
              </a:rPr>
              <a:t>stilbamidine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isothionate</a:t>
            </a:r>
            <a:r>
              <a:rPr lang="en-US" sz="2400" dirty="0" smtClean="0">
                <a:latin typeface="Arial Black" pitchFamily="34" charset="0"/>
              </a:rPr>
              <a:t> chemical is  mixed with one  drop of serum of suspected animal. In positive cases,  an opalescence of precipitate  will be  appeared in 1-2 minutes. It is used for </a:t>
            </a:r>
            <a:r>
              <a:rPr lang="en-US" sz="2400" u="sng" dirty="0" smtClean="0">
                <a:latin typeface="Arial Black" pitchFamily="34" charset="0"/>
              </a:rPr>
              <a:t>bovine</a:t>
            </a:r>
            <a:r>
              <a:rPr lang="en-US" sz="2400" dirty="0" smtClean="0">
                <a:latin typeface="Arial Black" pitchFamily="34" charset="0"/>
              </a:rPr>
              <a:t> only. 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B050"/>
                </a:solidFill>
                <a:latin typeface="Arial Black" pitchFamily="34" charset="0"/>
              </a:rPr>
              <a:t>Mercuric chloride test-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One drop serum of suspected animal is mixed with 1 ml of mercuric chloride  (1:30000) solution. In positive infection, a white precipitated will be appeared  in a few seconds. It is reliable for </a:t>
            </a:r>
            <a:r>
              <a:rPr lang="en-US" sz="2400" u="sng" dirty="0" smtClean="0">
                <a:solidFill>
                  <a:srgbClr val="0070C0"/>
                </a:solidFill>
                <a:latin typeface="Arial Black" pitchFamily="34" charset="0"/>
              </a:rPr>
              <a:t>camel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only.</a:t>
            </a:r>
          </a:p>
        </p:txBody>
      </p:sp>
    </p:spTree>
    <p:extLst>
      <p:ext uri="{BB962C8B-B14F-4D97-AF65-F5344CB8AC3E}">
        <p14:creationId xmlns:p14="http://schemas.microsoft.com/office/powerpoint/2010/main" val="2146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Rounded MT Bold" pitchFamily="34" charset="0"/>
              </a:rPr>
              <a:t>Diagnosis of 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Rounded MT Bold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lvl="0" algn="just"/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Serological tests - </a:t>
            </a:r>
            <a:r>
              <a:rPr lang="en-US" sz="2800" dirty="0" smtClean="0">
                <a:latin typeface="Arial Black" pitchFamily="34" charset="0"/>
              </a:rPr>
              <a:t>Complement fixation test, Card agglutination test, ELISA, Fluorescent antibody test etc. are  used for the detection of trypanosomes.</a:t>
            </a:r>
          </a:p>
          <a:p>
            <a:pPr lvl="0" algn="just">
              <a:buFont typeface="Wingdings" pitchFamily="2" charset="2"/>
              <a:buChar char="v"/>
            </a:pPr>
            <a:endParaRPr lang="en-US" sz="2400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lvl="0" algn="just"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Molecular test-   </a:t>
            </a:r>
            <a:r>
              <a:rPr lang="en-US" sz="2800" dirty="0" smtClean="0">
                <a:latin typeface="Arial Black" pitchFamily="34" charset="0"/>
              </a:rPr>
              <a:t>Polymerase chain reaction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(PCR) </a:t>
            </a:r>
            <a:r>
              <a:rPr lang="en-US" sz="2800" dirty="0" smtClean="0">
                <a:latin typeface="Arial Black" pitchFamily="34" charset="0"/>
              </a:rPr>
              <a:t>is now -a -days more reliable and sensitive test.</a:t>
            </a:r>
          </a:p>
        </p:txBody>
      </p:sp>
    </p:spTree>
    <p:extLst>
      <p:ext uri="{BB962C8B-B14F-4D97-AF65-F5344CB8AC3E}">
        <p14:creationId xmlns:p14="http://schemas.microsoft.com/office/powerpoint/2010/main" val="37139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Treatment of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6324600" cy="5791200"/>
          </a:xfrm>
        </p:spPr>
        <p:txBody>
          <a:bodyPr>
            <a:noAutofit/>
          </a:bodyPr>
          <a:lstStyle/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Combination of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Quinapyramine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chloride </a:t>
            </a:r>
            <a:r>
              <a:rPr lang="en-US" sz="2800" dirty="0" smtClean="0">
                <a:latin typeface="Arial Black" pitchFamily="34" charset="0"/>
              </a:rPr>
              <a:t>–</a:t>
            </a: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      1.0 g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Prophylactic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) </a:t>
            </a:r>
            <a:r>
              <a:rPr lang="en-US" sz="2800" dirty="0" smtClean="0">
                <a:latin typeface="Arial Black" pitchFamily="34" charset="0"/>
              </a:rPr>
              <a:t>+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Q. Sulphate –</a:t>
            </a:r>
            <a:r>
              <a:rPr lang="en-US" sz="2800" dirty="0" smtClean="0">
                <a:latin typeface="Arial Black" pitchFamily="34" charset="0"/>
              </a:rPr>
              <a:t> 1.5 g 	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(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Curative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) </a:t>
            </a:r>
            <a:r>
              <a:rPr lang="en-US" sz="2800" dirty="0" smtClean="0">
                <a:latin typeface="Arial Black" pitchFamily="34" charset="0"/>
              </a:rPr>
              <a:t>@ 0.025 ml/kg. b. wt.  Through S/C is drug of choice.  A single injection 	gives protection up to 70 days. </a:t>
            </a:r>
          </a:p>
          <a:p>
            <a:pPr marL="514350" indent="-51435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Diminazene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aceturate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en-US" sz="2800" dirty="0" smtClean="0">
                <a:latin typeface="Arial Black" pitchFamily="34" charset="0"/>
              </a:rPr>
              <a:t>it is used as curative @ 3.5 mg/kg body weight S/C or I/M or I/V.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Rounded MT Bold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4" name="Picture 3" descr="F:\triqu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066800"/>
            <a:ext cx="2438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:\download (4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810000"/>
            <a:ext cx="2438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15695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Treatment of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 algn="just"/>
            <a:endParaRPr lang="en-US" sz="2400" dirty="0" smtClean="0">
              <a:latin typeface="Arial Rounded MT Bold" pitchFamily="34" charset="0"/>
            </a:endParaRPr>
          </a:p>
          <a:p>
            <a:pPr algn="just"/>
            <a:r>
              <a:rPr lang="en-US" sz="2800" dirty="0" smtClean="0">
                <a:latin typeface="Arial Black" pitchFamily="34" charset="0"/>
              </a:rPr>
              <a:t>3.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Isometamidium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chloride – </a:t>
            </a:r>
            <a:r>
              <a:rPr lang="en-US" sz="2800" dirty="0" smtClean="0">
                <a:latin typeface="Arial Black" pitchFamily="34" charset="0"/>
              </a:rPr>
              <a:t>0.5 (curative) -    1 mg/kg (prophylactic) body weight deep I/m.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Quinapyramine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chloride and </a:t>
            </a:r>
            <a:r>
              <a:rPr lang="en-US" sz="2800" dirty="0" err="1" smtClean="0">
                <a:latin typeface="Arial Black" pitchFamily="34" charset="0"/>
              </a:rPr>
              <a:t>Isometamidium</a:t>
            </a:r>
            <a:r>
              <a:rPr lang="en-US" sz="2800" dirty="0" smtClean="0">
                <a:latin typeface="Arial Black" pitchFamily="34" charset="0"/>
              </a:rPr>
              <a:t> chloride  work as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chemoprophylaxis.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algn="just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Supportive therapy - </a:t>
            </a:r>
          </a:p>
          <a:p>
            <a:pPr lvl="0" algn="just"/>
            <a:r>
              <a:rPr lang="en-US" sz="2800" dirty="0" smtClean="0">
                <a:latin typeface="Arial Black" pitchFamily="34" charset="0"/>
              </a:rPr>
              <a:t>                 Administration of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25% dextrose solution </a:t>
            </a:r>
            <a:r>
              <a:rPr lang="en-US" sz="2800" dirty="0" smtClean="0">
                <a:latin typeface="Arial Black" pitchFamily="34" charset="0"/>
              </a:rPr>
              <a:t>is recommended as a supportive therapy because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trypanosomosis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produce hypoglycemia.</a:t>
            </a:r>
          </a:p>
          <a:p>
            <a:pPr algn="just"/>
            <a:endParaRPr lang="en-US" sz="2800" dirty="0" smtClean="0">
              <a:latin typeface="Arial Black" pitchFamily="34" charset="0"/>
            </a:endParaRPr>
          </a:p>
          <a:p>
            <a:pPr lvl="0" algn="just"/>
            <a:endParaRPr lang="en-US" sz="28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1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u="sng" dirty="0" smtClean="0">
                <a:solidFill>
                  <a:srgbClr val="7030A0"/>
                </a:solidFill>
                <a:latin typeface="Arial Rounded MT Bold" pitchFamily="34" charset="0"/>
              </a:rPr>
              <a:t>Family: </a:t>
            </a:r>
            <a:r>
              <a:rPr lang="en-US" sz="3200" u="sng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Trypanosomatidae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162800" cy="6400800"/>
          </a:xfrm>
        </p:spPr>
        <p:txBody>
          <a:bodyPr>
            <a:normAutofit/>
          </a:bodyPr>
          <a:lstStyle/>
          <a:p>
            <a:pPr lvl="1" algn="just">
              <a:lnSpc>
                <a:spcPct val="120000"/>
              </a:lnSpc>
            </a:pPr>
            <a:endParaRPr lang="en-US" sz="2000" dirty="0" smtClean="0"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Rounded MT Bold" pitchFamily="34" charset="0"/>
              </a:rPr>
              <a:t>iii. </a:t>
            </a:r>
            <a:r>
              <a:rPr lang="en-US" sz="2400" b="1" dirty="0" err="1" smtClean="0">
                <a:solidFill>
                  <a:srgbClr val="7030A0"/>
                </a:solidFill>
                <a:latin typeface="Arial Rounded MT Bold" pitchFamily="34" charset="0"/>
              </a:rPr>
              <a:t>Promastigote</a:t>
            </a:r>
            <a:r>
              <a:rPr lang="en-US" sz="2400" b="1" dirty="0" smtClean="0">
                <a:solidFill>
                  <a:srgbClr val="7030A0"/>
                </a:solidFill>
                <a:latin typeface="Arial Rounded MT Bold" pitchFamily="34" charset="0"/>
              </a:rPr>
              <a:t> stage </a:t>
            </a:r>
            <a:r>
              <a:rPr lang="en-US" sz="2400" b="1" dirty="0" smtClean="0">
                <a:latin typeface="Arial Rounded MT Bold" pitchFamily="34" charset="0"/>
              </a:rPr>
              <a:t>(</a:t>
            </a:r>
            <a:r>
              <a:rPr lang="en-US" sz="2400" b="1" dirty="0" err="1" smtClean="0">
                <a:latin typeface="Arial Rounded MT Bold" pitchFamily="34" charset="0"/>
              </a:rPr>
              <a:t>Leptomonad</a:t>
            </a:r>
            <a:r>
              <a:rPr lang="en-US" sz="2400" b="1" dirty="0" smtClean="0">
                <a:latin typeface="Arial Rounded MT Bold" pitchFamily="34" charset="0"/>
              </a:rPr>
              <a:t> stage): </a:t>
            </a:r>
            <a:r>
              <a:rPr lang="en-US" sz="2400" b="1" dirty="0" err="1" smtClean="0">
                <a:latin typeface="Arial Rounded MT Bold" pitchFamily="34" charset="0"/>
              </a:rPr>
              <a:t>Kinetoplast</a:t>
            </a:r>
            <a:r>
              <a:rPr lang="en-US" sz="2400" b="1" dirty="0" smtClean="0">
                <a:latin typeface="Arial Rounded MT Bold" pitchFamily="34" charset="0"/>
              </a:rPr>
              <a:t> present at the anterior tip of the body, 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U.B. absent </a:t>
            </a:r>
            <a:r>
              <a:rPr lang="en-US" sz="2400" b="1" dirty="0" smtClean="0">
                <a:latin typeface="Arial Rounded MT Bold" pitchFamily="34" charset="0"/>
              </a:rPr>
              <a:t>and found in arthropods or plants.</a:t>
            </a:r>
          </a:p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Rounded MT Bold" pitchFamily="34" charset="0"/>
              </a:rPr>
              <a:t>iv. </a:t>
            </a:r>
            <a:r>
              <a:rPr lang="en-US" sz="2400" b="1" dirty="0" err="1" smtClean="0">
                <a:solidFill>
                  <a:srgbClr val="7030A0"/>
                </a:solidFill>
                <a:latin typeface="Arial Rounded MT Bold" pitchFamily="34" charset="0"/>
              </a:rPr>
              <a:t>Amastigote</a:t>
            </a:r>
            <a:r>
              <a:rPr lang="en-US" sz="2400" b="1" dirty="0" smtClean="0">
                <a:solidFill>
                  <a:srgbClr val="7030A0"/>
                </a:solidFill>
                <a:latin typeface="Arial Rounded MT Bold" pitchFamily="34" charset="0"/>
              </a:rPr>
              <a:t> stage </a:t>
            </a:r>
            <a:r>
              <a:rPr lang="en-US" sz="2400" b="1" dirty="0" smtClean="0">
                <a:latin typeface="Arial Rounded MT Bold" pitchFamily="34" charset="0"/>
              </a:rPr>
              <a:t>(</a:t>
            </a:r>
            <a:r>
              <a:rPr lang="en-US" sz="2400" b="1" dirty="0" err="1" smtClean="0">
                <a:latin typeface="Arial Rounded MT Bold" pitchFamily="34" charset="0"/>
              </a:rPr>
              <a:t>Leishmania</a:t>
            </a:r>
            <a:r>
              <a:rPr lang="en-US" sz="2400" b="1" dirty="0" smtClean="0">
                <a:latin typeface="Arial Rounded MT Bold" pitchFamily="34" charset="0"/>
              </a:rPr>
              <a:t> stage): Rounded, </a:t>
            </a:r>
            <a:r>
              <a:rPr lang="en-US" sz="2400" b="1" dirty="0" err="1" smtClean="0">
                <a:latin typeface="Arial Rounded MT Bold" pitchFamily="34" charset="0"/>
              </a:rPr>
              <a:t>Kinetoplast</a:t>
            </a:r>
            <a:r>
              <a:rPr lang="en-US" sz="2400" b="1" dirty="0" smtClean="0">
                <a:latin typeface="Arial Rounded MT Bold" pitchFamily="34" charset="0"/>
              </a:rPr>
              <a:t> present at right angles to the nucleus and found in 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vertebrate and arthropods. </a:t>
            </a:r>
          </a:p>
          <a:p>
            <a:pPr marL="514350" lvl="0" indent="-514350" algn="just">
              <a:lnSpc>
                <a:spcPct val="120000"/>
              </a:lnSpc>
            </a:pPr>
            <a:r>
              <a:rPr lang="en-US" sz="2400" b="1" dirty="0" smtClean="0">
                <a:latin typeface="Arial Rounded MT Bold" pitchFamily="34" charset="0"/>
              </a:rPr>
              <a:t>Out of 4- developmental stages, only 1-2 stages are found in the life-cycle of parasite.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>
              <a:latin typeface="Arial Rounded MT Bold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5562" y="0"/>
            <a:ext cx="1468438" cy="35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038600"/>
            <a:ext cx="14890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08579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Control of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evansi</a:t>
            </a:r>
            <a:endParaRPr lang="en-US" sz="36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7239000" cy="5791200"/>
          </a:xfrm>
        </p:spPr>
        <p:txBody>
          <a:bodyPr>
            <a:noAutofit/>
          </a:bodyPr>
          <a:lstStyle/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By using chemoprophylaxis drugs like </a:t>
            </a:r>
            <a:r>
              <a:rPr lang="en-US" sz="2400" dirty="0" err="1" smtClean="0">
                <a:solidFill>
                  <a:srgbClr val="FF0000"/>
                </a:solidFill>
                <a:latin typeface="Arial Black" pitchFamily="34" charset="0"/>
              </a:rPr>
              <a:t>Isometamidium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 chloride </a:t>
            </a:r>
            <a:r>
              <a:rPr lang="en-US" sz="2400" dirty="0" smtClean="0">
                <a:latin typeface="Arial Black" pitchFamily="34" charset="0"/>
              </a:rPr>
              <a:t>and  </a:t>
            </a:r>
            <a:r>
              <a:rPr lang="en-US" sz="2400" dirty="0" err="1" smtClean="0">
                <a:solidFill>
                  <a:srgbClr val="FF0000"/>
                </a:solidFill>
                <a:latin typeface="Arial Black" pitchFamily="34" charset="0"/>
              </a:rPr>
              <a:t>Quinapyramine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 chloride </a:t>
            </a:r>
            <a:r>
              <a:rPr lang="en-US" sz="2400" dirty="0" smtClean="0">
                <a:latin typeface="Arial Black" pitchFamily="34" charset="0"/>
              </a:rPr>
              <a:t>in endemic areas before onset of rainy season</a:t>
            </a:r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..</a:t>
            </a:r>
            <a:endParaRPr lang="en-US" sz="24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By controlling vector-  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Vector like </a:t>
            </a:r>
            <a:r>
              <a:rPr lang="en-US" sz="2400" i="1" dirty="0" err="1" smtClean="0">
                <a:solidFill>
                  <a:srgbClr val="00B0F0"/>
                </a:solidFill>
                <a:latin typeface="Arial Black" pitchFamily="34" charset="0"/>
              </a:rPr>
              <a:t>Tabanus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  fly etc. can be controlled by destroying their breeding ground, using insecticides in and around animal shed, proper disposal of </a:t>
            </a:r>
            <a:r>
              <a:rPr lang="en-US" sz="2400" dirty="0" err="1" smtClean="0">
                <a:solidFill>
                  <a:srgbClr val="00B0F0"/>
                </a:solidFill>
                <a:latin typeface="Arial Black" pitchFamily="34" charset="0"/>
              </a:rPr>
              <a:t>faeces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 etc.</a:t>
            </a:r>
            <a:endParaRPr lang="en-US" sz="24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By developing genetically resistant breed like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N’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Dama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cattle  which is a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trypanotolerant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breed.</a:t>
            </a:r>
            <a:r>
              <a:rPr lang="en-US" sz="2400" dirty="0" smtClean="0">
                <a:solidFill>
                  <a:srgbClr val="FFFF00"/>
                </a:solidFill>
                <a:latin typeface="Arial Rounded MT Bold" pitchFamily="34" charset="0"/>
              </a:rPr>
              <a:t>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363" y="3276601"/>
            <a:ext cx="181363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20665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lvl="0" algn="ctr"/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equiperdum</a:t>
            </a:r>
            <a:r>
              <a:rPr lang="en-US" sz="3200" i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n-US" sz="3200" i="1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en-US" sz="3200" i="1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Final hosts- </a:t>
            </a:r>
            <a:r>
              <a:rPr lang="en-US" sz="2400" dirty="0" smtClean="0">
                <a:latin typeface="Arial Black" pitchFamily="34" charset="0"/>
              </a:rPr>
              <a:t>Horse and Donkey.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Transmission-</a:t>
            </a:r>
            <a:r>
              <a:rPr lang="en-US" sz="24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It is transmitted mechanically by</a:t>
            </a:r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400" u="sng" dirty="0" smtClean="0">
                <a:latin typeface="Arial Black" pitchFamily="34" charset="0"/>
              </a:rPr>
              <a:t>coitus. </a:t>
            </a:r>
          </a:p>
          <a:p>
            <a:pPr lvl="0" algn="just">
              <a:lnSpc>
                <a:spcPct val="150000"/>
              </a:lnSpc>
            </a:pPr>
            <a:endParaRPr lang="en-US" sz="2400" b="1" dirty="0" smtClean="0"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968" y="3436242"/>
            <a:ext cx="5688632" cy="3421758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041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lvl="0" algn="ctr"/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equiperdum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2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Disease-</a:t>
            </a:r>
            <a:r>
              <a:rPr lang="en-US" sz="2400" dirty="0" smtClean="0">
                <a:latin typeface="Arial Black" pitchFamily="34" charset="0"/>
              </a:rPr>
              <a:t> It caused venereal disease called </a:t>
            </a:r>
            <a:r>
              <a:rPr lang="en-US" sz="2400" b="1" u="sng" dirty="0" smtClean="0">
                <a:latin typeface="Arial Black" pitchFamily="34" charset="0"/>
              </a:rPr>
              <a:t>Dourine.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u="sng" dirty="0" smtClean="0">
                <a:solidFill>
                  <a:srgbClr val="92D050"/>
                </a:solidFill>
                <a:latin typeface="Arial Black" pitchFamily="34" charset="0"/>
              </a:rPr>
              <a:t>Dourine</a:t>
            </a:r>
            <a:r>
              <a:rPr lang="en-US" sz="2400" b="1" dirty="0" smtClean="0">
                <a:solidFill>
                  <a:srgbClr val="92D050"/>
                </a:solidFill>
                <a:latin typeface="Arial Black" pitchFamily="34" charset="0"/>
              </a:rPr>
              <a:t> term is derived from Arabic word which means “unclean”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Disease is prevalent in Africa, America, Russia and    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    in the parts of Asia.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Dourine disease is now eradicated from India.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lvl="0" algn="ctr"/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equiperdum</a:t>
            </a:r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2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Disease occurs in three phases- 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r>
              <a:rPr lang="en-US" sz="2400" b="1" baseline="30000" dirty="0" smtClean="0">
                <a:solidFill>
                  <a:srgbClr val="FF0000"/>
                </a:solidFill>
                <a:latin typeface="Arial Black" pitchFamily="34" charset="0"/>
              </a:rPr>
              <a:t>st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 phase ( Stage of </a:t>
            </a:r>
            <a:r>
              <a:rPr lang="en-US" sz="2400" b="1" dirty="0" err="1" smtClean="0">
                <a:solidFill>
                  <a:srgbClr val="FF0000"/>
                </a:solidFill>
                <a:latin typeface="Arial Black" pitchFamily="34" charset="0"/>
              </a:rPr>
              <a:t>oedema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) - </a:t>
            </a:r>
            <a:r>
              <a:rPr lang="en-US" sz="2400" b="1" dirty="0" smtClean="0">
                <a:latin typeface="Arial Black" pitchFamily="34" charset="0"/>
              </a:rPr>
              <a:t>swelling and </a:t>
            </a:r>
            <a:r>
              <a:rPr lang="en-US" sz="2400" b="1" dirty="0" err="1" smtClean="0">
                <a:latin typeface="Arial Black" pitchFamily="34" charset="0"/>
              </a:rPr>
              <a:t>oedema</a:t>
            </a:r>
            <a:r>
              <a:rPr lang="en-US" sz="2400" b="1" dirty="0" smtClean="0">
                <a:latin typeface="Arial Black" pitchFamily="34" charset="0"/>
              </a:rPr>
              <a:t> of penis, scrotum, prepuce and surrounding skin in  stallion. In mare ,  profuse fluid discharge  is detected.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r>
              <a:rPr lang="en-US" sz="2400" b="1" baseline="30000" dirty="0" smtClean="0">
                <a:solidFill>
                  <a:srgbClr val="FF0000"/>
                </a:solidFill>
                <a:latin typeface="Arial Black" pitchFamily="34" charset="0"/>
              </a:rPr>
              <a:t>nd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 phase (Urticarial phase) – </a:t>
            </a:r>
            <a:r>
              <a:rPr lang="en-US" sz="2400" b="1" dirty="0" smtClean="0">
                <a:latin typeface="Arial Black" pitchFamily="34" charset="0"/>
              </a:rPr>
              <a:t>develop  </a:t>
            </a:r>
            <a:r>
              <a:rPr lang="en-US" sz="2400" dirty="0" err="1" smtClean="0">
                <a:latin typeface="Arial Black" pitchFamily="34" charset="0"/>
              </a:rPr>
              <a:t>oedematous</a:t>
            </a:r>
            <a:r>
              <a:rPr lang="en-US" sz="2400" dirty="0" smtClean="0">
                <a:latin typeface="Arial Black" pitchFamily="34" charset="0"/>
              </a:rPr>
              <a:t> plaques </a:t>
            </a:r>
            <a:r>
              <a:rPr lang="en-US" sz="2400" b="1" dirty="0" smtClean="0">
                <a:latin typeface="Arial Black" pitchFamily="34" charset="0"/>
              </a:rPr>
              <a:t>of 2-5 cm in diameter </a:t>
            </a:r>
            <a:r>
              <a:rPr lang="en-US" sz="2400" dirty="0" smtClean="0">
                <a:latin typeface="Arial Black" pitchFamily="34" charset="0"/>
              </a:rPr>
              <a:t>under the skin known as  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Doller spots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because  it appear as a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silver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doller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had inserted under the skin.</a:t>
            </a:r>
          </a:p>
        </p:txBody>
      </p:sp>
    </p:spTree>
    <p:extLst>
      <p:ext uri="{BB962C8B-B14F-4D97-AF65-F5344CB8AC3E}">
        <p14:creationId xmlns:p14="http://schemas.microsoft.com/office/powerpoint/2010/main" val="135165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equiperdum</a:t>
            </a:r>
            <a:r>
              <a:rPr lang="en-US" sz="2800" dirty="0" smtClean="0">
                <a:solidFill>
                  <a:srgbClr val="7030A0"/>
                </a:solidFill>
                <a:latin typeface="Arial Rounded MT Bold" pitchFamily="34" charset="0"/>
              </a:rPr>
              <a:t/>
            </a:r>
            <a:br>
              <a:rPr lang="en-US" sz="2800" dirty="0" smtClean="0">
                <a:solidFill>
                  <a:srgbClr val="7030A0"/>
                </a:solidFill>
                <a:latin typeface="Arial Rounded MT Bold" pitchFamily="34" charset="0"/>
              </a:rPr>
            </a:br>
            <a:endParaRPr lang="en-US" sz="2800" dirty="0" smtClean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>
            <a:noAutofit/>
          </a:bodyPr>
          <a:lstStyle/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r>
              <a:rPr lang="en-US" sz="2800" baseline="30000" dirty="0" smtClean="0">
                <a:solidFill>
                  <a:srgbClr val="FF0000"/>
                </a:solidFill>
                <a:latin typeface="Arial Black" pitchFamily="34" charset="0"/>
              </a:rPr>
              <a:t>rd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phase ( Stage of paralysis) – </a:t>
            </a:r>
            <a:r>
              <a:rPr lang="en-US" sz="2800" dirty="0" smtClean="0">
                <a:latin typeface="Arial Black" pitchFamily="34" charset="0"/>
              </a:rPr>
              <a:t>It  is characterized by </a:t>
            </a:r>
            <a:r>
              <a:rPr lang="en-US" sz="2800" dirty="0" err="1" smtClean="0">
                <a:latin typeface="Arial Black" pitchFamily="34" charset="0"/>
              </a:rPr>
              <a:t>anaemia</a:t>
            </a:r>
            <a:r>
              <a:rPr lang="en-US" sz="2800" dirty="0" smtClean="0">
                <a:latin typeface="Arial Black" pitchFamily="34" charset="0"/>
              </a:rPr>
              <a:t>, emaciation, weakness, in-coordination, paralysis and </a:t>
            </a:r>
            <a:r>
              <a:rPr lang="en-US" sz="2800" dirty="0" err="1" smtClean="0">
                <a:latin typeface="Arial Black" pitchFamily="34" charset="0"/>
              </a:rPr>
              <a:t>recumbancy</a:t>
            </a:r>
            <a:r>
              <a:rPr lang="en-US" sz="2800" dirty="0" smtClean="0">
                <a:latin typeface="Arial Black" pitchFamily="34" charset="0"/>
              </a:rPr>
              <a:t> followed by death.</a:t>
            </a:r>
          </a:p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               </a:t>
            </a: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Diagnosis-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On the basis of symptoms  (urticarial swelling) and detection of organisms in the fluid of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genetalia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92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19200"/>
          </a:xfrm>
        </p:spPr>
        <p:txBody>
          <a:bodyPr>
            <a:normAutofit/>
          </a:bodyPr>
          <a:lstStyle/>
          <a:p>
            <a:pPr lvl="0" algn="ctr"/>
            <a:r>
              <a:rPr lang="en-US" sz="36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equiperdum</a:t>
            </a:r>
            <a:r>
              <a:rPr lang="en-US" sz="28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/>
            </a:r>
            <a:br>
              <a:rPr lang="en-US" sz="28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</a:br>
            <a:endParaRPr lang="en-US" sz="2800" i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5943600" cy="58674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Treatment and Control – </a:t>
            </a:r>
          </a:p>
          <a:p>
            <a:pPr lvl="0" algn="just">
              <a:lnSpc>
                <a:spcPct val="150000"/>
              </a:lnSpc>
            </a:pPr>
            <a:endParaRPr lang="en-US" sz="32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Diminazene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aceturate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(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Berenil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) or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Antrycide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Slaughtering of infected horses.</a:t>
            </a:r>
          </a:p>
        </p:txBody>
      </p:sp>
      <p:pic>
        <p:nvPicPr>
          <p:cNvPr id="4" name="Picture 2" descr="C:\Users\ACER\Desktop\hor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3124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19897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lvl="0" algn="ctr"/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Trypanosoma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equinum</a:t>
            </a:r>
            <a: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3600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dirty="0" smtClean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9144000" cy="5638800"/>
          </a:xfrm>
        </p:spPr>
        <p:txBody>
          <a:bodyPr>
            <a:noAutofit/>
          </a:bodyPr>
          <a:lstStyle/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Horse acts as final host and </a:t>
            </a:r>
            <a:r>
              <a:rPr lang="en-US" sz="2800" i="1" dirty="0" err="1" smtClean="0">
                <a:latin typeface="Arial Black" pitchFamily="34" charset="0"/>
              </a:rPr>
              <a:t>Tabanus</a:t>
            </a:r>
            <a:r>
              <a:rPr lang="en-US" sz="2800" i="1" dirty="0" smtClean="0">
                <a:latin typeface="Arial Black" pitchFamily="34" charset="0"/>
              </a:rPr>
              <a:t>  </a:t>
            </a:r>
            <a:r>
              <a:rPr lang="en-US" sz="2800" dirty="0" smtClean="0">
                <a:latin typeface="Arial Black" pitchFamily="34" charset="0"/>
              </a:rPr>
              <a:t>sp. acts as vector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It causes 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Mal de </a:t>
            </a:r>
            <a:r>
              <a:rPr lang="en-US" sz="2800" dirty="0" err="1" smtClean="0">
                <a:solidFill>
                  <a:srgbClr val="00B0F0"/>
                </a:solidFill>
                <a:latin typeface="Arial Black" pitchFamily="34" charset="0"/>
              </a:rPr>
              <a:t>caderas</a:t>
            </a:r>
            <a:r>
              <a:rPr lang="en-US" sz="2800" dirty="0" smtClean="0">
                <a:solidFill>
                  <a:srgbClr val="00B0F0"/>
                </a:solidFill>
                <a:latin typeface="Arial Black" pitchFamily="34" charset="0"/>
              </a:rPr>
              <a:t>  </a:t>
            </a:r>
            <a:r>
              <a:rPr lang="en-US" sz="2800" dirty="0" smtClean="0">
                <a:latin typeface="Arial Black" pitchFamily="34" charset="0"/>
              </a:rPr>
              <a:t>(Weakness of hind quarters) in horse.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Symptom includes staggering gait,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reumbancy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, conjunctivitis and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oedema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in eyelids.</a:t>
            </a:r>
          </a:p>
        </p:txBody>
      </p:sp>
    </p:spTree>
    <p:extLst>
      <p:ext uri="{BB962C8B-B14F-4D97-AF65-F5344CB8AC3E}">
        <p14:creationId xmlns:p14="http://schemas.microsoft.com/office/powerpoint/2010/main" val="188841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9144000" cy="762000"/>
          </a:xfrm>
        </p:spPr>
        <p:txBody>
          <a:bodyPr>
            <a:noAutofit/>
          </a:bodyPr>
          <a:lstStyle/>
          <a:p>
            <a:pPr lvl="0" algn="ctr"/>
            <a: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</a:br>
            <a: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</a:br>
            <a: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</a:br>
            <a: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</a:br>
            <a:r>
              <a:rPr lang="en-US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Special character in Trypanosomes </a:t>
            </a:r>
            <a: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  <a:t/>
            </a:r>
            <a:br>
              <a:rPr lang="en-US" sz="3600" dirty="0" smtClean="0">
                <a:solidFill>
                  <a:srgbClr val="FFC000"/>
                </a:solidFill>
                <a:effectLst/>
                <a:latin typeface="Arial Black" pitchFamily="34" charset="0"/>
              </a:rPr>
            </a:br>
            <a:endParaRPr lang="en-US" sz="3600" dirty="0" smtClean="0">
              <a:solidFill>
                <a:srgbClr val="FFFF00"/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19200"/>
            <a:ext cx="5715000" cy="5638800"/>
          </a:xfrm>
        </p:spPr>
        <p:txBody>
          <a:bodyPr>
            <a:noAutofit/>
          </a:bodyPr>
          <a:lstStyle/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B050"/>
                </a:solidFill>
                <a:latin typeface="Arial Black" pitchFamily="34" charset="0"/>
              </a:rPr>
              <a:t>Trypanosomes   have   antigenic   variation   due   to   variant   surface </a:t>
            </a:r>
            <a:r>
              <a:rPr lang="en-US" sz="2000" dirty="0" err="1" smtClean="0">
                <a:solidFill>
                  <a:srgbClr val="00B050"/>
                </a:solidFill>
                <a:latin typeface="Arial Black" pitchFamily="34" charset="0"/>
              </a:rPr>
              <a:t>glycoproteins</a:t>
            </a:r>
            <a:r>
              <a:rPr lang="en-US" sz="2000" dirty="0" smtClean="0">
                <a:solidFill>
                  <a:srgbClr val="00B050"/>
                </a:solidFill>
                <a:latin typeface="Arial Black" pitchFamily="34" charset="0"/>
              </a:rPr>
              <a:t> (VSG). 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The surface coat of trypanosomes is a 12-15 mm thick layer made up of about 10</a:t>
            </a:r>
            <a:r>
              <a:rPr lang="en-US" sz="2000" baseline="30000" dirty="0" smtClean="0">
                <a:solidFill>
                  <a:srgbClr val="0070C0"/>
                </a:solidFill>
                <a:latin typeface="Arial Black" pitchFamily="34" charset="0"/>
              </a:rPr>
              <a:t>7</a:t>
            </a: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 identical molecules of approximately 60 </a:t>
            </a:r>
            <a:r>
              <a:rPr lang="en-US" sz="2000" dirty="0" err="1" smtClean="0">
                <a:solidFill>
                  <a:srgbClr val="0070C0"/>
                </a:solidFill>
                <a:latin typeface="Arial Black" pitchFamily="34" charset="0"/>
              </a:rPr>
              <a:t>kDa</a:t>
            </a: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  which are closely packed to cover the entire surface. These molecules are </a:t>
            </a:r>
            <a:r>
              <a:rPr lang="en-US" sz="2000" u="sng" dirty="0" smtClean="0">
                <a:solidFill>
                  <a:srgbClr val="0070C0"/>
                </a:solidFill>
                <a:latin typeface="Arial Black" pitchFamily="34" charset="0"/>
              </a:rPr>
              <a:t>variant surface glycoproteins (VSGs)</a:t>
            </a: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endParaRPr lang="en-US" sz="2000" dirty="0" smtClean="0">
              <a:latin typeface="Arial Black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7030A0"/>
                </a:solidFill>
                <a:latin typeface="Arial Black" pitchFamily="34" charset="0"/>
              </a:rPr>
              <a:t>Changing antigenic characters of trypanosomes in vertebrate’s hosts, the development of an effective vaccine against trypanosomes is difficult.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000" dirty="0" smtClean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05400" y="2057400"/>
            <a:ext cx="4648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9589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582922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2546445" y="2967335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IN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en-IN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14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u="sng" dirty="0" smtClean="0">
                <a:solidFill>
                  <a:srgbClr val="7030A0"/>
                </a:solidFill>
                <a:latin typeface="Arial Rounded MT Bold" pitchFamily="34" charset="0"/>
              </a:rPr>
              <a:t>Family: </a:t>
            </a:r>
            <a:r>
              <a:rPr lang="en-US" sz="3200" u="sng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Trypanosomatidae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</a:t>
            </a:r>
            <a:r>
              <a:rPr lang="en-US" sz="2400" b="1" dirty="0" smtClean="0">
                <a:latin typeface="Arial Black" panose="020B0A04020102020204" pitchFamily="34" charset="0"/>
              </a:rPr>
              <a:t>Different stages </a:t>
            </a:r>
            <a:r>
              <a:rPr lang="en-US" sz="2400" b="1" dirty="0">
                <a:latin typeface="Arial Black" panose="020B0A04020102020204" pitchFamily="34" charset="0"/>
              </a:rPr>
              <a:t>of  </a:t>
            </a:r>
            <a:r>
              <a:rPr lang="en-US" sz="2400" b="1" dirty="0" smtClean="0">
                <a:latin typeface="Arial Black" panose="020B0A04020102020204" pitchFamily="34" charset="0"/>
              </a:rPr>
              <a:t>development :</a:t>
            </a:r>
          </a:p>
          <a:p>
            <a:pPr algn="ctr">
              <a:lnSpc>
                <a:spcPct val="120000"/>
              </a:lnSpc>
            </a:pPr>
            <a:endParaRPr lang="en-US" sz="2000" dirty="0" smtClean="0">
              <a:latin typeface="Arial Rounded MT Bold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2000" dirty="0" smtClean="0"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>
              <a:latin typeface="Arial Rounded MT Bold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89" b="1"/>
          <a:stretch/>
        </p:blipFill>
        <p:spPr bwMode="auto">
          <a:xfrm>
            <a:off x="0" y="1134533"/>
            <a:ext cx="9135533" cy="5715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6728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Trypanosoma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IN" sz="2000" b="1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x-none" sz="2000" b="1" dirty="0" smtClean="0">
                <a:latin typeface="Arial Black" panose="020B0A04020102020204" pitchFamily="34" charset="0"/>
              </a:rPr>
              <a:t>Mostly Extracellular  or intercelluler parasites found in blood and tissue fluids except </a:t>
            </a:r>
            <a:r>
              <a:rPr lang="x-none" sz="20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 cruzi</a:t>
            </a:r>
            <a:r>
              <a:rPr lang="x-none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latin typeface="Arial Black" panose="020B0A04020102020204" pitchFamily="34" charset="0"/>
              </a:rPr>
              <a:t>which</a:t>
            </a:r>
            <a:r>
              <a:rPr lang="en-US" sz="20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x-none" sz="2000" b="1" dirty="0" smtClean="0">
                <a:latin typeface="Arial Black" panose="020B0A04020102020204" pitchFamily="34" charset="0"/>
              </a:rPr>
              <a:t>is a intracellular parasites occurs </a:t>
            </a:r>
            <a:r>
              <a:rPr lang="en-US" sz="2000" b="1" dirty="0" smtClean="0">
                <a:latin typeface="Arial Black" panose="020B0A04020102020204" pitchFamily="34" charset="0"/>
              </a:rPr>
              <a:t>	</a:t>
            </a:r>
            <a:r>
              <a:rPr lang="x-none" sz="2000" b="1" dirty="0" smtClean="0">
                <a:latin typeface="Arial Black" panose="020B0A04020102020204" pitchFamily="34" charset="0"/>
              </a:rPr>
              <a:t>within the cells of reticuloendotheilial system and in the cardiac </a:t>
            </a:r>
            <a:r>
              <a:rPr lang="en-US" sz="2000" b="1" dirty="0" smtClean="0">
                <a:latin typeface="Arial Black" panose="020B0A04020102020204" pitchFamily="34" charset="0"/>
              </a:rPr>
              <a:t> </a:t>
            </a:r>
            <a:r>
              <a:rPr lang="x-none" sz="2000" b="1" dirty="0" smtClean="0">
                <a:latin typeface="Arial Black" panose="020B0A04020102020204" pitchFamily="34" charset="0"/>
              </a:rPr>
              <a:t>muscles.</a:t>
            </a:r>
            <a:endParaRPr lang="en-US" sz="2000" b="1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000" b="1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000" b="1" i="1" dirty="0" err="1" smtClean="0">
                <a:latin typeface="Arial Black" panose="020B0A04020102020204" pitchFamily="34" charset="0"/>
              </a:rPr>
              <a:t>Trypanosoma</a:t>
            </a:r>
            <a:r>
              <a:rPr lang="en-US" sz="2000" b="1" i="1" dirty="0" smtClean="0"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latin typeface="Arial Black" panose="020B0A04020102020204" pitchFamily="34" charset="0"/>
              </a:rPr>
              <a:t>species are transmitted from one vertebrate host  to another either </a:t>
            </a:r>
            <a:r>
              <a:rPr lang="en-US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cyclical </a:t>
            </a:r>
            <a:r>
              <a:rPr lang="en-US" sz="2000" b="1" dirty="0" smtClean="0">
                <a:latin typeface="Arial Black" panose="020B0A04020102020204" pitchFamily="34" charset="0"/>
              </a:rPr>
              <a:t>or </a:t>
            </a:r>
            <a:r>
              <a:rPr lang="en-US" sz="20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mechanical</a:t>
            </a:r>
            <a:r>
              <a:rPr lang="en-US" sz="2000" b="1" dirty="0" smtClean="0">
                <a:latin typeface="Arial Black" panose="020B0A04020102020204" pitchFamily="34" charset="0"/>
              </a:rPr>
              <a:t> through blood sucking  arthropods except </a:t>
            </a:r>
            <a:r>
              <a:rPr lang="en-US" sz="2000" b="1" i="1" u="sng" dirty="0" err="1" smtClean="0">
                <a:latin typeface="Arial Black" panose="020B0A04020102020204" pitchFamily="34" charset="0"/>
              </a:rPr>
              <a:t>Trypanosoma</a:t>
            </a:r>
            <a:r>
              <a:rPr lang="en-US" sz="2000" b="1" i="1" u="sng" dirty="0" smtClean="0">
                <a:latin typeface="Arial Black" panose="020B0A04020102020204" pitchFamily="34" charset="0"/>
              </a:rPr>
              <a:t> </a:t>
            </a:r>
            <a:r>
              <a:rPr lang="en-US" sz="2000" b="1" i="1" u="sng" dirty="0" err="1" smtClean="0">
                <a:latin typeface="Arial Black" panose="020B0A04020102020204" pitchFamily="34" charset="0"/>
              </a:rPr>
              <a:t>equiperdum</a:t>
            </a:r>
            <a:r>
              <a:rPr lang="en-US" sz="2000" b="1" i="1" dirty="0" smtClean="0"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latin typeface="Arial Black" panose="020B0A04020102020204" pitchFamily="34" charset="0"/>
              </a:rPr>
              <a:t>which is transmitted during </a:t>
            </a:r>
            <a:r>
              <a:rPr lang="en-US" sz="2000" b="1" u="sng" dirty="0" smtClean="0">
                <a:latin typeface="Arial Black" panose="020B0A04020102020204" pitchFamily="34" charset="0"/>
              </a:rPr>
              <a:t>sexual coitus.</a:t>
            </a: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endParaRPr lang="en-US" sz="2000" b="1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o"/>
            </a:pPr>
            <a:r>
              <a:rPr lang="en-US" sz="20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Sexual process absent and trypanosomes multiply by binary or multiple fission.</a:t>
            </a:r>
          </a:p>
          <a:p>
            <a:pPr lvl="0" algn="just"/>
            <a:endParaRPr lang="en-US" sz="2400" b="1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lvl="0" algn="just"/>
            <a:endParaRPr lang="en-US" sz="2400" b="1" dirty="0" smtClean="0">
              <a:latin typeface="Arial Rounded MT Bold" pitchFamily="34" charset="0"/>
            </a:endParaRPr>
          </a:p>
        </p:txBody>
      </p:sp>
      <p:pic>
        <p:nvPicPr>
          <p:cNvPr id="2050" name="Picture 2" descr="G:\Trypanosoma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533899" y="4347632"/>
            <a:ext cx="2057401" cy="2895600"/>
          </a:xfrm>
          <a:prstGeom prst="rect">
            <a:avLst/>
          </a:prstGeom>
          <a:noFill/>
        </p:spPr>
      </p:pic>
      <p:sp>
        <p:nvSpPr>
          <p:cNvPr id="4" name="Right Arrow 3"/>
          <p:cNvSpPr/>
          <p:nvPr/>
        </p:nvSpPr>
        <p:spPr>
          <a:xfrm>
            <a:off x="3505200" y="6248400"/>
            <a:ext cx="1066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/>
          <p:cNvSpPr/>
          <p:nvPr/>
        </p:nvSpPr>
        <p:spPr>
          <a:xfrm>
            <a:off x="1295400" y="6019800"/>
            <a:ext cx="2057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i="1" dirty="0" smtClean="0">
                <a:latin typeface="Arial Black" panose="020B0A04020102020204" pitchFamily="34" charset="0"/>
              </a:rPr>
              <a:t>Trypanosoma</a:t>
            </a:r>
            <a:r>
              <a:rPr lang="en-IN" dirty="0" smtClean="0">
                <a:latin typeface="Arial Black" panose="020B0A04020102020204" pitchFamily="34" charset="0"/>
              </a:rPr>
              <a:t> sp.</a:t>
            </a:r>
            <a:endParaRPr lang="en-IN" dirty="0">
              <a:latin typeface="Arial Black" panose="020B0A040201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0312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u="sng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Genus: </a:t>
            </a:r>
            <a:r>
              <a:rPr lang="en-US" sz="3200" i="1" u="sng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Trypanosoma</a:t>
            </a:r>
            <a:endParaRPr lang="en-US" sz="3200" i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239000" cy="6400800"/>
          </a:xfrm>
        </p:spPr>
        <p:txBody>
          <a:bodyPr>
            <a:normAutofit fontScale="85000" lnSpcReduction="10000"/>
          </a:bodyPr>
          <a:lstStyle/>
          <a:p>
            <a:pPr lvl="0" algn="just"/>
            <a:endParaRPr lang="en-US" sz="2400" b="1" dirty="0" smtClean="0">
              <a:latin typeface="Arial Rounded MT Bold" pitchFamily="34" charset="0"/>
            </a:endParaRPr>
          </a:p>
          <a:p>
            <a:pPr lvl="0" algn="just"/>
            <a:r>
              <a:rPr lang="en-US" sz="28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                        Morphology: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anose="020B0A04020102020204" pitchFamily="34" charset="0"/>
              </a:rPr>
              <a:t>Typically trypanosomes are elongated leaf-like 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Single Vesicular type nucleus at the centre of the body 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Single Flagellum originated from the 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blepharoplast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at the posterior end of the body </a:t>
            </a:r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DNA containing elongated organelle known as </a:t>
            </a:r>
            <a:r>
              <a:rPr lang="en-US" sz="2400" b="1" u="sng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kinetoplast</a:t>
            </a:r>
            <a:r>
              <a:rPr lang="en-US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present at  just posterior to </a:t>
            </a:r>
            <a:r>
              <a:rPr lang="en-US" sz="2400" b="1" dirty="0" err="1" smtClean="0">
                <a:solidFill>
                  <a:srgbClr val="00B0F0"/>
                </a:solidFill>
                <a:latin typeface="Arial Black" panose="020B0A04020102020204" pitchFamily="34" charset="0"/>
              </a:rPr>
              <a:t>blepharoplast</a:t>
            </a:r>
            <a:r>
              <a:rPr lang="en-US" sz="2400" b="1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Flagellum attached to the body of trypanosome formed </a:t>
            </a:r>
            <a:r>
              <a:rPr lang="en-US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undulating membrane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Rounded MT Bold" pitchFamily="34" charset="0"/>
            </a:endParaRPr>
          </a:p>
          <a:p>
            <a:pPr lvl="0" algn="just"/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4" name="Picture 2" descr="C:\Users\Dr.Ajit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257016" y="2515384"/>
            <a:ext cx="5956411" cy="1992444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12531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Genus: </a:t>
            </a:r>
            <a:r>
              <a:rPr lang="en-US" sz="2800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endParaRPr lang="en-US" sz="28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010400" cy="64008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2800" b="1" u="sng" dirty="0" smtClean="0">
                <a:latin typeface="Arial Rounded MT Bold" pitchFamily="34" charset="0"/>
              </a:rPr>
              <a:t> Transmission :-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Transmitted by blood sucking arthropods usually an insect either </a:t>
            </a:r>
            <a:r>
              <a:rPr lang="en-US" sz="2400" b="1" dirty="0" smtClean="0">
                <a:latin typeface="Arial Black" panose="020B0A04020102020204" pitchFamily="34" charset="0"/>
              </a:rPr>
              <a:t>cyclically or mechanically </a:t>
            </a:r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depending upon the development of parasites- </a:t>
            </a:r>
          </a:p>
          <a:p>
            <a:pPr algn="just"/>
            <a:endParaRPr lang="en-US" sz="2400" b="1" dirty="0" smtClean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Cyclical transmission: </a:t>
            </a:r>
            <a:r>
              <a:rPr lang="en-US" sz="2400" b="1" dirty="0" smtClean="0">
                <a:latin typeface="Arial Black" panose="020B0A04020102020204" pitchFamily="34" charset="0"/>
              </a:rPr>
              <a:t>through the vectors in which trypanosomes multiply. </a:t>
            </a:r>
          </a:p>
          <a:p>
            <a:pPr algn="just"/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                Two types </a:t>
            </a:r>
            <a:r>
              <a:rPr lang="en-US" sz="2400" b="1" dirty="0" smtClean="0">
                <a:latin typeface="Arial Black" panose="020B0A04020102020204" pitchFamily="34" charset="0"/>
              </a:rPr>
              <a:t>according to developmental site inside the vector-</a:t>
            </a:r>
          </a:p>
          <a:p>
            <a:pPr algn="just"/>
            <a:endParaRPr lang="en-US" sz="2400" b="1" dirty="0" smtClean="0">
              <a:latin typeface="Arial Black" panose="020B0A04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Anterior station development (</a:t>
            </a:r>
            <a:r>
              <a:rPr lang="en-US" sz="2400" b="1" dirty="0" err="1" smtClean="0">
                <a:solidFill>
                  <a:srgbClr val="FFC000"/>
                </a:solidFill>
                <a:latin typeface="Arial Black" panose="020B0A04020102020204" pitchFamily="34" charset="0"/>
              </a:rPr>
              <a:t>Salivaria</a:t>
            </a:r>
            <a:r>
              <a:rPr lang="en-US" sz="2400" b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): </a:t>
            </a:r>
          </a:p>
          <a:p>
            <a:pPr lvl="0" algn="just"/>
            <a:r>
              <a:rPr lang="en-US" sz="2400" b="1" dirty="0" smtClean="0">
                <a:latin typeface="Arial Black" panose="020B0A04020102020204" pitchFamily="34" charset="0"/>
              </a:rPr>
              <a:t>               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Epimastigote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form develop into  infective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metacyclic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forms with a glycoprotein surface coat (infective form) in the </a:t>
            </a:r>
            <a:r>
              <a:rPr lang="en-US" sz="2400" b="1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fore gut 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of vectors and form inoculated into vertebrates host during blood sucking of vector. </a:t>
            </a:r>
          </a:p>
          <a:p>
            <a:pPr algn="just"/>
            <a:r>
              <a:rPr lang="en-US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                       </a:t>
            </a:r>
            <a:r>
              <a:rPr lang="en-US" sz="2400" b="1" dirty="0" err="1" smtClean="0">
                <a:latin typeface="Arial Black" panose="020B0A04020102020204" pitchFamily="34" charset="0"/>
              </a:rPr>
              <a:t>Salivaria</a:t>
            </a:r>
            <a:r>
              <a:rPr lang="en-US" sz="2400" b="1" dirty="0" smtClean="0">
                <a:latin typeface="Arial Black" panose="020B0A04020102020204" pitchFamily="34" charset="0"/>
              </a:rPr>
              <a:t> found in </a:t>
            </a:r>
            <a:r>
              <a:rPr lang="en-US" sz="2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congolense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, </a:t>
            </a:r>
            <a:r>
              <a:rPr lang="en-US" sz="2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brucei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, </a:t>
            </a:r>
            <a:r>
              <a:rPr lang="en-US" sz="2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rhodesiense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,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T</a:t>
            </a:r>
            <a:r>
              <a:rPr lang="en-US" sz="2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gambiense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 and </a:t>
            </a:r>
            <a:r>
              <a:rPr lang="en-US" sz="2400" b="1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T.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vivax</a:t>
            </a:r>
            <a:endParaRPr lang="en-US" sz="2400" b="1" i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G:\Trypanosoma\300px-Trypanosoma_sp._PHIL_613_lo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533400"/>
            <a:ext cx="2133600" cy="2438400"/>
          </a:xfrm>
          <a:prstGeom prst="rect">
            <a:avLst/>
          </a:prstGeom>
          <a:noFill/>
        </p:spPr>
      </p:pic>
      <p:pic>
        <p:nvPicPr>
          <p:cNvPr id="3075" name="Picture 3" descr="G:\Trypanosoma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6843713" y="3671888"/>
            <a:ext cx="2543175" cy="2057400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90942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Genus: </a:t>
            </a:r>
            <a:r>
              <a:rPr lang="en-US" sz="2800" i="1" u="sng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Trypanosoma</a:t>
            </a:r>
            <a:endParaRPr lang="en-US" sz="2800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algn="just"/>
            <a:endParaRPr lang="en-US" sz="24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Posterior station development (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Stercoraria</a:t>
            </a: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):</a:t>
            </a:r>
            <a:endParaRPr lang="en-US" sz="2400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 Black" panose="020B0A04020102020204" pitchFamily="34" charset="0"/>
              </a:rPr>
              <a:t>Multiplication occurs in the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midgut of insects </a:t>
            </a:r>
            <a:r>
              <a:rPr lang="en-US" sz="2400" dirty="0" smtClean="0">
                <a:latin typeface="Arial Black" panose="020B0A04020102020204" pitchFamily="34" charset="0"/>
              </a:rPr>
              <a:t>and </a:t>
            </a:r>
            <a:r>
              <a:rPr lang="en-US" sz="2400" dirty="0" err="1" smtClean="0">
                <a:latin typeface="Arial Black" panose="020B0A04020102020204" pitchFamily="34" charset="0"/>
              </a:rPr>
              <a:t>metacyclic</a:t>
            </a:r>
            <a:r>
              <a:rPr lang="en-US" sz="2400" dirty="0" smtClean="0">
                <a:latin typeface="Arial Black" panose="020B0A04020102020204" pitchFamily="34" charset="0"/>
              </a:rPr>
              <a:t> 	</a:t>
            </a:r>
            <a:r>
              <a:rPr lang="en-US" sz="2400" dirty="0" err="1" smtClean="0">
                <a:latin typeface="Arial Black" panose="020B0A04020102020204" pitchFamily="34" charset="0"/>
              </a:rPr>
              <a:t>trypomastigotes</a:t>
            </a:r>
            <a:r>
              <a:rPr lang="en-US" sz="2400" dirty="0" smtClean="0">
                <a:latin typeface="Arial Black" panose="020B0A04020102020204" pitchFamily="34" charset="0"/>
              </a:rPr>
              <a:t> forms are passed in </a:t>
            </a:r>
            <a:r>
              <a:rPr lang="en-US" sz="24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faeces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of arthropods</a:t>
            </a:r>
            <a:r>
              <a:rPr lang="en-US" sz="2400" dirty="0" smtClean="0">
                <a:latin typeface="Arial Black" panose="020B0A04020102020204" pitchFamily="34" charset="0"/>
              </a:rPr>
              <a:t>. </a:t>
            </a:r>
          </a:p>
          <a:p>
            <a:pPr lvl="0" algn="just"/>
            <a:endParaRPr lang="en-US" sz="2400" dirty="0" smtClean="0">
              <a:latin typeface="Arial Black" panose="020B0A040201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Arial Black" panose="020B0A04020102020204" pitchFamily="34" charset="0"/>
              </a:rPr>
              <a:t>Infection of vertebrates host occurs by the contamination of the skin. e.g.</a:t>
            </a:r>
            <a:r>
              <a:rPr lang="en-US" sz="2400" i="1" dirty="0" smtClean="0">
                <a:latin typeface="Arial Black" panose="020B0A04020102020204" pitchFamily="34" charset="0"/>
              </a:rPr>
              <a:t> 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T. 	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Cruzi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, T.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theileri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</a:t>
            </a:r>
            <a:r>
              <a:rPr lang="en-US" sz="24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and </a:t>
            </a:r>
            <a:r>
              <a:rPr lang="en-US" sz="2400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T.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melophagnum</a:t>
            </a:r>
            <a:endParaRPr lang="en-US" sz="2400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just"/>
            <a:endParaRPr lang="en-US" sz="24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G:\Trypanosoma\tcrutry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191000"/>
            <a:ext cx="3632200" cy="26670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63808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780</TotalTime>
  <Words>2598</Words>
  <Application>Microsoft Office PowerPoint</Application>
  <PresentationFormat>On-screen Show (4:3)</PresentationFormat>
  <Paragraphs>381</Paragraphs>
  <Slides>48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Arial</vt:lpstr>
      <vt:lpstr>Arial Black</vt:lpstr>
      <vt:lpstr>Arial Rounded MT Bold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PowerPoint Presentation</vt:lpstr>
      <vt:lpstr>    Phylum- Protozoa Sub-Phylum - Mastigophora</vt:lpstr>
      <vt:lpstr>Family: Trypanosomatidae</vt:lpstr>
      <vt:lpstr>Family: Trypanosomatidae</vt:lpstr>
      <vt:lpstr>Family: Trypanosomatidae</vt:lpstr>
      <vt:lpstr>Genus: Trypanosoma</vt:lpstr>
      <vt:lpstr>Genus: Trypanosoma</vt:lpstr>
      <vt:lpstr>Genus: Trypanosoma</vt:lpstr>
      <vt:lpstr>Genus: Trypanosoma</vt:lpstr>
      <vt:lpstr>Genus: Trypanosoma</vt:lpstr>
      <vt:lpstr>List of Trypanosomes</vt:lpstr>
      <vt:lpstr>List of Trypanosomes</vt:lpstr>
      <vt:lpstr>Genus: Trypanosoma</vt:lpstr>
      <vt:lpstr>Genus: Trypanosoma</vt:lpstr>
      <vt:lpstr>Trypanosoma evansi</vt:lpstr>
      <vt:lpstr>Trypanosoma evansi</vt:lpstr>
      <vt:lpstr>Trypanosoma evansi</vt:lpstr>
      <vt:lpstr>Trypanosoma evansi</vt:lpstr>
      <vt:lpstr>Trypanosoma evansi</vt:lpstr>
      <vt:lpstr>Trypanosoma evansi</vt:lpstr>
      <vt:lpstr>Pathogenesis of Trypanosoma evansi</vt:lpstr>
      <vt:lpstr>Pathogenesis of Trypanosoma evansi</vt:lpstr>
      <vt:lpstr>Pathogenesis of Trypanosoma evansi</vt:lpstr>
      <vt:lpstr>Pathogenesis of Trypanosoma evansi</vt:lpstr>
      <vt:lpstr>Trypanosoma evansi</vt:lpstr>
      <vt:lpstr>Clinical signs of Surra in Horse</vt:lpstr>
      <vt:lpstr>Trypanosoma evansi</vt:lpstr>
      <vt:lpstr>Trypanosoma evansi</vt:lpstr>
      <vt:lpstr>Trypanosoma evansi</vt:lpstr>
      <vt:lpstr>Trypanosoma evansi</vt:lpstr>
      <vt:lpstr>Epidemiology of  Trypanosoma evansi</vt:lpstr>
      <vt:lpstr>Diagnosis of  Trypanosoma evansi</vt:lpstr>
      <vt:lpstr>Diagnosis of  Trypanosoma evansi</vt:lpstr>
      <vt:lpstr>Diagnosis of  Trypanosoma evansi</vt:lpstr>
      <vt:lpstr> Diagnosis of Trypanosoma evansi</vt:lpstr>
      <vt:lpstr>Diagnosis of  Trypanosoma evansi</vt:lpstr>
      <vt:lpstr>Diagnosis of  Trypanosoma evansi</vt:lpstr>
      <vt:lpstr>Treatment of  Trypanosoma evansi</vt:lpstr>
      <vt:lpstr>Treatment of  Trypanosoma evansi</vt:lpstr>
      <vt:lpstr>Control of  Trypanosoma evansi</vt:lpstr>
      <vt:lpstr>Trypanosoma  equiperdum </vt:lpstr>
      <vt:lpstr>Trypanosoma  equiperdum </vt:lpstr>
      <vt:lpstr>Trypanosoma  equiperdum </vt:lpstr>
      <vt:lpstr>Trypanosoma  equiperdum </vt:lpstr>
      <vt:lpstr>Trypanosoma  equiperdum </vt:lpstr>
      <vt:lpstr>Trypanosoma equinum </vt:lpstr>
      <vt:lpstr>    Special character in Trypanosomes  </vt:lpstr>
      <vt:lpstr>PowerPoint Presentation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79</cp:revision>
  <cp:lastPrinted>2019-11-21T10:56:16Z</cp:lastPrinted>
  <dcterms:created xsi:type="dcterms:W3CDTF">2019-10-15T08:59:27Z</dcterms:created>
  <dcterms:modified xsi:type="dcterms:W3CDTF">2020-03-29T11:38:15Z</dcterms:modified>
</cp:coreProperties>
</file>