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notesSlides/notesSlide2.xml" ContentType="application/vnd.openxmlformats-officedocument.presentationml.notes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notesSlides/notesSlide38.xml" ContentType="application/vnd.openxmlformats-officedocument.presentationml.notesSlide+xml"/>
  <Override PartName="/ppt/notesSlides/notesSlide49.xml" ContentType="application/vnd.openxmlformats-officedocument.presentationml.notes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slideLayouts/slideLayout13.xml" ContentType="application/vnd.openxmlformats-officedocument.presentationml.slideLayout+xml"/>
  <Override PartName="/ppt/slideLayouts/slideLayout24.xml" ContentType="application/vnd.openxmlformats-officedocument.presentationml.slideLayout+xml"/>
  <Override PartName="/ppt/notesSlides/notesSlide16.xml" ContentType="application/vnd.openxmlformats-officedocument.presentationml.notesSlide+xml"/>
  <Override PartName="/ppt/tableStyles.xml" ContentType="application/vnd.openxmlformats-officedocument.presentationml.tableStyles+xml"/>
  <Override PartName="/ppt/notesSlides/notesSlide41.xml" ContentType="application/vnd.openxmlformats-officedocument.presentationml.notesSlide+xml"/>
  <Override PartName="/ppt/slides/slide147.xml" ContentType="application/vnd.openxmlformats-officedocument.presentationml.slide+xml"/>
  <Override PartName="/ppt/notesSlides/notesSlide30.xml" ContentType="application/vnd.openxmlformats-officedocument.presentationml.notesSlide+xml"/>
  <Override PartName="/ppt/slides/slide99.xml" ContentType="application/vnd.openxmlformats-officedocument.presentationml.slide+xml"/>
  <Override PartName="/ppt/slides/slide136.xml" ContentType="application/vnd.openxmlformats-officedocument.presentationml.slide+xml"/>
  <Override PartName="/ppt/notesSlides/notesSlide7.xml" ContentType="application/vnd.openxmlformats-officedocument.presentationml.notesSlide+xml"/>
  <Override PartName="/ppt/slides/slide77.xml" ContentType="application/vnd.openxmlformats-officedocument.presentationml.slide+xml"/>
  <Override PartName="/ppt/slides/slide88.xml" ContentType="application/vnd.openxmlformats-officedocument.presentationml.slide+xml"/>
  <Override PartName="/ppt/slides/slide125.xml" ContentType="application/vnd.openxmlformats-officedocument.presentationml.slide+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Layouts/slideLayout7.xml" ContentType="application/vnd.openxmlformats-officedocument.presentationml.slideLayout+xml"/>
  <Default Extension="png" ContentType="image/png"/>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slideLayouts/slideLayout18.xml" ContentType="application/vnd.openxmlformats-officedocument.presentationml.slideLayout+xml"/>
  <Override PartName="/ppt/theme/theme2.xml" ContentType="application/vnd.openxmlformats-officedocument.theme+xml"/>
  <Override PartName="/ppt/notesSlides/notesSlide3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slideLayouts/slideLayout25.xml" ContentType="application/vnd.openxmlformats-officedocument.presentationml.slideLayout+xml"/>
  <Override PartName="/ppt/notesSlides/notesSlide17.xml" ContentType="application/vnd.openxmlformats-officedocument.presentationml.notesSlide+xml"/>
  <Override PartName="/ppt/notesSlides/notesSlide28.xml" ContentType="application/vnd.openxmlformats-officedocument.presentationml.notesSlide+xml"/>
  <Override PartName="/ppt/notesSlides/notesSlide46.xml" ContentType="application/vnd.openxmlformats-officedocument.presentationml.notesSlide+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Layouts/slideLayout14.xml" ContentType="application/vnd.openxmlformats-officedocument.presentationml.slideLayout+xml"/>
  <Override PartName="/ppt/notesSlides/notesSlide24.xml" ContentType="application/vnd.openxmlformats-officedocument.presentationml.notesSlide+xml"/>
  <Override PartName="/ppt/notesSlides/notesSlide35.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Layouts/slideLayout21.xml" ContentType="application/vnd.openxmlformats-officedocument.presentationml.slideLayout+xml"/>
  <Override PartName="/ppt/notesSlides/notesSlide13.xml" ContentType="application/vnd.openxmlformats-officedocument.presentationml.notesSlide+xml"/>
  <Override PartName="/ppt/notesSlides/notesSlide42.xml" ContentType="application/vnd.openxmlformats-officedocument.presentationml.notesSlide+xml"/>
  <Override PartName="/ppt/slides/slide119.xml" ContentType="application/vnd.openxmlformats-officedocument.presentationml.slide+xml"/>
  <Override PartName="/ppt/slides/slide148.xml" ContentType="application/vnd.openxmlformats-officedocument.presentationml.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20.xml" ContentType="application/vnd.openxmlformats-officedocument.presentationml.notesSlide+xml"/>
  <Override PartName="/ppt/notesSlides/notesSlide31.xml" ContentType="application/vnd.openxmlformats-officedocument.presentationml.notesSlide+xml"/>
  <Default Extension="vml" ContentType="application/vnd.openxmlformats-officedocument.vmlDrawing"/>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notesSlides/notesSlide4.xml" ContentType="application/vnd.openxmlformats-officedocument.presentationml.notes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Layouts/slideLayout8.xml" ContentType="application/vnd.openxmlformats-officedocument.presentationml.slideLayout+xml"/>
  <Override PartName="/ppt/slideLayouts/slideLayout19.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notesSlides/notesSlide29.xml" ContentType="application/vnd.openxmlformats-officedocument.presentationml.notesSlide+xml"/>
  <Override PartName="/ppt/notesSlides/notesSlide47.xml" ContentType="application/vnd.openxmlformats-officedocument.presentationml.notesSlide+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Override PartName="/ppt/slideLayouts/slideLayout15.xml" ContentType="application/vnd.openxmlformats-officedocument.presentationml.slideLayout+xml"/>
  <Override PartName="/ppt/notesSlides/notesSlide18.xml" ContentType="application/vnd.openxmlformats-officedocument.presentationml.notesSlide+xml"/>
  <Override PartName="/ppt/notesSlides/notesSlide36.xml" ContentType="application/vnd.openxmlformats-officedocument.presentationml.notesSlide+xml"/>
  <Default Extension="wmf" ContentType="image/x-wmf"/>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Layouts/slideLayout22.xml" ContentType="application/vnd.openxmlformats-officedocument.presentationml.slideLayout+xml"/>
  <Override PartName="/ppt/notesSlides/notesSlide25.xml" ContentType="application/vnd.openxmlformats-officedocument.presentationml.notesSlide+xml"/>
  <Override PartName="/ppt/notesSlides/notesSlide43.xml" ContentType="application/vnd.openxmlformats-officedocument.presentationml.notesSlide+xml"/>
  <Override PartName="/ppt/slides/slide12.xml" ContentType="application/vnd.openxmlformats-officedocument.presentationml.slide+xml"/>
  <Override PartName="/ppt/slides/slide30.xml" ContentType="application/vnd.openxmlformats-officedocument.presentationml.slide+xml"/>
  <Override PartName="/ppt/slideLayouts/slideLayout11.xml" ContentType="application/vnd.openxmlformats-officedocument.presentationml.slideLayout+xml"/>
  <Override PartName="/ppt/notesSlides/notesSlide14.xml" ContentType="application/vnd.openxmlformats-officedocument.presentationml.notesSlide+xml"/>
  <Override PartName="/ppt/notesSlides/notesSlide32.xml" ContentType="application/vnd.openxmlformats-officedocument.presentationml.notesSlide+xml"/>
  <Override PartName="/ppt/slides/slide138.xml" ContentType="application/vnd.openxmlformats-officedocument.presentationml.slide+xml"/>
  <Override PartName="/ppt/notesSlides/notesSlide9.xml" ContentType="application/vnd.openxmlformats-officedocument.presentationml.notesSlide+xml"/>
  <Override PartName="/ppt/notesSlides/notesSlide21.xml" ContentType="application/vnd.openxmlformats-officedocument.presentationml.notesSlide+xml"/>
  <Override PartName="/ppt/notesSlides/notesSlide50.xml" ContentType="application/vnd.openxmlformats-officedocument.presentationml.notes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notesSlides/notesSlide1.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notesSlides/notesSlide19.xml" ContentType="application/vnd.openxmlformats-officedocument.presentationml.notesSlide+xml"/>
  <Override PartName="/ppt/notesSlides/notesSlide48.xml" ContentType="application/vnd.openxmlformats-officedocument.presentationml.notesSlide+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slideLayouts/slideLayout16.xml" ContentType="application/vnd.openxmlformats-officedocument.presentationml.slideLayout+xml"/>
  <Default Extension="jpeg" ContentType="image/jpeg"/>
  <Override PartName="/ppt/notesSlides/notesSlide37.xml" ContentType="application/vnd.openxmlformats-officedocument.presentationml.notesSlide+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Layouts/slideLayout23.xml" ContentType="application/vnd.openxmlformats-officedocument.presentationml.slideLayout+xml"/>
  <Override PartName="/ppt/notesSlides/notesSlide15.xml" ContentType="application/vnd.openxmlformats-officedocument.presentationml.notesSlide+xml"/>
  <Override PartName="/ppt/notesSlides/notesSlide26.xml" ContentType="application/vnd.openxmlformats-officedocument.presentationml.notesSlide+xml"/>
  <Override PartName="/ppt/notesSlides/notesSlide44.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notesSlides/notesSlide22.xml" ContentType="application/vnd.openxmlformats-officedocument.presentationml.notesSlide+xml"/>
  <Override PartName="/ppt/notesSlides/notesSlide33.xml" ContentType="application/vnd.openxmlformats-officedocument.presentationml.notesSlide+xml"/>
  <Override PartName="/ppt/slides/slide139.xml" ContentType="application/vnd.openxmlformats-officedocument.presentationml.slide+xml"/>
  <Override PartName="/ppt/notesSlides/notesSlide11.xml" ContentType="application/vnd.openxmlformats-officedocument.presentationml.notesSlide+xml"/>
  <Override PartName="/ppt/notesSlides/notesSlide40.xml" ContentType="application/vnd.openxmlformats-officedocument.presentationml.notes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notesSlides/notesSlide6.xml" ContentType="application/vnd.openxmlformats-officedocument.presentationml.notes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Layouts/slideLayout17.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notesSlides/notesSlide45.xml" ContentType="application/vnd.openxmlformats-officedocument.presentationml.notesSlide+xml"/>
  <Override PartName="/ppt/slides/slide32.xml" ContentType="application/vnd.openxmlformats-officedocument.presentationml.slide+xml"/>
  <Override PartName="/ppt/notesSlides/notesSlide34.xml" ContentType="application/vnd.openxmlformats-officedocument.presentationml.notesSlide+xml"/>
  <Override PartName="/ppt/slides/slide10.xml" ContentType="application/vnd.openxmlformats-officedocument.presentationml.slide+xml"/>
  <Override PartName="/ppt/slides/slide21.xml" ContentType="application/vnd.openxmlformats-officedocument.presentationml.slide+xml"/>
  <Override PartName="/ppt/slideLayouts/slideLayout20.xml" ContentType="application/vnd.openxmlformats-officedocument.presentationml.slideLayout+xml"/>
  <Override PartName="/ppt/notesSlides/notesSlide23.xml" ContentType="application/vnd.openxmlformats-officedocument.presentationml.notesSlide+xml"/>
  <Override PartName="/ppt/slides/slide129.xml" ContentType="application/vnd.openxmlformats-officedocument.presentationml.slide+xml"/>
  <Override PartName="/ppt/notesSlides/notesSlide12.xml" ContentType="application/vnd.openxmlformats-officedocument.presentationml.notesSlide+xml"/>
  <Override PartName="/ppt/slides/slide118.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107.xml" ContentType="application/vnd.openxmlformats-officedocument.presentationml.slide+xml"/>
  <Override PartName="/ppt/slides/slide143.xml" ContentType="application/vnd.openxmlformats-officedocument.presentationml.slide+xml"/>
  <Override PartName="/ppt/viewProps.xml" ContentType="application/vnd.openxmlformats-officedocument.presentationml.viewProp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50"/>
  </p:notesMasterIdLst>
  <p:sldIdLst>
    <p:sldId id="404" r:id="rId2"/>
    <p:sldId id="405"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 id="279" r:id="rId25"/>
    <p:sldId id="280" r:id="rId26"/>
    <p:sldId id="281" r:id="rId27"/>
    <p:sldId id="282" r:id="rId28"/>
    <p:sldId id="283" r:id="rId29"/>
    <p:sldId id="284" r:id="rId30"/>
    <p:sldId id="285" r:id="rId31"/>
    <p:sldId id="286" r:id="rId32"/>
    <p:sldId id="287" r:id="rId33"/>
    <p:sldId id="288" r:id="rId34"/>
    <p:sldId id="289" r:id="rId35"/>
    <p:sldId id="290" r:id="rId36"/>
    <p:sldId id="291" r:id="rId37"/>
    <p:sldId id="292" r:id="rId38"/>
    <p:sldId id="293" r:id="rId39"/>
    <p:sldId id="294" r:id="rId40"/>
    <p:sldId id="295" r:id="rId41"/>
    <p:sldId id="296" r:id="rId42"/>
    <p:sldId id="297" r:id="rId43"/>
    <p:sldId id="298" r:id="rId44"/>
    <p:sldId id="299" r:id="rId45"/>
    <p:sldId id="300" r:id="rId46"/>
    <p:sldId id="301" r:id="rId47"/>
    <p:sldId id="302" r:id="rId48"/>
    <p:sldId id="303" r:id="rId49"/>
    <p:sldId id="304" r:id="rId50"/>
    <p:sldId id="305" r:id="rId51"/>
    <p:sldId id="306" r:id="rId52"/>
    <p:sldId id="307" r:id="rId53"/>
    <p:sldId id="308" r:id="rId54"/>
    <p:sldId id="309" r:id="rId55"/>
    <p:sldId id="310" r:id="rId56"/>
    <p:sldId id="311" r:id="rId57"/>
    <p:sldId id="312" r:id="rId58"/>
    <p:sldId id="313" r:id="rId59"/>
    <p:sldId id="314" r:id="rId60"/>
    <p:sldId id="315" r:id="rId61"/>
    <p:sldId id="316" r:id="rId62"/>
    <p:sldId id="317" r:id="rId63"/>
    <p:sldId id="318" r:id="rId64"/>
    <p:sldId id="319" r:id="rId65"/>
    <p:sldId id="320" r:id="rId66"/>
    <p:sldId id="321" r:id="rId67"/>
    <p:sldId id="322" r:id="rId68"/>
    <p:sldId id="323" r:id="rId69"/>
    <p:sldId id="324" r:id="rId70"/>
    <p:sldId id="325" r:id="rId71"/>
    <p:sldId id="326" r:id="rId72"/>
    <p:sldId id="327" r:id="rId73"/>
    <p:sldId id="328" r:id="rId74"/>
    <p:sldId id="329" r:id="rId75"/>
    <p:sldId id="330" r:id="rId76"/>
    <p:sldId id="331" r:id="rId77"/>
    <p:sldId id="332" r:id="rId78"/>
    <p:sldId id="333" r:id="rId79"/>
    <p:sldId id="334" r:id="rId80"/>
    <p:sldId id="335" r:id="rId81"/>
    <p:sldId id="336" r:id="rId82"/>
    <p:sldId id="337" r:id="rId83"/>
    <p:sldId id="338" r:id="rId84"/>
    <p:sldId id="339" r:id="rId85"/>
    <p:sldId id="340" r:id="rId86"/>
    <p:sldId id="341" r:id="rId87"/>
    <p:sldId id="342" r:id="rId88"/>
    <p:sldId id="343" r:id="rId89"/>
    <p:sldId id="344" r:id="rId90"/>
    <p:sldId id="345" r:id="rId91"/>
    <p:sldId id="346" r:id="rId92"/>
    <p:sldId id="347" r:id="rId93"/>
    <p:sldId id="348" r:id="rId94"/>
    <p:sldId id="349" r:id="rId95"/>
    <p:sldId id="350" r:id="rId96"/>
    <p:sldId id="351" r:id="rId97"/>
    <p:sldId id="352" r:id="rId98"/>
    <p:sldId id="353" r:id="rId99"/>
    <p:sldId id="354" r:id="rId100"/>
    <p:sldId id="355" r:id="rId101"/>
    <p:sldId id="356" r:id="rId102"/>
    <p:sldId id="357" r:id="rId103"/>
    <p:sldId id="358" r:id="rId104"/>
    <p:sldId id="359" r:id="rId105"/>
    <p:sldId id="360" r:id="rId106"/>
    <p:sldId id="361" r:id="rId107"/>
    <p:sldId id="362" r:id="rId108"/>
    <p:sldId id="363" r:id="rId109"/>
    <p:sldId id="364" r:id="rId110"/>
    <p:sldId id="365" r:id="rId111"/>
    <p:sldId id="366" r:id="rId112"/>
    <p:sldId id="367" r:id="rId113"/>
    <p:sldId id="368" r:id="rId114"/>
    <p:sldId id="369" r:id="rId115"/>
    <p:sldId id="370" r:id="rId116"/>
    <p:sldId id="371" r:id="rId117"/>
    <p:sldId id="372" r:id="rId118"/>
    <p:sldId id="373" r:id="rId119"/>
    <p:sldId id="374" r:id="rId120"/>
    <p:sldId id="375" r:id="rId121"/>
    <p:sldId id="376" r:id="rId122"/>
    <p:sldId id="377" r:id="rId123"/>
    <p:sldId id="378" r:id="rId124"/>
    <p:sldId id="379" r:id="rId125"/>
    <p:sldId id="380" r:id="rId126"/>
    <p:sldId id="381" r:id="rId127"/>
    <p:sldId id="382" r:id="rId128"/>
    <p:sldId id="383" r:id="rId129"/>
    <p:sldId id="384" r:id="rId130"/>
    <p:sldId id="385" r:id="rId131"/>
    <p:sldId id="386" r:id="rId132"/>
    <p:sldId id="387" r:id="rId133"/>
    <p:sldId id="388" r:id="rId134"/>
    <p:sldId id="389" r:id="rId135"/>
    <p:sldId id="390" r:id="rId136"/>
    <p:sldId id="391" r:id="rId137"/>
    <p:sldId id="392" r:id="rId138"/>
    <p:sldId id="393" r:id="rId139"/>
    <p:sldId id="394" r:id="rId140"/>
    <p:sldId id="395" r:id="rId141"/>
    <p:sldId id="396" r:id="rId142"/>
    <p:sldId id="397" r:id="rId143"/>
    <p:sldId id="398" r:id="rId144"/>
    <p:sldId id="399" r:id="rId145"/>
    <p:sldId id="400" r:id="rId146"/>
    <p:sldId id="401" r:id="rId147"/>
    <p:sldId id="402" r:id="rId148"/>
    <p:sldId id="403" r:id="rId149"/>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46" y="-96"/>
      </p:cViewPr>
      <p:guideLst>
        <p:guide orient="horz" pos="2160"/>
        <p:guide pos="2880"/>
      </p:guideLst>
    </p:cSldViewPr>
  </p:slideViewPr>
  <p:notesTextViewPr>
    <p:cViewPr>
      <p:scale>
        <a:sx n="100" d="100"/>
        <a:sy n="100" d="100"/>
      </p:scale>
      <p:origin x="0" y="0"/>
    </p:cViewPr>
  </p:notesTextViewPr>
  <p:gridSpacing cx="78028800" cy="780288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38" Type="http://schemas.openxmlformats.org/officeDocument/2006/relationships/slide" Target="slides/slide137.xml"/><Relationship Id="rId154" Type="http://schemas.openxmlformats.org/officeDocument/2006/relationships/tableStyles" Target="tableStyle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notesMaster" Target="notesMasters/notesMaster1.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103" Type="http://schemas.openxmlformats.org/officeDocument/2006/relationships/slide" Target="slides/slide102.xml"/><Relationship Id="rId108" Type="http://schemas.openxmlformats.org/officeDocument/2006/relationships/slide" Target="slides/slide107.xml"/><Relationship Id="rId116" Type="http://schemas.openxmlformats.org/officeDocument/2006/relationships/slide" Target="slides/slide115.xml"/><Relationship Id="rId124" Type="http://schemas.openxmlformats.org/officeDocument/2006/relationships/slide" Target="slides/slide123.xml"/><Relationship Id="rId129" Type="http://schemas.openxmlformats.org/officeDocument/2006/relationships/slide" Target="slides/slide128.xml"/><Relationship Id="rId137" Type="http://schemas.openxmlformats.org/officeDocument/2006/relationships/slide" Target="slides/slide13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slide" Target="slides/slide90.xml"/><Relationship Id="rId96" Type="http://schemas.openxmlformats.org/officeDocument/2006/relationships/slide" Target="slides/slide95.xml"/><Relationship Id="rId111" Type="http://schemas.openxmlformats.org/officeDocument/2006/relationships/slide" Target="slides/slide110.xml"/><Relationship Id="rId132" Type="http://schemas.openxmlformats.org/officeDocument/2006/relationships/slide" Target="slides/slide131.xml"/><Relationship Id="rId140" Type="http://schemas.openxmlformats.org/officeDocument/2006/relationships/slide" Target="slides/slide139.xml"/><Relationship Id="rId145" Type="http://schemas.openxmlformats.org/officeDocument/2006/relationships/slide" Target="slides/slide144.xml"/><Relationship Id="rId153"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slide" Target="slides/slide105.xml"/><Relationship Id="rId114" Type="http://schemas.openxmlformats.org/officeDocument/2006/relationships/slide" Target="slides/slide113.xml"/><Relationship Id="rId119" Type="http://schemas.openxmlformats.org/officeDocument/2006/relationships/slide" Target="slides/slide118.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30" Type="http://schemas.openxmlformats.org/officeDocument/2006/relationships/slide" Target="slides/slide129.xml"/><Relationship Id="rId135" Type="http://schemas.openxmlformats.org/officeDocument/2006/relationships/slide" Target="slides/slide134.xml"/><Relationship Id="rId143" Type="http://schemas.openxmlformats.org/officeDocument/2006/relationships/slide" Target="slides/slide142.xml"/><Relationship Id="rId148" Type="http://schemas.openxmlformats.org/officeDocument/2006/relationships/slide" Target="slides/slide147.xml"/><Relationship Id="rId151"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viewProps" Target="viewProps.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3" Type="http://schemas.openxmlformats.org/officeDocument/2006/relationships/slide" Target="slides/slide2.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81.w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99.wmf"/></Relationships>
</file>

<file path=ppt/drawings/_rels/vmlDrawing11.vml.rels><?xml version="1.0" encoding="UTF-8" standalone="yes"?>
<Relationships xmlns="http://schemas.openxmlformats.org/package/2006/relationships"><Relationship Id="rId8" Type="http://schemas.openxmlformats.org/officeDocument/2006/relationships/image" Target="../media/image111.wmf"/><Relationship Id="rId13" Type="http://schemas.openxmlformats.org/officeDocument/2006/relationships/image" Target="../media/image116.wmf"/><Relationship Id="rId18" Type="http://schemas.openxmlformats.org/officeDocument/2006/relationships/image" Target="../media/image121.wmf"/><Relationship Id="rId3" Type="http://schemas.openxmlformats.org/officeDocument/2006/relationships/image" Target="../media/image106.wmf"/><Relationship Id="rId21" Type="http://schemas.openxmlformats.org/officeDocument/2006/relationships/image" Target="../media/image124.wmf"/><Relationship Id="rId7" Type="http://schemas.openxmlformats.org/officeDocument/2006/relationships/image" Target="../media/image110.wmf"/><Relationship Id="rId12" Type="http://schemas.openxmlformats.org/officeDocument/2006/relationships/image" Target="../media/image115.wmf"/><Relationship Id="rId17" Type="http://schemas.openxmlformats.org/officeDocument/2006/relationships/image" Target="../media/image120.wmf"/><Relationship Id="rId2" Type="http://schemas.openxmlformats.org/officeDocument/2006/relationships/image" Target="../media/image105.wmf"/><Relationship Id="rId16" Type="http://schemas.openxmlformats.org/officeDocument/2006/relationships/image" Target="../media/image119.wmf"/><Relationship Id="rId20" Type="http://schemas.openxmlformats.org/officeDocument/2006/relationships/image" Target="../media/image123.wmf"/><Relationship Id="rId1" Type="http://schemas.openxmlformats.org/officeDocument/2006/relationships/image" Target="../media/image104.wmf"/><Relationship Id="rId6" Type="http://schemas.openxmlformats.org/officeDocument/2006/relationships/image" Target="../media/image109.wmf"/><Relationship Id="rId11" Type="http://schemas.openxmlformats.org/officeDocument/2006/relationships/image" Target="../media/image114.wmf"/><Relationship Id="rId5" Type="http://schemas.openxmlformats.org/officeDocument/2006/relationships/image" Target="../media/image108.wmf"/><Relationship Id="rId15" Type="http://schemas.openxmlformats.org/officeDocument/2006/relationships/image" Target="../media/image118.wmf"/><Relationship Id="rId23" Type="http://schemas.openxmlformats.org/officeDocument/2006/relationships/image" Target="../media/image126.wmf"/><Relationship Id="rId10" Type="http://schemas.openxmlformats.org/officeDocument/2006/relationships/image" Target="../media/image113.wmf"/><Relationship Id="rId19" Type="http://schemas.openxmlformats.org/officeDocument/2006/relationships/image" Target="../media/image122.wmf"/><Relationship Id="rId4" Type="http://schemas.openxmlformats.org/officeDocument/2006/relationships/image" Target="../media/image107.wmf"/><Relationship Id="rId9" Type="http://schemas.openxmlformats.org/officeDocument/2006/relationships/image" Target="../media/image112.wmf"/><Relationship Id="rId14" Type="http://schemas.openxmlformats.org/officeDocument/2006/relationships/image" Target="../media/image117.wmf"/><Relationship Id="rId22" Type="http://schemas.openxmlformats.org/officeDocument/2006/relationships/image" Target="../media/image125.wmf"/></Relationships>
</file>

<file path=ppt/drawings/_rels/vmlDrawing12.vml.rels><?xml version="1.0" encoding="UTF-8" standalone="yes"?>
<Relationships xmlns="http://schemas.openxmlformats.org/package/2006/relationships"><Relationship Id="rId8" Type="http://schemas.openxmlformats.org/officeDocument/2006/relationships/image" Target="../media/image137.wmf"/><Relationship Id="rId13" Type="http://schemas.openxmlformats.org/officeDocument/2006/relationships/image" Target="../media/image142.wmf"/><Relationship Id="rId3" Type="http://schemas.openxmlformats.org/officeDocument/2006/relationships/image" Target="../media/image132.wmf"/><Relationship Id="rId7" Type="http://schemas.openxmlformats.org/officeDocument/2006/relationships/image" Target="../media/image136.wmf"/><Relationship Id="rId12" Type="http://schemas.openxmlformats.org/officeDocument/2006/relationships/image" Target="../media/image141.wmf"/><Relationship Id="rId2" Type="http://schemas.openxmlformats.org/officeDocument/2006/relationships/image" Target="../media/image131.wmf"/><Relationship Id="rId1" Type="http://schemas.openxmlformats.org/officeDocument/2006/relationships/image" Target="../media/image130.wmf"/><Relationship Id="rId6" Type="http://schemas.openxmlformats.org/officeDocument/2006/relationships/image" Target="../media/image135.wmf"/><Relationship Id="rId11" Type="http://schemas.openxmlformats.org/officeDocument/2006/relationships/image" Target="../media/image140.wmf"/><Relationship Id="rId5" Type="http://schemas.openxmlformats.org/officeDocument/2006/relationships/image" Target="../media/image134.wmf"/><Relationship Id="rId10" Type="http://schemas.openxmlformats.org/officeDocument/2006/relationships/image" Target="../media/image139.wmf"/><Relationship Id="rId4" Type="http://schemas.openxmlformats.org/officeDocument/2006/relationships/image" Target="../media/image133.wmf"/><Relationship Id="rId9" Type="http://schemas.openxmlformats.org/officeDocument/2006/relationships/image" Target="../media/image138.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82.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85.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6.w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90.wmf"/><Relationship Id="rId1" Type="http://schemas.openxmlformats.org/officeDocument/2006/relationships/image" Target="../media/image89.w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92.w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95.w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96.wmf"/></Relationships>
</file>

<file path=ppt/drawings/_rels/vmlDrawing9.vml.rels><?xml version="1.0" encoding="UTF-8" standalone="yes"?>
<Relationships xmlns="http://schemas.openxmlformats.org/package/2006/relationships"><Relationship Id="rId2" Type="http://schemas.openxmlformats.org/officeDocument/2006/relationships/image" Target="../media/image98.wmf"/><Relationship Id="rId1" Type="http://schemas.openxmlformats.org/officeDocument/2006/relationships/image" Target="../media/image97.w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76A58BE9-F499-42B7-8801-76870F2000E5}" type="datetimeFigureOut">
              <a:rPr lang="en-US" smtClean="0"/>
              <a:pPr/>
              <a:t>28-Mar-2020</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028E543-F97E-4011-9194-D12EC634FE7E}" type="slidenum">
              <a:rPr lang="en-US" smtClean="0"/>
              <a:pPr/>
              <a:t>‹#›</a:t>
            </a:fld>
            <a:endParaRPr 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4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5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5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60.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63.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6.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68.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69.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8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92.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98.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100.xml"/><Relationship Id="rId1" Type="http://schemas.openxmlformats.org/officeDocument/2006/relationships/notesMaster" Target="../notesMasters/notesMaster1.xml"/></Relationships>
</file>

<file path=ppt/notesSlides/_rels/notesSlide43.xml.rels><?xml version="1.0" encoding="UTF-8" standalone="yes"?>
<Relationships xmlns="http://schemas.openxmlformats.org/package/2006/relationships"><Relationship Id="rId2" Type="http://schemas.openxmlformats.org/officeDocument/2006/relationships/slide" Target="../slides/slide101.xml"/><Relationship Id="rId1" Type="http://schemas.openxmlformats.org/officeDocument/2006/relationships/notesMaster" Target="../notesMasters/notesMaster1.xml"/></Relationships>
</file>

<file path=ppt/notesSlides/_rels/notesSlide44.xml.rels><?xml version="1.0" encoding="UTF-8" standalone="yes"?>
<Relationships xmlns="http://schemas.openxmlformats.org/package/2006/relationships"><Relationship Id="rId2" Type="http://schemas.openxmlformats.org/officeDocument/2006/relationships/slide" Target="../slides/slide102.xml"/><Relationship Id="rId1" Type="http://schemas.openxmlformats.org/officeDocument/2006/relationships/notesMaster" Target="../notesMasters/notesMaster1.xml"/></Relationships>
</file>

<file path=ppt/notesSlides/_rels/notesSlide45.xml.rels><?xml version="1.0" encoding="UTF-8" standalone="yes"?>
<Relationships xmlns="http://schemas.openxmlformats.org/package/2006/relationships"><Relationship Id="rId2" Type="http://schemas.openxmlformats.org/officeDocument/2006/relationships/slide" Target="../slides/slide103.xml"/><Relationship Id="rId1" Type="http://schemas.openxmlformats.org/officeDocument/2006/relationships/notesMaster" Target="../notesMasters/notesMaster1.xml"/></Relationships>
</file>

<file path=ppt/notesSlides/_rels/notesSlide46.xml.rels><?xml version="1.0" encoding="UTF-8" standalone="yes"?>
<Relationships xmlns="http://schemas.openxmlformats.org/package/2006/relationships"><Relationship Id="rId2" Type="http://schemas.openxmlformats.org/officeDocument/2006/relationships/slide" Target="../slides/slide104.xml"/><Relationship Id="rId1" Type="http://schemas.openxmlformats.org/officeDocument/2006/relationships/notesMaster" Target="../notesMasters/notesMaster1.xml"/></Relationships>
</file>

<file path=ppt/notesSlides/_rels/notesSlide47.xml.rels><?xml version="1.0" encoding="UTF-8" standalone="yes"?>
<Relationships xmlns="http://schemas.openxmlformats.org/package/2006/relationships"><Relationship Id="rId2" Type="http://schemas.openxmlformats.org/officeDocument/2006/relationships/slide" Target="../slides/slide105.xml"/><Relationship Id="rId1" Type="http://schemas.openxmlformats.org/officeDocument/2006/relationships/notesMaster" Target="../notesMasters/notesMaster1.xml"/></Relationships>
</file>

<file path=ppt/notesSlides/_rels/notesSlide48.xml.rels><?xml version="1.0" encoding="UTF-8" standalone="yes"?>
<Relationships xmlns="http://schemas.openxmlformats.org/package/2006/relationships"><Relationship Id="rId2" Type="http://schemas.openxmlformats.org/officeDocument/2006/relationships/slide" Target="../slides/slide106.xml"/><Relationship Id="rId1" Type="http://schemas.openxmlformats.org/officeDocument/2006/relationships/notesMaster" Target="../notesMasters/notesMaster1.xml"/></Relationships>
</file>

<file path=ppt/notesSlides/_rels/notesSlide49.xml.rels><?xml version="1.0" encoding="UTF-8" standalone="yes"?>
<Relationships xmlns="http://schemas.openxmlformats.org/package/2006/relationships"><Relationship Id="rId2" Type="http://schemas.openxmlformats.org/officeDocument/2006/relationships/slide" Target="../slides/slide10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50.xml.rels><?xml version="1.0" encoding="UTF-8" standalone="yes"?>
<Relationships xmlns="http://schemas.openxmlformats.org/package/2006/relationships"><Relationship Id="rId2" Type="http://schemas.openxmlformats.org/officeDocument/2006/relationships/slide" Target="../slides/slide10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9010" name="Slide Image Placeholder 1"/>
          <p:cNvSpPr>
            <a:spLocks noGrp="1" noRot="1" noChangeAspect="1" noTextEdit="1"/>
          </p:cNvSpPr>
          <p:nvPr>
            <p:ph type="sldImg"/>
          </p:nvPr>
        </p:nvSpPr>
        <p:spPr bwMode="auto">
          <a:noFill/>
          <a:ln>
            <a:solidFill>
              <a:srgbClr val="000000"/>
            </a:solidFill>
            <a:miter lim="800000"/>
            <a:headEnd/>
            <a:tailEnd/>
          </a:ln>
        </p:spPr>
      </p:sp>
      <p:sp>
        <p:nvSpPr>
          <p:cNvPr id="299011"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b="1" smtClean="0">
                <a:latin typeface="Arial" pitchFamily="34" charset="0"/>
              </a:rPr>
              <a:t>FIGURE 21-1 (part 2) The acetyl-CoA carboxylase reaction.</a:t>
            </a:r>
            <a:r>
              <a:rPr lang="en-US" altLang="en-US" smtClean="0">
                <a:latin typeface="Arial" pitchFamily="34" charset="0"/>
              </a:rPr>
              <a:t> Acetyl-CoA carboxylase has three functional regions: biotin carrier protein (gray); biotin carboxylase, which activates CO</a:t>
            </a:r>
            <a:r>
              <a:rPr lang="en-US" altLang="en-US" baseline="-25000" smtClean="0">
                <a:latin typeface="Arial" pitchFamily="34" charset="0"/>
              </a:rPr>
              <a:t>2</a:t>
            </a:r>
            <a:r>
              <a:rPr lang="en-US" altLang="en-US" smtClean="0">
                <a:latin typeface="Arial" pitchFamily="34" charset="0"/>
              </a:rPr>
              <a:t> by attaching it to a nitrogen in the biotin ring in an ATP-dependent reaction (see Figure 16-16); and transcarboxylase, which transfers activated CO</a:t>
            </a:r>
            <a:r>
              <a:rPr lang="en-US" altLang="en-US" baseline="-25000" smtClean="0">
                <a:latin typeface="Arial" pitchFamily="34" charset="0"/>
              </a:rPr>
              <a:t>2</a:t>
            </a:r>
            <a:r>
              <a:rPr lang="en-US" altLang="en-US" smtClean="0">
                <a:latin typeface="Arial" pitchFamily="34" charset="0"/>
              </a:rPr>
              <a:t> (shaded green) from biotin to acetyl-CoA, producing malonyl-CoA. The long, flexible biotin arm carries the activated CO</a:t>
            </a:r>
            <a:r>
              <a:rPr lang="en-US" altLang="en-US" baseline="-25000" smtClean="0">
                <a:latin typeface="Arial" pitchFamily="34" charset="0"/>
              </a:rPr>
              <a:t>2</a:t>
            </a:r>
            <a:r>
              <a:rPr lang="en-US" altLang="en-US" smtClean="0">
                <a:latin typeface="Arial" pitchFamily="34" charset="0"/>
              </a:rPr>
              <a:t> from the biotin carboxylase region to the transcarboxylase active site. The active enzyme in each step is shaded blue.</a:t>
            </a:r>
            <a:endParaRPr lang="en-US" altLang="en-US" smtClean="0">
              <a:latin typeface="Times New Roman" pitchFamily="18" charset="0"/>
            </a:endParaRPr>
          </a:p>
        </p:txBody>
      </p:sp>
      <p:sp>
        <p:nvSpPr>
          <p:cNvPr id="299012" name="Slide Number Placeholder 3"/>
          <p:cNvSpPr>
            <a:spLocks noGrp="1"/>
          </p:cNvSpPr>
          <p:nvPr>
            <p:ph type="sldNum" sz="quarter" idx="5"/>
          </p:nvPr>
        </p:nvSpPr>
        <p:spPr bwMode="auto">
          <a:noFill/>
          <a:ln>
            <a:miter lim="800000"/>
            <a:headEnd/>
            <a:tailEnd/>
          </a:ln>
        </p:spPr>
        <p:txBody>
          <a:bodyPr/>
          <a:lstStyle/>
          <a:p>
            <a:fld id="{B79A2468-1922-46C3-8CCC-436137903504}" type="slidenum">
              <a:rPr lang="en-US" altLang="en-US">
                <a:solidFill>
                  <a:prstClr val="black"/>
                </a:solidFill>
                <a:latin typeface="Times New Roman" pitchFamily="18" charset="0"/>
                <a:ea typeface="MS PGothic" pitchFamily="34" charset="-128"/>
              </a:rPr>
              <a:pPr/>
              <a:t>21</a:t>
            </a:fld>
            <a:endParaRPr lang="en-US" altLang="en-US">
              <a:solidFill>
                <a:prstClr val="black"/>
              </a:solidFill>
              <a:latin typeface="Times New Roman" pitchFamily="18" charset="0"/>
              <a:ea typeface="MS PGothic" pitchFamily="34" charset="-128"/>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2562" name="Rectangle 7"/>
          <p:cNvSpPr>
            <a:spLocks noGrp="1" noChangeArrowheads="1"/>
          </p:cNvSpPr>
          <p:nvPr>
            <p:ph type="sldNum" sz="quarter" idx="5"/>
          </p:nvPr>
        </p:nvSpPr>
        <p:spPr bwMode="auto">
          <a:noFill/>
          <a:ln>
            <a:miter lim="800000"/>
            <a:headEnd/>
            <a:tailEnd/>
          </a:ln>
        </p:spPr>
        <p:txBody>
          <a:bodyPr/>
          <a:lstStyle/>
          <a:p>
            <a:fld id="{B5776618-3B75-4307-BC86-ED9DAF69C4EF}" type="slidenum">
              <a:rPr lang="en-US" altLang="en-US">
                <a:solidFill>
                  <a:prstClr val="black"/>
                </a:solidFill>
                <a:latin typeface="Times New Roman" pitchFamily="18" charset="0"/>
                <a:ea typeface="MS PGothic" pitchFamily="34" charset="-128"/>
              </a:rPr>
              <a:pPr/>
              <a:t>35</a:t>
            </a:fld>
            <a:endParaRPr lang="en-US" altLang="en-US">
              <a:solidFill>
                <a:prstClr val="black"/>
              </a:solidFill>
              <a:latin typeface="Times New Roman" pitchFamily="18" charset="0"/>
              <a:ea typeface="MS PGothic" pitchFamily="34" charset="-128"/>
            </a:endParaRPr>
          </a:p>
        </p:txBody>
      </p:sp>
      <p:sp>
        <p:nvSpPr>
          <p:cNvPr id="322563" name="Rectangle 2"/>
          <p:cNvSpPr>
            <a:spLocks noGrp="1" noRot="1" noChangeAspect="1" noChangeArrowheads="1" noTextEdit="1"/>
          </p:cNvSpPr>
          <p:nvPr>
            <p:ph type="sldImg"/>
          </p:nvPr>
        </p:nvSpPr>
        <p:spPr bwMode="auto">
          <a:xfrm>
            <a:off x="1294805" y="721179"/>
            <a:ext cx="4725293" cy="3599845"/>
          </a:xfrm>
          <a:noFill/>
          <a:ln>
            <a:solidFill>
              <a:srgbClr val="000000"/>
            </a:solidFill>
            <a:miter lim="800000"/>
            <a:headEnd/>
            <a:tailEnd/>
          </a:ln>
        </p:spPr>
      </p:sp>
      <p:sp>
        <p:nvSpPr>
          <p:cNvPr id="322564" name="Rectangle 3"/>
          <p:cNvSpPr>
            <a:spLocks noGrp="1" noChangeArrowheads="1"/>
          </p:cNvSpPr>
          <p:nvPr>
            <p:ph type="body" idx="1"/>
          </p:nvPr>
        </p:nvSpPr>
        <p:spPr bwMode="auto">
          <a:xfrm>
            <a:off x="974825" y="4561418"/>
            <a:ext cx="5365253" cy="4319511"/>
          </a:xfrm>
          <a:noFill/>
        </p:spPr>
        <p:txBody>
          <a:bodyPr wrap="square" numCol="1" anchor="t" anchorCtr="0" compatLnSpc="1">
            <a:prstTxWarp prst="textNoShape">
              <a:avLst/>
            </a:prstTxWarp>
          </a:bodyPr>
          <a:lstStyle/>
          <a:p>
            <a:pPr eaLnBrk="1" hangingPunct="1"/>
            <a:r>
              <a:rPr lang="en-US" altLang="en-US" b="1" smtClean="0">
                <a:latin typeface="Arial" pitchFamily="34" charset="0"/>
              </a:rPr>
              <a:t>FIGURE 21-6 (part 6) Sequence of events during synthesis of a fatty acid.</a:t>
            </a:r>
            <a:r>
              <a:rPr lang="en-US" altLang="en-US" smtClean="0">
                <a:latin typeface="Arial" pitchFamily="34" charset="0"/>
              </a:rPr>
              <a:t> The mammalian FAS I complex is shown schematically, with catalytic domains colored as in Figure 21-3. Each domain of the larger polypeptide represents one of the six enzymatic activities of the complex, arranged in a large, tight "S" shape. The acyl carrier protein (ACP) is not resolved in the crystal structure shown in Figure 21-3, but is attached to the KS domain. The phosphopantetheine arm of ACP ends in an </a:t>
            </a:r>
            <a:r>
              <a:rPr lang="ga-IE" altLang="en-US" smtClean="0">
                <a:latin typeface="Arial" pitchFamily="34" charset="0"/>
                <a:ea typeface="ヒラギノ角ゴ Pro W3" charset="-128"/>
              </a:rPr>
              <a:t>—</a:t>
            </a:r>
            <a:r>
              <a:rPr lang="ga-IE" altLang="en-US" smtClean="0">
                <a:latin typeface="Arial" pitchFamily="34" charset="0"/>
              </a:rPr>
              <a:t>S</a:t>
            </a:r>
            <a:r>
              <a:rPr lang="en-US" altLang="en-US" smtClean="0">
                <a:latin typeface="Arial" pitchFamily="34" charset="0"/>
              </a:rPr>
              <a:t>H. After the first panel, the enzyme shown in color is the one that will act in the next step. As in Figure 21-4, the initial acetyl group is shaded yellow, C-1 and C-2 of malonate are shaded pink, and the carbon released as CO</a:t>
            </a:r>
            <a:r>
              <a:rPr lang="en-US" altLang="en-US" baseline="-25000" smtClean="0">
                <a:latin typeface="Arial" pitchFamily="34" charset="0"/>
              </a:rPr>
              <a:t>2</a:t>
            </a:r>
            <a:r>
              <a:rPr lang="en-US" altLang="en-US" smtClean="0">
                <a:latin typeface="Arial" pitchFamily="34" charset="0"/>
              </a:rPr>
              <a:t> is shaded green. Steps 1 to 4 are described in the text.</a:t>
            </a: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4610" name="Rectangle 7"/>
          <p:cNvSpPr>
            <a:spLocks noGrp="1" noChangeArrowheads="1"/>
          </p:cNvSpPr>
          <p:nvPr>
            <p:ph type="sldNum" sz="quarter" idx="5"/>
          </p:nvPr>
        </p:nvSpPr>
        <p:spPr bwMode="auto">
          <a:noFill/>
          <a:ln>
            <a:miter lim="800000"/>
            <a:headEnd/>
            <a:tailEnd/>
          </a:ln>
        </p:spPr>
        <p:txBody>
          <a:bodyPr/>
          <a:lstStyle/>
          <a:p>
            <a:fld id="{9671C278-B4B5-426E-85CC-E934C4700C8B}" type="slidenum">
              <a:rPr lang="en-US" altLang="en-US">
                <a:solidFill>
                  <a:prstClr val="black"/>
                </a:solidFill>
                <a:latin typeface="Times New Roman" pitchFamily="18" charset="0"/>
                <a:ea typeface="MS PGothic" pitchFamily="34" charset="-128"/>
              </a:rPr>
              <a:pPr/>
              <a:t>36</a:t>
            </a:fld>
            <a:endParaRPr lang="en-US" altLang="en-US">
              <a:solidFill>
                <a:prstClr val="black"/>
              </a:solidFill>
              <a:latin typeface="Times New Roman" pitchFamily="18" charset="0"/>
              <a:ea typeface="MS PGothic" pitchFamily="34" charset="-128"/>
            </a:endParaRPr>
          </a:p>
        </p:txBody>
      </p:sp>
      <p:sp>
        <p:nvSpPr>
          <p:cNvPr id="324611" name="Rectangle 2"/>
          <p:cNvSpPr>
            <a:spLocks noGrp="1" noRot="1" noChangeAspect="1" noChangeArrowheads="1" noTextEdit="1"/>
          </p:cNvSpPr>
          <p:nvPr>
            <p:ph type="sldImg"/>
          </p:nvPr>
        </p:nvSpPr>
        <p:spPr bwMode="auto">
          <a:xfrm>
            <a:off x="1294805" y="721179"/>
            <a:ext cx="4725293" cy="3599845"/>
          </a:xfrm>
          <a:noFill/>
          <a:ln>
            <a:solidFill>
              <a:srgbClr val="000000"/>
            </a:solidFill>
            <a:miter lim="800000"/>
            <a:headEnd/>
            <a:tailEnd/>
          </a:ln>
        </p:spPr>
      </p:sp>
      <p:sp>
        <p:nvSpPr>
          <p:cNvPr id="324612" name="Rectangle 3"/>
          <p:cNvSpPr>
            <a:spLocks noGrp="1" noChangeArrowheads="1"/>
          </p:cNvSpPr>
          <p:nvPr>
            <p:ph type="body" idx="1"/>
          </p:nvPr>
        </p:nvSpPr>
        <p:spPr bwMode="auto">
          <a:xfrm>
            <a:off x="974825" y="4561418"/>
            <a:ext cx="5365253" cy="4319511"/>
          </a:xfrm>
          <a:noFill/>
        </p:spPr>
        <p:txBody>
          <a:bodyPr wrap="square" numCol="1" anchor="t" anchorCtr="0" compatLnSpc="1">
            <a:prstTxWarp prst="textNoShape">
              <a:avLst/>
            </a:prstTxWarp>
          </a:bodyPr>
          <a:lstStyle/>
          <a:p>
            <a:pPr eaLnBrk="1" hangingPunct="1"/>
            <a:r>
              <a:rPr lang="en-US" altLang="en-US" b="1" smtClean="0">
                <a:latin typeface="Arial" pitchFamily="34" charset="0"/>
              </a:rPr>
              <a:t>FIGURE 21-6 (part 7) Sequence of events during synthesis of a fatty acid.</a:t>
            </a:r>
            <a:r>
              <a:rPr lang="en-US" altLang="en-US" smtClean="0">
                <a:latin typeface="Arial" pitchFamily="34" charset="0"/>
              </a:rPr>
              <a:t> The mammalian FAS I complex is shown schematically, with catalytic domains colored as in Figure 21-3. Each domain of the larger polypeptide represents one of the six enzymatic activities of the complex, arranged in a large, tight "S" shape. The acyl carrier protein (ACP) is not resolved in the crystal structure shown in Figure 21-3, but is attached to the KS domain. The phosphopantetheine arm of ACP ends in an </a:t>
            </a:r>
            <a:r>
              <a:rPr lang="ga-IE" altLang="en-US" smtClean="0">
                <a:latin typeface="Arial" pitchFamily="34" charset="0"/>
                <a:ea typeface="ヒラギノ角ゴ Pro W3" charset="-128"/>
              </a:rPr>
              <a:t>—</a:t>
            </a:r>
            <a:r>
              <a:rPr lang="ga-IE" altLang="en-US" smtClean="0">
                <a:latin typeface="Arial" pitchFamily="34" charset="0"/>
              </a:rPr>
              <a:t>S</a:t>
            </a:r>
            <a:r>
              <a:rPr lang="en-US" altLang="en-US" smtClean="0">
                <a:latin typeface="Arial" pitchFamily="34" charset="0"/>
              </a:rPr>
              <a:t>H. After the first panel, the enzyme shown in color is the one that will act in the next step. As in Figure 21-4, the initial acetyl group is shaded yellow, C-1 and C-2 of malonate are shaded pink, and the carbon released as CO</a:t>
            </a:r>
            <a:r>
              <a:rPr lang="en-US" altLang="en-US" baseline="-25000" smtClean="0">
                <a:latin typeface="Arial" pitchFamily="34" charset="0"/>
              </a:rPr>
              <a:t>2</a:t>
            </a:r>
            <a:r>
              <a:rPr lang="en-US" altLang="en-US" smtClean="0">
                <a:latin typeface="Arial" pitchFamily="34" charset="0"/>
              </a:rPr>
              <a:t> is shaded green. Steps 1 to 4 are described in the text.</a:t>
            </a: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6658" name="Rectangle 7"/>
          <p:cNvSpPr>
            <a:spLocks noGrp="1" noChangeArrowheads="1"/>
          </p:cNvSpPr>
          <p:nvPr>
            <p:ph type="sldNum" sz="quarter" idx="5"/>
          </p:nvPr>
        </p:nvSpPr>
        <p:spPr bwMode="auto">
          <a:noFill/>
          <a:ln>
            <a:miter lim="800000"/>
            <a:headEnd/>
            <a:tailEnd/>
          </a:ln>
        </p:spPr>
        <p:txBody>
          <a:bodyPr/>
          <a:lstStyle/>
          <a:p>
            <a:fld id="{841DEEC8-4143-43DF-9331-948348BABF9D}" type="slidenum">
              <a:rPr lang="en-US" altLang="en-US">
                <a:solidFill>
                  <a:prstClr val="black"/>
                </a:solidFill>
                <a:latin typeface="Times New Roman" pitchFamily="18" charset="0"/>
                <a:ea typeface="MS PGothic" pitchFamily="34" charset="-128"/>
              </a:rPr>
              <a:pPr/>
              <a:t>37</a:t>
            </a:fld>
            <a:endParaRPr lang="en-US" altLang="en-US">
              <a:solidFill>
                <a:prstClr val="black"/>
              </a:solidFill>
              <a:latin typeface="Times New Roman" pitchFamily="18" charset="0"/>
              <a:ea typeface="MS PGothic" pitchFamily="34" charset="-128"/>
            </a:endParaRPr>
          </a:p>
        </p:txBody>
      </p:sp>
      <p:sp>
        <p:nvSpPr>
          <p:cNvPr id="32665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26660"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altLang="en-US" b="1" smtClean="0">
                <a:latin typeface="Arial" pitchFamily="34" charset="0"/>
              </a:rPr>
              <a:t>FIGURE 21-7 Beginning of the second round of the fatty acid synthesis cycle.</a:t>
            </a:r>
            <a:r>
              <a:rPr lang="en-US" altLang="en-US" smtClean="0">
                <a:latin typeface="Arial" pitchFamily="34" charset="0"/>
              </a:rPr>
              <a:t> The butyryl group is on the Cys </a:t>
            </a:r>
            <a:r>
              <a:rPr lang="en-US" altLang="en-US" smtClean="0">
                <a:latin typeface="Arial" pitchFamily="34" charset="0"/>
                <a:ea typeface="ヒラギノ角ゴ Pro W3" charset="-128"/>
              </a:rPr>
              <a:t>—</a:t>
            </a:r>
            <a:r>
              <a:rPr lang="en-US" altLang="en-US" smtClean="0">
                <a:latin typeface="Arial" pitchFamily="34" charset="0"/>
              </a:rPr>
              <a:t>SH group. The incoming malonyl group is first attached to the phosphopantetheine </a:t>
            </a:r>
            <a:r>
              <a:rPr lang="en-US" altLang="en-US" smtClean="0">
                <a:latin typeface="Arial" pitchFamily="34" charset="0"/>
                <a:ea typeface="ヒラギノ角ゴ Pro W3" charset="-128"/>
              </a:rPr>
              <a:t>ﾑ</a:t>
            </a:r>
            <a:r>
              <a:rPr lang="en-US" altLang="ja-JP" smtClean="0">
                <a:latin typeface="Arial" pitchFamily="34" charset="0"/>
              </a:rPr>
              <a:t>SH group. Then, in the condensation step, the entire butyryl group on the Cys </a:t>
            </a:r>
            <a:r>
              <a:rPr lang="en-US" altLang="ja-JP" smtClean="0">
                <a:latin typeface="Arial" pitchFamily="34" charset="0"/>
                <a:ea typeface="ヒラギノ角ゴ Pro W3" charset="-128"/>
              </a:rPr>
              <a:t>—</a:t>
            </a:r>
            <a:r>
              <a:rPr lang="en-US" altLang="ja-JP" smtClean="0">
                <a:latin typeface="Arial" pitchFamily="34" charset="0"/>
              </a:rPr>
              <a:t>SH is exchanged for the carboxyl group of the malonyl residue, which is lost as CO</a:t>
            </a:r>
            <a:r>
              <a:rPr lang="en-US" altLang="ja-JP" baseline="-25000" smtClean="0">
                <a:latin typeface="Arial" pitchFamily="34" charset="0"/>
              </a:rPr>
              <a:t>2</a:t>
            </a:r>
            <a:r>
              <a:rPr lang="en-US" altLang="ja-JP" smtClean="0">
                <a:latin typeface="Arial" pitchFamily="34" charset="0"/>
              </a:rPr>
              <a:t> (green). This step is analogous to step 1 in Figure 21-6. The product, a six-carbon </a:t>
            </a:r>
            <a:r>
              <a:rPr lang="en-US" altLang="ja-JP" i="1" smtClean="0">
                <a:latin typeface="Symbol" pitchFamily="18" charset="2"/>
                <a:sym typeface="Symbol" pitchFamily="18" charset="2"/>
              </a:rPr>
              <a:t>β</a:t>
            </a:r>
            <a:r>
              <a:rPr lang="en-US" altLang="ja-JP" smtClean="0">
                <a:latin typeface="Arial" pitchFamily="34" charset="0"/>
              </a:rPr>
              <a:t>-ketoacyl group, now contains four carbons derived from malonyl-CoA and two derived from the acetyl-CoA that started the reaction. The </a:t>
            </a:r>
            <a:r>
              <a:rPr lang="en-US" altLang="ja-JP" i="1" smtClean="0">
                <a:latin typeface="Symbol" pitchFamily="18" charset="2"/>
                <a:sym typeface="Symbol" pitchFamily="18" charset="2"/>
              </a:rPr>
              <a:t>β</a:t>
            </a:r>
            <a:r>
              <a:rPr lang="en-US" altLang="ja-JP" smtClean="0">
                <a:latin typeface="Arial" pitchFamily="34" charset="0"/>
              </a:rPr>
              <a:t>-ketoacyl group then undergoes steps 2 through 4, as in Figure 21-6.</a:t>
            </a:r>
            <a:endParaRPr lang="en-US" altLang="en-US" smtClean="0">
              <a:latin typeface="Arial"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8706" name="Rectangle 7"/>
          <p:cNvSpPr>
            <a:spLocks noGrp="1" noChangeArrowheads="1"/>
          </p:cNvSpPr>
          <p:nvPr>
            <p:ph type="sldNum" sz="quarter" idx="5"/>
          </p:nvPr>
        </p:nvSpPr>
        <p:spPr bwMode="auto">
          <a:noFill/>
          <a:ln>
            <a:miter lim="800000"/>
            <a:headEnd/>
            <a:tailEnd/>
          </a:ln>
        </p:spPr>
        <p:txBody>
          <a:bodyPr/>
          <a:lstStyle/>
          <a:p>
            <a:fld id="{580464A5-755A-4E9B-9FE2-0CAB8B8577D4}" type="slidenum">
              <a:rPr lang="en-US" altLang="en-US">
                <a:solidFill>
                  <a:prstClr val="black"/>
                </a:solidFill>
                <a:latin typeface="Times New Roman" pitchFamily="18" charset="0"/>
                <a:ea typeface="MS PGothic" pitchFamily="34" charset="-128"/>
              </a:rPr>
              <a:pPr/>
              <a:t>38</a:t>
            </a:fld>
            <a:endParaRPr lang="en-US" altLang="en-US">
              <a:solidFill>
                <a:prstClr val="black"/>
              </a:solidFill>
              <a:latin typeface="Times New Roman" pitchFamily="18" charset="0"/>
              <a:ea typeface="MS PGothic" pitchFamily="34" charset="-128"/>
            </a:endParaRPr>
          </a:p>
        </p:txBody>
      </p:sp>
      <p:sp>
        <p:nvSpPr>
          <p:cNvPr id="32870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28708"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altLang="en-US" b="1" smtClean="0">
                <a:latin typeface="Arial" pitchFamily="34" charset="0"/>
              </a:rPr>
              <a:t>FIGURE 21-10 Shuttle for transfer of acetyl groups from mitochondria to the cytosol.</a:t>
            </a:r>
            <a:r>
              <a:rPr lang="en-US" altLang="en-US" smtClean="0">
                <a:latin typeface="Arial" pitchFamily="34" charset="0"/>
              </a:rPr>
              <a:t> The mitochondrial outer membrane is freely permeable to all these compounds. Pyruvate derived from amino acid catabolism in the mitochondrial matrix, or from glucose by glycolysis in the cytosol, is converted to acetyl-CoA in the matrix. Acetyl groups pass out of the mitochondrion as citrate; in the cytosol they are delivered as acetyl-CoA for fatty acid synthesis. Oxaloacetate is reduced to malate, which can return to the mitochondrial matrix and is converted to oxaloacetate. The major fate for cytosolic malate is oxidation by malic enzyme to generate cytosolic NADPH; the pyruvate produced returns to the mitochondrial matrix.</a:t>
            </a: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0754" name="Slide Image Placeholder 1"/>
          <p:cNvSpPr>
            <a:spLocks noGrp="1" noRot="1" noChangeAspect="1" noTextEdit="1"/>
          </p:cNvSpPr>
          <p:nvPr>
            <p:ph type="sldImg"/>
          </p:nvPr>
        </p:nvSpPr>
        <p:spPr bwMode="auto">
          <a:noFill/>
          <a:ln>
            <a:solidFill>
              <a:srgbClr val="000000"/>
            </a:solidFill>
            <a:miter lim="800000"/>
            <a:headEnd/>
            <a:tailEnd/>
          </a:ln>
        </p:spPr>
      </p:sp>
      <p:sp>
        <p:nvSpPr>
          <p:cNvPr id="330755"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b="1" smtClean="0">
                <a:latin typeface="Arial" pitchFamily="34" charset="0"/>
              </a:rPr>
              <a:t>FIGURE 21-11 Regulation of fatty acid synthesis.</a:t>
            </a:r>
            <a:r>
              <a:rPr lang="en-US" altLang="en-US" smtClean="0">
                <a:latin typeface="Arial" pitchFamily="34" charset="0"/>
              </a:rPr>
              <a:t> (a) In the cells of vertebrates, both allosteric regulation and hormone-dependent covalent modification influence the flow of precursors into malonyl-CoA. In plants, acetyl-CoA carboxylase is activated by the changes in [Mg</a:t>
            </a:r>
            <a:r>
              <a:rPr lang="en-US" altLang="en-US" baseline="30000" smtClean="0">
                <a:latin typeface="Arial" pitchFamily="34" charset="0"/>
              </a:rPr>
              <a:t>2+</a:t>
            </a:r>
            <a:r>
              <a:rPr lang="en-US" altLang="en-US" smtClean="0">
                <a:latin typeface="Arial" pitchFamily="34" charset="0"/>
              </a:rPr>
              <a:t>] and pH that accompany illumination (not shown here). (b) Filaments of acetyl-CoA carboxylase (the active, dephosphorylated form) as seen with the electron microscope.</a:t>
            </a:r>
          </a:p>
          <a:p>
            <a:endParaRPr lang="en-US" altLang="en-US" smtClean="0">
              <a:latin typeface="Times New Roman" pitchFamily="18" charset="0"/>
            </a:endParaRPr>
          </a:p>
        </p:txBody>
      </p:sp>
      <p:sp>
        <p:nvSpPr>
          <p:cNvPr id="330756" name="Slide Number Placeholder 3"/>
          <p:cNvSpPr>
            <a:spLocks noGrp="1"/>
          </p:cNvSpPr>
          <p:nvPr>
            <p:ph type="sldNum" sz="quarter" idx="5"/>
          </p:nvPr>
        </p:nvSpPr>
        <p:spPr bwMode="auto">
          <a:noFill/>
          <a:ln>
            <a:miter lim="800000"/>
            <a:headEnd/>
            <a:tailEnd/>
          </a:ln>
        </p:spPr>
        <p:txBody>
          <a:bodyPr/>
          <a:lstStyle/>
          <a:p>
            <a:fld id="{20787F9D-F528-496B-A35A-1E9A13C6E7BF}" type="slidenum">
              <a:rPr lang="en-US" altLang="en-US">
                <a:solidFill>
                  <a:prstClr val="black"/>
                </a:solidFill>
                <a:latin typeface="Times New Roman" pitchFamily="18" charset="0"/>
                <a:ea typeface="MS PGothic" pitchFamily="34" charset="-128"/>
              </a:rPr>
              <a:pPr/>
              <a:t>39</a:t>
            </a:fld>
            <a:endParaRPr lang="en-US" altLang="en-US">
              <a:solidFill>
                <a:prstClr val="black"/>
              </a:solidFill>
              <a:latin typeface="Times New Roman" pitchFamily="18" charset="0"/>
              <a:ea typeface="MS PGothic" pitchFamily="34" charset="-128"/>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8946" name="Slide Image Placeholder 1"/>
          <p:cNvSpPr>
            <a:spLocks noGrp="1" noRot="1" noChangeAspect="1" noTextEdit="1"/>
          </p:cNvSpPr>
          <p:nvPr>
            <p:ph type="sldImg"/>
          </p:nvPr>
        </p:nvSpPr>
        <p:spPr bwMode="auto">
          <a:noFill/>
          <a:ln>
            <a:solidFill>
              <a:srgbClr val="000000"/>
            </a:solidFill>
            <a:miter lim="800000"/>
            <a:headEnd/>
            <a:tailEnd/>
          </a:ln>
        </p:spPr>
      </p:sp>
      <p:sp>
        <p:nvSpPr>
          <p:cNvPr id="33894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b="1" smtClean="0">
                <a:latin typeface="Arial" pitchFamily="34" charset="0"/>
              </a:rPr>
              <a:t>FIGURE 21-15a The "cyclic" pathway from arachidonate to prostaglandins and thromboxanes.</a:t>
            </a:r>
            <a:r>
              <a:rPr lang="en-US" altLang="en-US" smtClean="0">
                <a:latin typeface="Arial" pitchFamily="34" charset="0"/>
              </a:rPr>
              <a:t> (a) After arachidonate is released from phospholipids by the action of phospholipase A</a:t>
            </a:r>
            <a:r>
              <a:rPr lang="en-US" altLang="en-US" baseline="-25000" smtClean="0">
                <a:latin typeface="Arial" pitchFamily="34" charset="0"/>
              </a:rPr>
              <a:t>2</a:t>
            </a:r>
            <a:r>
              <a:rPr lang="en-US" altLang="en-US" smtClean="0">
                <a:latin typeface="Arial" pitchFamily="34" charset="0"/>
              </a:rPr>
              <a:t>, the cyclooxygenase and peroxidase activities of COX (also called prostaglandin H</a:t>
            </a:r>
            <a:r>
              <a:rPr lang="en-US" altLang="en-US" baseline="-25000" smtClean="0">
                <a:latin typeface="Arial" pitchFamily="34" charset="0"/>
              </a:rPr>
              <a:t>2</a:t>
            </a:r>
            <a:r>
              <a:rPr lang="en-US" altLang="en-US" smtClean="0">
                <a:latin typeface="Arial" pitchFamily="34" charset="0"/>
              </a:rPr>
              <a:t> synthase) catalyze the production of PGH</a:t>
            </a:r>
            <a:r>
              <a:rPr lang="en-US" altLang="en-US" baseline="-25000" smtClean="0">
                <a:latin typeface="Arial" pitchFamily="34" charset="0"/>
              </a:rPr>
              <a:t>2</a:t>
            </a:r>
            <a:r>
              <a:rPr lang="en-US" altLang="en-US" smtClean="0">
                <a:latin typeface="Arial" pitchFamily="34" charset="0"/>
              </a:rPr>
              <a:t>, the precursor of other prostaglandins and thromboxanes.</a:t>
            </a:r>
          </a:p>
          <a:p>
            <a:endParaRPr lang="en-US" altLang="en-US" smtClean="0">
              <a:latin typeface="Times New Roman" pitchFamily="18" charset="0"/>
            </a:endParaRPr>
          </a:p>
        </p:txBody>
      </p:sp>
      <p:sp>
        <p:nvSpPr>
          <p:cNvPr id="338948" name="Slide Number Placeholder 3"/>
          <p:cNvSpPr>
            <a:spLocks noGrp="1"/>
          </p:cNvSpPr>
          <p:nvPr>
            <p:ph type="sldNum" sz="quarter" idx="5"/>
          </p:nvPr>
        </p:nvSpPr>
        <p:spPr bwMode="auto">
          <a:noFill/>
          <a:ln>
            <a:miter lim="800000"/>
            <a:headEnd/>
            <a:tailEnd/>
          </a:ln>
        </p:spPr>
        <p:txBody>
          <a:bodyPr/>
          <a:lstStyle/>
          <a:p>
            <a:fld id="{052045B8-F072-4642-8869-8D95B6F58DD8}" type="slidenum">
              <a:rPr lang="en-US" altLang="en-US">
                <a:solidFill>
                  <a:prstClr val="black"/>
                </a:solidFill>
                <a:latin typeface="Times New Roman" pitchFamily="18" charset="0"/>
                <a:ea typeface="MS PGothic" pitchFamily="34" charset="-128"/>
              </a:rPr>
              <a:pPr/>
              <a:t>46</a:t>
            </a:fld>
            <a:endParaRPr lang="en-US" altLang="en-US">
              <a:solidFill>
                <a:prstClr val="black"/>
              </a:solidFill>
              <a:latin typeface="Times New Roman" pitchFamily="18" charset="0"/>
              <a:ea typeface="MS PGothic" pitchFamily="34" charset="-128"/>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0994" name="Rectangle 7"/>
          <p:cNvSpPr>
            <a:spLocks noGrp="1" noChangeArrowheads="1"/>
          </p:cNvSpPr>
          <p:nvPr>
            <p:ph type="sldNum" sz="quarter" idx="5"/>
          </p:nvPr>
        </p:nvSpPr>
        <p:spPr bwMode="auto">
          <a:noFill/>
          <a:ln>
            <a:miter lim="800000"/>
            <a:headEnd/>
            <a:tailEnd/>
          </a:ln>
        </p:spPr>
        <p:txBody>
          <a:bodyPr/>
          <a:lstStyle/>
          <a:p>
            <a:fld id="{D3D64690-8388-4072-B9C0-20E9CF228B1A}" type="slidenum">
              <a:rPr lang="en-US" altLang="en-US">
                <a:solidFill>
                  <a:prstClr val="black"/>
                </a:solidFill>
                <a:latin typeface="Times New Roman" pitchFamily="18" charset="0"/>
                <a:ea typeface="MS PGothic" pitchFamily="34" charset="-128"/>
              </a:rPr>
              <a:pPr/>
              <a:t>47</a:t>
            </a:fld>
            <a:endParaRPr lang="en-US" altLang="en-US">
              <a:solidFill>
                <a:prstClr val="black"/>
              </a:solidFill>
              <a:latin typeface="Times New Roman" pitchFamily="18" charset="0"/>
              <a:ea typeface="MS PGothic" pitchFamily="34" charset="-128"/>
            </a:endParaRPr>
          </a:p>
        </p:txBody>
      </p:sp>
      <p:sp>
        <p:nvSpPr>
          <p:cNvPr id="3409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40996"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altLang="en-US" b="1" smtClean="0">
                <a:latin typeface="Arial" pitchFamily="34" charset="0"/>
              </a:rPr>
              <a:t>FIGURE 21-16 The "linear" pathway from arachidonate to leukotrienes.</a:t>
            </a: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3042" name="Rectangle 7"/>
          <p:cNvSpPr>
            <a:spLocks noGrp="1" noChangeArrowheads="1"/>
          </p:cNvSpPr>
          <p:nvPr>
            <p:ph type="sldNum" sz="quarter" idx="5"/>
          </p:nvPr>
        </p:nvSpPr>
        <p:spPr bwMode="auto">
          <a:noFill/>
          <a:ln>
            <a:miter lim="800000"/>
            <a:headEnd/>
            <a:tailEnd/>
          </a:ln>
        </p:spPr>
        <p:txBody>
          <a:bodyPr/>
          <a:lstStyle/>
          <a:p>
            <a:fld id="{890FFAD9-9B17-4462-A5DC-A0224005D46D}" type="slidenum">
              <a:rPr lang="en-US" altLang="en-US">
                <a:solidFill>
                  <a:prstClr val="black"/>
                </a:solidFill>
                <a:latin typeface="Times New Roman" pitchFamily="18" charset="0"/>
                <a:ea typeface="MS PGothic" pitchFamily="34" charset="-128"/>
              </a:rPr>
              <a:pPr/>
              <a:t>48</a:t>
            </a:fld>
            <a:endParaRPr lang="en-US" altLang="en-US">
              <a:solidFill>
                <a:prstClr val="black"/>
              </a:solidFill>
              <a:latin typeface="Times New Roman" pitchFamily="18" charset="0"/>
              <a:ea typeface="MS PGothic" pitchFamily="34" charset="-128"/>
            </a:endParaRPr>
          </a:p>
        </p:txBody>
      </p:sp>
      <p:sp>
        <p:nvSpPr>
          <p:cNvPr id="3430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43044"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altLang="en-US" b="1" smtClean="0">
                <a:latin typeface="Arial" pitchFamily="34" charset="0"/>
              </a:rPr>
              <a:t>FIGURE 21-15b The "cyclic" pathway from arachidonate to prostaglandins and thromboxanes.</a:t>
            </a:r>
            <a:r>
              <a:rPr lang="en-US" altLang="en-US" smtClean="0">
                <a:latin typeface="Arial" pitchFamily="34" charset="0"/>
              </a:rPr>
              <a:t> (b) Aspirin inhibits the first reaction by acetylating an essential Ser residue on the enzyme. Ibuprofen and naproxen inhibit the same step, probably by mimicking the structure of the substrate or an intermediate in the reaction.</a:t>
            </a: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5090" name="Slide Image Placeholder 1"/>
          <p:cNvSpPr>
            <a:spLocks noGrp="1" noRot="1" noChangeAspect="1" noTextEdit="1"/>
          </p:cNvSpPr>
          <p:nvPr>
            <p:ph type="sldImg"/>
          </p:nvPr>
        </p:nvSpPr>
        <p:spPr bwMode="auto">
          <a:noFill/>
          <a:ln>
            <a:solidFill>
              <a:srgbClr val="000000"/>
            </a:solidFill>
            <a:miter lim="800000"/>
            <a:headEnd/>
            <a:tailEnd/>
          </a:ln>
        </p:spPr>
      </p:sp>
      <p:sp>
        <p:nvSpPr>
          <p:cNvPr id="345091"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b="1" smtClean="0">
                <a:latin typeface="Arial" pitchFamily="34" charset="0"/>
              </a:rPr>
              <a:t>FIGURE 21-33 Summary of cholesterol biosynthesis.</a:t>
            </a:r>
            <a:r>
              <a:rPr lang="en-US" altLang="en-US" smtClean="0">
                <a:latin typeface="Arial" pitchFamily="34" charset="0"/>
              </a:rPr>
              <a:t> The four stages are discussed in the text. Isoprene units in squalene are set off by red dashed lines.</a:t>
            </a:r>
          </a:p>
          <a:p>
            <a:endParaRPr lang="en-US" altLang="en-US" smtClean="0">
              <a:latin typeface="Times New Roman" pitchFamily="18" charset="0"/>
            </a:endParaRPr>
          </a:p>
        </p:txBody>
      </p:sp>
      <p:sp>
        <p:nvSpPr>
          <p:cNvPr id="345092" name="Slide Number Placeholder 3"/>
          <p:cNvSpPr>
            <a:spLocks noGrp="1"/>
          </p:cNvSpPr>
          <p:nvPr>
            <p:ph type="sldNum" sz="quarter" idx="5"/>
          </p:nvPr>
        </p:nvSpPr>
        <p:spPr bwMode="auto">
          <a:noFill/>
          <a:ln>
            <a:miter lim="800000"/>
            <a:headEnd/>
            <a:tailEnd/>
          </a:ln>
        </p:spPr>
        <p:txBody>
          <a:bodyPr/>
          <a:lstStyle/>
          <a:p>
            <a:fld id="{C64BB450-6C7B-460C-8880-69F6CD23CE9A}" type="slidenum">
              <a:rPr lang="en-US" altLang="en-US">
                <a:solidFill>
                  <a:prstClr val="black"/>
                </a:solidFill>
                <a:latin typeface="Times New Roman" pitchFamily="18" charset="0"/>
                <a:ea typeface="MS PGothic" pitchFamily="34" charset="-128"/>
              </a:rPr>
              <a:pPr/>
              <a:t>49</a:t>
            </a:fld>
            <a:endParaRPr lang="en-US" altLang="en-US">
              <a:solidFill>
                <a:prstClr val="black"/>
              </a:solidFill>
              <a:latin typeface="Times New Roman" pitchFamily="18" charset="0"/>
              <a:ea typeface="MS PGothic" pitchFamily="34" charset="-128"/>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1234" name="Rectangle 7"/>
          <p:cNvSpPr>
            <a:spLocks noGrp="1" noChangeArrowheads="1"/>
          </p:cNvSpPr>
          <p:nvPr>
            <p:ph type="sldNum" sz="quarter" idx="5"/>
          </p:nvPr>
        </p:nvSpPr>
        <p:spPr bwMode="auto">
          <a:noFill/>
          <a:ln>
            <a:miter lim="800000"/>
            <a:headEnd/>
            <a:tailEnd/>
          </a:ln>
        </p:spPr>
        <p:txBody>
          <a:bodyPr/>
          <a:lstStyle/>
          <a:p>
            <a:fld id="{EEE1FB7E-7C1A-4B81-BCD5-F5240EB52D09}" type="slidenum">
              <a:rPr lang="en-US" altLang="en-US">
                <a:solidFill>
                  <a:prstClr val="black"/>
                </a:solidFill>
                <a:latin typeface="Times New Roman" pitchFamily="18" charset="0"/>
                <a:ea typeface="MS PGothic" pitchFamily="34" charset="-128"/>
              </a:rPr>
              <a:pPr/>
              <a:t>54</a:t>
            </a:fld>
            <a:endParaRPr lang="en-US" altLang="en-US">
              <a:solidFill>
                <a:prstClr val="black"/>
              </a:solidFill>
              <a:latin typeface="Times New Roman" pitchFamily="18" charset="0"/>
              <a:ea typeface="MS PGothic" pitchFamily="34" charset="-128"/>
            </a:endParaRPr>
          </a:p>
        </p:txBody>
      </p:sp>
      <p:sp>
        <p:nvSpPr>
          <p:cNvPr id="3512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51236"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altLang="en-US" b="1" smtClean="0">
                <a:latin typeface="Arial" pitchFamily="34" charset="0"/>
              </a:rPr>
              <a:t>FIGURE 21-37 (part 1) Ring closure converts linear squalene to the condensed steroid nucleus.</a:t>
            </a:r>
            <a:r>
              <a:rPr lang="en-US" altLang="en-US" smtClean="0">
                <a:latin typeface="Arial" pitchFamily="34" charset="0"/>
              </a:rPr>
              <a:t> The first step in this sequence is catalyzed by a mixed-function oxidase (a monooxygenase), for which the cosubstrate is NADPH. The product is an epoxide, which in the next step is cyclized to the steroid nucleus. The final product of these reactions in animal cells is cholesterol; in other organisms, slightly different sterols are produced, as shown.</a:t>
            </a: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2082" name="Slide Image Placeholder 1"/>
          <p:cNvSpPr>
            <a:spLocks noGrp="1" noRot="1" noChangeAspect="1" noTextEdit="1"/>
          </p:cNvSpPr>
          <p:nvPr>
            <p:ph type="sldImg"/>
          </p:nvPr>
        </p:nvSpPr>
        <p:spPr bwMode="auto">
          <a:noFill/>
          <a:ln>
            <a:solidFill>
              <a:srgbClr val="000000"/>
            </a:solidFill>
            <a:miter lim="800000"/>
            <a:headEnd/>
            <a:tailEnd/>
          </a:ln>
        </p:spPr>
      </p:sp>
      <p:sp>
        <p:nvSpPr>
          <p:cNvPr id="302083"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b="1" smtClean="0">
                <a:latin typeface="Arial" pitchFamily="34" charset="0"/>
              </a:rPr>
              <a:t>FIGURE 21-5 Acyl carrier protein (ACP).</a:t>
            </a:r>
            <a:r>
              <a:rPr lang="en-US" altLang="en-US" smtClean="0">
                <a:latin typeface="Arial" pitchFamily="34" charset="0"/>
              </a:rPr>
              <a:t> The prosthetic group is 4</a:t>
            </a:r>
            <a:r>
              <a:rPr lang="ga-IE" altLang="en-US" smtClean="0">
                <a:latin typeface="Arial" pitchFamily="34" charset="0"/>
              </a:rPr>
              <a:t>′</a:t>
            </a:r>
            <a:r>
              <a:rPr lang="en-US" altLang="en-US" smtClean="0">
                <a:latin typeface="Arial" pitchFamily="34" charset="0"/>
              </a:rPr>
              <a:t>-phosphopantetheine, which is covalently attached to the hydroxyl group of a Ser residue in ACP. Phosphopantetheine contains the B vitamin pantothenic acid, also found in the coenzyme A molecule. Its </a:t>
            </a:r>
            <a:r>
              <a:rPr lang="ga-IE" altLang="en-US" smtClean="0">
                <a:latin typeface="Arial" pitchFamily="34" charset="0"/>
                <a:ea typeface="ヒラギノ角ゴ Pro W3" charset="-128"/>
              </a:rPr>
              <a:t>—</a:t>
            </a:r>
            <a:r>
              <a:rPr lang="ga-IE" altLang="en-US" smtClean="0">
                <a:latin typeface="Arial" pitchFamily="34" charset="0"/>
              </a:rPr>
              <a:t>S</a:t>
            </a:r>
            <a:r>
              <a:rPr lang="en-US" altLang="en-US" smtClean="0">
                <a:latin typeface="Arial" pitchFamily="34" charset="0"/>
              </a:rPr>
              <a:t>H group is the site of entry of malonyl groups during fatty acid synthesis.</a:t>
            </a:r>
          </a:p>
          <a:p>
            <a:endParaRPr lang="en-US" altLang="en-US" smtClean="0">
              <a:latin typeface="Times New Roman" pitchFamily="18" charset="0"/>
            </a:endParaRPr>
          </a:p>
        </p:txBody>
      </p:sp>
      <p:sp>
        <p:nvSpPr>
          <p:cNvPr id="302084" name="Slide Number Placeholder 3"/>
          <p:cNvSpPr>
            <a:spLocks noGrp="1"/>
          </p:cNvSpPr>
          <p:nvPr>
            <p:ph type="sldNum" sz="quarter" idx="5"/>
          </p:nvPr>
        </p:nvSpPr>
        <p:spPr bwMode="auto">
          <a:noFill/>
          <a:ln>
            <a:miter lim="800000"/>
            <a:headEnd/>
            <a:tailEnd/>
          </a:ln>
        </p:spPr>
        <p:txBody>
          <a:bodyPr/>
          <a:lstStyle/>
          <a:p>
            <a:fld id="{5262C3DC-3BAE-459F-97A0-82870C2473A2}" type="slidenum">
              <a:rPr lang="en-US" altLang="en-US">
                <a:solidFill>
                  <a:prstClr val="black"/>
                </a:solidFill>
                <a:latin typeface="Times New Roman" pitchFamily="18" charset="0"/>
                <a:ea typeface="MS PGothic" pitchFamily="34" charset="-128"/>
              </a:rPr>
              <a:pPr/>
              <a:t>23</a:t>
            </a:fld>
            <a:endParaRPr lang="en-US" altLang="en-US">
              <a:solidFill>
                <a:prstClr val="black"/>
              </a:solidFill>
              <a:latin typeface="Times New Roman" pitchFamily="18" charset="0"/>
              <a:ea typeface="MS PGothic" pitchFamily="34" charset="-128"/>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3282" name="Rectangle 7"/>
          <p:cNvSpPr>
            <a:spLocks noGrp="1" noChangeArrowheads="1"/>
          </p:cNvSpPr>
          <p:nvPr>
            <p:ph type="sldNum" sz="quarter" idx="5"/>
          </p:nvPr>
        </p:nvSpPr>
        <p:spPr bwMode="auto">
          <a:noFill/>
          <a:ln>
            <a:miter lim="800000"/>
            <a:headEnd/>
            <a:tailEnd/>
          </a:ln>
        </p:spPr>
        <p:txBody>
          <a:bodyPr/>
          <a:lstStyle/>
          <a:p>
            <a:fld id="{E7B9A540-B7B9-4C01-BE2E-8F5AEBEC94D1}" type="slidenum">
              <a:rPr lang="en-US" altLang="en-US">
                <a:solidFill>
                  <a:prstClr val="black"/>
                </a:solidFill>
                <a:latin typeface="Times New Roman" pitchFamily="18" charset="0"/>
                <a:ea typeface="MS PGothic" pitchFamily="34" charset="-128"/>
              </a:rPr>
              <a:pPr/>
              <a:t>55</a:t>
            </a:fld>
            <a:endParaRPr lang="en-US" altLang="en-US">
              <a:solidFill>
                <a:prstClr val="black"/>
              </a:solidFill>
              <a:latin typeface="Times New Roman" pitchFamily="18" charset="0"/>
              <a:ea typeface="MS PGothic" pitchFamily="34" charset="-128"/>
            </a:endParaRPr>
          </a:p>
        </p:txBody>
      </p:sp>
      <p:sp>
        <p:nvSpPr>
          <p:cNvPr id="3532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53284"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altLang="en-US" b="1" smtClean="0">
                <a:latin typeface="Arial" pitchFamily="34" charset="0"/>
              </a:rPr>
              <a:t>FIGURE 21-38 Synthesis of cholesteryl esters.</a:t>
            </a:r>
            <a:r>
              <a:rPr lang="en-US" altLang="en-US" smtClean="0">
                <a:latin typeface="Arial" pitchFamily="34" charset="0"/>
              </a:rPr>
              <a:t> Esterification converts cholesterol to an even more hydrophobic form for storage and transport.</a:t>
            </a: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5330" name="Rectangle 7"/>
          <p:cNvSpPr>
            <a:spLocks noGrp="1" noChangeArrowheads="1"/>
          </p:cNvSpPr>
          <p:nvPr>
            <p:ph type="sldNum" sz="quarter" idx="5"/>
          </p:nvPr>
        </p:nvSpPr>
        <p:spPr bwMode="auto">
          <a:noFill/>
          <a:ln>
            <a:miter lim="800000"/>
            <a:headEnd/>
            <a:tailEnd/>
          </a:ln>
        </p:spPr>
        <p:txBody>
          <a:bodyPr/>
          <a:lstStyle/>
          <a:p>
            <a:fld id="{C339BA36-1B74-4887-94EA-72C443A27AF5}" type="slidenum">
              <a:rPr lang="en-US" altLang="en-US">
                <a:solidFill>
                  <a:prstClr val="black"/>
                </a:solidFill>
                <a:latin typeface="Times New Roman" pitchFamily="18" charset="0"/>
                <a:ea typeface="MS PGothic" pitchFamily="34" charset="-128"/>
              </a:rPr>
              <a:pPr/>
              <a:t>56</a:t>
            </a:fld>
            <a:endParaRPr lang="en-US" altLang="en-US">
              <a:solidFill>
                <a:prstClr val="black"/>
              </a:solidFill>
              <a:latin typeface="Times New Roman" pitchFamily="18" charset="0"/>
              <a:ea typeface="MS PGothic" pitchFamily="34" charset="-128"/>
            </a:endParaRPr>
          </a:p>
        </p:txBody>
      </p:sp>
      <p:sp>
        <p:nvSpPr>
          <p:cNvPr id="3553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55332"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altLang="en-US" b="1" smtClean="0">
                <a:latin typeface="Arial" pitchFamily="34" charset="0"/>
              </a:rPr>
              <a:t>TABLE 21-1 Major Classes of Human Plasma Lipoproteins: Some Properties</a:t>
            </a: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7378" name="Rectangle 7"/>
          <p:cNvSpPr>
            <a:spLocks noGrp="1" noChangeArrowheads="1"/>
          </p:cNvSpPr>
          <p:nvPr>
            <p:ph type="sldNum" sz="quarter" idx="5"/>
          </p:nvPr>
        </p:nvSpPr>
        <p:spPr bwMode="auto">
          <a:noFill/>
          <a:ln>
            <a:miter lim="800000"/>
            <a:headEnd/>
            <a:tailEnd/>
          </a:ln>
        </p:spPr>
        <p:txBody>
          <a:bodyPr/>
          <a:lstStyle/>
          <a:p>
            <a:fld id="{6FBF660D-7BE9-4914-99BC-FDCB21F5CC8E}" type="slidenum">
              <a:rPr lang="en-US" altLang="en-US">
                <a:solidFill>
                  <a:prstClr val="black"/>
                </a:solidFill>
                <a:latin typeface="Times New Roman" pitchFamily="18" charset="0"/>
                <a:ea typeface="MS PGothic" pitchFamily="34" charset="-128"/>
              </a:rPr>
              <a:pPr/>
              <a:t>57</a:t>
            </a:fld>
            <a:endParaRPr lang="en-US" altLang="en-US">
              <a:solidFill>
                <a:prstClr val="black"/>
              </a:solidFill>
              <a:latin typeface="Times New Roman" pitchFamily="18" charset="0"/>
              <a:ea typeface="MS PGothic" pitchFamily="34" charset="-128"/>
            </a:endParaRPr>
          </a:p>
        </p:txBody>
      </p:sp>
      <p:sp>
        <p:nvSpPr>
          <p:cNvPr id="3573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57380"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altLang="en-US" b="1" smtClean="0">
                <a:latin typeface="Arial" pitchFamily="34" charset="0"/>
              </a:rPr>
              <a:t>TABLE 21-2 Apolipoproteins of the Human Plasma Lipoproteins</a:t>
            </a: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9426" name="Rectangle 7"/>
          <p:cNvSpPr>
            <a:spLocks noGrp="1" noChangeArrowheads="1"/>
          </p:cNvSpPr>
          <p:nvPr>
            <p:ph type="sldNum" sz="quarter" idx="5"/>
          </p:nvPr>
        </p:nvSpPr>
        <p:spPr bwMode="auto">
          <a:noFill/>
          <a:ln>
            <a:miter lim="800000"/>
            <a:headEnd/>
            <a:tailEnd/>
          </a:ln>
        </p:spPr>
        <p:txBody>
          <a:bodyPr/>
          <a:lstStyle/>
          <a:p>
            <a:fld id="{B06B89B9-0CFA-4336-A25A-DED2C7C79C57}" type="slidenum">
              <a:rPr lang="en-US" altLang="en-US">
                <a:solidFill>
                  <a:prstClr val="black"/>
                </a:solidFill>
                <a:latin typeface="Times New Roman" pitchFamily="18" charset="0"/>
                <a:ea typeface="MS PGothic" pitchFamily="34" charset="-128"/>
              </a:rPr>
              <a:pPr/>
              <a:t>58</a:t>
            </a:fld>
            <a:endParaRPr lang="en-US" altLang="en-US">
              <a:solidFill>
                <a:prstClr val="black"/>
              </a:solidFill>
              <a:latin typeface="Times New Roman" pitchFamily="18" charset="0"/>
              <a:ea typeface="MS PGothic" pitchFamily="34" charset="-128"/>
            </a:endParaRPr>
          </a:p>
        </p:txBody>
      </p:sp>
      <p:sp>
        <p:nvSpPr>
          <p:cNvPr id="3594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59428"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altLang="en-US" b="1" smtClean="0">
                <a:latin typeface="Arial" pitchFamily="34" charset="0"/>
              </a:rPr>
              <a:t>FIGURE 21-40a Lipoproteins and lipid transport.</a:t>
            </a:r>
            <a:r>
              <a:rPr lang="en-US" altLang="en-US" smtClean="0">
                <a:latin typeface="Arial" pitchFamily="34" charset="0"/>
              </a:rPr>
              <a:t> (a) Lipids are transported in the bloodstream as lipoproteins, which exist as several variants that have different functions, different protein and lipid compositions (see Tables 21</a:t>
            </a:r>
            <a:r>
              <a:rPr lang="en-US" altLang="en-US" smtClean="0">
                <a:latin typeface="Arial" pitchFamily="34" charset="0"/>
                <a:ea typeface="ヒラギノ角ゴ Pro W3" charset="-128"/>
              </a:rPr>
              <a:t>-</a:t>
            </a:r>
            <a:r>
              <a:rPr lang="en-US" altLang="en-US" smtClean="0">
                <a:latin typeface="Arial" pitchFamily="34" charset="0"/>
              </a:rPr>
              <a:t>1, 21</a:t>
            </a:r>
            <a:r>
              <a:rPr lang="en-US" altLang="en-US" smtClean="0">
                <a:latin typeface="Arial" pitchFamily="34" charset="0"/>
                <a:ea typeface="ヒラギノ角ゴ Pro W3" charset="-128"/>
              </a:rPr>
              <a:t>-</a:t>
            </a:r>
            <a:r>
              <a:rPr lang="en-US" altLang="en-US" smtClean="0">
                <a:latin typeface="Arial" pitchFamily="34" charset="0"/>
              </a:rPr>
              <a:t>2), and thus different densities. Dietary lipids are packaged into chylomicrons; much of their triacylglycerol content is released by lipoprotein lipase to adipose and muscle tissues during transport through capillaries. Chylomicron remnants (containing largely protein and cholesterol) are taken up by the liver. Endogenous lipids and cholesterol from the liver are delivered to adipose and muscle tissue by VLDL. Extraction of lipid from VLDL (along with loss of some apolipoproteins) gradually converts some of it to LDL, which delivers cholesterol to extrahepatic tissues or returns to the liver. The liver takes up LDL, VLDL remnants (called intermediate density lipoprotein, or IDL), and chylomicron remnants by receptormediated endocytosis. Excess cholesterol in extrahepatic tissues is transported back to the liver as HDL. In the liver, some cholesterol is converted to bile salts.</a:t>
            </a:r>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2498" name="Rectangle 7"/>
          <p:cNvSpPr>
            <a:spLocks noGrp="1" noChangeArrowheads="1"/>
          </p:cNvSpPr>
          <p:nvPr>
            <p:ph type="sldNum" sz="quarter" idx="5"/>
          </p:nvPr>
        </p:nvSpPr>
        <p:spPr bwMode="auto">
          <a:noFill/>
          <a:ln>
            <a:miter lim="800000"/>
            <a:headEnd/>
            <a:tailEnd/>
          </a:ln>
        </p:spPr>
        <p:txBody>
          <a:bodyPr/>
          <a:lstStyle/>
          <a:p>
            <a:fld id="{3F97721A-8C37-4431-8BCC-DB7D1C109176}" type="slidenum">
              <a:rPr lang="en-US" altLang="en-US">
                <a:solidFill>
                  <a:prstClr val="black"/>
                </a:solidFill>
                <a:latin typeface="Times New Roman" pitchFamily="18" charset="0"/>
                <a:ea typeface="MS PGothic" pitchFamily="34" charset="-128"/>
              </a:rPr>
              <a:pPr/>
              <a:t>60</a:t>
            </a:fld>
            <a:endParaRPr lang="en-US" altLang="en-US">
              <a:solidFill>
                <a:prstClr val="black"/>
              </a:solidFill>
              <a:latin typeface="Times New Roman" pitchFamily="18" charset="0"/>
              <a:ea typeface="MS PGothic" pitchFamily="34" charset="-128"/>
            </a:endParaRPr>
          </a:p>
        </p:txBody>
      </p:sp>
      <p:sp>
        <p:nvSpPr>
          <p:cNvPr id="36249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62500"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altLang="en-US" b="1" smtClean="0">
                <a:latin typeface="Arial" pitchFamily="34" charset="0"/>
              </a:rPr>
              <a:t>BOX 21-3 FIGURE 1 Statins as inhibitors of HMG-CoA reductase.</a:t>
            </a:r>
            <a:r>
              <a:rPr lang="en-US" altLang="en-US" smtClean="0">
                <a:latin typeface="Arial" pitchFamily="34" charset="0"/>
              </a:rPr>
              <a:t> A comparison of the structures of mevalonate and four pharmaceutical compounds (statins) that inhibit HMG-CoA reductase.</a:t>
            </a:r>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4546" name="Rectangle 7"/>
          <p:cNvSpPr>
            <a:spLocks noGrp="1" noChangeArrowheads="1"/>
          </p:cNvSpPr>
          <p:nvPr>
            <p:ph type="sldNum" sz="quarter" idx="5"/>
          </p:nvPr>
        </p:nvSpPr>
        <p:spPr bwMode="auto">
          <a:noFill/>
          <a:ln>
            <a:miter lim="800000"/>
            <a:headEnd/>
            <a:tailEnd/>
          </a:ln>
        </p:spPr>
        <p:txBody>
          <a:bodyPr/>
          <a:lstStyle/>
          <a:p>
            <a:fld id="{1FDF4954-2DC6-4CAA-8D38-1B028AFA04AE}" type="slidenum">
              <a:rPr lang="en-US" altLang="en-US">
                <a:solidFill>
                  <a:prstClr val="black"/>
                </a:solidFill>
                <a:latin typeface="Times New Roman" pitchFamily="18" charset="0"/>
                <a:ea typeface="MS PGothic" pitchFamily="34" charset="-128"/>
              </a:rPr>
              <a:pPr/>
              <a:t>61</a:t>
            </a:fld>
            <a:endParaRPr lang="en-US" altLang="en-US">
              <a:solidFill>
                <a:prstClr val="black"/>
              </a:solidFill>
              <a:latin typeface="Times New Roman" pitchFamily="18" charset="0"/>
              <a:ea typeface="MS PGothic" pitchFamily="34" charset="-128"/>
            </a:endParaRPr>
          </a:p>
        </p:txBody>
      </p:sp>
      <p:sp>
        <p:nvSpPr>
          <p:cNvPr id="36454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64548"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altLang="en-US" b="1" smtClean="0">
                <a:latin typeface="Arial" pitchFamily="34" charset="0"/>
              </a:rPr>
              <a:t>FIGURE 21-45 Some steroid hormones derived from cholesterol.</a:t>
            </a:r>
            <a:r>
              <a:rPr lang="en-US" altLang="en-US" smtClean="0">
                <a:latin typeface="Arial" pitchFamily="34" charset="0"/>
              </a:rPr>
              <a:t> The structures of some of these compounds are shown in Figure 10-19.</a:t>
            </a:r>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6594" name="Rectangle 7"/>
          <p:cNvSpPr>
            <a:spLocks noGrp="1" noChangeArrowheads="1"/>
          </p:cNvSpPr>
          <p:nvPr>
            <p:ph type="sldNum" sz="quarter" idx="5"/>
          </p:nvPr>
        </p:nvSpPr>
        <p:spPr bwMode="auto">
          <a:noFill/>
          <a:ln>
            <a:miter lim="800000"/>
            <a:headEnd/>
            <a:tailEnd/>
          </a:ln>
        </p:spPr>
        <p:txBody>
          <a:bodyPr/>
          <a:lstStyle/>
          <a:p>
            <a:fld id="{F2BEF169-640E-474A-8D39-C57B03AE54CE}" type="slidenum">
              <a:rPr lang="en-US" altLang="en-US">
                <a:solidFill>
                  <a:prstClr val="black"/>
                </a:solidFill>
                <a:latin typeface="Times New Roman" pitchFamily="18" charset="0"/>
                <a:ea typeface="MS PGothic" pitchFamily="34" charset="-128"/>
              </a:rPr>
              <a:pPr/>
              <a:t>62</a:t>
            </a:fld>
            <a:endParaRPr lang="en-US" altLang="en-US">
              <a:solidFill>
                <a:prstClr val="black"/>
              </a:solidFill>
              <a:latin typeface="Times New Roman" pitchFamily="18" charset="0"/>
              <a:ea typeface="MS PGothic" pitchFamily="34" charset="-128"/>
            </a:endParaRPr>
          </a:p>
        </p:txBody>
      </p:sp>
      <p:sp>
        <p:nvSpPr>
          <p:cNvPr id="36659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66596"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altLang="en-US" b="1" smtClean="0">
                <a:latin typeface="Arial" pitchFamily="34" charset="0"/>
              </a:rPr>
              <a:t>FIGURE 21-47 Overview of isoprenoid biosynthesis.</a:t>
            </a:r>
            <a:r>
              <a:rPr lang="en-US" altLang="en-US" smtClean="0">
                <a:latin typeface="Arial" pitchFamily="34" charset="0"/>
              </a:rPr>
              <a:t> The structures of most of the end products shown here are given in Chapter 10.</a:t>
            </a: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42" name="Rectangle 7"/>
          <p:cNvSpPr>
            <a:spLocks noGrp="1" noChangeArrowheads="1"/>
          </p:cNvSpPr>
          <p:nvPr>
            <p:ph type="sldNum" sz="quarter" idx="5"/>
          </p:nvPr>
        </p:nvSpPr>
        <p:spPr bwMode="auto">
          <a:noFill/>
          <a:ln>
            <a:miter lim="800000"/>
            <a:headEnd/>
            <a:tailEnd/>
          </a:ln>
        </p:spPr>
        <p:txBody>
          <a:bodyPr/>
          <a:lstStyle/>
          <a:p>
            <a:fld id="{5A0CDF84-4C7F-49F7-9F63-563313242A10}" type="slidenum">
              <a:rPr lang="en-US" altLang="en-US">
                <a:solidFill>
                  <a:prstClr val="black"/>
                </a:solidFill>
                <a:latin typeface="Times New Roman" pitchFamily="18" charset="0"/>
                <a:ea typeface="MS PGothic" pitchFamily="34" charset="-128"/>
              </a:rPr>
              <a:pPr/>
              <a:t>63</a:t>
            </a:fld>
            <a:endParaRPr lang="en-US" altLang="en-US">
              <a:solidFill>
                <a:prstClr val="black"/>
              </a:solidFill>
              <a:latin typeface="Times New Roman" pitchFamily="18" charset="0"/>
              <a:ea typeface="MS PGothic" pitchFamily="34" charset="-128"/>
            </a:endParaRPr>
          </a:p>
        </p:txBody>
      </p:sp>
      <p:sp>
        <p:nvSpPr>
          <p:cNvPr id="36864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68644"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altLang="en-US" b="1" smtClean="0">
                <a:latin typeface="Arial" pitchFamily="34" charset="0"/>
              </a:rPr>
              <a:t>FIGURE 21-17 (part 1) Biosynthesis of phosphatidic acid.</a:t>
            </a:r>
            <a:r>
              <a:rPr lang="en-US" altLang="en-US" smtClean="0">
                <a:latin typeface="Arial" pitchFamily="34" charset="0"/>
              </a:rPr>
              <a:t> A fatty acyl group is activated by formation of the fatty acyl</a:t>
            </a:r>
            <a:r>
              <a:rPr lang="en-US" altLang="en-US" smtClean="0">
                <a:latin typeface="Arial" pitchFamily="34" charset="0"/>
                <a:ea typeface="ヒラギノ角ゴ Pro W3" charset="-128"/>
              </a:rPr>
              <a:t>-</a:t>
            </a:r>
            <a:r>
              <a:rPr lang="en-US" altLang="en-US" smtClean="0">
                <a:latin typeface="Arial" pitchFamily="34" charset="0"/>
              </a:rPr>
              <a:t>CoA, then transferred to ester linkage with L-glycerol 3-phosphate, formed in either of the two ways shown. Phosphatidic acid is shown here with the correct stereochemistry at C-2 of the glycerol molecule. To conserve space in subsequent figures (and in Figure 21-14), both fatty acyl groups of glycerophospholipids, and all three acyl groups of triacylglycerols, are shown projecting to the right.</a:t>
            </a:r>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0690" name="Rectangle 7"/>
          <p:cNvSpPr>
            <a:spLocks noGrp="1" noChangeArrowheads="1"/>
          </p:cNvSpPr>
          <p:nvPr>
            <p:ph type="sldNum" sz="quarter" idx="5"/>
          </p:nvPr>
        </p:nvSpPr>
        <p:spPr bwMode="auto">
          <a:noFill/>
          <a:ln>
            <a:miter lim="800000"/>
            <a:headEnd/>
            <a:tailEnd/>
          </a:ln>
        </p:spPr>
        <p:txBody>
          <a:bodyPr/>
          <a:lstStyle/>
          <a:p>
            <a:fld id="{3E401C45-5180-426B-8CD8-F5B5B5B64A64}" type="slidenum">
              <a:rPr lang="en-US" altLang="en-US">
                <a:solidFill>
                  <a:prstClr val="black"/>
                </a:solidFill>
                <a:latin typeface="Times New Roman" pitchFamily="18" charset="0"/>
                <a:ea typeface="MS PGothic" pitchFamily="34" charset="-128"/>
              </a:rPr>
              <a:pPr/>
              <a:t>64</a:t>
            </a:fld>
            <a:endParaRPr lang="en-US" altLang="en-US">
              <a:solidFill>
                <a:prstClr val="black"/>
              </a:solidFill>
              <a:latin typeface="Times New Roman" pitchFamily="18" charset="0"/>
              <a:ea typeface="MS PGothic" pitchFamily="34" charset="-128"/>
            </a:endParaRPr>
          </a:p>
        </p:txBody>
      </p:sp>
      <p:sp>
        <p:nvSpPr>
          <p:cNvPr id="37069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70692"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altLang="en-US" b="1" smtClean="0">
                <a:latin typeface="Arial" pitchFamily="34" charset="0"/>
              </a:rPr>
              <a:t>FIGURE 21-18 Phosphatidic acid in lipid biosynthesis.</a:t>
            </a:r>
            <a:r>
              <a:rPr lang="en-US" altLang="en-US" smtClean="0">
                <a:latin typeface="Arial" pitchFamily="34" charset="0"/>
              </a:rPr>
              <a:t> Phosphatidic acid is the precursor of both triacylglycerols and glycerophospholipids. The mechanisms for head-group attachment in phospholipid synthesis are described later in this section.</a:t>
            </a:r>
          </a:p>
        </p:txBody>
      </p:sp>
    </p:spTree>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2738" name="Rectangle 7"/>
          <p:cNvSpPr>
            <a:spLocks noGrp="1" noChangeArrowheads="1"/>
          </p:cNvSpPr>
          <p:nvPr>
            <p:ph type="sldNum" sz="quarter" idx="5"/>
          </p:nvPr>
        </p:nvSpPr>
        <p:spPr bwMode="auto">
          <a:noFill/>
          <a:ln>
            <a:miter lim="800000"/>
            <a:headEnd/>
            <a:tailEnd/>
          </a:ln>
        </p:spPr>
        <p:txBody>
          <a:bodyPr/>
          <a:lstStyle/>
          <a:p>
            <a:fld id="{A18BD675-221F-4DDC-B888-295826307998}" type="slidenum">
              <a:rPr lang="en-US" altLang="en-US">
                <a:solidFill>
                  <a:prstClr val="black"/>
                </a:solidFill>
                <a:latin typeface="Times New Roman" pitchFamily="18" charset="0"/>
                <a:ea typeface="MS PGothic" pitchFamily="34" charset="-128"/>
              </a:rPr>
              <a:pPr/>
              <a:t>65</a:t>
            </a:fld>
            <a:endParaRPr lang="en-US" altLang="en-US">
              <a:solidFill>
                <a:prstClr val="black"/>
              </a:solidFill>
              <a:latin typeface="Times New Roman" pitchFamily="18" charset="0"/>
              <a:ea typeface="MS PGothic" pitchFamily="34" charset="-128"/>
            </a:endParaRPr>
          </a:p>
        </p:txBody>
      </p:sp>
      <p:sp>
        <p:nvSpPr>
          <p:cNvPr id="37273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72740"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altLang="en-US" b="1" smtClean="0">
                <a:latin typeface="Arial" pitchFamily="34" charset="0"/>
              </a:rPr>
              <a:t>FIGURE 21-24 Two general strategies for forming the phosphodiester bond of phospholipids.</a:t>
            </a:r>
            <a:r>
              <a:rPr lang="en-US" altLang="en-US" smtClean="0">
                <a:latin typeface="Arial" pitchFamily="34" charset="0"/>
              </a:rPr>
              <a:t> In both cases, CDP supplies the phosphate group of the phosphodiester bond.</a:t>
            </a: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6178" name="Slide Image Placeholder 1"/>
          <p:cNvSpPr>
            <a:spLocks noGrp="1" noRot="1" noChangeAspect="1" noTextEdit="1"/>
          </p:cNvSpPr>
          <p:nvPr>
            <p:ph type="sldImg"/>
          </p:nvPr>
        </p:nvSpPr>
        <p:spPr bwMode="auto">
          <a:noFill/>
          <a:ln>
            <a:solidFill>
              <a:srgbClr val="000000"/>
            </a:solidFill>
            <a:miter lim="800000"/>
            <a:headEnd/>
            <a:tailEnd/>
          </a:ln>
        </p:spPr>
      </p:sp>
      <p:sp>
        <p:nvSpPr>
          <p:cNvPr id="306179"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b="1" smtClean="0">
                <a:latin typeface="Arial" pitchFamily="34" charset="0"/>
              </a:rPr>
              <a:t>FIGURE 21-2 (part 1) Addition of two carbons to a growing fatty acyl chain: a four-step sequence.</a:t>
            </a:r>
            <a:r>
              <a:rPr lang="en-US" altLang="en-US" smtClean="0">
                <a:latin typeface="Arial" pitchFamily="34" charset="0"/>
              </a:rPr>
              <a:t> Each malonyl group and acetyl (or longer acyl) group is activated by a thioester that links it to fatty acid synthase, a multienzyme system described later in the text. </a:t>
            </a:r>
            <a:r>
              <a:rPr lang="en-US" altLang="en-US" b="1" smtClean="0">
                <a:latin typeface="Arial" pitchFamily="34" charset="0"/>
              </a:rPr>
              <a:t>1</a:t>
            </a:r>
            <a:r>
              <a:rPr lang="en-US" altLang="en-US" smtClean="0">
                <a:latin typeface="Arial" pitchFamily="34" charset="0"/>
              </a:rPr>
              <a:t> Condensation of an activated acyl group (an acetyl group from acetyl-CoA is the first acyl group) and two carbons derived from malonyl-CoA, with elimination of CO</a:t>
            </a:r>
            <a:r>
              <a:rPr lang="en-US" altLang="en-US" baseline="-25000" smtClean="0">
                <a:latin typeface="Arial" pitchFamily="34" charset="0"/>
              </a:rPr>
              <a:t>2</a:t>
            </a:r>
            <a:r>
              <a:rPr lang="en-US" altLang="en-US" smtClean="0">
                <a:latin typeface="Arial" pitchFamily="34" charset="0"/>
              </a:rPr>
              <a:t> from the malonyl group, extends the acyl chain by two carbons. The mechanism of the first step of this reaction is given to illustrate the role of decarboxylation in facilitating condensation. The </a:t>
            </a:r>
            <a:r>
              <a:rPr lang="en-US" altLang="en-US" i="1" smtClean="0">
                <a:latin typeface="Symbol" pitchFamily="18" charset="2"/>
                <a:sym typeface="Symbol" pitchFamily="18" charset="2"/>
              </a:rPr>
              <a:t>β</a:t>
            </a:r>
            <a:r>
              <a:rPr lang="en-US" altLang="en-US" smtClean="0">
                <a:latin typeface="Arial" pitchFamily="34" charset="0"/>
              </a:rPr>
              <a:t>-keto product of this condensation is then reduced in three more steps nearly identical to the reactions of </a:t>
            </a:r>
            <a:r>
              <a:rPr lang="en-US" altLang="en-US" i="1" smtClean="0">
                <a:latin typeface="Symbol" pitchFamily="18" charset="2"/>
                <a:sym typeface="Symbol" pitchFamily="18" charset="2"/>
              </a:rPr>
              <a:t>β</a:t>
            </a:r>
            <a:r>
              <a:rPr lang="en-US" altLang="en-US" smtClean="0">
                <a:latin typeface="Arial" pitchFamily="34" charset="0"/>
              </a:rPr>
              <a:t> oxidation, but in the reverse sequence: </a:t>
            </a:r>
            <a:r>
              <a:rPr lang="en-US" altLang="en-US" b="1" smtClean="0">
                <a:latin typeface="Arial" pitchFamily="34" charset="0"/>
              </a:rPr>
              <a:t>2</a:t>
            </a:r>
            <a:r>
              <a:rPr lang="en-US" altLang="en-US" smtClean="0">
                <a:latin typeface="Arial" pitchFamily="34" charset="0"/>
              </a:rPr>
              <a:t> the </a:t>
            </a:r>
            <a:r>
              <a:rPr lang="en-US" altLang="en-US" i="1" smtClean="0">
                <a:latin typeface="Symbol" pitchFamily="18" charset="2"/>
                <a:sym typeface="Symbol" pitchFamily="18" charset="2"/>
              </a:rPr>
              <a:t>β</a:t>
            </a:r>
            <a:r>
              <a:rPr lang="en-US" altLang="en-US" smtClean="0">
                <a:latin typeface="Arial" pitchFamily="34" charset="0"/>
              </a:rPr>
              <a:t>-keto group is reduced to an alcohol, </a:t>
            </a:r>
            <a:r>
              <a:rPr lang="en-US" altLang="en-US" b="1" smtClean="0">
                <a:latin typeface="Arial" pitchFamily="34" charset="0"/>
              </a:rPr>
              <a:t>3</a:t>
            </a:r>
            <a:r>
              <a:rPr lang="en-US" altLang="en-US" smtClean="0">
                <a:latin typeface="Arial" pitchFamily="34" charset="0"/>
              </a:rPr>
              <a:t> elimination of H</a:t>
            </a:r>
            <a:r>
              <a:rPr lang="en-US" altLang="en-US" baseline="-25000" smtClean="0">
                <a:latin typeface="Arial" pitchFamily="34" charset="0"/>
              </a:rPr>
              <a:t>2</a:t>
            </a:r>
            <a:r>
              <a:rPr lang="en-US" altLang="en-US" smtClean="0">
                <a:latin typeface="Arial" pitchFamily="34" charset="0"/>
              </a:rPr>
              <a:t>O creates a double bond, and 4 the double bond is reduced to form the corresponding saturated fatty acyl group.</a:t>
            </a:r>
          </a:p>
          <a:p>
            <a:endParaRPr lang="en-US" altLang="en-US" smtClean="0">
              <a:latin typeface="Times New Roman" pitchFamily="18" charset="0"/>
            </a:endParaRPr>
          </a:p>
        </p:txBody>
      </p:sp>
      <p:sp>
        <p:nvSpPr>
          <p:cNvPr id="306180" name="Slide Number Placeholder 3"/>
          <p:cNvSpPr>
            <a:spLocks noGrp="1"/>
          </p:cNvSpPr>
          <p:nvPr>
            <p:ph type="sldNum" sz="quarter" idx="5"/>
          </p:nvPr>
        </p:nvSpPr>
        <p:spPr bwMode="auto">
          <a:noFill/>
          <a:ln>
            <a:miter lim="800000"/>
            <a:headEnd/>
            <a:tailEnd/>
          </a:ln>
        </p:spPr>
        <p:txBody>
          <a:bodyPr/>
          <a:lstStyle/>
          <a:p>
            <a:fld id="{BD0C6197-4C1F-4E55-ABD4-B75FD776C6CF}" type="slidenum">
              <a:rPr lang="en-US" altLang="en-US">
                <a:solidFill>
                  <a:prstClr val="black"/>
                </a:solidFill>
                <a:latin typeface="Times New Roman" pitchFamily="18" charset="0"/>
                <a:ea typeface="MS PGothic" pitchFamily="34" charset="-128"/>
              </a:rPr>
              <a:pPr/>
              <a:t>26</a:t>
            </a:fld>
            <a:endParaRPr lang="en-US" altLang="en-US">
              <a:solidFill>
                <a:prstClr val="black"/>
              </a:solidFill>
              <a:latin typeface="Times New Roman" pitchFamily="18" charset="0"/>
              <a:ea typeface="MS PGothic" pitchFamily="34" charset="-128"/>
            </a:endParaRPr>
          </a:p>
        </p:txBody>
      </p:sp>
    </p:spTree>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4786" name="Rectangle 7"/>
          <p:cNvSpPr>
            <a:spLocks noGrp="1" noChangeArrowheads="1"/>
          </p:cNvSpPr>
          <p:nvPr>
            <p:ph type="sldNum" sz="quarter" idx="5"/>
          </p:nvPr>
        </p:nvSpPr>
        <p:spPr bwMode="auto">
          <a:noFill/>
          <a:ln>
            <a:miter lim="800000"/>
            <a:headEnd/>
            <a:tailEnd/>
          </a:ln>
        </p:spPr>
        <p:txBody>
          <a:bodyPr/>
          <a:lstStyle/>
          <a:p>
            <a:fld id="{CBF090B7-FBC7-4A87-9426-F1A2C049315C}" type="slidenum">
              <a:rPr lang="en-US" altLang="en-US">
                <a:solidFill>
                  <a:prstClr val="black"/>
                </a:solidFill>
                <a:latin typeface="Times New Roman" pitchFamily="18" charset="0"/>
                <a:ea typeface="MS PGothic" pitchFamily="34" charset="-128"/>
              </a:rPr>
              <a:pPr/>
              <a:t>66</a:t>
            </a:fld>
            <a:endParaRPr lang="en-US" altLang="en-US">
              <a:solidFill>
                <a:prstClr val="black"/>
              </a:solidFill>
              <a:latin typeface="Times New Roman" pitchFamily="18" charset="0"/>
              <a:ea typeface="MS PGothic" pitchFamily="34" charset="-128"/>
            </a:endParaRPr>
          </a:p>
        </p:txBody>
      </p:sp>
      <p:sp>
        <p:nvSpPr>
          <p:cNvPr id="37478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74788"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altLang="en-US" b="1" smtClean="0">
                <a:latin typeface="Arial" pitchFamily="34" charset="0"/>
              </a:rPr>
              <a:t>FIGURE 21-25 (part 1) Origin of the polar head groups of phospholipids in </a:t>
            </a:r>
            <a:r>
              <a:rPr lang="en-US" altLang="en-US" b="1" i="1" smtClean="0">
                <a:latin typeface="Arial" pitchFamily="34" charset="0"/>
              </a:rPr>
              <a:t>E. coli.</a:t>
            </a:r>
            <a:r>
              <a:rPr lang="en-US" altLang="en-US" smtClean="0">
                <a:latin typeface="Arial" pitchFamily="34" charset="0"/>
              </a:rPr>
              <a:t> Initially, a head group (either serine or glycerol 3-phosphate) is attached via a CDP-diacylglycerol intermediate (strategy 1 in Figure 21-24). For phospholipids other than phosphatidylserine, the head group is further modified, as shown here. In the enzyme names, PG represents phosphatidylglycerol; PS, phosphatidylserine.</a:t>
            </a:r>
          </a:p>
        </p:txBody>
      </p:sp>
    </p:spTree>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6834" name="Rectangle 7"/>
          <p:cNvSpPr>
            <a:spLocks noGrp="1" noChangeArrowheads="1"/>
          </p:cNvSpPr>
          <p:nvPr>
            <p:ph type="sldNum" sz="quarter" idx="5"/>
          </p:nvPr>
        </p:nvSpPr>
        <p:spPr bwMode="auto">
          <a:noFill/>
          <a:ln>
            <a:miter lim="800000"/>
            <a:headEnd/>
            <a:tailEnd/>
          </a:ln>
        </p:spPr>
        <p:txBody>
          <a:bodyPr/>
          <a:lstStyle/>
          <a:p>
            <a:fld id="{53E0885A-C911-4430-AE4E-3E3754EE1DD0}" type="slidenum">
              <a:rPr lang="en-US" altLang="en-US">
                <a:solidFill>
                  <a:prstClr val="black"/>
                </a:solidFill>
                <a:latin typeface="Times New Roman" pitchFamily="18" charset="0"/>
                <a:ea typeface="MS PGothic" pitchFamily="34" charset="-128"/>
              </a:rPr>
              <a:pPr/>
              <a:t>67</a:t>
            </a:fld>
            <a:endParaRPr lang="en-US" altLang="en-US">
              <a:solidFill>
                <a:prstClr val="black"/>
              </a:solidFill>
              <a:latin typeface="Times New Roman" pitchFamily="18" charset="0"/>
              <a:ea typeface="MS PGothic" pitchFamily="34" charset="-128"/>
            </a:endParaRPr>
          </a:p>
        </p:txBody>
      </p:sp>
      <p:sp>
        <p:nvSpPr>
          <p:cNvPr id="37683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76836"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altLang="en-US" b="1" smtClean="0">
                <a:latin typeface="Arial" pitchFamily="34" charset="0"/>
              </a:rPr>
              <a:t>FIGURE 21-26 Synthesis of cardiolipin and phosphatidylinositol in eukaryotes.</a:t>
            </a:r>
            <a:r>
              <a:rPr lang="en-US" altLang="en-US" smtClean="0">
                <a:latin typeface="Arial" pitchFamily="34" charset="0"/>
              </a:rPr>
              <a:t> These glycerophospholipids are synthesized using strategy 1 in Figure 21-24. Phosphatidylglycerol is synthesized as in bacteria (see Figure 21-25). PI represents phosphatidylinositol.</a:t>
            </a:r>
          </a:p>
        </p:txBody>
      </p:sp>
    </p:spTree>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882" name="Rectangle 7"/>
          <p:cNvSpPr>
            <a:spLocks noGrp="1" noChangeArrowheads="1"/>
          </p:cNvSpPr>
          <p:nvPr>
            <p:ph type="sldNum" sz="quarter" idx="5"/>
          </p:nvPr>
        </p:nvSpPr>
        <p:spPr bwMode="auto">
          <a:noFill/>
          <a:ln>
            <a:miter lim="800000"/>
            <a:headEnd/>
            <a:tailEnd/>
          </a:ln>
        </p:spPr>
        <p:txBody>
          <a:bodyPr/>
          <a:lstStyle/>
          <a:p>
            <a:fld id="{E9BB9909-6E2D-4B77-A1C6-74E8D50E7F16}" type="slidenum">
              <a:rPr lang="en-US" altLang="en-US">
                <a:solidFill>
                  <a:prstClr val="black"/>
                </a:solidFill>
                <a:latin typeface="Times New Roman" pitchFamily="18" charset="0"/>
                <a:ea typeface="MS PGothic" pitchFamily="34" charset="-128"/>
              </a:rPr>
              <a:pPr/>
              <a:t>68</a:t>
            </a:fld>
            <a:endParaRPr lang="en-US" altLang="en-US">
              <a:solidFill>
                <a:prstClr val="black"/>
              </a:solidFill>
              <a:latin typeface="Times New Roman" pitchFamily="18" charset="0"/>
              <a:ea typeface="MS PGothic" pitchFamily="34" charset="-128"/>
            </a:endParaRPr>
          </a:p>
        </p:txBody>
      </p:sp>
      <p:sp>
        <p:nvSpPr>
          <p:cNvPr id="37888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78884"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altLang="en-US" b="1" smtClean="0">
                <a:latin typeface="Arial" pitchFamily="34" charset="0"/>
              </a:rPr>
              <a:t>FIGURE 21-27 The major path from phosphatidylserine to phosphatidylethanolamine and phosphatidylcholine in all eukaryotes.</a:t>
            </a:r>
            <a:r>
              <a:rPr lang="en-US" altLang="en-US" smtClean="0">
                <a:latin typeface="Arial" pitchFamily="34" charset="0"/>
              </a:rPr>
              <a:t> AdoMet is </a:t>
            </a:r>
            <a:r>
              <a:rPr lang="en-US" altLang="en-US" i="1" smtClean="0">
                <a:latin typeface="Arial" pitchFamily="34" charset="0"/>
              </a:rPr>
              <a:t>S</a:t>
            </a:r>
            <a:r>
              <a:rPr lang="en-US" altLang="en-US" smtClean="0">
                <a:latin typeface="Arial" pitchFamily="34" charset="0"/>
              </a:rPr>
              <a:t>-adenosylmethionine; adoHcy, </a:t>
            </a:r>
            <a:r>
              <a:rPr lang="en-US" altLang="en-US" i="1" smtClean="0">
                <a:latin typeface="Arial" pitchFamily="34" charset="0"/>
              </a:rPr>
              <a:t>S</a:t>
            </a:r>
            <a:r>
              <a:rPr lang="en-US" altLang="en-US" smtClean="0">
                <a:latin typeface="Arial" pitchFamily="34" charset="0"/>
              </a:rPr>
              <a:t>-adenosylhomocysteine.</a:t>
            </a:r>
          </a:p>
        </p:txBody>
      </p:sp>
    </p:spTree>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0930" name="Rectangle 7"/>
          <p:cNvSpPr>
            <a:spLocks noGrp="1" noChangeArrowheads="1"/>
          </p:cNvSpPr>
          <p:nvPr>
            <p:ph type="sldNum" sz="quarter" idx="5"/>
          </p:nvPr>
        </p:nvSpPr>
        <p:spPr bwMode="auto">
          <a:noFill/>
          <a:ln>
            <a:miter lim="800000"/>
            <a:headEnd/>
            <a:tailEnd/>
          </a:ln>
        </p:spPr>
        <p:txBody>
          <a:bodyPr/>
          <a:lstStyle/>
          <a:p>
            <a:fld id="{A923A6CD-092A-4A2C-878D-BFA9ACEA0189}" type="slidenum">
              <a:rPr lang="en-US" altLang="en-US">
                <a:solidFill>
                  <a:prstClr val="black"/>
                </a:solidFill>
                <a:latin typeface="Times New Roman" pitchFamily="18" charset="0"/>
                <a:ea typeface="MS PGothic" pitchFamily="34" charset="-128"/>
              </a:rPr>
              <a:pPr/>
              <a:t>69</a:t>
            </a:fld>
            <a:endParaRPr lang="en-US" altLang="en-US">
              <a:solidFill>
                <a:prstClr val="black"/>
              </a:solidFill>
              <a:latin typeface="Times New Roman" pitchFamily="18" charset="0"/>
              <a:ea typeface="MS PGothic" pitchFamily="34" charset="-128"/>
            </a:endParaRPr>
          </a:p>
        </p:txBody>
      </p:sp>
      <p:sp>
        <p:nvSpPr>
          <p:cNvPr id="38093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80932"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altLang="en-US" b="1" smtClean="0">
                <a:latin typeface="Arial" pitchFamily="34" charset="0"/>
              </a:rPr>
              <a:t>FIGURE 21-29 Summary of the pathways for synthesis of major phospholipids.</a:t>
            </a:r>
            <a:r>
              <a:rPr lang="en-US" altLang="en-US" smtClean="0">
                <a:latin typeface="Arial" pitchFamily="34" charset="0"/>
              </a:rPr>
              <a:t> The pathways vary in different classes of organisms. In this diagram, pathways used by mammals are highlighted in yellow; those used by bacteria and yeast are highlighted in pink. Orange highlighting shows where the paths overlap. In mammals, phosphatidylethanolamine and phosphatidylcholine are synthesized by a pathway employing diacylglycerol and the CDP-derivative of the appropriate head group. Conversion of phosphatidylethanolamine to phosphatidylcholine in mammals takes place only in the liver. The pathways for phosphatidylserine synthesis for various classes of organisms are detailed in Figures 21</a:t>
            </a:r>
            <a:r>
              <a:rPr lang="en-US" altLang="en-US" smtClean="0">
                <a:latin typeface="Arial" pitchFamily="34" charset="0"/>
                <a:ea typeface="ヒラギノ角ゴ Pro W3" charset="-128"/>
              </a:rPr>
              <a:t>-</a:t>
            </a:r>
            <a:r>
              <a:rPr lang="en-US" altLang="en-US" smtClean="0">
                <a:latin typeface="Arial" pitchFamily="34" charset="0"/>
              </a:rPr>
              <a:t>27 and 21</a:t>
            </a:r>
            <a:r>
              <a:rPr lang="en-US" altLang="en-US" smtClean="0">
                <a:latin typeface="Arial" pitchFamily="34" charset="0"/>
                <a:ea typeface="ヒラギノ角ゴ Pro W3" charset="-128"/>
              </a:rPr>
              <a:t>-</a:t>
            </a:r>
            <a:r>
              <a:rPr lang="en-US" altLang="en-US" smtClean="0">
                <a:latin typeface="Arial" pitchFamily="34" charset="0"/>
              </a:rPr>
              <a:t>28.</a:t>
            </a:r>
          </a:p>
        </p:txBody>
      </p:sp>
    </p:spTree>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2978" name="Rectangle 7"/>
          <p:cNvSpPr>
            <a:spLocks noGrp="1" noChangeArrowheads="1"/>
          </p:cNvSpPr>
          <p:nvPr>
            <p:ph type="sldNum" sz="quarter" idx="5"/>
          </p:nvPr>
        </p:nvSpPr>
        <p:spPr bwMode="auto">
          <a:noFill/>
          <a:ln>
            <a:miter lim="800000"/>
            <a:headEnd/>
            <a:tailEnd/>
          </a:ln>
        </p:spPr>
        <p:txBody>
          <a:bodyPr/>
          <a:lstStyle/>
          <a:p>
            <a:fld id="{92FC4E5F-B83A-4619-B1C1-792685A7FCBA}" type="slidenum">
              <a:rPr lang="en-US" altLang="en-US">
                <a:solidFill>
                  <a:prstClr val="black"/>
                </a:solidFill>
                <a:latin typeface="Times New Roman" pitchFamily="18" charset="0"/>
                <a:ea typeface="MS PGothic" pitchFamily="34" charset="-128"/>
              </a:rPr>
              <a:pPr/>
              <a:t>70</a:t>
            </a:fld>
            <a:endParaRPr lang="en-US" altLang="en-US">
              <a:solidFill>
                <a:prstClr val="black"/>
              </a:solidFill>
              <a:latin typeface="Times New Roman" pitchFamily="18" charset="0"/>
              <a:ea typeface="MS PGothic" pitchFamily="34" charset="-128"/>
            </a:endParaRPr>
          </a:p>
        </p:txBody>
      </p:sp>
      <p:sp>
        <p:nvSpPr>
          <p:cNvPr id="382979"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82980"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altLang="en-US" b="1" smtClean="0">
                <a:latin typeface="Arial" pitchFamily="34" charset="0"/>
              </a:rPr>
              <a:t>FIGURE 21-30 (part 1) Synthesis of ether lipids and plasmalogens.</a:t>
            </a:r>
            <a:r>
              <a:rPr lang="en-US" altLang="en-US" smtClean="0">
                <a:latin typeface="Arial" pitchFamily="34" charset="0"/>
              </a:rPr>
              <a:t> The newly formed ether linkage is shaded pink. The intermediate 1-alkyl-2-acylglycerol 3-phosphate is the ether analog of phosphatidic acid. Mechanisms for attaching head groups to ether lipids are essentially the same as for their ester-linked analogs. The characteristic double bond of plasmalogens (shaded blue) is introduced in a final step by a mixed-function oxidase system similar to that shown in Figure 21-13.</a:t>
            </a:r>
          </a:p>
        </p:txBody>
      </p:sp>
    </p:spTree>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5026" name="Rectangle 7"/>
          <p:cNvSpPr>
            <a:spLocks noGrp="1" noChangeArrowheads="1"/>
          </p:cNvSpPr>
          <p:nvPr>
            <p:ph type="sldNum" sz="quarter" idx="5"/>
          </p:nvPr>
        </p:nvSpPr>
        <p:spPr bwMode="auto">
          <a:noFill/>
          <a:ln>
            <a:miter lim="800000"/>
            <a:headEnd/>
            <a:tailEnd/>
          </a:ln>
        </p:spPr>
        <p:txBody>
          <a:bodyPr/>
          <a:lstStyle/>
          <a:p>
            <a:fld id="{E251B2B6-8096-4D92-880F-D0FB29BEA98C}" type="slidenum">
              <a:rPr lang="en-US" altLang="en-US">
                <a:solidFill>
                  <a:prstClr val="black"/>
                </a:solidFill>
                <a:latin typeface="Times New Roman" pitchFamily="18" charset="0"/>
                <a:ea typeface="MS PGothic" pitchFamily="34" charset="-128"/>
              </a:rPr>
              <a:pPr/>
              <a:t>71</a:t>
            </a:fld>
            <a:endParaRPr lang="en-US" altLang="en-US">
              <a:solidFill>
                <a:prstClr val="black"/>
              </a:solidFill>
              <a:latin typeface="Times New Roman" pitchFamily="18" charset="0"/>
              <a:ea typeface="MS PGothic" pitchFamily="34" charset="-128"/>
            </a:endParaRPr>
          </a:p>
        </p:txBody>
      </p:sp>
      <p:sp>
        <p:nvSpPr>
          <p:cNvPr id="385027"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85028"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altLang="en-US" b="1" smtClean="0">
                <a:latin typeface="Arial" pitchFamily="34" charset="0"/>
              </a:rPr>
              <a:t>FIGURE 21-30 (part 2) Synthesis of ether lipids and plasmalogens.</a:t>
            </a:r>
            <a:r>
              <a:rPr lang="en-US" altLang="en-US" smtClean="0">
                <a:latin typeface="Arial" pitchFamily="34" charset="0"/>
              </a:rPr>
              <a:t> The newly formed ether linkage is shaded pink. The intermediate 1-alkyl-2-acylglycerol 3-phosphate is the ether analog of phosphatidic acid. Mechanisms for attaching head groups to ether lipids are essentially the same as for their ester-linked analogs. The characteristic double bond of plasmalogens (shaded blue) is introduced in a final step by a mixed-function oxidase system similar to that shown in Figure 21-13.</a:t>
            </a:r>
          </a:p>
        </p:txBody>
      </p:sp>
    </p:spTree>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7074" name="Rectangle 7"/>
          <p:cNvSpPr>
            <a:spLocks noGrp="1" noChangeArrowheads="1"/>
          </p:cNvSpPr>
          <p:nvPr>
            <p:ph type="sldNum" sz="quarter" idx="5"/>
          </p:nvPr>
        </p:nvSpPr>
        <p:spPr bwMode="auto">
          <a:noFill/>
          <a:ln>
            <a:miter lim="800000"/>
            <a:headEnd/>
            <a:tailEnd/>
          </a:ln>
        </p:spPr>
        <p:txBody>
          <a:bodyPr/>
          <a:lstStyle/>
          <a:p>
            <a:fld id="{B9231F6D-7615-453E-B327-398CC382BFC0}" type="slidenum">
              <a:rPr lang="en-US" altLang="en-US">
                <a:solidFill>
                  <a:prstClr val="black"/>
                </a:solidFill>
                <a:latin typeface="Times New Roman" pitchFamily="18" charset="0"/>
                <a:ea typeface="MS PGothic" pitchFamily="34" charset="-128"/>
              </a:rPr>
              <a:pPr/>
              <a:t>72</a:t>
            </a:fld>
            <a:endParaRPr lang="en-US" altLang="en-US">
              <a:solidFill>
                <a:prstClr val="black"/>
              </a:solidFill>
              <a:latin typeface="Times New Roman" pitchFamily="18" charset="0"/>
              <a:ea typeface="MS PGothic" pitchFamily="34" charset="-128"/>
            </a:endParaRPr>
          </a:p>
        </p:txBody>
      </p:sp>
      <p:sp>
        <p:nvSpPr>
          <p:cNvPr id="387075"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87076"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altLang="en-US" b="1" smtClean="0">
                <a:latin typeface="Arial" pitchFamily="34" charset="0"/>
              </a:rPr>
              <a:t>FIGURE 21-31 (part 2) Biosynthesis of sphingolipids.</a:t>
            </a:r>
            <a:r>
              <a:rPr lang="en-US" altLang="en-US" smtClean="0">
                <a:latin typeface="Arial" pitchFamily="34" charset="0"/>
              </a:rPr>
              <a:t> Condensation of palmitoyl-CoA and serine (forming </a:t>
            </a:r>
            <a:r>
              <a:rPr lang="en-US" altLang="en-US" i="1" smtClean="0">
                <a:latin typeface="Symbol" pitchFamily="18" charset="2"/>
                <a:sym typeface="Symbol" pitchFamily="18" charset="2"/>
              </a:rPr>
              <a:t>β</a:t>
            </a:r>
            <a:r>
              <a:rPr lang="en-US" altLang="en-US" smtClean="0">
                <a:latin typeface="Arial" pitchFamily="34" charset="0"/>
              </a:rPr>
              <a:t>-ketosphinganine) followed by reduction with NADPH yields sphinganine, which is then acylated to </a:t>
            </a:r>
            <a:r>
              <a:rPr lang="en-US" altLang="en-US" i="1" smtClean="0">
                <a:latin typeface="Arial" pitchFamily="34" charset="0"/>
              </a:rPr>
              <a:t>N</a:t>
            </a:r>
            <a:r>
              <a:rPr lang="en-US" altLang="en-US" smtClean="0">
                <a:latin typeface="Arial" pitchFamily="34" charset="0"/>
              </a:rPr>
              <a:t>-acylsphinganine (a ceramide). In animals, a double bond (shaded pink) is created by a mixed-function oxidase before the final addition of a head group: phosphatidylcholine, to form sphingomyelin, or glucose, to form a cerebroside.</a:t>
            </a:r>
          </a:p>
        </p:txBody>
      </p:sp>
    </p:spTree>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22" name="Rectangle 7"/>
          <p:cNvSpPr>
            <a:spLocks noGrp="1" noChangeArrowheads="1"/>
          </p:cNvSpPr>
          <p:nvPr>
            <p:ph type="sldNum" sz="quarter" idx="5"/>
          </p:nvPr>
        </p:nvSpPr>
        <p:spPr bwMode="auto">
          <a:noFill/>
          <a:ln>
            <a:miter lim="800000"/>
            <a:headEnd/>
            <a:tailEnd/>
          </a:ln>
        </p:spPr>
        <p:txBody>
          <a:bodyPr/>
          <a:lstStyle/>
          <a:p>
            <a:fld id="{C4D5B4E8-F7DA-45F6-8B3A-468B6983A5BD}" type="slidenum">
              <a:rPr lang="en-US" altLang="en-US">
                <a:solidFill>
                  <a:prstClr val="black"/>
                </a:solidFill>
                <a:latin typeface="Times New Roman" pitchFamily="18" charset="0"/>
                <a:ea typeface="MS PGothic" pitchFamily="34" charset="-128"/>
              </a:rPr>
              <a:pPr/>
              <a:t>73</a:t>
            </a:fld>
            <a:endParaRPr lang="en-US" altLang="en-US">
              <a:solidFill>
                <a:prstClr val="black"/>
              </a:solidFill>
              <a:latin typeface="Times New Roman" pitchFamily="18" charset="0"/>
              <a:ea typeface="MS PGothic" pitchFamily="34" charset="-128"/>
            </a:endParaRPr>
          </a:p>
        </p:txBody>
      </p:sp>
      <p:sp>
        <p:nvSpPr>
          <p:cNvPr id="389123"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89124"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altLang="en-US" b="1" smtClean="0">
                <a:latin typeface="Arial" pitchFamily="34" charset="0"/>
              </a:rPr>
              <a:t>FIGURE 21-19 Regulation of triacylglycerol synthesis by insulin.</a:t>
            </a:r>
            <a:r>
              <a:rPr lang="en-US" altLang="en-US" smtClean="0">
                <a:latin typeface="Arial" pitchFamily="34" charset="0"/>
              </a:rPr>
              <a:t> Insulin stimulates conversion of dietary carbohydrates and proteins to fat. Individuals with diabetes mellitus lack insulin; in uncontrolled disease, this results in diminished fatty acid synthesis, and the acetyl-CoA arising from catabolism of carbohydrates and proteins is shunted instead to ketone body production. People in severe ketosis smell of acetone, so the condition is sometimes mistaken for drunkenness (p. 929).</a:t>
            </a:r>
          </a:p>
        </p:txBody>
      </p:sp>
    </p:spTree>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1170" name="Rectangle 7"/>
          <p:cNvSpPr>
            <a:spLocks noGrp="1" noChangeArrowheads="1"/>
          </p:cNvSpPr>
          <p:nvPr>
            <p:ph type="sldNum" sz="quarter" idx="5"/>
          </p:nvPr>
        </p:nvSpPr>
        <p:spPr bwMode="auto">
          <a:noFill/>
          <a:ln>
            <a:miter lim="800000"/>
            <a:headEnd/>
            <a:tailEnd/>
          </a:ln>
        </p:spPr>
        <p:txBody>
          <a:bodyPr/>
          <a:lstStyle/>
          <a:p>
            <a:fld id="{89242B5B-18E4-4A68-A1DE-8B9A9D1356E7}" type="slidenum">
              <a:rPr lang="en-US" altLang="en-US">
                <a:solidFill>
                  <a:prstClr val="black"/>
                </a:solidFill>
                <a:latin typeface="Times New Roman" pitchFamily="18" charset="0"/>
                <a:ea typeface="MS PGothic" pitchFamily="34" charset="-128"/>
              </a:rPr>
              <a:pPr/>
              <a:t>74</a:t>
            </a:fld>
            <a:endParaRPr lang="en-US" altLang="en-US">
              <a:solidFill>
                <a:prstClr val="black"/>
              </a:solidFill>
              <a:latin typeface="Times New Roman" pitchFamily="18" charset="0"/>
              <a:ea typeface="MS PGothic" pitchFamily="34" charset="-128"/>
            </a:endParaRPr>
          </a:p>
        </p:txBody>
      </p:sp>
      <p:sp>
        <p:nvSpPr>
          <p:cNvPr id="391171"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391172" name="Rectangle 3"/>
          <p:cNvSpPr>
            <a:spLocks noGrp="1" noChangeArrowheads="1"/>
          </p:cNvSpPr>
          <p:nvPr>
            <p:ph type="body" idx="1"/>
          </p:nvPr>
        </p:nvSpPr>
        <p:spPr bwMode="auto">
          <a:noFill/>
        </p:spPr>
        <p:txBody>
          <a:bodyPr wrap="square" numCol="1" anchor="t" anchorCtr="0" compatLnSpc="1">
            <a:prstTxWarp prst="textNoShape">
              <a:avLst/>
            </a:prstTxWarp>
          </a:bodyPr>
          <a:lstStyle/>
          <a:p>
            <a:r>
              <a:rPr lang="en-US" altLang="en-US" b="1" smtClean="0">
                <a:latin typeface="Arial" pitchFamily="34" charset="0"/>
              </a:rPr>
              <a:t>FIGURE 21-20 The triacylglycerol cycle.</a:t>
            </a:r>
            <a:r>
              <a:rPr lang="en-US" altLang="en-US" smtClean="0">
                <a:latin typeface="Arial" pitchFamily="34" charset="0"/>
              </a:rPr>
              <a:t> In mammals, triacylglycerol molecules are broken down and resynthesized in a triacylglycerol cycle during starvation. Some of the fatty acids released by lipolysis of triacylglycerol in adipose tissue pass into the bloodstream, and the remainder are used for resynthesis of triacylglycerol. Some of the fatty acids released into the blood are used for energy (in muscle, for example), and some are taken up by the liver and used in triacylglycerol synthesis. The triacylglycerol formed in the liver is transported in the blood back to adipose tissue, where the fatty acid is released by extracellular lipoprotein lipase, taken up by adipocytes, and reesterified into triacylglycerol.</a:t>
            </a:r>
          </a:p>
        </p:txBody>
      </p:sp>
    </p:spTree>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6530" name="Rectangle 2"/>
          <p:cNvSpPr>
            <a:spLocks noGrp="1" noRot="1" noChangeAspect="1" noChangeArrowheads="1" noTextEdit="1"/>
          </p:cNvSpPr>
          <p:nvPr>
            <p:ph type="sldImg"/>
          </p:nvPr>
        </p:nvSpPr>
        <p:spPr bwMode="auto">
          <a:xfrm>
            <a:off x="933153" y="745369"/>
            <a:ext cx="4896445" cy="3729869"/>
          </a:xfrm>
          <a:noFill/>
          <a:ln>
            <a:solidFill>
              <a:srgbClr val="000000"/>
            </a:solidFill>
            <a:miter lim="800000"/>
            <a:headEnd/>
            <a:tailEnd/>
          </a:ln>
        </p:spPr>
      </p:sp>
      <p:sp>
        <p:nvSpPr>
          <p:cNvPr id="406531" name="Rectangle 3"/>
          <p:cNvSpPr>
            <a:spLocks noGrp="1" noChangeArrowheads="1"/>
          </p:cNvSpPr>
          <p:nvPr>
            <p:ph type="body" idx="1"/>
          </p:nvPr>
        </p:nvSpPr>
        <p:spPr bwMode="auto">
          <a:xfrm>
            <a:off x="675680" y="4721679"/>
            <a:ext cx="5409903" cy="4475238"/>
          </a:xfrm>
          <a:noFill/>
        </p:spPr>
        <p:txBody>
          <a:bodyPr wrap="square" numCol="1" anchor="t" anchorCtr="0" compatLnSpc="1">
            <a:prstTxWarp prst="textNoShape">
              <a:avLst/>
            </a:prstTxWarp>
          </a:bodyPr>
          <a:lstStyle/>
          <a:p>
            <a:pPr eaLnBrk="1" hangingPunct="1"/>
            <a:r>
              <a:rPr lang="en-US" altLang="en-US" b="1" smtClean="0"/>
              <a:t>Figure 7.22 </a:t>
            </a:r>
            <a:r>
              <a:rPr lang="en-US" altLang="en-US" smtClean="0"/>
              <a:t>Transamination reactions. Transfer of an amino group from alanine (top) and aspartate (bottom) to form other amino acids from their respective </a:t>
            </a:r>
            <a:r>
              <a:rPr lang="el-GR" altLang="en-US" smtClean="0"/>
              <a:t>α</a:t>
            </a:r>
            <a:r>
              <a:rPr lang="en-US" altLang="en-US" smtClean="0"/>
              <a:t>-keto acids. </a:t>
            </a:r>
          </a:p>
          <a:p>
            <a:pPr eaLnBrk="1" hangingPunct="1"/>
            <a:endParaRPr lang="en-US" altLang="en-US" smtClean="0"/>
          </a:p>
          <a:p>
            <a:pPr eaLnBrk="1" hangingPunct="1"/>
            <a:r>
              <a:rPr lang="en-US" altLang="en-US" smtClean="0"/>
              <a:t>Transamination reactions involve the transfer of an amino agroup from one amino acid to an amino acid carbon skeleton or alpha keto acid.  The carbon skeleton/alpha keto acid that gains the amino group becomes an amino acid, and the amino acid that loses its amino group becomes an alpha keto acid.  Enzymes catalyzing these reactions typically require vitamin B6 in its coenzyme form, pyridoxal phosphate.  </a:t>
            </a:r>
          </a:p>
          <a:p>
            <a:pPr eaLnBrk="1" hangingPunct="1"/>
            <a:endParaRPr lang="en-US" altLang="en-US" smtClean="0"/>
          </a:p>
          <a:p>
            <a:pPr eaLnBrk="1" hangingPunct="1"/>
            <a:r>
              <a:rPr lang="en-US" altLang="en-US" smtClean="0"/>
              <a:t>Amino transferases are found in different concentrations in different tissue and serum concentrations can be an indicator of trauma to a particular organ.  </a:t>
            </a: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8226" name="Slide Image Placeholder 1"/>
          <p:cNvSpPr>
            <a:spLocks noGrp="1" noRot="1" noChangeAspect="1" noTextEdit="1"/>
          </p:cNvSpPr>
          <p:nvPr>
            <p:ph type="sldImg"/>
          </p:nvPr>
        </p:nvSpPr>
        <p:spPr bwMode="auto">
          <a:noFill/>
          <a:ln>
            <a:solidFill>
              <a:srgbClr val="000000"/>
            </a:solidFill>
            <a:miter lim="800000"/>
            <a:headEnd/>
            <a:tailEnd/>
          </a:ln>
        </p:spPr>
      </p:sp>
      <p:sp>
        <p:nvSpPr>
          <p:cNvPr id="308227" name="Notes Placeholder 2"/>
          <p:cNvSpPr>
            <a:spLocks noGrp="1"/>
          </p:cNvSpPr>
          <p:nvPr>
            <p:ph type="body" idx="1"/>
          </p:nvPr>
        </p:nvSpPr>
        <p:spPr bwMode="auto">
          <a:noFill/>
        </p:spPr>
        <p:txBody>
          <a:bodyPr wrap="square" numCol="1" anchor="t" anchorCtr="0" compatLnSpc="1">
            <a:prstTxWarp prst="textNoShape">
              <a:avLst/>
            </a:prstTxWarp>
          </a:bodyPr>
          <a:lstStyle/>
          <a:p>
            <a:r>
              <a:rPr lang="en-US" altLang="en-US" b="1" smtClean="0">
                <a:latin typeface="Arial" pitchFamily="34" charset="0"/>
              </a:rPr>
              <a:t>FIGURE 21-2 (part 2) Addition of two carbons to a growing fatty acyl chain: a four-step sequence.</a:t>
            </a:r>
            <a:r>
              <a:rPr lang="en-US" altLang="en-US" smtClean="0">
                <a:latin typeface="Arial" pitchFamily="34" charset="0"/>
              </a:rPr>
              <a:t> Each malonyl group and acetyl (or longer acyl) group is activated by a thioester that links it to fatty acid synthase, a multienzyme system described later in the text. </a:t>
            </a:r>
            <a:r>
              <a:rPr lang="en-US" altLang="en-US" b="1" smtClean="0">
                <a:latin typeface="Arial" pitchFamily="34" charset="0"/>
              </a:rPr>
              <a:t>1</a:t>
            </a:r>
            <a:r>
              <a:rPr lang="en-US" altLang="en-US" smtClean="0">
                <a:latin typeface="Arial" pitchFamily="34" charset="0"/>
              </a:rPr>
              <a:t> Condensation of an activated acyl group (an acetyl group from acetyl-CoA is the first acyl group) and two carbons derived from malonyl-CoA, with elimination of CO</a:t>
            </a:r>
            <a:r>
              <a:rPr lang="en-US" altLang="en-US" baseline="-25000" smtClean="0">
                <a:latin typeface="Arial" pitchFamily="34" charset="0"/>
              </a:rPr>
              <a:t>2</a:t>
            </a:r>
            <a:r>
              <a:rPr lang="en-US" altLang="en-US" smtClean="0">
                <a:latin typeface="Arial" pitchFamily="34" charset="0"/>
              </a:rPr>
              <a:t> from the malonyl group, extends the acyl chain by two carbons. The mechanism of the first step of this reaction is given to illustrate the role of decarboxylation in facilitating condensation. The </a:t>
            </a:r>
            <a:r>
              <a:rPr lang="en-US" altLang="en-US" i="1" smtClean="0">
                <a:latin typeface="Symbol" pitchFamily="18" charset="2"/>
                <a:sym typeface="Symbol" pitchFamily="18" charset="2"/>
              </a:rPr>
              <a:t>β</a:t>
            </a:r>
            <a:r>
              <a:rPr lang="en-US" altLang="en-US" smtClean="0">
                <a:latin typeface="Arial" pitchFamily="34" charset="0"/>
              </a:rPr>
              <a:t>-keto product of this condensation is then reduced in three more steps nearly identical to the reactions of </a:t>
            </a:r>
            <a:r>
              <a:rPr lang="en-US" altLang="en-US" i="1" smtClean="0">
                <a:latin typeface="Symbol" pitchFamily="18" charset="2"/>
                <a:sym typeface="Symbol" pitchFamily="18" charset="2"/>
              </a:rPr>
              <a:t>β</a:t>
            </a:r>
            <a:r>
              <a:rPr lang="en-US" altLang="en-US" smtClean="0">
                <a:latin typeface="Arial" pitchFamily="34" charset="0"/>
              </a:rPr>
              <a:t> oxidation, but in the reverse sequence: </a:t>
            </a:r>
            <a:r>
              <a:rPr lang="en-US" altLang="en-US" b="1" smtClean="0">
                <a:latin typeface="Arial" pitchFamily="34" charset="0"/>
              </a:rPr>
              <a:t>2</a:t>
            </a:r>
            <a:r>
              <a:rPr lang="en-US" altLang="en-US" smtClean="0">
                <a:latin typeface="Arial" pitchFamily="34" charset="0"/>
              </a:rPr>
              <a:t> the </a:t>
            </a:r>
            <a:r>
              <a:rPr lang="en-US" altLang="en-US" i="1" smtClean="0">
                <a:latin typeface="Symbol" pitchFamily="18" charset="2"/>
                <a:sym typeface="Symbol" pitchFamily="18" charset="2"/>
              </a:rPr>
              <a:t>β</a:t>
            </a:r>
            <a:r>
              <a:rPr lang="en-US" altLang="en-US" smtClean="0">
                <a:latin typeface="Arial" pitchFamily="34" charset="0"/>
              </a:rPr>
              <a:t>-keto group is reduced to an alcohol, </a:t>
            </a:r>
            <a:r>
              <a:rPr lang="en-US" altLang="en-US" b="1" smtClean="0">
                <a:latin typeface="Arial" pitchFamily="34" charset="0"/>
              </a:rPr>
              <a:t>3</a:t>
            </a:r>
            <a:r>
              <a:rPr lang="en-US" altLang="en-US" smtClean="0">
                <a:latin typeface="Arial" pitchFamily="34" charset="0"/>
              </a:rPr>
              <a:t> elimination of H</a:t>
            </a:r>
            <a:r>
              <a:rPr lang="en-US" altLang="en-US" baseline="-25000" smtClean="0">
                <a:latin typeface="Arial" pitchFamily="34" charset="0"/>
              </a:rPr>
              <a:t>2</a:t>
            </a:r>
            <a:r>
              <a:rPr lang="en-US" altLang="en-US" smtClean="0">
                <a:latin typeface="Arial" pitchFamily="34" charset="0"/>
              </a:rPr>
              <a:t>O creates a double bond, and 4 the double bond is reduced to form the corresponding saturated fatty acyl group.</a:t>
            </a:r>
          </a:p>
          <a:p>
            <a:endParaRPr lang="en-US" altLang="en-US" smtClean="0">
              <a:latin typeface="Times New Roman" pitchFamily="18" charset="0"/>
            </a:endParaRPr>
          </a:p>
        </p:txBody>
      </p:sp>
      <p:sp>
        <p:nvSpPr>
          <p:cNvPr id="308228" name="Slide Number Placeholder 3"/>
          <p:cNvSpPr>
            <a:spLocks noGrp="1"/>
          </p:cNvSpPr>
          <p:nvPr>
            <p:ph type="sldNum" sz="quarter" idx="5"/>
          </p:nvPr>
        </p:nvSpPr>
        <p:spPr bwMode="auto">
          <a:noFill/>
          <a:ln>
            <a:miter lim="800000"/>
            <a:headEnd/>
            <a:tailEnd/>
          </a:ln>
        </p:spPr>
        <p:txBody>
          <a:bodyPr/>
          <a:lstStyle/>
          <a:p>
            <a:fld id="{E9F77FB9-CF81-4ED5-97A4-EC04B8A22C3A}" type="slidenum">
              <a:rPr lang="en-US" altLang="en-US">
                <a:solidFill>
                  <a:prstClr val="black"/>
                </a:solidFill>
                <a:latin typeface="Times New Roman" pitchFamily="18" charset="0"/>
                <a:ea typeface="MS PGothic" pitchFamily="34" charset="-128"/>
              </a:rPr>
              <a:pPr/>
              <a:t>27</a:t>
            </a:fld>
            <a:endParaRPr lang="en-US" altLang="en-US">
              <a:solidFill>
                <a:prstClr val="black"/>
              </a:solidFill>
              <a:latin typeface="Times New Roman" pitchFamily="18" charset="0"/>
              <a:ea typeface="MS PGothic" pitchFamily="34" charset="-128"/>
            </a:endParaRPr>
          </a:p>
        </p:txBody>
      </p:sp>
    </p:spTree>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1650" name="Rectangle 7"/>
          <p:cNvSpPr txBox="1">
            <a:spLocks noGrp="1" noChangeArrowheads="1"/>
          </p:cNvSpPr>
          <p:nvPr/>
        </p:nvSpPr>
        <p:spPr bwMode="auto">
          <a:xfrm>
            <a:off x="3830836" y="9444870"/>
            <a:ext cx="2930426" cy="497416"/>
          </a:xfrm>
          <a:prstGeom prst="rect">
            <a:avLst/>
          </a:prstGeom>
          <a:noFill/>
          <a:ln w="9525">
            <a:noFill/>
            <a:miter lim="800000"/>
            <a:headEnd/>
            <a:tailEnd/>
          </a:ln>
        </p:spPr>
        <p:txBody>
          <a:bodyPr lIns="92584" tIns="46292" rIns="92584" bIns="46292" anchor="b"/>
          <a:lstStyle/>
          <a:p>
            <a:pPr algn="r" defTabSz="875443" fontAlgn="base">
              <a:spcBef>
                <a:spcPct val="0"/>
              </a:spcBef>
              <a:spcAft>
                <a:spcPct val="0"/>
              </a:spcAft>
            </a:pPr>
            <a:fld id="{C47577E9-FFCA-4793-9BAC-20728E93FC12}" type="slidenum">
              <a:rPr lang="en-US" altLang="en-US" sz="1200">
                <a:solidFill>
                  <a:prstClr val="black"/>
                </a:solidFill>
                <a:latin typeface="Arial" pitchFamily="34" charset="0"/>
                <a:cs typeface="Arial" pitchFamily="34" charset="0"/>
              </a:rPr>
              <a:pPr algn="r" defTabSz="875443" fontAlgn="base">
                <a:spcBef>
                  <a:spcPct val="0"/>
                </a:spcBef>
                <a:spcAft>
                  <a:spcPct val="0"/>
                </a:spcAft>
              </a:pPr>
              <a:t>92</a:t>
            </a:fld>
            <a:endParaRPr lang="en-US" altLang="en-US" sz="1200" dirty="0">
              <a:solidFill>
                <a:prstClr val="black"/>
              </a:solidFill>
              <a:latin typeface="Arial" pitchFamily="34" charset="0"/>
              <a:cs typeface="Arial" pitchFamily="34" charset="0"/>
            </a:endParaRPr>
          </a:p>
        </p:txBody>
      </p:sp>
      <p:sp>
        <p:nvSpPr>
          <p:cNvPr id="411651" name="Rectangle 2"/>
          <p:cNvSpPr>
            <a:spLocks noGrp="1" noRot="1" noChangeAspect="1" noChangeArrowheads="1" noTextEdit="1"/>
          </p:cNvSpPr>
          <p:nvPr>
            <p:ph type="sldImg"/>
          </p:nvPr>
        </p:nvSpPr>
        <p:spPr bwMode="auto">
          <a:xfrm>
            <a:off x="933153" y="745369"/>
            <a:ext cx="4896445" cy="3729869"/>
          </a:xfrm>
          <a:noFill/>
          <a:ln>
            <a:solidFill>
              <a:srgbClr val="000000"/>
            </a:solidFill>
            <a:miter lim="800000"/>
            <a:headEnd/>
            <a:tailEnd/>
          </a:ln>
        </p:spPr>
      </p:sp>
      <p:sp>
        <p:nvSpPr>
          <p:cNvPr id="411652" name="Rectangle 3"/>
          <p:cNvSpPr>
            <a:spLocks noGrp="1" noChangeArrowheads="1"/>
          </p:cNvSpPr>
          <p:nvPr>
            <p:ph type="body" idx="1"/>
          </p:nvPr>
        </p:nvSpPr>
        <p:spPr bwMode="auto">
          <a:xfrm>
            <a:off x="901899" y="4721679"/>
            <a:ext cx="4957465" cy="4475238"/>
          </a:xfrm>
          <a:noFill/>
        </p:spPr>
        <p:txBody>
          <a:bodyPr wrap="square" lIns="92584" tIns="46292" rIns="92584" bIns="46292" numCol="1" anchor="t" anchorCtr="0" compatLnSpc="1">
            <a:prstTxWarp prst="textNoShape">
              <a:avLst/>
            </a:prstTxWarp>
          </a:bodyPr>
          <a:lstStyle/>
          <a:p>
            <a:pPr eaLnBrk="1" hangingPunct="1"/>
            <a:endParaRPr lang="en-US" altLang="en-US" smtClean="0"/>
          </a:p>
        </p:txBody>
      </p:sp>
    </p:spTree>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8818" name="Slide Image Placeholder 1"/>
          <p:cNvSpPr>
            <a:spLocks noGrp="1" noRot="1" noChangeAspect="1" noTextEdit="1"/>
          </p:cNvSpPr>
          <p:nvPr>
            <p:ph type="sldImg"/>
          </p:nvPr>
        </p:nvSpPr>
        <p:spPr bwMode="auto">
          <a:xfrm>
            <a:off x="892969" y="709084"/>
            <a:ext cx="4975325" cy="3790345"/>
          </a:xfrm>
          <a:noFill/>
          <a:ln>
            <a:solidFill>
              <a:srgbClr val="000000"/>
            </a:solidFill>
            <a:miter lim="800000"/>
            <a:headEnd/>
            <a:tailEnd/>
          </a:ln>
        </p:spPr>
      </p:sp>
      <p:sp>
        <p:nvSpPr>
          <p:cNvPr id="418819" name="Notes Placeholder 2"/>
          <p:cNvSpPr>
            <a:spLocks noGrp="1"/>
          </p:cNvSpPr>
          <p:nvPr>
            <p:ph type="body" idx="1"/>
          </p:nvPr>
        </p:nvSpPr>
        <p:spPr bwMode="auto">
          <a:xfrm>
            <a:off x="915293" y="4733774"/>
            <a:ext cx="4929188" cy="4499429"/>
          </a:xfrm>
          <a:noFill/>
        </p:spPr>
        <p:txBody>
          <a:bodyPr wrap="square" lIns="87575" tIns="43789" rIns="87575" bIns="43789" numCol="1" anchor="t" anchorCtr="0" compatLnSpc="1">
            <a:prstTxWarp prst="textNoShape">
              <a:avLst/>
            </a:prstTxWarp>
          </a:bodyPr>
          <a:lstStyle/>
          <a:p>
            <a:pPr eaLnBrk="1" hangingPunct="1"/>
            <a:r>
              <a:rPr lang="en-US" altLang="en-US" b="1" smtClean="0"/>
              <a:t>FIGURE 18-15 Summary of amino acid catabolism.</a:t>
            </a:r>
            <a:r>
              <a:rPr lang="en-US" altLang="en-US" smtClean="0"/>
              <a:t> Amino acids are grouped according to their major degradative end product. Some amino acids are listed more than once because different parts of their carbon skeletons are degraded to different end products. The figure shows the most important catabolic pathways in vertebrates, but there are minor variations among vertebrate species. Threonine, for instance, is degraded via at least two different pathways (see Figure 18-19, 18</a:t>
            </a:r>
            <a:r>
              <a:rPr lang="ga-IE" altLang="en-US" smtClean="0">
                <a:ea typeface="ヒラギノ角ゴ Pro W3" charset="-128"/>
              </a:rPr>
              <a:t>-</a:t>
            </a:r>
            <a:r>
              <a:rPr lang="ga-IE" altLang="en-US" smtClean="0"/>
              <a:t>2</a:t>
            </a:r>
            <a:r>
              <a:rPr lang="en-US" altLang="en-US" smtClean="0"/>
              <a:t>7), and the importance of a given pathway can vary with the organism and its metabolic conditions. The glucogenic and ketogenic amino acids are also delineated in the figure, by color shading. Notice that five of the amino acids are both glucogenic and ketogenic. The amino acids degraded to pyruvate are also potentially ketogenic. Only two amino acids, leucine and lysine, are exclusively ketogenic.</a:t>
            </a:r>
          </a:p>
          <a:p>
            <a:pPr eaLnBrk="1" hangingPunct="1"/>
            <a:endParaRPr lang="en-US" altLang="en-US" smtClean="0"/>
          </a:p>
        </p:txBody>
      </p:sp>
      <p:sp>
        <p:nvSpPr>
          <p:cNvPr id="418820" name="Slide Number Placeholder 3"/>
          <p:cNvSpPr txBox="1">
            <a:spLocks noGrp="1"/>
          </p:cNvSpPr>
          <p:nvPr/>
        </p:nvSpPr>
        <p:spPr bwMode="auto">
          <a:xfrm>
            <a:off x="3804048" y="9469060"/>
            <a:ext cx="2957215" cy="473226"/>
          </a:xfrm>
          <a:prstGeom prst="rect">
            <a:avLst/>
          </a:prstGeom>
          <a:noFill/>
          <a:ln w="9525">
            <a:noFill/>
            <a:miter lim="800000"/>
            <a:headEnd/>
            <a:tailEnd/>
          </a:ln>
        </p:spPr>
        <p:txBody>
          <a:bodyPr lIns="87575" tIns="43789" rIns="87575" bIns="43789" anchor="b"/>
          <a:lstStyle/>
          <a:p>
            <a:pPr algn="r" defTabSz="828892" fontAlgn="base">
              <a:spcBef>
                <a:spcPct val="0"/>
              </a:spcBef>
              <a:spcAft>
                <a:spcPct val="0"/>
              </a:spcAft>
            </a:pPr>
            <a:fld id="{03C9C1AB-828D-4A19-B88F-6EA07319E60A}" type="slidenum">
              <a:rPr lang="en-US" altLang="en-US" sz="1100">
                <a:solidFill>
                  <a:prstClr val="black"/>
                </a:solidFill>
                <a:latin typeface="Times New Roman" pitchFamily="18" charset="0"/>
                <a:ea typeface="MS PGothic" pitchFamily="34" charset="-128"/>
                <a:cs typeface="Arial" pitchFamily="34" charset="0"/>
              </a:rPr>
              <a:pPr algn="r" defTabSz="828892" fontAlgn="base">
                <a:spcBef>
                  <a:spcPct val="0"/>
                </a:spcBef>
                <a:spcAft>
                  <a:spcPct val="0"/>
                </a:spcAft>
              </a:pPr>
              <a:t>98</a:t>
            </a:fld>
            <a:endParaRPr lang="en-US" altLang="en-US" sz="1100" dirty="0">
              <a:solidFill>
                <a:prstClr val="black"/>
              </a:solidFill>
              <a:latin typeface="Times New Roman" pitchFamily="18" charset="0"/>
              <a:ea typeface="MS PGothic" pitchFamily="34" charset="-128"/>
              <a:cs typeface="Arial" pitchFamily="34" charset="0"/>
            </a:endParaRPr>
          </a:p>
        </p:txBody>
      </p:sp>
    </p:spTree>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189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2189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altLang="en-US" smtClean="0"/>
              <a:t>This is the way that we get rid of nitrogen, as you recall, from Tuesday, 90% of nitrogen excretion is via urea.  Other ways to do it, urea is a way that greatly reduces the amount of water that needs to be also excreted.  Fish don’t use urea, have all the water they need.  Terrestrial animals use urea as their major mechanism for getting rid of nitrogen.  Urea cycle—series of reactions which accept the nitrogens and produce a product, urea.  It’s a cycle dedicated to a single product, unlike krebs that produces a number of them.  Same category of importance.  Two sources of nitrogen are carbamoyl phosphate, via transamination reactions, amino group would get transferred by transamination to alpha ketoglutarate, then glutamate would be oxidatively deaminated to give a reduced product, to give ammonium ion, that’s incorporated into carbamoyl phosphate that’s the substrate.  Other substrate for cycle is aspartate.  Fist two steps are the same, then gulatmate transfers ammonium ion to oxaloacetate, diverting it out of krebs cycle and into urea cycle ,when there are limited amounts of oxaloacetate.  </a:t>
            </a:r>
          </a:p>
        </p:txBody>
      </p:sp>
    </p:spTree>
  </p:cSld>
  <p:clrMapOvr>
    <a:masterClrMapping/>
  </p:clrMapOvr>
</p:notes>
</file>

<file path=ppt/notesSlides/notesSlide4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393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2393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altLang="en-US" smtClean="0"/>
              <a:t>View of cycle, reiterates what was on previous slide, give names of intermediates.  Ornithine and Citrulline are new ones.  Carbamoyl phosphate production, in this case, remember that glutamate dehydrogenase creates ammonium ion, incorpoared into carbamoyl phosphate, condenses with Ornithine in mitochondrial matrix.  Primary location of urea production in humans is in the liver, although it occurs in other tissues as well.  Product is Citrulline, its condensed with other source, nitrogen, aspartate, and that gives Argininosuccinate, Fumarate released Arginine gives up urea by hydrolysis.  Red box is the matrix, rest of it is in cytosol.  Transporter molecules that transport Ornithine from cytosol to matrix and citrulline back to cytosol.  </a:t>
            </a:r>
          </a:p>
        </p:txBody>
      </p:sp>
    </p:spTree>
  </p:cSld>
  <p:clrMapOvr>
    <a:masterClrMapping/>
  </p:clrMapOvr>
</p:notes>
</file>

<file path=ppt/notesSlides/notesSlide4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598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2598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altLang="en-US" smtClean="0"/>
              <a:t>The glutamate dehydrogenase reaction.  Reversal of reaction that occurs after nitrogen fixation.  If we were capturing nitrogen from air.  Glutamate is carrier of nitrogen, any other amino acid could contribute it, glutamate dehydrogenase produces NADH, energy rich.  Urea is a waste management cycle, to get any energy out of it.  Glutamate dehydrogenase is allosteric molecule, hexomeric, three dimers, its controlled allosterically, control is sensitive to energy levels.  When you’re low in energy ,catabolize more amino acids, glutamate dehydrogenase is fired up, when you're high in energy, its reduced, amino acids in protein are the last source of energy..  Inhibited by ATP, GTP, activated by ADP and GDP.  Straight monitoring by allosteric enzyme of energy levels in the cells represented by the puridine nucleotide triphosphates.  NADP or NADPH can be used.  </a:t>
            </a:r>
          </a:p>
        </p:txBody>
      </p:sp>
    </p:spTree>
  </p:cSld>
  <p:clrMapOvr>
    <a:masterClrMapping/>
  </p:clrMapOvr>
</p:notes>
</file>

<file path=ppt/notesSlides/notesSlide4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2803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2803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altLang="en-US" smtClean="0"/>
              <a:t>Here is the carbamoyl phosphate synthesis, occurs in mitochondria.  Used for other synthetic pathways also.  In this one making urea.  As the particular synthetase in mitochondrial matrix, takes bicarbonate, activates it with ATP, this then reacts with ammonium or ammonia to displace phosphate to get Carbamic acid , still bound to enzyme, reactive, this is then further activated at other end, with ATP, and get carbamoyl phosphate, substrate that I talked about, but energy use in this case makes this essentially a irreversible reaction, ADPs produced, occurring in matrix, under normal circumstances those ADP would be rephosphorylated.  ADPs would disappear and we’ve got two steps where we are hydrolyzing ATP.  N acetyl glutamate is an activator, later lecture, another carbamoyl phosphate synthetase where the N acetyl glutamate binds and has a different role.  In this case its an activator</a:t>
            </a:r>
          </a:p>
        </p:txBody>
      </p:sp>
    </p:spTree>
  </p:cSld>
  <p:clrMapOvr>
    <a:masterClrMapping/>
  </p:clrMapOvr>
</p:notes>
</file>

<file path=ppt/notesSlides/notesSlide4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082"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0083"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altLang="en-US" smtClean="0"/>
              <a:t>Cycle with structures shown.  Carbamoyl phosphate, condenses with Ornithine, this occurs in the mitochondrial matrix, Citrulline and other aspartate condensed etc etc.  See that the nitrogens are shown in blue as opposed to yellow.  Nitrogen from ammonium ion, incorporated into Citrulline, nitrogen from aspartate, two nitrogens covalently bound to carbon, with hydrolysis, elimination of fumarate, this is very close to urea, just need to hydrolyze this portion  of molecule off.   Given the names of numbers on scheme, names of enzymes please don’t memorize them.  You may need to see them to sort something else out.  </a:t>
            </a:r>
          </a:p>
        </p:txBody>
      </p:sp>
    </p:spTree>
  </p:cSld>
  <p:clrMapOvr>
    <a:masterClrMapping/>
  </p:clrMapOvr>
</p:notes>
</file>

<file path=ppt/notesSlides/notesSlide4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2130"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2131"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altLang="en-US" smtClean="0"/>
              <a:t>Cycle connected to Krebs cycle.  Part of Krebs here, fumarate, if you hydrate it, get malate, oxidize it get ocaloaccetate, then that’s converted to aspartate.  This part is what I showed you on the first slide where various amino acid are transferred, in time amino groups eventually to make aspartate.  Fumarate, malate, and oxaloacetate are members, intermediates of Krebs cycle, oxaloacetate that was going to participate would be condensed with acetyl coA, could go round that cycle to get succinate to fumarate and back around.  If both of those things are always occurring, the direction in which, if we think about oxaloacetate, when there is adequate amounts of other Krebs cycle inter mediates, would spend more of its time going through Krebs cycle, when there is enough energy from acetyl coA, oxaloacetate could go to citrate and go to Krebs cycle or if there is real surplus of energy, go out of mitochondria and get used to make palmitate.  Schemes are all related.  </a:t>
            </a:r>
          </a:p>
        </p:txBody>
      </p:sp>
    </p:spTree>
  </p:cSld>
  <p:clrMapOvr>
    <a:masterClrMapping/>
  </p:clrMapOvr>
</p:notes>
</file>

<file path=ppt/notesSlides/notesSlide4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4178"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4179"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altLang="en-US" smtClean="0"/>
              <a:t>Here is all of that on one slide.  In center Urea cycle, with four intermediates, producing urea, blue cods for nitrogen.  Ultimate source of nitrogen is amino acid transferred to glutamate.  The main control point for this scheme is the glutamate dehydrogenase, it responds to nucleotides, ADP GDP ATP GTP and also NADH being an energy rich molecule, signals to this enzyme, slows it down so there is less degradation of amino acids. At other sites, cycle is controlled by the usual cast of characters with regard to hormones and response to higher and lower energy.  Glucagon and cortisol activates the sequence, insulin slows it down, growtg hormone—in order to grow, protein is essential, so growth hormone signaling the body to grow saves or initiates events that would reduce the consumption of amino acids.  </a:t>
            </a:r>
          </a:p>
        </p:txBody>
      </p:sp>
    </p:spTree>
  </p:cSld>
  <p:clrMapOvr>
    <a:masterClrMapping/>
  </p:clrMapOvr>
</p:notes>
</file>

<file path=ppt/notesSlides/notesSlide4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6226"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6227"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altLang="en-US" smtClean="0"/>
              <a:t>For some people, they have inadequate amounts of argininosuccinate, that catalyzes the reaction that’s the number 2 on the cycle.  Shows the same cycle that was before, for this individual, this reaction is to slow so you would no produce urea, have backup production of argininosuccinate, wouldn’t matter all that much, but further back up, to carbamoyl phosphate also backed up, get high ammonium ion production.  Two things done, one is you reduce the amount of protein in the diet.  Mechanisms now for identifying this before birth.  Reduce the dietary protein.   Their treatment, load diet with arginine.  Minimize production of ammonium ion by glutamate dehydrogenase, go through single cycles of urea cycle starting with abundance of arginine.  Eliminate serous problems</a:t>
            </a: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2322" name="Rectangle 7"/>
          <p:cNvSpPr>
            <a:spLocks noGrp="1" noChangeArrowheads="1"/>
          </p:cNvSpPr>
          <p:nvPr>
            <p:ph type="sldNum" sz="quarter" idx="5"/>
          </p:nvPr>
        </p:nvSpPr>
        <p:spPr bwMode="auto">
          <a:noFill/>
          <a:ln>
            <a:miter lim="800000"/>
            <a:headEnd/>
            <a:tailEnd/>
          </a:ln>
        </p:spPr>
        <p:txBody>
          <a:bodyPr/>
          <a:lstStyle/>
          <a:p>
            <a:fld id="{E86599C3-907B-4F25-A166-8875D0CC6FEE}" type="slidenum">
              <a:rPr lang="en-US" altLang="en-US">
                <a:solidFill>
                  <a:prstClr val="black"/>
                </a:solidFill>
                <a:latin typeface="Times New Roman" pitchFamily="18" charset="0"/>
                <a:ea typeface="MS PGothic" pitchFamily="34" charset="-128"/>
              </a:rPr>
              <a:pPr/>
              <a:t>30</a:t>
            </a:fld>
            <a:endParaRPr lang="en-US" altLang="en-US">
              <a:solidFill>
                <a:prstClr val="black"/>
              </a:solidFill>
              <a:latin typeface="Times New Roman" pitchFamily="18" charset="0"/>
              <a:ea typeface="MS PGothic" pitchFamily="34" charset="-128"/>
            </a:endParaRPr>
          </a:p>
        </p:txBody>
      </p:sp>
      <p:sp>
        <p:nvSpPr>
          <p:cNvPr id="312323" name="Rectangle 2"/>
          <p:cNvSpPr>
            <a:spLocks noGrp="1" noRot="1" noChangeAspect="1" noChangeArrowheads="1" noTextEdit="1"/>
          </p:cNvSpPr>
          <p:nvPr>
            <p:ph type="sldImg"/>
          </p:nvPr>
        </p:nvSpPr>
        <p:spPr bwMode="auto">
          <a:xfrm>
            <a:off x="1294805" y="721179"/>
            <a:ext cx="4725293" cy="3599845"/>
          </a:xfrm>
          <a:noFill/>
          <a:ln>
            <a:solidFill>
              <a:srgbClr val="000000"/>
            </a:solidFill>
            <a:miter lim="800000"/>
            <a:headEnd/>
            <a:tailEnd/>
          </a:ln>
        </p:spPr>
      </p:sp>
      <p:sp>
        <p:nvSpPr>
          <p:cNvPr id="312324" name="Rectangle 3"/>
          <p:cNvSpPr>
            <a:spLocks noGrp="1" noChangeArrowheads="1"/>
          </p:cNvSpPr>
          <p:nvPr>
            <p:ph type="body" idx="1"/>
          </p:nvPr>
        </p:nvSpPr>
        <p:spPr bwMode="auto">
          <a:xfrm>
            <a:off x="974825" y="4561418"/>
            <a:ext cx="5365253" cy="4319511"/>
          </a:xfrm>
          <a:noFill/>
        </p:spPr>
        <p:txBody>
          <a:bodyPr wrap="square" numCol="1" anchor="t" anchorCtr="0" compatLnSpc="1">
            <a:prstTxWarp prst="textNoShape">
              <a:avLst/>
            </a:prstTxWarp>
          </a:bodyPr>
          <a:lstStyle/>
          <a:p>
            <a:pPr eaLnBrk="1" hangingPunct="1"/>
            <a:r>
              <a:rPr lang="en-US" altLang="en-US" b="1" smtClean="0">
                <a:latin typeface="Arial" pitchFamily="34" charset="0"/>
              </a:rPr>
              <a:t>FIGURE 21-6 (part 1) Sequence of events during synthesis of a fatty acid.</a:t>
            </a:r>
            <a:r>
              <a:rPr lang="en-US" altLang="en-US" smtClean="0">
                <a:latin typeface="Arial" pitchFamily="34" charset="0"/>
              </a:rPr>
              <a:t> The mammalian FAS I complex is shown schematically, with catalytic domains colored as in Figure 21-3. Each domain of the larger polypeptide represents one of the six enzymatic activities of the complex, arranged in a large, tight "S" shape. The acyl carrier protein (ACP) is not resolved in the crystal structure shown in Figure 21-3, but is attached to the KS domain. The phosphopantetheine arm of ACP ends in an </a:t>
            </a:r>
            <a:r>
              <a:rPr lang="ga-IE" altLang="en-US" smtClean="0">
                <a:latin typeface="Arial" pitchFamily="34" charset="0"/>
                <a:ea typeface="ヒラギノ角ゴ Pro W3" charset="-128"/>
              </a:rPr>
              <a:t>—</a:t>
            </a:r>
            <a:r>
              <a:rPr lang="ga-IE" altLang="en-US" smtClean="0">
                <a:latin typeface="Arial" pitchFamily="34" charset="0"/>
              </a:rPr>
              <a:t>S</a:t>
            </a:r>
            <a:r>
              <a:rPr lang="en-US" altLang="en-US" smtClean="0">
                <a:latin typeface="Arial" pitchFamily="34" charset="0"/>
              </a:rPr>
              <a:t>H. After the first panel, the enzyme shown in color is the one that will act in the next step. As in Figure 21-4, the initial acetyl group is shaded yellow, C-1 and C-2 of malonate are shaded pink, and the carbon released as CO</a:t>
            </a:r>
            <a:r>
              <a:rPr lang="en-US" altLang="en-US" baseline="-25000" smtClean="0">
                <a:latin typeface="Arial" pitchFamily="34" charset="0"/>
              </a:rPr>
              <a:t>2</a:t>
            </a:r>
            <a:r>
              <a:rPr lang="en-US" altLang="en-US" smtClean="0">
                <a:latin typeface="Arial" pitchFamily="34" charset="0"/>
              </a:rPr>
              <a:t> is shaded green. Steps 1 to 4 are described in the text.</a:t>
            </a:r>
          </a:p>
        </p:txBody>
      </p:sp>
    </p:spTree>
  </p:cSld>
  <p:clrMapOvr>
    <a:masterClrMapping/>
  </p:clrMapOvr>
</p:notes>
</file>

<file path=ppt/notesSlides/notesSlide5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8274" name="Rectangle 2"/>
          <p:cNvSpPr>
            <a:spLocks noGrp="1" noRot="1" noChangeAspect="1" noChangeArrowheads="1" noTextEdit="1"/>
          </p:cNvSpPr>
          <p:nvPr>
            <p:ph type="sldImg"/>
          </p:nvPr>
        </p:nvSpPr>
        <p:spPr bwMode="auto">
          <a:noFill/>
          <a:ln>
            <a:solidFill>
              <a:srgbClr val="000000"/>
            </a:solidFill>
            <a:miter lim="800000"/>
            <a:headEnd/>
            <a:tailEnd/>
          </a:ln>
        </p:spPr>
      </p:sp>
      <p:sp>
        <p:nvSpPr>
          <p:cNvPr id="438275" name="Rectangle 3"/>
          <p:cNvSpPr>
            <a:spLocks noGrp="1" noChangeArrowheads="1"/>
          </p:cNvSpPr>
          <p:nvPr>
            <p:ph type="body" idx="1"/>
          </p:nvPr>
        </p:nvSpPr>
        <p:spPr bwMode="auto">
          <a:noFill/>
        </p:spPr>
        <p:txBody>
          <a:bodyPr wrap="square" numCol="1" anchor="t" anchorCtr="0" compatLnSpc="1">
            <a:prstTxWarp prst="textNoShape">
              <a:avLst/>
            </a:prstTxWarp>
          </a:bodyPr>
          <a:lstStyle/>
          <a:p>
            <a:pPr eaLnBrk="1" hangingPunct="1"/>
            <a:r>
              <a:rPr lang="en-US" altLang="en-US" smtClean="0"/>
              <a:t>Another strategy is to put benzoate in the diet.  Enzymes that activate it, add coA, act with glycine.  Idea hat glycine, can be made from serine etc, ways to channel nitrogens from other amino acids into glycine and get rid of it.  Phenyl acetate is also activated with coenzyme A group, glutamine attached, and then that’s excreted.</a:t>
            </a: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4370" name="Rectangle 7"/>
          <p:cNvSpPr>
            <a:spLocks noGrp="1" noChangeArrowheads="1"/>
          </p:cNvSpPr>
          <p:nvPr>
            <p:ph type="sldNum" sz="quarter" idx="5"/>
          </p:nvPr>
        </p:nvSpPr>
        <p:spPr bwMode="auto">
          <a:noFill/>
          <a:ln>
            <a:miter lim="800000"/>
            <a:headEnd/>
            <a:tailEnd/>
          </a:ln>
        </p:spPr>
        <p:txBody>
          <a:bodyPr/>
          <a:lstStyle/>
          <a:p>
            <a:fld id="{5ED3C6D3-0AE6-4C40-8170-88B2468858D4}" type="slidenum">
              <a:rPr lang="en-US" altLang="en-US">
                <a:solidFill>
                  <a:prstClr val="black"/>
                </a:solidFill>
                <a:latin typeface="Times New Roman" pitchFamily="18" charset="0"/>
                <a:ea typeface="MS PGothic" pitchFamily="34" charset="-128"/>
              </a:rPr>
              <a:pPr/>
              <a:t>31</a:t>
            </a:fld>
            <a:endParaRPr lang="en-US" altLang="en-US">
              <a:solidFill>
                <a:prstClr val="black"/>
              </a:solidFill>
              <a:latin typeface="Times New Roman" pitchFamily="18" charset="0"/>
              <a:ea typeface="MS PGothic" pitchFamily="34" charset="-128"/>
            </a:endParaRPr>
          </a:p>
        </p:txBody>
      </p:sp>
      <p:sp>
        <p:nvSpPr>
          <p:cNvPr id="314371" name="Rectangle 2"/>
          <p:cNvSpPr>
            <a:spLocks noGrp="1" noRot="1" noChangeAspect="1" noChangeArrowheads="1" noTextEdit="1"/>
          </p:cNvSpPr>
          <p:nvPr>
            <p:ph type="sldImg"/>
          </p:nvPr>
        </p:nvSpPr>
        <p:spPr bwMode="auto">
          <a:xfrm>
            <a:off x="1294805" y="721179"/>
            <a:ext cx="4725293" cy="3599845"/>
          </a:xfrm>
          <a:noFill/>
          <a:ln>
            <a:solidFill>
              <a:srgbClr val="000000"/>
            </a:solidFill>
            <a:miter lim="800000"/>
            <a:headEnd/>
            <a:tailEnd/>
          </a:ln>
        </p:spPr>
      </p:sp>
      <p:sp>
        <p:nvSpPr>
          <p:cNvPr id="314372" name="Rectangle 3"/>
          <p:cNvSpPr>
            <a:spLocks noGrp="1" noChangeArrowheads="1"/>
          </p:cNvSpPr>
          <p:nvPr>
            <p:ph type="body" idx="1"/>
          </p:nvPr>
        </p:nvSpPr>
        <p:spPr bwMode="auto">
          <a:xfrm>
            <a:off x="974825" y="4561418"/>
            <a:ext cx="5365253" cy="4319511"/>
          </a:xfrm>
          <a:noFill/>
        </p:spPr>
        <p:txBody>
          <a:bodyPr wrap="square" numCol="1" anchor="t" anchorCtr="0" compatLnSpc="1">
            <a:prstTxWarp prst="textNoShape">
              <a:avLst/>
            </a:prstTxWarp>
          </a:bodyPr>
          <a:lstStyle/>
          <a:p>
            <a:pPr eaLnBrk="1" hangingPunct="1"/>
            <a:r>
              <a:rPr lang="en-US" altLang="en-US" b="1" smtClean="0">
                <a:latin typeface="Arial" pitchFamily="34" charset="0"/>
              </a:rPr>
              <a:t>FIGURE 21-6 (part 2) Sequence of events during synthesis of a fatty acid.</a:t>
            </a:r>
            <a:r>
              <a:rPr lang="en-US" altLang="en-US" smtClean="0">
                <a:latin typeface="Arial" pitchFamily="34" charset="0"/>
              </a:rPr>
              <a:t> The mammalian FAS I complex is shown schematically, with catalytic domains colored as in Figure 21-3. Each domain of the larger polypeptide represents one of the six enzymatic activities of the complex, arranged in a large, tight "S" shape. The acyl carrier protein (ACP) is not resolved in the crystal structure shown in Figure 21-3, but is attached to the KS domain. The phosphopantetheine arm of ACP ends in an </a:t>
            </a:r>
            <a:r>
              <a:rPr lang="ga-IE" altLang="en-US" smtClean="0">
                <a:latin typeface="Arial" pitchFamily="34" charset="0"/>
                <a:ea typeface="ヒラギノ角ゴ Pro W3" charset="-128"/>
              </a:rPr>
              <a:t>—</a:t>
            </a:r>
            <a:r>
              <a:rPr lang="ga-IE" altLang="en-US" smtClean="0">
                <a:latin typeface="Arial" pitchFamily="34" charset="0"/>
              </a:rPr>
              <a:t>S</a:t>
            </a:r>
            <a:r>
              <a:rPr lang="en-US" altLang="en-US" smtClean="0">
                <a:latin typeface="Arial" pitchFamily="34" charset="0"/>
              </a:rPr>
              <a:t>H. After the first panel, the enzyme shown in color is the one that will act in the next step. As in Figure 21-4, the initial acetyl group is shaded yellow, C-1 and C-2 of malonate are shaded pink, and the carbon released as CO</a:t>
            </a:r>
            <a:r>
              <a:rPr lang="en-US" altLang="en-US" baseline="-25000" smtClean="0">
                <a:latin typeface="Arial" pitchFamily="34" charset="0"/>
              </a:rPr>
              <a:t>2</a:t>
            </a:r>
            <a:r>
              <a:rPr lang="en-US" altLang="en-US" smtClean="0">
                <a:latin typeface="Arial" pitchFamily="34" charset="0"/>
              </a:rPr>
              <a:t> is shaded green. Steps 1 to 4 are described in the text.</a:t>
            </a: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6418" name="Rectangle 7"/>
          <p:cNvSpPr>
            <a:spLocks noGrp="1" noChangeArrowheads="1"/>
          </p:cNvSpPr>
          <p:nvPr>
            <p:ph type="sldNum" sz="quarter" idx="5"/>
          </p:nvPr>
        </p:nvSpPr>
        <p:spPr bwMode="auto">
          <a:noFill/>
          <a:ln>
            <a:miter lim="800000"/>
            <a:headEnd/>
            <a:tailEnd/>
          </a:ln>
        </p:spPr>
        <p:txBody>
          <a:bodyPr/>
          <a:lstStyle/>
          <a:p>
            <a:fld id="{158CB895-58DE-459E-85A7-6195A3DB4CBC}" type="slidenum">
              <a:rPr lang="en-US" altLang="en-US">
                <a:solidFill>
                  <a:prstClr val="black"/>
                </a:solidFill>
                <a:latin typeface="Times New Roman" pitchFamily="18" charset="0"/>
                <a:ea typeface="MS PGothic" pitchFamily="34" charset="-128"/>
              </a:rPr>
              <a:pPr/>
              <a:t>32</a:t>
            </a:fld>
            <a:endParaRPr lang="en-US" altLang="en-US">
              <a:solidFill>
                <a:prstClr val="black"/>
              </a:solidFill>
              <a:latin typeface="Times New Roman" pitchFamily="18" charset="0"/>
              <a:ea typeface="MS PGothic" pitchFamily="34" charset="-128"/>
            </a:endParaRPr>
          </a:p>
        </p:txBody>
      </p:sp>
      <p:sp>
        <p:nvSpPr>
          <p:cNvPr id="316419" name="Rectangle 2"/>
          <p:cNvSpPr>
            <a:spLocks noGrp="1" noRot="1" noChangeAspect="1" noChangeArrowheads="1" noTextEdit="1"/>
          </p:cNvSpPr>
          <p:nvPr>
            <p:ph type="sldImg"/>
          </p:nvPr>
        </p:nvSpPr>
        <p:spPr bwMode="auto">
          <a:xfrm>
            <a:off x="1294805" y="721179"/>
            <a:ext cx="4725293" cy="3599845"/>
          </a:xfrm>
          <a:noFill/>
          <a:ln>
            <a:solidFill>
              <a:srgbClr val="000000"/>
            </a:solidFill>
            <a:miter lim="800000"/>
            <a:headEnd/>
            <a:tailEnd/>
          </a:ln>
        </p:spPr>
      </p:sp>
      <p:sp>
        <p:nvSpPr>
          <p:cNvPr id="316420" name="Rectangle 3"/>
          <p:cNvSpPr>
            <a:spLocks noGrp="1" noChangeArrowheads="1"/>
          </p:cNvSpPr>
          <p:nvPr>
            <p:ph type="body" idx="1"/>
          </p:nvPr>
        </p:nvSpPr>
        <p:spPr bwMode="auto">
          <a:xfrm>
            <a:off x="974825" y="4561418"/>
            <a:ext cx="5365253" cy="4319511"/>
          </a:xfrm>
          <a:noFill/>
        </p:spPr>
        <p:txBody>
          <a:bodyPr wrap="square" numCol="1" anchor="t" anchorCtr="0" compatLnSpc="1">
            <a:prstTxWarp prst="textNoShape">
              <a:avLst/>
            </a:prstTxWarp>
          </a:bodyPr>
          <a:lstStyle/>
          <a:p>
            <a:pPr eaLnBrk="1" hangingPunct="1"/>
            <a:r>
              <a:rPr lang="en-US" altLang="en-US" b="1" smtClean="0">
                <a:latin typeface="Arial" pitchFamily="34" charset="0"/>
              </a:rPr>
              <a:t>FIGURE 21-6 (part 3) Sequence of events during synthesis of a fatty acid.</a:t>
            </a:r>
            <a:r>
              <a:rPr lang="en-US" altLang="en-US" smtClean="0">
                <a:latin typeface="Arial" pitchFamily="34" charset="0"/>
              </a:rPr>
              <a:t> The mammalian FAS I complex is shown schematically, with catalytic domains colored as in Figure 21-3. Each domain of the larger polypeptide represents one of the six enzymatic activities of the complex, arranged in a large, tight "S" shape. The acyl carrier protein (ACP) is not resolved in the crystal structure shown in Figure 21-3, but is attached to the KS domain. The phosphopantetheine arm of ACP ends in an </a:t>
            </a:r>
            <a:r>
              <a:rPr lang="ga-IE" altLang="en-US" smtClean="0">
                <a:latin typeface="Arial" pitchFamily="34" charset="0"/>
                <a:ea typeface="ヒラギノ角ゴ Pro W3" charset="-128"/>
              </a:rPr>
              <a:t>—</a:t>
            </a:r>
            <a:r>
              <a:rPr lang="ga-IE" altLang="en-US" smtClean="0">
                <a:latin typeface="Arial" pitchFamily="34" charset="0"/>
              </a:rPr>
              <a:t>S</a:t>
            </a:r>
            <a:r>
              <a:rPr lang="en-US" altLang="en-US" smtClean="0">
                <a:latin typeface="Arial" pitchFamily="34" charset="0"/>
              </a:rPr>
              <a:t>H. After the first panel, the enzyme shown in color is the one that will act in the next step. As in Figure 21-4, the initial acetyl group is shaded yellow, C-1 and C-2 of malonate are shaded pink, and the carbon released as CO</a:t>
            </a:r>
            <a:r>
              <a:rPr lang="en-US" altLang="en-US" baseline="-25000" smtClean="0">
                <a:latin typeface="Arial" pitchFamily="34" charset="0"/>
              </a:rPr>
              <a:t>2</a:t>
            </a:r>
            <a:r>
              <a:rPr lang="en-US" altLang="en-US" smtClean="0">
                <a:latin typeface="Arial" pitchFamily="34" charset="0"/>
              </a:rPr>
              <a:t> is shaded green. Steps 1 to 4 are described in the text.</a:t>
            </a: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18466" name="Rectangle 7"/>
          <p:cNvSpPr>
            <a:spLocks noGrp="1" noChangeArrowheads="1"/>
          </p:cNvSpPr>
          <p:nvPr>
            <p:ph type="sldNum" sz="quarter" idx="5"/>
          </p:nvPr>
        </p:nvSpPr>
        <p:spPr bwMode="auto">
          <a:noFill/>
          <a:ln>
            <a:miter lim="800000"/>
            <a:headEnd/>
            <a:tailEnd/>
          </a:ln>
        </p:spPr>
        <p:txBody>
          <a:bodyPr/>
          <a:lstStyle/>
          <a:p>
            <a:fld id="{ED54E6C5-8772-4E3D-9C8B-9D2586FCAD2D}" type="slidenum">
              <a:rPr lang="en-US" altLang="en-US">
                <a:solidFill>
                  <a:prstClr val="black"/>
                </a:solidFill>
                <a:latin typeface="Times New Roman" pitchFamily="18" charset="0"/>
                <a:ea typeface="MS PGothic" pitchFamily="34" charset="-128"/>
              </a:rPr>
              <a:pPr/>
              <a:t>33</a:t>
            </a:fld>
            <a:endParaRPr lang="en-US" altLang="en-US">
              <a:solidFill>
                <a:prstClr val="black"/>
              </a:solidFill>
              <a:latin typeface="Times New Roman" pitchFamily="18" charset="0"/>
              <a:ea typeface="MS PGothic" pitchFamily="34" charset="-128"/>
            </a:endParaRPr>
          </a:p>
        </p:txBody>
      </p:sp>
      <p:sp>
        <p:nvSpPr>
          <p:cNvPr id="318467" name="Rectangle 2"/>
          <p:cNvSpPr>
            <a:spLocks noGrp="1" noRot="1" noChangeAspect="1" noChangeArrowheads="1" noTextEdit="1"/>
          </p:cNvSpPr>
          <p:nvPr>
            <p:ph type="sldImg"/>
          </p:nvPr>
        </p:nvSpPr>
        <p:spPr bwMode="auto">
          <a:xfrm>
            <a:off x="1294805" y="721179"/>
            <a:ext cx="4725293" cy="3599845"/>
          </a:xfrm>
          <a:noFill/>
          <a:ln>
            <a:solidFill>
              <a:srgbClr val="000000"/>
            </a:solidFill>
            <a:miter lim="800000"/>
            <a:headEnd/>
            <a:tailEnd/>
          </a:ln>
        </p:spPr>
      </p:sp>
      <p:sp>
        <p:nvSpPr>
          <p:cNvPr id="318468" name="Rectangle 3"/>
          <p:cNvSpPr>
            <a:spLocks noGrp="1" noChangeArrowheads="1"/>
          </p:cNvSpPr>
          <p:nvPr>
            <p:ph type="body" idx="1"/>
          </p:nvPr>
        </p:nvSpPr>
        <p:spPr bwMode="auto">
          <a:xfrm>
            <a:off x="974825" y="4561418"/>
            <a:ext cx="5365253" cy="4319511"/>
          </a:xfrm>
          <a:noFill/>
        </p:spPr>
        <p:txBody>
          <a:bodyPr wrap="square" numCol="1" anchor="t" anchorCtr="0" compatLnSpc="1">
            <a:prstTxWarp prst="textNoShape">
              <a:avLst/>
            </a:prstTxWarp>
          </a:bodyPr>
          <a:lstStyle/>
          <a:p>
            <a:pPr eaLnBrk="1" hangingPunct="1"/>
            <a:r>
              <a:rPr lang="en-US" altLang="en-US" b="1" smtClean="0">
                <a:latin typeface="Arial" pitchFamily="34" charset="0"/>
              </a:rPr>
              <a:t>FIGURE 21-6 (part 4) Sequence of events during synthesis of a fatty acid.</a:t>
            </a:r>
            <a:r>
              <a:rPr lang="en-US" altLang="en-US" smtClean="0">
                <a:latin typeface="Arial" pitchFamily="34" charset="0"/>
              </a:rPr>
              <a:t> The mammalian FAS I complex is shown schematically, with catalytic domains colored as in Figure 21-3. Each domain of the larger polypeptide represents one of the six enzymatic activities of the complex, arranged in a large, tight "S" shape. The acyl carrier protein (ACP) is not resolved in the crystal structure shown in Figure 21-3, but is attached to the KS domain. The phosphopantetheine arm of ACP ends in an </a:t>
            </a:r>
            <a:r>
              <a:rPr lang="ga-IE" altLang="en-US" smtClean="0">
                <a:latin typeface="Arial" pitchFamily="34" charset="0"/>
                <a:ea typeface="ヒラギノ角ゴ Pro W3" charset="-128"/>
              </a:rPr>
              <a:t>—</a:t>
            </a:r>
            <a:r>
              <a:rPr lang="ga-IE" altLang="en-US" smtClean="0">
                <a:latin typeface="Arial" pitchFamily="34" charset="0"/>
              </a:rPr>
              <a:t>S</a:t>
            </a:r>
            <a:r>
              <a:rPr lang="en-US" altLang="en-US" smtClean="0">
                <a:latin typeface="Arial" pitchFamily="34" charset="0"/>
              </a:rPr>
              <a:t>H. After the first panel, the enzyme shown in color is the one that will act in the next step. As in Figure 21-4, the initial acetyl group is shaded yellow, C-1 and C-2 of malonate are shaded pink, and the carbon released as CO</a:t>
            </a:r>
            <a:r>
              <a:rPr lang="en-US" altLang="en-US" baseline="-25000" smtClean="0">
                <a:latin typeface="Arial" pitchFamily="34" charset="0"/>
              </a:rPr>
              <a:t>2</a:t>
            </a:r>
            <a:r>
              <a:rPr lang="en-US" altLang="en-US" smtClean="0">
                <a:latin typeface="Arial" pitchFamily="34" charset="0"/>
              </a:rPr>
              <a:t> is shaded green. Steps 1 to 4 are described in the text.</a:t>
            </a: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20514" name="Rectangle 7"/>
          <p:cNvSpPr>
            <a:spLocks noGrp="1" noChangeArrowheads="1"/>
          </p:cNvSpPr>
          <p:nvPr>
            <p:ph type="sldNum" sz="quarter" idx="5"/>
          </p:nvPr>
        </p:nvSpPr>
        <p:spPr bwMode="auto">
          <a:noFill/>
          <a:ln>
            <a:miter lim="800000"/>
            <a:headEnd/>
            <a:tailEnd/>
          </a:ln>
        </p:spPr>
        <p:txBody>
          <a:bodyPr/>
          <a:lstStyle/>
          <a:p>
            <a:fld id="{5ADBDF49-2569-4B2F-8D4E-E8D564A17F96}" type="slidenum">
              <a:rPr lang="en-US" altLang="en-US">
                <a:solidFill>
                  <a:prstClr val="black"/>
                </a:solidFill>
                <a:latin typeface="Times New Roman" pitchFamily="18" charset="0"/>
                <a:ea typeface="MS PGothic" pitchFamily="34" charset="-128"/>
              </a:rPr>
              <a:pPr/>
              <a:t>34</a:t>
            </a:fld>
            <a:endParaRPr lang="en-US" altLang="en-US">
              <a:solidFill>
                <a:prstClr val="black"/>
              </a:solidFill>
              <a:latin typeface="Times New Roman" pitchFamily="18" charset="0"/>
              <a:ea typeface="MS PGothic" pitchFamily="34" charset="-128"/>
            </a:endParaRPr>
          </a:p>
        </p:txBody>
      </p:sp>
      <p:sp>
        <p:nvSpPr>
          <p:cNvPr id="320515" name="Rectangle 2"/>
          <p:cNvSpPr>
            <a:spLocks noGrp="1" noRot="1" noChangeAspect="1" noChangeArrowheads="1" noTextEdit="1"/>
          </p:cNvSpPr>
          <p:nvPr>
            <p:ph type="sldImg"/>
          </p:nvPr>
        </p:nvSpPr>
        <p:spPr bwMode="auto">
          <a:xfrm>
            <a:off x="1294805" y="721179"/>
            <a:ext cx="4725293" cy="3599845"/>
          </a:xfrm>
          <a:noFill/>
          <a:ln>
            <a:solidFill>
              <a:srgbClr val="000000"/>
            </a:solidFill>
            <a:miter lim="800000"/>
            <a:headEnd/>
            <a:tailEnd/>
          </a:ln>
        </p:spPr>
      </p:sp>
      <p:sp>
        <p:nvSpPr>
          <p:cNvPr id="320516" name="Rectangle 3"/>
          <p:cNvSpPr>
            <a:spLocks noGrp="1" noChangeArrowheads="1"/>
          </p:cNvSpPr>
          <p:nvPr>
            <p:ph type="body" idx="1"/>
          </p:nvPr>
        </p:nvSpPr>
        <p:spPr bwMode="auto">
          <a:xfrm>
            <a:off x="974825" y="4561418"/>
            <a:ext cx="5365253" cy="4319511"/>
          </a:xfrm>
          <a:noFill/>
        </p:spPr>
        <p:txBody>
          <a:bodyPr wrap="square" numCol="1" anchor="t" anchorCtr="0" compatLnSpc="1">
            <a:prstTxWarp prst="textNoShape">
              <a:avLst/>
            </a:prstTxWarp>
          </a:bodyPr>
          <a:lstStyle/>
          <a:p>
            <a:pPr eaLnBrk="1" hangingPunct="1"/>
            <a:r>
              <a:rPr lang="en-US" altLang="en-US" b="1" smtClean="0">
                <a:latin typeface="Arial" pitchFamily="34" charset="0"/>
              </a:rPr>
              <a:t>FIGURE 21-6 (part 5) Sequence of events during synthesis of a fatty acid.</a:t>
            </a:r>
            <a:r>
              <a:rPr lang="en-US" altLang="en-US" smtClean="0">
                <a:latin typeface="Arial" pitchFamily="34" charset="0"/>
              </a:rPr>
              <a:t> The mammalian FAS I complex is shown schematically, with catalytic domains colored as in Figure 21-3. Each domain of the larger polypeptide represents one of the six enzymatic activities of the complex, arranged in a large, tight "S" shape. The acyl carrier protein (ACP) is not resolved in the crystal structure shown in Figure 21-3, but is attached to the KS domain. The phosphopantetheine arm of ACP ends in an </a:t>
            </a:r>
            <a:r>
              <a:rPr lang="ga-IE" altLang="en-US" smtClean="0">
                <a:latin typeface="Arial" pitchFamily="34" charset="0"/>
                <a:ea typeface="ヒラギノ角ゴ Pro W3" charset="-128"/>
              </a:rPr>
              <a:t>—</a:t>
            </a:r>
            <a:r>
              <a:rPr lang="ga-IE" altLang="en-US" smtClean="0">
                <a:latin typeface="Arial" pitchFamily="34" charset="0"/>
              </a:rPr>
              <a:t>S</a:t>
            </a:r>
            <a:r>
              <a:rPr lang="en-US" altLang="en-US" smtClean="0">
                <a:latin typeface="Arial" pitchFamily="34" charset="0"/>
              </a:rPr>
              <a:t>H. After the first panel, the enzyme shown in color is the one that will act in the next step. As in Figure 21-4, the initial acetyl group is shaded yellow, C-1 and C-2 of malonate are shaded pink, and the carbon released as CO</a:t>
            </a:r>
            <a:r>
              <a:rPr lang="en-US" altLang="en-US" baseline="-25000" smtClean="0">
                <a:latin typeface="Arial" pitchFamily="34" charset="0"/>
              </a:rPr>
              <a:t>2</a:t>
            </a:r>
            <a:r>
              <a:rPr lang="en-US" altLang="en-US" smtClean="0">
                <a:latin typeface="Arial" pitchFamily="34" charset="0"/>
              </a:rPr>
              <a:t> is shaded green. Steps 1 to 4 are described in the text.</a:t>
            </a: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2" Type="http://schemas.openxmlformats.org/officeDocument/2006/relationships/hyperlink" Target="https://bioknowledgy.weebly.com/" TargetMode="External"/><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4" name="Group 17"/>
          <p:cNvGrpSpPr>
            <a:grpSpLocks/>
          </p:cNvGrpSpPr>
          <p:nvPr/>
        </p:nvGrpSpPr>
        <p:grpSpPr bwMode="auto">
          <a:xfrm>
            <a:off x="-7938" y="-7938"/>
            <a:ext cx="9169401" cy="6873876"/>
            <a:chOff x="-8466" y="-8468"/>
            <a:chExt cx="9169804" cy="6874935"/>
          </a:xfrm>
        </p:grpSpPr>
        <p:cxnSp>
          <p:nvCxnSpPr>
            <p:cNvPr id="5" name="Straight Connector 4"/>
            <p:cNvCxnSpPr/>
            <p:nvPr/>
          </p:nvCxnSpPr>
          <p:spPr>
            <a:xfrm flipV="1">
              <a:off x="5130498" y="4175239"/>
              <a:ext cx="4022902" cy="2683288"/>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6" name="Straight Connector 5"/>
            <p:cNvCxnSpPr/>
            <p:nvPr/>
          </p:nvCxnSpPr>
          <p:spPr>
            <a:xfrm>
              <a:off x="7041932" y="-529"/>
              <a:ext cx="1219254" cy="6859057"/>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7" name="Freeform 6"/>
            <p:cNvSpPr/>
            <p:nvPr/>
          </p:nvSpPr>
          <p:spPr>
            <a:xfrm>
              <a:off x="6891113" y="-529"/>
              <a:ext cx="2270225" cy="686699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8" name="Freeform 7"/>
            <p:cNvSpPr/>
            <p:nvPr/>
          </p:nvSpPr>
          <p:spPr>
            <a:xfrm>
              <a:off x="7205452" y="-8468"/>
              <a:ext cx="1947948" cy="6866996"/>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9" name="Freeform 8"/>
            <p:cNvSpPr/>
            <p:nvPr/>
          </p:nvSpPr>
          <p:spPr>
            <a:xfrm>
              <a:off x="6638689" y="3919613"/>
              <a:ext cx="2513123" cy="2938915"/>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0" name="Freeform 9"/>
            <p:cNvSpPr/>
            <p:nvPr/>
          </p:nvSpPr>
          <p:spPr>
            <a:xfrm>
              <a:off x="7010180" y="-8468"/>
              <a:ext cx="2143219" cy="6866996"/>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8296112" y="-8468"/>
              <a:ext cx="857288" cy="6866996"/>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8077027" y="-8468"/>
              <a:ext cx="1066847" cy="6866996"/>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8059565" y="4894488"/>
              <a:ext cx="1095423" cy="1964040"/>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466" y="-8468"/>
              <a:ext cx="863639" cy="5698416"/>
            </a:xfrm>
            <a:custGeom>
              <a:avLst/>
              <a:gdLst/>
              <a:ahLst/>
              <a:cxnLst/>
              <a:rect l="l" t="t" r="r" b="b"/>
              <a:pathLst>
                <a:path w="863600" h="5698067">
                  <a:moveTo>
                    <a:pt x="0" y="8467"/>
                  </a:moveTo>
                  <a:lnTo>
                    <a:pt x="863600" y="0"/>
                  </a:lnTo>
                  <a:lnTo>
                    <a:pt x="863600" y="16934"/>
                  </a:lnTo>
                  <a:lnTo>
                    <a:pt x="0" y="5698067"/>
                  </a:lnTo>
                  <a:lnTo>
                    <a:pt x="0" y="8467"/>
                  </a:ln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130595" y="2404534"/>
            <a:ext cx="5826719"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130595" y="4050834"/>
            <a:ext cx="5826719" cy="1096899"/>
          </a:xfrm>
        </p:spPr>
        <p:txBody>
          <a:bodyPr/>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1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1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17" name="Slide Number Placeholder 5"/>
          <p:cNvSpPr>
            <a:spLocks noGrp="1"/>
          </p:cNvSpPr>
          <p:nvPr>
            <p:ph type="sldNum" sz="quarter" idx="12"/>
          </p:nvPr>
        </p:nvSpPr>
        <p:spPr/>
        <p:txBody>
          <a:bodyPr/>
          <a:lstStyle>
            <a:lvl1pPr>
              <a:defRPr/>
            </a:lvl1pPr>
          </a:lstStyle>
          <a:p>
            <a:fld id="{1A600CB7-6EB8-4D5D-83BE-40746C082891}" type="slidenum">
              <a:rPr lang="en-US" altLang="en-US">
                <a:solidFill>
                  <a:srgbClr val="90C226"/>
                </a:solidFill>
              </a:rPr>
              <a:pPr/>
              <a:t>‹#›</a:t>
            </a:fld>
            <a:endParaRPr lang="en-US" altLang="en-US">
              <a:solidFill>
                <a:srgbClr val="90C226"/>
              </a:solidFill>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09600" y="4470400"/>
            <a:ext cx="6347714"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5819F27C-BA18-410A-8589-8D053C309E90}" type="slidenum">
              <a:rPr lang="en-US" altLang="en-US">
                <a:solidFill>
                  <a:srgbClr val="90C226"/>
                </a:solidFill>
              </a:rPr>
              <a:pPr/>
              <a:t>‹#›</a:t>
            </a:fld>
            <a:endParaRPr lang="en-US" altLang="en-US">
              <a:solidFill>
                <a:srgbClr val="90C226"/>
              </a:solidFill>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482600" y="790575"/>
            <a:ext cx="457200" cy="584200"/>
          </a:xfrm>
          <a:prstGeom prst="rect">
            <a:avLst/>
          </a:prstGeom>
          <a:noFill/>
          <a:ln>
            <a:noFill/>
          </a:ln>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en-US" altLang="en-US" sz="8000">
                <a:solidFill>
                  <a:srgbClr val="C0E474"/>
                </a:solidFill>
              </a:rPr>
              <a:t>“</a:t>
            </a:r>
          </a:p>
        </p:txBody>
      </p:sp>
      <p:sp>
        <p:nvSpPr>
          <p:cNvPr id="6" name="TextBox 5"/>
          <p:cNvSpPr txBox="1">
            <a:spLocks noChangeArrowheads="1"/>
          </p:cNvSpPr>
          <p:nvPr/>
        </p:nvSpPr>
        <p:spPr bwMode="auto">
          <a:xfrm>
            <a:off x="6748463" y="2886075"/>
            <a:ext cx="457200" cy="585788"/>
          </a:xfrm>
          <a:prstGeom prst="rect">
            <a:avLst/>
          </a:prstGeom>
          <a:noFill/>
          <a:ln>
            <a:noFill/>
          </a:ln>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en-US" altLang="en-US" sz="8000">
                <a:solidFill>
                  <a:srgbClr val="C0E474"/>
                </a:solidFill>
              </a:rPr>
              <a:t>”</a:t>
            </a:r>
          </a:p>
        </p:txBody>
      </p:sp>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101074" y="3632200"/>
            <a:ext cx="541980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09598" y="4470400"/>
            <a:ext cx="6347715"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7" name="Date Placeholder 3"/>
          <p:cNvSpPr>
            <a:spLocks noGrp="1"/>
          </p:cNvSpPr>
          <p:nvPr>
            <p:ph type="dt" sz="half" idx="14"/>
          </p:nvPr>
        </p:nvSpPr>
        <p:spPr/>
        <p:txBody>
          <a:bodyPr/>
          <a:lstStyle>
            <a:lvl1pPr>
              <a:defRPr/>
            </a:lvl1pPr>
          </a:lstStyle>
          <a:p>
            <a:pPr>
              <a:defRPr/>
            </a:pPr>
            <a:endParaRPr lang="en-US">
              <a:solidFill>
                <a:prstClr val="black">
                  <a:tint val="75000"/>
                </a:prstClr>
              </a:solidFill>
            </a:endParaRPr>
          </a:p>
        </p:txBody>
      </p:sp>
      <p:sp>
        <p:nvSpPr>
          <p:cNvPr id="8" name="Footer Placeholder 4"/>
          <p:cNvSpPr>
            <a:spLocks noGrp="1"/>
          </p:cNvSpPr>
          <p:nvPr>
            <p:ph type="ftr" sz="quarter" idx="15"/>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6"/>
          </p:nvPr>
        </p:nvSpPr>
        <p:spPr/>
        <p:txBody>
          <a:bodyPr/>
          <a:lstStyle>
            <a:lvl1pPr>
              <a:defRPr/>
            </a:lvl1pPr>
          </a:lstStyle>
          <a:p>
            <a:fld id="{0C8BCCC8-22BC-4C65-A472-E4919C6DAE5B}" type="slidenum">
              <a:rPr lang="en-US" altLang="en-US">
                <a:solidFill>
                  <a:srgbClr val="90C226"/>
                </a:solidFill>
              </a:rPr>
              <a:pPr/>
              <a:t>‹#›</a:t>
            </a:fld>
            <a:endParaRPr lang="en-US" altLang="en-US">
              <a:solidFill>
                <a:srgbClr val="90C226"/>
              </a:solidFil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09598" y="1931988"/>
            <a:ext cx="6347715"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09598" y="4527448"/>
            <a:ext cx="6347715" cy="1513914"/>
          </a:xfrm>
        </p:spPr>
        <p:txBody>
          <a:bodyP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39841025-03C2-4258-8C7A-F375E34FEBDD}" type="slidenum">
              <a:rPr lang="en-US" altLang="en-US">
                <a:solidFill>
                  <a:srgbClr val="90C226"/>
                </a:solidFill>
              </a:rPr>
              <a:pPr/>
              <a:t>‹#›</a:t>
            </a:fld>
            <a:endParaRPr lang="en-US" altLang="en-US">
              <a:solidFill>
                <a:srgbClr val="90C226"/>
              </a:solidFill>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5" name="TextBox 4"/>
          <p:cNvSpPr txBox="1">
            <a:spLocks noChangeArrowheads="1"/>
          </p:cNvSpPr>
          <p:nvPr/>
        </p:nvSpPr>
        <p:spPr bwMode="auto">
          <a:xfrm>
            <a:off x="482600" y="790575"/>
            <a:ext cx="457200" cy="584200"/>
          </a:xfrm>
          <a:prstGeom prst="rect">
            <a:avLst/>
          </a:prstGeom>
          <a:noFill/>
          <a:ln>
            <a:noFill/>
          </a:ln>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en-US" altLang="en-US" sz="8000">
                <a:solidFill>
                  <a:srgbClr val="C0E474"/>
                </a:solidFill>
              </a:rPr>
              <a:t>“</a:t>
            </a:r>
          </a:p>
        </p:txBody>
      </p:sp>
      <p:sp>
        <p:nvSpPr>
          <p:cNvPr id="6" name="TextBox 5"/>
          <p:cNvSpPr txBox="1">
            <a:spLocks noChangeArrowheads="1"/>
          </p:cNvSpPr>
          <p:nvPr/>
        </p:nvSpPr>
        <p:spPr bwMode="auto">
          <a:xfrm>
            <a:off x="6748463" y="2886075"/>
            <a:ext cx="457200" cy="585788"/>
          </a:xfrm>
          <a:prstGeom prst="rect">
            <a:avLst/>
          </a:prstGeom>
          <a:noFill/>
          <a:ln>
            <a:noFill/>
          </a:ln>
        </p:spPr>
        <p:txBody>
          <a:bodyPr anchor="ct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spcBef>
                <a:spcPct val="0"/>
              </a:spcBef>
              <a:spcAft>
                <a:spcPct val="0"/>
              </a:spcAft>
              <a:defRPr/>
            </a:pPr>
            <a:r>
              <a:rPr lang="en-US" altLang="en-US" sz="8000">
                <a:solidFill>
                  <a:srgbClr val="C0E474"/>
                </a:solidFill>
              </a:rPr>
              <a:t>”</a:t>
            </a:r>
          </a:p>
        </p:txBody>
      </p:sp>
      <p:sp>
        <p:nvSpPr>
          <p:cNvPr id="2" name="Title 1"/>
          <p:cNvSpPr>
            <a:spLocks noGrp="1"/>
          </p:cNvSpPr>
          <p:nvPr>
            <p:ph type="title"/>
          </p:nvPr>
        </p:nvSpPr>
        <p:spPr>
          <a:xfrm>
            <a:off x="774885" y="609600"/>
            <a:ext cx="6072182"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09598" y="4527448"/>
            <a:ext cx="6347715" cy="1513914"/>
          </a:xfrm>
        </p:spPr>
        <p:txBody>
          <a:bodyPr>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7" name="Date Placeholder 3"/>
          <p:cNvSpPr>
            <a:spLocks noGrp="1"/>
          </p:cNvSpPr>
          <p:nvPr>
            <p:ph type="dt" sz="half" idx="14"/>
          </p:nvPr>
        </p:nvSpPr>
        <p:spPr/>
        <p:txBody>
          <a:bodyPr/>
          <a:lstStyle>
            <a:lvl1pPr>
              <a:defRPr/>
            </a:lvl1pPr>
          </a:lstStyle>
          <a:p>
            <a:pPr>
              <a:defRPr/>
            </a:pPr>
            <a:endParaRPr lang="en-US">
              <a:solidFill>
                <a:prstClr val="black">
                  <a:tint val="75000"/>
                </a:prstClr>
              </a:solidFill>
            </a:endParaRPr>
          </a:p>
        </p:txBody>
      </p:sp>
      <p:sp>
        <p:nvSpPr>
          <p:cNvPr id="8" name="Footer Placeholder 4"/>
          <p:cNvSpPr>
            <a:spLocks noGrp="1"/>
          </p:cNvSpPr>
          <p:nvPr>
            <p:ph type="ftr" sz="quarter" idx="15"/>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6"/>
          </p:nvPr>
        </p:nvSpPr>
        <p:spPr/>
        <p:txBody>
          <a:bodyPr/>
          <a:lstStyle>
            <a:lvl1pPr>
              <a:defRPr/>
            </a:lvl1pPr>
          </a:lstStyle>
          <a:p>
            <a:fld id="{389B1EEF-27C7-43ED-8637-8F9E5D9C0F5A}" type="slidenum">
              <a:rPr lang="en-US" altLang="en-US">
                <a:solidFill>
                  <a:srgbClr val="90C226"/>
                </a:solidFill>
              </a:rPr>
              <a:pPr/>
              <a:t>‹#›</a:t>
            </a:fld>
            <a:endParaRPr lang="en-US" altLang="en-US">
              <a:solidFill>
                <a:srgbClr val="90C226"/>
              </a:solidFill>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15848" y="609600"/>
            <a:ext cx="6341465"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09597" y="4013200"/>
            <a:ext cx="6347716"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Edit Master text styles</a:t>
            </a:r>
          </a:p>
        </p:txBody>
      </p:sp>
      <p:sp>
        <p:nvSpPr>
          <p:cNvPr id="3" name="Text Placeholder 2"/>
          <p:cNvSpPr>
            <a:spLocks noGrp="1"/>
          </p:cNvSpPr>
          <p:nvPr>
            <p:ph type="body" idx="1"/>
          </p:nvPr>
        </p:nvSpPr>
        <p:spPr>
          <a:xfrm>
            <a:off x="609598" y="4527448"/>
            <a:ext cx="6347715" cy="1513914"/>
          </a:xfrm>
        </p:spPr>
        <p:txBody>
          <a:bodyPr>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5" name="Date Placeholder 3"/>
          <p:cNvSpPr>
            <a:spLocks noGrp="1"/>
          </p:cNvSpPr>
          <p:nvPr>
            <p:ph type="dt" sz="half" idx="14"/>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5"/>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6"/>
          </p:nvPr>
        </p:nvSpPr>
        <p:spPr/>
        <p:txBody>
          <a:bodyPr/>
          <a:lstStyle>
            <a:lvl1pPr>
              <a:defRPr/>
            </a:lvl1pPr>
          </a:lstStyle>
          <a:p>
            <a:fld id="{3460CF22-BE82-4208-A69D-98C46118CCC8}" type="slidenum">
              <a:rPr lang="en-US" altLang="en-US">
                <a:solidFill>
                  <a:srgbClr val="90C226"/>
                </a:solidFill>
              </a:rPr>
              <a:pPr/>
              <a:t>‹#›</a:t>
            </a:fld>
            <a:endParaRPr lang="en-US" altLang="en-US">
              <a:solidFill>
                <a:srgbClr val="90C226"/>
              </a:solidFill>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394A6E8E-58F5-498A-A9A8-ADBC68F541DC}" type="slidenum">
              <a:rPr lang="en-US" altLang="en-US">
                <a:solidFill>
                  <a:srgbClr val="90C226"/>
                </a:solidFill>
              </a:rPr>
              <a:pPr/>
              <a:t>‹#›</a:t>
            </a:fld>
            <a:endParaRPr lang="en-US" altLang="en-US">
              <a:solidFill>
                <a:srgbClr val="90C226"/>
              </a:solidFill>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5977312" y="609600"/>
            <a:ext cx="978812"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09599" y="609600"/>
            <a:ext cx="5195026" cy="5251451"/>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8CC2D78B-A856-4BB6-97F7-5B5BC14FBF0A}" type="slidenum">
              <a:rPr lang="en-US" altLang="en-US">
                <a:solidFill>
                  <a:srgbClr val="90C226"/>
                </a:solidFill>
              </a:rPr>
              <a:pPr/>
              <a:t>‹#›</a:t>
            </a:fld>
            <a:endParaRPr lang="en-US" altLang="en-US">
              <a:solidFill>
                <a:srgbClr val="90C226"/>
              </a:solidFill>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bl">
  <p:cSld name="Title and Table">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endParaRPr lang="en-IN"/>
          </a:p>
        </p:txBody>
      </p:sp>
      <p:sp>
        <p:nvSpPr>
          <p:cNvPr id="3" name="Table Placeholder 2"/>
          <p:cNvSpPr>
            <a:spLocks noGrp="1"/>
          </p:cNvSpPr>
          <p:nvPr>
            <p:ph type="tbl" idx="1"/>
          </p:nvPr>
        </p:nvSpPr>
        <p:spPr>
          <a:xfrm>
            <a:off x="457200" y="1600200"/>
            <a:ext cx="8229600" cy="4525963"/>
          </a:xfrm>
        </p:spPr>
        <p:txBody>
          <a:bodyPr rtlCol="0">
            <a:normAutofit/>
          </a:bodyPr>
          <a:lstStyle/>
          <a:p>
            <a:pPr lvl="0"/>
            <a:endParaRPr lang="en-IN" noProof="0"/>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0B7E46A4-1034-4397-BC1B-0CEDB005AA7C}" type="slidenum">
              <a:rPr lang="en-US" altLang="en-US">
                <a:solidFill>
                  <a:srgbClr val="90C226"/>
                </a:solidFill>
              </a:rPr>
              <a:pPr/>
              <a:t>‹#›</a:t>
            </a:fld>
            <a:endParaRPr lang="en-US" altLang="en-US">
              <a:solidFill>
                <a:srgbClr val="90C226"/>
              </a:solidFill>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xAndClipArt">
  <p:cSld name="Title, Text and Clip Ar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endParaRPr lang="en-IN"/>
          </a:p>
        </p:txBody>
      </p:sp>
      <p:sp>
        <p:nvSpPr>
          <p:cNvPr id="3" name="Text Placeholder 2"/>
          <p:cNvSpPr>
            <a:spLocks noGrp="1"/>
          </p:cNvSpPr>
          <p:nvPr>
            <p:ph type="body" sz="half" idx="1"/>
          </p:nvPr>
        </p:nvSpPr>
        <p:spPr>
          <a:xfrm>
            <a:off x="457200" y="1600200"/>
            <a:ext cx="4038600" cy="452596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lipArt Placeholder 3"/>
          <p:cNvSpPr>
            <a:spLocks noGrp="1"/>
          </p:cNvSpPr>
          <p:nvPr>
            <p:ph type="clipArt" sz="half" idx="2"/>
          </p:nvPr>
        </p:nvSpPr>
        <p:spPr>
          <a:xfrm>
            <a:off x="4648200" y="1600200"/>
            <a:ext cx="4038600" cy="4525963"/>
          </a:xfrm>
        </p:spPr>
        <p:txBody>
          <a:bodyPr rtlCol="0">
            <a:normAutofit/>
          </a:bodyPr>
          <a:lstStyle/>
          <a:p>
            <a:pPr lvl="0"/>
            <a:endParaRPr lang="en-IN" noProof="0"/>
          </a:p>
        </p:txBody>
      </p:sp>
      <p:sp>
        <p:nvSpPr>
          <p:cNvPr id="5" name="Date Placeholder 3"/>
          <p:cNvSpPr>
            <a:spLocks noGrp="1"/>
          </p:cNvSpPr>
          <p:nvPr>
            <p:ph type="dt" sz="half" idx="10"/>
          </p:nvPr>
        </p:nvSpPr>
        <p:spPr/>
        <p:txBody>
          <a:bodyPr/>
          <a:lstStyle>
            <a:lvl1pPr>
              <a:defRPr/>
            </a:lvl1pPr>
          </a:lstStyle>
          <a:p>
            <a:pPr>
              <a:defRPr/>
            </a:pPr>
            <a:fld id="{FB9DAB8A-5B8F-4A91-A8CB-280E5DCD3A6C}" type="datetimeFigureOut">
              <a:rPr lang="en-US">
                <a:solidFill>
                  <a:prstClr val="black">
                    <a:tint val="75000"/>
                  </a:prstClr>
                </a:solidFill>
              </a:rPr>
              <a:pPr>
                <a:defRPr/>
              </a:pPr>
              <a:t>28-Mar-2020</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FDA6799B-93B1-4DFE-AF4E-E146A30F0467}" type="slidenum">
              <a:rPr lang="en-US" altLang="en-US">
                <a:solidFill>
                  <a:srgbClr val="90C226"/>
                </a:solidFill>
              </a:rPr>
              <a:pPr/>
              <a:t>‹#›</a:t>
            </a:fld>
            <a:endParaRPr lang="en-US" altLang="en-US">
              <a:solidFill>
                <a:srgbClr val="90C226"/>
              </a:solidFill>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txOverObj">
  <p:cSld name="Title and Text over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endParaRPr lang="en-IN"/>
          </a:p>
        </p:txBody>
      </p:sp>
      <p:sp>
        <p:nvSpPr>
          <p:cNvPr id="3" name="Text Placeholder 2"/>
          <p:cNvSpPr>
            <a:spLocks noGrp="1"/>
          </p:cNvSpPr>
          <p:nvPr>
            <p:ph type="body" sz="half" idx="1"/>
          </p:nvPr>
        </p:nvSpPr>
        <p:spPr>
          <a:xfrm>
            <a:off x="457200" y="1600200"/>
            <a:ext cx="8229600" cy="21859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p:cNvSpPr>
            <a:spLocks noGrp="1"/>
          </p:cNvSpPr>
          <p:nvPr>
            <p:ph sz="half" idx="2"/>
          </p:nvPr>
        </p:nvSpPr>
        <p:spPr>
          <a:xfrm>
            <a:off x="457200" y="3938588"/>
            <a:ext cx="8229600" cy="2187575"/>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3"/>
          <p:cNvSpPr>
            <a:spLocks noGrp="1"/>
          </p:cNvSpPr>
          <p:nvPr>
            <p:ph type="dt" sz="half" idx="10"/>
          </p:nvPr>
        </p:nvSpPr>
        <p:spPr/>
        <p:txBody>
          <a:bodyPr/>
          <a:lstStyle>
            <a:lvl1pPr>
              <a:defRPr/>
            </a:lvl1pPr>
          </a:lstStyle>
          <a:p>
            <a:pPr>
              <a:defRPr/>
            </a:pPr>
            <a:fld id="{ECF07265-C364-492D-A42D-B7781EB10ADE}" type="datetimeFigureOut">
              <a:rPr lang="en-US">
                <a:solidFill>
                  <a:prstClr val="black">
                    <a:tint val="75000"/>
                  </a:prstClr>
                </a:solidFill>
              </a:rPr>
              <a:pPr>
                <a:defRPr/>
              </a:pPr>
              <a:t>28-Mar-2020</a:t>
            </a:fld>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1642ACE6-235F-4798-8C69-096A91741B3C}" type="slidenum">
              <a:rPr lang="en-US" altLang="en-US">
                <a:solidFill>
                  <a:srgbClr val="90C226"/>
                </a:solidFill>
              </a:rPr>
              <a:pPr/>
              <a:t>‹#›</a:t>
            </a:fld>
            <a:endParaRPr lang="en-US" altLang="en-US">
              <a:solidFill>
                <a:srgbClr val="90C226"/>
              </a:solidFill>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45C5CA36-D580-4669-80A6-78116D367CBD}" type="slidenum">
              <a:rPr lang="en-US" altLang="en-US">
                <a:solidFill>
                  <a:srgbClr val="90C226"/>
                </a:solidFill>
              </a:rPr>
              <a:pPr/>
              <a:t>‹#›</a:t>
            </a:fld>
            <a:endParaRPr lang="en-US" altLang="en-US">
              <a:solidFill>
                <a:srgbClr val="90C226"/>
              </a:solidFill>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OverTx">
  <p:cSld name="Title and Content Over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endParaRPr lang="en-IN"/>
          </a:p>
        </p:txBody>
      </p:sp>
      <p:sp>
        <p:nvSpPr>
          <p:cNvPr id="3" name="Content Placeholder 2"/>
          <p:cNvSpPr>
            <a:spLocks noGrp="1"/>
          </p:cNvSpPr>
          <p:nvPr>
            <p:ph sz="half" idx="1"/>
          </p:nvPr>
        </p:nvSpPr>
        <p:spPr>
          <a:xfrm>
            <a:off x="457200" y="1600200"/>
            <a:ext cx="8229600" cy="21859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Text Placeholder 3"/>
          <p:cNvSpPr>
            <a:spLocks noGrp="1"/>
          </p:cNvSpPr>
          <p:nvPr>
            <p:ph type="body" sz="half" idx="2"/>
          </p:nvPr>
        </p:nvSpPr>
        <p:spPr>
          <a:xfrm>
            <a:off x="457200" y="3938588"/>
            <a:ext cx="8229600" cy="218757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p:cNvSpPr>
            <a:spLocks noGrp="1"/>
          </p:cNvSpPr>
          <p:nvPr>
            <p:ph type="dt" sz="half" idx="10"/>
          </p:nvPr>
        </p:nvSpPr>
        <p:spPr>
          <a:xfrm>
            <a:off x="457200" y="6245225"/>
            <a:ext cx="2133600" cy="476250"/>
          </a:xfrm>
        </p:spPr>
        <p:txBody>
          <a:bodyPr/>
          <a:lstStyle>
            <a:lvl1pPr>
              <a:defRPr/>
            </a:lvl1pPr>
          </a:lstStyle>
          <a:p>
            <a:pPr>
              <a:defRPr/>
            </a:pPr>
            <a:endParaRPr lang="en-US" altLang="en-US">
              <a:solidFill>
                <a:prstClr val="black">
                  <a:tint val="75000"/>
                </a:prstClr>
              </a:solidFill>
            </a:endParaRPr>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pPr>
              <a:defRPr/>
            </a:pPr>
            <a:endParaRPr lang="en-US" altLang="en-US">
              <a:solidFill>
                <a:prstClr val="black">
                  <a:tint val="75000"/>
                </a:prstClr>
              </a:solidFill>
            </a:endParaRPr>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CC55D628-0BC0-4D55-8451-3D96F5FD71CF}" type="slidenum">
              <a:rPr lang="en-US" altLang="en-US">
                <a:solidFill>
                  <a:srgbClr val="90C226"/>
                </a:solidFill>
              </a:rPr>
              <a:pPr/>
              <a:t>‹#›</a:t>
            </a:fld>
            <a:endParaRPr lang="en-US" altLang="en-US">
              <a:solidFill>
                <a:srgbClr val="90C226"/>
              </a:solidFill>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clipArtAndTx">
  <p:cSld name="Title, Clip Art and Text">
    <p:spTree>
      <p:nvGrpSpPr>
        <p:cNvPr id="1" name=""/>
        <p:cNvGrpSpPr/>
        <p:nvPr/>
      </p:nvGrpSpPr>
      <p:grpSpPr>
        <a:xfrm>
          <a:off x="0" y="0"/>
          <a:ext cx="0" cy="0"/>
          <a:chOff x="0" y="0"/>
          <a:chExt cx="0" cy="0"/>
        </a:xfrm>
      </p:grpSpPr>
      <p:sp>
        <p:nvSpPr>
          <p:cNvPr id="2" name="Title 1"/>
          <p:cNvSpPr>
            <a:spLocks noGrp="1"/>
          </p:cNvSpPr>
          <p:nvPr>
            <p:ph type="title"/>
          </p:nvPr>
        </p:nvSpPr>
        <p:spPr>
          <a:xfrm>
            <a:off x="457200" y="274638"/>
            <a:ext cx="8229600" cy="1143000"/>
          </a:xfrm>
        </p:spPr>
        <p:txBody>
          <a:bodyPr/>
          <a:lstStyle/>
          <a:p>
            <a:r>
              <a:rPr lang="en-US"/>
              <a:t>Click to edit Master title style</a:t>
            </a:r>
            <a:endParaRPr lang="en-IN"/>
          </a:p>
        </p:txBody>
      </p:sp>
      <p:sp>
        <p:nvSpPr>
          <p:cNvPr id="3" name="Online Image Placeholder 2"/>
          <p:cNvSpPr>
            <a:spLocks noGrp="1"/>
          </p:cNvSpPr>
          <p:nvPr>
            <p:ph type="clipArt" sz="half" idx="1"/>
          </p:nvPr>
        </p:nvSpPr>
        <p:spPr>
          <a:xfrm>
            <a:off x="457200" y="1600200"/>
            <a:ext cx="4038600" cy="4525963"/>
          </a:xfrm>
        </p:spPr>
        <p:txBody>
          <a:bodyPr rtlCol="0">
            <a:normAutofit/>
          </a:bodyPr>
          <a:lstStyle/>
          <a:p>
            <a:pPr lvl="0"/>
            <a:endParaRPr lang="en-IN" noProof="0"/>
          </a:p>
        </p:txBody>
      </p:sp>
      <p:sp>
        <p:nvSpPr>
          <p:cNvPr id="4" name="Text Placeholder 3"/>
          <p:cNvSpPr>
            <a:spLocks noGrp="1"/>
          </p:cNvSpPr>
          <p:nvPr>
            <p:ph type="body" sz="half" idx="2"/>
          </p:nvPr>
        </p:nvSpPr>
        <p:spPr>
          <a:xfrm>
            <a:off x="4648200" y="1600200"/>
            <a:ext cx="4038600" cy="4525963"/>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p:cNvSpPr>
            <a:spLocks noGrp="1"/>
          </p:cNvSpPr>
          <p:nvPr>
            <p:ph type="dt" sz="half" idx="10"/>
          </p:nvPr>
        </p:nvSpPr>
        <p:spPr>
          <a:xfrm>
            <a:off x="457200" y="6245225"/>
            <a:ext cx="2133600" cy="476250"/>
          </a:xfrm>
        </p:spPr>
        <p:txBody>
          <a:bodyPr/>
          <a:lstStyle>
            <a:lvl1pPr>
              <a:defRPr/>
            </a:lvl1pPr>
          </a:lstStyle>
          <a:p>
            <a:pPr>
              <a:defRPr/>
            </a:pPr>
            <a:endParaRPr lang="en-US" altLang="en-US">
              <a:solidFill>
                <a:prstClr val="black">
                  <a:tint val="75000"/>
                </a:prstClr>
              </a:solidFill>
            </a:endParaRPr>
          </a:p>
        </p:txBody>
      </p:sp>
      <p:sp>
        <p:nvSpPr>
          <p:cNvPr id="6" name="Footer Placeholder 5"/>
          <p:cNvSpPr>
            <a:spLocks noGrp="1"/>
          </p:cNvSpPr>
          <p:nvPr>
            <p:ph type="ftr" sz="quarter" idx="11"/>
          </p:nvPr>
        </p:nvSpPr>
        <p:spPr>
          <a:xfrm>
            <a:off x="3124200" y="6245225"/>
            <a:ext cx="2895600" cy="476250"/>
          </a:xfrm>
        </p:spPr>
        <p:txBody>
          <a:bodyPr/>
          <a:lstStyle>
            <a:lvl1pPr>
              <a:defRPr/>
            </a:lvl1pPr>
          </a:lstStyle>
          <a:p>
            <a:pPr>
              <a:defRPr/>
            </a:pPr>
            <a:endParaRPr lang="en-US" altLang="en-US">
              <a:solidFill>
                <a:prstClr val="black">
                  <a:tint val="75000"/>
                </a:prstClr>
              </a:solidFill>
            </a:endParaRPr>
          </a:p>
        </p:txBody>
      </p:sp>
      <p:sp>
        <p:nvSpPr>
          <p:cNvPr id="7" name="Slide Number Placeholder 6"/>
          <p:cNvSpPr>
            <a:spLocks noGrp="1"/>
          </p:cNvSpPr>
          <p:nvPr>
            <p:ph type="sldNum" sz="quarter" idx="12"/>
          </p:nvPr>
        </p:nvSpPr>
        <p:spPr>
          <a:xfrm>
            <a:off x="6553200" y="6245225"/>
            <a:ext cx="2133600" cy="476250"/>
          </a:xfrm>
        </p:spPr>
        <p:txBody>
          <a:bodyPr/>
          <a:lstStyle>
            <a:lvl1pPr>
              <a:defRPr/>
            </a:lvl1pPr>
          </a:lstStyle>
          <a:p>
            <a:fld id="{3FC4DAAF-0777-434E-B0A3-FE9CB0438247}" type="slidenum">
              <a:rPr lang="en-US" altLang="en-US">
                <a:solidFill>
                  <a:srgbClr val="90C226"/>
                </a:solidFill>
              </a:rPr>
              <a:pPr/>
              <a:t>‹#›</a:t>
            </a:fld>
            <a:endParaRPr lang="en-US" altLang="en-US">
              <a:solidFill>
                <a:srgbClr val="90C226"/>
              </a:solidFill>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objOnly">
  <p:cSld name="Content">
    <p:spTree>
      <p:nvGrpSpPr>
        <p:cNvPr id="1" name=""/>
        <p:cNvGrpSpPr/>
        <p:nvPr/>
      </p:nvGrpSpPr>
      <p:grpSpPr>
        <a:xfrm>
          <a:off x="0" y="0"/>
          <a:ext cx="0" cy="0"/>
          <a:chOff x="0" y="0"/>
          <a:chExt cx="0" cy="0"/>
        </a:xfrm>
      </p:grpSpPr>
      <p:sp>
        <p:nvSpPr>
          <p:cNvPr id="2" name="Content Placeholder 1"/>
          <p:cNvSpPr>
            <a:spLocks noGrp="1"/>
          </p:cNvSpPr>
          <p:nvPr>
            <p:ph/>
          </p:nvPr>
        </p:nvSpPr>
        <p:spPr>
          <a:xfrm>
            <a:off x="457200" y="274638"/>
            <a:ext cx="8229600" cy="58515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3" name="Date Placeholder 2"/>
          <p:cNvSpPr>
            <a:spLocks noGrp="1"/>
          </p:cNvSpPr>
          <p:nvPr>
            <p:ph type="dt" sz="half" idx="10"/>
          </p:nvPr>
        </p:nvSpPr>
        <p:spPr>
          <a:xfrm>
            <a:off x="457200" y="6245225"/>
            <a:ext cx="2133600" cy="476250"/>
          </a:xfrm>
        </p:spPr>
        <p:txBody>
          <a:bodyPr/>
          <a:lstStyle>
            <a:lvl1pPr>
              <a:defRPr/>
            </a:lvl1pPr>
          </a:lstStyle>
          <a:p>
            <a:pPr>
              <a:defRPr/>
            </a:pPr>
            <a:endParaRPr lang="en-US" altLang="en-US">
              <a:solidFill>
                <a:prstClr val="black">
                  <a:tint val="75000"/>
                </a:prstClr>
              </a:solidFill>
            </a:endParaRPr>
          </a:p>
        </p:txBody>
      </p:sp>
      <p:sp>
        <p:nvSpPr>
          <p:cNvPr id="4" name="Footer Placeholder 3"/>
          <p:cNvSpPr>
            <a:spLocks noGrp="1"/>
          </p:cNvSpPr>
          <p:nvPr>
            <p:ph type="ftr" sz="quarter" idx="11"/>
          </p:nvPr>
        </p:nvSpPr>
        <p:spPr>
          <a:xfrm>
            <a:off x="3124200" y="6245225"/>
            <a:ext cx="2895600" cy="476250"/>
          </a:xfrm>
        </p:spPr>
        <p:txBody>
          <a:bodyPr/>
          <a:lstStyle>
            <a:lvl1pPr>
              <a:defRPr/>
            </a:lvl1pPr>
          </a:lstStyle>
          <a:p>
            <a:pPr>
              <a:defRPr/>
            </a:pPr>
            <a:endParaRPr lang="en-US" altLang="en-US">
              <a:solidFill>
                <a:prstClr val="black">
                  <a:tint val="75000"/>
                </a:prstClr>
              </a:solidFill>
            </a:endParaRPr>
          </a:p>
        </p:txBody>
      </p:sp>
      <p:sp>
        <p:nvSpPr>
          <p:cNvPr id="5" name="Slide Number Placeholder 4"/>
          <p:cNvSpPr>
            <a:spLocks noGrp="1"/>
          </p:cNvSpPr>
          <p:nvPr>
            <p:ph type="sldNum" sz="quarter" idx="12"/>
          </p:nvPr>
        </p:nvSpPr>
        <p:spPr>
          <a:xfrm>
            <a:off x="6553200" y="6245225"/>
            <a:ext cx="2133600" cy="476250"/>
          </a:xfrm>
        </p:spPr>
        <p:txBody>
          <a:bodyPr/>
          <a:lstStyle>
            <a:lvl1pPr>
              <a:defRPr/>
            </a:lvl1pPr>
          </a:lstStyle>
          <a:p>
            <a:fld id="{6684F760-CC3E-417F-9CD7-C0E27F7BF907}" type="slidenum">
              <a:rPr lang="en-US" altLang="en-US">
                <a:solidFill>
                  <a:srgbClr val="90C226"/>
                </a:solidFill>
              </a:rPr>
              <a:pPr/>
              <a:t>‹#›</a:t>
            </a:fld>
            <a:endParaRPr lang="en-US" altLang="en-US">
              <a:solidFill>
                <a:srgbClr val="90C226"/>
              </a:solidFill>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xAndTwoObj">
  <p:cSld name="Title, Text, and 2 Content">
    <p:spTree>
      <p:nvGrpSpPr>
        <p:cNvPr id="1" name=""/>
        <p:cNvGrpSpPr/>
        <p:nvPr/>
      </p:nvGrpSpPr>
      <p:grpSpPr>
        <a:xfrm>
          <a:off x="0" y="0"/>
          <a:ext cx="0" cy="0"/>
          <a:chOff x="0" y="0"/>
          <a:chExt cx="0" cy="0"/>
        </a:xfrm>
      </p:grpSpPr>
      <p:sp>
        <p:nvSpPr>
          <p:cNvPr id="2" name="Title 1"/>
          <p:cNvSpPr>
            <a:spLocks noGrp="1"/>
          </p:cNvSpPr>
          <p:nvPr>
            <p:ph type="title"/>
          </p:nvPr>
        </p:nvSpPr>
        <p:spPr>
          <a:xfrm>
            <a:off x="685800" y="609600"/>
            <a:ext cx="7772400" cy="1143000"/>
          </a:xfrm>
        </p:spPr>
        <p:txBody>
          <a:bodyPr/>
          <a:lstStyle/>
          <a:p>
            <a:r>
              <a:rPr lang="ga-IE"/>
              <a:t>Click to edit Master title style</a:t>
            </a:r>
            <a:endParaRPr lang="en-US"/>
          </a:p>
        </p:txBody>
      </p:sp>
      <p:sp>
        <p:nvSpPr>
          <p:cNvPr id="3" name="Text Placeholder 2"/>
          <p:cNvSpPr>
            <a:spLocks noGrp="1"/>
          </p:cNvSpPr>
          <p:nvPr>
            <p:ph type="body" sz="half" idx="1"/>
          </p:nvPr>
        </p:nvSpPr>
        <p:spPr>
          <a:xfrm>
            <a:off x="685800" y="1981200"/>
            <a:ext cx="3810000" cy="4114800"/>
          </a:xfrm>
        </p:spPr>
        <p:txBody>
          <a:bodyPr/>
          <a:lstStyle/>
          <a:p>
            <a:pPr lvl="0"/>
            <a:r>
              <a:rPr lang="ga-IE"/>
              <a:t>Click to edit Master text styles</a:t>
            </a:r>
          </a:p>
          <a:p>
            <a:pPr lvl="1"/>
            <a:r>
              <a:rPr lang="ga-IE"/>
              <a:t>Second level</a:t>
            </a:r>
          </a:p>
          <a:p>
            <a:pPr lvl="2"/>
            <a:r>
              <a:rPr lang="ga-IE"/>
              <a:t>Third level</a:t>
            </a:r>
          </a:p>
          <a:p>
            <a:pPr lvl="3"/>
            <a:r>
              <a:rPr lang="ga-IE"/>
              <a:t>Fourth level</a:t>
            </a:r>
          </a:p>
          <a:p>
            <a:pPr lvl="4"/>
            <a:r>
              <a:rPr lang="ga-IE"/>
              <a:t>Fifth level</a:t>
            </a:r>
            <a:endParaRPr lang="en-US"/>
          </a:p>
        </p:txBody>
      </p:sp>
      <p:sp>
        <p:nvSpPr>
          <p:cNvPr id="4" name="Content Placeholder 3"/>
          <p:cNvSpPr>
            <a:spLocks noGrp="1"/>
          </p:cNvSpPr>
          <p:nvPr>
            <p:ph sz="quarter" idx="2"/>
          </p:nvPr>
        </p:nvSpPr>
        <p:spPr>
          <a:xfrm>
            <a:off x="4648200" y="1981200"/>
            <a:ext cx="3810000" cy="1981200"/>
          </a:xfrm>
        </p:spPr>
        <p:txBody>
          <a:bodyPr/>
          <a:lstStyle/>
          <a:p>
            <a:pPr lvl="0"/>
            <a:r>
              <a:rPr lang="ga-IE"/>
              <a:t>Click to edit Master text styles</a:t>
            </a:r>
          </a:p>
          <a:p>
            <a:pPr lvl="1"/>
            <a:r>
              <a:rPr lang="ga-IE"/>
              <a:t>Second level</a:t>
            </a:r>
          </a:p>
          <a:p>
            <a:pPr lvl="2"/>
            <a:r>
              <a:rPr lang="ga-IE"/>
              <a:t>Third level</a:t>
            </a:r>
          </a:p>
          <a:p>
            <a:pPr lvl="3"/>
            <a:r>
              <a:rPr lang="ga-IE"/>
              <a:t>Fourth level</a:t>
            </a:r>
          </a:p>
          <a:p>
            <a:pPr lvl="4"/>
            <a:r>
              <a:rPr lang="ga-IE"/>
              <a:t>Fifth level</a:t>
            </a:r>
            <a:endParaRPr lang="en-US"/>
          </a:p>
        </p:txBody>
      </p:sp>
      <p:sp>
        <p:nvSpPr>
          <p:cNvPr id="5" name="Content Placeholder 4"/>
          <p:cNvSpPr>
            <a:spLocks noGrp="1"/>
          </p:cNvSpPr>
          <p:nvPr>
            <p:ph sz="quarter" idx="3"/>
          </p:nvPr>
        </p:nvSpPr>
        <p:spPr>
          <a:xfrm>
            <a:off x="4648200" y="4114800"/>
            <a:ext cx="3810000" cy="1981200"/>
          </a:xfrm>
        </p:spPr>
        <p:txBody>
          <a:bodyPr/>
          <a:lstStyle/>
          <a:p>
            <a:pPr lvl="0"/>
            <a:r>
              <a:rPr lang="ga-IE"/>
              <a:t>Click to edit Master text styles</a:t>
            </a:r>
          </a:p>
          <a:p>
            <a:pPr lvl="1"/>
            <a:r>
              <a:rPr lang="ga-IE"/>
              <a:t>Second level</a:t>
            </a:r>
          </a:p>
          <a:p>
            <a:pPr lvl="2"/>
            <a:r>
              <a:rPr lang="ga-IE"/>
              <a:t>Third level</a:t>
            </a:r>
          </a:p>
          <a:p>
            <a:pPr lvl="3"/>
            <a:r>
              <a:rPr lang="ga-IE"/>
              <a:t>Fourth level</a:t>
            </a:r>
          </a:p>
          <a:p>
            <a:pPr lvl="4"/>
            <a:r>
              <a:rPr lang="ga-IE"/>
              <a:t>Fifth level</a:t>
            </a:r>
            <a:endParaRPr lang="en-US"/>
          </a:p>
        </p:txBody>
      </p:sp>
      <p:sp>
        <p:nvSpPr>
          <p:cNvPr id="6"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7"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8" name="Slide Number Placeholder 5"/>
          <p:cNvSpPr>
            <a:spLocks noGrp="1"/>
          </p:cNvSpPr>
          <p:nvPr>
            <p:ph type="sldNum" sz="quarter" idx="12"/>
          </p:nvPr>
        </p:nvSpPr>
        <p:spPr/>
        <p:txBody>
          <a:bodyPr/>
          <a:lstStyle>
            <a:lvl1pPr>
              <a:defRPr/>
            </a:lvl1pPr>
          </a:lstStyle>
          <a:p>
            <a:fld id="{74F5D10E-085B-4D93-84CA-57DE283CE19C}" type="slidenum">
              <a:rPr lang="en-US" altLang="en-US">
                <a:solidFill>
                  <a:srgbClr val="90C226"/>
                </a:solidFill>
              </a:rPr>
              <a:pPr/>
              <a:t>‹#›</a:t>
            </a:fld>
            <a:endParaRPr lang="en-US" altLang="en-US">
              <a:solidFill>
                <a:srgbClr val="90C226"/>
              </a:solidFill>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77813"/>
            <a:ext cx="8229600" cy="1143000"/>
          </a:xfrm>
        </p:spPr>
        <p:txBody>
          <a:bodyPr/>
          <a:lstStyle/>
          <a:p>
            <a:r>
              <a:rPr lang="en-US"/>
              <a:t>Click to edit Master title style</a:t>
            </a:r>
            <a:endParaRPr lang="en-IN"/>
          </a:p>
        </p:txBody>
      </p:sp>
      <p:sp>
        <p:nvSpPr>
          <p:cNvPr id="3" name="Text Placeholder 2"/>
          <p:cNvSpPr>
            <a:spLocks noGrp="1"/>
          </p:cNvSpPr>
          <p:nvPr>
            <p:ph type="body" sz="half" idx="1"/>
          </p:nvPr>
        </p:nvSpPr>
        <p:spPr>
          <a:xfrm>
            <a:off x="457200" y="1600200"/>
            <a:ext cx="4038600" cy="45307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4" name="Content Placeholder 3"/>
          <p:cNvSpPr>
            <a:spLocks noGrp="1"/>
          </p:cNvSpPr>
          <p:nvPr>
            <p:ph sz="half" idx="2"/>
          </p:nvPr>
        </p:nvSpPr>
        <p:spPr>
          <a:xfrm>
            <a:off x="4648200" y="1600200"/>
            <a:ext cx="4038600" cy="453072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IN"/>
          </a:p>
        </p:txBody>
      </p:sp>
      <p:sp>
        <p:nvSpPr>
          <p:cNvPr id="5" name="Date Placeholder 4"/>
          <p:cNvSpPr>
            <a:spLocks noGrp="1"/>
          </p:cNvSpPr>
          <p:nvPr>
            <p:ph type="dt" sz="half" idx="10"/>
          </p:nvPr>
        </p:nvSpPr>
        <p:spPr>
          <a:xfrm>
            <a:off x="457200" y="6243638"/>
            <a:ext cx="2133600" cy="457200"/>
          </a:xfrm>
        </p:spPr>
        <p:txBody>
          <a:bodyPr/>
          <a:lstStyle>
            <a:lvl1pPr>
              <a:defRPr/>
            </a:lvl1pPr>
          </a:lstStyle>
          <a:p>
            <a:pPr>
              <a:defRPr/>
            </a:pPr>
            <a:endParaRPr lang="en-US" altLang="en-US">
              <a:solidFill>
                <a:prstClr val="black">
                  <a:tint val="75000"/>
                </a:prstClr>
              </a:solidFill>
            </a:endParaRPr>
          </a:p>
        </p:txBody>
      </p:sp>
      <p:sp>
        <p:nvSpPr>
          <p:cNvPr id="6" name="Footer Placeholder 5"/>
          <p:cNvSpPr>
            <a:spLocks noGrp="1"/>
          </p:cNvSpPr>
          <p:nvPr>
            <p:ph type="ftr" sz="quarter" idx="11"/>
          </p:nvPr>
        </p:nvSpPr>
        <p:spPr>
          <a:xfrm>
            <a:off x="3124200" y="6248400"/>
            <a:ext cx="2895600" cy="457200"/>
          </a:xfrm>
        </p:spPr>
        <p:txBody>
          <a:bodyPr/>
          <a:lstStyle>
            <a:lvl1pPr>
              <a:defRPr/>
            </a:lvl1pPr>
          </a:lstStyle>
          <a:p>
            <a:pPr>
              <a:defRPr/>
            </a:pPr>
            <a:endParaRPr lang="en-US" altLang="en-US">
              <a:solidFill>
                <a:prstClr val="black">
                  <a:tint val="75000"/>
                </a:prstClr>
              </a:solidFill>
            </a:endParaRPr>
          </a:p>
        </p:txBody>
      </p:sp>
      <p:sp>
        <p:nvSpPr>
          <p:cNvPr id="7" name="Slide Number Placeholder 6"/>
          <p:cNvSpPr>
            <a:spLocks noGrp="1"/>
          </p:cNvSpPr>
          <p:nvPr>
            <p:ph type="sldNum" sz="quarter" idx="12"/>
          </p:nvPr>
        </p:nvSpPr>
        <p:spPr>
          <a:xfrm>
            <a:off x="6553200" y="6243638"/>
            <a:ext cx="2133600" cy="457200"/>
          </a:xfrm>
        </p:spPr>
        <p:txBody>
          <a:bodyPr/>
          <a:lstStyle>
            <a:lvl1pPr>
              <a:defRPr/>
            </a:lvl1pPr>
          </a:lstStyle>
          <a:p>
            <a:fld id="{1CAC517D-4259-4D86-A4F5-06ABCB2DC567}" type="slidenum">
              <a:rPr lang="en-US" altLang="en-US">
                <a:solidFill>
                  <a:srgbClr val="90C226"/>
                </a:solidFill>
              </a:rPr>
              <a:pPr/>
              <a:t>‹#›</a:t>
            </a:fld>
            <a:endParaRPr lang="en-US" altLang="en-US">
              <a:solidFill>
                <a:srgbClr val="90C226"/>
              </a:solidFill>
            </a:endParaRPr>
          </a:p>
        </p:txBody>
      </p:sp>
    </p:spTree>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userDrawn="1">
  <p:cSld name="1_Title Slide">
    <p:spTree>
      <p:nvGrpSpPr>
        <p:cNvPr id="1" name=""/>
        <p:cNvGrpSpPr/>
        <p:nvPr/>
      </p:nvGrpSpPr>
      <p:grpSpPr>
        <a:xfrm>
          <a:off x="0" y="0"/>
          <a:ext cx="0" cy="0"/>
          <a:chOff x="0" y="0"/>
          <a:chExt cx="0" cy="0"/>
        </a:xfrm>
      </p:grpSpPr>
      <p:sp>
        <p:nvSpPr>
          <p:cNvPr id="5" name="TextBox 4"/>
          <p:cNvSpPr txBox="1">
            <a:spLocks noChangeArrowheads="1"/>
          </p:cNvSpPr>
          <p:nvPr userDrawn="1"/>
        </p:nvSpPr>
        <p:spPr bwMode="auto">
          <a:xfrm>
            <a:off x="5149850" y="5778500"/>
            <a:ext cx="3497263" cy="900113"/>
          </a:xfrm>
          <a:prstGeom prst="rect">
            <a:avLst/>
          </a:prstGeom>
          <a:solidFill>
            <a:schemeClr val="bg1"/>
          </a:solidFill>
          <a:ln>
            <a:noFill/>
          </a:ln>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fontAlgn="base">
              <a:lnSpc>
                <a:spcPct val="150000"/>
              </a:lnSpc>
              <a:spcBef>
                <a:spcPct val="0"/>
              </a:spcBef>
              <a:spcAft>
                <a:spcPct val="0"/>
              </a:spcAft>
              <a:defRPr/>
            </a:pPr>
            <a:r>
              <a:rPr lang="en-US" altLang="en-US">
                <a:solidFill>
                  <a:prstClr val="black"/>
                </a:solidFill>
              </a:rPr>
              <a:t>By Chris Paine</a:t>
            </a:r>
          </a:p>
          <a:p>
            <a:pPr fontAlgn="base">
              <a:lnSpc>
                <a:spcPct val="150000"/>
              </a:lnSpc>
              <a:spcBef>
                <a:spcPct val="0"/>
              </a:spcBef>
              <a:spcAft>
                <a:spcPct val="0"/>
              </a:spcAft>
              <a:defRPr/>
            </a:pPr>
            <a:r>
              <a:rPr lang="en-US" altLang="en-US" u="sng">
                <a:solidFill>
                  <a:prstClr val="black"/>
                </a:solidFill>
                <a:hlinkClick r:id="rId2"/>
              </a:rPr>
              <a:t>https://bioknowledgy.weebly.com/</a:t>
            </a:r>
            <a:r>
              <a:rPr lang="en-US" altLang="en-US">
                <a:solidFill>
                  <a:prstClr val="black"/>
                </a:solidFill>
              </a:rPr>
              <a:t> </a:t>
            </a:r>
          </a:p>
        </p:txBody>
      </p:sp>
      <p:sp>
        <p:nvSpPr>
          <p:cNvPr id="2" name="Title 1"/>
          <p:cNvSpPr>
            <a:spLocks noGrp="1"/>
          </p:cNvSpPr>
          <p:nvPr>
            <p:ph type="ctrTitle"/>
          </p:nvPr>
        </p:nvSpPr>
        <p:spPr>
          <a:xfrm>
            <a:off x="0" y="0"/>
            <a:ext cx="7772400" cy="1470025"/>
          </a:xfrm>
        </p:spPr>
        <p:txBody>
          <a:bodyPr/>
          <a:lstStyle/>
          <a:p>
            <a:r>
              <a:rPr lang="en-US"/>
              <a:t>Click to edit Master title style</a:t>
            </a:r>
          </a:p>
        </p:txBody>
      </p:sp>
      <p:sp>
        <p:nvSpPr>
          <p:cNvPr id="3" name="Subtitle 2"/>
          <p:cNvSpPr>
            <a:spLocks noGrp="1"/>
          </p:cNvSpPr>
          <p:nvPr>
            <p:ph type="subTitle" idx="1"/>
          </p:nvPr>
        </p:nvSpPr>
        <p:spPr>
          <a:xfrm>
            <a:off x="231774" y="1676400"/>
            <a:ext cx="8744301" cy="1228725"/>
          </a:xfrm>
        </p:spPr>
        <p:txBody>
          <a:bodyPr>
            <a:normAutofit/>
          </a:bodyPr>
          <a:lstStyle>
            <a:lvl1pPr marL="0" indent="0" algn="ctr">
              <a:buNone/>
              <a:defRPr sz="2800">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dirty="0"/>
              <a:t>Click to edit Master subtitle style</a:t>
            </a:r>
          </a:p>
        </p:txBody>
      </p:sp>
      <p:sp>
        <p:nvSpPr>
          <p:cNvPr id="8" name="Text Placeholder 7"/>
          <p:cNvSpPr>
            <a:spLocks noGrp="1"/>
          </p:cNvSpPr>
          <p:nvPr>
            <p:ph type="body" sz="quarter" idx="10"/>
          </p:nvPr>
        </p:nvSpPr>
        <p:spPr>
          <a:xfrm>
            <a:off x="231775" y="3159125"/>
            <a:ext cx="8744300" cy="1889125"/>
          </a:xfrm>
        </p:spPr>
        <p:txBody>
          <a:bodyPr>
            <a:normAutofit/>
          </a:bodyPr>
          <a:lstStyle>
            <a:lvl1pPr marL="0" indent="0" algn="ctr" defTabSz="457200" rtl="0" eaLnBrk="1" latinLnBrk="0" hangingPunct="1">
              <a:spcBef>
                <a:spcPct val="20000"/>
              </a:spcBef>
              <a:buFont typeface="Arial"/>
              <a:buNone/>
              <a:defRPr lang="en-US" sz="2000" kern="1200" dirty="0">
                <a:solidFill>
                  <a:schemeClr val="tx1">
                    <a:tint val="75000"/>
                  </a:schemeClr>
                </a:solidFill>
                <a:latin typeface="+mn-lt"/>
                <a:ea typeface="+mn-ea"/>
                <a:cs typeface="+mn-cs"/>
              </a:defRPr>
            </a:lvl1pPr>
          </a:lstStyle>
          <a:p>
            <a:pPr lvl="0"/>
            <a:r>
              <a:rPr lang="en-US"/>
              <a:t>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09598" y="2700868"/>
            <a:ext cx="6347715"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09598" y="4527448"/>
            <a:ext cx="6347715" cy="860400"/>
          </a:xfrm>
        </p:spPr>
        <p:txBody>
          <a:bodyPr/>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5"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6" name="Slide Number Placeholder 5"/>
          <p:cNvSpPr>
            <a:spLocks noGrp="1"/>
          </p:cNvSpPr>
          <p:nvPr>
            <p:ph type="sldNum" sz="quarter" idx="12"/>
          </p:nvPr>
        </p:nvSpPr>
        <p:spPr/>
        <p:txBody>
          <a:bodyPr/>
          <a:lstStyle>
            <a:lvl1pPr>
              <a:defRPr/>
            </a:lvl1pPr>
          </a:lstStyle>
          <a:p>
            <a:fld id="{8F93F1EC-EB3B-4B04-9DD1-32F016BB2B41}" type="slidenum">
              <a:rPr lang="en-US" altLang="en-US">
                <a:solidFill>
                  <a:srgbClr val="90C226"/>
                </a:solidFill>
              </a:rPr>
              <a:pPr/>
              <a:t>‹#›</a:t>
            </a:fld>
            <a:endParaRPr lang="en-US" altLang="en-US">
              <a:solidFill>
                <a:srgbClr val="90C226"/>
              </a:solidFill>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609600" y="609600"/>
            <a:ext cx="6347714" cy="1320800"/>
          </a:xfrm>
        </p:spPr>
        <p:txBody>
          <a:bodyPr/>
          <a:lstStyle/>
          <a:p>
            <a:r>
              <a:rPr lang="en-US"/>
              <a:t>Click to edit Master title style</a:t>
            </a:r>
            <a:endParaRPr lang="en-US" dirty="0"/>
          </a:p>
        </p:txBody>
      </p:sp>
      <p:sp>
        <p:nvSpPr>
          <p:cNvPr id="3" name="Content Placeholder 2"/>
          <p:cNvSpPr>
            <a:spLocks noGrp="1"/>
          </p:cNvSpPr>
          <p:nvPr>
            <p:ph sz="half" idx="1"/>
          </p:nvPr>
        </p:nvSpPr>
        <p:spPr>
          <a:xfrm>
            <a:off x="609600" y="2160589"/>
            <a:ext cx="3088109" cy="3880772"/>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3869204" y="2160590"/>
            <a:ext cx="3088110" cy="3880773"/>
          </a:xfrm>
        </p:spPr>
        <p:txBody>
          <a:bodyPr>
            <a:normAutofit/>
          </a:bodyPr>
          <a:lstStyle>
            <a:lvl1pPr>
              <a:defRPr sz="1800"/>
            </a:lvl1pPr>
            <a:lvl2pPr>
              <a:defRPr sz="1600"/>
            </a:lvl2pPr>
            <a:lvl3pPr>
              <a:defRPr sz="1400"/>
            </a:lvl3pPr>
            <a:lvl4pPr>
              <a:defRPr sz="1200"/>
            </a:lvl4pPr>
            <a:lvl5pPr>
              <a:defRPr sz="1200"/>
            </a:lvl5pPr>
            <a:lvl6pPr>
              <a:defRPr sz="1200"/>
            </a:lvl6pPr>
            <a:lvl7pPr>
              <a:defRPr sz="1200"/>
            </a:lvl7pPr>
            <a:lvl8pPr>
              <a:defRPr sz="1200"/>
            </a:lvl8pPr>
            <a:lvl9pPr>
              <a:defRPr sz="12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7E2097B9-23EE-4674-8623-B4F4166546D9}" type="slidenum">
              <a:rPr lang="en-US" altLang="en-US">
                <a:solidFill>
                  <a:srgbClr val="90C226"/>
                </a:solidFill>
              </a:rPr>
              <a:pPr/>
              <a:t>‹#›</a:t>
            </a:fld>
            <a:endParaRPr lang="en-US" altLang="en-US">
              <a:solidFill>
                <a:srgbClr val="90C226"/>
              </a:solidFill>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3" cy="1320800"/>
          </a:xfrm>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09599"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09599" y="2737246"/>
            <a:ext cx="3090672"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3866640" y="2160983"/>
            <a:ext cx="3090672"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3866640" y="2737246"/>
            <a:ext cx="3090672" cy="330411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8"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9" name="Slide Number Placeholder 5"/>
          <p:cNvSpPr>
            <a:spLocks noGrp="1"/>
          </p:cNvSpPr>
          <p:nvPr>
            <p:ph type="sldNum" sz="quarter" idx="12"/>
          </p:nvPr>
        </p:nvSpPr>
        <p:spPr/>
        <p:txBody>
          <a:bodyPr/>
          <a:lstStyle>
            <a:lvl1pPr>
              <a:defRPr/>
            </a:lvl1pPr>
          </a:lstStyle>
          <a:p>
            <a:fld id="{143539AC-64C0-4235-B20D-875023F0C121}" type="slidenum">
              <a:rPr lang="en-US" altLang="en-US">
                <a:solidFill>
                  <a:srgbClr val="90C226"/>
                </a:solidFill>
              </a:rPr>
              <a:pPr/>
              <a:t>‹#›</a:t>
            </a:fld>
            <a:endParaRPr lang="en-US" altLang="en-US">
              <a:solidFill>
                <a:srgbClr val="90C226"/>
              </a:solidFill>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09599" y="609600"/>
            <a:ext cx="6347714" cy="1320800"/>
          </a:xfrm>
        </p:spPr>
        <p:txBody>
          <a:bodyPr/>
          <a:lstStyle/>
          <a:p>
            <a:r>
              <a:rPr lang="en-US"/>
              <a:t>Click to edit Master title style</a:t>
            </a:r>
            <a:endParaRPr lang="en-US" dirty="0"/>
          </a:p>
        </p:txBody>
      </p:sp>
      <p:sp>
        <p:nvSpPr>
          <p:cNvPr id="3"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4"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5" name="Slide Number Placeholder 5"/>
          <p:cNvSpPr>
            <a:spLocks noGrp="1"/>
          </p:cNvSpPr>
          <p:nvPr>
            <p:ph type="sldNum" sz="quarter" idx="12"/>
          </p:nvPr>
        </p:nvSpPr>
        <p:spPr/>
        <p:txBody>
          <a:bodyPr/>
          <a:lstStyle>
            <a:lvl1pPr>
              <a:defRPr/>
            </a:lvl1pPr>
          </a:lstStyle>
          <a:p>
            <a:fld id="{42D0ED78-37E5-487A-A10B-73CC4D65F19E}" type="slidenum">
              <a:rPr lang="en-US" altLang="en-US">
                <a:solidFill>
                  <a:srgbClr val="90C226"/>
                </a:solidFill>
              </a:rPr>
              <a:pPr/>
              <a:t>‹#›</a:t>
            </a:fld>
            <a:endParaRPr lang="en-US" altLang="en-US">
              <a:solidFill>
                <a:srgbClr val="90C226"/>
              </a:solidFill>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3"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4" name="Slide Number Placeholder 5"/>
          <p:cNvSpPr>
            <a:spLocks noGrp="1"/>
          </p:cNvSpPr>
          <p:nvPr>
            <p:ph type="sldNum" sz="quarter" idx="12"/>
          </p:nvPr>
        </p:nvSpPr>
        <p:spPr/>
        <p:txBody>
          <a:bodyPr/>
          <a:lstStyle>
            <a:lvl1pPr>
              <a:defRPr/>
            </a:lvl1pPr>
          </a:lstStyle>
          <a:p>
            <a:fld id="{18DEA187-8A8D-41B9-AC4A-47C5403DC407}" type="slidenum">
              <a:rPr lang="en-US" altLang="en-US">
                <a:solidFill>
                  <a:srgbClr val="90C226"/>
                </a:solidFill>
              </a:rPr>
              <a:pPr/>
              <a:t>‹#›</a:t>
            </a:fld>
            <a:endParaRPr lang="en-US" altLang="en-US">
              <a:solidFill>
                <a:srgbClr val="90C226"/>
              </a:solidFill>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1498604"/>
            <a:ext cx="2790182"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3571275" y="514925"/>
            <a:ext cx="3386037" cy="5526437"/>
          </a:xfrm>
        </p:spPr>
        <p:txBody>
          <a:bodyPr>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09599" y="2777069"/>
            <a:ext cx="2790182" cy="2584449"/>
          </a:xfrm>
        </p:spPr>
        <p:txBody>
          <a:bodyPr>
            <a:normAutofit/>
          </a:bodyPr>
          <a:lstStyle>
            <a:lvl1pPr marL="0" indent="0">
              <a:buNone/>
              <a:defRPr sz="14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67AEE2FC-2EEA-48B2-A51A-3517DB1B1AFE}" type="slidenum">
              <a:rPr lang="en-US" altLang="en-US">
                <a:solidFill>
                  <a:srgbClr val="90C226"/>
                </a:solidFill>
              </a:rPr>
              <a:pPr/>
              <a:t>‹#›</a:t>
            </a:fld>
            <a:endParaRPr lang="en-US" altLang="en-US">
              <a:solidFill>
                <a:srgbClr val="90C226"/>
              </a:solidFill>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599" y="4800600"/>
            <a:ext cx="6347714"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09599" y="609600"/>
            <a:ext cx="6347714" cy="3845718"/>
          </a:xfrm>
        </p:spPr>
        <p:txBody>
          <a:bodyPr rtlCol="0">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noProof="0"/>
              <a:t>Click icon to add picture</a:t>
            </a:r>
            <a:endParaRPr lang="en-US" noProof="0" dirty="0"/>
          </a:p>
        </p:txBody>
      </p:sp>
      <p:sp>
        <p:nvSpPr>
          <p:cNvPr id="4" name="Text Placeholder 3"/>
          <p:cNvSpPr>
            <a:spLocks noGrp="1"/>
          </p:cNvSpPr>
          <p:nvPr>
            <p:ph type="body" sz="half" idx="2"/>
          </p:nvPr>
        </p:nvSpPr>
        <p:spPr>
          <a:xfrm>
            <a:off x="609599" y="5367338"/>
            <a:ext cx="6347714"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5" name="Date Placeholder 3"/>
          <p:cNvSpPr>
            <a:spLocks noGrp="1"/>
          </p:cNvSpPr>
          <p:nvPr>
            <p:ph type="dt" sz="half" idx="10"/>
          </p:nvPr>
        </p:nvSpPr>
        <p:spPr/>
        <p:txBody>
          <a:bodyPr/>
          <a:lstStyle>
            <a:lvl1pPr>
              <a:defRPr/>
            </a:lvl1pPr>
          </a:lstStyle>
          <a:p>
            <a:pPr>
              <a:defRPr/>
            </a:pPr>
            <a:endParaRPr lang="en-US">
              <a:solidFill>
                <a:prstClr val="black">
                  <a:tint val="75000"/>
                </a:prstClr>
              </a:solidFill>
            </a:endParaRPr>
          </a:p>
        </p:txBody>
      </p:sp>
      <p:sp>
        <p:nvSpPr>
          <p:cNvPr id="6" name="Footer Placeholder 4"/>
          <p:cNvSpPr>
            <a:spLocks noGrp="1"/>
          </p:cNvSpPr>
          <p:nvPr>
            <p:ph type="ftr" sz="quarter" idx="11"/>
          </p:nvPr>
        </p:nvSpPr>
        <p:spPr/>
        <p:txBody>
          <a:bodyPr/>
          <a:lstStyle>
            <a:lvl1pPr>
              <a:defRPr/>
            </a:lvl1pPr>
          </a:lstStyle>
          <a:p>
            <a:pPr>
              <a:defRPr/>
            </a:pPr>
            <a:endParaRPr lang="en-US">
              <a:solidFill>
                <a:prstClr val="black">
                  <a:tint val="75000"/>
                </a:prstClr>
              </a:solidFill>
            </a:endParaRPr>
          </a:p>
        </p:txBody>
      </p:sp>
      <p:sp>
        <p:nvSpPr>
          <p:cNvPr id="7" name="Slide Number Placeholder 5"/>
          <p:cNvSpPr>
            <a:spLocks noGrp="1"/>
          </p:cNvSpPr>
          <p:nvPr>
            <p:ph type="sldNum" sz="quarter" idx="12"/>
          </p:nvPr>
        </p:nvSpPr>
        <p:spPr/>
        <p:txBody>
          <a:bodyPr/>
          <a:lstStyle>
            <a:lvl1pPr>
              <a:defRPr/>
            </a:lvl1pPr>
          </a:lstStyle>
          <a:p>
            <a:fld id="{758D1CF3-2430-4EEF-ABA8-A4A719B31992}" type="slidenum">
              <a:rPr lang="en-US" altLang="en-US">
                <a:solidFill>
                  <a:srgbClr val="90C226"/>
                </a:solidFill>
              </a:rPr>
              <a:pPr/>
              <a:t>‹#›</a:t>
            </a:fld>
            <a:endParaRPr lang="en-US" altLang="en-US">
              <a:solidFill>
                <a:srgbClr val="90C226"/>
              </a:solidFill>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theme" Target="../theme/theme1.x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slideLayout" Target="../slideLayouts/slideLayout25.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grpSp>
        <p:nvGrpSpPr>
          <p:cNvPr id="2" name="Group 16"/>
          <p:cNvGrpSpPr>
            <a:grpSpLocks/>
          </p:cNvGrpSpPr>
          <p:nvPr/>
        </p:nvGrpSpPr>
        <p:grpSpPr bwMode="auto">
          <a:xfrm>
            <a:off x="-7938" y="-7938"/>
            <a:ext cx="9169401" cy="6873876"/>
            <a:chOff x="-8467" y="-8468"/>
            <a:chExt cx="9169805" cy="6874935"/>
          </a:xfrm>
        </p:grpSpPr>
        <p:sp>
          <p:nvSpPr>
            <p:cNvPr id="7" name="Freeform 6"/>
            <p:cNvSpPr/>
            <p:nvPr/>
          </p:nvSpPr>
          <p:spPr>
            <a:xfrm>
              <a:off x="-8467" y="4013290"/>
              <a:ext cx="457221" cy="2853177"/>
            </a:xfrm>
            <a:custGeom>
              <a:avLst/>
              <a:gdLst/>
              <a:ahLst/>
              <a:cxnLst/>
              <a:rect l="l" t="t" r="r" b="b"/>
              <a:pathLst>
                <a:path w="457200" h="2853267">
                  <a:moveTo>
                    <a:pt x="0" y="0"/>
                  </a:moveTo>
                  <a:lnTo>
                    <a:pt x="457200" y="2853267"/>
                  </a:lnTo>
                  <a:lnTo>
                    <a:pt x="0" y="2844800"/>
                  </a:lnTo>
                  <a:cubicBezTo>
                    <a:pt x="2822" y="1905000"/>
                    <a:pt x="5645" y="965200"/>
                    <a:pt x="0" y="0"/>
                  </a:cubicBezTo>
                  <a:close/>
                </a:path>
              </a:pathLst>
            </a:cu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cxnSp>
          <p:nvCxnSpPr>
            <p:cNvPr id="8" name="Straight Connector 7"/>
            <p:cNvCxnSpPr/>
            <p:nvPr/>
          </p:nvCxnSpPr>
          <p:spPr>
            <a:xfrm flipV="1">
              <a:off x="5130497" y="4175239"/>
              <a:ext cx="4022902" cy="2683288"/>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cxnSp>
          <p:nvCxnSpPr>
            <p:cNvPr id="9" name="Straight Connector 8"/>
            <p:cNvCxnSpPr/>
            <p:nvPr/>
          </p:nvCxnSpPr>
          <p:spPr>
            <a:xfrm>
              <a:off x="7041932" y="-529"/>
              <a:ext cx="1219254" cy="6859057"/>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sp>
          <p:nvSpPr>
            <p:cNvPr id="10" name="Freeform 9"/>
            <p:cNvSpPr/>
            <p:nvPr/>
          </p:nvSpPr>
          <p:spPr>
            <a:xfrm>
              <a:off x="6891113" y="-529"/>
              <a:ext cx="2270225" cy="6866996"/>
            </a:xfrm>
            <a:custGeom>
              <a:avLst/>
              <a:gdLst/>
              <a:ahLst/>
              <a:cxnLst/>
              <a:rect l="l" t="t" r="r" b="b"/>
              <a:pathLst>
                <a:path w="2269442" h="6866466">
                  <a:moveTo>
                    <a:pt x="2023534" y="0"/>
                  </a:moveTo>
                  <a:lnTo>
                    <a:pt x="0" y="6858000"/>
                  </a:lnTo>
                  <a:lnTo>
                    <a:pt x="2269067" y="6866466"/>
                  </a:lnTo>
                  <a:cubicBezTo>
                    <a:pt x="2271889" y="4580466"/>
                    <a:pt x="2257778" y="2294466"/>
                    <a:pt x="2260600" y="8466"/>
                  </a:cubicBezTo>
                  <a:lnTo>
                    <a:pt x="2023534"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1" name="Freeform 10"/>
            <p:cNvSpPr/>
            <p:nvPr/>
          </p:nvSpPr>
          <p:spPr>
            <a:xfrm>
              <a:off x="7205452" y="-8468"/>
              <a:ext cx="1947948" cy="6866996"/>
            </a:xfrm>
            <a:custGeom>
              <a:avLst/>
              <a:gdLst/>
              <a:ahLst/>
              <a:cxnLst/>
              <a:rect l="l" t="t" r="r" b="b"/>
              <a:pathLst>
                <a:path w="1948147" h="6866467">
                  <a:moveTo>
                    <a:pt x="0" y="0"/>
                  </a:moveTo>
                  <a:lnTo>
                    <a:pt x="1202267" y="6866467"/>
                  </a:lnTo>
                  <a:lnTo>
                    <a:pt x="1947333" y="6866467"/>
                  </a:lnTo>
                  <a:cubicBezTo>
                    <a:pt x="1944511" y="4577645"/>
                    <a:pt x="1950155" y="2288822"/>
                    <a:pt x="1947333" y="0"/>
                  </a:cubicBez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2" name="Freeform 11"/>
            <p:cNvSpPr/>
            <p:nvPr/>
          </p:nvSpPr>
          <p:spPr>
            <a:xfrm>
              <a:off x="6638689" y="3919613"/>
              <a:ext cx="2513124" cy="2938915"/>
            </a:xfrm>
            <a:custGeom>
              <a:avLst/>
              <a:gdLst/>
              <a:ahLst/>
              <a:cxnLst/>
              <a:rect l="l" t="t" r="r" b="b"/>
              <a:pathLst>
                <a:path w="3259667" h="3810000">
                  <a:moveTo>
                    <a:pt x="0" y="3810000"/>
                  </a:moveTo>
                  <a:lnTo>
                    <a:pt x="3251200" y="0"/>
                  </a:lnTo>
                  <a:cubicBezTo>
                    <a:pt x="3254022" y="1270000"/>
                    <a:pt x="3256845" y="2540000"/>
                    <a:pt x="3259667" y="3810000"/>
                  </a:cubicBezTo>
                  <a:lnTo>
                    <a:pt x="0" y="3810000"/>
                  </a:lnTo>
                  <a:close/>
                </a:path>
              </a:pathLst>
            </a:cu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13" name="Freeform 12"/>
            <p:cNvSpPr/>
            <p:nvPr/>
          </p:nvSpPr>
          <p:spPr>
            <a:xfrm>
              <a:off x="7010180" y="-8468"/>
              <a:ext cx="2143219" cy="6866996"/>
            </a:xfrm>
            <a:custGeom>
              <a:avLst/>
              <a:gdLst/>
              <a:ahLst/>
              <a:cxnLst/>
              <a:rect l="l" t="t" r="r" b="b"/>
              <a:pathLst>
                <a:path w="2853267" h="6866467">
                  <a:moveTo>
                    <a:pt x="0" y="0"/>
                  </a:moveTo>
                  <a:lnTo>
                    <a:pt x="2472267" y="6866467"/>
                  </a:lnTo>
                  <a:lnTo>
                    <a:pt x="2853267" y="6858000"/>
                  </a:lnTo>
                  <a:lnTo>
                    <a:pt x="2853267" y="0"/>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4" name="Freeform 13"/>
            <p:cNvSpPr/>
            <p:nvPr/>
          </p:nvSpPr>
          <p:spPr>
            <a:xfrm>
              <a:off x="8296112" y="-8468"/>
              <a:ext cx="857288" cy="6866996"/>
            </a:xfrm>
            <a:custGeom>
              <a:avLst/>
              <a:gdLst/>
              <a:ahLst/>
              <a:cxnLst/>
              <a:rect l="l" t="t" r="r" b="b"/>
              <a:pathLst>
                <a:path w="1286933" h="6866467">
                  <a:moveTo>
                    <a:pt x="1016000" y="0"/>
                  </a:moveTo>
                  <a:lnTo>
                    <a:pt x="0" y="6866467"/>
                  </a:lnTo>
                  <a:lnTo>
                    <a:pt x="1286933" y="6866467"/>
                  </a:lnTo>
                  <a:cubicBezTo>
                    <a:pt x="1284111" y="4577645"/>
                    <a:pt x="1281288" y="2288822"/>
                    <a:pt x="1278466" y="0"/>
                  </a:cubicBezTo>
                  <a:lnTo>
                    <a:pt x="1016000"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5" name="Freeform 14"/>
            <p:cNvSpPr/>
            <p:nvPr/>
          </p:nvSpPr>
          <p:spPr>
            <a:xfrm>
              <a:off x="8077027" y="-8468"/>
              <a:ext cx="1066847" cy="6866996"/>
            </a:xfrm>
            <a:custGeom>
              <a:avLst/>
              <a:gdLst/>
              <a:ahLst/>
              <a:cxnLst/>
              <a:rect l="l" t="t" r="r" b="b"/>
              <a:pathLst>
                <a:path w="1270244" h="6866467">
                  <a:moveTo>
                    <a:pt x="0" y="0"/>
                  </a:moveTo>
                  <a:lnTo>
                    <a:pt x="1117600" y="6866467"/>
                  </a:lnTo>
                  <a:lnTo>
                    <a:pt x="1270000" y="6866467"/>
                  </a:lnTo>
                  <a:cubicBezTo>
                    <a:pt x="1272822" y="4574822"/>
                    <a:pt x="1250245" y="2291645"/>
                    <a:pt x="1253067" y="0"/>
                  </a:cubicBez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16" name="Freeform 15"/>
            <p:cNvSpPr/>
            <p:nvPr/>
          </p:nvSpPr>
          <p:spPr>
            <a:xfrm>
              <a:off x="8059564" y="4894488"/>
              <a:ext cx="1095423" cy="1964040"/>
            </a:xfrm>
            <a:custGeom>
              <a:avLst/>
              <a:gdLst/>
              <a:ahLst/>
              <a:cxnLst/>
              <a:rect l="l" t="t" r="r" b="b"/>
              <a:pathLst>
                <a:path w="1820333" h="3268133">
                  <a:moveTo>
                    <a:pt x="0" y="3268133"/>
                  </a:moveTo>
                  <a:lnTo>
                    <a:pt x="1811866" y="0"/>
                  </a:lnTo>
                  <a:cubicBezTo>
                    <a:pt x="1814688" y="1086555"/>
                    <a:pt x="1817511" y="2173111"/>
                    <a:pt x="1820333" y="3259666"/>
                  </a:cubicBezTo>
                  <a:lnTo>
                    <a:pt x="0" y="3268133"/>
                  </a:lnTo>
                  <a:close/>
                </a:path>
              </a:pathLst>
            </a:cu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1027" name="Title Placeholder 1"/>
          <p:cNvSpPr>
            <a:spLocks noGrp="1"/>
          </p:cNvSpPr>
          <p:nvPr>
            <p:ph type="title"/>
          </p:nvPr>
        </p:nvSpPr>
        <p:spPr bwMode="auto">
          <a:xfrm>
            <a:off x="609600" y="609600"/>
            <a:ext cx="6348413" cy="13208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Click to edit Master title style</a:t>
            </a:r>
          </a:p>
        </p:txBody>
      </p:sp>
      <p:sp>
        <p:nvSpPr>
          <p:cNvPr id="1028" name="Text Placeholder 2"/>
          <p:cNvSpPr>
            <a:spLocks noGrp="1"/>
          </p:cNvSpPr>
          <p:nvPr>
            <p:ph type="body" idx="1"/>
          </p:nvPr>
        </p:nvSpPr>
        <p:spPr bwMode="auto">
          <a:xfrm>
            <a:off x="609600" y="2160588"/>
            <a:ext cx="6348413" cy="3881437"/>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altLang="en-US" smtClean="0"/>
              <a:t>Edit Master text styles</a:t>
            </a:r>
          </a:p>
          <a:p>
            <a:pPr lvl="1"/>
            <a:r>
              <a:rPr lang="en-US" altLang="en-US" smtClean="0"/>
              <a:t>Second level</a:t>
            </a:r>
          </a:p>
          <a:p>
            <a:pPr lvl="2"/>
            <a:r>
              <a:rPr lang="en-US" altLang="en-US" smtClean="0"/>
              <a:t>Third level</a:t>
            </a:r>
          </a:p>
          <a:p>
            <a:pPr lvl="3"/>
            <a:r>
              <a:rPr lang="en-US" altLang="en-US" smtClean="0"/>
              <a:t>Fourth level</a:t>
            </a:r>
          </a:p>
          <a:p>
            <a:pPr lvl="4"/>
            <a:r>
              <a:rPr lang="en-US" altLang="en-US" smtClean="0"/>
              <a:t>Fifth level</a:t>
            </a:r>
          </a:p>
        </p:txBody>
      </p:sp>
      <p:sp>
        <p:nvSpPr>
          <p:cNvPr id="4" name="Date Placeholder 3"/>
          <p:cNvSpPr>
            <a:spLocks noGrp="1"/>
          </p:cNvSpPr>
          <p:nvPr>
            <p:ph type="dt" sz="half" idx="2"/>
          </p:nvPr>
        </p:nvSpPr>
        <p:spPr>
          <a:xfrm>
            <a:off x="5405438" y="6042025"/>
            <a:ext cx="684212" cy="365125"/>
          </a:xfrm>
          <a:prstGeom prst="rect">
            <a:avLst/>
          </a:prstGeom>
        </p:spPr>
        <p:txBody>
          <a:bodyPr vert="horz" lIns="91440" tIns="45720" rIns="91440" bIns="45720" rtlCol="0" anchor="ctr"/>
          <a:lstStyle>
            <a:lvl1pPr algn="r" eaLnBrk="1" hangingPunct="1">
              <a:defRPr sz="900">
                <a:solidFill>
                  <a:schemeClr val="tx1">
                    <a:tint val="75000"/>
                  </a:schemeClr>
                </a:solidFill>
              </a:defRPr>
            </a:lvl1pPr>
          </a:lstStyle>
          <a:p>
            <a:pPr fontAlgn="base">
              <a:spcBef>
                <a:spcPct val="0"/>
              </a:spcBef>
              <a:spcAft>
                <a:spcPct val="0"/>
              </a:spcAft>
              <a:defRPr/>
            </a:pPr>
            <a:endParaRPr lang="en-US">
              <a:solidFill>
                <a:prstClr val="black">
                  <a:tint val="75000"/>
                </a:prstClr>
              </a:solidFill>
              <a:latin typeface="Arial" pitchFamily="34" charset="0"/>
              <a:cs typeface="Arial" pitchFamily="34" charset="0"/>
            </a:endParaRPr>
          </a:p>
        </p:txBody>
      </p:sp>
      <p:sp>
        <p:nvSpPr>
          <p:cNvPr id="5" name="Footer Placeholder 4"/>
          <p:cNvSpPr>
            <a:spLocks noGrp="1"/>
          </p:cNvSpPr>
          <p:nvPr>
            <p:ph type="ftr" sz="quarter" idx="3"/>
          </p:nvPr>
        </p:nvSpPr>
        <p:spPr>
          <a:xfrm>
            <a:off x="609600" y="6042025"/>
            <a:ext cx="4622800" cy="365125"/>
          </a:xfrm>
          <a:prstGeom prst="rect">
            <a:avLst/>
          </a:prstGeom>
        </p:spPr>
        <p:txBody>
          <a:bodyPr vert="horz" lIns="91440" tIns="45720" rIns="91440" bIns="45720" rtlCol="0" anchor="ctr"/>
          <a:lstStyle>
            <a:lvl1pPr algn="l" eaLnBrk="1" hangingPunct="1">
              <a:defRPr sz="900">
                <a:solidFill>
                  <a:schemeClr val="tx1">
                    <a:tint val="75000"/>
                  </a:schemeClr>
                </a:solidFill>
              </a:defRPr>
            </a:lvl1pPr>
          </a:lstStyle>
          <a:p>
            <a:pPr fontAlgn="base">
              <a:spcBef>
                <a:spcPct val="0"/>
              </a:spcBef>
              <a:spcAft>
                <a:spcPct val="0"/>
              </a:spcAft>
              <a:defRPr/>
            </a:pPr>
            <a:endParaRPr lang="en-US">
              <a:solidFill>
                <a:prstClr val="black">
                  <a:tint val="75000"/>
                </a:prstClr>
              </a:solidFill>
              <a:latin typeface="Arial" pitchFamily="34" charset="0"/>
              <a:cs typeface="Arial" pitchFamily="34" charset="0"/>
            </a:endParaRPr>
          </a:p>
        </p:txBody>
      </p:sp>
      <p:sp>
        <p:nvSpPr>
          <p:cNvPr id="6" name="Slide Number Placeholder 5"/>
          <p:cNvSpPr>
            <a:spLocks noGrp="1"/>
          </p:cNvSpPr>
          <p:nvPr>
            <p:ph type="sldNum" sz="quarter" idx="4"/>
          </p:nvPr>
        </p:nvSpPr>
        <p:spPr>
          <a:xfrm>
            <a:off x="6445250" y="6042025"/>
            <a:ext cx="512763"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defRPr sz="900">
                <a:solidFill>
                  <a:schemeClr val="accent1"/>
                </a:solidFill>
              </a:defRPr>
            </a:lvl1pPr>
          </a:lstStyle>
          <a:p>
            <a:pPr fontAlgn="base">
              <a:spcBef>
                <a:spcPct val="0"/>
              </a:spcBef>
              <a:spcAft>
                <a:spcPct val="0"/>
              </a:spcAft>
            </a:pPr>
            <a:fld id="{AD72B170-A15F-41CA-AA9E-6F99969F3DDC}" type="slidenum">
              <a:rPr lang="en-US" altLang="en-US">
                <a:solidFill>
                  <a:srgbClr val="90C226"/>
                </a:solidFill>
                <a:latin typeface="Arial" pitchFamily="34" charset="0"/>
                <a:cs typeface="Arial" pitchFamily="34" charset="0"/>
              </a:rPr>
              <a:pPr fontAlgn="base">
                <a:spcBef>
                  <a:spcPct val="0"/>
                </a:spcBef>
                <a:spcAft>
                  <a:spcPct val="0"/>
                </a:spcAft>
              </a:pPr>
              <a:t>‹#›</a:t>
            </a:fld>
            <a:endParaRPr lang="en-US" altLang="en-US">
              <a:solidFill>
                <a:srgbClr val="90C226"/>
              </a:solidFill>
              <a:latin typeface="Arial" pitchFamily="34" charset="0"/>
              <a:cs typeface="Arial" pitchFamily="34" charset="0"/>
            </a:endParaRPr>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 id="2147483678" r:id="rId18"/>
    <p:sldLayoutId id="2147483679" r:id="rId19"/>
    <p:sldLayoutId id="2147483680" r:id="rId20"/>
    <p:sldLayoutId id="2147483681" r:id="rId21"/>
    <p:sldLayoutId id="2147483682" r:id="rId22"/>
    <p:sldLayoutId id="2147483683" r:id="rId23"/>
    <p:sldLayoutId id="2147483684" r:id="rId24"/>
    <p:sldLayoutId id="2147483685" r:id="rId25"/>
  </p:sldLayoutIdLst>
  <p:txStyles>
    <p:titleStyle>
      <a:lvl1pPr algn="l" defTabSz="457200" rtl="0" eaLnBrk="0" fontAlgn="base" hangingPunct="0">
        <a:spcBef>
          <a:spcPct val="0"/>
        </a:spcBef>
        <a:spcAft>
          <a:spcPct val="0"/>
        </a:spcAft>
        <a:defRPr sz="3600" kern="1200">
          <a:solidFill>
            <a:schemeClr val="accent1"/>
          </a:solidFill>
          <a:latin typeface="+mj-lt"/>
          <a:ea typeface="+mj-ea"/>
          <a:cs typeface="+mj-cs"/>
        </a:defRPr>
      </a:lvl1pPr>
      <a:lvl2pPr algn="l" defTabSz="457200" rtl="0" eaLnBrk="0" fontAlgn="base" hangingPunct="0">
        <a:spcBef>
          <a:spcPct val="0"/>
        </a:spcBef>
        <a:spcAft>
          <a:spcPct val="0"/>
        </a:spcAft>
        <a:defRPr sz="3600">
          <a:solidFill>
            <a:schemeClr val="accent1"/>
          </a:solidFill>
          <a:latin typeface="Trebuchet MS" panose="020B0703020202090204" pitchFamily="34" charset="0"/>
        </a:defRPr>
      </a:lvl2pPr>
      <a:lvl3pPr algn="l" defTabSz="457200" rtl="0" eaLnBrk="0" fontAlgn="base" hangingPunct="0">
        <a:spcBef>
          <a:spcPct val="0"/>
        </a:spcBef>
        <a:spcAft>
          <a:spcPct val="0"/>
        </a:spcAft>
        <a:defRPr sz="3600">
          <a:solidFill>
            <a:schemeClr val="accent1"/>
          </a:solidFill>
          <a:latin typeface="Trebuchet MS" panose="020B0703020202090204" pitchFamily="34" charset="0"/>
        </a:defRPr>
      </a:lvl3pPr>
      <a:lvl4pPr algn="l" defTabSz="457200" rtl="0" eaLnBrk="0" fontAlgn="base" hangingPunct="0">
        <a:spcBef>
          <a:spcPct val="0"/>
        </a:spcBef>
        <a:spcAft>
          <a:spcPct val="0"/>
        </a:spcAft>
        <a:defRPr sz="3600">
          <a:solidFill>
            <a:schemeClr val="accent1"/>
          </a:solidFill>
          <a:latin typeface="Trebuchet MS" panose="020B0703020202090204" pitchFamily="34" charset="0"/>
        </a:defRPr>
      </a:lvl4pPr>
      <a:lvl5pPr algn="l" defTabSz="457200" rtl="0" eaLnBrk="0" fontAlgn="base" hangingPunct="0">
        <a:spcBef>
          <a:spcPct val="0"/>
        </a:spcBef>
        <a:spcAft>
          <a:spcPct val="0"/>
        </a:spcAft>
        <a:defRPr sz="3600">
          <a:solidFill>
            <a:schemeClr val="accent1"/>
          </a:solidFill>
          <a:latin typeface="Trebuchet MS" panose="020B0703020202090204" pitchFamily="34" charset="0"/>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0" fontAlgn="base" hangingPunct="0">
        <a:spcBef>
          <a:spcPts val="1000"/>
        </a:spcBef>
        <a:spcAft>
          <a:spcPct val="0"/>
        </a:spcAft>
        <a:buClr>
          <a:schemeClr val="accent1"/>
        </a:buClr>
        <a:buSzPct val="80000"/>
        <a:buFont typeface="Wingdings 3" pitchFamily="18" charset="2"/>
        <a:buChar char=""/>
        <a:defRPr kern="1200">
          <a:solidFill>
            <a:srgbClr val="404040"/>
          </a:solidFill>
          <a:latin typeface="+mn-lt"/>
          <a:ea typeface="+mn-ea"/>
          <a:cs typeface="+mn-cs"/>
        </a:defRPr>
      </a:lvl1pPr>
      <a:lvl2pPr marL="742950" indent="-285750" algn="l" defTabSz="457200" rtl="0" eaLnBrk="0" fontAlgn="base" hangingPunct="0">
        <a:spcBef>
          <a:spcPts val="1000"/>
        </a:spcBef>
        <a:spcAft>
          <a:spcPct val="0"/>
        </a:spcAft>
        <a:buClr>
          <a:schemeClr val="accent1"/>
        </a:buClr>
        <a:buSzPct val="80000"/>
        <a:buFont typeface="Wingdings 3" pitchFamily="18" charset="2"/>
        <a:buChar char=""/>
        <a:defRPr sz="1600" kern="1200">
          <a:solidFill>
            <a:srgbClr val="404040"/>
          </a:solidFill>
          <a:latin typeface="+mn-lt"/>
          <a:ea typeface="+mn-ea"/>
          <a:cs typeface="+mn-cs"/>
        </a:defRPr>
      </a:lvl2pPr>
      <a:lvl3pPr marL="1143000" indent="-228600" algn="l" defTabSz="457200" rtl="0" eaLnBrk="0" fontAlgn="base" hangingPunct="0">
        <a:spcBef>
          <a:spcPts val="1000"/>
        </a:spcBef>
        <a:spcAft>
          <a:spcPct val="0"/>
        </a:spcAft>
        <a:buClr>
          <a:schemeClr val="accent1"/>
        </a:buClr>
        <a:buSzPct val="80000"/>
        <a:buFont typeface="Wingdings 3" pitchFamily="18" charset="2"/>
        <a:buChar char=""/>
        <a:defRPr sz="1400" kern="1200">
          <a:solidFill>
            <a:srgbClr val="404040"/>
          </a:solidFill>
          <a:latin typeface="+mn-lt"/>
          <a:ea typeface="+mn-ea"/>
          <a:cs typeface="+mn-cs"/>
        </a:defRPr>
      </a:lvl3pPr>
      <a:lvl4pPr marL="1600200" indent="-228600" algn="l" defTabSz="457200" rtl="0" eaLnBrk="0" fontAlgn="base" hangingPunct="0">
        <a:spcBef>
          <a:spcPts val="1000"/>
        </a:spcBef>
        <a:spcAft>
          <a:spcPct val="0"/>
        </a:spcAft>
        <a:buClr>
          <a:schemeClr val="accent1"/>
        </a:buClr>
        <a:buSzPct val="80000"/>
        <a:buFont typeface="Wingdings 3" pitchFamily="18" charset="2"/>
        <a:buChar char=""/>
        <a:defRPr sz="1200" kern="1200">
          <a:solidFill>
            <a:srgbClr val="404040"/>
          </a:solidFill>
          <a:latin typeface="+mn-lt"/>
          <a:ea typeface="+mn-ea"/>
          <a:cs typeface="+mn-cs"/>
        </a:defRPr>
      </a:lvl4pPr>
      <a:lvl5pPr marL="2057400" indent="-228600" algn="l" defTabSz="457200" rtl="0" eaLnBrk="0" fontAlgn="base" hangingPunct="0">
        <a:spcBef>
          <a:spcPts val="1000"/>
        </a:spcBef>
        <a:spcAft>
          <a:spcPct val="0"/>
        </a:spcAft>
        <a:buClr>
          <a:schemeClr val="accent1"/>
        </a:buClr>
        <a:buSzPct val="80000"/>
        <a:buFont typeface="Wingdings 3" pitchFamily="18" charset="2"/>
        <a:buChar char=""/>
        <a:defRPr sz="1200" kern="1200">
          <a:solidFill>
            <a:srgbClr val="404040"/>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3" Type="http://schemas.openxmlformats.org/officeDocument/2006/relationships/notesSlide" Target="../notesSlides/notesSlide42.xml"/><Relationship Id="rId2" Type="http://schemas.openxmlformats.org/officeDocument/2006/relationships/slideLayout" Target="../slideLayouts/slideLayout2.xml"/><Relationship Id="rId1" Type="http://schemas.openxmlformats.org/officeDocument/2006/relationships/vmlDrawing" Target="../drawings/vmlDrawing5.vml"/><Relationship Id="rId5" Type="http://schemas.openxmlformats.org/officeDocument/2006/relationships/oleObject" Target="../embeddings/oleObject6.bin"/><Relationship Id="rId4" Type="http://schemas.openxmlformats.org/officeDocument/2006/relationships/oleObject" Target="../embeddings/oleObject5.bin"/></Relationships>
</file>

<file path=ppt/slides/_rels/slide101.xml.rels><?xml version="1.0" encoding="UTF-8" standalone="yes"?>
<Relationships xmlns="http://schemas.openxmlformats.org/package/2006/relationships"><Relationship Id="rId3" Type="http://schemas.openxmlformats.org/officeDocument/2006/relationships/image" Target="../media/image91.jpeg"/><Relationship Id="rId2" Type="http://schemas.openxmlformats.org/officeDocument/2006/relationships/notesSlide" Target="../notesSlides/notesSlide43.xml"/><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3" Type="http://schemas.openxmlformats.org/officeDocument/2006/relationships/notesSlide" Target="../notesSlides/notesSlide44.xml"/><Relationship Id="rId2" Type="http://schemas.openxmlformats.org/officeDocument/2006/relationships/slideLayout" Target="../slideLayouts/slideLayout2.xml"/><Relationship Id="rId1" Type="http://schemas.openxmlformats.org/officeDocument/2006/relationships/vmlDrawing" Target="../drawings/vmlDrawing6.vml"/><Relationship Id="rId4" Type="http://schemas.openxmlformats.org/officeDocument/2006/relationships/oleObject" Target="../embeddings/oleObject7.bin"/></Relationships>
</file>

<file path=ppt/slides/_rels/slide103.xml.rels><?xml version="1.0" encoding="UTF-8" standalone="yes"?>
<Relationships xmlns="http://schemas.openxmlformats.org/package/2006/relationships"><Relationship Id="rId3" Type="http://schemas.openxmlformats.org/officeDocument/2006/relationships/image" Target="../media/image93.jpeg"/><Relationship Id="rId2" Type="http://schemas.openxmlformats.org/officeDocument/2006/relationships/notesSlide" Target="../notesSlides/notesSlide45.xml"/><Relationship Id="rId1" Type="http://schemas.openxmlformats.org/officeDocument/2006/relationships/slideLayout" Target="../slideLayouts/slideLayout2.xml"/><Relationship Id="rId4" Type="http://schemas.openxmlformats.org/officeDocument/2006/relationships/image" Target="../media/image94.jpeg"/></Relationships>
</file>

<file path=ppt/slides/_rels/slide104.xml.rels><?xml version="1.0" encoding="UTF-8" standalone="yes"?>
<Relationships xmlns="http://schemas.openxmlformats.org/package/2006/relationships"><Relationship Id="rId3" Type="http://schemas.openxmlformats.org/officeDocument/2006/relationships/notesSlide" Target="../notesSlides/notesSlide46.xml"/><Relationship Id="rId2" Type="http://schemas.openxmlformats.org/officeDocument/2006/relationships/slideLayout" Target="../slideLayouts/slideLayout2.xml"/><Relationship Id="rId1" Type="http://schemas.openxmlformats.org/officeDocument/2006/relationships/vmlDrawing" Target="../drawings/vmlDrawing7.vml"/><Relationship Id="rId4" Type="http://schemas.openxmlformats.org/officeDocument/2006/relationships/oleObject" Target="../embeddings/oleObject8.bin"/></Relationships>
</file>

<file path=ppt/slides/_rels/slide105.xml.rels><?xml version="1.0" encoding="UTF-8" standalone="yes"?>
<Relationships xmlns="http://schemas.openxmlformats.org/package/2006/relationships"><Relationship Id="rId3" Type="http://schemas.openxmlformats.org/officeDocument/2006/relationships/notesSlide" Target="../notesSlides/notesSlide47.xml"/><Relationship Id="rId2" Type="http://schemas.openxmlformats.org/officeDocument/2006/relationships/slideLayout" Target="../slideLayouts/slideLayout2.xml"/><Relationship Id="rId1" Type="http://schemas.openxmlformats.org/officeDocument/2006/relationships/vmlDrawing" Target="../drawings/vmlDrawing8.vml"/><Relationship Id="rId4" Type="http://schemas.openxmlformats.org/officeDocument/2006/relationships/oleObject" Target="../embeddings/oleObject9.bin"/></Relationships>
</file>

<file path=ppt/slides/_rels/slide106.xml.rels><?xml version="1.0" encoding="UTF-8" standalone="yes"?>
<Relationships xmlns="http://schemas.openxmlformats.org/package/2006/relationships"><Relationship Id="rId3" Type="http://schemas.openxmlformats.org/officeDocument/2006/relationships/notesSlide" Target="../notesSlides/notesSlide48.xml"/><Relationship Id="rId2" Type="http://schemas.openxmlformats.org/officeDocument/2006/relationships/slideLayout" Target="../slideLayouts/slideLayout2.xml"/><Relationship Id="rId1" Type="http://schemas.openxmlformats.org/officeDocument/2006/relationships/vmlDrawing" Target="../drawings/vmlDrawing9.vml"/><Relationship Id="rId5" Type="http://schemas.openxmlformats.org/officeDocument/2006/relationships/oleObject" Target="../embeddings/oleObject11.bin"/><Relationship Id="rId4" Type="http://schemas.openxmlformats.org/officeDocument/2006/relationships/oleObject" Target="../embeddings/oleObject10.bin"/></Relationships>
</file>

<file path=ppt/slides/_rels/slide107.xml.rels><?xml version="1.0" encoding="UTF-8" standalone="yes"?>
<Relationships xmlns="http://schemas.openxmlformats.org/package/2006/relationships"><Relationship Id="rId3" Type="http://schemas.openxmlformats.org/officeDocument/2006/relationships/notesSlide" Target="../notesSlides/notesSlide49.xml"/><Relationship Id="rId2" Type="http://schemas.openxmlformats.org/officeDocument/2006/relationships/slideLayout" Target="../slideLayouts/slideLayout4.xml"/><Relationship Id="rId1" Type="http://schemas.openxmlformats.org/officeDocument/2006/relationships/vmlDrawing" Target="../drawings/vmlDrawing10.vml"/><Relationship Id="rId4" Type="http://schemas.openxmlformats.org/officeDocument/2006/relationships/oleObject" Target="../embeddings/oleObject12.bin"/></Relationships>
</file>

<file path=ppt/slides/_rels/slide108.xml.rels><?xml version="1.0" encoding="UTF-8" standalone="yes"?>
<Relationships xmlns="http://schemas.openxmlformats.org/package/2006/relationships"><Relationship Id="rId3" Type="http://schemas.openxmlformats.org/officeDocument/2006/relationships/image" Target="../media/image100.jpeg"/><Relationship Id="rId2" Type="http://schemas.openxmlformats.org/officeDocument/2006/relationships/notesSlide" Target="../notesSlides/notesSlide50.xml"/><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3" Type="http://schemas.openxmlformats.org/officeDocument/2006/relationships/image" Target="../media/image102.png"/><Relationship Id="rId2" Type="http://schemas.openxmlformats.org/officeDocument/2006/relationships/image" Target="../media/image101.png"/><Relationship Id="rId1" Type="http://schemas.openxmlformats.org/officeDocument/2006/relationships/slideLayout" Target="../slideLayouts/slideLayout23.xml"/></Relationships>
</file>

<file path=ppt/slides/_rels/slide11.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2" Type="http://schemas.openxmlformats.org/officeDocument/2006/relationships/image" Target="../media/image103.png"/><Relationship Id="rId1" Type="http://schemas.openxmlformats.org/officeDocument/2006/relationships/slideLayout" Target="../slideLayouts/slideLayout24.xml"/></Relationships>
</file>

<file path=ppt/slides/_rels/slide111.xml.rels><?xml version="1.0" encoding="UTF-8" standalone="yes"?>
<Relationships xmlns="http://schemas.openxmlformats.org/package/2006/relationships"><Relationship Id="rId8" Type="http://schemas.openxmlformats.org/officeDocument/2006/relationships/oleObject" Target="../embeddings/oleObject18.bin"/><Relationship Id="rId13" Type="http://schemas.openxmlformats.org/officeDocument/2006/relationships/oleObject" Target="../embeddings/oleObject23.bin"/><Relationship Id="rId18" Type="http://schemas.openxmlformats.org/officeDocument/2006/relationships/oleObject" Target="../embeddings/oleObject28.bin"/><Relationship Id="rId3" Type="http://schemas.openxmlformats.org/officeDocument/2006/relationships/oleObject" Target="../embeddings/oleObject13.bin"/><Relationship Id="rId21" Type="http://schemas.openxmlformats.org/officeDocument/2006/relationships/oleObject" Target="../embeddings/oleObject31.bin"/><Relationship Id="rId7" Type="http://schemas.openxmlformats.org/officeDocument/2006/relationships/oleObject" Target="../embeddings/oleObject17.bin"/><Relationship Id="rId12" Type="http://schemas.openxmlformats.org/officeDocument/2006/relationships/oleObject" Target="../embeddings/oleObject22.bin"/><Relationship Id="rId17" Type="http://schemas.openxmlformats.org/officeDocument/2006/relationships/oleObject" Target="../embeddings/oleObject27.bin"/><Relationship Id="rId25" Type="http://schemas.openxmlformats.org/officeDocument/2006/relationships/oleObject" Target="../embeddings/oleObject35.bin"/><Relationship Id="rId2" Type="http://schemas.openxmlformats.org/officeDocument/2006/relationships/slideLayout" Target="../slideLayouts/slideLayout7.xml"/><Relationship Id="rId16" Type="http://schemas.openxmlformats.org/officeDocument/2006/relationships/oleObject" Target="../embeddings/oleObject26.bin"/><Relationship Id="rId20" Type="http://schemas.openxmlformats.org/officeDocument/2006/relationships/oleObject" Target="../embeddings/oleObject30.bin"/><Relationship Id="rId1" Type="http://schemas.openxmlformats.org/officeDocument/2006/relationships/vmlDrawing" Target="../drawings/vmlDrawing11.vml"/><Relationship Id="rId6" Type="http://schemas.openxmlformats.org/officeDocument/2006/relationships/oleObject" Target="../embeddings/oleObject16.bin"/><Relationship Id="rId11" Type="http://schemas.openxmlformats.org/officeDocument/2006/relationships/oleObject" Target="../embeddings/oleObject21.bin"/><Relationship Id="rId24" Type="http://schemas.openxmlformats.org/officeDocument/2006/relationships/oleObject" Target="../embeddings/oleObject34.bin"/><Relationship Id="rId5" Type="http://schemas.openxmlformats.org/officeDocument/2006/relationships/oleObject" Target="../embeddings/oleObject15.bin"/><Relationship Id="rId15" Type="http://schemas.openxmlformats.org/officeDocument/2006/relationships/oleObject" Target="../embeddings/oleObject25.bin"/><Relationship Id="rId23" Type="http://schemas.openxmlformats.org/officeDocument/2006/relationships/oleObject" Target="../embeddings/oleObject33.bin"/><Relationship Id="rId10" Type="http://schemas.openxmlformats.org/officeDocument/2006/relationships/oleObject" Target="../embeddings/oleObject20.bin"/><Relationship Id="rId19" Type="http://schemas.openxmlformats.org/officeDocument/2006/relationships/oleObject" Target="../embeddings/oleObject29.bin"/><Relationship Id="rId4" Type="http://schemas.openxmlformats.org/officeDocument/2006/relationships/oleObject" Target="../embeddings/oleObject14.bin"/><Relationship Id="rId9" Type="http://schemas.openxmlformats.org/officeDocument/2006/relationships/oleObject" Target="../embeddings/oleObject19.bin"/><Relationship Id="rId14" Type="http://schemas.openxmlformats.org/officeDocument/2006/relationships/oleObject" Target="../embeddings/oleObject24.bin"/><Relationship Id="rId22" Type="http://schemas.openxmlformats.org/officeDocument/2006/relationships/oleObject" Target="../embeddings/oleObject32.bin"/></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2" Type="http://schemas.openxmlformats.org/officeDocument/2006/relationships/image" Target="../media/image127.png"/><Relationship Id="rId1" Type="http://schemas.openxmlformats.org/officeDocument/2006/relationships/slideLayout" Target="../slideLayouts/slideLayout7.xml"/></Relationships>
</file>

<file path=ppt/slides/_rels/slide118.xml.rels><?xml version="1.0" encoding="UTF-8" standalone="yes"?>
<Relationships xmlns="http://schemas.openxmlformats.org/package/2006/relationships"><Relationship Id="rId2" Type="http://schemas.openxmlformats.org/officeDocument/2006/relationships/image" Target="../media/image128.png"/><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10.jpeg"/><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122.xml.rels><?xml version="1.0" encoding="UTF-8" standalone="yes"?>
<Relationships xmlns="http://schemas.openxmlformats.org/package/2006/relationships"><Relationship Id="rId2" Type="http://schemas.openxmlformats.org/officeDocument/2006/relationships/image" Target="../media/image129.png"/><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8" Type="http://schemas.openxmlformats.org/officeDocument/2006/relationships/oleObject" Target="../embeddings/oleObject41.bin"/><Relationship Id="rId13" Type="http://schemas.openxmlformats.org/officeDocument/2006/relationships/oleObject" Target="../embeddings/oleObject46.bin"/><Relationship Id="rId3" Type="http://schemas.openxmlformats.org/officeDocument/2006/relationships/oleObject" Target="../embeddings/oleObject36.bin"/><Relationship Id="rId7" Type="http://schemas.openxmlformats.org/officeDocument/2006/relationships/oleObject" Target="../embeddings/oleObject40.bin"/><Relationship Id="rId12" Type="http://schemas.openxmlformats.org/officeDocument/2006/relationships/oleObject" Target="../embeddings/oleObject45.bin"/><Relationship Id="rId2" Type="http://schemas.openxmlformats.org/officeDocument/2006/relationships/slideLayout" Target="../slideLayouts/slideLayout7.xml"/><Relationship Id="rId1" Type="http://schemas.openxmlformats.org/officeDocument/2006/relationships/vmlDrawing" Target="../drawings/vmlDrawing12.vml"/><Relationship Id="rId6" Type="http://schemas.openxmlformats.org/officeDocument/2006/relationships/oleObject" Target="../embeddings/oleObject39.bin"/><Relationship Id="rId11" Type="http://schemas.openxmlformats.org/officeDocument/2006/relationships/oleObject" Target="../embeddings/oleObject44.bin"/><Relationship Id="rId5" Type="http://schemas.openxmlformats.org/officeDocument/2006/relationships/oleObject" Target="../embeddings/oleObject38.bin"/><Relationship Id="rId15" Type="http://schemas.openxmlformats.org/officeDocument/2006/relationships/oleObject" Target="../embeddings/oleObject48.bin"/><Relationship Id="rId10" Type="http://schemas.openxmlformats.org/officeDocument/2006/relationships/oleObject" Target="../embeddings/oleObject43.bin"/><Relationship Id="rId4" Type="http://schemas.openxmlformats.org/officeDocument/2006/relationships/oleObject" Target="../embeddings/oleObject37.bin"/><Relationship Id="rId9" Type="http://schemas.openxmlformats.org/officeDocument/2006/relationships/oleObject" Target="../embeddings/oleObject42.bin"/><Relationship Id="rId14" Type="http://schemas.openxmlformats.org/officeDocument/2006/relationships/oleObject" Target="../embeddings/oleObject47.bin"/></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2" Type="http://schemas.openxmlformats.org/officeDocument/2006/relationships/image" Target="../media/image143.png"/><Relationship Id="rId1" Type="http://schemas.openxmlformats.org/officeDocument/2006/relationships/slideLayout" Target="../slideLayouts/slideLayout7.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2" Type="http://schemas.openxmlformats.org/officeDocument/2006/relationships/image" Target="../media/image144.png"/><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3" Type="http://schemas.openxmlformats.org/officeDocument/2006/relationships/hyperlink" Target="http://urei.bio.uci.edu/~hudel/bs99a/lecture23/lecture4_2.html" TargetMode="External"/><Relationship Id="rId2" Type="http://schemas.openxmlformats.org/officeDocument/2006/relationships/image" Target="../media/image145.png"/><Relationship Id="rId1" Type="http://schemas.openxmlformats.org/officeDocument/2006/relationships/slideLayout" Target="../slideLayouts/slideLayout25.xml"/></Relationships>
</file>

<file path=ppt/slides/_rels/slide132.xml.rels><?xml version="1.0" encoding="UTF-8" standalone="yes"?>
<Relationships xmlns="http://schemas.openxmlformats.org/package/2006/relationships"><Relationship Id="rId3" Type="http://schemas.openxmlformats.org/officeDocument/2006/relationships/hyperlink" Target="http://en.wikipedia.org/wiki/File:Helicase.png" TargetMode="External"/><Relationship Id="rId2" Type="http://schemas.openxmlformats.org/officeDocument/2006/relationships/image" Target="../media/image146.png"/><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2" Type="http://schemas.openxmlformats.org/officeDocument/2006/relationships/image" Target="../media/image147.png"/><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2" Type="http://schemas.openxmlformats.org/officeDocument/2006/relationships/image" Target="../media/image148.png"/><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149.png"/><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2" Type="http://schemas.openxmlformats.org/officeDocument/2006/relationships/image" Target="../media/image150.png"/><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3" Type="http://schemas.openxmlformats.org/officeDocument/2006/relationships/image" Target="../media/image152.png"/><Relationship Id="rId2" Type="http://schemas.openxmlformats.org/officeDocument/2006/relationships/image" Target="../media/image151.png"/><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3" Type="http://schemas.openxmlformats.org/officeDocument/2006/relationships/hyperlink" Target="https://upload.wikimedia.org/wikipedia/commons/3/33/DNA_replication_split_horizontal.svg" TargetMode="External"/><Relationship Id="rId2" Type="http://schemas.openxmlformats.org/officeDocument/2006/relationships/image" Target="../media/image151.png"/><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3" Type="http://schemas.openxmlformats.org/officeDocument/2006/relationships/image" Target="../media/image153.png"/><Relationship Id="rId2" Type="http://schemas.openxmlformats.org/officeDocument/2006/relationships/hyperlink" Target="http://highered.mheducation.com/olcweb/cgi/pluginpop.cgi?it=swf::535::535::/sites/dl/free/0072437316/120076/bio22.swf::Meselson%20and%20Stahl%20Experiment" TargetMode="External"/><Relationship Id="rId1" Type="http://schemas.openxmlformats.org/officeDocument/2006/relationships/slideLayout" Target="../slideLayouts/slideLayout2.xml"/><Relationship Id="rId5" Type="http://schemas.openxmlformats.org/officeDocument/2006/relationships/hyperlink" Target="http://www.nature.com/scitable/topicpage/Semi-Conservative-DNA-Replication-Meselson-and-Stahl-421" TargetMode="External"/><Relationship Id="rId4" Type="http://schemas.openxmlformats.org/officeDocument/2006/relationships/image" Target="../media/image154.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3" Type="http://schemas.openxmlformats.org/officeDocument/2006/relationships/hyperlink" Target="http://learn.genetics.utah.edu/content/molecules/transcribe/" TargetMode="External"/><Relationship Id="rId2" Type="http://schemas.openxmlformats.org/officeDocument/2006/relationships/image" Target="../media/image155.png"/><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3" Type="http://schemas.openxmlformats.org/officeDocument/2006/relationships/hyperlink" Target="http://www.nature.com/scitable/topicpage/Translation-DNA-to-mRNA-to-Protein-393" TargetMode="External"/><Relationship Id="rId2" Type="http://schemas.openxmlformats.org/officeDocument/2006/relationships/image" Target="../media/image156.png"/><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3" Type="http://schemas.openxmlformats.org/officeDocument/2006/relationships/hyperlink" Target="https://upload.wikimedia.org/wikipedia/commons/3/36/DNA_transcription.svg" TargetMode="External"/><Relationship Id="rId2" Type="http://schemas.openxmlformats.org/officeDocument/2006/relationships/image" Target="../media/image157.png"/><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3" Type="http://schemas.openxmlformats.org/officeDocument/2006/relationships/hyperlink" Target="http://www.nature.com/scitable/topicpage/ribosomes-transcription-and-translation-14120660" TargetMode="External"/><Relationship Id="rId2" Type="http://schemas.openxmlformats.org/officeDocument/2006/relationships/image" Target="../media/image158.png"/><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2" Type="http://schemas.openxmlformats.org/officeDocument/2006/relationships/image" Target="../media/image159.png"/><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3" Type="http://schemas.openxmlformats.org/officeDocument/2006/relationships/hyperlink" Target="https://upload.wikimedia.org/wikipedia/commons/0/0f/Peptide_syn.png" TargetMode="External"/><Relationship Id="rId2" Type="http://schemas.openxmlformats.org/officeDocument/2006/relationships/image" Target="../media/image161.png"/><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2" Type="http://schemas.openxmlformats.org/officeDocument/2006/relationships/image" Target="../media/image162.png"/><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2" Type="http://schemas.openxmlformats.org/officeDocument/2006/relationships/image" Target="../media/image160.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2" Type="http://schemas.openxmlformats.org/officeDocument/2006/relationships/image" Target="../media/image15.jpe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22.jpe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5.xml"/><Relationship Id="rId1" Type="http://schemas.openxmlformats.org/officeDocument/2006/relationships/slideLayout" Target="../slideLayouts/slideLayout7.xml"/></Relationships>
</file>

<file path=ppt/slides/_rels/slide31.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6.xml"/><Relationship Id="rId1" Type="http://schemas.openxmlformats.org/officeDocument/2006/relationships/slideLayout" Target="../slideLayouts/slideLayout7.xml"/></Relationships>
</file>

<file path=ppt/slides/_rels/slide32.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33.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34.xml.rels><?xml version="1.0" encoding="UTF-8" standalone="yes"?>
<Relationships xmlns="http://schemas.openxmlformats.org/package/2006/relationships"><Relationship Id="rId3" Type="http://schemas.openxmlformats.org/officeDocument/2006/relationships/image" Target="../media/image28.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_rels/slide3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36.xml.rels><?xml version="1.0" encoding="UTF-8" standalone="yes"?>
<Relationships xmlns="http://schemas.openxmlformats.org/package/2006/relationships"><Relationship Id="rId3" Type="http://schemas.openxmlformats.org/officeDocument/2006/relationships/image" Target="../media/image30.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37.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38.xml.rels><?xml version="1.0" encoding="UTF-8" standalone="yes"?>
<Relationships xmlns="http://schemas.openxmlformats.org/package/2006/relationships"><Relationship Id="rId3" Type="http://schemas.openxmlformats.org/officeDocument/2006/relationships/image" Target="../media/image32.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39.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4.xml"/><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3" Type="http://schemas.openxmlformats.org/officeDocument/2006/relationships/image" Target="../media/image34.jpeg"/><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48.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notesSlide" Target="../notesSlides/notesSlide17.xml"/><Relationship Id="rId1" Type="http://schemas.openxmlformats.org/officeDocument/2006/relationships/slideLayout" Target="../slideLayouts/slideLayout7.xml"/><Relationship Id="rId4" Type="http://schemas.openxmlformats.org/officeDocument/2006/relationships/image" Target="../media/image37.jpeg"/></Relationships>
</file>

<file path=ppt/slides/_rels/slide49.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notesSlide" Target="../notesSlides/notesSlide18.xml"/><Relationship Id="rId1" Type="http://schemas.openxmlformats.org/officeDocument/2006/relationships/slideLayout" Target="../slideLayouts/slideLayout23.xml"/></Relationships>
</file>

<file path=ppt/slides/_rels/slide5.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41.jpeg"/><Relationship Id="rId2" Type="http://schemas.openxmlformats.org/officeDocument/2006/relationships/image" Target="../media/image40.jpeg"/><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2" Type="http://schemas.openxmlformats.org/officeDocument/2006/relationships/image" Target="../media/image42.jpe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image" Target="../media/image43.jpeg"/><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5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56.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notesSlide" Target="../notesSlides/notesSlide21.xml"/><Relationship Id="rId1" Type="http://schemas.openxmlformats.org/officeDocument/2006/relationships/slideLayout" Target="../slideLayouts/slideLayout7.xml"/><Relationship Id="rId5" Type="http://schemas.openxmlformats.org/officeDocument/2006/relationships/image" Target="../media/image48.jpeg"/><Relationship Id="rId4" Type="http://schemas.openxmlformats.org/officeDocument/2006/relationships/image" Target="../media/image47.jpeg"/></Relationships>
</file>

<file path=ppt/slides/_rels/slide57.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58.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notesSlide" Target="../notesSlides/notesSlide23.xml"/><Relationship Id="rId1" Type="http://schemas.openxmlformats.org/officeDocument/2006/relationships/slideLayout" Target="../slideLayouts/slideLayout7.xml"/><Relationship Id="rId4" Type="http://schemas.openxmlformats.org/officeDocument/2006/relationships/image" Target="../media/image51.jpeg"/></Relationships>
</file>

<file path=ppt/slides/_rels/slide59.xml.rels><?xml version="1.0" encoding="UTF-8" standalone="yes"?>
<Relationships xmlns="http://schemas.openxmlformats.org/package/2006/relationships"><Relationship Id="rId2" Type="http://schemas.openxmlformats.org/officeDocument/2006/relationships/image" Target="../media/image52.jpe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61.xml.rels><?xml version="1.0" encoding="UTF-8" standalone="yes"?>
<Relationships xmlns="http://schemas.openxmlformats.org/package/2006/relationships"><Relationship Id="rId3" Type="http://schemas.openxmlformats.org/officeDocument/2006/relationships/image" Target="../media/image54.jpeg"/><Relationship Id="rId2" Type="http://schemas.openxmlformats.org/officeDocument/2006/relationships/notesSlide" Target="../notesSlides/notesSlide25.xml"/><Relationship Id="rId1" Type="http://schemas.openxmlformats.org/officeDocument/2006/relationships/slideLayout" Target="../slideLayouts/slideLayout7.xml"/><Relationship Id="rId4" Type="http://schemas.openxmlformats.org/officeDocument/2006/relationships/image" Target="../media/image55.jpeg"/></Relationships>
</file>

<file path=ppt/slides/_rels/slide62.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63.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notesSlide" Target="../notesSlides/notesSlide27.xml"/><Relationship Id="rId1" Type="http://schemas.openxmlformats.org/officeDocument/2006/relationships/slideLayout" Target="../slideLayouts/slideLayout7.xml"/><Relationship Id="rId4" Type="http://schemas.openxmlformats.org/officeDocument/2006/relationships/image" Target="../media/image58.jpeg"/></Relationships>
</file>

<file path=ppt/slides/_rels/slide64.xml.rels><?xml version="1.0" encoding="UTF-8" standalone="yes"?>
<Relationships xmlns="http://schemas.openxmlformats.org/package/2006/relationships"><Relationship Id="rId3" Type="http://schemas.openxmlformats.org/officeDocument/2006/relationships/image" Target="../media/image59.jpeg"/><Relationship Id="rId2" Type="http://schemas.openxmlformats.org/officeDocument/2006/relationships/notesSlide" Target="../notesSlides/notesSlide28.xml"/><Relationship Id="rId1" Type="http://schemas.openxmlformats.org/officeDocument/2006/relationships/slideLayout" Target="../slideLayouts/slideLayout7.xml"/></Relationships>
</file>

<file path=ppt/slides/_rels/slide65.xml.rels><?xml version="1.0" encoding="UTF-8" standalone="yes"?>
<Relationships xmlns="http://schemas.openxmlformats.org/package/2006/relationships"><Relationship Id="rId3" Type="http://schemas.openxmlformats.org/officeDocument/2006/relationships/image" Target="../media/image60.jpeg"/><Relationship Id="rId2" Type="http://schemas.openxmlformats.org/officeDocument/2006/relationships/notesSlide" Target="../notesSlides/notesSlide29.xml"/><Relationship Id="rId1" Type="http://schemas.openxmlformats.org/officeDocument/2006/relationships/slideLayout" Target="../slideLayouts/slideLayout7.xml"/></Relationships>
</file>

<file path=ppt/slides/_rels/slide66.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notesSlide" Target="../notesSlides/notesSlide30.xml"/><Relationship Id="rId1" Type="http://schemas.openxmlformats.org/officeDocument/2006/relationships/slideLayout" Target="../slideLayouts/slideLayout7.xml"/><Relationship Id="rId4" Type="http://schemas.openxmlformats.org/officeDocument/2006/relationships/image" Target="../media/image62.jpeg"/></Relationships>
</file>

<file path=ppt/slides/_rels/slide67.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notesSlide" Target="../notesSlides/notesSlide31.xml"/><Relationship Id="rId1" Type="http://schemas.openxmlformats.org/officeDocument/2006/relationships/slideLayout" Target="../slideLayouts/slideLayout7.xml"/></Relationships>
</file>

<file path=ppt/slides/_rels/slide68.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notesSlide" Target="../notesSlides/notesSlide32.xml"/><Relationship Id="rId1" Type="http://schemas.openxmlformats.org/officeDocument/2006/relationships/slideLayout" Target="../slideLayouts/slideLayout7.xml"/><Relationship Id="rId4" Type="http://schemas.openxmlformats.org/officeDocument/2006/relationships/image" Target="../media/image65.jpeg"/></Relationships>
</file>

<file path=ppt/slides/_rels/slide69.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notesSlide" Target="../notesSlides/notesSlide33.xml"/><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3" Type="http://schemas.openxmlformats.org/officeDocument/2006/relationships/image" Target="../media/image67.jpeg"/><Relationship Id="rId2" Type="http://schemas.openxmlformats.org/officeDocument/2006/relationships/notesSlide" Target="../notesSlides/notesSlide34.xml"/><Relationship Id="rId1" Type="http://schemas.openxmlformats.org/officeDocument/2006/relationships/slideLayout" Target="../slideLayouts/slideLayout7.xml"/></Relationships>
</file>

<file path=ppt/slides/_rels/slide71.xml.rels><?xml version="1.0" encoding="UTF-8" standalone="yes"?>
<Relationships xmlns="http://schemas.openxmlformats.org/package/2006/relationships"><Relationship Id="rId3" Type="http://schemas.openxmlformats.org/officeDocument/2006/relationships/image" Target="../media/image68.jpeg"/><Relationship Id="rId2" Type="http://schemas.openxmlformats.org/officeDocument/2006/relationships/notesSlide" Target="../notesSlides/notesSlide35.xml"/><Relationship Id="rId1" Type="http://schemas.openxmlformats.org/officeDocument/2006/relationships/slideLayout" Target="../slideLayouts/slideLayout7.xml"/></Relationships>
</file>

<file path=ppt/slides/_rels/slide72.xml.rels><?xml version="1.0" encoding="UTF-8" standalone="yes"?>
<Relationships xmlns="http://schemas.openxmlformats.org/package/2006/relationships"><Relationship Id="rId3" Type="http://schemas.openxmlformats.org/officeDocument/2006/relationships/image" Target="../media/image69.jpeg"/><Relationship Id="rId2" Type="http://schemas.openxmlformats.org/officeDocument/2006/relationships/notesSlide" Target="../notesSlides/notesSlide36.xml"/><Relationship Id="rId1" Type="http://schemas.openxmlformats.org/officeDocument/2006/relationships/slideLayout" Target="../slideLayouts/slideLayout7.xml"/><Relationship Id="rId4" Type="http://schemas.openxmlformats.org/officeDocument/2006/relationships/image" Target="../media/image70.jpeg"/></Relationships>
</file>

<file path=ppt/slides/_rels/slide73.xml.rels><?xml version="1.0" encoding="UTF-8" standalone="yes"?>
<Relationships xmlns="http://schemas.openxmlformats.org/package/2006/relationships"><Relationship Id="rId3" Type="http://schemas.openxmlformats.org/officeDocument/2006/relationships/image" Target="../media/image71.jpeg"/><Relationship Id="rId2" Type="http://schemas.openxmlformats.org/officeDocument/2006/relationships/notesSlide" Target="../notesSlides/notesSlide37.xml"/><Relationship Id="rId1" Type="http://schemas.openxmlformats.org/officeDocument/2006/relationships/slideLayout" Target="../slideLayouts/slideLayout7.xml"/></Relationships>
</file>

<file path=ppt/slides/_rels/slide74.xml.rels><?xml version="1.0" encoding="UTF-8" standalone="yes"?>
<Relationships xmlns="http://schemas.openxmlformats.org/package/2006/relationships"><Relationship Id="rId3" Type="http://schemas.openxmlformats.org/officeDocument/2006/relationships/image" Target="../media/image72.jpeg"/><Relationship Id="rId2" Type="http://schemas.openxmlformats.org/officeDocument/2006/relationships/notesSlide" Target="../notesSlides/notesSlide38.xml"/><Relationship Id="rId1" Type="http://schemas.openxmlformats.org/officeDocument/2006/relationships/slideLayout" Target="../slideLayouts/slideLayout7.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8.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7.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84.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7.xml"/></Relationships>
</file>

<file path=ppt/slides/_rels/slide85.xml.rels><?xml version="1.0" encoding="UTF-8" standalone="yes"?>
<Relationships xmlns="http://schemas.openxmlformats.org/package/2006/relationships"><Relationship Id="rId2" Type="http://schemas.openxmlformats.org/officeDocument/2006/relationships/image" Target="../media/image75.jpeg"/><Relationship Id="rId1" Type="http://schemas.openxmlformats.org/officeDocument/2006/relationships/slideLayout" Target="../slideLayouts/slideLayout7.xml"/></Relationships>
</file>

<file path=ppt/slides/_rels/slide8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76.png"/><Relationship Id="rId1" Type="http://schemas.openxmlformats.org/officeDocument/2006/relationships/slideLayout" Target="../slideLayouts/slideLayout7.xml"/></Relationships>
</file>

<file path=ppt/slides/_rels/slide87.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78.png"/><Relationship Id="rId1" Type="http://schemas.openxmlformats.org/officeDocument/2006/relationships/slideLayout" Target="../slideLayouts/slideLayout7.xml"/></Relationships>
</file>

<file path=ppt/slides/_rels/slide88.xml.rels><?xml version="1.0" encoding="UTF-8" standalone="yes"?>
<Relationships xmlns="http://schemas.openxmlformats.org/package/2006/relationships"><Relationship Id="rId3" Type="http://schemas.openxmlformats.org/officeDocument/2006/relationships/image" Target="../media/image80.jpeg"/><Relationship Id="rId2" Type="http://schemas.openxmlformats.org/officeDocument/2006/relationships/notesSlide" Target="../notesSlides/notesSlide39.xml"/><Relationship Id="rId1" Type="http://schemas.openxmlformats.org/officeDocument/2006/relationships/slideLayout" Target="../slideLayouts/slideLayout6.xml"/></Relationships>
</file>

<file path=ppt/slides/_rels/slide89.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2.xml"/><Relationship Id="rId1" Type="http://schemas.openxmlformats.org/officeDocument/2006/relationships/vmlDrawing" Target="../drawings/vmlDrawing1.vml"/></Relationships>
</file>

<file path=ppt/slides/_rels/slide9.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2.xml"/><Relationship Id="rId1" Type="http://schemas.openxmlformats.org/officeDocument/2006/relationships/vmlDrawing" Target="../drawings/vmlDrawing2.vml"/></Relationships>
</file>

<file path=ppt/slides/_rels/slide91.xml.rels><?xml version="1.0" encoding="UTF-8" standalone="yes"?>
<Relationships xmlns="http://schemas.openxmlformats.org/package/2006/relationships"><Relationship Id="rId2" Type="http://schemas.openxmlformats.org/officeDocument/2006/relationships/image" Target="../media/image83.jpeg"/><Relationship Id="rId1" Type="http://schemas.openxmlformats.org/officeDocument/2006/relationships/slideLayout" Target="../slideLayouts/slideLayout7.xml"/></Relationships>
</file>

<file path=ppt/slides/_rels/slide92.xml.rels><?xml version="1.0" encoding="UTF-8" standalone="yes"?>
<Relationships xmlns="http://schemas.openxmlformats.org/package/2006/relationships"><Relationship Id="rId2" Type="http://schemas.openxmlformats.org/officeDocument/2006/relationships/notesSlide" Target="../notesSlides/notesSlide40.xml"/><Relationship Id="rId1" Type="http://schemas.openxmlformats.org/officeDocument/2006/relationships/slideLayout" Target="../slideLayouts/slideLayout7.xml"/></Relationships>
</file>

<file path=ppt/slides/_rels/slide93.xml.rels><?xml version="1.0" encoding="UTF-8" standalone="yes"?>
<Relationships xmlns="http://schemas.openxmlformats.org/package/2006/relationships"><Relationship Id="rId2" Type="http://schemas.openxmlformats.org/officeDocument/2006/relationships/image" Target="../media/image84.png"/><Relationship Id="rId1" Type="http://schemas.openxmlformats.org/officeDocument/2006/relationships/slideLayout" Target="../slideLayouts/slideLayout7.xml"/></Relationships>
</file>

<file path=ppt/slides/_rels/slide94.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2.xml"/><Relationship Id="rId1" Type="http://schemas.openxmlformats.org/officeDocument/2006/relationships/vmlDrawing" Target="../drawings/vmlDrawing3.v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2.xml"/><Relationship Id="rId1" Type="http://schemas.openxmlformats.org/officeDocument/2006/relationships/vmlDrawing" Target="../drawings/vmlDrawing4.vml"/></Relationships>
</file>

<file path=ppt/slides/_rels/slide97.xml.rels><?xml version="1.0" encoding="UTF-8" standalone="yes"?>
<Relationships xmlns="http://schemas.openxmlformats.org/package/2006/relationships"><Relationship Id="rId2" Type="http://schemas.openxmlformats.org/officeDocument/2006/relationships/image" Target="../media/image87.jpeg"/><Relationship Id="rId1" Type="http://schemas.openxmlformats.org/officeDocument/2006/relationships/slideLayout" Target="../slideLayouts/slideLayout7.xml"/></Relationships>
</file>

<file path=ppt/slides/_rels/slide98.xml.rels><?xml version="1.0" encoding="UTF-8" standalone="yes"?>
<Relationships xmlns="http://schemas.openxmlformats.org/package/2006/relationships"><Relationship Id="rId3" Type="http://schemas.openxmlformats.org/officeDocument/2006/relationships/image" Target="../media/image88.jpeg"/><Relationship Id="rId2" Type="http://schemas.openxmlformats.org/officeDocument/2006/relationships/notesSlide" Target="../notesSlides/notesSlide41.xml"/><Relationship Id="rId1" Type="http://schemas.openxmlformats.org/officeDocument/2006/relationships/slideLayout" Target="../slideLayouts/slideLayout7.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pPr algn="ctr"/>
            <a:r>
              <a:rPr lang="en-US" sz="9600" dirty="0" err="1" smtClean="0"/>
              <a:t>UnitII</a:t>
            </a:r>
            <a:endParaRPr lang="en-US" dirty="0"/>
          </a:p>
        </p:txBody>
      </p:sp>
      <p:sp>
        <p:nvSpPr>
          <p:cNvPr id="3" name="Content Placeholder 2"/>
          <p:cNvSpPr>
            <a:spLocks noGrp="1"/>
          </p:cNvSpPr>
          <p:nvPr>
            <p:ph idx="1"/>
          </p:nvPr>
        </p:nvSpPr>
        <p:spPr>
          <a:xfrm>
            <a:off x="228600" y="2819400"/>
            <a:ext cx="8534400" cy="3222625"/>
          </a:xfrm>
        </p:spPr>
        <p:txBody>
          <a:bodyPr/>
          <a:lstStyle/>
          <a:p>
            <a:pPr algn="ctr">
              <a:buNone/>
            </a:pPr>
            <a:r>
              <a:rPr lang="en-US" sz="4000" dirty="0" smtClean="0"/>
              <a:t>Lipid metabolism</a:t>
            </a:r>
          </a:p>
          <a:p>
            <a:pPr algn="ctr">
              <a:buNone/>
            </a:pPr>
            <a:r>
              <a:rPr lang="en-US" sz="4000" dirty="0" smtClean="0"/>
              <a:t>Protein metabolism</a:t>
            </a:r>
          </a:p>
          <a:p>
            <a:pPr algn="ctr">
              <a:buNone/>
            </a:pPr>
            <a:r>
              <a:rPr lang="en-US" sz="4000" dirty="0" smtClean="0"/>
              <a:t>Nucleotide metabolism</a:t>
            </a:r>
            <a:endParaRPr lang="en-US" sz="40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6722" name="Rectangle 2"/>
          <p:cNvSpPr>
            <a:spLocks noGrp="1"/>
          </p:cNvSpPr>
          <p:nvPr>
            <p:ph type="title"/>
          </p:nvPr>
        </p:nvSpPr>
        <p:spPr/>
        <p:txBody>
          <a:bodyPr/>
          <a:lstStyle/>
          <a:p>
            <a:pPr eaLnBrk="1" hangingPunct="1"/>
            <a:endParaRPr lang="en-US" altLang="en-US" smtClean="0"/>
          </a:p>
        </p:txBody>
      </p:sp>
      <p:sp>
        <p:nvSpPr>
          <p:cNvPr id="286723" name="Rectangle 3"/>
          <p:cNvSpPr>
            <a:spLocks noGrp="1"/>
          </p:cNvSpPr>
          <p:nvPr>
            <p:ph idx="1"/>
          </p:nvPr>
        </p:nvSpPr>
        <p:spPr/>
        <p:txBody>
          <a:bodyPr/>
          <a:lstStyle/>
          <a:p>
            <a:pPr eaLnBrk="1" hangingPunct="1"/>
            <a:endParaRPr lang="en-US" altLang="en-US" smtClean="0"/>
          </a:p>
        </p:txBody>
      </p:sp>
      <p:pic>
        <p:nvPicPr>
          <p:cNvPr id="286724" name="Picture 4" descr="51"/>
          <p:cNvPicPr>
            <a:picLocks noChangeAspect="1" noChangeArrowheads="1"/>
          </p:cNvPicPr>
          <p:nvPr/>
        </p:nvPicPr>
        <p:blipFill>
          <a:blip r:embed="rId2" cstate="print"/>
          <a:srcRect/>
          <a:stretch>
            <a:fillRect/>
          </a:stretch>
        </p:blipFill>
        <p:spPr bwMode="auto">
          <a:xfrm>
            <a:off x="0" y="0"/>
            <a:ext cx="9144000" cy="5486400"/>
          </a:xfrm>
          <a:prstGeom prst="rect">
            <a:avLst/>
          </a:prstGeom>
          <a:noFill/>
          <a:ln w="9525">
            <a:noFill/>
            <a:miter lim="800000"/>
            <a:headEnd/>
            <a:tailEnd/>
          </a:ln>
        </p:spPr>
      </p:pic>
    </p:spTree>
  </p:cSld>
  <p:clrMapOvr>
    <a:masterClrMapping/>
  </p:clrMapOvr>
</p:sld>
</file>

<file path=ppt/slides/slide100.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7" name="Rectangle 6"/>
          <p:cNvSpPr/>
          <p:nvPr/>
        </p:nvSpPr>
        <p:spPr>
          <a:xfrm>
            <a:off x="0" y="5029200"/>
            <a:ext cx="8915400" cy="1447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Rectangle 5"/>
          <p:cNvSpPr/>
          <p:nvPr/>
        </p:nvSpPr>
        <p:spPr>
          <a:xfrm>
            <a:off x="0" y="1066800"/>
            <a:ext cx="9296400" cy="1524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250" name="Rectangle 2"/>
          <p:cNvSpPr>
            <a:spLocks noGrp="1" noChangeArrowheads="1"/>
          </p:cNvSpPr>
          <p:nvPr>
            <p:ph type="title"/>
          </p:nvPr>
        </p:nvSpPr>
        <p:spPr>
          <a:xfrm>
            <a:off x="533400" y="381000"/>
            <a:ext cx="7772400" cy="609600"/>
          </a:xfrm>
          <a:effectLst>
            <a:outerShdw dist="35921" dir="2700000" algn="ctr" rotWithShape="0">
              <a:schemeClr val="bg2"/>
            </a:outerShdw>
          </a:effectLst>
        </p:spPr>
        <p:txBody>
          <a:bodyPr rtlCol="0">
            <a:normAutofit fontScale="90000"/>
          </a:bodyPr>
          <a:lstStyle/>
          <a:p>
            <a:pPr marL="54864" eaLnBrk="1" fontAlgn="auto" hangingPunct="1">
              <a:spcAft>
                <a:spcPts val="0"/>
              </a:spcAft>
              <a:defRPr/>
            </a:pPr>
            <a:r>
              <a:rPr lang="en-US">
                <a:solidFill>
                  <a:schemeClr val="tx2">
                    <a:tint val="100000"/>
                    <a:shade val="90000"/>
                    <a:satMod val="250000"/>
                    <a:alpha val="100000"/>
                  </a:schemeClr>
                </a:solidFill>
              </a:rPr>
              <a:t>Substrates for the Urea Cycle</a:t>
            </a:r>
          </a:p>
        </p:txBody>
      </p:sp>
      <p:sp>
        <p:nvSpPr>
          <p:cNvPr id="53251" name="Rectangle 3"/>
          <p:cNvSpPr>
            <a:spLocks noGrp="1" noChangeArrowheads="1"/>
          </p:cNvSpPr>
          <p:nvPr>
            <p:ph idx="1"/>
          </p:nvPr>
        </p:nvSpPr>
        <p:spPr>
          <a:xfrm>
            <a:off x="0" y="2667000"/>
            <a:ext cx="9144000" cy="2057400"/>
          </a:xfrm>
        </p:spPr>
        <p:txBody>
          <a:bodyPr rtlCol="0">
            <a:normAutofit lnSpcReduction="10000"/>
          </a:bodyPr>
          <a:lstStyle/>
          <a:p>
            <a:pPr eaLnBrk="1" fontAlgn="auto" hangingPunct="1">
              <a:lnSpc>
                <a:spcPct val="90000"/>
              </a:lnSpc>
              <a:spcAft>
                <a:spcPts val="0"/>
              </a:spcAft>
              <a:buFont typeface="Wingdings 3" charset="2"/>
              <a:buChar char=""/>
              <a:defRPr/>
            </a:pPr>
            <a:r>
              <a:rPr lang="en-US" altLang="en-US" sz="2800">
                <a:solidFill>
                  <a:schemeClr val="tx1">
                    <a:lumMod val="75000"/>
                    <a:lumOff val="25000"/>
                  </a:schemeClr>
                </a:solidFill>
              </a:rPr>
              <a:t>Above, amino groups are transferred to glutamate, from which ammonium is produced, and then used to make </a:t>
            </a:r>
            <a:r>
              <a:rPr lang="en-US" altLang="en-US" sz="2800">
                <a:solidFill>
                  <a:srgbClr val="00FFFF"/>
                </a:solidFill>
              </a:rPr>
              <a:t>carbamoyl phosphate</a:t>
            </a:r>
            <a:r>
              <a:rPr lang="en-US" altLang="en-US" sz="2800">
                <a:solidFill>
                  <a:schemeClr val="tx1">
                    <a:lumMod val="75000"/>
                    <a:lumOff val="25000"/>
                  </a:schemeClr>
                </a:solidFill>
              </a:rPr>
              <a:t>.</a:t>
            </a:r>
          </a:p>
          <a:p>
            <a:pPr eaLnBrk="1" fontAlgn="auto" hangingPunct="1">
              <a:lnSpc>
                <a:spcPct val="90000"/>
              </a:lnSpc>
              <a:spcAft>
                <a:spcPts val="0"/>
              </a:spcAft>
              <a:buFont typeface="Wingdings 3" charset="2"/>
              <a:buChar char=""/>
              <a:defRPr/>
            </a:pPr>
            <a:r>
              <a:rPr lang="en-US" altLang="en-US" sz="2800">
                <a:solidFill>
                  <a:schemeClr val="tx1">
                    <a:lumMod val="75000"/>
                    <a:lumOff val="25000"/>
                  </a:schemeClr>
                </a:solidFill>
              </a:rPr>
              <a:t>Below, amino groups are transferred to produce </a:t>
            </a:r>
            <a:r>
              <a:rPr lang="en-US" altLang="en-US" sz="2800">
                <a:solidFill>
                  <a:srgbClr val="00FFFF"/>
                </a:solidFill>
              </a:rPr>
              <a:t>aspartate</a:t>
            </a:r>
            <a:r>
              <a:rPr lang="en-US" altLang="en-US" sz="2800">
                <a:solidFill>
                  <a:schemeClr val="tx1">
                    <a:lumMod val="75000"/>
                    <a:lumOff val="25000"/>
                  </a:schemeClr>
                </a:solidFill>
              </a:rPr>
              <a:t>.</a:t>
            </a:r>
          </a:p>
          <a:p>
            <a:pPr eaLnBrk="1" fontAlgn="auto" hangingPunct="1">
              <a:lnSpc>
                <a:spcPct val="90000"/>
              </a:lnSpc>
              <a:spcAft>
                <a:spcPts val="0"/>
              </a:spcAft>
              <a:buFontTx/>
              <a:buNone/>
              <a:defRPr/>
            </a:pPr>
            <a:endParaRPr lang="en-US" altLang="en-US" sz="2800">
              <a:solidFill>
                <a:schemeClr val="tx1">
                  <a:lumMod val="75000"/>
                  <a:lumOff val="25000"/>
                </a:schemeClr>
              </a:solidFill>
            </a:endParaRPr>
          </a:p>
        </p:txBody>
      </p:sp>
      <p:graphicFrame>
        <p:nvGraphicFramePr>
          <p:cNvPr id="420868" name="Object 4"/>
          <p:cNvGraphicFramePr>
            <a:graphicFrameLocks noChangeAspect="1"/>
          </p:cNvGraphicFramePr>
          <p:nvPr/>
        </p:nvGraphicFramePr>
        <p:xfrm>
          <a:off x="-85725" y="1266825"/>
          <a:ext cx="9290050" cy="1133475"/>
        </p:xfrm>
        <a:graphic>
          <a:graphicData uri="http://schemas.openxmlformats.org/presentationml/2006/ole">
            <p:oleObj spid="_x0000_s17410" name="ISIS/Draw Sketch" r:id="rId4" imgW="35337750" imgH="4324350" progId="">
              <p:embed/>
            </p:oleObj>
          </a:graphicData>
        </a:graphic>
      </p:graphicFrame>
      <p:graphicFrame>
        <p:nvGraphicFramePr>
          <p:cNvPr id="420869" name="Object 5"/>
          <p:cNvGraphicFramePr>
            <a:graphicFrameLocks noChangeAspect="1"/>
          </p:cNvGraphicFramePr>
          <p:nvPr/>
        </p:nvGraphicFramePr>
        <p:xfrm>
          <a:off x="0" y="5010150"/>
          <a:ext cx="9296400" cy="1619250"/>
        </p:xfrm>
        <a:graphic>
          <a:graphicData uri="http://schemas.openxmlformats.org/presentationml/2006/ole">
            <p:oleObj spid="_x0000_s17411" name="ISIS/Draw Sketch" r:id="rId5" imgW="25955625" imgH="453390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2" fill="hold" grpId="0" nodeType="clickEffect">
                                  <p:stCondLst>
                                    <p:cond delay="0"/>
                                  </p:stCondLst>
                                  <p:childTnLst>
                                    <p:set>
                                      <p:cBhvr>
                                        <p:cTn id="6" dur="1" fill="hold">
                                          <p:stCondLst>
                                            <p:cond delay="0"/>
                                          </p:stCondLst>
                                        </p:cTn>
                                        <p:tgtEl>
                                          <p:spTgt spid="53251">
                                            <p:txEl>
                                              <p:pRg st="0" end="0"/>
                                            </p:txEl>
                                          </p:spTgt>
                                        </p:tgtEl>
                                        <p:attrNameLst>
                                          <p:attrName>style.visibility</p:attrName>
                                        </p:attrNameLst>
                                      </p:cBhvr>
                                      <p:to>
                                        <p:strVal val="visible"/>
                                      </p:to>
                                    </p:set>
                                    <p:anim calcmode="lin" valueType="num">
                                      <p:cBhvr additive="base">
                                        <p:cTn id="7" dur="500" fill="hold"/>
                                        <p:tgtEl>
                                          <p:spTgt spid="53251">
                                            <p:txEl>
                                              <p:pRg st="0" end="0"/>
                                            </p:txEl>
                                          </p:spTgt>
                                        </p:tgtEl>
                                        <p:attrNameLst>
                                          <p:attrName>ppt_x</p:attrName>
                                        </p:attrNameLst>
                                      </p:cBhvr>
                                      <p:tavLst>
                                        <p:tav tm="0">
                                          <p:val>
                                            <p:strVal val="1+#ppt_w/2"/>
                                          </p:val>
                                        </p:tav>
                                        <p:tav tm="100000">
                                          <p:val>
                                            <p:strVal val="#ppt_x"/>
                                          </p:val>
                                        </p:tav>
                                      </p:tavLst>
                                    </p:anim>
                                    <p:anim calcmode="lin" valueType="num">
                                      <p:cBhvr additive="base">
                                        <p:cTn id="8" dur="500" fill="hold"/>
                                        <p:tgtEl>
                                          <p:spTgt spid="5325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2" fill="hold" grpId="0" nodeType="clickEffect">
                                  <p:stCondLst>
                                    <p:cond delay="0"/>
                                  </p:stCondLst>
                                  <p:childTnLst>
                                    <p:set>
                                      <p:cBhvr>
                                        <p:cTn id="12" dur="1" fill="hold">
                                          <p:stCondLst>
                                            <p:cond delay="0"/>
                                          </p:stCondLst>
                                        </p:cTn>
                                        <p:tgtEl>
                                          <p:spTgt spid="53251">
                                            <p:txEl>
                                              <p:pRg st="1" end="1"/>
                                            </p:txEl>
                                          </p:spTgt>
                                        </p:tgtEl>
                                        <p:attrNameLst>
                                          <p:attrName>style.visibility</p:attrName>
                                        </p:attrNameLst>
                                      </p:cBhvr>
                                      <p:to>
                                        <p:strVal val="visible"/>
                                      </p:to>
                                    </p:set>
                                    <p:anim calcmode="lin" valueType="num">
                                      <p:cBhvr additive="base">
                                        <p:cTn id="13" dur="500" fill="hold"/>
                                        <p:tgtEl>
                                          <p:spTgt spid="53251">
                                            <p:txEl>
                                              <p:pRg st="1" end="1"/>
                                            </p:txEl>
                                          </p:spTgt>
                                        </p:tgtEl>
                                        <p:attrNameLst>
                                          <p:attrName>ppt_x</p:attrName>
                                        </p:attrNameLst>
                                      </p:cBhvr>
                                      <p:tavLst>
                                        <p:tav tm="0">
                                          <p:val>
                                            <p:strVal val="1+#ppt_w/2"/>
                                          </p:val>
                                        </p:tav>
                                        <p:tav tm="100000">
                                          <p:val>
                                            <p:strVal val="#ppt_x"/>
                                          </p:val>
                                        </p:tav>
                                      </p:tavLst>
                                    </p:anim>
                                    <p:anim calcmode="lin" valueType="num">
                                      <p:cBhvr additive="base">
                                        <p:cTn id="14" dur="500" fill="hold"/>
                                        <p:tgtEl>
                                          <p:spTgt spid="53251">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251" grpId="0" build="p" autoUpdateAnimBg="0"/>
    </p:bldLst>
  </p:timing>
</p:sld>
</file>

<file path=ppt/slides/slide101.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1202" name="Rectangle 1026"/>
          <p:cNvSpPr>
            <a:spLocks noGrp="1" noChangeArrowheads="1"/>
          </p:cNvSpPr>
          <p:nvPr>
            <p:ph type="title"/>
          </p:nvPr>
        </p:nvSpPr>
        <p:spPr>
          <a:xfrm>
            <a:off x="609600" y="76200"/>
            <a:ext cx="4724400" cy="533400"/>
          </a:xfrm>
          <a:effectLst>
            <a:outerShdw dist="35921" dir="2700000" algn="ctr" rotWithShape="0">
              <a:schemeClr val="bg2"/>
            </a:outerShdw>
          </a:effectLst>
        </p:spPr>
        <p:txBody>
          <a:bodyPr rtlCol="0">
            <a:normAutofit fontScale="90000"/>
          </a:bodyPr>
          <a:lstStyle/>
          <a:p>
            <a:pPr marL="54864" eaLnBrk="1" fontAlgn="auto" hangingPunct="1">
              <a:spcAft>
                <a:spcPts val="0"/>
              </a:spcAft>
              <a:defRPr/>
            </a:pPr>
            <a:r>
              <a:rPr lang="en-US">
                <a:solidFill>
                  <a:schemeClr val="tx2">
                    <a:tint val="100000"/>
                    <a:shade val="90000"/>
                    <a:satMod val="250000"/>
                    <a:alpha val="100000"/>
                  </a:schemeClr>
                </a:solidFill>
              </a:rPr>
              <a:t>Urea Cycle</a:t>
            </a:r>
          </a:p>
        </p:txBody>
      </p:sp>
      <p:sp>
        <p:nvSpPr>
          <p:cNvPr id="51203" name="Rectangle 1027"/>
          <p:cNvSpPr>
            <a:spLocks noGrp="1"/>
          </p:cNvSpPr>
          <p:nvPr>
            <p:ph idx="1"/>
          </p:nvPr>
        </p:nvSpPr>
        <p:spPr>
          <a:xfrm>
            <a:off x="6172200" y="304800"/>
            <a:ext cx="2971800" cy="6248400"/>
          </a:xfrm>
        </p:spPr>
        <p:txBody>
          <a:bodyPr/>
          <a:lstStyle/>
          <a:p>
            <a:pPr eaLnBrk="1" hangingPunct="1"/>
            <a:r>
              <a:rPr lang="en-US" altLang="en-US" sz="2800" smtClean="0"/>
              <a:t>Aspartate and carbamoyl phosphate each deliver an amino group to the cycle.</a:t>
            </a:r>
          </a:p>
          <a:p>
            <a:pPr eaLnBrk="1" hangingPunct="1"/>
            <a:r>
              <a:rPr lang="en-US" altLang="en-US" sz="2800" smtClean="0"/>
              <a:t>The carbamoyl phosphate production and condensation occur in the mitochondrial matrix.</a:t>
            </a:r>
          </a:p>
        </p:txBody>
      </p:sp>
      <p:pic>
        <p:nvPicPr>
          <p:cNvPr id="422916" name="Picture 1032"/>
          <p:cNvPicPr>
            <a:picLocks noChangeAspect="1" noChangeArrowheads="1"/>
          </p:cNvPicPr>
          <p:nvPr/>
        </p:nvPicPr>
        <p:blipFill>
          <a:blip r:embed="rId3" cstate="print"/>
          <a:srcRect/>
          <a:stretch>
            <a:fillRect/>
          </a:stretch>
        </p:blipFill>
        <p:spPr bwMode="auto">
          <a:xfrm>
            <a:off x="76200" y="717550"/>
            <a:ext cx="6096000" cy="5665788"/>
          </a:xfrm>
          <a:prstGeom prst="rect">
            <a:avLst/>
          </a:prstGeom>
          <a:noFill/>
          <a:ln w="9525">
            <a:noFill/>
            <a:miter lim="800000"/>
            <a:headEnd/>
            <a:tailEnd/>
          </a:ln>
        </p:spPr>
      </p:pic>
      <p:sp>
        <p:nvSpPr>
          <p:cNvPr id="422917" name="Text Box 1033"/>
          <p:cNvSpPr txBox="1">
            <a:spLocks noChangeArrowheads="1"/>
          </p:cNvSpPr>
          <p:nvPr/>
        </p:nvSpPr>
        <p:spPr bwMode="auto">
          <a:xfrm>
            <a:off x="365125" y="5775325"/>
            <a:ext cx="1220788" cy="396875"/>
          </a:xfrm>
          <a:prstGeom prst="rect">
            <a:avLst/>
          </a:prstGeom>
          <a:noFill/>
          <a:ln w="12700">
            <a:noFill/>
            <a:miter lim="800000"/>
            <a:headEnd/>
            <a:tailEnd/>
          </a:ln>
        </p:spPr>
        <p:txBody>
          <a:bodyPr wrap="none">
            <a:spAutoFit/>
          </a:bodyPr>
          <a:lstStyle/>
          <a:p>
            <a:pPr eaLnBrk="0" fontAlgn="base" hangingPunct="0">
              <a:spcBef>
                <a:spcPct val="0"/>
              </a:spcBef>
              <a:spcAft>
                <a:spcPct val="0"/>
              </a:spcAft>
            </a:pPr>
            <a:r>
              <a:rPr lang="en-US" altLang="en-US" sz="2000">
                <a:solidFill>
                  <a:srgbClr val="000000"/>
                </a:solidFill>
                <a:latin typeface="Times New Roman" pitchFamily="18" charset="0"/>
                <a:cs typeface="Arial" pitchFamily="34" charset="0"/>
              </a:rPr>
              <a:t>Fig. 23.16</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 presetClass="entr" presetSubtype="16" fill="hold" grpId="0" nodeType="clickEffect">
                                  <p:stCondLst>
                                    <p:cond delay="0"/>
                                  </p:stCondLst>
                                  <p:childTnLst>
                                    <p:set>
                                      <p:cBhvr>
                                        <p:cTn id="6" dur="1" fill="hold">
                                          <p:stCondLst>
                                            <p:cond delay="0"/>
                                          </p:stCondLst>
                                        </p:cTn>
                                        <p:tgtEl>
                                          <p:spTgt spid="51203">
                                            <p:txEl>
                                              <p:pRg st="0" end="0"/>
                                            </p:txEl>
                                          </p:spTgt>
                                        </p:tgtEl>
                                        <p:attrNameLst>
                                          <p:attrName>style.visibility</p:attrName>
                                        </p:attrNameLst>
                                      </p:cBhvr>
                                      <p:to>
                                        <p:strVal val="visible"/>
                                      </p:to>
                                    </p:set>
                                    <p:animEffect transition="in" filter="box(in)">
                                      <p:cBhvr>
                                        <p:cTn id="7" dur="500"/>
                                        <p:tgtEl>
                                          <p:spTgt spid="51203">
                                            <p:txEl>
                                              <p:pRg st="0" end="0"/>
                                            </p:txEl>
                                          </p:spTgt>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4" presetClass="entr" presetSubtype="16" fill="hold" grpId="0" nodeType="clickEffect">
                                  <p:stCondLst>
                                    <p:cond delay="0"/>
                                  </p:stCondLst>
                                  <p:childTnLst>
                                    <p:set>
                                      <p:cBhvr>
                                        <p:cTn id="11" dur="1" fill="hold">
                                          <p:stCondLst>
                                            <p:cond delay="0"/>
                                          </p:stCondLst>
                                        </p:cTn>
                                        <p:tgtEl>
                                          <p:spTgt spid="51203">
                                            <p:txEl>
                                              <p:pRg st="1" end="1"/>
                                            </p:txEl>
                                          </p:spTgt>
                                        </p:tgtEl>
                                        <p:attrNameLst>
                                          <p:attrName>style.visibility</p:attrName>
                                        </p:attrNameLst>
                                      </p:cBhvr>
                                      <p:to>
                                        <p:strVal val="visible"/>
                                      </p:to>
                                    </p:set>
                                    <p:animEffect transition="in" filter="box(in)">
                                      <p:cBhvr>
                                        <p:cTn id="12" dur="500"/>
                                        <p:tgtEl>
                                          <p:spTgt spid="5120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1203" grpId="0" build="p" autoUpdateAnimBg="0"/>
    </p:bldLst>
  </p:timing>
</p:sld>
</file>

<file path=ppt/slides/slide102.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Rectangle 4"/>
          <p:cNvSpPr/>
          <p:nvPr/>
        </p:nvSpPr>
        <p:spPr>
          <a:xfrm>
            <a:off x="914400" y="685800"/>
            <a:ext cx="7391400" cy="2971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218" name="Rectangle 2"/>
          <p:cNvSpPr>
            <a:spLocks noGrp="1" noChangeArrowheads="1"/>
          </p:cNvSpPr>
          <p:nvPr>
            <p:ph type="title"/>
          </p:nvPr>
        </p:nvSpPr>
        <p:spPr>
          <a:xfrm>
            <a:off x="0" y="0"/>
            <a:ext cx="9144000" cy="533400"/>
          </a:xfrm>
          <a:effectLst>
            <a:outerShdw dist="35921" dir="2700000" algn="ctr" rotWithShape="0">
              <a:schemeClr val="bg2"/>
            </a:outerShdw>
          </a:effectLst>
        </p:spPr>
        <p:txBody>
          <a:bodyPr lIns="90488" tIns="44450" rIns="90488" bIns="44450" rtlCol="0">
            <a:normAutofit fontScale="90000"/>
          </a:bodyPr>
          <a:lstStyle/>
          <a:p>
            <a:pPr marL="54864" eaLnBrk="1" fontAlgn="auto" hangingPunct="1">
              <a:spcAft>
                <a:spcPts val="0"/>
              </a:spcAft>
              <a:defRPr/>
            </a:pPr>
            <a:r>
              <a:rPr lang="en-US" sz="3200">
                <a:solidFill>
                  <a:schemeClr val="tx2">
                    <a:tint val="100000"/>
                    <a:shade val="90000"/>
                    <a:satMod val="250000"/>
                    <a:alpha val="100000"/>
                  </a:schemeClr>
                </a:solidFill>
              </a:rPr>
              <a:t>NH</a:t>
            </a:r>
            <a:r>
              <a:rPr lang="en-US" sz="3200" baseline="-25000">
                <a:solidFill>
                  <a:schemeClr val="tx2">
                    <a:tint val="100000"/>
                    <a:shade val="90000"/>
                    <a:satMod val="250000"/>
                    <a:alpha val="100000"/>
                  </a:schemeClr>
                </a:solidFill>
              </a:rPr>
              <a:t>4</a:t>
            </a:r>
            <a:r>
              <a:rPr lang="en-US" sz="3200" baseline="30000">
                <a:solidFill>
                  <a:schemeClr val="tx2">
                    <a:tint val="100000"/>
                    <a:shade val="90000"/>
                    <a:satMod val="250000"/>
                    <a:alpha val="100000"/>
                  </a:schemeClr>
                </a:solidFill>
              </a:rPr>
              <a:t>+</a:t>
            </a:r>
            <a:r>
              <a:rPr lang="en-US" sz="3200">
                <a:solidFill>
                  <a:schemeClr val="tx2">
                    <a:tint val="100000"/>
                    <a:shade val="90000"/>
                    <a:satMod val="250000"/>
                    <a:alpha val="100000"/>
                  </a:schemeClr>
                </a:solidFill>
              </a:rPr>
              <a:t> from Oxidative Deamination of Glutamate</a:t>
            </a:r>
          </a:p>
        </p:txBody>
      </p:sp>
      <p:sp>
        <p:nvSpPr>
          <p:cNvPr id="9219" name="Rectangle 3"/>
          <p:cNvSpPr>
            <a:spLocks noGrp="1" noChangeArrowheads="1"/>
          </p:cNvSpPr>
          <p:nvPr>
            <p:ph idx="1"/>
          </p:nvPr>
        </p:nvSpPr>
        <p:spPr>
          <a:xfrm>
            <a:off x="304800" y="3733800"/>
            <a:ext cx="8610600" cy="2743200"/>
          </a:xfrm>
        </p:spPr>
        <p:txBody>
          <a:bodyPr lIns="90488" tIns="44450" rIns="90488" bIns="44450" rtlCol="0">
            <a:normAutofit lnSpcReduction="10000"/>
          </a:bodyPr>
          <a:lstStyle/>
          <a:p>
            <a:pPr eaLnBrk="1" fontAlgn="auto" hangingPunct="1">
              <a:lnSpc>
                <a:spcPct val="90000"/>
              </a:lnSpc>
              <a:spcAft>
                <a:spcPts val="0"/>
              </a:spcAft>
              <a:buFont typeface="Wingdings 3" charset="2"/>
              <a:buChar char=""/>
              <a:defRPr/>
            </a:pPr>
            <a:r>
              <a:rPr lang="en-US" altLang="en-US" sz="2400">
                <a:solidFill>
                  <a:schemeClr val="tx1">
                    <a:lumMod val="75000"/>
                    <a:lumOff val="25000"/>
                  </a:schemeClr>
                </a:solidFill>
              </a:rPr>
              <a:t>Hexameric glutamate dehydrogenase is controlled allosterically.</a:t>
            </a:r>
          </a:p>
          <a:p>
            <a:pPr lvl="1" eaLnBrk="1" fontAlgn="auto" hangingPunct="1">
              <a:lnSpc>
                <a:spcPct val="90000"/>
              </a:lnSpc>
              <a:spcAft>
                <a:spcPts val="0"/>
              </a:spcAft>
              <a:buFont typeface="Wingdings 3" charset="2"/>
              <a:buChar char=""/>
              <a:defRPr/>
            </a:pPr>
            <a:r>
              <a:rPr lang="en-US" altLang="en-US" sz="2400">
                <a:solidFill>
                  <a:schemeClr val="tx1">
                    <a:lumMod val="75000"/>
                    <a:lumOff val="25000"/>
                  </a:schemeClr>
                </a:solidFill>
              </a:rPr>
              <a:t>High energy levels inhibit (ATP and GTP).</a:t>
            </a:r>
          </a:p>
          <a:p>
            <a:pPr lvl="1" eaLnBrk="1" fontAlgn="auto" hangingPunct="1">
              <a:lnSpc>
                <a:spcPct val="90000"/>
              </a:lnSpc>
              <a:spcAft>
                <a:spcPts val="0"/>
              </a:spcAft>
              <a:buFont typeface="Wingdings 3" charset="2"/>
              <a:buChar char=""/>
              <a:defRPr/>
            </a:pPr>
            <a:r>
              <a:rPr lang="en-US" altLang="en-US" sz="2400">
                <a:solidFill>
                  <a:schemeClr val="tx1">
                    <a:lumMod val="75000"/>
                    <a:lumOff val="25000"/>
                  </a:schemeClr>
                </a:solidFill>
              </a:rPr>
              <a:t>Low energy levels activate (ADP and GDP).</a:t>
            </a:r>
          </a:p>
          <a:p>
            <a:pPr eaLnBrk="1" fontAlgn="auto" hangingPunct="1">
              <a:lnSpc>
                <a:spcPct val="90000"/>
              </a:lnSpc>
              <a:spcAft>
                <a:spcPts val="0"/>
              </a:spcAft>
              <a:buFont typeface="Wingdings 3" charset="2"/>
              <a:buChar char=""/>
              <a:defRPr/>
            </a:pPr>
            <a:r>
              <a:rPr lang="en-US" altLang="en-US" sz="2400">
                <a:solidFill>
                  <a:schemeClr val="tx1">
                    <a:lumMod val="75000"/>
                    <a:lumOff val="25000"/>
                  </a:schemeClr>
                </a:solidFill>
              </a:rPr>
              <a:t>NADP</a:t>
            </a:r>
            <a:r>
              <a:rPr lang="en-US" altLang="en-US" baseline="30000">
                <a:solidFill>
                  <a:schemeClr val="tx1">
                    <a:lumMod val="75000"/>
                    <a:lumOff val="25000"/>
                  </a:schemeClr>
                </a:solidFill>
              </a:rPr>
              <a:t>+</a:t>
            </a:r>
            <a:r>
              <a:rPr lang="en-US" altLang="en-US" sz="2400">
                <a:solidFill>
                  <a:schemeClr val="tx1">
                    <a:lumMod val="75000"/>
                    <a:lumOff val="25000"/>
                  </a:schemeClr>
                </a:solidFill>
              </a:rPr>
              <a:t> can replace NAD</a:t>
            </a:r>
            <a:r>
              <a:rPr lang="en-US" altLang="en-US" baseline="30000">
                <a:solidFill>
                  <a:schemeClr val="tx1">
                    <a:lumMod val="75000"/>
                    <a:lumOff val="25000"/>
                  </a:schemeClr>
                </a:solidFill>
              </a:rPr>
              <a:t>+</a:t>
            </a:r>
            <a:r>
              <a:rPr lang="en-US" altLang="en-US" sz="2400">
                <a:solidFill>
                  <a:schemeClr val="tx1">
                    <a:lumMod val="75000"/>
                    <a:lumOff val="25000"/>
                  </a:schemeClr>
                </a:solidFill>
              </a:rPr>
              <a:t>.</a:t>
            </a:r>
          </a:p>
          <a:p>
            <a:pPr eaLnBrk="1" fontAlgn="auto" hangingPunct="1">
              <a:lnSpc>
                <a:spcPct val="90000"/>
              </a:lnSpc>
              <a:spcAft>
                <a:spcPts val="0"/>
              </a:spcAft>
              <a:buFont typeface="Wingdings 3" charset="2"/>
              <a:buChar char=""/>
              <a:defRPr/>
            </a:pPr>
            <a:r>
              <a:rPr lang="en-US" altLang="en-US" sz="2400">
                <a:solidFill>
                  <a:schemeClr val="tx1">
                    <a:lumMod val="75000"/>
                    <a:lumOff val="25000"/>
                  </a:schemeClr>
                </a:solidFill>
              </a:rPr>
              <a:t>NH</a:t>
            </a:r>
            <a:r>
              <a:rPr lang="en-US" altLang="en-US" sz="2900" baseline="-25000">
                <a:solidFill>
                  <a:schemeClr val="tx1">
                    <a:lumMod val="75000"/>
                    <a:lumOff val="25000"/>
                  </a:schemeClr>
                </a:solidFill>
              </a:rPr>
              <a:t>4</a:t>
            </a:r>
            <a:r>
              <a:rPr lang="en-US" altLang="en-US" baseline="30000">
                <a:solidFill>
                  <a:schemeClr val="tx1">
                    <a:lumMod val="75000"/>
                    <a:lumOff val="25000"/>
                  </a:schemeClr>
                </a:solidFill>
              </a:rPr>
              <a:t>+</a:t>
            </a:r>
            <a:r>
              <a:rPr lang="en-US" altLang="en-US" sz="2400">
                <a:solidFill>
                  <a:schemeClr val="tx1">
                    <a:lumMod val="75000"/>
                    <a:lumOff val="25000"/>
                  </a:schemeClr>
                </a:solidFill>
              </a:rPr>
              <a:t> , which is toxic, is produced in the mitochondria and used to make carbamoyl phosphate.</a:t>
            </a:r>
          </a:p>
          <a:p>
            <a:pPr eaLnBrk="1" fontAlgn="auto" hangingPunct="1">
              <a:lnSpc>
                <a:spcPct val="90000"/>
              </a:lnSpc>
              <a:spcAft>
                <a:spcPts val="0"/>
              </a:spcAft>
              <a:buFont typeface="Wingdings 3" charset="2"/>
              <a:buChar char=""/>
              <a:defRPr/>
            </a:pPr>
            <a:endParaRPr lang="en-US" altLang="en-US" sz="2400">
              <a:solidFill>
                <a:schemeClr val="tx1">
                  <a:lumMod val="75000"/>
                  <a:lumOff val="25000"/>
                </a:schemeClr>
              </a:solidFill>
            </a:endParaRPr>
          </a:p>
        </p:txBody>
      </p:sp>
      <p:graphicFrame>
        <p:nvGraphicFramePr>
          <p:cNvPr id="424964" name="Object 4">
            <a:hlinkClick r:id="" action="ppaction://ole?verb=0"/>
          </p:cNvPr>
          <p:cNvGraphicFramePr>
            <a:graphicFrameLocks/>
          </p:cNvGraphicFramePr>
          <p:nvPr/>
        </p:nvGraphicFramePr>
        <p:xfrm>
          <a:off x="912813" y="693738"/>
          <a:ext cx="7394575" cy="2973387"/>
        </p:xfrm>
        <a:graphic>
          <a:graphicData uri="http://schemas.openxmlformats.org/presentationml/2006/ole">
            <p:oleObj spid="_x0000_s18434" name="ISIS/Draw Sketch" r:id="rId4" imgW="25346025" imgH="10248900" progId="">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9219">
                                            <p:txEl>
                                              <p:pRg st="0" end="0"/>
                                            </p:txEl>
                                          </p:spTgt>
                                        </p:tgtEl>
                                        <p:attrNameLst>
                                          <p:attrName>style.visibility</p:attrName>
                                        </p:attrNameLst>
                                      </p:cBhvr>
                                      <p:to>
                                        <p:strVal val="visible"/>
                                      </p:to>
                                    </p:set>
                                    <p:anim calcmode="lin" valueType="num">
                                      <p:cBhvr additive="base">
                                        <p:cTn id="7" dur="500" fill="hold"/>
                                        <p:tgtEl>
                                          <p:spTgt spid="9219">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9219">
                                            <p:txEl>
                                              <p:pRg st="0" end="0"/>
                                            </p:txEl>
                                          </p:spTgt>
                                        </p:tgtEl>
                                        <p:attrNameLst>
                                          <p:attrName>ppt_y</p:attrName>
                                        </p:attrNameLst>
                                      </p:cBhvr>
                                      <p:tavLst>
                                        <p:tav tm="0">
                                          <p:val>
                                            <p:strVal val="#ppt_y"/>
                                          </p:val>
                                        </p:tav>
                                        <p:tav tm="100000">
                                          <p:val>
                                            <p:strVal val="#ppt_y"/>
                                          </p:val>
                                        </p:tav>
                                      </p:tavLst>
                                    </p:anim>
                                  </p:childTnLst>
                                </p:cTn>
                              </p:par>
                              <p:par>
                                <p:cTn id="9" presetID="2" presetClass="entr" presetSubtype="8" fill="hold" grpId="0" nodeType="withEffect">
                                  <p:stCondLst>
                                    <p:cond delay="0"/>
                                  </p:stCondLst>
                                  <p:childTnLst>
                                    <p:set>
                                      <p:cBhvr>
                                        <p:cTn id="10" dur="1" fill="hold">
                                          <p:stCondLst>
                                            <p:cond delay="0"/>
                                          </p:stCondLst>
                                        </p:cTn>
                                        <p:tgtEl>
                                          <p:spTgt spid="9219">
                                            <p:txEl>
                                              <p:pRg st="1" end="1"/>
                                            </p:txEl>
                                          </p:spTgt>
                                        </p:tgtEl>
                                        <p:attrNameLst>
                                          <p:attrName>style.visibility</p:attrName>
                                        </p:attrNameLst>
                                      </p:cBhvr>
                                      <p:to>
                                        <p:strVal val="visible"/>
                                      </p:to>
                                    </p:set>
                                    <p:anim calcmode="lin" valueType="num">
                                      <p:cBhvr additive="base">
                                        <p:cTn id="11" dur="500" fill="hold"/>
                                        <p:tgtEl>
                                          <p:spTgt spid="9219">
                                            <p:txEl>
                                              <p:pRg st="1" end="1"/>
                                            </p:txEl>
                                          </p:spTgt>
                                        </p:tgtEl>
                                        <p:attrNameLst>
                                          <p:attrName>ppt_x</p:attrName>
                                        </p:attrNameLst>
                                      </p:cBhvr>
                                      <p:tavLst>
                                        <p:tav tm="0">
                                          <p:val>
                                            <p:strVal val="0-#ppt_w/2"/>
                                          </p:val>
                                        </p:tav>
                                        <p:tav tm="100000">
                                          <p:val>
                                            <p:strVal val="#ppt_x"/>
                                          </p:val>
                                        </p:tav>
                                      </p:tavLst>
                                    </p:anim>
                                    <p:anim calcmode="lin" valueType="num">
                                      <p:cBhvr additive="base">
                                        <p:cTn id="12" dur="500" fill="hold"/>
                                        <p:tgtEl>
                                          <p:spTgt spid="9219">
                                            <p:txEl>
                                              <p:pRg st="1" end="1"/>
                                            </p:txEl>
                                          </p:spTgt>
                                        </p:tgtEl>
                                        <p:attrNameLst>
                                          <p:attrName>ppt_y</p:attrName>
                                        </p:attrNameLst>
                                      </p:cBhvr>
                                      <p:tavLst>
                                        <p:tav tm="0">
                                          <p:val>
                                            <p:strVal val="#ppt_y"/>
                                          </p:val>
                                        </p:tav>
                                        <p:tav tm="100000">
                                          <p:val>
                                            <p:strVal val="#ppt_y"/>
                                          </p:val>
                                        </p:tav>
                                      </p:tavLst>
                                    </p:anim>
                                  </p:childTnLst>
                                </p:cTn>
                              </p:par>
                              <p:par>
                                <p:cTn id="13" presetID="2" presetClass="entr" presetSubtype="8" fill="hold" grpId="0" nodeType="withEffect">
                                  <p:stCondLst>
                                    <p:cond delay="0"/>
                                  </p:stCondLst>
                                  <p:childTnLst>
                                    <p:set>
                                      <p:cBhvr>
                                        <p:cTn id="14" dur="1" fill="hold">
                                          <p:stCondLst>
                                            <p:cond delay="0"/>
                                          </p:stCondLst>
                                        </p:cTn>
                                        <p:tgtEl>
                                          <p:spTgt spid="9219">
                                            <p:txEl>
                                              <p:pRg st="2" end="2"/>
                                            </p:txEl>
                                          </p:spTgt>
                                        </p:tgtEl>
                                        <p:attrNameLst>
                                          <p:attrName>style.visibility</p:attrName>
                                        </p:attrNameLst>
                                      </p:cBhvr>
                                      <p:to>
                                        <p:strVal val="visible"/>
                                      </p:to>
                                    </p:set>
                                    <p:anim calcmode="lin" valueType="num">
                                      <p:cBhvr additive="base">
                                        <p:cTn id="15" dur="500" fill="hold"/>
                                        <p:tgtEl>
                                          <p:spTgt spid="9219">
                                            <p:txEl>
                                              <p:pRg st="2" end="2"/>
                                            </p:txEl>
                                          </p:spTgt>
                                        </p:tgtEl>
                                        <p:attrNameLst>
                                          <p:attrName>ppt_x</p:attrName>
                                        </p:attrNameLst>
                                      </p:cBhvr>
                                      <p:tavLst>
                                        <p:tav tm="0">
                                          <p:val>
                                            <p:strVal val="0-#ppt_w/2"/>
                                          </p:val>
                                        </p:tav>
                                        <p:tav tm="100000">
                                          <p:val>
                                            <p:strVal val="#ppt_x"/>
                                          </p:val>
                                        </p:tav>
                                      </p:tavLst>
                                    </p:anim>
                                    <p:anim calcmode="lin" valueType="num">
                                      <p:cBhvr additive="base">
                                        <p:cTn id="16" dur="500" fill="hold"/>
                                        <p:tgtEl>
                                          <p:spTgt spid="9219">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17" fill="hold" nodeType="clickPar">
                      <p:stCondLst>
                        <p:cond delay="indefinite"/>
                      </p:stCondLst>
                      <p:childTnLst>
                        <p:par>
                          <p:cTn id="18" fill="hold" nodeType="withGroup">
                            <p:stCondLst>
                              <p:cond delay="0"/>
                            </p:stCondLst>
                            <p:childTnLst>
                              <p:par>
                                <p:cTn id="19" presetID="2" presetClass="entr" presetSubtype="8" fill="hold" grpId="0" nodeType="clickEffect">
                                  <p:stCondLst>
                                    <p:cond delay="0"/>
                                  </p:stCondLst>
                                  <p:childTnLst>
                                    <p:set>
                                      <p:cBhvr>
                                        <p:cTn id="20" dur="1" fill="hold">
                                          <p:stCondLst>
                                            <p:cond delay="0"/>
                                          </p:stCondLst>
                                        </p:cTn>
                                        <p:tgtEl>
                                          <p:spTgt spid="9219">
                                            <p:txEl>
                                              <p:pRg st="3" end="3"/>
                                            </p:txEl>
                                          </p:spTgt>
                                        </p:tgtEl>
                                        <p:attrNameLst>
                                          <p:attrName>style.visibility</p:attrName>
                                        </p:attrNameLst>
                                      </p:cBhvr>
                                      <p:to>
                                        <p:strVal val="visible"/>
                                      </p:to>
                                    </p:set>
                                    <p:anim calcmode="lin" valueType="num">
                                      <p:cBhvr additive="base">
                                        <p:cTn id="21" dur="500" fill="hold"/>
                                        <p:tgtEl>
                                          <p:spTgt spid="9219">
                                            <p:txEl>
                                              <p:pRg st="3" end="3"/>
                                            </p:txEl>
                                          </p:spTgt>
                                        </p:tgtEl>
                                        <p:attrNameLst>
                                          <p:attrName>ppt_x</p:attrName>
                                        </p:attrNameLst>
                                      </p:cBhvr>
                                      <p:tavLst>
                                        <p:tav tm="0">
                                          <p:val>
                                            <p:strVal val="0-#ppt_w/2"/>
                                          </p:val>
                                        </p:tav>
                                        <p:tav tm="100000">
                                          <p:val>
                                            <p:strVal val="#ppt_x"/>
                                          </p:val>
                                        </p:tav>
                                      </p:tavLst>
                                    </p:anim>
                                    <p:anim calcmode="lin" valueType="num">
                                      <p:cBhvr additive="base">
                                        <p:cTn id="22" dur="500" fill="hold"/>
                                        <p:tgtEl>
                                          <p:spTgt spid="9219">
                                            <p:txEl>
                                              <p:pRg st="3" end="3"/>
                                            </p:txEl>
                                          </p:spTgt>
                                        </p:tgtEl>
                                        <p:attrNameLst>
                                          <p:attrName>ppt_y</p:attrName>
                                        </p:attrNameLst>
                                      </p:cBhvr>
                                      <p:tavLst>
                                        <p:tav tm="0">
                                          <p:val>
                                            <p:strVal val="#ppt_y"/>
                                          </p:val>
                                        </p:tav>
                                        <p:tav tm="100000">
                                          <p:val>
                                            <p:strVal val="#ppt_y"/>
                                          </p:val>
                                        </p:tav>
                                      </p:tavLst>
                                    </p:anim>
                                  </p:childTnLst>
                                </p:cTn>
                              </p:par>
                            </p:childTnLst>
                          </p:cTn>
                        </p:par>
                      </p:childTnLst>
                    </p:cTn>
                  </p:par>
                  <p:par>
                    <p:cTn id="23" fill="hold" nodeType="clickPar">
                      <p:stCondLst>
                        <p:cond delay="indefinite"/>
                      </p:stCondLst>
                      <p:childTnLst>
                        <p:par>
                          <p:cTn id="24" fill="hold" nodeType="withGroup">
                            <p:stCondLst>
                              <p:cond delay="0"/>
                            </p:stCondLst>
                            <p:childTnLst>
                              <p:par>
                                <p:cTn id="25" presetID="2" presetClass="entr" presetSubtype="8" fill="hold" grpId="0" nodeType="clickEffect">
                                  <p:stCondLst>
                                    <p:cond delay="0"/>
                                  </p:stCondLst>
                                  <p:childTnLst>
                                    <p:set>
                                      <p:cBhvr>
                                        <p:cTn id="26" dur="1" fill="hold">
                                          <p:stCondLst>
                                            <p:cond delay="0"/>
                                          </p:stCondLst>
                                        </p:cTn>
                                        <p:tgtEl>
                                          <p:spTgt spid="9219">
                                            <p:txEl>
                                              <p:pRg st="4" end="4"/>
                                            </p:txEl>
                                          </p:spTgt>
                                        </p:tgtEl>
                                        <p:attrNameLst>
                                          <p:attrName>style.visibility</p:attrName>
                                        </p:attrNameLst>
                                      </p:cBhvr>
                                      <p:to>
                                        <p:strVal val="visible"/>
                                      </p:to>
                                    </p:set>
                                    <p:anim calcmode="lin" valueType="num">
                                      <p:cBhvr additive="base">
                                        <p:cTn id="27" dur="500" fill="hold"/>
                                        <p:tgtEl>
                                          <p:spTgt spid="9219">
                                            <p:txEl>
                                              <p:pRg st="4" end="4"/>
                                            </p:txEl>
                                          </p:spTgt>
                                        </p:tgtEl>
                                        <p:attrNameLst>
                                          <p:attrName>ppt_x</p:attrName>
                                        </p:attrNameLst>
                                      </p:cBhvr>
                                      <p:tavLst>
                                        <p:tav tm="0">
                                          <p:val>
                                            <p:strVal val="0-#ppt_w/2"/>
                                          </p:val>
                                        </p:tav>
                                        <p:tav tm="100000">
                                          <p:val>
                                            <p:strVal val="#ppt_x"/>
                                          </p:val>
                                        </p:tav>
                                      </p:tavLst>
                                    </p:anim>
                                    <p:anim calcmode="lin" valueType="num">
                                      <p:cBhvr additive="base">
                                        <p:cTn id="28" dur="500" fill="hold"/>
                                        <p:tgtEl>
                                          <p:spTgt spid="9219">
                                            <p:txEl>
                                              <p:pRg st="4" end="4"/>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9" grpId="0" build="p" autoUpdateAnimBg="0"/>
    </p:bldLst>
  </p:timing>
</p:sld>
</file>

<file path=ppt/slides/slide10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10242" name="Rectangle 2"/>
          <p:cNvSpPr>
            <a:spLocks noGrp="1" noChangeArrowheads="1"/>
          </p:cNvSpPr>
          <p:nvPr>
            <p:ph type="title"/>
          </p:nvPr>
        </p:nvSpPr>
        <p:spPr>
          <a:xfrm>
            <a:off x="609600" y="228600"/>
            <a:ext cx="7848600" cy="457200"/>
          </a:xfrm>
          <a:effectLst>
            <a:outerShdw dist="35921" dir="2700000" algn="ctr" rotWithShape="0">
              <a:schemeClr val="bg2"/>
            </a:outerShdw>
          </a:effectLst>
        </p:spPr>
        <p:txBody>
          <a:bodyPr lIns="90488" tIns="44450" rIns="90488" bIns="44450" rtlCol="0">
            <a:normAutofit fontScale="90000"/>
          </a:bodyPr>
          <a:lstStyle/>
          <a:p>
            <a:pPr marL="54864" eaLnBrk="1" fontAlgn="auto" hangingPunct="1">
              <a:spcAft>
                <a:spcPts val="0"/>
              </a:spcAft>
              <a:defRPr/>
            </a:pPr>
            <a:r>
              <a:rPr lang="en-US" sz="4000">
                <a:solidFill>
                  <a:schemeClr val="tx2">
                    <a:tint val="100000"/>
                    <a:shade val="90000"/>
                    <a:satMod val="250000"/>
                    <a:alpha val="100000"/>
                  </a:schemeClr>
                </a:solidFill>
              </a:rPr>
              <a:t>Carbamoyl Phosphate Synthesis</a:t>
            </a:r>
          </a:p>
        </p:txBody>
      </p:sp>
      <p:sp>
        <p:nvSpPr>
          <p:cNvPr id="10243" name="Rectangle 3"/>
          <p:cNvSpPr>
            <a:spLocks noGrp="1" noChangeArrowheads="1"/>
          </p:cNvSpPr>
          <p:nvPr>
            <p:ph idx="1"/>
          </p:nvPr>
        </p:nvSpPr>
        <p:spPr>
          <a:xfrm>
            <a:off x="457200" y="4876800"/>
            <a:ext cx="8686800" cy="1981200"/>
          </a:xfrm>
        </p:spPr>
        <p:txBody>
          <a:bodyPr lIns="90488" tIns="44450" rIns="90488" bIns="44450" rtlCol="0">
            <a:normAutofit lnSpcReduction="10000"/>
          </a:bodyPr>
          <a:lstStyle/>
          <a:p>
            <a:pPr eaLnBrk="1" fontAlgn="auto" hangingPunct="1">
              <a:lnSpc>
                <a:spcPct val="90000"/>
              </a:lnSpc>
              <a:spcBef>
                <a:spcPts val="0"/>
              </a:spcBef>
              <a:spcAft>
                <a:spcPts val="0"/>
              </a:spcAft>
              <a:buFont typeface="Wingdings 2"/>
              <a:buChar char=""/>
              <a:defRPr/>
            </a:pPr>
            <a:r>
              <a:rPr lang="en-US" sz="2400">
                <a:solidFill>
                  <a:schemeClr val="tx1">
                    <a:lumMod val="75000"/>
                    <a:lumOff val="25000"/>
                  </a:schemeClr>
                </a:solidFill>
              </a:rPr>
              <a:t>Carbamoyl phosphate synthetase is in mitochondrial matrix.</a:t>
            </a:r>
          </a:p>
          <a:p>
            <a:pPr eaLnBrk="1" fontAlgn="auto" hangingPunct="1">
              <a:lnSpc>
                <a:spcPct val="90000"/>
              </a:lnSpc>
              <a:spcBef>
                <a:spcPts val="0"/>
              </a:spcBef>
              <a:spcAft>
                <a:spcPts val="0"/>
              </a:spcAft>
              <a:buFont typeface="Wingdings 2"/>
              <a:buChar char=""/>
              <a:defRPr/>
            </a:pPr>
            <a:r>
              <a:rPr lang="en-US" sz="2400">
                <a:solidFill>
                  <a:schemeClr val="tx1">
                    <a:lumMod val="75000"/>
                    <a:lumOff val="25000"/>
                  </a:schemeClr>
                </a:solidFill>
              </a:rPr>
              <a:t>NH</a:t>
            </a:r>
            <a:r>
              <a:rPr lang="en-US" sz="2400" baseline="-25000">
                <a:solidFill>
                  <a:schemeClr val="tx1">
                    <a:lumMod val="75000"/>
                    <a:lumOff val="25000"/>
                  </a:schemeClr>
                </a:solidFill>
              </a:rPr>
              <a:t>4</a:t>
            </a:r>
            <a:r>
              <a:rPr lang="en-US" sz="2400" baseline="30000">
                <a:solidFill>
                  <a:schemeClr val="tx1">
                    <a:lumMod val="75000"/>
                    <a:lumOff val="25000"/>
                  </a:schemeClr>
                </a:solidFill>
              </a:rPr>
              <a:t>+</a:t>
            </a:r>
            <a:r>
              <a:rPr lang="en-US" sz="2400">
                <a:solidFill>
                  <a:schemeClr val="tx1">
                    <a:lumMod val="75000"/>
                    <a:lumOff val="25000"/>
                  </a:schemeClr>
                </a:solidFill>
              </a:rPr>
              <a:t> is source of NH</a:t>
            </a:r>
            <a:r>
              <a:rPr lang="en-US" sz="2400" baseline="-25000">
                <a:solidFill>
                  <a:schemeClr val="tx1">
                    <a:lumMod val="75000"/>
                    <a:lumOff val="25000"/>
                  </a:schemeClr>
                </a:solidFill>
              </a:rPr>
              <a:t>3</a:t>
            </a:r>
            <a:r>
              <a:rPr lang="en-US" sz="2400">
                <a:solidFill>
                  <a:schemeClr val="tx1">
                    <a:lumMod val="75000"/>
                    <a:lumOff val="25000"/>
                  </a:schemeClr>
                </a:solidFill>
              </a:rPr>
              <a:t>.</a:t>
            </a:r>
          </a:p>
          <a:p>
            <a:pPr eaLnBrk="1" fontAlgn="auto" hangingPunct="1">
              <a:lnSpc>
                <a:spcPct val="90000"/>
              </a:lnSpc>
              <a:spcBef>
                <a:spcPts val="0"/>
              </a:spcBef>
              <a:spcAft>
                <a:spcPts val="0"/>
              </a:spcAft>
              <a:buFont typeface="Wingdings 2"/>
              <a:buChar char=""/>
              <a:defRPr/>
            </a:pPr>
            <a:r>
              <a:rPr lang="en-US" sz="2400">
                <a:solidFill>
                  <a:schemeClr val="tx1">
                    <a:lumMod val="75000"/>
                    <a:lumOff val="25000"/>
                  </a:schemeClr>
                </a:solidFill>
              </a:rPr>
              <a:t>The hydrolysis of two ATP make this reaction essentially irreversible.</a:t>
            </a:r>
          </a:p>
          <a:p>
            <a:pPr eaLnBrk="1" fontAlgn="auto" hangingPunct="1">
              <a:lnSpc>
                <a:spcPct val="90000"/>
              </a:lnSpc>
              <a:spcBef>
                <a:spcPts val="0"/>
              </a:spcBef>
              <a:spcAft>
                <a:spcPts val="0"/>
              </a:spcAft>
              <a:buFont typeface="Wingdings 2"/>
              <a:buChar char=""/>
              <a:defRPr/>
            </a:pPr>
            <a:r>
              <a:rPr lang="en-US" sz="2400">
                <a:solidFill>
                  <a:schemeClr val="tx1">
                    <a:lumMod val="75000"/>
                    <a:lumOff val="25000"/>
                  </a:schemeClr>
                </a:solidFill>
              </a:rPr>
              <a:t>N-acetyl glutamate is an allosteric activator. </a:t>
            </a:r>
          </a:p>
        </p:txBody>
      </p:sp>
      <p:pic>
        <p:nvPicPr>
          <p:cNvPr id="427012" name="Picture 7"/>
          <p:cNvPicPr>
            <a:picLocks noChangeAspect="1" noChangeArrowheads="1"/>
          </p:cNvPicPr>
          <p:nvPr/>
        </p:nvPicPr>
        <p:blipFill>
          <a:blip r:embed="rId3" cstate="print"/>
          <a:srcRect/>
          <a:stretch>
            <a:fillRect/>
          </a:stretch>
        </p:blipFill>
        <p:spPr bwMode="auto">
          <a:xfrm>
            <a:off x="381000" y="914400"/>
            <a:ext cx="8535988" cy="1803400"/>
          </a:xfrm>
          <a:prstGeom prst="rect">
            <a:avLst/>
          </a:prstGeom>
          <a:noFill/>
          <a:ln w="9525">
            <a:noFill/>
            <a:miter lim="800000"/>
            <a:headEnd/>
            <a:tailEnd/>
          </a:ln>
        </p:spPr>
      </p:pic>
      <p:pic>
        <p:nvPicPr>
          <p:cNvPr id="427013" name="Picture 8"/>
          <p:cNvPicPr>
            <a:picLocks noChangeAspect="1" noChangeArrowheads="1"/>
          </p:cNvPicPr>
          <p:nvPr/>
        </p:nvPicPr>
        <p:blipFill>
          <a:blip r:embed="rId4" cstate="print"/>
          <a:srcRect/>
          <a:stretch>
            <a:fillRect/>
          </a:stretch>
        </p:blipFill>
        <p:spPr bwMode="auto">
          <a:xfrm>
            <a:off x="1371600" y="2819400"/>
            <a:ext cx="6400800" cy="1938338"/>
          </a:xfrm>
          <a:prstGeom prst="rect">
            <a:avLst/>
          </a:prstGeom>
          <a:noFill/>
          <a:ln w="9525">
            <a:noFill/>
            <a:miter lim="800000"/>
            <a:headEnd/>
            <a:tailEnd/>
          </a:ln>
        </p:spPr>
      </p:pic>
      <p:sp>
        <p:nvSpPr>
          <p:cNvPr id="427014" name="Text Box 9"/>
          <p:cNvSpPr txBox="1">
            <a:spLocks noChangeArrowheads="1"/>
          </p:cNvSpPr>
          <p:nvPr/>
        </p:nvSpPr>
        <p:spPr bwMode="auto">
          <a:xfrm>
            <a:off x="3581400" y="4343400"/>
            <a:ext cx="908050" cy="366713"/>
          </a:xfrm>
          <a:prstGeom prst="rect">
            <a:avLst/>
          </a:prstGeom>
          <a:noFill/>
          <a:ln w="12700">
            <a:noFill/>
            <a:miter lim="800000"/>
            <a:headEnd/>
            <a:tailEnd/>
          </a:ln>
        </p:spPr>
        <p:txBody>
          <a:bodyPr wrap="none">
            <a:spAutoFit/>
          </a:bodyPr>
          <a:lstStyle/>
          <a:p>
            <a:pPr eaLnBrk="0" fontAlgn="base" hangingPunct="0">
              <a:spcBef>
                <a:spcPct val="0"/>
              </a:spcBef>
              <a:spcAft>
                <a:spcPct val="0"/>
              </a:spcAft>
            </a:pPr>
            <a:r>
              <a:rPr lang="en-US" altLang="en-US">
                <a:solidFill>
                  <a:srgbClr val="000000"/>
                </a:solidFill>
                <a:latin typeface="Times New Roman" pitchFamily="18" charset="0"/>
                <a:cs typeface="Arial" pitchFamily="34" charset="0"/>
              </a:rPr>
              <a:t>(p. 645)</a:t>
            </a:r>
          </a:p>
        </p:txBody>
      </p:sp>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0243">
                                            <p:txEl>
                                              <p:pRg st="0" end="0"/>
                                            </p:txEl>
                                          </p:spTgt>
                                        </p:tgtEl>
                                        <p:attrNameLst>
                                          <p:attrName>style.visibility</p:attrName>
                                        </p:attrNameLst>
                                      </p:cBhvr>
                                      <p:to>
                                        <p:strVal val="visible"/>
                                      </p:to>
                                    </p:set>
                                    <p:anim calcmode="lin" valueType="num">
                                      <p:cBhvr additive="base">
                                        <p:cTn id="7" dur="500" fill="hold"/>
                                        <p:tgtEl>
                                          <p:spTgt spid="10243">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0243">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0243">
                                            <p:txEl>
                                              <p:pRg st="1" end="1"/>
                                            </p:txEl>
                                          </p:spTgt>
                                        </p:tgtEl>
                                        <p:attrNameLst>
                                          <p:attrName>style.visibility</p:attrName>
                                        </p:attrNameLst>
                                      </p:cBhvr>
                                      <p:to>
                                        <p:strVal val="visible"/>
                                      </p:to>
                                    </p:set>
                                    <p:anim calcmode="lin" valueType="num">
                                      <p:cBhvr additive="base">
                                        <p:cTn id="13" dur="500" fill="hold"/>
                                        <p:tgtEl>
                                          <p:spTgt spid="10243">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0243">
                                            <p:txEl>
                                              <p:pRg st="1" end="1"/>
                                            </p:txEl>
                                          </p:spTgt>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8" fill="hold" grpId="0" nodeType="clickEffect">
                                  <p:stCondLst>
                                    <p:cond delay="0"/>
                                  </p:stCondLst>
                                  <p:childTnLst>
                                    <p:set>
                                      <p:cBhvr>
                                        <p:cTn id="18" dur="1" fill="hold">
                                          <p:stCondLst>
                                            <p:cond delay="0"/>
                                          </p:stCondLst>
                                        </p:cTn>
                                        <p:tgtEl>
                                          <p:spTgt spid="10243">
                                            <p:txEl>
                                              <p:pRg st="2" end="2"/>
                                            </p:txEl>
                                          </p:spTgt>
                                        </p:tgtEl>
                                        <p:attrNameLst>
                                          <p:attrName>style.visibility</p:attrName>
                                        </p:attrNameLst>
                                      </p:cBhvr>
                                      <p:to>
                                        <p:strVal val="visible"/>
                                      </p:to>
                                    </p:set>
                                    <p:anim calcmode="lin" valueType="num">
                                      <p:cBhvr additive="base">
                                        <p:cTn id="19" dur="500" fill="hold"/>
                                        <p:tgtEl>
                                          <p:spTgt spid="10243">
                                            <p:txEl>
                                              <p:pRg st="2" end="2"/>
                                            </p:txEl>
                                          </p:spTgt>
                                        </p:tgtEl>
                                        <p:attrNameLst>
                                          <p:attrName>ppt_x</p:attrName>
                                        </p:attrNameLst>
                                      </p:cBhvr>
                                      <p:tavLst>
                                        <p:tav tm="0">
                                          <p:val>
                                            <p:strVal val="0-#ppt_w/2"/>
                                          </p:val>
                                        </p:tav>
                                        <p:tav tm="100000">
                                          <p:val>
                                            <p:strVal val="#ppt_x"/>
                                          </p:val>
                                        </p:tav>
                                      </p:tavLst>
                                    </p:anim>
                                    <p:anim calcmode="lin" valueType="num">
                                      <p:cBhvr additive="base">
                                        <p:cTn id="20" dur="500" fill="hold"/>
                                        <p:tgtEl>
                                          <p:spTgt spid="10243">
                                            <p:txEl>
                                              <p:pRg st="2" end="2"/>
                                            </p:txEl>
                                          </p:spTgt>
                                        </p:tgtEl>
                                        <p:attrNameLst>
                                          <p:attrName>ppt_y</p:attrName>
                                        </p:attrNameLst>
                                      </p:cBhvr>
                                      <p:tavLst>
                                        <p:tav tm="0">
                                          <p:val>
                                            <p:strVal val="#ppt_y"/>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8" fill="hold" grpId="0" nodeType="clickEffect">
                                  <p:stCondLst>
                                    <p:cond delay="0"/>
                                  </p:stCondLst>
                                  <p:childTnLst>
                                    <p:set>
                                      <p:cBhvr>
                                        <p:cTn id="24" dur="1" fill="hold">
                                          <p:stCondLst>
                                            <p:cond delay="0"/>
                                          </p:stCondLst>
                                        </p:cTn>
                                        <p:tgtEl>
                                          <p:spTgt spid="10243">
                                            <p:txEl>
                                              <p:pRg st="3" end="3"/>
                                            </p:txEl>
                                          </p:spTgt>
                                        </p:tgtEl>
                                        <p:attrNameLst>
                                          <p:attrName>style.visibility</p:attrName>
                                        </p:attrNameLst>
                                      </p:cBhvr>
                                      <p:to>
                                        <p:strVal val="visible"/>
                                      </p:to>
                                    </p:set>
                                    <p:anim calcmode="lin" valueType="num">
                                      <p:cBhvr additive="base">
                                        <p:cTn id="25" dur="500" fill="hold"/>
                                        <p:tgtEl>
                                          <p:spTgt spid="10243">
                                            <p:txEl>
                                              <p:pRg st="3" end="3"/>
                                            </p:txEl>
                                          </p:spTgt>
                                        </p:tgtEl>
                                        <p:attrNameLst>
                                          <p:attrName>ppt_x</p:attrName>
                                        </p:attrNameLst>
                                      </p:cBhvr>
                                      <p:tavLst>
                                        <p:tav tm="0">
                                          <p:val>
                                            <p:strVal val="0-#ppt_w/2"/>
                                          </p:val>
                                        </p:tav>
                                        <p:tav tm="100000">
                                          <p:val>
                                            <p:strVal val="#ppt_x"/>
                                          </p:val>
                                        </p:tav>
                                      </p:tavLst>
                                    </p:anim>
                                    <p:anim calcmode="lin" valueType="num">
                                      <p:cBhvr additive="base">
                                        <p:cTn id="26" dur="500" fill="hold"/>
                                        <p:tgtEl>
                                          <p:spTgt spid="10243">
                                            <p:txEl>
                                              <p:pRg st="3" end="3"/>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243" grpId="0" build="p" autoUpdateAnimBg="0"/>
    </p:bld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1295400" y="0"/>
            <a:ext cx="7696200" cy="6172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339" name="Rectangle 3"/>
          <p:cNvSpPr>
            <a:spLocks noGrp="1" noChangeArrowheads="1"/>
          </p:cNvSpPr>
          <p:nvPr>
            <p:ph type="title"/>
          </p:nvPr>
        </p:nvSpPr>
        <p:spPr>
          <a:xfrm>
            <a:off x="228600" y="3581400"/>
            <a:ext cx="1752600" cy="457200"/>
          </a:xfrm>
        </p:spPr>
        <p:txBody>
          <a:bodyPr rtlCol="0">
            <a:normAutofit fontScale="90000"/>
          </a:bodyPr>
          <a:lstStyle/>
          <a:p>
            <a:pPr marL="54864" eaLnBrk="1" fontAlgn="auto" hangingPunct="1">
              <a:spcAft>
                <a:spcPts val="0"/>
              </a:spcAft>
              <a:defRPr/>
            </a:pPr>
            <a:r>
              <a:rPr lang="en-US" sz="2800" dirty="0">
                <a:solidFill>
                  <a:schemeClr val="tx2">
                    <a:tint val="100000"/>
                    <a:shade val="90000"/>
                    <a:satMod val="250000"/>
                    <a:alpha val="100000"/>
                  </a:schemeClr>
                </a:solidFill>
              </a:rPr>
              <a:t>2 ~ P used</a:t>
            </a:r>
          </a:p>
        </p:txBody>
      </p:sp>
      <p:sp>
        <p:nvSpPr>
          <p:cNvPr id="429059" name="Rectangle 5"/>
          <p:cNvSpPr>
            <a:spLocks noGrp="1"/>
          </p:cNvSpPr>
          <p:nvPr>
            <p:ph idx="1"/>
          </p:nvPr>
        </p:nvSpPr>
        <p:spPr>
          <a:xfrm>
            <a:off x="609600" y="6172200"/>
            <a:ext cx="8686800" cy="685800"/>
          </a:xfrm>
        </p:spPr>
        <p:txBody>
          <a:bodyPr lIns="90488" tIns="44450" rIns="90488" bIns="44450"/>
          <a:lstStyle/>
          <a:p>
            <a:pPr eaLnBrk="1" hangingPunct="1">
              <a:lnSpc>
                <a:spcPct val="80000"/>
              </a:lnSpc>
              <a:buFontTx/>
              <a:buNone/>
            </a:pPr>
            <a:r>
              <a:rPr lang="en-US" altLang="en-US" smtClean="0"/>
              <a:t>1. ARGININOSUCCINATE SYNTHASE    2. ARGININOSUCCINASE</a:t>
            </a:r>
          </a:p>
          <a:p>
            <a:pPr eaLnBrk="1" hangingPunct="1">
              <a:lnSpc>
                <a:spcPct val="80000"/>
              </a:lnSpc>
              <a:buFontTx/>
              <a:buNone/>
            </a:pPr>
            <a:r>
              <a:rPr lang="en-US" altLang="en-US" smtClean="0"/>
              <a:t>3. ARGINASE                                            4. ORNITHINE TRANSCARBAMOYLASE</a:t>
            </a:r>
          </a:p>
        </p:txBody>
      </p:sp>
      <p:graphicFrame>
        <p:nvGraphicFramePr>
          <p:cNvPr id="429060" name="Object 4">
            <a:hlinkClick r:id="" action="ppaction://ole?verb=0"/>
          </p:cNvPr>
          <p:cNvGraphicFramePr>
            <a:graphicFrameLocks/>
          </p:cNvGraphicFramePr>
          <p:nvPr/>
        </p:nvGraphicFramePr>
        <p:xfrm>
          <a:off x="1295400" y="80963"/>
          <a:ext cx="7694613" cy="6092825"/>
        </p:xfrm>
        <a:graphic>
          <a:graphicData uri="http://schemas.openxmlformats.org/presentationml/2006/ole">
            <p:oleObj spid="_x0000_s19458" name="ISIS/Draw Sketch" r:id="rId4" imgW="30318075" imgH="24326850" progId="">
              <p:embed/>
            </p:oleObj>
          </a:graphicData>
        </a:graphic>
      </p:graphicFrame>
    </p:spTree>
  </p:cSld>
  <p:clrMapOvr>
    <a:masterClrMapping/>
  </p:clrMapOvr>
  <p:transition/>
</p:sld>
</file>

<file path=ppt/slides/slide105.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5" name="Rectangle 4"/>
          <p:cNvSpPr/>
          <p:nvPr/>
        </p:nvSpPr>
        <p:spPr>
          <a:xfrm>
            <a:off x="0" y="762000"/>
            <a:ext cx="8763000" cy="44958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290" name="Rectangle 2"/>
          <p:cNvSpPr>
            <a:spLocks noGrp="1" noChangeArrowheads="1"/>
          </p:cNvSpPr>
          <p:nvPr>
            <p:ph type="title"/>
          </p:nvPr>
        </p:nvSpPr>
        <p:spPr>
          <a:xfrm>
            <a:off x="685800" y="152400"/>
            <a:ext cx="7772400" cy="533400"/>
          </a:xfrm>
          <a:effectLst>
            <a:outerShdw dist="35921" dir="2700000" algn="ctr" rotWithShape="0">
              <a:schemeClr val="bg2"/>
            </a:outerShdw>
          </a:effectLst>
        </p:spPr>
        <p:txBody>
          <a:bodyPr lIns="90488" tIns="44450" rIns="90488" bIns="44450" rtlCol="0">
            <a:normAutofit fontScale="90000"/>
          </a:bodyPr>
          <a:lstStyle/>
          <a:p>
            <a:pPr marL="54864" eaLnBrk="1" fontAlgn="auto" hangingPunct="1">
              <a:spcAft>
                <a:spcPts val="0"/>
              </a:spcAft>
              <a:defRPr/>
            </a:pPr>
            <a:r>
              <a:rPr lang="en-US" sz="4000">
                <a:solidFill>
                  <a:schemeClr val="tx2">
                    <a:tint val="100000"/>
                    <a:shade val="90000"/>
                    <a:satMod val="250000"/>
                    <a:alpha val="100000"/>
                  </a:schemeClr>
                </a:solidFill>
              </a:rPr>
              <a:t>Connection to Krebs Cycle</a:t>
            </a:r>
          </a:p>
        </p:txBody>
      </p:sp>
      <p:sp>
        <p:nvSpPr>
          <p:cNvPr id="12291" name="Rectangle 3"/>
          <p:cNvSpPr>
            <a:spLocks noGrp="1"/>
          </p:cNvSpPr>
          <p:nvPr>
            <p:ph idx="1"/>
          </p:nvPr>
        </p:nvSpPr>
        <p:spPr>
          <a:xfrm>
            <a:off x="838200" y="5181600"/>
            <a:ext cx="7848600" cy="1676400"/>
          </a:xfrm>
          <a:effectLst>
            <a:outerShdw dist="35921" dir="2700000" algn="ctr" rotWithShape="0">
              <a:schemeClr val="bg2"/>
            </a:outerShdw>
          </a:effectLst>
        </p:spPr>
        <p:txBody>
          <a:bodyPr lIns="90488" tIns="44450" rIns="90488" bIns="44450"/>
          <a:lstStyle/>
          <a:p>
            <a:pPr eaLnBrk="1" hangingPunct="1">
              <a:lnSpc>
                <a:spcPct val="80000"/>
              </a:lnSpc>
              <a:spcBef>
                <a:spcPct val="0"/>
              </a:spcBef>
              <a:buFont typeface="Wingdings 2" pitchFamily="18" charset="2"/>
              <a:buChar char=""/>
            </a:pPr>
            <a:r>
              <a:rPr lang="en-US" altLang="en-US" sz="2800" smtClean="0"/>
              <a:t>Fumarate is oxidized to oxaloacetate by Krebs cycle enzymes, producing NADH.</a:t>
            </a:r>
          </a:p>
          <a:p>
            <a:pPr eaLnBrk="1" hangingPunct="1">
              <a:lnSpc>
                <a:spcPct val="80000"/>
              </a:lnSpc>
              <a:spcBef>
                <a:spcPct val="0"/>
              </a:spcBef>
              <a:buFont typeface="Wingdings 2" pitchFamily="18" charset="2"/>
              <a:buChar char=""/>
            </a:pPr>
            <a:r>
              <a:rPr lang="en-US" altLang="en-US" sz="2800" smtClean="0"/>
              <a:t>Oxaloacetate accepts an amino group instead of being condensed with acetyl CoA.</a:t>
            </a:r>
          </a:p>
        </p:txBody>
      </p:sp>
      <p:graphicFrame>
        <p:nvGraphicFramePr>
          <p:cNvPr id="431108" name="Object 4">
            <a:hlinkClick r:id="" action="ppaction://ole?verb=0"/>
          </p:cNvPr>
          <p:cNvGraphicFramePr>
            <a:graphicFrameLocks/>
          </p:cNvGraphicFramePr>
          <p:nvPr/>
        </p:nvGraphicFramePr>
        <p:xfrm>
          <a:off x="0" y="685800"/>
          <a:ext cx="8839200" cy="4994275"/>
        </p:xfrm>
        <a:graphic>
          <a:graphicData uri="http://schemas.openxmlformats.org/presentationml/2006/ole">
            <p:oleObj spid="_x0000_s20482" name="ISIS/Draw Sketch" r:id="rId4" imgW="26384250" imgH="16278225" progId="">
              <p:embed/>
            </p:oleObj>
          </a:graphicData>
        </a:graphic>
      </p:graphicFrame>
    </p:spTree>
  </p:cSld>
  <p:clrMapOvr>
    <a:masterClrMapping/>
  </p:clrMapOvr>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2291">
                                            <p:txEl>
                                              <p:pRg st="0" end="0"/>
                                            </p:txEl>
                                          </p:spTgt>
                                        </p:tgtEl>
                                        <p:attrNameLst>
                                          <p:attrName>style.visibility</p:attrName>
                                        </p:attrNameLst>
                                      </p:cBhvr>
                                      <p:to>
                                        <p:strVal val="visible"/>
                                      </p:to>
                                    </p:set>
                                    <p:anim calcmode="lin" valueType="num">
                                      <p:cBhvr additive="base">
                                        <p:cTn id="7" dur="500" fill="hold"/>
                                        <p:tgtEl>
                                          <p:spTgt spid="12291">
                                            <p:txEl>
                                              <p:pRg st="0" end="0"/>
                                            </p:txEl>
                                          </p:spTgt>
                                        </p:tgtEl>
                                        <p:attrNameLst>
                                          <p:attrName>ppt_x</p:attrName>
                                        </p:attrNameLst>
                                      </p:cBhvr>
                                      <p:tavLst>
                                        <p:tav tm="0">
                                          <p:val>
                                            <p:strVal val="0-#ppt_w/2"/>
                                          </p:val>
                                        </p:tav>
                                        <p:tav tm="100000">
                                          <p:val>
                                            <p:strVal val="#ppt_x"/>
                                          </p:val>
                                        </p:tav>
                                      </p:tavLst>
                                    </p:anim>
                                    <p:anim calcmode="lin" valueType="num">
                                      <p:cBhvr additive="base">
                                        <p:cTn id="8" dur="500" fill="hold"/>
                                        <p:tgtEl>
                                          <p:spTgt spid="12291">
                                            <p:txEl>
                                              <p:pRg st="0" end="0"/>
                                            </p:txEl>
                                          </p:spTgt>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2291">
                                            <p:txEl>
                                              <p:pRg st="1" end="1"/>
                                            </p:txEl>
                                          </p:spTgt>
                                        </p:tgtEl>
                                        <p:attrNameLst>
                                          <p:attrName>style.visibility</p:attrName>
                                        </p:attrNameLst>
                                      </p:cBhvr>
                                      <p:to>
                                        <p:strVal val="visible"/>
                                      </p:to>
                                    </p:set>
                                    <p:anim calcmode="lin" valueType="num">
                                      <p:cBhvr additive="base">
                                        <p:cTn id="13" dur="500" fill="hold"/>
                                        <p:tgtEl>
                                          <p:spTgt spid="12291">
                                            <p:txEl>
                                              <p:pRg st="1" end="1"/>
                                            </p:txEl>
                                          </p:spTgt>
                                        </p:tgtEl>
                                        <p:attrNameLst>
                                          <p:attrName>ppt_x</p:attrName>
                                        </p:attrNameLst>
                                      </p:cBhvr>
                                      <p:tavLst>
                                        <p:tav tm="0">
                                          <p:val>
                                            <p:strVal val="0-#ppt_w/2"/>
                                          </p:val>
                                        </p:tav>
                                        <p:tav tm="100000">
                                          <p:val>
                                            <p:strVal val="#ppt_x"/>
                                          </p:val>
                                        </p:tav>
                                      </p:tavLst>
                                    </p:anim>
                                    <p:anim calcmode="lin" valueType="num">
                                      <p:cBhvr additive="base">
                                        <p:cTn id="14" dur="500" fill="hold"/>
                                        <p:tgtEl>
                                          <p:spTgt spid="12291">
                                            <p:txEl>
                                              <p:pRg st="1" end="1"/>
                                            </p:txEl>
                                          </p:spTgt>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291" grpId="0" build="p" autoUpdateAnimBg="0"/>
    </p:bld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0"/>
            <a:ext cx="9144000" cy="49530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314" name="Rectangle 1026"/>
          <p:cNvSpPr>
            <a:spLocks noGrp="1" noChangeArrowheads="1"/>
          </p:cNvSpPr>
          <p:nvPr>
            <p:ph type="title"/>
          </p:nvPr>
        </p:nvSpPr>
        <p:spPr>
          <a:xfrm>
            <a:off x="4191000" y="152400"/>
            <a:ext cx="4876800" cy="457200"/>
          </a:xfrm>
          <a:effectLst>
            <a:outerShdw dist="35921" dir="2700000" algn="ctr" rotWithShape="0">
              <a:schemeClr val="bg2"/>
            </a:outerShdw>
          </a:effectLst>
        </p:spPr>
        <p:txBody>
          <a:bodyPr lIns="90488" tIns="44450" rIns="90488" bIns="44450" rtlCol="0">
            <a:normAutofit fontScale="90000"/>
          </a:bodyPr>
          <a:lstStyle/>
          <a:p>
            <a:pPr marL="54864" eaLnBrk="1" fontAlgn="auto" hangingPunct="1">
              <a:spcAft>
                <a:spcPts val="0"/>
              </a:spcAft>
              <a:defRPr/>
            </a:pPr>
            <a:r>
              <a:rPr lang="en-US" sz="4000">
                <a:solidFill>
                  <a:schemeClr val="tx2">
                    <a:tint val="100000"/>
                    <a:shade val="90000"/>
                    <a:satMod val="250000"/>
                    <a:alpha val="100000"/>
                  </a:schemeClr>
                </a:solidFill>
              </a:rPr>
              <a:t>Amino Acids to Urea</a:t>
            </a:r>
          </a:p>
        </p:txBody>
      </p:sp>
      <p:sp>
        <p:nvSpPr>
          <p:cNvPr id="433155" name="Rectangle 1030"/>
          <p:cNvSpPr>
            <a:spLocks noGrp="1"/>
          </p:cNvSpPr>
          <p:nvPr>
            <p:ph idx="1"/>
          </p:nvPr>
        </p:nvSpPr>
        <p:spPr>
          <a:xfrm>
            <a:off x="457200" y="5029200"/>
            <a:ext cx="8382000" cy="1828800"/>
          </a:xfrm>
          <a:effectLst>
            <a:outerShdw dist="35921" dir="2700000" algn="ctr" rotWithShape="0">
              <a:schemeClr val="bg2"/>
            </a:outerShdw>
          </a:effectLst>
        </p:spPr>
        <p:txBody>
          <a:bodyPr lIns="90488" tIns="44450" rIns="90488" bIns="44450"/>
          <a:lstStyle/>
          <a:p>
            <a:pPr eaLnBrk="1" hangingPunct="1">
              <a:lnSpc>
                <a:spcPct val="80000"/>
              </a:lnSpc>
              <a:spcBef>
                <a:spcPct val="0"/>
              </a:spcBef>
              <a:buFontTx/>
              <a:buNone/>
            </a:pPr>
            <a:r>
              <a:rPr lang="en-US" altLang="en-US" smtClean="0">
                <a:solidFill>
                  <a:srgbClr val="00FFFF"/>
                </a:solidFill>
              </a:rPr>
              <a:t>   *</a:t>
            </a:r>
            <a:r>
              <a:rPr lang="en-US" altLang="en-US" sz="2400" smtClean="0"/>
              <a:t>Glutamate Dehydrogenase is the control site: ADP (+),       GDP (+),  ATP (-), GTP (-) and NADH (-).</a:t>
            </a:r>
          </a:p>
          <a:p>
            <a:pPr eaLnBrk="1" hangingPunct="1">
              <a:lnSpc>
                <a:spcPct val="80000"/>
              </a:lnSpc>
              <a:spcBef>
                <a:spcPct val="0"/>
              </a:spcBef>
              <a:buFontTx/>
              <a:buNone/>
            </a:pPr>
            <a:r>
              <a:rPr lang="en-US" altLang="en-US" sz="2400" smtClean="0"/>
              <a:t>	Control at other sites by glucagon (+), cortisol (+), insulin (-), growth hormone (-).</a:t>
            </a:r>
          </a:p>
          <a:p>
            <a:pPr eaLnBrk="1" hangingPunct="1">
              <a:lnSpc>
                <a:spcPct val="80000"/>
              </a:lnSpc>
              <a:spcBef>
                <a:spcPct val="0"/>
              </a:spcBef>
              <a:buFontTx/>
              <a:buNone/>
            </a:pPr>
            <a:endParaRPr lang="en-US" altLang="en-US" sz="2400" smtClean="0"/>
          </a:p>
        </p:txBody>
      </p:sp>
      <p:graphicFrame>
        <p:nvGraphicFramePr>
          <p:cNvPr id="433156" name="Object 1028">
            <a:hlinkClick r:id="" action="ppaction://ole?verb=0"/>
          </p:cNvPr>
          <p:cNvGraphicFramePr>
            <a:graphicFrameLocks/>
          </p:cNvGraphicFramePr>
          <p:nvPr/>
        </p:nvGraphicFramePr>
        <p:xfrm>
          <a:off x="0" y="-15875"/>
          <a:ext cx="5283200" cy="4864100"/>
        </p:xfrm>
        <a:graphic>
          <a:graphicData uri="http://schemas.openxmlformats.org/presentationml/2006/ole">
            <p:oleObj spid="_x0000_s21506" name="ISIS/Draw Sketch" r:id="rId4" imgW="17735550" imgH="16116300" progId="">
              <p:embed/>
            </p:oleObj>
          </a:graphicData>
        </a:graphic>
      </p:graphicFrame>
      <p:graphicFrame>
        <p:nvGraphicFramePr>
          <p:cNvPr id="433157" name="Object 1029">
            <a:hlinkClick r:id="" action="ppaction://ole?verb=0"/>
          </p:cNvPr>
          <p:cNvGraphicFramePr>
            <a:graphicFrameLocks/>
          </p:cNvGraphicFramePr>
          <p:nvPr/>
        </p:nvGraphicFramePr>
        <p:xfrm>
          <a:off x="3001963" y="1219200"/>
          <a:ext cx="6142037" cy="3729038"/>
        </p:xfrm>
        <a:graphic>
          <a:graphicData uri="http://schemas.openxmlformats.org/presentationml/2006/ole">
            <p:oleObj spid="_x0000_s21507" name="ISIS/Draw Sketch" r:id="rId5" imgW="24231600" imgH="14725650" progId="">
              <p:embed/>
            </p:oleObj>
          </a:graphicData>
        </a:graphic>
      </p:graphicFrame>
    </p:spTree>
  </p:cSld>
  <p:clrMapOvr>
    <a:masterClrMapping/>
  </p:clrMapOvr>
  <p:transition/>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0" y="685800"/>
            <a:ext cx="9144000" cy="61722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410" name="Rectangle 2"/>
          <p:cNvSpPr>
            <a:spLocks noGrp="1" noChangeArrowheads="1"/>
          </p:cNvSpPr>
          <p:nvPr>
            <p:ph type="title"/>
          </p:nvPr>
        </p:nvSpPr>
        <p:spPr>
          <a:xfrm>
            <a:off x="3276600" y="0"/>
            <a:ext cx="5791200" cy="533400"/>
          </a:xfrm>
          <a:effectLst>
            <a:outerShdw dist="35921" dir="2700000" algn="ctr" rotWithShape="0">
              <a:schemeClr val="bg2"/>
            </a:outerShdw>
          </a:effectLst>
        </p:spPr>
        <p:txBody>
          <a:bodyPr lIns="90488" tIns="44450" rIns="90488" bIns="44450" rtlCol="0">
            <a:normAutofit fontScale="90000"/>
          </a:bodyPr>
          <a:lstStyle/>
          <a:p>
            <a:pPr marL="54864" eaLnBrk="1" fontAlgn="auto" hangingPunct="1">
              <a:spcAft>
                <a:spcPts val="0"/>
              </a:spcAft>
              <a:defRPr/>
            </a:pPr>
            <a:r>
              <a:rPr lang="en-US" sz="3200" dirty="0" err="1">
                <a:solidFill>
                  <a:schemeClr val="tx2">
                    <a:tint val="100000"/>
                    <a:shade val="90000"/>
                    <a:satMod val="250000"/>
                    <a:alpha val="100000"/>
                  </a:schemeClr>
                </a:solidFill>
              </a:rPr>
              <a:t>Argininosuccinase</a:t>
            </a:r>
            <a:r>
              <a:rPr lang="en-US" sz="3200" dirty="0">
                <a:solidFill>
                  <a:schemeClr val="tx2">
                    <a:tint val="100000"/>
                    <a:shade val="90000"/>
                    <a:satMod val="250000"/>
                    <a:alpha val="100000"/>
                  </a:schemeClr>
                </a:solidFill>
              </a:rPr>
              <a:t> Deficiency</a:t>
            </a:r>
          </a:p>
        </p:txBody>
      </p:sp>
      <p:sp>
        <p:nvSpPr>
          <p:cNvPr id="17411" name="Rectangle 3"/>
          <p:cNvSpPr>
            <a:spLocks noGrp="1" noChangeArrowheads="1"/>
          </p:cNvSpPr>
          <p:nvPr>
            <p:ph sz="half" idx="1"/>
          </p:nvPr>
        </p:nvSpPr>
        <p:spPr>
          <a:xfrm>
            <a:off x="76200" y="76200"/>
            <a:ext cx="3200400" cy="914400"/>
          </a:xfrm>
        </p:spPr>
        <p:txBody>
          <a:bodyPr lIns="90488" tIns="44450" rIns="90488" bIns="44450" rtlCol="0">
            <a:normAutofit fontScale="85000" lnSpcReduction="10000"/>
          </a:bodyPr>
          <a:lstStyle/>
          <a:p>
            <a:pPr eaLnBrk="1" fontAlgn="auto" hangingPunct="1">
              <a:lnSpc>
                <a:spcPct val="80000"/>
              </a:lnSpc>
              <a:spcBef>
                <a:spcPts val="0"/>
              </a:spcBef>
              <a:spcAft>
                <a:spcPts val="0"/>
              </a:spcAft>
              <a:buFont typeface="Wingdings 2"/>
              <a:buChar char=""/>
              <a:defRPr/>
            </a:pPr>
            <a:r>
              <a:rPr lang="en-US" sz="2600">
                <a:solidFill>
                  <a:schemeClr val="tx1">
                    <a:lumMod val="75000"/>
                    <a:lumOff val="25000"/>
                  </a:schemeClr>
                </a:solidFill>
              </a:rPr>
              <a:t>Low dietary protein reduces need for urea cycle.</a:t>
            </a:r>
          </a:p>
        </p:txBody>
      </p:sp>
      <p:sp>
        <p:nvSpPr>
          <p:cNvPr id="17414" name="Rectangle 6"/>
          <p:cNvSpPr>
            <a:spLocks noGrp="1" noChangeArrowheads="1"/>
          </p:cNvSpPr>
          <p:nvPr>
            <p:ph sz="half" idx="2"/>
          </p:nvPr>
        </p:nvSpPr>
        <p:spPr>
          <a:xfrm>
            <a:off x="6096000" y="838200"/>
            <a:ext cx="2971800" cy="2362200"/>
          </a:xfrm>
        </p:spPr>
        <p:txBody>
          <a:bodyPr rtlCol="0">
            <a:normAutofit fontScale="85000" lnSpcReduction="10000"/>
          </a:bodyPr>
          <a:lstStyle/>
          <a:p>
            <a:pPr eaLnBrk="1" fontAlgn="auto" hangingPunct="1">
              <a:lnSpc>
                <a:spcPct val="80000"/>
              </a:lnSpc>
              <a:spcBef>
                <a:spcPts val="0"/>
              </a:spcBef>
              <a:spcAft>
                <a:spcPts val="0"/>
              </a:spcAft>
              <a:buFont typeface="Wingdings 2"/>
              <a:buChar char=""/>
              <a:defRPr/>
            </a:pPr>
            <a:r>
              <a:rPr lang="en-US" sz="2600">
                <a:solidFill>
                  <a:schemeClr val="tx1">
                    <a:lumMod val="75000"/>
                    <a:lumOff val="25000"/>
                  </a:schemeClr>
                </a:solidFill>
              </a:rPr>
              <a:t>High dietary arginine provides a path for carbamoyl phosphate and aspartate nitrogens to produce argininosuccinate, which is excreted.</a:t>
            </a:r>
          </a:p>
        </p:txBody>
      </p:sp>
      <p:graphicFrame>
        <p:nvGraphicFramePr>
          <p:cNvPr id="435205" name="Object 4">
            <a:hlinkClick r:id="" action="ppaction://ole?verb=0"/>
          </p:cNvPr>
          <p:cNvGraphicFramePr>
            <a:graphicFrameLocks/>
          </p:cNvGraphicFramePr>
          <p:nvPr/>
        </p:nvGraphicFramePr>
        <p:xfrm>
          <a:off x="76200" y="685800"/>
          <a:ext cx="7848600" cy="6172200"/>
        </p:xfrm>
        <a:graphic>
          <a:graphicData uri="http://schemas.openxmlformats.org/presentationml/2006/ole">
            <p:oleObj spid="_x0000_s22530" name="ISIS/Draw Sketch" r:id="rId4" imgW="25079325" imgH="20078700" progId="">
              <p:embed/>
            </p:oleObj>
          </a:graphicData>
        </a:graphic>
      </p:graphicFrame>
    </p:spTree>
  </p:cSld>
  <p:clrMapOvr>
    <a:masterClrMapping/>
  </p:clrMapOvr>
  <p:transition/>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4999" name="Rectangle 7"/>
          <p:cNvSpPr>
            <a:spLocks noGrp="1" noChangeArrowheads="1"/>
          </p:cNvSpPr>
          <p:nvPr>
            <p:ph type="title"/>
          </p:nvPr>
        </p:nvSpPr>
        <p:spPr>
          <a:xfrm>
            <a:off x="152400" y="0"/>
            <a:ext cx="8915400" cy="838200"/>
          </a:xfrm>
          <a:effectLst>
            <a:outerShdw dist="35921" dir="2700000" algn="ctr" rotWithShape="0">
              <a:schemeClr val="bg2"/>
            </a:outerShdw>
          </a:effectLst>
        </p:spPr>
        <p:txBody>
          <a:bodyPr lIns="90488" tIns="44450" rIns="90488" bIns="44450" rtlCol="0">
            <a:normAutofit/>
          </a:bodyPr>
          <a:lstStyle/>
          <a:p>
            <a:pPr marL="54864" eaLnBrk="1" fontAlgn="auto" hangingPunct="1">
              <a:spcAft>
                <a:spcPts val="0"/>
              </a:spcAft>
              <a:defRPr/>
            </a:pPr>
            <a:r>
              <a:rPr lang="en-US" sz="3000">
                <a:solidFill>
                  <a:schemeClr val="tx2">
                    <a:tint val="100000"/>
                    <a:shade val="90000"/>
                    <a:satMod val="250000"/>
                    <a:alpha val="100000"/>
                  </a:schemeClr>
                </a:solidFill>
              </a:rPr>
              <a:t>Carbamoyl Phosphate Synthetase Deficiency</a:t>
            </a:r>
          </a:p>
        </p:txBody>
      </p:sp>
      <p:sp>
        <p:nvSpPr>
          <p:cNvPr id="84998" name="Rectangle 6"/>
          <p:cNvSpPr>
            <a:spLocks noGrp="1" noChangeArrowheads="1"/>
          </p:cNvSpPr>
          <p:nvPr>
            <p:ph idx="1"/>
          </p:nvPr>
        </p:nvSpPr>
        <p:spPr>
          <a:xfrm>
            <a:off x="609600" y="5791200"/>
            <a:ext cx="8458200" cy="838200"/>
          </a:xfrm>
        </p:spPr>
        <p:txBody>
          <a:bodyPr lIns="90488" tIns="44450" rIns="90488" bIns="44450" rtlCol="0">
            <a:normAutofit fontScale="92500"/>
          </a:bodyPr>
          <a:lstStyle/>
          <a:p>
            <a:pPr eaLnBrk="1" fontAlgn="auto" hangingPunct="1">
              <a:lnSpc>
                <a:spcPct val="90000"/>
              </a:lnSpc>
              <a:spcBef>
                <a:spcPts val="0"/>
              </a:spcBef>
              <a:spcAft>
                <a:spcPts val="0"/>
              </a:spcAft>
              <a:buFont typeface="Wingdings 2"/>
              <a:buChar char=""/>
              <a:defRPr/>
            </a:pPr>
            <a:r>
              <a:rPr lang="en-US" sz="2400">
                <a:solidFill>
                  <a:schemeClr val="tx1">
                    <a:lumMod val="75000"/>
                    <a:lumOff val="25000"/>
                  </a:schemeClr>
                </a:solidFill>
              </a:rPr>
              <a:t>Hippurate and phenylacetylglutamine are excreted.</a:t>
            </a:r>
          </a:p>
          <a:p>
            <a:pPr eaLnBrk="1" fontAlgn="auto" hangingPunct="1">
              <a:lnSpc>
                <a:spcPct val="90000"/>
              </a:lnSpc>
              <a:spcBef>
                <a:spcPts val="0"/>
              </a:spcBef>
              <a:spcAft>
                <a:spcPts val="0"/>
              </a:spcAft>
              <a:buFont typeface="Wingdings 2"/>
              <a:buChar char=""/>
              <a:defRPr/>
            </a:pPr>
            <a:r>
              <a:rPr lang="en-US" sz="2400">
                <a:solidFill>
                  <a:schemeClr val="tx1">
                    <a:lumMod val="75000"/>
                    <a:lumOff val="25000"/>
                  </a:schemeClr>
                </a:solidFill>
              </a:rPr>
              <a:t>Amino groups to glycine and glutamine by transamination.</a:t>
            </a:r>
          </a:p>
        </p:txBody>
      </p:sp>
      <p:pic>
        <p:nvPicPr>
          <p:cNvPr id="437252" name="Picture 4"/>
          <p:cNvPicPr>
            <a:picLocks noChangeAspect="1" noChangeArrowheads="1"/>
          </p:cNvPicPr>
          <p:nvPr/>
        </p:nvPicPr>
        <p:blipFill>
          <a:blip r:embed="rId3" cstate="print"/>
          <a:srcRect/>
          <a:stretch>
            <a:fillRect/>
          </a:stretch>
        </p:blipFill>
        <p:spPr bwMode="auto">
          <a:xfrm>
            <a:off x="304800" y="838200"/>
            <a:ext cx="8535988" cy="4730750"/>
          </a:xfrm>
          <a:prstGeom prst="rect">
            <a:avLst/>
          </a:prstGeom>
          <a:noFill/>
          <a:ln w="9525">
            <a:noFill/>
            <a:miter lim="800000"/>
            <a:headEnd/>
            <a:tailEnd/>
          </a:ln>
        </p:spPr>
      </p:pic>
      <p:sp>
        <p:nvSpPr>
          <p:cNvPr id="437253" name="Text Box 3"/>
          <p:cNvSpPr txBox="1">
            <a:spLocks noChangeArrowheads="1"/>
          </p:cNvSpPr>
          <p:nvPr/>
        </p:nvSpPr>
        <p:spPr bwMode="auto">
          <a:xfrm>
            <a:off x="4403725" y="5070475"/>
            <a:ext cx="184150" cy="457200"/>
          </a:xfrm>
          <a:prstGeom prst="rect">
            <a:avLst/>
          </a:prstGeom>
          <a:noFill/>
          <a:ln w="12700">
            <a:noFill/>
            <a:miter lim="800000"/>
            <a:headEnd/>
            <a:tailEnd/>
          </a:ln>
        </p:spPr>
        <p:txBody>
          <a:bodyPr wrap="none">
            <a:spAutoFit/>
          </a:bodyPr>
          <a:lstStyle/>
          <a:p>
            <a:pPr fontAlgn="base">
              <a:spcBef>
                <a:spcPct val="0"/>
              </a:spcBef>
              <a:spcAft>
                <a:spcPct val="0"/>
              </a:spcAft>
            </a:pPr>
            <a:endParaRPr lang="en-IN" altLang="en-US">
              <a:solidFill>
                <a:prstClr val="black"/>
              </a:solidFill>
              <a:latin typeface="Arial" pitchFamily="34" charset="0"/>
              <a:cs typeface="Arial" pitchFamily="34" charset="0"/>
            </a:endParaRPr>
          </a:p>
        </p:txBody>
      </p:sp>
      <p:sp>
        <p:nvSpPr>
          <p:cNvPr id="437254" name="Text Box 2"/>
          <p:cNvSpPr txBox="1">
            <a:spLocks noChangeArrowheads="1"/>
          </p:cNvSpPr>
          <p:nvPr/>
        </p:nvSpPr>
        <p:spPr bwMode="auto">
          <a:xfrm>
            <a:off x="4368800" y="5195888"/>
            <a:ext cx="1117600" cy="366712"/>
          </a:xfrm>
          <a:prstGeom prst="rect">
            <a:avLst/>
          </a:prstGeom>
          <a:noFill/>
          <a:ln w="12700">
            <a:noFill/>
            <a:miter lim="800000"/>
            <a:headEnd/>
            <a:tailEnd/>
          </a:ln>
        </p:spPr>
        <p:txBody>
          <a:bodyPr wrap="none">
            <a:spAutoFit/>
          </a:bodyPr>
          <a:lstStyle/>
          <a:p>
            <a:pPr eaLnBrk="0" fontAlgn="base" hangingPunct="0">
              <a:spcBef>
                <a:spcPct val="0"/>
              </a:spcBef>
              <a:spcAft>
                <a:spcPct val="0"/>
              </a:spcAft>
            </a:pPr>
            <a:r>
              <a:rPr lang="en-US" altLang="en-US">
                <a:solidFill>
                  <a:srgbClr val="000000"/>
                </a:solidFill>
                <a:latin typeface="Times New Roman" pitchFamily="18" charset="0"/>
                <a:cs typeface="Arial" pitchFamily="34" charset="0"/>
              </a:rPr>
              <a:t>Fig. 23.20</a:t>
            </a:r>
          </a:p>
        </p:txBody>
      </p:sp>
    </p:spTree>
  </p:cSld>
  <p:clrMapOvr>
    <a:masterClrMapping/>
  </p:clrMapOvr>
  <p:transition/>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9298" name="Rectangle 2"/>
          <p:cNvSpPr>
            <a:spLocks noGrp="1"/>
          </p:cNvSpPr>
          <p:nvPr>
            <p:ph type="title"/>
          </p:nvPr>
        </p:nvSpPr>
        <p:spPr>
          <a:xfrm>
            <a:off x="685800" y="76200"/>
            <a:ext cx="7772400" cy="1143000"/>
          </a:xfrm>
        </p:spPr>
        <p:txBody>
          <a:bodyPr/>
          <a:lstStyle/>
          <a:p>
            <a:pPr eaLnBrk="1" hangingPunct="1"/>
            <a:r>
              <a:rPr lang="en-US" altLang="en-US" u="sng" smtClean="0"/>
              <a:t>Nucleotide Metabolism</a:t>
            </a:r>
          </a:p>
        </p:txBody>
      </p:sp>
      <p:sp>
        <p:nvSpPr>
          <p:cNvPr id="41987" name="Rectangle 3"/>
          <p:cNvSpPr>
            <a:spLocks noGrp="1" noChangeArrowheads="1"/>
          </p:cNvSpPr>
          <p:nvPr>
            <p:ph type="body" sz="half" idx="1"/>
          </p:nvPr>
        </p:nvSpPr>
        <p:spPr>
          <a:xfrm>
            <a:off x="457200" y="1219200"/>
            <a:ext cx="8305800" cy="2362200"/>
          </a:xfrm>
        </p:spPr>
        <p:txBody>
          <a:bodyPr rtlCol="0">
            <a:normAutofit fontScale="92500" lnSpcReduction="10000"/>
          </a:bodyPr>
          <a:lstStyle/>
          <a:p>
            <a:pPr eaLnBrk="1" fontAlgn="auto" hangingPunct="1">
              <a:lnSpc>
                <a:spcPct val="90000"/>
              </a:lnSpc>
              <a:spcAft>
                <a:spcPts val="0"/>
              </a:spcAft>
              <a:buFont typeface="Wingdings 3" charset="2"/>
              <a:buChar char=""/>
              <a:defRPr/>
            </a:pPr>
            <a:r>
              <a:rPr lang="en-US" altLang="en-US" sz="2800" dirty="0">
                <a:solidFill>
                  <a:schemeClr val="tx1">
                    <a:lumMod val="75000"/>
                    <a:lumOff val="25000"/>
                  </a:schemeClr>
                </a:solidFill>
              </a:rPr>
              <a:t>PURINE RIBONUCLEOTIDES: formed </a:t>
            </a:r>
            <a:r>
              <a:rPr lang="en-US" altLang="en-US" sz="2800" i="1" dirty="0">
                <a:solidFill>
                  <a:schemeClr val="tx1">
                    <a:lumMod val="75000"/>
                    <a:lumOff val="25000"/>
                  </a:schemeClr>
                </a:solidFill>
              </a:rPr>
              <a:t>de novo</a:t>
            </a:r>
          </a:p>
          <a:p>
            <a:pPr lvl="1" eaLnBrk="1" fontAlgn="auto" hangingPunct="1">
              <a:lnSpc>
                <a:spcPct val="90000"/>
              </a:lnSpc>
              <a:spcAft>
                <a:spcPts val="0"/>
              </a:spcAft>
              <a:buFont typeface="Wingdings 3" charset="2"/>
              <a:buChar char=""/>
              <a:defRPr/>
            </a:pPr>
            <a:r>
              <a:rPr lang="en-US" altLang="en-US" sz="2400" dirty="0">
                <a:solidFill>
                  <a:schemeClr val="tx1">
                    <a:lumMod val="75000"/>
                    <a:lumOff val="25000"/>
                  </a:schemeClr>
                </a:solidFill>
              </a:rPr>
              <a:t>i.e., purines are </a:t>
            </a:r>
            <a:r>
              <a:rPr lang="en-US" altLang="en-US" sz="2400" u="sng" dirty="0">
                <a:solidFill>
                  <a:schemeClr val="tx1">
                    <a:lumMod val="75000"/>
                    <a:lumOff val="25000"/>
                  </a:schemeClr>
                </a:solidFill>
              </a:rPr>
              <a:t>not</a:t>
            </a:r>
            <a:r>
              <a:rPr lang="en-US" altLang="en-US" sz="2400" dirty="0">
                <a:solidFill>
                  <a:schemeClr val="tx1">
                    <a:lumMod val="75000"/>
                    <a:lumOff val="25000"/>
                  </a:schemeClr>
                </a:solidFill>
              </a:rPr>
              <a:t> initially synthesized as free bases</a:t>
            </a:r>
          </a:p>
          <a:p>
            <a:pPr lvl="1" eaLnBrk="1" fontAlgn="auto" hangingPunct="1">
              <a:lnSpc>
                <a:spcPct val="90000"/>
              </a:lnSpc>
              <a:spcAft>
                <a:spcPts val="0"/>
              </a:spcAft>
              <a:buFont typeface="Wingdings 3" charset="2"/>
              <a:buChar char=""/>
              <a:defRPr/>
            </a:pPr>
            <a:r>
              <a:rPr lang="en-US" altLang="en-US" sz="2400" dirty="0">
                <a:solidFill>
                  <a:schemeClr val="tx1">
                    <a:lumMod val="75000"/>
                    <a:lumOff val="25000"/>
                  </a:schemeClr>
                </a:solidFill>
              </a:rPr>
              <a:t>First purine derivative formed is Inosine Mono-phosphate (IMP)</a:t>
            </a:r>
          </a:p>
          <a:p>
            <a:pPr lvl="2" eaLnBrk="1" fontAlgn="auto" hangingPunct="1">
              <a:lnSpc>
                <a:spcPct val="90000"/>
              </a:lnSpc>
              <a:spcAft>
                <a:spcPts val="0"/>
              </a:spcAft>
              <a:buFont typeface="Wingdings 3" charset="2"/>
              <a:buChar char=""/>
              <a:defRPr/>
            </a:pPr>
            <a:r>
              <a:rPr lang="en-US" altLang="en-US" sz="2000" dirty="0">
                <a:solidFill>
                  <a:schemeClr val="tx1">
                    <a:lumMod val="75000"/>
                    <a:lumOff val="25000"/>
                  </a:schemeClr>
                </a:solidFill>
              </a:rPr>
              <a:t>The purine base is </a:t>
            </a:r>
            <a:r>
              <a:rPr lang="en-US" altLang="en-US" sz="2000" u="sng" dirty="0">
                <a:solidFill>
                  <a:schemeClr val="tx1">
                    <a:lumMod val="75000"/>
                    <a:lumOff val="25000"/>
                  </a:schemeClr>
                </a:solidFill>
              </a:rPr>
              <a:t>hypoxanthine</a:t>
            </a:r>
          </a:p>
          <a:p>
            <a:pPr lvl="2" eaLnBrk="1" fontAlgn="auto" hangingPunct="1">
              <a:lnSpc>
                <a:spcPct val="90000"/>
              </a:lnSpc>
              <a:spcAft>
                <a:spcPts val="0"/>
              </a:spcAft>
              <a:buFont typeface="Wingdings 3" charset="2"/>
              <a:buChar char=""/>
              <a:defRPr/>
            </a:pPr>
            <a:r>
              <a:rPr lang="en-US" altLang="en-US" sz="2000" dirty="0">
                <a:solidFill>
                  <a:schemeClr val="tx1">
                    <a:lumMod val="75000"/>
                    <a:lumOff val="25000"/>
                  </a:schemeClr>
                </a:solidFill>
              </a:rPr>
              <a:t>AMP and GMP are formed from IMP</a:t>
            </a:r>
          </a:p>
        </p:txBody>
      </p:sp>
      <p:pic>
        <p:nvPicPr>
          <p:cNvPr id="439300" name="Picture 5" descr="hypoxanth"/>
          <p:cNvPicPr>
            <a:picLocks noGrp="1" noChangeAspect="1" noChangeArrowheads="1"/>
          </p:cNvPicPr>
          <p:nvPr>
            <p:ph sz="quarter" idx="2"/>
          </p:nvPr>
        </p:nvPicPr>
        <p:blipFill>
          <a:blip r:embed="rId2" cstate="print"/>
          <a:srcRect/>
          <a:stretch>
            <a:fillRect/>
          </a:stretch>
        </p:blipFill>
        <p:spPr>
          <a:xfrm>
            <a:off x="3581400" y="4648200"/>
            <a:ext cx="1665288" cy="1981200"/>
          </a:xfrm>
          <a:noFill/>
        </p:spPr>
      </p:pic>
      <p:pic>
        <p:nvPicPr>
          <p:cNvPr id="439301" name="Picture 8" descr="imp"/>
          <p:cNvPicPr>
            <a:picLocks noGrp="1" noChangeAspect="1" noChangeArrowheads="1"/>
          </p:cNvPicPr>
          <p:nvPr>
            <p:ph sz="quarter" idx="3"/>
          </p:nvPr>
        </p:nvPicPr>
        <p:blipFill>
          <a:blip r:embed="rId3" cstate="print"/>
          <a:srcRect/>
          <a:stretch>
            <a:fillRect/>
          </a:stretch>
        </p:blipFill>
        <p:spPr>
          <a:xfrm>
            <a:off x="5791200" y="3505200"/>
            <a:ext cx="2659063" cy="2971800"/>
          </a:xfrm>
          <a:noFill/>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7746" name="Rectangle 2"/>
          <p:cNvSpPr>
            <a:spLocks noGrp="1"/>
          </p:cNvSpPr>
          <p:nvPr>
            <p:ph type="title"/>
          </p:nvPr>
        </p:nvSpPr>
        <p:spPr/>
        <p:txBody>
          <a:bodyPr/>
          <a:lstStyle/>
          <a:p>
            <a:pPr eaLnBrk="1" hangingPunct="1"/>
            <a:endParaRPr lang="en-US" altLang="en-US" smtClean="0"/>
          </a:p>
        </p:txBody>
      </p:sp>
      <p:sp>
        <p:nvSpPr>
          <p:cNvPr id="287747" name="Rectangle 3"/>
          <p:cNvSpPr>
            <a:spLocks noGrp="1"/>
          </p:cNvSpPr>
          <p:nvPr>
            <p:ph idx="1"/>
          </p:nvPr>
        </p:nvSpPr>
        <p:spPr/>
        <p:txBody>
          <a:bodyPr/>
          <a:lstStyle/>
          <a:p>
            <a:pPr eaLnBrk="1" hangingPunct="1"/>
            <a:endParaRPr lang="en-US" altLang="en-US" smtClean="0"/>
          </a:p>
        </p:txBody>
      </p:sp>
      <p:pic>
        <p:nvPicPr>
          <p:cNvPr id="287748" name="Picture 4" descr="81"/>
          <p:cNvPicPr>
            <a:picLocks noChangeAspect="1" noChangeArrowheads="1"/>
          </p:cNvPicPr>
          <p:nvPr/>
        </p:nvPicPr>
        <p:blipFill>
          <a:blip r:embed="rId2" cstate="print"/>
          <a:srcRect/>
          <a:stretch>
            <a:fillRect/>
          </a:stretch>
        </p:blipFill>
        <p:spPr bwMode="auto">
          <a:xfrm>
            <a:off x="1143000" y="0"/>
            <a:ext cx="6324600" cy="6858000"/>
          </a:xfrm>
          <a:prstGeom prst="rect">
            <a:avLst/>
          </a:prstGeom>
          <a:noFill/>
          <a:ln w="9525">
            <a:noFill/>
            <a:miter lim="800000"/>
            <a:headEnd/>
            <a:tailEnd/>
          </a:ln>
        </p:spPr>
      </p:pic>
    </p:spTree>
  </p:cSld>
  <p:clrMapOvr>
    <a:masterClrMapping/>
  </p:clrMapOvr>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22" name="Rectangle 2"/>
          <p:cNvSpPr>
            <a:spLocks noGrp="1"/>
          </p:cNvSpPr>
          <p:nvPr>
            <p:ph type="title"/>
          </p:nvPr>
        </p:nvSpPr>
        <p:spPr/>
        <p:txBody>
          <a:bodyPr/>
          <a:lstStyle/>
          <a:p>
            <a:pPr eaLnBrk="1" hangingPunct="1"/>
            <a:r>
              <a:rPr lang="en-US" altLang="en-US" smtClean="0"/>
              <a:t>Purine Nucleotides</a:t>
            </a:r>
          </a:p>
        </p:txBody>
      </p:sp>
      <p:sp>
        <p:nvSpPr>
          <p:cNvPr id="440323" name="Rectangle 3"/>
          <p:cNvSpPr>
            <a:spLocks noGrp="1"/>
          </p:cNvSpPr>
          <p:nvPr>
            <p:ph type="body" sz="half" idx="1"/>
          </p:nvPr>
        </p:nvSpPr>
        <p:spPr>
          <a:xfrm>
            <a:off x="457200" y="1600200"/>
            <a:ext cx="8001000" cy="1601788"/>
          </a:xfrm>
        </p:spPr>
        <p:txBody>
          <a:bodyPr/>
          <a:lstStyle/>
          <a:p>
            <a:pPr eaLnBrk="1" hangingPunct="1"/>
            <a:r>
              <a:rPr lang="en-US" altLang="en-US" sz="2800" smtClean="0"/>
              <a:t>Get broken down into Uric Acid (a purine) Buchanan (mid 1900s) showed where purine ring components came from:</a:t>
            </a:r>
          </a:p>
        </p:txBody>
      </p:sp>
      <p:pic>
        <p:nvPicPr>
          <p:cNvPr id="440324" name="Picture 5" descr="urac"/>
          <p:cNvPicPr>
            <a:picLocks noGrp="1" noChangeAspect="1" noChangeArrowheads="1"/>
          </p:cNvPicPr>
          <p:nvPr>
            <p:ph sz="half" idx="2"/>
          </p:nvPr>
        </p:nvPicPr>
        <p:blipFill>
          <a:blip r:embed="rId2" cstate="print"/>
          <a:srcRect/>
          <a:stretch>
            <a:fillRect/>
          </a:stretch>
        </p:blipFill>
        <p:spPr>
          <a:xfrm>
            <a:off x="1371600" y="3657600"/>
            <a:ext cx="3276600" cy="2906713"/>
          </a:xfrm>
          <a:noFill/>
        </p:spPr>
      </p:pic>
      <p:sp>
        <p:nvSpPr>
          <p:cNvPr id="440325" name="Text Box 7"/>
          <p:cNvSpPr txBox="1">
            <a:spLocks noChangeArrowheads="1"/>
          </p:cNvSpPr>
          <p:nvPr/>
        </p:nvSpPr>
        <p:spPr bwMode="auto">
          <a:xfrm>
            <a:off x="5410200" y="3733800"/>
            <a:ext cx="2249488" cy="1465263"/>
          </a:xfrm>
          <a:prstGeom prst="rect">
            <a:avLst/>
          </a:prstGeom>
          <a:noFill/>
          <a:ln w="9525">
            <a:noFill/>
            <a:miter lim="800000"/>
            <a:headEnd/>
            <a:tailEnd/>
          </a:ln>
          <a:effectLst/>
        </p:spPr>
        <p:txBody>
          <a:bodyPr wrap="none">
            <a:spAutoFit/>
          </a:bodyPr>
          <a:lstStyle/>
          <a:p>
            <a:pPr fontAlgn="base">
              <a:spcBef>
                <a:spcPct val="0"/>
              </a:spcBef>
              <a:spcAft>
                <a:spcPct val="0"/>
              </a:spcAft>
            </a:pPr>
            <a:r>
              <a:rPr lang="en-US" altLang="en-US">
                <a:solidFill>
                  <a:prstClr val="black"/>
                </a:solidFill>
                <a:latin typeface="Arial" pitchFamily="34" charset="0"/>
                <a:cs typeface="Arial" pitchFamily="34" charset="0"/>
              </a:rPr>
              <a:t>N</a:t>
            </a:r>
            <a:r>
              <a:rPr lang="en-US" altLang="en-US" baseline="-25000">
                <a:solidFill>
                  <a:prstClr val="black"/>
                </a:solidFill>
                <a:latin typeface="Arial" pitchFamily="34" charset="0"/>
                <a:cs typeface="Arial" pitchFamily="34" charset="0"/>
              </a:rPr>
              <a:t>1</a:t>
            </a:r>
            <a:r>
              <a:rPr lang="en-US" altLang="en-US">
                <a:solidFill>
                  <a:prstClr val="black"/>
                </a:solidFill>
                <a:latin typeface="Arial" pitchFamily="34" charset="0"/>
                <a:cs typeface="Arial" pitchFamily="34" charset="0"/>
              </a:rPr>
              <a:t>: Aspartate Amine</a:t>
            </a:r>
          </a:p>
          <a:p>
            <a:pPr fontAlgn="base">
              <a:spcBef>
                <a:spcPct val="0"/>
              </a:spcBef>
              <a:spcAft>
                <a:spcPct val="0"/>
              </a:spcAft>
            </a:pPr>
            <a:r>
              <a:rPr lang="en-US" altLang="en-US">
                <a:solidFill>
                  <a:prstClr val="black"/>
                </a:solidFill>
                <a:latin typeface="Arial" pitchFamily="34" charset="0"/>
                <a:cs typeface="Arial" pitchFamily="34" charset="0"/>
              </a:rPr>
              <a:t>C</a:t>
            </a:r>
            <a:r>
              <a:rPr lang="en-US" altLang="en-US" baseline="-10000">
                <a:solidFill>
                  <a:prstClr val="black"/>
                </a:solidFill>
                <a:latin typeface="Arial" pitchFamily="34" charset="0"/>
                <a:cs typeface="Arial" pitchFamily="34" charset="0"/>
              </a:rPr>
              <a:t>2</a:t>
            </a:r>
            <a:r>
              <a:rPr lang="en-US" altLang="en-US">
                <a:solidFill>
                  <a:prstClr val="black"/>
                </a:solidFill>
                <a:latin typeface="Arial" pitchFamily="34" charset="0"/>
                <a:cs typeface="Arial" pitchFamily="34" charset="0"/>
              </a:rPr>
              <a:t>, C</a:t>
            </a:r>
            <a:r>
              <a:rPr lang="en-US" altLang="en-US" baseline="-10000">
                <a:solidFill>
                  <a:prstClr val="black"/>
                </a:solidFill>
                <a:latin typeface="Arial" pitchFamily="34" charset="0"/>
                <a:cs typeface="Arial" pitchFamily="34" charset="0"/>
              </a:rPr>
              <a:t>8</a:t>
            </a:r>
            <a:r>
              <a:rPr lang="en-US" altLang="en-US">
                <a:solidFill>
                  <a:prstClr val="black"/>
                </a:solidFill>
                <a:latin typeface="Arial" pitchFamily="34" charset="0"/>
                <a:cs typeface="Arial" pitchFamily="34" charset="0"/>
              </a:rPr>
              <a:t>: Formate</a:t>
            </a:r>
          </a:p>
          <a:p>
            <a:pPr fontAlgn="base">
              <a:spcBef>
                <a:spcPct val="0"/>
              </a:spcBef>
              <a:spcAft>
                <a:spcPct val="0"/>
              </a:spcAft>
            </a:pPr>
            <a:r>
              <a:rPr lang="en-US" altLang="en-US">
                <a:solidFill>
                  <a:prstClr val="black"/>
                </a:solidFill>
                <a:latin typeface="Arial" pitchFamily="34" charset="0"/>
                <a:cs typeface="Arial" pitchFamily="34" charset="0"/>
              </a:rPr>
              <a:t>N</a:t>
            </a:r>
            <a:r>
              <a:rPr lang="en-US" altLang="en-US" baseline="-10000">
                <a:solidFill>
                  <a:prstClr val="black"/>
                </a:solidFill>
                <a:latin typeface="Arial" pitchFamily="34" charset="0"/>
                <a:cs typeface="Arial" pitchFamily="34" charset="0"/>
              </a:rPr>
              <a:t>3</a:t>
            </a:r>
            <a:r>
              <a:rPr lang="en-US" altLang="en-US">
                <a:solidFill>
                  <a:prstClr val="black"/>
                </a:solidFill>
                <a:latin typeface="Arial" pitchFamily="34" charset="0"/>
                <a:cs typeface="Arial" pitchFamily="34" charset="0"/>
              </a:rPr>
              <a:t>, N</a:t>
            </a:r>
            <a:r>
              <a:rPr lang="en-US" altLang="en-US" baseline="-10000">
                <a:solidFill>
                  <a:prstClr val="black"/>
                </a:solidFill>
                <a:latin typeface="Arial" pitchFamily="34" charset="0"/>
                <a:cs typeface="Arial" pitchFamily="34" charset="0"/>
              </a:rPr>
              <a:t>9</a:t>
            </a:r>
            <a:r>
              <a:rPr lang="en-US" altLang="en-US">
                <a:solidFill>
                  <a:prstClr val="black"/>
                </a:solidFill>
                <a:latin typeface="Arial" pitchFamily="34" charset="0"/>
                <a:cs typeface="Arial" pitchFamily="34" charset="0"/>
              </a:rPr>
              <a:t>: Glutamine</a:t>
            </a:r>
          </a:p>
          <a:p>
            <a:pPr fontAlgn="base">
              <a:spcBef>
                <a:spcPct val="0"/>
              </a:spcBef>
              <a:spcAft>
                <a:spcPct val="0"/>
              </a:spcAft>
            </a:pPr>
            <a:r>
              <a:rPr lang="en-US" altLang="en-US">
                <a:solidFill>
                  <a:prstClr val="black"/>
                </a:solidFill>
                <a:latin typeface="Arial" pitchFamily="34" charset="0"/>
                <a:cs typeface="Arial" pitchFamily="34" charset="0"/>
              </a:rPr>
              <a:t>C</a:t>
            </a:r>
            <a:r>
              <a:rPr lang="en-US" altLang="en-US" baseline="-10000">
                <a:solidFill>
                  <a:prstClr val="black"/>
                </a:solidFill>
                <a:latin typeface="Arial" pitchFamily="34" charset="0"/>
                <a:cs typeface="Arial" pitchFamily="34" charset="0"/>
              </a:rPr>
              <a:t>4</a:t>
            </a:r>
            <a:r>
              <a:rPr lang="en-US" altLang="en-US">
                <a:solidFill>
                  <a:prstClr val="black"/>
                </a:solidFill>
                <a:latin typeface="Arial" pitchFamily="34" charset="0"/>
                <a:cs typeface="Arial" pitchFamily="34" charset="0"/>
              </a:rPr>
              <a:t>, C</a:t>
            </a:r>
            <a:r>
              <a:rPr lang="en-US" altLang="en-US" baseline="-10000">
                <a:solidFill>
                  <a:prstClr val="black"/>
                </a:solidFill>
                <a:latin typeface="Arial" pitchFamily="34" charset="0"/>
                <a:cs typeface="Arial" pitchFamily="34" charset="0"/>
              </a:rPr>
              <a:t>5</a:t>
            </a:r>
            <a:r>
              <a:rPr lang="en-US" altLang="en-US">
                <a:solidFill>
                  <a:prstClr val="black"/>
                </a:solidFill>
                <a:latin typeface="Arial" pitchFamily="34" charset="0"/>
                <a:cs typeface="Arial" pitchFamily="34" charset="0"/>
              </a:rPr>
              <a:t>, N</a:t>
            </a:r>
            <a:r>
              <a:rPr lang="en-US" altLang="en-US" baseline="-10000">
                <a:solidFill>
                  <a:prstClr val="black"/>
                </a:solidFill>
                <a:latin typeface="Arial" pitchFamily="34" charset="0"/>
                <a:cs typeface="Arial" pitchFamily="34" charset="0"/>
              </a:rPr>
              <a:t>7</a:t>
            </a:r>
            <a:r>
              <a:rPr lang="en-US" altLang="en-US">
                <a:solidFill>
                  <a:prstClr val="black"/>
                </a:solidFill>
                <a:latin typeface="Arial" pitchFamily="34" charset="0"/>
                <a:cs typeface="Arial" pitchFamily="34" charset="0"/>
              </a:rPr>
              <a:t>: Glycine</a:t>
            </a:r>
          </a:p>
          <a:p>
            <a:pPr fontAlgn="base">
              <a:spcBef>
                <a:spcPct val="0"/>
              </a:spcBef>
              <a:spcAft>
                <a:spcPct val="0"/>
              </a:spcAft>
            </a:pPr>
            <a:r>
              <a:rPr lang="en-US" altLang="en-US">
                <a:solidFill>
                  <a:prstClr val="black"/>
                </a:solidFill>
                <a:latin typeface="Arial" pitchFamily="34" charset="0"/>
                <a:cs typeface="Arial" pitchFamily="34" charset="0"/>
              </a:rPr>
              <a:t>C</a:t>
            </a:r>
            <a:r>
              <a:rPr lang="en-US" altLang="en-US" baseline="-10000">
                <a:solidFill>
                  <a:prstClr val="black"/>
                </a:solidFill>
                <a:latin typeface="Arial" pitchFamily="34" charset="0"/>
                <a:cs typeface="Arial" pitchFamily="34" charset="0"/>
              </a:rPr>
              <a:t>6</a:t>
            </a:r>
            <a:r>
              <a:rPr lang="en-US" altLang="en-US">
                <a:solidFill>
                  <a:prstClr val="black"/>
                </a:solidFill>
                <a:latin typeface="Arial" pitchFamily="34" charset="0"/>
                <a:cs typeface="Arial" pitchFamily="34" charset="0"/>
              </a:rPr>
              <a:t>: Bicarbonate Ion</a:t>
            </a: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46" name="Rectangle 2"/>
          <p:cNvSpPr>
            <a:spLocks noGrp="1"/>
          </p:cNvSpPr>
          <p:nvPr>
            <p:ph type="title" sz="quarter" idx="4294967295"/>
          </p:nvPr>
        </p:nvSpPr>
        <p:spPr>
          <a:xfrm>
            <a:off x="0" y="0"/>
            <a:ext cx="4876800" cy="685800"/>
          </a:xfrm>
        </p:spPr>
        <p:txBody>
          <a:bodyPr/>
          <a:lstStyle/>
          <a:p>
            <a:pPr eaLnBrk="1" hangingPunct="1"/>
            <a:r>
              <a:rPr lang="en-US" altLang="en-US" sz="2000" b="1" dirty="0" err="1" smtClean="0"/>
              <a:t>Purine</a:t>
            </a:r>
            <a:r>
              <a:rPr lang="en-US" altLang="en-US" sz="2000" b="1" dirty="0" smtClean="0"/>
              <a:t> Nucleotide Synthesis</a:t>
            </a:r>
          </a:p>
        </p:txBody>
      </p:sp>
      <p:graphicFrame>
        <p:nvGraphicFramePr>
          <p:cNvPr id="441347" name="Object 11"/>
          <p:cNvGraphicFramePr>
            <a:graphicFrameLocks noChangeAspect="1"/>
          </p:cNvGraphicFramePr>
          <p:nvPr>
            <p:ph sz="quarter" idx="4294967295"/>
          </p:nvPr>
        </p:nvGraphicFramePr>
        <p:xfrm>
          <a:off x="0" y="457200"/>
          <a:ext cx="1447800" cy="736600"/>
        </p:xfrm>
        <a:graphic>
          <a:graphicData uri="http://schemas.openxmlformats.org/presentationml/2006/ole">
            <p:oleObj spid="_x0000_s23554" name="CS ChemDraw Drawing" r:id="rId3" imgW="6315075" imgH="3219450" progId="">
              <p:embed/>
            </p:oleObj>
          </a:graphicData>
        </a:graphic>
      </p:graphicFrame>
      <p:graphicFrame>
        <p:nvGraphicFramePr>
          <p:cNvPr id="441348" name="Object 16"/>
          <p:cNvGraphicFramePr>
            <a:graphicFrameLocks noChangeAspect="1"/>
          </p:cNvGraphicFramePr>
          <p:nvPr>
            <p:ph sz="quarter" idx="4294967295"/>
          </p:nvPr>
        </p:nvGraphicFramePr>
        <p:xfrm>
          <a:off x="0" y="2057400"/>
          <a:ext cx="1981200" cy="1044575"/>
        </p:xfrm>
        <a:graphic>
          <a:graphicData uri="http://schemas.openxmlformats.org/presentationml/2006/ole">
            <p:oleObj spid="_x0000_s23555" name="CS ChemDraw Drawing" r:id="rId4" imgW="10134600" imgH="5343525" progId="">
              <p:embed/>
            </p:oleObj>
          </a:graphicData>
        </a:graphic>
      </p:graphicFrame>
      <p:graphicFrame>
        <p:nvGraphicFramePr>
          <p:cNvPr id="441349" name="Object 18"/>
          <p:cNvGraphicFramePr>
            <a:graphicFrameLocks noChangeAspect="1"/>
          </p:cNvGraphicFramePr>
          <p:nvPr>
            <p:ph sz="quarter" idx="4294967295"/>
          </p:nvPr>
        </p:nvGraphicFramePr>
        <p:xfrm>
          <a:off x="0" y="1295400"/>
          <a:ext cx="990600" cy="534988"/>
        </p:xfrm>
        <a:graphic>
          <a:graphicData uri="http://schemas.openxmlformats.org/presentationml/2006/ole">
            <p:oleObj spid="_x0000_s23556" name="CS ChemDraw Drawing" r:id="rId5" imgW="4762500" imgH="2571750" progId="">
              <p:embed/>
            </p:oleObj>
          </a:graphicData>
        </a:graphic>
      </p:graphicFrame>
      <p:graphicFrame>
        <p:nvGraphicFramePr>
          <p:cNvPr id="49172" name="Object 20"/>
          <p:cNvGraphicFramePr>
            <a:graphicFrameLocks noChangeAspect="1"/>
          </p:cNvGraphicFramePr>
          <p:nvPr>
            <p:ph sz="quarter" idx="4294967295"/>
          </p:nvPr>
        </p:nvGraphicFramePr>
        <p:xfrm>
          <a:off x="0" y="3962400"/>
          <a:ext cx="1447800" cy="828675"/>
        </p:xfrm>
        <a:graphic>
          <a:graphicData uri="http://schemas.openxmlformats.org/presentationml/2006/ole">
            <p:oleObj spid="_x0000_s23557" name="CS ChemDraw Drawing" r:id="rId6" imgW="6219825" imgH="3562350" progId="">
              <p:embed/>
            </p:oleObj>
          </a:graphicData>
        </a:graphic>
      </p:graphicFrame>
      <p:graphicFrame>
        <p:nvGraphicFramePr>
          <p:cNvPr id="49174" name="Object 22"/>
          <p:cNvGraphicFramePr>
            <a:graphicFrameLocks noChangeAspect="1"/>
          </p:cNvGraphicFramePr>
          <p:nvPr/>
        </p:nvGraphicFramePr>
        <p:xfrm>
          <a:off x="838200" y="3276600"/>
          <a:ext cx="1143000" cy="550863"/>
        </p:xfrm>
        <a:graphic>
          <a:graphicData uri="http://schemas.openxmlformats.org/presentationml/2006/ole">
            <p:oleObj spid="_x0000_s23558" name="CS ChemDraw Drawing" r:id="rId7" imgW="5715000" imgH="2752725" progId="">
              <p:embed/>
            </p:oleObj>
          </a:graphicData>
        </a:graphic>
      </p:graphicFrame>
      <p:graphicFrame>
        <p:nvGraphicFramePr>
          <p:cNvPr id="49175" name="Object 23"/>
          <p:cNvGraphicFramePr>
            <a:graphicFrameLocks noChangeAspect="1"/>
          </p:cNvGraphicFramePr>
          <p:nvPr/>
        </p:nvGraphicFramePr>
        <p:xfrm>
          <a:off x="533400" y="5562600"/>
          <a:ext cx="1600200" cy="1169988"/>
        </p:xfrm>
        <a:graphic>
          <a:graphicData uri="http://schemas.openxmlformats.org/presentationml/2006/ole">
            <p:oleObj spid="_x0000_s23559" name="CS ChemDraw Drawing" r:id="rId8" imgW="7162800" imgH="5238750" progId="">
              <p:embed/>
            </p:oleObj>
          </a:graphicData>
        </a:graphic>
      </p:graphicFrame>
      <p:graphicFrame>
        <p:nvGraphicFramePr>
          <p:cNvPr id="49176" name="Object 24"/>
          <p:cNvGraphicFramePr>
            <a:graphicFrameLocks noChangeAspect="1"/>
          </p:cNvGraphicFramePr>
          <p:nvPr/>
        </p:nvGraphicFramePr>
        <p:xfrm>
          <a:off x="838200" y="4876800"/>
          <a:ext cx="944563" cy="571500"/>
        </p:xfrm>
        <a:graphic>
          <a:graphicData uri="http://schemas.openxmlformats.org/presentationml/2006/ole">
            <p:oleObj spid="_x0000_s23560" name="CS ChemDraw Drawing" r:id="rId9" imgW="4686300" imgH="2828925" progId="">
              <p:embed/>
            </p:oleObj>
          </a:graphicData>
        </a:graphic>
      </p:graphicFrame>
      <p:graphicFrame>
        <p:nvGraphicFramePr>
          <p:cNvPr id="49177" name="Object 25"/>
          <p:cNvGraphicFramePr>
            <a:graphicFrameLocks noChangeAspect="1"/>
          </p:cNvGraphicFramePr>
          <p:nvPr/>
        </p:nvGraphicFramePr>
        <p:xfrm>
          <a:off x="3657600" y="5410200"/>
          <a:ext cx="1530350" cy="1289050"/>
        </p:xfrm>
        <a:graphic>
          <a:graphicData uri="http://schemas.openxmlformats.org/presentationml/2006/ole">
            <p:oleObj spid="_x0000_s23561" name="CS ChemDraw Drawing" r:id="rId10" imgW="6210300" imgH="5229225" progId="">
              <p:embed/>
            </p:oleObj>
          </a:graphicData>
        </a:graphic>
      </p:graphicFrame>
      <p:graphicFrame>
        <p:nvGraphicFramePr>
          <p:cNvPr id="49179" name="Object 27"/>
          <p:cNvGraphicFramePr>
            <a:graphicFrameLocks noChangeAspect="1"/>
          </p:cNvGraphicFramePr>
          <p:nvPr/>
        </p:nvGraphicFramePr>
        <p:xfrm>
          <a:off x="3429000" y="3581400"/>
          <a:ext cx="1682750" cy="1303338"/>
        </p:xfrm>
        <a:graphic>
          <a:graphicData uri="http://schemas.openxmlformats.org/presentationml/2006/ole">
            <p:oleObj spid="_x0000_s23562" name="CS ChemDraw Drawing" r:id="rId11" imgW="6619875" imgH="5124450" progId="">
              <p:embed/>
            </p:oleObj>
          </a:graphicData>
        </a:graphic>
      </p:graphicFrame>
      <p:graphicFrame>
        <p:nvGraphicFramePr>
          <p:cNvPr id="49180" name="Object 28"/>
          <p:cNvGraphicFramePr>
            <a:graphicFrameLocks noChangeAspect="1"/>
          </p:cNvGraphicFramePr>
          <p:nvPr/>
        </p:nvGraphicFramePr>
        <p:xfrm>
          <a:off x="2209800" y="6019800"/>
          <a:ext cx="1219200" cy="458788"/>
        </p:xfrm>
        <a:graphic>
          <a:graphicData uri="http://schemas.openxmlformats.org/presentationml/2006/ole">
            <p:oleObj spid="_x0000_s23563" name="CS ChemDraw Drawing" r:id="rId12" imgW="6181725" imgH="2324100" progId="">
              <p:embed/>
            </p:oleObj>
          </a:graphicData>
        </a:graphic>
      </p:graphicFrame>
      <p:graphicFrame>
        <p:nvGraphicFramePr>
          <p:cNvPr id="49181" name="Object 29"/>
          <p:cNvGraphicFramePr>
            <a:graphicFrameLocks noChangeAspect="1"/>
          </p:cNvGraphicFramePr>
          <p:nvPr/>
        </p:nvGraphicFramePr>
        <p:xfrm>
          <a:off x="3890963" y="4864100"/>
          <a:ext cx="1058862" cy="600075"/>
        </p:xfrm>
        <a:graphic>
          <a:graphicData uri="http://schemas.openxmlformats.org/presentationml/2006/ole">
            <p:oleObj spid="_x0000_s23564" name="CS ChemDraw Drawing" r:id="rId13" imgW="5838825" imgH="3305175" progId="">
              <p:embed/>
            </p:oleObj>
          </a:graphicData>
        </a:graphic>
      </p:graphicFrame>
      <p:graphicFrame>
        <p:nvGraphicFramePr>
          <p:cNvPr id="49182" name="Object 30"/>
          <p:cNvGraphicFramePr>
            <a:graphicFrameLocks noChangeAspect="1"/>
          </p:cNvGraphicFramePr>
          <p:nvPr/>
        </p:nvGraphicFramePr>
        <p:xfrm>
          <a:off x="3505200" y="1981200"/>
          <a:ext cx="1447800" cy="1066800"/>
        </p:xfrm>
        <a:graphic>
          <a:graphicData uri="http://schemas.openxmlformats.org/presentationml/2006/ole">
            <p:oleObj spid="_x0000_s23565" name="CS ChemDraw Drawing" r:id="rId14" imgW="5800725" imgH="4276725" progId="">
              <p:embed/>
            </p:oleObj>
          </a:graphicData>
        </a:graphic>
      </p:graphicFrame>
      <p:graphicFrame>
        <p:nvGraphicFramePr>
          <p:cNvPr id="49183" name="Object 31"/>
          <p:cNvGraphicFramePr>
            <a:graphicFrameLocks noChangeAspect="1"/>
          </p:cNvGraphicFramePr>
          <p:nvPr/>
        </p:nvGraphicFramePr>
        <p:xfrm>
          <a:off x="3843338" y="3052763"/>
          <a:ext cx="847725" cy="468312"/>
        </p:xfrm>
        <a:graphic>
          <a:graphicData uri="http://schemas.openxmlformats.org/presentationml/2006/ole">
            <p:oleObj spid="_x0000_s23566" name="CS ChemDraw Drawing" r:id="rId15" imgW="4667250" imgH="2581275" progId="">
              <p:embed/>
            </p:oleObj>
          </a:graphicData>
        </a:graphic>
      </p:graphicFrame>
      <p:graphicFrame>
        <p:nvGraphicFramePr>
          <p:cNvPr id="49184" name="Object 32"/>
          <p:cNvGraphicFramePr>
            <a:graphicFrameLocks noChangeAspect="1"/>
          </p:cNvGraphicFramePr>
          <p:nvPr/>
        </p:nvGraphicFramePr>
        <p:xfrm>
          <a:off x="3352800" y="304800"/>
          <a:ext cx="1676400" cy="1141413"/>
        </p:xfrm>
        <a:graphic>
          <a:graphicData uri="http://schemas.openxmlformats.org/presentationml/2006/ole">
            <p:oleObj spid="_x0000_s23567" name="CS ChemDraw Drawing" r:id="rId16" imgW="7038975" imgH="4800600" progId="">
              <p:embed/>
            </p:oleObj>
          </a:graphicData>
        </a:graphic>
      </p:graphicFrame>
      <p:graphicFrame>
        <p:nvGraphicFramePr>
          <p:cNvPr id="49185" name="Object 33"/>
          <p:cNvGraphicFramePr>
            <a:graphicFrameLocks noChangeAspect="1"/>
          </p:cNvGraphicFramePr>
          <p:nvPr/>
        </p:nvGraphicFramePr>
        <p:xfrm>
          <a:off x="3783013" y="1416050"/>
          <a:ext cx="815975" cy="517525"/>
        </p:xfrm>
        <a:graphic>
          <a:graphicData uri="http://schemas.openxmlformats.org/presentationml/2006/ole">
            <p:oleObj spid="_x0000_s23568" name="CS ChemDraw Drawing" r:id="rId17" imgW="4733925" imgH="3000375" progId="">
              <p:embed/>
            </p:oleObj>
          </a:graphicData>
        </a:graphic>
      </p:graphicFrame>
      <p:graphicFrame>
        <p:nvGraphicFramePr>
          <p:cNvPr id="49188" name="Object 36"/>
          <p:cNvGraphicFramePr>
            <a:graphicFrameLocks noChangeAspect="1"/>
          </p:cNvGraphicFramePr>
          <p:nvPr/>
        </p:nvGraphicFramePr>
        <p:xfrm>
          <a:off x="4953000" y="533400"/>
          <a:ext cx="1066800" cy="525463"/>
        </p:xfrm>
        <a:graphic>
          <a:graphicData uri="http://schemas.openxmlformats.org/presentationml/2006/ole">
            <p:oleObj spid="_x0000_s23569" name="CS ChemDraw Drawing" r:id="rId18" imgW="5857875" imgH="2886075" progId="">
              <p:embed/>
            </p:oleObj>
          </a:graphicData>
        </a:graphic>
      </p:graphicFrame>
      <p:graphicFrame>
        <p:nvGraphicFramePr>
          <p:cNvPr id="49191" name="Object 39"/>
          <p:cNvGraphicFramePr>
            <a:graphicFrameLocks noChangeAspect="1"/>
          </p:cNvGraphicFramePr>
          <p:nvPr/>
        </p:nvGraphicFramePr>
        <p:xfrm>
          <a:off x="7086600" y="1524000"/>
          <a:ext cx="1066800" cy="496888"/>
        </p:xfrm>
        <a:graphic>
          <a:graphicData uri="http://schemas.openxmlformats.org/presentationml/2006/ole">
            <p:oleObj spid="_x0000_s23570" name="CS ChemDraw Drawing" r:id="rId19" imgW="5524500" imgH="2571750" progId="">
              <p:embed/>
            </p:oleObj>
          </a:graphicData>
        </a:graphic>
      </p:graphicFrame>
      <p:graphicFrame>
        <p:nvGraphicFramePr>
          <p:cNvPr id="49192" name="Object 40"/>
          <p:cNvGraphicFramePr>
            <a:graphicFrameLocks noChangeAspect="1"/>
          </p:cNvGraphicFramePr>
          <p:nvPr/>
        </p:nvGraphicFramePr>
        <p:xfrm>
          <a:off x="6629400" y="3581400"/>
          <a:ext cx="1447800" cy="1392238"/>
        </p:xfrm>
        <a:graphic>
          <a:graphicData uri="http://schemas.openxmlformats.org/presentationml/2006/ole">
            <p:oleObj spid="_x0000_s23571" name="CS ChemDraw Drawing" r:id="rId20" imgW="6572250" imgH="6324600" progId="">
              <p:embed/>
            </p:oleObj>
          </a:graphicData>
        </a:graphic>
      </p:graphicFrame>
      <p:graphicFrame>
        <p:nvGraphicFramePr>
          <p:cNvPr id="49193" name="Object 41"/>
          <p:cNvGraphicFramePr>
            <a:graphicFrameLocks noChangeAspect="1"/>
          </p:cNvGraphicFramePr>
          <p:nvPr/>
        </p:nvGraphicFramePr>
        <p:xfrm>
          <a:off x="6629400" y="1828800"/>
          <a:ext cx="1306513" cy="1371600"/>
        </p:xfrm>
        <a:graphic>
          <a:graphicData uri="http://schemas.openxmlformats.org/presentationml/2006/ole">
            <p:oleObj spid="_x0000_s23572" name="CS ChemDraw Drawing" r:id="rId21" imgW="6019800" imgH="6324600" progId="">
              <p:embed/>
            </p:oleObj>
          </a:graphicData>
        </a:graphic>
      </p:graphicFrame>
      <p:graphicFrame>
        <p:nvGraphicFramePr>
          <p:cNvPr id="49194" name="Object 42"/>
          <p:cNvGraphicFramePr>
            <a:graphicFrameLocks noChangeAspect="1"/>
          </p:cNvGraphicFramePr>
          <p:nvPr/>
        </p:nvGraphicFramePr>
        <p:xfrm>
          <a:off x="6477000" y="152400"/>
          <a:ext cx="1828800" cy="1392238"/>
        </p:xfrm>
        <a:graphic>
          <a:graphicData uri="http://schemas.openxmlformats.org/presentationml/2006/ole">
            <p:oleObj spid="_x0000_s23573" name="CS ChemDraw Drawing" r:id="rId22" imgW="8086725" imgH="6153150" progId="">
              <p:embed/>
            </p:oleObj>
          </a:graphicData>
        </a:graphic>
      </p:graphicFrame>
      <p:graphicFrame>
        <p:nvGraphicFramePr>
          <p:cNvPr id="49195" name="Object 43"/>
          <p:cNvGraphicFramePr>
            <a:graphicFrameLocks noChangeAspect="1"/>
          </p:cNvGraphicFramePr>
          <p:nvPr/>
        </p:nvGraphicFramePr>
        <p:xfrm>
          <a:off x="7239000" y="3276600"/>
          <a:ext cx="838200" cy="482600"/>
        </p:xfrm>
        <a:graphic>
          <a:graphicData uri="http://schemas.openxmlformats.org/presentationml/2006/ole">
            <p:oleObj spid="_x0000_s23574" name="CS ChemDraw Drawing" r:id="rId23" imgW="4857750" imgH="2800350" progId="">
              <p:embed/>
            </p:oleObj>
          </a:graphicData>
        </a:graphic>
      </p:graphicFrame>
      <p:graphicFrame>
        <p:nvGraphicFramePr>
          <p:cNvPr id="49197" name="Object 45"/>
          <p:cNvGraphicFramePr>
            <a:graphicFrameLocks noChangeAspect="1"/>
          </p:cNvGraphicFramePr>
          <p:nvPr/>
        </p:nvGraphicFramePr>
        <p:xfrm>
          <a:off x="6629400" y="5334000"/>
          <a:ext cx="1287463" cy="1371600"/>
        </p:xfrm>
        <a:graphic>
          <a:graphicData uri="http://schemas.openxmlformats.org/presentationml/2006/ole">
            <p:oleObj spid="_x0000_s23575" name="CS ChemDraw Drawing" r:id="rId24" imgW="5876925" imgH="6267450" progId="">
              <p:embed/>
            </p:oleObj>
          </a:graphicData>
        </a:graphic>
      </p:graphicFrame>
      <p:graphicFrame>
        <p:nvGraphicFramePr>
          <p:cNvPr id="49198" name="Object 46"/>
          <p:cNvGraphicFramePr>
            <a:graphicFrameLocks noChangeAspect="1"/>
          </p:cNvGraphicFramePr>
          <p:nvPr/>
        </p:nvGraphicFramePr>
        <p:xfrm>
          <a:off x="7086600" y="4953000"/>
          <a:ext cx="762000" cy="473075"/>
        </p:xfrm>
        <a:graphic>
          <a:graphicData uri="http://schemas.openxmlformats.org/presentationml/2006/ole">
            <p:oleObj spid="_x0000_s23576" name="CS ChemDraw Drawing" r:id="rId25" imgW="4133850" imgH="2571750" progId="">
              <p:embed/>
            </p:oleObj>
          </a:graphicData>
        </a:graphic>
      </p:graphicFrame>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49174"/>
                                        </p:tgtEl>
                                        <p:attrNameLst>
                                          <p:attrName>style.visibility</p:attrName>
                                        </p:attrNameLst>
                                      </p:cBhvr>
                                      <p:to>
                                        <p:strVal val="visible"/>
                                      </p:to>
                                    </p:set>
                                    <p:anim calcmode="lin" valueType="num">
                                      <p:cBhvr additive="base">
                                        <p:cTn id="7" dur="2000" fill="hold"/>
                                        <p:tgtEl>
                                          <p:spTgt spid="49174"/>
                                        </p:tgtEl>
                                        <p:attrNameLst>
                                          <p:attrName>ppt_x</p:attrName>
                                        </p:attrNameLst>
                                      </p:cBhvr>
                                      <p:tavLst>
                                        <p:tav tm="0">
                                          <p:val>
                                            <p:strVal val="#ppt_x"/>
                                          </p:val>
                                        </p:tav>
                                        <p:tav tm="100000">
                                          <p:val>
                                            <p:strVal val="#ppt_x"/>
                                          </p:val>
                                        </p:tav>
                                      </p:tavLst>
                                    </p:anim>
                                    <p:anim calcmode="lin" valueType="num">
                                      <p:cBhvr additive="base">
                                        <p:cTn id="8" dur="2000" fill="hold"/>
                                        <p:tgtEl>
                                          <p:spTgt spid="49174"/>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49172"/>
                                        </p:tgtEl>
                                        <p:attrNameLst>
                                          <p:attrName>style.visibility</p:attrName>
                                        </p:attrNameLst>
                                      </p:cBhvr>
                                      <p:to>
                                        <p:strVal val="visible"/>
                                      </p:to>
                                    </p:set>
                                    <p:anim calcmode="lin" valueType="num">
                                      <p:cBhvr additive="base">
                                        <p:cTn id="13" dur="2000" fill="hold"/>
                                        <p:tgtEl>
                                          <p:spTgt spid="49172"/>
                                        </p:tgtEl>
                                        <p:attrNameLst>
                                          <p:attrName>ppt_x</p:attrName>
                                        </p:attrNameLst>
                                      </p:cBhvr>
                                      <p:tavLst>
                                        <p:tav tm="0">
                                          <p:val>
                                            <p:strVal val="#ppt_x"/>
                                          </p:val>
                                        </p:tav>
                                        <p:tav tm="100000">
                                          <p:val>
                                            <p:strVal val="#ppt_x"/>
                                          </p:val>
                                        </p:tav>
                                      </p:tavLst>
                                    </p:anim>
                                    <p:anim calcmode="lin" valueType="num">
                                      <p:cBhvr additive="base">
                                        <p:cTn id="14" dur="2000" fill="hold"/>
                                        <p:tgtEl>
                                          <p:spTgt spid="49172"/>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49176"/>
                                        </p:tgtEl>
                                        <p:attrNameLst>
                                          <p:attrName>style.visibility</p:attrName>
                                        </p:attrNameLst>
                                      </p:cBhvr>
                                      <p:to>
                                        <p:strVal val="visible"/>
                                      </p:to>
                                    </p:set>
                                    <p:anim calcmode="lin" valueType="num">
                                      <p:cBhvr additive="base">
                                        <p:cTn id="19" dur="2000" fill="hold"/>
                                        <p:tgtEl>
                                          <p:spTgt spid="49176"/>
                                        </p:tgtEl>
                                        <p:attrNameLst>
                                          <p:attrName>ppt_x</p:attrName>
                                        </p:attrNameLst>
                                      </p:cBhvr>
                                      <p:tavLst>
                                        <p:tav tm="0">
                                          <p:val>
                                            <p:strVal val="#ppt_x"/>
                                          </p:val>
                                        </p:tav>
                                        <p:tav tm="100000">
                                          <p:val>
                                            <p:strVal val="#ppt_x"/>
                                          </p:val>
                                        </p:tav>
                                      </p:tavLst>
                                    </p:anim>
                                    <p:anim calcmode="lin" valueType="num">
                                      <p:cBhvr additive="base">
                                        <p:cTn id="20" dur="2000" fill="hold"/>
                                        <p:tgtEl>
                                          <p:spTgt spid="49176"/>
                                        </p:tgtEl>
                                        <p:attrNameLst>
                                          <p:attrName>ppt_y</p:attrName>
                                        </p:attrNameLst>
                                      </p:cBhvr>
                                      <p:tavLst>
                                        <p:tav tm="0">
                                          <p:val>
                                            <p:strVal val="1+#ppt_h/2"/>
                                          </p:val>
                                        </p:tav>
                                        <p:tav tm="100000">
                                          <p:val>
                                            <p:strVal val="#ppt_y"/>
                                          </p:val>
                                        </p:tav>
                                      </p:tavLst>
                                    </p:anim>
                                  </p:childTnLst>
                                </p:cTn>
                              </p:par>
                              <p:par>
                                <p:cTn id="21" presetID="2" presetClass="entr" presetSubtype="4" fill="hold" nodeType="withEffect">
                                  <p:stCondLst>
                                    <p:cond delay="0"/>
                                  </p:stCondLst>
                                  <p:childTnLst>
                                    <p:set>
                                      <p:cBhvr>
                                        <p:cTn id="22" dur="1" fill="hold">
                                          <p:stCondLst>
                                            <p:cond delay="0"/>
                                          </p:stCondLst>
                                        </p:cTn>
                                        <p:tgtEl>
                                          <p:spTgt spid="49175"/>
                                        </p:tgtEl>
                                        <p:attrNameLst>
                                          <p:attrName>style.visibility</p:attrName>
                                        </p:attrNameLst>
                                      </p:cBhvr>
                                      <p:to>
                                        <p:strVal val="visible"/>
                                      </p:to>
                                    </p:set>
                                    <p:anim calcmode="lin" valueType="num">
                                      <p:cBhvr additive="base">
                                        <p:cTn id="23" dur="2000" fill="hold"/>
                                        <p:tgtEl>
                                          <p:spTgt spid="49175"/>
                                        </p:tgtEl>
                                        <p:attrNameLst>
                                          <p:attrName>ppt_x</p:attrName>
                                        </p:attrNameLst>
                                      </p:cBhvr>
                                      <p:tavLst>
                                        <p:tav tm="0">
                                          <p:val>
                                            <p:strVal val="#ppt_x"/>
                                          </p:val>
                                        </p:tav>
                                        <p:tav tm="100000">
                                          <p:val>
                                            <p:strVal val="#ppt_x"/>
                                          </p:val>
                                        </p:tav>
                                      </p:tavLst>
                                    </p:anim>
                                    <p:anim calcmode="lin" valueType="num">
                                      <p:cBhvr additive="base">
                                        <p:cTn id="24" dur="2000" fill="hold"/>
                                        <p:tgtEl>
                                          <p:spTgt spid="49175"/>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4" fill="hold" nodeType="clickEffect">
                                  <p:stCondLst>
                                    <p:cond delay="0"/>
                                  </p:stCondLst>
                                  <p:childTnLst>
                                    <p:set>
                                      <p:cBhvr>
                                        <p:cTn id="28" dur="1" fill="hold">
                                          <p:stCondLst>
                                            <p:cond delay="0"/>
                                          </p:stCondLst>
                                        </p:cTn>
                                        <p:tgtEl>
                                          <p:spTgt spid="49180"/>
                                        </p:tgtEl>
                                        <p:attrNameLst>
                                          <p:attrName>style.visibility</p:attrName>
                                        </p:attrNameLst>
                                      </p:cBhvr>
                                      <p:to>
                                        <p:strVal val="visible"/>
                                      </p:to>
                                    </p:set>
                                    <p:anim calcmode="lin" valueType="num">
                                      <p:cBhvr additive="base">
                                        <p:cTn id="29" dur="2000" fill="hold"/>
                                        <p:tgtEl>
                                          <p:spTgt spid="49180"/>
                                        </p:tgtEl>
                                        <p:attrNameLst>
                                          <p:attrName>ppt_x</p:attrName>
                                        </p:attrNameLst>
                                      </p:cBhvr>
                                      <p:tavLst>
                                        <p:tav tm="0">
                                          <p:val>
                                            <p:strVal val="#ppt_x"/>
                                          </p:val>
                                        </p:tav>
                                        <p:tav tm="100000">
                                          <p:val>
                                            <p:strVal val="#ppt_x"/>
                                          </p:val>
                                        </p:tav>
                                      </p:tavLst>
                                    </p:anim>
                                    <p:anim calcmode="lin" valueType="num">
                                      <p:cBhvr additive="base">
                                        <p:cTn id="30" dur="2000" fill="hold"/>
                                        <p:tgtEl>
                                          <p:spTgt spid="49180"/>
                                        </p:tgtEl>
                                        <p:attrNameLst>
                                          <p:attrName>ppt_y</p:attrName>
                                        </p:attrNameLst>
                                      </p:cBhvr>
                                      <p:tavLst>
                                        <p:tav tm="0">
                                          <p:val>
                                            <p:strVal val="1+#ppt_h/2"/>
                                          </p:val>
                                        </p:tav>
                                        <p:tav tm="100000">
                                          <p:val>
                                            <p:strVal val="#ppt_y"/>
                                          </p:val>
                                        </p:tav>
                                      </p:tavLst>
                                    </p:anim>
                                  </p:childTnLst>
                                </p:cTn>
                              </p:par>
                              <p:par>
                                <p:cTn id="31" presetID="2" presetClass="entr" presetSubtype="4" fill="hold" nodeType="withEffect">
                                  <p:stCondLst>
                                    <p:cond delay="0"/>
                                  </p:stCondLst>
                                  <p:childTnLst>
                                    <p:set>
                                      <p:cBhvr>
                                        <p:cTn id="32" dur="1" fill="hold">
                                          <p:stCondLst>
                                            <p:cond delay="0"/>
                                          </p:stCondLst>
                                        </p:cTn>
                                        <p:tgtEl>
                                          <p:spTgt spid="49177"/>
                                        </p:tgtEl>
                                        <p:attrNameLst>
                                          <p:attrName>style.visibility</p:attrName>
                                        </p:attrNameLst>
                                      </p:cBhvr>
                                      <p:to>
                                        <p:strVal val="visible"/>
                                      </p:to>
                                    </p:set>
                                    <p:anim calcmode="lin" valueType="num">
                                      <p:cBhvr additive="base">
                                        <p:cTn id="33" dur="2000" fill="hold"/>
                                        <p:tgtEl>
                                          <p:spTgt spid="49177"/>
                                        </p:tgtEl>
                                        <p:attrNameLst>
                                          <p:attrName>ppt_x</p:attrName>
                                        </p:attrNameLst>
                                      </p:cBhvr>
                                      <p:tavLst>
                                        <p:tav tm="0">
                                          <p:val>
                                            <p:strVal val="#ppt_x"/>
                                          </p:val>
                                        </p:tav>
                                        <p:tav tm="100000">
                                          <p:val>
                                            <p:strVal val="#ppt_x"/>
                                          </p:val>
                                        </p:tav>
                                      </p:tavLst>
                                    </p:anim>
                                    <p:anim calcmode="lin" valueType="num">
                                      <p:cBhvr additive="base">
                                        <p:cTn id="34" dur="2000" fill="hold"/>
                                        <p:tgtEl>
                                          <p:spTgt spid="49177"/>
                                        </p:tgtEl>
                                        <p:attrNameLst>
                                          <p:attrName>ppt_y</p:attrName>
                                        </p:attrNameLst>
                                      </p:cBhvr>
                                      <p:tavLst>
                                        <p:tav tm="0">
                                          <p:val>
                                            <p:strVal val="1+#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1" fill="hold" nodeType="clickEffect">
                                  <p:stCondLst>
                                    <p:cond delay="0"/>
                                  </p:stCondLst>
                                  <p:childTnLst>
                                    <p:set>
                                      <p:cBhvr>
                                        <p:cTn id="38" dur="1" fill="hold">
                                          <p:stCondLst>
                                            <p:cond delay="0"/>
                                          </p:stCondLst>
                                        </p:cTn>
                                        <p:tgtEl>
                                          <p:spTgt spid="49181"/>
                                        </p:tgtEl>
                                        <p:attrNameLst>
                                          <p:attrName>style.visibility</p:attrName>
                                        </p:attrNameLst>
                                      </p:cBhvr>
                                      <p:to>
                                        <p:strVal val="visible"/>
                                      </p:to>
                                    </p:set>
                                    <p:anim calcmode="lin" valueType="num">
                                      <p:cBhvr additive="base">
                                        <p:cTn id="39" dur="2000" fill="hold"/>
                                        <p:tgtEl>
                                          <p:spTgt spid="49181"/>
                                        </p:tgtEl>
                                        <p:attrNameLst>
                                          <p:attrName>ppt_x</p:attrName>
                                        </p:attrNameLst>
                                      </p:cBhvr>
                                      <p:tavLst>
                                        <p:tav tm="0">
                                          <p:val>
                                            <p:strVal val="#ppt_x"/>
                                          </p:val>
                                        </p:tav>
                                        <p:tav tm="100000">
                                          <p:val>
                                            <p:strVal val="#ppt_x"/>
                                          </p:val>
                                        </p:tav>
                                      </p:tavLst>
                                    </p:anim>
                                    <p:anim calcmode="lin" valueType="num">
                                      <p:cBhvr additive="base">
                                        <p:cTn id="40" dur="2000" fill="hold"/>
                                        <p:tgtEl>
                                          <p:spTgt spid="49181"/>
                                        </p:tgtEl>
                                        <p:attrNameLst>
                                          <p:attrName>ppt_y</p:attrName>
                                        </p:attrNameLst>
                                      </p:cBhvr>
                                      <p:tavLst>
                                        <p:tav tm="0">
                                          <p:val>
                                            <p:strVal val="0-#ppt_h/2"/>
                                          </p:val>
                                        </p:tav>
                                        <p:tav tm="100000">
                                          <p:val>
                                            <p:strVal val="#ppt_y"/>
                                          </p:val>
                                        </p:tav>
                                      </p:tavLst>
                                    </p:anim>
                                  </p:childTnLst>
                                </p:cTn>
                              </p:par>
                              <p:par>
                                <p:cTn id="41" presetID="2" presetClass="entr" presetSubtype="1" fill="hold" nodeType="withEffect">
                                  <p:stCondLst>
                                    <p:cond delay="0"/>
                                  </p:stCondLst>
                                  <p:childTnLst>
                                    <p:set>
                                      <p:cBhvr>
                                        <p:cTn id="42" dur="1" fill="hold">
                                          <p:stCondLst>
                                            <p:cond delay="0"/>
                                          </p:stCondLst>
                                        </p:cTn>
                                        <p:tgtEl>
                                          <p:spTgt spid="49179"/>
                                        </p:tgtEl>
                                        <p:attrNameLst>
                                          <p:attrName>style.visibility</p:attrName>
                                        </p:attrNameLst>
                                      </p:cBhvr>
                                      <p:to>
                                        <p:strVal val="visible"/>
                                      </p:to>
                                    </p:set>
                                    <p:anim calcmode="lin" valueType="num">
                                      <p:cBhvr additive="base">
                                        <p:cTn id="43" dur="2000" fill="hold"/>
                                        <p:tgtEl>
                                          <p:spTgt spid="49179"/>
                                        </p:tgtEl>
                                        <p:attrNameLst>
                                          <p:attrName>ppt_x</p:attrName>
                                        </p:attrNameLst>
                                      </p:cBhvr>
                                      <p:tavLst>
                                        <p:tav tm="0">
                                          <p:val>
                                            <p:strVal val="#ppt_x"/>
                                          </p:val>
                                        </p:tav>
                                        <p:tav tm="100000">
                                          <p:val>
                                            <p:strVal val="#ppt_x"/>
                                          </p:val>
                                        </p:tav>
                                      </p:tavLst>
                                    </p:anim>
                                    <p:anim calcmode="lin" valueType="num">
                                      <p:cBhvr additive="base">
                                        <p:cTn id="44" dur="2000" fill="hold"/>
                                        <p:tgtEl>
                                          <p:spTgt spid="49179"/>
                                        </p:tgtEl>
                                        <p:attrNameLst>
                                          <p:attrName>ppt_y</p:attrName>
                                        </p:attrNameLst>
                                      </p:cBhvr>
                                      <p:tavLst>
                                        <p:tav tm="0">
                                          <p:val>
                                            <p:strVal val="0-#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1" fill="hold" nodeType="clickEffect">
                                  <p:stCondLst>
                                    <p:cond delay="0"/>
                                  </p:stCondLst>
                                  <p:childTnLst>
                                    <p:set>
                                      <p:cBhvr>
                                        <p:cTn id="48" dur="1" fill="hold">
                                          <p:stCondLst>
                                            <p:cond delay="0"/>
                                          </p:stCondLst>
                                        </p:cTn>
                                        <p:tgtEl>
                                          <p:spTgt spid="49183"/>
                                        </p:tgtEl>
                                        <p:attrNameLst>
                                          <p:attrName>style.visibility</p:attrName>
                                        </p:attrNameLst>
                                      </p:cBhvr>
                                      <p:to>
                                        <p:strVal val="visible"/>
                                      </p:to>
                                    </p:set>
                                    <p:anim calcmode="lin" valueType="num">
                                      <p:cBhvr additive="base">
                                        <p:cTn id="49" dur="2000" fill="hold"/>
                                        <p:tgtEl>
                                          <p:spTgt spid="49183"/>
                                        </p:tgtEl>
                                        <p:attrNameLst>
                                          <p:attrName>ppt_x</p:attrName>
                                        </p:attrNameLst>
                                      </p:cBhvr>
                                      <p:tavLst>
                                        <p:tav tm="0">
                                          <p:val>
                                            <p:strVal val="#ppt_x"/>
                                          </p:val>
                                        </p:tav>
                                        <p:tav tm="100000">
                                          <p:val>
                                            <p:strVal val="#ppt_x"/>
                                          </p:val>
                                        </p:tav>
                                      </p:tavLst>
                                    </p:anim>
                                    <p:anim calcmode="lin" valueType="num">
                                      <p:cBhvr additive="base">
                                        <p:cTn id="50" dur="2000" fill="hold"/>
                                        <p:tgtEl>
                                          <p:spTgt spid="49183"/>
                                        </p:tgtEl>
                                        <p:attrNameLst>
                                          <p:attrName>ppt_y</p:attrName>
                                        </p:attrNameLst>
                                      </p:cBhvr>
                                      <p:tavLst>
                                        <p:tav tm="0">
                                          <p:val>
                                            <p:strVal val="0-#ppt_h/2"/>
                                          </p:val>
                                        </p:tav>
                                        <p:tav tm="100000">
                                          <p:val>
                                            <p:strVal val="#ppt_y"/>
                                          </p:val>
                                        </p:tav>
                                      </p:tavLst>
                                    </p:anim>
                                  </p:childTnLst>
                                </p:cTn>
                              </p:par>
                              <p:par>
                                <p:cTn id="51" presetID="2" presetClass="entr" presetSubtype="1" fill="hold" nodeType="withEffect">
                                  <p:stCondLst>
                                    <p:cond delay="0"/>
                                  </p:stCondLst>
                                  <p:childTnLst>
                                    <p:set>
                                      <p:cBhvr>
                                        <p:cTn id="52" dur="1" fill="hold">
                                          <p:stCondLst>
                                            <p:cond delay="0"/>
                                          </p:stCondLst>
                                        </p:cTn>
                                        <p:tgtEl>
                                          <p:spTgt spid="49182"/>
                                        </p:tgtEl>
                                        <p:attrNameLst>
                                          <p:attrName>style.visibility</p:attrName>
                                        </p:attrNameLst>
                                      </p:cBhvr>
                                      <p:to>
                                        <p:strVal val="visible"/>
                                      </p:to>
                                    </p:set>
                                    <p:anim calcmode="lin" valueType="num">
                                      <p:cBhvr additive="base">
                                        <p:cTn id="53" dur="2000" fill="hold"/>
                                        <p:tgtEl>
                                          <p:spTgt spid="49182"/>
                                        </p:tgtEl>
                                        <p:attrNameLst>
                                          <p:attrName>ppt_x</p:attrName>
                                        </p:attrNameLst>
                                      </p:cBhvr>
                                      <p:tavLst>
                                        <p:tav tm="0">
                                          <p:val>
                                            <p:strVal val="#ppt_x"/>
                                          </p:val>
                                        </p:tav>
                                        <p:tav tm="100000">
                                          <p:val>
                                            <p:strVal val="#ppt_x"/>
                                          </p:val>
                                        </p:tav>
                                      </p:tavLst>
                                    </p:anim>
                                    <p:anim calcmode="lin" valueType="num">
                                      <p:cBhvr additive="base">
                                        <p:cTn id="54" dur="2000" fill="hold"/>
                                        <p:tgtEl>
                                          <p:spTgt spid="49182"/>
                                        </p:tgtEl>
                                        <p:attrNameLst>
                                          <p:attrName>ppt_y</p:attrName>
                                        </p:attrNameLst>
                                      </p:cBhvr>
                                      <p:tavLst>
                                        <p:tav tm="0">
                                          <p:val>
                                            <p:strVal val="0-#ppt_h/2"/>
                                          </p:val>
                                        </p:tav>
                                        <p:tav tm="100000">
                                          <p:val>
                                            <p:strVal val="#ppt_y"/>
                                          </p:val>
                                        </p:tav>
                                      </p:tavLst>
                                    </p:anim>
                                  </p:childTnLst>
                                </p:cTn>
                              </p:par>
                            </p:childTnLst>
                          </p:cTn>
                        </p:par>
                      </p:childTnLst>
                    </p:cTn>
                  </p:par>
                  <p:par>
                    <p:cTn id="55" fill="hold" nodeType="clickPar">
                      <p:stCondLst>
                        <p:cond delay="indefinite"/>
                      </p:stCondLst>
                      <p:childTnLst>
                        <p:par>
                          <p:cTn id="56" fill="hold" nodeType="withGroup">
                            <p:stCondLst>
                              <p:cond delay="0"/>
                            </p:stCondLst>
                            <p:childTnLst>
                              <p:par>
                                <p:cTn id="57" presetID="2" presetClass="entr" presetSubtype="1" fill="hold" nodeType="clickEffect">
                                  <p:stCondLst>
                                    <p:cond delay="0"/>
                                  </p:stCondLst>
                                  <p:childTnLst>
                                    <p:set>
                                      <p:cBhvr>
                                        <p:cTn id="58" dur="1" fill="hold">
                                          <p:stCondLst>
                                            <p:cond delay="0"/>
                                          </p:stCondLst>
                                        </p:cTn>
                                        <p:tgtEl>
                                          <p:spTgt spid="49185"/>
                                        </p:tgtEl>
                                        <p:attrNameLst>
                                          <p:attrName>style.visibility</p:attrName>
                                        </p:attrNameLst>
                                      </p:cBhvr>
                                      <p:to>
                                        <p:strVal val="visible"/>
                                      </p:to>
                                    </p:set>
                                    <p:anim calcmode="lin" valueType="num">
                                      <p:cBhvr additive="base">
                                        <p:cTn id="59" dur="2000" fill="hold"/>
                                        <p:tgtEl>
                                          <p:spTgt spid="49185"/>
                                        </p:tgtEl>
                                        <p:attrNameLst>
                                          <p:attrName>ppt_x</p:attrName>
                                        </p:attrNameLst>
                                      </p:cBhvr>
                                      <p:tavLst>
                                        <p:tav tm="0">
                                          <p:val>
                                            <p:strVal val="#ppt_x"/>
                                          </p:val>
                                        </p:tav>
                                        <p:tav tm="100000">
                                          <p:val>
                                            <p:strVal val="#ppt_x"/>
                                          </p:val>
                                        </p:tav>
                                      </p:tavLst>
                                    </p:anim>
                                    <p:anim calcmode="lin" valueType="num">
                                      <p:cBhvr additive="base">
                                        <p:cTn id="60" dur="2000" fill="hold"/>
                                        <p:tgtEl>
                                          <p:spTgt spid="49185"/>
                                        </p:tgtEl>
                                        <p:attrNameLst>
                                          <p:attrName>ppt_y</p:attrName>
                                        </p:attrNameLst>
                                      </p:cBhvr>
                                      <p:tavLst>
                                        <p:tav tm="0">
                                          <p:val>
                                            <p:strVal val="0-#ppt_h/2"/>
                                          </p:val>
                                        </p:tav>
                                        <p:tav tm="100000">
                                          <p:val>
                                            <p:strVal val="#ppt_y"/>
                                          </p:val>
                                        </p:tav>
                                      </p:tavLst>
                                    </p:anim>
                                  </p:childTnLst>
                                </p:cTn>
                              </p:par>
                              <p:par>
                                <p:cTn id="61" presetID="2" presetClass="entr" presetSubtype="1" fill="hold" nodeType="withEffect">
                                  <p:stCondLst>
                                    <p:cond delay="0"/>
                                  </p:stCondLst>
                                  <p:childTnLst>
                                    <p:set>
                                      <p:cBhvr>
                                        <p:cTn id="62" dur="1" fill="hold">
                                          <p:stCondLst>
                                            <p:cond delay="0"/>
                                          </p:stCondLst>
                                        </p:cTn>
                                        <p:tgtEl>
                                          <p:spTgt spid="49184"/>
                                        </p:tgtEl>
                                        <p:attrNameLst>
                                          <p:attrName>style.visibility</p:attrName>
                                        </p:attrNameLst>
                                      </p:cBhvr>
                                      <p:to>
                                        <p:strVal val="visible"/>
                                      </p:to>
                                    </p:set>
                                    <p:anim calcmode="lin" valueType="num">
                                      <p:cBhvr additive="base">
                                        <p:cTn id="63" dur="2000" fill="hold"/>
                                        <p:tgtEl>
                                          <p:spTgt spid="49184"/>
                                        </p:tgtEl>
                                        <p:attrNameLst>
                                          <p:attrName>ppt_x</p:attrName>
                                        </p:attrNameLst>
                                      </p:cBhvr>
                                      <p:tavLst>
                                        <p:tav tm="0">
                                          <p:val>
                                            <p:strVal val="#ppt_x"/>
                                          </p:val>
                                        </p:tav>
                                        <p:tav tm="100000">
                                          <p:val>
                                            <p:strVal val="#ppt_x"/>
                                          </p:val>
                                        </p:tav>
                                      </p:tavLst>
                                    </p:anim>
                                    <p:anim calcmode="lin" valueType="num">
                                      <p:cBhvr additive="base">
                                        <p:cTn id="64" dur="2000" fill="hold"/>
                                        <p:tgtEl>
                                          <p:spTgt spid="49184"/>
                                        </p:tgtEl>
                                        <p:attrNameLst>
                                          <p:attrName>ppt_y</p:attrName>
                                        </p:attrNameLst>
                                      </p:cBhvr>
                                      <p:tavLst>
                                        <p:tav tm="0">
                                          <p:val>
                                            <p:strVal val="0-#ppt_h/2"/>
                                          </p:val>
                                        </p:tav>
                                        <p:tav tm="100000">
                                          <p:val>
                                            <p:strVal val="#ppt_y"/>
                                          </p:val>
                                        </p:tav>
                                      </p:tavLst>
                                    </p:anim>
                                  </p:childTnLst>
                                </p:cTn>
                              </p:par>
                            </p:childTnLst>
                          </p:cTn>
                        </p:par>
                      </p:childTnLst>
                    </p:cTn>
                  </p:par>
                  <p:par>
                    <p:cTn id="65" fill="hold" nodeType="clickPar">
                      <p:stCondLst>
                        <p:cond delay="indefinite"/>
                      </p:stCondLst>
                      <p:childTnLst>
                        <p:par>
                          <p:cTn id="66" fill="hold" nodeType="withGroup">
                            <p:stCondLst>
                              <p:cond delay="0"/>
                            </p:stCondLst>
                            <p:childTnLst>
                              <p:par>
                                <p:cTn id="67" presetID="2" presetClass="entr" presetSubtype="1" fill="hold" nodeType="clickEffect">
                                  <p:stCondLst>
                                    <p:cond delay="0"/>
                                  </p:stCondLst>
                                  <p:childTnLst>
                                    <p:set>
                                      <p:cBhvr>
                                        <p:cTn id="68" dur="1" fill="hold">
                                          <p:stCondLst>
                                            <p:cond delay="0"/>
                                          </p:stCondLst>
                                        </p:cTn>
                                        <p:tgtEl>
                                          <p:spTgt spid="49188"/>
                                        </p:tgtEl>
                                        <p:attrNameLst>
                                          <p:attrName>style.visibility</p:attrName>
                                        </p:attrNameLst>
                                      </p:cBhvr>
                                      <p:to>
                                        <p:strVal val="visible"/>
                                      </p:to>
                                    </p:set>
                                    <p:anim calcmode="lin" valueType="num">
                                      <p:cBhvr additive="base">
                                        <p:cTn id="69" dur="2000" fill="hold"/>
                                        <p:tgtEl>
                                          <p:spTgt spid="49188"/>
                                        </p:tgtEl>
                                        <p:attrNameLst>
                                          <p:attrName>ppt_x</p:attrName>
                                        </p:attrNameLst>
                                      </p:cBhvr>
                                      <p:tavLst>
                                        <p:tav tm="0">
                                          <p:val>
                                            <p:strVal val="#ppt_x"/>
                                          </p:val>
                                        </p:tav>
                                        <p:tav tm="100000">
                                          <p:val>
                                            <p:strVal val="#ppt_x"/>
                                          </p:val>
                                        </p:tav>
                                      </p:tavLst>
                                    </p:anim>
                                    <p:anim calcmode="lin" valueType="num">
                                      <p:cBhvr additive="base">
                                        <p:cTn id="70" dur="2000" fill="hold"/>
                                        <p:tgtEl>
                                          <p:spTgt spid="49188"/>
                                        </p:tgtEl>
                                        <p:attrNameLst>
                                          <p:attrName>ppt_y</p:attrName>
                                        </p:attrNameLst>
                                      </p:cBhvr>
                                      <p:tavLst>
                                        <p:tav tm="0">
                                          <p:val>
                                            <p:strVal val="0-#ppt_h/2"/>
                                          </p:val>
                                        </p:tav>
                                        <p:tav tm="100000">
                                          <p:val>
                                            <p:strVal val="#ppt_y"/>
                                          </p:val>
                                        </p:tav>
                                      </p:tavLst>
                                    </p:anim>
                                  </p:childTnLst>
                                </p:cTn>
                              </p:par>
                              <p:par>
                                <p:cTn id="71" presetID="2" presetClass="entr" presetSubtype="1" fill="hold" nodeType="withEffect">
                                  <p:stCondLst>
                                    <p:cond delay="0"/>
                                  </p:stCondLst>
                                  <p:childTnLst>
                                    <p:set>
                                      <p:cBhvr>
                                        <p:cTn id="72" dur="1" fill="hold">
                                          <p:stCondLst>
                                            <p:cond delay="0"/>
                                          </p:stCondLst>
                                        </p:cTn>
                                        <p:tgtEl>
                                          <p:spTgt spid="49194"/>
                                        </p:tgtEl>
                                        <p:attrNameLst>
                                          <p:attrName>style.visibility</p:attrName>
                                        </p:attrNameLst>
                                      </p:cBhvr>
                                      <p:to>
                                        <p:strVal val="visible"/>
                                      </p:to>
                                    </p:set>
                                    <p:anim calcmode="lin" valueType="num">
                                      <p:cBhvr additive="base">
                                        <p:cTn id="73" dur="2000" fill="hold"/>
                                        <p:tgtEl>
                                          <p:spTgt spid="49194"/>
                                        </p:tgtEl>
                                        <p:attrNameLst>
                                          <p:attrName>ppt_x</p:attrName>
                                        </p:attrNameLst>
                                      </p:cBhvr>
                                      <p:tavLst>
                                        <p:tav tm="0">
                                          <p:val>
                                            <p:strVal val="#ppt_x"/>
                                          </p:val>
                                        </p:tav>
                                        <p:tav tm="100000">
                                          <p:val>
                                            <p:strVal val="#ppt_x"/>
                                          </p:val>
                                        </p:tav>
                                      </p:tavLst>
                                    </p:anim>
                                    <p:anim calcmode="lin" valueType="num">
                                      <p:cBhvr additive="base">
                                        <p:cTn id="74" dur="2000" fill="hold"/>
                                        <p:tgtEl>
                                          <p:spTgt spid="49194"/>
                                        </p:tgtEl>
                                        <p:attrNameLst>
                                          <p:attrName>ppt_y</p:attrName>
                                        </p:attrNameLst>
                                      </p:cBhvr>
                                      <p:tavLst>
                                        <p:tav tm="0">
                                          <p:val>
                                            <p:strVal val="0-#ppt_h/2"/>
                                          </p:val>
                                        </p:tav>
                                        <p:tav tm="100000">
                                          <p:val>
                                            <p:strVal val="#ppt_y"/>
                                          </p:val>
                                        </p:tav>
                                      </p:tavLst>
                                    </p:anim>
                                  </p:childTnLst>
                                </p:cTn>
                              </p:par>
                            </p:childTnLst>
                          </p:cTn>
                        </p:par>
                      </p:childTnLst>
                    </p:cTn>
                  </p:par>
                  <p:par>
                    <p:cTn id="75" fill="hold" nodeType="clickPar">
                      <p:stCondLst>
                        <p:cond delay="indefinite"/>
                      </p:stCondLst>
                      <p:childTnLst>
                        <p:par>
                          <p:cTn id="76" fill="hold" nodeType="withGroup">
                            <p:stCondLst>
                              <p:cond delay="0"/>
                            </p:stCondLst>
                            <p:childTnLst>
                              <p:par>
                                <p:cTn id="77" presetID="2" presetClass="entr" presetSubtype="4" fill="hold" nodeType="clickEffect">
                                  <p:stCondLst>
                                    <p:cond delay="0"/>
                                  </p:stCondLst>
                                  <p:childTnLst>
                                    <p:set>
                                      <p:cBhvr>
                                        <p:cTn id="78" dur="1" fill="hold">
                                          <p:stCondLst>
                                            <p:cond delay="0"/>
                                          </p:stCondLst>
                                        </p:cTn>
                                        <p:tgtEl>
                                          <p:spTgt spid="49191"/>
                                        </p:tgtEl>
                                        <p:attrNameLst>
                                          <p:attrName>style.visibility</p:attrName>
                                        </p:attrNameLst>
                                      </p:cBhvr>
                                      <p:to>
                                        <p:strVal val="visible"/>
                                      </p:to>
                                    </p:set>
                                    <p:anim calcmode="lin" valueType="num">
                                      <p:cBhvr additive="base">
                                        <p:cTn id="79" dur="2000" fill="hold"/>
                                        <p:tgtEl>
                                          <p:spTgt spid="49191"/>
                                        </p:tgtEl>
                                        <p:attrNameLst>
                                          <p:attrName>ppt_x</p:attrName>
                                        </p:attrNameLst>
                                      </p:cBhvr>
                                      <p:tavLst>
                                        <p:tav tm="0">
                                          <p:val>
                                            <p:strVal val="#ppt_x"/>
                                          </p:val>
                                        </p:tav>
                                        <p:tav tm="100000">
                                          <p:val>
                                            <p:strVal val="#ppt_x"/>
                                          </p:val>
                                        </p:tav>
                                      </p:tavLst>
                                    </p:anim>
                                    <p:anim calcmode="lin" valueType="num">
                                      <p:cBhvr additive="base">
                                        <p:cTn id="80" dur="2000" fill="hold"/>
                                        <p:tgtEl>
                                          <p:spTgt spid="49191"/>
                                        </p:tgtEl>
                                        <p:attrNameLst>
                                          <p:attrName>ppt_y</p:attrName>
                                        </p:attrNameLst>
                                      </p:cBhvr>
                                      <p:tavLst>
                                        <p:tav tm="0">
                                          <p:val>
                                            <p:strVal val="1+#ppt_h/2"/>
                                          </p:val>
                                        </p:tav>
                                        <p:tav tm="100000">
                                          <p:val>
                                            <p:strVal val="#ppt_y"/>
                                          </p:val>
                                        </p:tav>
                                      </p:tavLst>
                                    </p:anim>
                                  </p:childTnLst>
                                </p:cTn>
                              </p:par>
                            </p:childTnLst>
                          </p:cTn>
                        </p:par>
                      </p:childTnLst>
                    </p:cTn>
                  </p:par>
                  <p:par>
                    <p:cTn id="81" fill="hold" nodeType="clickPar">
                      <p:stCondLst>
                        <p:cond delay="indefinite"/>
                      </p:stCondLst>
                      <p:childTnLst>
                        <p:par>
                          <p:cTn id="82" fill="hold" nodeType="withGroup">
                            <p:stCondLst>
                              <p:cond delay="0"/>
                            </p:stCondLst>
                            <p:childTnLst>
                              <p:par>
                                <p:cTn id="83" presetID="2" presetClass="entr" presetSubtype="4" fill="hold" nodeType="clickEffect">
                                  <p:stCondLst>
                                    <p:cond delay="0"/>
                                  </p:stCondLst>
                                  <p:childTnLst>
                                    <p:set>
                                      <p:cBhvr>
                                        <p:cTn id="84" dur="1" fill="hold">
                                          <p:stCondLst>
                                            <p:cond delay="0"/>
                                          </p:stCondLst>
                                        </p:cTn>
                                        <p:tgtEl>
                                          <p:spTgt spid="49193"/>
                                        </p:tgtEl>
                                        <p:attrNameLst>
                                          <p:attrName>style.visibility</p:attrName>
                                        </p:attrNameLst>
                                      </p:cBhvr>
                                      <p:to>
                                        <p:strVal val="visible"/>
                                      </p:to>
                                    </p:set>
                                    <p:anim calcmode="lin" valueType="num">
                                      <p:cBhvr additive="base">
                                        <p:cTn id="85" dur="2000" fill="hold"/>
                                        <p:tgtEl>
                                          <p:spTgt spid="49193"/>
                                        </p:tgtEl>
                                        <p:attrNameLst>
                                          <p:attrName>ppt_x</p:attrName>
                                        </p:attrNameLst>
                                      </p:cBhvr>
                                      <p:tavLst>
                                        <p:tav tm="0">
                                          <p:val>
                                            <p:strVal val="#ppt_x"/>
                                          </p:val>
                                        </p:tav>
                                        <p:tav tm="100000">
                                          <p:val>
                                            <p:strVal val="#ppt_x"/>
                                          </p:val>
                                        </p:tav>
                                      </p:tavLst>
                                    </p:anim>
                                    <p:anim calcmode="lin" valueType="num">
                                      <p:cBhvr additive="base">
                                        <p:cTn id="86" dur="2000" fill="hold"/>
                                        <p:tgtEl>
                                          <p:spTgt spid="49193"/>
                                        </p:tgtEl>
                                        <p:attrNameLst>
                                          <p:attrName>ppt_y</p:attrName>
                                        </p:attrNameLst>
                                      </p:cBhvr>
                                      <p:tavLst>
                                        <p:tav tm="0">
                                          <p:val>
                                            <p:strVal val="1+#ppt_h/2"/>
                                          </p:val>
                                        </p:tav>
                                        <p:tav tm="100000">
                                          <p:val>
                                            <p:strVal val="#ppt_y"/>
                                          </p:val>
                                        </p:tav>
                                      </p:tavLst>
                                    </p:anim>
                                  </p:childTnLst>
                                </p:cTn>
                              </p:par>
                            </p:childTnLst>
                          </p:cTn>
                        </p:par>
                      </p:childTnLst>
                    </p:cTn>
                  </p:par>
                  <p:par>
                    <p:cTn id="87" fill="hold" nodeType="clickPar">
                      <p:stCondLst>
                        <p:cond delay="indefinite"/>
                      </p:stCondLst>
                      <p:childTnLst>
                        <p:par>
                          <p:cTn id="88" fill="hold" nodeType="withGroup">
                            <p:stCondLst>
                              <p:cond delay="0"/>
                            </p:stCondLst>
                            <p:childTnLst>
                              <p:par>
                                <p:cTn id="89" presetID="2" presetClass="entr" presetSubtype="4" fill="hold" nodeType="clickEffect">
                                  <p:stCondLst>
                                    <p:cond delay="0"/>
                                  </p:stCondLst>
                                  <p:childTnLst>
                                    <p:set>
                                      <p:cBhvr>
                                        <p:cTn id="90" dur="1" fill="hold">
                                          <p:stCondLst>
                                            <p:cond delay="0"/>
                                          </p:stCondLst>
                                        </p:cTn>
                                        <p:tgtEl>
                                          <p:spTgt spid="49195"/>
                                        </p:tgtEl>
                                        <p:attrNameLst>
                                          <p:attrName>style.visibility</p:attrName>
                                        </p:attrNameLst>
                                      </p:cBhvr>
                                      <p:to>
                                        <p:strVal val="visible"/>
                                      </p:to>
                                    </p:set>
                                    <p:anim calcmode="lin" valueType="num">
                                      <p:cBhvr additive="base">
                                        <p:cTn id="91" dur="2000" fill="hold"/>
                                        <p:tgtEl>
                                          <p:spTgt spid="49195"/>
                                        </p:tgtEl>
                                        <p:attrNameLst>
                                          <p:attrName>ppt_x</p:attrName>
                                        </p:attrNameLst>
                                      </p:cBhvr>
                                      <p:tavLst>
                                        <p:tav tm="0">
                                          <p:val>
                                            <p:strVal val="#ppt_x"/>
                                          </p:val>
                                        </p:tav>
                                        <p:tav tm="100000">
                                          <p:val>
                                            <p:strVal val="#ppt_x"/>
                                          </p:val>
                                        </p:tav>
                                      </p:tavLst>
                                    </p:anim>
                                    <p:anim calcmode="lin" valueType="num">
                                      <p:cBhvr additive="base">
                                        <p:cTn id="92" dur="2000" fill="hold"/>
                                        <p:tgtEl>
                                          <p:spTgt spid="49195"/>
                                        </p:tgtEl>
                                        <p:attrNameLst>
                                          <p:attrName>ppt_y</p:attrName>
                                        </p:attrNameLst>
                                      </p:cBhvr>
                                      <p:tavLst>
                                        <p:tav tm="0">
                                          <p:val>
                                            <p:strVal val="1+#ppt_h/2"/>
                                          </p:val>
                                        </p:tav>
                                        <p:tav tm="100000">
                                          <p:val>
                                            <p:strVal val="#ppt_y"/>
                                          </p:val>
                                        </p:tav>
                                      </p:tavLst>
                                    </p:anim>
                                  </p:childTnLst>
                                </p:cTn>
                              </p:par>
                              <p:par>
                                <p:cTn id="93" presetID="2" presetClass="entr" presetSubtype="4" fill="hold" nodeType="withEffect">
                                  <p:stCondLst>
                                    <p:cond delay="0"/>
                                  </p:stCondLst>
                                  <p:childTnLst>
                                    <p:set>
                                      <p:cBhvr>
                                        <p:cTn id="94" dur="1" fill="hold">
                                          <p:stCondLst>
                                            <p:cond delay="0"/>
                                          </p:stCondLst>
                                        </p:cTn>
                                        <p:tgtEl>
                                          <p:spTgt spid="49192"/>
                                        </p:tgtEl>
                                        <p:attrNameLst>
                                          <p:attrName>style.visibility</p:attrName>
                                        </p:attrNameLst>
                                      </p:cBhvr>
                                      <p:to>
                                        <p:strVal val="visible"/>
                                      </p:to>
                                    </p:set>
                                    <p:anim calcmode="lin" valueType="num">
                                      <p:cBhvr additive="base">
                                        <p:cTn id="95" dur="2000" fill="hold"/>
                                        <p:tgtEl>
                                          <p:spTgt spid="49192"/>
                                        </p:tgtEl>
                                        <p:attrNameLst>
                                          <p:attrName>ppt_x</p:attrName>
                                        </p:attrNameLst>
                                      </p:cBhvr>
                                      <p:tavLst>
                                        <p:tav tm="0">
                                          <p:val>
                                            <p:strVal val="#ppt_x"/>
                                          </p:val>
                                        </p:tav>
                                        <p:tav tm="100000">
                                          <p:val>
                                            <p:strVal val="#ppt_x"/>
                                          </p:val>
                                        </p:tav>
                                      </p:tavLst>
                                    </p:anim>
                                    <p:anim calcmode="lin" valueType="num">
                                      <p:cBhvr additive="base">
                                        <p:cTn id="96" dur="2000" fill="hold"/>
                                        <p:tgtEl>
                                          <p:spTgt spid="49192"/>
                                        </p:tgtEl>
                                        <p:attrNameLst>
                                          <p:attrName>ppt_y</p:attrName>
                                        </p:attrNameLst>
                                      </p:cBhvr>
                                      <p:tavLst>
                                        <p:tav tm="0">
                                          <p:val>
                                            <p:strVal val="1+#ppt_h/2"/>
                                          </p:val>
                                        </p:tav>
                                        <p:tav tm="100000">
                                          <p:val>
                                            <p:strVal val="#ppt_y"/>
                                          </p:val>
                                        </p:tav>
                                      </p:tavLst>
                                    </p:anim>
                                  </p:childTnLst>
                                </p:cTn>
                              </p:par>
                            </p:childTnLst>
                          </p:cTn>
                        </p:par>
                      </p:childTnLst>
                    </p:cTn>
                  </p:par>
                  <p:par>
                    <p:cTn id="97" fill="hold" nodeType="clickPar">
                      <p:stCondLst>
                        <p:cond delay="indefinite"/>
                      </p:stCondLst>
                      <p:childTnLst>
                        <p:par>
                          <p:cTn id="98" fill="hold" nodeType="withGroup">
                            <p:stCondLst>
                              <p:cond delay="0"/>
                            </p:stCondLst>
                            <p:childTnLst>
                              <p:par>
                                <p:cTn id="99" presetID="2" presetClass="entr" presetSubtype="4" fill="hold" nodeType="clickEffect">
                                  <p:stCondLst>
                                    <p:cond delay="0"/>
                                  </p:stCondLst>
                                  <p:childTnLst>
                                    <p:set>
                                      <p:cBhvr>
                                        <p:cTn id="100" dur="1" fill="hold">
                                          <p:stCondLst>
                                            <p:cond delay="0"/>
                                          </p:stCondLst>
                                        </p:cTn>
                                        <p:tgtEl>
                                          <p:spTgt spid="49198"/>
                                        </p:tgtEl>
                                        <p:attrNameLst>
                                          <p:attrName>style.visibility</p:attrName>
                                        </p:attrNameLst>
                                      </p:cBhvr>
                                      <p:to>
                                        <p:strVal val="visible"/>
                                      </p:to>
                                    </p:set>
                                    <p:anim calcmode="lin" valueType="num">
                                      <p:cBhvr additive="base">
                                        <p:cTn id="101" dur="2000" fill="hold"/>
                                        <p:tgtEl>
                                          <p:spTgt spid="49198"/>
                                        </p:tgtEl>
                                        <p:attrNameLst>
                                          <p:attrName>ppt_x</p:attrName>
                                        </p:attrNameLst>
                                      </p:cBhvr>
                                      <p:tavLst>
                                        <p:tav tm="0">
                                          <p:val>
                                            <p:strVal val="#ppt_x"/>
                                          </p:val>
                                        </p:tav>
                                        <p:tav tm="100000">
                                          <p:val>
                                            <p:strVal val="#ppt_x"/>
                                          </p:val>
                                        </p:tav>
                                      </p:tavLst>
                                    </p:anim>
                                    <p:anim calcmode="lin" valueType="num">
                                      <p:cBhvr additive="base">
                                        <p:cTn id="102" dur="2000" fill="hold"/>
                                        <p:tgtEl>
                                          <p:spTgt spid="49198"/>
                                        </p:tgtEl>
                                        <p:attrNameLst>
                                          <p:attrName>ppt_y</p:attrName>
                                        </p:attrNameLst>
                                      </p:cBhvr>
                                      <p:tavLst>
                                        <p:tav tm="0">
                                          <p:val>
                                            <p:strVal val="1+#ppt_h/2"/>
                                          </p:val>
                                        </p:tav>
                                        <p:tav tm="100000">
                                          <p:val>
                                            <p:strVal val="#ppt_y"/>
                                          </p:val>
                                        </p:tav>
                                      </p:tavLst>
                                    </p:anim>
                                  </p:childTnLst>
                                </p:cTn>
                              </p:par>
                            </p:childTnLst>
                          </p:cTn>
                        </p:par>
                      </p:childTnLst>
                    </p:cTn>
                  </p:par>
                  <p:par>
                    <p:cTn id="103" fill="hold" nodeType="clickPar">
                      <p:stCondLst>
                        <p:cond delay="indefinite"/>
                      </p:stCondLst>
                      <p:childTnLst>
                        <p:par>
                          <p:cTn id="104" fill="hold" nodeType="withGroup">
                            <p:stCondLst>
                              <p:cond delay="0"/>
                            </p:stCondLst>
                            <p:childTnLst>
                              <p:par>
                                <p:cTn id="105" presetID="2" presetClass="entr" presetSubtype="4" fill="hold" nodeType="clickEffect">
                                  <p:stCondLst>
                                    <p:cond delay="0"/>
                                  </p:stCondLst>
                                  <p:childTnLst>
                                    <p:set>
                                      <p:cBhvr>
                                        <p:cTn id="106" dur="1" fill="hold">
                                          <p:stCondLst>
                                            <p:cond delay="0"/>
                                          </p:stCondLst>
                                        </p:cTn>
                                        <p:tgtEl>
                                          <p:spTgt spid="49197"/>
                                        </p:tgtEl>
                                        <p:attrNameLst>
                                          <p:attrName>style.visibility</p:attrName>
                                        </p:attrNameLst>
                                      </p:cBhvr>
                                      <p:to>
                                        <p:strVal val="visible"/>
                                      </p:to>
                                    </p:set>
                                    <p:anim calcmode="lin" valueType="num">
                                      <p:cBhvr additive="base">
                                        <p:cTn id="107" dur="2000" fill="hold"/>
                                        <p:tgtEl>
                                          <p:spTgt spid="49197"/>
                                        </p:tgtEl>
                                        <p:attrNameLst>
                                          <p:attrName>ppt_x</p:attrName>
                                        </p:attrNameLst>
                                      </p:cBhvr>
                                      <p:tavLst>
                                        <p:tav tm="0">
                                          <p:val>
                                            <p:strVal val="#ppt_x"/>
                                          </p:val>
                                        </p:tav>
                                        <p:tav tm="100000">
                                          <p:val>
                                            <p:strVal val="#ppt_x"/>
                                          </p:val>
                                        </p:tav>
                                      </p:tavLst>
                                    </p:anim>
                                    <p:anim calcmode="lin" valueType="num">
                                      <p:cBhvr additive="base">
                                        <p:cTn id="108" dur="2000" fill="hold"/>
                                        <p:tgtEl>
                                          <p:spTgt spid="4919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altLang="en-US" sz="4000"/>
              <a:t>Purine Nucleotide Synthesis </a:t>
            </a:r>
            <a:br>
              <a:rPr lang="en-US" altLang="en-US" sz="4000"/>
            </a:br>
            <a:r>
              <a:rPr lang="en-US" altLang="en-US" sz="3000"/>
              <a:t>at a Glance</a:t>
            </a:r>
          </a:p>
        </p:txBody>
      </p:sp>
      <p:sp>
        <p:nvSpPr>
          <p:cNvPr id="59395" name="Rectangle 3"/>
          <p:cNvSpPr>
            <a:spLocks noGrp="1" noChangeArrowheads="1"/>
          </p:cNvSpPr>
          <p:nvPr>
            <p:ph idx="1"/>
          </p:nvPr>
        </p:nvSpPr>
        <p:spPr/>
        <p:txBody>
          <a:bodyPr rtlCol="0">
            <a:normAutofit fontScale="85000" lnSpcReduction="20000"/>
          </a:bodyPr>
          <a:lstStyle/>
          <a:p>
            <a:pPr eaLnBrk="1" fontAlgn="auto" hangingPunct="1">
              <a:spcAft>
                <a:spcPts val="0"/>
              </a:spcAft>
              <a:buFont typeface="Wingdings 3" charset="2"/>
              <a:buChar char=""/>
              <a:defRPr/>
            </a:pPr>
            <a:r>
              <a:rPr lang="en-US" altLang="en-US" sz="2100">
                <a:solidFill>
                  <a:schemeClr val="tx1">
                    <a:lumMod val="75000"/>
                    <a:lumOff val="25000"/>
                  </a:schemeClr>
                </a:solidFill>
              </a:rPr>
              <a:t>ATP is involved in 6 steps</a:t>
            </a:r>
          </a:p>
          <a:p>
            <a:pPr eaLnBrk="1" fontAlgn="auto" hangingPunct="1">
              <a:spcAft>
                <a:spcPts val="0"/>
              </a:spcAft>
              <a:buFont typeface="Wingdings 3" charset="2"/>
              <a:buChar char=""/>
              <a:defRPr/>
            </a:pPr>
            <a:endParaRPr lang="en-US" altLang="en-US" sz="2100">
              <a:solidFill>
                <a:schemeClr val="tx1">
                  <a:lumMod val="75000"/>
                  <a:lumOff val="25000"/>
                </a:schemeClr>
              </a:solidFill>
            </a:endParaRPr>
          </a:p>
          <a:p>
            <a:pPr eaLnBrk="1" fontAlgn="auto" hangingPunct="1">
              <a:spcAft>
                <a:spcPts val="0"/>
              </a:spcAft>
              <a:buFont typeface="Wingdings 3" charset="2"/>
              <a:buChar char=""/>
              <a:defRPr/>
            </a:pPr>
            <a:r>
              <a:rPr lang="en-US" altLang="en-US" sz="2100">
                <a:solidFill>
                  <a:schemeClr val="tx1">
                    <a:lumMod val="75000"/>
                    <a:lumOff val="25000"/>
                  </a:schemeClr>
                </a:solidFill>
              </a:rPr>
              <a:t>PRPP in the first step of Purine synthesis is also a precursor for Pyrimidine Synthesis, His and Trp synthesis</a:t>
            </a:r>
          </a:p>
          <a:p>
            <a:pPr eaLnBrk="1" fontAlgn="auto" hangingPunct="1">
              <a:spcAft>
                <a:spcPts val="0"/>
              </a:spcAft>
              <a:buFont typeface="Wingdings 3" charset="2"/>
              <a:buChar char=""/>
              <a:defRPr/>
            </a:pPr>
            <a:endParaRPr lang="en-US" altLang="en-US" sz="2100">
              <a:solidFill>
                <a:schemeClr val="tx1">
                  <a:lumMod val="75000"/>
                  <a:lumOff val="25000"/>
                </a:schemeClr>
              </a:solidFill>
            </a:endParaRPr>
          </a:p>
          <a:p>
            <a:pPr lvl="1" eaLnBrk="1" fontAlgn="auto" hangingPunct="1">
              <a:spcAft>
                <a:spcPts val="0"/>
              </a:spcAft>
              <a:buFont typeface="Wingdings 3" charset="2"/>
              <a:buChar char=""/>
              <a:defRPr/>
            </a:pPr>
            <a:r>
              <a:rPr lang="en-US" altLang="en-US" sz="1900">
                <a:solidFill>
                  <a:schemeClr val="tx1">
                    <a:lumMod val="75000"/>
                    <a:lumOff val="25000"/>
                  </a:schemeClr>
                </a:solidFill>
              </a:rPr>
              <a:t>Role of ATP in first step is unique– group transfer rather than coupling</a:t>
            </a:r>
          </a:p>
          <a:p>
            <a:pPr lvl="1" eaLnBrk="1" fontAlgn="auto" hangingPunct="1">
              <a:spcAft>
                <a:spcPts val="0"/>
              </a:spcAft>
              <a:buFont typeface="Wingdings 3" charset="2"/>
              <a:buChar char=""/>
              <a:defRPr/>
            </a:pPr>
            <a:endParaRPr lang="en-US" altLang="en-US" sz="1900">
              <a:solidFill>
                <a:schemeClr val="tx1">
                  <a:lumMod val="75000"/>
                  <a:lumOff val="25000"/>
                </a:schemeClr>
              </a:solidFill>
            </a:endParaRPr>
          </a:p>
          <a:p>
            <a:pPr eaLnBrk="1" fontAlgn="auto" hangingPunct="1">
              <a:spcAft>
                <a:spcPts val="0"/>
              </a:spcAft>
              <a:buFont typeface="Wingdings 3" charset="2"/>
              <a:buChar char=""/>
              <a:defRPr/>
            </a:pPr>
            <a:r>
              <a:rPr lang="en-US" altLang="en-US" sz="2100">
                <a:solidFill>
                  <a:schemeClr val="tx1">
                    <a:lumMod val="75000"/>
                    <a:lumOff val="25000"/>
                  </a:schemeClr>
                </a:solidFill>
              </a:rPr>
              <a:t>In second step, C</a:t>
            </a:r>
            <a:r>
              <a:rPr lang="en-US" altLang="en-US" sz="2100" baseline="-10000">
                <a:solidFill>
                  <a:schemeClr val="tx1">
                    <a:lumMod val="75000"/>
                    <a:lumOff val="25000"/>
                  </a:schemeClr>
                </a:solidFill>
              </a:rPr>
              <a:t>1</a:t>
            </a:r>
            <a:r>
              <a:rPr lang="en-US" altLang="en-US" sz="2100">
                <a:solidFill>
                  <a:schemeClr val="tx1">
                    <a:lumMod val="75000"/>
                    <a:lumOff val="25000"/>
                  </a:schemeClr>
                </a:solidFill>
              </a:rPr>
              <a:t> notation changes from </a:t>
            </a:r>
            <a:r>
              <a:rPr lang="en-US" altLang="en-US" sz="2100">
                <a:solidFill>
                  <a:schemeClr val="tx1">
                    <a:lumMod val="75000"/>
                    <a:lumOff val="25000"/>
                  </a:schemeClr>
                </a:solidFill>
                <a:latin typeface="Symbol" panose="05050102010706020507" pitchFamily="18" charset="2"/>
              </a:rPr>
              <a:t>a</a:t>
            </a:r>
            <a:r>
              <a:rPr lang="en-US" altLang="en-US" sz="2100">
                <a:solidFill>
                  <a:schemeClr val="tx1">
                    <a:lumMod val="75000"/>
                    <a:lumOff val="25000"/>
                  </a:schemeClr>
                </a:solidFill>
              </a:rPr>
              <a:t> to </a:t>
            </a:r>
            <a:r>
              <a:rPr lang="en-US" altLang="en-US" sz="2100">
                <a:solidFill>
                  <a:schemeClr val="tx1">
                    <a:lumMod val="75000"/>
                    <a:lumOff val="25000"/>
                  </a:schemeClr>
                </a:solidFill>
                <a:latin typeface="Symbol" panose="05050102010706020507" pitchFamily="18" charset="2"/>
              </a:rPr>
              <a:t>b</a:t>
            </a:r>
            <a:r>
              <a:rPr lang="en-US" altLang="en-US" sz="2100">
                <a:solidFill>
                  <a:schemeClr val="tx1">
                    <a:lumMod val="75000"/>
                    <a:lumOff val="25000"/>
                  </a:schemeClr>
                </a:solidFill>
              </a:rPr>
              <a:t> (anomers specifying OH positioning on C</a:t>
            </a:r>
            <a:r>
              <a:rPr lang="en-US" altLang="en-US" sz="2100" baseline="-10000">
                <a:solidFill>
                  <a:schemeClr val="tx1">
                    <a:lumMod val="75000"/>
                    <a:lumOff val="25000"/>
                  </a:schemeClr>
                </a:solidFill>
              </a:rPr>
              <a:t>1</a:t>
            </a:r>
            <a:r>
              <a:rPr lang="en-US" altLang="en-US" sz="2100">
                <a:solidFill>
                  <a:schemeClr val="tx1">
                    <a:lumMod val="75000"/>
                    <a:lumOff val="25000"/>
                  </a:schemeClr>
                </a:solidFill>
              </a:rPr>
              <a:t> with respect to C</a:t>
            </a:r>
            <a:r>
              <a:rPr lang="en-US" altLang="en-US" sz="2100" baseline="-10000">
                <a:solidFill>
                  <a:schemeClr val="tx1">
                    <a:lumMod val="75000"/>
                    <a:lumOff val="25000"/>
                  </a:schemeClr>
                </a:solidFill>
              </a:rPr>
              <a:t>4</a:t>
            </a:r>
            <a:r>
              <a:rPr lang="en-US" altLang="en-US" sz="2100">
                <a:solidFill>
                  <a:schemeClr val="tx1">
                    <a:lumMod val="75000"/>
                    <a:lumOff val="25000"/>
                  </a:schemeClr>
                </a:solidFill>
              </a:rPr>
              <a:t> group)</a:t>
            </a:r>
          </a:p>
          <a:p>
            <a:pPr eaLnBrk="1" fontAlgn="auto" hangingPunct="1">
              <a:spcAft>
                <a:spcPts val="0"/>
              </a:spcAft>
              <a:buFont typeface="Wingdings 3" charset="2"/>
              <a:buChar char=""/>
              <a:defRPr/>
            </a:pPr>
            <a:r>
              <a:rPr lang="en-US" altLang="en-US" sz="2100">
                <a:solidFill>
                  <a:schemeClr val="tx1">
                    <a:lumMod val="75000"/>
                    <a:lumOff val="25000"/>
                  </a:schemeClr>
                </a:solidFill>
              </a:rPr>
              <a:t>In step 2, PP</a:t>
            </a:r>
            <a:r>
              <a:rPr lang="en-US" altLang="en-US" sz="2100" baseline="-10000">
                <a:solidFill>
                  <a:schemeClr val="tx1">
                    <a:lumMod val="75000"/>
                    <a:lumOff val="25000"/>
                  </a:schemeClr>
                </a:solidFill>
              </a:rPr>
              <a:t>i</a:t>
            </a:r>
            <a:r>
              <a:rPr lang="en-US" altLang="en-US" sz="2100">
                <a:solidFill>
                  <a:schemeClr val="tx1">
                    <a:lumMod val="75000"/>
                    <a:lumOff val="25000"/>
                  </a:schemeClr>
                </a:solidFill>
              </a:rPr>
              <a:t> is hydrolyzed to 2P</a:t>
            </a:r>
            <a:r>
              <a:rPr lang="en-US" altLang="en-US" sz="2100" baseline="-10000">
                <a:solidFill>
                  <a:schemeClr val="tx1">
                    <a:lumMod val="75000"/>
                    <a:lumOff val="25000"/>
                  </a:schemeClr>
                </a:solidFill>
              </a:rPr>
              <a:t>i</a:t>
            </a:r>
            <a:r>
              <a:rPr lang="en-US" altLang="en-US" sz="2100">
                <a:solidFill>
                  <a:schemeClr val="tx1">
                    <a:lumMod val="75000"/>
                    <a:lumOff val="25000"/>
                  </a:schemeClr>
                </a:solidFill>
              </a:rPr>
              <a:t> (irreversible, “committing” step)</a:t>
            </a: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2706" name="Rectangle 2"/>
          <p:cNvSpPr>
            <a:spLocks noGrp="1" noChangeArrowheads="1"/>
          </p:cNvSpPr>
          <p:nvPr>
            <p:ph type="title"/>
          </p:nvPr>
        </p:nvSpPr>
        <p:spPr>
          <a:xfrm>
            <a:off x="304800" y="304800"/>
            <a:ext cx="8229600" cy="1143000"/>
          </a:xfrm>
        </p:spPr>
        <p:txBody>
          <a:bodyPr rtlCol="0">
            <a:normAutofit fontScale="90000"/>
          </a:bodyPr>
          <a:lstStyle/>
          <a:p>
            <a:pPr eaLnBrk="1" fontAlgn="auto" hangingPunct="1">
              <a:spcAft>
                <a:spcPts val="0"/>
              </a:spcAft>
              <a:defRPr/>
            </a:pPr>
            <a:r>
              <a:rPr lang="en-US" altLang="en-US" sz="3800" b="1"/>
              <a:t>Regulatory Control of Purine Nucleotide Biosynthesis</a:t>
            </a:r>
          </a:p>
        </p:txBody>
      </p:sp>
      <p:sp>
        <p:nvSpPr>
          <p:cNvPr id="443395" name="Rectangle 3"/>
          <p:cNvSpPr>
            <a:spLocks noGrp="1"/>
          </p:cNvSpPr>
          <p:nvPr>
            <p:ph idx="1"/>
          </p:nvPr>
        </p:nvSpPr>
        <p:spPr>
          <a:xfrm>
            <a:off x="457200" y="1524000"/>
            <a:ext cx="8229600" cy="5105400"/>
          </a:xfrm>
        </p:spPr>
        <p:txBody>
          <a:bodyPr/>
          <a:lstStyle/>
          <a:p>
            <a:pPr eaLnBrk="1" hangingPunct="1"/>
            <a:r>
              <a:rPr lang="en-US" altLang="en-US" sz="2400" smtClean="0"/>
              <a:t>GTP is involved in AMP synthesis and ATP is  involved in GMP synthesis (reciprocal control of production)</a:t>
            </a:r>
          </a:p>
          <a:p>
            <a:pPr eaLnBrk="1" hangingPunct="1"/>
            <a:r>
              <a:rPr lang="en-US" altLang="en-US" sz="2400" smtClean="0"/>
              <a:t>PRPP is a  biosynthetically “central” molecule (why?)</a:t>
            </a:r>
          </a:p>
          <a:p>
            <a:pPr lvl="1" eaLnBrk="1" hangingPunct="1"/>
            <a:r>
              <a:rPr lang="en-US" altLang="en-US" sz="2000" smtClean="0"/>
              <a:t>ADP/GDP levels – negative feedback on Ribose Phosphate Pyrophosphokinase </a:t>
            </a:r>
          </a:p>
          <a:p>
            <a:pPr lvl="1" eaLnBrk="1" hangingPunct="1"/>
            <a:r>
              <a:rPr lang="en-US" altLang="en-US" sz="2000" smtClean="0"/>
              <a:t>Amidophosphoribosyl transferase is activated by PRPP levels</a:t>
            </a:r>
          </a:p>
          <a:p>
            <a:pPr lvl="1" eaLnBrk="1" hangingPunct="1"/>
            <a:r>
              <a:rPr lang="en-US" altLang="en-US" sz="2000" smtClean="0"/>
              <a:t>APRT activity has negative feedback at two sites</a:t>
            </a:r>
          </a:p>
          <a:p>
            <a:pPr lvl="2" eaLnBrk="1" hangingPunct="1"/>
            <a:r>
              <a:rPr lang="en-US" altLang="en-US" sz="1800" smtClean="0"/>
              <a:t>ATP, ADP, AMP bound at one site</a:t>
            </a:r>
          </a:p>
          <a:p>
            <a:pPr lvl="2" eaLnBrk="1" hangingPunct="1"/>
            <a:r>
              <a:rPr lang="en-US" altLang="en-US" sz="1800" smtClean="0"/>
              <a:t>GTP,GDP AND GMP bound at the other site</a:t>
            </a:r>
          </a:p>
          <a:p>
            <a:pPr eaLnBrk="1" hangingPunct="1"/>
            <a:r>
              <a:rPr lang="en-US" altLang="en-US" sz="2400" smtClean="0"/>
              <a:t>Rate of AMP production increases with increasing concentrations of GTP; rate of GMP production increases with increasing concentrations of ATP</a:t>
            </a: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4418" name="Rectangle 2"/>
          <p:cNvSpPr>
            <a:spLocks noGrp="1"/>
          </p:cNvSpPr>
          <p:nvPr>
            <p:ph type="title"/>
          </p:nvPr>
        </p:nvSpPr>
        <p:spPr/>
        <p:txBody>
          <a:bodyPr/>
          <a:lstStyle/>
          <a:p>
            <a:pPr eaLnBrk="1" hangingPunct="1"/>
            <a:r>
              <a:rPr lang="en-US" altLang="en-US" sz="4000" smtClean="0"/>
              <a:t>Purine Catabolism and Salvage</a:t>
            </a:r>
          </a:p>
        </p:txBody>
      </p:sp>
      <p:sp>
        <p:nvSpPr>
          <p:cNvPr id="74755" name="Rectangle 3"/>
          <p:cNvSpPr>
            <a:spLocks noGrp="1" noChangeArrowheads="1"/>
          </p:cNvSpPr>
          <p:nvPr>
            <p:ph idx="1"/>
          </p:nvPr>
        </p:nvSpPr>
        <p:spPr/>
        <p:txBody>
          <a:bodyPr rtlCol="0">
            <a:normAutofit fontScale="85000" lnSpcReduction="20000"/>
          </a:bodyPr>
          <a:lstStyle/>
          <a:p>
            <a:pPr eaLnBrk="1" fontAlgn="auto" hangingPunct="1">
              <a:lnSpc>
                <a:spcPct val="80000"/>
              </a:lnSpc>
              <a:spcAft>
                <a:spcPts val="0"/>
              </a:spcAft>
              <a:buFont typeface="Wingdings 3" charset="2"/>
              <a:buChar char=""/>
              <a:defRPr/>
            </a:pPr>
            <a:r>
              <a:rPr lang="en-US" altLang="en-US" sz="2400">
                <a:solidFill>
                  <a:schemeClr val="tx1">
                    <a:lumMod val="75000"/>
                    <a:lumOff val="25000"/>
                  </a:schemeClr>
                </a:solidFill>
              </a:rPr>
              <a:t>All purine degradation leads to </a:t>
            </a:r>
            <a:r>
              <a:rPr lang="en-US" altLang="en-US" sz="2400" u="sng">
                <a:solidFill>
                  <a:schemeClr val="tx1">
                    <a:lumMod val="75000"/>
                    <a:lumOff val="25000"/>
                  </a:schemeClr>
                </a:solidFill>
              </a:rPr>
              <a:t>uric acid </a:t>
            </a:r>
            <a:r>
              <a:rPr lang="en-US" altLang="en-US" sz="2400">
                <a:solidFill>
                  <a:schemeClr val="tx1">
                    <a:lumMod val="75000"/>
                    <a:lumOff val="25000"/>
                  </a:schemeClr>
                </a:solidFill>
              </a:rPr>
              <a:t>(but it might not stop there)</a:t>
            </a:r>
            <a:endParaRPr lang="en-US" altLang="en-US" sz="2400" u="sng">
              <a:solidFill>
                <a:schemeClr val="tx1">
                  <a:lumMod val="75000"/>
                  <a:lumOff val="25000"/>
                </a:schemeClr>
              </a:solidFill>
            </a:endParaRPr>
          </a:p>
          <a:p>
            <a:pPr eaLnBrk="1" fontAlgn="auto" hangingPunct="1">
              <a:lnSpc>
                <a:spcPct val="80000"/>
              </a:lnSpc>
              <a:spcAft>
                <a:spcPts val="0"/>
              </a:spcAft>
              <a:buFont typeface="Wingdings 3" charset="2"/>
              <a:buChar char=""/>
              <a:defRPr/>
            </a:pPr>
            <a:r>
              <a:rPr lang="en-US" altLang="en-US" sz="2400">
                <a:solidFill>
                  <a:schemeClr val="tx1">
                    <a:lumMod val="75000"/>
                    <a:lumOff val="25000"/>
                  </a:schemeClr>
                </a:solidFill>
              </a:rPr>
              <a:t>Ingested nucleic acids are degraded to nucleotides by pancreatic nucleases, and intestinal phosphodiesterases in the intestine</a:t>
            </a:r>
          </a:p>
          <a:p>
            <a:pPr eaLnBrk="1" fontAlgn="auto" hangingPunct="1">
              <a:lnSpc>
                <a:spcPct val="80000"/>
              </a:lnSpc>
              <a:spcAft>
                <a:spcPts val="0"/>
              </a:spcAft>
              <a:buFont typeface="Wingdings 3" charset="2"/>
              <a:buChar char=""/>
              <a:defRPr/>
            </a:pPr>
            <a:r>
              <a:rPr lang="en-US" altLang="en-US" sz="2400">
                <a:solidFill>
                  <a:schemeClr val="tx1">
                    <a:lumMod val="75000"/>
                    <a:lumOff val="25000"/>
                  </a:schemeClr>
                </a:solidFill>
              </a:rPr>
              <a:t>Group-specific nucleotidases and non-specific phosphatases degrade nucleotides into nucleosides</a:t>
            </a:r>
          </a:p>
          <a:p>
            <a:pPr lvl="1" eaLnBrk="1" fontAlgn="auto" hangingPunct="1">
              <a:lnSpc>
                <a:spcPct val="80000"/>
              </a:lnSpc>
              <a:spcAft>
                <a:spcPts val="0"/>
              </a:spcAft>
              <a:buFont typeface="Wingdings 3" charset="2"/>
              <a:buChar char=""/>
              <a:defRPr/>
            </a:pPr>
            <a:r>
              <a:rPr lang="en-US" altLang="en-US" sz="2000">
                <a:solidFill>
                  <a:schemeClr val="tx1">
                    <a:lumMod val="75000"/>
                    <a:lumOff val="25000"/>
                  </a:schemeClr>
                </a:solidFill>
              </a:rPr>
              <a:t>Direct absorption of nucleosides </a:t>
            </a:r>
          </a:p>
          <a:p>
            <a:pPr lvl="1" eaLnBrk="1" fontAlgn="auto" hangingPunct="1">
              <a:lnSpc>
                <a:spcPct val="80000"/>
              </a:lnSpc>
              <a:spcAft>
                <a:spcPts val="0"/>
              </a:spcAft>
              <a:buFont typeface="Wingdings 3" charset="2"/>
              <a:buChar char=""/>
              <a:defRPr/>
            </a:pPr>
            <a:r>
              <a:rPr lang="en-US" altLang="en-US" sz="2000">
                <a:solidFill>
                  <a:schemeClr val="tx1">
                    <a:lumMod val="75000"/>
                    <a:lumOff val="25000"/>
                  </a:schemeClr>
                </a:solidFill>
              </a:rPr>
              <a:t>Further degradation </a:t>
            </a:r>
          </a:p>
          <a:p>
            <a:pPr lvl="1" eaLnBrk="1" fontAlgn="auto" hangingPunct="1">
              <a:lnSpc>
                <a:spcPct val="80000"/>
              </a:lnSpc>
              <a:spcAft>
                <a:spcPts val="0"/>
              </a:spcAft>
              <a:buFontTx/>
              <a:buNone/>
              <a:defRPr/>
            </a:pPr>
            <a:r>
              <a:rPr lang="en-US" altLang="en-US" sz="2000">
                <a:solidFill>
                  <a:schemeClr val="tx1">
                    <a:lumMod val="75000"/>
                    <a:lumOff val="25000"/>
                  </a:schemeClr>
                </a:solidFill>
              </a:rPr>
              <a:t>	   Nucleoside + H</a:t>
            </a:r>
            <a:r>
              <a:rPr lang="en-US" altLang="en-US" sz="2000" baseline="-10000">
                <a:solidFill>
                  <a:schemeClr val="tx1">
                    <a:lumMod val="75000"/>
                    <a:lumOff val="25000"/>
                  </a:schemeClr>
                </a:solidFill>
              </a:rPr>
              <a:t>2</a:t>
            </a:r>
            <a:r>
              <a:rPr lang="en-US" altLang="en-US" sz="2000">
                <a:solidFill>
                  <a:schemeClr val="tx1">
                    <a:lumMod val="75000"/>
                    <a:lumOff val="25000"/>
                  </a:schemeClr>
                </a:solidFill>
              </a:rPr>
              <a:t>O </a:t>
            </a:r>
            <a:r>
              <a:rPr lang="en-US" altLang="en-US" sz="2000">
                <a:solidFill>
                  <a:schemeClr val="tx1">
                    <a:lumMod val="75000"/>
                    <a:lumOff val="25000"/>
                  </a:schemeClr>
                </a:solidFill>
                <a:sym typeface="Wingdings" panose="05000000000000000000" pitchFamily="2" charset="2"/>
              </a:rPr>
              <a:t> base + ribose (nucleosidase)</a:t>
            </a:r>
          </a:p>
          <a:p>
            <a:pPr lvl="1" eaLnBrk="1" fontAlgn="auto" hangingPunct="1">
              <a:lnSpc>
                <a:spcPct val="80000"/>
              </a:lnSpc>
              <a:spcAft>
                <a:spcPts val="0"/>
              </a:spcAft>
              <a:buFontTx/>
              <a:buNone/>
              <a:defRPr/>
            </a:pPr>
            <a:r>
              <a:rPr lang="en-US" altLang="en-US" sz="2000">
                <a:solidFill>
                  <a:schemeClr val="tx1">
                    <a:lumMod val="75000"/>
                    <a:lumOff val="25000"/>
                  </a:schemeClr>
                </a:solidFill>
                <a:sym typeface="Wingdings" panose="05000000000000000000" pitchFamily="2" charset="2"/>
              </a:rPr>
              <a:t>	   Nucleoside + P</a:t>
            </a:r>
            <a:r>
              <a:rPr lang="en-US" altLang="en-US" sz="2000" baseline="-25000">
                <a:solidFill>
                  <a:schemeClr val="tx1">
                    <a:lumMod val="75000"/>
                    <a:lumOff val="25000"/>
                  </a:schemeClr>
                </a:solidFill>
                <a:sym typeface="Wingdings" panose="05000000000000000000" pitchFamily="2" charset="2"/>
              </a:rPr>
              <a:t>i</a:t>
            </a:r>
            <a:r>
              <a:rPr lang="en-US" altLang="en-US" sz="2000">
                <a:solidFill>
                  <a:schemeClr val="tx1">
                    <a:lumMod val="75000"/>
                    <a:lumOff val="25000"/>
                  </a:schemeClr>
                </a:solidFill>
                <a:sym typeface="Wingdings" panose="05000000000000000000" pitchFamily="2" charset="2"/>
              </a:rPr>
              <a:t>  base + r-1-phosphate (n. phosphorylase)</a:t>
            </a:r>
          </a:p>
          <a:p>
            <a:pPr lvl="1" eaLnBrk="1" fontAlgn="auto" hangingPunct="1">
              <a:lnSpc>
                <a:spcPct val="80000"/>
              </a:lnSpc>
              <a:spcAft>
                <a:spcPts val="0"/>
              </a:spcAft>
              <a:buFontTx/>
              <a:buNone/>
              <a:defRPr/>
            </a:pPr>
            <a:endParaRPr lang="en-US" altLang="en-US" sz="2000">
              <a:solidFill>
                <a:schemeClr val="tx1">
                  <a:lumMod val="75000"/>
                  <a:lumOff val="25000"/>
                </a:schemeClr>
              </a:solidFill>
              <a:sym typeface="Wingdings" panose="05000000000000000000" pitchFamily="2" charset="2"/>
            </a:endParaRPr>
          </a:p>
          <a:p>
            <a:pPr lvl="1" eaLnBrk="1" fontAlgn="auto" hangingPunct="1">
              <a:lnSpc>
                <a:spcPct val="80000"/>
              </a:lnSpc>
              <a:spcAft>
                <a:spcPts val="0"/>
              </a:spcAft>
              <a:buFontTx/>
              <a:buNone/>
              <a:defRPr/>
            </a:pPr>
            <a:r>
              <a:rPr lang="en-US" altLang="en-US" sz="1800" b="1">
                <a:solidFill>
                  <a:schemeClr val="tx1">
                    <a:lumMod val="75000"/>
                    <a:lumOff val="25000"/>
                  </a:schemeClr>
                </a:solidFill>
                <a:sym typeface="Wingdings" panose="05000000000000000000" pitchFamily="2" charset="2"/>
              </a:rPr>
              <a:t>NOTE: MOST INGESTED NUCLEIC ACIDS ARE DEGRADED AND EXCRETED.</a:t>
            </a: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6802"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altLang="en-US" sz="4000"/>
              <a:t/>
            </a:r>
            <a:br>
              <a:rPr lang="en-US" altLang="en-US" sz="4000"/>
            </a:br>
            <a:r>
              <a:rPr lang="en-US" altLang="en-US" sz="4000"/>
              <a:t>Intracellular Purine Catabolism</a:t>
            </a:r>
          </a:p>
        </p:txBody>
      </p:sp>
      <p:sp>
        <p:nvSpPr>
          <p:cNvPr id="76803" name="Rectangle 3"/>
          <p:cNvSpPr>
            <a:spLocks noGrp="1" noChangeArrowheads="1"/>
          </p:cNvSpPr>
          <p:nvPr>
            <p:ph idx="1"/>
          </p:nvPr>
        </p:nvSpPr>
        <p:spPr/>
        <p:txBody>
          <a:bodyPr rtlCol="0">
            <a:normAutofit fontScale="85000" lnSpcReduction="20000"/>
          </a:bodyPr>
          <a:lstStyle/>
          <a:p>
            <a:pPr eaLnBrk="1" fontAlgn="auto" hangingPunct="1">
              <a:spcAft>
                <a:spcPts val="0"/>
              </a:spcAft>
              <a:buFont typeface="Wingdings 3" charset="2"/>
              <a:buChar char=""/>
              <a:defRPr/>
            </a:pPr>
            <a:r>
              <a:rPr lang="en-US" altLang="en-US" sz="2800">
                <a:solidFill>
                  <a:schemeClr val="tx1">
                    <a:lumMod val="75000"/>
                    <a:lumOff val="25000"/>
                  </a:schemeClr>
                </a:solidFill>
              </a:rPr>
              <a:t>Nucleotides broken into nucleosides by action of 5’-nucleotidase  (hydrolysis reactions)</a:t>
            </a:r>
          </a:p>
          <a:p>
            <a:pPr eaLnBrk="1" fontAlgn="auto" hangingPunct="1">
              <a:spcAft>
                <a:spcPts val="0"/>
              </a:spcAft>
              <a:buFont typeface="Wingdings 3" charset="2"/>
              <a:buChar char=""/>
              <a:defRPr/>
            </a:pPr>
            <a:r>
              <a:rPr lang="en-US" altLang="en-US" sz="2800">
                <a:solidFill>
                  <a:schemeClr val="tx1">
                    <a:lumMod val="75000"/>
                    <a:lumOff val="25000"/>
                  </a:schemeClr>
                </a:solidFill>
              </a:rPr>
              <a:t>Purine nucleoside phosphorylase (PNP)</a:t>
            </a:r>
          </a:p>
          <a:p>
            <a:pPr lvl="1" eaLnBrk="1" fontAlgn="auto" hangingPunct="1">
              <a:spcAft>
                <a:spcPts val="0"/>
              </a:spcAft>
              <a:buFont typeface="Wingdings 3" charset="2"/>
              <a:buChar char=""/>
              <a:defRPr/>
            </a:pPr>
            <a:r>
              <a:rPr lang="en-US" altLang="en-US" sz="2400">
                <a:solidFill>
                  <a:schemeClr val="tx1">
                    <a:lumMod val="75000"/>
                    <a:lumOff val="25000"/>
                  </a:schemeClr>
                </a:solidFill>
              </a:rPr>
              <a:t>Inosine </a:t>
            </a:r>
            <a:r>
              <a:rPr lang="en-US" altLang="en-US" sz="2400">
                <a:solidFill>
                  <a:schemeClr val="tx1">
                    <a:lumMod val="75000"/>
                    <a:lumOff val="25000"/>
                  </a:schemeClr>
                </a:solidFill>
                <a:sym typeface="Wingdings" panose="05000000000000000000" pitchFamily="2" charset="2"/>
              </a:rPr>
              <a:t> Hypoxanthine</a:t>
            </a:r>
          </a:p>
          <a:p>
            <a:pPr lvl="1" eaLnBrk="1" fontAlgn="auto" hangingPunct="1">
              <a:spcAft>
                <a:spcPts val="0"/>
              </a:spcAft>
              <a:buFont typeface="Wingdings 3" charset="2"/>
              <a:buChar char=""/>
              <a:defRPr/>
            </a:pPr>
            <a:r>
              <a:rPr lang="en-US" altLang="en-US" sz="2400">
                <a:solidFill>
                  <a:schemeClr val="tx1">
                    <a:lumMod val="75000"/>
                    <a:lumOff val="25000"/>
                  </a:schemeClr>
                </a:solidFill>
              </a:rPr>
              <a:t>Xanthosine </a:t>
            </a:r>
            <a:r>
              <a:rPr lang="en-US" altLang="en-US" sz="2400">
                <a:solidFill>
                  <a:schemeClr val="tx1">
                    <a:lumMod val="75000"/>
                    <a:lumOff val="25000"/>
                  </a:schemeClr>
                </a:solidFill>
                <a:sym typeface="Wingdings" panose="05000000000000000000" pitchFamily="2" charset="2"/>
              </a:rPr>
              <a:t> Xanthine</a:t>
            </a:r>
          </a:p>
          <a:p>
            <a:pPr lvl="1" eaLnBrk="1" fontAlgn="auto" hangingPunct="1">
              <a:spcAft>
                <a:spcPts val="0"/>
              </a:spcAft>
              <a:buFont typeface="Wingdings 3" charset="2"/>
              <a:buChar char=""/>
              <a:defRPr/>
            </a:pPr>
            <a:r>
              <a:rPr lang="en-US" altLang="en-US" sz="2400">
                <a:solidFill>
                  <a:schemeClr val="tx1">
                    <a:lumMod val="75000"/>
                    <a:lumOff val="25000"/>
                  </a:schemeClr>
                </a:solidFill>
              </a:rPr>
              <a:t>Guanosine </a:t>
            </a:r>
            <a:r>
              <a:rPr lang="en-US" altLang="en-US" sz="2400">
                <a:solidFill>
                  <a:schemeClr val="tx1">
                    <a:lumMod val="75000"/>
                    <a:lumOff val="25000"/>
                  </a:schemeClr>
                </a:solidFill>
                <a:sym typeface="Wingdings" panose="05000000000000000000" pitchFamily="2" charset="2"/>
              </a:rPr>
              <a:t> Guanine</a:t>
            </a:r>
          </a:p>
          <a:p>
            <a:pPr lvl="1" eaLnBrk="1" fontAlgn="auto" hangingPunct="1">
              <a:spcAft>
                <a:spcPts val="0"/>
              </a:spcAft>
              <a:buFont typeface="Wingdings 3" charset="2"/>
              <a:buChar char=""/>
              <a:defRPr/>
            </a:pPr>
            <a:r>
              <a:rPr lang="en-US" altLang="en-US" sz="2400">
                <a:solidFill>
                  <a:schemeClr val="tx1">
                    <a:lumMod val="75000"/>
                    <a:lumOff val="25000"/>
                  </a:schemeClr>
                </a:solidFill>
              </a:rPr>
              <a:t>Ribose-1-phosphate splits off</a:t>
            </a:r>
          </a:p>
          <a:p>
            <a:pPr lvl="2" eaLnBrk="1" fontAlgn="auto" hangingPunct="1">
              <a:spcAft>
                <a:spcPts val="0"/>
              </a:spcAft>
              <a:buFont typeface="Wingdings 3" charset="2"/>
              <a:buChar char=""/>
              <a:defRPr/>
            </a:pPr>
            <a:r>
              <a:rPr lang="en-US" altLang="en-US" sz="2000">
                <a:solidFill>
                  <a:schemeClr val="tx1">
                    <a:lumMod val="75000"/>
                    <a:lumOff val="25000"/>
                  </a:schemeClr>
                </a:solidFill>
              </a:rPr>
              <a:t>Can be isomerized to ribose-5-phosphate</a:t>
            </a:r>
          </a:p>
          <a:p>
            <a:pPr eaLnBrk="1" fontAlgn="auto" hangingPunct="1">
              <a:spcAft>
                <a:spcPts val="0"/>
              </a:spcAft>
              <a:buFont typeface="Wingdings 3" charset="2"/>
              <a:buChar char=""/>
              <a:defRPr/>
            </a:pPr>
            <a:r>
              <a:rPr lang="en-US" altLang="en-US" sz="2800">
                <a:solidFill>
                  <a:schemeClr val="tx1">
                    <a:lumMod val="75000"/>
                    <a:lumOff val="25000"/>
                  </a:schemeClr>
                </a:solidFill>
              </a:rPr>
              <a:t>Adenosine is deaminated to Inosine (ADA)</a:t>
            </a: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6466" name="Rectangle 2"/>
          <p:cNvSpPr>
            <a:spLocks noGrp="1"/>
          </p:cNvSpPr>
          <p:nvPr>
            <p:ph type="title"/>
          </p:nvPr>
        </p:nvSpPr>
        <p:spPr/>
        <p:txBody>
          <a:bodyPr/>
          <a:lstStyle/>
          <a:p>
            <a:pPr eaLnBrk="1" hangingPunct="1"/>
            <a:r>
              <a:rPr lang="en-US" altLang="en-US" sz="4000" smtClean="0"/>
              <a:t>Intracellular Purine Catabolism</a:t>
            </a:r>
          </a:p>
        </p:txBody>
      </p:sp>
      <p:sp>
        <p:nvSpPr>
          <p:cNvPr id="175107" name="Rectangle 3"/>
          <p:cNvSpPr>
            <a:spLocks noGrp="1" noChangeArrowheads="1"/>
          </p:cNvSpPr>
          <p:nvPr>
            <p:ph idx="1"/>
          </p:nvPr>
        </p:nvSpPr>
        <p:spPr/>
        <p:txBody>
          <a:bodyPr rtlCol="0">
            <a:normAutofit fontScale="92500"/>
          </a:bodyPr>
          <a:lstStyle/>
          <a:p>
            <a:pPr eaLnBrk="1" fontAlgn="auto" hangingPunct="1">
              <a:spcAft>
                <a:spcPts val="0"/>
              </a:spcAft>
              <a:buFont typeface="Wingdings 3" charset="2"/>
              <a:buChar char=""/>
              <a:defRPr/>
            </a:pPr>
            <a:r>
              <a:rPr lang="en-US" altLang="en-US" sz="2800">
                <a:solidFill>
                  <a:schemeClr val="tx1">
                    <a:lumMod val="75000"/>
                    <a:lumOff val="25000"/>
                  </a:schemeClr>
                </a:solidFill>
              </a:rPr>
              <a:t>Xanthine is the point of convergence for the metabolism of the purine bases</a:t>
            </a:r>
          </a:p>
          <a:p>
            <a:pPr eaLnBrk="1" fontAlgn="auto" hangingPunct="1">
              <a:spcAft>
                <a:spcPts val="0"/>
              </a:spcAft>
              <a:buFont typeface="Wingdings" panose="05000000000000000000" pitchFamily="2" charset="2"/>
              <a:buNone/>
              <a:defRPr/>
            </a:pPr>
            <a:endParaRPr lang="en-US" altLang="en-US" sz="2800">
              <a:solidFill>
                <a:schemeClr val="tx1">
                  <a:lumMod val="75000"/>
                  <a:lumOff val="25000"/>
                </a:schemeClr>
              </a:solidFill>
            </a:endParaRPr>
          </a:p>
          <a:p>
            <a:pPr eaLnBrk="1" fontAlgn="auto" hangingPunct="1">
              <a:spcAft>
                <a:spcPts val="0"/>
              </a:spcAft>
              <a:buFont typeface="Wingdings 3" charset="2"/>
              <a:buChar char=""/>
              <a:defRPr/>
            </a:pPr>
            <a:r>
              <a:rPr lang="en-US" altLang="en-US" sz="2800">
                <a:solidFill>
                  <a:schemeClr val="tx1">
                    <a:lumMod val="75000"/>
                    <a:lumOff val="25000"/>
                  </a:schemeClr>
                </a:solidFill>
              </a:rPr>
              <a:t>Xanthine </a:t>
            </a:r>
            <a:r>
              <a:rPr lang="en-US" altLang="en-US" sz="2800">
                <a:solidFill>
                  <a:schemeClr val="tx1">
                    <a:lumMod val="75000"/>
                    <a:lumOff val="25000"/>
                  </a:schemeClr>
                </a:solidFill>
                <a:sym typeface="Wingdings" panose="05000000000000000000" pitchFamily="2" charset="2"/>
              </a:rPr>
              <a:t> Uric acid</a:t>
            </a:r>
          </a:p>
          <a:p>
            <a:pPr lvl="1" eaLnBrk="1" fontAlgn="auto" hangingPunct="1">
              <a:spcAft>
                <a:spcPts val="0"/>
              </a:spcAft>
              <a:buFont typeface="Wingdings 3" charset="2"/>
              <a:buChar char=""/>
              <a:defRPr/>
            </a:pPr>
            <a:r>
              <a:rPr lang="en-US" altLang="en-US" sz="2400">
                <a:solidFill>
                  <a:schemeClr val="tx1">
                    <a:lumMod val="75000"/>
                    <a:lumOff val="25000"/>
                  </a:schemeClr>
                </a:solidFill>
                <a:sym typeface="Wingdings" panose="05000000000000000000" pitchFamily="2" charset="2"/>
              </a:rPr>
              <a:t>Xanthine oxidase catalyzes two reactions</a:t>
            </a:r>
          </a:p>
          <a:p>
            <a:pPr lvl="1" eaLnBrk="1" fontAlgn="auto" hangingPunct="1">
              <a:spcAft>
                <a:spcPts val="0"/>
              </a:spcAft>
              <a:buFontTx/>
              <a:buNone/>
              <a:defRPr/>
            </a:pPr>
            <a:endParaRPr lang="en-US" altLang="en-US" sz="2400">
              <a:solidFill>
                <a:schemeClr val="tx1">
                  <a:lumMod val="75000"/>
                  <a:lumOff val="25000"/>
                </a:schemeClr>
              </a:solidFill>
              <a:sym typeface="Wingdings" panose="05000000000000000000" pitchFamily="2" charset="2"/>
            </a:endParaRPr>
          </a:p>
          <a:p>
            <a:pPr eaLnBrk="1" fontAlgn="auto" hangingPunct="1">
              <a:spcAft>
                <a:spcPts val="0"/>
              </a:spcAft>
              <a:buFont typeface="Wingdings 3" charset="2"/>
              <a:buChar char=""/>
              <a:defRPr/>
            </a:pPr>
            <a:r>
              <a:rPr lang="en-US" altLang="en-US">
                <a:solidFill>
                  <a:schemeClr val="tx1">
                    <a:lumMod val="75000"/>
                    <a:lumOff val="25000"/>
                  </a:schemeClr>
                </a:solidFill>
              </a:rPr>
              <a:t>Purine ribonucleotide degradation pathway is same for purine deoxyribonucleotides</a:t>
            </a:r>
          </a:p>
          <a:p>
            <a:pPr eaLnBrk="1" fontAlgn="auto" hangingPunct="1">
              <a:spcAft>
                <a:spcPts val="0"/>
              </a:spcAft>
              <a:buFont typeface="Wingdings 3" charset="2"/>
              <a:buChar char=""/>
              <a:defRPr/>
            </a:pPr>
            <a:endParaRPr lang="en-US" altLang="en-US">
              <a:solidFill>
                <a:schemeClr val="tx1">
                  <a:lumMod val="75000"/>
                  <a:lumOff val="25000"/>
                </a:schemeClr>
              </a:solidFill>
            </a:endParaRPr>
          </a:p>
          <a:p>
            <a:pPr eaLnBrk="1" fontAlgn="auto" hangingPunct="1">
              <a:spcAft>
                <a:spcPts val="0"/>
              </a:spcAft>
              <a:buFont typeface="Wingdings" panose="05000000000000000000" pitchFamily="2" charset="2"/>
              <a:buNone/>
              <a:defRPr/>
            </a:pPr>
            <a:endParaRPr lang="en-US" altLang="en-US" sz="280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47490" name="Picture 7" descr="AMP_Inosine"/>
          <p:cNvPicPr>
            <a:picLocks noChangeAspect="1" noChangeArrowheads="1"/>
          </p:cNvPicPr>
          <p:nvPr/>
        </p:nvPicPr>
        <p:blipFill>
          <a:blip r:embed="rId2" cstate="print"/>
          <a:srcRect/>
          <a:stretch>
            <a:fillRect/>
          </a:stretch>
        </p:blipFill>
        <p:spPr bwMode="auto">
          <a:xfrm>
            <a:off x="1219200" y="990600"/>
            <a:ext cx="6400800" cy="5254625"/>
          </a:xfrm>
          <a:prstGeom prst="rect">
            <a:avLst/>
          </a:prstGeom>
          <a:noFill/>
          <a:ln w="9525">
            <a:noFill/>
            <a:miter lim="800000"/>
            <a:headEnd/>
            <a:tailEnd/>
          </a:ln>
        </p:spPr>
      </p:pic>
      <p:sp>
        <p:nvSpPr>
          <p:cNvPr id="447491" name="Text Box 8"/>
          <p:cNvSpPr txBox="1">
            <a:spLocks noChangeArrowheads="1"/>
          </p:cNvSpPr>
          <p:nvPr/>
        </p:nvSpPr>
        <p:spPr bwMode="auto">
          <a:xfrm>
            <a:off x="1905000" y="228600"/>
            <a:ext cx="4424363" cy="579438"/>
          </a:xfrm>
          <a:prstGeom prst="rect">
            <a:avLst/>
          </a:prstGeom>
          <a:noFill/>
          <a:ln w="9525">
            <a:noFill/>
            <a:miter lim="800000"/>
            <a:headEnd/>
            <a:tailEnd/>
          </a:ln>
          <a:effectLst/>
        </p:spPr>
        <p:txBody>
          <a:bodyPr wrap="none">
            <a:spAutoFit/>
          </a:bodyPr>
          <a:lstStyle/>
          <a:p>
            <a:pPr fontAlgn="base">
              <a:spcBef>
                <a:spcPct val="0"/>
              </a:spcBef>
              <a:spcAft>
                <a:spcPct val="0"/>
              </a:spcAft>
            </a:pPr>
            <a:r>
              <a:rPr lang="en-US" altLang="en-US" sz="3200">
                <a:solidFill>
                  <a:prstClr val="black"/>
                </a:solidFill>
                <a:latin typeface="Arial" pitchFamily="34" charset="0"/>
                <a:cs typeface="Arial" pitchFamily="34" charset="0"/>
              </a:rPr>
              <a:t>Adenosine Degradation</a:t>
            </a:r>
          </a:p>
        </p:txBody>
      </p:sp>
    </p:spTree>
  </p:cSld>
  <p:clrMapOvr>
    <a:masterClrMapping/>
  </p:clrMapOvr>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8514" name="Rectangle 2"/>
          <p:cNvSpPr>
            <a:spLocks noGrp="1"/>
          </p:cNvSpPr>
          <p:nvPr>
            <p:ph type="title"/>
          </p:nvPr>
        </p:nvSpPr>
        <p:spPr/>
        <p:txBody>
          <a:bodyPr/>
          <a:lstStyle/>
          <a:p>
            <a:pPr eaLnBrk="1" hangingPunct="1"/>
            <a:r>
              <a:rPr lang="en-US" altLang="en-US" sz="4000" smtClean="0"/>
              <a:t>Xanthosine Degradation</a:t>
            </a:r>
          </a:p>
        </p:txBody>
      </p:sp>
      <p:pic>
        <p:nvPicPr>
          <p:cNvPr id="448515" name="Picture 5" descr="xanthos_xanth"/>
          <p:cNvPicPr>
            <a:picLocks noGrp="1" noChangeAspect="1" noChangeArrowheads="1"/>
          </p:cNvPicPr>
          <p:nvPr>
            <p:ph idx="1"/>
          </p:nvPr>
        </p:nvPicPr>
        <p:blipFill>
          <a:blip r:embed="rId2" cstate="print"/>
          <a:srcRect/>
          <a:stretch>
            <a:fillRect/>
          </a:stretch>
        </p:blipFill>
        <p:spPr>
          <a:xfrm>
            <a:off x="685800" y="1219200"/>
            <a:ext cx="7772400" cy="2913063"/>
          </a:xfrm>
          <a:noFill/>
        </p:spPr>
      </p:pic>
      <p:sp>
        <p:nvSpPr>
          <p:cNvPr id="448516" name="Text Box 7"/>
          <p:cNvSpPr txBox="1">
            <a:spLocks noChangeArrowheads="1"/>
          </p:cNvSpPr>
          <p:nvPr/>
        </p:nvSpPr>
        <p:spPr bwMode="auto">
          <a:xfrm>
            <a:off x="914400" y="4343400"/>
            <a:ext cx="7227888" cy="1616075"/>
          </a:xfrm>
          <a:prstGeom prst="rect">
            <a:avLst/>
          </a:prstGeom>
          <a:noFill/>
          <a:ln w="9525">
            <a:noFill/>
            <a:miter lim="800000"/>
            <a:headEnd/>
            <a:tailEnd/>
          </a:ln>
          <a:effectLst/>
        </p:spPr>
        <p:txBody>
          <a:bodyPr wrap="none">
            <a:spAutoFit/>
          </a:bodyPr>
          <a:lstStyle/>
          <a:p>
            <a:pPr fontAlgn="base">
              <a:spcBef>
                <a:spcPct val="0"/>
              </a:spcBef>
              <a:spcAft>
                <a:spcPct val="0"/>
              </a:spcAft>
              <a:buFontTx/>
              <a:buChar char="•"/>
            </a:pPr>
            <a:r>
              <a:rPr lang="en-US" altLang="en-US" sz="2000">
                <a:solidFill>
                  <a:prstClr val="black"/>
                </a:solidFill>
                <a:latin typeface="Arial" pitchFamily="34" charset="0"/>
                <a:cs typeface="Arial" pitchFamily="34" charset="0"/>
              </a:rPr>
              <a:t> Ribose sugar gets recycled (Ribose-1-Phosphate </a:t>
            </a:r>
            <a:r>
              <a:rPr lang="en-US" altLang="en-US" sz="2000">
                <a:solidFill>
                  <a:prstClr val="black"/>
                </a:solidFill>
                <a:latin typeface="Arial" pitchFamily="34" charset="0"/>
                <a:cs typeface="Arial" pitchFamily="34" charset="0"/>
                <a:sym typeface="Wingdings" pitchFamily="2" charset="2"/>
              </a:rPr>
              <a:t> R-5-P )</a:t>
            </a:r>
          </a:p>
          <a:p>
            <a:pPr fontAlgn="base">
              <a:spcBef>
                <a:spcPct val="0"/>
              </a:spcBef>
              <a:spcAft>
                <a:spcPct val="0"/>
              </a:spcAft>
            </a:pPr>
            <a:r>
              <a:rPr lang="en-US" altLang="en-US" sz="2000">
                <a:solidFill>
                  <a:prstClr val="black"/>
                </a:solidFill>
                <a:latin typeface="Arial" pitchFamily="34" charset="0"/>
                <a:cs typeface="Arial" pitchFamily="34" charset="0"/>
              </a:rPr>
              <a:t>    – can be incorporated into PRPP (efficiency)</a:t>
            </a:r>
          </a:p>
          <a:p>
            <a:pPr fontAlgn="base">
              <a:spcBef>
                <a:spcPct val="0"/>
              </a:spcBef>
              <a:spcAft>
                <a:spcPct val="0"/>
              </a:spcAft>
              <a:buFontTx/>
              <a:buChar char="•"/>
            </a:pPr>
            <a:r>
              <a:rPr lang="en-US" altLang="en-US" sz="2000">
                <a:solidFill>
                  <a:prstClr val="black"/>
                </a:solidFill>
                <a:latin typeface="Arial" pitchFamily="34" charset="0"/>
                <a:cs typeface="Arial" pitchFamily="34" charset="0"/>
              </a:rPr>
              <a:t> Hypoxanthine is converted to Xanthine by </a:t>
            </a:r>
            <a:r>
              <a:rPr lang="en-US" altLang="en-US" sz="2000" b="1">
                <a:solidFill>
                  <a:srgbClr val="FF0000"/>
                </a:solidFill>
                <a:latin typeface="Arial" pitchFamily="34" charset="0"/>
                <a:cs typeface="Arial" pitchFamily="34" charset="0"/>
              </a:rPr>
              <a:t>Xanthine Oxidase</a:t>
            </a:r>
          </a:p>
          <a:p>
            <a:pPr fontAlgn="base">
              <a:spcBef>
                <a:spcPct val="0"/>
              </a:spcBef>
              <a:spcAft>
                <a:spcPct val="0"/>
              </a:spcAft>
              <a:buFontTx/>
              <a:buChar char="•"/>
            </a:pPr>
            <a:r>
              <a:rPr lang="en-US" altLang="en-US" sz="2000">
                <a:solidFill>
                  <a:prstClr val="black"/>
                </a:solidFill>
                <a:latin typeface="Arial" pitchFamily="34" charset="0"/>
                <a:cs typeface="Arial" pitchFamily="34" charset="0"/>
              </a:rPr>
              <a:t> Guanine is converted to Xanthine by Guanine Deaminase</a:t>
            </a:r>
          </a:p>
          <a:p>
            <a:pPr fontAlgn="base">
              <a:spcBef>
                <a:spcPct val="0"/>
              </a:spcBef>
              <a:spcAft>
                <a:spcPct val="0"/>
              </a:spcAft>
              <a:buFontTx/>
              <a:buChar char="•"/>
            </a:pPr>
            <a:r>
              <a:rPr lang="en-US" altLang="en-US" sz="2000">
                <a:solidFill>
                  <a:prstClr val="black"/>
                </a:solidFill>
                <a:latin typeface="Arial" pitchFamily="34" charset="0"/>
                <a:cs typeface="Arial" pitchFamily="34" charset="0"/>
              </a:rPr>
              <a:t> Xanthine gets converted to </a:t>
            </a:r>
            <a:r>
              <a:rPr lang="en-US" altLang="en-US" sz="2000" b="1">
                <a:solidFill>
                  <a:srgbClr val="99CA3C"/>
                </a:solidFill>
                <a:latin typeface="Arial" pitchFamily="34" charset="0"/>
                <a:cs typeface="Arial" pitchFamily="34" charset="0"/>
              </a:rPr>
              <a:t>Uric Acid</a:t>
            </a:r>
            <a:r>
              <a:rPr lang="en-US" altLang="en-US" sz="2000">
                <a:solidFill>
                  <a:prstClr val="black"/>
                </a:solidFill>
                <a:latin typeface="Arial" pitchFamily="34" charset="0"/>
                <a:cs typeface="Arial" pitchFamily="34" charset="0"/>
              </a:rPr>
              <a:t> by </a:t>
            </a:r>
            <a:r>
              <a:rPr lang="en-US" altLang="en-US" sz="2000" b="1">
                <a:solidFill>
                  <a:srgbClr val="FF0000"/>
                </a:solidFill>
                <a:latin typeface="Arial" pitchFamily="34" charset="0"/>
                <a:cs typeface="Arial" pitchFamily="34" charset="0"/>
              </a:rPr>
              <a:t>Xanthine Oxidase</a:t>
            </a: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9538" name="Rectangle 2"/>
          <p:cNvSpPr>
            <a:spLocks noGrp="1"/>
          </p:cNvSpPr>
          <p:nvPr>
            <p:ph type="title"/>
          </p:nvPr>
        </p:nvSpPr>
        <p:spPr/>
        <p:txBody>
          <a:bodyPr/>
          <a:lstStyle/>
          <a:p>
            <a:pPr eaLnBrk="1" hangingPunct="1"/>
            <a:r>
              <a:rPr lang="en-US" altLang="en-US" sz="4000" smtClean="0"/>
              <a:t>Xanthine Oxidase </a:t>
            </a:r>
          </a:p>
        </p:txBody>
      </p:sp>
      <p:sp>
        <p:nvSpPr>
          <p:cNvPr id="82947" name="Rectangle 3"/>
          <p:cNvSpPr>
            <a:spLocks noGrp="1" noChangeArrowheads="1"/>
          </p:cNvSpPr>
          <p:nvPr>
            <p:ph idx="1"/>
          </p:nvPr>
        </p:nvSpPr>
        <p:spPr/>
        <p:txBody>
          <a:bodyPr rtlCol="0">
            <a:normAutofit fontScale="92500" lnSpcReduction="10000"/>
          </a:bodyPr>
          <a:lstStyle/>
          <a:p>
            <a:pPr eaLnBrk="1" fontAlgn="auto" hangingPunct="1">
              <a:spcAft>
                <a:spcPts val="0"/>
              </a:spcAft>
              <a:buFont typeface="Wingdings 3" charset="2"/>
              <a:buChar char=""/>
              <a:defRPr/>
            </a:pPr>
            <a:r>
              <a:rPr lang="en-US" altLang="en-US" sz="2800">
                <a:solidFill>
                  <a:schemeClr val="tx1">
                    <a:lumMod val="75000"/>
                    <a:lumOff val="25000"/>
                  </a:schemeClr>
                </a:solidFill>
              </a:rPr>
              <a:t>A homodimeric protein</a:t>
            </a:r>
          </a:p>
          <a:p>
            <a:pPr eaLnBrk="1" fontAlgn="auto" hangingPunct="1">
              <a:spcAft>
                <a:spcPts val="0"/>
              </a:spcAft>
              <a:buFont typeface="Wingdings 3" charset="2"/>
              <a:buChar char=""/>
              <a:defRPr/>
            </a:pPr>
            <a:r>
              <a:rPr lang="en-US" altLang="en-US" sz="2800">
                <a:solidFill>
                  <a:schemeClr val="tx1">
                    <a:lumMod val="75000"/>
                    <a:lumOff val="25000"/>
                  </a:schemeClr>
                </a:solidFill>
              </a:rPr>
              <a:t>Contains electron transfer proteins</a:t>
            </a:r>
          </a:p>
          <a:p>
            <a:pPr lvl="1" eaLnBrk="1" fontAlgn="auto" hangingPunct="1">
              <a:spcAft>
                <a:spcPts val="0"/>
              </a:spcAft>
              <a:buFont typeface="Wingdings 3" charset="2"/>
              <a:buChar char=""/>
              <a:defRPr/>
            </a:pPr>
            <a:r>
              <a:rPr lang="en-US" altLang="en-US" sz="2400">
                <a:solidFill>
                  <a:schemeClr val="tx1">
                    <a:lumMod val="75000"/>
                    <a:lumOff val="25000"/>
                  </a:schemeClr>
                </a:solidFill>
              </a:rPr>
              <a:t> FAD</a:t>
            </a:r>
          </a:p>
          <a:p>
            <a:pPr lvl="1" eaLnBrk="1" fontAlgn="auto" hangingPunct="1">
              <a:spcAft>
                <a:spcPts val="0"/>
              </a:spcAft>
              <a:buFont typeface="Wingdings 3" charset="2"/>
              <a:buChar char=""/>
              <a:defRPr/>
            </a:pPr>
            <a:r>
              <a:rPr lang="en-US" altLang="en-US" sz="2400">
                <a:solidFill>
                  <a:schemeClr val="tx1">
                    <a:lumMod val="75000"/>
                    <a:lumOff val="25000"/>
                  </a:schemeClr>
                </a:solidFill>
              </a:rPr>
              <a:t>Mo-pterin complex in +4 or +6 state</a:t>
            </a:r>
          </a:p>
          <a:p>
            <a:pPr lvl="1" eaLnBrk="1" fontAlgn="auto" hangingPunct="1">
              <a:spcAft>
                <a:spcPts val="0"/>
              </a:spcAft>
              <a:buFont typeface="Wingdings 3" charset="2"/>
              <a:buChar char=""/>
              <a:defRPr/>
            </a:pPr>
            <a:r>
              <a:rPr lang="en-US" altLang="en-US" sz="2400">
                <a:solidFill>
                  <a:schemeClr val="tx1">
                    <a:lumMod val="75000"/>
                    <a:lumOff val="25000"/>
                  </a:schemeClr>
                </a:solidFill>
              </a:rPr>
              <a:t> Two  2Fe-2S clusters</a:t>
            </a:r>
          </a:p>
          <a:p>
            <a:pPr eaLnBrk="1" fontAlgn="auto" hangingPunct="1">
              <a:spcAft>
                <a:spcPts val="0"/>
              </a:spcAft>
              <a:buFont typeface="Wingdings 3" charset="2"/>
              <a:buChar char=""/>
              <a:defRPr/>
            </a:pPr>
            <a:r>
              <a:rPr lang="en-US" altLang="en-US" sz="2800">
                <a:solidFill>
                  <a:schemeClr val="tx1">
                    <a:lumMod val="75000"/>
                    <a:lumOff val="25000"/>
                  </a:schemeClr>
                </a:solidFill>
              </a:rPr>
              <a:t>Transfers electrons to O</a:t>
            </a:r>
            <a:r>
              <a:rPr lang="en-US" altLang="en-US" sz="2800" baseline="-10000">
                <a:solidFill>
                  <a:schemeClr val="tx1">
                    <a:lumMod val="75000"/>
                    <a:lumOff val="25000"/>
                  </a:schemeClr>
                </a:solidFill>
              </a:rPr>
              <a:t>2</a:t>
            </a:r>
            <a:r>
              <a:rPr lang="en-US" altLang="en-US" sz="2800">
                <a:solidFill>
                  <a:schemeClr val="tx1">
                    <a:lumMod val="75000"/>
                    <a:lumOff val="25000"/>
                  </a:schemeClr>
                </a:solidFill>
              </a:rPr>
              <a:t> </a:t>
            </a:r>
            <a:r>
              <a:rPr lang="en-US" altLang="en-US" sz="2800">
                <a:solidFill>
                  <a:schemeClr val="tx1">
                    <a:lumMod val="75000"/>
                    <a:lumOff val="25000"/>
                  </a:schemeClr>
                </a:solidFill>
                <a:sym typeface="Wingdings" panose="05000000000000000000" pitchFamily="2" charset="2"/>
              </a:rPr>
              <a:t> H</a:t>
            </a:r>
            <a:r>
              <a:rPr lang="en-US" altLang="en-US" sz="2800" baseline="-25000">
                <a:solidFill>
                  <a:schemeClr val="tx1">
                    <a:lumMod val="75000"/>
                    <a:lumOff val="25000"/>
                  </a:schemeClr>
                </a:solidFill>
                <a:sym typeface="Wingdings" panose="05000000000000000000" pitchFamily="2" charset="2"/>
              </a:rPr>
              <a:t>2</a:t>
            </a:r>
            <a:r>
              <a:rPr lang="en-US" altLang="en-US" sz="2800">
                <a:solidFill>
                  <a:schemeClr val="tx1">
                    <a:lumMod val="75000"/>
                    <a:lumOff val="25000"/>
                  </a:schemeClr>
                </a:solidFill>
                <a:sym typeface="Wingdings" panose="05000000000000000000" pitchFamily="2" charset="2"/>
              </a:rPr>
              <a:t>O</a:t>
            </a:r>
            <a:r>
              <a:rPr lang="en-US" altLang="en-US" sz="2800" baseline="-25000">
                <a:solidFill>
                  <a:schemeClr val="tx1">
                    <a:lumMod val="75000"/>
                    <a:lumOff val="25000"/>
                  </a:schemeClr>
                </a:solidFill>
                <a:sym typeface="Wingdings" panose="05000000000000000000" pitchFamily="2" charset="2"/>
              </a:rPr>
              <a:t>2</a:t>
            </a:r>
            <a:endParaRPr lang="en-US" altLang="en-US" sz="2800" baseline="-10000">
              <a:solidFill>
                <a:schemeClr val="tx1">
                  <a:lumMod val="75000"/>
                  <a:lumOff val="25000"/>
                </a:schemeClr>
              </a:solidFill>
            </a:endParaRPr>
          </a:p>
          <a:p>
            <a:pPr lvl="1" eaLnBrk="1" fontAlgn="auto" hangingPunct="1">
              <a:spcAft>
                <a:spcPts val="0"/>
              </a:spcAft>
              <a:buFont typeface="Wingdings 3" charset="2"/>
              <a:buChar char=""/>
              <a:defRPr/>
            </a:pPr>
            <a:r>
              <a:rPr lang="en-US" altLang="en-US" sz="2400">
                <a:solidFill>
                  <a:schemeClr val="tx1">
                    <a:lumMod val="75000"/>
                    <a:lumOff val="25000"/>
                  </a:schemeClr>
                </a:solidFill>
              </a:rPr>
              <a:t> H</a:t>
            </a:r>
            <a:r>
              <a:rPr lang="en-US" altLang="en-US" sz="2400" baseline="-10000">
                <a:solidFill>
                  <a:schemeClr val="tx1">
                    <a:lumMod val="75000"/>
                    <a:lumOff val="25000"/>
                  </a:schemeClr>
                </a:solidFill>
              </a:rPr>
              <a:t>2</a:t>
            </a:r>
            <a:r>
              <a:rPr lang="en-US" altLang="en-US" sz="2400">
                <a:solidFill>
                  <a:schemeClr val="tx1">
                    <a:lumMod val="75000"/>
                    <a:lumOff val="25000"/>
                  </a:schemeClr>
                </a:solidFill>
              </a:rPr>
              <a:t>O</a:t>
            </a:r>
            <a:r>
              <a:rPr lang="en-US" altLang="en-US" sz="2400" baseline="-10000">
                <a:solidFill>
                  <a:schemeClr val="tx1">
                    <a:lumMod val="75000"/>
                    <a:lumOff val="25000"/>
                  </a:schemeClr>
                </a:solidFill>
              </a:rPr>
              <a:t>2</a:t>
            </a:r>
            <a:r>
              <a:rPr lang="en-US" altLang="en-US" sz="2400">
                <a:solidFill>
                  <a:schemeClr val="tx1">
                    <a:lumMod val="75000"/>
                    <a:lumOff val="25000"/>
                  </a:schemeClr>
                </a:solidFill>
              </a:rPr>
              <a:t> is toxic</a:t>
            </a:r>
          </a:p>
          <a:p>
            <a:pPr lvl="1" eaLnBrk="1" fontAlgn="auto" hangingPunct="1">
              <a:spcAft>
                <a:spcPts val="0"/>
              </a:spcAft>
              <a:buFont typeface="Wingdings 3" charset="2"/>
              <a:buChar char=""/>
              <a:defRPr/>
            </a:pPr>
            <a:r>
              <a:rPr lang="en-US" altLang="en-US" sz="2400">
                <a:solidFill>
                  <a:schemeClr val="tx1">
                    <a:lumMod val="75000"/>
                    <a:lumOff val="25000"/>
                  </a:schemeClr>
                </a:solidFill>
              </a:rPr>
              <a:t> Disproportionated to H</a:t>
            </a:r>
            <a:r>
              <a:rPr lang="en-US" altLang="en-US" sz="2400" baseline="-10000">
                <a:solidFill>
                  <a:schemeClr val="tx1">
                    <a:lumMod val="75000"/>
                    <a:lumOff val="25000"/>
                  </a:schemeClr>
                </a:solidFill>
              </a:rPr>
              <a:t>2</a:t>
            </a:r>
            <a:r>
              <a:rPr lang="en-US" altLang="en-US" sz="2400">
                <a:solidFill>
                  <a:schemeClr val="tx1">
                    <a:lumMod val="75000"/>
                    <a:lumOff val="25000"/>
                  </a:schemeClr>
                </a:solidFill>
              </a:rPr>
              <a:t>O and O</a:t>
            </a:r>
            <a:r>
              <a:rPr lang="en-US" altLang="en-US" sz="2400" baseline="-10000">
                <a:solidFill>
                  <a:schemeClr val="tx1">
                    <a:lumMod val="75000"/>
                    <a:lumOff val="25000"/>
                  </a:schemeClr>
                </a:solidFill>
              </a:rPr>
              <a:t>2</a:t>
            </a:r>
            <a:r>
              <a:rPr lang="en-US" altLang="en-US" sz="2400">
                <a:solidFill>
                  <a:schemeClr val="tx1">
                    <a:lumMod val="75000"/>
                    <a:lumOff val="25000"/>
                  </a:schemeClr>
                </a:solidFill>
              </a:rPr>
              <a:t> by catalase</a:t>
            </a: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8770" name="Rectangle 2"/>
          <p:cNvSpPr>
            <a:spLocks noGrp="1"/>
          </p:cNvSpPr>
          <p:nvPr>
            <p:ph type="title"/>
          </p:nvPr>
        </p:nvSpPr>
        <p:spPr/>
        <p:txBody>
          <a:bodyPr/>
          <a:lstStyle/>
          <a:p>
            <a:pPr eaLnBrk="1" hangingPunct="1"/>
            <a:endParaRPr lang="en-US" altLang="en-US" smtClean="0"/>
          </a:p>
        </p:txBody>
      </p:sp>
      <p:sp>
        <p:nvSpPr>
          <p:cNvPr id="288771" name="Rectangle 3"/>
          <p:cNvSpPr>
            <a:spLocks noGrp="1"/>
          </p:cNvSpPr>
          <p:nvPr>
            <p:ph idx="1"/>
          </p:nvPr>
        </p:nvSpPr>
        <p:spPr/>
        <p:txBody>
          <a:bodyPr/>
          <a:lstStyle/>
          <a:p>
            <a:pPr eaLnBrk="1" hangingPunct="1"/>
            <a:endParaRPr lang="en-US" altLang="en-US" smtClean="0"/>
          </a:p>
        </p:txBody>
      </p:sp>
      <p:pic>
        <p:nvPicPr>
          <p:cNvPr id="288772" name="Picture 4" descr="811"/>
          <p:cNvPicPr>
            <a:picLocks noChangeAspect="1" noChangeArrowheads="1"/>
          </p:cNvPicPr>
          <p:nvPr/>
        </p:nvPicPr>
        <p:blipFill>
          <a:blip r:embed="rId2" cstate="print"/>
          <a:srcRect/>
          <a:stretch>
            <a:fillRect/>
          </a:stretch>
        </p:blipFill>
        <p:spPr bwMode="auto">
          <a:xfrm>
            <a:off x="1454150" y="0"/>
            <a:ext cx="5708650" cy="6858000"/>
          </a:xfrm>
          <a:prstGeom prst="rect">
            <a:avLst/>
          </a:prstGeom>
          <a:noFill/>
          <a:ln w="9525">
            <a:noFill/>
            <a:miter lim="800000"/>
            <a:headEnd/>
            <a:tailEnd/>
          </a:ln>
        </p:spPr>
      </p:pic>
    </p:spTree>
  </p:cSld>
  <p:clrMapOvr>
    <a:masterClrMapping/>
  </p:clrMapOvr>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62" name="Rectangle 2"/>
          <p:cNvSpPr>
            <a:spLocks noGrp="1"/>
          </p:cNvSpPr>
          <p:nvPr>
            <p:ph type="title"/>
          </p:nvPr>
        </p:nvSpPr>
        <p:spPr/>
        <p:txBody>
          <a:bodyPr/>
          <a:lstStyle/>
          <a:p>
            <a:pPr eaLnBrk="1" hangingPunct="1"/>
            <a:r>
              <a:rPr lang="en-US" altLang="en-US" sz="4000" smtClean="0">
                <a:sym typeface="Wingdings" pitchFamily="2" charset="2"/>
              </a:rPr>
              <a:t>Purine </a:t>
            </a:r>
            <a:r>
              <a:rPr lang="en-US" altLang="en-US" sz="4000" u="sng" smtClean="0">
                <a:sym typeface="Wingdings" pitchFamily="2" charset="2"/>
              </a:rPr>
              <a:t>Salvage</a:t>
            </a:r>
          </a:p>
        </p:txBody>
      </p:sp>
      <p:sp>
        <p:nvSpPr>
          <p:cNvPr id="96259" name="Rectangle 3"/>
          <p:cNvSpPr>
            <a:spLocks noGrp="1" noChangeArrowheads="1"/>
          </p:cNvSpPr>
          <p:nvPr>
            <p:ph idx="1"/>
          </p:nvPr>
        </p:nvSpPr>
        <p:spPr/>
        <p:txBody>
          <a:bodyPr rtlCol="0">
            <a:normAutofit fontScale="85000" lnSpcReduction="20000"/>
          </a:bodyPr>
          <a:lstStyle/>
          <a:p>
            <a:pPr eaLnBrk="1" fontAlgn="auto" hangingPunct="1">
              <a:lnSpc>
                <a:spcPct val="80000"/>
              </a:lnSpc>
              <a:spcAft>
                <a:spcPts val="0"/>
              </a:spcAft>
              <a:buFont typeface="Wingdings 3" charset="2"/>
              <a:buChar char=""/>
              <a:defRPr/>
            </a:pPr>
            <a:r>
              <a:rPr lang="en-US" altLang="en-US" sz="2600">
                <a:solidFill>
                  <a:schemeClr val="tx1">
                    <a:lumMod val="75000"/>
                    <a:lumOff val="25000"/>
                  </a:schemeClr>
                </a:solidFill>
                <a:sym typeface="Wingdings" panose="05000000000000000000" pitchFamily="2" charset="2"/>
              </a:rPr>
              <a:t>Adenine phosphoribosyl transferase (APRT)</a:t>
            </a:r>
          </a:p>
          <a:p>
            <a:pPr algn="ctr" eaLnBrk="1" fontAlgn="auto" hangingPunct="1">
              <a:lnSpc>
                <a:spcPct val="80000"/>
              </a:lnSpc>
              <a:spcAft>
                <a:spcPts val="0"/>
              </a:spcAft>
              <a:buFont typeface="Wingdings" panose="05000000000000000000" pitchFamily="2" charset="2"/>
              <a:buNone/>
              <a:defRPr/>
            </a:pPr>
            <a:r>
              <a:rPr lang="en-US" altLang="en-US" sz="2800">
                <a:solidFill>
                  <a:schemeClr val="tx1">
                    <a:lumMod val="75000"/>
                    <a:lumOff val="25000"/>
                  </a:schemeClr>
                </a:solidFill>
                <a:sym typeface="Wingdings" panose="05000000000000000000" pitchFamily="2" charset="2"/>
              </a:rPr>
              <a:t>Adenine + PRPP  AMP + PP</a:t>
            </a:r>
            <a:r>
              <a:rPr lang="en-US" altLang="en-US" sz="2800" baseline="-10000">
                <a:solidFill>
                  <a:schemeClr val="tx1">
                    <a:lumMod val="75000"/>
                    <a:lumOff val="25000"/>
                  </a:schemeClr>
                </a:solidFill>
                <a:sym typeface="Wingdings" panose="05000000000000000000" pitchFamily="2" charset="2"/>
              </a:rPr>
              <a:t>i</a:t>
            </a:r>
          </a:p>
          <a:p>
            <a:pPr algn="ctr" eaLnBrk="1" fontAlgn="auto" hangingPunct="1">
              <a:lnSpc>
                <a:spcPct val="80000"/>
              </a:lnSpc>
              <a:spcAft>
                <a:spcPts val="0"/>
              </a:spcAft>
              <a:buFont typeface="Wingdings" panose="05000000000000000000" pitchFamily="2" charset="2"/>
              <a:buNone/>
              <a:defRPr/>
            </a:pPr>
            <a:endParaRPr lang="en-US" altLang="en-US">
              <a:solidFill>
                <a:schemeClr val="tx1">
                  <a:lumMod val="75000"/>
                  <a:lumOff val="25000"/>
                </a:schemeClr>
              </a:solidFill>
              <a:sym typeface="Wingdings" panose="05000000000000000000" pitchFamily="2" charset="2"/>
            </a:endParaRPr>
          </a:p>
          <a:p>
            <a:pPr eaLnBrk="1" fontAlgn="auto" hangingPunct="1">
              <a:lnSpc>
                <a:spcPct val="80000"/>
              </a:lnSpc>
              <a:spcAft>
                <a:spcPts val="0"/>
              </a:spcAft>
              <a:buFont typeface="Wingdings 3" charset="2"/>
              <a:buChar char=""/>
              <a:defRPr/>
            </a:pPr>
            <a:r>
              <a:rPr lang="en-US" altLang="en-US" sz="2600">
                <a:solidFill>
                  <a:schemeClr val="tx1">
                    <a:lumMod val="75000"/>
                    <a:lumOff val="25000"/>
                  </a:schemeClr>
                </a:solidFill>
                <a:sym typeface="Wingdings" panose="05000000000000000000" pitchFamily="2" charset="2"/>
              </a:rPr>
              <a:t>Hypoxanthine-Guanine phosphoribosyl transferase (HGPRT)</a:t>
            </a:r>
          </a:p>
          <a:p>
            <a:pPr algn="ctr" eaLnBrk="1" fontAlgn="auto" hangingPunct="1">
              <a:lnSpc>
                <a:spcPct val="80000"/>
              </a:lnSpc>
              <a:spcAft>
                <a:spcPts val="0"/>
              </a:spcAft>
              <a:buFont typeface="Wingdings" panose="05000000000000000000" pitchFamily="2" charset="2"/>
              <a:buNone/>
              <a:defRPr/>
            </a:pPr>
            <a:r>
              <a:rPr lang="en-US" altLang="en-US" sz="2800">
                <a:solidFill>
                  <a:schemeClr val="tx1">
                    <a:lumMod val="75000"/>
                    <a:lumOff val="25000"/>
                  </a:schemeClr>
                </a:solidFill>
                <a:sym typeface="Wingdings" panose="05000000000000000000" pitchFamily="2" charset="2"/>
              </a:rPr>
              <a:t>Hypoxanthine + PRPP  IMP + PP</a:t>
            </a:r>
            <a:r>
              <a:rPr lang="en-US" altLang="en-US" sz="2800" baseline="-10000">
                <a:solidFill>
                  <a:schemeClr val="tx1">
                    <a:lumMod val="75000"/>
                    <a:lumOff val="25000"/>
                  </a:schemeClr>
                </a:solidFill>
                <a:sym typeface="Wingdings" panose="05000000000000000000" pitchFamily="2" charset="2"/>
              </a:rPr>
              <a:t>i</a:t>
            </a:r>
          </a:p>
          <a:p>
            <a:pPr algn="ctr" eaLnBrk="1" fontAlgn="auto" hangingPunct="1">
              <a:lnSpc>
                <a:spcPct val="80000"/>
              </a:lnSpc>
              <a:spcAft>
                <a:spcPts val="0"/>
              </a:spcAft>
              <a:buFont typeface="Wingdings" panose="05000000000000000000" pitchFamily="2" charset="2"/>
              <a:buNone/>
              <a:defRPr/>
            </a:pPr>
            <a:r>
              <a:rPr lang="en-US" altLang="en-US" sz="2800">
                <a:solidFill>
                  <a:schemeClr val="tx1">
                    <a:lumMod val="75000"/>
                    <a:lumOff val="25000"/>
                  </a:schemeClr>
                </a:solidFill>
                <a:sym typeface="Wingdings" panose="05000000000000000000" pitchFamily="2" charset="2"/>
              </a:rPr>
              <a:t>Guanine + PRPP  GMP + PP</a:t>
            </a:r>
            <a:r>
              <a:rPr lang="en-US" altLang="en-US" sz="2800" baseline="-10000">
                <a:solidFill>
                  <a:schemeClr val="tx1">
                    <a:lumMod val="75000"/>
                    <a:lumOff val="25000"/>
                  </a:schemeClr>
                </a:solidFill>
                <a:sym typeface="Wingdings" panose="05000000000000000000" pitchFamily="2" charset="2"/>
              </a:rPr>
              <a:t>i</a:t>
            </a:r>
            <a:r>
              <a:rPr lang="en-US" altLang="en-US" sz="2800">
                <a:solidFill>
                  <a:schemeClr val="tx1">
                    <a:lumMod val="75000"/>
                    <a:lumOff val="25000"/>
                  </a:schemeClr>
                </a:solidFill>
                <a:sym typeface="Wingdings" panose="05000000000000000000" pitchFamily="2" charset="2"/>
              </a:rPr>
              <a:t> </a:t>
            </a:r>
          </a:p>
          <a:p>
            <a:pPr algn="ctr" eaLnBrk="1" fontAlgn="auto" hangingPunct="1">
              <a:lnSpc>
                <a:spcPct val="80000"/>
              </a:lnSpc>
              <a:spcAft>
                <a:spcPts val="0"/>
              </a:spcAft>
              <a:buFont typeface="Wingdings" panose="05000000000000000000" pitchFamily="2" charset="2"/>
              <a:buNone/>
              <a:defRPr/>
            </a:pPr>
            <a:endParaRPr lang="en-US" altLang="en-US" sz="2800">
              <a:solidFill>
                <a:schemeClr val="tx1">
                  <a:lumMod val="75000"/>
                  <a:lumOff val="25000"/>
                </a:schemeClr>
              </a:solidFill>
              <a:sym typeface="Wingdings" panose="05000000000000000000" pitchFamily="2" charset="2"/>
            </a:endParaRPr>
          </a:p>
          <a:p>
            <a:pPr algn="ctr" eaLnBrk="1" fontAlgn="auto" hangingPunct="1">
              <a:lnSpc>
                <a:spcPct val="80000"/>
              </a:lnSpc>
              <a:spcAft>
                <a:spcPts val="0"/>
              </a:spcAft>
              <a:buFont typeface="Wingdings" panose="05000000000000000000" pitchFamily="2" charset="2"/>
              <a:buNone/>
              <a:defRPr/>
            </a:pPr>
            <a:r>
              <a:rPr lang="en-US" altLang="en-US" sz="2400">
                <a:solidFill>
                  <a:schemeClr val="tx1">
                    <a:lumMod val="75000"/>
                    <a:lumOff val="25000"/>
                  </a:schemeClr>
                </a:solidFill>
                <a:sym typeface="Wingdings" panose="05000000000000000000" pitchFamily="2" charset="2"/>
              </a:rPr>
              <a:t>(NOTE: THESE ARE ALL </a:t>
            </a:r>
            <a:r>
              <a:rPr lang="en-US" altLang="en-US" sz="2400" u="sng">
                <a:solidFill>
                  <a:schemeClr val="tx1">
                    <a:lumMod val="75000"/>
                    <a:lumOff val="25000"/>
                  </a:schemeClr>
                </a:solidFill>
                <a:sym typeface="Wingdings" panose="05000000000000000000" pitchFamily="2" charset="2"/>
              </a:rPr>
              <a:t>REVERSIBLE</a:t>
            </a:r>
            <a:r>
              <a:rPr lang="en-US" altLang="en-US" sz="2400">
                <a:solidFill>
                  <a:schemeClr val="tx1">
                    <a:lumMod val="75000"/>
                    <a:lumOff val="25000"/>
                  </a:schemeClr>
                </a:solidFill>
                <a:sym typeface="Wingdings" panose="05000000000000000000" pitchFamily="2" charset="2"/>
              </a:rPr>
              <a:t> REACTIONS)</a:t>
            </a:r>
            <a:r>
              <a:rPr lang="en-US" altLang="en-US" sz="2800" b="1" baseline="-10000">
                <a:solidFill>
                  <a:schemeClr val="tx1">
                    <a:lumMod val="75000"/>
                    <a:lumOff val="25000"/>
                  </a:schemeClr>
                </a:solidFill>
                <a:sym typeface="Wingdings" panose="05000000000000000000" pitchFamily="2" charset="2"/>
              </a:rPr>
              <a:t> </a:t>
            </a:r>
          </a:p>
          <a:p>
            <a:pPr algn="ctr" eaLnBrk="1" fontAlgn="auto" hangingPunct="1">
              <a:lnSpc>
                <a:spcPct val="80000"/>
              </a:lnSpc>
              <a:spcAft>
                <a:spcPts val="0"/>
              </a:spcAft>
              <a:buFont typeface="Wingdings" panose="05000000000000000000" pitchFamily="2" charset="2"/>
              <a:buNone/>
              <a:defRPr/>
            </a:pPr>
            <a:endParaRPr lang="en-US" altLang="en-US" sz="2000" baseline="-10000">
              <a:solidFill>
                <a:schemeClr val="tx1">
                  <a:lumMod val="75000"/>
                  <a:lumOff val="25000"/>
                </a:schemeClr>
              </a:solidFill>
              <a:sym typeface="Wingdings" panose="05000000000000000000" pitchFamily="2" charset="2"/>
            </a:endParaRPr>
          </a:p>
          <a:p>
            <a:pPr algn="ctr" eaLnBrk="1" fontAlgn="auto" hangingPunct="1">
              <a:lnSpc>
                <a:spcPct val="80000"/>
              </a:lnSpc>
              <a:spcAft>
                <a:spcPts val="0"/>
              </a:spcAft>
              <a:buFont typeface="Wingdings" panose="05000000000000000000" pitchFamily="2" charset="2"/>
              <a:buNone/>
              <a:defRPr/>
            </a:pPr>
            <a:r>
              <a:rPr lang="en-US" altLang="en-US" sz="2800">
                <a:solidFill>
                  <a:srgbClr val="FF0000"/>
                </a:solidFill>
                <a:sym typeface="Wingdings" panose="05000000000000000000" pitchFamily="2" charset="2"/>
              </a:rPr>
              <a:t>AMP,IMP,GMP  do not need to be resynthesized </a:t>
            </a:r>
            <a:r>
              <a:rPr lang="en-US" altLang="en-US" sz="2800" i="1">
                <a:solidFill>
                  <a:srgbClr val="FF0000"/>
                </a:solidFill>
                <a:sym typeface="Wingdings" panose="05000000000000000000" pitchFamily="2" charset="2"/>
              </a:rPr>
              <a:t>de novo !</a:t>
            </a:r>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1586" name="Rectangle 2"/>
          <p:cNvSpPr>
            <a:spLocks noGrp="1"/>
          </p:cNvSpPr>
          <p:nvPr>
            <p:ph type="title"/>
          </p:nvPr>
        </p:nvSpPr>
        <p:spPr>
          <a:xfrm>
            <a:off x="609600" y="609600"/>
            <a:ext cx="6348413" cy="1320800"/>
          </a:xfrm>
        </p:spPr>
        <p:txBody>
          <a:bodyPr/>
          <a:lstStyle/>
          <a:p>
            <a:pPr eaLnBrk="1" hangingPunct="1"/>
            <a:r>
              <a:rPr lang="en-US" altLang="en-US" smtClean="0">
                <a:sym typeface="Wingdings" pitchFamily="2" charset="2"/>
              </a:rPr>
              <a:t>Gout</a:t>
            </a:r>
          </a:p>
        </p:txBody>
      </p:sp>
      <p:sp>
        <p:nvSpPr>
          <p:cNvPr id="451587" name="Rectangle 3"/>
          <p:cNvSpPr>
            <a:spLocks noGrp="1"/>
          </p:cNvSpPr>
          <p:nvPr>
            <p:ph type="body" sz="half" idx="4294967295"/>
          </p:nvPr>
        </p:nvSpPr>
        <p:spPr>
          <a:xfrm>
            <a:off x="2209800" y="1600200"/>
            <a:ext cx="6934200" cy="4572000"/>
          </a:xfrm>
        </p:spPr>
        <p:txBody>
          <a:bodyPr/>
          <a:lstStyle/>
          <a:p>
            <a:pPr eaLnBrk="1" hangingPunct="1">
              <a:lnSpc>
                <a:spcPct val="80000"/>
              </a:lnSpc>
            </a:pPr>
            <a:r>
              <a:rPr lang="en-US" altLang="en-US" sz="2600" smtClean="0">
                <a:sym typeface="Wingdings" pitchFamily="2" charset="2"/>
              </a:rPr>
              <a:t>Impaired excretion or overproduction of uric acid</a:t>
            </a:r>
          </a:p>
          <a:p>
            <a:pPr eaLnBrk="1" hangingPunct="1">
              <a:lnSpc>
                <a:spcPct val="80000"/>
              </a:lnSpc>
            </a:pPr>
            <a:r>
              <a:rPr lang="en-US" altLang="en-US" sz="2600" smtClean="0">
                <a:sym typeface="Wingdings" pitchFamily="2" charset="2"/>
              </a:rPr>
              <a:t>Uric acid crystals precipitate into joints (Gouty Arthritis), kidneys, ureters (stones)</a:t>
            </a:r>
          </a:p>
          <a:p>
            <a:pPr eaLnBrk="1" hangingPunct="1">
              <a:lnSpc>
                <a:spcPct val="80000"/>
              </a:lnSpc>
            </a:pPr>
            <a:r>
              <a:rPr lang="en-US" altLang="en-US" sz="2600" smtClean="0">
                <a:sym typeface="Wingdings" pitchFamily="2" charset="2"/>
              </a:rPr>
              <a:t>Lead impairs uric acid excretion – lead poisoning from pewter drinking goblets</a:t>
            </a:r>
          </a:p>
          <a:p>
            <a:pPr lvl="1" eaLnBrk="1" hangingPunct="1">
              <a:lnSpc>
                <a:spcPct val="80000"/>
              </a:lnSpc>
            </a:pPr>
            <a:r>
              <a:rPr lang="en-US" altLang="en-US" sz="2200" smtClean="0">
                <a:sym typeface="Wingdings" pitchFamily="2" charset="2"/>
              </a:rPr>
              <a:t>Fall of Roman Empire?</a:t>
            </a:r>
          </a:p>
          <a:p>
            <a:pPr eaLnBrk="1" hangingPunct="1">
              <a:lnSpc>
                <a:spcPct val="80000"/>
              </a:lnSpc>
            </a:pPr>
            <a:r>
              <a:rPr lang="en-US" altLang="en-US" sz="2600" smtClean="0">
                <a:sym typeface="Wingdings" pitchFamily="2" charset="2"/>
              </a:rPr>
              <a:t>Xanthine oxidase inhibitors inhibit production of uric acid, and treat gout</a:t>
            </a:r>
          </a:p>
          <a:p>
            <a:pPr eaLnBrk="1" hangingPunct="1">
              <a:lnSpc>
                <a:spcPct val="80000"/>
              </a:lnSpc>
            </a:pPr>
            <a:r>
              <a:rPr lang="en-US" altLang="en-US" sz="2600" smtClean="0">
                <a:sym typeface="Wingdings" pitchFamily="2" charset="2"/>
              </a:rPr>
              <a:t>Allopurinol treatment – hypoxanthine analog that binds to Xanthine Oxidase to decrease uric acid production</a:t>
            </a: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2610" name="Rectangle 2"/>
          <p:cNvSpPr>
            <a:spLocks noGrp="1"/>
          </p:cNvSpPr>
          <p:nvPr>
            <p:ph type="title"/>
          </p:nvPr>
        </p:nvSpPr>
        <p:spPr>
          <a:xfrm>
            <a:off x="609600" y="228600"/>
            <a:ext cx="6348413" cy="1320800"/>
          </a:xfrm>
        </p:spPr>
        <p:txBody>
          <a:bodyPr/>
          <a:lstStyle/>
          <a:p>
            <a:pPr eaLnBrk="1" hangingPunct="1"/>
            <a:r>
              <a:rPr lang="en-US" altLang="en-US" sz="4000" dirty="0" err="1" smtClean="0">
                <a:solidFill>
                  <a:schemeClr val="tx1"/>
                </a:solidFill>
                <a:sym typeface="Wingdings" pitchFamily="2" charset="2"/>
              </a:rPr>
              <a:t>Pyrimidine</a:t>
            </a:r>
            <a:r>
              <a:rPr lang="en-US" altLang="en-US" sz="4000" dirty="0" smtClean="0">
                <a:solidFill>
                  <a:schemeClr val="tx1"/>
                </a:solidFill>
                <a:sym typeface="Wingdings" pitchFamily="2" charset="2"/>
              </a:rPr>
              <a:t> </a:t>
            </a:r>
            <a:r>
              <a:rPr lang="en-US" altLang="en-US" sz="4000" dirty="0" err="1" smtClean="0">
                <a:solidFill>
                  <a:schemeClr val="tx1"/>
                </a:solidFill>
                <a:sym typeface="Wingdings" pitchFamily="2" charset="2"/>
              </a:rPr>
              <a:t>Ribonucleotide</a:t>
            </a:r>
            <a:r>
              <a:rPr lang="en-US" altLang="en-US" sz="4000" dirty="0" smtClean="0">
                <a:solidFill>
                  <a:schemeClr val="tx1"/>
                </a:solidFill>
                <a:sym typeface="Wingdings" pitchFamily="2" charset="2"/>
              </a:rPr>
              <a:t> Synthesis</a:t>
            </a:r>
          </a:p>
        </p:txBody>
      </p:sp>
      <p:pic>
        <p:nvPicPr>
          <p:cNvPr id="452611" name="Picture 4" descr="pyr_num"/>
          <p:cNvPicPr>
            <a:picLocks noGrp="1" noChangeAspect="1" noChangeArrowheads="1"/>
          </p:cNvPicPr>
          <p:nvPr>
            <p:ph idx="1"/>
          </p:nvPr>
        </p:nvPicPr>
        <p:blipFill>
          <a:blip r:embed="rId2" cstate="print"/>
          <a:srcRect/>
          <a:stretch>
            <a:fillRect/>
          </a:stretch>
        </p:blipFill>
        <p:spPr>
          <a:xfrm>
            <a:off x="2057400" y="4724400"/>
            <a:ext cx="1616075" cy="1905000"/>
          </a:xfrm>
          <a:noFill/>
        </p:spPr>
      </p:pic>
      <p:sp>
        <p:nvSpPr>
          <p:cNvPr id="452612" name="Rectangle 6"/>
          <p:cNvSpPr>
            <a:spLocks noGrp="1"/>
          </p:cNvSpPr>
          <p:nvPr>
            <p:ph type="body" idx="4294967295"/>
          </p:nvPr>
        </p:nvSpPr>
        <p:spPr>
          <a:xfrm>
            <a:off x="0" y="1600200"/>
            <a:ext cx="8229600" cy="4525963"/>
          </a:xfrm>
        </p:spPr>
        <p:txBody>
          <a:bodyPr/>
          <a:lstStyle/>
          <a:p>
            <a:pPr eaLnBrk="1" hangingPunct="1"/>
            <a:r>
              <a:rPr lang="en-US" altLang="en-US" smtClean="0">
                <a:sym typeface="Wingdings" pitchFamily="2" charset="2"/>
              </a:rPr>
              <a:t> Uridine Monophosphate (UMP) is synthesized first</a:t>
            </a:r>
          </a:p>
          <a:p>
            <a:pPr lvl="1" eaLnBrk="1" hangingPunct="1"/>
            <a:r>
              <a:rPr lang="en-US" altLang="en-US" smtClean="0">
                <a:sym typeface="Wingdings" pitchFamily="2" charset="2"/>
              </a:rPr>
              <a:t>CTP is synthesized from UMP</a:t>
            </a:r>
          </a:p>
          <a:p>
            <a:pPr eaLnBrk="1" hangingPunct="1"/>
            <a:r>
              <a:rPr lang="en-US" altLang="en-US" smtClean="0">
                <a:sym typeface="Wingdings" pitchFamily="2" charset="2"/>
              </a:rPr>
              <a:t>Pyrimidine ring synthesis completed first; then attached to ribose-5-phosphate</a:t>
            </a:r>
          </a:p>
        </p:txBody>
      </p:sp>
      <p:sp>
        <p:nvSpPr>
          <p:cNvPr id="452613" name="Text Box 7"/>
          <p:cNvSpPr txBox="1">
            <a:spLocks noChangeArrowheads="1"/>
          </p:cNvSpPr>
          <p:nvPr/>
        </p:nvSpPr>
        <p:spPr bwMode="auto">
          <a:xfrm>
            <a:off x="3886200" y="5181600"/>
            <a:ext cx="4054475" cy="1096963"/>
          </a:xfrm>
          <a:prstGeom prst="rect">
            <a:avLst/>
          </a:prstGeom>
          <a:noFill/>
          <a:ln w="9525">
            <a:noFill/>
            <a:miter lim="800000"/>
            <a:headEnd/>
            <a:tailEnd/>
          </a:ln>
          <a:effectLst/>
        </p:spPr>
        <p:txBody>
          <a:bodyPr>
            <a:spAutoFit/>
          </a:bodyPr>
          <a:lstStyle/>
          <a:p>
            <a:pPr fontAlgn="base">
              <a:spcBef>
                <a:spcPct val="0"/>
              </a:spcBef>
              <a:spcAft>
                <a:spcPct val="0"/>
              </a:spcAft>
            </a:pPr>
            <a:r>
              <a:rPr lang="en-US" altLang="en-US" sz="2200">
                <a:solidFill>
                  <a:prstClr val="black"/>
                </a:solidFill>
                <a:latin typeface="Arial" pitchFamily="34" charset="0"/>
                <a:cs typeface="Arial" pitchFamily="34" charset="0"/>
              </a:rPr>
              <a:t>N</a:t>
            </a:r>
            <a:r>
              <a:rPr lang="en-US" altLang="en-US" sz="2200" baseline="-10000">
                <a:solidFill>
                  <a:prstClr val="black"/>
                </a:solidFill>
                <a:latin typeface="Arial" pitchFamily="34" charset="0"/>
                <a:cs typeface="Arial" pitchFamily="34" charset="0"/>
              </a:rPr>
              <a:t>1</a:t>
            </a:r>
            <a:r>
              <a:rPr lang="en-US" altLang="en-US" sz="2200">
                <a:solidFill>
                  <a:prstClr val="black"/>
                </a:solidFill>
                <a:latin typeface="Arial" pitchFamily="34" charset="0"/>
                <a:cs typeface="Arial" pitchFamily="34" charset="0"/>
              </a:rPr>
              <a:t>, C</a:t>
            </a:r>
            <a:r>
              <a:rPr lang="en-US" altLang="en-US" sz="2200" baseline="-10000">
                <a:solidFill>
                  <a:prstClr val="black"/>
                </a:solidFill>
                <a:latin typeface="Arial" pitchFamily="34" charset="0"/>
                <a:cs typeface="Arial" pitchFamily="34" charset="0"/>
              </a:rPr>
              <a:t>4</a:t>
            </a:r>
            <a:r>
              <a:rPr lang="en-US" altLang="en-US" sz="2200">
                <a:solidFill>
                  <a:prstClr val="black"/>
                </a:solidFill>
                <a:latin typeface="Arial" pitchFamily="34" charset="0"/>
                <a:cs typeface="Arial" pitchFamily="34" charset="0"/>
              </a:rPr>
              <a:t>, C</a:t>
            </a:r>
            <a:r>
              <a:rPr lang="en-US" altLang="en-US" sz="2200" baseline="-10000">
                <a:solidFill>
                  <a:prstClr val="black"/>
                </a:solidFill>
                <a:latin typeface="Arial" pitchFamily="34" charset="0"/>
                <a:cs typeface="Arial" pitchFamily="34" charset="0"/>
              </a:rPr>
              <a:t>5</a:t>
            </a:r>
            <a:r>
              <a:rPr lang="en-US" altLang="en-US" sz="2200">
                <a:solidFill>
                  <a:prstClr val="black"/>
                </a:solidFill>
                <a:latin typeface="Arial" pitchFamily="34" charset="0"/>
                <a:cs typeface="Arial" pitchFamily="34" charset="0"/>
              </a:rPr>
              <a:t>, C</a:t>
            </a:r>
            <a:r>
              <a:rPr lang="en-US" altLang="en-US" sz="2200" baseline="-10000">
                <a:solidFill>
                  <a:prstClr val="black"/>
                </a:solidFill>
                <a:latin typeface="Arial" pitchFamily="34" charset="0"/>
                <a:cs typeface="Arial" pitchFamily="34" charset="0"/>
              </a:rPr>
              <a:t>6</a:t>
            </a:r>
            <a:r>
              <a:rPr lang="en-US" altLang="en-US" sz="2200">
                <a:solidFill>
                  <a:prstClr val="black"/>
                </a:solidFill>
                <a:latin typeface="Arial" pitchFamily="34" charset="0"/>
                <a:cs typeface="Arial" pitchFamily="34" charset="0"/>
              </a:rPr>
              <a:t> : Aspartate</a:t>
            </a:r>
          </a:p>
          <a:p>
            <a:pPr fontAlgn="base">
              <a:spcBef>
                <a:spcPct val="0"/>
              </a:spcBef>
              <a:spcAft>
                <a:spcPct val="0"/>
              </a:spcAft>
            </a:pPr>
            <a:r>
              <a:rPr lang="en-US" altLang="en-US" sz="2200">
                <a:solidFill>
                  <a:prstClr val="black"/>
                </a:solidFill>
                <a:latin typeface="Arial" pitchFamily="34" charset="0"/>
                <a:cs typeface="Arial" pitchFamily="34" charset="0"/>
              </a:rPr>
              <a:t>C</a:t>
            </a:r>
            <a:r>
              <a:rPr lang="en-US" altLang="en-US" sz="2200" baseline="-10000">
                <a:solidFill>
                  <a:prstClr val="black"/>
                </a:solidFill>
                <a:latin typeface="Arial" pitchFamily="34" charset="0"/>
                <a:cs typeface="Arial" pitchFamily="34" charset="0"/>
              </a:rPr>
              <a:t>2</a:t>
            </a:r>
            <a:r>
              <a:rPr lang="en-US" altLang="en-US" sz="2200">
                <a:solidFill>
                  <a:prstClr val="black"/>
                </a:solidFill>
                <a:latin typeface="Arial" pitchFamily="34" charset="0"/>
                <a:cs typeface="Arial" pitchFamily="34" charset="0"/>
              </a:rPr>
              <a:t> : HCO</a:t>
            </a:r>
            <a:r>
              <a:rPr lang="en-US" altLang="en-US" sz="2200" baseline="-10000">
                <a:solidFill>
                  <a:prstClr val="black"/>
                </a:solidFill>
                <a:latin typeface="Arial" pitchFamily="34" charset="0"/>
                <a:cs typeface="Arial" pitchFamily="34" charset="0"/>
              </a:rPr>
              <a:t>3</a:t>
            </a:r>
            <a:r>
              <a:rPr lang="en-US" altLang="en-US" sz="2200" baseline="30000">
                <a:solidFill>
                  <a:prstClr val="black"/>
                </a:solidFill>
                <a:latin typeface="Arial" pitchFamily="34" charset="0"/>
                <a:cs typeface="Arial" pitchFamily="34" charset="0"/>
              </a:rPr>
              <a:t>-</a:t>
            </a:r>
          </a:p>
          <a:p>
            <a:pPr fontAlgn="base">
              <a:spcBef>
                <a:spcPct val="0"/>
              </a:spcBef>
              <a:spcAft>
                <a:spcPct val="0"/>
              </a:spcAft>
            </a:pPr>
            <a:r>
              <a:rPr lang="en-US" altLang="en-US" sz="2200">
                <a:solidFill>
                  <a:prstClr val="black"/>
                </a:solidFill>
                <a:latin typeface="Arial" pitchFamily="34" charset="0"/>
                <a:cs typeface="Arial" pitchFamily="34" charset="0"/>
              </a:rPr>
              <a:t>N</a:t>
            </a:r>
            <a:r>
              <a:rPr lang="en-US" altLang="en-US" sz="2200" baseline="-10000">
                <a:solidFill>
                  <a:prstClr val="black"/>
                </a:solidFill>
                <a:latin typeface="Arial" pitchFamily="34" charset="0"/>
                <a:cs typeface="Arial" pitchFamily="34" charset="0"/>
              </a:rPr>
              <a:t>3</a:t>
            </a:r>
            <a:r>
              <a:rPr lang="en-US" altLang="en-US" sz="2200">
                <a:solidFill>
                  <a:prstClr val="black"/>
                </a:solidFill>
                <a:latin typeface="Arial" pitchFamily="34" charset="0"/>
                <a:cs typeface="Arial" pitchFamily="34" charset="0"/>
              </a:rPr>
              <a:t> : Glutamine amide Nitrogen</a:t>
            </a: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53634" name="Object 5"/>
          <p:cNvGraphicFramePr>
            <a:graphicFrameLocks noChangeAspect="1"/>
          </p:cNvGraphicFramePr>
          <p:nvPr/>
        </p:nvGraphicFramePr>
        <p:xfrm>
          <a:off x="381000" y="762000"/>
          <a:ext cx="2819400" cy="234950"/>
        </p:xfrm>
        <a:graphic>
          <a:graphicData uri="http://schemas.openxmlformats.org/presentationml/2006/ole">
            <p:oleObj spid="_x0000_s24578" name="CS ChemDraw Drawing" r:id="rId3" imgW="6067425" imgH="504825" progId="">
              <p:embed/>
            </p:oleObj>
          </a:graphicData>
        </a:graphic>
      </p:graphicFrame>
      <p:graphicFrame>
        <p:nvGraphicFramePr>
          <p:cNvPr id="453635" name="Object 6"/>
          <p:cNvGraphicFramePr>
            <a:graphicFrameLocks noChangeAspect="1"/>
          </p:cNvGraphicFramePr>
          <p:nvPr/>
        </p:nvGraphicFramePr>
        <p:xfrm>
          <a:off x="990600" y="1981200"/>
          <a:ext cx="1376363" cy="1271588"/>
        </p:xfrm>
        <a:graphic>
          <a:graphicData uri="http://schemas.openxmlformats.org/presentationml/2006/ole">
            <p:oleObj spid="_x0000_s24579" name="CS ChemDraw Drawing" r:id="rId4" imgW="3714750" imgH="3438525" progId="">
              <p:embed/>
            </p:oleObj>
          </a:graphicData>
        </a:graphic>
      </p:graphicFrame>
      <p:graphicFrame>
        <p:nvGraphicFramePr>
          <p:cNvPr id="121863" name="Object 7"/>
          <p:cNvGraphicFramePr>
            <a:graphicFrameLocks noChangeAspect="1"/>
          </p:cNvGraphicFramePr>
          <p:nvPr/>
        </p:nvGraphicFramePr>
        <p:xfrm>
          <a:off x="914400" y="4343400"/>
          <a:ext cx="1617663" cy="1990725"/>
        </p:xfrm>
        <a:graphic>
          <a:graphicData uri="http://schemas.openxmlformats.org/presentationml/2006/ole">
            <p:oleObj spid="_x0000_s24580" name="CS ChemDraw Drawing" r:id="rId5" imgW="4371975" imgH="5372100" progId="">
              <p:embed/>
            </p:oleObj>
          </a:graphicData>
        </a:graphic>
      </p:graphicFrame>
      <p:graphicFrame>
        <p:nvGraphicFramePr>
          <p:cNvPr id="121864" name="Object 8"/>
          <p:cNvGraphicFramePr>
            <a:graphicFrameLocks noChangeAspect="1"/>
          </p:cNvGraphicFramePr>
          <p:nvPr/>
        </p:nvGraphicFramePr>
        <p:xfrm>
          <a:off x="3810000" y="4267200"/>
          <a:ext cx="1617663" cy="1927225"/>
        </p:xfrm>
        <a:graphic>
          <a:graphicData uri="http://schemas.openxmlformats.org/presentationml/2006/ole">
            <p:oleObj spid="_x0000_s24581" name="CS ChemDraw Drawing" r:id="rId6" imgW="4371975" imgH="5200650" progId="">
              <p:embed/>
            </p:oleObj>
          </a:graphicData>
        </a:graphic>
      </p:graphicFrame>
      <p:graphicFrame>
        <p:nvGraphicFramePr>
          <p:cNvPr id="121865" name="Object 9"/>
          <p:cNvGraphicFramePr>
            <a:graphicFrameLocks noChangeAspect="1"/>
          </p:cNvGraphicFramePr>
          <p:nvPr/>
        </p:nvGraphicFramePr>
        <p:xfrm>
          <a:off x="3810000" y="1143000"/>
          <a:ext cx="1617663" cy="1833563"/>
        </p:xfrm>
        <a:graphic>
          <a:graphicData uri="http://schemas.openxmlformats.org/presentationml/2006/ole">
            <p:oleObj spid="_x0000_s24582" name="CS ChemDraw Drawing" r:id="rId7" imgW="4371975" imgH="4953000" progId="">
              <p:embed/>
            </p:oleObj>
          </a:graphicData>
        </a:graphic>
      </p:graphicFrame>
      <p:graphicFrame>
        <p:nvGraphicFramePr>
          <p:cNvPr id="121866" name="Object 10"/>
          <p:cNvGraphicFramePr>
            <a:graphicFrameLocks noChangeAspect="1"/>
          </p:cNvGraphicFramePr>
          <p:nvPr/>
        </p:nvGraphicFramePr>
        <p:xfrm>
          <a:off x="6400800" y="457200"/>
          <a:ext cx="2743200" cy="2636838"/>
        </p:xfrm>
        <a:graphic>
          <a:graphicData uri="http://schemas.openxmlformats.org/presentationml/2006/ole">
            <p:oleObj spid="_x0000_s24583" name="CS ChemDraw Drawing" r:id="rId8" imgW="8191500" imgH="7877175" progId="">
              <p:embed/>
            </p:oleObj>
          </a:graphicData>
        </a:graphic>
      </p:graphicFrame>
      <p:graphicFrame>
        <p:nvGraphicFramePr>
          <p:cNvPr id="121867" name="Object 11"/>
          <p:cNvGraphicFramePr>
            <a:graphicFrameLocks noChangeAspect="1"/>
          </p:cNvGraphicFramePr>
          <p:nvPr/>
        </p:nvGraphicFramePr>
        <p:xfrm>
          <a:off x="6477000" y="3886200"/>
          <a:ext cx="2309813" cy="2590800"/>
        </p:xfrm>
        <a:graphic>
          <a:graphicData uri="http://schemas.openxmlformats.org/presentationml/2006/ole">
            <p:oleObj spid="_x0000_s24584" name="CS ChemDraw Drawing" r:id="rId9" imgW="7086600" imgH="7943850" progId="">
              <p:embed/>
            </p:oleObj>
          </a:graphicData>
        </a:graphic>
      </p:graphicFrame>
      <p:graphicFrame>
        <p:nvGraphicFramePr>
          <p:cNvPr id="453641" name="Object 12"/>
          <p:cNvGraphicFramePr>
            <a:graphicFrameLocks noChangeAspect="1"/>
          </p:cNvGraphicFramePr>
          <p:nvPr/>
        </p:nvGraphicFramePr>
        <p:xfrm>
          <a:off x="914400" y="1066800"/>
          <a:ext cx="1295400" cy="782638"/>
        </p:xfrm>
        <a:graphic>
          <a:graphicData uri="http://schemas.openxmlformats.org/presentationml/2006/ole">
            <p:oleObj spid="_x0000_s24585" name="CS ChemDraw Drawing" r:id="rId10" imgW="4762500" imgH="2876550" progId="">
              <p:embed/>
            </p:oleObj>
          </a:graphicData>
        </a:graphic>
      </p:graphicFrame>
      <p:graphicFrame>
        <p:nvGraphicFramePr>
          <p:cNvPr id="121869" name="Object 13"/>
          <p:cNvGraphicFramePr>
            <a:graphicFrameLocks noChangeAspect="1"/>
          </p:cNvGraphicFramePr>
          <p:nvPr/>
        </p:nvGraphicFramePr>
        <p:xfrm>
          <a:off x="1066800" y="3352800"/>
          <a:ext cx="1524000" cy="839788"/>
        </p:xfrm>
        <a:graphic>
          <a:graphicData uri="http://schemas.openxmlformats.org/presentationml/2006/ole">
            <p:oleObj spid="_x0000_s24586" name="CS ChemDraw Drawing" r:id="rId11" imgW="5229225" imgH="2876550" progId="">
              <p:embed/>
            </p:oleObj>
          </a:graphicData>
        </a:graphic>
      </p:graphicFrame>
      <p:graphicFrame>
        <p:nvGraphicFramePr>
          <p:cNvPr id="121870" name="Object 14"/>
          <p:cNvGraphicFramePr>
            <a:graphicFrameLocks noChangeAspect="1"/>
          </p:cNvGraphicFramePr>
          <p:nvPr/>
        </p:nvGraphicFramePr>
        <p:xfrm>
          <a:off x="2667000" y="5029200"/>
          <a:ext cx="914400" cy="668338"/>
        </p:xfrm>
        <a:graphic>
          <a:graphicData uri="http://schemas.openxmlformats.org/presentationml/2006/ole">
            <p:oleObj spid="_x0000_s24587" name="CS ChemDraw Drawing" r:id="rId12" imgW="3019425" imgH="2209800" progId="">
              <p:embed/>
            </p:oleObj>
          </a:graphicData>
        </a:graphic>
      </p:graphicFrame>
      <p:graphicFrame>
        <p:nvGraphicFramePr>
          <p:cNvPr id="121871" name="Object 15"/>
          <p:cNvGraphicFramePr>
            <a:graphicFrameLocks noChangeAspect="1"/>
          </p:cNvGraphicFramePr>
          <p:nvPr/>
        </p:nvGraphicFramePr>
        <p:xfrm>
          <a:off x="3962400" y="3276600"/>
          <a:ext cx="1320800" cy="757238"/>
        </p:xfrm>
        <a:graphic>
          <a:graphicData uri="http://schemas.openxmlformats.org/presentationml/2006/ole">
            <p:oleObj spid="_x0000_s24588" name="CS ChemDraw Drawing" r:id="rId13" imgW="4667250" imgH="2676525" progId="">
              <p:embed/>
            </p:oleObj>
          </a:graphicData>
        </a:graphic>
      </p:graphicFrame>
      <p:graphicFrame>
        <p:nvGraphicFramePr>
          <p:cNvPr id="121872" name="Object 16"/>
          <p:cNvGraphicFramePr>
            <a:graphicFrameLocks noChangeAspect="1"/>
          </p:cNvGraphicFramePr>
          <p:nvPr/>
        </p:nvGraphicFramePr>
        <p:xfrm>
          <a:off x="5257800" y="1752600"/>
          <a:ext cx="1219200" cy="660400"/>
        </p:xfrm>
        <a:graphic>
          <a:graphicData uri="http://schemas.openxmlformats.org/presentationml/2006/ole">
            <p:oleObj spid="_x0000_s24589" name="CS ChemDraw Drawing" r:id="rId14" imgW="4000500" imgH="2162175" progId="">
              <p:embed/>
            </p:oleObj>
          </a:graphicData>
        </a:graphic>
      </p:graphicFrame>
      <p:graphicFrame>
        <p:nvGraphicFramePr>
          <p:cNvPr id="121873" name="Object 17"/>
          <p:cNvGraphicFramePr>
            <a:graphicFrameLocks noChangeAspect="1"/>
          </p:cNvGraphicFramePr>
          <p:nvPr/>
        </p:nvGraphicFramePr>
        <p:xfrm>
          <a:off x="7467600" y="3200400"/>
          <a:ext cx="1143000" cy="836613"/>
        </p:xfrm>
        <a:graphic>
          <a:graphicData uri="http://schemas.openxmlformats.org/presentationml/2006/ole">
            <p:oleObj spid="_x0000_s24590" name="CS ChemDraw Drawing" r:id="rId15" imgW="3933825" imgH="2876550" progId="">
              <p:embed/>
            </p:oleObj>
          </a:graphicData>
        </a:graphic>
      </p:graphicFrame>
      <p:sp>
        <p:nvSpPr>
          <p:cNvPr id="453647" name="Text Box 18"/>
          <p:cNvSpPr txBox="1">
            <a:spLocks noChangeArrowheads="1"/>
          </p:cNvSpPr>
          <p:nvPr/>
        </p:nvSpPr>
        <p:spPr bwMode="auto">
          <a:xfrm>
            <a:off x="2667000" y="0"/>
            <a:ext cx="3489325" cy="519113"/>
          </a:xfrm>
          <a:prstGeom prst="rect">
            <a:avLst/>
          </a:prstGeom>
          <a:noFill/>
          <a:ln w="9525">
            <a:noFill/>
            <a:miter lim="800000"/>
            <a:headEnd/>
            <a:tailEnd/>
          </a:ln>
          <a:effectLst/>
        </p:spPr>
        <p:txBody>
          <a:bodyPr wrap="none">
            <a:spAutoFit/>
          </a:bodyPr>
          <a:lstStyle/>
          <a:p>
            <a:pPr fontAlgn="base">
              <a:spcBef>
                <a:spcPct val="0"/>
              </a:spcBef>
              <a:spcAft>
                <a:spcPct val="0"/>
              </a:spcAft>
            </a:pPr>
            <a:r>
              <a:rPr lang="en-US" altLang="en-US" sz="2800">
                <a:solidFill>
                  <a:prstClr val="black"/>
                </a:solidFill>
                <a:latin typeface="Arial" pitchFamily="34" charset="0"/>
                <a:cs typeface="Arial" pitchFamily="34" charset="0"/>
              </a:rPr>
              <a:t>Pyrimidine Synthesis</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21869"/>
                                        </p:tgtEl>
                                        <p:attrNameLst>
                                          <p:attrName>style.visibility</p:attrName>
                                        </p:attrNameLst>
                                      </p:cBhvr>
                                      <p:to>
                                        <p:strVal val="visible"/>
                                      </p:to>
                                    </p:set>
                                    <p:anim calcmode="lin" valueType="num">
                                      <p:cBhvr additive="base">
                                        <p:cTn id="7" dur="2000" fill="hold"/>
                                        <p:tgtEl>
                                          <p:spTgt spid="121869"/>
                                        </p:tgtEl>
                                        <p:attrNameLst>
                                          <p:attrName>ppt_x</p:attrName>
                                        </p:attrNameLst>
                                      </p:cBhvr>
                                      <p:tavLst>
                                        <p:tav tm="0">
                                          <p:val>
                                            <p:strVal val="#ppt_x"/>
                                          </p:val>
                                        </p:tav>
                                        <p:tav tm="100000">
                                          <p:val>
                                            <p:strVal val="#ppt_x"/>
                                          </p:val>
                                        </p:tav>
                                      </p:tavLst>
                                    </p:anim>
                                    <p:anim calcmode="lin" valueType="num">
                                      <p:cBhvr additive="base">
                                        <p:cTn id="8" dur="2000" fill="hold"/>
                                        <p:tgtEl>
                                          <p:spTgt spid="121869"/>
                                        </p:tgtEl>
                                        <p:attrNameLst>
                                          <p:attrName>ppt_y</p:attrName>
                                        </p:attrNameLst>
                                      </p:cBhvr>
                                      <p:tavLst>
                                        <p:tav tm="0">
                                          <p:val>
                                            <p:strVal val="1+#ppt_h/2"/>
                                          </p:val>
                                        </p:tav>
                                        <p:tav tm="100000">
                                          <p:val>
                                            <p:strVal val="#ppt_y"/>
                                          </p:val>
                                        </p:tav>
                                      </p:tavLst>
                                    </p:anim>
                                  </p:childTnLst>
                                </p:cTn>
                              </p:par>
                              <p:par>
                                <p:cTn id="9" presetID="2" presetClass="entr" presetSubtype="4" fill="hold" nodeType="withEffect">
                                  <p:stCondLst>
                                    <p:cond delay="0"/>
                                  </p:stCondLst>
                                  <p:childTnLst>
                                    <p:set>
                                      <p:cBhvr>
                                        <p:cTn id="10" dur="1" fill="hold">
                                          <p:stCondLst>
                                            <p:cond delay="0"/>
                                          </p:stCondLst>
                                        </p:cTn>
                                        <p:tgtEl>
                                          <p:spTgt spid="121863"/>
                                        </p:tgtEl>
                                        <p:attrNameLst>
                                          <p:attrName>style.visibility</p:attrName>
                                        </p:attrNameLst>
                                      </p:cBhvr>
                                      <p:to>
                                        <p:strVal val="visible"/>
                                      </p:to>
                                    </p:set>
                                    <p:anim calcmode="lin" valueType="num">
                                      <p:cBhvr additive="base">
                                        <p:cTn id="11" dur="2000" fill="hold"/>
                                        <p:tgtEl>
                                          <p:spTgt spid="121863"/>
                                        </p:tgtEl>
                                        <p:attrNameLst>
                                          <p:attrName>ppt_x</p:attrName>
                                        </p:attrNameLst>
                                      </p:cBhvr>
                                      <p:tavLst>
                                        <p:tav tm="0">
                                          <p:val>
                                            <p:strVal val="#ppt_x"/>
                                          </p:val>
                                        </p:tav>
                                        <p:tav tm="100000">
                                          <p:val>
                                            <p:strVal val="#ppt_x"/>
                                          </p:val>
                                        </p:tav>
                                      </p:tavLst>
                                    </p:anim>
                                    <p:anim calcmode="lin" valueType="num">
                                      <p:cBhvr additive="base">
                                        <p:cTn id="12" dur="2000" fill="hold"/>
                                        <p:tgtEl>
                                          <p:spTgt spid="121863"/>
                                        </p:tgtEl>
                                        <p:attrNameLst>
                                          <p:attrName>ppt_y</p:attrName>
                                        </p:attrNameLst>
                                      </p:cBhvr>
                                      <p:tavLst>
                                        <p:tav tm="0">
                                          <p:val>
                                            <p:strVal val="1+#ppt_h/2"/>
                                          </p:val>
                                        </p:tav>
                                        <p:tav tm="100000">
                                          <p:val>
                                            <p:strVal val="#ppt_y"/>
                                          </p:val>
                                        </p:tav>
                                      </p:tavLst>
                                    </p:anim>
                                  </p:childTnLst>
                                </p:cTn>
                              </p:par>
                            </p:childTnLst>
                          </p:cTn>
                        </p:par>
                      </p:childTnLst>
                    </p:cTn>
                  </p:par>
                  <p:par>
                    <p:cTn id="13" fill="hold" nodeType="clickPar">
                      <p:stCondLst>
                        <p:cond delay="indefinite"/>
                      </p:stCondLst>
                      <p:childTnLst>
                        <p:par>
                          <p:cTn id="14" fill="hold" nodeType="withGroup">
                            <p:stCondLst>
                              <p:cond delay="0"/>
                            </p:stCondLst>
                            <p:childTnLst>
                              <p:par>
                                <p:cTn id="15" presetID="2" presetClass="entr" presetSubtype="4" fill="hold" nodeType="clickEffect">
                                  <p:stCondLst>
                                    <p:cond delay="0"/>
                                  </p:stCondLst>
                                  <p:childTnLst>
                                    <p:set>
                                      <p:cBhvr>
                                        <p:cTn id="16" dur="1" fill="hold">
                                          <p:stCondLst>
                                            <p:cond delay="0"/>
                                          </p:stCondLst>
                                        </p:cTn>
                                        <p:tgtEl>
                                          <p:spTgt spid="121870"/>
                                        </p:tgtEl>
                                        <p:attrNameLst>
                                          <p:attrName>style.visibility</p:attrName>
                                        </p:attrNameLst>
                                      </p:cBhvr>
                                      <p:to>
                                        <p:strVal val="visible"/>
                                      </p:to>
                                    </p:set>
                                    <p:anim calcmode="lin" valueType="num">
                                      <p:cBhvr additive="base">
                                        <p:cTn id="17" dur="2000" fill="hold"/>
                                        <p:tgtEl>
                                          <p:spTgt spid="121870"/>
                                        </p:tgtEl>
                                        <p:attrNameLst>
                                          <p:attrName>ppt_x</p:attrName>
                                        </p:attrNameLst>
                                      </p:cBhvr>
                                      <p:tavLst>
                                        <p:tav tm="0">
                                          <p:val>
                                            <p:strVal val="#ppt_x"/>
                                          </p:val>
                                        </p:tav>
                                        <p:tav tm="100000">
                                          <p:val>
                                            <p:strVal val="#ppt_x"/>
                                          </p:val>
                                        </p:tav>
                                      </p:tavLst>
                                    </p:anim>
                                    <p:anim calcmode="lin" valueType="num">
                                      <p:cBhvr additive="base">
                                        <p:cTn id="18" dur="2000" fill="hold"/>
                                        <p:tgtEl>
                                          <p:spTgt spid="121870"/>
                                        </p:tgtEl>
                                        <p:attrNameLst>
                                          <p:attrName>ppt_y</p:attrName>
                                        </p:attrNameLst>
                                      </p:cBhvr>
                                      <p:tavLst>
                                        <p:tav tm="0">
                                          <p:val>
                                            <p:strVal val="1+#ppt_h/2"/>
                                          </p:val>
                                        </p:tav>
                                        <p:tav tm="100000">
                                          <p:val>
                                            <p:strVal val="#ppt_y"/>
                                          </p:val>
                                        </p:tav>
                                      </p:tavLst>
                                    </p:anim>
                                  </p:childTnLst>
                                </p:cTn>
                              </p:par>
                            </p:childTnLst>
                          </p:cTn>
                        </p:par>
                      </p:childTnLst>
                    </p:cTn>
                  </p:par>
                  <p:par>
                    <p:cTn id="19" fill="hold" nodeType="clickPar">
                      <p:stCondLst>
                        <p:cond delay="indefinite"/>
                      </p:stCondLst>
                      <p:childTnLst>
                        <p:par>
                          <p:cTn id="20" fill="hold" nodeType="withGroup">
                            <p:stCondLst>
                              <p:cond delay="0"/>
                            </p:stCondLst>
                            <p:childTnLst>
                              <p:par>
                                <p:cTn id="21" presetID="2" presetClass="entr" presetSubtype="4" fill="hold" nodeType="clickEffect">
                                  <p:stCondLst>
                                    <p:cond delay="0"/>
                                  </p:stCondLst>
                                  <p:childTnLst>
                                    <p:set>
                                      <p:cBhvr>
                                        <p:cTn id="22" dur="1" fill="hold">
                                          <p:stCondLst>
                                            <p:cond delay="0"/>
                                          </p:stCondLst>
                                        </p:cTn>
                                        <p:tgtEl>
                                          <p:spTgt spid="121864"/>
                                        </p:tgtEl>
                                        <p:attrNameLst>
                                          <p:attrName>style.visibility</p:attrName>
                                        </p:attrNameLst>
                                      </p:cBhvr>
                                      <p:to>
                                        <p:strVal val="visible"/>
                                      </p:to>
                                    </p:set>
                                    <p:anim calcmode="lin" valueType="num">
                                      <p:cBhvr additive="base">
                                        <p:cTn id="23" dur="2000" fill="hold"/>
                                        <p:tgtEl>
                                          <p:spTgt spid="121864"/>
                                        </p:tgtEl>
                                        <p:attrNameLst>
                                          <p:attrName>ppt_x</p:attrName>
                                        </p:attrNameLst>
                                      </p:cBhvr>
                                      <p:tavLst>
                                        <p:tav tm="0">
                                          <p:val>
                                            <p:strVal val="#ppt_x"/>
                                          </p:val>
                                        </p:tav>
                                        <p:tav tm="100000">
                                          <p:val>
                                            <p:strVal val="#ppt_x"/>
                                          </p:val>
                                        </p:tav>
                                      </p:tavLst>
                                    </p:anim>
                                    <p:anim calcmode="lin" valueType="num">
                                      <p:cBhvr additive="base">
                                        <p:cTn id="24" dur="2000" fill="hold"/>
                                        <p:tgtEl>
                                          <p:spTgt spid="121864"/>
                                        </p:tgtEl>
                                        <p:attrNameLst>
                                          <p:attrName>ppt_y</p:attrName>
                                        </p:attrNameLst>
                                      </p:cBhvr>
                                      <p:tavLst>
                                        <p:tav tm="0">
                                          <p:val>
                                            <p:strVal val="1+#ppt_h/2"/>
                                          </p:val>
                                        </p:tav>
                                        <p:tav tm="100000">
                                          <p:val>
                                            <p:strVal val="#ppt_y"/>
                                          </p:val>
                                        </p:tav>
                                      </p:tavLst>
                                    </p:anim>
                                  </p:childTnLst>
                                </p:cTn>
                              </p:par>
                            </p:childTnLst>
                          </p:cTn>
                        </p:par>
                      </p:childTnLst>
                    </p:cTn>
                  </p:par>
                  <p:par>
                    <p:cTn id="25" fill="hold" nodeType="clickPar">
                      <p:stCondLst>
                        <p:cond delay="indefinite"/>
                      </p:stCondLst>
                      <p:childTnLst>
                        <p:par>
                          <p:cTn id="26" fill="hold" nodeType="withGroup">
                            <p:stCondLst>
                              <p:cond delay="0"/>
                            </p:stCondLst>
                            <p:childTnLst>
                              <p:par>
                                <p:cTn id="27" presetID="2" presetClass="entr" presetSubtype="1" fill="hold" nodeType="clickEffect">
                                  <p:stCondLst>
                                    <p:cond delay="0"/>
                                  </p:stCondLst>
                                  <p:childTnLst>
                                    <p:set>
                                      <p:cBhvr>
                                        <p:cTn id="28" dur="1" fill="hold">
                                          <p:stCondLst>
                                            <p:cond delay="0"/>
                                          </p:stCondLst>
                                        </p:cTn>
                                        <p:tgtEl>
                                          <p:spTgt spid="121871"/>
                                        </p:tgtEl>
                                        <p:attrNameLst>
                                          <p:attrName>style.visibility</p:attrName>
                                        </p:attrNameLst>
                                      </p:cBhvr>
                                      <p:to>
                                        <p:strVal val="visible"/>
                                      </p:to>
                                    </p:set>
                                    <p:anim calcmode="lin" valueType="num">
                                      <p:cBhvr additive="base">
                                        <p:cTn id="29" dur="2000" fill="hold"/>
                                        <p:tgtEl>
                                          <p:spTgt spid="121871"/>
                                        </p:tgtEl>
                                        <p:attrNameLst>
                                          <p:attrName>ppt_x</p:attrName>
                                        </p:attrNameLst>
                                      </p:cBhvr>
                                      <p:tavLst>
                                        <p:tav tm="0">
                                          <p:val>
                                            <p:strVal val="#ppt_x"/>
                                          </p:val>
                                        </p:tav>
                                        <p:tav tm="100000">
                                          <p:val>
                                            <p:strVal val="#ppt_x"/>
                                          </p:val>
                                        </p:tav>
                                      </p:tavLst>
                                    </p:anim>
                                    <p:anim calcmode="lin" valueType="num">
                                      <p:cBhvr additive="base">
                                        <p:cTn id="30" dur="2000" fill="hold"/>
                                        <p:tgtEl>
                                          <p:spTgt spid="121871"/>
                                        </p:tgtEl>
                                        <p:attrNameLst>
                                          <p:attrName>ppt_y</p:attrName>
                                        </p:attrNameLst>
                                      </p:cBhvr>
                                      <p:tavLst>
                                        <p:tav tm="0">
                                          <p:val>
                                            <p:strVal val="0-#ppt_h/2"/>
                                          </p:val>
                                        </p:tav>
                                        <p:tav tm="100000">
                                          <p:val>
                                            <p:strVal val="#ppt_y"/>
                                          </p:val>
                                        </p:tav>
                                      </p:tavLst>
                                    </p:anim>
                                  </p:childTnLst>
                                </p:cTn>
                              </p:par>
                              <p:par>
                                <p:cTn id="31" presetID="2" presetClass="entr" presetSubtype="1" fill="hold" nodeType="withEffect">
                                  <p:stCondLst>
                                    <p:cond delay="0"/>
                                  </p:stCondLst>
                                  <p:childTnLst>
                                    <p:set>
                                      <p:cBhvr>
                                        <p:cTn id="32" dur="1" fill="hold">
                                          <p:stCondLst>
                                            <p:cond delay="0"/>
                                          </p:stCondLst>
                                        </p:cTn>
                                        <p:tgtEl>
                                          <p:spTgt spid="121865"/>
                                        </p:tgtEl>
                                        <p:attrNameLst>
                                          <p:attrName>style.visibility</p:attrName>
                                        </p:attrNameLst>
                                      </p:cBhvr>
                                      <p:to>
                                        <p:strVal val="visible"/>
                                      </p:to>
                                    </p:set>
                                    <p:anim calcmode="lin" valueType="num">
                                      <p:cBhvr additive="base">
                                        <p:cTn id="33" dur="2000" fill="hold"/>
                                        <p:tgtEl>
                                          <p:spTgt spid="121865"/>
                                        </p:tgtEl>
                                        <p:attrNameLst>
                                          <p:attrName>ppt_x</p:attrName>
                                        </p:attrNameLst>
                                      </p:cBhvr>
                                      <p:tavLst>
                                        <p:tav tm="0">
                                          <p:val>
                                            <p:strVal val="#ppt_x"/>
                                          </p:val>
                                        </p:tav>
                                        <p:tav tm="100000">
                                          <p:val>
                                            <p:strVal val="#ppt_x"/>
                                          </p:val>
                                        </p:tav>
                                      </p:tavLst>
                                    </p:anim>
                                    <p:anim calcmode="lin" valueType="num">
                                      <p:cBhvr additive="base">
                                        <p:cTn id="34" dur="2000" fill="hold"/>
                                        <p:tgtEl>
                                          <p:spTgt spid="121865"/>
                                        </p:tgtEl>
                                        <p:attrNameLst>
                                          <p:attrName>ppt_y</p:attrName>
                                        </p:attrNameLst>
                                      </p:cBhvr>
                                      <p:tavLst>
                                        <p:tav tm="0">
                                          <p:val>
                                            <p:strVal val="0-#ppt_h/2"/>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 presetClass="entr" presetSubtype="1" fill="hold" nodeType="clickEffect">
                                  <p:stCondLst>
                                    <p:cond delay="0"/>
                                  </p:stCondLst>
                                  <p:childTnLst>
                                    <p:set>
                                      <p:cBhvr>
                                        <p:cTn id="38" dur="1" fill="hold">
                                          <p:stCondLst>
                                            <p:cond delay="0"/>
                                          </p:stCondLst>
                                        </p:cTn>
                                        <p:tgtEl>
                                          <p:spTgt spid="121872"/>
                                        </p:tgtEl>
                                        <p:attrNameLst>
                                          <p:attrName>style.visibility</p:attrName>
                                        </p:attrNameLst>
                                      </p:cBhvr>
                                      <p:to>
                                        <p:strVal val="visible"/>
                                      </p:to>
                                    </p:set>
                                    <p:anim calcmode="lin" valueType="num">
                                      <p:cBhvr additive="base">
                                        <p:cTn id="39" dur="2000" fill="hold"/>
                                        <p:tgtEl>
                                          <p:spTgt spid="121872"/>
                                        </p:tgtEl>
                                        <p:attrNameLst>
                                          <p:attrName>ppt_x</p:attrName>
                                        </p:attrNameLst>
                                      </p:cBhvr>
                                      <p:tavLst>
                                        <p:tav tm="0">
                                          <p:val>
                                            <p:strVal val="#ppt_x"/>
                                          </p:val>
                                        </p:tav>
                                        <p:tav tm="100000">
                                          <p:val>
                                            <p:strVal val="#ppt_x"/>
                                          </p:val>
                                        </p:tav>
                                      </p:tavLst>
                                    </p:anim>
                                    <p:anim calcmode="lin" valueType="num">
                                      <p:cBhvr additive="base">
                                        <p:cTn id="40" dur="2000" fill="hold"/>
                                        <p:tgtEl>
                                          <p:spTgt spid="121872"/>
                                        </p:tgtEl>
                                        <p:attrNameLst>
                                          <p:attrName>ppt_y</p:attrName>
                                        </p:attrNameLst>
                                      </p:cBhvr>
                                      <p:tavLst>
                                        <p:tav tm="0">
                                          <p:val>
                                            <p:strVal val="0-#ppt_h/2"/>
                                          </p:val>
                                        </p:tav>
                                        <p:tav tm="100000">
                                          <p:val>
                                            <p:strVal val="#ppt_y"/>
                                          </p:val>
                                        </p:tav>
                                      </p:tavLst>
                                    </p:anim>
                                  </p:childTnLst>
                                </p:cTn>
                              </p:par>
                              <p:par>
                                <p:cTn id="41" presetID="2" presetClass="entr" presetSubtype="1" fill="hold" nodeType="withEffect">
                                  <p:stCondLst>
                                    <p:cond delay="0"/>
                                  </p:stCondLst>
                                  <p:childTnLst>
                                    <p:set>
                                      <p:cBhvr>
                                        <p:cTn id="42" dur="1" fill="hold">
                                          <p:stCondLst>
                                            <p:cond delay="0"/>
                                          </p:stCondLst>
                                        </p:cTn>
                                        <p:tgtEl>
                                          <p:spTgt spid="121866"/>
                                        </p:tgtEl>
                                        <p:attrNameLst>
                                          <p:attrName>style.visibility</p:attrName>
                                        </p:attrNameLst>
                                      </p:cBhvr>
                                      <p:to>
                                        <p:strVal val="visible"/>
                                      </p:to>
                                    </p:set>
                                    <p:anim calcmode="lin" valueType="num">
                                      <p:cBhvr additive="base">
                                        <p:cTn id="43" dur="2000" fill="hold"/>
                                        <p:tgtEl>
                                          <p:spTgt spid="121866"/>
                                        </p:tgtEl>
                                        <p:attrNameLst>
                                          <p:attrName>ppt_x</p:attrName>
                                        </p:attrNameLst>
                                      </p:cBhvr>
                                      <p:tavLst>
                                        <p:tav tm="0">
                                          <p:val>
                                            <p:strVal val="#ppt_x"/>
                                          </p:val>
                                        </p:tav>
                                        <p:tav tm="100000">
                                          <p:val>
                                            <p:strVal val="#ppt_x"/>
                                          </p:val>
                                        </p:tav>
                                      </p:tavLst>
                                    </p:anim>
                                    <p:anim calcmode="lin" valueType="num">
                                      <p:cBhvr additive="base">
                                        <p:cTn id="44" dur="2000" fill="hold"/>
                                        <p:tgtEl>
                                          <p:spTgt spid="121866"/>
                                        </p:tgtEl>
                                        <p:attrNameLst>
                                          <p:attrName>ppt_y</p:attrName>
                                        </p:attrNameLst>
                                      </p:cBhvr>
                                      <p:tavLst>
                                        <p:tav tm="0">
                                          <p:val>
                                            <p:strVal val="0-#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nodeType="clickEffect">
                                  <p:stCondLst>
                                    <p:cond delay="0"/>
                                  </p:stCondLst>
                                  <p:childTnLst>
                                    <p:set>
                                      <p:cBhvr>
                                        <p:cTn id="48" dur="1" fill="hold">
                                          <p:stCondLst>
                                            <p:cond delay="0"/>
                                          </p:stCondLst>
                                        </p:cTn>
                                        <p:tgtEl>
                                          <p:spTgt spid="121873"/>
                                        </p:tgtEl>
                                        <p:attrNameLst>
                                          <p:attrName>style.visibility</p:attrName>
                                        </p:attrNameLst>
                                      </p:cBhvr>
                                      <p:to>
                                        <p:strVal val="visible"/>
                                      </p:to>
                                    </p:set>
                                    <p:anim calcmode="lin" valueType="num">
                                      <p:cBhvr additive="base">
                                        <p:cTn id="49" dur="2000" fill="hold"/>
                                        <p:tgtEl>
                                          <p:spTgt spid="121873"/>
                                        </p:tgtEl>
                                        <p:attrNameLst>
                                          <p:attrName>ppt_x</p:attrName>
                                        </p:attrNameLst>
                                      </p:cBhvr>
                                      <p:tavLst>
                                        <p:tav tm="0">
                                          <p:val>
                                            <p:strVal val="#ppt_x"/>
                                          </p:val>
                                        </p:tav>
                                        <p:tav tm="100000">
                                          <p:val>
                                            <p:strVal val="#ppt_x"/>
                                          </p:val>
                                        </p:tav>
                                      </p:tavLst>
                                    </p:anim>
                                    <p:anim calcmode="lin" valueType="num">
                                      <p:cBhvr additive="base">
                                        <p:cTn id="50" dur="2000" fill="hold"/>
                                        <p:tgtEl>
                                          <p:spTgt spid="121873"/>
                                        </p:tgtEl>
                                        <p:attrNameLst>
                                          <p:attrName>ppt_y</p:attrName>
                                        </p:attrNameLst>
                                      </p:cBhvr>
                                      <p:tavLst>
                                        <p:tav tm="0">
                                          <p:val>
                                            <p:strVal val="1+#ppt_h/2"/>
                                          </p:val>
                                        </p:tav>
                                        <p:tav tm="100000">
                                          <p:val>
                                            <p:strVal val="#ppt_y"/>
                                          </p:val>
                                        </p:tav>
                                      </p:tavLst>
                                    </p:anim>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4" fill="hold" nodeType="clickEffect">
                                  <p:stCondLst>
                                    <p:cond delay="0"/>
                                  </p:stCondLst>
                                  <p:childTnLst>
                                    <p:set>
                                      <p:cBhvr>
                                        <p:cTn id="54" dur="1" fill="hold">
                                          <p:stCondLst>
                                            <p:cond delay="0"/>
                                          </p:stCondLst>
                                        </p:cTn>
                                        <p:tgtEl>
                                          <p:spTgt spid="121867"/>
                                        </p:tgtEl>
                                        <p:attrNameLst>
                                          <p:attrName>style.visibility</p:attrName>
                                        </p:attrNameLst>
                                      </p:cBhvr>
                                      <p:to>
                                        <p:strVal val="visible"/>
                                      </p:to>
                                    </p:set>
                                    <p:anim calcmode="lin" valueType="num">
                                      <p:cBhvr additive="base">
                                        <p:cTn id="55" dur="2000" fill="hold"/>
                                        <p:tgtEl>
                                          <p:spTgt spid="121867"/>
                                        </p:tgtEl>
                                        <p:attrNameLst>
                                          <p:attrName>ppt_x</p:attrName>
                                        </p:attrNameLst>
                                      </p:cBhvr>
                                      <p:tavLst>
                                        <p:tav tm="0">
                                          <p:val>
                                            <p:strVal val="#ppt_x"/>
                                          </p:val>
                                        </p:tav>
                                        <p:tav tm="100000">
                                          <p:val>
                                            <p:strVal val="#ppt_x"/>
                                          </p:val>
                                        </p:tav>
                                      </p:tavLst>
                                    </p:anim>
                                    <p:anim calcmode="lin" valueType="num">
                                      <p:cBhvr additive="base">
                                        <p:cTn id="56" dur="2000" fill="hold"/>
                                        <p:tgtEl>
                                          <p:spTgt spid="12186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4658" name="Rectangle 2"/>
          <p:cNvSpPr>
            <a:spLocks noGrp="1"/>
          </p:cNvSpPr>
          <p:nvPr>
            <p:ph type="title"/>
          </p:nvPr>
        </p:nvSpPr>
        <p:spPr/>
        <p:txBody>
          <a:bodyPr/>
          <a:lstStyle/>
          <a:p>
            <a:pPr eaLnBrk="1" hangingPunct="1"/>
            <a:r>
              <a:rPr lang="en-US" altLang="en-US" smtClean="0">
                <a:solidFill>
                  <a:schemeClr val="tx1"/>
                </a:solidFill>
                <a:sym typeface="Wingdings" pitchFamily="2" charset="2"/>
              </a:rPr>
              <a:t>UMP Synthesis Overview</a:t>
            </a:r>
          </a:p>
        </p:txBody>
      </p:sp>
      <p:sp>
        <p:nvSpPr>
          <p:cNvPr id="454659" name="Rectangle 3"/>
          <p:cNvSpPr>
            <a:spLocks noGrp="1"/>
          </p:cNvSpPr>
          <p:nvPr>
            <p:ph idx="1"/>
          </p:nvPr>
        </p:nvSpPr>
        <p:spPr>
          <a:xfrm>
            <a:off x="457200" y="1219200"/>
            <a:ext cx="8229600" cy="5334000"/>
          </a:xfrm>
        </p:spPr>
        <p:txBody>
          <a:bodyPr/>
          <a:lstStyle/>
          <a:p>
            <a:pPr eaLnBrk="1" hangingPunct="1">
              <a:lnSpc>
                <a:spcPct val="90000"/>
              </a:lnSpc>
            </a:pPr>
            <a:r>
              <a:rPr lang="en-US" altLang="en-US" sz="2400" smtClean="0">
                <a:sym typeface="Wingdings" pitchFamily="2" charset="2"/>
              </a:rPr>
              <a:t>2 ATPs needed: both used in first step</a:t>
            </a:r>
          </a:p>
          <a:p>
            <a:pPr lvl="1" eaLnBrk="1" hangingPunct="1">
              <a:lnSpc>
                <a:spcPct val="90000"/>
              </a:lnSpc>
            </a:pPr>
            <a:r>
              <a:rPr lang="en-US" altLang="en-US" sz="2000" smtClean="0">
                <a:sym typeface="Wingdings" pitchFamily="2" charset="2"/>
              </a:rPr>
              <a:t>One transfers phosphate, the other is hydrolyzed to ADP and Pi</a:t>
            </a:r>
          </a:p>
          <a:p>
            <a:pPr eaLnBrk="1" hangingPunct="1">
              <a:lnSpc>
                <a:spcPct val="90000"/>
              </a:lnSpc>
            </a:pPr>
            <a:r>
              <a:rPr lang="en-US" altLang="en-US" sz="2400" smtClean="0">
                <a:sym typeface="Wingdings" pitchFamily="2" charset="2"/>
              </a:rPr>
              <a:t>2 condensation rxns: form carbamoyl aspartate and dihydroorotate (intramolecular)</a:t>
            </a:r>
          </a:p>
          <a:p>
            <a:pPr eaLnBrk="1" hangingPunct="1">
              <a:lnSpc>
                <a:spcPct val="90000"/>
              </a:lnSpc>
            </a:pPr>
            <a:r>
              <a:rPr lang="en-US" altLang="en-US" sz="2400" smtClean="0">
                <a:sym typeface="Wingdings" pitchFamily="2" charset="2"/>
              </a:rPr>
              <a:t>Dihydroorotate dehydrogenase is   an </a:t>
            </a:r>
            <a:r>
              <a:rPr lang="en-US" altLang="en-US" sz="2400" u="sng" smtClean="0">
                <a:sym typeface="Wingdings" pitchFamily="2" charset="2"/>
              </a:rPr>
              <a:t>intra-mitochondrial </a:t>
            </a:r>
            <a:r>
              <a:rPr lang="en-US" altLang="en-US" sz="2400" smtClean="0">
                <a:sym typeface="Wingdings" pitchFamily="2" charset="2"/>
              </a:rPr>
              <a:t>enzyme; oxidizing power comes from quinone reduction</a:t>
            </a:r>
          </a:p>
          <a:p>
            <a:pPr eaLnBrk="1" hangingPunct="1">
              <a:lnSpc>
                <a:spcPct val="90000"/>
              </a:lnSpc>
            </a:pPr>
            <a:r>
              <a:rPr lang="en-US" altLang="en-US" sz="2400" smtClean="0">
                <a:sym typeface="Wingdings" pitchFamily="2" charset="2"/>
              </a:rPr>
              <a:t>Attachment of  base to ribose ring is catalyzed by OPRT; </a:t>
            </a:r>
            <a:r>
              <a:rPr lang="en-US" altLang="en-US" sz="2400" u="sng" smtClean="0">
                <a:sym typeface="Wingdings" pitchFamily="2" charset="2"/>
              </a:rPr>
              <a:t>PRPP provides ribose-5-P</a:t>
            </a:r>
          </a:p>
          <a:p>
            <a:pPr lvl="1" eaLnBrk="1" hangingPunct="1">
              <a:lnSpc>
                <a:spcPct val="90000"/>
              </a:lnSpc>
            </a:pPr>
            <a:r>
              <a:rPr lang="en-US" altLang="en-US" sz="2000" smtClean="0">
                <a:sym typeface="Wingdings" pitchFamily="2" charset="2"/>
              </a:rPr>
              <a:t>PP</a:t>
            </a:r>
            <a:r>
              <a:rPr lang="en-US" altLang="en-US" sz="2000" baseline="-25000" smtClean="0">
                <a:sym typeface="Wingdings" pitchFamily="2" charset="2"/>
              </a:rPr>
              <a:t>i</a:t>
            </a:r>
            <a:r>
              <a:rPr lang="en-US" altLang="en-US" sz="2000" smtClean="0">
                <a:sym typeface="Wingdings" pitchFamily="2" charset="2"/>
              </a:rPr>
              <a:t> splits off PRPP – irreversible</a:t>
            </a:r>
          </a:p>
          <a:p>
            <a:pPr eaLnBrk="1" hangingPunct="1">
              <a:lnSpc>
                <a:spcPct val="90000"/>
              </a:lnSpc>
            </a:pPr>
            <a:r>
              <a:rPr lang="en-US" altLang="en-US" sz="2400" smtClean="0">
                <a:sym typeface="Wingdings" pitchFamily="2" charset="2"/>
              </a:rPr>
              <a:t>Channeling: enzymes 1, 2, and 3 on same chain; 5 and 6 on same chain</a:t>
            </a: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3778" name="Rectangle 2"/>
          <p:cNvSpPr>
            <a:spLocks noGrp="1" noChangeArrowheads="1"/>
          </p:cNvSpPr>
          <p:nvPr>
            <p:ph type="title"/>
          </p:nvPr>
        </p:nvSpPr>
        <p:spPr/>
        <p:txBody>
          <a:bodyPr rtlCol="0">
            <a:normAutofit fontScale="90000"/>
          </a:bodyPr>
          <a:lstStyle/>
          <a:p>
            <a:pPr eaLnBrk="1" fontAlgn="auto" hangingPunct="1">
              <a:spcAft>
                <a:spcPts val="0"/>
              </a:spcAft>
              <a:defRPr/>
            </a:pPr>
            <a:r>
              <a:rPr lang="en-US" altLang="en-US" sz="3200"/>
              <a:t>OMP DECARBOXYLASE : THE MOST CATALYTICALLY PROFICIENT ENZYME</a:t>
            </a:r>
          </a:p>
        </p:txBody>
      </p:sp>
      <p:sp>
        <p:nvSpPr>
          <p:cNvPr id="203779" name="Rectangle 3"/>
          <p:cNvSpPr>
            <a:spLocks noGrp="1" noChangeArrowheads="1"/>
          </p:cNvSpPr>
          <p:nvPr>
            <p:ph idx="1"/>
          </p:nvPr>
        </p:nvSpPr>
        <p:spPr/>
        <p:txBody>
          <a:bodyPr rtlCol="0">
            <a:normAutofit fontScale="92500"/>
          </a:bodyPr>
          <a:lstStyle/>
          <a:p>
            <a:pPr eaLnBrk="1" fontAlgn="auto" hangingPunct="1">
              <a:spcAft>
                <a:spcPts val="0"/>
              </a:spcAft>
              <a:buFont typeface="Wingdings 3" charset="2"/>
              <a:buChar char=""/>
              <a:defRPr/>
            </a:pPr>
            <a:r>
              <a:rPr lang="en-US" altLang="en-US" sz="2400">
                <a:solidFill>
                  <a:schemeClr val="tx1">
                    <a:lumMod val="75000"/>
                    <a:lumOff val="25000"/>
                  </a:schemeClr>
                </a:solidFill>
              </a:rPr>
              <a:t>FINAL REACTION OF PYRIMIDINE PATHWAY</a:t>
            </a:r>
          </a:p>
          <a:p>
            <a:pPr eaLnBrk="1" fontAlgn="auto" hangingPunct="1">
              <a:spcAft>
                <a:spcPts val="0"/>
              </a:spcAft>
              <a:buFont typeface="Wingdings 3" charset="2"/>
              <a:buChar char=""/>
              <a:defRPr/>
            </a:pPr>
            <a:r>
              <a:rPr lang="en-US" altLang="en-US" sz="2400">
                <a:solidFill>
                  <a:schemeClr val="tx1">
                    <a:lumMod val="75000"/>
                    <a:lumOff val="25000"/>
                  </a:schemeClr>
                </a:solidFill>
              </a:rPr>
              <a:t>ANOTHER MECHANISM FOR DECARBOXYLATION</a:t>
            </a:r>
          </a:p>
          <a:p>
            <a:pPr eaLnBrk="1" fontAlgn="auto" hangingPunct="1">
              <a:spcAft>
                <a:spcPts val="0"/>
              </a:spcAft>
              <a:buFont typeface="Wingdings 3" charset="2"/>
              <a:buChar char=""/>
              <a:defRPr/>
            </a:pPr>
            <a:r>
              <a:rPr lang="en-US" altLang="en-US" sz="2400">
                <a:solidFill>
                  <a:schemeClr val="tx1">
                    <a:lumMod val="75000"/>
                    <a:lumOff val="25000"/>
                  </a:schemeClr>
                </a:solidFill>
              </a:rPr>
              <a:t>A HIGH ENERGY CARBANION INTERMEDIATE NOT NEEDED</a:t>
            </a:r>
          </a:p>
          <a:p>
            <a:pPr eaLnBrk="1" fontAlgn="auto" hangingPunct="1">
              <a:spcAft>
                <a:spcPts val="0"/>
              </a:spcAft>
              <a:buFont typeface="Wingdings 3" charset="2"/>
              <a:buChar char=""/>
              <a:defRPr/>
            </a:pPr>
            <a:r>
              <a:rPr lang="en-US" altLang="en-US" sz="2400">
                <a:solidFill>
                  <a:schemeClr val="tx1">
                    <a:lumMod val="75000"/>
                    <a:lumOff val="25000"/>
                  </a:schemeClr>
                </a:solidFill>
              </a:rPr>
              <a:t>NO COFACTORS NEEDED !</a:t>
            </a:r>
          </a:p>
          <a:p>
            <a:pPr eaLnBrk="1" fontAlgn="auto" hangingPunct="1">
              <a:spcAft>
                <a:spcPts val="0"/>
              </a:spcAft>
              <a:buFont typeface="Wingdings 3" charset="2"/>
              <a:buChar char=""/>
              <a:defRPr/>
            </a:pPr>
            <a:r>
              <a:rPr lang="en-US" altLang="en-US" sz="2400">
                <a:solidFill>
                  <a:schemeClr val="tx1">
                    <a:lumMod val="75000"/>
                    <a:lumOff val="25000"/>
                  </a:schemeClr>
                </a:solidFill>
              </a:rPr>
              <a:t>SOME OF THE BINDING ENERGY BETWEEN OMP AND THE ACTIVE SITE IS USED TO STABILIZE THE TRANSITION STATE</a:t>
            </a:r>
          </a:p>
          <a:p>
            <a:pPr lvl="1" eaLnBrk="1" fontAlgn="auto" hangingPunct="1">
              <a:spcAft>
                <a:spcPts val="0"/>
              </a:spcAft>
              <a:buFont typeface="Wingdings 3" charset="2"/>
              <a:buChar char=""/>
              <a:defRPr/>
            </a:pPr>
            <a:r>
              <a:rPr lang="en-US" altLang="en-US" sz="2000">
                <a:solidFill>
                  <a:schemeClr val="tx1">
                    <a:lumMod val="75000"/>
                    <a:lumOff val="25000"/>
                  </a:schemeClr>
                </a:solidFill>
              </a:rPr>
              <a:t>“PREFERENTIAL TRANSITION STATE BINDING”</a:t>
            </a:r>
          </a:p>
        </p:txBody>
      </p:sp>
    </p:spTree>
  </p:cSld>
  <p:clrMapOvr>
    <a:masterClrMapping/>
  </p:clrMapOvr>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6706" name="Picture 4" descr="OMP Decarboxylase"/>
          <p:cNvPicPr>
            <a:picLocks noChangeAspect="1" noChangeArrowheads="1"/>
          </p:cNvPicPr>
          <p:nvPr/>
        </p:nvPicPr>
        <p:blipFill>
          <a:blip r:embed="rId2" cstate="print"/>
          <a:srcRect/>
          <a:stretch>
            <a:fillRect/>
          </a:stretch>
        </p:blipFill>
        <p:spPr bwMode="auto">
          <a:xfrm>
            <a:off x="685800" y="1371600"/>
            <a:ext cx="7989888" cy="3008313"/>
          </a:xfrm>
          <a:prstGeom prst="rect">
            <a:avLst/>
          </a:prstGeom>
          <a:noFill/>
          <a:ln w="9525">
            <a:noFill/>
            <a:miter lim="800000"/>
            <a:headEnd/>
            <a:tailEnd/>
          </a:ln>
        </p:spPr>
      </p:pic>
    </p:spTree>
  </p:cSld>
  <p:clrMapOvr>
    <a:masterClrMapping/>
  </p:clrMapOvr>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7730" name="Rectangle 2"/>
          <p:cNvSpPr>
            <a:spLocks noGrp="1"/>
          </p:cNvSpPr>
          <p:nvPr>
            <p:ph type="title"/>
          </p:nvPr>
        </p:nvSpPr>
        <p:spPr/>
        <p:txBody>
          <a:bodyPr/>
          <a:lstStyle/>
          <a:p>
            <a:pPr eaLnBrk="1" hangingPunct="1"/>
            <a:r>
              <a:rPr lang="en-US" altLang="en-US" smtClean="0"/>
              <a:t>UMP </a:t>
            </a:r>
            <a:r>
              <a:rPr lang="en-US" altLang="en-US" smtClean="0">
                <a:sym typeface="Wingdings" pitchFamily="2" charset="2"/>
              </a:rPr>
              <a:t> </a:t>
            </a:r>
            <a:r>
              <a:rPr lang="en-US" altLang="en-US" smtClean="0"/>
              <a:t>UTP and CTP</a:t>
            </a:r>
          </a:p>
        </p:txBody>
      </p:sp>
      <p:sp>
        <p:nvSpPr>
          <p:cNvPr id="122883" name="Rectangle 3"/>
          <p:cNvSpPr>
            <a:spLocks noGrp="1" noChangeArrowheads="1"/>
          </p:cNvSpPr>
          <p:nvPr>
            <p:ph idx="1"/>
          </p:nvPr>
        </p:nvSpPr>
        <p:spPr/>
        <p:txBody>
          <a:bodyPr rtlCol="0">
            <a:normAutofit lnSpcReduction="10000"/>
          </a:bodyPr>
          <a:lstStyle/>
          <a:p>
            <a:pPr eaLnBrk="1" fontAlgn="auto" hangingPunct="1">
              <a:spcAft>
                <a:spcPts val="0"/>
              </a:spcAft>
              <a:buFont typeface="Wingdings 3" charset="2"/>
              <a:buChar char=""/>
              <a:defRPr/>
            </a:pPr>
            <a:r>
              <a:rPr lang="en-US" altLang="en-US" sz="2800">
                <a:solidFill>
                  <a:schemeClr val="tx1">
                    <a:lumMod val="75000"/>
                    <a:lumOff val="25000"/>
                  </a:schemeClr>
                </a:solidFill>
              </a:rPr>
              <a:t>Nucleoside monophosphate kinase catalyzes transfer of P</a:t>
            </a:r>
            <a:r>
              <a:rPr lang="en-US" altLang="en-US" sz="2800" baseline="-10000">
                <a:solidFill>
                  <a:schemeClr val="tx1">
                    <a:lumMod val="75000"/>
                    <a:lumOff val="25000"/>
                  </a:schemeClr>
                </a:solidFill>
              </a:rPr>
              <a:t>i</a:t>
            </a:r>
            <a:r>
              <a:rPr lang="en-US" altLang="en-US" sz="2800">
                <a:solidFill>
                  <a:schemeClr val="tx1">
                    <a:lumMod val="75000"/>
                    <a:lumOff val="25000"/>
                  </a:schemeClr>
                </a:solidFill>
              </a:rPr>
              <a:t> to UMP to form UDP; nucleoside diphosphate kinase catalyzes transfer of P</a:t>
            </a:r>
            <a:r>
              <a:rPr lang="en-US" altLang="en-US" sz="2800" baseline="-10000">
                <a:solidFill>
                  <a:schemeClr val="tx1">
                    <a:lumMod val="75000"/>
                    <a:lumOff val="25000"/>
                  </a:schemeClr>
                </a:solidFill>
              </a:rPr>
              <a:t>i</a:t>
            </a:r>
            <a:r>
              <a:rPr lang="en-US" altLang="en-US" sz="2800">
                <a:solidFill>
                  <a:schemeClr val="tx1">
                    <a:lumMod val="75000"/>
                    <a:lumOff val="25000"/>
                  </a:schemeClr>
                </a:solidFill>
              </a:rPr>
              <a:t> from ATP to UDP to form UTP</a:t>
            </a:r>
          </a:p>
          <a:p>
            <a:pPr eaLnBrk="1" fontAlgn="auto" hangingPunct="1">
              <a:spcAft>
                <a:spcPts val="0"/>
              </a:spcAft>
              <a:buFont typeface="Wingdings" panose="05000000000000000000" pitchFamily="2" charset="2"/>
              <a:buNone/>
              <a:defRPr/>
            </a:pPr>
            <a:endParaRPr lang="en-US" altLang="en-US" sz="2800">
              <a:solidFill>
                <a:schemeClr val="tx1">
                  <a:lumMod val="75000"/>
                  <a:lumOff val="25000"/>
                </a:schemeClr>
              </a:solidFill>
            </a:endParaRPr>
          </a:p>
          <a:p>
            <a:pPr eaLnBrk="1" fontAlgn="auto" hangingPunct="1">
              <a:spcAft>
                <a:spcPts val="0"/>
              </a:spcAft>
              <a:buFont typeface="Wingdings 3" charset="2"/>
              <a:buChar char=""/>
              <a:defRPr/>
            </a:pPr>
            <a:r>
              <a:rPr lang="en-US" altLang="en-US" sz="2800">
                <a:solidFill>
                  <a:schemeClr val="tx1">
                    <a:lumMod val="75000"/>
                    <a:lumOff val="25000"/>
                  </a:schemeClr>
                </a:solidFill>
              </a:rPr>
              <a:t>CTP formed from UTP via </a:t>
            </a:r>
            <a:r>
              <a:rPr lang="en-US" altLang="en-US" sz="2800" u="sng">
                <a:solidFill>
                  <a:schemeClr val="tx1">
                    <a:lumMod val="75000"/>
                    <a:lumOff val="25000"/>
                  </a:schemeClr>
                </a:solidFill>
              </a:rPr>
              <a:t>CTP Synthetase</a:t>
            </a:r>
            <a:r>
              <a:rPr lang="en-US" altLang="en-US" sz="2800">
                <a:solidFill>
                  <a:schemeClr val="tx1">
                    <a:lumMod val="75000"/>
                    <a:lumOff val="25000"/>
                  </a:schemeClr>
                </a:solidFill>
              </a:rPr>
              <a:t> 	driven by ATP hydrolysis </a:t>
            </a:r>
          </a:p>
          <a:p>
            <a:pPr lvl="1" eaLnBrk="1" fontAlgn="auto" hangingPunct="1">
              <a:spcAft>
                <a:spcPts val="0"/>
              </a:spcAft>
              <a:buFont typeface="Wingdings 3" charset="2"/>
              <a:buChar char=""/>
              <a:defRPr/>
            </a:pPr>
            <a:r>
              <a:rPr lang="en-US" altLang="en-US">
                <a:solidFill>
                  <a:schemeClr val="tx1">
                    <a:lumMod val="75000"/>
                    <a:lumOff val="25000"/>
                  </a:schemeClr>
                </a:solidFill>
              </a:rPr>
              <a:t>Glutamine provides amide nitrogen for C</a:t>
            </a:r>
            <a:r>
              <a:rPr lang="en-US" altLang="en-US" baseline="-10000">
                <a:solidFill>
                  <a:schemeClr val="tx1">
                    <a:lumMod val="75000"/>
                    <a:lumOff val="25000"/>
                  </a:schemeClr>
                </a:solidFill>
              </a:rPr>
              <a:t>4 </a:t>
            </a:r>
            <a:r>
              <a:rPr lang="en-US" altLang="en-US">
                <a:solidFill>
                  <a:schemeClr val="tx1">
                    <a:lumMod val="75000"/>
                    <a:lumOff val="25000"/>
                  </a:schemeClr>
                </a:solidFill>
              </a:rPr>
              <a:t>in animals</a:t>
            </a:r>
            <a:endParaRPr lang="en-US" altLang="en-US" baseline="-10000">
              <a:solidFill>
                <a:schemeClr val="tx1">
                  <a:lumMod val="75000"/>
                  <a:lumOff val="25000"/>
                </a:schemeClr>
              </a:solidFill>
            </a:endParaRP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58754" name="Picture 5" descr="utp_ctp"/>
          <p:cNvPicPr>
            <a:picLocks noGrp="1" noChangeAspect="1" noChangeArrowheads="1"/>
          </p:cNvPicPr>
          <p:nvPr>
            <p:ph idx="1"/>
          </p:nvPr>
        </p:nvPicPr>
        <p:blipFill>
          <a:blip r:embed="rId2" cstate="print"/>
          <a:srcRect/>
          <a:stretch>
            <a:fillRect/>
          </a:stretch>
        </p:blipFill>
        <p:spPr>
          <a:xfrm>
            <a:off x="533400" y="1447800"/>
            <a:ext cx="8153400" cy="3587750"/>
          </a:xfrm>
          <a:noFill/>
        </p:spPr>
      </p:pic>
      <p:sp>
        <p:nvSpPr>
          <p:cNvPr id="458755" name="Text Box 8"/>
          <p:cNvSpPr txBox="1">
            <a:spLocks noChangeArrowheads="1"/>
          </p:cNvSpPr>
          <p:nvPr/>
        </p:nvSpPr>
        <p:spPr bwMode="auto">
          <a:xfrm>
            <a:off x="2041525" y="3998913"/>
            <a:ext cx="184150" cy="366712"/>
          </a:xfrm>
          <a:prstGeom prst="rect">
            <a:avLst/>
          </a:prstGeom>
          <a:noFill/>
          <a:ln w="9525">
            <a:noFill/>
            <a:miter lim="800000"/>
            <a:headEnd/>
            <a:tailEnd/>
          </a:ln>
          <a:effectLst/>
        </p:spPr>
        <p:txBody>
          <a:bodyPr wrap="none">
            <a:spAutoFit/>
          </a:bodyPr>
          <a:lstStyle/>
          <a:p>
            <a:pPr fontAlgn="base">
              <a:spcBef>
                <a:spcPct val="0"/>
              </a:spcBef>
              <a:spcAft>
                <a:spcPct val="0"/>
              </a:spcAft>
            </a:pPr>
            <a:endParaRPr lang="en-US" altLang="en-US">
              <a:solidFill>
                <a:prstClr val="black"/>
              </a:solidFill>
              <a:latin typeface="Arial" pitchFamily="34" charset="0"/>
              <a:cs typeface="Arial" pitchFamily="34" charset="0"/>
            </a:endParaRPr>
          </a:p>
        </p:txBody>
      </p:sp>
      <p:sp>
        <p:nvSpPr>
          <p:cNvPr id="458756" name="Text Box 10"/>
          <p:cNvSpPr txBox="1">
            <a:spLocks noChangeArrowheads="1"/>
          </p:cNvSpPr>
          <p:nvPr/>
        </p:nvSpPr>
        <p:spPr bwMode="auto">
          <a:xfrm>
            <a:off x="1736725" y="3998913"/>
            <a:ext cx="374650" cy="366712"/>
          </a:xfrm>
          <a:prstGeom prst="rect">
            <a:avLst/>
          </a:prstGeom>
          <a:noFill/>
          <a:ln w="9525">
            <a:noFill/>
            <a:miter lim="800000"/>
            <a:headEnd/>
            <a:tailEnd/>
          </a:ln>
          <a:effectLst/>
        </p:spPr>
        <p:txBody>
          <a:bodyPr wrap="none">
            <a:spAutoFit/>
          </a:bodyPr>
          <a:lstStyle/>
          <a:p>
            <a:pPr fontAlgn="base">
              <a:spcBef>
                <a:spcPct val="0"/>
              </a:spcBef>
              <a:spcAft>
                <a:spcPct val="0"/>
              </a:spcAft>
            </a:pPr>
            <a:r>
              <a:rPr lang="en-US" altLang="en-US">
                <a:solidFill>
                  <a:prstClr val="black"/>
                </a:solidFill>
                <a:latin typeface="Arial" pitchFamily="34" charset="0"/>
                <a:cs typeface="Arial" pitchFamily="34" charset="0"/>
              </a:rPr>
              <a:t>   </a:t>
            </a:r>
          </a:p>
        </p:txBody>
      </p:sp>
      <p:sp>
        <p:nvSpPr>
          <p:cNvPr id="458757" name="Text Box 11"/>
          <p:cNvSpPr txBox="1">
            <a:spLocks noChangeArrowheads="1"/>
          </p:cNvSpPr>
          <p:nvPr/>
        </p:nvSpPr>
        <p:spPr bwMode="auto">
          <a:xfrm>
            <a:off x="1774825" y="4267200"/>
            <a:ext cx="968375" cy="366713"/>
          </a:xfrm>
          <a:prstGeom prst="rect">
            <a:avLst/>
          </a:prstGeom>
          <a:noFill/>
          <a:ln w="9525">
            <a:noFill/>
            <a:miter lim="800000"/>
            <a:headEnd/>
            <a:tailEnd/>
          </a:ln>
          <a:effectLst/>
        </p:spPr>
        <p:txBody>
          <a:bodyPr>
            <a:spAutoFit/>
          </a:bodyPr>
          <a:lstStyle/>
          <a:p>
            <a:pPr fontAlgn="base">
              <a:spcBef>
                <a:spcPct val="50000"/>
              </a:spcBef>
              <a:spcAft>
                <a:spcPct val="0"/>
              </a:spcAft>
            </a:pPr>
            <a:endParaRPr lang="en-US" altLang="en-US">
              <a:solidFill>
                <a:prstClr val="black"/>
              </a:solidFill>
              <a:latin typeface="Arial" pitchFamily="34" charset="0"/>
              <a:cs typeface="Arial" pitchFamily="34" charset="0"/>
            </a:endParaRPr>
          </a:p>
        </p:txBody>
      </p:sp>
      <p:sp>
        <p:nvSpPr>
          <p:cNvPr id="458758" name="Text Box 15"/>
          <p:cNvSpPr txBox="1">
            <a:spLocks noChangeArrowheads="1"/>
          </p:cNvSpPr>
          <p:nvPr/>
        </p:nvSpPr>
        <p:spPr bwMode="auto">
          <a:xfrm>
            <a:off x="1736725" y="3998913"/>
            <a:ext cx="501650" cy="366712"/>
          </a:xfrm>
          <a:prstGeom prst="rect">
            <a:avLst/>
          </a:prstGeom>
          <a:noFill/>
          <a:ln w="9525">
            <a:noFill/>
            <a:miter lim="800000"/>
            <a:headEnd/>
            <a:tailEnd/>
          </a:ln>
          <a:effectLst/>
        </p:spPr>
        <p:txBody>
          <a:bodyPr wrap="none">
            <a:spAutoFit/>
          </a:bodyPr>
          <a:lstStyle/>
          <a:p>
            <a:pPr fontAlgn="base">
              <a:spcBef>
                <a:spcPct val="0"/>
              </a:spcBef>
              <a:spcAft>
                <a:spcPct val="0"/>
              </a:spcAft>
            </a:pPr>
            <a:r>
              <a:rPr lang="en-US" altLang="en-US">
                <a:solidFill>
                  <a:prstClr val="black"/>
                </a:solidFill>
                <a:latin typeface="Arial" pitchFamily="34" charset="0"/>
                <a:cs typeface="Arial" pitchFamily="34" charset="0"/>
              </a:rPr>
              <a:t>     </a:t>
            </a:r>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9778" name="Rectangle 2"/>
          <p:cNvSpPr>
            <a:spLocks noGrp="1"/>
          </p:cNvSpPr>
          <p:nvPr>
            <p:ph type="title"/>
          </p:nvPr>
        </p:nvSpPr>
        <p:spPr>
          <a:xfrm>
            <a:off x="609600" y="304800"/>
            <a:ext cx="6348413" cy="1320800"/>
          </a:xfrm>
        </p:spPr>
        <p:txBody>
          <a:bodyPr/>
          <a:lstStyle/>
          <a:p>
            <a:pPr eaLnBrk="1" hangingPunct="1"/>
            <a:r>
              <a:rPr lang="en-US" altLang="en-US" sz="4000" dirty="0" smtClean="0"/>
              <a:t>Regulatory Control of </a:t>
            </a:r>
            <a:r>
              <a:rPr lang="en-US" altLang="en-US" sz="4000" dirty="0" err="1" smtClean="0"/>
              <a:t>Pyrimidine</a:t>
            </a:r>
            <a:r>
              <a:rPr lang="en-US" altLang="en-US" sz="4000" dirty="0" smtClean="0"/>
              <a:t> Synthesis</a:t>
            </a:r>
          </a:p>
        </p:txBody>
      </p:sp>
      <p:sp>
        <p:nvSpPr>
          <p:cNvPr id="459779" name="Rectangle 3"/>
          <p:cNvSpPr>
            <a:spLocks noGrp="1"/>
          </p:cNvSpPr>
          <p:nvPr>
            <p:ph idx="1"/>
          </p:nvPr>
        </p:nvSpPr>
        <p:spPr>
          <a:xfrm>
            <a:off x="381000" y="1600200"/>
            <a:ext cx="8763000" cy="4876800"/>
          </a:xfrm>
        </p:spPr>
        <p:txBody>
          <a:bodyPr/>
          <a:lstStyle/>
          <a:p>
            <a:pPr eaLnBrk="1" hangingPunct="1"/>
            <a:r>
              <a:rPr lang="en-US" altLang="en-US" sz="2800" smtClean="0"/>
              <a:t>Differs between bacteria and animals</a:t>
            </a:r>
          </a:p>
          <a:p>
            <a:pPr lvl="1" eaLnBrk="1" hangingPunct="1"/>
            <a:r>
              <a:rPr lang="en-US" altLang="en-US" sz="2400" smtClean="0"/>
              <a:t>Bacteria – regulation at ATCase rxn</a:t>
            </a:r>
          </a:p>
          <a:p>
            <a:pPr eaLnBrk="1" hangingPunct="1"/>
            <a:r>
              <a:rPr lang="en-US" altLang="en-US" sz="2800" smtClean="0">
                <a:solidFill>
                  <a:srgbClr val="FF0000"/>
                </a:solidFill>
              </a:rPr>
              <a:t>Animals</a:t>
            </a:r>
            <a:r>
              <a:rPr lang="en-US" altLang="en-US" sz="2800" smtClean="0"/>
              <a:t> – regulation at carbamoyl phosphate synthetase II</a:t>
            </a:r>
          </a:p>
          <a:p>
            <a:pPr lvl="1" eaLnBrk="1" hangingPunct="1"/>
            <a:r>
              <a:rPr lang="en-US" altLang="en-US" sz="2400" smtClean="0"/>
              <a:t>UDP and UTP inhibit enzyme; ATP and PRPP activate it</a:t>
            </a:r>
          </a:p>
          <a:p>
            <a:pPr lvl="1" eaLnBrk="1" hangingPunct="1"/>
            <a:r>
              <a:rPr lang="en-US" altLang="en-US" sz="2400" smtClean="0"/>
              <a:t>UMP and CMP competitively inhibit OMP Decarboxylase</a:t>
            </a:r>
          </a:p>
          <a:p>
            <a:pPr eaLnBrk="1" hangingPunct="1">
              <a:buFont typeface="Wingdings" pitchFamily="2" charset="2"/>
              <a:buNone/>
            </a:pPr>
            <a:r>
              <a:rPr lang="en-US" altLang="en-US" sz="2800" smtClean="0"/>
              <a:t>*Purine synthesis inhibited by ADP and GDP at ribose phosphate pyrophosphokinase step, controlling level of PRPP </a:t>
            </a:r>
            <a:r>
              <a:rPr lang="en-US" altLang="en-US" sz="2800" smtClean="0">
                <a:sym typeface="Wingdings" pitchFamily="2" charset="2"/>
              </a:rPr>
              <a:t> also regulates pyrimidines</a:t>
            </a: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showMasterPhAnim="0">
  <p:cSld>
    <p:spTree>
      <p:nvGrpSpPr>
        <p:cNvPr id="1" name=""/>
        <p:cNvGrpSpPr/>
        <p:nvPr/>
      </p:nvGrpSpPr>
      <p:grpSpPr>
        <a:xfrm>
          <a:off x="0" y="0"/>
          <a:ext cx="0" cy="0"/>
          <a:chOff x="0" y="0"/>
          <a:chExt cx="0" cy="0"/>
        </a:xfrm>
      </p:grpSpPr>
      <p:sp>
        <p:nvSpPr>
          <p:cNvPr id="3074" name="Rectangle 2"/>
          <p:cNvSpPr>
            <a:spLocks noGrp="1" noChangeArrowheads="1"/>
          </p:cNvSpPr>
          <p:nvPr>
            <p:ph type="title"/>
          </p:nvPr>
        </p:nvSpPr>
        <p:spPr>
          <a:xfrm>
            <a:off x="0" y="152400"/>
            <a:ext cx="8839200" cy="1143000"/>
          </a:xfrm>
        </p:spPr>
        <p:txBody>
          <a:bodyPr rtlCol="0">
            <a:normAutofit fontScale="90000"/>
          </a:bodyPr>
          <a:lstStyle/>
          <a:p>
            <a:pPr eaLnBrk="1" fontAlgn="auto" hangingPunct="1">
              <a:spcAft>
                <a:spcPts val="0"/>
              </a:spcAft>
              <a:defRPr/>
            </a:pPr>
            <a:r>
              <a:rPr lang="en-US" altLang="en-US">
                <a:solidFill>
                  <a:srgbClr val="2FB0DC"/>
                </a:solidFill>
              </a:rPr>
              <a:t/>
            </a:r>
            <a:br>
              <a:rPr lang="en-US" altLang="en-US">
                <a:solidFill>
                  <a:srgbClr val="2FB0DC"/>
                </a:solidFill>
              </a:rPr>
            </a:br>
            <a:r>
              <a:rPr lang="en-US" altLang="en-US">
                <a:solidFill>
                  <a:srgbClr val="2FB0DC"/>
                </a:solidFill>
              </a:rPr>
              <a:t>Lipid Biosynthesis </a:t>
            </a:r>
          </a:p>
        </p:txBody>
      </p:sp>
      <p:sp>
        <p:nvSpPr>
          <p:cNvPr id="289795" name="Rectangle 3"/>
          <p:cNvSpPr>
            <a:spLocks noGrp="1"/>
          </p:cNvSpPr>
          <p:nvPr>
            <p:ph idx="1"/>
          </p:nvPr>
        </p:nvSpPr>
        <p:spPr>
          <a:xfrm>
            <a:off x="0" y="2971800"/>
            <a:ext cx="9144000" cy="2819400"/>
          </a:xfrm>
        </p:spPr>
        <p:txBody>
          <a:bodyPr/>
          <a:lstStyle/>
          <a:p>
            <a:pPr lvl="1" eaLnBrk="1" hangingPunct="1">
              <a:lnSpc>
                <a:spcPct val="110000"/>
              </a:lnSpc>
            </a:pPr>
            <a:r>
              <a:rPr lang="en-US" altLang="en-US" smtClean="0"/>
              <a:t>Biosynthesis of fatty acids and eicosanoids</a:t>
            </a:r>
          </a:p>
          <a:p>
            <a:pPr lvl="1" eaLnBrk="1" hangingPunct="1">
              <a:lnSpc>
                <a:spcPct val="110000"/>
              </a:lnSpc>
            </a:pPr>
            <a:r>
              <a:rPr lang="en-US" altLang="en-US" smtClean="0"/>
              <a:t>Biosynthesis of isoprenes and cholesterol</a:t>
            </a:r>
          </a:p>
          <a:p>
            <a:pPr lvl="1" eaLnBrk="1" hangingPunct="1">
              <a:lnSpc>
                <a:spcPct val="110000"/>
              </a:lnSpc>
            </a:pPr>
            <a:r>
              <a:rPr lang="en-US" altLang="en-US" smtClean="0"/>
              <a:t>Cholesterol regulation</a:t>
            </a:r>
          </a:p>
          <a:p>
            <a:pPr lvl="1" eaLnBrk="1" hangingPunct="1">
              <a:lnSpc>
                <a:spcPct val="110000"/>
              </a:lnSpc>
            </a:pPr>
            <a:r>
              <a:rPr lang="en-US" altLang="en-US" smtClean="0"/>
              <a:t>Biosynthesis of triacylglycerols, and membrane lipids</a:t>
            </a:r>
          </a:p>
        </p:txBody>
      </p:sp>
      <p:sp>
        <p:nvSpPr>
          <p:cNvPr id="289796" name="Rectangle 4"/>
          <p:cNvSpPr>
            <a:spLocks noChangeArrowheads="1"/>
          </p:cNvSpPr>
          <p:nvPr/>
        </p:nvSpPr>
        <p:spPr bwMode="auto">
          <a:xfrm>
            <a:off x="304800" y="2133600"/>
            <a:ext cx="2809875" cy="701675"/>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4000" i="1">
                <a:solidFill>
                  <a:prstClr val="black"/>
                </a:solidFill>
                <a:latin typeface="Arial" pitchFamily="34" charset="0"/>
                <a:ea typeface="MS PGothic" pitchFamily="34" charset="-128"/>
                <a:cs typeface="Arial" pitchFamily="34" charset="0"/>
              </a:rPr>
              <a:t>Key topics</a:t>
            </a:r>
            <a:r>
              <a:rPr lang="en-US" altLang="en-US" sz="4000">
                <a:solidFill>
                  <a:prstClr val="black"/>
                </a:solidFill>
                <a:latin typeface="Arial" pitchFamily="34" charset="0"/>
                <a:ea typeface="MS PGothic" pitchFamily="34" charset="-128"/>
                <a:cs typeface="Arial" pitchFamily="34" charset="0"/>
              </a:rPr>
              <a:t>: </a:t>
            </a:r>
          </a:p>
        </p:txBody>
      </p:sp>
      <p:sp>
        <p:nvSpPr>
          <p:cNvPr id="289797" name="Line 4"/>
          <p:cNvSpPr>
            <a:spLocks noChangeShapeType="1"/>
          </p:cNvSpPr>
          <p:nvPr/>
        </p:nvSpPr>
        <p:spPr bwMode="auto">
          <a:xfrm>
            <a:off x="381000" y="1447800"/>
            <a:ext cx="8382000" cy="0"/>
          </a:xfrm>
          <a:prstGeom prst="line">
            <a:avLst/>
          </a:prstGeom>
          <a:noFill/>
          <a:ln w="57150" cmpd="thinThick">
            <a:solidFill>
              <a:srgbClr val="2FB0DC"/>
            </a:solidFill>
            <a:round/>
            <a:headEnd/>
            <a:tailEnd/>
          </a:ln>
        </p:spPr>
        <p:txBody>
          <a:bodyP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Tree>
  </p:cSld>
  <p:clrMapOvr>
    <a:masterClrMapping/>
  </p:clrMapOvr>
  <p:transition/>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02" name="Rectangle 2"/>
          <p:cNvSpPr>
            <a:spLocks noGrp="1"/>
          </p:cNvSpPr>
          <p:nvPr>
            <p:ph type="title"/>
          </p:nvPr>
        </p:nvSpPr>
        <p:spPr/>
        <p:txBody>
          <a:bodyPr/>
          <a:lstStyle/>
          <a:p>
            <a:pPr eaLnBrk="1" hangingPunct="1"/>
            <a:r>
              <a:rPr lang="en-US" altLang="en-US" smtClean="0"/>
              <a:t>Deoxyribonucleotide Formation</a:t>
            </a:r>
          </a:p>
        </p:txBody>
      </p:sp>
      <p:sp>
        <p:nvSpPr>
          <p:cNvPr id="138243" name="Rectangle 3"/>
          <p:cNvSpPr>
            <a:spLocks noGrp="1" noChangeArrowheads="1"/>
          </p:cNvSpPr>
          <p:nvPr>
            <p:ph idx="1"/>
          </p:nvPr>
        </p:nvSpPr>
        <p:spPr/>
        <p:txBody>
          <a:bodyPr rtlCol="0">
            <a:normAutofit fontScale="92500" lnSpcReduction="10000"/>
          </a:bodyPr>
          <a:lstStyle/>
          <a:p>
            <a:pPr eaLnBrk="1" fontAlgn="auto" hangingPunct="1">
              <a:spcAft>
                <a:spcPts val="0"/>
              </a:spcAft>
              <a:buFont typeface="Wingdings 3" charset="2"/>
              <a:buChar char=""/>
              <a:defRPr/>
            </a:pPr>
            <a:r>
              <a:rPr lang="en-US" altLang="en-US" sz="2800">
                <a:solidFill>
                  <a:schemeClr val="tx1">
                    <a:lumMod val="75000"/>
                    <a:lumOff val="25000"/>
                  </a:schemeClr>
                </a:solidFill>
              </a:rPr>
              <a:t>Purine/Pyrimidine degradation are the same for  ribonucleotides and deoxyribonucleotides</a:t>
            </a:r>
          </a:p>
          <a:p>
            <a:pPr eaLnBrk="1" fontAlgn="auto" hangingPunct="1">
              <a:spcAft>
                <a:spcPts val="0"/>
              </a:spcAft>
              <a:buFont typeface="Wingdings" panose="05000000000000000000" pitchFamily="2" charset="2"/>
              <a:buNone/>
              <a:defRPr/>
            </a:pPr>
            <a:endParaRPr lang="en-US" altLang="en-US" sz="2800">
              <a:solidFill>
                <a:schemeClr val="tx1">
                  <a:lumMod val="75000"/>
                  <a:lumOff val="25000"/>
                </a:schemeClr>
              </a:solidFill>
            </a:endParaRPr>
          </a:p>
          <a:p>
            <a:pPr eaLnBrk="1" fontAlgn="auto" hangingPunct="1">
              <a:spcAft>
                <a:spcPts val="0"/>
              </a:spcAft>
              <a:buFont typeface="Wingdings 3" charset="2"/>
              <a:buChar char=""/>
              <a:defRPr/>
            </a:pPr>
            <a:r>
              <a:rPr lang="en-US" altLang="en-US" sz="2800">
                <a:solidFill>
                  <a:schemeClr val="tx1">
                    <a:lumMod val="75000"/>
                    <a:lumOff val="25000"/>
                  </a:schemeClr>
                </a:solidFill>
              </a:rPr>
              <a:t>Biosynthetic pathways are only for ribonucleotide production </a:t>
            </a:r>
          </a:p>
          <a:p>
            <a:pPr eaLnBrk="1" fontAlgn="auto" hangingPunct="1">
              <a:spcAft>
                <a:spcPts val="0"/>
              </a:spcAft>
              <a:buFont typeface="Wingdings" panose="05000000000000000000" pitchFamily="2" charset="2"/>
              <a:buNone/>
              <a:defRPr/>
            </a:pPr>
            <a:endParaRPr lang="en-US" altLang="en-US" sz="2800">
              <a:solidFill>
                <a:schemeClr val="tx1">
                  <a:lumMod val="75000"/>
                  <a:lumOff val="25000"/>
                </a:schemeClr>
              </a:solidFill>
            </a:endParaRPr>
          </a:p>
          <a:p>
            <a:pPr eaLnBrk="1" fontAlgn="auto" hangingPunct="1">
              <a:spcAft>
                <a:spcPts val="0"/>
              </a:spcAft>
              <a:buFont typeface="Wingdings 3" charset="2"/>
              <a:buChar char=""/>
              <a:defRPr/>
            </a:pPr>
            <a:r>
              <a:rPr lang="en-US" altLang="en-US" sz="2800">
                <a:solidFill>
                  <a:schemeClr val="tx1">
                    <a:lumMod val="75000"/>
                    <a:lumOff val="25000"/>
                  </a:schemeClr>
                </a:solidFill>
              </a:rPr>
              <a:t>Deoxyribonucleotides are synthesized from corresponding ribonucleotides </a:t>
            </a:r>
          </a:p>
        </p:txBody>
      </p:sp>
    </p:spTree>
  </p:cSld>
  <p:clrMapOvr>
    <a:masterClrMapping/>
  </p:clrMapOvr>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0" y="0"/>
            <a:ext cx="8380413" cy="858838"/>
          </a:xfrm>
          <a:solidFill>
            <a:schemeClr val="accent1">
              <a:lumMod val="40000"/>
              <a:lumOff val="60000"/>
              <a:alpha val="78000"/>
            </a:schemeClr>
          </a:solidFill>
        </p:spPr>
        <p:txBody>
          <a:bodyPr rtlCol="0">
            <a:normAutofit fontScale="90000"/>
          </a:bodyPr>
          <a:lstStyle/>
          <a:p>
            <a:pPr eaLnBrk="1" fontAlgn="auto" hangingPunct="1">
              <a:spcAft>
                <a:spcPts val="0"/>
              </a:spcAft>
              <a:defRPr/>
            </a:pPr>
            <a:r>
              <a:rPr lang="en-US" dirty="0"/>
              <a:t>DNA replication, transcription and translation</a:t>
            </a:r>
          </a:p>
        </p:txBody>
      </p:sp>
      <p:sp>
        <p:nvSpPr>
          <p:cNvPr id="3" name="Subtitle 2"/>
          <p:cNvSpPr>
            <a:spLocks noGrp="1"/>
          </p:cNvSpPr>
          <p:nvPr>
            <p:ph type="subTitle" idx="1"/>
          </p:nvPr>
        </p:nvSpPr>
        <p:spPr>
          <a:xfrm>
            <a:off x="3251200" y="1068388"/>
            <a:ext cx="5892800" cy="968375"/>
          </a:xfrm>
          <a:solidFill>
            <a:schemeClr val="accent1">
              <a:lumMod val="40000"/>
              <a:lumOff val="60000"/>
              <a:alpha val="78000"/>
            </a:schemeClr>
          </a:solidFill>
        </p:spPr>
        <p:txBody>
          <a:bodyPr rtlCol="0">
            <a:normAutofit fontScale="70000" lnSpcReduction="20000"/>
          </a:bodyPr>
          <a:lstStyle/>
          <a:p>
            <a:pPr algn="l" eaLnBrk="1" fontAlgn="auto" hangingPunct="1">
              <a:spcAft>
                <a:spcPts val="0"/>
              </a:spcAft>
              <a:buFont typeface="Wingdings 3" charset="2"/>
              <a:buNone/>
              <a:defRPr/>
            </a:pPr>
            <a:r>
              <a:rPr lang="en-US" dirty="0">
                <a:solidFill>
                  <a:schemeClr val="tx1"/>
                </a:solidFill>
              </a:rPr>
              <a:t>Essential Idea: Genetic information in DNA can be accurately copied and can be translated to make the proteins needed by the cell.</a:t>
            </a:r>
          </a:p>
        </p:txBody>
      </p:sp>
      <p:sp>
        <p:nvSpPr>
          <p:cNvPr id="4" name="Text Placeholder 3"/>
          <p:cNvSpPr>
            <a:spLocks noGrp="1"/>
          </p:cNvSpPr>
          <p:nvPr>
            <p:ph type="body" sz="quarter" idx="10"/>
          </p:nvPr>
        </p:nvSpPr>
        <p:spPr>
          <a:xfrm>
            <a:off x="134938" y="5146675"/>
            <a:ext cx="4862512" cy="1355725"/>
          </a:xfrm>
          <a:solidFill>
            <a:schemeClr val="accent1">
              <a:lumMod val="40000"/>
              <a:lumOff val="60000"/>
              <a:alpha val="78000"/>
            </a:schemeClr>
          </a:solidFill>
        </p:spPr>
        <p:txBody>
          <a:bodyPr rtlCol="0">
            <a:noAutofit/>
          </a:bodyPr>
          <a:lstStyle/>
          <a:p>
            <a:pPr algn="l" fontAlgn="auto">
              <a:spcAft>
                <a:spcPts val="0"/>
              </a:spcAft>
              <a:defRPr/>
            </a:pPr>
            <a:r>
              <a:rPr sz="1600">
                <a:solidFill>
                  <a:schemeClr val="tx1"/>
                </a:solidFill>
              </a:rPr>
              <a:t>The image shows an electron micrograph of a </a:t>
            </a:r>
            <a:r>
              <a:rPr sz="1600" err="1">
                <a:solidFill>
                  <a:schemeClr val="tx1"/>
                </a:solidFill>
              </a:rPr>
              <a:t>Polysome</a:t>
            </a:r>
            <a:r>
              <a:rPr sz="1600">
                <a:solidFill>
                  <a:schemeClr val="tx1"/>
                </a:solidFill>
              </a:rPr>
              <a:t>, i.e. multiple ribosomes simultaneous translating a molecule of mRNA. The central strand is the mRNA, The darker circular structures are the ribosomes and the side chains are the newly formed polypeptides.</a:t>
            </a:r>
          </a:p>
        </p:txBody>
      </p:sp>
      <p:pic>
        <p:nvPicPr>
          <p:cNvPr id="461829" name="Picture 10"/>
          <p:cNvPicPr>
            <a:picLocks noChangeAspect="1"/>
          </p:cNvPicPr>
          <p:nvPr/>
        </p:nvPicPr>
        <p:blipFill>
          <a:blip r:embed="rId2" cstate="print"/>
          <a:srcRect/>
          <a:stretch>
            <a:fillRect/>
          </a:stretch>
        </p:blipFill>
        <p:spPr bwMode="auto">
          <a:xfrm>
            <a:off x="0" y="2200275"/>
            <a:ext cx="9151938" cy="2824163"/>
          </a:xfrm>
          <a:prstGeom prst="rect">
            <a:avLst/>
          </a:prstGeom>
          <a:noFill/>
          <a:ln w="9525">
            <a:noFill/>
            <a:miter lim="800000"/>
            <a:headEnd/>
            <a:tailEnd/>
          </a:ln>
        </p:spPr>
      </p:pic>
      <p:sp>
        <p:nvSpPr>
          <p:cNvPr id="461830" name="Rectangle 11"/>
          <p:cNvSpPr>
            <a:spLocks noChangeArrowheads="1"/>
          </p:cNvSpPr>
          <p:nvPr/>
        </p:nvSpPr>
        <p:spPr bwMode="auto">
          <a:xfrm>
            <a:off x="0" y="6611938"/>
            <a:ext cx="4572000" cy="246062"/>
          </a:xfrm>
          <a:prstGeom prst="rect">
            <a:avLst/>
          </a:prstGeom>
          <a:noFill/>
          <a:ln w="9525">
            <a:noFill/>
            <a:miter lim="800000"/>
            <a:headEnd/>
            <a:tailEnd/>
          </a:ln>
        </p:spPr>
        <p:txBody>
          <a:bodyPr>
            <a:spAutoFit/>
          </a:bodyPr>
          <a:lstStyle/>
          <a:p>
            <a:pPr fontAlgn="base">
              <a:spcBef>
                <a:spcPct val="0"/>
              </a:spcBef>
              <a:spcAft>
                <a:spcPct val="0"/>
              </a:spcAft>
            </a:pPr>
            <a:r>
              <a:rPr lang="en-US" altLang="en-US" sz="1000">
                <a:solidFill>
                  <a:prstClr val="black"/>
                </a:solidFill>
                <a:latin typeface="Arial" pitchFamily="34" charset="0"/>
                <a:cs typeface="Arial" pitchFamily="34" charset="0"/>
                <a:hlinkClick r:id="rId3"/>
              </a:rPr>
              <a:t>http://urei.bio.uci.edu/~hudel/bs99a/lecture23/lecture4_2.html</a:t>
            </a:r>
            <a:endParaRPr lang="en-US" altLang="en-US" sz="1000">
              <a:solidFill>
                <a:prstClr val="black"/>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2850" name="Picture 2"/>
          <p:cNvPicPr>
            <a:picLocks noChangeAspect="1" noChangeArrowheads="1"/>
          </p:cNvPicPr>
          <p:nvPr/>
        </p:nvPicPr>
        <p:blipFill>
          <a:blip r:embed="rId2" cstate="print"/>
          <a:srcRect/>
          <a:stretch>
            <a:fillRect/>
          </a:stretch>
        </p:blipFill>
        <p:spPr bwMode="auto">
          <a:xfrm>
            <a:off x="3956050" y="608013"/>
            <a:ext cx="5187950" cy="4149725"/>
          </a:xfrm>
          <a:prstGeom prst="rect">
            <a:avLst/>
          </a:prstGeom>
          <a:noFill/>
          <a:ln w="9525">
            <a:noFill/>
            <a:miter lim="800000"/>
            <a:headEnd/>
            <a:tailEnd/>
          </a:ln>
        </p:spPr>
      </p:pic>
      <p:sp>
        <p:nvSpPr>
          <p:cNvPr id="462851" name="Title 1"/>
          <p:cNvSpPr>
            <a:spLocks noGrp="1"/>
          </p:cNvSpPr>
          <p:nvPr>
            <p:ph type="title"/>
          </p:nvPr>
        </p:nvSpPr>
        <p:spPr>
          <a:xfrm>
            <a:off x="0" y="0"/>
            <a:ext cx="9144000" cy="622300"/>
          </a:xfrm>
        </p:spPr>
        <p:txBody>
          <a:bodyPr/>
          <a:lstStyle/>
          <a:p>
            <a:pPr eaLnBrk="1" hangingPunct="1"/>
            <a:r>
              <a:rPr lang="en-US" altLang="en-US" sz="1600" smtClean="0">
                <a:latin typeface="Arial" pitchFamily="34" charset="0"/>
                <a:cs typeface="Arial" pitchFamily="34" charset="0"/>
              </a:rPr>
              <a:t>Helicase unwinds the double helix and separates the two strands by breaking hydrogen bonds.</a:t>
            </a:r>
          </a:p>
        </p:txBody>
      </p:sp>
      <p:sp>
        <p:nvSpPr>
          <p:cNvPr id="462852" name="Rectangle 5"/>
          <p:cNvSpPr>
            <a:spLocks noChangeArrowheads="1"/>
          </p:cNvSpPr>
          <p:nvPr/>
        </p:nvSpPr>
        <p:spPr bwMode="auto">
          <a:xfrm>
            <a:off x="6084888" y="6577013"/>
            <a:ext cx="3059112" cy="277812"/>
          </a:xfrm>
          <a:prstGeom prst="rect">
            <a:avLst/>
          </a:prstGeom>
          <a:noFill/>
          <a:ln w="9525">
            <a:noFill/>
            <a:miter lim="800000"/>
            <a:headEnd/>
            <a:tailEnd/>
          </a:ln>
        </p:spPr>
        <p:txBody>
          <a:bodyPr wrap="none">
            <a:spAutoFit/>
          </a:bodyPr>
          <a:lstStyle/>
          <a:p>
            <a:pPr algn="r" fontAlgn="base">
              <a:spcBef>
                <a:spcPct val="0"/>
              </a:spcBef>
              <a:spcAft>
                <a:spcPct val="0"/>
              </a:spcAft>
            </a:pPr>
            <a:r>
              <a:rPr lang="en-US" altLang="en-US" sz="1200">
                <a:solidFill>
                  <a:prstClr val="black"/>
                </a:solidFill>
                <a:latin typeface="Arial" pitchFamily="34" charset="0"/>
                <a:cs typeface="Arial" pitchFamily="34" charset="0"/>
                <a:hlinkClick r:id="rId3"/>
              </a:rPr>
              <a:t>http://en.wikipedia.org/wiki/File:Helicase.png</a:t>
            </a:r>
            <a:endParaRPr lang="en-US" altLang="en-US" sz="1200">
              <a:solidFill>
                <a:prstClr val="black"/>
              </a:solidFill>
              <a:latin typeface="Arial" pitchFamily="34" charset="0"/>
              <a:cs typeface="Arial" pitchFamily="34" charset="0"/>
            </a:endParaRPr>
          </a:p>
        </p:txBody>
      </p:sp>
      <p:sp>
        <p:nvSpPr>
          <p:cNvPr id="7" name="TextBox 6"/>
          <p:cNvSpPr txBox="1"/>
          <p:nvPr/>
        </p:nvSpPr>
        <p:spPr>
          <a:xfrm>
            <a:off x="134938" y="762000"/>
            <a:ext cx="4114800" cy="2308225"/>
          </a:xfrm>
          <a:prstGeom prst="rect">
            <a:avLst/>
          </a:prstGeom>
          <a:noFill/>
        </p:spPr>
        <p:txBody>
          <a:bodyPr>
            <a:spAutoFit/>
          </a:bodyPr>
          <a:lstStyle/>
          <a:p>
            <a:pPr fontAlgn="base">
              <a:spcBef>
                <a:spcPct val="0"/>
              </a:spcBef>
              <a:spcAft>
                <a:spcPct val="0"/>
              </a:spcAft>
              <a:defRPr/>
            </a:pPr>
            <a:r>
              <a:rPr lang="en-US" sz="2400" dirty="0">
                <a:latin typeface="Arial" pitchFamily="34" charset="0"/>
                <a:cs typeface="Arial" pitchFamily="34" charset="0"/>
              </a:rPr>
              <a:t>Helicase</a:t>
            </a:r>
          </a:p>
          <a:p>
            <a:pPr marL="285750" indent="-285750" fontAlgn="base">
              <a:spcBef>
                <a:spcPct val="0"/>
              </a:spcBef>
              <a:spcAft>
                <a:spcPct val="0"/>
              </a:spcAft>
              <a:buFont typeface="Arial"/>
              <a:buChar char="•"/>
              <a:defRPr/>
            </a:pPr>
            <a:r>
              <a:rPr lang="en-US" sz="2000" dirty="0">
                <a:latin typeface="Arial" pitchFamily="34" charset="0"/>
                <a:cs typeface="Arial" pitchFamily="34" charset="0"/>
              </a:rPr>
              <a:t>The ‘</a:t>
            </a:r>
            <a:r>
              <a:rPr lang="en-US" sz="2000" dirty="0" err="1">
                <a:latin typeface="Arial" pitchFamily="34" charset="0"/>
                <a:cs typeface="Arial" pitchFamily="34" charset="0"/>
              </a:rPr>
              <a:t>ase</a:t>
            </a:r>
            <a:r>
              <a:rPr lang="en-US" sz="2000" dirty="0">
                <a:latin typeface="Arial" pitchFamily="34" charset="0"/>
                <a:cs typeface="Arial" pitchFamily="34" charset="0"/>
              </a:rPr>
              <a:t>’ ending indicates it is an enzyme</a:t>
            </a:r>
          </a:p>
          <a:p>
            <a:pPr marL="285750" indent="-285750" fontAlgn="base">
              <a:spcBef>
                <a:spcPct val="0"/>
              </a:spcBef>
              <a:spcAft>
                <a:spcPct val="0"/>
              </a:spcAft>
              <a:buFont typeface="Arial"/>
              <a:buChar char="•"/>
              <a:defRPr/>
            </a:pPr>
            <a:r>
              <a:rPr lang="en-US" sz="2000" dirty="0">
                <a:latin typeface="Arial" pitchFamily="34" charset="0"/>
                <a:cs typeface="Arial" pitchFamily="34" charset="0"/>
              </a:rPr>
              <a:t>This family of proteins varies, but are often formed from multiple polypeptides and doughnut in shape</a:t>
            </a:r>
          </a:p>
        </p:txBody>
      </p:sp>
    </p:spTree>
  </p:cSld>
  <p:clrMapOvr>
    <a:masterClrMapping/>
  </p:clrMapOvr>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3874" name="Title 1"/>
          <p:cNvSpPr>
            <a:spLocks noGrp="1"/>
          </p:cNvSpPr>
          <p:nvPr>
            <p:ph type="title"/>
          </p:nvPr>
        </p:nvSpPr>
        <p:spPr>
          <a:xfrm>
            <a:off x="0" y="4763"/>
            <a:ext cx="9144000" cy="622300"/>
          </a:xfrm>
        </p:spPr>
        <p:txBody>
          <a:bodyPr/>
          <a:lstStyle/>
          <a:p>
            <a:pPr eaLnBrk="1" hangingPunct="1"/>
            <a:endParaRPr lang="en-US" altLang="en-US" sz="1600" smtClean="0">
              <a:latin typeface="Arial" pitchFamily="34" charset="0"/>
              <a:cs typeface="Arial" pitchFamily="34" charset="0"/>
            </a:endParaRPr>
          </a:p>
        </p:txBody>
      </p:sp>
      <p:pic>
        <p:nvPicPr>
          <p:cNvPr id="463875" name="Picture 2"/>
          <p:cNvPicPr>
            <a:picLocks noChangeAspect="1"/>
          </p:cNvPicPr>
          <p:nvPr/>
        </p:nvPicPr>
        <p:blipFill>
          <a:blip r:embed="rId2" cstate="print"/>
          <a:srcRect/>
          <a:stretch>
            <a:fillRect/>
          </a:stretch>
        </p:blipFill>
        <p:spPr bwMode="auto">
          <a:xfrm>
            <a:off x="0" y="620713"/>
            <a:ext cx="9144000" cy="3398837"/>
          </a:xfrm>
          <a:prstGeom prst="rect">
            <a:avLst/>
          </a:prstGeom>
          <a:noFill/>
          <a:ln w="9525">
            <a:noFill/>
            <a:miter lim="800000"/>
            <a:headEnd/>
            <a:tailEnd/>
          </a:ln>
        </p:spPr>
      </p:pic>
      <p:sp>
        <p:nvSpPr>
          <p:cNvPr id="463876" name="Rectangle 3"/>
          <p:cNvSpPr>
            <a:spLocks noChangeArrowheads="1"/>
          </p:cNvSpPr>
          <p:nvPr/>
        </p:nvSpPr>
        <p:spPr bwMode="auto">
          <a:xfrm>
            <a:off x="508000" y="4233863"/>
            <a:ext cx="7872413" cy="2030412"/>
          </a:xfrm>
          <a:prstGeom prst="rect">
            <a:avLst/>
          </a:prstGeom>
          <a:noFill/>
          <a:ln w="9525">
            <a:noFill/>
            <a:miter lim="800000"/>
            <a:headEnd/>
            <a:tailEnd/>
          </a:ln>
        </p:spPr>
        <p:txBody>
          <a:bodyPr>
            <a:spAutoFit/>
          </a:bodyPr>
          <a:lstStyle/>
          <a:p>
            <a:pPr marL="285750" indent="-285750" fontAlgn="base">
              <a:spcBef>
                <a:spcPct val="0"/>
              </a:spcBef>
              <a:spcAft>
                <a:spcPct val="0"/>
              </a:spcAft>
              <a:buFont typeface="Arial" pitchFamily="34" charset="0"/>
              <a:buChar char="•"/>
            </a:pPr>
            <a:r>
              <a:rPr lang="en-US" altLang="en-US">
                <a:solidFill>
                  <a:prstClr val="black"/>
                </a:solidFill>
                <a:latin typeface="Arial" pitchFamily="34" charset="0"/>
                <a:cs typeface="Arial" pitchFamily="34" charset="0"/>
              </a:rPr>
              <a:t>Unwinds the DNA Helix</a:t>
            </a:r>
          </a:p>
          <a:p>
            <a:pPr marL="285750" indent="-285750" fontAlgn="base">
              <a:spcBef>
                <a:spcPct val="0"/>
              </a:spcBef>
              <a:spcAft>
                <a:spcPct val="0"/>
              </a:spcAft>
              <a:buFont typeface="Arial" pitchFamily="34" charset="0"/>
              <a:buChar char="•"/>
            </a:pPr>
            <a:r>
              <a:rPr lang="en-US" altLang="en-US">
                <a:solidFill>
                  <a:prstClr val="black"/>
                </a:solidFill>
                <a:latin typeface="Arial" pitchFamily="34" charset="0"/>
                <a:cs typeface="Arial" pitchFamily="34" charset="0"/>
              </a:rPr>
              <a:t>Separates the two polynucleotide strands by breaking the hydrogen bonds between complementary base pairs</a:t>
            </a:r>
          </a:p>
          <a:p>
            <a:pPr marL="285750" indent="-285750" fontAlgn="base">
              <a:spcBef>
                <a:spcPct val="0"/>
              </a:spcBef>
              <a:spcAft>
                <a:spcPct val="0"/>
              </a:spcAft>
              <a:buFont typeface="Arial" pitchFamily="34" charset="0"/>
              <a:buChar char="•"/>
            </a:pPr>
            <a:r>
              <a:rPr lang="en-US" altLang="en-US">
                <a:solidFill>
                  <a:prstClr val="black"/>
                </a:solidFill>
                <a:latin typeface="Arial" pitchFamily="34" charset="0"/>
                <a:cs typeface="Arial" pitchFamily="34" charset="0"/>
              </a:rPr>
              <a:t>ATP is needed by helicase to both move along the DNA molecule and to break the hydrogen bonds</a:t>
            </a:r>
          </a:p>
          <a:p>
            <a:pPr marL="285750" indent="-285750" fontAlgn="base">
              <a:spcBef>
                <a:spcPct val="0"/>
              </a:spcBef>
              <a:spcAft>
                <a:spcPct val="0"/>
              </a:spcAft>
              <a:buFont typeface="Arial" pitchFamily="34" charset="0"/>
              <a:buChar char="•"/>
            </a:pPr>
            <a:r>
              <a:rPr lang="en-US" altLang="en-US">
                <a:solidFill>
                  <a:prstClr val="black"/>
                </a:solidFill>
                <a:latin typeface="Arial" pitchFamily="34" charset="0"/>
                <a:cs typeface="Arial" pitchFamily="34" charset="0"/>
              </a:rPr>
              <a:t>The two separated strands become parent/template strands for the replication process</a:t>
            </a:r>
          </a:p>
        </p:txBody>
      </p:sp>
    </p:spTree>
  </p:cSld>
  <p:clrMapOvr>
    <a:masterClrMapping/>
  </p:clrMapOvr>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4898" name="Title 1"/>
          <p:cNvSpPr>
            <a:spLocks noGrp="1"/>
          </p:cNvSpPr>
          <p:nvPr>
            <p:ph type="title"/>
          </p:nvPr>
        </p:nvSpPr>
        <p:spPr>
          <a:xfrm>
            <a:off x="0" y="4763"/>
            <a:ext cx="9144000" cy="571500"/>
          </a:xfrm>
        </p:spPr>
        <p:txBody>
          <a:bodyPr/>
          <a:lstStyle/>
          <a:p>
            <a:pPr eaLnBrk="1" hangingPunct="1"/>
            <a:endParaRPr lang="en-US" altLang="en-US" sz="1600" smtClean="0">
              <a:latin typeface="Arial" pitchFamily="34" charset="0"/>
              <a:cs typeface="Arial" pitchFamily="34" charset="0"/>
            </a:endParaRPr>
          </a:p>
        </p:txBody>
      </p:sp>
      <p:pic>
        <p:nvPicPr>
          <p:cNvPr id="464899" name="Picture 2"/>
          <p:cNvPicPr>
            <a:picLocks noChangeAspect="1" noChangeArrowheads="1"/>
          </p:cNvPicPr>
          <p:nvPr/>
        </p:nvPicPr>
        <p:blipFill>
          <a:blip r:embed="rId2" cstate="print"/>
          <a:srcRect l="21971"/>
          <a:stretch>
            <a:fillRect/>
          </a:stretch>
        </p:blipFill>
        <p:spPr bwMode="auto">
          <a:xfrm>
            <a:off x="123825" y="1676400"/>
            <a:ext cx="4684713" cy="3429000"/>
          </a:xfrm>
          <a:prstGeom prst="rect">
            <a:avLst/>
          </a:prstGeom>
          <a:noFill/>
          <a:ln w="9525">
            <a:noFill/>
            <a:miter lim="800000"/>
            <a:headEnd/>
            <a:tailEnd/>
          </a:ln>
        </p:spPr>
      </p:pic>
      <p:sp>
        <p:nvSpPr>
          <p:cNvPr id="9" name="TextBox 8"/>
          <p:cNvSpPr txBox="1"/>
          <p:nvPr/>
        </p:nvSpPr>
        <p:spPr>
          <a:xfrm>
            <a:off x="4808538" y="812800"/>
            <a:ext cx="4114800" cy="3540125"/>
          </a:xfrm>
          <a:prstGeom prst="rect">
            <a:avLst/>
          </a:prstGeom>
          <a:noFill/>
        </p:spPr>
        <p:txBody>
          <a:bodyPr>
            <a:spAutoFit/>
          </a:bodyPr>
          <a:lstStyle/>
          <a:p>
            <a:pPr fontAlgn="base">
              <a:spcBef>
                <a:spcPct val="0"/>
              </a:spcBef>
              <a:spcAft>
                <a:spcPct val="0"/>
              </a:spcAft>
              <a:defRPr/>
            </a:pPr>
            <a:r>
              <a:rPr lang="en-US" sz="2400" dirty="0">
                <a:solidFill>
                  <a:srgbClr val="C00000"/>
                </a:solidFill>
                <a:latin typeface="Arial" pitchFamily="34" charset="0"/>
                <a:cs typeface="Arial" pitchFamily="34" charset="0"/>
              </a:rPr>
              <a:t>DNA Polymerase</a:t>
            </a:r>
          </a:p>
          <a:p>
            <a:pPr marL="285750" indent="-285750" fontAlgn="base">
              <a:spcBef>
                <a:spcPct val="0"/>
              </a:spcBef>
              <a:spcAft>
                <a:spcPct val="0"/>
              </a:spcAft>
              <a:buFont typeface="Arial"/>
              <a:buChar char="•"/>
              <a:defRPr/>
            </a:pPr>
            <a:r>
              <a:rPr lang="en-US" sz="2000" dirty="0">
                <a:solidFill>
                  <a:srgbClr val="C00000"/>
                </a:solidFill>
                <a:latin typeface="Arial" pitchFamily="34" charset="0"/>
                <a:cs typeface="Arial" pitchFamily="34" charset="0"/>
              </a:rPr>
              <a:t>The ‘</a:t>
            </a:r>
            <a:r>
              <a:rPr lang="en-US" sz="2000" dirty="0" err="1">
                <a:solidFill>
                  <a:srgbClr val="C00000"/>
                </a:solidFill>
                <a:latin typeface="Arial" pitchFamily="34" charset="0"/>
                <a:cs typeface="Arial" pitchFamily="34" charset="0"/>
              </a:rPr>
              <a:t>ase</a:t>
            </a:r>
            <a:r>
              <a:rPr lang="en-US" sz="2000" dirty="0">
                <a:solidFill>
                  <a:srgbClr val="C00000"/>
                </a:solidFill>
                <a:latin typeface="Arial" pitchFamily="34" charset="0"/>
                <a:cs typeface="Arial" pitchFamily="34" charset="0"/>
              </a:rPr>
              <a:t>’ ending indicates it is an enzyme</a:t>
            </a:r>
          </a:p>
          <a:p>
            <a:pPr marL="285750" indent="-285750" fontAlgn="base">
              <a:spcBef>
                <a:spcPct val="0"/>
              </a:spcBef>
              <a:spcAft>
                <a:spcPct val="0"/>
              </a:spcAft>
              <a:buFont typeface="Arial"/>
              <a:buChar char="•"/>
              <a:defRPr/>
            </a:pPr>
            <a:r>
              <a:rPr lang="en-US" sz="2000" dirty="0">
                <a:solidFill>
                  <a:srgbClr val="C00000"/>
                </a:solidFill>
                <a:latin typeface="Arial" pitchFamily="34" charset="0"/>
                <a:cs typeface="Arial" pitchFamily="34" charset="0"/>
              </a:rPr>
              <a:t>This protein family consists of multiple polypeptides sub-units</a:t>
            </a:r>
          </a:p>
          <a:p>
            <a:pPr marL="285750" indent="-285750" fontAlgn="base">
              <a:spcBef>
                <a:spcPct val="0"/>
              </a:spcBef>
              <a:spcAft>
                <a:spcPct val="0"/>
              </a:spcAft>
              <a:buFont typeface="Arial"/>
              <a:buChar char="•"/>
              <a:defRPr/>
            </a:pPr>
            <a:r>
              <a:rPr lang="en-US" sz="2000" dirty="0">
                <a:solidFill>
                  <a:srgbClr val="C00000"/>
                </a:solidFill>
                <a:latin typeface="Arial" pitchFamily="34" charset="0"/>
                <a:cs typeface="Arial" pitchFamily="34" charset="0"/>
              </a:rPr>
              <a:t>This is DNA polymerase from a human.</a:t>
            </a:r>
          </a:p>
          <a:p>
            <a:pPr marL="285750" indent="-285750" fontAlgn="base">
              <a:spcBef>
                <a:spcPct val="0"/>
              </a:spcBef>
              <a:spcAft>
                <a:spcPct val="0"/>
              </a:spcAft>
              <a:buFont typeface="Arial"/>
              <a:buChar char="•"/>
              <a:defRPr/>
            </a:pPr>
            <a:r>
              <a:rPr lang="en-US" sz="2000" dirty="0">
                <a:solidFill>
                  <a:srgbClr val="C00000"/>
                </a:solidFill>
                <a:latin typeface="Arial" pitchFamily="34" charset="0"/>
                <a:cs typeface="Arial" pitchFamily="34" charset="0"/>
              </a:rPr>
              <a:t>The </a:t>
            </a:r>
            <a:r>
              <a:rPr lang="en-US" sz="2000" dirty="0" err="1">
                <a:solidFill>
                  <a:srgbClr val="C00000"/>
                </a:solidFill>
                <a:latin typeface="Arial" pitchFamily="34" charset="0"/>
                <a:cs typeface="Arial" pitchFamily="34" charset="0"/>
              </a:rPr>
              <a:t>polymerisation</a:t>
            </a:r>
            <a:r>
              <a:rPr lang="en-US" sz="2000" dirty="0">
                <a:solidFill>
                  <a:srgbClr val="C00000"/>
                </a:solidFill>
                <a:latin typeface="Arial" pitchFamily="34" charset="0"/>
                <a:cs typeface="Arial" pitchFamily="34" charset="0"/>
              </a:rPr>
              <a:t> reaction is a </a:t>
            </a:r>
            <a:r>
              <a:rPr lang="en-US" sz="2000" b="1" dirty="0">
                <a:solidFill>
                  <a:srgbClr val="C00000"/>
                </a:solidFill>
                <a:latin typeface="Arial" pitchFamily="34" charset="0"/>
                <a:cs typeface="Arial" pitchFamily="34" charset="0"/>
              </a:rPr>
              <a:t>condensation </a:t>
            </a:r>
            <a:r>
              <a:rPr lang="en-US" sz="2000" dirty="0">
                <a:solidFill>
                  <a:prstClr val="white"/>
                </a:solidFill>
                <a:latin typeface="Arial" pitchFamily="34" charset="0"/>
                <a:cs typeface="Arial" pitchFamily="34" charset="0"/>
              </a:rPr>
              <a:t>reaction</a:t>
            </a:r>
          </a:p>
          <a:p>
            <a:pPr marL="285750" indent="-285750" fontAlgn="base">
              <a:spcBef>
                <a:spcPct val="0"/>
              </a:spcBef>
              <a:spcAft>
                <a:spcPct val="0"/>
              </a:spcAft>
              <a:buFont typeface="Arial"/>
              <a:buChar char="•"/>
              <a:defRPr/>
            </a:pPr>
            <a:endParaRPr lang="en-US" sz="2000" dirty="0">
              <a:solidFill>
                <a:prstClr val="white"/>
              </a:solidFill>
              <a:latin typeface="Arial" pitchFamily="34" charset="0"/>
              <a:cs typeface="Arial" pitchFamily="34" charset="0"/>
            </a:endParaRPr>
          </a:p>
          <a:p>
            <a:pPr marL="285750" indent="-285750" fontAlgn="base">
              <a:spcBef>
                <a:spcPct val="0"/>
              </a:spcBef>
              <a:spcAft>
                <a:spcPct val="0"/>
              </a:spcAft>
              <a:buFont typeface="Arial"/>
              <a:buChar char="•"/>
              <a:defRPr/>
            </a:pPr>
            <a:endParaRPr lang="en-US" sz="2000" dirty="0">
              <a:solidFill>
                <a:prstClr val="white"/>
              </a:solidFill>
              <a:latin typeface="Arial" pitchFamily="34" charset="0"/>
              <a:cs typeface="Arial" pitchFamily="34" charset="0"/>
            </a:endParaRPr>
          </a:p>
        </p:txBody>
      </p:sp>
    </p:spTree>
  </p:cSld>
  <p:clrMapOvr>
    <a:masterClrMapping/>
  </p:clrMapOvr>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5922" name="Title 1"/>
          <p:cNvSpPr>
            <a:spLocks noGrp="1"/>
          </p:cNvSpPr>
          <p:nvPr>
            <p:ph type="title"/>
          </p:nvPr>
        </p:nvSpPr>
        <p:spPr>
          <a:xfrm>
            <a:off x="0" y="4763"/>
            <a:ext cx="9144000" cy="571500"/>
          </a:xfrm>
        </p:spPr>
        <p:txBody>
          <a:bodyPr/>
          <a:lstStyle/>
          <a:p>
            <a:pPr eaLnBrk="1" hangingPunct="1"/>
            <a:endParaRPr lang="en-US" altLang="en-US" sz="1600" smtClean="0">
              <a:latin typeface="Arial" pitchFamily="34" charset="0"/>
              <a:cs typeface="Arial" pitchFamily="34" charset="0"/>
            </a:endParaRPr>
          </a:p>
        </p:txBody>
      </p:sp>
      <p:pic>
        <p:nvPicPr>
          <p:cNvPr id="465923" name="Picture 2"/>
          <p:cNvPicPr>
            <a:picLocks noChangeAspect="1"/>
          </p:cNvPicPr>
          <p:nvPr/>
        </p:nvPicPr>
        <p:blipFill>
          <a:blip r:embed="rId2" cstate="print"/>
          <a:srcRect/>
          <a:stretch>
            <a:fillRect/>
          </a:stretch>
        </p:blipFill>
        <p:spPr bwMode="auto">
          <a:xfrm>
            <a:off x="0" y="588963"/>
            <a:ext cx="7942263" cy="4624387"/>
          </a:xfrm>
          <a:prstGeom prst="rect">
            <a:avLst/>
          </a:prstGeom>
          <a:noFill/>
          <a:ln w="9525">
            <a:noFill/>
            <a:miter lim="800000"/>
            <a:headEnd/>
            <a:tailEnd/>
          </a:ln>
        </p:spPr>
      </p:pic>
      <p:sp>
        <p:nvSpPr>
          <p:cNvPr id="6" name="Rectangle 5"/>
          <p:cNvSpPr/>
          <p:nvPr/>
        </p:nvSpPr>
        <p:spPr>
          <a:xfrm>
            <a:off x="914400" y="5210175"/>
            <a:ext cx="4572000" cy="1077913"/>
          </a:xfrm>
          <a:prstGeom prst="rect">
            <a:avLst/>
          </a:prstGeom>
          <a:ln>
            <a:solidFill>
              <a:schemeClr val="accent1">
                <a:lumMod val="75000"/>
              </a:schemeClr>
            </a:solidFill>
          </a:ln>
        </p:spPr>
        <p:txBody>
          <a:bodyPr>
            <a:spAutoFit/>
          </a:bodyPr>
          <a:lstStyle/>
          <a:p>
            <a:pPr marL="285750" indent="-285750" fontAlgn="base">
              <a:spcBef>
                <a:spcPct val="0"/>
              </a:spcBef>
              <a:spcAft>
                <a:spcPct val="0"/>
              </a:spcAft>
              <a:buFont typeface="Arial"/>
              <a:buChar char="•"/>
              <a:defRPr/>
            </a:pPr>
            <a:r>
              <a:rPr lang="en-US" sz="1600" dirty="0">
                <a:solidFill>
                  <a:srgbClr val="000000"/>
                </a:solidFill>
                <a:latin typeface="Arial" pitchFamily="34" charset="0"/>
                <a:cs typeface="Arial" pitchFamily="34" charset="0"/>
              </a:rPr>
              <a:t>Free nucleotides are </a:t>
            </a:r>
            <a:r>
              <a:rPr lang="en-US" sz="1600" dirty="0" err="1">
                <a:solidFill>
                  <a:srgbClr val="000000"/>
                </a:solidFill>
                <a:latin typeface="Arial" pitchFamily="34" charset="0"/>
                <a:cs typeface="Arial" pitchFamily="34" charset="0"/>
              </a:rPr>
              <a:t>deoxynucleoside</a:t>
            </a:r>
            <a:r>
              <a:rPr lang="en-US" sz="1600" dirty="0">
                <a:solidFill>
                  <a:srgbClr val="000000"/>
                </a:solidFill>
                <a:latin typeface="Arial" pitchFamily="34" charset="0"/>
                <a:cs typeface="Arial" pitchFamily="34" charset="0"/>
              </a:rPr>
              <a:t> </a:t>
            </a:r>
            <a:r>
              <a:rPr lang="en-US" sz="1600" b="1" dirty="0">
                <a:solidFill>
                  <a:srgbClr val="000000"/>
                </a:solidFill>
                <a:latin typeface="Arial" pitchFamily="34" charset="0"/>
                <a:cs typeface="Arial" pitchFamily="34" charset="0"/>
              </a:rPr>
              <a:t>triphosphates</a:t>
            </a:r>
            <a:endParaRPr lang="en-US" sz="1600" dirty="0">
              <a:solidFill>
                <a:srgbClr val="000000"/>
              </a:solidFill>
              <a:latin typeface="Arial" pitchFamily="34" charset="0"/>
              <a:cs typeface="Arial" pitchFamily="34" charset="0"/>
            </a:endParaRPr>
          </a:p>
          <a:p>
            <a:pPr marL="285750" indent="-285750" fontAlgn="base">
              <a:spcBef>
                <a:spcPct val="0"/>
              </a:spcBef>
              <a:spcAft>
                <a:spcPct val="0"/>
              </a:spcAft>
              <a:buFont typeface="Arial"/>
              <a:buChar char="•"/>
              <a:defRPr/>
            </a:pPr>
            <a:r>
              <a:rPr lang="en-US" sz="1600" dirty="0">
                <a:solidFill>
                  <a:srgbClr val="000000"/>
                </a:solidFill>
                <a:latin typeface="Arial" pitchFamily="34" charset="0"/>
                <a:cs typeface="Arial" pitchFamily="34" charset="0"/>
              </a:rPr>
              <a:t>The extra phosphate groups carry energy which is used for formation of covalent bonds</a:t>
            </a:r>
          </a:p>
        </p:txBody>
      </p:sp>
      <p:sp>
        <p:nvSpPr>
          <p:cNvPr id="465926" name="Rectangle 6"/>
          <p:cNvSpPr>
            <a:spLocks noChangeArrowheads="1"/>
          </p:cNvSpPr>
          <p:nvPr/>
        </p:nvSpPr>
        <p:spPr bwMode="auto">
          <a:xfrm>
            <a:off x="5656263" y="3581400"/>
            <a:ext cx="3335337" cy="2800350"/>
          </a:xfrm>
          <a:prstGeom prst="rect">
            <a:avLst/>
          </a:prstGeom>
          <a:noFill/>
          <a:ln w="9525">
            <a:solidFill>
              <a:srgbClr val="FF0000"/>
            </a:solidFill>
            <a:miter lim="800000"/>
            <a:headEnd/>
            <a:tailEnd/>
          </a:ln>
        </p:spPr>
        <p:txBody>
          <a:bodyPr>
            <a:spAutoFit/>
          </a:bodyPr>
          <a:lstStyle/>
          <a:p>
            <a:pPr marL="285750" indent="-285750" fontAlgn="base">
              <a:spcBef>
                <a:spcPct val="0"/>
              </a:spcBef>
              <a:spcAft>
                <a:spcPct val="0"/>
              </a:spcAft>
              <a:buFont typeface="Arial" pitchFamily="34" charset="0"/>
              <a:buChar char="•"/>
            </a:pPr>
            <a:r>
              <a:rPr lang="en-US" altLang="en-US" sz="1600">
                <a:solidFill>
                  <a:prstClr val="black"/>
                </a:solidFill>
                <a:latin typeface="Arial" pitchFamily="34" charset="0"/>
                <a:cs typeface="Arial" pitchFamily="34" charset="0"/>
              </a:rPr>
              <a:t>DNA polymerase always moves in a 5’ to 3’ direction</a:t>
            </a:r>
          </a:p>
          <a:p>
            <a:pPr marL="285750" indent="-285750" fontAlgn="base">
              <a:spcBef>
                <a:spcPct val="0"/>
              </a:spcBef>
              <a:spcAft>
                <a:spcPct val="0"/>
              </a:spcAft>
              <a:buFont typeface="Arial" pitchFamily="34" charset="0"/>
              <a:buChar char="•"/>
            </a:pPr>
            <a:r>
              <a:rPr lang="en-US" altLang="en-US" sz="1600">
                <a:solidFill>
                  <a:prstClr val="black"/>
                </a:solidFill>
                <a:latin typeface="Arial" pitchFamily="34" charset="0"/>
                <a:cs typeface="Arial" pitchFamily="34" charset="0"/>
              </a:rPr>
              <a:t>DNA polymerase catalyses the covalent phosphodiester bonds between sugars and phosphate groups</a:t>
            </a:r>
          </a:p>
          <a:p>
            <a:pPr marL="285750" indent="-285750" fontAlgn="base">
              <a:spcBef>
                <a:spcPct val="0"/>
              </a:spcBef>
              <a:spcAft>
                <a:spcPct val="0"/>
              </a:spcAft>
              <a:buFont typeface="Arial" pitchFamily="34" charset="0"/>
              <a:buChar char="•"/>
            </a:pPr>
            <a:r>
              <a:rPr lang="en-US" altLang="en-US" sz="1600">
                <a:solidFill>
                  <a:prstClr val="black"/>
                </a:solidFill>
                <a:latin typeface="Arial" pitchFamily="34" charset="0"/>
                <a:cs typeface="Arial" pitchFamily="34" charset="0"/>
              </a:rPr>
              <a:t>DNA Polymerase proof reads the complementary base pairing. Consequently mistakes are very infrequent occurring approx. once in every billion bases pairs</a:t>
            </a:r>
          </a:p>
        </p:txBody>
      </p:sp>
    </p:spTree>
  </p:cSld>
  <p:clrMapOvr>
    <a:masterClrMapping/>
  </p:clrMapOvr>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6946" name="Title 1"/>
          <p:cNvSpPr>
            <a:spLocks noGrp="1"/>
          </p:cNvSpPr>
          <p:nvPr>
            <p:ph type="title"/>
          </p:nvPr>
        </p:nvSpPr>
        <p:spPr>
          <a:xfrm>
            <a:off x="0" y="4763"/>
            <a:ext cx="9144000" cy="571500"/>
          </a:xfrm>
        </p:spPr>
        <p:txBody>
          <a:bodyPr/>
          <a:lstStyle/>
          <a:p>
            <a:pPr eaLnBrk="1" hangingPunct="1"/>
            <a:endParaRPr lang="en-US" altLang="en-US" sz="1600" smtClean="0">
              <a:latin typeface="Arial" pitchFamily="34" charset="0"/>
              <a:cs typeface="Arial" pitchFamily="34" charset="0"/>
            </a:endParaRPr>
          </a:p>
        </p:txBody>
      </p:sp>
      <p:pic>
        <p:nvPicPr>
          <p:cNvPr id="466948" name="Picture 3"/>
          <p:cNvPicPr>
            <a:picLocks noChangeAspect="1"/>
          </p:cNvPicPr>
          <p:nvPr/>
        </p:nvPicPr>
        <p:blipFill>
          <a:blip r:embed="rId2" cstate="print"/>
          <a:srcRect/>
          <a:stretch>
            <a:fillRect/>
          </a:stretch>
        </p:blipFill>
        <p:spPr bwMode="auto">
          <a:xfrm>
            <a:off x="287338" y="728663"/>
            <a:ext cx="6267450" cy="3581400"/>
          </a:xfrm>
          <a:prstGeom prst="rect">
            <a:avLst/>
          </a:prstGeom>
          <a:noFill/>
          <a:ln w="9525">
            <a:noFill/>
            <a:miter lim="800000"/>
            <a:headEnd/>
            <a:tailEnd/>
          </a:ln>
        </p:spPr>
      </p:pic>
      <p:sp>
        <p:nvSpPr>
          <p:cNvPr id="466949" name="Rectangle 6"/>
          <p:cNvSpPr>
            <a:spLocks noChangeArrowheads="1"/>
          </p:cNvSpPr>
          <p:nvPr/>
        </p:nvSpPr>
        <p:spPr bwMode="auto">
          <a:xfrm>
            <a:off x="5435600" y="4495800"/>
            <a:ext cx="3335338" cy="1570038"/>
          </a:xfrm>
          <a:prstGeom prst="rect">
            <a:avLst/>
          </a:prstGeom>
          <a:noFill/>
          <a:ln w="9525">
            <a:solidFill>
              <a:srgbClr val="FF0000"/>
            </a:solidFill>
            <a:miter lim="800000"/>
            <a:headEnd/>
            <a:tailEnd/>
          </a:ln>
        </p:spPr>
        <p:txBody>
          <a:bodyPr>
            <a:spAutoFit/>
          </a:bodyPr>
          <a:lstStyle/>
          <a:p>
            <a:pPr marL="285750" indent="-285750" fontAlgn="base">
              <a:spcBef>
                <a:spcPct val="0"/>
              </a:spcBef>
              <a:spcAft>
                <a:spcPct val="0"/>
              </a:spcAft>
              <a:buFont typeface="Arial" pitchFamily="34" charset="0"/>
              <a:buChar char="•"/>
            </a:pPr>
            <a:r>
              <a:rPr lang="en-US" altLang="en-US" sz="1600" b="1">
                <a:solidFill>
                  <a:prstClr val="black"/>
                </a:solidFill>
                <a:latin typeface="Arial" pitchFamily="34" charset="0"/>
                <a:cs typeface="Arial" pitchFamily="34" charset="0"/>
              </a:rPr>
              <a:t>DNA polymerase always moves in a 5’ to 3’ direction</a:t>
            </a:r>
          </a:p>
          <a:p>
            <a:pPr marL="285750" indent="-285750" fontAlgn="base">
              <a:spcBef>
                <a:spcPct val="0"/>
              </a:spcBef>
              <a:spcAft>
                <a:spcPct val="0"/>
              </a:spcAft>
              <a:buFont typeface="Arial" pitchFamily="34" charset="0"/>
              <a:buChar char="•"/>
            </a:pPr>
            <a:r>
              <a:rPr lang="en-US" altLang="en-US" sz="1600">
                <a:solidFill>
                  <a:prstClr val="black"/>
                </a:solidFill>
                <a:latin typeface="Arial" pitchFamily="34" charset="0"/>
                <a:cs typeface="Arial" pitchFamily="34" charset="0"/>
              </a:rPr>
              <a:t>DNA polymerase catalyses the covalent phosphodiester bonds between sugars and phosphate groups</a:t>
            </a:r>
          </a:p>
        </p:txBody>
      </p:sp>
    </p:spTree>
  </p:cSld>
  <p:clrMapOvr>
    <a:masterClrMapping/>
  </p:clrMapOvr>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7970" name="Picture 7"/>
          <p:cNvPicPr>
            <a:picLocks noChangeAspect="1"/>
          </p:cNvPicPr>
          <p:nvPr/>
        </p:nvPicPr>
        <p:blipFill>
          <a:blip r:embed="rId2" cstate="print"/>
          <a:srcRect/>
          <a:stretch>
            <a:fillRect/>
          </a:stretch>
        </p:blipFill>
        <p:spPr bwMode="auto">
          <a:xfrm>
            <a:off x="533400" y="2049463"/>
            <a:ext cx="8064500" cy="4000500"/>
          </a:xfrm>
          <a:prstGeom prst="rect">
            <a:avLst/>
          </a:prstGeom>
          <a:noFill/>
          <a:ln w="9525">
            <a:noFill/>
            <a:miter lim="800000"/>
            <a:headEnd/>
            <a:tailEnd/>
          </a:ln>
        </p:spPr>
      </p:pic>
      <p:sp>
        <p:nvSpPr>
          <p:cNvPr id="467971" name="Title 1"/>
          <p:cNvSpPr>
            <a:spLocks noGrp="1"/>
          </p:cNvSpPr>
          <p:nvPr>
            <p:ph type="title"/>
          </p:nvPr>
        </p:nvSpPr>
        <p:spPr>
          <a:xfrm>
            <a:off x="0" y="4763"/>
            <a:ext cx="9144000" cy="439737"/>
          </a:xfrm>
        </p:spPr>
        <p:txBody>
          <a:bodyPr/>
          <a:lstStyle/>
          <a:p>
            <a:pPr eaLnBrk="1" hangingPunct="1"/>
            <a:r>
              <a:rPr lang="en-US" altLang="en-US" sz="1600" smtClean="0">
                <a:latin typeface="Arial" pitchFamily="34" charset="0"/>
                <a:cs typeface="Arial" pitchFamily="34" charset="0"/>
              </a:rPr>
              <a:t>The replication of DNA is semi-conservative and depends on complementary base pairing.</a:t>
            </a:r>
          </a:p>
        </p:txBody>
      </p:sp>
      <p:pic>
        <p:nvPicPr>
          <p:cNvPr id="467973" name="Picture 2"/>
          <p:cNvPicPr>
            <a:picLocks noChangeAspect="1"/>
          </p:cNvPicPr>
          <p:nvPr/>
        </p:nvPicPr>
        <p:blipFill>
          <a:blip r:embed="rId3" cstate="print"/>
          <a:srcRect/>
          <a:stretch>
            <a:fillRect/>
          </a:stretch>
        </p:blipFill>
        <p:spPr bwMode="auto">
          <a:xfrm>
            <a:off x="998538" y="693738"/>
            <a:ext cx="2779712" cy="2555875"/>
          </a:xfrm>
          <a:prstGeom prst="rect">
            <a:avLst/>
          </a:prstGeom>
          <a:noFill/>
          <a:ln w="9525">
            <a:noFill/>
            <a:miter lim="800000"/>
            <a:headEnd/>
            <a:tailEnd/>
          </a:ln>
        </p:spPr>
      </p:pic>
      <p:sp>
        <p:nvSpPr>
          <p:cNvPr id="467974" name="Rectangle 4"/>
          <p:cNvSpPr>
            <a:spLocks noChangeArrowheads="1"/>
          </p:cNvSpPr>
          <p:nvPr/>
        </p:nvSpPr>
        <p:spPr bwMode="auto">
          <a:xfrm>
            <a:off x="4025900" y="693738"/>
            <a:ext cx="4572000" cy="923330"/>
          </a:xfrm>
          <a:prstGeom prst="rect">
            <a:avLst/>
          </a:prstGeom>
          <a:noFill/>
          <a:ln w="9525">
            <a:noFill/>
            <a:miter lim="800000"/>
            <a:headEnd/>
            <a:tailEnd/>
          </a:ln>
        </p:spPr>
        <p:txBody>
          <a:bodyPr>
            <a:spAutoFit/>
          </a:bodyPr>
          <a:lstStyle/>
          <a:p>
            <a:pPr fontAlgn="base">
              <a:spcBef>
                <a:spcPct val="0"/>
              </a:spcBef>
              <a:spcAft>
                <a:spcPct val="0"/>
              </a:spcAft>
            </a:pPr>
            <a:r>
              <a:rPr lang="en-US" altLang="en-US" dirty="0" smtClean="0">
                <a:solidFill>
                  <a:prstClr val="black"/>
                </a:solidFill>
                <a:latin typeface="Arial" pitchFamily="34" charset="0"/>
                <a:cs typeface="Arial" pitchFamily="34" charset="0"/>
              </a:rPr>
              <a:t>1. Each </a:t>
            </a:r>
            <a:r>
              <a:rPr lang="en-US" altLang="en-US" dirty="0">
                <a:solidFill>
                  <a:prstClr val="black"/>
                </a:solidFill>
                <a:latin typeface="Arial" pitchFamily="34" charset="0"/>
                <a:cs typeface="Arial" pitchFamily="34" charset="0"/>
              </a:rPr>
              <a:t>of the nitrogenous bases can only </a:t>
            </a:r>
            <a:r>
              <a:rPr lang="en-US" altLang="en-US" dirty="0" smtClean="0">
                <a:solidFill>
                  <a:prstClr val="black"/>
                </a:solidFill>
                <a:latin typeface="Arial" pitchFamily="34" charset="0"/>
                <a:cs typeface="Arial" pitchFamily="34" charset="0"/>
              </a:rPr>
              <a:t>pair </a:t>
            </a:r>
            <a:r>
              <a:rPr lang="en-US" altLang="en-US" dirty="0">
                <a:solidFill>
                  <a:prstClr val="black"/>
                </a:solidFill>
                <a:latin typeface="Arial" pitchFamily="34" charset="0"/>
                <a:cs typeface="Arial" pitchFamily="34" charset="0"/>
              </a:rPr>
              <a:t>with its partner (A=T and G=C) this is </a:t>
            </a:r>
            <a:r>
              <a:rPr lang="en-US" altLang="en-US" dirty="0" smtClean="0">
                <a:solidFill>
                  <a:prstClr val="black"/>
                </a:solidFill>
                <a:latin typeface="Arial" pitchFamily="34" charset="0"/>
                <a:cs typeface="Arial" pitchFamily="34" charset="0"/>
              </a:rPr>
              <a:t>called </a:t>
            </a:r>
            <a:r>
              <a:rPr lang="en-US" altLang="en-US" b="1" dirty="0">
                <a:solidFill>
                  <a:prstClr val="black"/>
                </a:solidFill>
                <a:latin typeface="Arial" pitchFamily="34" charset="0"/>
                <a:cs typeface="Arial" pitchFamily="34" charset="0"/>
              </a:rPr>
              <a:t>complementary base pairing</a:t>
            </a:r>
            <a:r>
              <a:rPr lang="en-US" altLang="en-US" dirty="0">
                <a:solidFill>
                  <a:prstClr val="black"/>
                </a:solidFill>
                <a:latin typeface="Arial" pitchFamily="34" charset="0"/>
                <a:cs typeface="Arial" pitchFamily="34" charset="0"/>
              </a:rPr>
              <a:t>.</a:t>
            </a:r>
          </a:p>
        </p:txBody>
      </p:sp>
      <p:sp>
        <p:nvSpPr>
          <p:cNvPr id="467975" name="Rectangle 5"/>
          <p:cNvSpPr>
            <a:spLocks noChangeArrowheads="1"/>
          </p:cNvSpPr>
          <p:nvPr/>
        </p:nvSpPr>
        <p:spPr bwMode="auto">
          <a:xfrm>
            <a:off x="219075" y="5165725"/>
            <a:ext cx="4429125" cy="646113"/>
          </a:xfrm>
          <a:prstGeom prst="rect">
            <a:avLst/>
          </a:prstGeom>
          <a:noFill/>
          <a:ln w="9525">
            <a:noFill/>
            <a:miter lim="800000"/>
            <a:headEnd/>
            <a:tailEnd/>
          </a:ln>
        </p:spPr>
        <p:txBody>
          <a:bodyPr wrap="square">
            <a:spAutoFit/>
          </a:bodyPr>
          <a:lstStyle/>
          <a:p>
            <a:pPr fontAlgn="base">
              <a:spcBef>
                <a:spcPct val="0"/>
              </a:spcBef>
              <a:spcAft>
                <a:spcPct val="0"/>
              </a:spcAft>
            </a:pPr>
            <a:r>
              <a:rPr lang="en-US" altLang="en-US" dirty="0" smtClean="0">
                <a:solidFill>
                  <a:prstClr val="black"/>
                </a:solidFill>
                <a:latin typeface="Arial" pitchFamily="34" charset="0"/>
                <a:cs typeface="Arial" pitchFamily="34" charset="0"/>
              </a:rPr>
              <a:t>2. The </a:t>
            </a:r>
            <a:r>
              <a:rPr lang="en-US" altLang="en-US" dirty="0">
                <a:solidFill>
                  <a:prstClr val="black"/>
                </a:solidFill>
                <a:latin typeface="Arial" pitchFamily="34" charset="0"/>
                <a:cs typeface="Arial" pitchFamily="34" charset="0"/>
              </a:rPr>
              <a:t>two new strands formed will </a:t>
            </a:r>
            <a:r>
              <a:rPr lang="en-US" altLang="en-US" dirty="0" smtClean="0">
                <a:solidFill>
                  <a:prstClr val="black"/>
                </a:solidFill>
                <a:latin typeface="Arial" pitchFamily="34" charset="0"/>
                <a:cs typeface="Arial" pitchFamily="34" charset="0"/>
              </a:rPr>
              <a:t>be identical </a:t>
            </a:r>
            <a:r>
              <a:rPr lang="en-US" altLang="en-US" dirty="0">
                <a:solidFill>
                  <a:prstClr val="black"/>
                </a:solidFill>
                <a:latin typeface="Arial" pitchFamily="34" charset="0"/>
                <a:cs typeface="Arial" pitchFamily="34" charset="0"/>
              </a:rPr>
              <a:t>to the original strand.</a:t>
            </a:r>
          </a:p>
        </p:txBody>
      </p:sp>
    </p:spTree>
  </p:cSld>
  <p:clrMapOvr>
    <a:masterClrMapping/>
  </p:clrMapOvr>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68994" name="Picture 7"/>
          <p:cNvPicPr>
            <a:picLocks noChangeAspect="1"/>
          </p:cNvPicPr>
          <p:nvPr/>
        </p:nvPicPr>
        <p:blipFill>
          <a:blip r:embed="rId2" cstate="print"/>
          <a:srcRect/>
          <a:stretch>
            <a:fillRect/>
          </a:stretch>
        </p:blipFill>
        <p:spPr bwMode="auto">
          <a:xfrm>
            <a:off x="533400" y="2049463"/>
            <a:ext cx="8064500" cy="4000500"/>
          </a:xfrm>
          <a:prstGeom prst="rect">
            <a:avLst/>
          </a:prstGeom>
          <a:noFill/>
          <a:ln w="9525">
            <a:noFill/>
            <a:miter lim="800000"/>
            <a:headEnd/>
            <a:tailEnd/>
          </a:ln>
        </p:spPr>
      </p:pic>
      <p:sp>
        <p:nvSpPr>
          <p:cNvPr id="468995" name="Title 1"/>
          <p:cNvSpPr>
            <a:spLocks noGrp="1"/>
          </p:cNvSpPr>
          <p:nvPr>
            <p:ph type="title"/>
          </p:nvPr>
        </p:nvSpPr>
        <p:spPr>
          <a:xfrm>
            <a:off x="0" y="4763"/>
            <a:ext cx="9144000" cy="439737"/>
          </a:xfrm>
        </p:spPr>
        <p:txBody>
          <a:bodyPr/>
          <a:lstStyle/>
          <a:p>
            <a:pPr eaLnBrk="1" hangingPunct="1"/>
            <a:r>
              <a:rPr lang="en-US" altLang="en-US" sz="1600" smtClean="0">
                <a:latin typeface="Arial" pitchFamily="34" charset="0"/>
                <a:cs typeface="Arial" pitchFamily="34" charset="0"/>
              </a:rPr>
              <a:t>The replication of DNA is semi-conservative and depends on complementary base pairing.</a:t>
            </a:r>
          </a:p>
        </p:txBody>
      </p:sp>
      <p:sp>
        <p:nvSpPr>
          <p:cNvPr id="468996" name="Rectangle 9"/>
          <p:cNvSpPr>
            <a:spLocks noChangeArrowheads="1"/>
          </p:cNvSpPr>
          <p:nvPr/>
        </p:nvSpPr>
        <p:spPr bwMode="auto">
          <a:xfrm>
            <a:off x="2819400" y="6611938"/>
            <a:ext cx="6324600" cy="246062"/>
          </a:xfrm>
          <a:prstGeom prst="rect">
            <a:avLst/>
          </a:prstGeom>
          <a:noFill/>
          <a:ln w="9525">
            <a:noFill/>
            <a:miter lim="800000"/>
            <a:headEnd/>
            <a:tailEnd/>
          </a:ln>
        </p:spPr>
        <p:txBody>
          <a:bodyPr>
            <a:spAutoFit/>
          </a:bodyPr>
          <a:lstStyle/>
          <a:p>
            <a:pPr algn="r" fontAlgn="base">
              <a:spcBef>
                <a:spcPct val="0"/>
              </a:spcBef>
              <a:spcAft>
                <a:spcPct val="0"/>
              </a:spcAft>
            </a:pPr>
            <a:r>
              <a:rPr lang="en-US" altLang="en-US" sz="1000">
                <a:solidFill>
                  <a:prstClr val="black"/>
                </a:solidFill>
                <a:latin typeface="Arial" pitchFamily="34" charset="0"/>
                <a:cs typeface="Arial" pitchFamily="34" charset="0"/>
                <a:hlinkClick r:id="rId3"/>
              </a:rPr>
              <a:t>https://upload.wikimedia.org/wikipedia/commons/3/33/DNA_replication_split_horizontal.svg</a:t>
            </a:r>
            <a:endParaRPr lang="en-US" altLang="en-US" sz="1000">
              <a:solidFill>
                <a:prstClr val="black"/>
              </a:solidFill>
              <a:latin typeface="Arial" pitchFamily="34" charset="0"/>
              <a:cs typeface="Arial" pitchFamily="34" charset="0"/>
            </a:endParaRPr>
          </a:p>
        </p:txBody>
      </p:sp>
      <p:sp>
        <p:nvSpPr>
          <p:cNvPr id="468997" name="Rectangle 6"/>
          <p:cNvSpPr>
            <a:spLocks noChangeArrowheads="1"/>
          </p:cNvSpPr>
          <p:nvPr/>
        </p:nvSpPr>
        <p:spPr bwMode="auto">
          <a:xfrm>
            <a:off x="533400" y="712788"/>
            <a:ext cx="7467600" cy="923330"/>
          </a:xfrm>
          <a:prstGeom prst="rect">
            <a:avLst/>
          </a:prstGeom>
          <a:noFill/>
          <a:ln w="9525">
            <a:noFill/>
            <a:miter lim="800000"/>
            <a:headEnd/>
            <a:tailEnd/>
          </a:ln>
        </p:spPr>
        <p:txBody>
          <a:bodyPr wrap="square">
            <a:spAutoFit/>
          </a:bodyPr>
          <a:lstStyle/>
          <a:p>
            <a:pPr fontAlgn="base">
              <a:spcBef>
                <a:spcPct val="0"/>
              </a:spcBef>
              <a:spcAft>
                <a:spcPct val="0"/>
              </a:spcAft>
            </a:pPr>
            <a:r>
              <a:rPr lang="en-US" altLang="en-US" dirty="0" smtClean="0">
                <a:solidFill>
                  <a:prstClr val="black"/>
                </a:solidFill>
                <a:latin typeface="Arial" pitchFamily="34" charset="0"/>
                <a:cs typeface="Arial" pitchFamily="34" charset="0"/>
              </a:rPr>
              <a:t>3. Each </a:t>
            </a:r>
            <a:r>
              <a:rPr lang="en-US" altLang="en-US" dirty="0">
                <a:solidFill>
                  <a:prstClr val="black"/>
                </a:solidFill>
                <a:latin typeface="Arial" pitchFamily="34" charset="0"/>
                <a:cs typeface="Arial" pitchFamily="34" charset="0"/>
              </a:rPr>
              <a:t>new strand contains one original and one new </a:t>
            </a:r>
            <a:r>
              <a:rPr lang="en-US" altLang="en-US" dirty="0" smtClean="0">
                <a:solidFill>
                  <a:prstClr val="black"/>
                </a:solidFill>
                <a:latin typeface="Arial" pitchFamily="34" charset="0"/>
                <a:cs typeface="Arial" pitchFamily="34" charset="0"/>
              </a:rPr>
              <a:t>strand</a:t>
            </a:r>
            <a:r>
              <a:rPr lang="en-US" altLang="en-US" dirty="0">
                <a:solidFill>
                  <a:prstClr val="black"/>
                </a:solidFill>
                <a:latin typeface="Arial" pitchFamily="34" charset="0"/>
                <a:cs typeface="Arial" pitchFamily="34" charset="0"/>
              </a:rPr>
              <a:t>, therefore DNA Replication is said to be a </a:t>
            </a:r>
            <a:r>
              <a:rPr lang="en-US" altLang="en-US" b="1" dirty="0" smtClean="0">
                <a:solidFill>
                  <a:prstClr val="black"/>
                </a:solidFill>
                <a:latin typeface="Arial" pitchFamily="34" charset="0"/>
                <a:cs typeface="Arial" pitchFamily="34" charset="0"/>
              </a:rPr>
              <a:t>Semi-Conservative</a:t>
            </a:r>
            <a:r>
              <a:rPr lang="en-US" altLang="en-US" dirty="0" smtClean="0">
                <a:solidFill>
                  <a:prstClr val="black"/>
                </a:solidFill>
                <a:latin typeface="Arial" pitchFamily="34" charset="0"/>
                <a:cs typeface="Arial" pitchFamily="34" charset="0"/>
              </a:rPr>
              <a:t> </a:t>
            </a:r>
            <a:r>
              <a:rPr lang="en-US" altLang="en-US" dirty="0">
                <a:solidFill>
                  <a:prstClr val="black"/>
                </a:solidFill>
                <a:latin typeface="Arial" pitchFamily="34" charset="0"/>
                <a:cs typeface="Arial" pitchFamily="34" charset="0"/>
              </a:rPr>
              <a:t>Process.</a:t>
            </a:r>
          </a:p>
          <a:p>
            <a:pPr fontAlgn="base">
              <a:spcBef>
                <a:spcPct val="0"/>
              </a:spcBef>
              <a:spcAft>
                <a:spcPct val="0"/>
              </a:spcAft>
            </a:pPr>
            <a:endParaRPr lang="en-US" altLang="en-US" dirty="0">
              <a:solidFill>
                <a:prstClr val="black"/>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0018" name="Title 1"/>
          <p:cNvSpPr>
            <a:spLocks noGrp="1"/>
          </p:cNvSpPr>
          <p:nvPr>
            <p:ph type="title"/>
          </p:nvPr>
        </p:nvSpPr>
        <p:spPr>
          <a:xfrm>
            <a:off x="0" y="4763"/>
            <a:ext cx="9144000" cy="587375"/>
          </a:xfrm>
        </p:spPr>
        <p:txBody>
          <a:bodyPr/>
          <a:lstStyle/>
          <a:p>
            <a:pPr eaLnBrk="1" hangingPunct="1"/>
            <a:r>
              <a:rPr lang="en-US" altLang="en-US" sz="1600" smtClean="0">
                <a:latin typeface="Arial" pitchFamily="34" charset="0"/>
                <a:cs typeface="Arial" pitchFamily="34" charset="0"/>
              </a:rPr>
              <a:t>Analysis of Meselson and Stahl’s results to obtain support for the theory of semi-conservative replication of DNA.</a:t>
            </a:r>
          </a:p>
        </p:txBody>
      </p:sp>
      <p:sp>
        <p:nvSpPr>
          <p:cNvPr id="470019" name="TextBox 11"/>
          <p:cNvSpPr txBox="1">
            <a:spLocks noChangeArrowheads="1"/>
          </p:cNvSpPr>
          <p:nvPr/>
        </p:nvSpPr>
        <p:spPr bwMode="auto">
          <a:xfrm>
            <a:off x="5487988" y="5118100"/>
            <a:ext cx="3429000" cy="1200150"/>
          </a:xfrm>
          <a:prstGeom prst="rect">
            <a:avLst/>
          </a:prstGeom>
          <a:noFill/>
          <a:ln w="9525">
            <a:solidFill>
              <a:srgbClr val="000000"/>
            </a:solidFill>
            <a:miter lim="800000"/>
            <a:headEnd/>
            <a:tailEnd/>
          </a:ln>
        </p:spPr>
        <p:txBody>
          <a:bodyPr>
            <a:spAutoFit/>
          </a:bodyPr>
          <a:lstStyle/>
          <a:p>
            <a:pPr fontAlgn="base">
              <a:spcBef>
                <a:spcPct val="0"/>
              </a:spcBef>
              <a:spcAft>
                <a:spcPct val="0"/>
              </a:spcAft>
            </a:pPr>
            <a:r>
              <a:rPr lang="en-US" altLang="en-US">
                <a:solidFill>
                  <a:prstClr val="black"/>
                </a:solidFill>
                <a:latin typeface="Calibri" pitchFamily="34" charset="0"/>
                <a:ea typeface="Calibri" pitchFamily="34" charset="0"/>
                <a:cs typeface="Calibri" pitchFamily="34" charset="0"/>
              </a:rPr>
              <a:t>Learn about Meselson and Stahl’s work with DNA to discover the mechanism of semi-conservative replication </a:t>
            </a:r>
          </a:p>
        </p:txBody>
      </p:sp>
      <p:grpSp>
        <p:nvGrpSpPr>
          <p:cNvPr id="2" name="Group 13"/>
          <p:cNvGrpSpPr>
            <a:grpSpLocks/>
          </p:cNvGrpSpPr>
          <p:nvPr/>
        </p:nvGrpSpPr>
        <p:grpSpPr bwMode="auto">
          <a:xfrm>
            <a:off x="5716588" y="701675"/>
            <a:ext cx="3311525" cy="4027488"/>
            <a:chOff x="254904" y="1473199"/>
            <a:chExt cx="3312821" cy="4026819"/>
          </a:xfrm>
        </p:grpSpPr>
        <p:pic>
          <p:nvPicPr>
            <p:cNvPr id="470023" name="Picture 10">
              <a:hlinkClick r:id="rId2"/>
            </p:cNvPr>
            <p:cNvPicPr>
              <a:picLocks noChangeAspect="1"/>
            </p:cNvPicPr>
            <p:nvPr/>
          </p:nvPicPr>
          <p:blipFill>
            <a:blip r:embed="rId3" cstate="print"/>
            <a:srcRect/>
            <a:stretch>
              <a:fillRect/>
            </a:stretch>
          </p:blipFill>
          <p:spPr bwMode="auto">
            <a:xfrm>
              <a:off x="254904" y="1473199"/>
              <a:ext cx="3312821" cy="3318933"/>
            </a:xfrm>
            <a:prstGeom prst="rect">
              <a:avLst/>
            </a:prstGeom>
            <a:noFill/>
            <a:ln w="9525">
              <a:noFill/>
              <a:miter lim="800000"/>
              <a:headEnd/>
              <a:tailEnd/>
            </a:ln>
          </p:spPr>
        </p:pic>
        <p:sp>
          <p:nvSpPr>
            <p:cNvPr id="470024" name="Rectangle 12"/>
            <p:cNvSpPr>
              <a:spLocks noChangeArrowheads="1"/>
            </p:cNvSpPr>
            <p:nvPr/>
          </p:nvSpPr>
          <p:spPr bwMode="auto">
            <a:xfrm>
              <a:off x="254904" y="4792132"/>
              <a:ext cx="3312821" cy="707886"/>
            </a:xfrm>
            <a:prstGeom prst="rect">
              <a:avLst/>
            </a:prstGeom>
            <a:noFill/>
            <a:ln w="9525">
              <a:noFill/>
              <a:miter lim="800000"/>
              <a:headEnd/>
              <a:tailEnd/>
            </a:ln>
          </p:spPr>
          <p:txBody>
            <a:bodyPr>
              <a:spAutoFit/>
            </a:bodyPr>
            <a:lstStyle/>
            <a:p>
              <a:pPr fontAlgn="base">
                <a:spcBef>
                  <a:spcPct val="0"/>
                </a:spcBef>
                <a:spcAft>
                  <a:spcPct val="0"/>
                </a:spcAft>
              </a:pPr>
              <a:r>
                <a:rPr lang="en-US" altLang="en-US" sz="1000">
                  <a:solidFill>
                    <a:prstClr val="black"/>
                  </a:solidFill>
                  <a:latin typeface="Arial" pitchFamily="34" charset="0"/>
                  <a:cs typeface="Arial" pitchFamily="34" charset="0"/>
                  <a:hlinkClick r:id="rId2"/>
                </a:rPr>
                <a:t>http://highered.mheducation.com/olcweb/cgi/pluginpop.cgi?it=swf::535::535::/sites/dl/free/0072437316/120076/bio22.swf::Meselson%20and%20Stahl%20Experiment</a:t>
              </a:r>
              <a:endParaRPr lang="en-US" altLang="en-US" sz="1000">
                <a:solidFill>
                  <a:prstClr val="black"/>
                </a:solidFill>
                <a:latin typeface="Arial" pitchFamily="34" charset="0"/>
                <a:cs typeface="Arial" pitchFamily="34" charset="0"/>
              </a:endParaRPr>
            </a:p>
          </p:txBody>
        </p:sp>
      </p:grpSp>
      <p:pic>
        <p:nvPicPr>
          <p:cNvPr id="470021" name="Picture 18"/>
          <p:cNvPicPr>
            <a:picLocks noChangeAspect="1"/>
          </p:cNvPicPr>
          <p:nvPr/>
        </p:nvPicPr>
        <p:blipFill>
          <a:blip r:embed="rId4" cstate="print"/>
          <a:srcRect/>
          <a:stretch>
            <a:fillRect/>
          </a:stretch>
        </p:blipFill>
        <p:spPr bwMode="auto">
          <a:xfrm>
            <a:off x="26988" y="592138"/>
            <a:ext cx="5461000" cy="6265862"/>
          </a:xfrm>
          <a:prstGeom prst="rect">
            <a:avLst/>
          </a:prstGeom>
          <a:noFill/>
          <a:ln w="9525">
            <a:noFill/>
            <a:miter lim="800000"/>
            <a:headEnd/>
            <a:tailEnd/>
          </a:ln>
        </p:spPr>
      </p:pic>
      <p:sp>
        <p:nvSpPr>
          <p:cNvPr id="470022" name="Rectangle 19"/>
          <p:cNvSpPr>
            <a:spLocks noChangeArrowheads="1"/>
          </p:cNvSpPr>
          <p:nvPr/>
        </p:nvSpPr>
        <p:spPr bwMode="auto">
          <a:xfrm>
            <a:off x="3378200" y="6611938"/>
            <a:ext cx="5765800" cy="246062"/>
          </a:xfrm>
          <a:prstGeom prst="rect">
            <a:avLst/>
          </a:prstGeom>
          <a:noFill/>
          <a:ln w="9525">
            <a:noFill/>
            <a:miter lim="800000"/>
            <a:headEnd/>
            <a:tailEnd/>
          </a:ln>
        </p:spPr>
        <p:txBody>
          <a:bodyPr>
            <a:spAutoFit/>
          </a:bodyPr>
          <a:lstStyle/>
          <a:p>
            <a:pPr algn="r" fontAlgn="base">
              <a:spcBef>
                <a:spcPct val="0"/>
              </a:spcBef>
              <a:spcAft>
                <a:spcPct val="0"/>
              </a:spcAft>
            </a:pPr>
            <a:r>
              <a:rPr lang="en-US" altLang="en-US" sz="1000">
                <a:solidFill>
                  <a:prstClr val="black"/>
                </a:solidFill>
                <a:latin typeface="Arial" pitchFamily="34" charset="0"/>
                <a:cs typeface="Arial" pitchFamily="34" charset="0"/>
                <a:hlinkClick r:id="rId5"/>
              </a:rPr>
              <a:t>http://www.nature.com/scitable/topicpage/Semi-Conservative-DNA-Replication-Meselson-and-Stahl-421#</a:t>
            </a:r>
            <a:endParaRPr lang="en-US" altLang="en-US" sz="1000">
              <a:solidFill>
                <a:prstClr val="black"/>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3"/>
          <p:cNvSpPr>
            <a:spLocks noGrp="1" noChangeArrowheads="1"/>
          </p:cNvSpPr>
          <p:nvPr>
            <p:ph idx="1"/>
          </p:nvPr>
        </p:nvSpPr>
        <p:spPr>
          <a:xfrm>
            <a:off x="228600" y="457200"/>
            <a:ext cx="8229600" cy="6019800"/>
          </a:xfrm>
        </p:spPr>
        <p:txBody>
          <a:bodyPr rtlCol="0">
            <a:normAutofit lnSpcReduction="10000"/>
          </a:bodyPr>
          <a:lstStyle/>
          <a:p>
            <a:pPr marL="381000" indent="-381000" algn="just" eaLnBrk="1" fontAlgn="auto" hangingPunct="1">
              <a:lnSpc>
                <a:spcPct val="80000"/>
              </a:lnSpc>
              <a:spcAft>
                <a:spcPts val="0"/>
              </a:spcAft>
              <a:buFontTx/>
              <a:buAutoNum type="arabicPeriod"/>
              <a:defRPr/>
            </a:pPr>
            <a:r>
              <a:rPr lang="en-US" altLang="en-US" sz="2000">
                <a:solidFill>
                  <a:schemeClr val="tx1">
                    <a:lumMod val="75000"/>
                    <a:lumOff val="25000"/>
                  </a:schemeClr>
                </a:solidFill>
              </a:rPr>
              <a:t>Energy is stored in the form of lipid. But energy is consumed mostly in the form of carbohydrate. Therefore, mechanism for the conversion of carbohydrate to fat is required.</a:t>
            </a:r>
          </a:p>
          <a:p>
            <a:pPr marL="381000" indent="-381000" algn="just" eaLnBrk="1" fontAlgn="auto" hangingPunct="1">
              <a:lnSpc>
                <a:spcPct val="80000"/>
              </a:lnSpc>
              <a:spcAft>
                <a:spcPts val="0"/>
              </a:spcAft>
              <a:buFontTx/>
              <a:buAutoNum type="arabicPeriod"/>
              <a:defRPr/>
            </a:pPr>
            <a:endParaRPr lang="en-US" altLang="en-US" sz="2000">
              <a:solidFill>
                <a:schemeClr val="tx1">
                  <a:lumMod val="75000"/>
                  <a:lumOff val="25000"/>
                </a:schemeClr>
              </a:solidFill>
            </a:endParaRPr>
          </a:p>
          <a:p>
            <a:pPr marL="381000" indent="-381000" algn="just" eaLnBrk="1" fontAlgn="auto" hangingPunct="1">
              <a:lnSpc>
                <a:spcPct val="80000"/>
              </a:lnSpc>
              <a:spcAft>
                <a:spcPts val="0"/>
              </a:spcAft>
              <a:buFontTx/>
              <a:buNone/>
              <a:defRPr/>
            </a:pPr>
            <a:r>
              <a:rPr lang="en-US" altLang="en-US" sz="2000">
                <a:solidFill>
                  <a:schemeClr val="tx1">
                    <a:lumMod val="75000"/>
                    <a:lumOff val="25000"/>
                  </a:schemeClr>
                </a:solidFill>
              </a:rPr>
              <a:t>2. Fatty acid synthase a multi enzyme complex is responsible for the formation of fatty acids.</a:t>
            </a:r>
          </a:p>
          <a:p>
            <a:pPr marL="381000" indent="-381000" algn="just" eaLnBrk="1" fontAlgn="auto" hangingPunct="1">
              <a:lnSpc>
                <a:spcPct val="80000"/>
              </a:lnSpc>
              <a:spcAft>
                <a:spcPts val="0"/>
              </a:spcAft>
              <a:buFontTx/>
              <a:buNone/>
              <a:defRPr/>
            </a:pPr>
            <a:endParaRPr lang="en-US" altLang="en-US" sz="2000">
              <a:solidFill>
                <a:schemeClr val="tx1">
                  <a:lumMod val="75000"/>
                  <a:lumOff val="25000"/>
                </a:schemeClr>
              </a:solidFill>
            </a:endParaRPr>
          </a:p>
          <a:p>
            <a:pPr marL="381000" indent="-381000" algn="just" eaLnBrk="1" fontAlgn="auto" hangingPunct="1">
              <a:lnSpc>
                <a:spcPct val="80000"/>
              </a:lnSpc>
              <a:spcAft>
                <a:spcPts val="0"/>
              </a:spcAft>
              <a:buFontTx/>
              <a:buNone/>
              <a:defRPr/>
            </a:pPr>
            <a:r>
              <a:rPr lang="en-US" altLang="en-US" sz="2000">
                <a:solidFill>
                  <a:schemeClr val="tx1">
                    <a:lumMod val="75000"/>
                    <a:lumOff val="25000"/>
                  </a:schemeClr>
                </a:solidFill>
              </a:rPr>
              <a:t>3. acetyl-CoA derived from pyruvate is substrate for this complex and palmitate is end product.</a:t>
            </a:r>
          </a:p>
          <a:p>
            <a:pPr marL="381000" indent="-381000" algn="just" eaLnBrk="1" fontAlgn="auto" hangingPunct="1">
              <a:lnSpc>
                <a:spcPct val="80000"/>
              </a:lnSpc>
              <a:spcAft>
                <a:spcPts val="0"/>
              </a:spcAft>
              <a:buFontTx/>
              <a:buNone/>
              <a:defRPr/>
            </a:pPr>
            <a:endParaRPr lang="en-US" altLang="en-US" sz="2000">
              <a:solidFill>
                <a:schemeClr val="tx1">
                  <a:lumMod val="75000"/>
                  <a:lumOff val="25000"/>
                </a:schemeClr>
              </a:solidFill>
            </a:endParaRPr>
          </a:p>
          <a:p>
            <a:pPr marL="381000" indent="-381000" algn="just" eaLnBrk="1" fontAlgn="auto" hangingPunct="1">
              <a:lnSpc>
                <a:spcPct val="80000"/>
              </a:lnSpc>
              <a:spcAft>
                <a:spcPts val="0"/>
              </a:spcAft>
              <a:buFontTx/>
              <a:buNone/>
              <a:defRPr/>
            </a:pPr>
            <a:r>
              <a:rPr lang="en-US" altLang="en-US" sz="2000">
                <a:solidFill>
                  <a:schemeClr val="tx1">
                    <a:lumMod val="75000"/>
                    <a:lumOff val="25000"/>
                  </a:schemeClr>
                </a:solidFill>
              </a:rPr>
              <a:t>4. Fatty acids are formed by the condensation of two carbon units.</a:t>
            </a:r>
          </a:p>
          <a:p>
            <a:pPr marL="381000" indent="-381000" algn="just" eaLnBrk="1" fontAlgn="auto" hangingPunct="1">
              <a:lnSpc>
                <a:spcPct val="80000"/>
              </a:lnSpc>
              <a:spcAft>
                <a:spcPts val="0"/>
              </a:spcAft>
              <a:buFontTx/>
              <a:buNone/>
              <a:defRPr/>
            </a:pPr>
            <a:endParaRPr lang="en-US" altLang="en-US" sz="2000">
              <a:solidFill>
                <a:schemeClr val="tx1">
                  <a:lumMod val="75000"/>
                  <a:lumOff val="25000"/>
                </a:schemeClr>
              </a:solidFill>
            </a:endParaRPr>
          </a:p>
          <a:p>
            <a:pPr marL="381000" indent="-381000" algn="just" eaLnBrk="1" fontAlgn="auto" hangingPunct="1">
              <a:lnSpc>
                <a:spcPct val="80000"/>
              </a:lnSpc>
              <a:spcAft>
                <a:spcPts val="0"/>
              </a:spcAft>
              <a:buFontTx/>
              <a:buNone/>
              <a:defRPr/>
            </a:pPr>
            <a:r>
              <a:rPr lang="en-US" altLang="en-US" sz="2000">
                <a:solidFill>
                  <a:schemeClr val="tx1">
                    <a:lumMod val="75000"/>
                    <a:lumOff val="25000"/>
                  </a:schemeClr>
                </a:solidFill>
              </a:rPr>
              <a:t>5. Existence of two separate sets of enzymes for synthesis and degradation of fatty acids allows reciprocal regulation and prevents simultaneous operation of these pathways</a:t>
            </a:r>
          </a:p>
          <a:p>
            <a:pPr marL="381000" indent="-381000" algn="just" eaLnBrk="1" fontAlgn="auto" hangingPunct="1">
              <a:lnSpc>
                <a:spcPct val="80000"/>
              </a:lnSpc>
              <a:spcAft>
                <a:spcPts val="0"/>
              </a:spcAft>
              <a:buFontTx/>
              <a:buNone/>
              <a:defRPr/>
            </a:pPr>
            <a:endParaRPr lang="en-US" altLang="en-US" sz="2000">
              <a:solidFill>
                <a:schemeClr val="tx1">
                  <a:lumMod val="75000"/>
                  <a:lumOff val="25000"/>
                </a:schemeClr>
              </a:solidFill>
            </a:endParaRPr>
          </a:p>
          <a:p>
            <a:pPr marL="381000" indent="-381000" algn="just" eaLnBrk="1" fontAlgn="auto" hangingPunct="1">
              <a:lnSpc>
                <a:spcPct val="80000"/>
              </a:lnSpc>
              <a:spcAft>
                <a:spcPts val="0"/>
              </a:spcAft>
              <a:buFontTx/>
              <a:buNone/>
              <a:defRPr/>
            </a:pPr>
            <a:r>
              <a:rPr lang="en-US" altLang="en-US" sz="2000">
                <a:solidFill>
                  <a:schemeClr val="tx1">
                    <a:lumMod val="75000"/>
                    <a:lumOff val="25000"/>
                  </a:schemeClr>
                </a:solidFill>
              </a:rPr>
              <a:t>6. NADPH required for the formation</a:t>
            </a:r>
          </a:p>
          <a:p>
            <a:pPr marL="381000" indent="-381000" algn="just" eaLnBrk="1" fontAlgn="auto" hangingPunct="1">
              <a:lnSpc>
                <a:spcPct val="80000"/>
              </a:lnSpc>
              <a:spcAft>
                <a:spcPts val="0"/>
              </a:spcAft>
              <a:buFontTx/>
              <a:buNone/>
              <a:defRPr/>
            </a:pPr>
            <a:endParaRPr lang="en-US" altLang="en-US" sz="2000">
              <a:solidFill>
                <a:schemeClr val="tx1">
                  <a:lumMod val="75000"/>
                  <a:lumOff val="25000"/>
                </a:schemeClr>
              </a:solidFill>
            </a:endParaRPr>
          </a:p>
          <a:p>
            <a:pPr marL="381000" indent="-381000" algn="just" eaLnBrk="1" fontAlgn="auto" hangingPunct="1">
              <a:lnSpc>
                <a:spcPct val="80000"/>
              </a:lnSpc>
              <a:spcAft>
                <a:spcPts val="0"/>
              </a:spcAft>
              <a:buFontTx/>
              <a:buNone/>
              <a:defRPr/>
            </a:pPr>
            <a:r>
              <a:rPr lang="en-US" altLang="en-US" sz="2000">
                <a:solidFill>
                  <a:schemeClr val="tx1">
                    <a:lumMod val="75000"/>
                    <a:lumOff val="25000"/>
                  </a:schemeClr>
                </a:solidFill>
              </a:rPr>
              <a:t>7. Fatty acid synthesis occurs in the cytosol of liver, kidneys, brain, lung, adipose tissue and mammary gland</a:t>
            </a:r>
          </a:p>
        </p:txBody>
      </p:sp>
    </p:spTree>
  </p:cSld>
  <p:clrMapOvr>
    <a:masterClrMapping/>
  </p:clrMapOvr>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1042" name="Title 1"/>
          <p:cNvSpPr>
            <a:spLocks noGrp="1"/>
          </p:cNvSpPr>
          <p:nvPr>
            <p:ph type="title"/>
          </p:nvPr>
        </p:nvSpPr>
        <p:spPr>
          <a:xfrm>
            <a:off x="0" y="4763"/>
            <a:ext cx="9144000" cy="782637"/>
          </a:xfrm>
        </p:spPr>
        <p:txBody>
          <a:bodyPr/>
          <a:lstStyle/>
          <a:p>
            <a:pPr eaLnBrk="1" hangingPunct="1"/>
            <a:endParaRPr lang="en-US" altLang="en-US" sz="1600" smtClean="0">
              <a:latin typeface="Arial" pitchFamily="34" charset="0"/>
              <a:cs typeface="Arial" pitchFamily="34" charset="0"/>
            </a:endParaRPr>
          </a:p>
        </p:txBody>
      </p:sp>
      <p:pic>
        <p:nvPicPr>
          <p:cNvPr id="471043" name="Picture 2"/>
          <p:cNvPicPr>
            <a:picLocks noChangeAspect="1"/>
          </p:cNvPicPr>
          <p:nvPr/>
        </p:nvPicPr>
        <p:blipFill>
          <a:blip r:embed="rId2" cstate="print"/>
          <a:srcRect/>
          <a:stretch>
            <a:fillRect/>
          </a:stretch>
        </p:blipFill>
        <p:spPr bwMode="auto">
          <a:xfrm>
            <a:off x="571500" y="850900"/>
            <a:ext cx="7491413" cy="5994400"/>
          </a:xfrm>
          <a:prstGeom prst="rect">
            <a:avLst/>
          </a:prstGeom>
          <a:noFill/>
          <a:ln w="9525">
            <a:noFill/>
            <a:miter lim="800000"/>
            <a:headEnd/>
            <a:tailEnd/>
          </a:ln>
        </p:spPr>
      </p:pic>
      <p:sp>
        <p:nvSpPr>
          <p:cNvPr id="471044" name="Rectangle 3"/>
          <p:cNvSpPr>
            <a:spLocks noChangeArrowheads="1"/>
          </p:cNvSpPr>
          <p:nvPr/>
        </p:nvSpPr>
        <p:spPr bwMode="auto">
          <a:xfrm>
            <a:off x="4572000" y="6611938"/>
            <a:ext cx="4572000" cy="246062"/>
          </a:xfrm>
          <a:prstGeom prst="rect">
            <a:avLst/>
          </a:prstGeom>
          <a:noFill/>
          <a:ln w="9525">
            <a:noFill/>
            <a:miter lim="800000"/>
            <a:headEnd/>
            <a:tailEnd/>
          </a:ln>
        </p:spPr>
        <p:txBody>
          <a:bodyPr>
            <a:spAutoFit/>
          </a:bodyPr>
          <a:lstStyle/>
          <a:p>
            <a:pPr algn="r" fontAlgn="base">
              <a:spcBef>
                <a:spcPct val="0"/>
              </a:spcBef>
              <a:spcAft>
                <a:spcPct val="0"/>
              </a:spcAft>
            </a:pPr>
            <a:r>
              <a:rPr lang="en-US" altLang="en-US" sz="1000">
                <a:solidFill>
                  <a:prstClr val="black"/>
                </a:solidFill>
                <a:latin typeface="Arial" pitchFamily="34" charset="0"/>
                <a:cs typeface="Arial" pitchFamily="34" charset="0"/>
                <a:hlinkClick r:id="rId3"/>
              </a:rPr>
              <a:t>http://learn.genetics.utah.edu/content/molecules/transcribe/</a:t>
            </a:r>
            <a:endParaRPr lang="en-US" altLang="en-US" sz="1000">
              <a:solidFill>
                <a:prstClr val="black"/>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2066" name="Picture 7"/>
          <p:cNvPicPr>
            <a:picLocks noChangeAspect="1"/>
          </p:cNvPicPr>
          <p:nvPr/>
        </p:nvPicPr>
        <p:blipFill>
          <a:blip r:embed="rId2" cstate="print"/>
          <a:srcRect/>
          <a:stretch>
            <a:fillRect/>
          </a:stretch>
        </p:blipFill>
        <p:spPr bwMode="auto">
          <a:xfrm>
            <a:off x="504825" y="1374775"/>
            <a:ext cx="7927975" cy="2806700"/>
          </a:xfrm>
          <a:prstGeom prst="rect">
            <a:avLst/>
          </a:prstGeom>
          <a:noFill/>
          <a:ln w="9525">
            <a:noFill/>
            <a:miter lim="800000"/>
            <a:headEnd/>
            <a:tailEnd/>
          </a:ln>
        </p:spPr>
      </p:pic>
      <p:sp>
        <p:nvSpPr>
          <p:cNvPr id="472067" name="Title 1"/>
          <p:cNvSpPr>
            <a:spLocks noGrp="1"/>
          </p:cNvSpPr>
          <p:nvPr>
            <p:ph type="title"/>
          </p:nvPr>
        </p:nvSpPr>
        <p:spPr>
          <a:xfrm>
            <a:off x="0" y="4763"/>
            <a:ext cx="9144000" cy="622300"/>
          </a:xfrm>
        </p:spPr>
        <p:txBody>
          <a:bodyPr/>
          <a:lstStyle/>
          <a:p>
            <a:pPr eaLnBrk="1" hangingPunct="1"/>
            <a:r>
              <a:rPr lang="en-US" altLang="en-US" sz="1600" smtClean="0">
                <a:latin typeface="Arial" pitchFamily="34" charset="0"/>
                <a:cs typeface="Arial" pitchFamily="34" charset="0"/>
              </a:rPr>
              <a:t>Transcription is the synthesis of mRNA copied from the DNA base sequences by RNA polymerase.</a:t>
            </a:r>
          </a:p>
        </p:txBody>
      </p:sp>
      <p:sp>
        <p:nvSpPr>
          <p:cNvPr id="5" name="Rectangle 4"/>
          <p:cNvSpPr/>
          <p:nvPr/>
        </p:nvSpPr>
        <p:spPr>
          <a:xfrm>
            <a:off x="504825" y="4430713"/>
            <a:ext cx="7927975" cy="1570037"/>
          </a:xfrm>
          <a:prstGeom prst="rect">
            <a:avLst/>
          </a:prstGeom>
        </p:spPr>
        <p:txBody>
          <a:bodyPr>
            <a:spAutoFit/>
          </a:bodyPr>
          <a:lstStyle/>
          <a:p>
            <a:pPr fontAlgn="base">
              <a:spcBef>
                <a:spcPct val="0"/>
              </a:spcBef>
              <a:spcAft>
                <a:spcPct val="0"/>
              </a:spcAft>
              <a:defRPr/>
            </a:pPr>
            <a:r>
              <a:rPr lang="en-US" sz="1600" dirty="0">
                <a:solidFill>
                  <a:prstClr val="black"/>
                </a:solidFill>
                <a:latin typeface="Arial" pitchFamily="34" charset="0"/>
                <a:cs typeface="Arial" pitchFamily="34" charset="0"/>
              </a:rPr>
              <a:t>Three main types of RNA are predominantly </a:t>
            </a:r>
            <a:r>
              <a:rPr lang="en-US" sz="1600" dirty="0" err="1">
                <a:solidFill>
                  <a:prstClr val="black"/>
                </a:solidFill>
                <a:latin typeface="Arial" pitchFamily="34" charset="0"/>
                <a:cs typeface="Arial" pitchFamily="34" charset="0"/>
              </a:rPr>
              <a:t>synthesised</a:t>
            </a:r>
            <a:r>
              <a:rPr lang="en-US" sz="1600" dirty="0">
                <a:solidFill>
                  <a:prstClr val="black"/>
                </a:solidFill>
                <a:latin typeface="Arial" pitchFamily="34" charset="0"/>
                <a:cs typeface="Arial" pitchFamily="34" charset="0"/>
              </a:rPr>
              <a:t>:</a:t>
            </a:r>
          </a:p>
          <a:p>
            <a:pPr marL="285750" indent="-285750" fontAlgn="base">
              <a:spcBef>
                <a:spcPct val="0"/>
              </a:spcBef>
              <a:spcAft>
                <a:spcPct val="0"/>
              </a:spcAft>
              <a:buFont typeface="Arial"/>
              <a:buChar char="•"/>
              <a:defRPr/>
            </a:pPr>
            <a:r>
              <a:rPr lang="en-US" sz="1600" b="1" dirty="0">
                <a:solidFill>
                  <a:prstClr val="black"/>
                </a:solidFill>
                <a:latin typeface="Arial" pitchFamily="34" charset="0"/>
                <a:cs typeface="Arial" pitchFamily="34" charset="0"/>
              </a:rPr>
              <a:t>Messenger RNA (mRNA):  A transcript copy of a gene used to encode a polypeptide</a:t>
            </a:r>
          </a:p>
          <a:p>
            <a:pPr marL="285750" indent="-285750" fontAlgn="base">
              <a:spcBef>
                <a:spcPct val="0"/>
              </a:spcBef>
              <a:spcAft>
                <a:spcPct val="0"/>
              </a:spcAft>
              <a:buFont typeface="Arial"/>
              <a:buChar char="•"/>
              <a:defRPr/>
            </a:pPr>
            <a:r>
              <a:rPr lang="en-US" sz="1600" dirty="0">
                <a:solidFill>
                  <a:prstClr val="black"/>
                </a:solidFill>
                <a:latin typeface="Arial" pitchFamily="34" charset="0"/>
                <a:cs typeface="Arial" pitchFamily="34" charset="0"/>
              </a:rPr>
              <a:t>Transfer RNA (</a:t>
            </a:r>
            <a:r>
              <a:rPr lang="en-US" sz="1600" dirty="0" err="1">
                <a:solidFill>
                  <a:prstClr val="black"/>
                </a:solidFill>
                <a:latin typeface="Arial" pitchFamily="34" charset="0"/>
                <a:cs typeface="Arial" pitchFamily="34" charset="0"/>
              </a:rPr>
              <a:t>tRNA</a:t>
            </a:r>
            <a:r>
              <a:rPr lang="en-US" sz="1600" dirty="0">
                <a:solidFill>
                  <a:prstClr val="black"/>
                </a:solidFill>
                <a:latin typeface="Arial" pitchFamily="34" charset="0"/>
                <a:cs typeface="Arial" pitchFamily="34" charset="0"/>
              </a:rPr>
              <a:t>):  A clover leaf shaped sequence that carries an amino acid</a:t>
            </a:r>
          </a:p>
          <a:p>
            <a:pPr marL="285750" indent="-285750" fontAlgn="base">
              <a:spcBef>
                <a:spcPct val="0"/>
              </a:spcBef>
              <a:spcAft>
                <a:spcPct val="0"/>
              </a:spcAft>
              <a:buFont typeface="Arial"/>
              <a:buChar char="•"/>
              <a:defRPr/>
            </a:pPr>
            <a:r>
              <a:rPr lang="en-US" sz="1600" dirty="0">
                <a:solidFill>
                  <a:prstClr val="black"/>
                </a:solidFill>
                <a:latin typeface="Arial" pitchFamily="34" charset="0"/>
                <a:cs typeface="Arial" pitchFamily="34" charset="0"/>
              </a:rPr>
              <a:t>Ribosomal RNA (</a:t>
            </a:r>
            <a:r>
              <a:rPr lang="en-US" sz="1600" dirty="0" err="1">
                <a:solidFill>
                  <a:prstClr val="black"/>
                </a:solidFill>
                <a:latin typeface="Arial" pitchFamily="34" charset="0"/>
                <a:cs typeface="Arial" pitchFamily="34" charset="0"/>
              </a:rPr>
              <a:t>rRNA</a:t>
            </a:r>
            <a:r>
              <a:rPr lang="en-US" sz="1600" dirty="0">
                <a:solidFill>
                  <a:prstClr val="black"/>
                </a:solidFill>
                <a:latin typeface="Arial" pitchFamily="34" charset="0"/>
                <a:cs typeface="Arial" pitchFamily="34" charset="0"/>
              </a:rPr>
              <a:t>):  A primary component of ribosomes</a:t>
            </a:r>
          </a:p>
          <a:p>
            <a:pPr marL="285750" indent="-285750" fontAlgn="base">
              <a:spcBef>
                <a:spcPct val="0"/>
              </a:spcBef>
              <a:spcAft>
                <a:spcPct val="0"/>
              </a:spcAft>
              <a:buFont typeface="Arial"/>
              <a:buChar char="•"/>
              <a:defRPr/>
            </a:pPr>
            <a:endParaRPr lang="en-US" sz="1600" dirty="0">
              <a:solidFill>
                <a:prstClr val="black"/>
              </a:solidFill>
              <a:latin typeface="Arial" pitchFamily="34" charset="0"/>
              <a:cs typeface="Arial" pitchFamily="34" charset="0"/>
            </a:endParaRPr>
          </a:p>
          <a:p>
            <a:pPr algn="ctr" fontAlgn="base">
              <a:spcBef>
                <a:spcPct val="0"/>
              </a:spcBef>
              <a:spcAft>
                <a:spcPct val="0"/>
              </a:spcAft>
              <a:defRPr/>
            </a:pPr>
            <a:r>
              <a:rPr lang="en-US" sz="1600" u="sng" dirty="0">
                <a:solidFill>
                  <a:prstClr val="black"/>
                </a:solidFill>
                <a:latin typeface="Arial" pitchFamily="34" charset="0"/>
                <a:cs typeface="Arial" pitchFamily="34" charset="0"/>
              </a:rPr>
              <a:t>We are focusing on mRNA</a:t>
            </a:r>
          </a:p>
        </p:txBody>
      </p:sp>
      <p:sp>
        <p:nvSpPr>
          <p:cNvPr id="472069" name="Rectangle 6"/>
          <p:cNvSpPr>
            <a:spLocks noChangeArrowheads="1"/>
          </p:cNvSpPr>
          <p:nvPr/>
        </p:nvSpPr>
        <p:spPr bwMode="auto">
          <a:xfrm>
            <a:off x="3238500" y="6605588"/>
            <a:ext cx="5905500" cy="246062"/>
          </a:xfrm>
          <a:prstGeom prst="rect">
            <a:avLst/>
          </a:prstGeom>
          <a:noFill/>
          <a:ln w="9525">
            <a:noFill/>
            <a:miter lim="800000"/>
            <a:headEnd/>
            <a:tailEnd/>
          </a:ln>
        </p:spPr>
        <p:txBody>
          <a:bodyPr>
            <a:spAutoFit/>
          </a:bodyPr>
          <a:lstStyle/>
          <a:p>
            <a:pPr algn="r" fontAlgn="base">
              <a:spcBef>
                <a:spcPct val="0"/>
              </a:spcBef>
              <a:spcAft>
                <a:spcPct val="0"/>
              </a:spcAft>
            </a:pPr>
            <a:r>
              <a:rPr lang="en-US" altLang="en-US" sz="1000">
                <a:solidFill>
                  <a:prstClr val="black"/>
                </a:solidFill>
                <a:latin typeface="Arial" pitchFamily="34" charset="0"/>
                <a:cs typeface="Arial" pitchFamily="34" charset="0"/>
                <a:hlinkClick r:id="rId3"/>
              </a:rPr>
              <a:t>http://www.nature.com/scitable/topicpage/Translation-DNA-to-mRNA-to-Protein-393</a:t>
            </a:r>
            <a:endParaRPr lang="en-US" altLang="en-US" sz="1000">
              <a:solidFill>
                <a:prstClr val="black"/>
              </a:solidFill>
              <a:latin typeface="Arial" pitchFamily="34" charset="0"/>
              <a:cs typeface="Arial" pitchFamily="34" charset="0"/>
            </a:endParaRPr>
          </a:p>
        </p:txBody>
      </p:sp>
      <p:sp>
        <p:nvSpPr>
          <p:cNvPr id="472070" name="Rectangle 2"/>
          <p:cNvSpPr>
            <a:spLocks noChangeArrowheads="1"/>
          </p:cNvSpPr>
          <p:nvPr/>
        </p:nvSpPr>
        <p:spPr bwMode="auto">
          <a:xfrm>
            <a:off x="238125" y="806450"/>
            <a:ext cx="8524875" cy="369888"/>
          </a:xfrm>
          <a:prstGeom prst="rect">
            <a:avLst/>
          </a:prstGeom>
          <a:noFill/>
          <a:ln w="9525">
            <a:noFill/>
            <a:miter lim="800000"/>
            <a:headEnd/>
            <a:tailEnd/>
          </a:ln>
        </p:spPr>
        <p:txBody>
          <a:bodyPr>
            <a:spAutoFit/>
          </a:bodyPr>
          <a:lstStyle/>
          <a:p>
            <a:pPr fontAlgn="base">
              <a:spcBef>
                <a:spcPct val="0"/>
              </a:spcBef>
              <a:spcAft>
                <a:spcPct val="0"/>
              </a:spcAft>
            </a:pPr>
            <a:r>
              <a:rPr lang="en-US" altLang="en-US">
                <a:solidFill>
                  <a:prstClr val="black"/>
                </a:solidFill>
                <a:latin typeface="Arial" pitchFamily="34" charset="0"/>
                <a:cs typeface="Arial" pitchFamily="34" charset="0"/>
              </a:rPr>
              <a:t>Transcription is the process by which an RNA sequence is produced from a DNA template:</a:t>
            </a:r>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3090" name="Picture 9"/>
          <p:cNvPicPr>
            <a:picLocks noChangeAspect="1"/>
          </p:cNvPicPr>
          <p:nvPr/>
        </p:nvPicPr>
        <p:blipFill>
          <a:blip r:embed="rId2" cstate="print"/>
          <a:srcRect/>
          <a:stretch>
            <a:fillRect/>
          </a:stretch>
        </p:blipFill>
        <p:spPr bwMode="auto">
          <a:xfrm>
            <a:off x="101600" y="1828800"/>
            <a:ext cx="8128000" cy="4927600"/>
          </a:xfrm>
          <a:prstGeom prst="rect">
            <a:avLst/>
          </a:prstGeom>
          <a:noFill/>
          <a:ln w="9525">
            <a:noFill/>
            <a:miter lim="800000"/>
            <a:headEnd/>
            <a:tailEnd/>
          </a:ln>
        </p:spPr>
      </p:pic>
      <p:sp>
        <p:nvSpPr>
          <p:cNvPr id="473091" name="Rectangle 8"/>
          <p:cNvSpPr>
            <a:spLocks noChangeArrowheads="1"/>
          </p:cNvSpPr>
          <p:nvPr/>
        </p:nvSpPr>
        <p:spPr bwMode="auto">
          <a:xfrm>
            <a:off x="238125" y="758825"/>
            <a:ext cx="8445500" cy="3292475"/>
          </a:xfrm>
          <a:prstGeom prst="rect">
            <a:avLst/>
          </a:prstGeom>
          <a:solidFill>
            <a:schemeClr val="bg1">
              <a:alpha val="90195"/>
            </a:schemeClr>
          </a:solidFill>
          <a:ln w="9525">
            <a:noFill/>
            <a:miter lim="800000"/>
            <a:headEnd/>
            <a:tailEnd/>
          </a:ln>
        </p:spPr>
        <p:txBody>
          <a:bodyPr>
            <a:spAutoFit/>
          </a:bodyPr>
          <a:lstStyle/>
          <a:p>
            <a:pPr marL="285750" indent="-285750" fontAlgn="base">
              <a:spcBef>
                <a:spcPct val="0"/>
              </a:spcBef>
              <a:spcAft>
                <a:spcPct val="0"/>
              </a:spcAft>
              <a:buFont typeface="Arial" pitchFamily="34" charset="0"/>
              <a:buChar char="•"/>
            </a:pPr>
            <a:r>
              <a:rPr lang="en-US" altLang="en-US" sz="1600">
                <a:solidFill>
                  <a:prstClr val="black"/>
                </a:solidFill>
                <a:latin typeface="Arial" pitchFamily="34" charset="0"/>
                <a:cs typeface="Arial" pitchFamily="34" charset="0"/>
              </a:rPr>
              <a:t>The enzyme RNA polymerase binds to a site on the DNA at the start of a gene (The sequence of DNA that is transcribed into RNA is called a gene).</a:t>
            </a:r>
          </a:p>
          <a:p>
            <a:pPr marL="285750" indent="-285750" fontAlgn="base">
              <a:spcBef>
                <a:spcPct val="0"/>
              </a:spcBef>
              <a:spcAft>
                <a:spcPct val="0"/>
              </a:spcAft>
              <a:buFont typeface="Arial" pitchFamily="34" charset="0"/>
              <a:buChar char="•"/>
            </a:pPr>
            <a:r>
              <a:rPr lang="en-US" altLang="en-US" sz="1600">
                <a:solidFill>
                  <a:prstClr val="black"/>
                </a:solidFill>
                <a:latin typeface="Arial" pitchFamily="34" charset="0"/>
                <a:cs typeface="Arial" pitchFamily="34" charset="0"/>
              </a:rPr>
              <a:t>RNA polymerase separates the DNA strands and synthesises a complementary RNA copy from the antisense DNA strand</a:t>
            </a:r>
          </a:p>
          <a:p>
            <a:pPr marL="285750" indent="-285750" fontAlgn="base">
              <a:spcBef>
                <a:spcPct val="0"/>
              </a:spcBef>
              <a:spcAft>
                <a:spcPct val="0"/>
              </a:spcAft>
              <a:buFont typeface="Arial" pitchFamily="34" charset="0"/>
              <a:buChar char="•"/>
            </a:pPr>
            <a:r>
              <a:rPr lang="en-US" altLang="en-US" sz="1600">
                <a:solidFill>
                  <a:prstClr val="black"/>
                </a:solidFill>
                <a:latin typeface="Arial" pitchFamily="34" charset="0"/>
                <a:cs typeface="Arial" pitchFamily="34" charset="0"/>
              </a:rPr>
              <a:t>It does this by covalently bonding ribonucleoside triphosphates that align opposite their exposed complementary partner (using the energy from the cleavage of the additional phosphate groups to join them together)</a:t>
            </a:r>
          </a:p>
          <a:p>
            <a:pPr marL="285750" indent="-285750" fontAlgn="base">
              <a:spcBef>
                <a:spcPct val="0"/>
              </a:spcBef>
              <a:spcAft>
                <a:spcPct val="0"/>
              </a:spcAft>
              <a:buFont typeface="Arial" pitchFamily="34" charset="0"/>
              <a:buChar char="•"/>
            </a:pPr>
            <a:r>
              <a:rPr lang="en-US" altLang="en-US" sz="1600">
                <a:solidFill>
                  <a:prstClr val="black"/>
                </a:solidFill>
                <a:latin typeface="Arial" pitchFamily="34" charset="0"/>
                <a:cs typeface="Arial" pitchFamily="34" charset="0"/>
              </a:rPr>
              <a:t>Once the RNA sequence has been synthesised:</a:t>
            </a:r>
          </a:p>
          <a:p>
            <a:pPr marL="742950" lvl="1" indent="-285750" fontAlgn="base">
              <a:spcBef>
                <a:spcPct val="0"/>
              </a:spcBef>
              <a:spcAft>
                <a:spcPct val="0"/>
              </a:spcAft>
              <a:buFont typeface="Lucida Grande"/>
              <a:buChar char="-"/>
            </a:pPr>
            <a:r>
              <a:rPr lang="en-US" altLang="en-US" sz="1600">
                <a:solidFill>
                  <a:prstClr val="black"/>
                </a:solidFill>
                <a:latin typeface="Arial" pitchFamily="34" charset="0"/>
                <a:cs typeface="Arial" pitchFamily="34" charset="0"/>
              </a:rPr>
              <a:t>RNA polymerase will detach from the DNA molecule</a:t>
            </a:r>
          </a:p>
          <a:p>
            <a:pPr marL="742950" lvl="1" indent="-285750" fontAlgn="base">
              <a:spcBef>
                <a:spcPct val="0"/>
              </a:spcBef>
              <a:spcAft>
                <a:spcPct val="0"/>
              </a:spcAft>
              <a:buFont typeface="Lucida Grande"/>
              <a:buChar char="-"/>
            </a:pPr>
            <a:r>
              <a:rPr lang="en-US" altLang="en-US" sz="1600">
                <a:solidFill>
                  <a:prstClr val="black"/>
                </a:solidFill>
                <a:latin typeface="Arial" pitchFamily="34" charset="0"/>
                <a:cs typeface="Arial" pitchFamily="34" charset="0"/>
              </a:rPr>
              <a:t>RNA detaches from the DNA</a:t>
            </a:r>
          </a:p>
          <a:p>
            <a:pPr marL="742950" lvl="1" indent="-285750" fontAlgn="base">
              <a:spcBef>
                <a:spcPct val="0"/>
              </a:spcBef>
              <a:spcAft>
                <a:spcPct val="0"/>
              </a:spcAft>
              <a:buFont typeface="Lucida Grande"/>
              <a:buChar char="-"/>
            </a:pPr>
            <a:r>
              <a:rPr lang="en-US" altLang="en-US" sz="1600">
                <a:solidFill>
                  <a:prstClr val="black"/>
                </a:solidFill>
                <a:latin typeface="Arial" pitchFamily="34" charset="0"/>
                <a:cs typeface="Arial" pitchFamily="34" charset="0"/>
              </a:rPr>
              <a:t>the double helix reforms</a:t>
            </a:r>
          </a:p>
          <a:p>
            <a:pPr marL="285750" indent="-285750" fontAlgn="base">
              <a:spcBef>
                <a:spcPct val="0"/>
              </a:spcBef>
              <a:spcAft>
                <a:spcPct val="0"/>
              </a:spcAft>
              <a:buFont typeface="Arial" pitchFamily="34" charset="0"/>
              <a:buChar char="•"/>
            </a:pPr>
            <a:r>
              <a:rPr lang="en-US" altLang="en-US" sz="1600">
                <a:solidFill>
                  <a:prstClr val="black"/>
                </a:solidFill>
                <a:latin typeface="Arial" pitchFamily="34" charset="0"/>
                <a:cs typeface="Arial" pitchFamily="34" charset="0"/>
              </a:rPr>
              <a:t>Transcription occurs in the nucleus (where the DNA is) and, once made, the mRNA moves to the cytoplasm (where translation can occur)</a:t>
            </a:r>
          </a:p>
        </p:txBody>
      </p:sp>
      <p:sp>
        <p:nvSpPr>
          <p:cNvPr id="473092" name="Title 1"/>
          <p:cNvSpPr>
            <a:spLocks noGrp="1"/>
          </p:cNvSpPr>
          <p:nvPr>
            <p:ph type="title"/>
          </p:nvPr>
        </p:nvSpPr>
        <p:spPr>
          <a:xfrm>
            <a:off x="0" y="4763"/>
            <a:ext cx="9144000" cy="622300"/>
          </a:xfrm>
        </p:spPr>
        <p:txBody>
          <a:bodyPr/>
          <a:lstStyle/>
          <a:p>
            <a:pPr eaLnBrk="1" hangingPunct="1"/>
            <a:r>
              <a:rPr lang="en-US" altLang="en-US" sz="1600" smtClean="0">
                <a:latin typeface="Arial" pitchFamily="34" charset="0"/>
                <a:cs typeface="Arial" pitchFamily="34" charset="0"/>
              </a:rPr>
              <a:t>Transcription is the synthesis of mRNA copied from the DNA base sequences by RNA polymerase.</a:t>
            </a:r>
          </a:p>
        </p:txBody>
      </p:sp>
      <p:sp>
        <p:nvSpPr>
          <p:cNvPr id="473093" name="Rectangle 10"/>
          <p:cNvSpPr>
            <a:spLocks noChangeArrowheads="1"/>
          </p:cNvSpPr>
          <p:nvPr/>
        </p:nvSpPr>
        <p:spPr bwMode="auto">
          <a:xfrm>
            <a:off x="4572000" y="6611938"/>
            <a:ext cx="4572000" cy="246062"/>
          </a:xfrm>
          <a:prstGeom prst="rect">
            <a:avLst/>
          </a:prstGeom>
          <a:noFill/>
          <a:ln w="9525">
            <a:noFill/>
            <a:miter lim="800000"/>
            <a:headEnd/>
            <a:tailEnd/>
          </a:ln>
        </p:spPr>
        <p:txBody>
          <a:bodyPr>
            <a:spAutoFit/>
          </a:bodyPr>
          <a:lstStyle/>
          <a:p>
            <a:pPr algn="r" fontAlgn="base">
              <a:spcBef>
                <a:spcPct val="0"/>
              </a:spcBef>
              <a:spcAft>
                <a:spcPct val="0"/>
              </a:spcAft>
            </a:pPr>
            <a:r>
              <a:rPr lang="en-US" altLang="en-US" sz="1000">
                <a:solidFill>
                  <a:prstClr val="black"/>
                </a:solidFill>
                <a:latin typeface="Arial" pitchFamily="34" charset="0"/>
                <a:cs typeface="Arial" pitchFamily="34" charset="0"/>
                <a:hlinkClick r:id="rId3"/>
              </a:rPr>
              <a:t>https://upload.wikimedia.org/wikipedia/commons/3/36/DNA_transcription.svg</a:t>
            </a:r>
            <a:endParaRPr lang="en-US" altLang="en-US" sz="1000">
              <a:solidFill>
                <a:prstClr val="black"/>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4114" name="Title 1"/>
          <p:cNvSpPr>
            <a:spLocks noGrp="1"/>
          </p:cNvSpPr>
          <p:nvPr>
            <p:ph type="title"/>
          </p:nvPr>
        </p:nvSpPr>
        <p:spPr>
          <a:xfrm>
            <a:off x="0" y="4763"/>
            <a:ext cx="9144000" cy="439737"/>
          </a:xfrm>
        </p:spPr>
        <p:txBody>
          <a:bodyPr/>
          <a:lstStyle/>
          <a:p>
            <a:pPr eaLnBrk="1" hangingPunct="1"/>
            <a:r>
              <a:rPr lang="en-US" altLang="en-US" sz="1600" smtClean="0">
                <a:latin typeface="Arial" pitchFamily="34" charset="0"/>
                <a:cs typeface="Arial" pitchFamily="34" charset="0"/>
              </a:rPr>
              <a:t>Translation is the synthesis of polypeptides on ribosomes.</a:t>
            </a:r>
          </a:p>
        </p:txBody>
      </p:sp>
      <p:pic>
        <p:nvPicPr>
          <p:cNvPr id="474115" name="Picture 4"/>
          <p:cNvPicPr>
            <a:picLocks noChangeAspect="1"/>
          </p:cNvPicPr>
          <p:nvPr/>
        </p:nvPicPr>
        <p:blipFill>
          <a:blip r:embed="rId2" cstate="print"/>
          <a:srcRect/>
          <a:stretch>
            <a:fillRect/>
          </a:stretch>
        </p:blipFill>
        <p:spPr bwMode="auto">
          <a:xfrm>
            <a:off x="762000" y="1473200"/>
            <a:ext cx="7620000" cy="5016500"/>
          </a:xfrm>
          <a:prstGeom prst="rect">
            <a:avLst/>
          </a:prstGeom>
          <a:noFill/>
          <a:ln w="9525">
            <a:noFill/>
            <a:miter lim="800000"/>
            <a:headEnd/>
            <a:tailEnd/>
          </a:ln>
        </p:spPr>
      </p:pic>
      <p:sp>
        <p:nvSpPr>
          <p:cNvPr id="474116" name="Rectangle 5"/>
          <p:cNvSpPr>
            <a:spLocks noChangeArrowheads="1"/>
          </p:cNvSpPr>
          <p:nvPr/>
        </p:nvSpPr>
        <p:spPr bwMode="auto">
          <a:xfrm>
            <a:off x="3632200" y="6611938"/>
            <a:ext cx="5511800" cy="246062"/>
          </a:xfrm>
          <a:prstGeom prst="rect">
            <a:avLst/>
          </a:prstGeom>
          <a:noFill/>
          <a:ln w="9525">
            <a:noFill/>
            <a:miter lim="800000"/>
            <a:headEnd/>
            <a:tailEnd/>
          </a:ln>
        </p:spPr>
        <p:txBody>
          <a:bodyPr>
            <a:spAutoFit/>
          </a:bodyPr>
          <a:lstStyle/>
          <a:p>
            <a:pPr algn="r" fontAlgn="base">
              <a:spcBef>
                <a:spcPct val="0"/>
              </a:spcBef>
              <a:spcAft>
                <a:spcPct val="0"/>
              </a:spcAft>
            </a:pPr>
            <a:r>
              <a:rPr lang="en-US" altLang="en-US" sz="1000">
                <a:solidFill>
                  <a:prstClr val="black"/>
                </a:solidFill>
                <a:latin typeface="Arial" pitchFamily="34" charset="0"/>
                <a:cs typeface="Arial" pitchFamily="34" charset="0"/>
                <a:hlinkClick r:id="rId3"/>
              </a:rPr>
              <a:t>http://www.nature.com/scitable/topicpage/ribosomes-transcription-and-translation-14120660</a:t>
            </a:r>
            <a:endParaRPr lang="en-US" altLang="en-US" sz="1000">
              <a:solidFill>
                <a:prstClr val="black"/>
              </a:solidFill>
              <a:latin typeface="Arial" pitchFamily="34" charset="0"/>
              <a:cs typeface="Arial" pitchFamily="34" charset="0"/>
            </a:endParaRPr>
          </a:p>
        </p:txBody>
      </p:sp>
      <p:sp>
        <p:nvSpPr>
          <p:cNvPr id="474117" name="Rectangle 6"/>
          <p:cNvSpPr>
            <a:spLocks noChangeArrowheads="1"/>
          </p:cNvSpPr>
          <p:nvPr/>
        </p:nvSpPr>
        <p:spPr bwMode="auto">
          <a:xfrm>
            <a:off x="215900" y="619125"/>
            <a:ext cx="8674100" cy="646113"/>
          </a:xfrm>
          <a:prstGeom prst="rect">
            <a:avLst/>
          </a:prstGeom>
          <a:noFill/>
          <a:ln w="9525">
            <a:noFill/>
            <a:miter lim="800000"/>
            <a:headEnd/>
            <a:tailEnd/>
          </a:ln>
        </p:spPr>
        <p:txBody>
          <a:bodyPr>
            <a:spAutoFit/>
          </a:bodyPr>
          <a:lstStyle/>
          <a:p>
            <a:pPr fontAlgn="base">
              <a:spcBef>
                <a:spcPct val="0"/>
              </a:spcBef>
              <a:spcAft>
                <a:spcPct val="0"/>
              </a:spcAft>
            </a:pPr>
            <a:r>
              <a:rPr lang="en-US" altLang="en-US">
                <a:solidFill>
                  <a:prstClr val="black"/>
                </a:solidFill>
                <a:latin typeface="Arial" pitchFamily="34" charset="0"/>
                <a:cs typeface="Arial" pitchFamily="34" charset="0"/>
              </a:rPr>
              <a:t>Translation is the process of protein synthesis in which the genetic information encoded in mRNA is translated into a sequence of amino acids in a polypeptide chain</a:t>
            </a:r>
          </a:p>
        </p:txBody>
      </p:sp>
      <p:sp>
        <p:nvSpPr>
          <p:cNvPr id="8" name="Rectangle 7"/>
          <p:cNvSpPr/>
          <p:nvPr/>
        </p:nvSpPr>
        <p:spPr>
          <a:xfrm>
            <a:off x="444500" y="1397000"/>
            <a:ext cx="4572000" cy="2554288"/>
          </a:xfrm>
          <a:prstGeom prst="rect">
            <a:avLst/>
          </a:prstGeom>
          <a:ln>
            <a:solidFill>
              <a:srgbClr val="10253F"/>
            </a:solidFill>
          </a:ln>
          <a:effectLst/>
        </p:spPr>
        <p:txBody>
          <a:bodyPr>
            <a:spAutoFit/>
          </a:bodyPr>
          <a:lstStyle/>
          <a:p>
            <a:pPr fontAlgn="base">
              <a:spcBef>
                <a:spcPct val="0"/>
              </a:spcBef>
              <a:spcAft>
                <a:spcPct val="0"/>
              </a:spcAft>
              <a:defRPr/>
            </a:pPr>
            <a:r>
              <a:rPr lang="en-US" sz="1600" dirty="0">
                <a:solidFill>
                  <a:prstClr val="black"/>
                </a:solidFill>
                <a:latin typeface="Arial" pitchFamily="34" charset="0"/>
                <a:cs typeface="Arial" pitchFamily="34" charset="0"/>
              </a:rPr>
              <a:t>A ribosome is composed of two halves, a large and a small subunit. During translation, ribosomal subunits assemble together like a sandwich on the strand of mRNA:</a:t>
            </a:r>
          </a:p>
          <a:p>
            <a:pPr marL="285750" indent="-285750" fontAlgn="base">
              <a:spcBef>
                <a:spcPct val="0"/>
              </a:spcBef>
              <a:spcAft>
                <a:spcPct val="0"/>
              </a:spcAft>
              <a:buFont typeface="Arial"/>
              <a:buChar char="•"/>
              <a:defRPr/>
            </a:pPr>
            <a:r>
              <a:rPr lang="en-US" sz="1600" dirty="0">
                <a:solidFill>
                  <a:prstClr val="black"/>
                </a:solidFill>
                <a:latin typeface="Arial" pitchFamily="34" charset="0"/>
                <a:cs typeface="Arial" pitchFamily="34" charset="0"/>
              </a:rPr>
              <a:t>Each subunit is composed of RNA molecules and proteins </a:t>
            </a:r>
          </a:p>
          <a:p>
            <a:pPr marL="285750" indent="-285750" fontAlgn="base">
              <a:spcBef>
                <a:spcPct val="0"/>
              </a:spcBef>
              <a:spcAft>
                <a:spcPct val="0"/>
              </a:spcAft>
              <a:buFont typeface="Arial"/>
              <a:buChar char="•"/>
              <a:defRPr/>
            </a:pPr>
            <a:r>
              <a:rPr lang="en-US" sz="1600" dirty="0">
                <a:solidFill>
                  <a:prstClr val="black"/>
                </a:solidFill>
                <a:latin typeface="Arial" pitchFamily="34" charset="0"/>
                <a:cs typeface="Arial" pitchFamily="34" charset="0"/>
              </a:rPr>
              <a:t>The small subunit binds to the mRNA</a:t>
            </a:r>
          </a:p>
          <a:p>
            <a:pPr marL="285750" indent="-285750" fontAlgn="base">
              <a:spcBef>
                <a:spcPct val="0"/>
              </a:spcBef>
              <a:spcAft>
                <a:spcPct val="0"/>
              </a:spcAft>
              <a:buFont typeface="Arial"/>
              <a:buChar char="•"/>
              <a:defRPr/>
            </a:pPr>
            <a:r>
              <a:rPr lang="en-US" sz="1600" dirty="0">
                <a:solidFill>
                  <a:prstClr val="black"/>
                </a:solidFill>
                <a:latin typeface="Arial" pitchFamily="34" charset="0"/>
                <a:cs typeface="Arial" pitchFamily="34" charset="0"/>
              </a:rPr>
              <a:t>The large subunit has binding sites for </a:t>
            </a:r>
            <a:r>
              <a:rPr lang="en-US" sz="1600" dirty="0" err="1">
                <a:solidFill>
                  <a:prstClr val="black"/>
                </a:solidFill>
                <a:latin typeface="Arial" pitchFamily="34" charset="0"/>
                <a:cs typeface="Arial" pitchFamily="34" charset="0"/>
              </a:rPr>
              <a:t>tRNAs</a:t>
            </a:r>
            <a:r>
              <a:rPr lang="en-US" sz="1600" dirty="0">
                <a:solidFill>
                  <a:prstClr val="black"/>
                </a:solidFill>
                <a:latin typeface="Arial" pitchFamily="34" charset="0"/>
                <a:cs typeface="Arial" pitchFamily="34" charset="0"/>
              </a:rPr>
              <a:t> and also catalyzes peptide bonds between amino acids</a:t>
            </a:r>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5138" name="Picture 5"/>
          <p:cNvPicPr>
            <a:picLocks noChangeAspect="1"/>
          </p:cNvPicPr>
          <p:nvPr/>
        </p:nvPicPr>
        <p:blipFill>
          <a:blip r:embed="rId2" cstate="print"/>
          <a:srcRect/>
          <a:stretch>
            <a:fillRect/>
          </a:stretch>
        </p:blipFill>
        <p:spPr bwMode="auto">
          <a:xfrm>
            <a:off x="203200" y="666750"/>
            <a:ext cx="8026400" cy="6000750"/>
          </a:xfrm>
          <a:prstGeom prst="rect">
            <a:avLst/>
          </a:prstGeom>
          <a:noFill/>
          <a:ln w="9525">
            <a:noFill/>
            <a:miter lim="800000"/>
            <a:headEnd/>
            <a:tailEnd/>
          </a:ln>
        </p:spPr>
      </p:pic>
      <p:sp>
        <p:nvSpPr>
          <p:cNvPr id="475139" name="Title 1"/>
          <p:cNvSpPr>
            <a:spLocks noGrp="1"/>
          </p:cNvSpPr>
          <p:nvPr>
            <p:ph type="title"/>
          </p:nvPr>
        </p:nvSpPr>
        <p:spPr>
          <a:xfrm>
            <a:off x="0" y="4763"/>
            <a:ext cx="9144000" cy="604837"/>
          </a:xfrm>
        </p:spPr>
        <p:txBody>
          <a:bodyPr/>
          <a:lstStyle/>
          <a:p>
            <a:pPr eaLnBrk="1" hangingPunct="1"/>
            <a:r>
              <a:rPr lang="en-US" altLang="en-US" sz="1600" smtClean="0">
                <a:latin typeface="Arial" pitchFamily="34" charset="0"/>
                <a:cs typeface="Arial" pitchFamily="34" charset="0"/>
              </a:rPr>
              <a:t>The amino acid sequence of polypeptides is determined by mRNA according to the genetic code.</a:t>
            </a:r>
          </a:p>
        </p:txBody>
      </p:sp>
      <p:sp>
        <p:nvSpPr>
          <p:cNvPr id="475140" name="Rectangle 2"/>
          <p:cNvSpPr>
            <a:spLocks noChangeArrowheads="1"/>
          </p:cNvSpPr>
          <p:nvPr/>
        </p:nvSpPr>
        <p:spPr bwMode="auto">
          <a:xfrm>
            <a:off x="3314700" y="2614613"/>
            <a:ext cx="5829300" cy="3694112"/>
          </a:xfrm>
          <a:prstGeom prst="rect">
            <a:avLst/>
          </a:prstGeom>
          <a:solidFill>
            <a:srgbClr val="FFFFFF"/>
          </a:solidFill>
          <a:ln w="9525">
            <a:solidFill>
              <a:schemeClr val="tx1"/>
            </a:solidFill>
            <a:miter lim="800000"/>
            <a:headEnd/>
            <a:tailEnd/>
          </a:ln>
        </p:spPr>
        <p:txBody>
          <a:bodyPr>
            <a:spAutoFit/>
          </a:bodyPr>
          <a:lstStyle/>
          <a:p>
            <a:pPr marL="285750" indent="-285750" fontAlgn="base">
              <a:spcBef>
                <a:spcPct val="0"/>
              </a:spcBef>
              <a:spcAft>
                <a:spcPct val="0"/>
              </a:spcAft>
              <a:buFont typeface="Arial" pitchFamily="34" charset="0"/>
              <a:buChar char="•"/>
            </a:pPr>
            <a:r>
              <a:rPr lang="en-US" altLang="en-US" b="1" dirty="0">
                <a:solidFill>
                  <a:prstClr val="black"/>
                </a:solidFill>
                <a:latin typeface="Arial" pitchFamily="34" charset="0"/>
                <a:cs typeface="Arial" pitchFamily="34" charset="0"/>
              </a:rPr>
              <a:t>The length of mRNA molecules varies </a:t>
            </a:r>
            <a:r>
              <a:rPr lang="en-US" altLang="en-US" dirty="0">
                <a:solidFill>
                  <a:prstClr val="black"/>
                </a:solidFill>
                <a:latin typeface="Arial" pitchFamily="34" charset="0"/>
                <a:cs typeface="Arial" pitchFamily="34" charset="0"/>
              </a:rPr>
              <a:t>- the average length for mammals is approximately 2,200 nucleotides (this translates to approximately 730 amino acids in the average polypeptide)</a:t>
            </a:r>
          </a:p>
          <a:p>
            <a:pPr marL="285750" indent="-285750" fontAlgn="base">
              <a:spcBef>
                <a:spcPct val="0"/>
              </a:spcBef>
              <a:spcAft>
                <a:spcPct val="0"/>
              </a:spcAft>
              <a:buFont typeface="Arial" pitchFamily="34" charset="0"/>
              <a:buChar char="•"/>
            </a:pPr>
            <a:r>
              <a:rPr lang="en-US" altLang="en-US" b="1" dirty="0">
                <a:solidFill>
                  <a:prstClr val="black"/>
                </a:solidFill>
                <a:latin typeface="Arial" pitchFamily="34" charset="0"/>
                <a:cs typeface="Arial" pitchFamily="34" charset="0"/>
              </a:rPr>
              <a:t>Only certain genes in a genome need to be expressed </a:t>
            </a:r>
            <a:r>
              <a:rPr lang="en-US" altLang="en-US" dirty="0">
                <a:solidFill>
                  <a:prstClr val="black"/>
                </a:solidFill>
                <a:latin typeface="Arial" pitchFamily="34" charset="0"/>
                <a:cs typeface="Arial" pitchFamily="34" charset="0"/>
              </a:rPr>
              <a:t>depending on:</a:t>
            </a:r>
          </a:p>
          <a:p>
            <a:pPr marL="742950" lvl="1" indent="-285750" fontAlgn="base">
              <a:spcBef>
                <a:spcPct val="0"/>
              </a:spcBef>
              <a:spcAft>
                <a:spcPct val="0"/>
              </a:spcAft>
              <a:buFont typeface="Arial" pitchFamily="34" charset="0"/>
              <a:buChar char="•"/>
            </a:pPr>
            <a:r>
              <a:rPr lang="en-US" altLang="en-US" dirty="0">
                <a:solidFill>
                  <a:prstClr val="black"/>
                </a:solidFill>
                <a:latin typeface="Arial" pitchFamily="34" charset="0"/>
                <a:cs typeface="Arial" pitchFamily="34" charset="0"/>
              </a:rPr>
              <a:t>Cell specialism</a:t>
            </a:r>
          </a:p>
          <a:p>
            <a:pPr marL="742950" lvl="1" indent="-285750" fontAlgn="base">
              <a:spcBef>
                <a:spcPct val="0"/>
              </a:spcBef>
              <a:spcAft>
                <a:spcPct val="0"/>
              </a:spcAft>
              <a:buFont typeface="Arial" pitchFamily="34" charset="0"/>
              <a:buChar char="•"/>
            </a:pPr>
            <a:r>
              <a:rPr lang="en-US" altLang="en-US" dirty="0">
                <a:solidFill>
                  <a:prstClr val="black"/>
                </a:solidFill>
                <a:latin typeface="Arial" pitchFamily="34" charset="0"/>
                <a:cs typeface="Arial" pitchFamily="34" charset="0"/>
              </a:rPr>
              <a:t>Environment</a:t>
            </a:r>
          </a:p>
          <a:p>
            <a:pPr marL="285750" indent="-285750" fontAlgn="base">
              <a:spcBef>
                <a:spcPct val="0"/>
              </a:spcBef>
              <a:spcAft>
                <a:spcPct val="0"/>
              </a:spcAft>
              <a:buFont typeface="Arial" pitchFamily="34" charset="0"/>
              <a:buChar char="•"/>
            </a:pPr>
            <a:r>
              <a:rPr lang="en-US" altLang="en-US" dirty="0">
                <a:solidFill>
                  <a:prstClr val="black"/>
                </a:solidFill>
                <a:latin typeface="Arial" pitchFamily="34" charset="0"/>
                <a:cs typeface="Arial" pitchFamily="34" charset="0"/>
              </a:rPr>
              <a:t>Therefore </a:t>
            </a:r>
            <a:r>
              <a:rPr lang="en-US" altLang="en-US" b="1" dirty="0">
                <a:solidFill>
                  <a:prstClr val="black"/>
                </a:solidFill>
                <a:latin typeface="Arial" pitchFamily="34" charset="0"/>
                <a:cs typeface="Arial" pitchFamily="34" charset="0"/>
              </a:rPr>
              <a:t>not all genes (are transcribed) and translated</a:t>
            </a:r>
          </a:p>
          <a:p>
            <a:pPr marL="285750" indent="-285750" fontAlgn="base">
              <a:spcBef>
                <a:spcPct val="0"/>
              </a:spcBef>
              <a:spcAft>
                <a:spcPct val="0"/>
              </a:spcAft>
              <a:buFont typeface="Arial" pitchFamily="34" charset="0"/>
              <a:buChar char="•"/>
            </a:pPr>
            <a:r>
              <a:rPr lang="en-US" altLang="en-US" dirty="0">
                <a:solidFill>
                  <a:prstClr val="black"/>
                </a:solidFill>
                <a:latin typeface="Arial" pitchFamily="34" charset="0"/>
                <a:cs typeface="Arial" pitchFamily="34" charset="0"/>
              </a:rPr>
              <a:t>If a cell needs to produce a lot of a certain protein (e.g. β cells in the pancreas specialize in secreting insulin to control blood sugar) then </a:t>
            </a:r>
            <a:r>
              <a:rPr lang="en-US" altLang="en-US" b="1" dirty="0">
                <a:solidFill>
                  <a:prstClr val="black"/>
                </a:solidFill>
                <a:latin typeface="Arial" pitchFamily="34" charset="0"/>
                <a:cs typeface="Arial" pitchFamily="34" charset="0"/>
              </a:rPr>
              <a:t>many copies of the required mRNA are created</a:t>
            </a:r>
            <a:r>
              <a:rPr lang="en-US" altLang="en-US" dirty="0">
                <a:solidFill>
                  <a:prstClr val="black"/>
                </a:solidFill>
                <a:latin typeface="Arial" pitchFamily="34" charset="0"/>
                <a:cs typeface="Arial" pitchFamily="34" charset="0"/>
              </a:rPr>
              <a:t>.</a:t>
            </a:r>
          </a:p>
        </p:txBody>
      </p:sp>
      <p:sp>
        <p:nvSpPr>
          <p:cNvPr id="475141" name="Rectangle 3"/>
          <p:cNvSpPr>
            <a:spLocks noChangeArrowheads="1"/>
          </p:cNvSpPr>
          <p:nvPr/>
        </p:nvSpPr>
        <p:spPr bwMode="auto">
          <a:xfrm>
            <a:off x="76200" y="736600"/>
            <a:ext cx="9004300" cy="400050"/>
          </a:xfrm>
          <a:prstGeom prst="rect">
            <a:avLst/>
          </a:prstGeom>
          <a:solidFill>
            <a:srgbClr val="FFFFFF"/>
          </a:solidFill>
          <a:ln w="9525">
            <a:noFill/>
            <a:miter lim="800000"/>
            <a:headEnd/>
            <a:tailEnd/>
          </a:ln>
        </p:spPr>
        <p:txBody>
          <a:bodyPr>
            <a:spAutoFit/>
          </a:bodyPr>
          <a:lstStyle/>
          <a:p>
            <a:pPr fontAlgn="base">
              <a:spcBef>
                <a:spcPct val="0"/>
              </a:spcBef>
              <a:spcAft>
                <a:spcPct val="0"/>
              </a:spcAft>
            </a:pPr>
            <a:r>
              <a:rPr lang="en-US" altLang="en-US" sz="2000" b="1">
                <a:solidFill>
                  <a:prstClr val="black"/>
                </a:solidFill>
                <a:latin typeface="Arial" pitchFamily="34" charset="0"/>
                <a:cs typeface="Arial" pitchFamily="34" charset="0"/>
              </a:rPr>
              <a:t>Messenger RNA (mRNA):  A transcript copy of a gene used to encode a polypeptide</a:t>
            </a:r>
          </a:p>
        </p:txBody>
      </p:sp>
    </p:spTree>
  </p:cSld>
  <p:clrMapOvr>
    <a:masterClrMapping/>
  </p:clrMapOvr>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6162" name="Title 1"/>
          <p:cNvSpPr>
            <a:spLocks noGrp="1"/>
          </p:cNvSpPr>
          <p:nvPr>
            <p:ph type="title"/>
          </p:nvPr>
        </p:nvSpPr>
        <p:spPr>
          <a:xfrm>
            <a:off x="0" y="4763"/>
            <a:ext cx="9144000" cy="439737"/>
          </a:xfrm>
        </p:spPr>
        <p:txBody>
          <a:bodyPr/>
          <a:lstStyle/>
          <a:p>
            <a:pPr eaLnBrk="1" hangingPunct="1"/>
            <a:r>
              <a:rPr lang="en-US" altLang="en-US" sz="1600" smtClean="0">
                <a:latin typeface="Arial" pitchFamily="34" charset="0"/>
                <a:cs typeface="Arial" pitchFamily="34" charset="0"/>
              </a:rPr>
              <a:t>Codons of three bases on mRNA correspond to one amino acid in a polypeptide.</a:t>
            </a:r>
          </a:p>
        </p:txBody>
      </p:sp>
      <p:pic>
        <p:nvPicPr>
          <p:cNvPr id="476163" name="Picture 2"/>
          <p:cNvPicPr>
            <a:picLocks noChangeAspect="1"/>
          </p:cNvPicPr>
          <p:nvPr/>
        </p:nvPicPr>
        <p:blipFill>
          <a:blip r:embed="rId2" cstate="print"/>
          <a:srcRect/>
          <a:stretch>
            <a:fillRect/>
          </a:stretch>
        </p:blipFill>
        <p:spPr bwMode="auto">
          <a:xfrm>
            <a:off x="3048000" y="801688"/>
            <a:ext cx="5994400" cy="3398837"/>
          </a:xfrm>
          <a:prstGeom prst="rect">
            <a:avLst/>
          </a:prstGeom>
          <a:noFill/>
          <a:ln w="9525">
            <a:noFill/>
            <a:miter lim="800000"/>
            <a:headEnd/>
            <a:tailEnd/>
          </a:ln>
        </p:spPr>
      </p:pic>
      <p:sp>
        <p:nvSpPr>
          <p:cNvPr id="5" name="Rectangle 4"/>
          <p:cNvSpPr/>
          <p:nvPr/>
        </p:nvSpPr>
        <p:spPr>
          <a:xfrm>
            <a:off x="215900" y="987425"/>
            <a:ext cx="2832100" cy="3108325"/>
          </a:xfrm>
          <a:prstGeom prst="rect">
            <a:avLst/>
          </a:prstGeom>
          <a:solidFill>
            <a:srgbClr val="FFFFFF"/>
          </a:solidFill>
        </p:spPr>
        <p:txBody>
          <a:bodyPr>
            <a:spAutoFit/>
          </a:bodyPr>
          <a:lstStyle/>
          <a:p>
            <a:pPr fontAlgn="base">
              <a:spcBef>
                <a:spcPct val="0"/>
              </a:spcBef>
              <a:spcAft>
                <a:spcPct val="0"/>
              </a:spcAft>
              <a:defRPr/>
            </a:pPr>
            <a:r>
              <a:rPr lang="en-US" sz="1400" dirty="0">
                <a:solidFill>
                  <a:prstClr val="black"/>
                </a:solidFill>
                <a:latin typeface="Arial" pitchFamily="34" charset="0"/>
                <a:cs typeface="Arial" pitchFamily="34" charset="0"/>
              </a:rPr>
              <a:t>The genetic code is the set of rules by which information encoded in mRNA sequences is converted into proteins (amino acid sequences) by living cells</a:t>
            </a:r>
          </a:p>
          <a:p>
            <a:pPr fontAlgn="base">
              <a:spcBef>
                <a:spcPct val="0"/>
              </a:spcBef>
              <a:spcAft>
                <a:spcPct val="0"/>
              </a:spcAft>
              <a:defRPr/>
            </a:pPr>
            <a:endParaRPr lang="en-US" sz="1400" dirty="0">
              <a:solidFill>
                <a:prstClr val="black"/>
              </a:solidFill>
              <a:latin typeface="Arial" pitchFamily="34" charset="0"/>
              <a:cs typeface="Arial" pitchFamily="34" charset="0"/>
            </a:endParaRPr>
          </a:p>
          <a:p>
            <a:pPr marL="285750" indent="-285750" fontAlgn="base">
              <a:spcBef>
                <a:spcPct val="0"/>
              </a:spcBef>
              <a:spcAft>
                <a:spcPct val="0"/>
              </a:spcAft>
              <a:buFont typeface="Arial"/>
              <a:buChar char="•"/>
              <a:defRPr/>
            </a:pPr>
            <a:r>
              <a:rPr lang="en-US" sz="1400" b="1" dirty="0">
                <a:solidFill>
                  <a:prstClr val="black"/>
                </a:solidFill>
                <a:latin typeface="Arial" pitchFamily="34" charset="0"/>
                <a:cs typeface="Arial" pitchFamily="34" charset="0"/>
              </a:rPr>
              <a:t>Codons are a triplet of bases </a:t>
            </a:r>
            <a:r>
              <a:rPr lang="en-US" sz="1400" dirty="0">
                <a:solidFill>
                  <a:prstClr val="black"/>
                </a:solidFill>
                <a:latin typeface="Arial" pitchFamily="34" charset="0"/>
                <a:cs typeface="Arial" pitchFamily="34" charset="0"/>
              </a:rPr>
              <a:t>which encodes a particular amino acid</a:t>
            </a:r>
          </a:p>
          <a:p>
            <a:pPr marL="285750" indent="-285750" fontAlgn="base">
              <a:spcBef>
                <a:spcPct val="0"/>
              </a:spcBef>
              <a:spcAft>
                <a:spcPct val="0"/>
              </a:spcAft>
              <a:buFont typeface="Arial"/>
              <a:buChar char="•"/>
              <a:defRPr/>
            </a:pPr>
            <a:r>
              <a:rPr lang="en-US" sz="1400" dirty="0">
                <a:solidFill>
                  <a:prstClr val="black"/>
                </a:solidFill>
                <a:latin typeface="Arial" pitchFamily="34" charset="0"/>
                <a:cs typeface="Arial" pitchFamily="34" charset="0"/>
              </a:rPr>
              <a:t>As there are four bases, there are </a:t>
            </a:r>
            <a:r>
              <a:rPr lang="en-US" sz="1400" b="1" dirty="0">
                <a:solidFill>
                  <a:prstClr val="black"/>
                </a:solidFill>
                <a:latin typeface="Arial" pitchFamily="34" charset="0"/>
                <a:cs typeface="Arial" pitchFamily="34" charset="0"/>
              </a:rPr>
              <a:t>64 different codon combinations </a:t>
            </a:r>
            <a:r>
              <a:rPr lang="en-US" sz="1400" dirty="0">
                <a:solidFill>
                  <a:prstClr val="black"/>
                </a:solidFill>
                <a:latin typeface="Arial" pitchFamily="34" charset="0"/>
                <a:cs typeface="Arial" pitchFamily="34" charset="0"/>
              </a:rPr>
              <a:t>(4 x 4 x 4 = 64)</a:t>
            </a:r>
          </a:p>
          <a:p>
            <a:pPr marL="285750" indent="-285750" fontAlgn="base">
              <a:spcBef>
                <a:spcPct val="0"/>
              </a:spcBef>
              <a:spcAft>
                <a:spcPct val="0"/>
              </a:spcAft>
              <a:buFont typeface="Arial"/>
              <a:buChar char="•"/>
              <a:defRPr/>
            </a:pPr>
            <a:r>
              <a:rPr lang="en-US" sz="1400" dirty="0">
                <a:solidFill>
                  <a:prstClr val="black"/>
                </a:solidFill>
                <a:latin typeface="Arial" pitchFamily="34" charset="0"/>
                <a:cs typeface="Arial" pitchFamily="34" charset="0"/>
              </a:rPr>
              <a:t>The codons can translate for </a:t>
            </a:r>
            <a:r>
              <a:rPr lang="en-US" sz="1400" b="1" dirty="0">
                <a:solidFill>
                  <a:prstClr val="black"/>
                </a:solidFill>
                <a:latin typeface="Arial" pitchFamily="34" charset="0"/>
                <a:cs typeface="Arial" pitchFamily="34" charset="0"/>
              </a:rPr>
              <a:t>20 amino acids</a:t>
            </a:r>
          </a:p>
        </p:txBody>
      </p:sp>
      <p:sp>
        <p:nvSpPr>
          <p:cNvPr id="476167" name="Rectangle 8"/>
          <p:cNvSpPr>
            <a:spLocks noChangeArrowheads="1"/>
          </p:cNvSpPr>
          <p:nvPr/>
        </p:nvSpPr>
        <p:spPr bwMode="auto">
          <a:xfrm>
            <a:off x="461963" y="6027738"/>
            <a:ext cx="5672137" cy="522287"/>
          </a:xfrm>
          <a:prstGeom prst="rect">
            <a:avLst/>
          </a:prstGeom>
          <a:solidFill>
            <a:srgbClr val="FFFFFF"/>
          </a:solidFill>
          <a:ln w="9525">
            <a:solidFill>
              <a:srgbClr val="000000"/>
            </a:solidFill>
            <a:miter lim="800000"/>
            <a:headEnd/>
            <a:tailEnd/>
          </a:ln>
        </p:spPr>
        <p:txBody>
          <a:bodyPr>
            <a:spAutoFit/>
          </a:bodyPr>
          <a:lstStyle/>
          <a:p>
            <a:pPr fontAlgn="base">
              <a:spcBef>
                <a:spcPct val="0"/>
              </a:spcBef>
              <a:spcAft>
                <a:spcPct val="0"/>
              </a:spcAft>
            </a:pPr>
            <a:r>
              <a:rPr lang="en-US" altLang="en-US" sz="1400">
                <a:solidFill>
                  <a:prstClr val="black"/>
                </a:solidFill>
                <a:latin typeface="Arial" pitchFamily="34" charset="0"/>
                <a:cs typeface="Arial" pitchFamily="34" charset="0"/>
              </a:rPr>
              <a:t>Amino acids are carried by </a:t>
            </a:r>
            <a:r>
              <a:rPr lang="en-US" altLang="en-US" sz="1400" b="1">
                <a:solidFill>
                  <a:prstClr val="black"/>
                </a:solidFill>
                <a:latin typeface="Arial" pitchFamily="34" charset="0"/>
                <a:cs typeface="Arial" pitchFamily="34" charset="0"/>
              </a:rPr>
              <a:t>transfer RNA (tRNA)</a:t>
            </a:r>
          </a:p>
          <a:p>
            <a:pPr fontAlgn="base">
              <a:spcBef>
                <a:spcPct val="0"/>
              </a:spcBef>
              <a:spcAft>
                <a:spcPct val="0"/>
              </a:spcAft>
            </a:pPr>
            <a:r>
              <a:rPr lang="en-US" altLang="en-US" sz="1400">
                <a:solidFill>
                  <a:prstClr val="black"/>
                </a:solidFill>
                <a:latin typeface="Arial" pitchFamily="34" charset="0"/>
                <a:cs typeface="Arial" pitchFamily="34" charset="0"/>
              </a:rPr>
              <a:t>The anti-codons on tRNA are complementary to the codons on mRNA</a:t>
            </a:r>
          </a:p>
        </p:txBody>
      </p:sp>
      <p:sp>
        <p:nvSpPr>
          <p:cNvPr id="476168" name="Rectangle 9"/>
          <p:cNvSpPr>
            <a:spLocks noChangeArrowheads="1"/>
          </p:cNvSpPr>
          <p:nvPr/>
        </p:nvSpPr>
        <p:spPr bwMode="auto">
          <a:xfrm>
            <a:off x="215900" y="4200525"/>
            <a:ext cx="8724900" cy="1601788"/>
          </a:xfrm>
          <a:prstGeom prst="rect">
            <a:avLst/>
          </a:prstGeom>
          <a:noFill/>
          <a:ln w="9525">
            <a:noFill/>
            <a:miter lim="800000"/>
            <a:headEnd/>
            <a:tailEnd/>
          </a:ln>
        </p:spPr>
        <p:txBody>
          <a:bodyPr>
            <a:spAutoFit/>
          </a:bodyPr>
          <a:lstStyle/>
          <a:p>
            <a:pPr marL="285750" indent="-285750" fontAlgn="base">
              <a:spcBef>
                <a:spcPct val="0"/>
              </a:spcBef>
              <a:spcAft>
                <a:spcPct val="0"/>
              </a:spcAft>
              <a:buFont typeface="Arial" pitchFamily="34" charset="0"/>
              <a:buChar char="•"/>
            </a:pPr>
            <a:r>
              <a:rPr lang="en-US" altLang="en-US" sz="1400">
                <a:solidFill>
                  <a:prstClr val="black"/>
                </a:solidFill>
                <a:latin typeface="Arial" pitchFamily="34" charset="0"/>
                <a:cs typeface="Arial" pitchFamily="34" charset="0"/>
              </a:rPr>
              <a:t>Different codons can translate for the same amino acid (e.g. GAU and GAC both translate for Aspartate) therefore the genetic code is said to be </a:t>
            </a:r>
            <a:r>
              <a:rPr lang="en-US" altLang="en-US" sz="1400" b="1">
                <a:solidFill>
                  <a:prstClr val="black"/>
                </a:solidFill>
                <a:latin typeface="Arial" pitchFamily="34" charset="0"/>
                <a:cs typeface="Arial" pitchFamily="34" charset="0"/>
              </a:rPr>
              <a:t>degenerate</a:t>
            </a:r>
          </a:p>
          <a:p>
            <a:pPr marL="285750" indent="-285750" fontAlgn="base">
              <a:spcBef>
                <a:spcPct val="0"/>
              </a:spcBef>
              <a:spcAft>
                <a:spcPct val="0"/>
              </a:spcAft>
              <a:buFont typeface="Arial" pitchFamily="34" charset="0"/>
              <a:buChar char="•"/>
            </a:pPr>
            <a:r>
              <a:rPr lang="en-US" altLang="en-US" sz="1400">
                <a:solidFill>
                  <a:prstClr val="black"/>
                </a:solidFill>
                <a:latin typeface="Arial" pitchFamily="34" charset="0"/>
                <a:cs typeface="Arial" pitchFamily="34" charset="0"/>
              </a:rPr>
              <a:t>The order of the codons determines the amino acid sequence for a protein</a:t>
            </a:r>
          </a:p>
          <a:p>
            <a:pPr marL="285750" indent="-285750" fontAlgn="base">
              <a:spcBef>
                <a:spcPct val="0"/>
              </a:spcBef>
              <a:spcAft>
                <a:spcPct val="0"/>
              </a:spcAft>
              <a:buFont typeface="Arial" pitchFamily="34" charset="0"/>
              <a:buChar char="•"/>
            </a:pPr>
            <a:r>
              <a:rPr lang="en-US" altLang="en-US" sz="1400">
                <a:solidFill>
                  <a:prstClr val="black"/>
                </a:solidFill>
                <a:latin typeface="Arial" pitchFamily="34" charset="0"/>
                <a:cs typeface="Arial" pitchFamily="34" charset="0"/>
              </a:rPr>
              <a:t>The </a:t>
            </a:r>
            <a:r>
              <a:rPr lang="en-US" altLang="en-US" sz="1400" b="1">
                <a:solidFill>
                  <a:prstClr val="black"/>
                </a:solidFill>
                <a:latin typeface="Arial" pitchFamily="34" charset="0"/>
                <a:cs typeface="Arial" pitchFamily="34" charset="0"/>
              </a:rPr>
              <a:t>coding region always starts with a START codon</a:t>
            </a:r>
            <a:r>
              <a:rPr lang="en-US" altLang="en-US" sz="1400">
                <a:solidFill>
                  <a:prstClr val="black"/>
                </a:solidFill>
                <a:latin typeface="Arial" pitchFamily="34" charset="0"/>
                <a:cs typeface="Arial" pitchFamily="34" charset="0"/>
              </a:rPr>
              <a:t> (AUG) therefore the first amino acid in all polypeptides is Methionine</a:t>
            </a:r>
          </a:p>
          <a:p>
            <a:pPr marL="285750" indent="-285750" fontAlgn="base">
              <a:spcBef>
                <a:spcPct val="0"/>
              </a:spcBef>
              <a:spcAft>
                <a:spcPct val="0"/>
              </a:spcAft>
              <a:buFont typeface="Arial" pitchFamily="34" charset="0"/>
              <a:buChar char="•"/>
            </a:pPr>
            <a:r>
              <a:rPr lang="en-US" altLang="en-US" sz="1400">
                <a:solidFill>
                  <a:prstClr val="black"/>
                </a:solidFill>
                <a:latin typeface="Arial" pitchFamily="34" charset="0"/>
                <a:cs typeface="Arial" pitchFamily="34" charset="0"/>
              </a:rPr>
              <a:t>The </a:t>
            </a:r>
            <a:r>
              <a:rPr lang="en-US" altLang="en-US" sz="1400" b="1">
                <a:solidFill>
                  <a:prstClr val="black"/>
                </a:solidFill>
                <a:latin typeface="Arial" pitchFamily="34" charset="0"/>
                <a:cs typeface="Arial" pitchFamily="34" charset="0"/>
              </a:rPr>
              <a:t>coding region of mRNA terminates with a STOP codon</a:t>
            </a:r>
            <a:r>
              <a:rPr lang="en-US" altLang="en-US" sz="1400">
                <a:solidFill>
                  <a:prstClr val="black"/>
                </a:solidFill>
                <a:latin typeface="Arial" pitchFamily="34" charset="0"/>
                <a:cs typeface="Arial" pitchFamily="34" charset="0"/>
              </a:rPr>
              <a:t> - the STOP codon does not add an amino acid – instead it causes the release of the polypeptide</a:t>
            </a:r>
          </a:p>
        </p:txBody>
      </p:sp>
    </p:spTree>
  </p:cSld>
  <p:clrMapOvr>
    <a:masterClrMapping/>
  </p:clrMapOvr>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7186" name="Picture 14"/>
          <p:cNvPicPr>
            <a:picLocks noChangeAspect="1"/>
          </p:cNvPicPr>
          <p:nvPr/>
        </p:nvPicPr>
        <p:blipFill>
          <a:blip r:embed="rId2" cstate="print"/>
          <a:srcRect/>
          <a:stretch>
            <a:fillRect/>
          </a:stretch>
        </p:blipFill>
        <p:spPr bwMode="auto">
          <a:xfrm>
            <a:off x="2001838" y="1709738"/>
            <a:ext cx="6099175" cy="3895725"/>
          </a:xfrm>
          <a:prstGeom prst="rect">
            <a:avLst/>
          </a:prstGeom>
          <a:noFill/>
          <a:ln w="9525">
            <a:noFill/>
            <a:miter lim="800000"/>
            <a:headEnd/>
            <a:tailEnd/>
          </a:ln>
        </p:spPr>
      </p:pic>
      <p:sp>
        <p:nvSpPr>
          <p:cNvPr id="477187" name="Title 1"/>
          <p:cNvSpPr>
            <a:spLocks noGrp="1"/>
          </p:cNvSpPr>
          <p:nvPr>
            <p:ph type="title"/>
          </p:nvPr>
        </p:nvSpPr>
        <p:spPr>
          <a:xfrm>
            <a:off x="0" y="4763"/>
            <a:ext cx="9144000" cy="587375"/>
          </a:xfrm>
        </p:spPr>
        <p:txBody>
          <a:bodyPr/>
          <a:lstStyle/>
          <a:p>
            <a:pPr eaLnBrk="1" hangingPunct="1"/>
            <a:r>
              <a:rPr lang="en-US" altLang="en-US" sz="1600" smtClean="0">
                <a:latin typeface="Arial" pitchFamily="34" charset="0"/>
                <a:cs typeface="Arial" pitchFamily="34" charset="0"/>
              </a:rPr>
              <a:t>Translation depends on complementary base pairing between codons on mRNA and anticodons on tRNA.</a:t>
            </a:r>
          </a:p>
        </p:txBody>
      </p:sp>
      <p:sp>
        <p:nvSpPr>
          <p:cNvPr id="477188" name="Rectangle 3"/>
          <p:cNvSpPr>
            <a:spLocks noChangeArrowheads="1"/>
          </p:cNvSpPr>
          <p:nvPr/>
        </p:nvSpPr>
        <p:spPr bwMode="auto">
          <a:xfrm>
            <a:off x="4572000" y="6611938"/>
            <a:ext cx="4572000" cy="246062"/>
          </a:xfrm>
          <a:prstGeom prst="rect">
            <a:avLst/>
          </a:prstGeom>
          <a:noFill/>
          <a:ln w="9525">
            <a:noFill/>
            <a:miter lim="800000"/>
            <a:headEnd/>
            <a:tailEnd/>
          </a:ln>
        </p:spPr>
        <p:txBody>
          <a:bodyPr>
            <a:spAutoFit/>
          </a:bodyPr>
          <a:lstStyle/>
          <a:p>
            <a:pPr algn="r" fontAlgn="base">
              <a:spcBef>
                <a:spcPct val="0"/>
              </a:spcBef>
              <a:spcAft>
                <a:spcPct val="0"/>
              </a:spcAft>
            </a:pPr>
            <a:r>
              <a:rPr lang="en-US" altLang="en-US" sz="1000">
                <a:solidFill>
                  <a:prstClr val="black"/>
                </a:solidFill>
                <a:latin typeface="Arial" pitchFamily="34" charset="0"/>
                <a:cs typeface="Arial" pitchFamily="34" charset="0"/>
                <a:hlinkClick r:id="rId3"/>
              </a:rPr>
              <a:t>https://upload.wikimedia.org/wikipedia/commons/0/0f/Peptide_syn.png</a:t>
            </a:r>
            <a:endParaRPr lang="en-US" altLang="en-US" sz="1000">
              <a:solidFill>
                <a:prstClr val="black"/>
              </a:solidFill>
              <a:latin typeface="Arial" pitchFamily="34" charset="0"/>
              <a:cs typeface="Arial" pitchFamily="34" charset="0"/>
            </a:endParaRPr>
          </a:p>
        </p:txBody>
      </p:sp>
      <p:sp>
        <p:nvSpPr>
          <p:cNvPr id="477189" name="Rectangle 2"/>
          <p:cNvSpPr>
            <a:spLocks noChangeArrowheads="1"/>
          </p:cNvSpPr>
          <p:nvPr/>
        </p:nvSpPr>
        <p:spPr bwMode="auto">
          <a:xfrm>
            <a:off x="127000" y="708025"/>
            <a:ext cx="8509000" cy="368300"/>
          </a:xfrm>
          <a:prstGeom prst="rect">
            <a:avLst/>
          </a:prstGeom>
          <a:noFill/>
          <a:ln w="9525">
            <a:noFill/>
            <a:miter lim="800000"/>
            <a:headEnd/>
            <a:tailEnd/>
          </a:ln>
        </p:spPr>
        <p:txBody>
          <a:bodyPr>
            <a:spAutoFit/>
          </a:bodyPr>
          <a:lstStyle/>
          <a:p>
            <a:pPr fontAlgn="base">
              <a:spcBef>
                <a:spcPct val="0"/>
              </a:spcBef>
              <a:spcAft>
                <a:spcPct val="0"/>
              </a:spcAft>
            </a:pPr>
            <a:r>
              <a:rPr lang="en-US" altLang="en-US" b="1">
                <a:solidFill>
                  <a:prstClr val="black"/>
                </a:solidFill>
                <a:latin typeface="Arial" pitchFamily="34" charset="0"/>
                <a:cs typeface="Arial" pitchFamily="34" charset="0"/>
              </a:rPr>
              <a:t>Key components</a:t>
            </a:r>
            <a:r>
              <a:rPr lang="en-US" altLang="en-US">
                <a:solidFill>
                  <a:prstClr val="black"/>
                </a:solidFill>
                <a:latin typeface="Arial" pitchFamily="34" charset="0"/>
                <a:cs typeface="Arial" pitchFamily="34" charset="0"/>
              </a:rPr>
              <a:t> of translation that enable genetic code to synthesize polypeptides</a:t>
            </a:r>
          </a:p>
        </p:txBody>
      </p:sp>
      <p:sp>
        <p:nvSpPr>
          <p:cNvPr id="477190" name="Rectangle 5"/>
          <p:cNvSpPr>
            <a:spLocks noChangeArrowheads="1"/>
          </p:cNvSpPr>
          <p:nvPr/>
        </p:nvSpPr>
        <p:spPr bwMode="auto">
          <a:xfrm>
            <a:off x="190500" y="4862513"/>
            <a:ext cx="2768600" cy="1076325"/>
          </a:xfrm>
          <a:prstGeom prst="rect">
            <a:avLst/>
          </a:prstGeom>
          <a:solidFill>
            <a:srgbClr val="B6DCC6"/>
          </a:solidFill>
          <a:ln w="9525">
            <a:noFill/>
            <a:miter lim="800000"/>
            <a:headEnd/>
            <a:tailEnd/>
          </a:ln>
        </p:spPr>
        <p:txBody>
          <a:bodyPr>
            <a:spAutoFit/>
          </a:bodyPr>
          <a:lstStyle/>
          <a:p>
            <a:pPr fontAlgn="base">
              <a:spcBef>
                <a:spcPct val="0"/>
              </a:spcBef>
              <a:spcAft>
                <a:spcPct val="0"/>
              </a:spcAft>
            </a:pPr>
            <a:r>
              <a:rPr lang="en-US" altLang="en-US" sz="1600">
                <a:solidFill>
                  <a:prstClr val="black"/>
                </a:solidFill>
                <a:latin typeface="Arial" pitchFamily="34" charset="0"/>
                <a:cs typeface="Arial" pitchFamily="34" charset="0"/>
              </a:rPr>
              <a:t>mRNA has a sequence of codons that specifies the amino acid sequence of the polypeptide</a:t>
            </a:r>
          </a:p>
        </p:txBody>
      </p:sp>
      <p:sp>
        <p:nvSpPr>
          <p:cNvPr id="477191" name="Rectangle 6"/>
          <p:cNvSpPr>
            <a:spLocks noChangeArrowheads="1"/>
          </p:cNvSpPr>
          <p:nvPr/>
        </p:nvSpPr>
        <p:spPr bwMode="auto">
          <a:xfrm>
            <a:off x="190500" y="1273175"/>
            <a:ext cx="2057400" cy="1368425"/>
          </a:xfrm>
          <a:prstGeom prst="rect">
            <a:avLst/>
          </a:prstGeom>
          <a:solidFill>
            <a:srgbClr val="FFF400"/>
          </a:solidFill>
          <a:ln w="9525">
            <a:noFill/>
            <a:miter lim="800000"/>
            <a:headEnd/>
            <a:tailEnd/>
          </a:ln>
        </p:spPr>
        <p:txBody>
          <a:bodyPr>
            <a:spAutoFit/>
          </a:bodyPr>
          <a:lstStyle/>
          <a:p>
            <a:pPr fontAlgn="base">
              <a:spcBef>
                <a:spcPct val="0"/>
              </a:spcBef>
              <a:spcAft>
                <a:spcPct val="0"/>
              </a:spcAft>
            </a:pPr>
            <a:r>
              <a:rPr lang="en-US" altLang="en-US" sz="1600">
                <a:solidFill>
                  <a:prstClr val="black"/>
                </a:solidFill>
                <a:latin typeface="Arial" pitchFamily="34" charset="0"/>
                <a:cs typeface="Arial" pitchFamily="34" charset="0"/>
              </a:rPr>
              <a:t>tRNA molecules have an anticodon of three bases that binds to a complementary codon on mRNA</a:t>
            </a:r>
          </a:p>
        </p:txBody>
      </p:sp>
      <p:sp>
        <p:nvSpPr>
          <p:cNvPr id="477192" name="Rectangle 7"/>
          <p:cNvSpPr>
            <a:spLocks noChangeArrowheads="1"/>
          </p:cNvSpPr>
          <p:nvPr/>
        </p:nvSpPr>
        <p:spPr bwMode="auto">
          <a:xfrm>
            <a:off x="6172200" y="1273175"/>
            <a:ext cx="2768600" cy="830263"/>
          </a:xfrm>
          <a:prstGeom prst="rect">
            <a:avLst/>
          </a:prstGeom>
          <a:solidFill>
            <a:srgbClr val="F09CA0"/>
          </a:solidFill>
          <a:ln w="9525">
            <a:noFill/>
            <a:miter lim="800000"/>
            <a:headEnd/>
            <a:tailEnd/>
          </a:ln>
        </p:spPr>
        <p:txBody>
          <a:bodyPr>
            <a:spAutoFit/>
          </a:bodyPr>
          <a:lstStyle/>
          <a:p>
            <a:pPr fontAlgn="base">
              <a:spcBef>
                <a:spcPct val="0"/>
              </a:spcBef>
              <a:spcAft>
                <a:spcPct val="0"/>
              </a:spcAft>
            </a:pPr>
            <a:r>
              <a:rPr lang="en-US" altLang="en-US" sz="1600">
                <a:solidFill>
                  <a:prstClr val="black"/>
                </a:solidFill>
                <a:latin typeface="Arial" pitchFamily="34" charset="0"/>
                <a:cs typeface="Arial" pitchFamily="34" charset="0"/>
              </a:rPr>
              <a:t>tRNA molecules carry the amino acid corresponding to their codon</a:t>
            </a:r>
          </a:p>
        </p:txBody>
      </p:sp>
      <p:sp>
        <p:nvSpPr>
          <p:cNvPr id="9" name="Rectangle 8"/>
          <p:cNvSpPr/>
          <p:nvPr/>
        </p:nvSpPr>
        <p:spPr>
          <a:xfrm>
            <a:off x="6375400" y="5202238"/>
            <a:ext cx="2565400" cy="1323975"/>
          </a:xfrm>
          <a:prstGeom prst="rect">
            <a:avLst/>
          </a:prstGeom>
          <a:solidFill>
            <a:srgbClr val="C6BF60"/>
          </a:solidFill>
        </p:spPr>
        <p:txBody>
          <a:bodyPr>
            <a:spAutoFit/>
          </a:bodyPr>
          <a:lstStyle/>
          <a:p>
            <a:pPr fontAlgn="base">
              <a:spcBef>
                <a:spcPct val="0"/>
              </a:spcBef>
              <a:spcAft>
                <a:spcPct val="0"/>
              </a:spcAft>
              <a:defRPr/>
            </a:pPr>
            <a:r>
              <a:rPr lang="en-US" sz="1600" dirty="0">
                <a:solidFill>
                  <a:prstClr val="black"/>
                </a:solidFill>
                <a:latin typeface="Arial" pitchFamily="34" charset="0"/>
                <a:cs typeface="Arial" pitchFamily="34" charset="0"/>
              </a:rPr>
              <a:t>Ribosomes:</a:t>
            </a:r>
          </a:p>
          <a:p>
            <a:pPr marL="285750" indent="-285750" fontAlgn="base">
              <a:spcBef>
                <a:spcPct val="0"/>
              </a:spcBef>
              <a:spcAft>
                <a:spcPct val="0"/>
              </a:spcAft>
              <a:buFont typeface="Arial"/>
              <a:buChar char="•"/>
              <a:defRPr/>
            </a:pPr>
            <a:r>
              <a:rPr lang="en-US" sz="1600" dirty="0">
                <a:solidFill>
                  <a:prstClr val="black"/>
                </a:solidFill>
                <a:latin typeface="Arial" pitchFamily="34" charset="0"/>
                <a:cs typeface="Arial" pitchFamily="34" charset="0"/>
              </a:rPr>
              <a:t>act as the binding site for mRNA and </a:t>
            </a:r>
            <a:r>
              <a:rPr lang="en-US" sz="1600" dirty="0" err="1">
                <a:solidFill>
                  <a:prstClr val="black"/>
                </a:solidFill>
                <a:latin typeface="Arial" pitchFamily="34" charset="0"/>
                <a:cs typeface="Arial" pitchFamily="34" charset="0"/>
              </a:rPr>
              <a:t>tRNA</a:t>
            </a:r>
            <a:endParaRPr lang="en-US" sz="1600" dirty="0">
              <a:solidFill>
                <a:prstClr val="black"/>
              </a:solidFill>
              <a:latin typeface="Arial" pitchFamily="34" charset="0"/>
              <a:cs typeface="Arial" pitchFamily="34" charset="0"/>
            </a:endParaRPr>
          </a:p>
          <a:p>
            <a:pPr marL="285750" indent="-285750" fontAlgn="base">
              <a:spcBef>
                <a:spcPct val="0"/>
              </a:spcBef>
              <a:spcAft>
                <a:spcPct val="0"/>
              </a:spcAft>
              <a:buFont typeface="Arial"/>
              <a:buChar char="•"/>
              <a:defRPr/>
            </a:pPr>
            <a:r>
              <a:rPr lang="en-US" sz="1600" dirty="0" err="1">
                <a:solidFill>
                  <a:prstClr val="black"/>
                </a:solidFill>
                <a:latin typeface="Arial" pitchFamily="34" charset="0"/>
                <a:cs typeface="Arial" pitchFamily="34" charset="0"/>
              </a:rPr>
              <a:t>catalyse</a:t>
            </a:r>
            <a:r>
              <a:rPr lang="en-US" sz="1600" dirty="0">
                <a:solidFill>
                  <a:prstClr val="black"/>
                </a:solidFill>
                <a:latin typeface="Arial" pitchFamily="34" charset="0"/>
                <a:cs typeface="Arial" pitchFamily="34" charset="0"/>
              </a:rPr>
              <a:t> the peptide bonds of the polypeptide</a:t>
            </a:r>
          </a:p>
        </p:txBody>
      </p:sp>
    </p:spTree>
  </p:cSld>
  <p:clrMapOvr>
    <a:masterClrMapping/>
  </p:clrMapOvr>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78210" name="Picture 4"/>
          <p:cNvPicPr>
            <a:picLocks noChangeAspect="1"/>
          </p:cNvPicPr>
          <p:nvPr/>
        </p:nvPicPr>
        <p:blipFill>
          <a:blip r:embed="rId2" cstate="print"/>
          <a:srcRect/>
          <a:stretch>
            <a:fillRect/>
          </a:stretch>
        </p:blipFill>
        <p:spPr bwMode="auto">
          <a:xfrm>
            <a:off x="276225" y="1003300"/>
            <a:ext cx="4422775" cy="5521325"/>
          </a:xfrm>
          <a:prstGeom prst="rect">
            <a:avLst/>
          </a:prstGeom>
          <a:noFill/>
          <a:ln w="9525">
            <a:noFill/>
            <a:miter lim="800000"/>
            <a:headEnd/>
            <a:tailEnd/>
          </a:ln>
        </p:spPr>
      </p:pic>
      <p:sp>
        <p:nvSpPr>
          <p:cNvPr id="478211" name="Title 1"/>
          <p:cNvSpPr>
            <a:spLocks noGrp="1"/>
          </p:cNvSpPr>
          <p:nvPr>
            <p:ph type="title"/>
          </p:nvPr>
        </p:nvSpPr>
        <p:spPr>
          <a:xfrm>
            <a:off x="0" y="4763"/>
            <a:ext cx="9144000" cy="998537"/>
          </a:xfrm>
        </p:spPr>
        <p:txBody>
          <a:bodyPr/>
          <a:lstStyle/>
          <a:p>
            <a:pPr eaLnBrk="1" hangingPunct="1"/>
            <a:r>
              <a:rPr lang="en-US" altLang="en-US" sz="1600" smtClean="0">
                <a:solidFill>
                  <a:srgbClr val="000000"/>
                </a:solidFill>
                <a:latin typeface="Arial" pitchFamily="34" charset="0"/>
                <a:cs typeface="Arial" pitchFamily="34" charset="0"/>
              </a:rPr>
              <a:t>Deducing the DNA base sequence for the mRNA strand.</a:t>
            </a:r>
            <a:endParaRPr lang="en-US" altLang="en-US" sz="1600" smtClean="0">
              <a:latin typeface="Arial" pitchFamily="34" charset="0"/>
              <a:cs typeface="Arial" pitchFamily="34" charset="0"/>
            </a:endParaRPr>
          </a:p>
        </p:txBody>
      </p:sp>
      <p:sp>
        <p:nvSpPr>
          <p:cNvPr id="478213" name="TextBox 6"/>
          <p:cNvSpPr txBox="1">
            <a:spLocks noChangeArrowheads="1"/>
          </p:cNvSpPr>
          <p:nvPr/>
        </p:nvSpPr>
        <p:spPr bwMode="auto">
          <a:xfrm>
            <a:off x="4716463" y="1189038"/>
            <a:ext cx="3851275" cy="2678112"/>
          </a:xfrm>
          <a:prstGeom prst="rect">
            <a:avLst/>
          </a:prstGeom>
          <a:noFill/>
          <a:ln w="9525">
            <a:solidFill>
              <a:srgbClr val="000000"/>
            </a:solidFill>
            <a:miter lim="800000"/>
            <a:headEnd/>
            <a:tailEnd/>
          </a:ln>
        </p:spPr>
        <p:txBody>
          <a:bodyPr>
            <a:spAutoFit/>
          </a:bodyPr>
          <a:lstStyle/>
          <a:p>
            <a:pPr fontAlgn="base">
              <a:spcBef>
                <a:spcPct val="0"/>
              </a:spcBef>
              <a:spcAft>
                <a:spcPct val="0"/>
              </a:spcAft>
            </a:pPr>
            <a:r>
              <a:rPr lang="en-US" altLang="en-US" sz="2400">
                <a:solidFill>
                  <a:prstClr val="black"/>
                </a:solidFill>
                <a:latin typeface="Arial" pitchFamily="34" charset="0"/>
                <a:cs typeface="Arial" pitchFamily="34" charset="0"/>
              </a:rPr>
              <a:t>The diagram summarizes the process of protein synthesis. You should be able to use a section of genetic code, transcribe and translate it to deduce the polypeptide synthesized.</a:t>
            </a:r>
          </a:p>
        </p:txBody>
      </p:sp>
    </p:spTree>
  </p:cSld>
  <p:clrMapOvr>
    <a:masterClrMapping/>
  </p:clrMapOvr>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9234" name="Title 1"/>
          <p:cNvSpPr>
            <a:spLocks noGrp="1"/>
          </p:cNvSpPr>
          <p:nvPr>
            <p:ph type="title"/>
          </p:nvPr>
        </p:nvSpPr>
        <p:spPr>
          <a:xfrm>
            <a:off x="0" y="4763"/>
            <a:ext cx="9144000" cy="439737"/>
          </a:xfrm>
        </p:spPr>
        <p:txBody>
          <a:bodyPr/>
          <a:lstStyle/>
          <a:p>
            <a:pPr eaLnBrk="1" hangingPunct="1"/>
            <a:endParaRPr lang="en-US" altLang="en-US" sz="1600" smtClean="0">
              <a:latin typeface="Arial" pitchFamily="34" charset="0"/>
              <a:cs typeface="Arial" pitchFamily="34" charset="0"/>
            </a:endParaRPr>
          </a:p>
        </p:txBody>
      </p:sp>
      <p:pic>
        <p:nvPicPr>
          <p:cNvPr id="479235" name="Picture 2"/>
          <p:cNvPicPr>
            <a:picLocks noChangeAspect="1"/>
          </p:cNvPicPr>
          <p:nvPr/>
        </p:nvPicPr>
        <p:blipFill>
          <a:blip r:embed="rId2" cstate="print"/>
          <a:srcRect/>
          <a:stretch>
            <a:fillRect/>
          </a:stretch>
        </p:blipFill>
        <p:spPr bwMode="auto">
          <a:xfrm>
            <a:off x="508000" y="1338263"/>
            <a:ext cx="8128000" cy="4610100"/>
          </a:xfrm>
          <a:prstGeom prst="rect">
            <a:avLst/>
          </a:prstGeom>
          <a:noFill/>
          <a:ln w="9525">
            <a:noFill/>
            <a:miter lim="800000"/>
            <a:headEnd/>
            <a:tailEnd/>
          </a:ln>
        </p:spPr>
      </p:pic>
      <p:sp>
        <p:nvSpPr>
          <p:cNvPr id="479237" name="TextBox 4"/>
          <p:cNvSpPr txBox="1">
            <a:spLocks noChangeArrowheads="1"/>
          </p:cNvSpPr>
          <p:nvPr/>
        </p:nvSpPr>
        <p:spPr bwMode="auto">
          <a:xfrm>
            <a:off x="0" y="463550"/>
            <a:ext cx="7802563" cy="461963"/>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a:solidFill>
                  <a:prstClr val="black"/>
                </a:solidFill>
                <a:latin typeface="Arial" pitchFamily="34" charset="0"/>
                <a:cs typeface="Arial" pitchFamily="34" charset="0"/>
              </a:rPr>
              <a:t>Now use this table to answer the questions on the next slide</a:t>
            </a:r>
          </a:p>
        </p:txBody>
      </p:sp>
      <p:sp>
        <p:nvSpPr>
          <p:cNvPr id="479238" name="TextBox 5"/>
          <p:cNvSpPr txBox="1">
            <a:spLocks noChangeArrowheads="1"/>
          </p:cNvSpPr>
          <p:nvPr/>
        </p:nvSpPr>
        <p:spPr bwMode="auto">
          <a:xfrm>
            <a:off x="152400" y="6084888"/>
            <a:ext cx="6977063" cy="584200"/>
          </a:xfrm>
          <a:prstGeom prst="rect">
            <a:avLst/>
          </a:prstGeom>
          <a:noFill/>
          <a:ln w="9525">
            <a:noFill/>
            <a:miter lim="800000"/>
            <a:headEnd/>
            <a:tailEnd/>
          </a:ln>
        </p:spPr>
        <p:txBody>
          <a:bodyPr>
            <a:spAutoFit/>
          </a:bodyPr>
          <a:lstStyle/>
          <a:p>
            <a:pPr fontAlgn="base">
              <a:spcBef>
                <a:spcPct val="0"/>
              </a:spcBef>
              <a:spcAft>
                <a:spcPct val="0"/>
              </a:spcAft>
            </a:pPr>
            <a:r>
              <a:rPr lang="en-US" altLang="en-US" sz="1600" i="1">
                <a:solidFill>
                  <a:prstClr val="black"/>
                </a:solidFill>
                <a:latin typeface="Arial" pitchFamily="34" charset="0"/>
                <a:cs typeface="Arial" pitchFamily="34" charset="0"/>
              </a:rPr>
              <a:t>n.b. You just have to be able to use the table. You do not have to memorize which codon translates to which amino acid.</a:t>
            </a: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1842" name="Rectangle 2"/>
          <p:cNvSpPr>
            <a:spLocks noGrp="1"/>
          </p:cNvSpPr>
          <p:nvPr>
            <p:ph type="title"/>
          </p:nvPr>
        </p:nvSpPr>
        <p:spPr>
          <a:xfrm>
            <a:off x="457200" y="274638"/>
            <a:ext cx="8229600" cy="639762"/>
          </a:xfrm>
        </p:spPr>
        <p:txBody>
          <a:bodyPr/>
          <a:lstStyle/>
          <a:p>
            <a:pPr eaLnBrk="1" hangingPunct="1"/>
            <a:r>
              <a:rPr lang="en-US" altLang="en-US" sz="2600" b="1" smtClean="0"/>
              <a:t>Medical Importance</a:t>
            </a:r>
          </a:p>
        </p:txBody>
      </p:sp>
      <p:sp>
        <p:nvSpPr>
          <p:cNvPr id="291843" name="Rectangle 3"/>
          <p:cNvSpPr>
            <a:spLocks noGrp="1"/>
          </p:cNvSpPr>
          <p:nvPr>
            <p:ph idx="1"/>
          </p:nvPr>
        </p:nvSpPr>
        <p:spPr>
          <a:xfrm>
            <a:off x="381000" y="914400"/>
            <a:ext cx="8229600" cy="5334000"/>
          </a:xfrm>
        </p:spPr>
        <p:txBody>
          <a:bodyPr/>
          <a:lstStyle/>
          <a:p>
            <a:pPr algn="just" eaLnBrk="1" hangingPunct="1">
              <a:lnSpc>
                <a:spcPct val="80000"/>
              </a:lnSpc>
              <a:buFontTx/>
              <a:buNone/>
            </a:pPr>
            <a:r>
              <a:rPr lang="en-US" altLang="en-US" sz="2200" smtClean="0"/>
              <a:t>1. Few of the drugs used in the treatment of obesity work by inhibiting fatty acid synthesis.</a:t>
            </a:r>
          </a:p>
          <a:p>
            <a:pPr algn="just" eaLnBrk="1" hangingPunct="1">
              <a:lnSpc>
                <a:spcPct val="80000"/>
              </a:lnSpc>
            </a:pPr>
            <a:endParaRPr lang="en-US" altLang="en-US" sz="2200" smtClean="0"/>
          </a:p>
          <a:p>
            <a:pPr algn="just" eaLnBrk="1" hangingPunct="1">
              <a:lnSpc>
                <a:spcPct val="80000"/>
              </a:lnSpc>
              <a:buFontTx/>
              <a:buNone/>
            </a:pPr>
            <a:r>
              <a:rPr lang="en-US" altLang="en-US" sz="2200" b="1" smtClean="0"/>
              <a:t>e.g. Hydroxy citrate -</a:t>
            </a:r>
            <a:r>
              <a:rPr lang="en-US" altLang="en-US" sz="2200" smtClean="0"/>
              <a:t>ATP citrate lyase is the target. </a:t>
            </a:r>
          </a:p>
          <a:p>
            <a:pPr algn="just" eaLnBrk="1" hangingPunct="1">
              <a:lnSpc>
                <a:spcPct val="80000"/>
              </a:lnSpc>
              <a:buFontTx/>
              <a:buNone/>
            </a:pPr>
            <a:r>
              <a:rPr lang="en-US" altLang="en-US" sz="2200" smtClean="0"/>
              <a:t>In presence of hydroxy citrate, the enzyme can not act on citrate. As a result, availability of acetyl-CoA for fatty acid synthesis is impaired. </a:t>
            </a:r>
          </a:p>
          <a:p>
            <a:pPr algn="just" eaLnBrk="1" hangingPunct="1">
              <a:lnSpc>
                <a:spcPct val="80000"/>
              </a:lnSpc>
              <a:buFontTx/>
              <a:buNone/>
            </a:pPr>
            <a:endParaRPr lang="en-US" altLang="en-US" sz="2200" smtClean="0"/>
          </a:p>
          <a:p>
            <a:pPr algn="just" eaLnBrk="1" hangingPunct="1">
              <a:lnSpc>
                <a:spcPct val="80000"/>
              </a:lnSpc>
              <a:buFontTx/>
              <a:buNone/>
            </a:pPr>
            <a:r>
              <a:rPr lang="en-US" altLang="en-US" sz="2200" smtClean="0"/>
              <a:t>2. In malarial parasite, fatty acid synthesis is brought about by </a:t>
            </a:r>
            <a:r>
              <a:rPr lang="en-US" altLang="en-US" sz="2200" b="1" smtClean="0"/>
              <a:t>fatty acid synthesis system type-II</a:t>
            </a:r>
            <a:r>
              <a:rPr lang="en-US" altLang="en-US" sz="2200" smtClean="0"/>
              <a:t>. This is different from that of host </a:t>
            </a:r>
            <a:r>
              <a:rPr lang="en-US" altLang="en-US" sz="2200" b="1" smtClean="0"/>
              <a:t>fatty acid synthase system type-I</a:t>
            </a:r>
            <a:r>
              <a:rPr lang="en-US" altLang="en-US" sz="2200" smtClean="0"/>
              <a:t>. </a:t>
            </a:r>
          </a:p>
          <a:p>
            <a:pPr algn="just" eaLnBrk="1" hangingPunct="1">
              <a:lnSpc>
                <a:spcPct val="80000"/>
              </a:lnSpc>
              <a:buFontTx/>
              <a:buNone/>
            </a:pPr>
            <a:endParaRPr lang="en-US" altLang="en-US" sz="2200" smtClean="0"/>
          </a:p>
          <a:p>
            <a:pPr algn="just" eaLnBrk="1" hangingPunct="1">
              <a:lnSpc>
                <a:spcPct val="80000"/>
              </a:lnSpc>
              <a:buFontTx/>
              <a:buNone/>
            </a:pPr>
            <a:r>
              <a:rPr lang="en-US" altLang="en-US" sz="2200" b="1" smtClean="0"/>
              <a:t>Triclosan and cerulenin</a:t>
            </a:r>
            <a:r>
              <a:rPr lang="en-US" altLang="en-US" sz="2200" smtClean="0"/>
              <a:t> are inhibitors of enoyl reductase and ketoacyl synthase, respectively. They are effective in killing malarial parasite in </a:t>
            </a:r>
            <a:r>
              <a:rPr lang="en-US" altLang="en-US" sz="2200" i="1" smtClean="0"/>
              <a:t>in vitro and in vivo.</a:t>
            </a: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92866" name="Picture 4" descr="1 copy"/>
          <p:cNvPicPr>
            <a:picLocks noChangeAspect="1" noChangeArrowheads="1"/>
          </p:cNvPicPr>
          <p:nvPr/>
        </p:nvPicPr>
        <p:blipFill>
          <a:blip r:embed="rId2" cstate="print"/>
          <a:srcRect/>
          <a:stretch>
            <a:fillRect/>
          </a:stretch>
        </p:blipFill>
        <p:spPr bwMode="auto">
          <a:xfrm>
            <a:off x="0" y="304800"/>
            <a:ext cx="9144000" cy="6553200"/>
          </a:xfrm>
          <a:prstGeom prst="rect">
            <a:avLst/>
          </a:prstGeom>
          <a:noFill/>
          <a:ln w="9525">
            <a:noFill/>
            <a:miter lim="800000"/>
            <a:headEnd/>
            <a:tailEnd/>
          </a:ln>
        </p:spPr>
      </p:pic>
      <p:sp>
        <p:nvSpPr>
          <p:cNvPr id="292867" name="Text Box 5"/>
          <p:cNvSpPr txBox="1">
            <a:spLocks noChangeArrowheads="1"/>
          </p:cNvSpPr>
          <p:nvPr/>
        </p:nvSpPr>
        <p:spPr bwMode="auto">
          <a:xfrm>
            <a:off x="4876800" y="228600"/>
            <a:ext cx="3733800" cy="457200"/>
          </a:xfrm>
          <a:prstGeom prst="rect">
            <a:avLst/>
          </a:prstGeom>
          <a:noFill/>
          <a:ln w="9525">
            <a:noFill/>
            <a:miter lim="800000"/>
            <a:headEnd/>
            <a:tailEnd/>
          </a:ln>
        </p:spPr>
        <p:txBody>
          <a:bodyPr>
            <a:spAutoFit/>
          </a:bodyPr>
          <a:lstStyle/>
          <a:p>
            <a:pPr fontAlgn="base">
              <a:spcBef>
                <a:spcPct val="50000"/>
              </a:spcBef>
              <a:spcAft>
                <a:spcPct val="0"/>
              </a:spcAft>
            </a:pPr>
            <a:r>
              <a:rPr lang="en-US" altLang="en-US" sz="2400">
                <a:solidFill>
                  <a:prstClr val="black"/>
                </a:solidFill>
                <a:latin typeface="Times New Roman" pitchFamily="18" charset="0"/>
                <a:ea typeface="MS PGothic" pitchFamily="34" charset="-128"/>
                <a:cs typeface="Arial" pitchFamily="34" charset="0"/>
              </a:rPr>
              <a:t>Transport of Acetyl CoA</a:t>
            </a: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3890" name="Rectangle 2"/>
          <p:cNvSpPr>
            <a:spLocks noGrp="1"/>
          </p:cNvSpPr>
          <p:nvPr>
            <p:ph type="title"/>
          </p:nvPr>
        </p:nvSpPr>
        <p:spPr>
          <a:xfrm>
            <a:off x="685800" y="0"/>
            <a:ext cx="7772400" cy="1143000"/>
          </a:xfrm>
        </p:spPr>
        <p:txBody>
          <a:bodyPr/>
          <a:lstStyle/>
          <a:p>
            <a:pPr eaLnBrk="1" hangingPunct="1">
              <a:lnSpc>
                <a:spcPct val="110000"/>
              </a:lnSpc>
            </a:pPr>
            <a:r>
              <a:rPr lang="en-US" altLang="en-US" smtClean="0">
                <a:solidFill>
                  <a:srgbClr val="2FB0DC"/>
                </a:solidFill>
              </a:rPr>
              <a:t>Overview of Fatty Acid Synthesis</a:t>
            </a:r>
          </a:p>
        </p:txBody>
      </p:sp>
      <p:sp>
        <p:nvSpPr>
          <p:cNvPr id="7171" name="Rectangle 3"/>
          <p:cNvSpPr>
            <a:spLocks noGrp="1" noChangeArrowheads="1"/>
          </p:cNvSpPr>
          <p:nvPr>
            <p:ph idx="1"/>
          </p:nvPr>
        </p:nvSpPr>
        <p:spPr>
          <a:xfrm>
            <a:off x="228600" y="1219200"/>
            <a:ext cx="4343400" cy="5029200"/>
          </a:xfrm>
        </p:spPr>
        <p:txBody>
          <a:bodyPr rtlCol="0">
            <a:normAutofit lnSpcReduction="10000"/>
          </a:bodyPr>
          <a:lstStyle/>
          <a:p>
            <a:pPr eaLnBrk="1" fontAlgn="auto" hangingPunct="1">
              <a:spcAft>
                <a:spcPts val="0"/>
              </a:spcAft>
              <a:buFont typeface="Wingdings 3" charset="2"/>
              <a:buChar char=""/>
              <a:defRPr/>
            </a:pPr>
            <a:r>
              <a:rPr lang="en-US" altLang="en-US" sz="2800">
                <a:solidFill>
                  <a:schemeClr val="tx1">
                    <a:lumMod val="75000"/>
                    <a:lumOff val="25000"/>
                  </a:schemeClr>
                </a:solidFill>
              </a:rPr>
              <a:t>Fatty acids are built in several passes processing </a:t>
            </a:r>
            <a:r>
              <a:rPr lang="en-US" altLang="en-US" sz="2800">
                <a:solidFill>
                  <a:srgbClr val="0000FF"/>
                </a:solidFill>
              </a:rPr>
              <a:t>one acetate unit at a time</a:t>
            </a:r>
          </a:p>
          <a:p>
            <a:pPr eaLnBrk="1" fontAlgn="auto" hangingPunct="1">
              <a:spcAft>
                <a:spcPts val="0"/>
              </a:spcAft>
              <a:buFont typeface="Wingdings 3" charset="2"/>
              <a:buChar char=""/>
              <a:defRPr/>
            </a:pPr>
            <a:r>
              <a:rPr lang="en-US" altLang="en-US" sz="2800">
                <a:solidFill>
                  <a:schemeClr val="tx1">
                    <a:lumMod val="75000"/>
                    <a:lumOff val="25000"/>
                  </a:schemeClr>
                </a:solidFill>
              </a:rPr>
              <a:t>Acetate from activated malonate in the form of </a:t>
            </a:r>
            <a:r>
              <a:rPr lang="en-US" altLang="en-US" sz="2800">
                <a:solidFill>
                  <a:srgbClr val="FF5050"/>
                </a:solidFill>
              </a:rPr>
              <a:t>malonyl-CoA</a:t>
            </a:r>
          </a:p>
          <a:p>
            <a:pPr eaLnBrk="1" fontAlgn="auto" hangingPunct="1">
              <a:spcAft>
                <a:spcPts val="0"/>
              </a:spcAft>
              <a:buFont typeface="Wingdings 3" charset="2"/>
              <a:buChar char=""/>
              <a:defRPr/>
            </a:pPr>
            <a:r>
              <a:rPr lang="en-US" altLang="en-US" sz="2800">
                <a:solidFill>
                  <a:schemeClr val="tx1">
                    <a:lumMod val="75000"/>
                    <a:lumOff val="25000"/>
                  </a:schemeClr>
                </a:solidFill>
              </a:rPr>
              <a:t>In each pass involves reduction of a </a:t>
            </a:r>
            <a:r>
              <a:rPr lang="en-US" altLang="en-US" sz="2800">
                <a:solidFill>
                  <a:srgbClr val="0000FF"/>
                </a:solidFill>
              </a:rPr>
              <a:t>carbonyl</a:t>
            </a:r>
            <a:r>
              <a:rPr lang="en-US" altLang="en-US" sz="2800">
                <a:solidFill>
                  <a:schemeClr val="tx1">
                    <a:lumMod val="75000"/>
                    <a:lumOff val="25000"/>
                  </a:schemeClr>
                </a:solidFill>
              </a:rPr>
              <a:t> carbon </a:t>
            </a:r>
            <a:r>
              <a:rPr lang="en-US" altLang="en-US" sz="2800">
                <a:solidFill>
                  <a:srgbClr val="0000FF"/>
                </a:solidFill>
              </a:rPr>
              <a:t>to a methylene</a:t>
            </a:r>
            <a:r>
              <a:rPr lang="en-US" altLang="en-US" sz="2800">
                <a:solidFill>
                  <a:schemeClr val="tx1">
                    <a:lumMod val="75000"/>
                    <a:lumOff val="25000"/>
                  </a:schemeClr>
                </a:solidFill>
              </a:rPr>
              <a:t> carbon  </a:t>
            </a:r>
            <a:endParaRPr lang="en-US" altLang="en-US" sz="2800">
              <a:solidFill>
                <a:srgbClr val="0000FF"/>
              </a:solidFill>
            </a:endParaRPr>
          </a:p>
        </p:txBody>
      </p:sp>
      <p:sp>
        <p:nvSpPr>
          <p:cNvPr id="293892" name="Line 4"/>
          <p:cNvSpPr>
            <a:spLocks noChangeShapeType="1"/>
          </p:cNvSpPr>
          <p:nvPr/>
        </p:nvSpPr>
        <p:spPr bwMode="auto">
          <a:xfrm>
            <a:off x="304800" y="990600"/>
            <a:ext cx="8382000" cy="0"/>
          </a:xfrm>
          <a:prstGeom prst="line">
            <a:avLst/>
          </a:prstGeom>
          <a:noFill/>
          <a:ln w="57150" cmpd="thinThick">
            <a:solidFill>
              <a:srgbClr val="2FB0DC"/>
            </a:solidFill>
            <a:round/>
            <a:headEnd/>
            <a:tailEnd/>
          </a:ln>
        </p:spPr>
        <p:txBody>
          <a:bodyP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pic>
        <p:nvPicPr>
          <p:cNvPr id="293893" name="Picture 2" descr="unnumbered 21 p805"/>
          <p:cNvPicPr>
            <a:picLocks noChangeAspect="1" noChangeArrowheads="1"/>
          </p:cNvPicPr>
          <p:nvPr/>
        </p:nvPicPr>
        <p:blipFill>
          <a:blip r:embed="rId2" cstate="print"/>
          <a:srcRect/>
          <a:stretch>
            <a:fillRect/>
          </a:stretch>
        </p:blipFill>
        <p:spPr bwMode="auto">
          <a:xfrm>
            <a:off x="4724400" y="2057400"/>
            <a:ext cx="4340225" cy="27432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4914" name="Rectangle 2"/>
          <p:cNvSpPr>
            <a:spLocks noGrp="1"/>
          </p:cNvSpPr>
          <p:nvPr>
            <p:ph type="title"/>
          </p:nvPr>
        </p:nvSpPr>
        <p:spPr>
          <a:xfrm>
            <a:off x="685800" y="0"/>
            <a:ext cx="7772400" cy="1143000"/>
          </a:xfrm>
        </p:spPr>
        <p:txBody>
          <a:bodyPr/>
          <a:lstStyle/>
          <a:p>
            <a:pPr eaLnBrk="1" hangingPunct="1">
              <a:lnSpc>
                <a:spcPct val="110000"/>
              </a:lnSpc>
            </a:pPr>
            <a:r>
              <a:rPr lang="en-US" altLang="en-US" smtClean="0">
                <a:solidFill>
                  <a:srgbClr val="2FB0DC"/>
                </a:solidFill>
              </a:rPr>
              <a:t>Overview of Fatty Acid Synthesis</a:t>
            </a:r>
          </a:p>
        </p:txBody>
      </p:sp>
      <p:sp>
        <p:nvSpPr>
          <p:cNvPr id="294915" name="Line 4"/>
          <p:cNvSpPr>
            <a:spLocks noChangeShapeType="1"/>
          </p:cNvSpPr>
          <p:nvPr/>
        </p:nvSpPr>
        <p:spPr bwMode="auto">
          <a:xfrm>
            <a:off x="304800" y="990600"/>
            <a:ext cx="8382000" cy="0"/>
          </a:xfrm>
          <a:prstGeom prst="line">
            <a:avLst/>
          </a:prstGeom>
          <a:noFill/>
          <a:ln w="57150" cmpd="thinThick">
            <a:solidFill>
              <a:srgbClr val="2FB0DC"/>
            </a:solidFill>
            <a:round/>
            <a:headEnd/>
            <a:tailEnd/>
          </a:ln>
        </p:spPr>
        <p:txBody>
          <a:bodyP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pic>
        <p:nvPicPr>
          <p:cNvPr id="294916" name="Picture 2" descr="figure 21-04"/>
          <p:cNvPicPr>
            <a:picLocks noChangeAspect="1" noChangeArrowheads="1"/>
          </p:cNvPicPr>
          <p:nvPr/>
        </p:nvPicPr>
        <p:blipFill>
          <a:blip r:embed="rId2" cstate="print"/>
          <a:srcRect/>
          <a:stretch>
            <a:fillRect/>
          </a:stretch>
        </p:blipFill>
        <p:spPr bwMode="auto">
          <a:xfrm>
            <a:off x="381000" y="1295400"/>
            <a:ext cx="8531225" cy="51927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5938" name="Rectangle 2"/>
          <p:cNvSpPr>
            <a:spLocks noGrp="1"/>
          </p:cNvSpPr>
          <p:nvPr>
            <p:ph type="title"/>
          </p:nvPr>
        </p:nvSpPr>
        <p:spPr>
          <a:xfrm>
            <a:off x="381000" y="381000"/>
            <a:ext cx="5562600" cy="838200"/>
          </a:xfrm>
        </p:spPr>
        <p:txBody>
          <a:bodyPr/>
          <a:lstStyle/>
          <a:p>
            <a:pPr eaLnBrk="1" hangingPunct="1"/>
            <a:r>
              <a:rPr lang="en-US" altLang="en-US" sz="3200" smtClean="0">
                <a:solidFill>
                  <a:srgbClr val="2FB0DC"/>
                </a:solidFill>
              </a:rPr>
              <a:t>Synthesis of Malonyl-CoA (1)</a:t>
            </a:r>
          </a:p>
        </p:txBody>
      </p:sp>
      <p:sp>
        <p:nvSpPr>
          <p:cNvPr id="9219" name="Rectangle 3"/>
          <p:cNvSpPr>
            <a:spLocks noGrp="1" noChangeArrowheads="1"/>
          </p:cNvSpPr>
          <p:nvPr>
            <p:ph idx="1"/>
          </p:nvPr>
        </p:nvSpPr>
        <p:spPr>
          <a:xfrm>
            <a:off x="228600" y="1219200"/>
            <a:ext cx="5562600" cy="5181600"/>
          </a:xfrm>
        </p:spPr>
        <p:txBody>
          <a:bodyPr rtlCol="0">
            <a:normAutofit lnSpcReduction="10000"/>
          </a:bodyPr>
          <a:lstStyle/>
          <a:p>
            <a:pPr eaLnBrk="1" fontAlgn="auto" hangingPunct="1">
              <a:lnSpc>
                <a:spcPct val="110000"/>
              </a:lnSpc>
              <a:spcAft>
                <a:spcPts val="0"/>
              </a:spcAft>
              <a:buFont typeface="Wingdings 3" charset="2"/>
              <a:buChar char=""/>
              <a:defRPr/>
            </a:pPr>
            <a:r>
              <a:rPr lang="en-US" altLang="en-US" sz="2400">
                <a:solidFill>
                  <a:schemeClr val="tx1">
                    <a:lumMod val="75000"/>
                    <a:lumOff val="25000"/>
                  </a:schemeClr>
                </a:solidFill>
              </a:rPr>
              <a:t>The three-carbon precursor for fatty acid synthesis is made from acetyl-CoA and CO</a:t>
            </a:r>
            <a:r>
              <a:rPr lang="en-US" altLang="en-US" sz="2400" baseline="-25000">
                <a:solidFill>
                  <a:schemeClr val="tx1">
                    <a:lumMod val="75000"/>
                    <a:lumOff val="25000"/>
                  </a:schemeClr>
                </a:solidFill>
              </a:rPr>
              <a:t>2</a:t>
            </a:r>
          </a:p>
          <a:p>
            <a:pPr eaLnBrk="1" fontAlgn="auto" hangingPunct="1">
              <a:lnSpc>
                <a:spcPct val="110000"/>
              </a:lnSpc>
              <a:spcAft>
                <a:spcPts val="0"/>
              </a:spcAft>
              <a:buFont typeface="Wingdings 3" charset="2"/>
              <a:buChar char=""/>
              <a:defRPr/>
            </a:pPr>
            <a:r>
              <a:rPr lang="en-US" altLang="en-US" sz="2400">
                <a:solidFill>
                  <a:schemeClr val="tx1">
                    <a:lumMod val="75000"/>
                    <a:lumOff val="25000"/>
                  </a:schemeClr>
                </a:solidFill>
              </a:rPr>
              <a:t>The reaction is catalyzed by </a:t>
            </a:r>
            <a:r>
              <a:rPr lang="en-US" altLang="en-US" sz="2400">
                <a:solidFill>
                  <a:srgbClr val="0000FF"/>
                </a:solidFill>
              </a:rPr>
              <a:t>acetyl-CoA carboxylase (ACC)</a:t>
            </a:r>
          </a:p>
          <a:p>
            <a:pPr eaLnBrk="1" fontAlgn="auto" hangingPunct="1">
              <a:lnSpc>
                <a:spcPct val="110000"/>
              </a:lnSpc>
              <a:spcAft>
                <a:spcPts val="0"/>
              </a:spcAft>
              <a:buFont typeface="Wingdings 3" charset="2"/>
              <a:buChar char=""/>
              <a:defRPr/>
            </a:pPr>
            <a:r>
              <a:rPr lang="en-US" altLang="en-US" sz="2400">
                <a:solidFill>
                  <a:schemeClr val="tx1">
                    <a:lumMod val="75000"/>
                    <a:lumOff val="25000"/>
                  </a:schemeClr>
                </a:solidFill>
              </a:rPr>
              <a:t>ACC is a bifunctional enzyme</a:t>
            </a:r>
          </a:p>
          <a:p>
            <a:pPr lvl="1" eaLnBrk="1" fontAlgn="auto" hangingPunct="1">
              <a:lnSpc>
                <a:spcPct val="110000"/>
              </a:lnSpc>
              <a:spcAft>
                <a:spcPts val="0"/>
              </a:spcAft>
              <a:buFont typeface="Wingdings 3" charset="2"/>
              <a:buChar char=""/>
              <a:defRPr/>
            </a:pPr>
            <a:r>
              <a:rPr lang="en-US" altLang="en-US" sz="2000">
                <a:solidFill>
                  <a:srgbClr val="0000FF"/>
                </a:solidFill>
              </a:rPr>
              <a:t>Biotin carboxylase</a:t>
            </a:r>
          </a:p>
          <a:p>
            <a:pPr lvl="1" eaLnBrk="1" fontAlgn="auto" hangingPunct="1">
              <a:lnSpc>
                <a:spcPct val="110000"/>
              </a:lnSpc>
              <a:spcAft>
                <a:spcPts val="0"/>
              </a:spcAft>
              <a:buFont typeface="Wingdings 3" charset="2"/>
              <a:buChar char=""/>
              <a:defRPr/>
            </a:pPr>
            <a:r>
              <a:rPr lang="en-US" altLang="en-US" sz="2000">
                <a:solidFill>
                  <a:srgbClr val="0000FF"/>
                </a:solidFill>
              </a:rPr>
              <a:t>Transcarboxylase</a:t>
            </a:r>
          </a:p>
          <a:p>
            <a:pPr eaLnBrk="1" fontAlgn="auto" hangingPunct="1">
              <a:lnSpc>
                <a:spcPct val="110000"/>
              </a:lnSpc>
              <a:spcAft>
                <a:spcPts val="0"/>
              </a:spcAft>
              <a:buFont typeface="Wingdings 3" charset="2"/>
              <a:buChar char=""/>
              <a:defRPr/>
            </a:pPr>
            <a:r>
              <a:rPr lang="en-US" altLang="en-US" sz="2400">
                <a:solidFill>
                  <a:schemeClr val="tx1">
                    <a:lumMod val="75000"/>
                    <a:lumOff val="25000"/>
                  </a:schemeClr>
                </a:solidFill>
              </a:rPr>
              <a:t>ACC contains biotin, nature’s carrier of CO</a:t>
            </a:r>
            <a:r>
              <a:rPr lang="en-US" altLang="en-US" sz="2400" baseline="-25000">
                <a:solidFill>
                  <a:schemeClr val="tx1">
                    <a:lumMod val="75000"/>
                    <a:lumOff val="25000"/>
                  </a:schemeClr>
                </a:solidFill>
              </a:rPr>
              <a:t>2</a:t>
            </a:r>
          </a:p>
          <a:p>
            <a:pPr lvl="1" eaLnBrk="1" fontAlgn="auto" hangingPunct="1">
              <a:lnSpc>
                <a:spcPct val="110000"/>
              </a:lnSpc>
              <a:spcAft>
                <a:spcPts val="0"/>
              </a:spcAft>
              <a:buFont typeface="Wingdings 3" charset="2"/>
              <a:buChar char=""/>
              <a:defRPr/>
            </a:pPr>
            <a:r>
              <a:rPr lang="en-US" altLang="en-US" sz="2000">
                <a:solidFill>
                  <a:schemeClr val="tx1">
                    <a:lumMod val="75000"/>
                    <a:lumOff val="25000"/>
                  </a:schemeClr>
                </a:solidFill>
              </a:rPr>
              <a:t>Biotin shuttles between the two active sites</a:t>
            </a:r>
          </a:p>
        </p:txBody>
      </p:sp>
      <p:pic>
        <p:nvPicPr>
          <p:cNvPr id="295940" name="Picture 2" descr="figure 21-01"/>
          <p:cNvPicPr>
            <a:picLocks noChangeAspect="1" noChangeArrowheads="1"/>
          </p:cNvPicPr>
          <p:nvPr/>
        </p:nvPicPr>
        <p:blipFill>
          <a:blip r:embed="rId2" cstate="print"/>
          <a:srcRect/>
          <a:stretch>
            <a:fillRect/>
          </a:stretch>
        </p:blipFill>
        <p:spPr bwMode="auto">
          <a:xfrm>
            <a:off x="6305550" y="474663"/>
            <a:ext cx="2762250" cy="65357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8530" name="Rectangle 2"/>
          <p:cNvSpPr>
            <a:spLocks noGrp="1"/>
          </p:cNvSpPr>
          <p:nvPr>
            <p:ph type="ctrTitle"/>
          </p:nvPr>
        </p:nvSpPr>
        <p:spPr>
          <a:xfrm>
            <a:off x="1130300" y="2405063"/>
            <a:ext cx="5827713" cy="1646237"/>
          </a:xfrm>
        </p:spPr>
        <p:txBody>
          <a:bodyPr anchor="ctr"/>
          <a:lstStyle/>
          <a:p>
            <a:pPr eaLnBrk="1" hangingPunct="1"/>
            <a:r>
              <a:rPr lang="en-US" altLang="en-US" sz="4400" dirty="0" smtClean="0"/>
              <a:t>Lipid metabolism</a:t>
            </a:r>
          </a:p>
        </p:txBody>
      </p:sp>
      <p:sp>
        <p:nvSpPr>
          <p:cNvPr id="4099" name="Rectangle 3"/>
          <p:cNvSpPr>
            <a:spLocks noGrp="1" noChangeArrowheads="1"/>
          </p:cNvSpPr>
          <p:nvPr>
            <p:ph type="subTitle" idx="1"/>
          </p:nvPr>
        </p:nvSpPr>
        <p:spPr>
          <a:xfrm>
            <a:off x="1130300" y="4051300"/>
            <a:ext cx="5827713" cy="1096963"/>
          </a:xfrm>
        </p:spPr>
        <p:txBody>
          <a:bodyPr rtlCol="0">
            <a:normAutofit/>
          </a:bodyPr>
          <a:lstStyle/>
          <a:p>
            <a:pPr eaLnBrk="1" fontAlgn="auto" hangingPunct="1">
              <a:spcAft>
                <a:spcPts val="0"/>
              </a:spcAft>
              <a:buFont typeface="Wingdings 3" charset="2"/>
              <a:buNone/>
              <a:defRPr/>
            </a:pPr>
            <a:endParaRPr lang="en-US" altLang="en-US" sz="3200"/>
          </a:p>
        </p:txBody>
      </p:sp>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62" name="Rectangle 2"/>
          <p:cNvSpPr>
            <a:spLocks noGrp="1"/>
          </p:cNvSpPr>
          <p:nvPr>
            <p:ph type="title"/>
          </p:nvPr>
        </p:nvSpPr>
        <p:spPr>
          <a:xfrm>
            <a:off x="685800" y="152400"/>
            <a:ext cx="7772400" cy="1066800"/>
          </a:xfrm>
        </p:spPr>
        <p:txBody>
          <a:bodyPr/>
          <a:lstStyle/>
          <a:p>
            <a:pPr eaLnBrk="1" hangingPunct="1"/>
            <a:r>
              <a:rPr lang="en-US" altLang="en-US" smtClean="0">
                <a:solidFill>
                  <a:srgbClr val="2FB0DC"/>
                </a:solidFill>
              </a:rPr>
              <a:t>Synthesis of Malonyl-CoA (2)</a:t>
            </a:r>
          </a:p>
        </p:txBody>
      </p:sp>
      <p:sp>
        <p:nvSpPr>
          <p:cNvPr id="296963" name="Rectangle 3"/>
          <p:cNvSpPr>
            <a:spLocks noGrp="1"/>
          </p:cNvSpPr>
          <p:nvPr>
            <p:ph idx="1"/>
          </p:nvPr>
        </p:nvSpPr>
        <p:spPr>
          <a:xfrm>
            <a:off x="0" y="1447800"/>
            <a:ext cx="4648200" cy="5029200"/>
          </a:xfrm>
        </p:spPr>
        <p:txBody>
          <a:bodyPr/>
          <a:lstStyle/>
          <a:p>
            <a:pPr eaLnBrk="1" hangingPunct="1"/>
            <a:r>
              <a:rPr lang="en-US" altLang="en-US" sz="2800" smtClean="0"/>
              <a:t>Bicarbonate reacts with the terminal phosphate of ATP to give carbamoyl phosphate</a:t>
            </a:r>
          </a:p>
          <a:p>
            <a:pPr eaLnBrk="1" hangingPunct="1"/>
            <a:r>
              <a:rPr lang="en-US" altLang="en-US" sz="2800" smtClean="0"/>
              <a:t>Biotin carries out a nucleophilic attack to carbamoyl phosphate</a:t>
            </a:r>
          </a:p>
          <a:p>
            <a:pPr eaLnBrk="1" hangingPunct="1"/>
            <a:r>
              <a:rPr lang="en-US" altLang="en-US" sz="2800" smtClean="0"/>
              <a:t>The product is a good donor of a carboxylate group </a:t>
            </a:r>
          </a:p>
        </p:txBody>
      </p:sp>
      <p:sp>
        <p:nvSpPr>
          <p:cNvPr id="296964" name="Line 4"/>
          <p:cNvSpPr>
            <a:spLocks noChangeShapeType="1"/>
          </p:cNvSpPr>
          <p:nvPr/>
        </p:nvSpPr>
        <p:spPr bwMode="auto">
          <a:xfrm>
            <a:off x="381000" y="1219200"/>
            <a:ext cx="8382000" cy="0"/>
          </a:xfrm>
          <a:prstGeom prst="line">
            <a:avLst/>
          </a:prstGeom>
          <a:noFill/>
          <a:ln w="57150" cmpd="thinThick">
            <a:solidFill>
              <a:srgbClr val="2FB0DC"/>
            </a:solidFill>
            <a:round/>
            <a:headEnd/>
            <a:tailEnd/>
          </a:ln>
        </p:spPr>
        <p:txBody>
          <a:bodyP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pic>
        <p:nvPicPr>
          <p:cNvPr id="296965" name="Picture 2" descr="figure 21-01 part 1"/>
          <p:cNvPicPr>
            <a:picLocks noChangeAspect="1" noChangeArrowheads="1"/>
          </p:cNvPicPr>
          <p:nvPr/>
        </p:nvPicPr>
        <p:blipFill>
          <a:blip r:embed="rId2" cstate="print"/>
          <a:srcRect/>
          <a:stretch>
            <a:fillRect/>
          </a:stretch>
        </p:blipFill>
        <p:spPr bwMode="auto">
          <a:xfrm>
            <a:off x="4557713" y="1600200"/>
            <a:ext cx="4586287" cy="49450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7986" name="Rectangle 2"/>
          <p:cNvSpPr>
            <a:spLocks noGrp="1"/>
          </p:cNvSpPr>
          <p:nvPr>
            <p:ph type="title"/>
          </p:nvPr>
        </p:nvSpPr>
        <p:spPr>
          <a:xfrm>
            <a:off x="685800" y="152400"/>
            <a:ext cx="7772400" cy="1066800"/>
          </a:xfrm>
        </p:spPr>
        <p:txBody>
          <a:bodyPr/>
          <a:lstStyle/>
          <a:p>
            <a:pPr eaLnBrk="1" hangingPunct="1"/>
            <a:r>
              <a:rPr lang="en-US" altLang="en-US" smtClean="0">
                <a:solidFill>
                  <a:srgbClr val="2FB0DC"/>
                </a:solidFill>
              </a:rPr>
              <a:t>Synthesis of Malonyl-CoA (3)</a:t>
            </a:r>
          </a:p>
        </p:txBody>
      </p:sp>
      <p:sp>
        <p:nvSpPr>
          <p:cNvPr id="297987" name="Rectangle 3"/>
          <p:cNvSpPr>
            <a:spLocks noGrp="1"/>
          </p:cNvSpPr>
          <p:nvPr>
            <p:ph idx="1"/>
          </p:nvPr>
        </p:nvSpPr>
        <p:spPr>
          <a:xfrm>
            <a:off x="381000" y="1371600"/>
            <a:ext cx="4419600" cy="5181600"/>
          </a:xfrm>
        </p:spPr>
        <p:txBody>
          <a:bodyPr/>
          <a:lstStyle/>
          <a:p>
            <a:pPr eaLnBrk="1" hangingPunct="1">
              <a:lnSpc>
                <a:spcPct val="110000"/>
              </a:lnSpc>
            </a:pPr>
            <a:r>
              <a:rPr lang="en-US" altLang="en-US" sz="2800" smtClean="0"/>
              <a:t>The </a:t>
            </a:r>
            <a:r>
              <a:rPr lang="en-US" altLang="en-US" sz="2800" smtClean="0">
                <a:solidFill>
                  <a:srgbClr val="0000FF"/>
                </a:solidFill>
              </a:rPr>
              <a:t>arm swing</a:t>
            </a:r>
            <a:r>
              <a:rPr lang="en-US" altLang="en-US" sz="2800" smtClean="0"/>
              <a:t> moves carboxybiotin to the transcarboxylase site</a:t>
            </a:r>
          </a:p>
          <a:p>
            <a:pPr eaLnBrk="1" hangingPunct="1">
              <a:lnSpc>
                <a:spcPct val="110000"/>
              </a:lnSpc>
            </a:pPr>
            <a:r>
              <a:rPr lang="en-US" altLang="en-US" sz="2800" smtClean="0"/>
              <a:t>The carbanion picks up the carboxylate moiety from biotin</a:t>
            </a:r>
          </a:p>
        </p:txBody>
      </p:sp>
      <p:sp>
        <p:nvSpPr>
          <p:cNvPr id="297988" name="Line 4"/>
          <p:cNvSpPr>
            <a:spLocks noChangeShapeType="1"/>
          </p:cNvSpPr>
          <p:nvPr/>
        </p:nvSpPr>
        <p:spPr bwMode="auto">
          <a:xfrm>
            <a:off x="304800" y="1143000"/>
            <a:ext cx="8382000" cy="0"/>
          </a:xfrm>
          <a:prstGeom prst="line">
            <a:avLst/>
          </a:prstGeom>
          <a:noFill/>
          <a:ln w="57150" cmpd="thinThick">
            <a:solidFill>
              <a:srgbClr val="2FB0DC"/>
            </a:solidFill>
            <a:round/>
            <a:headEnd/>
            <a:tailEnd/>
          </a:ln>
        </p:spPr>
        <p:txBody>
          <a:bodyP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pic>
        <p:nvPicPr>
          <p:cNvPr id="297989" name="Picture 5" descr="figure 21-01 part 3"/>
          <p:cNvPicPr>
            <a:picLocks noChangeAspect="1" noChangeArrowheads="1"/>
          </p:cNvPicPr>
          <p:nvPr/>
        </p:nvPicPr>
        <p:blipFill>
          <a:blip r:embed="rId3" cstate="print"/>
          <a:srcRect/>
          <a:stretch>
            <a:fillRect/>
          </a:stretch>
        </p:blipFill>
        <p:spPr bwMode="auto">
          <a:xfrm>
            <a:off x="5257800" y="1295400"/>
            <a:ext cx="3711575" cy="53133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0034" name="Rectangle 2"/>
          <p:cNvSpPr>
            <a:spLocks noGrp="1"/>
          </p:cNvSpPr>
          <p:nvPr>
            <p:ph type="title"/>
          </p:nvPr>
        </p:nvSpPr>
        <p:spPr>
          <a:xfrm>
            <a:off x="685800" y="152400"/>
            <a:ext cx="7772400" cy="762000"/>
          </a:xfrm>
        </p:spPr>
        <p:txBody>
          <a:bodyPr/>
          <a:lstStyle/>
          <a:p>
            <a:pPr eaLnBrk="1" hangingPunct="1"/>
            <a:r>
              <a:rPr lang="en-US" altLang="en-US" smtClean="0">
                <a:solidFill>
                  <a:srgbClr val="2FB0DC"/>
                </a:solidFill>
              </a:rPr>
              <a:t>Fatty Acid Synthesis</a:t>
            </a:r>
          </a:p>
        </p:txBody>
      </p:sp>
      <p:sp>
        <p:nvSpPr>
          <p:cNvPr id="12291" name="Rectangle 4"/>
          <p:cNvSpPr>
            <a:spLocks noGrp="1" noChangeArrowheads="1"/>
          </p:cNvSpPr>
          <p:nvPr>
            <p:ph idx="1"/>
          </p:nvPr>
        </p:nvSpPr>
        <p:spPr>
          <a:xfrm>
            <a:off x="457200" y="1066800"/>
            <a:ext cx="8305800" cy="5181600"/>
          </a:xfrm>
        </p:spPr>
        <p:txBody>
          <a:bodyPr rtlCol="0">
            <a:normAutofit fontScale="92500" lnSpcReduction="20000"/>
          </a:bodyPr>
          <a:lstStyle/>
          <a:p>
            <a:pPr eaLnBrk="1" fontAlgn="auto" hangingPunct="1">
              <a:lnSpc>
                <a:spcPct val="110000"/>
              </a:lnSpc>
              <a:spcAft>
                <a:spcPts val="0"/>
              </a:spcAft>
              <a:buFont typeface="Wingdings 3" charset="2"/>
              <a:buChar char=""/>
              <a:defRPr/>
            </a:pPr>
            <a:r>
              <a:rPr lang="en-US" altLang="en-US" sz="2400">
                <a:solidFill>
                  <a:schemeClr val="tx1">
                    <a:lumMod val="75000"/>
                    <a:lumOff val="25000"/>
                  </a:schemeClr>
                </a:solidFill>
              </a:rPr>
              <a:t>Overall goal is to attach a two-carbon acetate unit from malonyl-CoA to a growing chain and then reduce it</a:t>
            </a:r>
          </a:p>
          <a:p>
            <a:pPr eaLnBrk="1" fontAlgn="auto" hangingPunct="1">
              <a:lnSpc>
                <a:spcPct val="110000"/>
              </a:lnSpc>
              <a:spcAft>
                <a:spcPts val="0"/>
              </a:spcAft>
              <a:buFont typeface="Wingdings 3" charset="2"/>
              <a:buChar char=""/>
              <a:defRPr/>
            </a:pPr>
            <a:r>
              <a:rPr lang="en-US" altLang="en-US" sz="2400">
                <a:solidFill>
                  <a:schemeClr val="tx1">
                    <a:lumMod val="75000"/>
                    <a:lumOff val="25000"/>
                  </a:schemeClr>
                </a:solidFill>
              </a:rPr>
              <a:t>Reaction involves cycles of four enzyme-catalyzed steps</a:t>
            </a:r>
          </a:p>
          <a:p>
            <a:pPr lvl="1" eaLnBrk="1" fontAlgn="auto" hangingPunct="1">
              <a:lnSpc>
                <a:spcPct val="110000"/>
              </a:lnSpc>
              <a:spcAft>
                <a:spcPts val="0"/>
              </a:spcAft>
              <a:buFont typeface="Wingdings 3" charset="2"/>
              <a:buChar char=""/>
              <a:defRPr/>
            </a:pPr>
            <a:r>
              <a:rPr lang="en-US" altLang="en-US" sz="2000">
                <a:solidFill>
                  <a:srgbClr val="0000FF"/>
                </a:solidFill>
              </a:rPr>
              <a:t>Condensation</a:t>
            </a:r>
            <a:r>
              <a:rPr lang="en-US" altLang="en-US" sz="2000">
                <a:solidFill>
                  <a:schemeClr val="tx1">
                    <a:lumMod val="75000"/>
                    <a:lumOff val="25000"/>
                  </a:schemeClr>
                </a:solidFill>
              </a:rPr>
              <a:t> of the growing chain with activated acetate</a:t>
            </a:r>
          </a:p>
          <a:p>
            <a:pPr lvl="1" eaLnBrk="1" fontAlgn="auto" hangingPunct="1">
              <a:lnSpc>
                <a:spcPct val="110000"/>
              </a:lnSpc>
              <a:spcAft>
                <a:spcPts val="0"/>
              </a:spcAft>
              <a:buFont typeface="Wingdings 3" charset="2"/>
              <a:buChar char=""/>
              <a:defRPr/>
            </a:pPr>
            <a:r>
              <a:rPr lang="en-US" altLang="en-US" sz="2000">
                <a:solidFill>
                  <a:srgbClr val="0000FF"/>
                </a:solidFill>
              </a:rPr>
              <a:t>Reduction</a:t>
            </a:r>
            <a:r>
              <a:rPr lang="en-US" altLang="en-US" sz="2000">
                <a:solidFill>
                  <a:schemeClr val="tx1">
                    <a:lumMod val="75000"/>
                    <a:lumOff val="25000"/>
                  </a:schemeClr>
                </a:solidFill>
              </a:rPr>
              <a:t> of carbonyl to hydroxyl</a:t>
            </a:r>
          </a:p>
          <a:p>
            <a:pPr lvl="1" eaLnBrk="1" fontAlgn="auto" hangingPunct="1">
              <a:lnSpc>
                <a:spcPct val="110000"/>
              </a:lnSpc>
              <a:spcAft>
                <a:spcPts val="0"/>
              </a:spcAft>
              <a:buFont typeface="Wingdings 3" charset="2"/>
              <a:buChar char=""/>
              <a:defRPr/>
            </a:pPr>
            <a:r>
              <a:rPr lang="en-US" altLang="en-US" sz="2000">
                <a:solidFill>
                  <a:srgbClr val="0000FF"/>
                </a:solidFill>
              </a:rPr>
              <a:t>Dehydration</a:t>
            </a:r>
            <a:r>
              <a:rPr lang="en-US" altLang="en-US" sz="2000">
                <a:solidFill>
                  <a:schemeClr val="tx1">
                    <a:lumMod val="75000"/>
                    <a:lumOff val="25000"/>
                  </a:schemeClr>
                </a:solidFill>
              </a:rPr>
              <a:t> of alcohol to trans-alkene</a:t>
            </a:r>
          </a:p>
          <a:p>
            <a:pPr lvl="1" eaLnBrk="1" fontAlgn="auto" hangingPunct="1">
              <a:lnSpc>
                <a:spcPct val="110000"/>
              </a:lnSpc>
              <a:spcAft>
                <a:spcPts val="0"/>
              </a:spcAft>
              <a:buFont typeface="Wingdings 3" charset="2"/>
              <a:buChar char=""/>
              <a:defRPr/>
            </a:pPr>
            <a:r>
              <a:rPr lang="en-US" altLang="en-US" sz="2000">
                <a:solidFill>
                  <a:srgbClr val="0000FF"/>
                </a:solidFill>
              </a:rPr>
              <a:t>Reduction</a:t>
            </a:r>
            <a:r>
              <a:rPr lang="en-US" altLang="en-US" sz="2000">
                <a:solidFill>
                  <a:schemeClr val="tx1">
                    <a:lumMod val="75000"/>
                    <a:lumOff val="25000"/>
                  </a:schemeClr>
                </a:solidFill>
              </a:rPr>
              <a:t> of alkene to alkane</a:t>
            </a:r>
          </a:p>
          <a:p>
            <a:pPr eaLnBrk="1" fontAlgn="auto" hangingPunct="1">
              <a:lnSpc>
                <a:spcPct val="110000"/>
              </a:lnSpc>
              <a:spcAft>
                <a:spcPts val="0"/>
              </a:spcAft>
              <a:buFont typeface="Wingdings 3" charset="2"/>
              <a:buChar char=""/>
              <a:defRPr/>
            </a:pPr>
            <a:r>
              <a:rPr lang="en-US" altLang="en-US" sz="2400">
                <a:solidFill>
                  <a:schemeClr val="tx1">
                    <a:lumMod val="75000"/>
                    <a:lumOff val="25000"/>
                  </a:schemeClr>
                </a:solidFill>
              </a:rPr>
              <a:t>The growing chain is initially attached to the enzyme via a thioester linkage</a:t>
            </a:r>
          </a:p>
          <a:p>
            <a:pPr eaLnBrk="1" fontAlgn="auto" hangingPunct="1">
              <a:lnSpc>
                <a:spcPct val="110000"/>
              </a:lnSpc>
              <a:spcAft>
                <a:spcPts val="0"/>
              </a:spcAft>
              <a:buFont typeface="Wingdings 3" charset="2"/>
              <a:buChar char=""/>
              <a:defRPr/>
            </a:pPr>
            <a:r>
              <a:rPr lang="en-US" altLang="en-US" sz="2400">
                <a:solidFill>
                  <a:schemeClr val="tx1">
                    <a:lumMod val="75000"/>
                    <a:lumOff val="25000"/>
                  </a:schemeClr>
                </a:solidFill>
              </a:rPr>
              <a:t>During condensation, the growing chain is transferred to the </a:t>
            </a:r>
            <a:r>
              <a:rPr lang="en-US" altLang="en-US" sz="2400">
                <a:solidFill>
                  <a:srgbClr val="FF3300"/>
                </a:solidFill>
              </a:rPr>
              <a:t>acyl carrier protein</a:t>
            </a:r>
            <a:endParaRPr lang="en-US" altLang="en-US" sz="2400">
              <a:solidFill>
                <a:schemeClr val="tx1">
                  <a:lumMod val="75000"/>
                  <a:lumOff val="25000"/>
                </a:schemeClr>
              </a:solidFill>
            </a:endParaRPr>
          </a:p>
          <a:p>
            <a:pPr eaLnBrk="1" fontAlgn="auto" hangingPunct="1">
              <a:lnSpc>
                <a:spcPct val="110000"/>
              </a:lnSpc>
              <a:spcAft>
                <a:spcPts val="0"/>
              </a:spcAft>
              <a:buFont typeface="Wingdings 3" charset="2"/>
              <a:buChar char=""/>
              <a:defRPr/>
            </a:pPr>
            <a:r>
              <a:rPr lang="en-US" altLang="en-US" sz="2400">
                <a:solidFill>
                  <a:schemeClr val="tx1">
                    <a:lumMod val="75000"/>
                    <a:lumOff val="25000"/>
                  </a:schemeClr>
                </a:solidFill>
              </a:rPr>
              <a:t>After the second reduction step, the elongated chain is transferred back to fatty acid synthase</a:t>
            </a:r>
          </a:p>
        </p:txBody>
      </p:sp>
      <p:sp>
        <p:nvSpPr>
          <p:cNvPr id="300036" name="Line 4"/>
          <p:cNvSpPr>
            <a:spLocks noChangeShapeType="1"/>
          </p:cNvSpPr>
          <p:nvPr/>
        </p:nvSpPr>
        <p:spPr bwMode="auto">
          <a:xfrm>
            <a:off x="381000" y="990600"/>
            <a:ext cx="8382000" cy="0"/>
          </a:xfrm>
          <a:prstGeom prst="line">
            <a:avLst/>
          </a:prstGeom>
          <a:noFill/>
          <a:ln w="57150" cmpd="thinThick">
            <a:solidFill>
              <a:srgbClr val="2FB0DC"/>
            </a:solidFill>
            <a:round/>
            <a:headEnd/>
            <a:tailEnd/>
          </a:ln>
        </p:spPr>
        <p:txBody>
          <a:bodyP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1058" name="Rectangle 2"/>
          <p:cNvSpPr>
            <a:spLocks noGrp="1"/>
          </p:cNvSpPr>
          <p:nvPr>
            <p:ph type="title"/>
          </p:nvPr>
        </p:nvSpPr>
        <p:spPr>
          <a:xfrm>
            <a:off x="533400" y="228600"/>
            <a:ext cx="5105400" cy="1143000"/>
          </a:xfrm>
        </p:spPr>
        <p:txBody>
          <a:bodyPr/>
          <a:lstStyle/>
          <a:p>
            <a:pPr eaLnBrk="1" hangingPunct="1"/>
            <a:r>
              <a:rPr lang="en-US" altLang="en-US" smtClean="0">
                <a:solidFill>
                  <a:srgbClr val="2FB0DC"/>
                </a:solidFill>
              </a:rPr>
              <a:t>Acyl Carrier Protein</a:t>
            </a:r>
          </a:p>
        </p:txBody>
      </p:sp>
      <p:sp>
        <p:nvSpPr>
          <p:cNvPr id="301059" name="Rectangle 3"/>
          <p:cNvSpPr>
            <a:spLocks noGrp="1"/>
          </p:cNvSpPr>
          <p:nvPr>
            <p:ph idx="1"/>
          </p:nvPr>
        </p:nvSpPr>
        <p:spPr>
          <a:xfrm>
            <a:off x="381000" y="1295400"/>
            <a:ext cx="5410200" cy="5334000"/>
          </a:xfrm>
        </p:spPr>
        <p:txBody>
          <a:bodyPr/>
          <a:lstStyle/>
          <a:p>
            <a:pPr eaLnBrk="1" hangingPunct="1">
              <a:lnSpc>
                <a:spcPct val="110000"/>
              </a:lnSpc>
            </a:pPr>
            <a:r>
              <a:rPr lang="en-US" altLang="en-US" sz="2400" smtClean="0"/>
              <a:t>Contains a covalently attached prothetic group </a:t>
            </a:r>
            <a:r>
              <a:rPr lang="en-US" altLang="en-US" sz="2400" smtClean="0">
                <a:solidFill>
                  <a:srgbClr val="3333FF"/>
                </a:solidFill>
              </a:rPr>
              <a:t>4’-phospho-pantethiene</a:t>
            </a:r>
          </a:p>
          <a:p>
            <a:pPr eaLnBrk="1" hangingPunct="1">
              <a:lnSpc>
                <a:spcPct val="110000"/>
              </a:lnSpc>
            </a:pPr>
            <a:r>
              <a:rPr lang="en-US" altLang="en-US" sz="2400" smtClean="0"/>
              <a:t>The acyl carrier protein </a:t>
            </a:r>
            <a:r>
              <a:rPr lang="en-US" altLang="en-US" sz="2400" smtClean="0">
                <a:solidFill>
                  <a:srgbClr val="3333FF"/>
                </a:solidFill>
              </a:rPr>
              <a:t>delivers acetate</a:t>
            </a:r>
            <a:r>
              <a:rPr lang="en-US" altLang="en-US" sz="2400" smtClean="0"/>
              <a:t> (in the first step) or </a:t>
            </a:r>
            <a:r>
              <a:rPr lang="en-US" altLang="en-US" sz="2400" smtClean="0">
                <a:solidFill>
                  <a:srgbClr val="3333FF"/>
                </a:solidFill>
              </a:rPr>
              <a:t>malonate</a:t>
            </a:r>
            <a:r>
              <a:rPr lang="en-US" altLang="en-US" sz="2400" smtClean="0"/>
              <a:t> (in all the next steps) to the fatty acid synthase</a:t>
            </a:r>
          </a:p>
          <a:p>
            <a:pPr eaLnBrk="1" hangingPunct="1">
              <a:lnSpc>
                <a:spcPct val="110000"/>
              </a:lnSpc>
            </a:pPr>
            <a:r>
              <a:rPr lang="en-US" altLang="en-US" sz="2400" smtClean="0"/>
              <a:t>The acyl carrier protein </a:t>
            </a:r>
            <a:r>
              <a:rPr lang="en-US" altLang="en-US" sz="2400" smtClean="0">
                <a:solidFill>
                  <a:srgbClr val="3333FF"/>
                </a:solidFill>
              </a:rPr>
              <a:t>shuttles the growing chain from one active site to another</a:t>
            </a:r>
            <a:r>
              <a:rPr lang="en-US" altLang="en-US" sz="2400" smtClean="0"/>
              <a:t> during the four-step reaction</a:t>
            </a:r>
          </a:p>
        </p:txBody>
      </p:sp>
      <p:pic>
        <p:nvPicPr>
          <p:cNvPr id="301060" name="Picture 2" descr="figure 21-05"/>
          <p:cNvPicPr>
            <a:picLocks noChangeAspect="1" noChangeArrowheads="1"/>
          </p:cNvPicPr>
          <p:nvPr/>
        </p:nvPicPr>
        <p:blipFill>
          <a:blip r:embed="rId3" cstate="print"/>
          <a:srcRect/>
          <a:stretch>
            <a:fillRect/>
          </a:stretch>
        </p:blipFill>
        <p:spPr bwMode="auto">
          <a:xfrm>
            <a:off x="5330825" y="617538"/>
            <a:ext cx="3813175" cy="62404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3106" name="Picture 2"/>
          <p:cNvPicPr>
            <a:picLocks noChangeAspect="1" noChangeArrowheads="1"/>
          </p:cNvPicPr>
          <p:nvPr/>
        </p:nvPicPr>
        <p:blipFill>
          <a:blip r:embed="rId2" cstate="print"/>
          <a:srcRect/>
          <a:stretch>
            <a:fillRect/>
          </a:stretch>
        </p:blipFill>
        <p:spPr bwMode="auto">
          <a:xfrm>
            <a:off x="0" y="0"/>
            <a:ext cx="8977313" cy="6858000"/>
          </a:xfrm>
          <a:prstGeom prst="rect">
            <a:avLst/>
          </a:prstGeom>
          <a:noFill/>
          <a:ln w="9525">
            <a:noFill/>
            <a:miter lim="800000"/>
            <a:headEnd/>
            <a:tailEnd/>
          </a:ln>
        </p:spPr>
      </p:pic>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Rectangle 2"/>
          <p:cNvSpPr>
            <a:spLocks noGrp="1" noChangeArrowheads="1"/>
          </p:cNvSpPr>
          <p:nvPr>
            <p:ph type="title"/>
          </p:nvPr>
        </p:nvSpPr>
        <p:spPr>
          <a:xfrm>
            <a:off x="685800" y="228600"/>
            <a:ext cx="7772400" cy="1143000"/>
          </a:xfrm>
        </p:spPr>
        <p:txBody>
          <a:bodyPr rtlCol="0">
            <a:normAutofit fontScale="90000"/>
          </a:bodyPr>
          <a:lstStyle/>
          <a:p>
            <a:pPr eaLnBrk="1" fontAlgn="auto" hangingPunct="1">
              <a:spcAft>
                <a:spcPts val="0"/>
              </a:spcAft>
              <a:defRPr/>
            </a:pPr>
            <a:r>
              <a:rPr lang="en-US" altLang="en-US">
                <a:solidFill>
                  <a:srgbClr val="2FB0DC"/>
                </a:solidFill>
              </a:rPr>
              <a:t>Charging the Acyl Carrier Protein and Fatty Acid Synthase</a:t>
            </a:r>
          </a:p>
        </p:txBody>
      </p:sp>
      <p:sp>
        <p:nvSpPr>
          <p:cNvPr id="15363" name="Rectangle 3"/>
          <p:cNvSpPr>
            <a:spLocks noGrp="1" noChangeArrowheads="1"/>
          </p:cNvSpPr>
          <p:nvPr>
            <p:ph idx="1"/>
          </p:nvPr>
        </p:nvSpPr>
        <p:spPr>
          <a:xfrm>
            <a:off x="381000" y="1600200"/>
            <a:ext cx="8382000" cy="4724400"/>
          </a:xfrm>
        </p:spPr>
        <p:txBody>
          <a:bodyPr rtlCol="0">
            <a:normAutofit fontScale="92500" lnSpcReduction="10000"/>
          </a:bodyPr>
          <a:lstStyle/>
          <a:p>
            <a:pPr eaLnBrk="1" fontAlgn="auto" hangingPunct="1">
              <a:lnSpc>
                <a:spcPct val="110000"/>
              </a:lnSpc>
              <a:spcAft>
                <a:spcPts val="0"/>
              </a:spcAft>
              <a:buFont typeface="Wingdings 3" charset="2"/>
              <a:buChar char=""/>
              <a:defRPr/>
            </a:pPr>
            <a:r>
              <a:rPr lang="en-US" altLang="en-US" sz="2800">
                <a:solidFill>
                  <a:schemeClr val="tx1">
                    <a:lumMod val="75000"/>
                    <a:lumOff val="25000"/>
                  </a:schemeClr>
                </a:solidFill>
              </a:rPr>
              <a:t>Two thiols participate in the fatty acid synthesis</a:t>
            </a:r>
          </a:p>
          <a:p>
            <a:pPr lvl="1" eaLnBrk="1" fontAlgn="auto" hangingPunct="1">
              <a:lnSpc>
                <a:spcPct val="110000"/>
              </a:lnSpc>
              <a:spcAft>
                <a:spcPts val="0"/>
              </a:spcAft>
              <a:buFont typeface="Wingdings 3" charset="2"/>
              <a:buChar char=""/>
              <a:defRPr/>
            </a:pPr>
            <a:r>
              <a:rPr lang="en-US" altLang="en-US" sz="2400">
                <a:solidFill>
                  <a:srgbClr val="3333FF"/>
                </a:solidFill>
              </a:rPr>
              <a:t>Thiol from 4-phosphopantethine in acyl carrier protein</a:t>
            </a:r>
          </a:p>
          <a:p>
            <a:pPr lvl="1" eaLnBrk="1" fontAlgn="auto" hangingPunct="1">
              <a:lnSpc>
                <a:spcPct val="110000"/>
              </a:lnSpc>
              <a:spcAft>
                <a:spcPts val="0"/>
              </a:spcAft>
              <a:buFont typeface="Wingdings 3" charset="2"/>
              <a:buChar char=""/>
              <a:defRPr/>
            </a:pPr>
            <a:r>
              <a:rPr lang="en-US" altLang="en-US" sz="2400">
                <a:solidFill>
                  <a:srgbClr val="3333FF"/>
                </a:solidFill>
              </a:rPr>
              <a:t>Thiol from cysteine in fatty acid synthase</a:t>
            </a:r>
          </a:p>
          <a:p>
            <a:pPr eaLnBrk="1" fontAlgn="auto" hangingPunct="1">
              <a:lnSpc>
                <a:spcPct val="110000"/>
              </a:lnSpc>
              <a:spcAft>
                <a:spcPts val="0"/>
              </a:spcAft>
              <a:buFont typeface="Wingdings 3" charset="2"/>
              <a:buChar char=""/>
              <a:defRPr/>
            </a:pPr>
            <a:r>
              <a:rPr lang="en-US" altLang="en-US" sz="2800">
                <a:solidFill>
                  <a:schemeClr val="tx1">
                    <a:lumMod val="75000"/>
                    <a:lumOff val="25000"/>
                  </a:schemeClr>
                </a:solidFill>
              </a:rPr>
              <a:t>Both thiols must be charged for the condensation reaction to occur</a:t>
            </a:r>
          </a:p>
          <a:p>
            <a:pPr lvl="1" eaLnBrk="1" fontAlgn="auto" hangingPunct="1">
              <a:lnSpc>
                <a:spcPct val="110000"/>
              </a:lnSpc>
              <a:spcAft>
                <a:spcPts val="0"/>
              </a:spcAft>
              <a:buFont typeface="Wingdings 3" charset="2"/>
              <a:buChar char=""/>
              <a:defRPr/>
            </a:pPr>
            <a:r>
              <a:rPr lang="en-US" altLang="en-US" sz="2400">
                <a:solidFill>
                  <a:schemeClr val="tx1">
                    <a:lumMod val="75000"/>
                    <a:lumOff val="25000"/>
                  </a:schemeClr>
                </a:solidFill>
              </a:rPr>
              <a:t>In the first step, </a:t>
            </a:r>
            <a:r>
              <a:rPr lang="en-US" altLang="en-US" sz="2400">
                <a:solidFill>
                  <a:srgbClr val="FF0000"/>
                </a:solidFill>
              </a:rPr>
              <a:t>acetyl from acetyl-CoA</a:t>
            </a:r>
            <a:r>
              <a:rPr lang="en-US" altLang="en-US" sz="2400">
                <a:solidFill>
                  <a:schemeClr val="tx1">
                    <a:lumMod val="75000"/>
                    <a:lumOff val="25000"/>
                  </a:schemeClr>
                </a:solidFill>
              </a:rPr>
              <a:t> is transferred to acyl carrier protein</a:t>
            </a:r>
          </a:p>
          <a:p>
            <a:pPr lvl="1" eaLnBrk="1" fontAlgn="auto" hangingPunct="1">
              <a:lnSpc>
                <a:spcPct val="110000"/>
              </a:lnSpc>
              <a:spcAft>
                <a:spcPts val="0"/>
              </a:spcAft>
              <a:buFont typeface="Wingdings 3" charset="2"/>
              <a:buChar char=""/>
              <a:defRPr/>
            </a:pPr>
            <a:r>
              <a:rPr lang="en-US" altLang="en-US" sz="2400">
                <a:solidFill>
                  <a:schemeClr val="tx1">
                    <a:lumMod val="75000"/>
                    <a:lumOff val="25000"/>
                  </a:schemeClr>
                </a:solidFill>
              </a:rPr>
              <a:t>Acyl carrier protein passes this acetate to fatty acid synthase</a:t>
            </a:r>
          </a:p>
          <a:p>
            <a:pPr lvl="1" eaLnBrk="1" fontAlgn="auto" hangingPunct="1">
              <a:lnSpc>
                <a:spcPct val="110000"/>
              </a:lnSpc>
              <a:spcAft>
                <a:spcPts val="0"/>
              </a:spcAft>
              <a:buFont typeface="Wingdings 3" charset="2"/>
              <a:buChar char=""/>
              <a:defRPr/>
            </a:pPr>
            <a:r>
              <a:rPr lang="en-US" altLang="en-US" sz="2400">
                <a:solidFill>
                  <a:schemeClr val="tx1">
                    <a:lumMod val="75000"/>
                    <a:lumOff val="25000"/>
                  </a:schemeClr>
                </a:solidFill>
              </a:rPr>
              <a:t>Acyl carrier protein is then re-charged with </a:t>
            </a:r>
            <a:r>
              <a:rPr lang="en-US" altLang="en-US" sz="2400">
                <a:solidFill>
                  <a:srgbClr val="3333FF"/>
                </a:solidFill>
              </a:rPr>
              <a:t>malonyl from malonyl-CoA</a:t>
            </a:r>
          </a:p>
        </p:txBody>
      </p:sp>
      <p:sp>
        <p:nvSpPr>
          <p:cNvPr id="304132" name="Line 4"/>
          <p:cNvSpPr>
            <a:spLocks noChangeShapeType="1"/>
          </p:cNvSpPr>
          <p:nvPr/>
        </p:nvSpPr>
        <p:spPr bwMode="auto">
          <a:xfrm>
            <a:off x="381000" y="1524000"/>
            <a:ext cx="8382000" cy="0"/>
          </a:xfrm>
          <a:prstGeom prst="line">
            <a:avLst/>
          </a:prstGeom>
          <a:noFill/>
          <a:ln w="57150" cmpd="thinThick">
            <a:solidFill>
              <a:srgbClr val="2FB0DC"/>
            </a:solidFill>
            <a:round/>
            <a:headEnd/>
            <a:tailEnd/>
          </a:ln>
        </p:spPr>
        <p:txBody>
          <a:bodyP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5154" name="Rectangle 2"/>
          <p:cNvSpPr>
            <a:spLocks noGrp="1"/>
          </p:cNvSpPr>
          <p:nvPr>
            <p:ph type="title"/>
          </p:nvPr>
        </p:nvSpPr>
        <p:spPr>
          <a:xfrm>
            <a:off x="304800" y="304800"/>
            <a:ext cx="4191000" cy="3124200"/>
          </a:xfrm>
        </p:spPr>
        <p:txBody>
          <a:bodyPr/>
          <a:lstStyle/>
          <a:p>
            <a:pPr eaLnBrk="1" hangingPunct="1"/>
            <a:r>
              <a:rPr lang="en-US" altLang="en-US" smtClean="0">
                <a:solidFill>
                  <a:srgbClr val="2FB0DC"/>
                </a:solidFill>
              </a:rPr>
              <a:t>Assimilation of Two-Carbon Units</a:t>
            </a:r>
            <a:br>
              <a:rPr lang="en-US" altLang="en-US" smtClean="0">
                <a:solidFill>
                  <a:srgbClr val="2FB0DC"/>
                </a:solidFill>
              </a:rPr>
            </a:br>
            <a:r>
              <a:rPr lang="en-US" altLang="en-US" smtClean="0">
                <a:solidFill>
                  <a:srgbClr val="2FB0DC"/>
                </a:solidFill>
              </a:rPr>
              <a:t>Condensation and First Reduction</a:t>
            </a:r>
          </a:p>
        </p:txBody>
      </p:sp>
      <p:sp>
        <p:nvSpPr>
          <p:cNvPr id="305155" name="Content Placeholder 4"/>
          <p:cNvSpPr>
            <a:spLocks noGrp="1"/>
          </p:cNvSpPr>
          <p:nvPr>
            <p:ph idx="1"/>
          </p:nvPr>
        </p:nvSpPr>
        <p:spPr>
          <a:xfrm>
            <a:off x="304800" y="3429000"/>
            <a:ext cx="5638800" cy="2743200"/>
          </a:xfrm>
        </p:spPr>
        <p:txBody>
          <a:bodyPr/>
          <a:lstStyle/>
          <a:p>
            <a:pPr eaLnBrk="1" hangingPunct="1"/>
            <a:r>
              <a:rPr lang="en-US" altLang="en-US" b="1" smtClean="0"/>
              <a:t>1</a:t>
            </a:r>
            <a:r>
              <a:rPr lang="en-US" altLang="en-US" smtClean="0"/>
              <a:t> Condensation of an activated acyl group </a:t>
            </a:r>
            <a:endParaRPr lang="en-US" altLang="en-US" b="1" smtClean="0"/>
          </a:p>
          <a:p>
            <a:pPr eaLnBrk="1" hangingPunct="1"/>
            <a:r>
              <a:rPr lang="en-US" altLang="en-US" b="1" smtClean="0"/>
              <a:t>2</a:t>
            </a:r>
            <a:r>
              <a:rPr lang="en-US" altLang="en-US" smtClean="0"/>
              <a:t> the </a:t>
            </a:r>
            <a:r>
              <a:rPr lang="en-US" altLang="en-US" i="1" smtClean="0"/>
              <a:t>β</a:t>
            </a:r>
            <a:r>
              <a:rPr lang="en-US" altLang="en-US" smtClean="0"/>
              <a:t>-keto group is reduced to an alcohol </a:t>
            </a:r>
          </a:p>
        </p:txBody>
      </p:sp>
      <p:pic>
        <p:nvPicPr>
          <p:cNvPr id="305156" name="Picture 2" descr="figure 21-02 part 1"/>
          <p:cNvPicPr>
            <a:picLocks noChangeAspect="1" noChangeArrowheads="1"/>
          </p:cNvPicPr>
          <p:nvPr/>
        </p:nvPicPr>
        <p:blipFill>
          <a:blip r:embed="rId3" cstate="print"/>
          <a:srcRect/>
          <a:stretch>
            <a:fillRect/>
          </a:stretch>
        </p:blipFill>
        <p:spPr bwMode="auto">
          <a:xfrm>
            <a:off x="4724400" y="325438"/>
            <a:ext cx="4162425" cy="65325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02" name="Rectangle 2"/>
          <p:cNvSpPr>
            <a:spLocks noGrp="1"/>
          </p:cNvSpPr>
          <p:nvPr>
            <p:ph type="title"/>
          </p:nvPr>
        </p:nvSpPr>
        <p:spPr>
          <a:xfrm>
            <a:off x="457200" y="152400"/>
            <a:ext cx="4648200" cy="2590800"/>
          </a:xfrm>
        </p:spPr>
        <p:txBody>
          <a:bodyPr/>
          <a:lstStyle/>
          <a:p>
            <a:pPr eaLnBrk="1" hangingPunct="1"/>
            <a:r>
              <a:rPr lang="en-US" altLang="en-US" sz="3200" smtClean="0">
                <a:solidFill>
                  <a:srgbClr val="2FB0DC"/>
                </a:solidFill>
              </a:rPr>
              <a:t>Assimilation of Two-Carbon Units</a:t>
            </a:r>
            <a:br>
              <a:rPr lang="en-US" altLang="en-US" sz="3200" smtClean="0">
                <a:solidFill>
                  <a:srgbClr val="2FB0DC"/>
                </a:solidFill>
              </a:rPr>
            </a:br>
            <a:r>
              <a:rPr lang="en-US" altLang="en-US" sz="3200" smtClean="0">
                <a:solidFill>
                  <a:srgbClr val="2FB0DC"/>
                </a:solidFill>
              </a:rPr>
              <a:t>Dehydration and Second Reduction</a:t>
            </a:r>
          </a:p>
        </p:txBody>
      </p:sp>
      <p:sp>
        <p:nvSpPr>
          <p:cNvPr id="307203" name="Content Placeholder 4"/>
          <p:cNvSpPr>
            <a:spLocks noGrp="1"/>
          </p:cNvSpPr>
          <p:nvPr>
            <p:ph idx="1"/>
          </p:nvPr>
        </p:nvSpPr>
        <p:spPr>
          <a:xfrm>
            <a:off x="533400" y="2590800"/>
            <a:ext cx="4648200" cy="3962400"/>
          </a:xfrm>
        </p:spPr>
        <p:txBody>
          <a:bodyPr/>
          <a:lstStyle/>
          <a:p>
            <a:pPr eaLnBrk="1" hangingPunct="1"/>
            <a:r>
              <a:rPr lang="en-US" altLang="en-US" b="1" smtClean="0"/>
              <a:t>3</a:t>
            </a:r>
            <a:r>
              <a:rPr lang="en-US" altLang="en-US" smtClean="0"/>
              <a:t> elimination of H</a:t>
            </a:r>
            <a:r>
              <a:rPr lang="en-US" altLang="en-US" baseline="-25000" smtClean="0"/>
              <a:t>2</a:t>
            </a:r>
            <a:r>
              <a:rPr lang="en-US" altLang="en-US" smtClean="0"/>
              <a:t>O creates a double bond, and </a:t>
            </a:r>
          </a:p>
          <a:p>
            <a:pPr eaLnBrk="1" hangingPunct="1"/>
            <a:r>
              <a:rPr lang="en-US" altLang="en-US" smtClean="0"/>
              <a:t>4 the double bond is reduced </a:t>
            </a:r>
          </a:p>
        </p:txBody>
      </p:sp>
      <p:pic>
        <p:nvPicPr>
          <p:cNvPr id="307204" name="Picture 2" descr="figure 21-02 part 2"/>
          <p:cNvPicPr>
            <a:picLocks noChangeAspect="1" noChangeArrowheads="1"/>
          </p:cNvPicPr>
          <p:nvPr/>
        </p:nvPicPr>
        <p:blipFill>
          <a:blip r:embed="rId3" cstate="print"/>
          <a:srcRect/>
          <a:stretch>
            <a:fillRect/>
          </a:stretch>
        </p:blipFill>
        <p:spPr bwMode="auto">
          <a:xfrm>
            <a:off x="5257800" y="325438"/>
            <a:ext cx="3400425" cy="65325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Rectangle 2"/>
          <p:cNvSpPr>
            <a:spLocks noGrp="1" noChangeArrowheads="1"/>
          </p:cNvSpPr>
          <p:nvPr>
            <p:ph type="title"/>
          </p:nvPr>
        </p:nvSpPr>
        <p:spPr>
          <a:xfrm>
            <a:off x="685800" y="152400"/>
            <a:ext cx="7772400" cy="1066800"/>
          </a:xfrm>
        </p:spPr>
        <p:txBody>
          <a:bodyPr rtlCol="0">
            <a:normAutofit fontScale="90000"/>
          </a:bodyPr>
          <a:lstStyle/>
          <a:p>
            <a:pPr eaLnBrk="1" fontAlgn="auto" hangingPunct="1">
              <a:spcAft>
                <a:spcPts val="0"/>
              </a:spcAft>
              <a:defRPr/>
            </a:pPr>
            <a:r>
              <a:rPr lang="en-US" altLang="en-US">
                <a:solidFill>
                  <a:srgbClr val="2FB0DC"/>
                </a:solidFill>
              </a:rPr>
              <a:t>Enzymatic Activities in Fatty Acid Synthase</a:t>
            </a:r>
          </a:p>
        </p:txBody>
      </p:sp>
      <p:sp>
        <p:nvSpPr>
          <p:cNvPr id="309251" name="Rectangle 3"/>
          <p:cNvSpPr>
            <a:spLocks noGrp="1"/>
          </p:cNvSpPr>
          <p:nvPr>
            <p:ph idx="1"/>
          </p:nvPr>
        </p:nvSpPr>
        <p:spPr>
          <a:xfrm>
            <a:off x="304800" y="1371600"/>
            <a:ext cx="4419600" cy="5715000"/>
          </a:xfrm>
        </p:spPr>
        <p:txBody>
          <a:bodyPr/>
          <a:lstStyle/>
          <a:p>
            <a:pPr eaLnBrk="1" hangingPunct="1">
              <a:lnSpc>
                <a:spcPct val="110000"/>
              </a:lnSpc>
            </a:pPr>
            <a:r>
              <a:rPr lang="en-US" altLang="en-US" sz="2000" smtClean="0">
                <a:solidFill>
                  <a:srgbClr val="0000FF"/>
                </a:solidFill>
              </a:rPr>
              <a:t>Condensation</a:t>
            </a:r>
            <a:r>
              <a:rPr lang="en-US" altLang="en-US" sz="2000" smtClean="0"/>
              <a:t> with acetate</a:t>
            </a:r>
          </a:p>
          <a:p>
            <a:pPr lvl="1" eaLnBrk="1" hangingPunct="1">
              <a:lnSpc>
                <a:spcPct val="110000"/>
              </a:lnSpc>
            </a:pPr>
            <a:r>
              <a:rPr lang="en-US" altLang="en-US" sz="2000" smtClean="0">
                <a:solidFill>
                  <a:srgbClr val="FF9900"/>
                </a:solidFill>
                <a:sym typeface="Symbol" pitchFamily="18" charset="2"/>
              </a:rPr>
              <a:t>-ketoacyl-ACP synthase (KS)</a:t>
            </a:r>
            <a:endParaRPr lang="en-US" altLang="en-US" sz="2000" smtClean="0">
              <a:solidFill>
                <a:srgbClr val="FF9900"/>
              </a:solidFill>
            </a:endParaRPr>
          </a:p>
          <a:p>
            <a:pPr eaLnBrk="1" hangingPunct="1">
              <a:lnSpc>
                <a:spcPct val="110000"/>
              </a:lnSpc>
            </a:pPr>
            <a:r>
              <a:rPr lang="en-US" altLang="en-US" sz="2000" smtClean="0">
                <a:solidFill>
                  <a:srgbClr val="0000FF"/>
                </a:solidFill>
              </a:rPr>
              <a:t>Reduction</a:t>
            </a:r>
            <a:r>
              <a:rPr lang="en-US" altLang="en-US" sz="2000" smtClean="0"/>
              <a:t> of carbonyl to hydroxyl</a:t>
            </a:r>
          </a:p>
          <a:p>
            <a:pPr lvl="1" eaLnBrk="1" hangingPunct="1">
              <a:lnSpc>
                <a:spcPct val="110000"/>
              </a:lnSpc>
            </a:pPr>
            <a:r>
              <a:rPr lang="en-US" altLang="en-US" sz="2000" smtClean="0">
                <a:solidFill>
                  <a:srgbClr val="CCCC00"/>
                </a:solidFill>
                <a:sym typeface="Symbol" pitchFamily="18" charset="2"/>
              </a:rPr>
              <a:t>-ketoacyl-ACP reductase (KR)</a:t>
            </a:r>
            <a:endParaRPr lang="en-US" altLang="en-US" sz="2000" smtClean="0">
              <a:solidFill>
                <a:srgbClr val="CCCC00"/>
              </a:solidFill>
            </a:endParaRPr>
          </a:p>
          <a:p>
            <a:pPr eaLnBrk="1" hangingPunct="1">
              <a:lnSpc>
                <a:spcPct val="110000"/>
              </a:lnSpc>
            </a:pPr>
            <a:r>
              <a:rPr lang="en-US" altLang="en-US" sz="2000" smtClean="0">
                <a:solidFill>
                  <a:srgbClr val="0000FF"/>
                </a:solidFill>
              </a:rPr>
              <a:t>Dehydration</a:t>
            </a:r>
            <a:r>
              <a:rPr lang="en-US" altLang="en-US" sz="2000" smtClean="0"/>
              <a:t> of alcohol to alkene</a:t>
            </a:r>
          </a:p>
          <a:p>
            <a:pPr lvl="1" eaLnBrk="1" hangingPunct="1">
              <a:lnSpc>
                <a:spcPct val="110000"/>
              </a:lnSpc>
            </a:pPr>
            <a:r>
              <a:rPr lang="en-US" altLang="en-US" sz="2000" smtClean="0">
                <a:solidFill>
                  <a:srgbClr val="99CC00"/>
                </a:solidFill>
                <a:sym typeface="Symbol" pitchFamily="18" charset="2"/>
              </a:rPr>
              <a:t>-hydroxyacyl-ACP dehydratase (DH)</a:t>
            </a:r>
            <a:endParaRPr lang="en-US" altLang="en-US" sz="2000" smtClean="0">
              <a:solidFill>
                <a:srgbClr val="99CC00"/>
              </a:solidFill>
            </a:endParaRPr>
          </a:p>
          <a:p>
            <a:pPr eaLnBrk="1" hangingPunct="1">
              <a:lnSpc>
                <a:spcPct val="110000"/>
              </a:lnSpc>
            </a:pPr>
            <a:r>
              <a:rPr lang="en-US" altLang="en-US" sz="2000" smtClean="0">
                <a:solidFill>
                  <a:srgbClr val="0000FF"/>
                </a:solidFill>
              </a:rPr>
              <a:t>Reduction</a:t>
            </a:r>
            <a:r>
              <a:rPr lang="en-US" altLang="en-US" sz="2000" smtClean="0"/>
              <a:t> of alkene to alkane</a:t>
            </a:r>
          </a:p>
          <a:p>
            <a:pPr lvl="1" eaLnBrk="1" hangingPunct="1">
              <a:lnSpc>
                <a:spcPct val="110000"/>
              </a:lnSpc>
            </a:pPr>
            <a:r>
              <a:rPr lang="en-US" altLang="en-US" sz="2000" smtClean="0">
                <a:solidFill>
                  <a:schemeClr val="hlink"/>
                </a:solidFill>
                <a:sym typeface="Symbol" pitchFamily="18" charset="2"/>
              </a:rPr>
              <a:t>enoyl-ACP reductase (ER)</a:t>
            </a:r>
            <a:endParaRPr lang="en-US" altLang="en-US" sz="2000" smtClean="0"/>
          </a:p>
          <a:p>
            <a:pPr eaLnBrk="1" hangingPunct="1">
              <a:lnSpc>
                <a:spcPct val="110000"/>
              </a:lnSpc>
            </a:pPr>
            <a:r>
              <a:rPr lang="en-US" altLang="en-US" sz="2000" smtClean="0">
                <a:solidFill>
                  <a:srgbClr val="3333FF"/>
                </a:solidFill>
              </a:rPr>
              <a:t>Chain transfer</a:t>
            </a:r>
            <a:r>
              <a:rPr lang="en-US" altLang="en-US" sz="2000" smtClean="0"/>
              <a:t> </a:t>
            </a:r>
          </a:p>
          <a:p>
            <a:pPr lvl="1" eaLnBrk="1" hangingPunct="1">
              <a:lnSpc>
                <a:spcPct val="110000"/>
              </a:lnSpc>
            </a:pPr>
            <a:r>
              <a:rPr lang="en-US" altLang="en-US" sz="2000" smtClean="0">
                <a:solidFill>
                  <a:srgbClr val="FF3300"/>
                </a:solidFill>
              </a:rPr>
              <a:t>Malonyl/acetyl-CoA ACP transferase</a:t>
            </a:r>
          </a:p>
        </p:txBody>
      </p:sp>
      <p:sp>
        <p:nvSpPr>
          <p:cNvPr id="309252" name="Line 4"/>
          <p:cNvSpPr>
            <a:spLocks noChangeShapeType="1"/>
          </p:cNvSpPr>
          <p:nvPr/>
        </p:nvSpPr>
        <p:spPr bwMode="auto">
          <a:xfrm>
            <a:off x="381000" y="1371600"/>
            <a:ext cx="8382000" cy="0"/>
          </a:xfrm>
          <a:prstGeom prst="line">
            <a:avLst/>
          </a:prstGeom>
          <a:noFill/>
          <a:ln w="57150" cmpd="thinThick">
            <a:solidFill>
              <a:srgbClr val="2FB0DC"/>
            </a:solidFill>
            <a:round/>
            <a:headEnd/>
            <a:tailEnd/>
          </a:ln>
        </p:spPr>
        <p:txBody>
          <a:bodyP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pic>
        <p:nvPicPr>
          <p:cNvPr id="309253" name="Picture 2" descr="figure 21-03a"/>
          <p:cNvPicPr>
            <a:picLocks noChangeAspect="1" noChangeArrowheads="1"/>
          </p:cNvPicPr>
          <p:nvPr/>
        </p:nvPicPr>
        <p:blipFill>
          <a:blip r:embed="rId2" cstate="print"/>
          <a:srcRect/>
          <a:stretch>
            <a:fillRect/>
          </a:stretch>
        </p:blipFill>
        <p:spPr bwMode="auto">
          <a:xfrm>
            <a:off x="4572000" y="2133600"/>
            <a:ext cx="4572000" cy="40306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Rectangle 2"/>
          <p:cNvSpPr>
            <a:spLocks noGrp="1" noChangeArrowheads="1"/>
          </p:cNvSpPr>
          <p:nvPr>
            <p:ph type="title"/>
          </p:nvPr>
        </p:nvSpPr>
        <p:spPr>
          <a:xfrm>
            <a:off x="685800" y="228600"/>
            <a:ext cx="8077200" cy="1143000"/>
          </a:xfrm>
        </p:spPr>
        <p:txBody>
          <a:bodyPr rtlCol="0">
            <a:normAutofit fontScale="90000"/>
          </a:bodyPr>
          <a:lstStyle/>
          <a:p>
            <a:pPr eaLnBrk="1" fontAlgn="auto" hangingPunct="1">
              <a:spcAft>
                <a:spcPts val="0"/>
              </a:spcAft>
              <a:defRPr/>
            </a:pPr>
            <a:r>
              <a:rPr lang="en-US" altLang="en-US">
                <a:solidFill>
                  <a:srgbClr val="2FB0DC"/>
                </a:solidFill>
              </a:rPr>
              <a:t>Sequence of Events in Synthesis of Fatty Acids</a:t>
            </a:r>
          </a:p>
        </p:txBody>
      </p:sp>
      <p:sp>
        <p:nvSpPr>
          <p:cNvPr id="310275" name="Line 4"/>
          <p:cNvSpPr>
            <a:spLocks noChangeShapeType="1"/>
          </p:cNvSpPr>
          <p:nvPr/>
        </p:nvSpPr>
        <p:spPr bwMode="auto">
          <a:xfrm>
            <a:off x="381000" y="1524000"/>
            <a:ext cx="8382000" cy="0"/>
          </a:xfrm>
          <a:prstGeom prst="line">
            <a:avLst/>
          </a:prstGeom>
          <a:noFill/>
          <a:ln w="57150" cmpd="thinThick">
            <a:solidFill>
              <a:srgbClr val="2FB0DC"/>
            </a:solidFill>
            <a:round/>
            <a:headEnd/>
            <a:tailEnd/>
          </a:ln>
        </p:spPr>
        <p:txBody>
          <a:bodyP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pic>
        <p:nvPicPr>
          <p:cNvPr id="310276" name="Picture 2" descr="figure 21-03b"/>
          <p:cNvPicPr>
            <a:picLocks noChangeAspect="1" noChangeArrowheads="1"/>
          </p:cNvPicPr>
          <p:nvPr/>
        </p:nvPicPr>
        <p:blipFill>
          <a:blip r:embed="rId2" cstate="print"/>
          <a:srcRect/>
          <a:stretch>
            <a:fillRect/>
          </a:stretch>
        </p:blipFill>
        <p:spPr bwMode="auto">
          <a:xfrm>
            <a:off x="152400" y="2133600"/>
            <a:ext cx="4918075" cy="4564063"/>
          </a:xfrm>
          <a:prstGeom prst="rect">
            <a:avLst/>
          </a:prstGeom>
          <a:noFill/>
          <a:ln w="9525">
            <a:noFill/>
            <a:miter lim="800000"/>
            <a:headEnd/>
            <a:tailEnd/>
          </a:ln>
        </p:spPr>
      </p:pic>
      <p:pic>
        <p:nvPicPr>
          <p:cNvPr id="310277" name="Picture 2" descr="figure 21-06"/>
          <p:cNvPicPr>
            <a:picLocks noChangeAspect="1" noChangeArrowheads="1"/>
          </p:cNvPicPr>
          <p:nvPr/>
        </p:nvPicPr>
        <p:blipFill>
          <a:blip r:embed="rId3" cstate="print"/>
          <a:srcRect/>
          <a:stretch>
            <a:fillRect/>
          </a:stretch>
        </p:blipFill>
        <p:spPr bwMode="auto">
          <a:xfrm>
            <a:off x="5257800" y="1828800"/>
            <a:ext cx="3548063" cy="47910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9554" name="Rectangle 2"/>
          <p:cNvSpPr>
            <a:spLocks noGrp="1"/>
          </p:cNvSpPr>
          <p:nvPr>
            <p:ph type="title"/>
          </p:nvPr>
        </p:nvSpPr>
        <p:spPr/>
        <p:txBody>
          <a:bodyPr/>
          <a:lstStyle/>
          <a:p>
            <a:pPr eaLnBrk="1" hangingPunct="1"/>
            <a:endParaRPr lang="en-US" altLang="en-US" smtClean="0"/>
          </a:p>
        </p:txBody>
      </p:sp>
      <p:sp>
        <p:nvSpPr>
          <p:cNvPr id="279555" name="Rectangle 3"/>
          <p:cNvSpPr>
            <a:spLocks noGrp="1"/>
          </p:cNvSpPr>
          <p:nvPr>
            <p:ph idx="1"/>
          </p:nvPr>
        </p:nvSpPr>
        <p:spPr/>
        <p:txBody>
          <a:bodyPr/>
          <a:lstStyle/>
          <a:p>
            <a:pPr eaLnBrk="1" hangingPunct="1"/>
            <a:endParaRPr lang="en-US" altLang="en-US" smtClean="0"/>
          </a:p>
        </p:txBody>
      </p:sp>
      <p:pic>
        <p:nvPicPr>
          <p:cNvPr id="279556" name="Picture 4" descr="1 copy"/>
          <p:cNvPicPr>
            <a:picLocks noChangeAspect="1" noChangeArrowheads="1"/>
          </p:cNvPicPr>
          <p:nvPr/>
        </p:nvPicPr>
        <p:blipFill>
          <a:blip r:embed="rId2" cstate="print"/>
          <a:srcRect/>
          <a:stretch>
            <a:fillRect/>
          </a:stretch>
        </p:blipFill>
        <p:spPr bwMode="auto">
          <a:xfrm>
            <a:off x="457200" y="304800"/>
            <a:ext cx="8229600" cy="6172200"/>
          </a:xfrm>
          <a:prstGeom prst="rect">
            <a:avLst/>
          </a:prstGeom>
          <a:noFill/>
          <a:ln w="9525">
            <a:noFill/>
            <a:miter lim="800000"/>
            <a:headEnd/>
            <a:tailEnd/>
          </a:ln>
        </p:spPr>
      </p:pic>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1298" name="Picture 2" descr="figure 21-06 part 1"/>
          <p:cNvPicPr>
            <a:picLocks noChangeAspect="1" noChangeArrowheads="1"/>
          </p:cNvPicPr>
          <p:nvPr/>
        </p:nvPicPr>
        <p:blipFill>
          <a:blip r:embed="rId3" cstate="print"/>
          <a:srcRect/>
          <a:stretch>
            <a:fillRect/>
          </a:stretch>
        </p:blipFill>
        <p:spPr bwMode="auto">
          <a:xfrm>
            <a:off x="1746250" y="160338"/>
            <a:ext cx="5651500" cy="65357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3346" name="Picture 2" descr="figure 21-06 part 2"/>
          <p:cNvPicPr>
            <a:picLocks noChangeAspect="1" noChangeArrowheads="1"/>
          </p:cNvPicPr>
          <p:nvPr/>
        </p:nvPicPr>
        <p:blipFill>
          <a:blip r:embed="rId3" cstate="print"/>
          <a:srcRect/>
          <a:stretch>
            <a:fillRect/>
          </a:stretch>
        </p:blipFill>
        <p:spPr bwMode="auto">
          <a:xfrm>
            <a:off x="1536700" y="165100"/>
            <a:ext cx="6075363" cy="6532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5394" name="Picture 2" descr="figure 21-06 part 3"/>
          <p:cNvPicPr>
            <a:picLocks noChangeAspect="1" noChangeArrowheads="1"/>
          </p:cNvPicPr>
          <p:nvPr/>
        </p:nvPicPr>
        <p:blipFill>
          <a:blip r:embed="rId3" cstate="print"/>
          <a:srcRect/>
          <a:stretch>
            <a:fillRect/>
          </a:stretch>
        </p:blipFill>
        <p:spPr bwMode="auto">
          <a:xfrm>
            <a:off x="1447800" y="165100"/>
            <a:ext cx="6264275" cy="6532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42" name="Picture 2" descr="figure 21-06 part 4"/>
          <p:cNvPicPr>
            <a:picLocks noChangeAspect="1" noChangeArrowheads="1"/>
          </p:cNvPicPr>
          <p:nvPr/>
        </p:nvPicPr>
        <p:blipFill>
          <a:blip r:embed="rId3" cstate="print"/>
          <a:srcRect/>
          <a:stretch>
            <a:fillRect/>
          </a:stretch>
        </p:blipFill>
        <p:spPr bwMode="auto">
          <a:xfrm>
            <a:off x="304800" y="838200"/>
            <a:ext cx="8531225" cy="518001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9490" name="Picture 2" descr="figure 21-06 part 5"/>
          <p:cNvPicPr>
            <a:picLocks noChangeAspect="1" noChangeArrowheads="1"/>
          </p:cNvPicPr>
          <p:nvPr/>
        </p:nvPicPr>
        <p:blipFill>
          <a:blip r:embed="rId3" cstate="print"/>
          <a:srcRect/>
          <a:stretch>
            <a:fillRect/>
          </a:stretch>
        </p:blipFill>
        <p:spPr bwMode="auto">
          <a:xfrm>
            <a:off x="304800" y="228600"/>
            <a:ext cx="8531225" cy="6410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1538" name="Picture 2" descr="figure 21-06 part 6"/>
          <p:cNvPicPr>
            <a:picLocks noChangeAspect="1" noChangeArrowheads="1"/>
          </p:cNvPicPr>
          <p:nvPr/>
        </p:nvPicPr>
        <p:blipFill>
          <a:blip r:embed="rId3" cstate="print"/>
          <a:srcRect/>
          <a:stretch>
            <a:fillRect/>
          </a:stretch>
        </p:blipFill>
        <p:spPr bwMode="auto">
          <a:xfrm>
            <a:off x="2413000" y="165100"/>
            <a:ext cx="4332288" cy="6532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3586" name="Picture 2" descr="figure 21-06 part 7"/>
          <p:cNvPicPr>
            <a:picLocks noChangeAspect="1" noChangeArrowheads="1"/>
          </p:cNvPicPr>
          <p:nvPr/>
        </p:nvPicPr>
        <p:blipFill>
          <a:blip r:embed="rId3" cstate="print"/>
          <a:srcRect/>
          <a:stretch>
            <a:fillRect/>
          </a:stretch>
        </p:blipFill>
        <p:spPr bwMode="auto">
          <a:xfrm>
            <a:off x="863600" y="165100"/>
            <a:ext cx="7427913" cy="6532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5634" name="Picture 2" descr="figure 21-07"/>
          <p:cNvPicPr>
            <a:picLocks noChangeAspect="1" noChangeArrowheads="1"/>
          </p:cNvPicPr>
          <p:nvPr/>
        </p:nvPicPr>
        <p:blipFill>
          <a:blip r:embed="rId3" cstate="print"/>
          <a:srcRect/>
          <a:stretch>
            <a:fillRect/>
          </a:stretch>
        </p:blipFill>
        <p:spPr bwMode="auto">
          <a:xfrm>
            <a:off x="2743200" y="165100"/>
            <a:ext cx="3675063" cy="6532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27682" name="Picture 2" descr="figure 21-10"/>
          <p:cNvPicPr>
            <a:picLocks noChangeAspect="1" noChangeArrowheads="1"/>
          </p:cNvPicPr>
          <p:nvPr/>
        </p:nvPicPr>
        <p:blipFill>
          <a:blip r:embed="rId3" cstate="print"/>
          <a:srcRect/>
          <a:stretch>
            <a:fillRect/>
          </a:stretch>
        </p:blipFill>
        <p:spPr bwMode="auto">
          <a:xfrm>
            <a:off x="1308100" y="165100"/>
            <a:ext cx="6538913" cy="6532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9698" name="Rectangle 2"/>
          <p:cNvSpPr>
            <a:spLocks noGrp="1" noChangeArrowheads="1"/>
          </p:cNvSpPr>
          <p:nvPr>
            <p:ph type="title"/>
          </p:nvPr>
        </p:nvSpPr>
        <p:spPr>
          <a:xfrm>
            <a:off x="457200" y="228600"/>
            <a:ext cx="8229600" cy="914400"/>
          </a:xfrm>
        </p:spPr>
        <p:txBody>
          <a:bodyPr rtlCol="0">
            <a:normAutofit fontScale="90000"/>
          </a:bodyPr>
          <a:lstStyle/>
          <a:p>
            <a:pPr eaLnBrk="1" fontAlgn="auto" hangingPunct="1">
              <a:spcAft>
                <a:spcPts val="0"/>
              </a:spcAft>
              <a:defRPr/>
            </a:pPr>
            <a:r>
              <a:rPr lang="en-US" altLang="en-US">
                <a:solidFill>
                  <a:srgbClr val="2FB0DC"/>
                </a:solidFill>
              </a:rPr>
              <a:t>Regulation of Fatty Acid Synthesis in Vertebrates</a:t>
            </a:r>
          </a:p>
        </p:txBody>
      </p:sp>
      <p:sp>
        <p:nvSpPr>
          <p:cNvPr id="329731" name="Line 4"/>
          <p:cNvSpPr>
            <a:spLocks noChangeShapeType="1"/>
          </p:cNvSpPr>
          <p:nvPr/>
        </p:nvSpPr>
        <p:spPr bwMode="auto">
          <a:xfrm>
            <a:off x="304800" y="1447800"/>
            <a:ext cx="8382000" cy="0"/>
          </a:xfrm>
          <a:prstGeom prst="line">
            <a:avLst/>
          </a:prstGeom>
          <a:noFill/>
          <a:ln w="57150" cmpd="thinThick">
            <a:solidFill>
              <a:srgbClr val="2FB0DC"/>
            </a:solidFill>
            <a:round/>
            <a:headEnd/>
            <a:tailEnd/>
          </a:ln>
        </p:spPr>
        <p:txBody>
          <a:bodyP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pic>
        <p:nvPicPr>
          <p:cNvPr id="329732" name="Picture 2" descr="figure 21-11"/>
          <p:cNvPicPr>
            <a:picLocks noChangeAspect="1" noChangeArrowheads="1"/>
          </p:cNvPicPr>
          <p:nvPr/>
        </p:nvPicPr>
        <p:blipFill>
          <a:blip r:embed="rId3" cstate="print"/>
          <a:srcRect/>
          <a:stretch>
            <a:fillRect/>
          </a:stretch>
        </p:blipFill>
        <p:spPr bwMode="auto">
          <a:xfrm>
            <a:off x="2362200" y="1752600"/>
            <a:ext cx="6281738" cy="48688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0578" name="Rectangle 2"/>
          <p:cNvSpPr>
            <a:spLocks noGrp="1"/>
          </p:cNvSpPr>
          <p:nvPr>
            <p:ph type="title"/>
          </p:nvPr>
        </p:nvSpPr>
        <p:spPr/>
        <p:txBody>
          <a:bodyPr/>
          <a:lstStyle/>
          <a:p>
            <a:pPr eaLnBrk="1" hangingPunct="1"/>
            <a:endParaRPr lang="en-US" altLang="en-US" smtClean="0"/>
          </a:p>
        </p:txBody>
      </p:sp>
      <p:sp>
        <p:nvSpPr>
          <p:cNvPr id="280579" name="Rectangle 3"/>
          <p:cNvSpPr>
            <a:spLocks noGrp="1"/>
          </p:cNvSpPr>
          <p:nvPr>
            <p:ph idx="1"/>
          </p:nvPr>
        </p:nvSpPr>
        <p:spPr/>
        <p:txBody>
          <a:bodyPr/>
          <a:lstStyle/>
          <a:p>
            <a:pPr eaLnBrk="1" hangingPunct="1"/>
            <a:endParaRPr lang="en-US" altLang="en-US" smtClean="0"/>
          </a:p>
        </p:txBody>
      </p:sp>
      <p:pic>
        <p:nvPicPr>
          <p:cNvPr id="280580" name="Picture 4" descr="2 copy"/>
          <p:cNvPicPr>
            <a:picLocks noChangeAspect="1" noChangeArrowheads="1"/>
          </p:cNvPicPr>
          <p:nvPr/>
        </p:nvPicPr>
        <p:blipFill>
          <a:blip r:embed="rId2" cstate="print"/>
          <a:srcRect/>
          <a:stretch>
            <a:fillRect/>
          </a:stretch>
        </p:blipFill>
        <p:spPr bwMode="auto">
          <a:xfrm>
            <a:off x="457200" y="152400"/>
            <a:ext cx="8229600" cy="6629400"/>
          </a:xfrm>
          <a:prstGeom prst="rect">
            <a:avLst/>
          </a:prstGeom>
          <a:noFill/>
          <a:ln w="9525">
            <a:noFill/>
            <a:miter lim="800000"/>
            <a:headEnd/>
            <a:tailEnd/>
          </a:ln>
        </p:spPr>
      </p:pic>
    </p:spTree>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1778" name="Rectangle 2"/>
          <p:cNvSpPr>
            <a:spLocks noChangeArrowheads="1"/>
          </p:cNvSpPr>
          <p:nvPr/>
        </p:nvSpPr>
        <p:spPr bwMode="auto">
          <a:xfrm>
            <a:off x="304800" y="228600"/>
            <a:ext cx="8153400" cy="6400800"/>
          </a:xfrm>
          <a:prstGeom prst="rect">
            <a:avLst/>
          </a:prstGeom>
          <a:solidFill>
            <a:schemeClr val="accent2"/>
          </a:solidFill>
          <a:ln w="9525">
            <a:solidFill>
              <a:schemeClr val="tx1"/>
            </a:solidFill>
            <a:miter lim="800000"/>
            <a:headEnd/>
            <a:tailEnd/>
          </a:ln>
        </p:spPr>
        <p:txBody>
          <a:bodyPr wrap="none" anchor="ctr"/>
          <a:lstStyle/>
          <a:p>
            <a:pPr fontAlgn="base">
              <a:spcBef>
                <a:spcPct val="0"/>
              </a:spcBef>
              <a:spcAft>
                <a:spcPct val="0"/>
              </a:spcAft>
            </a:pPr>
            <a:endParaRPr lang="en-IN" altLang="en-US" sz="2400" dirty="0">
              <a:noFill/>
              <a:latin typeface="Times New Roman" pitchFamily="18" charset="0"/>
              <a:ea typeface="MS PGothic" pitchFamily="34" charset="-128"/>
              <a:cs typeface="Arial" pitchFamily="34" charset="0"/>
            </a:endParaRPr>
          </a:p>
        </p:txBody>
      </p:sp>
      <p:sp>
        <p:nvSpPr>
          <p:cNvPr id="13315" name="Text Box 3"/>
          <p:cNvSpPr txBox="1">
            <a:spLocks noChangeArrowheads="1"/>
          </p:cNvSpPr>
          <p:nvPr/>
        </p:nvSpPr>
        <p:spPr bwMode="auto">
          <a:xfrm>
            <a:off x="2971800" y="304800"/>
            <a:ext cx="3008313" cy="701675"/>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4000">
                <a:solidFill>
                  <a:srgbClr val="FF9933"/>
                </a:solidFill>
                <a:latin typeface="Times New Roman" pitchFamily="18" charset="0"/>
                <a:ea typeface="MS PGothic" pitchFamily="34" charset="-128"/>
                <a:cs typeface="Arial" pitchFamily="34" charset="0"/>
              </a:rPr>
              <a:t>Desaturation</a:t>
            </a:r>
            <a:endParaRPr lang="en-US" altLang="en-US" sz="4000">
              <a:solidFill>
                <a:prstClr val="black"/>
              </a:solidFill>
              <a:latin typeface="Times New Roman" pitchFamily="18" charset="0"/>
              <a:ea typeface="MS PGothic" pitchFamily="34" charset="-128"/>
              <a:cs typeface="Arial" pitchFamily="34" charset="0"/>
            </a:endParaRPr>
          </a:p>
        </p:txBody>
      </p:sp>
      <p:sp>
        <p:nvSpPr>
          <p:cNvPr id="13316" name="Text Box 4"/>
          <p:cNvSpPr txBox="1">
            <a:spLocks noChangeArrowheads="1"/>
          </p:cNvSpPr>
          <p:nvPr/>
        </p:nvSpPr>
        <p:spPr bwMode="auto">
          <a:xfrm>
            <a:off x="838200" y="762000"/>
            <a:ext cx="1539875" cy="701675"/>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4000" i="1">
                <a:solidFill>
                  <a:srgbClr val="FF0000"/>
                </a:solidFill>
                <a:latin typeface="Times New Roman" pitchFamily="18" charset="0"/>
                <a:ea typeface="MS PGothic" pitchFamily="34" charset="-128"/>
                <a:cs typeface="Arial" pitchFamily="34" charset="0"/>
              </a:rPr>
              <a:t>Rules:</a:t>
            </a:r>
            <a:endParaRPr lang="en-US" altLang="en-US" sz="4000" i="1">
              <a:solidFill>
                <a:prstClr val="black"/>
              </a:solidFill>
              <a:latin typeface="Times New Roman" pitchFamily="18" charset="0"/>
              <a:ea typeface="MS PGothic" pitchFamily="34" charset="-128"/>
              <a:cs typeface="Arial" pitchFamily="34" charset="0"/>
            </a:endParaRPr>
          </a:p>
        </p:txBody>
      </p:sp>
      <p:sp>
        <p:nvSpPr>
          <p:cNvPr id="13317" name="Text Box 5"/>
          <p:cNvSpPr txBox="1">
            <a:spLocks noChangeArrowheads="1"/>
          </p:cNvSpPr>
          <p:nvPr/>
        </p:nvSpPr>
        <p:spPr bwMode="auto">
          <a:xfrm>
            <a:off x="990600" y="1524000"/>
            <a:ext cx="7043738" cy="1373188"/>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800">
                <a:solidFill>
                  <a:srgbClr val="FFFF00"/>
                </a:solidFill>
                <a:latin typeface="Times New Roman" pitchFamily="18" charset="0"/>
                <a:ea typeface="MS PGothic" pitchFamily="34" charset="-128"/>
                <a:cs typeface="Arial" pitchFamily="34" charset="0"/>
              </a:rPr>
              <a:t>The fatty acid desaturation system is </a:t>
            </a:r>
          </a:p>
          <a:p>
            <a:pPr fontAlgn="base">
              <a:spcBef>
                <a:spcPct val="0"/>
              </a:spcBef>
              <a:spcAft>
                <a:spcPct val="0"/>
              </a:spcAft>
            </a:pPr>
            <a:r>
              <a:rPr lang="en-US" altLang="en-US" sz="2800">
                <a:solidFill>
                  <a:srgbClr val="FFFF00"/>
                </a:solidFill>
                <a:latin typeface="Times New Roman" pitchFamily="18" charset="0"/>
                <a:ea typeface="MS PGothic" pitchFamily="34" charset="-128"/>
                <a:cs typeface="Arial" pitchFamily="34" charset="0"/>
              </a:rPr>
              <a:t>in the smooth membranes of the endoplasmic</a:t>
            </a:r>
          </a:p>
          <a:p>
            <a:pPr fontAlgn="base">
              <a:spcBef>
                <a:spcPct val="0"/>
              </a:spcBef>
              <a:spcAft>
                <a:spcPct val="0"/>
              </a:spcAft>
            </a:pPr>
            <a:r>
              <a:rPr lang="en-US" altLang="en-US" sz="2800">
                <a:solidFill>
                  <a:srgbClr val="FFFF00"/>
                </a:solidFill>
                <a:latin typeface="Times New Roman" pitchFamily="18" charset="0"/>
                <a:ea typeface="MS PGothic" pitchFamily="34" charset="-128"/>
                <a:cs typeface="Arial" pitchFamily="34" charset="0"/>
              </a:rPr>
              <a:t>reticulum</a:t>
            </a:r>
          </a:p>
        </p:txBody>
      </p:sp>
      <p:sp>
        <p:nvSpPr>
          <p:cNvPr id="13318" name="Text Box 6"/>
          <p:cNvSpPr txBox="1">
            <a:spLocks noChangeArrowheads="1"/>
          </p:cNvSpPr>
          <p:nvPr/>
        </p:nvSpPr>
        <p:spPr bwMode="auto">
          <a:xfrm>
            <a:off x="838200" y="2971800"/>
            <a:ext cx="7083425" cy="1373188"/>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800">
                <a:solidFill>
                  <a:srgbClr val="FF9933"/>
                </a:solidFill>
                <a:latin typeface="Times New Roman" pitchFamily="18" charset="0"/>
                <a:ea typeface="MS PGothic" pitchFamily="34" charset="-128"/>
                <a:cs typeface="Arial" pitchFamily="34" charset="0"/>
              </a:rPr>
              <a:t>There are  4 fatty acyl desaturase enzymes in </a:t>
            </a:r>
          </a:p>
          <a:p>
            <a:pPr fontAlgn="base">
              <a:spcBef>
                <a:spcPct val="0"/>
              </a:spcBef>
              <a:spcAft>
                <a:spcPct val="0"/>
              </a:spcAft>
            </a:pPr>
            <a:r>
              <a:rPr lang="en-US" altLang="en-US" sz="2800">
                <a:solidFill>
                  <a:srgbClr val="FF9933"/>
                </a:solidFill>
                <a:latin typeface="Times New Roman" pitchFamily="18" charset="0"/>
                <a:ea typeface="MS PGothic" pitchFamily="34" charset="-128"/>
                <a:cs typeface="Arial" pitchFamily="34" charset="0"/>
              </a:rPr>
              <a:t>mammals designated </a:t>
            </a:r>
            <a:r>
              <a:rPr lang="en-US" altLang="en-US" sz="2800">
                <a:solidFill>
                  <a:srgbClr val="FF9933"/>
                </a:solidFill>
                <a:latin typeface="Times New Roman" pitchFamily="18" charset="0"/>
                <a:ea typeface="MS PGothic" pitchFamily="34" charset="-128"/>
                <a:cs typeface="Arial" pitchFamily="34" charset="0"/>
                <a:sym typeface="Symbol" pitchFamily="18" charset="2"/>
              </a:rPr>
              <a:t></a:t>
            </a:r>
            <a:r>
              <a:rPr lang="en-US" altLang="en-US" sz="2800" baseline="30000">
                <a:solidFill>
                  <a:srgbClr val="FF9933"/>
                </a:solidFill>
                <a:latin typeface="Times New Roman" pitchFamily="18" charset="0"/>
                <a:ea typeface="MS PGothic" pitchFamily="34" charset="-128"/>
                <a:cs typeface="Arial" pitchFamily="34" charset="0"/>
                <a:sym typeface="Symbol" pitchFamily="18" charset="2"/>
              </a:rPr>
              <a:t>9 </a:t>
            </a:r>
            <a:r>
              <a:rPr lang="en-US" altLang="en-US" sz="2800">
                <a:solidFill>
                  <a:srgbClr val="FF9933"/>
                </a:solidFill>
                <a:latin typeface="Times New Roman" pitchFamily="18" charset="0"/>
                <a:ea typeface="MS PGothic" pitchFamily="34" charset="-128"/>
                <a:cs typeface="Arial" pitchFamily="34" charset="0"/>
                <a:sym typeface="Symbol" pitchFamily="18" charset="2"/>
              </a:rPr>
              <a:t>, </a:t>
            </a:r>
            <a:r>
              <a:rPr lang="en-US" altLang="en-US" sz="2800" baseline="30000">
                <a:solidFill>
                  <a:srgbClr val="FF9933"/>
                </a:solidFill>
                <a:latin typeface="Times New Roman" pitchFamily="18" charset="0"/>
                <a:ea typeface="MS PGothic" pitchFamily="34" charset="-128"/>
                <a:cs typeface="Arial" pitchFamily="34" charset="0"/>
                <a:sym typeface="Symbol" pitchFamily="18" charset="2"/>
              </a:rPr>
              <a:t>6, </a:t>
            </a:r>
            <a:r>
              <a:rPr lang="en-US" altLang="en-US" sz="2800">
                <a:solidFill>
                  <a:srgbClr val="FF9933"/>
                </a:solidFill>
                <a:latin typeface="Times New Roman" pitchFamily="18" charset="0"/>
                <a:ea typeface="MS PGothic" pitchFamily="34" charset="-128"/>
                <a:cs typeface="Arial" pitchFamily="34" charset="0"/>
                <a:sym typeface="Symbol" pitchFamily="18" charset="2"/>
              </a:rPr>
              <a:t></a:t>
            </a:r>
            <a:r>
              <a:rPr lang="en-US" altLang="en-US" sz="2800" baseline="30000">
                <a:solidFill>
                  <a:srgbClr val="FF9933"/>
                </a:solidFill>
                <a:latin typeface="Times New Roman" pitchFamily="18" charset="0"/>
                <a:ea typeface="MS PGothic" pitchFamily="34" charset="-128"/>
                <a:cs typeface="Arial" pitchFamily="34" charset="0"/>
                <a:sym typeface="Symbol" pitchFamily="18" charset="2"/>
              </a:rPr>
              <a:t>5, </a:t>
            </a:r>
            <a:r>
              <a:rPr lang="en-US" altLang="en-US" sz="2800">
                <a:solidFill>
                  <a:srgbClr val="FF9933"/>
                </a:solidFill>
                <a:latin typeface="Times New Roman" pitchFamily="18" charset="0"/>
                <a:ea typeface="MS PGothic" pitchFamily="34" charset="-128"/>
                <a:cs typeface="Arial" pitchFamily="34" charset="0"/>
                <a:sym typeface="Symbol" pitchFamily="18" charset="2"/>
              </a:rPr>
              <a:t>and </a:t>
            </a:r>
            <a:r>
              <a:rPr lang="en-US" altLang="en-US" sz="2800" baseline="30000">
                <a:solidFill>
                  <a:srgbClr val="FF9933"/>
                </a:solidFill>
                <a:latin typeface="Times New Roman" pitchFamily="18" charset="0"/>
                <a:ea typeface="MS PGothic" pitchFamily="34" charset="-128"/>
                <a:cs typeface="Arial" pitchFamily="34" charset="0"/>
                <a:sym typeface="Symbol" pitchFamily="18" charset="2"/>
              </a:rPr>
              <a:t>4 </a:t>
            </a:r>
            <a:r>
              <a:rPr lang="en-US" altLang="en-US" sz="2800" i="1">
                <a:solidFill>
                  <a:srgbClr val="FF9933"/>
                </a:solidFill>
                <a:latin typeface="Times New Roman" pitchFamily="18" charset="0"/>
                <a:ea typeface="MS PGothic" pitchFamily="34" charset="-128"/>
                <a:cs typeface="Arial" pitchFamily="34" charset="0"/>
                <a:sym typeface="Symbol" pitchFamily="18" charset="2"/>
              </a:rPr>
              <a:t>fatty</a:t>
            </a:r>
          </a:p>
          <a:p>
            <a:pPr fontAlgn="base">
              <a:spcBef>
                <a:spcPct val="0"/>
              </a:spcBef>
              <a:spcAft>
                <a:spcPct val="0"/>
              </a:spcAft>
            </a:pPr>
            <a:r>
              <a:rPr lang="en-US" altLang="en-US" sz="2800" i="1">
                <a:solidFill>
                  <a:srgbClr val="FF9933"/>
                </a:solidFill>
                <a:latin typeface="Times New Roman" pitchFamily="18" charset="0"/>
                <a:ea typeface="MS PGothic" pitchFamily="34" charset="-128"/>
                <a:cs typeface="Arial" pitchFamily="34" charset="0"/>
                <a:sym typeface="Symbol" pitchFamily="18" charset="2"/>
              </a:rPr>
              <a:t>acyl-CoA desaturase</a:t>
            </a:r>
            <a:endParaRPr lang="en-US" altLang="en-US" sz="2800" i="1" baseline="30000">
              <a:solidFill>
                <a:srgbClr val="FF9933"/>
              </a:solidFill>
              <a:latin typeface="Times New Roman" pitchFamily="18" charset="0"/>
              <a:ea typeface="MS PGothic" pitchFamily="34" charset="-128"/>
              <a:cs typeface="Arial" pitchFamily="34" charset="0"/>
              <a:sym typeface="Symbol" pitchFamily="18" charset="2"/>
            </a:endParaRPr>
          </a:p>
        </p:txBody>
      </p:sp>
      <p:sp>
        <p:nvSpPr>
          <p:cNvPr id="13319" name="Text Box 7"/>
          <p:cNvSpPr txBox="1">
            <a:spLocks noChangeArrowheads="1"/>
          </p:cNvSpPr>
          <p:nvPr/>
        </p:nvSpPr>
        <p:spPr bwMode="auto">
          <a:xfrm>
            <a:off x="838200" y="4495800"/>
            <a:ext cx="6934200" cy="1006475"/>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800">
                <a:solidFill>
                  <a:srgbClr val="FFFF00"/>
                </a:solidFill>
                <a:latin typeface="Times New Roman" pitchFamily="18" charset="0"/>
                <a:ea typeface="MS PGothic" pitchFamily="34" charset="-128"/>
                <a:cs typeface="Arial" pitchFamily="34" charset="0"/>
              </a:rPr>
              <a:t>Mammals cannot incorporate a double bond</a:t>
            </a:r>
          </a:p>
          <a:p>
            <a:pPr fontAlgn="base">
              <a:spcBef>
                <a:spcPct val="0"/>
              </a:spcBef>
              <a:spcAft>
                <a:spcPct val="0"/>
              </a:spcAft>
            </a:pPr>
            <a:r>
              <a:rPr lang="en-US" altLang="en-US" sz="2800">
                <a:solidFill>
                  <a:srgbClr val="FFFF00"/>
                </a:solidFill>
                <a:latin typeface="Times New Roman" pitchFamily="18" charset="0"/>
                <a:ea typeface="MS PGothic" pitchFamily="34" charset="-128"/>
                <a:cs typeface="Arial" pitchFamily="34" charset="0"/>
              </a:rPr>
              <a:t>beyond </a:t>
            </a:r>
            <a:r>
              <a:rPr lang="en-US" altLang="en-US" sz="3200">
                <a:solidFill>
                  <a:srgbClr val="FFFF00"/>
                </a:solidFill>
                <a:latin typeface="Times New Roman" pitchFamily="18" charset="0"/>
                <a:ea typeface="MS PGothic" pitchFamily="34" charset="-128"/>
                <a:cs typeface="Arial" pitchFamily="34" charset="0"/>
                <a:sym typeface="Symbol" pitchFamily="18" charset="2"/>
              </a:rPr>
              <a:t></a:t>
            </a:r>
            <a:r>
              <a:rPr lang="en-US" altLang="en-US" sz="3200" baseline="30000">
                <a:solidFill>
                  <a:srgbClr val="FFFF00"/>
                </a:solidFill>
                <a:latin typeface="Times New Roman" pitchFamily="18" charset="0"/>
                <a:ea typeface="MS PGothic" pitchFamily="34" charset="-128"/>
                <a:cs typeface="Arial" pitchFamily="34" charset="0"/>
                <a:sym typeface="Symbol" pitchFamily="18" charset="2"/>
              </a:rPr>
              <a:t>9</a:t>
            </a:r>
            <a:r>
              <a:rPr lang="en-US" altLang="en-US" sz="3200">
                <a:solidFill>
                  <a:srgbClr val="FFFF00"/>
                </a:solidFill>
                <a:latin typeface="Times New Roman" pitchFamily="18" charset="0"/>
                <a:ea typeface="MS PGothic" pitchFamily="34" charset="-128"/>
                <a:cs typeface="Arial" pitchFamily="34" charset="0"/>
                <a:sym typeface="Symbol" pitchFamily="18" charset="2"/>
              </a:rPr>
              <a:t>; plants can.</a:t>
            </a:r>
            <a:endParaRPr lang="en-US" altLang="en-US" sz="3200" baseline="30000">
              <a:solidFill>
                <a:srgbClr val="FFFF00"/>
              </a:solidFill>
              <a:latin typeface="Times New Roman" pitchFamily="18" charset="0"/>
              <a:ea typeface="MS PGothic" pitchFamily="34" charset="-128"/>
              <a:cs typeface="Arial" pitchFamily="34" charset="0"/>
              <a:sym typeface="Symbol" pitchFamily="18" charset="2"/>
            </a:endParaRPr>
          </a:p>
        </p:txBody>
      </p:sp>
      <p:sp>
        <p:nvSpPr>
          <p:cNvPr id="13320" name="Text Box 8"/>
          <p:cNvSpPr txBox="1">
            <a:spLocks noChangeArrowheads="1"/>
          </p:cNvSpPr>
          <p:nvPr/>
        </p:nvSpPr>
        <p:spPr bwMode="auto">
          <a:xfrm>
            <a:off x="838200" y="5562600"/>
            <a:ext cx="7634288" cy="946150"/>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800">
                <a:solidFill>
                  <a:srgbClr val="FF9933"/>
                </a:solidFill>
                <a:latin typeface="Times New Roman" pitchFamily="18" charset="0"/>
                <a:ea typeface="MS PGothic" pitchFamily="34" charset="-128"/>
                <a:cs typeface="Arial" pitchFamily="34" charset="0"/>
              </a:rPr>
              <a:t>Mammals can synthesize long chain unsaturated </a:t>
            </a:r>
          </a:p>
          <a:p>
            <a:pPr fontAlgn="base">
              <a:spcBef>
                <a:spcPct val="0"/>
              </a:spcBef>
              <a:spcAft>
                <a:spcPct val="0"/>
              </a:spcAft>
            </a:pPr>
            <a:r>
              <a:rPr lang="en-US" altLang="en-US" sz="2800">
                <a:solidFill>
                  <a:srgbClr val="FF9933"/>
                </a:solidFill>
                <a:latin typeface="Times New Roman" pitchFamily="18" charset="0"/>
                <a:ea typeface="MS PGothic" pitchFamily="34" charset="-128"/>
                <a:cs typeface="Arial" pitchFamily="34" charset="0"/>
              </a:rPr>
              <a:t>fatty acids using desaturation and elongation</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3315"/>
                                        </p:tgtEl>
                                        <p:attrNameLst>
                                          <p:attrName>style.visibility</p:attrName>
                                        </p:attrNameLst>
                                      </p:cBhvr>
                                      <p:to>
                                        <p:strVal val="visible"/>
                                      </p:to>
                                    </p:set>
                                    <p:anim calcmode="lin" valueType="num">
                                      <p:cBhvr additive="base">
                                        <p:cTn id="7" dur="500" fill="hold"/>
                                        <p:tgtEl>
                                          <p:spTgt spid="13315"/>
                                        </p:tgtEl>
                                        <p:attrNameLst>
                                          <p:attrName>ppt_x</p:attrName>
                                        </p:attrNameLst>
                                      </p:cBhvr>
                                      <p:tavLst>
                                        <p:tav tm="0">
                                          <p:val>
                                            <p:strVal val="0-#ppt_w/2"/>
                                          </p:val>
                                        </p:tav>
                                        <p:tav tm="100000">
                                          <p:val>
                                            <p:strVal val="#ppt_x"/>
                                          </p:val>
                                        </p:tav>
                                      </p:tavLst>
                                    </p:anim>
                                    <p:anim calcmode="lin" valueType="num">
                                      <p:cBhvr additive="base">
                                        <p:cTn id="8" dur="500" fill="hold"/>
                                        <p:tgtEl>
                                          <p:spTgt spid="13315"/>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8" fill="hold" grpId="0" nodeType="clickEffect">
                                  <p:stCondLst>
                                    <p:cond delay="0"/>
                                  </p:stCondLst>
                                  <p:childTnLst>
                                    <p:set>
                                      <p:cBhvr>
                                        <p:cTn id="12" dur="1" fill="hold">
                                          <p:stCondLst>
                                            <p:cond delay="0"/>
                                          </p:stCondLst>
                                        </p:cTn>
                                        <p:tgtEl>
                                          <p:spTgt spid="13316"/>
                                        </p:tgtEl>
                                        <p:attrNameLst>
                                          <p:attrName>style.visibility</p:attrName>
                                        </p:attrNameLst>
                                      </p:cBhvr>
                                      <p:to>
                                        <p:strVal val="visible"/>
                                      </p:to>
                                    </p:set>
                                    <p:anim calcmode="lin" valueType="num">
                                      <p:cBhvr additive="base">
                                        <p:cTn id="13" dur="500" fill="hold"/>
                                        <p:tgtEl>
                                          <p:spTgt spid="13316"/>
                                        </p:tgtEl>
                                        <p:attrNameLst>
                                          <p:attrName>ppt_x</p:attrName>
                                        </p:attrNameLst>
                                      </p:cBhvr>
                                      <p:tavLst>
                                        <p:tav tm="0">
                                          <p:val>
                                            <p:strVal val="0-#ppt_w/2"/>
                                          </p:val>
                                        </p:tav>
                                        <p:tav tm="100000">
                                          <p:val>
                                            <p:strVal val="#ppt_x"/>
                                          </p:val>
                                        </p:tav>
                                      </p:tavLst>
                                    </p:anim>
                                    <p:anim calcmode="lin" valueType="num">
                                      <p:cBhvr additive="base">
                                        <p:cTn id="14" dur="500" fill="hold"/>
                                        <p:tgtEl>
                                          <p:spTgt spid="13316"/>
                                        </p:tgtEl>
                                        <p:attrNameLst>
                                          <p:attrName>ppt_y</p:attrName>
                                        </p:attrNameLst>
                                      </p:cBhvr>
                                      <p:tavLst>
                                        <p:tav tm="0">
                                          <p:val>
                                            <p:strVal val="#ppt_y"/>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16" presetClass="entr" presetSubtype="37" fill="hold" grpId="0" nodeType="clickEffect">
                                  <p:stCondLst>
                                    <p:cond delay="0"/>
                                  </p:stCondLst>
                                  <p:childTnLst>
                                    <p:set>
                                      <p:cBhvr>
                                        <p:cTn id="18" dur="1" fill="hold">
                                          <p:stCondLst>
                                            <p:cond delay="0"/>
                                          </p:stCondLst>
                                        </p:cTn>
                                        <p:tgtEl>
                                          <p:spTgt spid="13317"/>
                                        </p:tgtEl>
                                        <p:attrNameLst>
                                          <p:attrName>style.visibility</p:attrName>
                                        </p:attrNameLst>
                                      </p:cBhvr>
                                      <p:to>
                                        <p:strVal val="visible"/>
                                      </p:to>
                                    </p:set>
                                    <p:animEffect transition="in" filter="barn(outVertical)">
                                      <p:cBhvr>
                                        <p:cTn id="19" dur="500"/>
                                        <p:tgtEl>
                                          <p:spTgt spid="13317"/>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16" presetClass="entr" presetSubtype="42" fill="hold" grpId="0" nodeType="clickEffect">
                                  <p:stCondLst>
                                    <p:cond delay="0"/>
                                  </p:stCondLst>
                                  <p:childTnLst>
                                    <p:set>
                                      <p:cBhvr>
                                        <p:cTn id="23" dur="1" fill="hold">
                                          <p:stCondLst>
                                            <p:cond delay="0"/>
                                          </p:stCondLst>
                                        </p:cTn>
                                        <p:tgtEl>
                                          <p:spTgt spid="13318"/>
                                        </p:tgtEl>
                                        <p:attrNameLst>
                                          <p:attrName>style.visibility</p:attrName>
                                        </p:attrNameLst>
                                      </p:cBhvr>
                                      <p:to>
                                        <p:strVal val="visible"/>
                                      </p:to>
                                    </p:set>
                                    <p:animEffect transition="in" filter="barn(outHorizontal)">
                                      <p:cBhvr>
                                        <p:cTn id="24" dur="500"/>
                                        <p:tgtEl>
                                          <p:spTgt spid="13318"/>
                                        </p:tgtEl>
                                      </p:cBhvr>
                                    </p:animEffect>
                                  </p:childTnLst>
                                </p:cTn>
                              </p:par>
                            </p:childTnLst>
                          </p:cTn>
                        </p:par>
                      </p:childTnLst>
                    </p:cTn>
                  </p:par>
                  <p:par>
                    <p:cTn id="25" fill="hold" nodeType="clickPar">
                      <p:stCondLst>
                        <p:cond delay="indefinite"/>
                      </p:stCondLst>
                      <p:childTnLst>
                        <p:par>
                          <p:cTn id="26" fill="hold" nodeType="withGroup">
                            <p:stCondLst>
                              <p:cond delay="0"/>
                            </p:stCondLst>
                            <p:childTnLst>
                              <p:par>
                                <p:cTn id="27" presetID="16" presetClass="entr" presetSubtype="42" fill="hold" grpId="0" nodeType="clickEffect">
                                  <p:stCondLst>
                                    <p:cond delay="0"/>
                                  </p:stCondLst>
                                  <p:childTnLst>
                                    <p:set>
                                      <p:cBhvr>
                                        <p:cTn id="28" dur="1" fill="hold">
                                          <p:stCondLst>
                                            <p:cond delay="0"/>
                                          </p:stCondLst>
                                        </p:cTn>
                                        <p:tgtEl>
                                          <p:spTgt spid="13319"/>
                                        </p:tgtEl>
                                        <p:attrNameLst>
                                          <p:attrName>style.visibility</p:attrName>
                                        </p:attrNameLst>
                                      </p:cBhvr>
                                      <p:to>
                                        <p:strVal val="visible"/>
                                      </p:to>
                                    </p:set>
                                    <p:animEffect transition="in" filter="barn(outHorizontal)">
                                      <p:cBhvr>
                                        <p:cTn id="29" dur="500"/>
                                        <p:tgtEl>
                                          <p:spTgt spid="13319"/>
                                        </p:tgtEl>
                                      </p:cBhvr>
                                    </p:animEffect>
                                  </p:childTnLst>
                                </p:cTn>
                              </p:par>
                            </p:childTnLst>
                          </p:cTn>
                        </p:par>
                      </p:childTnLst>
                    </p:cTn>
                  </p:par>
                  <p:par>
                    <p:cTn id="30" fill="hold" nodeType="clickPar">
                      <p:stCondLst>
                        <p:cond delay="indefinite"/>
                      </p:stCondLst>
                      <p:childTnLst>
                        <p:par>
                          <p:cTn id="31" fill="hold" nodeType="withGroup">
                            <p:stCondLst>
                              <p:cond delay="0"/>
                            </p:stCondLst>
                            <p:childTnLst>
                              <p:par>
                                <p:cTn id="32" presetID="16" presetClass="entr" presetSubtype="42" fill="hold" grpId="0" nodeType="clickEffect">
                                  <p:stCondLst>
                                    <p:cond delay="0"/>
                                  </p:stCondLst>
                                  <p:childTnLst>
                                    <p:set>
                                      <p:cBhvr>
                                        <p:cTn id="33" dur="1" fill="hold">
                                          <p:stCondLst>
                                            <p:cond delay="0"/>
                                          </p:stCondLst>
                                        </p:cTn>
                                        <p:tgtEl>
                                          <p:spTgt spid="13320"/>
                                        </p:tgtEl>
                                        <p:attrNameLst>
                                          <p:attrName>style.visibility</p:attrName>
                                        </p:attrNameLst>
                                      </p:cBhvr>
                                      <p:to>
                                        <p:strVal val="visible"/>
                                      </p:to>
                                    </p:set>
                                    <p:animEffect transition="in" filter="barn(outHorizontal)">
                                      <p:cBhvr>
                                        <p:cTn id="34" dur="500"/>
                                        <p:tgtEl>
                                          <p:spTgt spid="133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315" grpId="0" autoUpdateAnimBg="0"/>
      <p:bldP spid="13316" grpId="0" autoUpdateAnimBg="0"/>
      <p:bldP spid="13317" grpId="0" autoUpdateAnimBg="0"/>
      <p:bldP spid="13318" grpId="0" autoUpdateAnimBg="0"/>
      <p:bldP spid="13319" grpId="0" autoUpdateAnimBg="0"/>
      <p:bldP spid="13320" grpId="0" autoUpdateAnimBg="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4338" name="Rectangle 2"/>
          <p:cNvSpPr>
            <a:spLocks noChangeArrowheads="1"/>
          </p:cNvSpPr>
          <p:nvPr/>
        </p:nvSpPr>
        <p:spPr bwMode="auto">
          <a:xfrm>
            <a:off x="381000" y="4267200"/>
            <a:ext cx="8077200" cy="2362200"/>
          </a:xfrm>
          <a:prstGeom prst="rect">
            <a:avLst/>
          </a:prstGeom>
          <a:solidFill>
            <a:schemeClr val="accent2"/>
          </a:solidFill>
          <a:ln w="9525">
            <a:solidFill>
              <a:schemeClr val="tx1"/>
            </a:solidFill>
            <a:miter lim="800000"/>
            <a:headEnd/>
            <a:tailEnd/>
          </a:ln>
        </p:spPr>
        <p:txBody>
          <a:bodyPr wrap="none" anchor="ctr"/>
          <a:lstStyle/>
          <a:p>
            <a:pPr fontAlgn="base">
              <a:spcBef>
                <a:spcPct val="0"/>
              </a:spcBef>
              <a:spcAft>
                <a:spcPct val="0"/>
              </a:spcAft>
            </a:pPr>
            <a:endParaRPr lang="en-IN" altLang="en-US" sz="2400">
              <a:solidFill>
                <a:prstClr val="black"/>
              </a:solidFill>
              <a:latin typeface="Times New Roman" pitchFamily="18" charset="0"/>
              <a:ea typeface="MS PGothic" pitchFamily="34" charset="-128"/>
              <a:cs typeface="Arial" pitchFamily="34" charset="0"/>
            </a:endParaRPr>
          </a:p>
        </p:txBody>
      </p:sp>
      <p:sp>
        <p:nvSpPr>
          <p:cNvPr id="14339" name="Rectangle 3"/>
          <p:cNvSpPr>
            <a:spLocks noChangeArrowheads="1"/>
          </p:cNvSpPr>
          <p:nvPr/>
        </p:nvSpPr>
        <p:spPr bwMode="auto">
          <a:xfrm>
            <a:off x="381000" y="1447800"/>
            <a:ext cx="8077200" cy="2514600"/>
          </a:xfrm>
          <a:prstGeom prst="rect">
            <a:avLst/>
          </a:prstGeom>
          <a:solidFill>
            <a:srgbClr val="FFFF00"/>
          </a:solidFill>
          <a:ln w="9525">
            <a:solidFill>
              <a:schemeClr val="tx1"/>
            </a:solidFill>
            <a:miter lim="800000"/>
            <a:headEnd/>
            <a:tailEnd/>
          </a:ln>
        </p:spPr>
        <p:txBody>
          <a:bodyPr wrap="none" anchor="ctr"/>
          <a:lstStyle/>
          <a:p>
            <a:pPr fontAlgn="base">
              <a:spcBef>
                <a:spcPct val="0"/>
              </a:spcBef>
              <a:spcAft>
                <a:spcPct val="0"/>
              </a:spcAft>
            </a:pPr>
            <a:endParaRPr lang="en-IN" altLang="en-US" sz="2400">
              <a:solidFill>
                <a:prstClr val="black"/>
              </a:solidFill>
              <a:latin typeface="Times New Roman" pitchFamily="18" charset="0"/>
              <a:ea typeface="MS PGothic" pitchFamily="34" charset="-128"/>
              <a:cs typeface="Arial" pitchFamily="34" charset="0"/>
            </a:endParaRPr>
          </a:p>
        </p:txBody>
      </p:sp>
      <p:sp>
        <p:nvSpPr>
          <p:cNvPr id="14340" name="Text Box 4"/>
          <p:cNvSpPr txBox="1">
            <a:spLocks noChangeArrowheads="1"/>
          </p:cNvSpPr>
          <p:nvPr/>
        </p:nvSpPr>
        <p:spPr bwMode="auto">
          <a:xfrm>
            <a:off x="1584325" y="142875"/>
            <a:ext cx="6219825" cy="946150"/>
          </a:xfrm>
          <a:prstGeom prst="rect">
            <a:avLst/>
          </a:prstGeom>
          <a:solidFill>
            <a:srgbClr val="66FFFF"/>
          </a:solidFill>
          <a:ln w="9525">
            <a:noFill/>
            <a:miter lim="800000"/>
            <a:headEnd/>
            <a:tailEnd/>
          </a:ln>
        </p:spPr>
        <p:txBody>
          <a:bodyPr wrap="none">
            <a:spAutoFit/>
          </a:bodyPr>
          <a:lstStyle/>
          <a:p>
            <a:pPr fontAlgn="base">
              <a:spcBef>
                <a:spcPct val="0"/>
              </a:spcBef>
              <a:spcAft>
                <a:spcPct val="0"/>
              </a:spcAft>
            </a:pPr>
            <a:r>
              <a:rPr lang="en-US" altLang="en-US" sz="2800">
                <a:solidFill>
                  <a:prstClr val="black"/>
                </a:solidFill>
                <a:latin typeface="Times New Roman" pitchFamily="18" charset="0"/>
                <a:ea typeface="MS PGothic" pitchFamily="34" charset="-128"/>
                <a:cs typeface="Arial" pitchFamily="34" charset="0"/>
              </a:rPr>
              <a:t>The Desaturase System requires O</a:t>
            </a:r>
            <a:r>
              <a:rPr lang="en-US" altLang="en-US" sz="2800" baseline="-25000">
                <a:solidFill>
                  <a:prstClr val="black"/>
                </a:solidFill>
                <a:latin typeface="Times New Roman" pitchFamily="18" charset="0"/>
                <a:ea typeface="MS PGothic" pitchFamily="34" charset="-128"/>
                <a:cs typeface="Arial" pitchFamily="34" charset="0"/>
              </a:rPr>
              <a:t>2</a:t>
            </a:r>
            <a:r>
              <a:rPr lang="en-US" altLang="en-US" sz="2800">
                <a:solidFill>
                  <a:prstClr val="black"/>
                </a:solidFill>
                <a:latin typeface="Times New Roman" pitchFamily="18" charset="0"/>
                <a:ea typeface="MS PGothic" pitchFamily="34" charset="-128"/>
                <a:cs typeface="Arial" pitchFamily="34" charset="0"/>
              </a:rPr>
              <a:t> and</a:t>
            </a:r>
          </a:p>
          <a:p>
            <a:pPr fontAlgn="base">
              <a:spcBef>
                <a:spcPct val="0"/>
              </a:spcBef>
              <a:spcAft>
                <a:spcPct val="0"/>
              </a:spcAft>
            </a:pPr>
            <a:r>
              <a:rPr lang="en-US" altLang="en-US" sz="2800">
                <a:solidFill>
                  <a:prstClr val="black"/>
                </a:solidFill>
                <a:latin typeface="Times New Roman" pitchFamily="18" charset="0"/>
                <a:ea typeface="MS PGothic" pitchFamily="34" charset="-128"/>
                <a:cs typeface="Arial" pitchFamily="34" charset="0"/>
              </a:rPr>
              <a:t>resembles an electron transport system</a:t>
            </a:r>
          </a:p>
        </p:txBody>
      </p:sp>
      <p:sp>
        <p:nvSpPr>
          <p:cNvPr id="14341" name="Text Box 5"/>
          <p:cNvSpPr txBox="1">
            <a:spLocks noChangeArrowheads="1"/>
          </p:cNvSpPr>
          <p:nvPr/>
        </p:nvSpPr>
        <p:spPr bwMode="auto">
          <a:xfrm>
            <a:off x="228600" y="0"/>
            <a:ext cx="1109663" cy="579438"/>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3200" i="1">
                <a:solidFill>
                  <a:srgbClr val="FF0000"/>
                </a:solidFill>
                <a:latin typeface="Times New Roman" pitchFamily="18" charset="0"/>
                <a:ea typeface="MS PGothic" pitchFamily="34" charset="-128"/>
                <a:cs typeface="Arial" pitchFamily="34" charset="0"/>
              </a:rPr>
              <a:t>Rule:</a:t>
            </a:r>
          </a:p>
        </p:txBody>
      </p:sp>
      <p:sp>
        <p:nvSpPr>
          <p:cNvPr id="14342" name="Text Box 6"/>
          <p:cNvSpPr txBox="1">
            <a:spLocks noChangeArrowheads="1"/>
          </p:cNvSpPr>
          <p:nvPr/>
        </p:nvSpPr>
        <p:spPr bwMode="auto">
          <a:xfrm>
            <a:off x="381000" y="1905000"/>
            <a:ext cx="1462088" cy="523875"/>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800">
                <a:solidFill>
                  <a:prstClr val="black"/>
                </a:solidFill>
                <a:latin typeface="Times New Roman" pitchFamily="18" charset="0"/>
                <a:ea typeface="MS PGothic" pitchFamily="34" charset="-128"/>
                <a:cs typeface="Arial" pitchFamily="34" charset="0"/>
              </a:rPr>
              <a:t>NADPH</a:t>
            </a:r>
          </a:p>
        </p:txBody>
      </p:sp>
      <p:sp>
        <p:nvSpPr>
          <p:cNvPr id="14343" name="Line 7"/>
          <p:cNvSpPr>
            <a:spLocks noChangeShapeType="1"/>
          </p:cNvSpPr>
          <p:nvPr/>
        </p:nvSpPr>
        <p:spPr bwMode="auto">
          <a:xfrm>
            <a:off x="1828800" y="2209800"/>
            <a:ext cx="457200" cy="0"/>
          </a:xfrm>
          <a:prstGeom prst="line">
            <a:avLst/>
          </a:prstGeom>
          <a:noFill/>
          <a:ln w="9525">
            <a:solidFill>
              <a:schemeClr val="tx1"/>
            </a:solidFill>
            <a:round/>
            <a:headEnd/>
            <a:tailEnd type="triangle" w="med" len="me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14344" name="Text Box 8"/>
          <p:cNvSpPr txBox="1">
            <a:spLocks noChangeArrowheads="1"/>
          </p:cNvSpPr>
          <p:nvPr/>
        </p:nvSpPr>
        <p:spPr bwMode="auto">
          <a:xfrm>
            <a:off x="2438400" y="1676400"/>
            <a:ext cx="1644650" cy="946150"/>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800">
                <a:solidFill>
                  <a:prstClr val="black"/>
                </a:solidFill>
                <a:latin typeface="Times New Roman" pitchFamily="18" charset="0"/>
                <a:ea typeface="MS PGothic" pitchFamily="34" charset="-128"/>
                <a:cs typeface="Arial" pitchFamily="34" charset="0"/>
              </a:rPr>
              <a:t>Cyt </a:t>
            </a:r>
            <a:r>
              <a:rPr lang="en-US" altLang="en-US" sz="2800" i="1">
                <a:solidFill>
                  <a:prstClr val="black"/>
                </a:solidFill>
                <a:latin typeface="Times New Roman" pitchFamily="18" charset="0"/>
                <a:ea typeface="MS PGothic" pitchFamily="34" charset="-128"/>
                <a:cs typeface="Arial" pitchFamily="34" charset="0"/>
              </a:rPr>
              <a:t>b</a:t>
            </a:r>
            <a:r>
              <a:rPr lang="en-US" altLang="en-US" sz="2800" baseline="-25000">
                <a:solidFill>
                  <a:prstClr val="black"/>
                </a:solidFill>
                <a:latin typeface="Times New Roman" pitchFamily="18" charset="0"/>
                <a:ea typeface="MS PGothic" pitchFamily="34" charset="-128"/>
                <a:cs typeface="Arial" pitchFamily="34" charset="0"/>
              </a:rPr>
              <a:t>5</a:t>
            </a:r>
            <a:r>
              <a:rPr lang="en-US" altLang="en-US" sz="2800">
                <a:solidFill>
                  <a:prstClr val="black"/>
                </a:solidFill>
                <a:latin typeface="Times New Roman" pitchFamily="18" charset="0"/>
                <a:ea typeface="MS PGothic" pitchFamily="34" charset="-128"/>
                <a:cs typeface="Arial" pitchFamily="34" charset="0"/>
              </a:rPr>
              <a:t> </a:t>
            </a:r>
          </a:p>
          <a:p>
            <a:pPr fontAlgn="base">
              <a:spcBef>
                <a:spcPct val="0"/>
              </a:spcBef>
              <a:spcAft>
                <a:spcPct val="0"/>
              </a:spcAft>
            </a:pPr>
            <a:r>
              <a:rPr lang="en-US" altLang="en-US" sz="2800">
                <a:solidFill>
                  <a:prstClr val="black"/>
                </a:solidFill>
                <a:latin typeface="Times New Roman" pitchFamily="18" charset="0"/>
                <a:ea typeface="MS PGothic" pitchFamily="34" charset="-128"/>
                <a:cs typeface="Arial" pitchFamily="34" charset="0"/>
              </a:rPr>
              <a:t>reductase</a:t>
            </a:r>
          </a:p>
        </p:txBody>
      </p:sp>
      <p:sp>
        <p:nvSpPr>
          <p:cNvPr id="14345" name="Text Box 9"/>
          <p:cNvSpPr txBox="1">
            <a:spLocks noChangeArrowheads="1"/>
          </p:cNvSpPr>
          <p:nvPr/>
        </p:nvSpPr>
        <p:spPr bwMode="auto">
          <a:xfrm>
            <a:off x="4495800" y="1905000"/>
            <a:ext cx="1125538" cy="519113"/>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800">
                <a:solidFill>
                  <a:prstClr val="black"/>
                </a:solidFill>
                <a:latin typeface="Times New Roman" pitchFamily="18" charset="0"/>
                <a:ea typeface="MS PGothic" pitchFamily="34" charset="-128"/>
                <a:cs typeface="Arial" pitchFamily="34" charset="0"/>
              </a:rPr>
              <a:t>Cyt </a:t>
            </a:r>
            <a:r>
              <a:rPr lang="en-US" altLang="en-US" sz="2800" i="1">
                <a:solidFill>
                  <a:prstClr val="black"/>
                </a:solidFill>
                <a:latin typeface="Times New Roman" pitchFamily="18" charset="0"/>
                <a:ea typeface="MS PGothic" pitchFamily="34" charset="-128"/>
                <a:cs typeface="Arial" pitchFamily="34" charset="0"/>
              </a:rPr>
              <a:t>b</a:t>
            </a:r>
            <a:r>
              <a:rPr lang="en-US" altLang="en-US" sz="2800" baseline="-25000">
                <a:solidFill>
                  <a:prstClr val="black"/>
                </a:solidFill>
                <a:latin typeface="Times New Roman" pitchFamily="18" charset="0"/>
                <a:ea typeface="MS PGothic" pitchFamily="34" charset="-128"/>
                <a:cs typeface="Arial" pitchFamily="34" charset="0"/>
              </a:rPr>
              <a:t>5</a:t>
            </a:r>
            <a:endParaRPr lang="en-US" altLang="en-US" sz="2800">
              <a:solidFill>
                <a:prstClr val="black"/>
              </a:solidFill>
              <a:latin typeface="Times New Roman" pitchFamily="18" charset="0"/>
              <a:ea typeface="MS PGothic" pitchFamily="34" charset="-128"/>
              <a:cs typeface="Arial" pitchFamily="34" charset="0"/>
            </a:endParaRPr>
          </a:p>
        </p:txBody>
      </p:sp>
      <p:sp>
        <p:nvSpPr>
          <p:cNvPr id="14346" name="Line 10"/>
          <p:cNvSpPr>
            <a:spLocks noChangeShapeType="1"/>
          </p:cNvSpPr>
          <p:nvPr/>
        </p:nvSpPr>
        <p:spPr bwMode="auto">
          <a:xfrm>
            <a:off x="3962400" y="2209800"/>
            <a:ext cx="381000" cy="0"/>
          </a:xfrm>
          <a:prstGeom prst="line">
            <a:avLst/>
          </a:prstGeom>
          <a:noFill/>
          <a:ln w="9525">
            <a:solidFill>
              <a:schemeClr val="tx1"/>
            </a:solidFill>
            <a:round/>
            <a:headEnd/>
            <a:tailEnd type="triangle" w="med" len="me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14347" name="Line 11"/>
          <p:cNvSpPr>
            <a:spLocks noChangeShapeType="1"/>
          </p:cNvSpPr>
          <p:nvPr/>
        </p:nvSpPr>
        <p:spPr bwMode="auto">
          <a:xfrm>
            <a:off x="5791200" y="2209800"/>
            <a:ext cx="685800" cy="0"/>
          </a:xfrm>
          <a:prstGeom prst="line">
            <a:avLst/>
          </a:prstGeom>
          <a:noFill/>
          <a:ln w="9525">
            <a:solidFill>
              <a:schemeClr val="tx1"/>
            </a:solidFill>
            <a:round/>
            <a:headEnd/>
            <a:tailEnd type="triangle" w="med" len="me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14348" name="Text Box 12"/>
          <p:cNvSpPr txBox="1">
            <a:spLocks noChangeArrowheads="1"/>
          </p:cNvSpPr>
          <p:nvPr/>
        </p:nvSpPr>
        <p:spPr bwMode="auto">
          <a:xfrm>
            <a:off x="6553200" y="1905000"/>
            <a:ext cx="522288" cy="457200"/>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a:solidFill>
                  <a:prstClr val="black"/>
                </a:solidFill>
                <a:latin typeface="Times New Roman" pitchFamily="18" charset="0"/>
                <a:ea typeface="MS PGothic" pitchFamily="34" charset="-128"/>
                <a:cs typeface="Arial" pitchFamily="34" charset="0"/>
              </a:rPr>
              <a:t>O</a:t>
            </a:r>
            <a:r>
              <a:rPr lang="en-US" altLang="en-US" sz="2400" baseline="-25000">
                <a:solidFill>
                  <a:prstClr val="black"/>
                </a:solidFill>
                <a:latin typeface="Times New Roman" pitchFamily="18" charset="0"/>
                <a:ea typeface="MS PGothic" pitchFamily="34" charset="-128"/>
                <a:cs typeface="Arial" pitchFamily="34" charset="0"/>
              </a:rPr>
              <a:t>2</a:t>
            </a:r>
            <a:endParaRPr lang="en-US" altLang="en-US" sz="2400">
              <a:solidFill>
                <a:prstClr val="black"/>
              </a:solidFill>
              <a:latin typeface="Times New Roman" pitchFamily="18" charset="0"/>
              <a:ea typeface="MS PGothic" pitchFamily="34" charset="-128"/>
              <a:cs typeface="Arial" pitchFamily="34" charset="0"/>
            </a:endParaRPr>
          </a:p>
        </p:txBody>
      </p:sp>
      <p:sp>
        <p:nvSpPr>
          <p:cNvPr id="14349" name="Text Box 13"/>
          <p:cNvSpPr txBox="1">
            <a:spLocks noChangeArrowheads="1"/>
          </p:cNvSpPr>
          <p:nvPr/>
        </p:nvSpPr>
        <p:spPr bwMode="auto">
          <a:xfrm>
            <a:off x="5257800" y="2921000"/>
            <a:ext cx="3062288" cy="519113"/>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800">
                <a:solidFill>
                  <a:prstClr val="black"/>
                </a:solidFill>
                <a:latin typeface="Times New Roman" pitchFamily="18" charset="0"/>
                <a:ea typeface="MS PGothic" pitchFamily="34" charset="-128"/>
                <a:cs typeface="Arial" pitchFamily="34" charset="0"/>
              </a:rPr>
              <a:t>Saturated FA-CoA</a:t>
            </a:r>
          </a:p>
        </p:txBody>
      </p:sp>
      <p:sp>
        <p:nvSpPr>
          <p:cNvPr id="14350" name="Line 14"/>
          <p:cNvSpPr>
            <a:spLocks noChangeShapeType="1"/>
          </p:cNvSpPr>
          <p:nvPr/>
        </p:nvSpPr>
        <p:spPr bwMode="auto">
          <a:xfrm flipV="1">
            <a:off x="6096000" y="2362200"/>
            <a:ext cx="0" cy="381000"/>
          </a:xfrm>
          <a:prstGeom prst="line">
            <a:avLst/>
          </a:pr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14351" name="Line 15"/>
          <p:cNvSpPr>
            <a:spLocks noChangeShapeType="1"/>
          </p:cNvSpPr>
          <p:nvPr/>
        </p:nvSpPr>
        <p:spPr bwMode="auto">
          <a:xfrm flipV="1">
            <a:off x="6096000" y="2286000"/>
            <a:ext cx="381000" cy="76200"/>
          </a:xfrm>
          <a:prstGeom prst="line">
            <a:avLst/>
          </a:prstGeom>
          <a:noFill/>
          <a:ln w="9525">
            <a:solidFill>
              <a:schemeClr val="tx1"/>
            </a:solidFill>
            <a:round/>
            <a:headEnd/>
            <a:tailEnd type="triangle" w="med" len="me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14352" name="Text Box 16"/>
          <p:cNvSpPr txBox="1">
            <a:spLocks noChangeArrowheads="1"/>
          </p:cNvSpPr>
          <p:nvPr/>
        </p:nvSpPr>
        <p:spPr bwMode="auto">
          <a:xfrm>
            <a:off x="2727325" y="2479675"/>
            <a:ext cx="1014413" cy="457200"/>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a:solidFill>
                  <a:prstClr val="black"/>
                </a:solidFill>
                <a:latin typeface="Times New Roman" pitchFamily="18" charset="0"/>
                <a:ea typeface="MS PGothic" pitchFamily="34" charset="-128"/>
                <a:cs typeface="Arial" pitchFamily="34" charset="0"/>
              </a:rPr>
              <a:t>(FAD)</a:t>
            </a:r>
          </a:p>
        </p:txBody>
      </p:sp>
      <p:sp>
        <p:nvSpPr>
          <p:cNvPr id="14353" name="Text Box 17"/>
          <p:cNvSpPr txBox="1">
            <a:spLocks noChangeArrowheads="1"/>
          </p:cNvSpPr>
          <p:nvPr/>
        </p:nvSpPr>
        <p:spPr bwMode="auto">
          <a:xfrm>
            <a:off x="685800" y="3835400"/>
            <a:ext cx="1309688" cy="519113"/>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800">
                <a:solidFill>
                  <a:srgbClr val="FF0000"/>
                </a:solidFill>
                <a:latin typeface="Times New Roman" pitchFamily="18" charset="0"/>
                <a:ea typeface="MS PGothic" pitchFamily="34" charset="-128"/>
                <a:cs typeface="Arial" pitchFamily="34" charset="0"/>
              </a:rPr>
              <a:t>NOTE:</a:t>
            </a:r>
            <a:endParaRPr lang="en-US" altLang="en-US" sz="2400">
              <a:solidFill>
                <a:prstClr val="black"/>
              </a:solidFill>
              <a:latin typeface="Times New Roman" pitchFamily="18" charset="0"/>
              <a:ea typeface="MS PGothic" pitchFamily="34" charset="-128"/>
              <a:cs typeface="Arial" pitchFamily="34" charset="0"/>
            </a:endParaRPr>
          </a:p>
        </p:txBody>
      </p:sp>
      <p:sp>
        <p:nvSpPr>
          <p:cNvPr id="14354" name="Text Box 18"/>
          <p:cNvSpPr txBox="1">
            <a:spLocks noChangeArrowheads="1"/>
          </p:cNvSpPr>
          <p:nvPr/>
        </p:nvSpPr>
        <p:spPr bwMode="auto">
          <a:xfrm>
            <a:off x="609600" y="4343400"/>
            <a:ext cx="4738688" cy="519113"/>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800">
                <a:solidFill>
                  <a:srgbClr val="FFFF00"/>
                </a:solidFill>
                <a:latin typeface="Times New Roman" pitchFamily="18" charset="0"/>
                <a:ea typeface="MS PGothic" pitchFamily="34" charset="-128"/>
                <a:cs typeface="Arial" pitchFamily="34" charset="0"/>
              </a:rPr>
              <a:t>1.  System is in ER membrane</a:t>
            </a:r>
            <a:endParaRPr lang="en-US" altLang="en-US" sz="2800">
              <a:solidFill>
                <a:prstClr val="black"/>
              </a:solidFill>
              <a:latin typeface="Times New Roman" pitchFamily="18" charset="0"/>
              <a:ea typeface="MS PGothic" pitchFamily="34" charset="-128"/>
              <a:cs typeface="Arial" pitchFamily="34" charset="0"/>
            </a:endParaRPr>
          </a:p>
        </p:txBody>
      </p:sp>
      <p:sp>
        <p:nvSpPr>
          <p:cNvPr id="14355" name="Text Box 19"/>
          <p:cNvSpPr txBox="1">
            <a:spLocks noChangeArrowheads="1"/>
          </p:cNvSpPr>
          <p:nvPr/>
        </p:nvSpPr>
        <p:spPr bwMode="auto">
          <a:xfrm>
            <a:off x="533400" y="4953000"/>
            <a:ext cx="7292975" cy="954088"/>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800">
                <a:solidFill>
                  <a:srgbClr val="FFFF00"/>
                </a:solidFill>
                <a:latin typeface="Times New Roman" pitchFamily="18" charset="0"/>
                <a:ea typeface="MS PGothic" pitchFamily="34" charset="-128"/>
                <a:cs typeface="Arial" pitchFamily="34" charset="0"/>
              </a:rPr>
              <a:t>2.  Both NADPH and the fatty acid contribute </a:t>
            </a:r>
          </a:p>
          <a:p>
            <a:pPr fontAlgn="base">
              <a:spcBef>
                <a:spcPct val="0"/>
              </a:spcBef>
              <a:spcAft>
                <a:spcPct val="0"/>
              </a:spcAft>
            </a:pPr>
            <a:r>
              <a:rPr lang="en-US" altLang="en-US" sz="2800">
                <a:solidFill>
                  <a:srgbClr val="FFFF00"/>
                </a:solidFill>
                <a:latin typeface="Times New Roman" pitchFamily="18" charset="0"/>
                <a:ea typeface="MS PGothic" pitchFamily="34" charset="-128"/>
                <a:cs typeface="Arial" pitchFamily="34" charset="0"/>
              </a:rPr>
              <a:t>		electrons</a:t>
            </a:r>
            <a:endParaRPr lang="en-US" altLang="en-US" sz="2800">
              <a:solidFill>
                <a:prstClr val="black"/>
              </a:solidFill>
              <a:latin typeface="Times New Roman" pitchFamily="18" charset="0"/>
              <a:ea typeface="MS PGothic" pitchFamily="34" charset="-128"/>
              <a:cs typeface="Arial" pitchFamily="34" charset="0"/>
            </a:endParaRPr>
          </a:p>
        </p:txBody>
      </p:sp>
      <p:sp>
        <p:nvSpPr>
          <p:cNvPr id="14356" name="Text Box 20"/>
          <p:cNvSpPr txBox="1">
            <a:spLocks noChangeArrowheads="1"/>
          </p:cNvSpPr>
          <p:nvPr/>
        </p:nvSpPr>
        <p:spPr bwMode="auto">
          <a:xfrm>
            <a:off x="533400" y="5740400"/>
            <a:ext cx="7273925" cy="946150"/>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800">
                <a:solidFill>
                  <a:srgbClr val="FFFF00"/>
                </a:solidFill>
                <a:latin typeface="Times New Roman" pitchFamily="18" charset="0"/>
                <a:ea typeface="MS PGothic" pitchFamily="34" charset="-128"/>
                <a:cs typeface="Arial" pitchFamily="34" charset="0"/>
              </a:rPr>
              <a:t>3.  Fatty acyl desaturase is considered a mixed </a:t>
            </a:r>
          </a:p>
          <a:p>
            <a:pPr fontAlgn="base">
              <a:spcBef>
                <a:spcPct val="0"/>
              </a:spcBef>
              <a:spcAft>
                <a:spcPct val="0"/>
              </a:spcAft>
            </a:pPr>
            <a:r>
              <a:rPr lang="en-US" altLang="en-US" sz="2800">
                <a:solidFill>
                  <a:srgbClr val="FFFF00"/>
                </a:solidFill>
                <a:latin typeface="Times New Roman" pitchFamily="18" charset="0"/>
                <a:ea typeface="MS PGothic" pitchFamily="34" charset="-128"/>
                <a:cs typeface="Arial" pitchFamily="34" charset="0"/>
              </a:rPr>
              <a:t>		function oxidase</a:t>
            </a:r>
            <a:r>
              <a:rPr lang="en-US" altLang="en-US" sz="2800">
                <a:solidFill>
                  <a:prstClr val="black"/>
                </a:solidFill>
                <a:latin typeface="Times New Roman" pitchFamily="18" charset="0"/>
                <a:ea typeface="MS PGothic" pitchFamily="34" charset="-128"/>
                <a:cs typeface="Arial" pitchFamily="34" charset="0"/>
              </a:rPr>
              <a:t> </a:t>
            </a:r>
          </a:p>
        </p:txBody>
      </p:sp>
      <p:grpSp>
        <p:nvGrpSpPr>
          <p:cNvPr id="2" name="Group 21"/>
          <p:cNvGrpSpPr>
            <a:grpSpLocks/>
          </p:cNvGrpSpPr>
          <p:nvPr/>
        </p:nvGrpSpPr>
        <p:grpSpPr bwMode="auto">
          <a:xfrm>
            <a:off x="762000" y="2362200"/>
            <a:ext cx="609600" cy="533400"/>
            <a:chOff x="3216" y="2592"/>
            <a:chExt cx="384" cy="336"/>
          </a:xfrm>
        </p:grpSpPr>
        <p:sp>
          <p:nvSpPr>
            <p:cNvPr id="332831" name="Oval 22"/>
            <p:cNvSpPr>
              <a:spLocks noChangeArrowheads="1"/>
            </p:cNvSpPr>
            <p:nvPr/>
          </p:nvSpPr>
          <p:spPr bwMode="auto">
            <a:xfrm>
              <a:off x="3216" y="2592"/>
              <a:ext cx="384" cy="336"/>
            </a:xfrm>
            <a:prstGeom prst="ellipse">
              <a:avLst/>
            </a:prstGeom>
            <a:gradFill rotWithShape="0">
              <a:gsLst>
                <a:gs pos="0">
                  <a:srgbClr val="6699FF"/>
                </a:gs>
                <a:gs pos="100000">
                  <a:srgbClr val="2F4776"/>
                </a:gs>
              </a:gsLst>
              <a:path path="rect">
                <a:fillToRect t="100000" r="100000"/>
              </a:path>
            </a:gradFill>
            <a:ln w="9525">
              <a:noFill/>
              <a:round/>
              <a:headEnd/>
              <a:tailEnd/>
            </a:ln>
          </p:spPr>
          <p:txBody>
            <a:bodyPr wrap="none" anchor="ctr"/>
            <a:lstStyle/>
            <a:p>
              <a:pPr fontAlgn="base">
                <a:spcBef>
                  <a:spcPct val="0"/>
                </a:spcBef>
                <a:spcAft>
                  <a:spcPct val="0"/>
                </a:spcAft>
              </a:pPr>
              <a:endParaRPr lang="en-IN" altLang="en-US" sz="2400">
                <a:solidFill>
                  <a:prstClr val="black"/>
                </a:solidFill>
                <a:latin typeface="Times New Roman" pitchFamily="18" charset="0"/>
                <a:ea typeface="MS PGothic" pitchFamily="34" charset="-128"/>
                <a:cs typeface="Arial" pitchFamily="34" charset="0"/>
              </a:endParaRPr>
            </a:p>
          </p:txBody>
        </p:sp>
        <p:sp>
          <p:nvSpPr>
            <p:cNvPr id="332832" name="Text Box 23"/>
            <p:cNvSpPr txBox="1">
              <a:spLocks noChangeArrowheads="1"/>
            </p:cNvSpPr>
            <p:nvPr/>
          </p:nvSpPr>
          <p:spPr bwMode="auto">
            <a:xfrm>
              <a:off x="3312" y="2592"/>
              <a:ext cx="212" cy="288"/>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a:solidFill>
                    <a:srgbClr val="FFFF00"/>
                  </a:solidFill>
                  <a:latin typeface="Times New Roman" pitchFamily="18" charset="0"/>
                  <a:ea typeface="MS PGothic" pitchFamily="34" charset="-128"/>
                  <a:cs typeface="Arial" pitchFamily="34" charset="0"/>
                </a:rPr>
                <a:t>2</a:t>
              </a:r>
              <a:endParaRPr lang="en-US" altLang="en-US" sz="2400">
                <a:solidFill>
                  <a:prstClr val="black"/>
                </a:solidFill>
                <a:latin typeface="Times New Roman" pitchFamily="18" charset="0"/>
                <a:ea typeface="MS PGothic" pitchFamily="34" charset="-128"/>
                <a:cs typeface="Arial" pitchFamily="34" charset="0"/>
              </a:endParaRPr>
            </a:p>
          </p:txBody>
        </p:sp>
      </p:grpSp>
      <p:grpSp>
        <p:nvGrpSpPr>
          <p:cNvPr id="3" name="Group 24"/>
          <p:cNvGrpSpPr>
            <a:grpSpLocks/>
          </p:cNvGrpSpPr>
          <p:nvPr/>
        </p:nvGrpSpPr>
        <p:grpSpPr bwMode="auto">
          <a:xfrm>
            <a:off x="6400800" y="3352800"/>
            <a:ext cx="609600" cy="533400"/>
            <a:chOff x="3216" y="2592"/>
            <a:chExt cx="384" cy="336"/>
          </a:xfrm>
        </p:grpSpPr>
        <p:sp>
          <p:nvSpPr>
            <p:cNvPr id="332829" name="Oval 25"/>
            <p:cNvSpPr>
              <a:spLocks noChangeArrowheads="1"/>
            </p:cNvSpPr>
            <p:nvPr/>
          </p:nvSpPr>
          <p:spPr bwMode="auto">
            <a:xfrm>
              <a:off x="3216" y="2592"/>
              <a:ext cx="384" cy="336"/>
            </a:xfrm>
            <a:prstGeom prst="ellipse">
              <a:avLst/>
            </a:prstGeom>
            <a:gradFill rotWithShape="0">
              <a:gsLst>
                <a:gs pos="0">
                  <a:srgbClr val="6699FF"/>
                </a:gs>
                <a:gs pos="100000">
                  <a:srgbClr val="2F4776"/>
                </a:gs>
              </a:gsLst>
              <a:path path="rect">
                <a:fillToRect t="100000" r="100000"/>
              </a:path>
            </a:gradFill>
            <a:ln w="9525">
              <a:noFill/>
              <a:round/>
              <a:headEnd/>
              <a:tailEnd/>
            </a:ln>
          </p:spPr>
          <p:txBody>
            <a:bodyPr wrap="none" anchor="ctr"/>
            <a:lstStyle/>
            <a:p>
              <a:pPr fontAlgn="base">
                <a:spcBef>
                  <a:spcPct val="0"/>
                </a:spcBef>
                <a:spcAft>
                  <a:spcPct val="0"/>
                </a:spcAft>
              </a:pPr>
              <a:endParaRPr lang="en-IN" altLang="en-US" sz="2400">
                <a:solidFill>
                  <a:prstClr val="black"/>
                </a:solidFill>
                <a:latin typeface="Times New Roman" pitchFamily="18" charset="0"/>
                <a:ea typeface="MS PGothic" pitchFamily="34" charset="-128"/>
                <a:cs typeface="Arial" pitchFamily="34" charset="0"/>
              </a:endParaRPr>
            </a:p>
          </p:txBody>
        </p:sp>
        <p:sp>
          <p:nvSpPr>
            <p:cNvPr id="332830" name="Text Box 26"/>
            <p:cNvSpPr txBox="1">
              <a:spLocks noChangeArrowheads="1"/>
            </p:cNvSpPr>
            <p:nvPr/>
          </p:nvSpPr>
          <p:spPr bwMode="auto">
            <a:xfrm>
              <a:off x="3312" y="2592"/>
              <a:ext cx="212" cy="288"/>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a:solidFill>
                    <a:srgbClr val="FFFF00"/>
                  </a:solidFill>
                  <a:latin typeface="Times New Roman" pitchFamily="18" charset="0"/>
                  <a:ea typeface="MS PGothic" pitchFamily="34" charset="-128"/>
                  <a:cs typeface="Arial" pitchFamily="34" charset="0"/>
                </a:rPr>
                <a:t>2</a:t>
              </a:r>
              <a:endParaRPr lang="en-US" altLang="en-US" sz="2400">
                <a:solidFill>
                  <a:prstClr val="black"/>
                </a:solidFill>
                <a:latin typeface="Times New Roman" pitchFamily="18" charset="0"/>
                <a:ea typeface="MS PGothic" pitchFamily="34" charset="-128"/>
                <a:cs typeface="Arial" pitchFamily="34" charset="0"/>
              </a:endParaRPr>
            </a:p>
          </p:txBody>
        </p:sp>
      </p:grpSp>
      <p:grpSp>
        <p:nvGrpSpPr>
          <p:cNvPr id="4" name="Group 27"/>
          <p:cNvGrpSpPr>
            <a:grpSpLocks/>
          </p:cNvGrpSpPr>
          <p:nvPr/>
        </p:nvGrpSpPr>
        <p:grpSpPr bwMode="auto">
          <a:xfrm>
            <a:off x="6172200" y="2438400"/>
            <a:ext cx="609600" cy="533400"/>
            <a:chOff x="3216" y="2592"/>
            <a:chExt cx="384" cy="336"/>
          </a:xfrm>
        </p:grpSpPr>
        <p:sp>
          <p:nvSpPr>
            <p:cNvPr id="332827" name="Oval 28"/>
            <p:cNvSpPr>
              <a:spLocks noChangeArrowheads="1"/>
            </p:cNvSpPr>
            <p:nvPr/>
          </p:nvSpPr>
          <p:spPr bwMode="auto">
            <a:xfrm>
              <a:off x="3216" y="2592"/>
              <a:ext cx="384" cy="336"/>
            </a:xfrm>
            <a:prstGeom prst="ellipse">
              <a:avLst/>
            </a:prstGeom>
            <a:gradFill rotWithShape="0">
              <a:gsLst>
                <a:gs pos="0">
                  <a:srgbClr val="6699FF"/>
                </a:gs>
                <a:gs pos="100000">
                  <a:srgbClr val="2F4776"/>
                </a:gs>
              </a:gsLst>
              <a:path path="rect">
                <a:fillToRect t="100000" r="100000"/>
              </a:path>
            </a:gradFill>
            <a:ln w="9525">
              <a:noFill/>
              <a:round/>
              <a:headEnd/>
              <a:tailEnd/>
            </a:ln>
          </p:spPr>
          <p:txBody>
            <a:bodyPr wrap="none" anchor="ctr"/>
            <a:lstStyle/>
            <a:p>
              <a:pPr fontAlgn="base">
                <a:spcBef>
                  <a:spcPct val="0"/>
                </a:spcBef>
                <a:spcAft>
                  <a:spcPct val="0"/>
                </a:spcAft>
              </a:pPr>
              <a:endParaRPr lang="en-IN" altLang="en-US" sz="2400">
                <a:solidFill>
                  <a:prstClr val="black"/>
                </a:solidFill>
                <a:latin typeface="Times New Roman" pitchFamily="18" charset="0"/>
                <a:ea typeface="MS PGothic" pitchFamily="34" charset="-128"/>
                <a:cs typeface="Arial" pitchFamily="34" charset="0"/>
              </a:endParaRPr>
            </a:p>
          </p:txBody>
        </p:sp>
        <p:sp>
          <p:nvSpPr>
            <p:cNvPr id="332828" name="Text Box 29"/>
            <p:cNvSpPr txBox="1">
              <a:spLocks noChangeArrowheads="1"/>
            </p:cNvSpPr>
            <p:nvPr/>
          </p:nvSpPr>
          <p:spPr bwMode="auto">
            <a:xfrm>
              <a:off x="3312" y="2592"/>
              <a:ext cx="212" cy="288"/>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a:solidFill>
                    <a:srgbClr val="FFFF00"/>
                  </a:solidFill>
                  <a:latin typeface="Times New Roman" pitchFamily="18" charset="0"/>
                  <a:ea typeface="MS PGothic" pitchFamily="34" charset="-128"/>
                  <a:cs typeface="Arial" pitchFamily="34" charset="0"/>
                </a:rPr>
                <a:t>3</a:t>
              </a:r>
              <a:endParaRPr lang="en-US" altLang="en-US" sz="2400">
                <a:solidFill>
                  <a:prstClr val="black"/>
                </a:solidFill>
                <a:latin typeface="Times New Roman" pitchFamily="18" charset="0"/>
                <a:ea typeface="MS PGothic" pitchFamily="34" charset="-128"/>
                <a:cs typeface="Arial" pitchFamily="34" charset="0"/>
              </a:endParaRPr>
            </a:p>
          </p:txBody>
        </p:sp>
      </p:grpSp>
      <p:grpSp>
        <p:nvGrpSpPr>
          <p:cNvPr id="5" name="Group 30"/>
          <p:cNvGrpSpPr>
            <a:grpSpLocks/>
          </p:cNvGrpSpPr>
          <p:nvPr/>
        </p:nvGrpSpPr>
        <p:grpSpPr bwMode="auto">
          <a:xfrm>
            <a:off x="3886200" y="3429000"/>
            <a:ext cx="609600" cy="533400"/>
            <a:chOff x="3216" y="2592"/>
            <a:chExt cx="384" cy="336"/>
          </a:xfrm>
        </p:grpSpPr>
        <p:sp>
          <p:nvSpPr>
            <p:cNvPr id="332825" name="Oval 31"/>
            <p:cNvSpPr>
              <a:spLocks noChangeArrowheads="1"/>
            </p:cNvSpPr>
            <p:nvPr/>
          </p:nvSpPr>
          <p:spPr bwMode="auto">
            <a:xfrm>
              <a:off x="3216" y="2592"/>
              <a:ext cx="384" cy="336"/>
            </a:xfrm>
            <a:prstGeom prst="ellipse">
              <a:avLst/>
            </a:prstGeom>
            <a:gradFill rotWithShape="0">
              <a:gsLst>
                <a:gs pos="0">
                  <a:srgbClr val="6699FF"/>
                </a:gs>
                <a:gs pos="100000">
                  <a:srgbClr val="2F4776"/>
                </a:gs>
              </a:gsLst>
              <a:path path="rect">
                <a:fillToRect t="100000" r="100000"/>
              </a:path>
            </a:gradFill>
            <a:ln w="9525">
              <a:noFill/>
              <a:round/>
              <a:headEnd/>
              <a:tailEnd/>
            </a:ln>
          </p:spPr>
          <p:txBody>
            <a:bodyPr wrap="none" anchor="ctr"/>
            <a:lstStyle/>
            <a:p>
              <a:pPr fontAlgn="base">
                <a:spcBef>
                  <a:spcPct val="0"/>
                </a:spcBef>
                <a:spcAft>
                  <a:spcPct val="0"/>
                </a:spcAft>
              </a:pPr>
              <a:endParaRPr lang="en-IN" altLang="en-US" sz="2400">
                <a:solidFill>
                  <a:prstClr val="black"/>
                </a:solidFill>
                <a:latin typeface="Times New Roman" pitchFamily="18" charset="0"/>
                <a:ea typeface="MS PGothic" pitchFamily="34" charset="-128"/>
                <a:cs typeface="Arial" pitchFamily="34" charset="0"/>
              </a:endParaRPr>
            </a:p>
          </p:txBody>
        </p:sp>
        <p:sp>
          <p:nvSpPr>
            <p:cNvPr id="332826" name="Text Box 32"/>
            <p:cNvSpPr txBox="1">
              <a:spLocks noChangeArrowheads="1"/>
            </p:cNvSpPr>
            <p:nvPr/>
          </p:nvSpPr>
          <p:spPr bwMode="auto">
            <a:xfrm>
              <a:off x="3312" y="2592"/>
              <a:ext cx="212" cy="288"/>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a:solidFill>
                    <a:srgbClr val="FFFF00"/>
                  </a:solidFill>
                  <a:latin typeface="Times New Roman" pitchFamily="18" charset="0"/>
                  <a:ea typeface="MS PGothic" pitchFamily="34" charset="-128"/>
                  <a:cs typeface="Arial" pitchFamily="34" charset="0"/>
                </a:rPr>
                <a:t>1</a:t>
              </a:r>
              <a:endParaRPr lang="en-US" altLang="en-US" sz="2400">
                <a:solidFill>
                  <a:prstClr val="black"/>
                </a:solidFill>
                <a:latin typeface="Times New Roman" pitchFamily="18" charset="0"/>
                <a:ea typeface="MS PGothic" pitchFamily="34" charset="-128"/>
                <a:cs typeface="Arial" pitchFamily="34" charset="0"/>
              </a:endParaRPr>
            </a:p>
          </p:txBody>
        </p:sp>
      </p:gr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4341"/>
                                        </p:tgtEl>
                                        <p:attrNameLst>
                                          <p:attrName>style.visibility</p:attrName>
                                        </p:attrNameLst>
                                      </p:cBhvr>
                                      <p:to>
                                        <p:strVal val="visible"/>
                                      </p:to>
                                    </p:set>
                                    <p:anim calcmode="lin" valueType="num">
                                      <p:cBhvr additive="base">
                                        <p:cTn id="7" dur="500" fill="hold"/>
                                        <p:tgtEl>
                                          <p:spTgt spid="14341"/>
                                        </p:tgtEl>
                                        <p:attrNameLst>
                                          <p:attrName>ppt_x</p:attrName>
                                        </p:attrNameLst>
                                      </p:cBhvr>
                                      <p:tavLst>
                                        <p:tav tm="0">
                                          <p:val>
                                            <p:strVal val="0-#ppt_w/2"/>
                                          </p:val>
                                        </p:tav>
                                        <p:tav tm="100000">
                                          <p:val>
                                            <p:strVal val="#ppt_x"/>
                                          </p:val>
                                        </p:tav>
                                      </p:tavLst>
                                    </p:anim>
                                    <p:anim calcmode="lin" valueType="num">
                                      <p:cBhvr additive="base">
                                        <p:cTn id="8" dur="500" fill="hold"/>
                                        <p:tgtEl>
                                          <p:spTgt spid="14341"/>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3" presetClass="entr" presetSubtype="272" fill="hold" grpId="0" nodeType="clickEffect">
                                  <p:stCondLst>
                                    <p:cond delay="0"/>
                                  </p:stCondLst>
                                  <p:childTnLst>
                                    <p:set>
                                      <p:cBhvr>
                                        <p:cTn id="12" dur="1" fill="hold">
                                          <p:stCondLst>
                                            <p:cond delay="0"/>
                                          </p:stCondLst>
                                        </p:cTn>
                                        <p:tgtEl>
                                          <p:spTgt spid="14340"/>
                                        </p:tgtEl>
                                        <p:attrNameLst>
                                          <p:attrName>style.visibility</p:attrName>
                                        </p:attrNameLst>
                                      </p:cBhvr>
                                      <p:to>
                                        <p:strVal val="visible"/>
                                      </p:to>
                                    </p:set>
                                    <p:anim calcmode="lin" valueType="num">
                                      <p:cBhvr>
                                        <p:cTn id="13" dur="500" fill="hold"/>
                                        <p:tgtEl>
                                          <p:spTgt spid="14340"/>
                                        </p:tgtEl>
                                        <p:attrNameLst>
                                          <p:attrName>ppt_w</p:attrName>
                                        </p:attrNameLst>
                                      </p:cBhvr>
                                      <p:tavLst>
                                        <p:tav tm="0">
                                          <p:val>
                                            <p:strVal val="2/3*#ppt_w"/>
                                          </p:val>
                                        </p:tav>
                                        <p:tav tm="100000">
                                          <p:val>
                                            <p:strVal val="#ppt_w"/>
                                          </p:val>
                                        </p:tav>
                                      </p:tavLst>
                                    </p:anim>
                                    <p:anim calcmode="lin" valueType="num">
                                      <p:cBhvr>
                                        <p:cTn id="14" dur="500" fill="hold"/>
                                        <p:tgtEl>
                                          <p:spTgt spid="14340"/>
                                        </p:tgtEl>
                                        <p:attrNameLst>
                                          <p:attrName>ppt_h</p:attrName>
                                        </p:attrNameLst>
                                      </p:cBhvr>
                                      <p:tavLst>
                                        <p:tav tm="0">
                                          <p:val>
                                            <p:strVal val="2/3*#ppt_h"/>
                                          </p:val>
                                        </p:tav>
                                        <p:tav tm="100000">
                                          <p:val>
                                            <p:strVal val="#ppt_h"/>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12" presetClass="entr" presetSubtype="1" fill="hold" grpId="0" nodeType="clickEffect">
                                  <p:stCondLst>
                                    <p:cond delay="0"/>
                                  </p:stCondLst>
                                  <p:childTnLst>
                                    <p:set>
                                      <p:cBhvr>
                                        <p:cTn id="18" dur="1" fill="hold">
                                          <p:stCondLst>
                                            <p:cond delay="0"/>
                                          </p:stCondLst>
                                        </p:cTn>
                                        <p:tgtEl>
                                          <p:spTgt spid="14339"/>
                                        </p:tgtEl>
                                        <p:attrNameLst>
                                          <p:attrName>style.visibility</p:attrName>
                                        </p:attrNameLst>
                                      </p:cBhvr>
                                      <p:to>
                                        <p:strVal val="visible"/>
                                      </p:to>
                                    </p:set>
                                    <p:animEffect transition="in" filter="slide(fromTop)">
                                      <p:cBhvr>
                                        <p:cTn id="19" dur="500"/>
                                        <p:tgtEl>
                                          <p:spTgt spid="14339"/>
                                        </p:tgtEl>
                                      </p:cBhvr>
                                    </p:animEffect>
                                  </p:childTnLst>
                                </p:cTn>
                              </p:par>
                            </p:childTnLst>
                          </p:cTn>
                        </p:par>
                      </p:childTnLst>
                    </p:cTn>
                  </p:par>
                  <p:par>
                    <p:cTn id="20" fill="hold" nodeType="clickPar">
                      <p:stCondLst>
                        <p:cond delay="indefinite"/>
                      </p:stCondLst>
                      <p:childTnLst>
                        <p:par>
                          <p:cTn id="21" fill="hold" nodeType="withGroup">
                            <p:stCondLst>
                              <p:cond delay="0"/>
                            </p:stCondLst>
                            <p:childTnLst>
                              <p:par>
                                <p:cTn id="22" presetID="2" presetClass="entr" presetSubtype="8" fill="hold" grpId="0" nodeType="clickEffect">
                                  <p:stCondLst>
                                    <p:cond delay="0"/>
                                  </p:stCondLst>
                                  <p:childTnLst>
                                    <p:set>
                                      <p:cBhvr>
                                        <p:cTn id="23" dur="1" fill="hold">
                                          <p:stCondLst>
                                            <p:cond delay="0"/>
                                          </p:stCondLst>
                                        </p:cTn>
                                        <p:tgtEl>
                                          <p:spTgt spid="14342"/>
                                        </p:tgtEl>
                                        <p:attrNameLst>
                                          <p:attrName>style.visibility</p:attrName>
                                        </p:attrNameLst>
                                      </p:cBhvr>
                                      <p:to>
                                        <p:strVal val="visible"/>
                                      </p:to>
                                    </p:set>
                                    <p:anim calcmode="lin" valueType="num">
                                      <p:cBhvr additive="base">
                                        <p:cTn id="24" dur="500" fill="hold"/>
                                        <p:tgtEl>
                                          <p:spTgt spid="14342"/>
                                        </p:tgtEl>
                                        <p:attrNameLst>
                                          <p:attrName>ppt_x</p:attrName>
                                        </p:attrNameLst>
                                      </p:cBhvr>
                                      <p:tavLst>
                                        <p:tav tm="0">
                                          <p:val>
                                            <p:strVal val="0-#ppt_w/2"/>
                                          </p:val>
                                        </p:tav>
                                        <p:tav tm="100000">
                                          <p:val>
                                            <p:strVal val="#ppt_x"/>
                                          </p:val>
                                        </p:tav>
                                      </p:tavLst>
                                    </p:anim>
                                    <p:anim calcmode="lin" valueType="num">
                                      <p:cBhvr additive="base">
                                        <p:cTn id="25" dur="500" fill="hold"/>
                                        <p:tgtEl>
                                          <p:spTgt spid="14342"/>
                                        </p:tgtEl>
                                        <p:attrNameLst>
                                          <p:attrName>ppt_y</p:attrName>
                                        </p:attrNameLst>
                                      </p:cBhvr>
                                      <p:tavLst>
                                        <p:tav tm="0">
                                          <p:val>
                                            <p:strVal val="#ppt_y"/>
                                          </p:val>
                                        </p:tav>
                                        <p:tav tm="100000">
                                          <p:val>
                                            <p:strVal val="#ppt_y"/>
                                          </p:val>
                                        </p:tav>
                                      </p:tavLst>
                                    </p:anim>
                                  </p:childTnLst>
                                </p:cTn>
                              </p:par>
                            </p:childTnLst>
                          </p:cTn>
                        </p:par>
                      </p:childTnLst>
                    </p:cTn>
                  </p:par>
                  <p:par>
                    <p:cTn id="26" fill="hold" nodeType="clickPar">
                      <p:stCondLst>
                        <p:cond delay="indefinite"/>
                      </p:stCondLst>
                      <p:childTnLst>
                        <p:par>
                          <p:cTn id="27" fill="hold" nodeType="withGroup">
                            <p:stCondLst>
                              <p:cond delay="0"/>
                            </p:stCondLst>
                            <p:childTnLst>
                              <p:par>
                                <p:cTn id="28" presetID="22" presetClass="entr" presetSubtype="8" fill="hold" grpId="0" nodeType="clickEffect">
                                  <p:stCondLst>
                                    <p:cond delay="0"/>
                                  </p:stCondLst>
                                  <p:childTnLst>
                                    <p:set>
                                      <p:cBhvr>
                                        <p:cTn id="29" dur="1" fill="hold">
                                          <p:stCondLst>
                                            <p:cond delay="0"/>
                                          </p:stCondLst>
                                        </p:cTn>
                                        <p:tgtEl>
                                          <p:spTgt spid="14343"/>
                                        </p:tgtEl>
                                        <p:attrNameLst>
                                          <p:attrName>style.visibility</p:attrName>
                                        </p:attrNameLst>
                                      </p:cBhvr>
                                      <p:to>
                                        <p:strVal val="visible"/>
                                      </p:to>
                                    </p:set>
                                    <p:animEffect transition="in" filter="wipe(left)">
                                      <p:cBhvr>
                                        <p:cTn id="30" dur="500"/>
                                        <p:tgtEl>
                                          <p:spTgt spid="14343"/>
                                        </p:tgtEl>
                                      </p:cBhvr>
                                    </p:animEffect>
                                  </p:childTnLst>
                                </p:cTn>
                              </p:par>
                            </p:childTnLst>
                          </p:cTn>
                        </p:par>
                      </p:childTnLst>
                    </p:cTn>
                  </p:par>
                  <p:par>
                    <p:cTn id="31" fill="hold" nodeType="clickPar">
                      <p:stCondLst>
                        <p:cond delay="indefinite"/>
                      </p:stCondLst>
                      <p:childTnLst>
                        <p:par>
                          <p:cTn id="32" fill="hold" nodeType="withGroup">
                            <p:stCondLst>
                              <p:cond delay="0"/>
                            </p:stCondLst>
                            <p:childTnLst>
                              <p:par>
                                <p:cTn id="33" presetID="23" presetClass="entr" presetSubtype="272" fill="hold" grpId="0" nodeType="clickEffect">
                                  <p:stCondLst>
                                    <p:cond delay="0"/>
                                  </p:stCondLst>
                                  <p:childTnLst>
                                    <p:set>
                                      <p:cBhvr>
                                        <p:cTn id="34" dur="1" fill="hold">
                                          <p:stCondLst>
                                            <p:cond delay="0"/>
                                          </p:stCondLst>
                                        </p:cTn>
                                        <p:tgtEl>
                                          <p:spTgt spid="14344"/>
                                        </p:tgtEl>
                                        <p:attrNameLst>
                                          <p:attrName>style.visibility</p:attrName>
                                        </p:attrNameLst>
                                      </p:cBhvr>
                                      <p:to>
                                        <p:strVal val="visible"/>
                                      </p:to>
                                    </p:set>
                                    <p:anim calcmode="lin" valueType="num">
                                      <p:cBhvr>
                                        <p:cTn id="35" dur="500" fill="hold"/>
                                        <p:tgtEl>
                                          <p:spTgt spid="14344"/>
                                        </p:tgtEl>
                                        <p:attrNameLst>
                                          <p:attrName>ppt_w</p:attrName>
                                        </p:attrNameLst>
                                      </p:cBhvr>
                                      <p:tavLst>
                                        <p:tav tm="0">
                                          <p:val>
                                            <p:strVal val="2/3*#ppt_w"/>
                                          </p:val>
                                        </p:tav>
                                        <p:tav tm="100000">
                                          <p:val>
                                            <p:strVal val="#ppt_w"/>
                                          </p:val>
                                        </p:tav>
                                      </p:tavLst>
                                    </p:anim>
                                    <p:anim calcmode="lin" valueType="num">
                                      <p:cBhvr>
                                        <p:cTn id="36" dur="500" fill="hold"/>
                                        <p:tgtEl>
                                          <p:spTgt spid="14344"/>
                                        </p:tgtEl>
                                        <p:attrNameLst>
                                          <p:attrName>ppt_h</p:attrName>
                                        </p:attrNameLst>
                                      </p:cBhvr>
                                      <p:tavLst>
                                        <p:tav tm="0">
                                          <p:val>
                                            <p:strVal val="2/3*#ppt_h"/>
                                          </p:val>
                                        </p:tav>
                                        <p:tav tm="100000">
                                          <p:val>
                                            <p:strVal val="#ppt_h"/>
                                          </p:val>
                                        </p:tav>
                                      </p:tavLst>
                                    </p:anim>
                                  </p:childTnLst>
                                </p:cTn>
                              </p:par>
                            </p:childTnLst>
                          </p:cTn>
                        </p:par>
                      </p:childTnLst>
                    </p:cTn>
                  </p:par>
                  <p:par>
                    <p:cTn id="37" fill="hold" nodeType="clickPar">
                      <p:stCondLst>
                        <p:cond delay="indefinite"/>
                      </p:stCondLst>
                      <p:childTnLst>
                        <p:par>
                          <p:cTn id="38" fill="hold" nodeType="withGroup">
                            <p:stCondLst>
                              <p:cond delay="0"/>
                            </p:stCondLst>
                            <p:childTnLst>
                              <p:par>
                                <p:cTn id="39" presetID="4" presetClass="entr" presetSubtype="32" fill="hold" grpId="0" nodeType="clickEffect">
                                  <p:stCondLst>
                                    <p:cond delay="0"/>
                                  </p:stCondLst>
                                  <p:childTnLst>
                                    <p:set>
                                      <p:cBhvr>
                                        <p:cTn id="40" dur="1" fill="hold">
                                          <p:stCondLst>
                                            <p:cond delay="0"/>
                                          </p:stCondLst>
                                        </p:cTn>
                                        <p:tgtEl>
                                          <p:spTgt spid="14352"/>
                                        </p:tgtEl>
                                        <p:attrNameLst>
                                          <p:attrName>style.visibility</p:attrName>
                                        </p:attrNameLst>
                                      </p:cBhvr>
                                      <p:to>
                                        <p:strVal val="visible"/>
                                      </p:to>
                                    </p:set>
                                    <p:animEffect transition="in" filter="box(out)">
                                      <p:cBhvr>
                                        <p:cTn id="41" dur="500"/>
                                        <p:tgtEl>
                                          <p:spTgt spid="14352"/>
                                        </p:tgtEl>
                                      </p:cBhvr>
                                    </p:animEffect>
                                  </p:childTnLst>
                                </p:cTn>
                              </p:par>
                            </p:childTnLst>
                          </p:cTn>
                        </p:par>
                      </p:childTnLst>
                    </p:cTn>
                  </p:par>
                  <p:par>
                    <p:cTn id="42" fill="hold" nodeType="clickPar">
                      <p:stCondLst>
                        <p:cond delay="indefinite"/>
                      </p:stCondLst>
                      <p:childTnLst>
                        <p:par>
                          <p:cTn id="43" fill="hold" nodeType="withGroup">
                            <p:stCondLst>
                              <p:cond delay="0"/>
                            </p:stCondLst>
                            <p:childTnLst>
                              <p:par>
                                <p:cTn id="44" presetID="22" presetClass="entr" presetSubtype="8" fill="hold" grpId="0" nodeType="clickEffect">
                                  <p:stCondLst>
                                    <p:cond delay="0"/>
                                  </p:stCondLst>
                                  <p:childTnLst>
                                    <p:set>
                                      <p:cBhvr>
                                        <p:cTn id="45" dur="1" fill="hold">
                                          <p:stCondLst>
                                            <p:cond delay="0"/>
                                          </p:stCondLst>
                                        </p:cTn>
                                        <p:tgtEl>
                                          <p:spTgt spid="14346"/>
                                        </p:tgtEl>
                                        <p:attrNameLst>
                                          <p:attrName>style.visibility</p:attrName>
                                        </p:attrNameLst>
                                      </p:cBhvr>
                                      <p:to>
                                        <p:strVal val="visible"/>
                                      </p:to>
                                    </p:set>
                                    <p:animEffect transition="in" filter="wipe(left)">
                                      <p:cBhvr>
                                        <p:cTn id="46" dur="500"/>
                                        <p:tgtEl>
                                          <p:spTgt spid="14346"/>
                                        </p:tgtEl>
                                      </p:cBhvr>
                                    </p:animEffect>
                                  </p:childTnLst>
                                </p:cTn>
                              </p:par>
                            </p:childTnLst>
                          </p:cTn>
                        </p:par>
                      </p:childTnLst>
                    </p:cTn>
                  </p:par>
                  <p:par>
                    <p:cTn id="47" fill="hold" nodeType="clickPar">
                      <p:stCondLst>
                        <p:cond delay="indefinite"/>
                      </p:stCondLst>
                      <p:childTnLst>
                        <p:par>
                          <p:cTn id="48" fill="hold" nodeType="withGroup">
                            <p:stCondLst>
                              <p:cond delay="0"/>
                            </p:stCondLst>
                            <p:childTnLst>
                              <p:par>
                                <p:cTn id="49" presetID="4" presetClass="entr" presetSubtype="32" fill="hold" grpId="0" nodeType="clickEffect">
                                  <p:stCondLst>
                                    <p:cond delay="0"/>
                                  </p:stCondLst>
                                  <p:childTnLst>
                                    <p:set>
                                      <p:cBhvr>
                                        <p:cTn id="50" dur="1" fill="hold">
                                          <p:stCondLst>
                                            <p:cond delay="0"/>
                                          </p:stCondLst>
                                        </p:cTn>
                                        <p:tgtEl>
                                          <p:spTgt spid="14345"/>
                                        </p:tgtEl>
                                        <p:attrNameLst>
                                          <p:attrName>style.visibility</p:attrName>
                                        </p:attrNameLst>
                                      </p:cBhvr>
                                      <p:to>
                                        <p:strVal val="visible"/>
                                      </p:to>
                                    </p:set>
                                    <p:animEffect transition="in" filter="box(out)">
                                      <p:cBhvr>
                                        <p:cTn id="51" dur="500"/>
                                        <p:tgtEl>
                                          <p:spTgt spid="14345"/>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22" presetClass="entr" presetSubtype="8" fill="hold" grpId="0" nodeType="clickEffect">
                                  <p:stCondLst>
                                    <p:cond delay="0"/>
                                  </p:stCondLst>
                                  <p:childTnLst>
                                    <p:set>
                                      <p:cBhvr>
                                        <p:cTn id="55" dur="1" fill="hold">
                                          <p:stCondLst>
                                            <p:cond delay="0"/>
                                          </p:stCondLst>
                                        </p:cTn>
                                        <p:tgtEl>
                                          <p:spTgt spid="14347"/>
                                        </p:tgtEl>
                                        <p:attrNameLst>
                                          <p:attrName>style.visibility</p:attrName>
                                        </p:attrNameLst>
                                      </p:cBhvr>
                                      <p:to>
                                        <p:strVal val="visible"/>
                                      </p:to>
                                    </p:set>
                                    <p:animEffect transition="in" filter="wipe(left)">
                                      <p:cBhvr>
                                        <p:cTn id="56" dur="500"/>
                                        <p:tgtEl>
                                          <p:spTgt spid="14347"/>
                                        </p:tgtEl>
                                      </p:cBhvr>
                                    </p:animEffect>
                                  </p:childTnLst>
                                </p:cTn>
                              </p:par>
                            </p:childTnLst>
                          </p:cTn>
                        </p:par>
                      </p:childTnLst>
                    </p:cTn>
                  </p:par>
                  <p:par>
                    <p:cTn id="57" fill="hold" nodeType="clickPar">
                      <p:stCondLst>
                        <p:cond delay="indefinite"/>
                      </p:stCondLst>
                      <p:childTnLst>
                        <p:par>
                          <p:cTn id="58" fill="hold" nodeType="withGroup">
                            <p:stCondLst>
                              <p:cond delay="0"/>
                            </p:stCondLst>
                            <p:childTnLst>
                              <p:par>
                                <p:cTn id="59" presetID="2" presetClass="entr" presetSubtype="2" fill="hold" grpId="0" nodeType="clickEffect">
                                  <p:stCondLst>
                                    <p:cond delay="0"/>
                                  </p:stCondLst>
                                  <p:childTnLst>
                                    <p:set>
                                      <p:cBhvr>
                                        <p:cTn id="60" dur="1" fill="hold">
                                          <p:stCondLst>
                                            <p:cond delay="0"/>
                                          </p:stCondLst>
                                        </p:cTn>
                                        <p:tgtEl>
                                          <p:spTgt spid="14348"/>
                                        </p:tgtEl>
                                        <p:attrNameLst>
                                          <p:attrName>style.visibility</p:attrName>
                                        </p:attrNameLst>
                                      </p:cBhvr>
                                      <p:to>
                                        <p:strVal val="visible"/>
                                      </p:to>
                                    </p:set>
                                    <p:anim calcmode="lin" valueType="num">
                                      <p:cBhvr additive="base">
                                        <p:cTn id="61" dur="500" fill="hold"/>
                                        <p:tgtEl>
                                          <p:spTgt spid="14348"/>
                                        </p:tgtEl>
                                        <p:attrNameLst>
                                          <p:attrName>ppt_x</p:attrName>
                                        </p:attrNameLst>
                                      </p:cBhvr>
                                      <p:tavLst>
                                        <p:tav tm="0">
                                          <p:val>
                                            <p:strVal val="1+#ppt_w/2"/>
                                          </p:val>
                                        </p:tav>
                                        <p:tav tm="100000">
                                          <p:val>
                                            <p:strVal val="#ppt_x"/>
                                          </p:val>
                                        </p:tav>
                                      </p:tavLst>
                                    </p:anim>
                                    <p:anim calcmode="lin" valueType="num">
                                      <p:cBhvr additive="base">
                                        <p:cTn id="62" dur="500" fill="hold"/>
                                        <p:tgtEl>
                                          <p:spTgt spid="14348"/>
                                        </p:tgtEl>
                                        <p:attrNameLst>
                                          <p:attrName>ppt_y</p:attrName>
                                        </p:attrNameLst>
                                      </p:cBhvr>
                                      <p:tavLst>
                                        <p:tav tm="0">
                                          <p:val>
                                            <p:strVal val="#ppt_y"/>
                                          </p:val>
                                        </p:tav>
                                        <p:tav tm="100000">
                                          <p:val>
                                            <p:strVal val="#ppt_y"/>
                                          </p:val>
                                        </p:tav>
                                      </p:tavLst>
                                    </p:anim>
                                  </p:childTnLst>
                                </p:cTn>
                              </p:par>
                            </p:childTnLst>
                          </p:cTn>
                        </p:par>
                      </p:childTnLst>
                    </p:cTn>
                  </p:par>
                  <p:par>
                    <p:cTn id="63" fill="hold" nodeType="clickPar">
                      <p:stCondLst>
                        <p:cond delay="indefinite"/>
                      </p:stCondLst>
                      <p:childTnLst>
                        <p:par>
                          <p:cTn id="64" fill="hold" nodeType="withGroup">
                            <p:stCondLst>
                              <p:cond delay="0"/>
                            </p:stCondLst>
                            <p:childTnLst>
                              <p:par>
                                <p:cTn id="65" presetID="23" presetClass="entr" presetSubtype="272" fill="hold" grpId="0" nodeType="clickEffect">
                                  <p:stCondLst>
                                    <p:cond delay="0"/>
                                  </p:stCondLst>
                                  <p:childTnLst>
                                    <p:set>
                                      <p:cBhvr>
                                        <p:cTn id="66" dur="1" fill="hold">
                                          <p:stCondLst>
                                            <p:cond delay="0"/>
                                          </p:stCondLst>
                                        </p:cTn>
                                        <p:tgtEl>
                                          <p:spTgt spid="14349"/>
                                        </p:tgtEl>
                                        <p:attrNameLst>
                                          <p:attrName>style.visibility</p:attrName>
                                        </p:attrNameLst>
                                      </p:cBhvr>
                                      <p:to>
                                        <p:strVal val="visible"/>
                                      </p:to>
                                    </p:set>
                                    <p:anim calcmode="lin" valueType="num">
                                      <p:cBhvr>
                                        <p:cTn id="67" dur="500" fill="hold"/>
                                        <p:tgtEl>
                                          <p:spTgt spid="14349"/>
                                        </p:tgtEl>
                                        <p:attrNameLst>
                                          <p:attrName>ppt_w</p:attrName>
                                        </p:attrNameLst>
                                      </p:cBhvr>
                                      <p:tavLst>
                                        <p:tav tm="0">
                                          <p:val>
                                            <p:strVal val="2/3*#ppt_w"/>
                                          </p:val>
                                        </p:tav>
                                        <p:tav tm="100000">
                                          <p:val>
                                            <p:strVal val="#ppt_w"/>
                                          </p:val>
                                        </p:tav>
                                      </p:tavLst>
                                    </p:anim>
                                    <p:anim calcmode="lin" valueType="num">
                                      <p:cBhvr>
                                        <p:cTn id="68" dur="500" fill="hold"/>
                                        <p:tgtEl>
                                          <p:spTgt spid="14349"/>
                                        </p:tgtEl>
                                        <p:attrNameLst>
                                          <p:attrName>ppt_h</p:attrName>
                                        </p:attrNameLst>
                                      </p:cBhvr>
                                      <p:tavLst>
                                        <p:tav tm="0">
                                          <p:val>
                                            <p:strVal val="2/3*#ppt_h"/>
                                          </p:val>
                                        </p:tav>
                                        <p:tav tm="100000">
                                          <p:val>
                                            <p:strVal val="#ppt_h"/>
                                          </p:val>
                                        </p:tav>
                                      </p:tavLst>
                                    </p:anim>
                                  </p:childTnLst>
                                </p:cTn>
                              </p:par>
                            </p:childTnLst>
                          </p:cTn>
                        </p:par>
                      </p:childTnLst>
                    </p:cTn>
                  </p:par>
                  <p:par>
                    <p:cTn id="69" fill="hold" nodeType="clickPar">
                      <p:stCondLst>
                        <p:cond delay="indefinite"/>
                      </p:stCondLst>
                      <p:childTnLst>
                        <p:par>
                          <p:cTn id="70" fill="hold" nodeType="withGroup">
                            <p:stCondLst>
                              <p:cond delay="0"/>
                            </p:stCondLst>
                            <p:childTnLst>
                              <p:par>
                                <p:cTn id="71" presetID="22" presetClass="entr" presetSubtype="4" fill="hold" grpId="0" nodeType="clickEffect">
                                  <p:stCondLst>
                                    <p:cond delay="0"/>
                                  </p:stCondLst>
                                  <p:childTnLst>
                                    <p:set>
                                      <p:cBhvr>
                                        <p:cTn id="72" dur="1" fill="hold">
                                          <p:stCondLst>
                                            <p:cond delay="0"/>
                                          </p:stCondLst>
                                        </p:cTn>
                                        <p:tgtEl>
                                          <p:spTgt spid="14350"/>
                                        </p:tgtEl>
                                        <p:attrNameLst>
                                          <p:attrName>style.visibility</p:attrName>
                                        </p:attrNameLst>
                                      </p:cBhvr>
                                      <p:to>
                                        <p:strVal val="visible"/>
                                      </p:to>
                                    </p:set>
                                    <p:animEffect transition="in" filter="wipe(down)">
                                      <p:cBhvr>
                                        <p:cTn id="73" dur="500"/>
                                        <p:tgtEl>
                                          <p:spTgt spid="14350"/>
                                        </p:tgtEl>
                                      </p:cBhvr>
                                    </p:animEffect>
                                  </p:childTnLst>
                                </p:cTn>
                              </p:par>
                            </p:childTnLst>
                          </p:cTn>
                        </p:par>
                      </p:childTnLst>
                    </p:cTn>
                  </p:par>
                  <p:par>
                    <p:cTn id="74" fill="hold" nodeType="clickPar">
                      <p:stCondLst>
                        <p:cond delay="indefinite"/>
                      </p:stCondLst>
                      <p:childTnLst>
                        <p:par>
                          <p:cTn id="75" fill="hold" nodeType="withGroup">
                            <p:stCondLst>
                              <p:cond delay="0"/>
                            </p:stCondLst>
                            <p:childTnLst>
                              <p:par>
                                <p:cTn id="76" presetID="22" presetClass="entr" presetSubtype="8" fill="hold" grpId="0" nodeType="clickEffect">
                                  <p:stCondLst>
                                    <p:cond delay="0"/>
                                  </p:stCondLst>
                                  <p:childTnLst>
                                    <p:set>
                                      <p:cBhvr>
                                        <p:cTn id="77" dur="1" fill="hold">
                                          <p:stCondLst>
                                            <p:cond delay="0"/>
                                          </p:stCondLst>
                                        </p:cTn>
                                        <p:tgtEl>
                                          <p:spTgt spid="14351"/>
                                        </p:tgtEl>
                                        <p:attrNameLst>
                                          <p:attrName>style.visibility</p:attrName>
                                        </p:attrNameLst>
                                      </p:cBhvr>
                                      <p:to>
                                        <p:strVal val="visible"/>
                                      </p:to>
                                    </p:set>
                                    <p:animEffect transition="in" filter="wipe(left)">
                                      <p:cBhvr>
                                        <p:cTn id="78" dur="500"/>
                                        <p:tgtEl>
                                          <p:spTgt spid="14351"/>
                                        </p:tgtEl>
                                      </p:cBhvr>
                                    </p:animEffect>
                                  </p:childTnLst>
                                </p:cTn>
                              </p:par>
                            </p:childTnLst>
                          </p:cTn>
                        </p:par>
                      </p:childTnLst>
                    </p:cTn>
                  </p:par>
                  <p:par>
                    <p:cTn id="79" fill="hold" nodeType="clickPar">
                      <p:stCondLst>
                        <p:cond delay="indefinite"/>
                      </p:stCondLst>
                      <p:childTnLst>
                        <p:par>
                          <p:cTn id="80" fill="hold" nodeType="withGroup">
                            <p:stCondLst>
                              <p:cond delay="0"/>
                            </p:stCondLst>
                            <p:childTnLst>
                              <p:par>
                                <p:cTn id="81" presetID="2" presetClass="entr" presetSubtype="8" fill="hold" grpId="0" nodeType="clickEffect">
                                  <p:stCondLst>
                                    <p:cond delay="0"/>
                                  </p:stCondLst>
                                  <p:childTnLst>
                                    <p:set>
                                      <p:cBhvr>
                                        <p:cTn id="82" dur="1" fill="hold">
                                          <p:stCondLst>
                                            <p:cond delay="0"/>
                                          </p:stCondLst>
                                        </p:cTn>
                                        <p:tgtEl>
                                          <p:spTgt spid="14353"/>
                                        </p:tgtEl>
                                        <p:attrNameLst>
                                          <p:attrName>style.visibility</p:attrName>
                                        </p:attrNameLst>
                                      </p:cBhvr>
                                      <p:to>
                                        <p:strVal val="visible"/>
                                      </p:to>
                                    </p:set>
                                    <p:anim calcmode="lin" valueType="num">
                                      <p:cBhvr additive="base">
                                        <p:cTn id="83" dur="500" fill="hold"/>
                                        <p:tgtEl>
                                          <p:spTgt spid="14353"/>
                                        </p:tgtEl>
                                        <p:attrNameLst>
                                          <p:attrName>ppt_x</p:attrName>
                                        </p:attrNameLst>
                                      </p:cBhvr>
                                      <p:tavLst>
                                        <p:tav tm="0">
                                          <p:val>
                                            <p:strVal val="0-#ppt_w/2"/>
                                          </p:val>
                                        </p:tav>
                                        <p:tav tm="100000">
                                          <p:val>
                                            <p:strVal val="#ppt_x"/>
                                          </p:val>
                                        </p:tav>
                                      </p:tavLst>
                                    </p:anim>
                                    <p:anim calcmode="lin" valueType="num">
                                      <p:cBhvr additive="base">
                                        <p:cTn id="84" dur="500" fill="hold"/>
                                        <p:tgtEl>
                                          <p:spTgt spid="14353"/>
                                        </p:tgtEl>
                                        <p:attrNameLst>
                                          <p:attrName>ppt_y</p:attrName>
                                        </p:attrNameLst>
                                      </p:cBhvr>
                                      <p:tavLst>
                                        <p:tav tm="0">
                                          <p:val>
                                            <p:strVal val="#ppt_y"/>
                                          </p:val>
                                        </p:tav>
                                        <p:tav tm="100000">
                                          <p:val>
                                            <p:strVal val="#ppt_y"/>
                                          </p:val>
                                        </p:tav>
                                      </p:tavLst>
                                    </p:anim>
                                  </p:childTnLst>
                                </p:cTn>
                              </p:par>
                            </p:childTnLst>
                          </p:cTn>
                        </p:par>
                      </p:childTnLst>
                    </p:cTn>
                  </p:par>
                  <p:par>
                    <p:cTn id="85" fill="hold" nodeType="clickPar">
                      <p:stCondLst>
                        <p:cond delay="indefinite"/>
                      </p:stCondLst>
                      <p:childTnLst>
                        <p:par>
                          <p:cTn id="86" fill="hold" nodeType="withGroup">
                            <p:stCondLst>
                              <p:cond delay="0"/>
                            </p:stCondLst>
                            <p:childTnLst>
                              <p:par>
                                <p:cTn id="87" presetID="12" presetClass="entr" presetSubtype="4" fill="hold" grpId="0" nodeType="clickEffect">
                                  <p:stCondLst>
                                    <p:cond delay="0"/>
                                  </p:stCondLst>
                                  <p:childTnLst>
                                    <p:set>
                                      <p:cBhvr>
                                        <p:cTn id="88" dur="1" fill="hold">
                                          <p:stCondLst>
                                            <p:cond delay="0"/>
                                          </p:stCondLst>
                                        </p:cTn>
                                        <p:tgtEl>
                                          <p:spTgt spid="14338"/>
                                        </p:tgtEl>
                                        <p:attrNameLst>
                                          <p:attrName>style.visibility</p:attrName>
                                        </p:attrNameLst>
                                      </p:cBhvr>
                                      <p:to>
                                        <p:strVal val="visible"/>
                                      </p:to>
                                    </p:set>
                                    <p:animEffect transition="in" filter="slide(fromBottom)">
                                      <p:cBhvr>
                                        <p:cTn id="89" dur="500"/>
                                        <p:tgtEl>
                                          <p:spTgt spid="14338"/>
                                        </p:tgtEl>
                                      </p:cBhvr>
                                    </p:animEffect>
                                  </p:childTnLst>
                                </p:cTn>
                              </p:par>
                            </p:childTnLst>
                          </p:cTn>
                        </p:par>
                      </p:childTnLst>
                    </p:cTn>
                  </p:par>
                  <p:par>
                    <p:cTn id="90" fill="hold" nodeType="clickPar">
                      <p:stCondLst>
                        <p:cond delay="indefinite"/>
                      </p:stCondLst>
                      <p:childTnLst>
                        <p:par>
                          <p:cTn id="91" fill="hold" nodeType="withGroup">
                            <p:stCondLst>
                              <p:cond delay="0"/>
                            </p:stCondLst>
                            <p:childTnLst>
                              <p:par>
                                <p:cTn id="92" presetID="4" presetClass="entr" presetSubtype="32" fill="hold" grpId="0" nodeType="clickEffect">
                                  <p:stCondLst>
                                    <p:cond delay="0"/>
                                  </p:stCondLst>
                                  <p:childTnLst>
                                    <p:set>
                                      <p:cBhvr>
                                        <p:cTn id="93" dur="1" fill="hold">
                                          <p:stCondLst>
                                            <p:cond delay="0"/>
                                          </p:stCondLst>
                                        </p:cTn>
                                        <p:tgtEl>
                                          <p:spTgt spid="14354"/>
                                        </p:tgtEl>
                                        <p:attrNameLst>
                                          <p:attrName>style.visibility</p:attrName>
                                        </p:attrNameLst>
                                      </p:cBhvr>
                                      <p:to>
                                        <p:strVal val="visible"/>
                                      </p:to>
                                    </p:set>
                                    <p:animEffect transition="in" filter="box(out)">
                                      <p:cBhvr>
                                        <p:cTn id="94" dur="500"/>
                                        <p:tgtEl>
                                          <p:spTgt spid="14354"/>
                                        </p:tgtEl>
                                      </p:cBhvr>
                                    </p:animEffect>
                                  </p:childTnLst>
                                </p:cTn>
                              </p:par>
                            </p:childTnLst>
                          </p:cTn>
                        </p:par>
                      </p:childTnLst>
                    </p:cTn>
                  </p:par>
                  <p:par>
                    <p:cTn id="95" fill="hold" nodeType="clickPar">
                      <p:stCondLst>
                        <p:cond delay="indefinite"/>
                      </p:stCondLst>
                      <p:childTnLst>
                        <p:par>
                          <p:cTn id="96" fill="hold" nodeType="withGroup">
                            <p:stCondLst>
                              <p:cond delay="0"/>
                            </p:stCondLst>
                            <p:childTnLst>
                              <p:par>
                                <p:cTn id="97" presetID="2" presetClass="entr" presetSubtype="8" fill="hold" nodeType="clickEffect">
                                  <p:stCondLst>
                                    <p:cond delay="0"/>
                                  </p:stCondLst>
                                  <p:childTnLst>
                                    <p:set>
                                      <p:cBhvr>
                                        <p:cTn id="98" dur="1" fill="hold">
                                          <p:stCondLst>
                                            <p:cond delay="0"/>
                                          </p:stCondLst>
                                        </p:cTn>
                                        <p:tgtEl>
                                          <p:spTgt spid="5"/>
                                        </p:tgtEl>
                                        <p:attrNameLst>
                                          <p:attrName>style.visibility</p:attrName>
                                        </p:attrNameLst>
                                      </p:cBhvr>
                                      <p:to>
                                        <p:strVal val="visible"/>
                                      </p:to>
                                    </p:set>
                                    <p:anim calcmode="lin" valueType="num">
                                      <p:cBhvr additive="base">
                                        <p:cTn id="99" dur="500" fill="hold"/>
                                        <p:tgtEl>
                                          <p:spTgt spid="5"/>
                                        </p:tgtEl>
                                        <p:attrNameLst>
                                          <p:attrName>ppt_x</p:attrName>
                                        </p:attrNameLst>
                                      </p:cBhvr>
                                      <p:tavLst>
                                        <p:tav tm="0">
                                          <p:val>
                                            <p:strVal val="0-#ppt_w/2"/>
                                          </p:val>
                                        </p:tav>
                                        <p:tav tm="100000">
                                          <p:val>
                                            <p:strVal val="#ppt_x"/>
                                          </p:val>
                                        </p:tav>
                                      </p:tavLst>
                                    </p:anim>
                                    <p:anim calcmode="lin" valueType="num">
                                      <p:cBhvr additive="base">
                                        <p:cTn id="100" dur="500" fill="hold"/>
                                        <p:tgtEl>
                                          <p:spTgt spid="5"/>
                                        </p:tgtEl>
                                        <p:attrNameLst>
                                          <p:attrName>ppt_y</p:attrName>
                                        </p:attrNameLst>
                                      </p:cBhvr>
                                      <p:tavLst>
                                        <p:tav tm="0">
                                          <p:val>
                                            <p:strVal val="#ppt_y"/>
                                          </p:val>
                                        </p:tav>
                                        <p:tav tm="100000">
                                          <p:val>
                                            <p:strVal val="#ppt_y"/>
                                          </p:val>
                                        </p:tav>
                                      </p:tavLst>
                                    </p:anim>
                                  </p:childTnLst>
                                </p:cTn>
                              </p:par>
                            </p:childTnLst>
                          </p:cTn>
                        </p:par>
                      </p:childTnLst>
                    </p:cTn>
                  </p:par>
                  <p:par>
                    <p:cTn id="101" fill="hold" nodeType="clickPar">
                      <p:stCondLst>
                        <p:cond delay="indefinite"/>
                      </p:stCondLst>
                      <p:childTnLst>
                        <p:par>
                          <p:cTn id="102" fill="hold" nodeType="withGroup">
                            <p:stCondLst>
                              <p:cond delay="0"/>
                            </p:stCondLst>
                            <p:childTnLst>
                              <p:par>
                                <p:cTn id="103" presetID="4" presetClass="entr" presetSubtype="32" fill="hold" grpId="0" nodeType="clickEffect">
                                  <p:stCondLst>
                                    <p:cond delay="0"/>
                                  </p:stCondLst>
                                  <p:childTnLst>
                                    <p:set>
                                      <p:cBhvr>
                                        <p:cTn id="104" dur="1" fill="hold">
                                          <p:stCondLst>
                                            <p:cond delay="0"/>
                                          </p:stCondLst>
                                        </p:cTn>
                                        <p:tgtEl>
                                          <p:spTgt spid="14355"/>
                                        </p:tgtEl>
                                        <p:attrNameLst>
                                          <p:attrName>style.visibility</p:attrName>
                                        </p:attrNameLst>
                                      </p:cBhvr>
                                      <p:to>
                                        <p:strVal val="visible"/>
                                      </p:to>
                                    </p:set>
                                    <p:animEffect transition="in" filter="box(out)">
                                      <p:cBhvr>
                                        <p:cTn id="105" dur="500"/>
                                        <p:tgtEl>
                                          <p:spTgt spid="14355"/>
                                        </p:tgtEl>
                                      </p:cBhvr>
                                    </p:animEffect>
                                  </p:childTnLst>
                                </p:cTn>
                              </p:par>
                            </p:childTnLst>
                          </p:cTn>
                        </p:par>
                      </p:childTnLst>
                    </p:cTn>
                  </p:par>
                  <p:par>
                    <p:cTn id="106" fill="hold" nodeType="clickPar">
                      <p:stCondLst>
                        <p:cond delay="indefinite"/>
                      </p:stCondLst>
                      <p:childTnLst>
                        <p:par>
                          <p:cTn id="107" fill="hold" nodeType="withGroup">
                            <p:stCondLst>
                              <p:cond delay="0"/>
                            </p:stCondLst>
                            <p:childTnLst>
                              <p:par>
                                <p:cTn id="108" presetID="2" presetClass="entr" presetSubtype="8" fill="hold" nodeType="clickEffect">
                                  <p:stCondLst>
                                    <p:cond delay="0"/>
                                  </p:stCondLst>
                                  <p:childTnLst>
                                    <p:set>
                                      <p:cBhvr>
                                        <p:cTn id="109" dur="1" fill="hold">
                                          <p:stCondLst>
                                            <p:cond delay="0"/>
                                          </p:stCondLst>
                                        </p:cTn>
                                        <p:tgtEl>
                                          <p:spTgt spid="2"/>
                                        </p:tgtEl>
                                        <p:attrNameLst>
                                          <p:attrName>style.visibility</p:attrName>
                                        </p:attrNameLst>
                                      </p:cBhvr>
                                      <p:to>
                                        <p:strVal val="visible"/>
                                      </p:to>
                                    </p:set>
                                    <p:anim calcmode="lin" valueType="num">
                                      <p:cBhvr additive="base">
                                        <p:cTn id="110" dur="500" fill="hold"/>
                                        <p:tgtEl>
                                          <p:spTgt spid="2"/>
                                        </p:tgtEl>
                                        <p:attrNameLst>
                                          <p:attrName>ppt_x</p:attrName>
                                        </p:attrNameLst>
                                      </p:cBhvr>
                                      <p:tavLst>
                                        <p:tav tm="0">
                                          <p:val>
                                            <p:strVal val="0-#ppt_w/2"/>
                                          </p:val>
                                        </p:tav>
                                        <p:tav tm="100000">
                                          <p:val>
                                            <p:strVal val="#ppt_x"/>
                                          </p:val>
                                        </p:tav>
                                      </p:tavLst>
                                    </p:anim>
                                    <p:anim calcmode="lin" valueType="num">
                                      <p:cBhvr additive="base">
                                        <p:cTn id="111" dur="500" fill="hold"/>
                                        <p:tgtEl>
                                          <p:spTgt spid="2"/>
                                        </p:tgtEl>
                                        <p:attrNameLst>
                                          <p:attrName>ppt_y</p:attrName>
                                        </p:attrNameLst>
                                      </p:cBhvr>
                                      <p:tavLst>
                                        <p:tav tm="0">
                                          <p:val>
                                            <p:strVal val="#ppt_y"/>
                                          </p:val>
                                        </p:tav>
                                        <p:tav tm="100000">
                                          <p:val>
                                            <p:strVal val="#ppt_y"/>
                                          </p:val>
                                        </p:tav>
                                      </p:tavLst>
                                    </p:anim>
                                  </p:childTnLst>
                                </p:cTn>
                              </p:par>
                            </p:childTnLst>
                          </p:cTn>
                        </p:par>
                      </p:childTnLst>
                    </p:cTn>
                  </p:par>
                  <p:par>
                    <p:cTn id="112" fill="hold" nodeType="clickPar">
                      <p:stCondLst>
                        <p:cond delay="indefinite"/>
                      </p:stCondLst>
                      <p:childTnLst>
                        <p:par>
                          <p:cTn id="113" fill="hold" nodeType="withGroup">
                            <p:stCondLst>
                              <p:cond delay="0"/>
                            </p:stCondLst>
                            <p:childTnLst>
                              <p:par>
                                <p:cTn id="114" presetID="2" presetClass="entr" presetSubtype="2" fill="hold" nodeType="clickEffect">
                                  <p:stCondLst>
                                    <p:cond delay="0"/>
                                  </p:stCondLst>
                                  <p:childTnLst>
                                    <p:set>
                                      <p:cBhvr>
                                        <p:cTn id="115" dur="1" fill="hold">
                                          <p:stCondLst>
                                            <p:cond delay="0"/>
                                          </p:stCondLst>
                                        </p:cTn>
                                        <p:tgtEl>
                                          <p:spTgt spid="3"/>
                                        </p:tgtEl>
                                        <p:attrNameLst>
                                          <p:attrName>style.visibility</p:attrName>
                                        </p:attrNameLst>
                                      </p:cBhvr>
                                      <p:to>
                                        <p:strVal val="visible"/>
                                      </p:to>
                                    </p:set>
                                    <p:anim calcmode="lin" valueType="num">
                                      <p:cBhvr additive="base">
                                        <p:cTn id="116" dur="500" fill="hold"/>
                                        <p:tgtEl>
                                          <p:spTgt spid="3"/>
                                        </p:tgtEl>
                                        <p:attrNameLst>
                                          <p:attrName>ppt_x</p:attrName>
                                        </p:attrNameLst>
                                      </p:cBhvr>
                                      <p:tavLst>
                                        <p:tav tm="0">
                                          <p:val>
                                            <p:strVal val="1+#ppt_w/2"/>
                                          </p:val>
                                        </p:tav>
                                        <p:tav tm="100000">
                                          <p:val>
                                            <p:strVal val="#ppt_x"/>
                                          </p:val>
                                        </p:tav>
                                      </p:tavLst>
                                    </p:anim>
                                    <p:anim calcmode="lin" valueType="num">
                                      <p:cBhvr additive="base">
                                        <p:cTn id="117" dur="500" fill="hold"/>
                                        <p:tgtEl>
                                          <p:spTgt spid="3"/>
                                        </p:tgtEl>
                                        <p:attrNameLst>
                                          <p:attrName>ppt_y</p:attrName>
                                        </p:attrNameLst>
                                      </p:cBhvr>
                                      <p:tavLst>
                                        <p:tav tm="0">
                                          <p:val>
                                            <p:strVal val="#ppt_y"/>
                                          </p:val>
                                        </p:tav>
                                        <p:tav tm="100000">
                                          <p:val>
                                            <p:strVal val="#ppt_y"/>
                                          </p:val>
                                        </p:tav>
                                      </p:tavLst>
                                    </p:anim>
                                  </p:childTnLst>
                                </p:cTn>
                              </p:par>
                            </p:childTnLst>
                          </p:cTn>
                        </p:par>
                      </p:childTnLst>
                    </p:cTn>
                  </p:par>
                  <p:par>
                    <p:cTn id="118" fill="hold" nodeType="clickPar">
                      <p:stCondLst>
                        <p:cond delay="indefinite"/>
                      </p:stCondLst>
                      <p:childTnLst>
                        <p:par>
                          <p:cTn id="119" fill="hold" nodeType="withGroup">
                            <p:stCondLst>
                              <p:cond delay="0"/>
                            </p:stCondLst>
                            <p:childTnLst>
                              <p:par>
                                <p:cTn id="120" presetID="4" presetClass="entr" presetSubtype="32" fill="hold" grpId="0" nodeType="clickEffect">
                                  <p:stCondLst>
                                    <p:cond delay="0"/>
                                  </p:stCondLst>
                                  <p:childTnLst>
                                    <p:set>
                                      <p:cBhvr>
                                        <p:cTn id="121" dur="1" fill="hold">
                                          <p:stCondLst>
                                            <p:cond delay="0"/>
                                          </p:stCondLst>
                                        </p:cTn>
                                        <p:tgtEl>
                                          <p:spTgt spid="14356"/>
                                        </p:tgtEl>
                                        <p:attrNameLst>
                                          <p:attrName>style.visibility</p:attrName>
                                        </p:attrNameLst>
                                      </p:cBhvr>
                                      <p:to>
                                        <p:strVal val="visible"/>
                                      </p:to>
                                    </p:set>
                                    <p:animEffect transition="in" filter="box(out)">
                                      <p:cBhvr>
                                        <p:cTn id="122" dur="500"/>
                                        <p:tgtEl>
                                          <p:spTgt spid="14356"/>
                                        </p:tgtEl>
                                      </p:cBhvr>
                                    </p:animEffect>
                                  </p:childTnLst>
                                </p:cTn>
                              </p:par>
                            </p:childTnLst>
                          </p:cTn>
                        </p:par>
                      </p:childTnLst>
                    </p:cTn>
                  </p:par>
                  <p:par>
                    <p:cTn id="123" fill="hold" nodeType="clickPar">
                      <p:stCondLst>
                        <p:cond delay="indefinite"/>
                      </p:stCondLst>
                      <p:childTnLst>
                        <p:par>
                          <p:cTn id="124" fill="hold" nodeType="withGroup">
                            <p:stCondLst>
                              <p:cond delay="0"/>
                            </p:stCondLst>
                            <p:childTnLst>
                              <p:par>
                                <p:cTn id="125" presetID="2" presetClass="entr" presetSubtype="2" fill="hold" nodeType="clickEffect">
                                  <p:stCondLst>
                                    <p:cond delay="0"/>
                                  </p:stCondLst>
                                  <p:childTnLst>
                                    <p:set>
                                      <p:cBhvr>
                                        <p:cTn id="126" dur="1" fill="hold">
                                          <p:stCondLst>
                                            <p:cond delay="0"/>
                                          </p:stCondLst>
                                        </p:cTn>
                                        <p:tgtEl>
                                          <p:spTgt spid="4"/>
                                        </p:tgtEl>
                                        <p:attrNameLst>
                                          <p:attrName>style.visibility</p:attrName>
                                        </p:attrNameLst>
                                      </p:cBhvr>
                                      <p:to>
                                        <p:strVal val="visible"/>
                                      </p:to>
                                    </p:set>
                                    <p:anim calcmode="lin" valueType="num">
                                      <p:cBhvr additive="base">
                                        <p:cTn id="127" dur="500" fill="hold"/>
                                        <p:tgtEl>
                                          <p:spTgt spid="4"/>
                                        </p:tgtEl>
                                        <p:attrNameLst>
                                          <p:attrName>ppt_x</p:attrName>
                                        </p:attrNameLst>
                                      </p:cBhvr>
                                      <p:tavLst>
                                        <p:tav tm="0">
                                          <p:val>
                                            <p:strVal val="1+#ppt_w/2"/>
                                          </p:val>
                                        </p:tav>
                                        <p:tav tm="100000">
                                          <p:val>
                                            <p:strVal val="#ppt_x"/>
                                          </p:val>
                                        </p:tav>
                                      </p:tavLst>
                                    </p:anim>
                                    <p:anim calcmode="lin" valueType="num">
                                      <p:cBhvr additive="base">
                                        <p:cTn id="128" dur="500" fill="hold"/>
                                        <p:tgtEl>
                                          <p:spTgt spid="4"/>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338" grpId="0" animBg="1"/>
      <p:bldP spid="14339" grpId="0" animBg="1"/>
      <p:bldP spid="14340" grpId="0" animBg="1" autoUpdateAnimBg="0"/>
      <p:bldP spid="14341" grpId="0" autoUpdateAnimBg="0"/>
      <p:bldP spid="14342" grpId="0" autoUpdateAnimBg="0"/>
      <p:bldP spid="14343" grpId="0" animBg="1"/>
      <p:bldP spid="14344" grpId="0" autoUpdateAnimBg="0"/>
      <p:bldP spid="14345" grpId="0" autoUpdateAnimBg="0"/>
      <p:bldP spid="14346" grpId="0" animBg="1"/>
      <p:bldP spid="14347" grpId="0" animBg="1"/>
      <p:bldP spid="14348" grpId="0" autoUpdateAnimBg="0"/>
      <p:bldP spid="14349" grpId="0" autoUpdateAnimBg="0"/>
      <p:bldP spid="14350" grpId="0" animBg="1"/>
      <p:bldP spid="14351" grpId="0" animBg="1"/>
      <p:bldP spid="14352" grpId="0" autoUpdateAnimBg="0"/>
      <p:bldP spid="14353" grpId="0" autoUpdateAnimBg="0"/>
      <p:bldP spid="14354" grpId="0" autoUpdateAnimBg="0"/>
      <p:bldP spid="14355" grpId="0" autoUpdateAnimBg="0"/>
      <p:bldP spid="14356" grpId="0" autoUpdateAnimBg="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3826" name="Rectangle 124"/>
          <p:cNvSpPr>
            <a:spLocks noChangeArrowheads="1"/>
          </p:cNvSpPr>
          <p:nvPr/>
        </p:nvSpPr>
        <p:spPr bwMode="auto">
          <a:xfrm rot="863565">
            <a:off x="6473825" y="2590800"/>
            <a:ext cx="914400" cy="304800"/>
          </a:xfrm>
          <a:prstGeom prst="rect">
            <a:avLst/>
          </a:prstGeom>
          <a:solidFill>
            <a:srgbClr val="FFFF00"/>
          </a:solidFill>
          <a:ln w="9525">
            <a:noFill/>
            <a:miter lim="800000"/>
            <a:headEnd/>
            <a:tailEnd/>
          </a:ln>
        </p:spPr>
        <p:txBody>
          <a:bodyPr wrap="none" anchor="ctr"/>
          <a:lstStyle/>
          <a:p>
            <a:pPr fontAlgn="base">
              <a:spcBef>
                <a:spcPct val="0"/>
              </a:spcBef>
              <a:spcAft>
                <a:spcPct val="0"/>
              </a:spcAft>
            </a:pPr>
            <a:endParaRPr lang="en-IN" altLang="en-US" sz="2400">
              <a:solidFill>
                <a:prstClr val="black"/>
              </a:solidFill>
              <a:latin typeface="Times New Roman" pitchFamily="18" charset="0"/>
              <a:ea typeface="MS PGothic" pitchFamily="34" charset="-128"/>
              <a:cs typeface="Arial" pitchFamily="34" charset="0"/>
            </a:endParaRPr>
          </a:p>
        </p:txBody>
      </p:sp>
      <p:sp>
        <p:nvSpPr>
          <p:cNvPr id="333827" name="AutoShape 123"/>
          <p:cNvSpPr>
            <a:spLocks noChangeArrowheads="1"/>
          </p:cNvSpPr>
          <p:nvPr/>
        </p:nvSpPr>
        <p:spPr bwMode="auto">
          <a:xfrm rot="-5394118">
            <a:off x="6397626" y="3351212"/>
            <a:ext cx="912812" cy="1065213"/>
          </a:xfrm>
          <a:prstGeom prst="rtTriangle">
            <a:avLst/>
          </a:prstGeom>
          <a:solidFill>
            <a:srgbClr val="FFFF00"/>
          </a:solidFill>
          <a:ln w="9525">
            <a:noFill/>
            <a:miter lim="800000"/>
            <a:headEnd/>
            <a:tailEnd/>
          </a:ln>
        </p:spPr>
        <p:txBody>
          <a:bodyPr wrap="none" anchor="ctr"/>
          <a:lstStyle/>
          <a:p>
            <a:pPr fontAlgn="base">
              <a:spcBef>
                <a:spcPct val="0"/>
              </a:spcBef>
              <a:spcAft>
                <a:spcPct val="0"/>
              </a:spcAft>
            </a:pPr>
            <a:endParaRPr lang="en-IN" altLang="en-US" sz="2400">
              <a:solidFill>
                <a:prstClr val="black"/>
              </a:solidFill>
              <a:latin typeface="Times New Roman" pitchFamily="18" charset="0"/>
              <a:ea typeface="MS PGothic" pitchFamily="34" charset="-128"/>
              <a:cs typeface="Arial" pitchFamily="34" charset="0"/>
            </a:endParaRPr>
          </a:p>
        </p:txBody>
      </p:sp>
      <p:grpSp>
        <p:nvGrpSpPr>
          <p:cNvPr id="2" name="Group 73"/>
          <p:cNvGrpSpPr>
            <a:grpSpLocks/>
          </p:cNvGrpSpPr>
          <p:nvPr/>
        </p:nvGrpSpPr>
        <p:grpSpPr bwMode="auto">
          <a:xfrm>
            <a:off x="6169025" y="2438400"/>
            <a:ext cx="823913" cy="228600"/>
            <a:chOff x="3120" y="768"/>
            <a:chExt cx="519" cy="144"/>
          </a:xfrm>
        </p:grpSpPr>
        <p:sp>
          <p:nvSpPr>
            <p:cNvPr id="333963" name="Oval 74"/>
            <p:cNvSpPr>
              <a:spLocks noChangeArrowheads="1"/>
            </p:cNvSpPr>
            <p:nvPr/>
          </p:nvSpPr>
          <p:spPr bwMode="auto">
            <a:xfrm>
              <a:off x="3120" y="768"/>
              <a:ext cx="192" cy="144"/>
            </a:xfrm>
            <a:prstGeom prst="ellipse">
              <a:avLst/>
            </a:prstGeom>
            <a:solidFill>
              <a:schemeClr val="folHlink"/>
            </a:solidFill>
            <a:ln w="9525">
              <a:solidFill>
                <a:schemeClr val="tx1"/>
              </a:solidFill>
              <a:round/>
              <a:headEnd/>
              <a:tailEnd/>
            </a:ln>
          </p:spPr>
          <p:txBody>
            <a:bodyPr wrap="none" anchor="ctr"/>
            <a:lstStyle/>
            <a:p>
              <a:pPr fontAlgn="base">
                <a:spcBef>
                  <a:spcPct val="0"/>
                </a:spcBef>
                <a:spcAft>
                  <a:spcPct val="0"/>
                </a:spcAft>
              </a:pPr>
              <a:endParaRPr lang="en-IN" altLang="en-US" sz="2400">
                <a:solidFill>
                  <a:prstClr val="black"/>
                </a:solidFill>
                <a:latin typeface="Times New Roman" pitchFamily="18" charset="0"/>
                <a:ea typeface="MS PGothic" pitchFamily="34" charset="-128"/>
                <a:cs typeface="Arial" pitchFamily="34" charset="0"/>
              </a:endParaRPr>
            </a:p>
          </p:txBody>
        </p:sp>
        <p:sp>
          <p:nvSpPr>
            <p:cNvPr id="333964" name="Freeform 75"/>
            <p:cNvSpPr>
              <a:spLocks/>
            </p:cNvSpPr>
            <p:nvPr/>
          </p:nvSpPr>
          <p:spPr bwMode="auto">
            <a:xfrm>
              <a:off x="3315" y="810"/>
              <a:ext cx="324" cy="40"/>
            </a:xfrm>
            <a:custGeom>
              <a:avLst/>
              <a:gdLst>
                <a:gd name="T0" fmla="*/ 0 w 324"/>
                <a:gd name="T1" fmla="*/ 27 h 40"/>
                <a:gd name="T2" fmla="*/ 72 w 324"/>
                <a:gd name="T3" fmla="*/ 11 h 40"/>
                <a:gd name="T4" fmla="*/ 135 w 324"/>
                <a:gd name="T5" fmla="*/ 19 h 40"/>
                <a:gd name="T6" fmla="*/ 182 w 324"/>
                <a:gd name="T7" fmla="*/ 3 h 40"/>
                <a:gd name="T8" fmla="*/ 206 w 324"/>
                <a:gd name="T9" fmla="*/ 11 h 40"/>
                <a:gd name="T10" fmla="*/ 222 w 324"/>
                <a:gd name="T11" fmla="*/ 35 h 40"/>
                <a:gd name="T12" fmla="*/ 293 w 324"/>
                <a:gd name="T13" fmla="*/ 19 h 40"/>
                <a:gd name="T14" fmla="*/ 324 w 324"/>
                <a:gd name="T15" fmla="*/ 11 h 40"/>
                <a:gd name="T16" fmla="*/ 0 60000 65536"/>
                <a:gd name="T17" fmla="*/ 0 60000 65536"/>
                <a:gd name="T18" fmla="*/ 0 60000 65536"/>
                <a:gd name="T19" fmla="*/ 0 60000 65536"/>
                <a:gd name="T20" fmla="*/ 0 60000 65536"/>
                <a:gd name="T21" fmla="*/ 0 60000 65536"/>
                <a:gd name="T22" fmla="*/ 0 60000 65536"/>
                <a:gd name="T23" fmla="*/ 0 60000 65536"/>
                <a:gd name="T24" fmla="*/ 0 w 324"/>
                <a:gd name="T25" fmla="*/ 0 h 40"/>
                <a:gd name="T26" fmla="*/ 324 w 324"/>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4" h="40">
                  <a:moveTo>
                    <a:pt x="0" y="27"/>
                  </a:moveTo>
                  <a:cubicBezTo>
                    <a:pt x="29" y="8"/>
                    <a:pt x="39" y="0"/>
                    <a:pt x="72" y="11"/>
                  </a:cubicBezTo>
                  <a:cubicBezTo>
                    <a:pt x="104" y="33"/>
                    <a:pt x="90" y="32"/>
                    <a:pt x="135" y="19"/>
                  </a:cubicBezTo>
                  <a:cubicBezTo>
                    <a:pt x="151" y="15"/>
                    <a:pt x="182" y="3"/>
                    <a:pt x="182" y="3"/>
                  </a:cubicBezTo>
                  <a:cubicBezTo>
                    <a:pt x="190" y="6"/>
                    <a:pt x="199" y="6"/>
                    <a:pt x="206" y="11"/>
                  </a:cubicBezTo>
                  <a:cubicBezTo>
                    <a:pt x="214" y="17"/>
                    <a:pt x="213" y="33"/>
                    <a:pt x="222" y="35"/>
                  </a:cubicBezTo>
                  <a:cubicBezTo>
                    <a:pt x="240" y="40"/>
                    <a:pt x="274" y="25"/>
                    <a:pt x="293" y="19"/>
                  </a:cubicBezTo>
                  <a:cubicBezTo>
                    <a:pt x="303" y="16"/>
                    <a:pt x="324" y="11"/>
                    <a:pt x="324" y="1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333965" name="Freeform 76"/>
            <p:cNvSpPr>
              <a:spLocks/>
            </p:cNvSpPr>
            <p:nvPr/>
          </p:nvSpPr>
          <p:spPr bwMode="auto">
            <a:xfrm>
              <a:off x="3312" y="849"/>
              <a:ext cx="276" cy="59"/>
            </a:xfrm>
            <a:custGeom>
              <a:avLst/>
              <a:gdLst>
                <a:gd name="T0" fmla="*/ 0 w 276"/>
                <a:gd name="T1" fmla="*/ 35 h 59"/>
                <a:gd name="T2" fmla="*/ 79 w 276"/>
                <a:gd name="T3" fmla="*/ 43 h 59"/>
                <a:gd name="T4" fmla="*/ 119 w 276"/>
                <a:gd name="T5" fmla="*/ 51 h 59"/>
                <a:gd name="T6" fmla="*/ 182 w 276"/>
                <a:gd name="T7" fmla="*/ 43 h 59"/>
                <a:gd name="T8" fmla="*/ 237 w 276"/>
                <a:gd name="T9" fmla="*/ 59 h 59"/>
                <a:gd name="T10" fmla="*/ 276 w 276"/>
                <a:gd name="T11" fmla="*/ 51 h 59"/>
                <a:gd name="T12" fmla="*/ 0 60000 65536"/>
                <a:gd name="T13" fmla="*/ 0 60000 65536"/>
                <a:gd name="T14" fmla="*/ 0 60000 65536"/>
                <a:gd name="T15" fmla="*/ 0 60000 65536"/>
                <a:gd name="T16" fmla="*/ 0 60000 65536"/>
                <a:gd name="T17" fmla="*/ 0 60000 65536"/>
                <a:gd name="T18" fmla="*/ 0 w 276"/>
                <a:gd name="T19" fmla="*/ 0 h 59"/>
                <a:gd name="T20" fmla="*/ 276 w 276"/>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276" h="59">
                  <a:moveTo>
                    <a:pt x="0" y="35"/>
                  </a:moveTo>
                  <a:cubicBezTo>
                    <a:pt x="58" y="54"/>
                    <a:pt x="32" y="55"/>
                    <a:pt x="79" y="43"/>
                  </a:cubicBezTo>
                  <a:cubicBezTo>
                    <a:pt x="143" y="0"/>
                    <a:pt x="66" y="40"/>
                    <a:pt x="119" y="51"/>
                  </a:cubicBezTo>
                  <a:cubicBezTo>
                    <a:pt x="140" y="55"/>
                    <a:pt x="161" y="46"/>
                    <a:pt x="182" y="43"/>
                  </a:cubicBezTo>
                  <a:cubicBezTo>
                    <a:pt x="200" y="48"/>
                    <a:pt x="218" y="59"/>
                    <a:pt x="237" y="59"/>
                  </a:cubicBezTo>
                  <a:cubicBezTo>
                    <a:pt x="250" y="59"/>
                    <a:pt x="276" y="51"/>
                    <a:pt x="276" y="5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grpSp>
      <p:sp>
        <p:nvSpPr>
          <p:cNvPr id="333829" name="Rectangle 37"/>
          <p:cNvSpPr>
            <a:spLocks noChangeArrowheads="1"/>
          </p:cNvSpPr>
          <p:nvPr/>
        </p:nvSpPr>
        <p:spPr bwMode="auto">
          <a:xfrm>
            <a:off x="6397625" y="1219200"/>
            <a:ext cx="1066800" cy="838200"/>
          </a:xfrm>
          <a:prstGeom prst="rect">
            <a:avLst/>
          </a:prstGeom>
          <a:solidFill>
            <a:srgbClr val="FFFF00"/>
          </a:solidFill>
          <a:ln w="9525">
            <a:noFill/>
            <a:miter lim="800000"/>
            <a:headEnd/>
            <a:tailEnd/>
          </a:ln>
        </p:spPr>
        <p:txBody>
          <a:bodyPr wrap="none" anchor="ctr"/>
          <a:lstStyle/>
          <a:p>
            <a:pPr fontAlgn="base">
              <a:spcBef>
                <a:spcPct val="0"/>
              </a:spcBef>
              <a:spcAft>
                <a:spcPct val="0"/>
              </a:spcAft>
            </a:pPr>
            <a:endParaRPr lang="en-IN" altLang="en-US" sz="2400">
              <a:solidFill>
                <a:prstClr val="black"/>
              </a:solidFill>
              <a:latin typeface="Times New Roman" pitchFamily="18" charset="0"/>
              <a:ea typeface="MS PGothic" pitchFamily="34" charset="-128"/>
              <a:cs typeface="Arial" pitchFamily="34" charset="0"/>
            </a:endParaRPr>
          </a:p>
        </p:txBody>
      </p:sp>
      <p:grpSp>
        <p:nvGrpSpPr>
          <p:cNvPr id="3" name="Group 19"/>
          <p:cNvGrpSpPr>
            <a:grpSpLocks/>
          </p:cNvGrpSpPr>
          <p:nvPr/>
        </p:nvGrpSpPr>
        <p:grpSpPr bwMode="auto">
          <a:xfrm rot="10561562">
            <a:off x="6778625" y="1295400"/>
            <a:ext cx="823913" cy="914400"/>
            <a:chOff x="3120" y="768"/>
            <a:chExt cx="519" cy="576"/>
          </a:xfrm>
        </p:grpSpPr>
        <p:grpSp>
          <p:nvGrpSpPr>
            <p:cNvPr id="4" name="Group 5"/>
            <p:cNvGrpSpPr>
              <a:grpSpLocks/>
            </p:cNvGrpSpPr>
            <p:nvPr/>
          </p:nvGrpSpPr>
          <p:grpSpPr bwMode="auto">
            <a:xfrm>
              <a:off x="3120" y="768"/>
              <a:ext cx="519" cy="144"/>
              <a:chOff x="3120" y="768"/>
              <a:chExt cx="519" cy="144"/>
            </a:xfrm>
          </p:grpSpPr>
          <p:sp>
            <p:nvSpPr>
              <p:cNvPr id="333960" name="Oval 2"/>
              <p:cNvSpPr>
                <a:spLocks noChangeArrowheads="1"/>
              </p:cNvSpPr>
              <p:nvPr/>
            </p:nvSpPr>
            <p:spPr bwMode="auto">
              <a:xfrm>
                <a:off x="3120" y="768"/>
                <a:ext cx="192" cy="144"/>
              </a:xfrm>
              <a:prstGeom prst="ellipse">
                <a:avLst/>
              </a:prstGeom>
              <a:solidFill>
                <a:schemeClr val="folHlink"/>
              </a:solidFill>
              <a:ln w="9525">
                <a:solidFill>
                  <a:schemeClr val="tx1"/>
                </a:solidFill>
                <a:round/>
                <a:headEnd/>
                <a:tailEnd/>
              </a:ln>
            </p:spPr>
            <p:txBody>
              <a:bodyPr wrap="none" anchor="ctr"/>
              <a:lstStyle/>
              <a:p>
                <a:pPr fontAlgn="base">
                  <a:spcBef>
                    <a:spcPct val="0"/>
                  </a:spcBef>
                  <a:spcAft>
                    <a:spcPct val="0"/>
                  </a:spcAft>
                </a:pPr>
                <a:endParaRPr lang="en-IN" altLang="en-US" sz="2400">
                  <a:solidFill>
                    <a:prstClr val="black"/>
                  </a:solidFill>
                  <a:latin typeface="Times New Roman" pitchFamily="18" charset="0"/>
                  <a:ea typeface="MS PGothic" pitchFamily="34" charset="-128"/>
                  <a:cs typeface="Arial" pitchFamily="34" charset="0"/>
                </a:endParaRPr>
              </a:p>
            </p:txBody>
          </p:sp>
          <p:sp>
            <p:nvSpPr>
              <p:cNvPr id="333961" name="Freeform 3"/>
              <p:cNvSpPr>
                <a:spLocks/>
              </p:cNvSpPr>
              <p:nvPr/>
            </p:nvSpPr>
            <p:spPr bwMode="auto">
              <a:xfrm>
                <a:off x="3315" y="810"/>
                <a:ext cx="324" cy="40"/>
              </a:xfrm>
              <a:custGeom>
                <a:avLst/>
                <a:gdLst>
                  <a:gd name="T0" fmla="*/ 0 w 324"/>
                  <a:gd name="T1" fmla="*/ 27 h 40"/>
                  <a:gd name="T2" fmla="*/ 72 w 324"/>
                  <a:gd name="T3" fmla="*/ 11 h 40"/>
                  <a:gd name="T4" fmla="*/ 135 w 324"/>
                  <a:gd name="T5" fmla="*/ 19 h 40"/>
                  <a:gd name="T6" fmla="*/ 182 w 324"/>
                  <a:gd name="T7" fmla="*/ 3 h 40"/>
                  <a:gd name="T8" fmla="*/ 206 w 324"/>
                  <a:gd name="T9" fmla="*/ 11 h 40"/>
                  <a:gd name="T10" fmla="*/ 222 w 324"/>
                  <a:gd name="T11" fmla="*/ 35 h 40"/>
                  <a:gd name="T12" fmla="*/ 293 w 324"/>
                  <a:gd name="T13" fmla="*/ 19 h 40"/>
                  <a:gd name="T14" fmla="*/ 324 w 324"/>
                  <a:gd name="T15" fmla="*/ 11 h 40"/>
                  <a:gd name="T16" fmla="*/ 0 60000 65536"/>
                  <a:gd name="T17" fmla="*/ 0 60000 65536"/>
                  <a:gd name="T18" fmla="*/ 0 60000 65536"/>
                  <a:gd name="T19" fmla="*/ 0 60000 65536"/>
                  <a:gd name="T20" fmla="*/ 0 60000 65536"/>
                  <a:gd name="T21" fmla="*/ 0 60000 65536"/>
                  <a:gd name="T22" fmla="*/ 0 60000 65536"/>
                  <a:gd name="T23" fmla="*/ 0 60000 65536"/>
                  <a:gd name="T24" fmla="*/ 0 w 324"/>
                  <a:gd name="T25" fmla="*/ 0 h 40"/>
                  <a:gd name="T26" fmla="*/ 324 w 324"/>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4" h="40">
                    <a:moveTo>
                      <a:pt x="0" y="27"/>
                    </a:moveTo>
                    <a:cubicBezTo>
                      <a:pt x="29" y="8"/>
                      <a:pt x="39" y="0"/>
                      <a:pt x="72" y="11"/>
                    </a:cubicBezTo>
                    <a:cubicBezTo>
                      <a:pt x="104" y="33"/>
                      <a:pt x="90" y="32"/>
                      <a:pt x="135" y="19"/>
                    </a:cubicBezTo>
                    <a:cubicBezTo>
                      <a:pt x="151" y="15"/>
                      <a:pt x="182" y="3"/>
                      <a:pt x="182" y="3"/>
                    </a:cubicBezTo>
                    <a:cubicBezTo>
                      <a:pt x="190" y="6"/>
                      <a:pt x="199" y="6"/>
                      <a:pt x="206" y="11"/>
                    </a:cubicBezTo>
                    <a:cubicBezTo>
                      <a:pt x="214" y="17"/>
                      <a:pt x="213" y="33"/>
                      <a:pt x="222" y="35"/>
                    </a:cubicBezTo>
                    <a:cubicBezTo>
                      <a:pt x="240" y="40"/>
                      <a:pt x="274" y="25"/>
                      <a:pt x="293" y="19"/>
                    </a:cubicBezTo>
                    <a:cubicBezTo>
                      <a:pt x="303" y="16"/>
                      <a:pt x="324" y="11"/>
                      <a:pt x="324" y="1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333962" name="Freeform 4"/>
              <p:cNvSpPr>
                <a:spLocks/>
              </p:cNvSpPr>
              <p:nvPr/>
            </p:nvSpPr>
            <p:spPr bwMode="auto">
              <a:xfrm>
                <a:off x="3312" y="849"/>
                <a:ext cx="276" cy="59"/>
              </a:xfrm>
              <a:custGeom>
                <a:avLst/>
                <a:gdLst>
                  <a:gd name="T0" fmla="*/ 0 w 276"/>
                  <a:gd name="T1" fmla="*/ 35 h 59"/>
                  <a:gd name="T2" fmla="*/ 79 w 276"/>
                  <a:gd name="T3" fmla="*/ 43 h 59"/>
                  <a:gd name="T4" fmla="*/ 119 w 276"/>
                  <a:gd name="T5" fmla="*/ 51 h 59"/>
                  <a:gd name="T6" fmla="*/ 182 w 276"/>
                  <a:gd name="T7" fmla="*/ 43 h 59"/>
                  <a:gd name="T8" fmla="*/ 237 w 276"/>
                  <a:gd name="T9" fmla="*/ 59 h 59"/>
                  <a:gd name="T10" fmla="*/ 276 w 276"/>
                  <a:gd name="T11" fmla="*/ 51 h 59"/>
                  <a:gd name="T12" fmla="*/ 0 60000 65536"/>
                  <a:gd name="T13" fmla="*/ 0 60000 65536"/>
                  <a:gd name="T14" fmla="*/ 0 60000 65536"/>
                  <a:gd name="T15" fmla="*/ 0 60000 65536"/>
                  <a:gd name="T16" fmla="*/ 0 60000 65536"/>
                  <a:gd name="T17" fmla="*/ 0 60000 65536"/>
                  <a:gd name="T18" fmla="*/ 0 w 276"/>
                  <a:gd name="T19" fmla="*/ 0 h 59"/>
                  <a:gd name="T20" fmla="*/ 276 w 276"/>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276" h="59">
                    <a:moveTo>
                      <a:pt x="0" y="35"/>
                    </a:moveTo>
                    <a:cubicBezTo>
                      <a:pt x="58" y="54"/>
                      <a:pt x="32" y="55"/>
                      <a:pt x="79" y="43"/>
                    </a:cubicBezTo>
                    <a:cubicBezTo>
                      <a:pt x="143" y="0"/>
                      <a:pt x="66" y="40"/>
                      <a:pt x="119" y="51"/>
                    </a:cubicBezTo>
                    <a:cubicBezTo>
                      <a:pt x="140" y="55"/>
                      <a:pt x="161" y="46"/>
                      <a:pt x="182" y="43"/>
                    </a:cubicBezTo>
                    <a:cubicBezTo>
                      <a:pt x="200" y="48"/>
                      <a:pt x="218" y="59"/>
                      <a:pt x="237" y="59"/>
                    </a:cubicBezTo>
                    <a:cubicBezTo>
                      <a:pt x="250" y="59"/>
                      <a:pt x="276" y="51"/>
                      <a:pt x="276" y="5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grpSp>
        <p:grpSp>
          <p:nvGrpSpPr>
            <p:cNvPr id="5" name="Group 6"/>
            <p:cNvGrpSpPr>
              <a:grpSpLocks/>
            </p:cNvGrpSpPr>
            <p:nvPr/>
          </p:nvGrpSpPr>
          <p:grpSpPr bwMode="auto">
            <a:xfrm>
              <a:off x="3120" y="912"/>
              <a:ext cx="519" cy="144"/>
              <a:chOff x="3120" y="768"/>
              <a:chExt cx="519" cy="144"/>
            </a:xfrm>
          </p:grpSpPr>
          <p:sp>
            <p:nvSpPr>
              <p:cNvPr id="333957" name="Oval 7"/>
              <p:cNvSpPr>
                <a:spLocks noChangeArrowheads="1"/>
              </p:cNvSpPr>
              <p:nvPr/>
            </p:nvSpPr>
            <p:spPr bwMode="auto">
              <a:xfrm>
                <a:off x="3120" y="768"/>
                <a:ext cx="192" cy="144"/>
              </a:xfrm>
              <a:prstGeom prst="ellipse">
                <a:avLst/>
              </a:prstGeom>
              <a:solidFill>
                <a:schemeClr val="folHlink"/>
              </a:solidFill>
              <a:ln w="9525">
                <a:solidFill>
                  <a:schemeClr val="tx1"/>
                </a:solidFill>
                <a:round/>
                <a:headEnd/>
                <a:tailEnd/>
              </a:ln>
            </p:spPr>
            <p:txBody>
              <a:bodyPr wrap="none" anchor="ctr"/>
              <a:lstStyle/>
              <a:p>
                <a:pPr fontAlgn="base">
                  <a:spcBef>
                    <a:spcPct val="0"/>
                  </a:spcBef>
                  <a:spcAft>
                    <a:spcPct val="0"/>
                  </a:spcAft>
                </a:pPr>
                <a:endParaRPr lang="en-IN" altLang="en-US" sz="2400">
                  <a:solidFill>
                    <a:prstClr val="black"/>
                  </a:solidFill>
                  <a:latin typeface="Times New Roman" pitchFamily="18" charset="0"/>
                  <a:ea typeface="MS PGothic" pitchFamily="34" charset="-128"/>
                  <a:cs typeface="Arial" pitchFamily="34" charset="0"/>
                </a:endParaRPr>
              </a:p>
            </p:txBody>
          </p:sp>
          <p:sp>
            <p:nvSpPr>
              <p:cNvPr id="333958" name="Freeform 8"/>
              <p:cNvSpPr>
                <a:spLocks/>
              </p:cNvSpPr>
              <p:nvPr/>
            </p:nvSpPr>
            <p:spPr bwMode="auto">
              <a:xfrm>
                <a:off x="3315" y="810"/>
                <a:ext cx="324" cy="40"/>
              </a:xfrm>
              <a:custGeom>
                <a:avLst/>
                <a:gdLst>
                  <a:gd name="T0" fmla="*/ 0 w 324"/>
                  <a:gd name="T1" fmla="*/ 27 h 40"/>
                  <a:gd name="T2" fmla="*/ 72 w 324"/>
                  <a:gd name="T3" fmla="*/ 11 h 40"/>
                  <a:gd name="T4" fmla="*/ 135 w 324"/>
                  <a:gd name="T5" fmla="*/ 19 h 40"/>
                  <a:gd name="T6" fmla="*/ 182 w 324"/>
                  <a:gd name="T7" fmla="*/ 3 h 40"/>
                  <a:gd name="T8" fmla="*/ 206 w 324"/>
                  <a:gd name="T9" fmla="*/ 11 h 40"/>
                  <a:gd name="T10" fmla="*/ 222 w 324"/>
                  <a:gd name="T11" fmla="*/ 35 h 40"/>
                  <a:gd name="T12" fmla="*/ 293 w 324"/>
                  <a:gd name="T13" fmla="*/ 19 h 40"/>
                  <a:gd name="T14" fmla="*/ 324 w 324"/>
                  <a:gd name="T15" fmla="*/ 11 h 40"/>
                  <a:gd name="T16" fmla="*/ 0 60000 65536"/>
                  <a:gd name="T17" fmla="*/ 0 60000 65536"/>
                  <a:gd name="T18" fmla="*/ 0 60000 65536"/>
                  <a:gd name="T19" fmla="*/ 0 60000 65536"/>
                  <a:gd name="T20" fmla="*/ 0 60000 65536"/>
                  <a:gd name="T21" fmla="*/ 0 60000 65536"/>
                  <a:gd name="T22" fmla="*/ 0 60000 65536"/>
                  <a:gd name="T23" fmla="*/ 0 60000 65536"/>
                  <a:gd name="T24" fmla="*/ 0 w 324"/>
                  <a:gd name="T25" fmla="*/ 0 h 40"/>
                  <a:gd name="T26" fmla="*/ 324 w 324"/>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4" h="40">
                    <a:moveTo>
                      <a:pt x="0" y="27"/>
                    </a:moveTo>
                    <a:cubicBezTo>
                      <a:pt x="29" y="8"/>
                      <a:pt x="39" y="0"/>
                      <a:pt x="72" y="11"/>
                    </a:cubicBezTo>
                    <a:cubicBezTo>
                      <a:pt x="104" y="33"/>
                      <a:pt x="90" y="32"/>
                      <a:pt x="135" y="19"/>
                    </a:cubicBezTo>
                    <a:cubicBezTo>
                      <a:pt x="151" y="15"/>
                      <a:pt x="182" y="3"/>
                      <a:pt x="182" y="3"/>
                    </a:cubicBezTo>
                    <a:cubicBezTo>
                      <a:pt x="190" y="6"/>
                      <a:pt x="199" y="6"/>
                      <a:pt x="206" y="11"/>
                    </a:cubicBezTo>
                    <a:cubicBezTo>
                      <a:pt x="214" y="17"/>
                      <a:pt x="213" y="33"/>
                      <a:pt x="222" y="35"/>
                    </a:cubicBezTo>
                    <a:cubicBezTo>
                      <a:pt x="240" y="40"/>
                      <a:pt x="274" y="25"/>
                      <a:pt x="293" y="19"/>
                    </a:cubicBezTo>
                    <a:cubicBezTo>
                      <a:pt x="303" y="16"/>
                      <a:pt x="324" y="11"/>
                      <a:pt x="324" y="1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333959" name="Freeform 9"/>
              <p:cNvSpPr>
                <a:spLocks/>
              </p:cNvSpPr>
              <p:nvPr/>
            </p:nvSpPr>
            <p:spPr bwMode="auto">
              <a:xfrm>
                <a:off x="3312" y="849"/>
                <a:ext cx="276" cy="59"/>
              </a:xfrm>
              <a:custGeom>
                <a:avLst/>
                <a:gdLst>
                  <a:gd name="T0" fmla="*/ 0 w 276"/>
                  <a:gd name="T1" fmla="*/ 35 h 59"/>
                  <a:gd name="T2" fmla="*/ 79 w 276"/>
                  <a:gd name="T3" fmla="*/ 43 h 59"/>
                  <a:gd name="T4" fmla="*/ 119 w 276"/>
                  <a:gd name="T5" fmla="*/ 51 h 59"/>
                  <a:gd name="T6" fmla="*/ 182 w 276"/>
                  <a:gd name="T7" fmla="*/ 43 h 59"/>
                  <a:gd name="T8" fmla="*/ 237 w 276"/>
                  <a:gd name="T9" fmla="*/ 59 h 59"/>
                  <a:gd name="T10" fmla="*/ 276 w 276"/>
                  <a:gd name="T11" fmla="*/ 51 h 59"/>
                  <a:gd name="T12" fmla="*/ 0 60000 65536"/>
                  <a:gd name="T13" fmla="*/ 0 60000 65536"/>
                  <a:gd name="T14" fmla="*/ 0 60000 65536"/>
                  <a:gd name="T15" fmla="*/ 0 60000 65536"/>
                  <a:gd name="T16" fmla="*/ 0 60000 65536"/>
                  <a:gd name="T17" fmla="*/ 0 60000 65536"/>
                  <a:gd name="T18" fmla="*/ 0 w 276"/>
                  <a:gd name="T19" fmla="*/ 0 h 59"/>
                  <a:gd name="T20" fmla="*/ 276 w 276"/>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276" h="59">
                    <a:moveTo>
                      <a:pt x="0" y="35"/>
                    </a:moveTo>
                    <a:cubicBezTo>
                      <a:pt x="58" y="54"/>
                      <a:pt x="32" y="55"/>
                      <a:pt x="79" y="43"/>
                    </a:cubicBezTo>
                    <a:cubicBezTo>
                      <a:pt x="143" y="0"/>
                      <a:pt x="66" y="40"/>
                      <a:pt x="119" y="51"/>
                    </a:cubicBezTo>
                    <a:cubicBezTo>
                      <a:pt x="140" y="55"/>
                      <a:pt x="161" y="46"/>
                      <a:pt x="182" y="43"/>
                    </a:cubicBezTo>
                    <a:cubicBezTo>
                      <a:pt x="200" y="48"/>
                      <a:pt x="218" y="59"/>
                      <a:pt x="237" y="59"/>
                    </a:cubicBezTo>
                    <a:cubicBezTo>
                      <a:pt x="250" y="59"/>
                      <a:pt x="276" y="51"/>
                      <a:pt x="276" y="5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grpSp>
        <p:grpSp>
          <p:nvGrpSpPr>
            <p:cNvPr id="6" name="Group 10"/>
            <p:cNvGrpSpPr>
              <a:grpSpLocks/>
            </p:cNvGrpSpPr>
            <p:nvPr/>
          </p:nvGrpSpPr>
          <p:grpSpPr bwMode="auto">
            <a:xfrm>
              <a:off x="3120" y="1056"/>
              <a:ext cx="519" cy="144"/>
              <a:chOff x="3120" y="768"/>
              <a:chExt cx="519" cy="144"/>
            </a:xfrm>
          </p:grpSpPr>
          <p:sp>
            <p:nvSpPr>
              <p:cNvPr id="333954" name="Oval 11"/>
              <p:cNvSpPr>
                <a:spLocks noChangeArrowheads="1"/>
              </p:cNvSpPr>
              <p:nvPr/>
            </p:nvSpPr>
            <p:spPr bwMode="auto">
              <a:xfrm>
                <a:off x="3120" y="768"/>
                <a:ext cx="192" cy="144"/>
              </a:xfrm>
              <a:prstGeom prst="ellipse">
                <a:avLst/>
              </a:prstGeom>
              <a:solidFill>
                <a:schemeClr val="folHlink"/>
              </a:solidFill>
              <a:ln w="9525">
                <a:solidFill>
                  <a:schemeClr val="tx1"/>
                </a:solidFill>
                <a:round/>
                <a:headEnd/>
                <a:tailEnd/>
              </a:ln>
            </p:spPr>
            <p:txBody>
              <a:bodyPr wrap="none" anchor="ctr"/>
              <a:lstStyle/>
              <a:p>
                <a:pPr fontAlgn="base">
                  <a:spcBef>
                    <a:spcPct val="0"/>
                  </a:spcBef>
                  <a:spcAft>
                    <a:spcPct val="0"/>
                  </a:spcAft>
                </a:pPr>
                <a:endParaRPr lang="en-IN" altLang="en-US" sz="2400">
                  <a:solidFill>
                    <a:prstClr val="black"/>
                  </a:solidFill>
                  <a:latin typeface="Times New Roman" pitchFamily="18" charset="0"/>
                  <a:ea typeface="MS PGothic" pitchFamily="34" charset="-128"/>
                  <a:cs typeface="Arial" pitchFamily="34" charset="0"/>
                </a:endParaRPr>
              </a:p>
            </p:txBody>
          </p:sp>
          <p:sp>
            <p:nvSpPr>
              <p:cNvPr id="333955" name="Freeform 12"/>
              <p:cNvSpPr>
                <a:spLocks/>
              </p:cNvSpPr>
              <p:nvPr/>
            </p:nvSpPr>
            <p:spPr bwMode="auto">
              <a:xfrm>
                <a:off x="3315" y="810"/>
                <a:ext cx="324" cy="40"/>
              </a:xfrm>
              <a:custGeom>
                <a:avLst/>
                <a:gdLst>
                  <a:gd name="T0" fmla="*/ 0 w 324"/>
                  <a:gd name="T1" fmla="*/ 27 h 40"/>
                  <a:gd name="T2" fmla="*/ 72 w 324"/>
                  <a:gd name="T3" fmla="*/ 11 h 40"/>
                  <a:gd name="T4" fmla="*/ 135 w 324"/>
                  <a:gd name="T5" fmla="*/ 19 h 40"/>
                  <a:gd name="T6" fmla="*/ 182 w 324"/>
                  <a:gd name="T7" fmla="*/ 3 h 40"/>
                  <a:gd name="T8" fmla="*/ 206 w 324"/>
                  <a:gd name="T9" fmla="*/ 11 h 40"/>
                  <a:gd name="T10" fmla="*/ 222 w 324"/>
                  <a:gd name="T11" fmla="*/ 35 h 40"/>
                  <a:gd name="T12" fmla="*/ 293 w 324"/>
                  <a:gd name="T13" fmla="*/ 19 h 40"/>
                  <a:gd name="T14" fmla="*/ 324 w 324"/>
                  <a:gd name="T15" fmla="*/ 11 h 40"/>
                  <a:gd name="T16" fmla="*/ 0 60000 65536"/>
                  <a:gd name="T17" fmla="*/ 0 60000 65536"/>
                  <a:gd name="T18" fmla="*/ 0 60000 65536"/>
                  <a:gd name="T19" fmla="*/ 0 60000 65536"/>
                  <a:gd name="T20" fmla="*/ 0 60000 65536"/>
                  <a:gd name="T21" fmla="*/ 0 60000 65536"/>
                  <a:gd name="T22" fmla="*/ 0 60000 65536"/>
                  <a:gd name="T23" fmla="*/ 0 60000 65536"/>
                  <a:gd name="T24" fmla="*/ 0 w 324"/>
                  <a:gd name="T25" fmla="*/ 0 h 40"/>
                  <a:gd name="T26" fmla="*/ 324 w 324"/>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4" h="40">
                    <a:moveTo>
                      <a:pt x="0" y="27"/>
                    </a:moveTo>
                    <a:cubicBezTo>
                      <a:pt x="29" y="8"/>
                      <a:pt x="39" y="0"/>
                      <a:pt x="72" y="11"/>
                    </a:cubicBezTo>
                    <a:cubicBezTo>
                      <a:pt x="104" y="33"/>
                      <a:pt x="90" y="32"/>
                      <a:pt x="135" y="19"/>
                    </a:cubicBezTo>
                    <a:cubicBezTo>
                      <a:pt x="151" y="15"/>
                      <a:pt x="182" y="3"/>
                      <a:pt x="182" y="3"/>
                    </a:cubicBezTo>
                    <a:cubicBezTo>
                      <a:pt x="190" y="6"/>
                      <a:pt x="199" y="6"/>
                      <a:pt x="206" y="11"/>
                    </a:cubicBezTo>
                    <a:cubicBezTo>
                      <a:pt x="214" y="17"/>
                      <a:pt x="213" y="33"/>
                      <a:pt x="222" y="35"/>
                    </a:cubicBezTo>
                    <a:cubicBezTo>
                      <a:pt x="240" y="40"/>
                      <a:pt x="274" y="25"/>
                      <a:pt x="293" y="19"/>
                    </a:cubicBezTo>
                    <a:cubicBezTo>
                      <a:pt x="303" y="16"/>
                      <a:pt x="324" y="11"/>
                      <a:pt x="324" y="1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333956" name="Freeform 13"/>
              <p:cNvSpPr>
                <a:spLocks/>
              </p:cNvSpPr>
              <p:nvPr/>
            </p:nvSpPr>
            <p:spPr bwMode="auto">
              <a:xfrm>
                <a:off x="3312" y="849"/>
                <a:ext cx="276" cy="59"/>
              </a:xfrm>
              <a:custGeom>
                <a:avLst/>
                <a:gdLst>
                  <a:gd name="T0" fmla="*/ 0 w 276"/>
                  <a:gd name="T1" fmla="*/ 35 h 59"/>
                  <a:gd name="T2" fmla="*/ 79 w 276"/>
                  <a:gd name="T3" fmla="*/ 43 h 59"/>
                  <a:gd name="T4" fmla="*/ 119 w 276"/>
                  <a:gd name="T5" fmla="*/ 51 h 59"/>
                  <a:gd name="T6" fmla="*/ 182 w 276"/>
                  <a:gd name="T7" fmla="*/ 43 h 59"/>
                  <a:gd name="T8" fmla="*/ 237 w 276"/>
                  <a:gd name="T9" fmla="*/ 59 h 59"/>
                  <a:gd name="T10" fmla="*/ 276 w 276"/>
                  <a:gd name="T11" fmla="*/ 51 h 59"/>
                  <a:gd name="T12" fmla="*/ 0 60000 65536"/>
                  <a:gd name="T13" fmla="*/ 0 60000 65536"/>
                  <a:gd name="T14" fmla="*/ 0 60000 65536"/>
                  <a:gd name="T15" fmla="*/ 0 60000 65536"/>
                  <a:gd name="T16" fmla="*/ 0 60000 65536"/>
                  <a:gd name="T17" fmla="*/ 0 60000 65536"/>
                  <a:gd name="T18" fmla="*/ 0 w 276"/>
                  <a:gd name="T19" fmla="*/ 0 h 59"/>
                  <a:gd name="T20" fmla="*/ 276 w 276"/>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276" h="59">
                    <a:moveTo>
                      <a:pt x="0" y="35"/>
                    </a:moveTo>
                    <a:cubicBezTo>
                      <a:pt x="58" y="54"/>
                      <a:pt x="32" y="55"/>
                      <a:pt x="79" y="43"/>
                    </a:cubicBezTo>
                    <a:cubicBezTo>
                      <a:pt x="143" y="0"/>
                      <a:pt x="66" y="40"/>
                      <a:pt x="119" y="51"/>
                    </a:cubicBezTo>
                    <a:cubicBezTo>
                      <a:pt x="140" y="55"/>
                      <a:pt x="161" y="46"/>
                      <a:pt x="182" y="43"/>
                    </a:cubicBezTo>
                    <a:cubicBezTo>
                      <a:pt x="200" y="48"/>
                      <a:pt x="218" y="59"/>
                      <a:pt x="237" y="59"/>
                    </a:cubicBezTo>
                    <a:cubicBezTo>
                      <a:pt x="250" y="59"/>
                      <a:pt x="276" y="51"/>
                      <a:pt x="276" y="5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grpSp>
        <p:grpSp>
          <p:nvGrpSpPr>
            <p:cNvPr id="7" name="Group 14"/>
            <p:cNvGrpSpPr>
              <a:grpSpLocks/>
            </p:cNvGrpSpPr>
            <p:nvPr/>
          </p:nvGrpSpPr>
          <p:grpSpPr bwMode="auto">
            <a:xfrm>
              <a:off x="3120" y="1200"/>
              <a:ext cx="519" cy="144"/>
              <a:chOff x="3120" y="768"/>
              <a:chExt cx="519" cy="144"/>
            </a:xfrm>
          </p:grpSpPr>
          <p:sp>
            <p:nvSpPr>
              <p:cNvPr id="333951" name="Oval 15"/>
              <p:cNvSpPr>
                <a:spLocks noChangeArrowheads="1"/>
              </p:cNvSpPr>
              <p:nvPr/>
            </p:nvSpPr>
            <p:spPr bwMode="auto">
              <a:xfrm>
                <a:off x="3120" y="768"/>
                <a:ext cx="192" cy="144"/>
              </a:xfrm>
              <a:prstGeom prst="ellipse">
                <a:avLst/>
              </a:prstGeom>
              <a:solidFill>
                <a:schemeClr val="folHlink"/>
              </a:solidFill>
              <a:ln w="9525">
                <a:solidFill>
                  <a:schemeClr val="tx1"/>
                </a:solidFill>
                <a:round/>
                <a:headEnd/>
                <a:tailEnd/>
              </a:ln>
            </p:spPr>
            <p:txBody>
              <a:bodyPr wrap="none" anchor="ctr"/>
              <a:lstStyle/>
              <a:p>
                <a:pPr fontAlgn="base">
                  <a:spcBef>
                    <a:spcPct val="0"/>
                  </a:spcBef>
                  <a:spcAft>
                    <a:spcPct val="0"/>
                  </a:spcAft>
                </a:pPr>
                <a:endParaRPr lang="en-IN" altLang="en-US" sz="2400">
                  <a:solidFill>
                    <a:prstClr val="black"/>
                  </a:solidFill>
                  <a:latin typeface="Times New Roman" pitchFamily="18" charset="0"/>
                  <a:ea typeface="MS PGothic" pitchFamily="34" charset="-128"/>
                  <a:cs typeface="Arial" pitchFamily="34" charset="0"/>
                </a:endParaRPr>
              </a:p>
            </p:txBody>
          </p:sp>
          <p:sp>
            <p:nvSpPr>
              <p:cNvPr id="333952" name="Freeform 16"/>
              <p:cNvSpPr>
                <a:spLocks/>
              </p:cNvSpPr>
              <p:nvPr/>
            </p:nvSpPr>
            <p:spPr bwMode="auto">
              <a:xfrm>
                <a:off x="3315" y="810"/>
                <a:ext cx="324" cy="40"/>
              </a:xfrm>
              <a:custGeom>
                <a:avLst/>
                <a:gdLst>
                  <a:gd name="T0" fmla="*/ 0 w 324"/>
                  <a:gd name="T1" fmla="*/ 27 h 40"/>
                  <a:gd name="T2" fmla="*/ 72 w 324"/>
                  <a:gd name="T3" fmla="*/ 11 h 40"/>
                  <a:gd name="T4" fmla="*/ 135 w 324"/>
                  <a:gd name="T5" fmla="*/ 19 h 40"/>
                  <a:gd name="T6" fmla="*/ 182 w 324"/>
                  <a:gd name="T7" fmla="*/ 3 h 40"/>
                  <a:gd name="T8" fmla="*/ 206 w 324"/>
                  <a:gd name="T9" fmla="*/ 11 h 40"/>
                  <a:gd name="T10" fmla="*/ 222 w 324"/>
                  <a:gd name="T11" fmla="*/ 35 h 40"/>
                  <a:gd name="T12" fmla="*/ 293 w 324"/>
                  <a:gd name="T13" fmla="*/ 19 h 40"/>
                  <a:gd name="T14" fmla="*/ 324 w 324"/>
                  <a:gd name="T15" fmla="*/ 11 h 40"/>
                  <a:gd name="T16" fmla="*/ 0 60000 65536"/>
                  <a:gd name="T17" fmla="*/ 0 60000 65536"/>
                  <a:gd name="T18" fmla="*/ 0 60000 65536"/>
                  <a:gd name="T19" fmla="*/ 0 60000 65536"/>
                  <a:gd name="T20" fmla="*/ 0 60000 65536"/>
                  <a:gd name="T21" fmla="*/ 0 60000 65536"/>
                  <a:gd name="T22" fmla="*/ 0 60000 65536"/>
                  <a:gd name="T23" fmla="*/ 0 60000 65536"/>
                  <a:gd name="T24" fmla="*/ 0 w 324"/>
                  <a:gd name="T25" fmla="*/ 0 h 40"/>
                  <a:gd name="T26" fmla="*/ 324 w 324"/>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4" h="40">
                    <a:moveTo>
                      <a:pt x="0" y="27"/>
                    </a:moveTo>
                    <a:cubicBezTo>
                      <a:pt x="29" y="8"/>
                      <a:pt x="39" y="0"/>
                      <a:pt x="72" y="11"/>
                    </a:cubicBezTo>
                    <a:cubicBezTo>
                      <a:pt x="104" y="33"/>
                      <a:pt x="90" y="32"/>
                      <a:pt x="135" y="19"/>
                    </a:cubicBezTo>
                    <a:cubicBezTo>
                      <a:pt x="151" y="15"/>
                      <a:pt x="182" y="3"/>
                      <a:pt x="182" y="3"/>
                    </a:cubicBezTo>
                    <a:cubicBezTo>
                      <a:pt x="190" y="6"/>
                      <a:pt x="199" y="6"/>
                      <a:pt x="206" y="11"/>
                    </a:cubicBezTo>
                    <a:cubicBezTo>
                      <a:pt x="214" y="17"/>
                      <a:pt x="213" y="33"/>
                      <a:pt x="222" y="35"/>
                    </a:cubicBezTo>
                    <a:cubicBezTo>
                      <a:pt x="240" y="40"/>
                      <a:pt x="274" y="25"/>
                      <a:pt x="293" y="19"/>
                    </a:cubicBezTo>
                    <a:cubicBezTo>
                      <a:pt x="303" y="16"/>
                      <a:pt x="324" y="11"/>
                      <a:pt x="324" y="1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333953" name="Freeform 17"/>
              <p:cNvSpPr>
                <a:spLocks/>
              </p:cNvSpPr>
              <p:nvPr/>
            </p:nvSpPr>
            <p:spPr bwMode="auto">
              <a:xfrm>
                <a:off x="3312" y="849"/>
                <a:ext cx="276" cy="59"/>
              </a:xfrm>
              <a:custGeom>
                <a:avLst/>
                <a:gdLst>
                  <a:gd name="T0" fmla="*/ 0 w 276"/>
                  <a:gd name="T1" fmla="*/ 35 h 59"/>
                  <a:gd name="T2" fmla="*/ 79 w 276"/>
                  <a:gd name="T3" fmla="*/ 43 h 59"/>
                  <a:gd name="T4" fmla="*/ 119 w 276"/>
                  <a:gd name="T5" fmla="*/ 51 h 59"/>
                  <a:gd name="T6" fmla="*/ 182 w 276"/>
                  <a:gd name="T7" fmla="*/ 43 h 59"/>
                  <a:gd name="T8" fmla="*/ 237 w 276"/>
                  <a:gd name="T9" fmla="*/ 59 h 59"/>
                  <a:gd name="T10" fmla="*/ 276 w 276"/>
                  <a:gd name="T11" fmla="*/ 51 h 59"/>
                  <a:gd name="T12" fmla="*/ 0 60000 65536"/>
                  <a:gd name="T13" fmla="*/ 0 60000 65536"/>
                  <a:gd name="T14" fmla="*/ 0 60000 65536"/>
                  <a:gd name="T15" fmla="*/ 0 60000 65536"/>
                  <a:gd name="T16" fmla="*/ 0 60000 65536"/>
                  <a:gd name="T17" fmla="*/ 0 60000 65536"/>
                  <a:gd name="T18" fmla="*/ 0 w 276"/>
                  <a:gd name="T19" fmla="*/ 0 h 59"/>
                  <a:gd name="T20" fmla="*/ 276 w 276"/>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276" h="59">
                    <a:moveTo>
                      <a:pt x="0" y="35"/>
                    </a:moveTo>
                    <a:cubicBezTo>
                      <a:pt x="58" y="54"/>
                      <a:pt x="32" y="55"/>
                      <a:pt x="79" y="43"/>
                    </a:cubicBezTo>
                    <a:cubicBezTo>
                      <a:pt x="143" y="0"/>
                      <a:pt x="66" y="40"/>
                      <a:pt x="119" y="51"/>
                    </a:cubicBezTo>
                    <a:cubicBezTo>
                      <a:pt x="140" y="55"/>
                      <a:pt x="161" y="46"/>
                      <a:pt x="182" y="43"/>
                    </a:cubicBezTo>
                    <a:cubicBezTo>
                      <a:pt x="200" y="48"/>
                      <a:pt x="218" y="59"/>
                      <a:pt x="237" y="59"/>
                    </a:cubicBezTo>
                    <a:cubicBezTo>
                      <a:pt x="250" y="59"/>
                      <a:pt x="276" y="51"/>
                      <a:pt x="276" y="5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grpSp>
      </p:grpSp>
      <p:grpSp>
        <p:nvGrpSpPr>
          <p:cNvPr id="8" name="Group 21"/>
          <p:cNvGrpSpPr>
            <a:grpSpLocks/>
          </p:cNvGrpSpPr>
          <p:nvPr/>
        </p:nvGrpSpPr>
        <p:grpSpPr bwMode="auto">
          <a:xfrm>
            <a:off x="6092825" y="1219200"/>
            <a:ext cx="823913" cy="228600"/>
            <a:chOff x="3120" y="768"/>
            <a:chExt cx="519" cy="144"/>
          </a:xfrm>
        </p:grpSpPr>
        <p:sp>
          <p:nvSpPr>
            <p:cNvPr id="333944" name="Oval 22"/>
            <p:cNvSpPr>
              <a:spLocks noChangeArrowheads="1"/>
            </p:cNvSpPr>
            <p:nvPr/>
          </p:nvSpPr>
          <p:spPr bwMode="auto">
            <a:xfrm>
              <a:off x="3120" y="768"/>
              <a:ext cx="192" cy="144"/>
            </a:xfrm>
            <a:prstGeom prst="ellipse">
              <a:avLst/>
            </a:prstGeom>
            <a:solidFill>
              <a:schemeClr val="folHlink"/>
            </a:solidFill>
            <a:ln w="9525">
              <a:solidFill>
                <a:schemeClr val="tx1"/>
              </a:solidFill>
              <a:round/>
              <a:headEnd/>
              <a:tailEnd/>
            </a:ln>
          </p:spPr>
          <p:txBody>
            <a:bodyPr wrap="none" anchor="ctr"/>
            <a:lstStyle/>
            <a:p>
              <a:pPr fontAlgn="base">
                <a:spcBef>
                  <a:spcPct val="0"/>
                </a:spcBef>
                <a:spcAft>
                  <a:spcPct val="0"/>
                </a:spcAft>
              </a:pPr>
              <a:endParaRPr lang="en-IN" altLang="en-US" sz="2400">
                <a:solidFill>
                  <a:prstClr val="black"/>
                </a:solidFill>
                <a:latin typeface="Times New Roman" pitchFamily="18" charset="0"/>
                <a:ea typeface="MS PGothic" pitchFamily="34" charset="-128"/>
                <a:cs typeface="Arial" pitchFamily="34" charset="0"/>
              </a:endParaRPr>
            </a:p>
          </p:txBody>
        </p:sp>
        <p:sp>
          <p:nvSpPr>
            <p:cNvPr id="333945" name="Freeform 23"/>
            <p:cNvSpPr>
              <a:spLocks/>
            </p:cNvSpPr>
            <p:nvPr/>
          </p:nvSpPr>
          <p:spPr bwMode="auto">
            <a:xfrm>
              <a:off x="3315" y="810"/>
              <a:ext cx="324" cy="40"/>
            </a:xfrm>
            <a:custGeom>
              <a:avLst/>
              <a:gdLst>
                <a:gd name="T0" fmla="*/ 0 w 324"/>
                <a:gd name="T1" fmla="*/ 27 h 40"/>
                <a:gd name="T2" fmla="*/ 72 w 324"/>
                <a:gd name="T3" fmla="*/ 11 h 40"/>
                <a:gd name="T4" fmla="*/ 135 w 324"/>
                <a:gd name="T5" fmla="*/ 19 h 40"/>
                <a:gd name="T6" fmla="*/ 182 w 324"/>
                <a:gd name="T7" fmla="*/ 3 h 40"/>
                <a:gd name="T8" fmla="*/ 206 w 324"/>
                <a:gd name="T9" fmla="*/ 11 h 40"/>
                <a:gd name="T10" fmla="*/ 222 w 324"/>
                <a:gd name="T11" fmla="*/ 35 h 40"/>
                <a:gd name="T12" fmla="*/ 293 w 324"/>
                <a:gd name="T13" fmla="*/ 19 h 40"/>
                <a:gd name="T14" fmla="*/ 324 w 324"/>
                <a:gd name="T15" fmla="*/ 11 h 40"/>
                <a:gd name="T16" fmla="*/ 0 60000 65536"/>
                <a:gd name="T17" fmla="*/ 0 60000 65536"/>
                <a:gd name="T18" fmla="*/ 0 60000 65536"/>
                <a:gd name="T19" fmla="*/ 0 60000 65536"/>
                <a:gd name="T20" fmla="*/ 0 60000 65536"/>
                <a:gd name="T21" fmla="*/ 0 60000 65536"/>
                <a:gd name="T22" fmla="*/ 0 60000 65536"/>
                <a:gd name="T23" fmla="*/ 0 60000 65536"/>
                <a:gd name="T24" fmla="*/ 0 w 324"/>
                <a:gd name="T25" fmla="*/ 0 h 40"/>
                <a:gd name="T26" fmla="*/ 324 w 324"/>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4" h="40">
                  <a:moveTo>
                    <a:pt x="0" y="27"/>
                  </a:moveTo>
                  <a:cubicBezTo>
                    <a:pt x="29" y="8"/>
                    <a:pt x="39" y="0"/>
                    <a:pt x="72" y="11"/>
                  </a:cubicBezTo>
                  <a:cubicBezTo>
                    <a:pt x="104" y="33"/>
                    <a:pt x="90" y="32"/>
                    <a:pt x="135" y="19"/>
                  </a:cubicBezTo>
                  <a:cubicBezTo>
                    <a:pt x="151" y="15"/>
                    <a:pt x="182" y="3"/>
                    <a:pt x="182" y="3"/>
                  </a:cubicBezTo>
                  <a:cubicBezTo>
                    <a:pt x="190" y="6"/>
                    <a:pt x="199" y="6"/>
                    <a:pt x="206" y="11"/>
                  </a:cubicBezTo>
                  <a:cubicBezTo>
                    <a:pt x="214" y="17"/>
                    <a:pt x="213" y="33"/>
                    <a:pt x="222" y="35"/>
                  </a:cubicBezTo>
                  <a:cubicBezTo>
                    <a:pt x="240" y="40"/>
                    <a:pt x="274" y="25"/>
                    <a:pt x="293" y="19"/>
                  </a:cubicBezTo>
                  <a:cubicBezTo>
                    <a:pt x="303" y="16"/>
                    <a:pt x="324" y="11"/>
                    <a:pt x="324" y="1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333946" name="Freeform 24"/>
            <p:cNvSpPr>
              <a:spLocks/>
            </p:cNvSpPr>
            <p:nvPr/>
          </p:nvSpPr>
          <p:spPr bwMode="auto">
            <a:xfrm>
              <a:off x="3312" y="849"/>
              <a:ext cx="276" cy="59"/>
            </a:xfrm>
            <a:custGeom>
              <a:avLst/>
              <a:gdLst>
                <a:gd name="T0" fmla="*/ 0 w 276"/>
                <a:gd name="T1" fmla="*/ 35 h 59"/>
                <a:gd name="T2" fmla="*/ 79 w 276"/>
                <a:gd name="T3" fmla="*/ 43 h 59"/>
                <a:gd name="T4" fmla="*/ 119 w 276"/>
                <a:gd name="T5" fmla="*/ 51 h 59"/>
                <a:gd name="T6" fmla="*/ 182 w 276"/>
                <a:gd name="T7" fmla="*/ 43 h 59"/>
                <a:gd name="T8" fmla="*/ 237 w 276"/>
                <a:gd name="T9" fmla="*/ 59 h 59"/>
                <a:gd name="T10" fmla="*/ 276 w 276"/>
                <a:gd name="T11" fmla="*/ 51 h 59"/>
                <a:gd name="T12" fmla="*/ 0 60000 65536"/>
                <a:gd name="T13" fmla="*/ 0 60000 65536"/>
                <a:gd name="T14" fmla="*/ 0 60000 65536"/>
                <a:gd name="T15" fmla="*/ 0 60000 65536"/>
                <a:gd name="T16" fmla="*/ 0 60000 65536"/>
                <a:gd name="T17" fmla="*/ 0 60000 65536"/>
                <a:gd name="T18" fmla="*/ 0 w 276"/>
                <a:gd name="T19" fmla="*/ 0 h 59"/>
                <a:gd name="T20" fmla="*/ 276 w 276"/>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276" h="59">
                  <a:moveTo>
                    <a:pt x="0" y="35"/>
                  </a:moveTo>
                  <a:cubicBezTo>
                    <a:pt x="58" y="54"/>
                    <a:pt x="32" y="55"/>
                    <a:pt x="79" y="43"/>
                  </a:cubicBezTo>
                  <a:cubicBezTo>
                    <a:pt x="143" y="0"/>
                    <a:pt x="66" y="40"/>
                    <a:pt x="119" y="51"/>
                  </a:cubicBezTo>
                  <a:cubicBezTo>
                    <a:pt x="140" y="55"/>
                    <a:pt x="161" y="46"/>
                    <a:pt x="182" y="43"/>
                  </a:cubicBezTo>
                  <a:cubicBezTo>
                    <a:pt x="200" y="48"/>
                    <a:pt x="218" y="59"/>
                    <a:pt x="237" y="59"/>
                  </a:cubicBezTo>
                  <a:cubicBezTo>
                    <a:pt x="250" y="59"/>
                    <a:pt x="276" y="51"/>
                    <a:pt x="276" y="5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grpSp>
      <p:grpSp>
        <p:nvGrpSpPr>
          <p:cNvPr id="9" name="Group 25"/>
          <p:cNvGrpSpPr>
            <a:grpSpLocks/>
          </p:cNvGrpSpPr>
          <p:nvPr/>
        </p:nvGrpSpPr>
        <p:grpSpPr bwMode="auto">
          <a:xfrm>
            <a:off x="6092825" y="1447800"/>
            <a:ext cx="823913" cy="228600"/>
            <a:chOff x="3120" y="768"/>
            <a:chExt cx="519" cy="144"/>
          </a:xfrm>
        </p:grpSpPr>
        <p:sp>
          <p:nvSpPr>
            <p:cNvPr id="333941" name="Oval 26"/>
            <p:cNvSpPr>
              <a:spLocks noChangeArrowheads="1"/>
            </p:cNvSpPr>
            <p:nvPr/>
          </p:nvSpPr>
          <p:spPr bwMode="auto">
            <a:xfrm>
              <a:off x="3120" y="768"/>
              <a:ext cx="192" cy="144"/>
            </a:xfrm>
            <a:prstGeom prst="ellipse">
              <a:avLst/>
            </a:prstGeom>
            <a:solidFill>
              <a:schemeClr val="folHlink"/>
            </a:solidFill>
            <a:ln w="9525">
              <a:solidFill>
                <a:schemeClr val="tx1"/>
              </a:solidFill>
              <a:round/>
              <a:headEnd/>
              <a:tailEnd/>
            </a:ln>
          </p:spPr>
          <p:txBody>
            <a:bodyPr wrap="none" anchor="ctr"/>
            <a:lstStyle/>
            <a:p>
              <a:pPr fontAlgn="base">
                <a:spcBef>
                  <a:spcPct val="0"/>
                </a:spcBef>
                <a:spcAft>
                  <a:spcPct val="0"/>
                </a:spcAft>
              </a:pPr>
              <a:endParaRPr lang="en-IN" altLang="en-US" sz="2400">
                <a:solidFill>
                  <a:prstClr val="black"/>
                </a:solidFill>
                <a:latin typeface="Times New Roman" pitchFamily="18" charset="0"/>
                <a:ea typeface="MS PGothic" pitchFamily="34" charset="-128"/>
                <a:cs typeface="Arial" pitchFamily="34" charset="0"/>
              </a:endParaRPr>
            </a:p>
          </p:txBody>
        </p:sp>
        <p:sp>
          <p:nvSpPr>
            <p:cNvPr id="333942" name="Freeform 27"/>
            <p:cNvSpPr>
              <a:spLocks/>
            </p:cNvSpPr>
            <p:nvPr/>
          </p:nvSpPr>
          <p:spPr bwMode="auto">
            <a:xfrm>
              <a:off x="3315" y="810"/>
              <a:ext cx="324" cy="40"/>
            </a:xfrm>
            <a:custGeom>
              <a:avLst/>
              <a:gdLst>
                <a:gd name="T0" fmla="*/ 0 w 324"/>
                <a:gd name="T1" fmla="*/ 27 h 40"/>
                <a:gd name="T2" fmla="*/ 72 w 324"/>
                <a:gd name="T3" fmla="*/ 11 h 40"/>
                <a:gd name="T4" fmla="*/ 135 w 324"/>
                <a:gd name="T5" fmla="*/ 19 h 40"/>
                <a:gd name="T6" fmla="*/ 182 w 324"/>
                <a:gd name="T7" fmla="*/ 3 h 40"/>
                <a:gd name="T8" fmla="*/ 206 w 324"/>
                <a:gd name="T9" fmla="*/ 11 h 40"/>
                <a:gd name="T10" fmla="*/ 222 w 324"/>
                <a:gd name="T11" fmla="*/ 35 h 40"/>
                <a:gd name="T12" fmla="*/ 293 w 324"/>
                <a:gd name="T13" fmla="*/ 19 h 40"/>
                <a:gd name="T14" fmla="*/ 324 w 324"/>
                <a:gd name="T15" fmla="*/ 11 h 40"/>
                <a:gd name="T16" fmla="*/ 0 60000 65536"/>
                <a:gd name="T17" fmla="*/ 0 60000 65536"/>
                <a:gd name="T18" fmla="*/ 0 60000 65536"/>
                <a:gd name="T19" fmla="*/ 0 60000 65536"/>
                <a:gd name="T20" fmla="*/ 0 60000 65536"/>
                <a:gd name="T21" fmla="*/ 0 60000 65536"/>
                <a:gd name="T22" fmla="*/ 0 60000 65536"/>
                <a:gd name="T23" fmla="*/ 0 60000 65536"/>
                <a:gd name="T24" fmla="*/ 0 w 324"/>
                <a:gd name="T25" fmla="*/ 0 h 40"/>
                <a:gd name="T26" fmla="*/ 324 w 324"/>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4" h="40">
                  <a:moveTo>
                    <a:pt x="0" y="27"/>
                  </a:moveTo>
                  <a:cubicBezTo>
                    <a:pt x="29" y="8"/>
                    <a:pt x="39" y="0"/>
                    <a:pt x="72" y="11"/>
                  </a:cubicBezTo>
                  <a:cubicBezTo>
                    <a:pt x="104" y="33"/>
                    <a:pt x="90" y="32"/>
                    <a:pt x="135" y="19"/>
                  </a:cubicBezTo>
                  <a:cubicBezTo>
                    <a:pt x="151" y="15"/>
                    <a:pt x="182" y="3"/>
                    <a:pt x="182" y="3"/>
                  </a:cubicBezTo>
                  <a:cubicBezTo>
                    <a:pt x="190" y="6"/>
                    <a:pt x="199" y="6"/>
                    <a:pt x="206" y="11"/>
                  </a:cubicBezTo>
                  <a:cubicBezTo>
                    <a:pt x="214" y="17"/>
                    <a:pt x="213" y="33"/>
                    <a:pt x="222" y="35"/>
                  </a:cubicBezTo>
                  <a:cubicBezTo>
                    <a:pt x="240" y="40"/>
                    <a:pt x="274" y="25"/>
                    <a:pt x="293" y="19"/>
                  </a:cubicBezTo>
                  <a:cubicBezTo>
                    <a:pt x="303" y="16"/>
                    <a:pt x="324" y="11"/>
                    <a:pt x="324" y="1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333943" name="Freeform 28"/>
            <p:cNvSpPr>
              <a:spLocks/>
            </p:cNvSpPr>
            <p:nvPr/>
          </p:nvSpPr>
          <p:spPr bwMode="auto">
            <a:xfrm>
              <a:off x="3312" y="849"/>
              <a:ext cx="276" cy="59"/>
            </a:xfrm>
            <a:custGeom>
              <a:avLst/>
              <a:gdLst>
                <a:gd name="T0" fmla="*/ 0 w 276"/>
                <a:gd name="T1" fmla="*/ 35 h 59"/>
                <a:gd name="T2" fmla="*/ 79 w 276"/>
                <a:gd name="T3" fmla="*/ 43 h 59"/>
                <a:gd name="T4" fmla="*/ 119 w 276"/>
                <a:gd name="T5" fmla="*/ 51 h 59"/>
                <a:gd name="T6" fmla="*/ 182 w 276"/>
                <a:gd name="T7" fmla="*/ 43 h 59"/>
                <a:gd name="T8" fmla="*/ 237 w 276"/>
                <a:gd name="T9" fmla="*/ 59 h 59"/>
                <a:gd name="T10" fmla="*/ 276 w 276"/>
                <a:gd name="T11" fmla="*/ 51 h 59"/>
                <a:gd name="T12" fmla="*/ 0 60000 65536"/>
                <a:gd name="T13" fmla="*/ 0 60000 65536"/>
                <a:gd name="T14" fmla="*/ 0 60000 65536"/>
                <a:gd name="T15" fmla="*/ 0 60000 65536"/>
                <a:gd name="T16" fmla="*/ 0 60000 65536"/>
                <a:gd name="T17" fmla="*/ 0 60000 65536"/>
                <a:gd name="T18" fmla="*/ 0 w 276"/>
                <a:gd name="T19" fmla="*/ 0 h 59"/>
                <a:gd name="T20" fmla="*/ 276 w 276"/>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276" h="59">
                  <a:moveTo>
                    <a:pt x="0" y="35"/>
                  </a:moveTo>
                  <a:cubicBezTo>
                    <a:pt x="58" y="54"/>
                    <a:pt x="32" y="55"/>
                    <a:pt x="79" y="43"/>
                  </a:cubicBezTo>
                  <a:cubicBezTo>
                    <a:pt x="143" y="0"/>
                    <a:pt x="66" y="40"/>
                    <a:pt x="119" y="51"/>
                  </a:cubicBezTo>
                  <a:cubicBezTo>
                    <a:pt x="140" y="55"/>
                    <a:pt x="161" y="46"/>
                    <a:pt x="182" y="43"/>
                  </a:cubicBezTo>
                  <a:cubicBezTo>
                    <a:pt x="200" y="48"/>
                    <a:pt x="218" y="59"/>
                    <a:pt x="237" y="59"/>
                  </a:cubicBezTo>
                  <a:cubicBezTo>
                    <a:pt x="250" y="59"/>
                    <a:pt x="276" y="51"/>
                    <a:pt x="276" y="5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grpSp>
      <p:grpSp>
        <p:nvGrpSpPr>
          <p:cNvPr id="10" name="Group 29"/>
          <p:cNvGrpSpPr>
            <a:grpSpLocks/>
          </p:cNvGrpSpPr>
          <p:nvPr/>
        </p:nvGrpSpPr>
        <p:grpSpPr bwMode="auto">
          <a:xfrm>
            <a:off x="6092825" y="1676400"/>
            <a:ext cx="823913" cy="228600"/>
            <a:chOff x="3120" y="768"/>
            <a:chExt cx="519" cy="144"/>
          </a:xfrm>
        </p:grpSpPr>
        <p:sp>
          <p:nvSpPr>
            <p:cNvPr id="333938" name="Oval 30"/>
            <p:cNvSpPr>
              <a:spLocks noChangeArrowheads="1"/>
            </p:cNvSpPr>
            <p:nvPr/>
          </p:nvSpPr>
          <p:spPr bwMode="auto">
            <a:xfrm>
              <a:off x="3120" y="768"/>
              <a:ext cx="192" cy="144"/>
            </a:xfrm>
            <a:prstGeom prst="ellipse">
              <a:avLst/>
            </a:prstGeom>
            <a:solidFill>
              <a:schemeClr val="folHlink"/>
            </a:solidFill>
            <a:ln w="9525">
              <a:solidFill>
                <a:schemeClr val="tx1"/>
              </a:solidFill>
              <a:round/>
              <a:headEnd/>
              <a:tailEnd/>
            </a:ln>
          </p:spPr>
          <p:txBody>
            <a:bodyPr wrap="none" anchor="ctr"/>
            <a:lstStyle/>
            <a:p>
              <a:pPr fontAlgn="base">
                <a:spcBef>
                  <a:spcPct val="0"/>
                </a:spcBef>
                <a:spcAft>
                  <a:spcPct val="0"/>
                </a:spcAft>
              </a:pPr>
              <a:endParaRPr lang="en-IN" altLang="en-US" sz="2400">
                <a:solidFill>
                  <a:prstClr val="black"/>
                </a:solidFill>
                <a:latin typeface="Times New Roman" pitchFamily="18" charset="0"/>
                <a:ea typeface="MS PGothic" pitchFamily="34" charset="-128"/>
                <a:cs typeface="Arial" pitchFamily="34" charset="0"/>
              </a:endParaRPr>
            </a:p>
          </p:txBody>
        </p:sp>
        <p:sp>
          <p:nvSpPr>
            <p:cNvPr id="333939" name="Freeform 31"/>
            <p:cNvSpPr>
              <a:spLocks/>
            </p:cNvSpPr>
            <p:nvPr/>
          </p:nvSpPr>
          <p:spPr bwMode="auto">
            <a:xfrm>
              <a:off x="3315" y="810"/>
              <a:ext cx="324" cy="40"/>
            </a:xfrm>
            <a:custGeom>
              <a:avLst/>
              <a:gdLst>
                <a:gd name="T0" fmla="*/ 0 w 324"/>
                <a:gd name="T1" fmla="*/ 27 h 40"/>
                <a:gd name="T2" fmla="*/ 72 w 324"/>
                <a:gd name="T3" fmla="*/ 11 h 40"/>
                <a:gd name="T4" fmla="*/ 135 w 324"/>
                <a:gd name="T5" fmla="*/ 19 h 40"/>
                <a:gd name="T6" fmla="*/ 182 w 324"/>
                <a:gd name="T7" fmla="*/ 3 h 40"/>
                <a:gd name="T8" fmla="*/ 206 w 324"/>
                <a:gd name="T9" fmla="*/ 11 h 40"/>
                <a:gd name="T10" fmla="*/ 222 w 324"/>
                <a:gd name="T11" fmla="*/ 35 h 40"/>
                <a:gd name="T12" fmla="*/ 293 w 324"/>
                <a:gd name="T13" fmla="*/ 19 h 40"/>
                <a:gd name="T14" fmla="*/ 324 w 324"/>
                <a:gd name="T15" fmla="*/ 11 h 40"/>
                <a:gd name="T16" fmla="*/ 0 60000 65536"/>
                <a:gd name="T17" fmla="*/ 0 60000 65536"/>
                <a:gd name="T18" fmla="*/ 0 60000 65536"/>
                <a:gd name="T19" fmla="*/ 0 60000 65536"/>
                <a:gd name="T20" fmla="*/ 0 60000 65536"/>
                <a:gd name="T21" fmla="*/ 0 60000 65536"/>
                <a:gd name="T22" fmla="*/ 0 60000 65536"/>
                <a:gd name="T23" fmla="*/ 0 60000 65536"/>
                <a:gd name="T24" fmla="*/ 0 w 324"/>
                <a:gd name="T25" fmla="*/ 0 h 40"/>
                <a:gd name="T26" fmla="*/ 324 w 324"/>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4" h="40">
                  <a:moveTo>
                    <a:pt x="0" y="27"/>
                  </a:moveTo>
                  <a:cubicBezTo>
                    <a:pt x="29" y="8"/>
                    <a:pt x="39" y="0"/>
                    <a:pt x="72" y="11"/>
                  </a:cubicBezTo>
                  <a:cubicBezTo>
                    <a:pt x="104" y="33"/>
                    <a:pt x="90" y="32"/>
                    <a:pt x="135" y="19"/>
                  </a:cubicBezTo>
                  <a:cubicBezTo>
                    <a:pt x="151" y="15"/>
                    <a:pt x="182" y="3"/>
                    <a:pt x="182" y="3"/>
                  </a:cubicBezTo>
                  <a:cubicBezTo>
                    <a:pt x="190" y="6"/>
                    <a:pt x="199" y="6"/>
                    <a:pt x="206" y="11"/>
                  </a:cubicBezTo>
                  <a:cubicBezTo>
                    <a:pt x="214" y="17"/>
                    <a:pt x="213" y="33"/>
                    <a:pt x="222" y="35"/>
                  </a:cubicBezTo>
                  <a:cubicBezTo>
                    <a:pt x="240" y="40"/>
                    <a:pt x="274" y="25"/>
                    <a:pt x="293" y="19"/>
                  </a:cubicBezTo>
                  <a:cubicBezTo>
                    <a:pt x="303" y="16"/>
                    <a:pt x="324" y="11"/>
                    <a:pt x="324" y="1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333940" name="Freeform 32"/>
            <p:cNvSpPr>
              <a:spLocks/>
            </p:cNvSpPr>
            <p:nvPr/>
          </p:nvSpPr>
          <p:spPr bwMode="auto">
            <a:xfrm>
              <a:off x="3312" y="849"/>
              <a:ext cx="276" cy="59"/>
            </a:xfrm>
            <a:custGeom>
              <a:avLst/>
              <a:gdLst>
                <a:gd name="T0" fmla="*/ 0 w 276"/>
                <a:gd name="T1" fmla="*/ 35 h 59"/>
                <a:gd name="T2" fmla="*/ 79 w 276"/>
                <a:gd name="T3" fmla="*/ 43 h 59"/>
                <a:gd name="T4" fmla="*/ 119 w 276"/>
                <a:gd name="T5" fmla="*/ 51 h 59"/>
                <a:gd name="T6" fmla="*/ 182 w 276"/>
                <a:gd name="T7" fmla="*/ 43 h 59"/>
                <a:gd name="T8" fmla="*/ 237 w 276"/>
                <a:gd name="T9" fmla="*/ 59 h 59"/>
                <a:gd name="T10" fmla="*/ 276 w 276"/>
                <a:gd name="T11" fmla="*/ 51 h 59"/>
                <a:gd name="T12" fmla="*/ 0 60000 65536"/>
                <a:gd name="T13" fmla="*/ 0 60000 65536"/>
                <a:gd name="T14" fmla="*/ 0 60000 65536"/>
                <a:gd name="T15" fmla="*/ 0 60000 65536"/>
                <a:gd name="T16" fmla="*/ 0 60000 65536"/>
                <a:gd name="T17" fmla="*/ 0 60000 65536"/>
                <a:gd name="T18" fmla="*/ 0 w 276"/>
                <a:gd name="T19" fmla="*/ 0 h 59"/>
                <a:gd name="T20" fmla="*/ 276 w 276"/>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276" h="59">
                  <a:moveTo>
                    <a:pt x="0" y="35"/>
                  </a:moveTo>
                  <a:cubicBezTo>
                    <a:pt x="58" y="54"/>
                    <a:pt x="32" y="55"/>
                    <a:pt x="79" y="43"/>
                  </a:cubicBezTo>
                  <a:cubicBezTo>
                    <a:pt x="143" y="0"/>
                    <a:pt x="66" y="40"/>
                    <a:pt x="119" y="51"/>
                  </a:cubicBezTo>
                  <a:cubicBezTo>
                    <a:pt x="140" y="55"/>
                    <a:pt x="161" y="46"/>
                    <a:pt x="182" y="43"/>
                  </a:cubicBezTo>
                  <a:cubicBezTo>
                    <a:pt x="200" y="48"/>
                    <a:pt x="218" y="59"/>
                    <a:pt x="237" y="59"/>
                  </a:cubicBezTo>
                  <a:cubicBezTo>
                    <a:pt x="250" y="59"/>
                    <a:pt x="276" y="51"/>
                    <a:pt x="276" y="5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grpSp>
      <p:grpSp>
        <p:nvGrpSpPr>
          <p:cNvPr id="11" name="Group 33"/>
          <p:cNvGrpSpPr>
            <a:grpSpLocks/>
          </p:cNvGrpSpPr>
          <p:nvPr/>
        </p:nvGrpSpPr>
        <p:grpSpPr bwMode="auto">
          <a:xfrm>
            <a:off x="6092825" y="1905000"/>
            <a:ext cx="823913" cy="228600"/>
            <a:chOff x="3120" y="768"/>
            <a:chExt cx="519" cy="144"/>
          </a:xfrm>
        </p:grpSpPr>
        <p:sp>
          <p:nvSpPr>
            <p:cNvPr id="333935" name="Oval 34"/>
            <p:cNvSpPr>
              <a:spLocks noChangeArrowheads="1"/>
            </p:cNvSpPr>
            <p:nvPr/>
          </p:nvSpPr>
          <p:spPr bwMode="auto">
            <a:xfrm>
              <a:off x="3120" y="768"/>
              <a:ext cx="192" cy="144"/>
            </a:xfrm>
            <a:prstGeom prst="ellipse">
              <a:avLst/>
            </a:prstGeom>
            <a:solidFill>
              <a:schemeClr val="folHlink"/>
            </a:solidFill>
            <a:ln w="9525">
              <a:solidFill>
                <a:schemeClr val="tx1"/>
              </a:solidFill>
              <a:round/>
              <a:headEnd/>
              <a:tailEnd/>
            </a:ln>
          </p:spPr>
          <p:txBody>
            <a:bodyPr wrap="none" anchor="ctr"/>
            <a:lstStyle/>
            <a:p>
              <a:pPr fontAlgn="base">
                <a:spcBef>
                  <a:spcPct val="0"/>
                </a:spcBef>
                <a:spcAft>
                  <a:spcPct val="0"/>
                </a:spcAft>
              </a:pPr>
              <a:endParaRPr lang="en-IN" altLang="en-US" sz="2400">
                <a:solidFill>
                  <a:prstClr val="black"/>
                </a:solidFill>
                <a:latin typeface="Times New Roman" pitchFamily="18" charset="0"/>
                <a:ea typeface="MS PGothic" pitchFamily="34" charset="-128"/>
                <a:cs typeface="Arial" pitchFamily="34" charset="0"/>
              </a:endParaRPr>
            </a:p>
          </p:txBody>
        </p:sp>
        <p:sp>
          <p:nvSpPr>
            <p:cNvPr id="333936" name="Freeform 35"/>
            <p:cNvSpPr>
              <a:spLocks/>
            </p:cNvSpPr>
            <p:nvPr/>
          </p:nvSpPr>
          <p:spPr bwMode="auto">
            <a:xfrm>
              <a:off x="3315" y="810"/>
              <a:ext cx="324" cy="40"/>
            </a:xfrm>
            <a:custGeom>
              <a:avLst/>
              <a:gdLst>
                <a:gd name="T0" fmla="*/ 0 w 324"/>
                <a:gd name="T1" fmla="*/ 27 h 40"/>
                <a:gd name="T2" fmla="*/ 72 w 324"/>
                <a:gd name="T3" fmla="*/ 11 h 40"/>
                <a:gd name="T4" fmla="*/ 135 w 324"/>
                <a:gd name="T5" fmla="*/ 19 h 40"/>
                <a:gd name="T6" fmla="*/ 182 w 324"/>
                <a:gd name="T7" fmla="*/ 3 h 40"/>
                <a:gd name="T8" fmla="*/ 206 w 324"/>
                <a:gd name="T9" fmla="*/ 11 h 40"/>
                <a:gd name="T10" fmla="*/ 222 w 324"/>
                <a:gd name="T11" fmla="*/ 35 h 40"/>
                <a:gd name="T12" fmla="*/ 293 w 324"/>
                <a:gd name="T13" fmla="*/ 19 h 40"/>
                <a:gd name="T14" fmla="*/ 324 w 324"/>
                <a:gd name="T15" fmla="*/ 11 h 40"/>
                <a:gd name="T16" fmla="*/ 0 60000 65536"/>
                <a:gd name="T17" fmla="*/ 0 60000 65536"/>
                <a:gd name="T18" fmla="*/ 0 60000 65536"/>
                <a:gd name="T19" fmla="*/ 0 60000 65536"/>
                <a:gd name="T20" fmla="*/ 0 60000 65536"/>
                <a:gd name="T21" fmla="*/ 0 60000 65536"/>
                <a:gd name="T22" fmla="*/ 0 60000 65536"/>
                <a:gd name="T23" fmla="*/ 0 60000 65536"/>
                <a:gd name="T24" fmla="*/ 0 w 324"/>
                <a:gd name="T25" fmla="*/ 0 h 40"/>
                <a:gd name="T26" fmla="*/ 324 w 324"/>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4" h="40">
                  <a:moveTo>
                    <a:pt x="0" y="27"/>
                  </a:moveTo>
                  <a:cubicBezTo>
                    <a:pt x="29" y="8"/>
                    <a:pt x="39" y="0"/>
                    <a:pt x="72" y="11"/>
                  </a:cubicBezTo>
                  <a:cubicBezTo>
                    <a:pt x="104" y="33"/>
                    <a:pt x="90" y="32"/>
                    <a:pt x="135" y="19"/>
                  </a:cubicBezTo>
                  <a:cubicBezTo>
                    <a:pt x="151" y="15"/>
                    <a:pt x="182" y="3"/>
                    <a:pt x="182" y="3"/>
                  </a:cubicBezTo>
                  <a:cubicBezTo>
                    <a:pt x="190" y="6"/>
                    <a:pt x="199" y="6"/>
                    <a:pt x="206" y="11"/>
                  </a:cubicBezTo>
                  <a:cubicBezTo>
                    <a:pt x="214" y="17"/>
                    <a:pt x="213" y="33"/>
                    <a:pt x="222" y="35"/>
                  </a:cubicBezTo>
                  <a:cubicBezTo>
                    <a:pt x="240" y="40"/>
                    <a:pt x="274" y="25"/>
                    <a:pt x="293" y="19"/>
                  </a:cubicBezTo>
                  <a:cubicBezTo>
                    <a:pt x="303" y="16"/>
                    <a:pt x="324" y="11"/>
                    <a:pt x="324" y="1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333937" name="Freeform 36"/>
            <p:cNvSpPr>
              <a:spLocks/>
            </p:cNvSpPr>
            <p:nvPr/>
          </p:nvSpPr>
          <p:spPr bwMode="auto">
            <a:xfrm>
              <a:off x="3312" y="849"/>
              <a:ext cx="276" cy="59"/>
            </a:xfrm>
            <a:custGeom>
              <a:avLst/>
              <a:gdLst>
                <a:gd name="T0" fmla="*/ 0 w 276"/>
                <a:gd name="T1" fmla="*/ 35 h 59"/>
                <a:gd name="T2" fmla="*/ 79 w 276"/>
                <a:gd name="T3" fmla="*/ 43 h 59"/>
                <a:gd name="T4" fmla="*/ 119 w 276"/>
                <a:gd name="T5" fmla="*/ 51 h 59"/>
                <a:gd name="T6" fmla="*/ 182 w 276"/>
                <a:gd name="T7" fmla="*/ 43 h 59"/>
                <a:gd name="T8" fmla="*/ 237 w 276"/>
                <a:gd name="T9" fmla="*/ 59 h 59"/>
                <a:gd name="T10" fmla="*/ 276 w 276"/>
                <a:gd name="T11" fmla="*/ 51 h 59"/>
                <a:gd name="T12" fmla="*/ 0 60000 65536"/>
                <a:gd name="T13" fmla="*/ 0 60000 65536"/>
                <a:gd name="T14" fmla="*/ 0 60000 65536"/>
                <a:gd name="T15" fmla="*/ 0 60000 65536"/>
                <a:gd name="T16" fmla="*/ 0 60000 65536"/>
                <a:gd name="T17" fmla="*/ 0 60000 65536"/>
                <a:gd name="T18" fmla="*/ 0 w 276"/>
                <a:gd name="T19" fmla="*/ 0 h 59"/>
                <a:gd name="T20" fmla="*/ 276 w 276"/>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276" h="59">
                  <a:moveTo>
                    <a:pt x="0" y="35"/>
                  </a:moveTo>
                  <a:cubicBezTo>
                    <a:pt x="58" y="54"/>
                    <a:pt x="32" y="55"/>
                    <a:pt x="79" y="43"/>
                  </a:cubicBezTo>
                  <a:cubicBezTo>
                    <a:pt x="143" y="0"/>
                    <a:pt x="66" y="40"/>
                    <a:pt x="119" y="51"/>
                  </a:cubicBezTo>
                  <a:cubicBezTo>
                    <a:pt x="140" y="55"/>
                    <a:pt x="161" y="46"/>
                    <a:pt x="182" y="43"/>
                  </a:cubicBezTo>
                  <a:cubicBezTo>
                    <a:pt x="200" y="48"/>
                    <a:pt x="218" y="59"/>
                    <a:pt x="237" y="59"/>
                  </a:cubicBezTo>
                  <a:cubicBezTo>
                    <a:pt x="250" y="59"/>
                    <a:pt x="276" y="51"/>
                    <a:pt x="276" y="5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grpSp>
      <p:sp>
        <p:nvSpPr>
          <p:cNvPr id="333835" name="Freeform 18"/>
          <p:cNvSpPr>
            <a:spLocks/>
          </p:cNvSpPr>
          <p:nvPr/>
        </p:nvSpPr>
        <p:spPr bwMode="auto">
          <a:xfrm>
            <a:off x="5851525" y="2027238"/>
            <a:ext cx="1993900" cy="639762"/>
          </a:xfrm>
          <a:custGeom>
            <a:avLst/>
            <a:gdLst>
              <a:gd name="T0" fmla="*/ 2147483646 w 1256"/>
              <a:gd name="T1" fmla="*/ 2147483646 h 403"/>
              <a:gd name="T2" fmla="*/ 2147483646 w 1256"/>
              <a:gd name="T3" fmla="*/ 2147483646 h 403"/>
              <a:gd name="T4" fmla="*/ 2147483646 w 1256"/>
              <a:gd name="T5" fmla="*/ 2147483646 h 403"/>
              <a:gd name="T6" fmla="*/ 2147483646 w 1256"/>
              <a:gd name="T7" fmla="*/ 2147483646 h 403"/>
              <a:gd name="T8" fmla="*/ 2147483646 w 1256"/>
              <a:gd name="T9" fmla="*/ 2147483646 h 403"/>
              <a:gd name="T10" fmla="*/ 2147483646 w 1256"/>
              <a:gd name="T11" fmla="*/ 2147483646 h 403"/>
              <a:gd name="T12" fmla="*/ 2147483646 w 1256"/>
              <a:gd name="T13" fmla="*/ 2147483646 h 403"/>
              <a:gd name="T14" fmla="*/ 2147483646 w 1256"/>
              <a:gd name="T15" fmla="*/ 2147483646 h 403"/>
              <a:gd name="T16" fmla="*/ 2147483646 w 1256"/>
              <a:gd name="T17" fmla="*/ 2147483646 h 403"/>
              <a:gd name="T18" fmla="*/ 2147483646 w 1256"/>
              <a:gd name="T19" fmla="*/ 2147483646 h 403"/>
              <a:gd name="T20" fmla="*/ 2147483646 w 1256"/>
              <a:gd name="T21" fmla="*/ 2147483646 h 403"/>
              <a:gd name="T22" fmla="*/ 2147483646 w 1256"/>
              <a:gd name="T23" fmla="*/ 2147483646 h 403"/>
              <a:gd name="T24" fmla="*/ 2147483646 w 1256"/>
              <a:gd name="T25" fmla="*/ 2147483646 h 403"/>
              <a:gd name="T26" fmla="*/ 2147483646 w 1256"/>
              <a:gd name="T27" fmla="*/ 2147483646 h 403"/>
              <a:gd name="T28" fmla="*/ 2147483646 w 1256"/>
              <a:gd name="T29" fmla="*/ 2147483646 h 403"/>
              <a:gd name="T30" fmla="*/ 2147483646 w 1256"/>
              <a:gd name="T31" fmla="*/ 2147483646 h 403"/>
              <a:gd name="T32" fmla="*/ 2147483646 w 1256"/>
              <a:gd name="T33" fmla="*/ 2147483646 h 403"/>
              <a:gd name="T34" fmla="*/ 2147483646 w 1256"/>
              <a:gd name="T35" fmla="*/ 2147483646 h 403"/>
              <a:gd name="T36" fmla="*/ 2147483646 w 1256"/>
              <a:gd name="T37" fmla="*/ 2147483646 h 403"/>
              <a:gd name="T38" fmla="*/ 2147483646 w 1256"/>
              <a:gd name="T39" fmla="*/ 2147483646 h 403"/>
              <a:gd name="T40" fmla="*/ 2147483646 w 1256"/>
              <a:gd name="T41" fmla="*/ 2147483646 h 403"/>
              <a:gd name="T42" fmla="*/ 2147483646 w 1256"/>
              <a:gd name="T43" fmla="*/ 2147483646 h 403"/>
              <a:gd name="T44" fmla="*/ 2147483646 w 1256"/>
              <a:gd name="T45" fmla="*/ 2147483646 h 403"/>
              <a:gd name="T46" fmla="*/ 2147483646 w 1256"/>
              <a:gd name="T47" fmla="*/ 0 h 403"/>
              <a:gd name="T48" fmla="*/ 2147483646 w 1256"/>
              <a:gd name="T49" fmla="*/ 2147483646 h 403"/>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256"/>
              <a:gd name="T76" fmla="*/ 0 h 403"/>
              <a:gd name="T77" fmla="*/ 1256 w 1256"/>
              <a:gd name="T78" fmla="*/ 403 h 403"/>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256" h="403">
                <a:moveTo>
                  <a:pt x="127" y="32"/>
                </a:moveTo>
                <a:cubicBezTo>
                  <a:pt x="71" y="51"/>
                  <a:pt x="89" y="34"/>
                  <a:pt x="64" y="71"/>
                </a:cubicBezTo>
                <a:cubicBezTo>
                  <a:pt x="67" y="87"/>
                  <a:pt x="68" y="103"/>
                  <a:pt x="72" y="119"/>
                </a:cubicBezTo>
                <a:cubicBezTo>
                  <a:pt x="76" y="135"/>
                  <a:pt x="88" y="166"/>
                  <a:pt x="88" y="166"/>
                </a:cubicBezTo>
                <a:cubicBezTo>
                  <a:pt x="85" y="179"/>
                  <a:pt x="88" y="195"/>
                  <a:pt x="80" y="205"/>
                </a:cubicBezTo>
                <a:cubicBezTo>
                  <a:pt x="68" y="220"/>
                  <a:pt x="33" y="237"/>
                  <a:pt x="33" y="237"/>
                </a:cubicBezTo>
                <a:cubicBezTo>
                  <a:pt x="0" y="336"/>
                  <a:pt x="71" y="339"/>
                  <a:pt x="143" y="355"/>
                </a:cubicBezTo>
                <a:cubicBezTo>
                  <a:pt x="183" y="350"/>
                  <a:pt x="216" y="345"/>
                  <a:pt x="254" y="332"/>
                </a:cubicBezTo>
                <a:cubicBezTo>
                  <a:pt x="279" y="314"/>
                  <a:pt x="303" y="310"/>
                  <a:pt x="332" y="300"/>
                </a:cubicBezTo>
                <a:cubicBezTo>
                  <a:pt x="366" y="303"/>
                  <a:pt x="401" y="304"/>
                  <a:pt x="435" y="308"/>
                </a:cubicBezTo>
                <a:cubicBezTo>
                  <a:pt x="456" y="311"/>
                  <a:pt x="470" y="325"/>
                  <a:pt x="490" y="332"/>
                </a:cubicBezTo>
                <a:cubicBezTo>
                  <a:pt x="531" y="348"/>
                  <a:pt x="608" y="374"/>
                  <a:pt x="648" y="379"/>
                </a:cubicBezTo>
                <a:cubicBezTo>
                  <a:pt x="740" y="391"/>
                  <a:pt x="832" y="397"/>
                  <a:pt x="925" y="403"/>
                </a:cubicBezTo>
                <a:cubicBezTo>
                  <a:pt x="988" y="397"/>
                  <a:pt x="1023" y="391"/>
                  <a:pt x="1075" y="363"/>
                </a:cubicBezTo>
                <a:cubicBezTo>
                  <a:pt x="1096" y="352"/>
                  <a:pt x="1138" y="332"/>
                  <a:pt x="1138" y="332"/>
                </a:cubicBezTo>
                <a:cubicBezTo>
                  <a:pt x="1160" y="309"/>
                  <a:pt x="1190" y="294"/>
                  <a:pt x="1209" y="269"/>
                </a:cubicBezTo>
                <a:cubicBezTo>
                  <a:pt x="1226" y="247"/>
                  <a:pt x="1240" y="221"/>
                  <a:pt x="1256" y="198"/>
                </a:cubicBezTo>
                <a:cubicBezTo>
                  <a:pt x="1253" y="156"/>
                  <a:pt x="1255" y="113"/>
                  <a:pt x="1248" y="71"/>
                </a:cubicBezTo>
                <a:cubicBezTo>
                  <a:pt x="1244" y="43"/>
                  <a:pt x="1140" y="13"/>
                  <a:pt x="1114" y="8"/>
                </a:cubicBezTo>
                <a:cubicBezTo>
                  <a:pt x="1030" y="11"/>
                  <a:pt x="945" y="9"/>
                  <a:pt x="861" y="16"/>
                </a:cubicBezTo>
                <a:cubicBezTo>
                  <a:pt x="836" y="18"/>
                  <a:pt x="790" y="40"/>
                  <a:pt x="790" y="40"/>
                </a:cubicBezTo>
                <a:cubicBezTo>
                  <a:pt x="664" y="37"/>
                  <a:pt x="537" y="37"/>
                  <a:pt x="411" y="32"/>
                </a:cubicBezTo>
                <a:cubicBezTo>
                  <a:pt x="384" y="31"/>
                  <a:pt x="358" y="22"/>
                  <a:pt x="332" y="16"/>
                </a:cubicBezTo>
                <a:cubicBezTo>
                  <a:pt x="311" y="11"/>
                  <a:pt x="269" y="0"/>
                  <a:pt x="269" y="0"/>
                </a:cubicBezTo>
                <a:cubicBezTo>
                  <a:pt x="221" y="5"/>
                  <a:pt x="171" y="10"/>
                  <a:pt x="127" y="32"/>
                </a:cubicBezTo>
                <a:close/>
              </a:path>
            </a:pathLst>
          </a:custGeom>
          <a:solidFill>
            <a:srgbClr val="CCCCFF"/>
          </a:solid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333836" name="Rectangle 38"/>
          <p:cNvSpPr>
            <a:spLocks noChangeArrowheads="1"/>
          </p:cNvSpPr>
          <p:nvPr/>
        </p:nvSpPr>
        <p:spPr bwMode="auto">
          <a:xfrm>
            <a:off x="6397625" y="5029200"/>
            <a:ext cx="1066800" cy="838200"/>
          </a:xfrm>
          <a:prstGeom prst="rect">
            <a:avLst/>
          </a:prstGeom>
          <a:solidFill>
            <a:srgbClr val="FFFF00"/>
          </a:solidFill>
          <a:ln w="9525">
            <a:noFill/>
            <a:miter lim="800000"/>
            <a:headEnd/>
            <a:tailEnd/>
          </a:ln>
        </p:spPr>
        <p:txBody>
          <a:bodyPr wrap="none" anchor="ctr"/>
          <a:lstStyle/>
          <a:p>
            <a:pPr fontAlgn="base">
              <a:spcBef>
                <a:spcPct val="0"/>
              </a:spcBef>
              <a:spcAft>
                <a:spcPct val="0"/>
              </a:spcAft>
            </a:pPr>
            <a:endParaRPr lang="en-IN" altLang="en-US" sz="2400">
              <a:solidFill>
                <a:prstClr val="black"/>
              </a:solidFill>
              <a:latin typeface="Times New Roman" pitchFamily="18" charset="0"/>
              <a:ea typeface="MS PGothic" pitchFamily="34" charset="-128"/>
              <a:cs typeface="Arial" pitchFamily="34" charset="0"/>
            </a:endParaRPr>
          </a:p>
        </p:txBody>
      </p:sp>
      <p:grpSp>
        <p:nvGrpSpPr>
          <p:cNvPr id="12" name="Group 39"/>
          <p:cNvGrpSpPr>
            <a:grpSpLocks/>
          </p:cNvGrpSpPr>
          <p:nvPr/>
        </p:nvGrpSpPr>
        <p:grpSpPr bwMode="auto">
          <a:xfrm>
            <a:off x="6092825" y="5029200"/>
            <a:ext cx="823913" cy="914400"/>
            <a:chOff x="3120" y="768"/>
            <a:chExt cx="519" cy="576"/>
          </a:xfrm>
        </p:grpSpPr>
        <p:grpSp>
          <p:nvGrpSpPr>
            <p:cNvPr id="13" name="Group 40"/>
            <p:cNvGrpSpPr>
              <a:grpSpLocks/>
            </p:cNvGrpSpPr>
            <p:nvPr/>
          </p:nvGrpSpPr>
          <p:grpSpPr bwMode="auto">
            <a:xfrm>
              <a:off x="3120" y="768"/>
              <a:ext cx="519" cy="144"/>
              <a:chOff x="3120" y="768"/>
              <a:chExt cx="519" cy="144"/>
            </a:xfrm>
          </p:grpSpPr>
          <p:sp>
            <p:nvSpPr>
              <p:cNvPr id="333932" name="Oval 41"/>
              <p:cNvSpPr>
                <a:spLocks noChangeArrowheads="1"/>
              </p:cNvSpPr>
              <p:nvPr/>
            </p:nvSpPr>
            <p:spPr bwMode="auto">
              <a:xfrm>
                <a:off x="3120" y="768"/>
                <a:ext cx="192" cy="144"/>
              </a:xfrm>
              <a:prstGeom prst="ellipse">
                <a:avLst/>
              </a:prstGeom>
              <a:solidFill>
                <a:schemeClr val="folHlink"/>
              </a:solidFill>
              <a:ln w="9525">
                <a:solidFill>
                  <a:schemeClr val="tx1"/>
                </a:solidFill>
                <a:round/>
                <a:headEnd/>
                <a:tailEnd/>
              </a:ln>
            </p:spPr>
            <p:txBody>
              <a:bodyPr wrap="none" anchor="ctr"/>
              <a:lstStyle/>
              <a:p>
                <a:pPr fontAlgn="base">
                  <a:spcBef>
                    <a:spcPct val="0"/>
                  </a:spcBef>
                  <a:spcAft>
                    <a:spcPct val="0"/>
                  </a:spcAft>
                </a:pPr>
                <a:endParaRPr lang="en-IN" altLang="en-US" sz="2400">
                  <a:solidFill>
                    <a:prstClr val="black"/>
                  </a:solidFill>
                  <a:latin typeface="Times New Roman" pitchFamily="18" charset="0"/>
                  <a:ea typeface="MS PGothic" pitchFamily="34" charset="-128"/>
                  <a:cs typeface="Arial" pitchFamily="34" charset="0"/>
                </a:endParaRPr>
              </a:p>
            </p:txBody>
          </p:sp>
          <p:sp>
            <p:nvSpPr>
              <p:cNvPr id="333933" name="Freeform 42"/>
              <p:cNvSpPr>
                <a:spLocks/>
              </p:cNvSpPr>
              <p:nvPr/>
            </p:nvSpPr>
            <p:spPr bwMode="auto">
              <a:xfrm>
                <a:off x="3315" y="810"/>
                <a:ext cx="324" cy="40"/>
              </a:xfrm>
              <a:custGeom>
                <a:avLst/>
                <a:gdLst>
                  <a:gd name="T0" fmla="*/ 0 w 324"/>
                  <a:gd name="T1" fmla="*/ 27 h 40"/>
                  <a:gd name="T2" fmla="*/ 72 w 324"/>
                  <a:gd name="T3" fmla="*/ 11 h 40"/>
                  <a:gd name="T4" fmla="*/ 135 w 324"/>
                  <a:gd name="T5" fmla="*/ 19 h 40"/>
                  <a:gd name="T6" fmla="*/ 182 w 324"/>
                  <a:gd name="T7" fmla="*/ 3 h 40"/>
                  <a:gd name="T8" fmla="*/ 206 w 324"/>
                  <a:gd name="T9" fmla="*/ 11 h 40"/>
                  <a:gd name="T10" fmla="*/ 222 w 324"/>
                  <a:gd name="T11" fmla="*/ 35 h 40"/>
                  <a:gd name="T12" fmla="*/ 293 w 324"/>
                  <a:gd name="T13" fmla="*/ 19 h 40"/>
                  <a:gd name="T14" fmla="*/ 324 w 324"/>
                  <a:gd name="T15" fmla="*/ 11 h 40"/>
                  <a:gd name="T16" fmla="*/ 0 60000 65536"/>
                  <a:gd name="T17" fmla="*/ 0 60000 65536"/>
                  <a:gd name="T18" fmla="*/ 0 60000 65536"/>
                  <a:gd name="T19" fmla="*/ 0 60000 65536"/>
                  <a:gd name="T20" fmla="*/ 0 60000 65536"/>
                  <a:gd name="T21" fmla="*/ 0 60000 65536"/>
                  <a:gd name="T22" fmla="*/ 0 60000 65536"/>
                  <a:gd name="T23" fmla="*/ 0 60000 65536"/>
                  <a:gd name="T24" fmla="*/ 0 w 324"/>
                  <a:gd name="T25" fmla="*/ 0 h 40"/>
                  <a:gd name="T26" fmla="*/ 324 w 324"/>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4" h="40">
                    <a:moveTo>
                      <a:pt x="0" y="27"/>
                    </a:moveTo>
                    <a:cubicBezTo>
                      <a:pt x="29" y="8"/>
                      <a:pt x="39" y="0"/>
                      <a:pt x="72" y="11"/>
                    </a:cubicBezTo>
                    <a:cubicBezTo>
                      <a:pt x="104" y="33"/>
                      <a:pt x="90" y="32"/>
                      <a:pt x="135" y="19"/>
                    </a:cubicBezTo>
                    <a:cubicBezTo>
                      <a:pt x="151" y="15"/>
                      <a:pt x="182" y="3"/>
                      <a:pt x="182" y="3"/>
                    </a:cubicBezTo>
                    <a:cubicBezTo>
                      <a:pt x="190" y="6"/>
                      <a:pt x="199" y="6"/>
                      <a:pt x="206" y="11"/>
                    </a:cubicBezTo>
                    <a:cubicBezTo>
                      <a:pt x="214" y="17"/>
                      <a:pt x="213" y="33"/>
                      <a:pt x="222" y="35"/>
                    </a:cubicBezTo>
                    <a:cubicBezTo>
                      <a:pt x="240" y="40"/>
                      <a:pt x="274" y="25"/>
                      <a:pt x="293" y="19"/>
                    </a:cubicBezTo>
                    <a:cubicBezTo>
                      <a:pt x="303" y="16"/>
                      <a:pt x="324" y="11"/>
                      <a:pt x="324" y="1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333934" name="Freeform 43"/>
              <p:cNvSpPr>
                <a:spLocks/>
              </p:cNvSpPr>
              <p:nvPr/>
            </p:nvSpPr>
            <p:spPr bwMode="auto">
              <a:xfrm>
                <a:off x="3312" y="849"/>
                <a:ext cx="276" cy="59"/>
              </a:xfrm>
              <a:custGeom>
                <a:avLst/>
                <a:gdLst>
                  <a:gd name="T0" fmla="*/ 0 w 276"/>
                  <a:gd name="T1" fmla="*/ 35 h 59"/>
                  <a:gd name="T2" fmla="*/ 79 w 276"/>
                  <a:gd name="T3" fmla="*/ 43 h 59"/>
                  <a:gd name="T4" fmla="*/ 119 w 276"/>
                  <a:gd name="T5" fmla="*/ 51 h 59"/>
                  <a:gd name="T6" fmla="*/ 182 w 276"/>
                  <a:gd name="T7" fmla="*/ 43 h 59"/>
                  <a:gd name="T8" fmla="*/ 237 w 276"/>
                  <a:gd name="T9" fmla="*/ 59 h 59"/>
                  <a:gd name="T10" fmla="*/ 276 w 276"/>
                  <a:gd name="T11" fmla="*/ 51 h 59"/>
                  <a:gd name="T12" fmla="*/ 0 60000 65536"/>
                  <a:gd name="T13" fmla="*/ 0 60000 65536"/>
                  <a:gd name="T14" fmla="*/ 0 60000 65536"/>
                  <a:gd name="T15" fmla="*/ 0 60000 65536"/>
                  <a:gd name="T16" fmla="*/ 0 60000 65536"/>
                  <a:gd name="T17" fmla="*/ 0 60000 65536"/>
                  <a:gd name="T18" fmla="*/ 0 w 276"/>
                  <a:gd name="T19" fmla="*/ 0 h 59"/>
                  <a:gd name="T20" fmla="*/ 276 w 276"/>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276" h="59">
                    <a:moveTo>
                      <a:pt x="0" y="35"/>
                    </a:moveTo>
                    <a:cubicBezTo>
                      <a:pt x="58" y="54"/>
                      <a:pt x="32" y="55"/>
                      <a:pt x="79" y="43"/>
                    </a:cubicBezTo>
                    <a:cubicBezTo>
                      <a:pt x="143" y="0"/>
                      <a:pt x="66" y="40"/>
                      <a:pt x="119" y="51"/>
                    </a:cubicBezTo>
                    <a:cubicBezTo>
                      <a:pt x="140" y="55"/>
                      <a:pt x="161" y="46"/>
                      <a:pt x="182" y="43"/>
                    </a:cubicBezTo>
                    <a:cubicBezTo>
                      <a:pt x="200" y="48"/>
                      <a:pt x="218" y="59"/>
                      <a:pt x="237" y="59"/>
                    </a:cubicBezTo>
                    <a:cubicBezTo>
                      <a:pt x="250" y="59"/>
                      <a:pt x="276" y="51"/>
                      <a:pt x="276" y="5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grpSp>
        <p:grpSp>
          <p:nvGrpSpPr>
            <p:cNvPr id="14" name="Group 44"/>
            <p:cNvGrpSpPr>
              <a:grpSpLocks/>
            </p:cNvGrpSpPr>
            <p:nvPr/>
          </p:nvGrpSpPr>
          <p:grpSpPr bwMode="auto">
            <a:xfrm>
              <a:off x="3120" y="912"/>
              <a:ext cx="519" cy="144"/>
              <a:chOff x="3120" y="768"/>
              <a:chExt cx="519" cy="144"/>
            </a:xfrm>
          </p:grpSpPr>
          <p:sp>
            <p:nvSpPr>
              <p:cNvPr id="333929" name="Oval 45"/>
              <p:cNvSpPr>
                <a:spLocks noChangeArrowheads="1"/>
              </p:cNvSpPr>
              <p:nvPr/>
            </p:nvSpPr>
            <p:spPr bwMode="auto">
              <a:xfrm>
                <a:off x="3120" y="768"/>
                <a:ext cx="192" cy="144"/>
              </a:xfrm>
              <a:prstGeom prst="ellipse">
                <a:avLst/>
              </a:prstGeom>
              <a:solidFill>
                <a:schemeClr val="folHlink"/>
              </a:solidFill>
              <a:ln w="9525">
                <a:solidFill>
                  <a:schemeClr val="tx1"/>
                </a:solidFill>
                <a:round/>
                <a:headEnd/>
                <a:tailEnd/>
              </a:ln>
            </p:spPr>
            <p:txBody>
              <a:bodyPr wrap="none" anchor="ctr"/>
              <a:lstStyle/>
              <a:p>
                <a:pPr fontAlgn="base">
                  <a:spcBef>
                    <a:spcPct val="0"/>
                  </a:spcBef>
                  <a:spcAft>
                    <a:spcPct val="0"/>
                  </a:spcAft>
                </a:pPr>
                <a:endParaRPr lang="en-IN" altLang="en-US" sz="2400">
                  <a:solidFill>
                    <a:prstClr val="black"/>
                  </a:solidFill>
                  <a:latin typeface="Times New Roman" pitchFamily="18" charset="0"/>
                  <a:ea typeface="MS PGothic" pitchFamily="34" charset="-128"/>
                  <a:cs typeface="Arial" pitchFamily="34" charset="0"/>
                </a:endParaRPr>
              </a:p>
            </p:txBody>
          </p:sp>
          <p:sp>
            <p:nvSpPr>
              <p:cNvPr id="333930" name="Freeform 46"/>
              <p:cNvSpPr>
                <a:spLocks/>
              </p:cNvSpPr>
              <p:nvPr/>
            </p:nvSpPr>
            <p:spPr bwMode="auto">
              <a:xfrm>
                <a:off x="3315" y="810"/>
                <a:ext cx="324" cy="40"/>
              </a:xfrm>
              <a:custGeom>
                <a:avLst/>
                <a:gdLst>
                  <a:gd name="T0" fmla="*/ 0 w 324"/>
                  <a:gd name="T1" fmla="*/ 27 h 40"/>
                  <a:gd name="T2" fmla="*/ 72 w 324"/>
                  <a:gd name="T3" fmla="*/ 11 h 40"/>
                  <a:gd name="T4" fmla="*/ 135 w 324"/>
                  <a:gd name="T5" fmla="*/ 19 h 40"/>
                  <a:gd name="T6" fmla="*/ 182 w 324"/>
                  <a:gd name="T7" fmla="*/ 3 h 40"/>
                  <a:gd name="T8" fmla="*/ 206 w 324"/>
                  <a:gd name="T9" fmla="*/ 11 h 40"/>
                  <a:gd name="T10" fmla="*/ 222 w 324"/>
                  <a:gd name="T11" fmla="*/ 35 h 40"/>
                  <a:gd name="T12" fmla="*/ 293 w 324"/>
                  <a:gd name="T13" fmla="*/ 19 h 40"/>
                  <a:gd name="T14" fmla="*/ 324 w 324"/>
                  <a:gd name="T15" fmla="*/ 11 h 40"/>
                  <a:gd name="T16" fmla="*/ 0 60000 65536"/>
                  <a:gd name="T17" fmla="*/ 0 60000 65536"/>
                  <a:gd name="T18" fmla="*/ 0 60000 65536"/>
                  <a:gd name="T19" fmla="*/ 0 60000 65536"/>
                  <a:gd name="T20" fmla="*/ 0 60000 65536"/>
                  <a:gd name="T21" fmla="*/ 0 60000 65536"/>
                  <a:gd name="T22" fmla="*/ 0 60000 65536"/>
                  <a:gd name="T23" fmla="*/ 0 60000 65536"/>
                  <a:gd name="T24" fmla="*/ 0 w 324"/>
                  <a:gd name="T25" fmla="*/ 0 h 40"/>
                  <a:gd name="T26" fmla="*/ 324 w 324"/>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4" h="40">
                    <a:moveTo>
                      <a:pt x="0" y="27"/>
                    </a:moveTo>
                    <a:cubicBezTo>
                      <a:pt x="29" y="8"/>
                      <a:pt x="39" y="0"/>
                      <a:pt x="72" y="11"/>
                    </a:cubicBezTo>
                    <a:cubicBezTo>
                      <a:pt x="104" y="33"/>
                      <a:pt x="90" y="32"/>
                      <a:pt x="135" y="19"/>
                    </a:cubicBezTo>
                    <a:cubicBezTo>
                      <a:pt x="151" y="15"/>
                      <a:pt x="182" y="3"/>
                      <a:pt x="182" y="3"/>
                    </a:cubicBezTo>
                    <a:cubicBezTo>
                      <a:pt x="190" y="6"/>
                      <a:pt x="199" y="6"/>
                      <a:pt x="206" y="11"/>
                    </a:cubicBezTo>
                    <a:cubicBezTo>
                      <a:pt x="214" y="17"/>
                      <a:pt x="213" y="33"/>
                      <a:pt x="222" y="35"/>
                    </a:cubicBezTo>
                    <a:cubicBezTo>
                      <a:pt x="240" y="40"/>
                      <a:pt x="274" y="25"/>
                      <a:pt x="293" y="19"/>
                    </a:cubicBezTo>
                    <a:cubicBezTo>
                      <a:pt x="303" y="16"/>
                      <a:pt x="324" y="11"/>
                      <a:pt x="324" y="1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333931" name="Freeform 47"/>
              <p:cNvSpPr>
                <a:spLocks/>
              </p:cNvSpPr>
              <p:nvPr/>
            </p:nvSpPr>
            <p:spPr bwMode="auto">
              <a:xfrm>
                <a:off x="3312" y="849"/>
                <a:ext cx="276" cy="59"/>
              </a:xfrm>
              <a:custGeom>
                <a:avLst/>
                <a:gdLst>
                  <a:gd name="T0" fmla="*/ 0 w 276"/>
                  <a:gd name="T1" fmla="*/ 35 h 59"/>
                  <a:gd name="T2" fmla="*/ 79 w 276"/>
                  <a:gd name="T3" fmla="*/ 43 h 59"/>
                  <a:gd name="T4" fmla="*/ 119 w 276"/>
                  <a:gd name="T5" fmla="*/ 51 h 59"/>
                  <a:gd name="T6" fmla="*/ 182 w 276"/>
                  <a:gd name="T7" fmla="*/ 43 h 59"/>
                  <a:gd name="T8" fmla="*/ 237 w 276"/>
                  <a:gd name="T9" fmla="*/ 59 h 59"/>
                  <a:gd name="T10" fmla="*/ 276 w 276"/>
                  <a:gd name="T11" fmla="*/ 51 h 59"/>
                  <a:gd name="T12" fmla="*/ 0 60000 65536"/>
                  <a:gd name="T13" fmla="*/ 0 60000 65536"/>
                  <a:gd name="T14" fmla="*/ 0 60000 65536"/>
                  <a:gd name="T15" fmla="*/ 0 60000 65536"/>
                  <a:gd name="T16" fmla="*/ 0 60000 65536"/>
                  <a:gd name="T17" fmla="*/ 0 60000 65536"/>
                  <a:gd name="T18" fmla="*/ 0 w 276"/>
                  <a:gd name="T19" fmla="*/ 0 h 59"/>
                  <a:gd name="T20" fmla="*/ 276 w 276"/>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276" h="59">
                    <a:moveTo>
                      <a:pt x="0" y="35"/>
                    </a:moveTo>
                    <a:cubicBezTo>
                      <a:pt x="58" y="54"/>
                      <a:pt x="32" y="55"/>
                      <a:pt x="79" y="43"/>
                    </a:cubicBezTo>
                    <a:cubicBezTo>
                      <a:pt x="143" y="0"/>
                      <a:pt x="66" y="40"/>
                      <a:pt x="119" y="51"/>
                    </a:cubicBezTo>
                    <a:cubicBezTo>
                      <a:pt x="140" y="55"/>
                      <a:pt x="161" y="46"/>
                      <a:pt x="182" y="43"/>
                    </a:cubicBezTo>
                    <a:cubicBezTo>
                      <a:pt x="200" y="48"/>
                      <a:pt x="218" y="59"/>
                      <a:pt x="237" y="59"/>
                    </a:cubicBezTo>
                    <a:cubicBezTo>
                      <a:pt x="250" y="59"/>
                      <a:pt x="276" y="51"/>
                      <a:pt x="276" y="5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grpSp>
        <p:grpSp>
          <p:nvGrpSpPr>
            <p:cNvPr id="15" name="Group 48"/>
            <p:cNvGrpSpPr>
              <a:grpSpLocks/>
            </p:cNvGrpSpPr>
            <p:nvPr/>
          </p:nvGrpSpPr>
          <p:grpSpPr bwMode="auto">
            <a:xfrm>
              <a:off x="3120" y="1056"/>
              <a:ext cx="519" cy="144"/>
              <a:chOff x="3120" y="768"/>
              <a:chExt cx="519" cy="144"/>
            </a:xfrm>
          </p:grpSpPr>
          <p:sp>
            <p:nvSpPr>
              <p:cNvPr id="333926" name="Oval 49"/>
              <p:cNvSpPr>
                <a:spLocks noChangeArrowheads="1"/>
              </p:cNvSpPr>
              <p:nvPr/>
            </p:nvSpPr>
            <p:spPr bwMode="auto">
              <a:xfrm>
                <a:off x="3120" y="768"/>
                <a:ext cx="192" cy="144"/>
              </a:xfrm>
              <a:prstGeom prst="ellipse">
                <a:avLst/>
              </a:prstGeom>
              <a:solidFill>
                <a:schemeClr val="folHlink"/>
              </a:solidFill>
              <a:ln w="9525">
                <a:solidFill>
                  <a:schemeClr val="tx1"/>
                </a:solidFill>
                <a:round/>
                <a:headEnd/>
                <a:tailEnd/>
              </a:ln>
            </p:spPr>
            <p:txBody>
              <a:bodyPr wrap="none" anchor="ctr"/>
              <a:lstStyle/>
              <a:p>
                <a:pPr fontAlgn="base">
                  <a:spcBef>
                    <a:spcPct val="0"/>
                  </a:spcBef>
                  <a:spcAft>
                    <a:spcPct val="0"/>
                  </a:spcAft>
                </a:pPr>
                <a:endParaRPr lang="en-IN" altLang="en-US" sz="2400">
                  <a:solidFill>
                    <a:prstClr val="black"/>
                  </a:solidFill>
                  <a:latin typeface="Times New Roman" pitchFamily="18" charset="0"/>
                  <a:ea typeface="MS PGothic" pitchFamily="34" charset="-128"/>
                  <a:cs typeface="Arial" pitchFamily="34" charset="0"/>
                </a:endParaRPr>
              </a:p>
            </p:txBody>
          </p:sp>
          <p:sp>
            <p:nvSpPr>
              <p:cNvPr id="333927" name="Freeform 50"/>
              <p:cNvSpPr>
                <a:spLocks/>
              </p:cNvSpPr>
              <p:nvPr/>
            </p:nvSpPr>
            <p:spPr bwMode="auto">
              <a:xfrm>
                <a:off x="3315" y="810"/>
                <a:ext cx="324" cy="40"/>
              </a:xfrm>
              <a:custGeom>
                <a:avLst/>
                <a:gdLst>
                  <a:gd name="T0" fmla="*/ 0 w 324"/>
                  <a:gd name="T1" fmla="*/ 27 h 40"/>
                  <a:gd name="T2" fmla="*/ 72 w 324"/>
                  <a:gd name="T3" fmla="*/ 11 h 40"/>
                  <a:gd name="T4" fmla="*/ 135 w 324"/>
                  <a:gd name="T5" fmla="*/ 19 h 40"/>
                  <a:gd name="T6" fmla="*/ 182 w 324"/>
                  <a:gd name="T7" fmla="*/ 3 h 40"/>
                  <a:gd name="T8" fmla="*/ 206 w 324"/>
                  <a:gd name="T9" fmla="*/ 11 h 40"/>
                  <a:gd name="T10" fmla="*/ 222 w 324"/>
                  <a:gd name="T11" fmla="*/ 35 h 40"/>
                  <a:gd name="T12" fmla="*/ 293 w 324"/>
                  <a:gd name="T13" fmla="*/ 19 h 40"/>
                  <a:gd name="T14" fmla="*/ 324 w 324"/>
                  <a:gd name="T15" fmla="*/ 11 h 40"/>
                  <a:gd name="T16" fmla="*/ 0 60000 65536"/>
                  <a:gd name="T17" fmla="*/ 0 60000 65536"/>
                  <a:gd name="T18" fmla="*/ 0 60000 65536"/>
                  <a:gd name="T19" fmla="*/ 0 60000 65536"/>
                  <a:gd name="T20" fmla="*/ 0 60000 65536"/>
                  <a:gd name="T21" fmla="*/ 0 60000 65536"/>
                  <a:gd name="T22" fmla="*/ 0 60000 65536"/>
                  <a:gd name="T23" fmla="*/ 0 60000 65536"/>
                  <a:gd name="T24" fmla="*/ 0 w 324"/>
                  <a:gd name="T25" fmla="*/ 0 h 40"/>
                  <a:gd name="T26" fmla="*/ 324 w 324"/>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4" h="40">
                    <a:moveTo>
                      <a:pt x="0" y="27"/>
                    </a:moveTo>
                    <a:cubicBezTo>
                      <a:pt x="29" y="8"/>
                      <a:pt x="39" y="0"/>
                      <a:pt x="72" y="11"/>
                    </a:cubicBezTo>
                    <a:cubicBezTo>
                      <a:pt x="104" y="33"/>
                      <a:pt x="90" y="32"/>
                      <a:pt x="135" y="19"/>
                    </a:cubicBezTo>
                    <a:cubicBezTo>
                      <a:pt x="151" y="15"/>
                      <a:pt x="182" y="3"/>
                      <a:pt x="182" y="3"/>
                    </a:cubicBezTo>
                    <a:cubicBezTo>
                      <a:pt x="190" y="6"/>
                      <a:pt x="199" y="6"/>
                      <a:pt x="206" y="11"/>
                    </a:cubicBezTo>
                    <a:cubicBezTo>
                      <a:pt x="214" y="17"/>
                      <a:pt x="213" y="33"/>
                      <a:pt x="222" y="35"/>
                    </a:cubicBezTo>
                    <a:cubicBezTo>
                      <a:pt x="240" y="40"/>
                      <a:pt x="274" y="25"/>
                      <a:pt x="293" y="19"/>
                    </a:cubicBezTo>
                    <a:cubicBezTo>
                      <a:pt x="303" y="16"/>
                      <a:pt x="324" y="11"/>
                      <a:pt x="324" y="1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333928" name="Freeform 51"/>
              <p:cNvSpPr>
                <a:spLocks/>
              </p:cNvSpPr>
              <p:nvPr/>
            </p:nvSpPr>
            <p:spPr bwMode="auto">
              <a:xfrm>
                <a:off x="3312" y="849"/>
                <a:ext cx="276" cy="59"/>
              </a:xfrm>
              <a:custGeom>
                <a:avLst/>
                <a:gdLst>
                  <a:gd name="T0" fmla="*/ 0 w 276"/>
                  <a:gd name="T1" fmla="*/ 35 h 59"/>
                  <a:gd name="T2" fmla="*/ 79 w 276"/>
                  <a:gd name="T3" fmla="*/ 43 h 59"/>
                  <a:gd name="T4" fmla="*/ 119 w 276"/>
                  <a:gd name="T5" fmla="*/ 51 h 59"/>
                  <a:gd name="T6" fmla="*/ 182 w 276"/>
                  <a:gd name="T7" fmla="*/ 43 h 59"/>
                  <a:gd name="T8" fmla="*/ 237 w 276"/>
                  <a:gd name="T9" fmla="*/ 59 h 59"/>
                  <a:gd name="T10" fmla="*/ 276 w 276"/>
                  <a:gd name="T11" fmla="*/ 51 h 59"/>
                  <a:gd name="T12" fmla="*/ 0 60000 65536"/>
                  <a:gd name="T13" fmla="*/ 0 60000 65536"/>
                  <a:gd name="T14" fmla="*/ 0 60000 65536"/>
                  <a:gd name="T15" fmla="*/ 0 60000 65536"/>
                  <a:gd name="T16" fmla="*/ 0 60000 65536"/>
                  <a:gd name="T17" fmla="*/ 0 60000 65536"/>
                  <a:gd name="T18" fmla="*/ 0 w 276"/>
                  <a:gd name="T19" fmla="*/ 0 h 59"/>
                  <a:gd name="T20" fmla="*/ 276 w 276"/>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276" h="59">
                    <a:moveTo>
                      <a:pt x="0" y="35"/>
                    </a:moveTo>
                    <a:cubicBezTo>
                      <a:pt x="58" y="54"/>
                      <a:pt x="32" y="55"/>
                      <a:pt x="79" y="43"/>
                    </a:cubicBezTo>
                    <a:cubicBezTo>
                      <a:pt x="143" y="0"/>
                      <a:pt x="66" y="40"/>
                      <a:pt x="119" y="51"/>
                    </a:cubicBezTo>
                    <a:cubicBezTo>
                      <a:pt x="140" y="55"/>
                      <a:pt x="161" y="46"/>
                      <a:pt x="182" y="43"/>
                    </a:cubicBezTo>
                    <a:cubicBezTo>
                      <a:pt x="200" y="48"/>
                      <a:pt x="218" y="59"/>
                      <a:pt x="237" y="59"/>
                    </a:cubicBezTo>
                    <a:cubicBezTo>
                      <a:pt x="250" y="59"/>
                      <a:pt x="276" y="51"/>
                      <a:pt x="276" y="5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grpSp>
        <p:grpSp>
          <p:nvGrpSpPr>
            <p:cNvPr id="16" name="Group 52"/>
            <p:cNvGrpSpPr>
              <a:grpSpLocks/>
            </p:cNvGrpSpPr>
            <p:nvPr/>
          </p:nvGrpSpPr>
          <p:grpSpPr bwMode="auto">
            <a:xfrm>
              <a:off x="3120" y="1200"/>
              <a:ext cx="519" cy="144"/>
              <a:chOff x="3120" y="768"/>
              <a:chExt cx="519" cy="144"/>
            </a:xfrm>
          </p:grpSpPr>
          <p:sp>
            <p:nvSpPr>
              <p:cNvPr id="333923" name="Oval 53"/>
              <p:cNvSpPr>
                <a:spLocks noChangeArrowheads="1"/>
              </p:cNvSpPr>
              <p:nvPr/>
            </p:nvSpPr>
            <p:spPr bwMode="auto">
              <a:xfrm>
                <a:off x="3120" y="768"/>
                <a:ext cx="192" cy="144"/>
              </a:xfrm>
              <a:prstGeom prst="ellipse">
                <a:avLst/>
              </a:prstGeom>
              <a:solidFill>
                <a:schemeClr val="folHlink"/>
              </a:solidFill>
              <a:ln w="9525">
                <a:solidFill>
                  <a:schemeClr val="tx1"/>
                </a:solidFill>
                <a:round/>
                <a:headEnd/>
                <a:tailEnd/>
              </a:ln>
            </p:spPr>
            <p:txBody>
              <a:bodyPr wrap="none" anchor="ctr"/>
              <a:lstStyle/>
              <a:p>
                <a:pPr fontAlgn="base">
                  <a:spcBef>
                    <a:spcPct val="0"/>
                  </a:spcBef>
                  <a:spcAft>
                    <a:spcPct val="0"/>
                  </a:spcAft>
                </a:pPr>
                <a:endParaRPr lang="en-IN" altLang="en-US" sz="2400">
                  <a:solidFill>
                    <a:prstClr val="black"/>
                  </a:solidFill>
                  <a:latin typeface="Times New Roman" pitchFamily="18" charset="0"/>
                  <a:ea typeface="MS PGothic" pitchFamily="34" charset="-128"/>
                  <a:cs typeface="Arial" pitchFamily="34" charset="0"/>
                </a:endParaRPr>
              </a:p>
            </p:txBody>
          </p:sp>
          <p:sp>
            <p:nvSpPr>
              <p:cNvPr id="333924" name="Freeform 54"/>
              <p:cNvSpPr>
                <a:spLocks/>
              </p:cNvSpPr>
              <p:nvPr/>
            </p:nvSpPr>
            <p:spPr bwMode="auto">
              <a:xfrm>
                <a:off x="3315" y="810"/>
                <a:ext cx="324" cy="40"/>
              </a:xfrm>
              <a:custGeom>
                <a:avLst/>
                <a:gdLst>
                  <a:gd name="T0" fmla="*/ 0 w 324"/>
                  <a:gd name="T1" fmla="*/ 27 h 40"/>
                  <a:gd name="T2" fmla="*/ 72 w 324"/>
                  <a:gd name="T3" fmla="*/ 11 h 40"/>
                  <a:gd name="T4" fmla="*/ 135 w 324"/>
                  <a:gd name="T5" fmla="*/ 19 h 40"/>
                  <a:gd name="T6" fmla="*/ 182 w 324"/>
                  <a:gd name="T7" fmla="*/ 3 h 40"/>
                  <a:gd name="T8" fmla="*/ 206 w 324"/>
                  <a:gd name="T9" fmla="*/ 11 h 40"/>
                  <a:gd name="T10" fmla="*/ 222 w 324"/>
                  <a:gd name="T11" fmla="*/ 35 h 40"/>
                  <a:gd name="T12" fmla="*/ 293 w 324"/>
                  <a:gd name="T13" fmla="*/ 19 h 40"/>
                  <a:gd name="T14" fmla="*/ 324 w 324"/>
                  <a:gd name="T15" fmla="*/ 11 h 40"/>
                  <a:gd name="T16" fmla="*/ 0 60000 65536"/>
                  <a:gd name="T17" fmla="*/ 0 60000 65536"/>
                  <a:gd name="T18" fmla="*/ 0 60000 65536"/>
                  <a:gd name="T19" fmla="*/ 0 60000 65536"/>
                  <a:gd name="T20" fmla="*/ 0 60000 65536"/>
                  <a:gd name="T21" fmla="*/ 0 60000 65536"/>
                  <a:gd name="T22" fmla="*/ 0 60000 65536"/>
                  <a:gd name="T23" fmla="*/ 0 60000 65536"/>
                  <a:gd name="T24" fmla="*/ 0 w 324"/>
                  <a:gd name="T25" fmla="*/ 0 h 40"/>
                  <a:gd name="T26" fmla="*/ 324 w 324"/>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4" h="40">
                    <a:moveTo>
                      <a:pt x="0" y="27"/>
                    </a:moveTo>
                    <a:cubicBezTo>
                      <a:pt x="29" y="8"/>
                      <a:pt x="39" y="0"/>
                      <a:pt x="72" y="11"/>
                    </a:cubicBezTo>
                    <a:cubicBezTo>
                      <a:pt x="104" y="33"/>
                      <a:pt x="90" y="32"/>
                      <a:pt x="135" y="19"/>
                    </a:cubicBezTo>
                    <a:cubicBezTo>
                      <a:pt x="151" y="15"/>
                      <a:pt x="182" y="3"/>
                      <a:pt x="182" y="3"/>
                    </a:cubicBezTo>
                    <a:cubicBezTo>
                      <a:pt x="190" y="6"/>
                      <a:pt x="199" y="6"/>
                      <a:pt x="206" y="11"/>
                    </a:cubicBezTo>
                    <a:cubicBezTo>
                      <a:pt x="214" y="17"/>
                      <a:pt x="213" y="33"/>
                      <a:pt x="222" y="35"/>
                    </a:cubicBezTo>
                    <a:cubicBezTo>
                      <a:pt x="240" y="40"/>
                      <a:pt x="274" y="25"/>
                      <a:pt x="293" y="19"/>
                    </a:cubicBezTo>
                    <a:cubicBezTo>
                      <a:pt x="303" y="16"/>
                      <a:pt x="324" y="11"/>
                      <a:pt x="324" y="1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333925" name="Freeform 55"/>
              <p:cNvSpPr>
                <a:spLocks/>
              </p:cNvSpPr>
              <p:nvPr/>
            </p:nvSpPr>
            <p:spPr bwMode="auto">
              <a:xfrm>
                <a:off x="3312" y="849"/>
                <a:ext cx="276" cy="59"/>
              </a:xfrm>
              <a:custGeom>
                <a:avLst/>
                <a:gdLst>
                  <a:gd name="T0" fmla="*/ 0 w 276"/>
                  <a:gd name="T1" fmla="*/ 35 h 59"/>
                  <a:gd name="T2" fmla="*/ 79 w 276"/>
                  <a:gd name="T3" fmla="*/ 43 h 59"/>
                  <a:gd name="T4" fmla="*/ 119 w 276"/>
                  <a:gd name="T5" fmla="*/ 51 h 59"/>
                  <a:gd name="T6" fmla="*/ 182 w 276"/>
                  <a:gd name="T7" fmla="*/ 43 h 59"/>
                  <a:gd name="T8" fmla="*/ 237 w 276"/>
                  <a:gd name="T9" fmla="*/ 59 h 59"/>
                  <a:gd name="T10" fmla="*/ 276 w 276"/>
                  <a:gd name="T11" fmla="*/ 51 h 59"/>
                  <a:gd name="T12" fmla="*/ 0 60000 65536"/>
                  <a:gd name="T13" fmla="*/ 0 60000 65536"/>
                  <a:gd name="T14" fmla="*/ 0 60000 65536"/>
                  <a:gd name="T15" fmla="*/ 0 60000 65536"/>
                  <a:gd name="T16" fmla="*/ 0 60000 65536"/>
                  <a:gd name="T17" fmla="*/ 0 60000 65536"/>
                  <a:gd name="T18" fmla="*/ 0 w 276"/>
                  <a:gd name="T19" fmla="*/ 0 h 59"/>
                  <a:gd name="T20" fmla="*/ 276 w 276"/>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276" h="59">
                    <a:moveTo>
                      <a:pt x="0" y="35"/>
                    </a:moveTo>
                    <a:cubicBezTo>
                      <a:pt x="58" y="54"/>
                      <a:pt x="32" y="55"/>
                      <a:pt x="79" y="43"/>
                    </a:cubicBezTo>
                    <a:cubicBezTo>
                      <a:pt x="143" y="0"/>
                      <a:pt x="66" y="40"/>
                      <a:pt x="119" y="51"/>
                    </a:cubicBezTo>
                    <a:cubicBezTo>
                      <a:pt x="140" y="55"/>
                      <a:pt x="161" y="46"/>
                      <a:pt x="182" y="43"/>
                    </a:cubicBezTo>
                    <a:cubicBezTo>
                      <a:pt x="200" y="48"/>
                      <a:pt x="218" y="59"/>
                      <a:pt x="237" y="59"/>
                    </a:cubicBezTo>
                    <a:cubicBezTo>
                      <a:pt x="250" y="59"/>
                      <a:pt x="276" y="51"/>
                      <a:pt x="276" y="5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grpSp>
      </p:grpSp>
      <p:grpSp>
        <p:nvGrpSpPr>
          <p:cNvPr id="17" name="Group 56"/>
          <p:cNvGrpSpPr>
            <a:grpSpLocks/>
          </p:cNvGrpSpPr>
          <p:nvPr/>
        </p:nvGrpSpPr>
        <p:grpSpPr bwMode="auto">
          <a:xfrm rot="10561562">
            <a:off x="6778625" y="5105400"/>
            <a:ext cx="823913" cy="914400"/>
            <a:chOff x="3120" y="768"/>
            <a:chExt cx="519" cy="576"/>
          </a:xfrm>
        </p:grpSpPr>
        <p:grpSp>
          <p:nvGrpSpPr>
            <p:cNvPr id="18" name="Group 57"/>
            <p:cNvGrpSpPr>
              <a:grpSpLocks/>
            </p:cNvGrpSpPr>
            <p:nvPr/>
          </p:nvGrpSpPr>
          <p:grpSpPr bwMode="auto">
            <a:xfrm>
              <a:off x="3120" y="768"/>
              <a:ext cx="519" cy="144"/>
              <a:chOff x="3120" y="768"/>
              <a:chExt cx="519" cy="144"/>
            </a:xfrm>
          </p:grpSpPr>
          <p:sp>
            <p:nvSpPr>
              <p:cNvPr id="333916" name="Oval 58"/>
              <p:cNvSpPr>
                <a:spLocks noChangeArrowheads="1"/>
              </p:cNvSpPr>
              <p:nvPr/>
            </p:nvSpPr>
            <p:spPr bwMode="auto">
              <a:xfrm>
                <a:off x="3120" y="768"/>
                <a:ext cx="192" cy="144"/>
              </a:xfrm>
              <a:prstGeom prst="ellipse">
                <a:avLst/>
              </a:prstGeom>
              <a:solidFill>
                <a:schemeClr val="folHlink"/>
              </a:solidFill>
              <a:ln w="9525">
                <a:solidFill>
                  <a:schemeClr val="tx1"/>
                </a:solidFill>
                <a:round/>
                <a:headEnd/>
                <a:tailEnd/>
              </a:ln>
            </p:spPr>
            <p:txBody>
              <a:bodyPr wrap="none" anchor="ctr"/>
              <a:lstStyle/>
              <a:p>
                <a:pPr fontAlgn="base">
                  <a:spcBef>
                    <a:spcPct val="0"/>
                  </a:spcBef>
                  <a:spcAft>
                    <a:spcPct val="0"/>
                  </a:spcAft>
                </a:pPr>
                <a:endParaRPr lang="en-IN" altLang="en-US" sz="2400">
                  <a:solidFill>
                    <a:prstClr val="black"/>
                  </a:solidFill>
                  <a:latin typeface="Times New Roman" pitchFamily="18" charset="0"/>
                  <a:ea typeface="MS PGothic" pitchFamily="34" charset="-128"/>
                  <a:cs typeface="Arial" pitchFamily="34" charset="0"/>
                </a:endParaRPr>
              </a:p>
            </p:txBody>
          </p:sp>
          <p:sp>
            <p:nvSpPr>
              <p:cNvPr id="333917" name="Freeform 59"/>
              <p:cNvSpPr>
                <a:spLocks/>
              </p:cNvSpPr>
              <p:nvPr/>
            </p:nvSpPr>
            <p:spPr bwMode="auto">
              <a:xfrm>
                <a:off x="3315" y="810"/>
                <a:ext cx="324" cy="40"/>
              </a:xfrm>
              <a:custGeom>
                <a:avLst/>
                <a:gdLst>
                  <a:gd name="T0" fmla="*/ 0 w 324"/>
                  <a:gd name="T1" fmla="*/ 27 h 40"/>
                  <a:gd name="T2" fmla="*/ 72 w 324"/>
                  <a:gd name="T3" fmla="*/ 11 h 40"/>
                  <a:gd name="T4" fmla="*/ 135 w 324"/>
                  <a:gd name="T5" fmla="*/ 19 h 40"/>
                  <a:gd name="T6" fmla="*/ 182 w 324"/>
                  <a:gd name="T7" fmla="*/ 3 h 40"/>
                  <a:gd name="T8" fmla="*/ 206 w 324"/>
                  <a:gd name="T9" fmla="*/ 11 h 40"/>
                  <a:gd name="T10" fmla="*/ 222 w 324"/>
                  <a:gd name="T11" fmla="*/ 35 h 40"/>
                  <a:gd name="T12" fmla="*/ 293 w 324"/>
                  <a:gd name="T13" fmla="*/ 19 h 40"/>
                  <a:gd name="T14" fmla="*/ 324 w 324"/>
                  <a:gd name="T15" fmla="*/ 11 h 40"/>
                  <a:gd name="T16" fmla="*/ 0 60000 65536"/>
                  <a:gd name="T17" fmla="*/ 0 60000 65536"/>
                  <a:gd name="T18" fmla="*/ 0 60000 65536"/>
                  <a:gd name="T19" fmla="*/ 0 60000 65536"/>
                  <a:gd name="T20" fmla="*/ 0 60000 65536"/>
                  <a:gd name="T21" fmla="*/ 0 60000 65536"/>
                  <a:gd name="T22" fmla="*/ 0 60000 65536"/>
                  <a:gd name="T23" fmla="*/ 0 60000 65536"/>
                  <a:gd name="T24" fmla="*/ 0 w 324"/>
                  <a:gd name="T25" fmla="*/ 0 h 40"/>
                  <a:gd name="T26" fmla="*/ 324 w 324"/>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4" h="40">
                    <a:moveTo>
                      <a:pt x="0" y="27"/>
                    </a:moveTo>
                    <a:cubicBezTo>
                      <a:pt x="29" y="8"/>
                      <a:pt x="39" y="0"/>
                      <a:pt x="72" y="11"/>
                    </a:cubicBezTo>
                    <a:cubicBezTo>
                      <a:pt x="104" y="33"/>
                      <a:pt x="90" y="32"/>
                      <a:pt x="135" y="19"/>
                    </a:cubicBezTo>
                    <a:cubicBezTo>
                      <a:pt x="151" y="15"/>
                      <a:pt x="182" y="3"/>
                      <a:pt x="182" y="3"/>
                    </a:cubicBezTo>
                    <a:cubicBezTo>
                      <a:pt x="190" y="6"/>
                      <a:pt x="199" y="6"/>
                      <a:pt x="206" y="11"/>
                    </a:cubicBezTo>
                    <a:cubicBezTo>
                      <a:pt x="214" y="17"/>
                      <a:pt x="213" y="33"/>
                      <a:pt x="222" y="35"/>
                    </a:cubicBezTo>
                    <a:cubicBezTo>
                      <a:pt x="240" y="40"/>
                      <a:pt x="274" y="25"/>
                      <a:pt x="293" y="19"/>
                    </a:cubicBezTo>
                    <a:cubicBezTo>
                      <a:pt x="303" y="16"/>
                      <a:pt x="324" y="11"/>
                      <a:pt x="324" y="1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333918" name="Freeform 60"/>
              <p:cNvSpPr>
                <a:spLocks/>
              </p:cNvSpPr>
              <p:nvPr/>
            </p:nvSpPr>
            <p:spPr bwMode="auto">
              <a:xfrm>
                <a:off x="3312" y="849"/>
                <a:ext cx="276" cy="59"/>
              </a:xfrm>
              <a:custGeom>
                <a:avLst/>
                <a:gdLst>
                  <a:gd name="T0" fmla="*/ 0 w 276"/>
                  <a:gd name="T1" fmla="*/ 35 h 59"/>
                  <a:gd name="T2" fmla="*/ 79 w 276"/>
                  <a:gd name="T3" fmla="*/ 43 h 59"/>
                  <a:gd name="T4" fmla="*/ 119 w 276"/>
                  <a:gd name="T5" fmla="*/ 51 h 59"/>
                  <a:gd name="T6" fmla="*/ 182 w 276"/>
                  <a:gd name="T7" fmla="*/ 43 h 59"/>
                  <a:gd name="T8" fmla="*/ 237 w 276"/>
                  <a:gd name="T9" fmla="*/ 59 h 59"/>
                  <a:gd name="T10" fmla="*/ 276 w 276"/>
                  <a:gd name="T11" fmla="*/ 51 h 59"/>
                  <a:gd name="T12" fmla="*/ 0 60000 65536"/>
                  <a:gd name="T13" fmla="*/ 0 60000 65536"/>
                  <a:gd name="T14" fmla="*/ 0 60000 65536"/>
                  <a:gd name="T15" fmla="*/ 0 60000 65536"/>
                  <a:gd name="T16" fmla="*/ 0 60000 65536"/>
                  <a:gd name="T17" fmla="*/ 0 60000 65536"/>
                  <a:gd name="T18" fmla="*/ 0 w 276"/>
                  <a:gd name="T19" fmla="*/ 0 h 59"/>
                  <a:gd name="T20" fmla="*/ 276 w 276"/>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276" h="59">
                    <a:moveTo>
                      <a:pt x="0" y="35"/>
                    </a:moveTo>
                    <a:cubicBezTo>
                      <a:pt x="58" y="54"/>
                      <a:pt x="32" y="55"/>
                      <a:pt x="79" y="43"/>
                    </a:cubicBezTo>
                    <a:cubicBezTo>
                      <a:pt x="143" y="0"/>
                      <a:pt x="66" y="40"/>
                      <a:pt x="119" y="51"/>
                    </a:cubicBezTo>
                    <a:cubicBezTo>
                      <a:pt x="140" y="55"/>
                      <a:pt x="161" y="46"/>
                      <a:pt x="182" y="43"/>
                    </a:cubicBezTo>
                    <a:cubicBezTo>
                      <a:pt x="200" y="48"/>
                      <a:pt x="218" y="59"/>
                      <a:pt x="237" y="59"/>
                    </a:cubicBezTo>
                    <a:cubicBezTo>
                      <a:pt x="250" y="59"/>
                      <a:pt x="276" y="51"/>
                      <a:pt x="276" y="5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grpSp>
        <p:grpSp>
          <p:nvGrpSpPr>
            <p:cNvPr id="19" name="Group 61"/>
            <p:cNvGrpSpPr>
              <a:grpSpLocks/>
            </p:cNvGrpSpPr>
            <p:nvPr/>
          </p:nvGrpSpPr>
          <p:grpSpPr bwMode="auto">
            <a:xfrm>
              <a:off x="3120" y="912"/>
              <a:ext cx="519" cy="144"/>
              <a:chOff x="3120" y="768"/>
              <a:chExt cx="519" cy="144"/>
            </a:xfrm>
          </p:grpSpPr>
          <p:sp>
            <p:nvSpPr>
              <p:cNvPr id="333913" name="Oval 62"/>
              <p:cNvSpPr>
                <a:spLocks noChangeArrowheads="1"/>
              </p:cNvSpPr>
              <p:nvPr/>
            </p:nvSpPr>
            <p:spPr bwMode="auto">
              <a:xfrm>
                <a:off x="3120" y="768"/>
                <a:ext cx="192" cy="144"/>
              </a:xfrm>
              <a:prstGeom prst="ellipse">
                <a:avLst/>
              </a:prstGeom>
              <a:solidFill>
                <a:schemeClr val="folHlink"/>
              </a:solidFill>
              <a:ln w="9525">
                <a:solidFill>
                  <a:schemeClr val="tx1"/>
                </a:solidFill>
                <a:round/>
                <a:headEnd/>
                <a:tailEnd/>
              </a:ln>
            </p:spPr>
            <p:txBody>
              <a:bodyPr wrap="none" anchor="ctr"/>
              <a:lstStyle/>
              <a:p>
                <a:pPr fontAlgn="base">
                  <a:spcBef>
                    <a:spcPct val="0"/>
                  </a:spcBef>
                  <a:spcAft>
                    <a:spcPct val="0"/>
                  </a:spcAft>
                </a:pPr>
                <a:endParaRPr lang="en-IN" altLang="en-US" sz="2400">
                  <a:solidFill>
                    <a:prstClr val="black"/>
                  </a:solidFill>
                  <a:latin typeface="Times New Roman" pitchFamily="18" charset="0"/>
                  <a:ea typeface="MS PGothic" pitchFamily="34" charset="-128"/>
                  <a:cs typeface="Arial" pitchFamily="34" charset="0"/>
                </a:endParaRPr>
              </a:p>
            </p:txBody>
          </p:sp>
          <p:sp>
            <p:nvSpPr>
              <p:cNvPr id="333914" name="Freeform 63"/>
              <p:cNvSpPr>
                <a:spLocks/>
              </p:cNvSpPr>
              <p:nvPr/>
            </p:nvSpPr>
            <p:spPr bwMode="auto">
              <a:xfrm>
                <a:off x="3315" y="810"/>
                <a:ext cx="324" cy="40"/>
              </a:xfrm>
              <a:custGeom>
                <a:avLst/>
                <a:gdLst>
                  <a:gd name="T0" fmla="*/ 0 w 324"/>
                  <a:gd name="T1" fmla="*/ 27 h 40"/>
                  <a:gd name="T2" fmla="*/ 72 w 324"/>
                  <a:gd name="T3" fmla="*/ 11 h 40"/>
                  <a:gd name="T4" fmla="*/ 135 w 324"/>
                  <a:gd name="T5" fmla="*/ 19 h 40"/>
                  <a:gd name="T6" fmla="*/ 182 w 324"/>
                  <a:gd name="T7" fmla="*/ 3 h 40"/>
                  <a:gd name="T8" fmla="*/ 206 w 324"/>
                  <a:gd name="T9" fmla="*/ 11 h 40"/>
                  <a:gd name="T10" fmla="*/ 222 w 324"/>
                  <a:gd name="T11" fmla="*/ 35 h 40"/>
                  <a:gd name="T12" fmla="*/ 293 w 324"/>
                  <a:gd name="T13" fmla="*/ 19 h 40"/>
                  <a:gd name="T14" fmla="*/ 324 w 324"/>
                  <a:gd name="T15" fmla="*/ 11 h 40"/>
                  <a:gd name="T16" fmla="*/ 0 60000 65536"/>
                  <a:gd name="T17" fmla="*/ 0 60000 65536"/>
                  <a:gd name="T18" fmla="*/ 0 60000 65536"/>
                  <a:gd name="T19" fmla="*/ 0 60000 65536"/>
                  <a:gd name="T20" fmla="*/ 0 60000 65536"/>
                  <a:gd name="T21" fmla="*/ 0 60000 65536"/>
                  <a:gd name="T22" fmla="*/ 0 60000 65536"/>
                  <a:gd name="T23" fmla="*/ 0 60000 65536"/>
                  <a:gd name="T24" fmla="*/ 0 w 324"/>
                  <a:gd name="T25" fmla="*/ 0 h 40"/>
                  <a:gd name="T26" fmla="*/ 324 w 324"/>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4" h="40">
                    <a:moveTo>
                      <a:pt x="0" y="27"/>
                    </a:moveTo>
                    <a:cubicBezTo>
                      <a:pt x="29" y="8"/>
                      <a:pt x="39" y="0"/>
                      <a:pt x="72" y="11"/>
                    </a:cubicBezTo>
                    <a:cubicBezTo>
                      <a:pt x="104" y="33"/>
                      <a:pt x="90" y="32"/>
                      <a:pt x="135" y="19"/>
                    </a:cubicBezTo>
                    <a:cubicBezTo>
                      <a:pt x="151" y="15"/>
                      <a:pt x="182" y="3"/>
                      <a:pt x="182" y="3"/>
                    </a:cubicBezTo>
                    <a:cubicBezTo>
                      <a:pt x="190" y="6"/>
                      <a:pt x="199" y="6"/>
                      <a:pt x="206" y="11"/>
                    </a:cubicBezTo>
                    <a:cubicBezTo>
                      <a:pt x="214" y="17"/>
                      <a:pt x="213" y="33"/>
                      <a:pt x="222" y="35"/>
                    </a:cubicBezTo>
                    <a:cubicBezTo>
                      <a:pt x="240" y="40"/>
                      <a:pt x="274" y="25"/>
                      <a:pt x="293" y="19"/>
                    </a:cubicBezTo>
                    <a:cubicBezTo>
                      <a:pt x="303" y="16"/>
                      <a:pt x="324" y="11"/>
                      <a:pt x="324" y="1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333915" name="Freeform 64"/>
              <p:cNvSpPr>
                <a:spLocks/>
              </p:cNvSpPr>
              <p:nvPr/>
            </p:nvSpPr>
            <p:spPr bwMode="auto">
              <a:xfrm>
                <a:off x="3312" y="849"/>
                <a:ext cx="276" cy="59"/>
              </a:xfrm>
              <a:custGeom>
                <a:avLst/>
                <a:gdLst>
                  <a:gd name="T0" fmla="*/ 0 w 276"/>
                  <a:gd name="T1" fmla="*/ 35 h 59"/>
                  <a:gd name="T2" fmla="*/ 79 w 276"/>
                  <a:gd name="T3" fmla="*/ 43 h 59"/>
                  <a:gd name="T4" fmla="*/ 119 w 276"/>
                  <a:gd name="T5" fmla="*/ 51 h 59"/>
                  <a:gd name="T6" fmla="*/ 182 w 276"/>
                  <a:gd name="T7" fmla="*/ 43 h 59"/>
                  <a:gd name="T8" fmla="*/ 237 w 276"/>
                  <a:gd name="T9" fmla="*/ 59 h 59"/>
                  <a:gd name="T10" fmla="*/ 276 w 276"/>
                  <a:gd name="T11" fmla="*/ 51 h 59"/>
                  <a:gd name="T12" fmla="*/ 0 60000 65536"/>
                  <a:gd name="T13" fmla="*/ 0 60000 65536"/>
                  <a:gd name="T14" fmla="*/ 0 60000 65536"/>
                  <a:gd name="T15" fmla="*/ 0 60000 65536"/>
                  <a:gd name="T16" fmla="*/ 0 60000 65536"/>
                  <a:gd name="T17" fmla="*/ 0 60000 65536"/>
                  <a:gd name="T18" fmla="*/ 0 w 276"/>
                  <a:gd name="T19" fmla="*/ 0 h 59"/>
                  <a:gd name="T20" fmla="*/ 276 w 276"/>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276" h="59">
                    <a:moveTo>
                      <a:pt x="0" y="35"/>
                    </a:moveTo>
                    <a:cubicBezTo>
                      <a:pt x="58" y="54"/>
                      <a:pt x="32" y="55"/>
                      <a:pt x="79" y="43"/>
                    </a:cubicBezTo>
                    <a:cubicBezTo>
                      <a:pt x="143" y="0"/>
                      <a:pt x="66" y="40"/>
                      <a:pt x="119" y="51"/>
                    </a:cubicBezTo>
                    <a:cubicBezTo>
                      <a:pt x="140" y="55"/>
                      <a:pt x="161" y="46"/>
                      <a:pt x="182" y="43"/>
                    </a:cubicBezTo>
                    <a:cubicBezTo>
                      <a:pt x="200" y="48"/>
                      <a:pt x="218" y="59"/>
                      <a:pt x="237" y="59"/>
                    </a:cubicBezTo>
                    <a:cubicBezTo>
                      <a:pt x="250" y="59"/>
                      <a:pt x="276" y="51"/>
                      <a:pt x="276" y="5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grpSp>
        <p:grpSp>
          <p:nvGrpSpPr>
            <p:cNvPr id="20" name="Group 65"/>
            <p:cNvGrpSpPr>
              <a:grpSpLocks/>
            </p:cNvGrpSpPr>
            <p:nvPr/>
          </p:nvGrpSpPr>
          <p:grpSpPr bwMode="auto">
            <a:xfrm>
              <a:off x="3120" y="1056"/>
              <a:ext cx="519" cy="144"/>
              <a:chOff x="3120" y="768"/>
              <a:chExt cx="519" cy="144"/>
            </a:xfrm>
          </p:grpSpPr>
          <p:sp>
            <p:nvSpPr>
              <p:cNvPr id="333910" name="Oval 66"/>
              <p:cNvSpPr>
                <a:spLocks noChangeArrowheads="1"/>
              </p:cNvSpPr>
              <p:nvPr/>
            </p:nvSpPr>
            <p:spPr bwMode="auto">
              <a:xfrm>
                <a:off x="3120" y="768"/>
                <a:ext cx="192" cy="144"/>
              </a:xfrm>
              <a:prstGeom prst="ellipse">
                <a:avLst/>
              </a:prstGeom>
              <a:solidFill>
                <a:schemeClr val="folHlink"/>
              </a:solidFill>
              <a:ln w="9525">
                <a:solidFill>
                  <a:schemeClr val="tx1"/>
                </a:solidFill>
                <a:round/>
                <a:headEnd/>
                <a:tailEnd/>
              </a:ln>
            </p:spPr>
            <p:txBody>
              <a:bodyPr wrap="none" anchor="ctr"/>
              <a:lstStyle/>
              <a:p>
                <a:pPr fontAlgn="base">
                  <a:spcBef>
                    <a:spcPct val="0"/>
                  </a:spcBef>
                  <a:spcAft>
                    <a:spcPct val="0"/>
                  </a:spcAft>
                </a:pPr>
                <a:endParaRPr lang="en-IN" altLang="en-US" sz="2400">
                  <a:solidFill>
                    <a:prstClr val="black"/>
                  </a:solidFill>
                  <a:latin typeface="Times New Roman" pitchFamily="18" charset="0"/>
                  <a:ea typeface="MS PGothic" pitchFamily="34" charset="-128"/>
                  <a:cs typeface="Arial" pitchFamily="34" charset="0"/>
                </a:endParaRPr>
              </a:p>
            </p:txBody>
          </p:sp>
          <p:sp>
            <p:nvSpPr>
              <p:cNvPr id="333911" name="Freeform 67"/>
              <p:cNvSpPr>
                <a:spLocks/>
              </p:cNvSpPr>
              <p:nvPr/>
            </p:nvSpPr>
            <p:spPr bwMode="auto">
              <a:xfrm>
                <a:off x="3315" y="810"/>
                <a:ext cx="324" cy="40"/>
              </a:xfrm>
              <a:custGeom>
                <a:avLst/>
                <a:gdLst>
                  <a:gd name="T0" fmla="*/ 0 w 324"/>
                  <a:gd name="T1" fmla="*/ 27 h 40"/>
                  <a:gd name="T2" fmla="*/ 72 w 324"/>
                  <a:gd name="T3" fmla="*/ 11 h 40"/>
                  <a:gd name="T4" fmla="*/ 135 w 324"/>
                  <a:gd name="T5" fmla="*/ 19 h 40"/>
                  <a:gd name="T6" fmla="*/ 182 w 324"/>
                  <a:gd name="T7" fmla="*/ 3 h 40"/>
                  <a:gd name="T8" fmla="*/ 206 w 324"/>
                  <a:gd name="T9" fmla="*/ 11 h 40"/>
                  <a:gd name="T10" fmla="*/ 222 w 324"/>
                  <a:gd name="T11" fmla="*/ 35 h 40"/>
                  <a:gd name="T12" fmla="*/ 293 w 324"/>
                  <a:gd name="T13" fmla="*/ 19 h 40"/>
                  <a:gd name="T14" fmla="*/ 324 w 324"/>
                  <a:gd name="T15" fmla="*/ 11 h 40"/>
                  <a:gd name="T16" fmla="*/ 0 60000 65536"/>
                  <a:gd name="T17" fmla="*/ 0 60000 65536"/>
                  <a:gd name="T18" fmla="*/ 0 60000 65536"/>
                  <a:gd name="T19" fmla="*/ 0 60000 65536"/>
                  <a:gd name="T20" fmla="*/ 0 60000 65536"/>
                  <a:gd name="T21" fmla="*/ 0 60000 65536"/>
                  <a:gd name="T22" fmla="*/ 0 60000 65536"/>
                  <a:gd name="T23" fmla="*/ 0 60000 65536"/>
                  <a:gd name="T24" fmla="*/ 0 w 324"/>
                  <a:gd name="T25" fmla="*/ 0 h 40"/>
                  <a:gd name="T26" fmla="*/ 324 w 324"/>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4" h="40">
                    <a:moveTo>
                      <a:pt x="0" y="27"/>
                    </a:moveTo>
                    <a:cubicBezTo>
                      <a:pt x="29" y="8"/>
                      <a:pt x="39" y="0"/>
                      <a:pt x="72" y="11"/>
                    </a:cubicBezTo>
                    <a:cubicBezTo>
                      <a:pt x="104" y="33"/>
                      <a:pt x="90" y="32"/>
                      <a:pt x="135" y="19"/>
                    </a:cubicBezTo>
                    <a:cubicBezTo>
                      <a:pt x="151" y="15"/>
                      <a:pt x="182" y="3"/>
                      <a:pt x="182" y="3"/>
                    </a:cubicBezTo>
                    <a:cubicBezTo>
                      <a:pt x="190" y="6"/>
                      <a:pt x="199" y="6"/>
                      <a:pt x="206" y="11"/>
                    </a:cubicBezTo>
                    <a:cubicBezTo>
                      <a:pt x="214" y="17"/>
                      <a:pt x="213" y="33"/>
                      <a:pt x="222" y="35"/>
                    </a:cubicBezTo>
                    <a:cubicBezTo>
                      <a:pt x="240" y="40"/>
                      <a:pt x="274" y="25"/>
                      <a:pt x="293" y="19"/>
                    </a:cubicBezTo>
                    <a:cubicBezTo>
                      <a:pt x="303" y="16"/>
                      <a:pt x="324" y="11"/>
                      <a:pt x="324" y="1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333912" name="Freeform 68"/>
              <p:cNvSpPr>
                <a:spLocks/>
              </p:cNvSpPr>
              <p:nvPr/>
            </p:nvSpPr>
            <p:spPr bwMode="auto">
              <a:xfrm>
                <a:off x="3312" y="849"/>
                <a:ext cx="276" cy="59"/>
              </a:xfrm>
              <a:custGeom>
                <a:avLst/>
                <a:gdLst>
                  <a:gd name="T0" fmla="*/ 0 w 276"/>
                  <a:gd name="T1" fmla="*/ 35 h 59"/>
                  <a:gd name="T2" fmla="*/ 79 w 276"/>
                  <a:gd name="T3" fmla="*/ 43 h 59"/>
                  <a:gd name="T4" fmla="*/ 119 w 276"/>
                  <a:gd name="T5" fmla="*/ 51 h 59"/>
                  <a:gd name="T6" fmla="*/ 182 w 276"/>
                  <a:gd name="T7" fmla="*/ 43 h 59"/>
                  <a:gd name="T8" fmla="*/ 237 w 276"/>
                  <a:gd name="T9" fmla="*/ 59 h 59"/>
                  <a:gd name="T10" fmla="*/ 276 w 276"/>
                  <a:gd name="T11" fmla="*/ 51 h 59"/>
                  <a:gd name="T12" fmla="*/ 0 60000 65536"/>
                  <a:gd name="T13" fmla="*/ 0 60000 65536"/>
                  <a:gd name="T14" fmla="*/ 0 60000 65536"/>
                  <a:gd name="T15" fmla="*/ 0 60000 65536"/>
                  <a:gd name="T16" fmla="*/ 0 60000 65536"/>
                  <a:gd name="T17" fmla="*/ 0 60000 65536"/>
                  <a:gd name="T18" fmla="*/ 0 w 276"/>
                  <a:gd name="T19" fmla="*/ 0 h 59"/>
                  <a:gd name="T20" fmla="*/ 276 w 276"/>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276" h="59">
                    <a:moveTo>
                      <a:pt x="0" y="35"/>
                    </a:moveTo>
                    <a:cubicBezTo>
                      <a:pt x="58" y="54"/>
                      <a:pt x="32" y="55"/>
                      <a:pt x="79" y="43"/>
                    </a:cubicBezTo>
                    <a:cubicBezTo>
                      <a:pt x="143" y="0"/>
                      <a:pt x="66" y="40"/>
                      <a:pt x="119" y="51"/>
                    </a:cubicBezTo>
                    <a:cubicBezTo>
                      <a:pt x="140" y="55"/>
                      <a:pt x="161" y="46"/>
                      <a:pt x="182" y="43"/>
                    </a:cubicBezTo>
                    <a:cubicBezTo>
                      <a:pt x="200" y="48"/>
                      <a:pt x="218" y="59"/>
                      <a:pt x="237" y="59"/>
                    </a:cubicBezTo>
                    <a:cubicBezTo>
                      <a:pt x="250" y="59"/>
                      <a:pt x="276" y="51"/>
                      <a:pt x="276" y="5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grpSp>
        <p:grpSp>
          <p:nvGrpSpPr>
            <p:cNvPr id="21" name="Group 69"/>
            <p:cNvGrpSpPr>
              <a:grpSpLocks/>
            </p:cNvGrpSpPr>
            <p:nvPr/>
          </p:nvGrpSpPr>
          <p:grpSpPr bwMode="auto">
            <a:xfrm>
              <a:off x="3120" y="1200"/>
              <a:ext cx="519" cy="144"/>
              <a:chOff x="3120" y="768"/>
              <a:chExt cx="519" cy="144"/>
            </a:xfrm>
          </p:grpSpPr>
          <p:sp>
            <p:nvSpPr>
              <p:cNvPr id="333907" name="Oval 70"/>
              <p:cNvSpPr>
                <a:spLocks noChangeArrowheads="1"/>
              </p:cNvSpPr>
              <p:nvPr/>
            </p:nvSpPr>
            <p:spPr bwMode="auto">
              <a:xfrm>
                <a:off x="3120" y="768"/>
                <a:ext cx="192" cy="144"/>
              </a:xfrm>
              <a:prstGeom prst="ellipse">
                <a:avLst/>
              </a:prstGeom>
              <a:solidFill>
                <a:schemeClr val="folHlink"/>
              </a:solidFill>
              <a:ln w="9525">
                <a:solidFill>
                  <a:schemeClr val="tx1"/>
                </a:solidFill>
                <a:round/>
                <a:headEnd/>
                <a:tailEnd/>
              </a:ln>
            </p:spPr>
            <p:txBody>
              <a:bodyPr wrap="none" anchor="ctr"/>
              <a:lstStyle/>
              <a:p>
                <a:pPr fontAlgn="base">
                  <a:spcBef>
                    <a:spcPct val="0"/>
                  </a:spcBef>
                  <a:spcAft>
                    <a:spcPct val="0"/>
                  </a:spcAft>
                </a:pPr>
                <a:endParaRPr lang="en-IN" altLang="en-US" sz="2400">
                  <a:solidFill>
                    <a:prstClr val="black"/>
                  </a:solidFill>
                  <a:latin typeface="Times New Roman" pitchFamily="18" charset="0"/>
                  <a:ea typeface="MS PGothic" pitchFamily="34" charset="-128"/>
                  <a:cs typeface="Arial" pitchFamily="34" charset="0"/>
                </a:endParaRPr>
              </a:p>
            </p:txBody>
          </p:sp>
          <p:sp>
            <p:nvSpPr>
              <p:cNvPr id="333908" name="Freeform 71"/>
              <p:cNvSpPr>
                <a:spLocks/>
              </p:cNvSpPr>
              <p:nvPr/>
            </p:nvSpPr>
            <p:spPr bwMode="auto">
              <a:xfrm>
                <a:off x="3315" y="810"/>
                <a:ext cx="324" cy="40"/>
              </a:xfrm>
              <a:custGeom>
                <a:avLst/>
                <a:gdLst>
                  <a:gd name="T0" fmla="*/ 0 w 324"/>
                  <a:gd name="T1" fmla="*/ 27 h 40"/>
                  <a:gd name="T2" fmla="*/ 72 w 324"/>
                  <a:gd name="T3" fmla="*/ 11 h 40"/>
                  <a:gd name="T4" fmla="*/ 135 w 324"/>
                  <a:gd name="T5" fmla="*/ 19 h 40"/>
                  <a:gd name="T6" fmla="*/ 182 w 324"/>
                  <a:gd name="T7" fmla="*/ 3 h 40"/>
                  <a:gd name="T8" fmla="*/ 206 w 324"/>
                  <a:gd name="T9" fmla="*/ 11 h 40"/>
                  <a:gd name="T10" fmla="*/ 222 w 324"/>
                  <a:gd name="T11" fmla="*/ 35 h 40"/>
                  <a:gd name="T12" fmla="*/ 293 w 324"/>
                  <a:gd name="T13" fmla="*/ 19 h 40"/>
                  <a:gd name="T14" fmla="*/ 324 w 324"/>
                  <a:gd name="T15" fmla="*/ 11 h 40"/>
                  <a:gd name="T16" fmla="*/ 0 60000 65536"/>
                  <a:gd name="T17" fmla="*/ 0 60000 65536"/>
                  <a:gd name="T18" fmla="*/ 0 60000 65536"/>
                  <a:gd name="T19" fmla="*/ 0 60000 65536"/>
                  <a:gd name="T20" fmla="*/ 0 60000 65536"/>
                  <a:gd name="T21" fmla="*/ 0 60000 65536"/>
                  <a:gd name="T22" fmla="*/ 0 60000 65536"/>
                  <a:gd name="T23" fmla="*/ 0 60000 65536"/>
                  <a:gd name="T24" fmla="*/ 0 w 324"/>
                  <a:gd name="T25" fmla="*/ 0 h 40"/>
                  <a:gd name="T26" fmla="*/ 324 w 324"/>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4" h="40">
                    <a:moveTo>
                      <a:pt x="0" y="27"/>
                    </a:moveTo>
                    <a:cubicBezTo>
                      <a:pt x="29" y="8"/>
                      <a:pt x="39" y="0"/>
                      <a:pt x="72" y="11"/>
                    </a:cubicBezTo>
                    <a:cubicBezTo>
                      <a:pt x="104" y="33"/>
                      <a:pt x="90" y="32"/>
                      <a:pt x="135" y="19"/>
                    </a:cubicBezTo>
                    <a:cubicBezTo>
                      <a:pt x="151" y="15"/>
                      <a:pt x="182" y="3"/>
                      <a:pt x="182" y="3"/>
                    </a:cubicBezTo>
                    <a:cubicBezTo>
                      <a:pt x="190" y="6"/>
                      <a:pt x="199" y="6"/>
                      <a:pt x="206" y="11"/>
                    </a:cubicBezTo>
                    <a:cubicBezTo>
                      <a:pt x="214" y="17"/>
                      <a:pt x="213" y="33"/>
                      <a:pt x="222" y="35"/>
                    </a:cubicBezTo>
                    <a:cubicBezTo>
                      <a:pt x="240" y="40"/>
                      <a:pt x="274" y="25"/>
                      <a:pt x="293" y="19"/>
                    </a:cubicBezTo>
                    <a:cubicBezTo>
                      <a:pt x="303" y="16"/>
                      <a:pt x="324" y="11"/>
                      <a:pt x="324" y="1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333909" name="Freeform 72"/>
              <p:cNvSpPr>
                <a:spLocks/>
              </p:cNvSpPr>
              <p:nvPr/>
            </p:nvSpPr>
            <p:spPr bwMode="auto">
              <a:xfrm>
                <a:off x="3312" y="849"/>
                <a:ext cx="276" cy="59"/>
              </a:xfrm>
              <a:custGeom>
                <a:avLst/>
                <a:gdLst>
                  <a:gd name="T0" fmla="*/ 0 w 276"/>
                  <a:gd name="T1" fmla="*/ 35 h 59"/>
                  <a:gd name="T2" fmla="*/ 79 w 276"/>
                  <a:gd name="T3" fmla="*/ 43 h 59"/>
                  <a:gd name="T4" fmla="*/ 119 w 276"/>
                  <a:gd name="T5" fmla="*/ 51 h 59"/>
                  <a:gd name="T6" fmla="*/ 182 w 276"/>
                  <a:gd name="T7" fmla="*/ 43 h 59"/>
                  <a:gd name="T8" fmla="*/ 237 w 276"/>
                  <a:gd name="T9" fmla="*/ 59 h 59"/>
                  <a:gd name="T10" fmla="*/ 276 w 276"/>
                  <a:gd name="T11" fmla="*/ 51 h 59"/>
                  <a:gd name="T12" fmla="*/ 0 60000 65536"/>
                  <a:gd name="T13" fmla="*/ 0 60000 65536"/>
                  <a:gd name="T14" fmla="*/ 0 60000 65536"/>
                  <a:gd name="T15" fmla="*/ 0 60000 65536"/>
                  <a:gd name="T16" fmla="*/ 0 60000 65536"/>
                  <a:gd name="T17" fmla="*/ 0 60000 65536"/>
                  <a:gd name="T18" fmla="*/ 0 w 276"/>
                  <a:gd name="T19" fmla="*/ 0 h 59"/>
                  <a:gd name="T20" fmla="*/ 276 w 276"/>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276" h="59">
                    <a:moveTo>
                      <a:pt x="0" y="35"/>
                    </a:moveTo>
                    <a:cubicBezTo>
                      <a:pt x="58" y="54"/>
                      <a:pt x="32" y="55"/>
                      <a:pt x="79" y="43"/>
                    </a:cubicBezTo>
                    <a:cubicBezTo>
                      <a:pt x="143" y="0"/>
                      <a:pt x="66" y="40"/>
                      <a:pt x="119" y="51"/>
                    </a:cubicBezTo>
                    <a:cubicBezTo>
                      <a:pt x="140" y="55"/>
                      <a:pt x="161" y="46"/>
                      <a:pt x="182" y="43"/>
                    </a:cubicBezTo>
                    <a:cubicBezTo>
                      <a:pt x="200" y="48"/>
                      <a:pt x="218" y="59"/>
                      <a:pt x="237" y="59"/>
                    </a:cubicBezTo>
                    <a:cubicBezTo>
                      <a:pt x="250" y="59"/>
                      <a:pt x="276" y="51"/>
                      <a:pt x="276" y="5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grpSp>
      </p:grpSp>
      <p:grpSp>
        <p:nvGrpSpPr>
          <p:cNvPr id="22" name="Group 77"/>
          <p:cNvGrpSpPr>
            <a:grpSpLocks/>
          </p:cNvGrpSpPr>
          <p:nvPr/>
        </p:nvGrpSpPr>
        <p:grpSpPr bwMode="auto">
          <a:xfrm>
            <a:off x="6169025" y="2667000"/>
            <a:ext cx="823913" cy="228600"/>
            <a:chOff x="3120" y="768"/>
            <a:chExt cx="519" cy="144"/>
          </a:xfrm>
        </p:grpSpPr>
        <p:sp>
          <p:nvSpPr>
            <p:cNvPr id="333900" name="Oval 78"/>
            <p:cNvSpPr>
              <a:spLocks noChangeArrowheads="1"/>
            </p:cNvSpPr>
            <p:nvPr/>
          </p:nvSpPr>
          <p:spPr bwMode="auto">
            <a:xfrm>
              <a:off x="3120" y="768"/>
              <a:ext cx="192" cy="144"/>
            </a:xfrm>
            <a:prstGeom prst="ellipse">
              <a:avLst/>
            </a:prstGeom>
            <a:solidFill>
              <a:schemeClr val="folHlink"/>
            </a:solidFill>
            <a:ln w="9525">
              <a:solidFill>
                <a:schemeClr val="tx1"/>
              </a:solidFill>
              <a:round/>
              <a:headEnd/>
              <a:tailEnd/>
            </a:ln>
          </p:spPr>
          <p:txBody>
            <a:bodyPr wrap="none" anchor="ctr"/>
            <a:lstStyle/>
            <a:p>
              <a:pPr fontAlgn="base">
                <a:spcBef>
                  <a:spcPct val="0"/>
                </a:spcBef>
                <a:spcAft>
                  <a:spcPct val="0"/>
                </a:spcAft>
              </a:pPr>
              <a:endParaRPr lang="en-IN" altLang="en-US" sz="2400">
                <a:solidFill>
                  <a:prstClr val="black"/>
                </a:solidFill>
                <a:latin typeface="Times New Roman" pitchFamily="18" charset="0"/>
                <a:ea typeface="MS PGothic" pitchFamily="34" charset="-128"/>
                <a:cs typeface="Arial" pitchFamily="34" charset="0"/>
              </a:endParaRPr>
            </a:p>
          </p:txBody>
        </p:sp>
        <p:sp>
          <p:nvSpPr>
            <p:cNvPr id="333901" name="Freeform 79"/>
            <p:cNvSpPr>
              <a:spLocks/>
            </p:cNvSpPr>
            <p:nvPr/>
          </p:nvSpPr>
          <p:spPr bwMode="auto">
            <a:xfrm>
              <a:off x="3315" y="810"/>
              <a:ext cx="324" cy="40"/>
            </a:xfrm>
            <a:custGeom>
              <a:avLst/>
              <a:gdLst>
                <a:gd name="T0" fmla="*/ 0 w 324"/>
                <a:gd name="T1" fmla="*/ 27 h 40"/>
                <a:gd name="T2" fmla="*/ 72 w 324"/>
                <a:gd name="T3" fmla="*/ 11 h 40"/>
                <a:gd name="T4" fmla="*/ 135 w 324"/>
                <a:gd name="T5" fmla="*/ 19 h 40"/>
                <a:gd name="T6" fmla="*/ 182 w 324"/>
                <a:gd name="T7" fmla="*/ 3 h 40"/>
                <a:gd name="T8" fmla="*/ 206 w 324"/>
                <a:gd name="T9" fmla="*/ 11 h 40"/>
                <a:gd name="T10" fmla="*/ 222 w 324"/>
                <a:gd name="T11" fmla="*/ 35 h 40"/>
                <a:gd name="T12" fmla="*/ 293 w 324"/>
                <a:gd name="T13" fmla="*/ 19 h 40"/>
                <a:gd name="T14" fmla="*/ 324 w 324"/>
                <a:gd name="T15" fmla="*/ 11 h 40"/>
                <a:gd name="T16" fmla="*/ 0 60000 65536"/>
                <a:gd name="T17" fmla="*/ 0 60000 65536"/>
                <a:gd name="T18" fmla="*/ 0 60000 65536"/>
                <a:gd name="T19" fmla="*/ 0 60000 65536"/>
                <a:gd name="T20" fmla="*/ 0 60000 65536"/>
                <a:gd name="T21" fmla="*/ 0 60000 65536"/>
                <a:gd name="T22" fmla="*/ 0 60000 65536"/>
                <a:gd name="T23" fmla="*/ 0 60000 65536"/>
                <a:gd name="T24" fmla="*/ 0 w 324"/>
                <a:gd name="T25" fmla="*/ 0 h 40"/>
                <a:gd name="T26" fmla="*/ 324 w 324"/>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4" h="40">
                  <a:moveTo>
                    <a:pt x="0" y="27"/>
                  </a:moveTo>
                  <a:cubicBezTo>
                    <a:pt x="29" y="8"/>
                    <a:pt x="39" y="0"/>
                    <a:pt x="72" y="11"/>
                  </a:cubicBezTo>
                  <a:cubicBezTo>
                    <a:pt x="104" y="33"/>
                    <a:pt x="90" y="32"/>
                    <a:pt x="135" y="19"/>
                  </a:cubicBezTo>
                  <a:cubicBezTo>
                    <a:pt x="151" y="15"/>
                    <a:pt x="182" y="3"/>
                    <a:pt x="182" y="3"/>
                  </a:cubicBezTo>
                  <a:cubicBezTo>
                    <a:pt x="190" y="6"/>
                    <a:pt x="199" y="6"/>
                    <a:pt x="206" y="11"/>
                  </a:cubicBezTo>
                  <a:cubicBezTo>
                    <a:pt x="214" y="17"/>
                    <a:pt x="213" y="33"/>
                    <a:pt x="222" y="35"/>
                  </a:cubicBezTo>
                  <a:cubicBezTo>
                    <a:pt x="240" y="40"/>
                    <a:pt x="274" y="25"/>
                    <a:pt x="293" y="19"/>
                  </a:cubicBezTo>
                  <a:cubicBezTo>
                    <a:pt x="303" y="16"/>
                    <a:pt x="324" y="11"/>
                    <a:pt x="324" y="1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333902" name="Freeform 80"/>
            <p:cNvSpPr>
              <a:spLocks/>
            </p:cNvSpPr>
            <p:nvPr/>
          </p:nvSpPr>
          <p:spPr bwMode="auto">
            <a:xfrm>
              <a:off x="3312" y="849"/>
              <a:ext cx="276" cy="59"/>
            </a:xfrm>
            <a:custGeom>
              <a:avLst/>
              <a:gdLst>
                <a:gd name="T0" fmla="*/ 0 w 276"/>
                <a:gd name="T1" fmla="*/ 35 h 59"/>
                <a:gd name="T2" fmla="*/ 79 w 276"/>
                <a:gd name="T3" fmla="*/ 43 h 59"/>
                <a:gd name="T4" fmla="*/ 119 w 276"/>
                <a:gd name="T5" fmla="*/ 51 h 59"/>
                <a:gd name="T6" fmla="*/ 182 w 276"/>
                <a:gd name="T7" fmla="*/ 43 h 59"/>
                <a:gd name="T8" fmla="*/ 237 w 276"/>
                <a:gd name="T9" fmla="*/ 59 h 59"/>
                <a:gd name="T10" fmla="*/ 276 w 276"/>
                <a:gd name="T11" fmla="*/ 51 h 59"/>
                <a:gd name="T12" fmla="*/ 0 60000 65536"/>
                <a:gd name="T13" fmla="*/ 0 60000 65536"/>
                <a:gd name="T14" fmla="*/ 0 60000 65536"/>
                <a:gd name="T15" fmla="*/ 0 60000 65536"/>
                <a:gd name="T16" fmla="*/ 0 60000 65536"/>
                <a:gd name="T17" fmla="*/ 0 60000 65536"/>
                <a:gd name="T18" fmla="*/ 0 w 276"/>
                <a:gd name="T19" fmla="*/ 0 h 59"/>
                <a:gd name="T20" fmla="*/ 276 w 276"/>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276" h="59">
                  <a:moveTo>
                    <a:pt x="0" y="35"/>
                  </a:moveTo>
                  <a:cubicBezTo>
                    <a:pt x="58" y="54"/>
                    <a:pt x="32" y="55"/>
                    <a:pt x="79" y="43"/>
                  </a:cubicBezTo>
                  <a:cubicBezTo>
                    <a:pt x="143" y="0"/>
                    <a:pt x="66" y="40"/>
                    <a:pt x="119" y="51"/>
                  </a:cubicBezTo>
                  <a:cubicBezTo>
                    <a:pt x="140" y="55"/>
                    <a:pt x="161" y="46"/>
                    <a:pt x="182" y="43"/>
                  </a:cubicBezTo>
                  <a:cubicBezTo>
                    <a:pt x="200" y="48"/>
                    <a:pt x="218" y="59"/>
                    <a:pt x="237" y="59"/>
                  </a:cubicBezTo>
                  <a:cubicBezTo>
                    <a:pt x="250" y="59"/>
                    <a:pt x="276" y="51"/>
                    <a:pt x="276" y="5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grpSp>
      <p:sp>
        <p:nvSpPr>
          <p:cNvPr id="333840" name="Freeform 81"/>
          <p:cNvSpPr>
            <a:spLocks/>
          </p:cNvSpPr>
          <p:nvPr/>
        </p:nvSpPr>
        <p:spPr bwMode="auto">
          <a:xfrm>
            <a:off x="6149975" y="2943225"/>
            <a:ext cx="1304925" cy="965200"/>
          </a:xfrm>
          <a:custGeom>
            <a:avLst/>
            <a:gdLst>
              <a:gd name="T0" fmla="*/ 2147483646 w 822"/>
              <a:gd name="T1" fmla="*/ 0 h 608"/>
              <a:gd name="T2" fmla="*/ 2147483646 w 822"/>
              <a:gd name="T3" fmla="*/ 2147483646 h 608"/>
              <a:gd name="T4" fmla="*/ 2147483646 w 822"/>
              <a:gd name="T5" fmla="*/ 2147483646 h 608"/>
              <a:gd name="T6" fmla="*/ 2147483646 w 822"/>
              <a:gd name="T7" fmla="*/ 2147483646 h 608"/>
              <a:gd name="T8" fmla="*/ 2147483646 w 822"/>
              <a:gd name="T9" fmla="*/ 2147483646 h 608"/>
              <a:gd name="T10" fmla="*/ 2147483646 w 822"/>
              <a:gd name="T11" fmla="*/ 2147483646 h 608"/>
              <a:gd name="T12" fmla="*/ 2147483646 w 822"/>
              <a:gd name="T13" fmla="*/ 2147483646 h 608"/>
              <a:gd name="T14" fmla="*/ 2147483646 w 822"/>
              <a:gd name="T15" fmla="*/ 2147483646 h 608"/>
              <a:gd name="T16" fmla="*/ 2147483646 w 822"/>
              <a:gd name="T17" fmla="*/ 2147483646 h 608"/>
              <a:gd name="T18" fmla="*/ 2147483646 w 822"/>
              <a:gd name="T19" fmla="*/ 2147483646 h 608"/>
              <a:gd name="T20" fmla="*/ 2147483646 w 822"/>
              <a:gd name="T21" fmla="*/ 2147483646 h 608"/>
              <a:gd name="T22" fmla="*/ 2147483646 w 822"/>
              <a:gd name="T23" fmla="*/ 2147483646 h 608"/>
              <a:gd name="T24" fmla="*/ 2147483646 w 822"/>
              <a:gd name="T25" fmla="*/ 2147483646 h 608"/>
              <a:gd name="T26" fmla="*/ 2147483646 w 822"/>
              <a:gd name="T27" fmla="*/ 2147483646 h 608"/>
              <a:gd name="T28" fmla="*/ 2147483646 w 822"/>
              <a:gd name="T29" fmla="*/ 2147483646 h 608"/>
              <a:gd name="T30" fmla="*/ 2147483646 w 822"/>
              <a:gd name="T31" fmla="*/ 2147483646 h 608"/>
              <a:gd name="T32" fmla="*/ 2147483646 w 822"/>
              <a:gd name="T33" fmla="*/ 2147483646 h 608"/>
              <a:gd name="T34" fmla="*/ 2147483646 w 822"/>
              <a:gd name="T35" fmla="*/ 2147483646 h 608"/>
              <a:gd name="T36" fmla="*/ 2147483646 w 822"/>
              <a:gd name="T37" fmla="*/ 2147483646 h 608"/>
              <a:gd name="T38" fmla="*/ 2147483646 w 822"/>
              <a:gd name="T39" fmla="*/ 2147483646 h 608"/>
              <a:gd name="T40" fmla="*/ 2147483646 w 822"/>
              <a:gd name="T41" fmla="*/ 2147483646 h 608"/>
              <a:gd name="T42" fmla="*/ 2147483646 w 822"/>
              <a:gd name="T43" fmla="*/ 2147483646 h 608"/>
              <a:gd name="T44" fmla="*/ 2147483646 w 822"/>
              <a:gd name="T45" fmla="*/ 2147483646 h 608"/>
              <a:gd name="T46" fmla="*/ 2147483646 w 822"/>
              <a:gd name="T47" fmla="*/ 2147483646 h 608"/>
              <a:gd name="T48" fmla="*/ 2147483646 w 822"/>
              <a:gd name="T49" fmla="*/ 2147483646 h 608"/>
              <a:gd name="T50" fmla="*/ 2147483646 w 822"/>
              <a:gd name="T51" fmla="*/ 2147483646 h 608"/>
              <a:gd name="T52" fmla="*/ 2147483646 w 822"/>
              <a:gd name="T53" fmla="*/ 2147483646 h 608"/>
              <a:gd name="T54" fmla="*/ 2147483646 w 822"/>
              <a:gd name="T55" fmla="*/ 2147483646 h 608"/>
              <a:gd name="T56" fmla="*/ 2147483646 w 822"/>
              <a:gd name="T57" fmla="*/ 2147483646 h 608"/>
              <a:gd name="T58" fmla="*/ 2147483646 w 822"/>
              <a:gd name="T59" fmla="*/ 2147483646 h 608"/>
              <a:gd name="T60" fmla="*/ 2147483646 w 822"/>
              <a:gd name="T61" fmla="*/ 2147483646 h 608"/>
              <a:gd name="T62" fmla="*/ 2147483646 w 822"/>
              <a:gd name="T63" fmla="*/ 2147483646 h 608"/>
              <a:gd name="T64" fmla="*/ 2147483646 w 822"/>
              <a:gd name="T65" fmla="*/ 2147483646 h 608"/>
              <a:gd name="T66" fmla="*/ 2147483646 w 822"/>
              <a:gd name="T67" fmla="*/ 2147483646 h 608"/>
              <a:gd name="T68" fmla="*/ 0 w 822"/>
              <a:gd name="T69" fmla="*/ 2147483646 h 608"/>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w 822"/>
              <a:gd name="T106" fmla="*/ 0 h 608"/>
              <a:gd name="T107" fmla="*/ 822 w 822"/>
              <a:gd name="T108" fmla="*/ 608 h 608"/>
            </a:gdLst>
            <a:ahLst/>
            <a:cxnLst>
              <a:cxn ang="T70">
                <a:pos x="T0" y="T1"/>
              </a:cxn>
              <a:cxn ang="T71">
                <a:pos x="T2" y="T3"/>
              </a:cxn>
              <a:cxn ang="T72">
                <a:pos x="T4" y="T5"/>
              </a:cxn>
              <a:cxn ang="T73">
                <a:pos x="T6" y="T7"/>
              </a:cxn>
              <a:cxn ang="T74">
                <a:pos x="T8" y="T9"/>
              </a:cxn>
              <a:cxn ang="T75">
                <a:pos x="T10" y="T11"/>
              </a:cxn>
              <a:cxn ang="T76">
                <a:pos x="T12" y="T13"/>
              </a:cxn>
              <a:cxn ang="T77">
                <a:pos x="T14" y="T15"/>
              </a:cxn>
              <a:cxn ang="T78">
                <a:pos x="T16" y="T17"/>
              </a:cxn>
              <a:cxn ang="T79">
                <a:pos x="T18" y="T19"/>
              </a:cxn>
              <a:cxn ang="T80">
                <a:pos x="T20" y="T21"/>
              </a:cxn>
              <a:cxn ang="T81">
                <a:pos x="T22" y="T23"/>
              </a:cxn>
              <a:cxn ang="T82">
                <a:pos x="T24" y="T25"/>
              </a:cxn>
              <a:cxn ang="T83">
                <a:pos x="T26" y="T27"/>
              </a:cxn>
              <a:cxn ang="T84">
                <a:pos x="T28" y="T29"/>
              </a:cxn>
              <a:cxn ang="T85">
                <a:pos x="T30" y="T31"/>
              </a:cxn>
              <a:cxn ang="T86">
                <a:pos x="T32" y="T33"/>
              </a:cxn>
              <a:cxn ang="T87">
                <a:pos x="T34" y="T35"/>
              </a:cxn>
              <a:cxn ang="T88">
                <a:pos x="T36" y="T37"/>
              </a:cxn>
              <a:cxn ang="T89">
                <a:pos x="T38" y="T39"/>
              </a:cxn>
              <a:cxn ang="T90">
                <a:pos x="T40" y="T41"/>
              </a:cxn>
              <a:cxn ang="T91">
                <a:pos x="T42" y="T43"/>
              </a:cxn>
              <a:cxn ang="T92">
                <a:pos x="T44" y="T45"/>
              </a:cxn>
              <a:cxn ang="T93">
                <a:pos x="T46" y="T47"/>
              </a:cxn>
              <a:cxn ang="T94">
                <a:pos x="T48" y="T49"/>
              </a:cxn>
              <a:cxn ang="T95">
                <a:pos x="T50" y="T51"/>
              </a:cxn>
              <a:cxn ang="T96">
                <a:pos x="T52" y="T53"/>
              </a:cxn>
              <a:cxn ang="T97">
                <a:pos x="T54" y="T55"/>
              </a:cxn>
              <a:cxn ang="T98">
                <a:pos x="T56" y="T57"/>
              </a:cxn>
              <a:cxn ang="T99">
                <a:pos x="T58" y="T59"/>
              </a:cxn>
              <a:cxn ang="T100">
                <a:pos x="T60" y="T61"/>
              </a:cxn>
              <a:cxn ang="T101">
                <a:pos x="T62" y="T63"/>
              </a:cxn>
              <a:cxn ang="T102">
                <a:pos x="T64" y="T65"/>
              </a:cxn>
              <a:cxn ang="T103">
                <a:pos x="T66" y="T67"/>
              </a:cxn>
              <a:cxn ang="T104">
                <a:pos x="T68" y="T69"/>
              </a:cxn>
            </a:cxnLst>
            <a:rect l="T105" t="T106" r="T107" b="T108"/>
            <a:pathLst>
              <a:path w="822" h="608">
                <a:moveTo>
                  <a:pt x="221" y="0"/>
                </a:moveTo>
                <a:cubicBezTo>
                  <a:pt x="233" y="36"/>
                  <a:pt x="256" y="64"/>
                  <a:pt x="277" y="95"/>
                </a:cubicBezTo>
                <a:cubicBezTo>
                  <a:pt x="300" y="129"/>
                  <a:pt x="303" y="190"/>
                  <a:pt x="316" y="229"/>
                </a:cubicBezTo>
                <a:cubicBezTo>
                  <a:pt x="381" y="213"/>
                  <a:pt x="368" y="169"/>
                  <a:pt x="387" y="111"/>
                </a:cubicBezTo>
                <a:cubicBezTo>
                  <a:pt x="396" y="85"/>
                  <a:pt x="427" y="40"/>
                  <a:pt x="427" y="40"/>
                </a:cubicBezTo>
                <a:cubicBezTo>
                  <a:pt x="435" y="42"/>
                  <a:pt x="479" y="48"/>
                  <a:pt x="482" y="63"/>
                </a:cubicBezTo>
                <a:cubicBezTo>
                  <a:pt x="486" y="81"/>
                  <a:pt x="478" y="101"/>
                  <a:pt x="474" y="119"/>
                </a:cubicBezTo>
                <a:cubicBezTo>
                  <a:pt x="463" y="166"/>
                  <a:pt x="442" y="215"/>
                  <a:pt x="427" y="261"/>
                </a:cubicBezTo>
                <a:cubicBezTo>
                  <a:pt x="430" y="271"/>
                  <a:pt x="426" y="286"/>
                  <a:pt x="435" y="292"/>
                </a:cubicBezTo>
                <a:cubicBezTo>
                  <a:pt x="444" y="299"/>
                  <a:pt x="488" y="252"/>
                  <a:pt x="498" y="245"/>
                </a:cubicBezTo>
                <a:cubicBezTo>
                  <a:pt x="508" y="229"/>
                  <a:pt x="518" y="213"/>
                  <a:pt x="529" y="197"/>
                </a:cubicBezTo>
                <a:cubicBezTo>
                  <a:pt x="534" y="189"/>
                  <a:pt x="545" y="174"/>
                  <a:pt x="545" y="174"/>
                </a:cubicBezTo>
                <a:cubicBezTo>
                  <a:pt x="561" y="126"/>
                  <a:pt x="571" y="65"/>
                  <a:pt x="624" y="47"/>
                </a:cubicBezTo>
                <a:cubicBezTo>
                  <a:pt x="686" y="54"/>
                  <a:pt x="704" y="46"/>
                  <a:pt x="734" y="95"/>
                </a:cubicBezTo>
                <a:cubicBezTo>
                  <a:pt x="732" y="105"/>
                  <a:pt x="734" y="118"/>
                  <a:pt x="727" y="126"/>
                </a:cubicBezTo>
                <a:cubicBezTo>
                  <a:pt x="714" y="140"/>
                  <a:pt x="679" y="158"/>
                  <a:pt x="679" y="158"/>
                </a:cubicBezTo>
                <a:cubicBezTo>
                  <a:pt x="656" y="226"/>
                  <a:pt x="733" y="225"/>
                  <a:pt x="782" y="237"/>
                </a:cubicBezTo>
                <a:cubicBezTo>
                  <a:pt x="800" y="264"/>
                  <a:pt x="822" y="307"/>
                  <a:pt x="782" y="332"/>
                </a:cubicBezTo>
                <a:cubicBezTo>
                  <a:pt x="768" y="341"/>
                  <a:pt x="734" y="348"/>
                  <a:pt x="734" y="348"/>
                </a:cubicBezTo>
                <a:cubicBezTo>
                  <a:pt x="664" y="344"/>
                  <a:pt x="605" y="365"/>
                  <a:pt x="569" y="308"/>
                </a:cubicBezTo>
                <a:cubicBezTo>
                  <a:pt x="621" y="272"/>
                  <a:pt x="640" y="300"/>
                  <a:pt x="656" y="348"/>
                </a:cubicBezTo>
                <a:cubicBezTo>
                  <a:pt x="652" y="364"/>
                  <a:pt x="648" y="392"/>
                  <a:pt x="632" y="403"/>
                </a:cubicBezTo>
                <a:cubicBezTo>
                  <a:pt x="616" y="414"/>
                  <a:pt x="594" y="410"/>
                  <a:pt x="577" y="419"/>
                </a:cubicBezTo>
                <a:cubicBezTo>
                  <a:pt x="560" y="428"/>
                  <a:pt x="545" y="439"/>
                  <a:pt x="529" y="450"/>
                </a:cubicBezTo>
                <a:cubicBezTo>
                  <a:pt x="513" y="460"/>
                  <a:pt x="482" y="482"/>
                  <a:pt x="482" y="482"/>
                </a:cubicBezTo>
                <a:cubicBezTo>
                  <a:pt x="445" y="536"/>
                  <a:pt x="468" y="535"/>
                  <a:pt x="427" y="521"/>
                </a:cubicBezTo>
                <a:cubicBezTo>
                  <a:pt x="404" y="454"/>
                  <a:pt x="410" y="404"/>
                  <a:pt x="340" y="379"/>
                </a:cubicBezTo>
                <a:cubicBezTo>
                  <a:pt x="284" y="416"/>
                  <a:pt x="313" y="458"/>
                  <a:pt x="332" y="513"/>
                </a:cubicBezTo>
                <a:cubicBezTo>
                  <a:pt x="337" y="529"/>
                  <a:pt x="348" y="561"/>
                  <a:pt x="348" y="561"/>
                </a:cubicBezTo>
                <a:cubicBezTo>
                  <a:pt x="337" y="592"/>
                  <a:pt x="323" y="598"/>
                  <a:pt x="292" y="608"/>
                </a:cubicBezTo>
                <a:cubicBezTo>
                  <a:pt x="262" y="598"/>
                  <a:pt x="248" y="592"/>
                  <a:pt x="237" y="561"/>
                </a:cubicBezTo>
                <a:cubicBezTo>
                  <a:pt x="235" y="513"/>
                  <a:pt x="260" y="371"/>
                  <a:pt x="182" y="348"/>
                </a:cubicBezTo>
                <a:cubicBezTo>
                  <a:pt x="158" y="350"/>
                  <a:pt x="134" y="350"/>
                  <a:pt x="111" y="355"/>
                </a:cubicBezTo>
                <a:cubicBezTo>
                  <a:pt x="94" y="358"/>
                  <a:pt x="63" y="371"/>
                  <a:pt x="63" y="371"/>
                </a:cubicBezTo>
                <a:cubicBezTo>
                  <a:pt x="49" y="393"/>
                  <a:pt x="34" y="434"/>
                  <a:pt x="0" y="434"/>
                </a:cubicBezTo>
              </a:path>
            </a:pathLst>
          </a:custGeom>
          <a:noFill/>
          <a:ln w="76200" cmpd="sng">
            <a:solidFill>
              <a:srgbClr val="CC0000"/>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grpSp>
        <p:nvGrpSpPr>
          <p:cNvPr id="23" name="Group 82"/>
          <p:cNvGrpSpPr>
            <a:grpSpLocks/>
          </p:cNvGrpSpPr>
          <p:nvPr/>
        </p:nvGrpSpPr>
        <p:grpSpPr bwMode="auto">
          <a:xfrm>
            <a:off x="6245225" y="3886200"/>
            <a:ext cx="823913" cy="228600"/>
            <a:chOff x="3120" y="768"/>
            <a:chExt cx="519" cy="144"/>
          </a:xfrm>
        </p:grpSpPr>
        <p:sp>
          <p:nvSpPr>
            <p:cNvPr id="333897" name="Oval 83"/>
            <p:cNvSpPr>
              <a:spLocks noChangeArrowheads="1"/>
            </p:cNvSpPr>
            <p:nvPr/>
          </p:nvSpPr>
          <p:spPr bwMode="auto">
            <a:xfrm>
              <a:off x="3120" y="768"/>
              <a:ext cx="192" cy="144"/>
            </a:xfrm>
            <a:prstGeom prst="ellipse">
              <a:avLst/>
            </a:prstGeom>
            <a:solidFill>
              <a:schemeClr val="folHlink"/>
            </a:solidFill>
            <a:ln w="9525">
              <a:solidFill>
                <a:schemeClr val="tx1"/>
              </a:solidFill>
              <a:round/>
              <a:headEnd/>
              <a:tailEnd/>
            </a:ln>
          </p:spPr>
          <p:txBody>
            <a:bodyPr wrap="none" anchor="ctr"/>
            <a:lstStyle/>
            <a:p>
              <a:pPr fontAlgn="base">
                <a:spcBef>
                  <a:spcPct val="0"/>
                </a:spcBef>
                <a:spcAft>
                  <a:spcPct val="0"/>
                </a:spcAft>
              </a:pPr>
              <a:endParaRPr lang="en-IN" altLang="en-US" sz="2400">
                <a:solidFill>
                  <a:prstClr val="black"/>
                </a:solidFill>
                <a:latin typeface="Times New Roman" pitchFamily="18" charset="0"/>
                <a:ea typeface="MS PGothic" pitchFamily="34" charset="-128"/>
                <a:cs typeface="Arial" pitchFamily="34" charset="0"/>
              </a:endParaRPr>
            </a:p>
          </p:txBody>
        </p:sp>
        <p:sp>
          <p:nvSpPr>
            <p:cNvPr id="333898" name="Freeform 84"/>
            <p:cNvSpPr>
              <a:spLocks/>
            </p:cNvSpPr>
            <p:nvPr/>
          </p:nvSpPr>
          <p:spPr bwMode="auto">
            <a:xfrm>
              <a:off x="3315" y="810"/>
              <a:ext cx="324" cy="40"/>
            </a:xfrm>
            <a:custGeom>
              <a:avLst/>
              <a:gdLst>
                <a:gd name="T0" fmla="*/ 0 w 324"/>
                <a:gd name="T1" fmla="*/ 27 h 40"/>
                <a:gd name="T2" fmla="*/ 72 w 324"/>
                <a:gd name="T3" fmla="*/ 11 h 40"/>
                <a:gd name="T4" fmla="*/ 135 w 324"/>
                <a:gd name="T5" fmla="*/ 19 h 40"/>
                <a:gd name="T6" fmla="*/ 182 w 324"/>
                <a:gd name="T7" fmla="*/ 3 h 40"/>
                <a:gd name="T8" fmla="*/ 206 w 324"/>
                <a:gd name="T9" fmla="*/ 11 h 40"/>
                <a:gd name="T10" fmla="*/ 222 w 324"/>
                <a:gd name="T11" fmla="*/ 35 h 40"/>
                <a:gd name="T12" fmla="*/ 293 w 324"/>
                <a:gd name="T13" fmla="*/ 19 h 40"/>
                <a:gd name="T14" fmla="*/ 324 w 324"/>
                <a:gd name="T15" fmla="*/ 11 h 40"/>
                <a:gd name="T16" fmla="*/ 0 60000 65536"/>
                <a:gd name="T17" fmla="*/ 0 60000 65536"/>
                <a:gd name="T18" fmla="*/ 0 60000 65536"/>
                <a:gd name="T19" fmla="*/ 0 60000 65536"/>
                <a:gd name="T20" fmla="*/ 0 60000 65536"/>
                <a:gd name="T21" fmla="*/ 0 60000 65536"/>
                <a:gd name="T22" fmla="*/ 0 60000 65536"/>
                <a:gd name="T23" fmla="*/ 0 60000 65536"/>
                <a:gd name="T24" fmla="*/ 0 w 324"/>
                <a:gd name="T25" fmla="*/ 0 h 40"/>
                <a:gd name="T26" fmla="*/ 324 w 324"/>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4" h="40">
                  <a:moveTo>
                    <a:pt x="0" y="27"/>
                  </a:moveTo>
                  <a:cubicBezTo>
                    <a:pt x="29" y="8"/>
                    <a:pt x="39" y="0"/>
                    <a:pt x="72" y="11"/>
                  </a:cubicBezTo>
                  <a:cubicBezTo>
                    <a:pt x="104" y="33"/>
                    <a:pt x="90" y="32"/>
                    <a:pt x="135" y="19"/>
                  </a:cubicBezTo>
                  <a:cubicBezTo>
                    <a:pt x="151" y="15"/>
                    <a:pt x="182" y="3"/>
                    <a:pt x="182" y="3"/>
                  </a:cubicBezTo>
                  <a:cubicBezTo>
                    <a:pt x="190" y="6"/>
                    <a:pt x="199" y="6"/>
                    <a:pt x="206" y="11"/>
                  </a:cubicBezTo>
                  <a:cubicBezTo>
                    <a:pt x="214" y="17"/>
                    <a:pt x="213" y="33"/>
                    <a:pt x="222" y="35"/>
                  </a:cubicBezTo>
                  <a:cubicBezTo>
                    <a:pt x="240" y="40"/>
                    <a:pt x="274" y="25"/>
                    <a:pt x="293" y="19"/>
                  </a:cubicBezTo>
                  <a:cubicBezTo>
                    <a:pt x="303" y="16"/>
                    <a:pt x="324" y="11"/>
                    <a:pt x="324" y="1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333899" name="Freeform 85"/>
            <p:cNvSpPr>
              <a:spLocks/>
            </p:cNvSpPr>
            <p:nvPr/>
          </p:nvSpPr>
          <p:spPr bwMode="auto">
            <a:xfrm>
              <a:off x="3312" y="849"/>
              <a:ext cx="276" cy="59"/>
            </a:xfrm>
            <a:custGeom>
              <a:avLst/>
              <a:gdLst>
                <a:gd name="T0" fmla="*/ 0 w 276"/>
                <a:gd name="T1" fmla="*/ 35 h 59"/>
                <a:gd name="T2" fmla="*/ 79 w 276"/>
                <a:gd name="T3" fmla="*/ 43 h 59"/>
                <a:gd name="T4" fmla="*/ 119 w 276"/>
                <a:gd name="T5" fmla="*/ 51 h 59"/>
                <a:gd name="T6" fmla="*/ 182 w 276"/>
                <a:gd name="T7" fmla="*/ 43 h 59"/>
                <a:gd name="T8" fmla="*/ 237 w 276"/>
                <a:gd name="T9" fmla="*/ 59 h 59"/>
                <a:gd name="T10" fmla="*/ 276 w 276"/>
                <a:gd name="T11" fmla="*/ 51 h 59"/>
                <a:gd name="T12" fmla="*/ 0 60000 65536"/>
                <a:gd name="T13" fmla="*/ 0 60000 65536"/>
                <a:gd name="T14" fmla="*/ 0 60000 65536"/>
                <a:gd name="T15" fmla="*/ 0 60000 65536"/>
                <a:gd name="T16" fmla="*/ 0 60000 65536"/>
                <a:gd name="T17" fmla="*/ 0 60000 65536"/>
                <a:gd name="T18" fmla="*/ 0 w 276"/>
                <a:gd name="T19" fmla="*/ 0 h 59"/>
                <a:gd name="T20" fmla="*/ 276 w 276"/>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276" h="59">
                  <a:moveTo>
                    <a:pt x="0" y="35"/>
                  </a:moveTo>
                  <a:cubicBezTo>
                    <a:pt x="58" y="54"/>
                    <a:pt x="32" y="55"/>
                    <a:pt x="79" y="43"/>
                  </a:cubicBezTo>
                  <a:cubicBezTo>
                    <a:pt x="143" y="0"/>
                    <a:pt x="66" y="40"/>
                    <a:pt x="119" y="51"/>
                  </a:cubicBezTo>
                  <a:cubicBezTo>
                    <a:pt x="140" y="55"/>
                    <a:pt x="161" y="46"/>
                    <a:pt x="182" y="43"/>
                  </a:cubicBezTo>
                  <a:cubicBezTo>
                    <a:pt x="200" y="48"/>
                    <a:pt x="218" y="59"/>
                    <a:pt x="237" y="59"/>
                  </a:cubicBezTo>
                  <a:cubicBezTo>
                    <a:pt x="250" y="59"/>
                    <a:pt x="276" y="51"/>
                    <a:pt x="276" y="5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grpSp>
      <p:grpSp>
        <p:nvGrpSpPr>
          <p:cNvPr id="24" name="Group 86"/>
          <p:cNvGrpSpPr>
            <a:grpSpLocks/>
          </p:cNvGrpSpPr>
          <p:nvPr/>
        </p:nvGrpSpPr>
        <p:grpSpPr bwMode="auto">
          <a:xfrm>
            <a:off x="6245225" y="4114800"/>
            <a:ext cx="823913" cy="228600"/>
            <a:chOff x="3120" y="768"/>
            <a:chExt cx="519" cy="144"/>
          </a:xfrm>
        </p:grpSpPr>
        <p:sp>
          <p:nvSpPr>
            <p:cNvPr id="333894" name="Oval 87"/>
            <p:cNvSpPr>
              <a:spLocks noChangeArrowheads="1"/>
            </p:cNvSpPr>
            <p:nvPr/>
          </p:nvSpPr>
          <p:spPr bwMode="auto">
            <a:xfrm>
              <a:off x="3120" y="768"/>
              <a:ext cx="192" cy="144"/>
            </a:xfrm>
            <a:prstGeom prst="ellipse">
              <a:avLst/>
            </a:prstGeom>
            <a:solidFill>
              <a:schemeClr val="folHlink"/>
            </a:solidFill>
            <a:ln w="9525">
              <a:solidFill>
                <a:schemeClr val="tx1"/>
              </a:solidFill>
              <a:round/>
              <a:headEnd/>
              <a:tailEnd/>
            </a:ln>
          </p:spPr>
          <p:txBody>
            <a:bodyPr wrap="none" anchor="ctr"/>
            <a:lstStyle/>
            <a:p>
              <a:pPr fontAlgn="base">
                <a:spcBef>
                  <a:spcPct val="0"/>
                </a:spcBef>
                <a:spcAft>
                  <a:spcPct val="0"/>
                </a:spcAft>
              </a:pPr>
              <a:endParaRPr lang="en-IN" altLang="en-US" sz="2400">
                <a:solidFill>
                  <a:prstClr val="black"/>
                </a:solidFill>
                <a:latin typeface="Times New Roman" pitchFamily="18" charset="0"/>
                <a:ea typeface="MS PGothic" pitchFamily="34" charset="-128"/>
                <a:cs typeface="Arial" pitchFamily="34" charset="0"/>
              </a:endParaRPr>
            </a:p>
          </p:txBody>
        </p:sp>
        <p:sp>
          <p:nvSpPr>
            <p:cNvPr id="333895" name="Freeform 88"/>
            <p:cNvSpPr>
              <a:spLocks/>
            </p:cNvSpPr>
            <p:nvPr/>
          </p:nvSpPr>
          <p:spPr bwMode="auto">
            <a:xfrm>
              <a:off x="3315" y="810"/>
              <a:ext cx="324" cy="40"/>
            </a:xfrm>
            <a:custGeom>
              <a:avLst/>
              <a:gdLst>
                <a:gd name="T0" fmla="*/ 0 w 324"/>
                <a:gd name="T1" fmla="*/ 27 h 40"/>
                <a:gd name="T2" fmla="*/ 72 w 324"/>
                <a:gd name="T3" fmla="*/ 11 h 40"/>
                <a:gd name="T4" fmla="*/ 135 w 324"/>
                <a:gd name="T5" fmla="*/ 19 h 40"/>
                <a:gd name="T6" fmla="*/ 182 w 324"/>
                <a:gd name="T7" fmla="*/ 3 h 40"/>
                <a:gd name="T8" fmla="*/ 206 w 324"/>
                <a:gd name="T9" fmla="*/ 11 h 40"/>
                <a:gd name="T10" fmla="*/ 222 w 324"/>
                <a:gd name="T11" fmla="*/ 35 h 40"/>
                <a:gd name="T12" fmla="*/ 293 w 324"/>
                <a:gd name="T13" fmla="*/ 19 h 40"/>
                <a:gd name="T14" fmla="*/ 324 w 324"/>
                <a:gd name="T15" fmla="*/ 11 h 40"/>
                <a:gd name="T16" fmla="*/ 0 60000 65536"/>
                <a:gd name="T17" fmla="*/ 0 60000 65536"/>
                <a:gd name="T18" fmla="*/ 0 60000 65536"/>
                <a:gd name="T19" fmla="*/ 0 60000 65536"/>
                <a:gd name="T20" fmla="*/ 0 60000 65536"/>
                <a:gd name="T21" fmla="*/ 0 60000 65536"/>
                <a:gd name="T22" fmla="*/ 0 60000 65536"/>
                <a:gd name="T23" fmla="*/ 0 60000 65536"/>
                <a:gd name="T24" fmla="*/ 0 w 324"/>
                <a:gd name="T25" fmla="*/ 0 h 40"/>
                <a:gd name="T26" fmla="*/ 324 w 324"/>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4" h="40">
                  <a:moveTo>
                    <a:pt x="0" y="27"/>
                  </a:moveTo>
                  <a:cubicBezTo>
                    <a:pt x="29" y="8"/>
                    <a:pt x="39" y="0"/>
                    <a:pt x="72" y="11"/>
                  </a:cubicBezTo>
                  <a:cubicBezTo>
                    <a:pt x="104" y="33"/>
                    <a:pt x="90" y="32"/>
                    <a:pt x="135" y="19"/>
                  </a:cubicBezTo>
                  <a:cubicBezTo>
                    <a:pt x="151" y="15"/>
                    <a:pt x="182" y="3"/>
                    <a:pt x="182" y="3"/>
                  </a:cubicBezTo>
                  <a:cubicBezTo>
                    <a:pt x="190" y="6"/>
                    <a:pt x="199" y="6"/>
                    <a:pt x="206" y="11"/>
                  </a:cubicBezTo>
                  <a:cubicBezTo>
                    <a:pt x="214" y="17"/>
                    <a:pt x="213" y="33"/>
                    <a:pt x="222" y="35"/>
                  </a:cubicBezTo>
                  <a:cubicBezTo>
                    <a:pt x="240" y="40"/>
                    <a:pt x="274" y="25"/>
                    <a:pt x="293" y="19"/>
                  </a:cubicBezTo>
                  <a:cubicBezTo>
                    <a:pt x="303" y="16"/>
                    <a:pt x="324" y="11"/>
                    <a:pt x="324" y="1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333896" name="Freeform 89"/>
            <p:cNvSpPr>
              <a:spLocks/>
            </p:cNvSpPr>
            <p:nvPr/>
          </p:nvSpPr>
          <p:spPr bwMode="auto">
            <a:xfrm>
              <a:off x="3312" y="849"/>
              <a:ext cx="276" cy="59"/>
            </a:xfrm>
            <a:custGeom>
              <a:avLst/>
              <a:gdLst>
                <a:gd name="T0" fmla="*/ 0 w 276"/>
                <a:gd name="T1" fmla="*/ 35 h 59"/>
                <a:gd name="T2" fmla="*/ 79 w 276"/>
                <a:gd name="T3" fmla="*/ 43 h 59"/>
                <a:gd name="T4" fmla="*/ 119 w 276"/>
                <a:gd name="T5" fmla="*/ 51 h 59"/>
                <a:gd name="T6" fmla="*/ 182 w 276"/>
                <a:gd name="T7" fmla="*/ 43 h 59"/>
                <a:gd name="T8" fmla="*/ 237 w 276"/>
                <a:gd name="T9" fmla="*/ 59 h 59"/>
                <a:gd name="T10" fmla="*/ 276 w 276"/>
                <a:gd name="T11" fmla="*/ 51 h 59"/>
                <a:gd name="T12" fmla="*/ 0 60000 65536"/>
                <a:gd name="T13" fmla="*/ 0 60000 65536"/>
                <a:gd name="T14" fmla="*/ 0 60000 65536"/>
                <a:gd name="T15" fmla="*/ 0 60000 65536"/>
                <a:gd name="T16" fmla="*/ 0 60000 65536"/>
                <a:gd name="T17" fmla="*/ 0 60000 65536"/>
                <a:gd name="T18" fmla="*/ 0 w 276"/>
                <a:gd name="T19" fmla="*/ 0 h 59"/>
                <a:gd name="T20" fmla="*/ 276 w 276"/>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276" h="59">
                  <a:moveTo>
                    <a:pt x="0" y="35"/>
                  </a:moveTo>
                  <a:cubicBezTo>
                    <a:pt x="58" y="54"/>
                    <a:pt x="32" y="55"/>
                    <a:pt x="79" y="43"/>
                  </a:cubicBezTo>
                  <a:cubicBezTo>
                    <a:pt x="143" y="0"/>
                    <a:pt x="66" y="40"/>
                    <a:pt x="119" y="51"/>
                  </a:cubicBezTo>
                  <a:cubicBezTo>
                    <a:pt x="140" y="55"/>
                    <a:pt x="161" y="46"/>
                    <a:pt x="182" y="43"/>
                  </a:cubicBezTo>
                  <a:cubicBezTo>
                    <a:pt x="200" y="48"/>
                    <a:pt x="218" y="59"/>
                    <a:pt x="237" y="59"/>
                  </a:cubicBezTo>
                  <a:cubicBezTo>
                    <a:pt x="250" y="59"/>
                    <a:pt x="276" y="51"/>
                    <a:pt x="276" y="5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grpSp>
      <p:sp>
        <p:nvSpPr>
          <p:cNvPr id="333843" name="Freeform 90"/>
          <p:cNvSpPr>
            <a:spLocks/>
          </p:cNvSpPr>
          <p:nvPr/>
        </p:nvSpPr>
        <p:spPr bwMode="auto">
          <a:xfrm>
            <a:off x="6026150" y="4225925"/>
            <a:ext cx="1822450" cy="803275"/>
          </a:xfrm>
          <a:custGeom>
            <a:avLst/>
            <a:gdLst>
              <a:gd name="T0" fmla="*/ 2147483646 w 1148"/>
              <a:gd name="T1" fmla="*/ 2147483646 h 506"/>
              <a:gd name="T2" fmla="*/ 2147483646 w 1148"/>
              <a:gd name="T3" fmla="*/ 2147483646 h 506"/>
              <a:gd name="T4" fmla="*/ 2147483646 w 1148"/>
              <a:gd name="T5" fmla="*/ 2147483646 h 506"/>
              <a:gd name="T6" fmla="*/ 2147483646 w 1148"/>
              <a:gd name="T7" fmla="*/ 2147483646 h 506"/>
              <a:gd name="T8" fmla="*/ 2147483646 w 1148"/>
              <a:gd name="T9" fmla="*/ 2147483646 h 506"/>
              <a:gd name="T10" fmla="*/ 2147483646 w 1148"/>
              <a:gd name="T11" fmla="*/ 2147483646 h 506"/>
              <a:gd name="T12" fmla="*/ 2147483646 w 1148"/>
              <a:gd name="T13" fmla="*/ 2147483646 h 506"/>
              <a:gd name="T14" fmla="*/ 2147483646 w 1148"/>
              <a:gd name="T15" fmla="*/ 2147483646 h 506"/>
              <a:gd name="T16" fmla="*/ 2147483646 w 1148"/>
              <a:gd name="T17" fmla="*/ 2147483646 h 506"/>
              <a:gd name="T18" fmla="*/ 2147483646 w 1148"/>
              <a:gd name="T19" fmla="*/ 2147483646 h 506"/>
              <a:gd name="T20" fmla="*/ 2147483646 w 1148"/>
              <a:gd name="T21" fmla="*/ 2147483646 h 506"/>
              <a:gd name="T22" fmla="*/ 2147483646 w 1148"/>
              <a:gd name="T23" fmla="*/ 2147483646 h 506"/>
              <a:gd name="T24" fmla="*/ 2147483646 w 1148"/>
              <a:gd name="T25" fmla="*/ 2147483646 h 506"/>
              <a:gd name="T26" fmla="*/ 2147483646 w 1148"/>
              <a:gd name="T27" fmla="*/ 2147483646 h 506"/>
              <a:gd name="T28" fmla="*/ 2147483646 w 1148"/>
              <a:gd name="T29" fmla="*/ 2147483646 h 506"/>
              <a:gd name="T30" fmla="*/ 2147483646 w 1148"/>
              <a:gd name="T31" fmla="*/ 2147483646 h 506"/>
              <a:gd name="T32" fmla="*/ 2147483646 w 1148"/>
              <a:gd name="T33" fmla="*/ 2147483646 h 506"/>
              <a:gd name="T34" fmla="*/ 2147483646 w 1148"/>
              <a:gd name="T35" fmla="*/ 2147483646 h 506"/>
              <a:gd name="T36" fmla="*/ 2147483646 w 1148"/>
              <a:gd name="T37" fmla="*/ 2147483646 h 506"/>
              <a:gd name="T38" fmla="*/ 2147483646 w 1148"/>
              <a:gd name="T39" fmla="*/ 2147483646 h 506"/>
              <a:gd name="T40" fmla="*/ 2147483646 w 1148"/>
              <a:gd name="T41" fmla="*/ 2147483646 h 506"/>
              <a:gd name="T42" fmla="*/ 2147483646 w 1148"/>
              <a:gd name="T43" fmla="*/ 2147483646 h 506"/>
              <a:gd name="T44" fmla="*/ 2147483646 w 1148"/>
              <a:gd name="T45" fmla="*/ 0 h 506"/>
              <a:gd name="T46" fmla="*/ 2147483646 w 1148"/>
              <a:gd name="T47" fmla="*/ 2147483646 h 506"/>
              <a:gd name="T48" fmla="*/ 2147483646 w 1148"/>
              <a:gd name="T49" fmla="*/ 2147483646 h 50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1148"/>
              <a:gd name="T76" fmla="*/ 0 h 506"/>
              <a:gd name="T77" fmla="*/ 1148 w 1148"/>
              <a:gd name="T78" fmla="*/ 506 h 50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1148" h="506">
                <a:moveTo>
                  <a:pt x="181" y="24"/>
                </a:moveTo>
                <a:cubicBezTo>
                  <a:pt x="91" y="42"/>
                  <a:pt x="128" y="33"/>
                  <a:pt x="70" y="48"/>
                </a:cubicBezTo>
                <a:cubicBezTo>
                  <a:pt x="55" y="63"/>
                  <a:pt x="40" y="75"/>
                  <a:pt x="31" y="95"/>
                </a:cubicBezTo>
                <a:cubicBezTo>
                  <a:pt x="24" y="110"/>
                  <a:pt x="15" y="142"/>
                  <a:pt x="15" y="142"/>
                </a:cubicBezTo>
                <a:cubicBezTo>
                  <a:pt x="9" y="224"/>
                  <a:pt x="0" y="255"/>
                  <a:pt x="15" y="332"/>
                </a:cubicBezTo>
                <a:cubicBezTo>
                  <a:pt x="26" y="391"/>
                  <a:pt x="25" y="370"/>
                  <a:pt x="63" y="403"/>
                </a:cubicBezTo>
                <a:cubicBezTo>
                  <a:pt x="121" y="454"/>
                  <a:pt x="122" y="485"/>
                  <a:pt x="205" y="506"/>
                </a:cubicBezTo>
                <a:cubicBezTo>
                  <a:pt x="252" y="503"/>
                  <a:pt x="300" y="504"/>
                  <a:pt x="347" y="498"/>
                </a:cubicBezTo>
                <a:cubicBezTo>
                  <a:pt x="372" y="495"/>
                  <a:pt x="394" y="482"/>
                  <a:pt x="418" y="474"/>
                </a:cubicBezTo>
                <a:cubicBezTo>
                  <a:pt x="426" y="471"/>
                  <a:pt x="441" y="466"/>
                  <a:pt x="441" y="466"/>
                </a:cubicBezTo>
                <a:cubicBezTo>
                  <a:pt x="557" y="478"/>
                  <a:pt x="673" y="486"/>
                  <a:pt x="789" y="498"/>
                </a:cubicBezTo>
                <a:cubicBezTo>
                  <a:pt x="836" y="495"/>
                  <a:pt x="884" y="494"/>
                  <a:pt x="931" y="490"/>
                </a:cubicBezTo>
                <a:cubicBezTo>
                  <a:pt x="961" y="487"/>
                  <a:pt x="1018" y="466"/>
                  <a:pt x="1018" y="466"/>
                </a:cubicBezTo>
                <a:cubicBezTo>
                  <a:pt x="1026" y="461"/>
                  <a:pt x="1032" y="454"/>
                  <a:pt x="1041" y="450"/>
                </a:cubicBezTo>
                <a:cubicBezTo>
                  <a:pt x="1051" y="446"/>
                  <a:pt x="1064" y="449"/>
                  <a:pt x="1073" y="443"/>
                </a:cubicBezTo>
                <a:cubicBezTo>
                  <a:pt x="1091" y="430"/>
                  <a:pt x="1120" y="395"/>
                  <a:pt x="1120" y="395"/>
                </a:cubicBezTo>
                <a:cubicBezTo>
                  <a:pt x="1148" y="313"/>
                  <a:pt x="1139" y="359"/>
                  <a:pt x="1128" y="229"/>
                </a:cubicBezTo>
                <a:cubicBezTo>
                  <a:pt x="1125" y="195"/>
                  <a:pt x="1133" y="154"/>
                  <a:pt x="1112" y="127"/>
                </a:cubicBezTo>
                <a:cubicBezTo>
                  <a:pt x="1101" y="113"/>
                  <a:pt x="1052" y="109"/>
                  <a:pt x="1034" y="103"/>
                </a:cubicBezTo>
                <a:cubicBezTo>
                  <a:pt x="947" y="106"/>
                  <a:pt x="860" y="111"/>
                  <a:pt x="773" y="111"/>
                </a:cubicBezTo>
                <a:cubicBezTo>
                  <a:pt x="728" y="111"/>
                  <a:pt x="683" y="109"/>
                  <a:pt x="639" y="103"/>
                </a:cubicBezTo>
                <a:cubicBezTo>
                  <a:pt x="622" y="101"/>
                  <a:pt x="591" y="87"/>
                  <a:pt x="591" y="87"/>
                </a:cubicBezTo>
                <a:cubicBezTo>
                  <a:pt x="502" y="25"/>
                  <a:pt x="383" y="14"/>
                  <a:pt x="276" y="0"/>
                </a:cubicBezTo>
                <a:cubicBezTo>
                  <a:pt x="257" y="3"/>
                  <a:pt x="238" y="4"/>
                  <a:pt x="220" y="8"/>
                </a:cubicBezTo>
                <a:cubicBezTo>
                  <a:pt x="148" y="25"/>
                  <a:pt x="160" y="24"/>
                  <a:pt x="181" y="24"/>
                </a:cubicBezTo>
                <a:close/>
              </a:path>
            </a:pathLst>
          </a:custGeom>
          <a:solidFill>
            <a:srgbClr val="CCCCFF"/>
          </a:solid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grpSp>
        <p:nvGrpSpPr>
          <p:cNvPr id="25" name="Group 91"/>
          <p:cNvGrpSpPr>
            <a:grpSpLocks/>
          </p:cNvGrpSpPr>
          <p:nvPr/>
        </p:nvGrpSpPr>
        <p:grpSpPr bwMode="auto">
          <a:xfrm rot="10800000">
            <a:off x="6854825" y="2590800"/>
            <a:ext cx="823913" cy="228600"/>
            <a:chOff x="3120" y="768"/>
            <a:chExt cx="519" cy="144"/>
          </a:xfrm>
        </p:grpSpPr>
        <p:sp>
          <p:nvSpPr>
            <p:cNvPr id="333891" name="Oval 92"/>
            <p:cNvSpPr>
              <a:spLocks noChangeArrowheads="1"/>
            </p:cNvSpPr>
            <p:nvPr/>
          </p:nvSpPr>
          <p:spPr bwMode="auto">
            <a:xfrm>
              <a:off x="3120" y="768"/>
              <a:ext cx="192" cy="144"/>
            </a:xfrm>
            <a:prstGeom prst="ellipse">
              <a:avLst/>
            </a:prstGeom>
            <a:solidFill>
              <a:schemeClr val="folHlink"/>
            </a:solidFill>
            <a:ln w="9525">
              <a:solidFill>
                <a:schemeClr val="tx1"/>
              </a:solidFill>
              <a:round/>
              <a:headEnd/>
              <a:tailEnd/>
            </a:ln>
          </p:spPr>
          <p:txBody>
            <a:bodyPr wrap="none" anchor="ctr"/>
            <a:lstStyle/>
            <a:p>
              <a:pPr fontAlgn="base">
                <a:spcBef>
                  <a:spcPct val="0"/>
                </a:spcBef>
                <a:spcAft>
                  <a:spcPct val="0"/>
                </a:spcAft>
              </a:pPr>
              <a:endParaRPr lang="en-IN" altLang="en-US" sz="2400">
                <a:solidFill>
                  <a:prstClr val="black"/>
                </a:solidFill>
                <a:latin typeface="Times New Roman" pitchFamily="18" charset="0"/>
                <a:ea typeface="MS PGothic" pitchFamily="34" charset="-128"/>
                <a:cs typeface="Arial" pitchFamily="34" charset="0"/>
              </a:endParaRPr>
            </a:p>
          </p:txBody>
        </p:sp>
        <p:sp>
          <p:nvSpPr>
            <p:cNvPr id="333892" name="Freeform 93"/>
            <p:cNvSpPr>
              <a:spLocks/>
            </p:cNvSpPr>
            <p:nvPr/>
          </p:nvSpPr>
          <p:spPr bwMode="auto">
            <a:xfrm>
              <a:off x="3315" y="810"/>
              <a:ext cx="324" cy="40"/>
            </a:xfrm>
            <a:custGeom>
              <a:avLst/>
              <a:gdLst>
                <a:gd name="T0" fmla="*/ 0 w 324"/>
                <a:gd name="T1" fmla="*/ 27 h 40"/>
                <a:gd name="T2" fmla="*/ 72 w 324"/>
                <a:gd name="T3" fmla="*/ 11 h 40"/>
                <a:gd name="T4" fmla="*/ 135 w 324"/>
                <a:gd name="T5" fmla="*/ 19 h 40"/>
                <a:gd name="T6" fmla="*/ 182 w 324"/>
                <a:gd name="T7" fmla="*/ 3 h 40"/>
                <a:gd name="T8" fmla="*/ 206 w 324"/>
                <a:gd name="T9" fmla="*/ 11 h 40"/>
                <a:gd name="T10" fmla="*/ 222 w 324"/>
                <a:gd name="T11" fmla="*/ 35 h 40"/>
                <a:gd name="T12" fmla="*/ 293 w 324"/>
                <a:gd name="T13" fmla="*/ 19 h 40"/>
                <a:gd name="T14" fmla="*/ 324 w 324"/>
                <a:gd name="T15" fmla="*/ 11 h 40"/>
                <a:gd name="T16" fmla="*/ 0 60000 65536"/>
                <a:gd name="T17" fmla="*/ 0 60000 65536"/>
                <a:gd name="T18" fmla="*/ 0 60000 65536"/>
                <a:gd name="T19" fmla="*/ 0 60000 65536"/>
                <a:gd name="T20" fmla="*/ 0 60000 65536"/>
                <a:gd name="T21" fmla="*/ 0 60000 65536"/>
                <a:gd name="T22" fmla="*/ 0 60000 65536"/>
                <a:gd name="T23" fmla="*/ 0 60000 65536"/>
                <a:gd name="T24" fmla="*/ 0 w 324"/>
                <a:gd name="T25" fmla="*/ 0 h 40"/>
                <a:gd name="T26" fmla="*/ 324 w 324"/>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4" h="40">
                  <a:moveTo>
                    <a:pt x="0" y="27"/>
                  </a:moveTo>
                  <a:cubicBezTo>
                    <a:pt x="29" y="8"/>
                    <a:pt x="39" y="0"/>
                    <a:pt x="72" y="11"/>
                  </a:cubicBezTo>
                  <a:cubicBezTo>
                    <a:pt x="104" y="33"/>
                    <a:pt x="90" y="32"/>
                    <a:pt x="135" y="19"/>
                  </a:cubicBezTo>
                  <a:cubicBezTo>
                    <a:pt x="151" y="15"/>
                    <a:pt x="182" y="3"/>
                    <a:pt x="182" y="3"/>
                  </a:cubicBezTo>
                  <a:cubicBezTo>
                    <a:pt x="190" y="6"/>
                    <a:pt x="199" y="6"/>
                    <a:pt x="206" y="11"/>
                  </a:cubicBezTo>
                  <a:cubicBezTo>
                    <a:pt x="214" y="17"/>
                    <a:pt x="213" y="33"/>
                    <a:pt x="222" y="35"/>
                  </a:cubicBezTo>
                  <a:cubicBezTo>
                    <a:pt x="240" y="40"/>
                    <a:pt x="274" y="25"/>
                    <a:pt x="293" y="19"/>
                  </a:cubicBezTo>
                  <a:cubicBezTo>
                    <a:pt x="303" y="16"/>
                    <a:pt x="324" y="11"/>
                    <a:pt x="324" y="1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333893" name="Freeform 94"/>
            <p:cNvSpPr>
              <a:spLocks/>
            </p:cNvSpPr>
            <p:nvPr/>
          </p:nvSpPr>
          <p:spPr bwMode="auto">
            <a:xfrm>
              <a:off x="3312" y="849"/>
              <a:ext cx="276" cy="59"/>
            </a:xfrm>
            <a:custGeom>
              <a:avLst/>
              <a:gdLst>
                <a:gd name="T0" fmla="*/ 0 w 276"/>
                <a:gd name="T1" fmla="*/ 35 h 59"/>
                <a:gd name="T2" fmla="*/ 79 w 276"/>
                <a:gd name="T3" fmla="*/ 43 h 59"/>
                <a:gd name="T4" fmla="*/ 119 w 276"/>
                <a:gd name="T5" fmla="*/ 51 h 59"/>
                <a:gd name="T6" fmla="*/ 182 w 276"/>
                <a:gd name="T7" fmla="*/ 43 h 59"/>
                <a:gd name="T8" fmla="*/ 237 w 276"/>
                <a:gd name="T9" fmla="*/ 59 h 59"/>
                <a:gd name="T10" fmla="*/ 276 w 276"/>
                <a:gd name="T11" fmla="*/ 51 h 59"/>
                <a:gd name="T12" fmla="*/ 0 60000 65536"/>
                <a:gd name="T13" fmla="*/ 0 60000 65536"/>
                <a:gd name="T14" fmla="*/ 0 60000 65536"/>
                <a:gd name="T15" fmla="*/ 0 60000 65536"/>
                <a:gd name="T16" fmla="*/ 0 60000 65536"/>
                <a:gd name="T17" fmla="*/ 0 60000 65536"/>
                <a:gd name="T18" fmla="*/ 0 w 276"/>
                <a:gd name="T19" fmla="*/ 0 h 59"/>
                <a:gd name="T20" fmla="*/ 276 w 276"/>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276" h="59">
                  <a:moveTo>
                    <a:pt x="0" y="35"/>
                  </a:moveTo>
                  <a:cubicBezTo>
                    <a:pt x="58" y="54"/>
                    <a:pt x="32" y="55"/>
                    <a:pt x="79" y="43"/>
                  </a:cubicBezTo>
                  <a:cubicBezTo>
                    <a:pt x="143" y="0"/>
                    <a:pt x="66" y="40"/>
                    <a:pt x="119" y="51"/>
                  </a:cubicBezTo>
                  <a:cubicBezTo>
                    <a:pt x="140" y="55"/>
                    <a:pt x="161" y="46"/>
                    <a:pt x="182" y="43"/>
                  </a:cubicBezTo>
                  <a:cubicBezTo>
                    <a:pt x="200" y="48"/>
                    <a:pt x="218" y="59"/>
                    <a:pt x="237" y="59"/>
                  </a:cubicBezTo>
                  <a:cubicBezTo>
                    <a:pt x="250" y="59"/>
                    <a:pt x="276" y="51"/>
                    <a:pt x="276" y="5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grpSp>
      <p:grpSp>
        <p:nvGrpSpPr>
          <p:cNvPr id="26" name="Group 95"/>
          <p:cNvGrpSpPr>
            <a:grpSpLocks/>
          </p:cNvGrpSpPr>
          <p:nvPr/>
        </p:nvGrpSpPr>
        <p:grpSpPr bwMode="auto">
          <a:xfrm rot="10800000">
            <a:off x="6854825" y="2819400"/>
            <a:ext cx="823913" cy="228600"/>
            <a:chOff x="3120" y="768"/>
            <a:chExt cx="519" cy="144"/>
          </a:xfrm>
        </p:grpSpPr>
        <p:sp>
          <p:nvSpPr>
            <p:cNvPr id="333888" name="Oval 96"/>
            <p:cNvSpPr>
              <a:spLocks noChangeArrowheads="1"/>
            </p:cNvSpPr>
            <p:nvPr/>
          </p:nvSpPr>
          <p:spPr bwMode="auto">
            <a:xfrm>
              <a:off x="3120" y="768"/>
              <a:ext cx="192" cy="144"/>
            </a:xfrm>
            <a:prstGeom prst="ellipse">
              <a:avLst/>
            </a:prstGeom>
            <a:solidFill>
              <a:schemeClr val="folHlink"/>
            </a:solidFill>
            <a:ln w="9525">
              <a:solidFill>
                <a:schemeClr val="tx1"/>
              </a:solidFill>
              <a:round/>
              <a:headEnd/>
              <a:tailEnd/>
            </a:ln>
          </p:spPr>
          <p:txBody>
            <a:bodyPr wrap="none" anchor="ctr"/>
            <a:lstStyle/>
            <a:p>
              <a:pPr fontAlgn="base">
                <a:spcBef>
                  <a:spcPct val="0"/>
                </a:spcBef>
                <a:spcAft>
                  <a:spcPct val="0"/>
                </a:spcAft>
              </a:pPr>
              <a:endParaRPr lang="en-IN" altLang="en-US" sz="2400">
                <a:solidFill>
                  <a:prstClr val="black"/>
                </a:solidFill>
                <a:latin typeface="Times New Roman" pitchFamily="18" charset="0"/>
                <a:ea typeface="MS PGothic" pitchFamily="34" charset="-128"/>
                <a:cs typeface="Arial" pitchFamily="34" charset="0"/>
              </a:endParaRPr>
            </a:p>
          </p:txBody>
        </p:sp>
        <p:sp>
          <p:nvSpPr>
            <p:cNvPr id="333889" name="Freeform 97"/>
            <p:cNvSpPr>
              <a:spLocks/>
            </p:cNvSpPr>
            <p:nvPr/>
          </p:nvSpPr>
          <p:spPr bwMode="auto">
            <a:xfrm>
              <a:off x="3315" y="810"/>
              <a:ext cx="324" cy="40"/>
            </a:xfrm>
            <a:custGeom>
              <a:avLst/>
              <a:gdLst>
                <a:gd name="T0" fmla="*/ 0 w 324"/>
                <a:gd name="T1" fmla="*/ 27 h 40"/>
                <a:gd name="T2" fmla="*/ 72 w 324"/>
                <a:gd name="T3" fmla="*/ 11 h 40"/>
                <a:gd name="T4" fmla="*/ 135 w 324"/>
                <a:gd name="T5" fmla="*/ 19 h 40"/>
                <a:gd name="T6" fmla="*/ 182 w 324"/>
                <a:gd name="T7" fmla="*/ 3 h 40"/>
                <a:gd name="T8" fmla="*/ 206 w 324"/>
                <a:gd name="T9" fmla="*/ 11 h 40"/>
                <a:gd name="T10" fmla="*/ 222 w 324"/>
                <a:gd name="T11" fmla="*/ 35 h 40"/>
                <a:gd name="T12" fmla="*/ 293 w 324"/>
                <a:gd name="T13" fmla="*/ 19 h 40"/>
                <a:gd name="T14" fmla="*/ 324 w 324"/>
                <a:gd name="T15" fmla="*/ 11 h 40"/>
                <a:gd name="T16" fmla="*/ 0 60000 65536"/>
                <a:gd name="T17" fmla="*/ 0 60000 65536"/>
                <a:gd name="T18" fmla="*/ 0 60000 65536"/>
                <a:gd name="T19" fmla="*/ 0 60000 65536"/>
                <a:gd name="T20" fmla="*/ 0 60000 65536"/>
                <a:gd name="T21" fmla="*/ 0 60000 65536"/>
                <a:gd name="T22" fmla="*/ 0 60000 65536"/>
                <a:gd name="T23" fmla="*/ 0 60000 65536"/>
                <a:gd name="T24" fmla="*/ 0 w 324"/>
                <a:gd name="T25" fmla="*/ 0 h 40"/>
                <a:gd name="T26" fmla="*/ 324 w 324"/>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4" h="40">
                  <a:moveTo>
                    <a:pt x="0" y="27"/>
                  </a:moveTo>
                  <a:cubicBezTo>
                    <a:pt x="29" y="8"/>
                    <a:pt x="39" y="0"/>
                    <a:pt x="72" y="11"/>
                  </a:cubicBezTo>
                  <a:cubicBezTo>
                    <a:pt x="104" y="33"/>
                    <a:pt x="90" y="32"/>
                    <a:pt x="135" y="19"/>
                  </a:cubicBezTo>
                  <a:cubicBezTo>
                    <a:pt x="151" y="15"/>
                    <a:pt x="182" y="3"/>
                    <a:pt x="182" y="3"/>
                  </a:cubicBezTo>
                  <a:cubicBezTo>
                    <a:pt x="190" y="6"/>
                    <a:pt x="199" y="6"/>
                    <a:pt x="206" y="11"/>
                  </a:cubicBezTo>
                  <a:cubicBezTo>
                    <a:pt x="214" y="17"/>
                    <a:pt x="213" y="33"/>
                    <a:pt x="222" y="35"/>
                  </a:cubicBezTo>
                  <a:cubicBezTo>
                    <a:pt x="240" y="40"/>
                    <a:pt x="274" y="25"/>
                    <a:pt x="293" y="19"/>
                  </a:cubicBezTo>
                  <a:cubicBezTo>
                    <a:pt x="303" y="16"/>
                    <a:pt x="324" y="11"/>
                    <a:pt x="324" y="1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333890" name="Freeform 98"/>
            <p:cNvSpPr>
              <a:spLocks/>
            </p:cNvSpPr>
            <p:nvPr/>
          </p:nvSpPr>
          <p:spPr bwMode="auto">
            <a:xfrm>
              <a:off x="3312" y="849"/>
              <a:ext cx="276" cy="59"/>
            </a:xfrm>
            <a:custGeom>
              <a:avLst/>
              <a:gdLst>
                <a:gd name="T0" fmla="*/ 0 w 276"/>
                <a:gd name="T1" fmla="*/ 35 h 59"/>
                <a:gd name="T2" fmla="*/ 79 w 276"/>
                <a:gd name="T3" fmla="*/ 43 h 59"/>
                <a:gd name="T4" fmla="*/ 119 w 276"/>
                <a:gd name="T5" fmla="*/ 51 h 59"/>
                <a:gd name="T6" fmla="*/ 182 w 276"/>
                <a:gd name="T7" fmla="*/ 43 h 59"/>
                <a:gd name="T8" fmla="*/ 237 w 276"/>
                <a:gd name="T9" fmla="*/ 59 h 59"/>
                <a:gd name="T10" fmla="*/ 276 w 276"/>
                <a:gd name="T11" fmla="*/ 51 h 59"/>
                <a:gd name="T12" fmla="*/ 0 60000 65536"/>
                <a:gd name="T13" fmla="*/ 0 60000 65536"/>
                <a:gd name="T14" fmla="*/ 0 60000 65536"/>
                <a:gd name="T15" fmla="*/ 0 60000 65536"/>
                <a:gd name="T16" fmla="*/ 0 60000 65536"/>
                <a:gd name="T17" fmla="*/ 0 60000 65536"/>
                <a:gd name="T18" fmla="*/ 0 w 276"/>
                <a:gd name="T19" fmla="*/ 0 h 59"/>
                <a:gd name="T20" fmla="*/ 276 w 276"/>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276" h="59">
                  <a:moveTo>
                    <a:pt x="0" y="35"/>
                  </a:moveTo>
                  <a:cubicBezTo>
                    <a:pt x="58" y="54"/>
                    <a:pt x="32" y="55"/>
                    <a:pt x="79" y="43"/>
                  </a:cubicBezTo>
                  <a:cubicBezTo>
                    <a:pt x="143" y="0"/>
                    <a:pt x="66" y="40"/>
                    <a:pt x="119" y="51"/>
                  </a:cubicBezTo>
                  <a:cubicBezTo>
                    <a:pt x="140" y="55"/>
                    <a:pt x="161" y="46"/>
                    <a:pt x="182" y="43"/>
                  </a:cubicBezTo>
                  <a:cubicBezTo>
                    <a:pt x="200" y="48"/>
                    <a:pt x="218" y="59"/>
                    <a:pt x="237" y="59"/>
                  </a:cubicBezTo>
                  <a:cubicBezTo>
                    <a:pt x="250" y="59"/>
                    <a:pt x="276" y="51"/>
                    <a:pt x="276" y="5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grpSp>
      <p:grpSp>
        <p:nvGrpSpPr>
          <p:cNvPr id="27" name="Group 99"/>
          <p:cNvGrpSpPr>
            <a:grpSpLocks/>
          </p:cNvGrpSpPr>
          <p:nvPr/>
        </p:nvGrpSpPr>
        <p:grpSpPr bwMode="auto">
          <a:xfrm rot="10800000">
            <a:off x="6842125" y="4279900"/>
            <a:ext cx="823913" cy="228600"/>
            <a:chOff x="3120" y="768"/>
            <a:chExt cx="519" cy="144"/>
          </a:xfrm>
        </p:grpSpPr>
        <p:sp>
          <p:nvSpPr>
            <p:cNvPr id="333885" name="Oval 100"/>
            <p:cNvSpPr>
              <a:spLocks noChangeArrowheads="1"/>
            </p:cNvSpPr>
            <p:nvPr/>
          </p:nvSpPr>
          <p:spPr bwMode="auto">
            <a:xfrm>
              <a:off x="3120" y="768"/>
              <a:ext cx="192" cy="144"/>
            </a:xfrm>
            <a:prstGeom prst="ellipse">
              <a:avLst/>
            </a:prstGeom>
            <a:solidFill>
              <a:schemeClr val="folHlink"/>
            </a:solidFill>
            <a:ln w="9525">
              <a:solidFill>
                <a:schemeClr val="tx1"/>
              </a:solidFill>
              <a:round/>
              <a:headEnd/>
              <a:tailEnd/>
            </a:ln>
          </p:spPr>
          <p:txBody>
            <a:bodyPr wrap="none" anchor="ctr"/>
            <a:lstStyle/>
            <a:p>
              <a:pPr fontAlgn="base">
                <a:spcBef>
                  <a:spcPct val="0"/>
                </a:spcBef>
                <a:spcAft>
                  <a:spcPct val="0"/>
                </a:spcAft>
              </a:pPr>
              <a:endParaRPr lang="en-IN" altLang="en-US" sz="2400">
                <a:solidFill>
                  <a:prstClr val="black"/>
                </a:solidFill>
                <a:latin typeface="Times New Roman" pitchFamily="18" charset="0"/>
                <a:ea typeface="MS PGothic" pitchFamily="34" charset="-128"/>
                <a:cs typeface="Arial" pitchFamily="34" charset="0"/>
              </a:endParaRPr>
            </a:p>
          </p:txBody>
        </p:sp>
        <p:sp>
          <p:nvSpPr>
            <p:cNvPr id="333886" name="Freeform 101"/>
            <p:cNvSpPr>
              <a:spLocks/>
            </p:cNvSpPr>
            <p:nvPr/>
          </p:nvSpPr>
          <p:spPr bwMode="auto">
            <a:xfrm>
              <a:off x="3315" y="810"/>
              <a:ext cx="324" cy="40"/>
            </a:xfrm>
            <a:custGeom>
              <a:avLst/>
              <a:gdLst>
                <a:gd name="T0" fmla="*/ 0 w 324"/>
                <a:gd name="T1" fmla="*/ 27 h 40"/>
                <a:gd name="T2" fmla="*/ 72 w 324"/>
                <a:gd name="T3" fmla="*/ 11 h 40"/>
                <a:gd name="T4" fmla="*/ 135 w 324"/>
                <a:gd name="T5" fmla="*/ 19 h 40"/>
                <a:gd name="T6" fmla="*/ 182 w 324"/>
                <a:gd name="T7" fmla="*/ 3 h 40"/>
                <a:gd name="T8" fmla="*/ 206 w 324"/>
                <a:gd name="T9" fmla="*/ 11 h 40"/>
                <a:gd name="T10" fmla="*/ 222 w 324"/>
                <a:gd name="T11" fmla="*/ 35 h 40"/>
                <a:gd name="T12" fmla="*/ 293 w 324"/>
                <a:gd name="T13" fmla="*/ 19 h 40"/>
                <a:gd name="T14" fmla="*/ 324 w 324"/>
                <a:gd name="T15" fmla="*/ 11 h 40"/>
                <a:gd name="T16" fmla="*/ 0 60000 65536"/>
                <a:gd name="T17" fmla="*/ 0 60000 65536"/>
                <a:gd name="T18" fmla="*/ 0 60000 65536"/>
                <a:gd name="T19" fmla="*/ 0 60000 65536"/>
                <a:gd name="T20" fmla="*/ 0 60000 65536"/>
                <a:gd name="T21" fmla="*/ 0 60000 65536"/>
                <a:gd name="T22" fmla="*/ 0 60000 65536"/>
                <a:gd name="T23" fmla="*/ 0 60000 65536"/>
                <a:gd name="T24" fmla="*/ 0 w 324"/>
                <a:gd name="T25" fmla="*/ 0 h 40"/>
                <a:gd name="T26" fmla="*/ 324 w 324"/>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4" h="40">
                  <a:moveTo>
                    <a:pt x="0" y="27"/>
                  </a:moveTo>
                  <a:cubicBezTo>
                    <a:pt x="29" y="8"/>
                    <a:pt x="39" y="0"/>
                    <a:pt x="72" y="11"/>
                  </a:cubicBezTo>
                  <a:cubicBezTo>
                    <a:pt x="104" y="33"/>
                    <a:pt x="90" y="32"/>
                    <a:pt x="135" y="19"/>
                  </a:cubicBezTo>
                  <a:cubicBezTo>
                    <a:pt x="151" y="15"/>
                    <a:pt x="182" y="3"/>
                    <a:pt x="182" y="3"/>
                  </a:cubicBezTo>
                  <a:cubicBezTo>
                    <a:pt x="190" y="6"/>
                    <a:pt x="199" y="6"/>
                    <a:pt x="206" y="11"/>
                  </a:cubicBezTo>
                  <a:cubicBezTo>
                    <a:pt x="214" y="17"/>
                    <a:pt x="213" y="33"/>
                    <a:pt x="222" y="35"/>
                  </a:cubicBezTo>
                  <a:cubicBezTo>
                    <a:pt x="240" y="40"/>
                    <a:pt x="274" y="25"/>
                    <a:pt x="293" y="19"/>
                  </a:cubicBezTo>
                  <a:cubicBezTo>
                    <a:pt x="303" y="16"/>
                    <a:pt x="324" y="11"/>
                    <a:pt x="324" y="1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333887" name="Freeform 102"/>
            <p:cNvSpPr>
              <a:spLocks/>
            </p:cNvSpPr>
            <p:nvPr/>
          </p:nvSpPr>
          <p:spPr bwMode="auto">
            <a:xfrm>
              <a:off x="3312" y="849"/>
              <a:ext cx="276" cy="59"/>
            </a:xfrm>
            <a:custGeom>
              <a:avLst/>
              <a:gdLst>
                <a:gd name="T0" fmla="*/ 0 w 276"/>
                <a:gd name="T1" fmla="*/ 35 h 59"/>
                <a:gd name="T2" fmla="*/ 79 w 276"/>
                <a:gd name="T3" fmla="*/ 43 h 59"/>
                <a:gd name="T4" fmla="*/ 119 w 276"/>
                <a:gd name="T5" fmla="*/ 51 h 59"/>
                <a:gd name="T6" fmla="*/ 182 w 276"/>
                <a:gd name="T7" fmla="*/ 43 h 59"/>
                <a:gd name="T8" fmla="*/ 237 w 276"/>
                <a:gd name="T9" fmla="*/ 59 h 59"/>
                <a:gd name="T10" fmla="*/ 276 w 276"/>
                <a:gd name="T11" fmla="*/ 51 h 59"/>
                <a:gd name="T12" fmla="*/ 0 60000 65536"/>
                <a:gd name="T13" fmla="*/ 0 60000 65536"/>
                <a:gd name="T14" fmla="*/ 0 60000 65536"/>
                <a:gd name="T15" fmla="*/ 0 60000 65536"/>
                <a:gd name="T16" fmla="*/ 0 60000 65536"/>
                <a:gd name="T17" fmla="*/ 0 60000 65536"/>
                <a:gd name="T18" fmla="*/ 0 w 276"/>
                <a:gd name="T19" fmla="*/ 0 h 59"/>
                <a:gd name="T20" fmla="*/ 276 w 276"/>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276" h="59">
                  <a:moveTo>
                    <a:pt x="0" y="35"/>
                  </a:moveTo>
                  <a:cubicBezTo>
                    <a:pt x="58" y="54"/>
                    <a:pt x="32" y="55"/>
                    <a:pt x="79" y="43"/>
                  </a:cubicBezTo>
                  <a:cubicBezTo>
                    <a:pt x="143" y="0"/>
                    <a:pt x="66" y="40"/>
                    <a:pt x="119" y="51"/>
                  </a:cubicBezTo>
                  <a:cubicBezTo>
                    <a:pt x="140" y="55"/>
                    <a:pt x="161" y="46"/>
                    <a:pt x="182" y="43"/>
                  </a:cubicBezTo>
                  <a:cubicBezTo>
                    <a:pt x="200" y="48"/>
                    <a:pt x="218" y="59"/>
                    <a:pt x="237" y="59"/>
                  </a:cubicBezTo>
                  <a:cubicBezTo>
                    <a:pt x="250" y="59"/>
                    <a:pt x="276" y="51"/>
                    <a:pt x="276" y="5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grpSp>
      <p:grpSp>
        <p:nvGrpSpPr>
          <p:cNvPr id="28" name="Group 103"/>
          <p:cNvGrpSpPr>
            <a:grpSpLocks/>
          </p:cNvGrpSpPr>
          <p:nvPr/>
        </p:nvGrpSpPr>
        <p:grpSpPr bwMode="auto">
          <a:xfrm rot="10800000">
            <a:off x="6842125" y="4038600"/>
            <a:ext cx="823913" cy="228600"/>
            <a:chOff x="3120" y="768"/>
            <a:chExt cx="519" cy="144"/>
          </a:xfrm>
        </p:grpSpPr>
        <p:sp>
          <p:nvSpPr>
            <p:cNvPr id="333882" name="Oval 104"/>
            <p:cNvSpPr>
              <a:spLocks noChangeArrowheads="1"/>
            </p:cNvSpPr>
            <p:nvPr/>
          </p:nvSpPr>
          <p:spPr bwMode="auto">
            <a:xfrm>
              <a:off x="3120" y="768"/>
              <a:ext cx="192" cy="144"/>
            </a:xfrm>
            <a:prstGeom prst="ellipse">
              <a:avLst/>
            </a:prstGeom>
            <a:solidFill>
              <a:schemeClr val="folHlink"/>
            </a:solidFill>
            <a:ln w="9525">
              <a:solidFill>
                <a:schemeClr val="tx1"/>
              </a:solidFill>
              <a:round/>
              <a:headEnd/>
              <a:tailEnd/>
            </a:ln>
          </p:spPr>
          <p:txBody>
            <a:bodyPr wrap="none" anchor="ctr"/>
            <a:lstStyle/>
            <a:p>
              <a:pPr fontAlgn="base">
                <a:spcBef>
                  <a:spcPct val="0"/>
                </a:spcBef>
                <a:spcAft>
                  <a:spcPct val="0"/>
                </a:spcAft>
              </a:pPr>
              <a:endParaRPr lang="en-IN" altLang="en-US" sz="2400">
                <a:solidFill>
                  <a:prstClr val="black"/>
                </a:solidFill>
                <a:latin typeface="Times New Roman" pitchFamily="18" charset="0"/>
                <a:ea typeface="MS PGothic" pitchFamily="34" charset="-128"/>
                <a:cs typeface="Arial" pitchFamily="34" charset="0"/>
              </a:endParaRPr>
            </a:p>
          </p:txBody>
        </p:sp>
        <p:sp>
          <p:nvSpPr>
            <p:cNvPr id="333883" name="Freeform 105"/>
            <p:cNvSpPr>
              <a:spLocks/>
            </p:cNvSpPr>
            <p:nvPr/>
          </p:nvSpPr>
          <p:spPr bwMode="auto">
            <a:xfrm>
              <a:off x="3315" y="810"/>
              <a:ext cx="324" cy="40"/>
            </a:xfrm>
            <a:custGeom>
              <a:avLst/>
              <a:gdLst>
                <a:gd name="T0" fmla="*/ 0 w 324"/>
                <a:gd name="T1" fmla="*/ 27 h 40"/>
                <a:gd name="T2" fmla="*/ 72 w 324"/>
                <a:gd name="T3" fmla="*/ 11 h 40"/>
                <a:gd name="T4" fmla="*/ 135 w 324"/>
                <a:gd name="T5" fmla="*/ 19 h 40"/>
                <a:gd name="T6" fmla="*/ 182 w 324"/>
                <a:gd name="T7" fmla="*/ 3 h 40"/>
                <a:gd name="T8" fmla="*/ 206 w 324"/>
                <a:gd name="T9" fmla="*/ 11 h 40"/>
                <a:gd name="T10" fmla="*/ 222 w 324"/>
                <a:gd name="T11" fmla="*/ 35 h 40"/>
                <a:gd name="T12" fmla="*/ 293 w 324"/>
                <a:gd name="T13" fmla="*/ 19 h 40"/>
                <a:gd name="T14" fmla="*/ 324 w 324"/>
                <a:gd name="T15" fmla="*/ 11 h 40"/>
                <a:gd name="T16" fmla="*/ 0 60000 65536"/>
                <a:gd name="T17" fmla="*/ 0 60000 65536"/>
                <a:gd name="T18" fmla="*/ 0 60000 65536"/>
                <a:gd name="T19" fmla="*/ 0 60000 65536"/>
                <a:gd name="T20" fmla="*/ 0 60000 65536"/>
                <a:gd name="T21" fmla="*/ 0 60000 65536"/>
                <a:gd name="T22" fmla="*/ 0 60000 65536"/>
                <a:gd name="T23" fmla="*/ 0 60000 65536"/>
                <a:gd name="T24" fmla="*/ 0 w 324"/>
                <a:gd name="T25" fmla="*/ 0 h 40"/>
                <a:gd name="T26" fmla="*/ 324 w 324"/>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4" h="40">
                  <a:moveTo>
                    <a:pt x="0" y="27"/>
                  </a:moveTo>
                  <a:cubicBezTo>
                    <a:pt x="29" y="8"/>
                    <a:pt x="39" y="0"/>
                    <a:pt x="72" y="11"/>
                  </a:cubicBezTo>
                  <a:cubicBezTo>
                    <a:pt x="104" y="33"/>
                    <a:pt x="90" y="32"/>
                    <a:pt x="135" y="19"/>
                  </a:cubicBezTo>
                  <a:cubicBezTo>
                    <a:pt x="151" y="15"/>
                    <a:pt x="182" y="3"/>
                    <a:pt x="182" y="3"/>
                  </a:cubicBezTo>
                  <a:cubicBezTo>
                    <a:pt x="190" y="6"/>
                    <a:pt x="199" y="6"/>
                    <a:pt x="206" y="11"/>
                  </a:cubicBezTo>
                  <a:cubicBezTo>
                    <a:pt x="214" y="17"/>
                    <a:pt x="213" y="33"/>
                    <a:pt x="222" y="35"/>
                  </a:cubicBezTo>
                  <a:cubicBezTo>
                    <a:pt x="240" y="40"/>
                    <a:pt x="274" y="25"/>
                    <a:pt x="293" y="19"/>
                  </a:cubicBezTo>
                  <a:cubicBezTo>
                    <a:pt x="303" y="16"/>
                    <a:pt x="324" y="11"/>
                    <a:pt x="324" y="1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333884" name="Freeform 106"/>
            <p:cNvSpPr>
              <a:spLocks/>
            </p:cNvSpPr>
            <p:nvPr/>
          </p:nvSpPr>
          <p:spPr bwMode="auto">
            <a:xfrm>
              <a:off x="3312" y="849"/>
              <a:ext cx="276" cy="59"/>
            </a:xfrm>
            <a:custGeom>
              <a:avLst/>
              <a:gdLst>
                <a:gd name="T0" fmla="*/ 0 w 276"/>
                <a:gd name="T1" fmla="*/ 35 h 59"/>
                <a:gd name="T2" fmla="*/ 79 w 276"/>
                <a:gd name="T3" fmla="*/ 43 h 59"/>
                <a:gd name="T4" fmla="*/ 119 w 276"/>
                <a:gd name="T5" fmla="*/ 51 h 59"/>
                <a:gd name="T6" fmla="*/ 182 w 276"/>
                <a:gd name="T7" fmla="*/ 43 h 59"/>
                <a:gd name="T8" fmla="*/ 237 w 276"/>
                <a:gd name="T9" fmla="*/ 59 h 59"/>
                <a:gd name="T10" fmla="*/ 276 w 276"/>
                <a:gd name="T11" fmla="*/ 51 h 59"/>
                <a:gd name="T12" fmla="*/ 0 60000 65536"/>
                <a:gd name="T13" fmla="*/ 0 60000 65536"/>
                <a:gd name="T14" fmla="*/ 0 60000 65536"/>
                <a:gd name="T15" fmla="*/ 0 60000 65536"/>
                <a:gd name="T16" fmla="*/ 0 60000 65536"/>
                <a:gd name="T17" fmla="*/ 0 60000 65536"/>
                <a:gd name="T18" fmla="*/ 0 w 276"/>
                <a:gd name="T19" fmla="*/ 0 h 59"/>
                <a:gd name="T20" fmla="*/ 276 w 276"/>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276" h="59">
                  <a:moveTo>
                    <a:pt x="0" y="35"/>
                  </a:moveTo>
                  <a:cubicBezTo>
                    <a:pt x="58" y="54"/>
                    <a:pt x="32" y="55"/>
                    <a:pt x="79" y="43"/>
                  </a:cubicBezTo>
                  <a:cubicBezTo>
                    <a:pt x="143" y="0"/>
                    <a:pt x="66" y="40"/>
                    <a:pt x="119" y="51"/>
                  </a:cubicBezTo>
                  <a:cubicBezTo>
                    <a:pt x="140" y="55"/>
                    <a:pt x="161" y="46"/>
                    <a:pt x="182" y="43"/>
                  </a:cubicBezTo>
                  <a:cubicBezTo>
                    <a:pt x="200" y="48"/>
                    <a:pt x="218" y="59"/>
                    <a:pt x="237" y="59"/>
                  </a:cubicBezTo>
                  <a:cubicBezTo>
                    <a:pt x="250" y="59"/>
                    <a:pt x="276" y="51"/>
                    <a:pt x="276" y="5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grpSp>
      <p:grpSp>
        <p:nvGrpSpPr>
          <p:cNvPr id="29" name="Group 107"/>
          <p:cNvGrpSpPr>
            <a:grpSpLocks/>
          </p:cNvGrpSpPr>
          <p:nvPr/>
        </p:nvGrpSpPr>
        <p:grpSpPr bwMode="auto">
          <a:xfrm rot="10800000">
            <a:off x="6854825" y="3810000"/>
            <a:ext cx="823913" cy="228600"/>
            <a:chOff x="3120" y="768"/>
            <a:chExt cx="519" cy="144"/>
          </a:xfrm>
        </p:grpSpPr>
        <p:sp>
          <p:nvSpPr>
            <p:cNvPr id="333879" name="Oval 108"/>
            <p:cNvSpPr>
              <a:spLocks noChangeArrowheads="1"/>
            </p:cNvSpPr>
            <p:nvPr/>
          </p:nvSpPr>
          <p:spPr bwMode="auto">
            <a:xfrm>
              <a:off x="3120" y="768"/>
              <a:ext cx="192" cy="144"/>
            </a:xfrm>
            <a:prstGeom prst="ellipse">
              <a:avLst/>
            </a:prstGeom>
            <a:solidFill>
              <a:schemeClr val="folHlink"/>
            </a:solidFill>
            <a:ln w="9525">
              <a:solidFill>
                <a:schemeClr val="tx1"/>
              </a:solidFill>
              <a:round/>
              <a:headEnd/>
              <a:tailEnd/>
            </a:ln>
          </p:spPr>
          <p:txBody>
            <a:bodyPr wrap="none" anchor="ctr"/>
            <a:lstStyle/>
            <a:p>
              <a:pPr fontAlgn="base">
                <a:spcBef>
                  <a:spcPct val="0"/>
                </a:spcBef>
                <a:spcAft>
                  <a:spcPct val="0"/>
                </a:spcAft>
              </a:pPr>
              <a:endParaRPr lang="en-IN" altLang="en-US" sz="2400">
                <a:solidFill>
                  <a:prstClr val="black"/>
                </a:solidFill>
                <a:latin typeface="Times New Roman" pitchFamily="18" charset="0"/>
                <a:ea typeface="MS PGothic" pitchFamily="34" charset="-128"/>
                <a:cs typeface="Arial" pitchFamily="34" charset="0"/>
              </a:endParaRPr>
            </a:p>
          </p:txBody>
        </p:sp>
        <p:sp>
          <p:nvSpPr>
            <p:cNvPr id="333880" name="Freeform 109"/>
            <p:cNvSpPr>
              <a:spLocks/>
            </p:cNvSpPr>
            <p:nvPr/>
          </p:nvSpPr>
          <p:spPr bwMode="auto">
            <a:xfrm>
              <a:off x="3315" y="810"/>
              <a:ext cx="324" cy="40"/>
            </a:xfrm>
            <a:custGeom>
              <a:avLst/>
              <a:gdLst>
                <a:gd name="T0" fmla="*/ 0 w 324"/>
                <a:gd name="T1" fmla="*/ 27 h 40"/>
                <a:gd name="T2" fmla="*/ 72 w 324"/>
                <a:gd name="T3" fmla="*/ 11 h 40"/>
                <a:gd name="T4" fmla="*/ 135 w 324"/>
                <a:gd name="T5" fmla="*/ 19 h 40"/>
                <a:gd name="T6" fmla="*/ 182 w 324"/>
                <a:gd name="T7" fmla="*/ 3 h 40"/>
                <a:gd name="T8" fmla="*/ 206 w 324"/>
                <a:gd name="T9" fmla="*/ 11 h 40"/>
                <a:gd name="T10" fmla="*/ 222 w 324"/>
                <a:gd name="T11" fmla="*/ 35 h 40"/>
                <a:gd name="T12" fmla="*/ 293 w 324"/>
                <a:gd name="T13" fmla="*/ 19 h 40"/>
                <a:gd name="T14" fmla="*/ 324 w 324"/>
                <a:gd name="T15" fmla="*/ 11 h 40"/>
                <a:gd name="T16" fmla="*/ 0 60000 65536"/>
                <a:gd name="T17" fmla="*/ 0 60000 65536"/>
                <a:gd name="T18" fmla="*/ 0 60000 65536"/>
                <a:gd name="T19" fmla="*/ 0 60000 65536"/>
                <a:gd name="T20" fmla="*/ 0 60000 65536"/>
                <a:gd name="T21" fmla="*/ 0 60000 65536"/>
                <a:gd name="T22" fmla="*/ 0 60000 65536"/>
                <a:gd name="T23" fmla="*/ 0 60000 65536"/>
                <a:gd name="T24" fmla="*/ 0 w 324"/>
                <a:gd name="T25" fmla="*/ 0 h 40"/>
                <a:gd name="T26" fmla="*/ 324 w 324"/>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4" h="40">
                  <a:moveTo>
                    <a:pt x="0" y="27"/>
                  </a:moveTo>
                  <a:cubicBezTo>
                    <a:pt x="29" y="8"/>
                    <a:pt x="39" y="0"/>
                    <a:pt x="72" y="11"/>
                  </a:cubicBezTo>
                  <a:cubicBezTo>
                    <a:pt x="104" y="33"/>
                    <a:pt x="90" y="32"/>
                    <a:pt x="135" y="19"/>
                  </a:cubicBezTo>
                  <a:cubicBezTo>
                    <a:pt x="151" y="15"/>
                    <a:pt x="182" y="3"/>
                    <a:pt x="182" y="3"/>
                  </a:cubicBezTo>
                  <a:cubicBezTo>
                    <a:pt x="190" y="6"/>
                    <a:pt x="199" y="6"/>
                    <a:pt x="206" y="11"/>
                  </a:cubicBezTo>
                  <a:cubicBezTo>
                    <a:pt x="214" y="17"/>
                    <a:pt x="213" y="33"/>
                    <a:pt x="222" y="35"/>
                  </a:cubicBezTo>
                  <a:cubicBezTo>
                    <a:pt x="240" y="40"/>
                    <a:pt x="274" y="25"/>
                    <a:pt x="293" y="19"/>
                  </a:cubicBezTo>
                  <a:cubicBezTo>
                    <a:pt x="303" y="16"/>
                    <a:pt x="324" y="11"/>
                    <a:pt x="324" y="1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333881" name="Freeform 110"/>
            <p:cNvSpPr>
              <a:spLocks/>
            </p:cNvSpPr>
            <p:nvPr/>
          </p:nvSpPr>
          <p:spPr bwMode="auto">
            <a:xfrm>
              <a:off x="3312" y="849"/>
              <a:ext cx="276" cy="59"/>
            </a:xfrm>
            <a:custGeom>
              <a:avLst/>
              <a:gdLst>
                <a:gd name="T0" fmla="*/ 0 w 276"/>
                <a:gd name="T1" fmla="*/ 35 h 59"/>
                <a:gd name="T2" fmla="*/ 79 w 276"/>
                <a:gd name="T3" fmla="*/ 43 h 59"/>
                <a:gd name="T4" fmla="*/ 119 w 276"/>
                <a:gd name="T5" fmla="*/ 51 h 59"/>
                <a:gd name="T6" fmla="*/ 182 w 276"/>
                <a:gd name="T7" fmla="*/ 43 h 59"/>
                <a:gd name="T8" fmla="*/ 237 w 276"/>
                <a:gd name="T9" fmla="*/ 59 h 59"/>
                <a:gd name="T10" fmla="*/ 276 w 276"/>
                <a:gd name="T11" fmla="*/ 51 h 59"/>
                <a:gd name="T12" fmla="*/ 0 60000 65536"/>
                <a:gd name="T13" fmla="*/ 0 60000 65536"/>
                <a:gd name="T14" fmla="*/ 0 60000 65536"/>
                <a:gd name="T15" fmla="*/ 0 60000 65536"/>
                <a:gd name="T16" fmla="*/ 0 60000 65536"/>
                <a:gd name="T17" fmla="*/ 0 60000 65536"/>
                <a:gd name="T18" fmla="*/ 0 w 276"/>
                <a:gd name="T19" fmla="*/ 0 h 59"/>
                <a:gd name="T20" fmla="*/ 276 w 276"/>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276" h="59">
                  <a:moveTo>
                    <a:pt x="0" y="35"/>
                  </a:moveTo>
                  <a:cubicBezTo>
                    <a:pt x="58" y="54"/>
                    <a:pt x="32" y="55"/>
                    <a:pt x="79" y="43"/>
                  </a:cubicBezTo>
                  <a:cubicBezTo>
                    <a:pt x="143" y="0"/>
                    <a:pt x="66" y="40"/>
                    <a:pt x="119" y="51"/>
                  </a:cubicBezTo>
                  <a:cubicBezTo>
                    <a:pt x="140" y="55"/>
                    <a:pt x="161" y="46"/>
                    <a:pt x="182" y="43"/>
                  </a:cubicBezTo>
                  <a:cubicBezTo>
                    <a:pt x="200" y="48"/>
                    <a:pt x="218" y="59"/>
                    <a:pt x="237" y="59"/>
                  </a:cubicBezTo>
                  <a:cubicBezTo>
                    <a:pt x="250" y="59"/>
                    <a:pt x="276" y="51"/>
                    <a:pt x="276" y="5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grpSp>
      <p:grpSp>
        <p:nvGrpSpPr>
          <p:cNvPr id="30" name="Group 111"/>
          <p:cNvGrpSpPr>
            <a:grpSpLocks/>
          </p:cNvGrpSpPr>
          <p:nvPr/>
        </p:nvGrpSpPr>
        <p:grpSpPr bwMode="auto">
          <a:xfrm rot="10800000">
            <a:off x="6918325" y="3556000"/>
            <a:ext cx="762000" cy="228600"/>
            <a:chOff x="3120" y="768"/>
            <a:chExt cx="519" cy="144"/>
          </a:xfrm>
        </p:grpSpPr>
        <p:sp>
          <p:nvSpPr>
            <p:cNvPr id="333876" name="Oval 112"/>
            <p:cNvSpPr>
              <a:spLocks noChangeArrowheads="1"/>
            </p:cNvSpPr>
            <p:nvPr/>
          </p:nvSpPr>
          <p:spPr bwMode="auto">
            <a:xfrm>
              <a:off x="3120" y="768"/>
              <a:ext cx="192" cy="144"/>
            </a:xfrm>
            <a:prstGeom prst="ellipse">
              <a:avLst/>
            </a:prstGeom>
            <a:solidFill>
              <a:schemeClr val="folHlink"/>
            </a:solidFill>
            <a:ln w="9525">
              <a:solidFill>
                <a:schemeClr val="tx1"/>
              </a:solidFill>
              <a:round/>
              <a:headEnd/>
              <a:tailEnd/>
            </a:ln>
          </p:spPr>
          <p:txBody>
            <a:bodyPr wrap="none" anchor="ctr"/>
            <a:lstStyle/>
            <a:p>
              <a:pPr fontAlgn="base">
                <a:spcBef>
                  <a:spcPct val="0"/>
                </a:spcBef>
                <a:spcAft>
                  <a:spcPct val="0"/>
                </a:spcAft>
              </a:pPr>
              <a:endParaRPr lang="en-IN" altLang="en-US" sz="2400">
                <a:solidFill>
                  <a:prstClr val="black"/>
                </a:solidFill>
                <a:latin typeface="Times New Roman" pitchFamily="18" charset="0"/>
                <a:ea typeface="MS PGothic" pitchFamily="34" charset="-128"/>
                <a:cs typeface="Arial" pitchFamily="34" charset="0"/>
              </a:endParaRPr>
            </a:p>
          </p:txBody>
        </p:sp>
        <p:sp>
          <p:nvSpPr>
            <p:cNvPr id="333877" name="Freeform 113"/>
            <p:cNvSpPr>
              <a:spLocks/>
            </p:cNvSpPr>
            <p:nvPr/>
          </p:nvSpPr>
          <p:spPr bwMode="auto">
            <a:xfrm>
              <a:off x="3315" y="810"/>
              <a:ext cx="324" cy="40"/>
            </a:xfrm>
            <a:custGeom>
              <a:avLst/>
              <a:gdLst>
                <a:gd name="T0" fmla="*/ 0 w 324"/>
                <a:gd name="T1" fmla="*/ 27 h 40"/>
                <a:gd name="T2" fmla="*/ 72 w 324"/>
                <a:gd name="T3" fmla="*/ 11 h 40"/>
                <a:gd name="T4" fmla="*/ 135 w 324"/>
                <a:gd name="T5" fmla="*/ 19 h 40"/>
                <a:gd name="T6" fmla="*/ 182 w 324"/>
                <a:gd name="T7" fmla="*/ 3 h 40"/>
                <a:gd name="T8" fmla="*/ 206 w 324"/>
                <a:gd name="T9" fmla="*/ 11 h 40"/>
                <a:gd name="T10" fmla="*/ 222 w 324"/>
                <a:gd name="T11" fmla="*/ 35 h 40"/>
                <a:gd name="T12" fmla="*/ 293 w 324"/>
                <a:gd name="T13" fmla="*/ 19 h 40"/>
                <a:gd name="T14" fmla="*/ 324 w 324"/>
                <a:gd name="T15" fmla="*/ 11 h 40"/>
                <a:gd name="T16" fmla="*/ 0 60000 65536"/>
                <a:gd name="T17" fmla="*/ 0 60000 65536"/>
                <a:gd name="T18" fmla="*/ 0 60000 65536"/>
                <a:gd name="T19" fmla="*/ 0 60000 65536"/>
                <a:gd name="T20" fmla="*/ 0 60000 65536"/>
                <a:gd name="T21" fmla="*/ 0 60000 65536"/>
                <a:gd name="T22" fmla="*/ 0 60000 65536"/>
                <a:gd name="T23" fmla="*/ 0 60000 65536"/>
                <a:gd name="T24" fmla="*/ 0 w 324"/>
                <a:gd name="T25" fmla="*/ 0 h 40"/>
                <a:gd name="T26" fmla="*/ 324 w 324"/>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4" h="40">
                  <a:moveTo>
                    <a:pt x="0" y="27"/>
                  </a:moveTo>
                  <a:cubicBezTo>
                    <a:pt x="29" y="8"/>
                    <a:pt x="39" y="0"/>
                    <a:pt x="72" y="11"/>
                  </a:cubicBezTo>
                  <a:cubicBezTo>
                    <a:pt x="104" y="33"/>
                    <a:pt x="90" y="32"/>
                    <a:pt x="135" y="19"/>
                  </a:cubicBezTo>
                  <a:cubicBezTo>
                    <a:pt x="151" y="15"/>
                    <a:pt x="182" y="3"/>
                    <a:pt x="182" y="3"/>
                  </a:cubicBezTo>
                  <a:cubicBezTo>
                    <a:pt x="190" y="6"/>
                    <a:pt x="199" y="6"/>
                    <a:pt x="206" y="11"/>
                  </a:cubicBezTo>
                  <a:cubicBezTo>
                    <a:pt x="214" y="17"/>
                    <a:pt x="213" y="33"/>
                    <a:pt x="222" y="35"/>
                  </a:cubicBezTo>
                  <a:cubicBezTo>
                    <a:pt x="240" y="40"/>
                    <a:pt x="274" y="25"/>
                    <a:pt x="293" y="19"/>
                  </a:cubicBezTo>
                  <a:cubicBezTo>
                    <a:pt x="303" y="16"/>
                    <a:pt x="324" y="11"/>
                    <a:pt x="324" y="1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333878" name="Freeform 114"/>
            <p:cNvSpPr>
              <a:spLocks/>
            </p:cNvSpPr>
            <p:nvPr/>
          </p:nvSpPr>
          <p:spPr bwMode="auto">
            <a:xfrm>
              <a:off x="3312" y="849"/>
              <a:ext cx="276" cy="59"/>
            </a:xfrm>
            <a:custGeom>
              <a:avLst/>
              <a:gdLst>
                <a:gd name="T0" fmla="*/ 0 w 276"/>
                <a:gd name="T1" fmla="*/ 35 h 59"/>
                <a:gd name="T2" fmla="*/ 79 w 276"/>
                <a:gd name="T3" fmla="*/ 43 h 59"/>
                <a:gd name="T4" fmla="*/ 119 w 276"/>
                <a:gd name="T5" fmla="*/ 51 h 59"/>
                <a:gd name="T6" fmla="*/ 182 w 276"/>
                <a:gd name="T7" fmla="*/ 43 h 59"/>
                <a:gd name="T8" fmla="*/ 237 w 276"/>
                <a:gd name="T9" fmla="*/ 59 h 59"/>
                <a:gd name="T10" fmla="*/ 276 w 276"/>
                <a:gd name="T11" fmla="*/ 51 h 59"/>
                <a:gd name="T12" fmla="*/ 0 60000 65536"/>
                <a:gd name="T13" fmla="*/ 0 60000 65536"/>
                <a:gd name="T14" fmla="*/ 0 60000 65536"/>
                <a:gd name="T15" fmla="*/ 0 60000 65536"/>
                <a:gd name="T16" fmla="*/ 0 60000 65536"/>
                <a:gd name="T17" fmla="*/ 0 60000 65536"/>
                <a:gd name="T18" fmla="*/ 0 w 276"/>
                <a:gd name="T19" fmla="*/ 0 h 59"/>
                <a:gd name="T20" fmla="*/ 276 w 276"/>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276" h="59">
                  <a:moveTo>
                    <a:pt x="0" y="35"/>
                  </a:moveTo>
                  <a:cubicBezTo>
                    <a:pt x="58" y="54"/>
                    <a:pt x="32" y="55"/>
                    <a:pt x="79" y="43"/>
                  </a:cubicBezTo>
                  <a:cubicBezTo>
                    <a:pt x="143" y="0"/>
                    <a:pt x="66" y="40"/>
                    <a:pt x="119" y="51"/>
                  </a:cubicBezTo>
                  <a:cubicBezTo>
                    <a:pt x="140" y="55"/>
                    <a:pt x="161" y="46"/>
                    <a:pt x="182" y="43"/>
                  </a:cubicBezTo>
                  <a:cubicBezTo>
                    <a:pt x="200" y="48"/>
                    <a:pt x="218" y="59"/>
                    <a:pt x="237" y="59"/>
                  </a:cubicBezTo>
                  <a:cubicBezTo>
                    <a:pt x="250" y="59"/>
                    <a:pt x="276" y="51"/>
                    <a:pt x="276" y="5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grpSp>
      <p:sp>
        <p:nvSpPr>
          <p:cNvPr id="333850" name="Oval 116"/>
          <p:cNvSpPr>
            <a:spLocks noChangeArrowheads="1"/>
          </p:cNvSpPr>
          <p:nvPr/>
        </p:nvSpPr>
        <p:spPr bwMode="auto">
          <a:xfrm rot="10800000">
            <a:off x="7388225" y="3048000"/>
            <a:ext cx="304800" cy="228600"/>
          </a:xfrm>
          <a:prstGeom prst="ellipse">
            <a:avLst/>
          </a:prstGeom>
          <a:solidFill>
            <a:schemeClr val="folHlink"/>
          </a:solidFill>
          <a:ln w="9525">
            <a:solidFill>
              <a:schemeClr val="tx1"/>
            </a:solidFill>
            <a:round/>
            <a:headEnd/>
            <a:tailEnd/>
          </a:ln>
        </p:spPr>
        <p:txBody>
          <a:bodyPr wrap="none" anchor="ctr"/>
          <a:lstStyle/>
          <a:p>
            <a:pPr fontAlgn="base">
              <a:spcBef>
                <a:spcPct val="0"/>
              </a:spcBef>
              <a:spcAft>
                <a:spcPct val="0"/>
              </a:spcAft>
            </a:pPr>
            <a:endParaRPr lang="en-IN" altLang="en-US" sz="2400">
              <a:solidFill>
                <a:prstClr val="black"/>
              </a:solidFill>
              <a:latin typeface="Times New Roman" pitchFamily="18" charset="0"/>
              <a:ea typeface="MS PGothic" pitchFamily="34" charset="-128"/>
              <a:cs typeface="Arial" pitchFamily="34" charset="0"/>
            </a:endParaRPr>
          </a:p>
        </p:txBody>
      </p:sp>
      <p:sp>
        <p:nvSpPr>
          <p:cNvPr id="333851" name="Freeform 117"/>
          <p:cNvSpPr>
            <a:spLocks/>
          </p:cNvSpPr>
          <p:nvPr/>
        </p:nvSpPr>
        <p:spPr bwMode="auto">
          <a:xfrm rot="10800000">
            <a:off x="7097713" y="3125788"/>
            <a:ext cx="285750" cy="76200"/>
          </a:xfrm>
          <a:custGeom>
            <a:avLst/>
            <a:gdLst>
              <a:gd name="T0" fmla="*/ 0 w 324"/>
              <a:gd name="T1" fmla="*/ 2147483646 h 40"/>
              <a:gd name="T2" fmla="*/ 2147483646 w 324"/>
              <a:gd name="T3" fmla="*/ 2147483646 h 40"/>
              <a:gd name="T4" fmla="*/ 2147483646 w 324"/>
              <a:gd name="T5" fmla="*/ 2147483646 h 40"/>
              <a:gd name="T6" fmla="*/ 2147483646 w 324"/>
              <a:gd name="T7" fmla="*/ 2147483646 h 40"/>
              <a:gd name="T8" fmla="*/ 2147483646 w 324"/>
              <a:gd name="T9" fmla="*/ 2147483646 h 40"/>
              <a:gd name="T10" fmla="*/ 2147483646 w 324"/>
              <a:gd name="T11" fmla="*/ 2147483646 h 40"/>
              <a:gd name="T12" fmla="*/ 2147483646 w 324"/>
              <a:gd name="T13" fmla="*/ 2147483646 h 40"/>
              <a:gd name="T14" fmla="*/ 2147483646 w 324"/>
              <a:gd name="T15" fmla="*/ 2147483646 h 40"/>
              <a:gd name="T16" fmla="*/ 0 60000 65536"/>
              <a:gd name="T17" fmla="*/ 0 60000 65536"/>
              <a:gd name="T18" fmla="*/ 0 60000 65536"/>
              <a:gd name="T19" fmla="*/ 0 60000 65536"/>
              <a:gd name="T20" fmla="*/ 0 60000 65536"/>
              <a:gd name="T21" fmla="*/ 0 60000 65536"/>
              <a:gd name="T22" fmla="*/ 0 60000 65536"/>
              <a:gd name="T23" fmla="*/ 0 60000 65536"/>
              <a:gd name="T24" fmla="*/ 0 w 324"/>
              <a:gd name="T25" fmla="*/ 0 h 40"/>
              <a:gd name="T26" fmla="*/ 324 w 324"/>
              <a:gd name="T27" fmla="*/ 40 h 40"/>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24" h="40">
                <a:moveTo>
                  <a:pt x="0" y="27"/>
                </a:moveTo>
                <a:cubicBezTo>
                  <a:pt x="29" y="8"/>
                  <a:pt x="39" y="0"/>
                  <a:pt x="72" y="11"/>
                </a:cubicBezTo>
                <a:cubicBezTo>
                  <a:pt x="104" y="33"/>
                  <a:pt x="90" y="32"/>
                  <a:pt x="135" y="19"/>
                </a:cubicBezTo>
                <a:cubicBezTo>
                  <a:pt x="151" y="15"/>
                  <a:pt x="182" y="3"/>
                  <a:pt x="182" y="3"/>
                </a:cubicBezTo>
                <a:cubicBezTo>
                  <a:pt x="190" y="6"/>
                  <a:pt x="199" y="6"/>
                  <a:pt x="206" y="11"/>
                </a:cubicBezTo>
                <a:cubicBezTo>
                  <a:pt x="214" y="17"/>
                  <a:pt x="213" y="33"/>
                  <a:pt x="222" y="35"/>
                </a:cubicBezTo>
                <a:cubicBezTo>
                  <a:pt x="240" y="40"/>
                  <a:pt x="274" y="25"/>
                  <a:pt x="293" y="19"/>
                </a:cubicBezTo>
                <a:cubicBezTo>
                  <a:pt x="303" y="16"/>
                  <a:pt x="324" y="11"/>
                  <a:pt x="324" y="1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333852" name="Freeform 118"/>
          <p:cNvSpPr>
            <a:spLocks/>
          </p:cNvSpPr>
          <p:nvPr/>
        </p:nvSpPr>
        <p:spPr bwMode="auto">
          <a:xfrm rot="10800000">
            <a:off x="7173913" y="3049588"/>
            <a:ext cx="214312" cy="96837"/>
          </a:xfrm>
          <a:custGeom>
            <a:avLst/>
            <a:gdLst>
              <a:gd name="T0" fmla="*/ 0 w 276"/>
              <a:gd name="T1" fmla="*/ 2147483646 h 59"/>
              <a:gd name="T2" fmla="*/ 2147483646 w 276"/>
              <a:gd name="T3" fmla="*/ 2147483646 h 59"/>
              <a:gd name="T4" fmla="*/ 2147483646 w 276"/>
              <a:gd name="T5" fmla="*/ 2147483646 h 59"/>
              <a:gd name="T6" fmla="*/ 2147483646 w 276"/>
              <a:gd name="T7" fmla="*/ 2147483646 h 59"/>
              <a:gd name="T8" fmla="*/ 2147483646 w 276"/>
              <a:gd name="T9" fmla="*/ 2147483646 h 59"/>
              <a:gd name="T10" fmla="*/ 2147483646 w 276"/>
              <a:gd name="T11" fmla="*/ 2147483646 h 59"/>
              <a:gd name="T12" fmla="*/ 0 60000 65536"/>
              <a:gd name="T13" fmla="*/ 0 60000 65536"/>
              <a:gd name="T14" fmla="*/ 0 60000 65536"/>
              <a:gd name="T15" fmla="*/ 0 60000 65536"/>
              <a:gd name="T16" fmla="*/ 0 60000 65536"/>
              <a:gd name="T17" fmla="*/ 0 60000 65536"/>
              <a:gd name="T18" fmla="*/ 0 w 276"/>
              <a:gd name="T19" fmla="*/ 0 h 59"/>
              <a:gd name="T20" fmla="*/ 276 w 276"/>
              <a:gd name="T21" fmla="*/ 59 h 59"/>
            </a:gdLst>
            <a:ahLst/>
            <a:cxnLst>
              <a:cxn ang="T12">
                <a:pos x="T0" y="T1"/>
              </a:cxn>
              <a:cxn ang="T13">
                <a:pos x="T2" y="T3"/>
              </a:cxn>
              <a:cxn ang="T14">
                <a:pos x="T4" y="T5"/>
              </a:cxn>
              <a:cxn ang="T15">
                <a:pos x="T6" y="T7"/>
              </a:cxn>
              <a:cxn ang="T16">
                <a:pos x="T8" y="T9"/>
              </a:cxn>
              <a:cxn ang="T17">
                <a:pos x="T10" y="T11"/>
              </a:cxn>
            </a:cxnLst>
            <a:rect l="T18" t="T19" r="T20" b="T21"/>
            <a:pathLst>
              <a:path w="276" h="59">
                <a:moveTo>
                  <a:pt x="0" y="35"/>
                </a:moveTo>
                <a:cubicBezTo>
                  <a:pt x="58" y="54"/>
                  <a:pt x="32" y="55"/>
                  <a:pt x="79" y="43"/>
                </a:cubicBezTo>
                <a:cubicBezTo>
                  <a:pt x="143" y="0"/>
                  <a:pt x="66" y="40"/>
                  <a:pt x="119" y="51"/>
                </a:cubicBezTo>
                <a:cubicBezTo>
                  <a:pt x="140" y="55"/>
                  <a:pt x="161" y="46"/>
                  <a:pt x="182" y="43"/>
                </a:cubicBezTo>
                <a:cubicBezTo>
                  <a:pt x="200" y="48"/>
                  <a:pt x="218" y="59"/>
                  <a:pt x="237" y="59"/>
                </a:cubicBezTo>
                <a:cubicBezTo>
                  <a:pt x="250" y="59"/>
                  <a:pt x="276" y="51"/>
                  <a:pt x="276" y="51"/>
                </a:cubicBezTo>
              </a:path>
            </a:pathLst>
          </a:custGeom>
          <a:noFill/>
          <a:ln w="9525">
            <a:solidFill>
              <a:schemeClr val="tx1"/>
            </a:solidFill>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333853" name="Oval 119"/>
          <p:cNvSpPr>
            <a:spLocks noChangeArrowheads="1"/>
          </p:cNvSpPr>
          <p:nvPr/>
        </p:nvSpPr>
        <p:spPr bwMode="auto">
          <a:xfrm rot="10800000">
            <a:off x="7388225" y="3302000"/>
            <a:ext cx="304800" cy="228600"/>
          </a:xfrm>
          <a:prstGeom prst="ellipse">
            <a:avLst/>
          </a:prstGeom>
          <a:solidFill>
            <a:schemeClr val="folHlink"/>
          </a:solidFill>
          <a:ln w="9525">
            <a:solidFill>
              <a:schemeClr val="tx1"/>
            </a:solidFill>
            <a:round/>
            <a:headEnd/>
            <a:tailEnd/>
          </a:ln>
        </p:spPr>
        <p:txBody>
          <a:bodyPr wrap="none" anchor="ctr"/>
          <a:lstStyle/>
          <a:p>
            <a:pPr fontAlgn="base">
              <a:spcBef>
                <a:spcPct val="0"/>
              </a:spcBef>
              <a:spcAft>
                <a:spcPct val="0"/>
              </a:spcAft>
            </a:pPr>
            <a:endParaRPr lang="en-IN" altLang="en-US" sz="2400">
              <a:solidFill>
                <a:prstClr val="black"/>
              </a:solidFill>
              <a:latin typeface="Times New Roman" pitchFamily="18" charset="0"/>
              <a:ea typeface="MS PGothic" pitchFamily="34" charset="-128"/>
              <a:cs typeface="Arial" pitchFamily="34" charset="0"/>
            </a:endParaRPr>
          </a:p>
        </p:txBody>
      </p:sp>
      <p:sp>
        <p:nvSpPr>
          <p:cNvPr id="333854" name="Text Box 120"/>
          <p:cNvSpPr txBox="1">
            <a:spLocks noChangeArrowheads="1"/>
          </p:cNvSpPr>
          <p:nvPr/>
        </p:nvSpPr>
        <p:spPr bwMode="auto">
          <a:xfrm>
            <a:off x="6092825" y="2057400"/>
            <a:ext cx="1382713" cy="396875"/>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a:solidFill>
                  <a:prstClr val="black"/>
                </a:solidFill>
                <a:latin typeface="Times New Roman" pitchFamily="18" charset="0"/>
                <a:ea typeface="MS PGothic" pitchFamily="34" charset="-128"/>
                <a:cs typeface="Arial" pitchFamily="34" charset="0"/>
              </a:rPr>
              <a:t>Desaturase</a:t>
            </a:r>
          </a:p>
        </p:txBody>
      </p:sp>
      <p:sp>
        <p:nvSpPr>
          <p:cNvPr id="333855" name="Text Box 121"/>
          <p:cNvSpPr txBox="1">
            <a:spLocks noChangeArrowheads="1"/>
          </p:cNvSpPr>
          <p:nvPr/>
        </p:nvSpPr>
        <p:spPr bwMode="auto">
          <a:xfrm>
            <a:off x="6245225" y="4267200"/>
            <a:ext cx="1227138" cy="701675"/>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a:solidFill>
                  <a:prstClr val="black"/>
                </a:solidFill>
                <a:latin typeface="Times New Roman" pitchFamily="18" charset="0"/>
                <a:ea typeface="MS PGothic" pitchFamily="34" charset="-128"/>
                <a:cs typeface="Arial" pitchFamily="34" charset="0"/>
              </a:rPr>
              <a:t>Cyt </a:t>
            </a:r>
            <a:r>
              <a:rPr lang="en-US" altLang="en-US" sz="2400" i="1">
                <a:solidFill>
                  <a:prstClr val="black"/>
                </a:solidFill>
                <a:latin typeface="Times New Roman" pitchFamily="18" charset="0"/>
                <a:ea typeface="MS PGothic" pitchFamily="34" charset="-128"/>
                <a:cs typeface="Arial" pitchFamily="34" charset="0"/>
              </a:rPr>
              <a:t>b</a:t>
            </a:r>
            <a:r>
              <a:rPr lang="en-US" altLang="en-US" sz="2400" baseline="-25000">
                <a:solidFill>
                  <a:prstClr val="black"/>
                </a:solidFill>
                <a:latin typeface="Times New Roman" pitchFamily="18" charset="0"/>
                <a:ea typeface="MS PGothic" pitchFamily="34" charset="-128"/>
                <a:cs typeface="Arial" pitchFamily="34" charset="0"/>
              </a:rPr>
              <a:t>5</a:t>
            </a:r>
            <a:endParaRPr lang="en-US" altLang="en-US" sz="2400">
              <a:solidFill>
                <a:prstClr val="black"/>
              </a:solidFill>
              <a:latin typeface="Times New Roman" pitchFamily="18" charset="0"/>
              <a:ea typeface="MS PGothic" pitchFamily="34" charset="-128"/>
              <a:cs typeface="Arial" pitchFamily="34" charset="0"/>
            </a:endParaRPr>
          </a:p>
          <a:p>
            <a:pPr fontAlgn="base">
              <a:spcBef>
                <a:spcPct val="0"/>
              </a:spcBef>
              <a:spcAft>
                <a:spcPct val="0"/>
              </a:spcAft>
            </a:pPr>
            <a:r>
              <a:rPr lang="en-US" altLang="en-US" sz="2400">
                <a:solidFill>
                  <a:prstClr val="black"/>
                </a:solidFill>
                <a:latin typeface="Times New Roman" pitchFamily="18" charset="0"/>
                <a:ea typeface="MS PGothic" pitchFamily="34" charset="-128"/>
                <a:cs typeface="Arial" pitchFamily="34" charset="0"/>
              </a:rPr>
              <a:t>reductase</a:t>
            </a:r>
          </a:p>
        </p:txBody>
      </p:sp>
      <p:sp>
        <p:nvSpPr>
          <p:cNvPr id="333856" name="Text Box 122"/>
          <p:cNvSpPr txBox="1">
            <a:spLocks noChangeArrowheads="1"/>
          </p:cNvSpPr>
          <p:nvPr/>
        </p:nvSpPr>
        <p:spPr bwMode="auto">
          <a:xfrm>
            <a:off x="5559425" y="3048000"/>
            <a:ext cx="852488" cy="396875"/>
          </a:xfrm>
          <a:prstGeom prst="rect">
            <a:avLst/>
          </a:prstGeom>
          <a:noFill/>
          <a:ln w="9525">
            <a:noFill/>
            <a:miter lim="800000"/>
            <a:headEnd/>
            <a:tailEnd/>
          </a:ln>
        </p:spPr>
        <p:txBody>
          <a:bodyPr>
            <a:spAutoFit/>
          </a:bodyPr>
          <a:lstStyle/>
          <a:p>
            <a:pPr fontAlgn="base">
              <a:spcBef>
                <a:spcPct val="0"/>
              </a:spcBef>
              <a:spcAft>
                <a:spcPct val="0"/>
              </a:spcAft>
            </a:pPr>
            <a:r>
              <a:rPr lang="en-US" altLang="en-US" sz="2400">
                <a:solidFill>
                  <a:prstClr val="black"/>
                </a:solidFill>
                <a:latin typeface="Times New Roman" pitchFamily="18" charset="0"/>
                <a:ea typeface="MS PGothic" pitchFamily="34" charset="-128"/>
                <a:cs typeface="Arial" pitchFamily="34" charset="0"/>
              </a:rPr>
              <a:t>Cyt </a:t>
            </a:r>
            <a:r>
              <a:rPr lang="en-US" altLang="en-US" sz="2400" i="1">
                <a:solidFill>
                  <a:prstClr val="black"/>
                </a:solidFill>
                <a:latin typeface="Times New Roman" pitchFamily="18" charset="0"/>
                <a:ea typeface="MS PGothic" pitchFamily="34" charset="-128"/>
                <a:cs typeface="Arial" pitchFamily="34" charset="0"/>
              </a:rPr>
              <a:t>b</a:t>
            </a:r>
            <a:r>
              <a:rPr lang="en-US" altLang="en-US" sz="2400" baseline="-25000">
                <a:solidFill>
                  <a:prstClr val="black"/>
                </a:solidFill>
                <a:latin typeface="Times New Roman" pitchFamily="18" charset="0"/>
                <a:ea typeface="MS PGothic" pitchFamily="34" charset="-128"/>
                <a:cs typeface="Arial" pitchFamily="34" charset="0"/>
              </a:rPr>
              <a:t>5</a:t>
            </a:r>
            <a:endParaRPr lang="en-US" altLang="en-US" sz="2400">
              <a:solidFill>
                <a:prstClr val="black"/>
              </a:solidFill>
              <a:latin typeface="Times New Roman" pitchFamily="18" charset="0"/>
              <a:ea typeface="MS PGothic" pitchFamily="34" charset="-128"/>
              <a:cs typeface="Arial" pitchFamily="34" charset="0"/>
            </a:endParaRPr>
          </a:p>
        </p:txBody>
      </p:sp>
      <p:sp>
        <p:nvSpPr>
          <p:cNvPr id="333857" name="Text Box 125"/>
          <p:cNvSpPr txBox="1">
            <a:spLocks noChangeArrowheads="1"/>
          </p:cNvSpPr>
          <p:nvPr/>
        </p:nvSpPr>
        <p:spPr bwMode="auto">
          <a:xfrm>
            <a:off x="457200" y="1143000"/>
            <a:ext cx="2055813" cy="701675"/>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a:solidFill>
                  <a:prstClr val="black"/>
                </a:solidFill>
                <a:latin typeface="Times New Roman" pitchFamily="18" charset="0"/>
                <a:ea typeface="MS PGothic" pitchFamily="34" charset="-128"/>
                <a:cs typeface="Arial" pitchFamily="34" charset="0"/>
              </a:rPr>
              <a:t>C</a:t>
            </a:r>
            <a:r>
              <a:rPr lang="en-US" altLang="en-US" sz="2400" baseline="-25000">
                <a:solidFill>
                  <a:prstClr val="black"/>
                </a:solidFill>
                <a:latin typeface="Times New Roman" pitchFamily="18" charset="0"/>
                <a:ea typeface="MS PGothic" pitchFamily="34" charset="-128"/>
                <a:cs typeface="Arial" pitchFamily="34" charset="0"/>
              </a:rPr>
              <a:t>18</a:t>
            </a:r>
            <a:r>
              <a:rPr lang="en-US" altLang="en-US" sz="2400">
                <a:solidFill>
                  <a:prstClr val="black"/>
                </a:solidFill>
                <a:latin typeface="Times New Roman" pitchFamily="18" charset="0"/>
                <a:ea typeface="MS PGothic" pitchFamily="34" charset="-128"/>
                <a:cs typeface="Arial" pitchFamily="34" charset="0"/>
              </a:rPr>
              <a:t>-stearoly-CoA</a:t>
            </a:r>
          </a:p>
          <a:p>
            <a:pPr fontAlgn="base">
              <a:spcBef>
                <a:spcPct val="0"/>
              </a:spcBef>
              <a:spcAft>
                <a:spcPct val="0"/>
              </a:spcAft>
            </a:pPr>
            <a:r>
              <a:rPr lang="en-US" altLang="en-US" sz="2400">
                <a:solidFill>
                  <a:prstClr val="black"/>
                </a:solidFill>
                <a:latin typeface="Times New Roman" pitchFamily="18" charset="0"/>
                <a:ea typeface="MS PGothic" pitchFamily="34" charset="-128"/>
                <a:cs typeface="Arial" pitchFamily="34" charset="0"/>
              </a:rPr>
              <a:t>  +  O</a:t>
            </a:r>
            <a:r>
              <a:rPr lang="en-US" altLang="en-US" sz="2400" baseline="-25000">
                <a:solidFill>
                  <a:prstClr val="black"/>
                </a:solidFill>
                <a:latin typeface="Times New Roman" pitchFamily="18" charset="0"/>
                <a:ea typeface="MS PGothic" pitchFamily="34" charset="-128"/>
                <a:cs typeface="Arial" pitchFamily="34" charset="0"/>
              </a:rPr>
              <a:t>2</a:t>
            </a:r>
            <a:r>
              <a:rPr lang="en-US" altLang="en-US" sz="2400">
                <a:solidFill>
                  <a:prstClr val="black"/>
                </a:solidFill>
                <a:latin typeface="Times New Roman" pitchFamily="18" charset="0"/>
                <a:ea typeface="MS PGothic" pitchFamily="34" charset="-128"/>
                <a:cs typeface="Arial" pitchFamily="34" charset="0"/>
              </a:rPr>
              <a:t>  + 2H</a:t>
            </a:r>
            <a:r>
              <a:rPr lang="en-US" altLang="en-US" sz="2400" baseline="30000">
                <a:solidFill>
                  <a:prstClr val="black"/>
                </a:solidFill>
                <a:latin typeface="Times New Roman" pitchFamily="18" charset="0"/>
                <a:ea typeface="MS PGothic" pitchFamily="34" charset="-128"/>
                <a:cs typeface="Arial" pitchFamily="34" charset="0"/>
              </a:rPr>
              <a:t>+</a:t>
            </a:r>
            <a:endParaRPr lang="en-US" altLang="en-US" sz="2400">
              <a:solidFill>
                <a:prstClr val="black"/>
              </a:solidFill>
              <a:latin typeface="Times New Roman" pitchFamily="18" charset="0"/>
              <a:ea typeface="MS PGothic" pitchFamily="34" charset="-128"/>
              <a:cs typeface="Arial" pitchFamily="34" charset="0"/>
            </a:endParaRPr>
          </a:p>
        </p:txBody>
      </p:sp>
      <p:sp>
        <p:nvSpPr>
          <p:cNvPr id="333858" name="Text Box 126"/>
          <p:cNvSpPr txBox="1">
            <a:spLocks noChangeArrowheads="1"/>
          </p:cNvSpPr>
          <p:nvPr/>
        </p:nvSpPr>
        <p:spPr bwMode="auto">
          <a:xfrm>
            <a:off x="3124200" y="1143000"/>
            <a:ext cx="2005013" cy="701675"/>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a:solidFill>
                  <a:prstClr val="black"/>
                </a:solidFill>
                <a:latin typeface="Times New Roman" pitchFamily="18" charset="0"/>
                <a:ea typeface="MS PGothic" pitchFamily="34" charset="-128"/>
                <a:cs typeface="Arial" pitchFamily="34" charset="0"/>
              </a:rPr>
              <a:t>C</a:t>
            </a:r>
            <a:r>
              <a:rPr lang="en-US" altLang="en-US" sz="2400" baseline="-25000">
                <a:solidFill>
                  <a:prstClr val="black"/>
                </a:solidFill>
                <a:latin typeface="Times New Roman" pitchFamily="18" charset="0"/>
                <a:ea typeface="MS PGothic" pitchFamily="34" charset="-128"/>
                <a:cs typeface="Arial" pitchFamily="34" charset="0"/>
              </a:rPr>
              <a:t>18</a:t>
            </a:r>
            <a:r>
              <a:rPr lang="en-US" altLang="en-US" sz="2400">
                <a:solidFill>
                  <a:prstClr val="black"/>
                </a:solidFill>
                <a:latin typeface="Times New Roman" pitchFamily="18" charset="0"/>
                <a:ea typeface="MS PGothic" pitchFamily="34" charset="-128"/>
                <a:cs typeface="Arial" pitchFamily="34" charset="0"/>
              </a:rPr>
              <a:t> </a:t>
            </a:r>
            <a:r>
              <a:rPr lang="en-US" altLang="en-US" sz="2400">
                <a:solidFill>
                  <a:prstClr val="black"/>
                </a:solidFill>
                <a:latin typeface="Times New Roman" pitchFamily="18" charset="0"/>
                <a:ea typeface="MS PGothic" pitchFamily="34" charset="-128"/>
                <a:cs typeface="Arial" pitchFamily="34" charset="0"/>
                <a:sym typeface="Symbol" pitchFamily="18" charset="2"/>
              </a:rPr>
              <a:t></a:t>
            </a:r>
            <a:r>
              <a:rPr lang="en-US" altLang="en-US" sz="2400" baseline="30000">
                <a:solidFill>
                  <a:prstClr val="black"/>
                </a:solidFill>
                <a:latin typeface="Times New Roman" pitchFamily="18" charset="0"/>
                <a:ea typeface="MS PGothic" pitchFamily="34" charset="-128"/>
                <a:cs typeface="Arial" pitchFamily="34" charset="0"/>
              </a:rPr>
              <a:t>9</a:t>
            </a:r>
            <a:r>
              <a:rPr lang="en-US" altLang="en-US" sz="2400">
                <a:solidFill>
                  <a:prstClr val="black"/>
                </a:solidFill>
                <a:latin typeface="Times New Roman" pitchFamily="18" charset="0"/>
                <a:ea typeface="MS PGothic" pitchFamily="34" charset="-128"/>
                <a:cs typeface="Arial" pitchFamily="34" charset="0"/>
              </a:rPr>
              <a:t>-oleyl-CoA</a:t>
            </a:r>
          </a:p>
          <a:p>
            <a:pPr fontAlgn="base">
              <a:spcBef>
                <a:spcPct val="0"/>
              </a:spcBef>
              <a:spcAft>
                <a:spcPct val="0"/>
              </a:spcAft>
            </a:pPr>
            <a:r>
              <a:rPr lang="en-US" altLang="en-US" sz="2400">
                <a:solidFill>
                  <a:prstClr val="black"/>
                </a:solidFill>
                <a:latin typeface="Times New Roman" pitchFamily="18" charset="0"/>
                <a:ea typeface="MS PGothic" pitchFamily="34" charset="-128"/>
                <a:cs typeface="Arial" pitchFamily="34" charset="0"/>
              </a:rPr>
              <a:t>       +  2H</a:t>
            </a:r>
            <a:r>
              <a:rPr lang="en-US" altLang="en-US" sz="2400" baseline="-25000">
                <a:solidFill>
                  <a:prstClr val="black"/>
                </a:solidFill>
                <a:latin typeface="Times New Roman" pitchFamily="18" charset="0"/>
                <a:ea typeface="MS PGothic" pitchFamily="34" charset="-128"/>
                <a:cs typeface="Arial" pitchFamily="34" charset="0"/>
              </a:rPr>
              <a:t>2</a:t>
            </a:r>
            <a:r>
              <a:rPr lang="en-US" altLang="en-US" sz="2400">
                <a:solidFill>
                  <a:prstClr val="black"/>
                </a:solidFill>
                <a:latin typeface="Times New Roman" pitchFamily="18" charset="0"/>
                <a:ea typeface="MS PGothic" pitchFamily="34" charset="-128"/>
                <a:cs typeface="Arial" pitchFamily="34" charset="0"/>
              </a:rPr>
              <a:t>O</a:t>
            </a:r>
          </a:p>
        </p:txBody>
      </p:sp>
      <p:sp>
        <p:nvSpPr>
          <p:cNvPr id="333859" name="Text Box 127"/>
          <p:cNvSpPr txBox="1">
            <a:spLocks noChangeArrowheads="1"/>
          </p:cNvSpPr>
          <p:nvPr/>
        </p:nvSpPr>
        <p:spPr bwMode="auto">
          <a:xfrm>
            <a:off x="1279525" y="2681288"/>
            <a:ext cx="1479550" cy="396875"/>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a:solidFill>
                  <a:prstClr val="black"/>
                </a:solidFill>
                <a:latin typeface="Times New Roman" pitchFamily="18" charset="0"/>
                <a:ea typeface="MS PGothic" pitchFamily="34" charset="-128"/>
                <a:cs typeface="Arial" pitchFamily="34" charset="0"/>
              </a:rPr>
              <a:t>2 cyt </a:t>
            </a:r>
            <a:r>
              <a:rPr lang="en-US" altLang="en-US" sz="2400" i="1">
                <a:solidFill>
                  <a:prstClr val="black"/>
                </a:solidFill>
                <a:latin typeface="Times New Roman" pitchFamily="18" charset="0"/>
                <a:ea typeface="MS PGothic" pitchFamily="34" charset="-128"/>
                <a:cs typeface="Arial" pitchFamily="34" charset="0"/>
              </a:rPr>
              <a:t>b</a:t>
            </a:r>
            <a:r>
              <a:rPr lang="en-US" altLang="en-US" sz="2400" baseline="-25000">
                <a:solidFill>
                  <a:prstClr val="black"/>
                </a:solidFill>
                <a:latin typeface="Times New Roman" pitchFamily="18" charset="0"/>
                <a:ea typeface="MS PGothic" pitchFamily="34" charset="-128"/>
                <a:cs typeface="Arial" pitchFamily="34" charset="0"/>
              </a:rPr>
              <a:t>5</a:t>
            </a:r>
            <a:r>
              <a:rPr lang="en-US" altLang="en-US" sz="2400">
                <a:solidFill>
                  <a:prstClr val="black"/>
                </a:solidFill>
                <a:latin typeface="Times New Roman" pitchFamily="18" charset="0"/>
                <a:ea typeface="MS PGothic" pitchFamily="34" charset="-128"/>
                <a:cs typeface="Arial" pitchFamily="34" charset="0"/>
              </a:rPr>
              <a:t> Fe</a:t>
            </a:r>
            <a:r>
              <a:rPr lang="en-US" altLang="en-US" sz="2400" baseline="30000">
                <a:solidFill>
                  <a:prstClr val="black"/>
                </a:solidFill>
                <a:latin typeface="Times New Roman" pitchFamily="18" charset="0"/>
                <a:ea typeface="MS PGothic" pitchFamily="34" charset="-128"/>
                <a:cs typeface="Arial" pitchFamily="34" charset="0"/>
              </a:rPr>
              <a:t>2+</a:t>
            </a:r>
            <a:endParaRPr lang="en-US" altLang="en-US" sz="2400">
              <a:solidFill>
                <a:prstClr val="black"/>
              </a:solidFill>
              <a:latin typeface="Times New Roman" pitchFamily="18" charset="0"/>
              <a:ea typeface="MS PGothic" pitchFamily="34" charset="-128"/>
              <a:cs typeface="Arial" pitchFamily="34" charset="0"/>
            </a:endParaRPr>
          </a:p>
        </p:txBody>
      </p:sp>
      <p:sp>
        <p:nvSpPr>
          <p:cNvPr id="333860" name="Text Box 128"/>
          <p:cNvSpPr txBox="1">
            <a:spLocks noChangeArrowheads="1"/>
          </p:cNvSpPr>
          <p:nvPr/>
        </p:nvSpPr>
        <p:spPr bwMode="auto">
          <a:xfrm>
            <a:off x="3429000" y="2743200"/>
            <a:ext cx="1479550" cy="396875"/>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a:solidFill>
                  <a:prstClr val="black"/>
                </a:solidFill>
                <a:latin typeface="Times New Roman" pitchFamily="18" charset="0"/>
                <a:ea typeface="MS PGothic" pitchFamily="34" charset="-128"/>
                <a:cs typeface="Arial" pitchFamily="34" charset="0"/>
              </a:rPr>
              <a:t>2 cyt </a:t>
            </a:r>
            <a:r>
              <a:rPr lang="en-US" altLang="en-US" sz="2400" i="1">
                <a:solidFill>
                  <a:prstClr val="black"/>
                </a:solidFill>
                <a:latin typeface="Times New Roman" pitchFamily="18" charset="0"/>
                <a:ea typeface="MS PGothic" pitchFamily="34" charset="-128"/>
                <a:cs typeface="Arial" pitchFamily="34" charset="0"/>
              </a:rPr>
              <a:t>b</a:t>
            </a:r>
            <a:r>
              <a:rPr lang="en-US" altLang="en-US" sz="2400" baseline="-25000">
                <a:solidFill>
                  <a:prstClr val="black"/>
                </a:solidFill>
                <a:latin typeface="Times New Roman" pitchFamily="18" charset="0"/>
                <a:ea typeface="MS PGothic" pitchFamily="34" charset="-128"/>
                <a:cs typeface="Arial" pitchFamily="34" charset="0"/>
              </a:rPr>
              <a:t>5</a:t>
            </a:r>
            <a:r>
              <a:rPr lang="en-US" altLang="en-US" sz="2400">
                <a:solidFill>
                  <a:prstClr val="black"/>
                </a:solidFill>
                <a:latin typeface="Times New Roman" pitchFamily="18" charset="0"/>
                <a:ea typeface="MS PGothic" pitchFamily="34" charset="-128"/>
                <a:cs typeface="Arial" pitchFamily="34" charset="0"/>
              </a:rPr>
              <a:t> Fe</a:t>
            </a:r>
            <a:r>
              <a:rPr lang="en-US" altLang="en-US" sz="2400" baseline="30000">
                <a:solidFill>
                  <a:prstClr val="black"/>
                </a:solidFill>
                <a:latin typeface="Times New Roman" pitchFamily="18" charset="0"/>
                <a:ea typeface="MS PGothic" pitchFamily="34" charset="-128"/>
                <a:cs typeface="Arial" pitchFamily="34" charset="0"/>
              </a:rPr>
              <a:t>2+</a:t>
            </a:r>
            <a:endParaRPr lang="en-US" altLang="en-US" sz="2400">
              <a:solidFill>
                <a:prstClr val="black"/>
              </a:solidFill>
              <a:latin typeface="Times New Roman" pitchFamily="18" charset="0"/>
              <a:ea typeface="MS PGothic" pitchFamily="34" charset="-128"/>
              <a:cs typeface="Arial" pitchFamily="34" charset="0"/>
            </a:endParaRPr>
          </a:p>
        </p:txBody>
      </p:sp>
      <p:sp>
        <p:nvSpPr>
          <p:cNvPr id="333861" name="Text Box 129"/>
          <p:cNvSpPr txBox="1">
            <a:spLocks noChangeArrowheads="1"/>
          </p:cNvSpPr>
          <p:nvPr/>
        </p:nvSpPr>
        <p:spPr bwMode="auto">
          <a:xfrm>
            <a:off x="228600" y="3962400"/>
            <a:ext cx="2703513" cy="701675"/>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a:solidFill>
                  <a:prstClr val="black"/>
                </a:solidFill>
                <a:latin typeface="Times New Roman" pitchFamily="18" charset="0"/>
                <a:ea typeface="MS PGothic" pitchFamily="34" charset="-128"/>
                <a:cs typeface="Arial" pitchFamily="34" charset="0"/>
              </a:rPr>
              <a:t>2H</a:t>
            </a:r>
            <a:r>
              <a:rPr lang="en-US" altLang="en-US" sz="2400" baseline="30000">
                <a:solidFill>
                  <a:prstClr val="black"/>
                </a:solidFill>
                <a:latin typeface="Times New Roman" pitchFamily="18" charset="0"/>
                <a:ea typeface="MS PGothic" pitchFamily="34" charset="-128"/>
                <a:cs typeface="Arial" pitchFamily="34" charset="0"/>
              </a:rPr>
              <a:t>+</a:t>
            </a:r>
            <a:r>
              <a:rPr lang="en-US" altLang="en-US" sz="2400">
                <a:solidFill>
                  <a:prstClr val="black"/>
                </a:solidFill>
                <a:latin typeface="Times New Roman" pitchFamily="18" charset="0"/>
                <a:ea typeface="MS PGothic" pitchFamily="34" charset="-128"/>
                <a:cs typeface="Arial" pitchFamily="34" charset="0"/>
              </a:rPr>
              <a:t>  +  cyt </a:t>
            </a:r>
            <a:r>
              <a:rPr lang="en-US" altLang="en-US" sz="2400" i="1">
                <a:solidFill>
                  <a:prstClr val="black"/>
                </a:solidFill>
                <a:latin typeface="Times New Roman" pitchFamily="18" charset="0"/>
                <a:ea typeface="MS PGothic" pitchFamily="34" charset="-128"/>
                <a:cs typeface="Arial" pitchFamily="34" charset="0"/>
              </a:rPr>
              <a:t>b</a:t>
            </a:r>
            <a:r>
              <a:rPr lang="en-US" altLang="en-US" sz="2400" baseline="-25000">
                <a:solidFill>
                  <a:prstClr val="black"/>
                </a:solidFill>
                <a:latin typeface="Times New Roman" pitchFamily="18" charset="0"/>
                <a:ea typeface="MS PGothic" pitchFamily="34" charset="-128"/>
                <a:cs typeface="Arial" pitchFamily="34" charset="0"/>
              </a:rPr>
              <a:t>5</a:t>
            </a:r>
            <a:r>
              <a:rPr lang="en-US" altLang="en-US" sz="2400">
                <a:solidFill>
                  <a:prstClr val="black"/>
                </a:solidFill>
                <a:latin typeface="Times New Roman" pitchFamily="18" charset="0"/>
                <a:ea typeface="MS PGothic" pitchFamily="34" charset="-128"/>
                <a:cs typeface="Arial" pitchFamily="34" charset="0"/>
              </a:rPr>
              <a:t> reductase</a:t>
            </a:r>
          </a:p>
          <a:p>
            <a:pPr fontAlgn="base">
              <a:spcBef>
                <a:spcPct val="0"/>
              </a:spcBef>
              <a:spcAft>
                <a:spcPct val="0"/>
              </a:spcAft>
            </a:pPr>
            <a:r>
              <a:rPr lang="en-US" altLang="en-US" sz="2400">
                <a:solidFill>
                  <a:prstClr val="black"/>
                </a:solidFill>
                <a:latin typeface="Times New Roman" pitchFamily="18" charset="0"/>
                <a:ea typeface="MS PGothic" pitchFamily="34" charset="-128"/>
                <a:cs typeface="Arial" pitchFamily="34" charset="0"/>
              </a:rPr>
              <a:t>	FAD</a:t>
            </a:r>
          </a:p>
        </p:txBody>
      </p:sp>
      <p:sp>
        <p:nvSpPr>
          <p:cNvPr id="333862" name="Text Box 130"/>
          <p:cNvSpPr txBox="1">
            <a:spLocks noChangeArrowheads="1"/>
          </p:cNvSpPr>
          <p:nvPr/>
        </p:nvSpPr>
        <p:spPr bwMode="auto">
          <a:xfrm>
            <a:off x="3276600" y="3962400"/>
            <a:ext cx="1887538" cy="701675"/>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a:solidFill>
                  <a:prstClr val="black"/>
                </a:solidFill>
                <a:latin typeface="Times New Roman" pitchFamily="18" charset="0"/>
                <a:ea typeface="MS PGothic" pitchFamily="34" charset="-128"/>
                <a:cs typeface="Arial" pitchFamily="34" charset="0"/>
              </a:rPr>
              <a:t>cyt </a:t>
            </a:r>
            <a:r>
              <a:rPr lang="en-US" altLang="en-US" sz="2400" i="1">
                <a:solidFill>
                  <a:prstClr val="black"/>
                </a:solidFill>
                <a:latin typeface="Times New Roman" pitchFamily="18" charset="0"/>
                <a:ea typeface="MS PGothic" pitchFamily="34" charset="-128"/>
                <a:cs typeface="Arial" pitchFamily="34" charset="0"/>
              </a:rPr>
              <a:t>b</a:t>
            </a:r>
            <a:r>
              <a:rPr lang="en-US" altLang="en-US" sz="2400" baseline="-25000">
                <a:solidFill>
                  <a:prstClr val="black"/>
                </a:solidFill>
                <a:latin typeface="Times New Roman" pitchFamily="18" charset="0"/>
                <a:ea typeface="MS PGothic" pitchFamily="34" charset="-128"/>
                <a:cs typeface="Arial" pitchFamily="34" charset="0"/>
              </a:rPr>
              <a:t>5</a:t>
            </a:r>
            <a:r>
              <a:rPr lang="en-US" altLang="en-US" sz="2400">
                <a:solidFill>
                  <a:prstClr val="black"/>
                </a:solidFill>
                <a:latin typeface="Times New Roman" pitchFamily="18" charset="0"/>
                <a:ea typeface="MS PGothic" pitchFamily="34" charset="-128"/>
                <a:cs typeface="Arial" pitchFamily="34" charset="0"/>
              </a:rPr>
              <a:t> reductase</a:t>
            </a:r>
          </a:p>
          <a:p>
            <a:pPr fontAlgn="base">
              <a:spcBef>
                <a:spcPct val="0"/>
              </a:spcBef>
              <a:spcAft>
                <a:spcPct val="0"/>
              </a:spcAft>
            </a:pPr>
            <a:r>
              <a:rPr lang="en-US" altLang="en-US" sz="2400">
                <a:solidFill>
                  <a:prstClr val="black"/>
                </a:solidFill>
                <a:latin typeface="Times New Roman" pitchFamily="18" charset="0"/>
                <a:ea typeface="MS PGothic" pitchFamily="34" charset="-128"/>
                <a:cs typeface="Arial" pitchFamily="34" charset="0"/>
              </a:rPr>
              <a:t>      FADH</a:t>
            </a:r>
            <a:r>
              <a:rPr lang="en-US" altLang="en-US" sz="2400" baseline="-25000">
                <a:solidFill>
                  <a:prstClr val="black"/>
                </a:solidFill>
                <a:latin typeface="Times New Roman" pitchFamily="18" charset="0"/>
                <a:ea typeface="MS PGothic" pitchFamily="34" charset="-128"/>
                <a:cs typeface="Arial" pitchFamily="34" charset="0"/>
              </a:rPr>
              <a:t>2</a:t>
            </a:r>
            <a:endParaRPr lang="en-US" altLang="en-US" sz="2400">
              <a:solidFill>
                <a:prstClr val="black"/>
              </a:solidFill>
              <a:latin typeface="Times New Roman" pitchFamily="18" charset="0"/>
              <a:ea typeface="MS PGothic" pitchFamily="34" charset="-128"/>
              <a:cs typeface="Arial" pitchFamily="34" charset="0"/>
            </a:endParaRPr>
          </a:p>
        </p:txBody>
      </p:sp>
      <p:sp>
        <p:nvSpPr>
          <p:cNvPr id="333863" name="Text Box 131"/>
          <p:cNvSpPr txBox="1">
            <a:spLocks noChangeArrowheads="1"/>
          </p:cNvSpPr>
          <p:nvPr/>
        </p:nvSpPr>
        <p:spPr bwMode="auto">
          <a:xfrm>
            <a:off x="990600" y="5318125"/>
            <a:ext cx="1797050" cy="400050"/>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a:solidFill>
                  <a:prstClr val="black"/>
                </a:solidFill>
                <a:latin typeface="Times New Roman" pitchFamily="18" charset="0"/>
                <a:ea typeface="MS PGothic" pitchFamily="34" charset="-128"/>
                <a:cs typeface="Arial" pitchFamily="34" charset="0"/>
              </a:rPr>
              <a:t>NADPH  +  H</a:t>
            </a:r>
            <a:r>
              <a:rPr lang="en-US" altLang="en-US" sz="2400" baseline="30000">
                <a:solidFill>
                  <a:prstClr val="black"/>
                </a:solidFill>
                <a:latin typeface="Times New Roman" pitchFamily="18" charset="0"/>
                <a:ea typeface="MS PGothic" pitchFamily="34" charset="-128"/>
                <a:cs typeface="Arial" pitchFamily="34" charset="0"/>
              </a:rPr>
              <a:t>+</a:t>
            </a:r>
            <a:endParaRPr lang="en-US" altLang="en-US" sz="2400">
              <a:solidFill>
                <a:prstClr val="black"/>
              </a:solidFill>
              <a:latin typeface="Times New Roman" pitchFamily="18" charset="0"/>
              <a:ea typeface="MS PGothic" pitchFamily="34" charset="-128"/>
              <a:cs typeface="Arial" pitchFamily="34" charset="0"/>
            </a:endParaRPr>
          </a:p>
        </p:txBody>
      </p:sp>
      <p:sp>
        <p:nvSpPr>
          <p:cNvPr id="333864" name="Text Box 132"/>
          <p:cNvSpPr txBox="1">
            <a:spLocks noChangeArrowheads="1"/>
          </p:cNvSpPr>
          <p:nvPr/>
        </p:nvSpPr>
        <p:spPr bwMode="auto">
          <a:xfrm>
            <a:off x="3657600" y="5394325"/>
            <a:ext cx="996950" cy="400050"/>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a:solidFill>
                  <a:prstClr val="black"/>
                </a:solidFill>
                <a:latin typeface="Times New Roman" pitchFamily="18" charset="0"/>
                <a:ea typeface="MS PGothic" pitchFamily="34" charset="-128"/>
                <a:cs typeface="Arial" pitchFamily="34" charset="0"/>
              </a:rPr>
              <a:t>NADP</a:t>
            </a:r>
            <a:r>
              <a:rPr lang="en-US" altLang="en-US" sz="2400" baseline="30000">
                <a:solidFill>
                  <a:prstClr val="black"/>
                </a:solidFill>
                <a:latin typeface="Times New Roman" pitchFamily="18" charset="0"/>
                <a:ea typeface="MS PGothic" pitchFamily="34" charset="-128"/>
                <a:cs typeface="Arial" pitchFamily="34" charset="0"/>
              </a:rPr>
              <a:t>+</a:t>
            </a:r>
            <a:endParaRPr lang="en-US" altLang="en-US" sz="2400">
              <a:solidFill>
                <a:prstClr val="black"/>
              </a:solidFill>
              <a:latin typeface="Times New Roman" pitchFamily="18" charset="0"/>
              <a:ea typeface="MS PGothic" pitchFamily="34" charset="-128"/>
              <a:cs typeface="Arial" pitchFamily="34" charset="0"/>
            </a:endParaRPr>
          </a:p>
        </p:txBody>
      </p:sp>
      <p:sp>
        <p:nvSpPr>
          <p:cNvPr id="333865" name="Freeform 134"/>
          <p:cNvSpPr>
            <a:spLocks/>
          </p:cNvSpPr>
          <p:nvPr/>
        </p:nvSpPr>
        <p:spPr bwMode="auto">
          <a:xfrm>
            <a:off x="1752600" y="5003800"/>
            <a:ext cx="2362200" cy="406400"/>
          </a:xfrm>
          <a:custGeom>
            <a:avLst/>
            <a:gdLst>
              <a:gd name="T0" fmla="*/ 0 w 1488"/>
              <a:gd name="T1" fmla="*/ 2147483646 h 256"/>
              <a:gd name="T2" fmla="*/ 2147483646 w 1488"/>
              <a:gd name="T3" fmla="*/ 2147483646 h 256"/>
              <a:gd name="T4" fmla="*/ 2147483646 w 1488"/>
              <a:gd name="T5" fmla="*/ 2147483646 h 256"/>
              <a:gd name="T6" fmla="*/ 2147483646 w 1488"/>
              <a:gd name="T7" fmla="*/ 2147483646 h 256"/>
              <a:gd name="T8" fmla="*/ 2147483646 w 1488"/>
              <a:gd name="T9" fmla="*/ 2147483646 h 256"/>
              <a:gd name="T10" fmla="*/ 2147483646 w 1488"/>
              <a:gd name="T11" fmla="*/ 2147483646 h 256"/>
              <a:gd name="T12" fmla="*/ 0 60000 65536"/>
              <a:gd name="T13" fmla="*/ 0 60000 65536"/>
              <a:gd name="T14" fmla="*/ 0 60000 65536"/>
              <a:gd name="T15" fmla="*/ 0 60000 65536"/>
              <a:gd name="T16" fmla="*/ 0 60000 65536"/>
              <a:gd name="T17" fmla="*/ 0 60000 65536"/>
              <a:gd name="T18" fmla="*/ 0 w 1488"/>
              <a:gd name="T19" fmla="*/ 0 h 256"/>
              <a:gd name="T20" fmla="*/ 1488 w 1488"/>
              <a:gd name="T21" fmla="*/ 256 h 256"/>
            </a:gdLst>
            <a:ahLst/>
            <a:cxnLst>
              <a:cxn ang="T12">
                <a:pos x="T0" y="T1"/>
              </a:cxn>
              <a:cxn ang="T13">
                <a:pos x="T2" y="T3"/>
              </a:cxn>
              <a:cxn ang="T14">
                <a:pos x="T4" y="T5"/>
              </a:cxn>
              <a:cxn ang="T15">
                <a:pos x="T6" y="T7"/>
              </a:cxn>
              <a:cxn ang="T16">
                <a:pos x="T8" y="T9"/>
              </a:cxn>
              <a:cxn ang="T17">
                <a:pos x="T10" y="T11"/>
              </a:cxn>
            </a:cxnLst>
            <a:rect l="T18" t="T19" r="T20" b="T21"/>
            <a:pathLst>
              <a:path w="1488" h="256">
                <a:moveTo>
                  <a:pt x="0" y="208"/>
                </a:moveTo>
                <a:cubicBezTo>
                  <a:pt x="112" y="152"/>
                  <a:pt x="224" y="96"/>
                  <a:pt x="336" y="64"/>
                </a:cubicBezTo>
                <a:cubicBezTo>
                  <a:pt x="448" y="32"/>
                  <a:pt x="576" y="24"/>
                  <a:pt x="672" y="16"/>
                </a:cubicBezTo>
                <a:cubicBezTo>
                  <a:pt x="768" y="8"/>
                  <a:pt x="816" y="0"/>
                  <a:pt x="912" y="16"/>
                </a:cubicBezTo>
                <a:cubicBezTo>
                  <a:pt x="1008" y="32"/>
                  <a:pt x="1152" y="72"/>
                  <a:pt x="1248" y="112"/>
                </a:cubicBezTo>
                <a:cubicBezTo>
                  <a:pt x="1344" y="152"/>
                  <a:pt x="1448" y="232"/>
                  <a:pt x="1488" y="256"/>
                </a:cubicBezTo>
              </a:path>
            </a:pathLst>
          </a:custGeom>
          <a:noFill/>
          <a:ln w="9525">
            <a:solidFill>
              <a:schemeClr val="tx1"/>
            </a:solidFill>
            <a:round/>
            <a:headEnd type="none" w="med" len="med"/>
            <a:tailEnd type="triangle" w="med" len="me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333866" name="Freeform 135"/>
          <p:cNvSpPr>
            <a:spLocks/>
          </p:cNvSpPr>
          <p:nvPr/>
        </p:nvSpPr>
        <p:spPr bwMode="auto">
          <a:xfrm>
            <a:off x="1828800" y="2209800"/>
            <a:ext cx="2362200" cy="406400"/>
          </a:xfrm>
          <a:custGeom>
            <a:avLst/>
            <a:gdLst>
              <a:gd name="T0" fmla="*/ 0 w 1488"/>
              <a:gd name="T1" fmla="*/ 2147483646 h 256"/>
              <a:gd name="T2" fmla="*/ 2147483646 w 1488"/>
              <a:gd name="T3" fmla="*/ 2147483646 h 256"/>
              <a:gd name="T4" fmla="*/ 2147483646 w 1488"/>
              <a:gd name="T5" fmla="*/ 2147483646 h 256"/>
              <a:gd name="T6" fmla="*/ 2147483646 w 1488"/>
              <a:gd name="T7" fmla="*/ 2147483646 h 256"/>
              <a:gd name="T8" fmla="*/ 2147483646 w 1488"/>
              <a:gd name="T9" fmla="*/ 2147483646 h 256"/>
              <a:gd name="T10" fmla="*/ 2147483646 w 1488"/>
              <a:gd name="T11" fmla="*/ 2147483646 h 256"/>
              <a:gd name="T12" fmla="*/ 0 60000 65536"/>
              <a:gd name="T13" fmla="*/ 0 60000 65536"/>
              <a:gd name="T14" fmla="*/ 0 60000 65536"/>
              <a:gd name="T15" fmla="*/ 0 60000 65536"/>
              <a:gd name="T16" fmla="*/ 0 60000 65536"/>
              <a:gd name="T17" fmla="*/ 0 60000 65536"/>
              <a:gd name="T18" fmla="*/ 0 w 1488"/>
              <a:gd name="T19" fmla="*/ 0 h 256"/>
              <a:gd name="T20" fmla="*/ 1488 w 1488"/>
              <a:gd name="T21" fmla="*/ 256 h 256"/>
            </a:gdLst>
            <a:ahLst/>
            <a:cxnLst>
              <a:cxn ang="T12">
                <a:pos x="T0" y="T1"/>
              </a:cxn>
              <a:cxn ang="T13">
                <a:pos x="T2" y="T3"/>
              </a:cxn>
              <a:cxn ang="T14">
                <a:pos x="T4" y="T5"/>
              </a:cxn>
              <a:cxn ang="T15">
                <a:pos x="T6" y="T7"/>
              </a:cxn>
              <a:cxn ang="T16">
                <a:pos x="T8" y="T9"/>
              </a:cxn>
              <a:cxn ang="T17">
                <a:pos x="T10" y="T11"/>
              </a:cxn>
            </a:cxnLst>
            <a:rect l="T18" t="T19" r="T20" b="T21"/>
            <a:pathLst>
              <a:path w="1488" h="256">
                <a:moveTo>
                  <a:pt x="0" y="208"/>
                </a:moveTo>
                <a:cubicBezTo>
                  <a:pt x="112" y="152"/>
                  <a:pt x="224" y="96"/>
                  <a:pt x="336" y="64"/>
                </a:cubicBezTo>
                <a:cubicBezTo>
                  <a:pt x="448" y="32"/>
                  <a:pt x="576" y="24"/>
                  <a:pt x="672" y="16"/>
                </a:cubicBezTo>
                <a:cubicBezTo>
                  <a:pt x="768" y="8"/>
                  <a:pt x="816" y="0"/>
                  <a:pt x="912" y="16"/>
                </a:cubicBezTo>
                <a:cubicBezTo>
                  <a:pt x="1008" y="32"/>
                  <a:pt x="1152" y="72"/>
                  <a:pt x="1248" y="112"/>
                </a:cubicBezTo>
                <a:cubicBezTo>
                  <a:pt x="1344" y="152"/>
                  <a:pt x="1448" y="232"/>
                  <a:pt x="1488" y="256"/>
                </a:cubicBezTo>
              </a:path>
            </a:pathLst>
          </a:custGeom>
          <a:noFill/>
          <a:ln w="9525">
            <a:solidFill>
              <a:schemeClr val="tx1"/>
            </a:solidFill>
            <a:round/>
            <a:headEnd type="none" w="med" len="med"/>
            <a:tailEnd type="triangle" w="med" len="me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333867" name="Freeform 136"/>
          <p:cNvSpPr>
            <a:spLocks/>
          </p:cNvSpPr>
          <p:nvPr/>
        </p:nvSpPr>
        <p:spPr bwMode="auto">
          <a:xfrm flipV="1">
            <a:off x="1828800" y="1828800"/>
            <a:ext cx="2362200" cy="406400"/>
          </a:xfrm>
          <a:custGeom>
            <a:avLst/>
            <a:gdLst>
              <a:gd name="T0" fmla="*/ 0 w 1488"/>
              <a:gd name="T1" fmla="*/ 2147483646 h 256"/>
              <a:gd name="T2" fmla="*/ 2147483646 w 1488"/>
              <a:gd name="T3" fmla="*/ 2147483646 h 256"/>
              <a:gd name="T4" fmla="*/ 2147483646 w 1488"/>
              <a:gd name="T5" fmla="*/ 2147483646 h 256"/>
              <a:gd name="T6" fmla="*/ 2147483646 w 1488"/>
              <a:gd name="T7" fmla="*/ 2147483646 h 256"/>
              <a:gd name="T8" fmla="*/ 2147483646 w 1488"/>
              <a:gd name="T9" fmla="*/ 2147483646 h 256"/>
              <a:gd name="T10" fmla="*/ 2147483646 w 1488"/>
              <a:gd name="T11" fmla="*/ 2147483646 h 256"/>
              <a:gd name="T12" fmla="*/ 0 60000 65536"/>
              <a:gd name="T13" fmla="*/ 0 60000 65536"/>
              <a:gd name="T14" fmla="*/ 0 60000 65536"/>
              <a:gd name="T15" fmla="*/ 0 60000 65536"/>
              <a:gd name="T16" fmla="*/ 0 60000 65536"/>
              <a:gd name="T17" fmla="*/ 0 60000 65536"/>
              <a:gd name="T18" fmla="*/ 0 w 1488"/>
              <a:gd name="T19" fmla="*/ 0 h 256"/>
              <a:gd name="T20" fmla="*/ 1488 w 1488"/>
              <a:gd name="T21" fmla="*/ 256 h 256"/>
            </a:gdLst>
            <a:ahLst/>
            <a:cxnLst>
              <a:cxn ang="T12">
                <a:pos x="T0" y="T1"/>
              </a:cxn>
              <a:cxn ang="T13">
                <a:pos x="T2" y="T3"/>
              </a:cxn>
              <a:cxn ang="T14">
                <a:pos x="T4" y="T5"/>
              </a:cxn>
              <a:cxn ang="T15">
                <a:pos x="T6" y="T7"/>
              </a:cxn>
              <a:cxn ang="T16">
                <a:pos x="T8" y="T9"/>
              </a:cxn>
              <a:cxn ang="T17">
                <a:pos x="T10" y="T11"/>
              </a:cxn>
            </a:cxnLst>
            <a:rect l="T18" t="T19" r="T20" b="T21"/>
            <a:pathLst>
              <a:path w="1488" h="256">
                <a:moveTo>
                  <a:pt x="0" y="208"/>
                </a:moveTo>
                <a:cubicBezTo>
                  <a:pt x="112" y="152"/>
                  <a:pt x="224" y="96"/>
                  <a:pt x="336" y="64"/>
                </a:cubicBezTo>
                <a:cubicBezTo>
                  <a:pt x="448" y="32"/>
                  <a:pt x="576" y="24"/>
                  <a:pt x="672" y="16"/>
                </a:cubicBezTo>
                <a:cubicBezTo>
                  <a:pt x="768" y="8"/>
                  <a:pt x="816" y="0"/>
                  <a:pt x="912" y="16"/>
                </a:cubicBezTo>
                <a:cubicBezTo>
                  <a:pt x="1008" y="32"/>
                  <a:pt x="1152" y="72"/>
                  <a:pt x="1248" y="112"/>
                </a:cubicBezTo>
                <a:cubicBezTo>
                  <a:pt x="1344" y="152"/>
                  <a:pt x="1448" y="232"/>
                  <a:pt x="1488" y="256"/>
                </a:cubicBezTo>
              </a:path>
            </a:pathLst>
          </a:custGeom>
          <a:noFill/>
          <a:ln w="9525">
            <a:solidFill>
              <a:schemeClr val="tx1"/>
            </a:solidFill>
            <a:round/>
            <a:headEnd type="none" w="med" len="med"/>
            <a:tailEnd type="triangle" w="med" len="me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333868" name="Freeform 137"/>
          <p:cNvSpPr>
            <a:spLocks/>
          </p:cNvSpPr>
          <p:nvPr/>
        </p:nvSpPr>
        <p:spPr bwMode="auto">
          <a:xfrm flipV="1">
            <a:off x="1600200" y="4622800"/>
            <a:ext cx="2362200" cy="406400"/>
          </a:xfrm>
          <a:custGeom>
            <a:avLst/>
            <a:gdLst>
              <a:gd name="T0" fmla="*/ 0 w 1488"/>
              <a:gd name="T1" fmla="*/ 2147483646 h 256"/>
              <a:gd name="T2" fmla="*/ 2147483646 w 1488"/>
              <a:gd name="T3" fmla="*/ 2147483646 h 256"/>
              <a:gd name="T4" fmla="*/ 2147483646 w 1488"/>
              <a:gd name="T5" fmla="*/ 2147483646 h 256"/>
              <a:gd name="T6" fmla="*/ 2147483646 w 1488"/>
              <a:gd name="T7" fmla="*/ 2147483646 h 256"/>
              <a:gd name="T8" fmla="*/ 2147483646 w 1488"/>
              <a:gd name="T9" fmla="*/ 2147483646 h 256"/>
              <a:gd name="T10" fmla="*/ 2147483646 w 1488"/>
              <a:gd name="T11" fmla="*/ 2147483646 h 256"/>
              <a:gd name="T12" fmla="*/ 0 60000 65536"/>
              <a:gd name="T13" fmla="*/ 0 60000 65536"/>
              <a:gd name="T14" fmla="*/ 0 60000 65536"/>
              <a:gd name="T15" fmla="*/ 0 60000 65536"/>
              <a:gd name="T16" fmla="*/ 0 60000 65536"/>
              <a:gd name="T17" fmla="*/ 0 60000 65536"/>
              <a:gd name="T18" fmla="*/ 0 w 1488"/>
              <a:gd name="T19" fmla="*/ 0 h 256"/>
              <a:gd name="T20" fmla="*/ 1488 w 1488"/>
              <a:gd name="T21" fmla="*/ 256 h 256"/>
            </a:gdLst>
            <a:ahLst/>
            <a:cxnLst>
              <a:cxn ang="T12">
                <a:pos x="T0" y="T1"/>
              </a:cxn>
              <a:cxn ang="T13">
                <a:pos x="T2" y="T3"/>
              </a:cxn>
              <a:cxn ang="T14">
                <a:pos x="T4" y="T5"/>
              </a:cxn>
              <a:cxn ang="T15">
                <a:pos x="T6" y="T7"/>
              </a:cxn>
              <a:cxn ang="T16">
                <a:pos x="T8" y="T9"/>
              </a:cxn>
              <a:cxn ang="T17">
                <a:pos x="T10" y="T11"/>
              </a:cxn>
            </a:cxnLst>
            <a:rect l="T18" t="T19" r="T20" b="T21"/>
            <a:pathLst>
              <a:path w="1488" h="256">
                <a:moveTo>
                  <a:pt x="0" y="208"/>
                </a:moveTo>
                <a:cubicBezTo>
                  <a:pt x="112" y="152"/>
                  <a:pt x="224" y="96"/>
                  <a:pt x="336" y="64"/>
                </a:cubicBezTo>
                <a:cubicBezTo>
                  <a:pt x="448" y="32"/>
                  <a:pt x="576" y="24"/>
                  <a:pt x="672" y="16"/>
                </a:cubicBezTo>
                <a:cubicBezTo>
                  <a:pt x="768" y="8"/>
                  <a:pt x="816" y="0"/>
                  <a:pt x="912" y="16"/>
                </a:cubicBezTo>
                <a:cubicBezTo>
                  <a:pt x="1008" y="32"/>
                  <a:pt x="1152" y="72"/>
                  <a:pt x="1248" y="112"/>
                </a:cubicBezTo>
                <a:cubicBezTo>
                  <a:pt x="1344" y="152"/>
                  <a:pt x="1448" y="232"/>
                  <a:pt x="1488" y="256"/>
                </a:cubicBezTo>
              </a:path>
            </a:pathLst>
          </a:custGeom>
          <a:noFill/>
          <a:ln w="9525">
            <a:solidFill>
              <a:schemeClr val="tx1"/>
            </a:solidFill>
            <a:round/>
            <a:headEnd type="none" w="med" len="med"/>
            <a:tailEnd type="triangle" w="med" len="me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333869" name="Freeform 138"/>
          <p:cNvSpPr>
            <a:spLocks/>
          </p:cNvSpPr>
          <p:nvPr/>
        </p:nvSpPr>
        <p:spPr bwMode="auto">
          <a:xfrm>
            <a:off x="1676400" y="3581400"/>
            <a:ext cx="2362200" cy="406400"/>
          </a:xfrm>
          <a:custGeom>
            <a:avLst/>
            <a:gdLst>
              <a:gd name="T0" fmla="*/ 0 w 1488"/>
              <a:gd name="T1" fmla="*/ 2147483646 h 256"/>
              <a:gd name="T2" fmla="*/ 2147483646 w 1488"/>
              <a:gd name="T3" fmla="*/ 2147483646 h 256"/>
              <a:gd name="T4" fmla="*/ 2147483646 w 1488"/>
              <a:gd name="T5" fmla="*/ 2147483646 h 256"/>
              <a:gd name="T6" fmla="*/ 2147483646 w 1488"/>
              <a:gd name="T7" fmla="*/ 2147483646 h 256"/>
              <a:gd name="T8" fmla="*/ 2147483646 w 1488"/>
              <a:gd name="T9" fmla="*/ 2147483646 h 256"/>
              <a:gd name="T10" fmla="*/ 2147483646 w 1488"/>
              <a:gd name="T11" fmla="*/ 2147483646 h 256"/>
              <a:gd name="T12" fmla="*/ 0 60000 65536"/>
              <a:gd name="T13" fmla="*/ 0 60000 65536"/>
              <a:gd name="T14" fmla="*/ 0 60000 65536"/>
              <a:gd name="T15" fmla="*/ 0 60000 65536"/>
              <a:gd name="T16" fmla="*/ 0 60000 65536"/>
              <a:gd name="T17" fmla="*/ 0 60000 65536"/>
              <a:gd name="T18" fmla="*/ 0 w 1488"/>
              <a:gd name="T19" fmla="*/ 0 h 256"/>
              <a:gd name="T20" fmla="*/ 1488 w 1488"/>
              <a:gd name="T21" fmla="*/ 256 h 256"/>
            </a:gdLst>
            <a:ahLst/>
            <a:cxnLst>
              <a:cxn ang="T12">
                <a:pos x="T0" y="T1"/>
              </a:cxn>
              <a:cxn ang="T13">
                <a:pos x="T2" y="T3"/>
              </a:cxn>
              <a:cxn ang="T14">
                <a:pos x="T4" y="T5"/>
              </a:cxn>
              <a:cxn ang="T15">
                <a:pos x="T6" y="T7"/>
              </a:cxn>
              <a:cxn ang="T16">
                <a:pos x="T8" y="T9"/>
              </a:cxn>
              <a:cxn ang="T17">
                <a:pos x="T10" y="T11"/>
              </a:cxn>
            </a:cxnLst>
            <a:rect l="T18" t="T19" r="T20" b="T21"/>
            <a:pathLst>
              <a:path w="1488" h="256">
                <a:moveTo>
                  <a:pt x="0" y="208"/>
                </a:moveTo>
                <a:cubicBezTo>
                  <a:pt x="112" y="152"/>
                  <a:pt x="224" y="96"/>
                  <a:pt x="336" y="64"/>
                </a:cubicBezTo>
                <a:cubicBezTo>
                  <a:pt x="448" y="32"/>
                  <a:pt x="576" y="24"/>
                  <a:pt x="672" y="16"/>
                </a:cubicBezTo>
                <a:cubicBezTo>
                  <a:pt x="768" y="8"/>
                  <a:pt x="816" y="0"/>
                  <a:pt x="912" y="16"/>
                </a:cubicBezTo>
                <a:cubicBezTo>
                  <a:pt x="1008" y="32"/>
                  <a:pt x="1152" y="72"/>
                  <a:pt x="1248" y="112"/>
                </a:cubicBezTo>
                <a:cubicBezTo>
                  <a:pt x="1344" y="152"/>
                  <a:pt x="1448" y="232"/>
                  <a:pt x="1488" y="256"/>
                </a:cubicBezTo>
              </a:path>
            </a:pathLst>
          </a:custGeom>
          <a:noFill/>
          <a:ln w="9525">
            <a:solidFill>
              <a:schemeClr val="tx1"/>
            </a:solidFill>
            <a:round/>
            <a:headEnd type="triangle" w="med" len="med"/>
            <a:tailEnd type="none" w="med" len="me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333870" name="Freeform 139"/>
          <p:cNvSpPr>
            <a:spLocks/>
          </p:cNvSpPr>
          <p:nvPr/>
        </p:nvSpPr>
        <p:spPr bwMode="auto">
          <a:xfrm flipV="1">
            <a:off x="1752600" y="3200400"/>
            <a:ext cx="2362200" cy="406400"/>
          </a:xfrm>
          <a:custGeom>
            <a:avLst/>
            <a:gdLst>
              <a:gd name="T0" fmla="*/ 0 w 1488"/>
              <a:gd name="T1" fmla="*/ 2147483646 h 256"/>
              <a:gd name="T2" fmla="*/ 2147483646 w 1488"/>
              <a:gd name="T3" fmla="*/ 2147483646 h 256"/>
              <a:gd name="T4" fmla="*/ 2147483646 w 1488"/>
              <a:gd name="T5" fmla="*/ 2147483646 h 256"/>
              <a:gd name="T6" fmla="*/ 2147483646 w 1488"/>
              <a:gd name="T7" fmla="*/ 2147483646 h 256"/>
              <a:gd name="T8" fmla="*/ 2147483646 w 1488"/>
              <a:gd name="T9" fmla="*/ 2147483646 h 256"/>
              <a:gd name="T10" fmla="*/ 2147483646 w 1488"/>
              <a:gd name="T11" fmla="*/ 2147483646 h 256"/>
              <a:gd name="T12" fmla="*/ 0 60000 65536"/>
              <a:gd name="T13" fmla="*/ 0 60000 65536"/>
              <a:gd name="T14" fmla="*/ 0 60000 65536"/>
              <a:gd name="T15" fmla="*/ 0 60000 65536"/>
              <a:gd name="T16" fmla="*/ 0 60000 65536"/>
              <a:gd name="T17" fmla="*/ 0 60000 65536"/>
              <a:gd name="T18" fmla="*/ 0 w 1488"/>
              <a:gd name="T19" fmla="*/ 0 h 256"/>
              <a:gd name="T20" fmla="*/ 1488 w 1488"/>
              <a:gd name="T21" fmla="*/ 256 h 256"/>
            </a:gdLst>
            <a:ahLst/>
            <a:cxnLst>
              <a:cxn ang="T12">
                <a:pos x="T0" y="T1"/>
              </a:cxn>
              <a:cxn ang="T13">
                <a:pos x="T2" y="T3"/>
              </a:cxn>
              <a:cxn ang="T14">
                <a:pos x="T4" y="T5"/>
              </a:cxn>
              <a:cxn ang="T15">
                <a:pos x="T6" y="T7"/>
              </a:cxn>
              <a:cxn ang="T16">
                <a:pos x="T8" y="T9"/>
              </a:cxn>
              <a:cxn ang="T17">
                <a:pos x="T10" y="T11"/>
              </a:cxn>
            </a:cxnLst>
            <a:rect l="T18" t="T19" r="T20" b="T21"/>
            <a:pathLst>
              <a:path w="1488" h="256">
                <a:moveTo>
                  <a:pt x="0" y="208"/>
                </a:moveTo>
                <a:cubicBezTo>
                  <a:pt x="112" y="152"/>
                  <a:pt x="224" y="96"/>
                  <a:pt x="336" y="64"/>
                </a:cubicBezTo>
                <a:cubicBezTo>
                  <a:pt x="448" y="32"/>
                  <a:pt x="576" y="24"/>
                  <a:pt x="672" y="16"/>
                </a:cubicBezTo>
                <a:cubicBezTo>
                  <a:pt x="768" y="8"/>
                  <a:pt x="816" y="0"/>
                  <a:pt x="912" y="16"/>
                </a:cubicBezTo>
                <a:cubicBezTo>
                  <a:pt x="1008" y="32"/>
                  <a:pt x="1152" y="72"/>
                  <a:pt x="1248" y="112"/>
                </a:cubicBezTo>
                <a:cubicBezTo>
                  <a:pt x="1344" y="152"/>
                  <a:pt x="1448" y="232"/>
                  <a:pt x="1488" y="256"/>
                </a:cubicBezTo>
              </a:path>
            </a:pathLst>
          </a:custGeom>
          <a:noFill/>
          <a:ln w="9525">
            <a:solidFill>
              <a:schemeClr val="tx1"/>
            </a:solidFill>
            <a:round/>
            <a:headEnd type="triangle" w="med" len="med"/>
            <a:tailEnd type="none" w="med" len="me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333871" name="Text Box 140"/>
          <p:cNvSpPr txBox="1">
            <a:spLocks noChangeArrowheads="1"/>
          </p:cNvSpPr>
          <p:nvPr/>
        </p:nvSpPr>
        <p:spPr bwMode="auto">
          <a:xfrm>
            <a:off x="685800" y="204788"/>
            <a:ext cx="4838700" cy="519112"/>
          </a:xfrm>
          <a:prstGeom prst="rect">
            <a:avLst/>
          </a:prstGeom>
          <a:solidFill>
            <a:schemeClr val="hlink"/>
          </a:solidFill>
          <a:ln w="9525">
            <a:noFill/>
            <a:miter lim="800000"/>
            <a:headEnd/>
            <a:tailEnd/>
          </a:ln>
          <a:effectLst>
            <a:outerShdw dist="107763" dir="2700000" algn="ctr" rotWithShape="0">
              <a:schemeClr val="bg2"/>
            </a:outerShdw>
          </a:effectLst>
        </p:spPr>
        <p:txBody>
          <a:bodyPr wrap="none">
            <a:spAutoFit/>
          </a:bodyPr>
          <a:lstStyle/>
          <a:p>
            <a:pPr fontAlgn="base">
              <a:spcBef>
                <a:spcPct val="0"/>
              </a:spcBef>
              <a:spcAft>
                <a:spcPct val="0"/>
              </a:spcAft>
            </a:pPr>
            <a:r>
              <a:rPr lang="en-US" altLang="en-US" sz="2800">
                <a:solidFill>
                  <a:prstClr val="black"/>
                </a:solidFill>
                <a:latin typeface="Arial" pitchFamily="34" charset="0"/>
                <a:ea typeface="MS PGothic" pitchFamily="34" charset="-128"/>
                <a:cs typeface="Arial" pitchFamily="34" charset="0"/>
              </a:rPr>
              <a:t>Fatty acid desaturation system</a:t>
            </a:r>
          </a:p>
        </p:txBody>
      </p:sp>
      <p:sp>
        <p:nvSpPr>
          <p:cNvPr id="333872" name="Text Box 141"/>
          <p:cNvSpPr txBox="1">
            <a:spLocks noChangeArrowheads="1"/>
          </p:cNvSpPr>
          <p:nvPr/>
        </p:nvSpPr>
        <p:spPr bwMode="auto">
          <a:xfrm>
            <a:off x="2286000" y="1752600"/>
            <a:ext cx="1354138" cy="396875"/>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i="1">
                <a:solidFill>
                  <a:prstClr val="black"/>
                </a:solidFill>
                <a:latin typeface="Times New Roman" pitchFamily="18" charset="0"/>
                <a:ea typeface="MS PGothic" pitchFamily="34" charset="-128"/>
                <a:cs typeface="Arial" pitchFamily="34" charset="0"/>
              </a:rPr>
              <a:t>Desaturase</a:t>
            </a:r>
          </a:p>
        </p:txBody>
      </p:sp>
      <p:sp>
        <p:nvSpPr>
          <p:cNvPr id="24718" name="Freeform 142"/>
          <p:cNvSpPr>
            <a:spLocks/>
          </p:cNvSpPr>
          <p:nvPr/>
        </p:nvSpPr>
        <p:spPr bwMode="auto">
          <a:xfrm>
            <a:off x="1676400" y="4648200"/>
            <a:ext cx="2057400" cy="609600"/>
          </a:xfrm>
          <a:custGeom>
            <a:avLst/>
            <a:gdLst>
              <a:gd name="T0" fmla="*/ 0 w 1296"/>
              <a:gd name="T1" fmla="*/ 2147483646 h 384"/>
              <a:gd name="T2" fmla="*/ 2147483646 w 1296"/>
              <a:gd name="T3" fmla="*/ 2147483646 h 384"/>
              <a:gd name="T4" fmla="*/ 2147483646 w 1296"/>
              <a:gd name="T5" fmla="*/ 2147483646 h 384"/>
              <a:gd name="T6" fmla="*/ 2147483646 w 1296"/>
              <a:gd name="T7" fmla="*/ 2147483646 h 384"/>
              <a:gd name="T8" fmla="*/ 2147483646 w 1296"/>
              <a:gd name="T9" fmla="*/ 0 h 384"/>
              <a:gd name="T10" fmla="*/ 0 60000 65536"/>
              <a:gd name="T11" fmla="*/ 0 60000 65536"/>
              <a:gd name="T12" fmla="*/ 0 60000 65536"/>
              <a:gd name="T13" fmla="*/ 0 60000 65536"/>
              <a:gd name="T14" fmla="*/ 0 60000 65536"/>
              <a:gd name="T15" fmla="*/ 0 w 1296"/>
              <a:gd name="T16" fmla="*/ 0 h 384"/>
              <a:gd name="T17" fmla="*/ 1296 w 1296"/>
              <a:gd name="T18" fmla="*/ 384 h 384"/>
            </a:gdLst>
            <a:ahLst/>
            <a:cxnLst>
              <a:cxn ang="T10">
                <a:pos x="T0" y="T1"/>
              </a:cxn>
              <a:cxn ang="T11">
                <a:pos x="T2" y="T3"/>
              </a:cxn>
              <a:cxn ang="T12">
                <a:pos x="T4" y="T5"/>
              </a:cxn>
              <a:cxn ang="T13">
                <a:pos x="T6" y="T7"/>
              </a:cxn>
              <a:cxn ang="T14">
                <a:pos x="T8" y="T9"/>
              </a:cxn>
            </a:cxnLst>
            <a:rect l="T15" t="T16" r="T17" b="T18"/>
            <a:pathLst>
              <a:path w="1296" h="384">
                <a:moveTo>
                  <a:pt x="0" y="384"/>
                </a:moveTo>
                <a:cubicBezTo>
                  <a:pt x="168" y="308"/>
                  <a:pt x="336" y="232"/>
                  <a:pt x="480" y="192"/>
                </a:cubicBezTo>
                <a:cubicBezTo>
                  <a:pt x="624" y="152"/>
                  <a:pt x="744" y="168"/>
                  <a:pt x="864" y="144"/>
                </a:cubicBezTo>
                <a:cubicBezTo>
                  <a:pt x="984" y="120"/>
                  <a:pt x="1128" y="72"/>
                  <a:pt x="1200" y="48"/>
                </a:cubicBezTo>
                <a:cubicBezTo>
                  <a:pt x="1272" y="24"/>
                  <a:pt x="1280" y="8"/>
                  <a:pt x="1296" y="0"/>
                </a:cubicBezTo>
              </a:path>
            </a:pathLst>
          </a:custGeom>
          <a:noFill/>
          <a:ln w="38100" cap="flat" cmpd="sng">
            <a:solidFill>
              <a:srgbClr val="CC0000"/>
            </a:solidFill>
            <a:prstDash val="sysDot"/>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24719" name="Freeform 143"/>
          <p:cNvSpPr>
            <a:spLocks/>
          </p:cNvSpPr>
          <p:nvPr/>
        </p:nvSpPr>
        <p:spPr bwMode="auto">
          <a:xfrm>
            <a:off x="1905000" y="3200400"/>
            <a:ext cx="2133600" cy="685800"/>
          </a:xfrm>
          <a:custGeom>
            <a:avLst/>
            <a:gdLst>
              <a:gd name="T0" fmla="*/ 2147483646 w 1344"/>
              <a:gd name="T1" fmla="*/ 2147483646 h 432"/>
              <a:gd name="T2" fmla="*/ 2147483646 w 1344"/>
              <a:gd name="T3" fmla="*/ 2147483646 h 432"/>
              <a:gd name="T4" fmla="*/ 2147483646 w 1344"/>
              <a:gd name="T5" fmla="*/ 2147483646 h 432"/>
              <a:gd name="T6" fmla="*/ 2147483646 w 1344"/>
              <a:gd name="T7" fmla="*/ 2147483646 h 432"/>
              <a:gd name="T8" fmla="*/ 0 w 1344"/>
              <a:gd name="T9" fmla="*/ 0 h 432"/>
              <a:gd name="T10" fmla="*/ 0 60000 65536"/>
              <a:gd name="T11" fmla="*/ 0 60000 65536"/>
              <a:gd name="T12" fmla="*/ 0 60000 65536"/>
              <a:gd name="T13" fmla="*/ 0 60000 65536"/>
              <a:gd name="T14" fmla="*/ 0 60000 65536"/>
              <a:gd name="T15" fmla="*/ 0 w 1344"/>
              <a:gd name="T16" fmla="*/ 0 h 432"/>
              <a:gd name="T17" fmla="*/ 1344 w 1344"/>
              <a:gd name="T18" fmla="*/ 432 h 432"/>
            </a:gdLst>
            <a:ahLst/>
            <a:cxnLst>
              <a:cxn ang="T10">
                <a:pos x="T0" y="T1"/>
              </a:cxn>
              <a:cxn ang="T11">
                <a:pos x="T2" y="T3"/>
              </a:cxn>
              <a:cxn ang="T12">
                <a:pos x="T4" y="T5"/>
              </a:cxn>
              <a:cxn ang="T13">
                <a:pos x="T6" y="T7"/>
              </a:cxn>
              <a:cxn ang="T14">
                <a:pos x="T8" y="T9"/>
              </a:cxn>
            </a:cxnLst>
            <a:rect l="T15" t="T16" r="T17" b="T18"/>
            <a:pathLst>
              <a:path w="1344" h="432">
                <a:moveTo>
                  <a:pt x="1344" y="432"/>
                </a:moveTo>
                <a:cubicBezTo>
                  <a:pt x="1192" y="356"/>
                  <a:pt x="1040" y="280"/>
                  <a:pt x="912" y="240"/>
                </a:cubicBezTo>
                <a:cubicBezTo>
                  <a:pt x="784" y="200"/>
                  <a:pt x="688" y="208"/>
                  <a:pt x="576" y="192"/>
                </a:cubicBezTo>
                <a:cubicBezTo>
                  <a:pt x="464" y="176"/>
                  <a:pt x="336" y="176"/>
                  <a:pt x="240" y="144"/>
                </a:cubicBezTo>
                <a:cubicBezTo>
                  <a:pt x="144" y="112"/>
                  <a:pt x="40" y="24"/>
                  <a:pt x="0" y="0"/>
                </a:cubicBezTo>
              </a:path>
            </a:pathLst>
          </a:custGeom>
          <a:noFill/>
          <a:ln w="38100" cap="flat" cmpd="sng">
            <a:solidFill>
              <a:srgbClr val="CC0000"/>
            </a:solidFill>
            <a:prstDash val="sysDot"/>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24720" name="Freeform 144"/>
          <p:cNvSpPr>
            <a:spLocks/>
          </p:cNvSpPr>
          <p:nvPr/>
        </p:nvSpPr>
        <p:spPr bwMode="auto">
          <a:xfrm>
            <a:off x="1905000" y="1828800"/>
            <a:ext cx="2438400" cy="762000"/>
          </a:xfrm>
          <a:custGeom>
            <a:avLst/>
            <a:gdLst>
              <a:gd name="T0" fmla="*/ 0 w 1536"/>
              <a:gd name="T1" fmla="*/ 2147483646 h 480"/>
              <a:gd name="T2" fmla="*/ 2147483646 w 1536"/>
              <a:gd name="T3" fmla="*/ 2147483646 h 480"/>
              <a:gd name="T4" fmla="*/ 2147483646 w 1536"/>
              <a:gd name="T5" fmla="*/ 2147483646 h 480"/>
              <a:gd name="T6" fmla="*/ 2147483646 w 1536"/>
              <a:gd name="T7" fmla="*/ 2147483646 h 480"/>
              <a:gd name="T8" fmla="*/ 2147483646 w 1536"/>
              <a:gd name="T9" fmla="*/ 2147483646 h 480"/>
              <a:gd name="T10" fmla="*/ 2147483646 w 1536"/>
              <a:gd name="T11" fmla="*/ 0 h 480"/>
              <a:gd name="T12" fmla="*/ 0 60000 65536"/>
              <a:gd name="T13" fmla="*/ 0 60000 65536"/>
              <a:gd name="T14" fmla="*/ 0 60000 65536"/>
              <a:gd name="T15" fmla="*/ 0 60000 65536"/>
              <a:gd name="T16" fmla="*/ 0 60000 65536"/>
              <a:gd name="T17" fmla="*/ 0 60000 65536"/>
              <a:gd name="T18" fmla="*/ 0 w 1536"/>
              <a:gd name="T19" fmla="*/ 0 h 480"/>
              <a:gd name="T20" fmla="*/ 1536 w 1536"/>
              <a:gd name="T21" fmla="*/ 480 h 480"/>
            </a:gdLst>
            <a:ahLst/>
            <a:cxnLst>
              <a:cxn ang="T12">
                <a:pos x="T0" y="T1"/>
              </a:cxn>
              <a:cxn ang="T13">
                <a:pos x="T2" y="T3"/>
              </a:cxn>
              <a:cxn ang="T14">
                <a:pos x="T4" y="T5"/>
              </a:cxn>
              <a:cxn ang="T15">
                <a:pos x="T6" y="T7"/>
              </a:cxn>
              <a:cxn ang="T16">
                <a:pos x="T8" y="T9"/>
              </a:cxn>
              <a:cxn ang="T17">
                <a:pos x="T10" y="T11"/>
              </a:cxn>
            </a:cxnLst>
            <a:rect l="T18" t="T19" r="T20" b="T21"/>
            <a:pathLst>
              <a:path w="1536" h="480">
                <a:moveTo>
                  <a:pt x="0" y="480"/>
                </a:moveTo>
                <a:cubicBezTo>
                  <a:pt x="172" y="420"/>
                  <a:pt x="344" y="360"/>
                  <a:pt x="480" y="336"/>
                </a:cubicBezTo>
                <a:cubicBezTo>
                  <a:pt x="616" y="312"/>
                  <a:pt x="712" y="352"/>
                  <a:pt x="816" y="336"/>
                </a:cubicBezTo>
                <a:cubicBezTo>
                  <a:pt x="920" y="320"/>
                  <a:pt x="1008" y="280"/>
                  <a:pt x="1104" y="240"/>
                </a:cubicBezTo>
                <a:cubicBezTo>
                  <a:pt x="1200" y="200"/>
                  <a:pt x="1320" y="136"/>
                  <a:pt x="1392" y="96"/>
                </a:cubicBezTo>
                <a:cubicBezTo>
                  <a:pt x="1464" y="56"/>
                  <a:pt x="1512" y="16"/>
                  <a:pt x="1536" y="0"/>
                </a:cubicBezTo>
              </a:path>
            </a:pathLst>
          </a:custGeom>
          <a:noFill/>
          <a:ln w="38100" cap="flat" cmpd="sng">
            <a:solidFill>
              <a:srgbClr val="CC0000"/>
            </a:solidFill>
            <a:prstDash val="sysDot"/>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2" presetClass="entr" presetSubtype="8" fill="hold" grpId="0" nodeType="clickEffect">
                                  <p:stCondLst>
                                    <p:cond delay="0"/>
                                  </p:stCondLst>
                                  <p:childTnLst>
                                    <p:set>
                                      <p:cBhvr>
                                        <p:cTn id="6" dur="1" fill="hold">
                                          <p:stCondLst>
                                            <p:cond delay="0"/>
                                          </p:stCondLst>
                                        </p:cTn>
                                        <p:tgtEl>
                                          <p:spTgt spid="24718"/>
                                        </p:tgtEl>
                                        <p:attrNameLst>
                                          <p:attrName>style.visibility</p:attrName>
                                        </p:attrNameLst>
                                      </p:cBhvr>
                                      <p:to>
                                        <p:strVal val="visible"/>
                                      </p:to>
                                    </p:set>
                                    <p:animEffect transition="in" filter="wipe(left)">
                                      <p:cBhvr>
                                        <p:cTn id="7" dur="500"/>
                                        <p:tgtEl>
                                          <p:spTgt spid="24718"/>
                                        </p:tgtEl>
                                      </p:cBhvr>
                                    </p:animEffect>
                                  </p:childTnLst>
                                </p:cTn>
                              </p:par>
                            </p:childTnLst>
                          </p:cTn>
                        </p:par>
                      </p:childTnLst>
                    </p:cTn>
                  </p:par>
                  <p:par>
                    <p:cTn id="8" fill="hold" nodeType="clickPar">
                      <p:stCondLst>
                        <p:cond delay="indefinite"/>
                      </p:stCondLst>
                      <p:childTnLst>
                        <p:par>
                          <p:cTn id="9" fill="hold" nodeType="withGroup">
                            <p:stCondLst>
                              <p:cond delay="0"/>
                            </p:stCondLst>
                            <p:childTnLst>
                              <p:par>
                                <p:cTn id="10" presetID="22" presetClass="entr" presetSubtype="2" fill="hold" grpId="0" nodeType="clickEffect">
                                  <p:stCondLst>
                                    <p:cond delay="0"/>
                                  </p:stCondLst>
                                  <p:childTnLst>
                                    <p:set>
                                      <p:cBhvr>
                                        <p:cTn id="11" dur="1" fill="hold">
                                          <p:stCondLst>
                                            <p:cond delay="0"/>
                                          </p:stCondLst>
                                        </p:cTn>
                                        <p:tgtEl>
                                          <p:spTgt spid="24719"/>
                                        </p:tgtEl>
                                        <p:attrNameLst>
                                          <p:attrName>style.visibility</p:attrName>
                                        </p:attrNameLst>
                                      </p:cBhvr>
                                      <p:to>
                                        <p:strVal val="visible"/>
                                      </p:to>
                                    </p:set>
                                    <p:animEffect transition="in" filter="wipe(right)">
                                      <p:cBhvr>
                                        <p:cTn id="12" dur="500"/>
                                        <p:tgtEl>
                                          <p:spTgt spid="24719"/>
                                        </p:tgtEl>
                                      </p:cBhvr>
                                    </p:animEffect>
                                  </p:childTnLst>
                                </p:cTn>
                              </p:par>
                            </p:childTnLst>
                          </p:cTn>
                        </p:par>
                      </p:childTnLst>
                    </p:cTn>
                  </p:par>
                  <p:par>
                    <p:cTn id="13" fill="hold" nodeType="clickPar">
                      <p:stCondLst>
                        <p:cond delay="indefinite"/>
                      </p:stCondLst>
                      <p:childTnLst>
                        <p:par>
                          <p:cTn id="14" fill="hold" nodeType="withGroup">
                            <p:stCondLst>
                              <p:cond delay="0"/>
                            </p:stCondLst>
                            <p:childTnLst>
                              <p:par>
                                <p:cTn id="15" presetID="22" presetClass="entr" presetSubtype="8" fill="hold" grpId="0" nodeType="clickEffect">
                                  <p:stCondLst>
                                    <p:cond delay="0"/>
                                  </p:stCondLst>
                                  <p:childTnLst>
                                    <p:set>
                                      <p:cBhvr>
                                        <p:cTn id="16" dur="1" fill="hold">
                                          <p:stCondLst>
                                            <p:cond delay="0"/>
                                          </p:stCondLst>
                                        </p:cTn>
                                        <p:tgtEl>
                                          <p:spTgt spid="24720"/>
                                        </p:tgtEl>
                                        <p:attrNameLst>
                                          <p:attrName>style.visibility</p:attrName>
                                        </p:attrNameLst>
                                      </p:cBhvr>
                                      <p:to>
                                        <p:strVal val="visible"/>
                                      </p:to>
                                    </p:set>
                                    <p:animEffect transition="in" filter="wipe(left)">
                                      <p:cBhvr>
                                        <p:cTn id="17" dur="500"/>
                                        <p:tgtEl>
                                          <p:spTgt spid="2472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718" grpId="0" animBg="1"/>
      <p:bldP spid="24719" grpId="0" animBg="1"/>
      <p:bldP spid="24720" grpId="0" animBg="1"/>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4850" name="Rectangle 2"/>
          <p:cNvSpPr>
            <a:spLocks noChangeArrowheads="1"/>
          </p:cNvSpPr>
          <p:nvPr/>
        </p:nvSpPr>
        <p:spPr bwMode="auto">
          <a:xfrm>
            <a:off x="381000" y="0"/>
            <a:ext cx="8534400" cy="6629400"/>
          </a:xfrm>
          <a:prstGeom prst="rect">
            <a:avLst/>
          </a:prstGeom>
          <a:solidFill>
            <a:srgbClr val="66FFFF"/>
          </a:solidFill>
          <a:ln w="9525">
            <a:solidFill>
              <a:schemeClr val="tx1"/>
            </a:solidFill>
            <a:miter lim="800000"/>
            <a:headEnd/>
            <a:tailEnd/>
          </a:ln>
        </p:spPr>
        <p:txBody>
          <a:bodyPr wrap="none" anchor="ctr"/>
          <a:lstStyle/>
          <a:p>
            <a:pPr algn="ctr" fontAlgn="base">
              <a:spcBef>
                <a:spcPct val="0"/>
              </a:spcBef>
              <a:spcAft>
                <a:spcPct val="0"/>
              </a:spcAft>
            </a:pPr>
            <a:endParaRPr lang="en-US" altLang="en-US" sz="2400">
              <a:solidFill>
                <a:prstClr val="black"/>
              </a:solidFill>
              <a:latin typeface="Times New Roman" pitchFamily="18" charset="0"/>
              <a:ea typeface="MS PGothic" pitchFamily="34" charset="-128"/>
              <a:cs typeface="Arial" pitchFamily="34" charset="0"/>
            </a:endParaRPr>
          </a:p>
        </p:txBody>
      </p:sp>
      <p:sp>
        <p:nvSpPr>
          <p:cNvPr id="15363" name="Text Box 3"/>
          <p:cNvSpPr txBox="1">
            <a:spLocks noChangeArrowheads="1"/>
          </p:cNvSpPr>
          <p:nvPr/>
        </p:nvSpPr>
        <p:spPr bwMode="auto">
          <a:xfrm>
            <a:off x="3429000" y="0"/>
            <a:ext cx="1435100" cy="457200"/>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a:solidFill>
                  <a:srgbClr val="54A021"/>
                </a:solidFill>
                <a:latin typeface="Times New Roman" pitchFamily="18" charset="0"/>
                <a:ea typeface="MS PGothic" pitchFamily="34" charset="-128"/>
                <a:cs typeface="Arial" pitchFamily="34" charset="0"/>
              </a:rPr>
              <a:t>Palmitate</a:t>
            </a:r>
          </a:p>
        </p:txBody>
      </p:sp>
      <p:sp>
        <p:nvSpPr>
          <p:cNvPr id="15364" name="Text Box 4"/>
          <p:cNvSpPr txBox="1">
            <a:spLocks noChangeArrowheads="1"/>
          </p:cNvSpPr>
          <p:nvPr/>
        </p:nvSpPr>
        <p:spPr bwMode="auto">
          <a:xfrm>
            <a:off x="3505200" y="1066800"/>
            <a:ext cx="1266825" cy="457200"/>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a:solidFill>
                  <a:srgbClr val="54A021"/>
                </a:solidFill>
                <a:latin typeface="Times New Roman" pitchFamily="18" charset="0"/>
                <a:ea typeface="MS PGothic" pitchFamily="34" charset="-128"/>
                <a:cs typeface="Arial" pitchFamily="34" charset="0"/>
              </a:rPr>
              <a:t>Stearate</a:t>
            </a:r>
          </a:p>
        </p:txBody>
      </p:sp>
      <p:sp>
        <p:nvSpPr>
          <p:cNvPr id="15365" name="Text Box 5"/>
          <p:cNvSpPr txBox="1">
            <a:spLocks noChangeArrowheads="1"/>
          </p:cNvSpPr>
          <p:nvPr/>
        </p:nvSpPr>
        <p:spPr bwMode="auto">
          <a:xfrm>
            <a:off x="3657600" y="2057400"/>
            <a:ext cx="1028700" cy="457200"/>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a:solidFill>
                  <a:srgbClr val="54A021"/>
                </a:solidFill>
                <a:latin typeface="Times New Roman" pitchFamily="18" charset="0"/>
                <a:ea typeface="MS PGothic" pitchFamily="34" charset="-128"/>
                <a:cs typeface="Arial" pitchFamily="34" charset="0"/>
              </a:rPr>
              <a:t>Oleate</a:t>
            </a:r>
          </a:p>
        </p:txBody>
      </p:sp>
      <p:sp>
        <p:nvSpPr>
          <p:cNvPr id="15366" name="Text Box 6"/>
          <p:cNvSpPr txBox="1">
            <a:spLocks noChangeArrowheads="1"/>
          </p:cNvSpPr>
          <p:nvPr/>
        </p:nvSpPr>
        <p:spPr bwMode="auto">
          <a:xfrm>
            <a:off x="3505200" y="3200400"/>
            <a:ext cx="1401763" cy="457200"/>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a:solidFill>
                  <a:srgbClr val="006600"/>
                </a:solidFill>
                <a:latin typeface="Times New Roman" pitchFamily="18" charset="0"/>
                <a:ea typeface="MS PGothic" pitchFamily="34" charset="-128"/>
                <a:cs typeface="Arial" pitchFamily="34" charset="0"/>
              </a:rPr>
              <a:t>Linoleate</a:t>
            </a:r>
          </a:p>
        </p:txBody>
      </p:sp>
      <p:sp>
        <p:nvSpPr>
          <p:cNvPr id="15367" name="Text Box 7"/>
          <p:cNvSpPr txBox="1">
            <a:spLocks noChangeArrowheads="1"/>
          </p:cNvSpPr>
          <p:nvPr/>
        </p:nvSpPr>
        <p:spPr bwMode="auto">
          <a:xfrm>
            <a:off x="1524000" y="4114800"/>
            <a:ext cx="1941513" cy="457200"/>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a:solidFill>
                  <a:prstClr val="black"/>
                </a:solidFill>
                <a:latin typeface="Times New Roman" pitchFamily="18" charset="0"/>
                <a:ea typeface="MS PGothic" pitchFamily="34" charset="-128"/>
                <a:cs typeface="Arial" pitchFamily="34" charset="0"/>
                <a:sym typeface="Symbol" pitchFamily="18" charset="2"/>
              </a:rPr>
              <a:t>-Linolenate</a:t>
            </a:r>
            <a:endParaRPr lang="en-US" altLang="en-US" sz="2400">
              <a:solidFill>
                <a:prstClr val="black"/>
              </a:solidFill>
              <a:latin typeface="Times New Roman" pitchFamily="18" charset="0"/>
              <a:ea typeface="MS PGothic" pitchFamily="34" charset="-128"/>
              <a:cs typeface="Arial" pitchFamily="34" charset="0"/>
            </a:endParaRPr>
          </a:p>
        </p:txBody>
      </p:sp>
      <p:sp>
        <p:nvSpPr>
          <p:cNvPr id="15368" name="Text Box 8"/>
          <p:cNvSpPr txBox="1">
            <a:spLocks noChangeArrowheads="1"/>
          </p:cNvSpPr>
          <p:nvPr/>
        </p:nvSpPr>
        <p:spPr bwMode="auto">
          <a:xfrm>
            <a:off x="6324600" y="3733800"/>
            <a:ext cx="1798638" cy="457200"/>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a:solidFill>
                  <a:srgbClr val="54A021"/>
                </a:solidFill>
                <a:latin typeface="Times New Roman" pitchFamily="18" charset="0"/>
                <a:ea typeface="MS PGothic" pitchFamily="34" charset="-128"/>
                <a:cs typeface="Arial" pitchFamily="34" charset="0"/>
                <a:sym typeface="Symbol" pitchFamily="18" charset="2"/>
              </a:rPr>
              <a:t>-Linolenate</a:t>
            </a:r>
            <a:endParaRPr lang="en-US" altLang="en-US" sz="2400">
              <a:solidFill>
                <a:srgbClr val="54A021"/>
              </a:solidFill>
              <a:latin typeface="Times New Roman" pitchFamily="18" charset="0"/>
              <a:ea typeface="MS PGothic" pitchFamily="34" charset="-128"/>
              <a:cs typeface="Arial" pitchFamily="34" charset="0"/>
            </a:endParaRPr>
          </a:p>
        </p:txBody>
      </p:sp>
      <p:sp>
        <p:nvSpPr>
          <p:cNvPr id="15369" name="Text Box 9"/>
          <p:cNvSpPr txBox="1">
            <a:spLocks noChangeArrowheads="1"/>
          </p:cNvSpPr>
          <p:nvPr/>
        </p:nvSpPr>
        <p:spPr bwMode="auto">
          <a:xfrm>
            <a:off x="6172200" y="4876800"/>
            <a:ext cx="2197100" cy="457200"/>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a:solidFill>
                  <a:srgbClr val="54A021"/>
                </a:solidFill>
                <a:latin typeface="Times New Roman" pitchFamily="18" charset="0"/>
                <a:ea typeface="MS PGothic" pitchFamily="34" charset="-128"/>
                <a:cs typeface="Arial" pitchFamily="34" charset="0"/>
              </a:rPr>
              <a:t>Eicosatrienoate</a:t>
            </a:r>
          </a:p>
        </p:txBody>
      </p:sp>
      <p:sp>
        <p:nvSpPr>
          <p:cNvPr id="15370" name="Text Box 10"/>
          <p:cNvSpPr txBox="1">
            <a:spLocks noChangeArrowheads="1"/>
          </p:cNvSpPr>
          <p:nvPr/>
        </p:nvSpPr>
        <p:spPr bwMode="auto">
          <a:xfrm>
            <a:off x="6324600" y="5791200"/>
            <a:ext cx="1962150" cy="457200"/>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a:solidFill>
                  <a:srgbClr val="54A021"/>
                </a:solidFill>
                <a:latin typeface="Times New Roman" pitchFamily="18" charset="0"/>
                <a:ea typeface="MS PGothic" pitchFamily="34" charset="-128"/>
                <a:cs typeface="Arial" pitchFamily="34" charset="0"/>
              </a:rPr>
              <a:t>Arachidonate</a:t>
            </a:r>
          </a:p>
        </p:txBody>
      </p:sp>
      <p:sp>
        <p:nvSpPr>
          <p:cNvPr id="15371" name="Text Box 11"/>
          <p:cNvSpPr txBox="1">
            <a:spLocks noChangeArrowheads="1"/>
          </p:cNvSpPr>
          <p:nvPr/>
        </p:nvSpPr>
        <p:spPr bwMode="auto">
          <a:xfrm>
            <a:off x="1524000" y="4495800"/>
            <a:ext cx="1905000" cy="519113"/>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a:solidFill>
                  <a:prstClr val="black"/>
                </a:solidFill>
                <a:latin typeface="Times New Roman" pitchFamily="18" charset="0"/>
                <a:ea typeface="MS PGothic" pitchFamily="34" charset="-128"/>
                <a:cs typeface="Arial" pitchFamily="34" charset="0"/>
              </a:rPr>
              <a:t>18:3(</a:t>
            </a:r>
            <a:r>
              <a:rPr lang="en-US" altLang="en-US" sz="2800">
                <a:solidFill>
                  <a:prstClr val="black"/>
                </a:solidFill>
                <a:latin typeface="Times New Roman" pitchFamily="18" charset="0"/>
                <a:ea typeface="MS PGothic" pitchFamily="34" charset="-128"/>
                <a:cs typeface="Arial" pitchFamily="34" charset="0"/>
                <a:sym typeface="Symbol" pitchFamily="18" charset="2"/>
              </a:rPr>
              <a:t></a:t>
            </a:r>
            <a:r>
              <a:rPr lang="en-US" altLang="en-US" sz="2800" baseline="30000">
                <a:solidFill>
                  <a:prstClr val="black"/>
                </a:solidFill>
                <a:latin typeface="Times New Roman" pitchFamily="18" charset="0"/>
                <a:ea typeface="MS PGothic" pitchFamily="34" charset="-128"/>
                <a:cs typeface="Arial" pitchFamily="34" charset="0"/>
                <a:sym typeface="Symbol" pitchFamily="18" charset="2"/>
              </a:rPr>
              <a:t>9,12,15</a:t>
            </a:r>
            <a:r>
              <a:rPr lang="en-US" altLang="en-US" sz="2800">
                <a:solidFill>
                  <a:prstClr val="black"/>
                </a:solidFill>
                <a:latin typeface="Times New Roman" pitchFamily="18" charset="0"/>
                <a:ea typeface="MS PGothic" pitchFamily="34" charset="-128"/>
                <a:cs typeface="Arial" pitchFamily="34" charset="0"/>
                <a:sym typeface="Symbol" pitchFamily="18" charset="2"/>
              </a:rPr>
              <a:t>)</a:t>
            </a:r>
            <a:endParaRPr lang="en-US" altLang="en-US" sz="2800" baseline="30000">
              <a:solidFill>
                <a:prstClr val="black"/>
              </a:solidFill>
              <a:latin typeface="Times New Roman" pitchFamily="18" charset="0"/>
              <a:ea typeface="MS PGothic" pitchFamily="34" charset="-128"/>
              <a:cs typeface="Arial" pitchFamily="34" charset="0"/>
              <a:sym typeface="Symbol" pitchFamily="18" charset="2"/>
            </a:endParaRPr>
          </a:p>
        </p:txBody>
      </p:sp>
      <p:sp>
        <p:nvSpPr>
          <p:cNvPr id="15372" name="Text Box 12"/>
          <p:cNvSpPr txBox="1">
            <a:spLocks noChangeArrowheads="1"/>
          </p:cNvSpPr>
          <p:nvPr/>
        </p:nvSpPr>
        <p:spPr bwMode="auto">
          <a:xfrm>
            <a:off x="3505200" y="3505200"/>
            <a:ext cx="1603375" cy="519113"/>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a:solidFill>
                  <a:prstClr val="black"/>
                </a:solidFill>
                <a:latin typeface="Times New Roman" pitchFamily="18" charset="0"/>
                <a:ea typeface="MS PGothic" pitchFamily="34" charset="-128"/>
                <a:cs typeface="Arial" pitchFamily="34" charset="0"/>
              </a:rPr>
              <a:t>18:2(</a:t>
            </a:r>
            <a:r>
              <a:rPr lang="en-US" altLang="en-US" sz="2800">
                <a:solidFill>
                  <a:prstClr val="black"/>
                </a:solidFill>
                <a:latin typeface="Times New Roman" pitchFamily="18" charset="0"/>
                <a:ea typeface="MS PGothic" pitchFamily="34" charset="-128"/>
                <a:cs typeface="Arial" pitchFamily="34" charset="0"/>
                <a:sym typeface="Symbol" pitchFamily="18" charset="2"/>
              </a:rPr>
              <a:t></a:t>
            </a:r>
            <a:r>
              <a:rPr lang="en-US" altLang="en-US" sz="2800" baseline="30000">
                <a:solidFill>
                  <a:prstClr val="black"/>
                </a:solidFill>
                <a:latin typeface="Times New Roman" pitchFamily="18" charset="0"/>
                <a:ea typeface="MS PGothic" pitchFamily="34" charset="-128"/>
                <a:cs typeface="Arial" pitchFamily="34" charset="0"/>
                <a:sym typeface="Symbol" pitchFamily="18" charset="2"/>
              </a:rPr>
              <a:t>9,12</a:t>
            </a:r>
            <a:r>
              <a:rPr lang="en-US" altLang="en-US" sz="2800">
                <a:solidFill>
                  <a:prstClr val="black"/>
                </a:solidFill>
                <a:latin typeface="Times New Roman" pitchFamily="18" charset="0"/>
                <a:ea typeface="MS PGothic" pitchFamily="34" charset="-128"/>
                <a:cs typeface="Arial" pitchFamily="34" charset="0"/>
                <a:sym typeface="Symbol" pitchFamily="18" charset="2"/>
              </a:rPr>
              <a:t>)</a:t>
            </a:r>
            <a:endParaRPr lang="en-US" altLang="en-US" sz="2800" baseline="30000">
              <a:solidFill>
                <a:prstClr val="black"/>
              </a:solidFill>
              <a:latin typeface="Times New Roman" pitchFamily="18" charset="0"/>
              <a:ea typeface="MS PGothic" pitchFamily="34" charset="-128"/>
              <a:cs typeface="Arial" pitchFamily="34" charset="0"/>
              <a:sym typeface="Symbol" pitchFamily="18" charset="2"/>
            </a:endParaRPr>
          </a:p>
        </p:txBody>
      </p:sp>
      <p:sp>
        <p:nvSpPr>
          <p:cNvPr id="15373" name="Text Box 13"/>
          <p:cNvSpPr txBox="1">
            <a:spLocks noChangeArrowheads="1"/>
          </p:cNvSpPr>
          <p:nvPr/>
        </p:nvSpPr>
        <p:spPr bwMode="auto">
          <a:xfrm>
            <a:off x="6477000" y="4114800"/>
            <a:ext cx="1784350" cy="519113"/>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a:solidFill>
                  <a:prstClr val="black"/>
                </a:solidFill>
                <a:latin typeface="Times New Roman" pitchFamily="18" charset="0"/>
                <a:ea typeface="MS PGothic" pitchFamily="34" charset="-128"/>
                <a:cs typeface="Arial" pitchFamily="34" charset="0"/>
              </a:rPr>
              <a:t>18:3(</a:t>
            </a:r>
            <a:r>
              <a:rPr lang="en-US" altLang="en-US" sz="2800">
                <a:solidFill>
                  <a:prstClr val="black"/>
                </a:solidFill>
                <a:latin typeface="Times New Roman" pitchFamily="18" charset="0"/>
                <a:ea typeface="MS PGothic" pitchFamily="34" charset="-128"/>
                <a:cs typeface="Arial" pitchFamily="34" charset="0"/>
                <a:sym typeface="Symbol" pitchFamily="18" charset="2"/>
              </a:rPr>
              <a:t></a:t>
            </a:r>
            <a:r>
              <a:rPr lang="en-US" altLang="en-US" sz="2800" baseline="30000">
                <a:solidFill>
                  <a:prstClr val="black"/>
                </a:solidFill>
                <a:latin typeface="Times New Roman" pitchFamily="18" charset="0"/>
                <a:ea typeface="MS PGothic" pitchFamily="34" charset="-128"/>
                <a:cs typeface="Arial" pitchFamily="34" charset="0"/>
                <a:sym typeface="Symbol" pitchFamily="18" charset="2"/>
              </a:rPr>
              <a:t>6,9,12</a:t>
            </a:r>
            <a:r>
              <a:rPr lang="en-US" altLang="en-US" sz="2800">
                <a:solidFill>
                  <a:prstClr val="black"/>
                </a:solidFill>
                <a:latin typeface="Times New Roman" pitchFamily="18" charset="0"/>
                <a:ea typeface="MS PGothic" pitchFamily="34" charset="-128"/>
                <a:cs typeface="Arial" pitchFamily="34" charset="0"/>
                <a:sym typeface="Symbol" pitchFamily="18" charset="2"/>
              </a:rPr>
              <a:t>)</a:t>
            </a:r>
            <a:endParaRPr lang="en-US" altLang="en-US" sz="2800" baseline="30000">
              <a:solidFill>
                <a:prstClr val="black"/>
              </a:solidFill>
              <a:latin typeface="Times New Roman" pitchFamily="18" charset="0"/>
              <a:ea typeface="MS PGothic" pitchFamily="34" charset="-128"/>
              <a:cs typeface="Arial" pitchFamily="34" charset="0"/>
              <a:sym typeface="Symbol" pitchFamily="18" charset="2"/>
            </a:endParaRPr>
          </a:p>
        </p:txBody>
      </p:sp>
      <p:sp>
        <p:nvSpPr>
          <p:cNvPr id="15374" name="Text Box 14"/>
          <p:cNvSpPr txBox="1">
            <a:spLocks noChangeArrowheads="1"/>
          </p:cNvSpPr>
          <p:nvPr/>
        </p:nvSpPr>
        <p:spPr bwMode="auto">
          <a:xfrm>
            <a:off x="3733800" y="381000"/>
            <a:ext cx="742950" cy="457200"/>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a:solidFill>
                  <a:prstClr val="black"/>
                </a:solidFill>
                <a:latin typeface="Times New Roman" pitchFamily="18" charset="0"/>
                <a:ea typeface="MS PGothic" pitchFamily="34" charset="-128"/>
                <a:cs typeface="Arial" pitchFamily="34" charset="0"/>
              </a:rPr>
              <a:t>16:0</a:t>
            </a:r>
          </a:p>
        </p:txBody>
      </p:sp>
      <p:sp>
        <p:nvSpPr>
          <p:cNvPr id="15375" name="Text Box 15"/>
          <p:cNvSpPr txBox="1">
            <a:spLocks noChangeArrowheads="1"/>
          </p:cNvSpPr>
          <p:nvPr/>
        </p:nvSpPr>
        <p:spPr bwMode="auto">
          <a:xfrm>
            <a:off x="3733800" y="1447800"/>
            <a:ext cx="742950" cy="457200"/>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a:solidFill>
                  <a:prstClr val="black"/>
                </a:solidFill>
                <a:latin typeface="Times New Roman" pitchFamily="18" charset="0"/>
                <a:ea typeface="MS PGothic" pitchFamily="34" charset="-128"/>
                <a:cs typeface="Arial" pitchFamily="34" charset="0"/>
              </a:rPr>
              <a:t>18:0</a:t>
            </a:r>
          </a:p>
        </p:txBody>
      </p:sp>
      <p:sp>
        <p:nvSpPr>
          <p:cNvPr id="15376" name="Text Box 16"/>
          <p:cNvSpPr txBox="1">
            <a:spLocks noChangeArrowheads="1"/>
          </p:cNvSpPr>
          <p:nvPr/>
        </p:nvSpPr>
        <p:spPr bwMode="auto">
          <a:xfrm>
            <a:off x="4419600" y="685800"/>
            <a:ext cx="1546225" cy="519113"/>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800" i="1">
                <a:solidFill>
                  <a:srgbClr val="FF0000"/>
                </a:solidFill>
                <a:latin typeface="Times New Roman" pitchFamily="18" charset="0"/>
                <a:ea typeface="MS PGothic" pitchFamily="34" charset="-128"/>
                <a:cs typeface="Arial" pitchFamily="34" charset="0"/>
              </a:rPr>
              <a:t>Elongase</a:t>
            </a:r>
          </a:p>
        </p:txBody>
      </p:sp>
      <p:sp>
        <p:nvSpPr>
          <p:cNvPr id="15377" name="Text Box 17"/>
          <p:cNvSpPr txBox="1">
            <a:spLocks noChangeArrowheads="1"/>
          </p:cNvSpPr>
          <p:nvPr/>
        </p:nvSpPr>
        <p:spPr bwMode="auto">
          <a:xfrm>
            <a:off x="3581400" y="2362200"/>
            <a:ext cx="1301750" cy="519113"/>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a:solidFill>
                  <a:prstClr val="black"/>
                </a:solidFill>
                <a:latin typeface="Times New Roman" pitchFamily="18" charset="0"/>
                <a:ea typeface="MS PGothic" pitchFamily="34" charset="-128"/>
                <a:cs typeface="Arial" pitchFamily="34" charset="0"/>
              </a:rPr>
              <a:t>18:1(</a:t>
            </a:r>
            <a:r>
              <a:rPr lang="en-US" altLang="en-US" sz="2800">
                <a:solidFill>
                  <a:prstClr val="black"/>
                </a:solidFill>
                <a:latin typeface="Times New Roman" pitchFamily="18" charset="0"/>
                <a:ea typeface="MS PGothic" pitchFamily="34" charset="-128"/>
                <a:cs typeface="Arial" pitchFamily="34" charset="0"/>
                <a:sym typeface="Symbol" pitchFamily="18" charset="2"/>
              </a:rPr>
              <a:t></a:t>
            </a:r>
            <a:r>
              <a:rPr lang="en-US" altLang="en-US" sz="2800" baseline="30000">
                <a:solidFill>
                  <a:prstClr val="black"/>
                </a:solidFill>
                <a:latin typeface="Times New Roman" pitchFamily="18" charset="0"/>
                <a:ea typeface="MS PGothic" pitchFamily="34" charset="-128"/>
                <a:cs typeface="Arial" pitchFamily="34" charset="0"/>
                <a:sym typeface="Symbol" pitchFamily="18" charset="2"/>
              </a:rPr>
              <a:t>9</a:t>
            </a:r>
            <a:r>
              <a:rPr lang="en-US" altLang="en-US" sz="2800">
                <a:solidFill>
                  <a:prstClr val="black"/>
                </a:solidFill>
                <a:latin typeface="Times New Roman" pitchFamily="18" charset="0"/>
                <a:ea typeface="MS PGothic" pitchFamily="34" charset="-128"/>
                <a:cs typeface="Arial" pitchFamily="34" charset="0"/>
                <a:sym typeface="Symbol" pitchFamily="18" charset="2"/>
              </a:rPr>
              <a:t>)</a:t>
            </a:r>
            <a:endParaRPr lang="en-US" altLang="en-US" sz="2800" baseline="30000">
              <a:solidFill>
                <a:prstClr val="black"/>
              </a:solidFill>
              <a:latin typeface="Times New Roman" pitchFamily="18" charset="0"/>
              <a:ea typeface="MS PGothic" pitchFamily="34" charset="-128"/>
              <a:cs typeface="Arial" pitchFamily="34" charset="0"/>
              <a:sym typeface="Symbol" pitchFamily="18" charset="2"/>
            </a:endParaRPr>
          </a:p>
        </p:txBody>
      </p:sp>
      <p:sp>
        <p:nvSpPr>
          <p:cNvPr id="15378" name="Line 18"/>
          <p:cNvSpPr>
            <a:spLocks noChangeShapeType="1"/>
          </p:cNvSpPr>
          <p:nvPr/>
        </p:nvSpPr>
        <p:spPr bwMode="auto">
          <a:xfrm>
            <a:off x="2438400" y="5105400"/>
            <a:ext cx="0" cy="304800"/>
          </a:xfrm>
          <a:prstGeom prst="line">
            <a:avLst/>
          </a:prstGeom>
          <a:noFill/>
          <a:ln w="9525">
            <a:solidFill>
              <a:schemeClr val="tx1"/>
            </a:solidFill>
            <a:round/>
            <a:headEnd/>
            <a:tailEnd type="triangle" w="med" len="me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15379" name="Line 19"/>
          <p:cNvSpPr>
            <a:spLocks noChangeShapeType="1"/>
          </p:cNvSpPr>
          <p:nvPr/>
        </p:nvSpPr>
        <p:spPr bwMode="auto">
          <a:xfrm flipH="1">
            <a:off x="2971800" y="762000"/>
            <a:ext cx="533400" cy="304800"/>
          </a:xfrm>
          <a:prstGeom prst="line">
            <a:avLst/>
          </a:prstGeom>
          <a:noFill/>
          <a:ln w="9525">
            <a:solidFill>
              <a:schemeClr val="tx1"/>
            </a:solidFill>
            <a:round/>
            <a:headEnd/>
            <a:tailEnd type="triangle" w="med" len="me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15380" name="Text Box 20"/>
          <p:cNvSpPr txBox="1">
            <a:spLocks noChangeArrowheads="1"/>
          </p:cNvSpPr>
          <p:nvPr/>
        </p:nvSpPr>
        <p:spPr bwMode="auto">
          <a:xfrm>
            <a:off x="1143000" y="838200"/>
            <a:ext cx="1806575" cy="457200"/>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a:solidFill>
                  <a:prstClr val="black"/>
                </a:solidFill>
                <a:latin typeface="Times New Roman" pitchFamily="18" charset="0"/>
                <a:ea typeface="MS PGothic" pitchFamily="34" charset="-128"/>
                <a:cs typeface="Arial" pitchFamily="34" charset="0"/>
              </a:rPr>
              <a:t>Palmitoleate</a:t>
            </a:r>
          </a:p>
        </p:txBody>
      </p:sp>
      <p:sp>
        <p:nvSpPr>
          <p:cNvPr id="15381" name="Text Box 21"/>
          <p:cNvSpPr txBox="1">
            <a:spLocks noChangeArrowheads="1"/>
          </p:cNvSpPr>
          <p:nvPr/>
        </p:nvSpPr>
        <p:spPr bwMode="auto">
          <a:xfrm>
            <a:off x="1371600" y="1219200"/>
            <a:ext cx="1301750" cy="519113"/>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a:solidFill>
                  <a:prstClr val="black"/>
                </a:solidFill>
                <a:latin typeface="Times New Roman" pitchFamily="18" charset="0"/>
                <a:ea typeface="MS PGothic" pitchFamily="34" charset="-128"/>
                <a:cs typeface="Arial" pitchFamily="34" charset="0"/>
              </a:rPr>
              <a:t>16:1(</a:t>
            </a:r>
            <a:r>
              <a:rPr lang="en-US" altLang="en-US" sz="2800">
                <a:solidFill>
                  <a:prstClr val="black"/>
                </a:solidFill>
                <a:latin typeface="Times New Roman" pitchFamily="18" charset="0"/>
                <a:ea typeface="MS PGothic" pitchFamily="34" charset="-128"/>
                <a:cs typeface="Arial" pitchFamily="34" charset="0"/>
                <a:sym typeface="Symbol" pitchFamily="18" charset="2"/>
              </a:rPr>
              <a:t></a:t>
            </a:r>
            <a:r>
              <a:rPr lang="en-US" altLang="en-US" sz="2800" baseline="30000">
                <a:solidFill>
                  <a:prstClr val="black"/>
                </a:solidFill>
                <a:latin typeface="Times New Roman" pitchFamily="18" charset="0"/>
                <a:ea typeface="MS PGothic" pitchFamily="34" charset="-128"/>
                <a:cs typeface="Arial" pitchFamily="34" charset="0"/>
                <a:sym typeface="Symbol" pitchFamily="18" charset="2"/>
              </a:rPr>
              <a:t>9</a:t>
            </a:r>
            <a:r>
              <a:rPr lang="en-US" altLang="en-US" sz="2800">
                <a:solidFill>
                  <a:prstClr val="black"/>
                </a:solidFill>
                <a:latin typeface="Times New Roman" pitchFamily="18" charset="0"/>
                <a:ea typeface="MS PGothic" pitchFamily="34" charset="-128"/>
                <a:cs typeface="Arial" pitchFamily="34" charset="0"/>
                <a:sym typeface="Symbol" pitchFamily="18" charset="2"/>
              </a:rPr>
              <a:t>)</a:t>
            </a:r>
            <a:endParaRPr lang="en-US" altLang="en-US" sz="2800" baseline="30000">
              <a:solidFill>
                <a:prstClr val="black"/>
              </a:solidFill>
              <a:latin typeface="Times New Roman" pitchFamily="18" charset="0"/>
              <a:ea typeface="MS PGothic" pitchFamily="34" charset="-128"/>
              <a:cs typeface="Arial" pitchFamily="34" charset="0"/>
              <a:sym typeface="Symbol" pitchFamily="18" charset="2"/>
            </a:endParaRPr>
          </a:p>
        </p:txBody>
      </p:sp>
      <p:sp>
        <p:nvSpPr>
          <p:cNvPr id="15382" name="Text Box 22"/>
          <p:cNvSpPr txBox="1">
            <a:spLocks noChangeArrowheads="1"/>
          </p:cNvSpPr>
          <p:nvPr/>
        </p:nvSpPr>
        <p:spPr bwMode="auto">
          <a:xfrm>
            <a:off x="4495800" y="1676400"/>
            <a:ext cx="1822450" cy="519113"/>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800" i="1">
                <a:solidFill>
                  <a:srgbClr val="FF0000"/>
                </a:solidFill>
                <a:latin typeface="Times New Roman" pitchFamily="18" charset="0"/>
                <a:ea typeface="MS PGothic" pitchFamily="34" charset="-128"/>
                <a:cs typeface="Arial" pitchFamily="34" charset="0"/>
              </a:rPr>
              <a:t>Desaturase</a:t>
            </a:r>
          </a:p>
        </p:txBody>
      </p:sp>
      <p:sp>
        <p:nvSpPr>
          <p:cNvPr id="15383" name="Line 23"/>
          <p:cNvSpPr>
            <a:spLocks noChangeShapeType="1"/>
          </p:cNvSpPr>
          <p:nvPr/>
        </p:nvSpPr>
        <p:spPr bwMode="auto">
          <a:xfrm>
            <a:off x="4038600" y="762000"/>
            <a:ext cx="0" cy="381000"/>
          </a:xfrm>
          <a:prstGeom prst="line">
            <a:avLst/>
          </a:prstGeom>
          <a:noFill/>
          <a:ln w="9525">
            <a:solidFill>
              <a:schemeClr val="tx1"/>
            </a:solidFill>
            <a:round/>
            <a:headEnd/>
            <a:tailEnd type="triangle" w="med" len="me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15384" name="Line 24"/>
          <p:cNvSpPr>
            <a:spLocks noChangeShapeType="1"/>
          </p:cNvSpPr>
          <p:nvPr/>
        </p:nvSpPr>
        <p:spPr bwMode="auto">
          <a:xfrm>
            <a:off x="4038600" y="1905000"/>
            <a:ext cx="0" cy="228600"/>
          </a:xfrm>
          <a:prstGeom prst="line">
            <a:avLst/>
          </a:prstGeom>
          <a:noFill/>
          <a:ln w="9525">
            <a:solidFill>
              <a:schemeClr val="tx1"/>
            </a:solidFill>
            <a:round/>
            <a:headEnd/>
            <a:tailEnd type="triangle" w="med" len="me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15385" name="Line 25"/>
          <p:cNvSpPr>
            <a:spLocks noChangeShapeType="1"/>
          </p:cNvSpPr>
          <p:nvPr/>
        </p:nvSpPr>
        <p:spPr bwMode="auto">
          <a:xfrm>
            <a:off x="4038600" y="2819400"/>
            <a:ext cx="0" cy="381000"/>
          </a:xfrm>
          <a:prstGeom prst="line">
            <a:avLst/>
          </a:prstGeom>
          <a:noFill/>
          <a:ln w="9525">
            <a:solidFill>
              <a:schemeClr val="tx1"/>
            </a:solidFill>
            <a:round/>
            <a:headEnd/>
            <a:tailEnd type="triangle" w="med" len="me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334874" name="Text Box 26"/>
          <p:cNvSpPr txBox="1">
            <a:spLocks noChangeArrowheads="1"/>
          </p:cNvSpPr>
          <p:nvPr/>
        </p:nvSpPr>
        <p:spPr bwMode="auto">
          <a:xfrm>
            <a:off x="5013325" y="2784475"/>
            <a:ext cx="184150" cy="457200"/>
          </a:xfrm>
          <a:prstGeom prst="rect">
            <a:avLst/>
          </a:prstGeom>
          <a:noFill/>
          <a:ln w="9525">
            <a:noFill/>
            <a:miter lim="800000"/>
            <a:headEnd/>
            <a:tailEnd/>
          </a:ln>
        </p:spPr>
        <p:txBody>
          <a:bodyPr wrap="none">
            <a:spAutoFit/>
          </a:bodyPr>
          <a:lstStyle/>
          <a:p>
            <a:pPr fontAlgn="base">
              <a:spcBef>
                <a:spcPct val="0"/>
              </a:spcBef>
              <a:spcAft>
                <a:spcPct val="0"/>
              </a:spcAft>
            </a:pPr>
            <a:endParaRPr lang="en-US" altLang="en-US" sz="2400">
              <a:solidFill>
                <a:prstClr val="black"/>
              </a:solidFill>
              <a:latin typeface="Times New Roman" pitchFamily="18" charset="0"/>
              <a:ea typeface="MS PGothic" pitchFamily="34" charset="-128"/>
              <a:cs typeface="Arial" pitchFamily="34" charset="0"/>
            </a:endParaRPr>
          </a:p>
        </p:txBody>
      </p:sp>
      <p:sp>
        <p:nvSpPr>
          <p:cNvPr id="15387" name="Text Box 27"/>
          <p:cNvSpPr txBox="1">
            <a:spLocks noChangeArrowheads="1"/>
          </p:cNvSpPr>
          <p:nvPr/>
        </p:nvSpPr>
        <p:spPr bwMode="auto">
          <a:xfrm>
            <a:off x="4495800" y="2743200"/>
            <a:ext cx="1822450" cy="519113"/>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800" i="1">
                <a:solidFill>
                  <a:srgbClr val="FF0000"/>
                </a:solidFill>
                <a:latin typeface="Times New Roman" pitchFamily="18" charset="0"/>
                <a:ea typeface="MS PGothic" pitchFamily="34" charset="-128"/>
                <a:cs typeface="Arial" pitchFamily="34" charset="0"/>
              </a:rPr>
              <a:t>Desaturase</a:t>
            </a:r>
          </a:p>
        </p:txBody>
      </p:sp>
      <p:sp>
        <p:nvSpPr>
          <p:cNvPr id="15388" name="Text Box 28"/>
          <p:cNvSpPr txBox="1">
            <a:spLocks noChangeArrowheads="1"/>
          </p:cNvSpPr>
          <p:nvPr/>
        </p:nvSpPr>
        <p:spPr bwMode="auto">
          <a:xfrm>
            <a:off x="1295400" y="381000"/>
            <a:ext cx="1822450" cy="519113"/>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800" i="1">
                <a:solidFill>
                  <a:srgbClr val="FF0000"/>
                </a:solidFill>
                <a:latin typeface="Times New Roman" pitchFamily="18" charset="0"/>
                <a:ea typeface="MS PGothic" pitchFamily="34" charset="-128"/>
                <a:cs typeface="Arial" pitchFamily="34" charset="0"/>
              </a:rPr>
              <a:t>Desaturase</a:t>
            </a:r>
          </a:p>
        </p:txBody>
      </p:sp>
      <p:sp>
        <p:nvSpPr>
          <p:cNvPr id="15389" name="Line 29"/>
          <p:cNvSpPr>
            <a:spLocks noChangeShapeType="1"/>
          </p:cNvSpPr>
          <p:nvPr/>
        </p:nvSpPr>
        <p:spPr bwMode="auto">
          <a:xfrm>
            <a:off x="5181600" y="3733800"/>
            <a:ext cx="1066800" cy="381000"/>
          </a:xfrm>
          <a:prstGeom prst="line">
            <a:avLst/>
          </a:prstGeom>
          <a:noFill/>
          <a:ln w="9525">
            <a:solidFill>
              <a:schemeClr val="tx1"/>
            </a:solidFill>
            <a:round/>
            <a:headEnd/>
            <a:tailEnd type="triangle" w="med" len="me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15390" name="Line 30"/>
          <p:cNvSpPr>
            <a:spLocks noChangeShapeType="1"/>
          </p:cNvSpPr>
          <p:nvPr/>
        </p:nvSpPr>
        <p:spPr bwMode="auto">
          <a:xfrm flipH="1">
            <a:off x="2438400" y="3733800"/>
            <a:ext cx="1066800" cy="457200"/>
          </a:xfrm>
          <a:prstGeom prst="line">
            <a:avLst/>
          </a:prstGeom>
          <a:noFill/>
          <a:ln w="9525">
            <a:solidFill>
              <a:schemeClr val="tx1"/>
            </a:solidFill>
            <a:round/>
            <a:headEnd/>
            <a:tailEnd type="triangle" w="med" len="me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15391" name="Text Box 31"/>
          <p:cNvSpPr txBox="1">
            <a:spLocks noChangeArrowheads="1"/>
          </p:cNvSpPr>
          <p:nvPr/>
        </p:nvSpPr>
        <p:spPr bwMode="auto">
          <a:xfrm>
            <a:off x="1143000" y="3352800"/>
            <a:ext cx="1822450" cy="519113"/>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800" i="1">
                <a:solidFill>
                  <a:srgbClr val="FF0000"/>
                </a:solidFill>
                <a:latin typeface="Times New Roman" pitchFamily="18" charset="0"/>
                <a:ea typeface="MS PGothic" pitchFamily="34" charset="-128"/>
                <a:cs typeface="Arial" pitchFamily="34" charset="0"/>
              </a:rPr>
              <a:t>Desaturase</a:t>
            </a:r>
          </a:p>
        </p:txBody>
      </p:sp>
      <p:sp>
        <p:nvSpPr>
          <p:cNvPr id="15392" name="Line 32"/>
          <p:cNvSpPr>
            <a:spLocks noChangeShapeType="1"/>
          </p:cNvSpPr>
          <p:nvPr/>
        </p:nvSpPr>
        <p:spPr bwMode="auto">
          <a:xfrm>
            <a:off x="7086600" y="4648200"/>
            <a:ext cx="0" cy="304800"/>
          </a:xfrm>
          <a:prstGeom prst="line">
            <a:avLst/>
          </a:prstGeom>
          <a:noFill/>
          <a:ln w="9525">
            <a:solidFill>
              <a:schemeClr val="tx1"/>
            </a:solidFill>
            <a:round/>
            <a:headEnd/>
            <a:tailEnd type="triangle" w="med" len="me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15393" name="Line 33"/>
          <p:cNvSpPr>
            <a:spLocks noChangeShapeType="1"/>
          </p:cNvSpPr>
          <p:nvPr/>
        </p:nvSpPr>
        <p:spPr bwMode="auto">
          <a:xfrm>
            <a:off x="7543800" y="5562600"/>
            <a:ext cx="0" cy="381000"/>
          </a:xfrm>
          <a:prstGeom prst="line">
            <a:avLst/>
          </a:prstGeom>
          <a:noFill/>
          <a:ln w="9525">
            <a:solidFill>
              <a:schemeClr val="tx1"/>
            </a:solidFill>
            <a:round/>
            <a:headEnd/>
            <a:tailEnd type="triangle" w="med" len="me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15394" name="Text Box 34"/>
          <p:cNvSpPr txBox="1">
            <a:spLocks noChangeArrowheads="1"/>
          </p:cNvSpPr>
          <p:nvPr/>
        </p:nvSpPr>
        <p:spPr bwMode="auto">
          <a:xfrm>
            <a:off x="4191000" y="3962400"/>
            <a:ext cx="1822450" cy="519113"/>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800" i="1">
                <a:solidFill>
                  <a:srgbClr val="FF0000"/>
                </a:solidFill>
                <a:latin typeface="Times New Roman" pitchFamily="18" charset="0"/>
                <a:ea typeface="MS PGothic" pitchFamily="34" charset="-128"/>
                <a:cs typeface="Arial" pitchFamily="34" charset="0"/>
              </a:rPr>
              <a:t>Desaturase</a:t>
            </a:r>
          </a:p>
        </p:txBody>
      </p:sp>
      <p:sp>
        <p:nvSpPr>
          <p:cNvPr id="15395" name="Text Box 35"/>
          <p:cNvSpPr txBox="1">
            <a:spLocks noChangeArrowheads="1"/>
          </p:cNvSpPr>
          <p:nvPr/>
        </p:nvSpPr>
        <p:spPr bwMode="auto">
          <a:xfrm>
            <a:off x="4876800" y="5410200"/>
            <a:ext cx="1822450" cy="519113"/>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800" i="1">
                <a:solidFill>
                  <a:srgbClr val="FF0000"/>
                </a:solidFill>
                <a:latin typeface="Times New Roman" pitchFamily="18" charset="0"/>
                <a:ea typeface="MS PGothic" pitchFamily="34" charset="-128"/>
                <a:cs typeface="Arial" pitchFamily="34" charset="0"/>
              </a:rPr>
              <a:t>Desaturase</a:t>
            </a:r>
          </a:p>
        </p:txBody>
      </p:sp>
      <p:sp>
        <p:nvSpPr>
          <p:cNvPr id="15396" name="Text Box 36"/>
          <p:cNvSpPr txBox="1">
            <a:spLocks noChangeArrowheads="1"/>
          </p:cNvSpPr>
          <p:nvPr/>
        </p:nvSpPr>
        <p:spPr bwMode="auto">
          <a:xfrm>
            <a:off x="5029200" y="4495800"/>
            <a:ext cx="1546225" cy="519113"/>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800" i="1">
                <a:solidFill>
                  <a:srgbClr val="FF0000"/>
                </a:solidFill>
                <a:latin typeface="Times New Roman" pitchFamily="18" charset="0"/>
                <a:ea typeface="MS PGothic" pitchFamily="34" charset="-128"/>
                <a:cs typeface="Arial" pitchFamily="34" charset="0"/>
              </a:rPr>
              <a:t>Elongase</a:t>
            </a:r>
          </a:p>
        </p:txBody>
      </p:sp>
      <p:sp>
        <p:nvSpPr>
          <p:cNvPr id="15397" name="Text Box 37"/>
          <p:cNvSpPr txBox="1">
            <a:spLocks noChangeArrowheads="1"/>
          </p:cNvSpPr>
          <p:nvPr/>
        </p:nvSpPr>
        <p:spPr bwMode="auto">
          <a:xfrm>
            <a:off x="6400800" y="5181600"/>
            <a:ext cx="1905000" cy="519113"/>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a:solidFill>
                  <a:prstClr val="black"/>
                </a:solidFill>
                <a:latin typeface="Times New Roman" pitchFamily="18" charset="0"/>
                <a:ea typeface="MS PGothic" pitchFamily="34" charset="-128"/>
                <a:cs typeface="Arial" pitchFamily="34" charset="0"/>
              </a:rPr>
              <a:t>20:3(</a:t>
            </a:r>
            <a:r>
              <a:rPr lang="en-US" altLang="en-US" sz="2800">
                <a:solidFill>
                  <a:prstClr val="black"/>
                </a:solidFill>
                <a:latin typeface="Times New Roman" pitchFamily="18" charset="0"/>
                <a:ea typeface="MS PGothic" pitchFamily="34" charset="-128"/>
                <a:cs typeface="Arial" pitchFamily="34" charset="0"/>
                <a:sym typeface="Symbol" pitchFamily="18" charset="2"/>
              </a:rPr>
              <a:t></a:t>
            </a:r>
            <a:r>
              <a:rPr lang="en-US" altLang="en-US" sz="2800" baseline="30000">
                <a:solidFill>
                  <a:prstClr val="black"/>
                </a:solidFill>
                <a:latin typeface="Times New Roman" pitchFamily="18" charset="0"/>
                <a:ea typeface="MS PGothic" pitchFamily="34" charset="-128"/>
                <a:cs typeface="Arial" pitchFamily="34" charset="0"/>
                <a:sym typeface="Symbol" pitchFamily="18" charset="2"/>
              </a:rPr>
              <a:t>8,11,14</a:t>
            </a:r>
            <a:r>
              <a:rPr lang="en-US" altLang="en-US" sz="2800">
                <a:solidFill>
                  <a:prstClr val="black"/>
                </a:solidFill>
                <a:latin typeface="Times New Roman" pitchFamily="18" charset="0"/>
                <a:ea typeface="MS PGothic" pitchFamily="34" charset="-128"/>
                <a:cs typeface="Arial" pitchFamily="34" charset="0"/>
                <a:sym typeface="Symbol" pitchFamily="18" charset="2"/>
              </a:rPr>
              <a:t>)</a:t>
            </a:r>
          </a:p>
        </p:txBody>
      </p:sp>
      <p:sp>
        <p:nvSpPr>
          <p:cNvPr id="15398" name="Text Box 38"/>
          <p:cNvSpPr txBox="1">
            <a:spLocks noChangeArrowheads="1"/>
          </p:cNvSpPr>
          <p:nvPr/>
        </p:nvSpPr>
        <p:spPr bwMode="auto">
          <a:xfrm>
            <a:off x="6400800" y="6096000"/>
            <a:ext cx="2085975" cy="519113"/>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a:solidFill>
                  <a:prstClr val="black"/>
                </a:solidFill>
                <a:latin typeface="Times New Roman" pitchFamily="18" charset="0"/>
                <a:ea typeface="MS PGothic" pitchFamily="34" charset="-128"/>
                <a:cs typeface="Arial" pitchFamily="34" charset="0"/>
              </a:rPr>
              <a:t>20:4(</a:t>
            </a:r>
            <a:r>
              <a:rPr lang="en-US" altLang="en-US" sz="2800">
                <a:solidFill>
                  <a:prstClr val="black"/>
                </a:solidFill>
                <a:latin typeface="Times New Roman" pitchFamily="18" charset="0"/>
                <a:ea typeface="MS PGothic" pitchFamily="34" charset="-128"/>
                <a:cs typeface="Arial" pitchFamily="34" charset="0"/>
                <a:sym typeface="Symbol" pitchFamily="18" charset="2"/>
              </a:rPr>
              <a:t></a:t>
            </a:r>
            <a:r>
              <a:rPr lang="en-US" altLang="en-US" sz="2800" baseline="30000">
                <a:solidFill>
                  <a:prstClr val="black"/>
                </a:solidFill>
                <a:latin typeface="Times New Roman" pitchFamily="18" charset="0"/>
                <a:ea typeface="MS PGothic" pitchFamily="34" charset="-128"/>
                <a:cs typeface="Arial" pitchFamily="34" charset="0"/>
                <a:sym typeface="Symbol" pitchFamily="18" charset="2"/>
              </a:rPr>
              <a:t>5,8,11,14</a:t>
            </a:r>
            <a:r>
              <a:rPr lang="en-US" altLang="en-US" sz="2800">
                <a:solidFill>
                  <a:prstClr val="black"/>
                </a:solidFill>
                <a:latin typeface="Times New Roman" pitchFamily="18" charset="0"/>
                <a:ea typeface="MS PGothic" pitchFamily="34" charset="-128"/>
                <a:cs typeface="Arial" pitchFamily="34" charset="0"/>
                <a:sym typeface="Symbol" pitchFamily="18" charset="2"/>
              </a:rPr>
              <a:t>)</a:t>
            </a:r>
          </a:p>
        </p:txBody>
      </p:sp>
      <p:sp>
        <p:nvSpPr>
          <p:cNvPr id="15399" name="Text Box 39"/>
          <p:cNvSpPr txBox="1">
            <a:spLocks noChangeArrowheads="1"/>
          </p:cNvSpPr>
          <p:nvPr/>
        </p:nvSpPr>
        <p:spPr bwMode="auto">
          <a:xfrm>
            <a:off x="1736725" y="5451475"/>
            <a:ext cx="1749425" cy="457200"/>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a:solidFill>
                  <a:prstClr val="black"/>
                </a:solidFill>
                <a:latin typeface="Times New Roman" pitchFamily="18" charset="0"/>
                <a:ea typeface="MS PGothic" pitchFamily="34" charset="-128"/>
                <a:cs typeface="Arial" pitchFamily="34" charset="0"/>
              </a:rPr>
              <a:t>Other lipids</a:t>
            </a:r>
          </a:p>
        </p:txBody>
      </p:sp>
      <p:sp>
        <p:nvSpPr>
          <p:cNvPr id="15400" name="Text Box 40"/>
          <p:cNvSpPr txBox="1">
            <a:spLocks noChangeArrowheads="1"/>
          </p:cNvSpPr>
          <p:nvPr/>
        </p:nvSpPr>
        <p:spPr bwMode="auto">
          <a:xfrm>
            <a:off x="6629400" y="1600200"/>
            <a:ext cx="1784350" cy="1187450"/>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a:solidFill>
                  <a:srgbClr val="54A021"/>
                </a:solidFill>
                <a:latin typeface="Times New Roman" pitchFamily="18" charset="0"/>
                <a:ea typeface="MS PGothic" pitchFamily="34" charset="-128"/>
                <a:cs typeface="Arial" pitchFamily="34" charset="0"/>
              </a:rPr>
              <a:t>Permitted</a:t>
            </a:r>
          </a:p>
          <a:p>
            <a:pPr fontAlgn="base">
              <a:spcBef>
                <a:spcPct val="0"/>
              </a:spcBef>
              <a:spcAft>
                <a:spcPct val="0"/>
              </a:spcAft>
            </a:pPr>
            <a:r>
              <a:rPr lang="en-US" altLang="en-US" sz="2400">
                <a:solidFill>
                  <a:srgbClr val="54A021"/>
                </a:solidFill>
                <a:latin typeface="Times New Roman" pitchFamily="18" charset="0"/>
                <a:ea typeface="MS PGothic" pitchFamily="34" charset="-128"/>
                <a:cs typeface="Arial" pitchFamily="34" charset="0"/>
              </a:rPr>
              <a:t>transitions</a:t>
            </a:r>
          </a:p>
          <a:p>
            <a:pPr fontAlgn="base">
              <a:spcBef>
                <a:spcPct val="0"/>
              </a:spcBef>
              <a:spcAft>
                <a:spcPct val="0"/>
              </a:spcAft>
            </a:pPr>
            <a:r>
              <a:rPr lang="en-US" altLang="en-US" sz="2400">
                <a:solidFill>
                  <a:srgbClr val="54A021"/>
                </a:solidFill>
                <a:latin typeface="Times New Roman" pitchFamily="18" charset="0"/>
                <a:ea typeface="MS PGothic" pitchFamily="34" charset="-128"/>
                <a:cs typeface="Arial" pitchFamily="34" charset="0"/>
              </a:rPr>
              <a:t>in mammals</a:t>
            </a:r>
          </a:p>
        </p:txBody>
      </p:sp>
      <p:sp>
        <p:nvSpPr>
          <p:cNvPr id="15401" name="Line 41"/>
          <p:cNvSpPr>
            <a:spLocks noChangeShapeType="1"/>
          </p:cNvSpPr>
          <p:nvPr/>
        </p:nvSpPr>
        <p:spPr bwMode="auto">
          <a:xfrm>
            <a:off x="7467600" y="3276600"/>
            <a:ext cx="0" cy="457200"/>
          </a:xfrm>
          <a:prstGeom prst="line">
            <a:avLst/>
          </a:prstGeom>
          <a:noFill/>
          <a:ln w="9525">
            <a:solidFill>
              <a:schemeClr val="tx1"/>
            </a:solidFill>
            <a:round/>
            <a:headEnd/>
            <a:tailEnd type="triangle" w="med" len="me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15402" name="Line 42"/>
          <p:cNvSpPr>
            <a:spLocks noChangeShapeType="1"/>
          </p:cNvSpPr>
          <p:nvPr/>
        </p:nvSpPr>
        <p:spPr bwMode="auto">
          <a:xfrm flipH="1" flipV="1">
            <a:off x="5181600" y="2286000"/>
            <a:ext cx="1143000" cy="152400"/>
          </a:xfrm>
          <a:prstGeom prst="line">
            <a:avLst/>
          </a:prstGeom>
          <a:noFill/>
          <a:ln w="9525">
            <a:solidFill>
              <a:schemeClr val="tx1"/>
            </a:solidFill>
            <a:round/>
            <a:headEnd/>
            <a:tailEnd type="triangle" w="med" len="me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15403" name="Text Box 43"/>
          <p:cNvSpPr txBox="1">
            <a:spLocks noChangeArrowheads="1"/>
          </p:cNvSpPr>
          <p:nvPr/>
        </p:nvSpPr>
        <p:spPr bwMode="auto">
          <a:xfrm>
            <a:off x="822325" y="2479675"/>
            <a:ext cx="1411288" cy="822325"/>
          </a:xfrm>
          <a:prstGeom prst="rect">
            <a:avLst/>
          </a:prstGeom>
          <a:solidFill>
            <a:srgbClr val="FFFF00"/>
          </a:solidFill>
          <a:ln w="9525">
            <a:noFill/>
            <a:miter lim="800000"/>
            <a:headEnd/>
            <a:tailEnd/>
          </a:ln>
        </p:spPr>
        <p:txBody>
          <a:bodyPr wrap="none">
            <a:spAutoFit/>
          </a:bodyPr>
          <a:lstStyle/>
          <a:p>
            <a:pPr fontAlgn="base">
              <a:spcBef>
                <a:spcPct val="0"/>
              </a:spcBef>
              <a:spcAft>
                <a:spcPct val="0"/>
              </a:spcAft>
            </a:pPr>
            <a:r>
              <a:rPr lang="en-US" altLang="en-US" sz="2400">
                <a:solidFill>
                  <a:srgbClr val="006600"/>
                </a:solidFill>
                <a:latin typeface="Times New Roman" pitchFamily="18" charset="0"/>
                <a:ea typeface="MS PGothic" pitchFamily="34" charset="-128"/>
                <a:cs typeface="Arial" pitchFamily="34" charset="0"/>
              </a:rPr>
              <a:t>Essential</a:t>
            </a:r>
          </a:p>
          <a:p>
            <a:pPr fontAlgn="base">
              <a:spcBef>
                <a:spcPct val="0"/>
              </a:spcBef>
              <a:spcAft>
                <a:spcPct val="0"/>
              </a:spcAft>
            </a:pPr>
            <a:r>
              <a:rPr lang="en-US" altLang="en-US" sz="2400">
                <a:solidFill>
                  <a:srgbClr val="006600"/>
                </a:solidFill>
                <a:latin typeface="Times New Roman" pitchFamily="18" charset="0"/>
                <a:ea typeface="MS PGothic" pitchFamily="34" charset="-128"/>
                <a:cs typeface="Arial" pitchFamily="34" charset="0"/>
              </a:rPr>
              <a:t>fatty acid</a:t>
            </a:r>
          </a:p>
        </p:txBody>
      </p:sp>
      <p:sp>
        <p:nvSpPr>
          <p:cNvPr id="15404" name="Line 44"/>
          <p:cNvSpPr>
            <a:spLocks noChangeShapeType="1"/>
          </p:cNvSpPr>
          <p:nvPr/>
        </p:nvSpPr>
        <p:spPr bwMode="auto">
          <a:xfrm>
            <a:off x="2362200" y="2895600"/>
            <a:ext cx="1066800" cy="457200"/>
          </a:xfrm>
          <a:prstGeom prst="line">
            <a:avLst/>
          </a:prstGeom>
          <a:noFill/>
          <a:ln w="9525">
            <a:solidFill>
              <a:schemeClr val="tx1"/>
            </a:solidFill>
            <a:round/>
            <a:headEnd/>
            <a:tailEnd type="triangle" w="med" len="me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334893" name="Line 45"/>
          <p:cNvSpPr>
            <a:spLocks noChangeShapeType="1"/>
          </p:cNvSpPr>
          <p:nvPr/>
        </p:nvSpPr>
        <p:spPr bwMode="auto">
          <a:xfrm>
            <a:off x="609600" y="2819400"/>
            <a:ext cx="8153400" cy="0"/>
          </a:xfrm>
          <a:prstGeom prst="line">
            <a:avLst/>
          </a:prstGeom>
          <a:noFill/>
          <a:ln w="38100">
            <a:solidFill>
              <a:schemeClr val="accent2"/>
            </a:solidFill>
            <a:prstDash val="sysDot"/>
            <a:round/>
            <a:headEnd/>
            <a:tailEn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8" fill="hold" grpId="0" nodeType="clickEffect">
                                  <p:stCondLst>
                                    <p:cond delay="0"/>
                                  </p:stCondLst>
                                  <p:childTnLst>
                                    <p:set>
                                      <p:cBhvr>
                                        <p:cTn id="6" dur="1" fill="hold">
                                          <p:stCondLst>
                                            <p:cond delay="0"/>
                                          </p:stCondLst>
                                        </p:cTn>
                                        <p:tgtEl>
                                          <p:spTgt spid="15363"/>
                                        </p:tgtEl>
                                        <p:attrNameLst>
                                          <p:attrName>style.visibility</p:attrName>
                                        </p:attrNameLst>
                                      </p:cBhvr>
                                      <p:to>
                                        <p:strVal val="visible"/>
                                      </p:to>
                                    </p:set>
                                    <p:anim calcmode="lin" valueType="num">
                                      <p:cBhvr additive="base">
                                        <p:cTn id="7" dur="500" fill="hold"/>
                                        <p:tgtEl>
                                          <p:spTgt spid="15363"/>
                                        </p:tgtEl>
                                        <p:attrNameLst>
                                          <p:attrName>ppt_x</p:attrName>
                                        </p:attrNameLst>
                                      </p:cBhvr>
                                      <p:tavLst>
                                        <p:tav tm="0">
                                          <p:val>
                                            <p:strVal val="0-#ppt_w/2"/>
                                          </p:val>
                                        </p:tav>
                                        <p:tav tm="100000">
                                          <p:val>
                                            <p:strVal val="#ppt_x"/>
                                          </p:val>
                                        </p:tav>
                                      </p:tavLst>
                                    </p:anim>
                                    <p:anim calcmode="lin" valueType="num">
                                      <p:cBhvr additive="base">
                                        <p:cTn id="8" dur="500" fill="hold"/>
                                        <p:tgtEl>
                                          <p:spTgt spid="15363"/>
                                        </p:tgtEl>
                                        <p:attrNameLst>
                                          <p:attrName>ppt_y</p:attrName>
                                        </p:attrNameLst>
                                      </p:cBhvr>
                                      <p:tavLst>
                                        <p:tav tm="0">
                                          <p:val>
                                            <p:strVal val="#ppt_y"/>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4" presetClass="entr" presetSubtype="32" fill="hold" grpId="0" nodeType="clickEffect">
                                  <p:stCondLst>
                                    <p:cond delay="0"/>
                                  </p:stCondLst>
                                  <p:childTnLst>
                                    <p:set>
                                      <p:cBhvr>
                                        <p:cTn id="12" dur="1" fill="hold">
                                          <p:stCondLst>
                                            <p:cond delay="0"/>
                                          </p:stCondLst>
                                        </p:cTn>
                                        <p:tgtEl>
                                          <p:spTgt spid="15374"/>
                                        </p:tgtEl>
                                        <p:attrNameLst>
                                          <p:attrName>style.visibility</p:attrName>
                                        </p:attrNameLst>
                                      </p:cBhvr>
                                      <p:to>
                                        <p:strVal val="visible"/>
                                      </p:to>
                                    </p:set>
                                    <p:animEffect transition="in" filter="box(out)">
                                      <p:cBhvr>
                                        <p:cTn id="13" dur="500"/>
                                        <p:tgtEl>
                                          <p:spTgt spid="15374"/>
                                        </p:tgtEl>
                                      </p:cBhvr>
                                    </p:animEffect>
                                  </p:childTnLst>
                                </p:cTn>
                              </p:par>
                            </p:childTnLst>
                          </p:cTn>
                        </p:par>
                      </p:childTnLst>
                    </p:cTn>
                  </p:par>
                  <p:par>
                    <p:cTn id="14" fill="hold" nodeType="clickPar">
                      <p:stCondLst>
                        <p:cond delay="indefinite"/>
                      </p:stCondLst>
                      <p:childTnLst>
                        <p:par>
                          <p:cTn id="15" fill="hold" nodeType="withGroup">
                            <p:stCondLst>
                              <p:cond delay="0"/>
                            </p:stCondLst>
                            <p:childTnLst>
                              <p:par>
                                <p:cTn id="16" presetID="22" presetClass="entr" presetSubtype="1" fill="hold" grpId="0" nodeType="clickEffect">
                                  <p:stCondLst>
                                    <p:cond delay="0"/>
                                  </p:stCondLst>
                                  <p:childTnLst>
                                    <p:set>
                                      <p:cBhvr>
                                        <p:cTn id="17" dur="1" fill="hold">
                                          <p:stCondLst>
                                            <p:cond delay="0"/>
                                          </p:stCondLst>
                                        </p:cTn>
                                        <p:tgtEl>
                                          <p:spTgt spid="15383"/>
                                        </p:tgtEl>
                                        <p:attrNameLst>
                                          <p:attrName>style.visibility</p:attrName>
                                        </p:attrNameLst>
                                      </p:cBhvr>
                                      <p:to>
                                        <p:strVal val="visible"/>
                                      </p:to>
                                    </p:set>
                                    <p:animEffect transition="in" filter="wipe(up)">
                                      <p:cBhvr>
                                        <p:cTn id="18" dur="500"/>
                                        <p:tgtEl>
                                          <p:spTgt spid="15383"/>
                                        </p:tgtEl>
                                      </p:cBhvr>
                                    </p:animEffect>
                                  </p:childTnLst>
                                </p:cTn>
                              </p:par>
                            </p:childTnLst>
                          </p:cTn>
                        </p:par>
                      </p:childTnLst>
                    </p:cTn>
                  </p:par>
                  <p:par>
                    <p:cTn id="19" fill="hold" nodeType="clickPar">
                      <p:stCondLst>
                        <p:cond delay="indefinite"/>
                      </p:stCondLst>
                      <p:childTnLst>
                        <p:par>
                          <p:cTn id="20" fill="hold" nodeType="withGroup">
                            <p:stCondLst>
                              <p:cond delay="0"/>
                            </p:stCondLst>
                            <p:childTnLst>
                              <p:par>
                                <p:cTn id="21" presetID="4" presetClass="entr" presetSubtype="32" fill="hold" grpId="0" nodeType="clickEffect">
                                  <p:stCondLst>
                                    <p:cond delay="0"/>
                                  </p:stCondLst>
                                  <p:childTnLst>
                                    <p:set>
                                      <p:cBhvr>
                                        <p:cTn id="22" dur="1" fill="hold">
                                          <p:stCondLst>
                                            <p:cond delay="0"/>
                                          </p:stCondLst>
                                        </p:cTn>
                                        <p:tgtEl>
                                          <p:spTgt spid="15364"/>
                                        </p:tgtEl>
                                        <p:attrNameLst>
                                          <p:attrName>style.visibility</p:attrName>
                                        </p:attrNameLst>
                                      </p:cBhvr>
                                      <p:to>
                                        <p:strVal val="visible"/>
                                      </p:to>
                                    </p:set>
                                    <p:animEffect transition="in" filter="box(out)">
                                      <p:cBhvr>
                                        <p:cTn id="23" dur="500"/>
                                        <p:tgtEl>
                                          <p:spTgt spid="15364"/>
                                        </p:tgtEl>
                                      </p:cBhvr>
                                    </p:animEffect>
                                  </p:childTnLst>
                                </p:cTn>
                              </p:par>
                            </p:childTnLst>
                          </p:cTn>
                        </p:par>
                      </p:childTnLst>
                    </p:cTn>
                  </p:par>
                  <p:par>
                    <p:cTn id="24" fill="hold" nodeType="clickPar">
                      <p:stCondLst>
                        <p:cond delay="indefinite"/>
                      </p:stCondLst>
                      <p:childTnLst>
                        <p:par>
                          <p:cTn id="25" fill="hold" nodeType="withGroup">
                            <p:stCondLst>
                              <p:cond delay="0"/>
                            </p:stCondLst>
                            <p:childTnLst>
                              <p:par>
                                <p:cTn id="26" presetID="4" presetClass="entr" presetSubtype="32" fill="hold" grpId="0" nodeType="clickEffect">
                                  <p:stCondLst>
                                    <p:cond delay="0"/>
                                  </p:stCondLst>
                                  <p:childTnLst>
                                    <p:set>
                                      <p:cBhvr>
                                        <p:cTn id="27" dur="1" fill="hold">
                                          <p:stCondLst>
                                            <p:cond delay="0"/>
                                          </p:stCondLst>
                                        </p:cTn>
                                        <p:tgtEl>
                                          <p:spTgt spid="15375"/>
                                        </p:tgtEl>
                                        <p:attrNameLst>
                                          <p:attrName>style.visibility</p:attrName>
                                        </p:attrNameLst>
                                      </p:cBhvr>
                                      <p:to>
                                        <p:strVal val="visible"/>
                                      </p:to>
                                    </p:set>
                                    <p:animEffect transition="in" filter="box(out)">
                                      <p:cBhvr>
                                        <p:cTn id="28" dur="500"/>
                                        <p:tgtEl>
                                          <p:spTgt spid="15375"/>
                                        </p:tgtEl>
                                      </p:cBhvr>
                                    </p:animEffect>
                                  </p:childTnLst>
                                </p:cTn>
                              </p:par>
                            </p:childTnLst>
                          </p:cTn>
                        </p:par>
                      </p:childTnLst>
                    </p:cTn>
                  </p:par>
                  <p:par>
                    <p:cTn id="29" fill="hold" nodeType="clickPar">
                      <p:stCondLst>
                        <p:cond delay="indefinite"/>
                      </p:stCondLst>
                      <p:childTnLst>
                        <p:par>
                          <p:cTn id="30" fill="hold" nodeType="withGroup">
                            <p:stCondLst>
                              <p:cond delay="0"/>
                            </p:stCondLst>
                            <p:childTnLst>
                              <p:par>
                                <p:cTn id="31" presetID="2" presetClass="entr" presetSubtype="2" fill="hold" grpId="0" nodeType="clickEffect">
                                  <p:stCondLst>
                                    <p:cond delay="0"/>
                                  </p:stCondLst>
                                  <p:childTnLst>
                                    <p:set>
                                      <p:cBhvr>
                                        <p:cTn id="32" dur="1" fill="hold">
                                          <p:stCondLst>
                                            <p:cond delay="0"/>
                                          </p:stCondLst>
                                        </p:cTn>
                                        <p:tgtEl>
                                          <p:spTgt spid="15376"/>
                                        </p:tgtEl>
                                        <p:attrNameLst>
                                          <p:attrName>style.visibility</p:attrName>
                                        </p:attrNameLst>
                                      </p:cBhvr>
                                      <p:to>
                                        <p:strVal val="visible"/>
                                      </p:to>
                                    </p:set>
                                    <p:anim calcmode="lin" valueType="num">
                                      <p:cBhvr additive="base">
                                        <p:cTn id="33" dur="500" fill="hold"/>
                                        <p:tgtEl>
                                          <p:spTgt spid="15376"/>
                                        </p:tgtEl>
                                        <p:attrNameLst>
                                          <p:attrName>ppt_x</p:attrName>
                                        </p:attrNameLst>
                                      </p:cBhvr>
                                      <p:tavLst>
                                        <p:tav tm="0">
                                          <p:val>
                                            <p:strVal val="1+#ppt_w/2"/>
                                          </p:val>
                                        </p:tav>
                                        <p:tav tm="100000">
                                          <p:val>
                                            <p:strVal val="#ppt_x"/>
                                          </p:val>
                                        </p:tav>
                                      </p:tavLst>
                                    </p:anim>
                                    <p:anim calcmode="lin" valueType="num">
                                      <p:cBhvr additive="base">
                                        <p:cTn id="34" dur="500" fill="hold"/>
                                        <p:tgtEl>
                                          <p:spTgt spid="15376"/>
                                        </p:tgtEl>
                                        <p:attrNameLst>
                                          <p:attrName>ppt_y</p:attrName>
                                        </p:attrNameLst>
                                      </p:cBhvr>
                                      <p:tavLst>
                                        <p:tav tm="0">
                                          <p:val>
                                            <p:strVal val="#ppt_y"/>
                                          </p:val>
                                        </p:tav>
                                        <p:tav tm="100000">
                                          <p:val>
                                            <p:strVal val="#ppt_y"/>
                                          </p:val>
                                        </p:tav>
                                      </p:tavLst>
                                    </p:anim>
                                  </p:childTnLst>
                                </p:cTn>
                              </p:par>
                            </p:childTnLst>
                          </p:cTn>
                        </p:par>
                      </p:childTnLst>
                    </p:cTn>
                  </p:par>
                  <p:par>
                    <p:cTn id="35" fill="hold" nodeType="clickPar">
                      <p:stCondLst>
                        <p:cond delay="indefinite"/>
                      </p:stCondLst>
                      <p:childTnLst>
                        <p:par>
                          <p:cTn id="36" fill="hold" nodeType="withGroup">
                            <p:stCondLst>
                              <p:cond delay="0"/>
                            </p:stCondLst>
                            <p:childTnLst>
                              <p:par>
                                <p:cTn id="37" presetID="22" presetClass="entr" presetSubtype="1" fill="hold" grpId="0" nodeType="clickEffect">
                                  <p:stCondLst>
                                    <p:cond delay="0"/>
                                  </p:stCondLst>
                                  <p:childTnLst>
                                    <p:set>
                                      <p:cBhvr>
                                        <p:cTn id="38" dur="1" fill="hold">
                                          <p:stCondLst>
                                            <p:cond delay="0"/>
                                          </p:stCondLst>
                                        </p:cTn>
                                        <p:tgtEl>
                                          <p:spTgt spid="15379"/>
                                        </p:tgtEl>
                                        <p:attrNameLst>
                                          <p:attrName>style.visibility</p:attrName>
                                        </p:attrNameLst>
                                      </p:cBhvr>
                                      <p:to>
                                        <p:strVal val="visible"/>
                                      </p:to>
                                    </p:set>
                                    <p:animEffect transition="in" filter="wipe(up)">
                                      <p:cBhvr>
                                        <p:cTn id="39" dur="500"/>
                                        <p:tgtEl>
                                          <p:spTgt spid="15379"/>
                                        </p:tgtEl>
                                      </p:cBhvr>
                                    </p:animEffect>
                                  </p:childTnLst>
                                </p:cTn>
                              </p:par>
                            </p:childTnLst>
                          </p:cTn>
                        </p:par>
                      </p:childTnLst>
                    </p:cTn>
                  </p:par>
                  <p:par>
                    <p:cTn id="40" fill="hold" nodeType="clickPar">
                      <p:stCondLst>
                        <p:cond delay="indefinite"/>
                      </p:stCondLst>
                      <p:childTnLst>
                        <p:par>
                          <p:cTn id="41" fill="hold" nodeType="withGroup">
                            <p:stCondLst>
                              <p:cond delay="0"/>
                            </p:stCondLst>
                            <p:childTnLst>
                              <p:par>
                                <p:cTn id="42" presetID="2" presetClass="entr" presetSubtype="8" fill="hold" grpId="0" nodeType="clickEffect">
                                  <p:stCondLst>
                                    <p:cond delay="0"/>
                                  </p:stCondLst>
                                  <p:childTnLst>
                                    <p:set>
                                      <p:cBhvr>
                                        <p:cTn id="43" dur="1" fill="hold">
                                          <p:stCondLst>
                                            <p:cond delay="0"/>
                                          </p:stCondLst>
                                        </p:cTn>
                                        <p:tgtEl>
                                          <p:spTgt spid="15380"/>
                                        </p:tgtEl>
                                        <p:attrNameLst>
                                          <p:attrName>style.visibility</p:attrName>
                                        </p:attrNameLst>
                                      </p:cBhvr>
                                      <p:to>
                                        <p:strVal val="visible"/>
                                      </p:to>
                                    </p:set>
                                    <p:anim calcmode="lin" valueType="num">
                                      <p:cBhvr additive="base">
                                        <p:cTn id="44" dur="500" fill="hold"/>
                                        <p:tgtEl>
                                          <p:spTgt spid="15380"/>
                                        </p:tgtEl>
                                        <p:attrNameLst>
                                          <p:attrName>ppt_x</p:attrName>
                                        </p:attrNameLst>
                                      </p:cBhvr>
                                      <p:tavLst>
                                        <p:tav tm="0">
                                          <p:val>
                                            <p:strVal val="0-#ppt_w/2"/>
                                          </p:val>
                                        </p:tav>
                                        <p:tav tm="100000">
                                          <p:val>
                                            <p:strVal val="#ppt_x"/>
                                          </p:val>
                                        </p:tav>
                                      </p:tavLst>
                                    </p:anim>
                                    <p:anim calcmode="lin" valueType="num">
                                      <p:cBhvr additive="base">
                                        <p:cTn id="45" dur="500" fill="hold"/>
                                        <p:tgtEl>
                                          <p:spTgt spid="15380"/>
                                        </p:tgtEl>
                                        <p:attrNameLst>
                                          <p:attrName>ppt_y</p:attrName>
                                        </p:attrNameLst>
                                      </p:cBhvr>
                                      <p:tavLst>
                                        <p:tav tm="0">
                                          <p:val>
                                            <p:strVal val="#ppt_y"/>
                                          </p:val>
                                        </p:tav>
                                        <p:tav tm="100000">
                                          <p:val>
                                            <p:strVal val="#ppt_y"/>
                                          </p:val>
                                        </p:tav>
                                      </p:tavLst>
                                    </p:anim>
                                  </p:childTnLst>
                                </p:cTn>
                              </p:par>
                            </p:childTnLst>
                          </p:cTn>
                        </p:par>
                      </p:childTnLst>
                    </p:cTn>
                  </p:par>
                  <p:par>
                    <p:cTn id="46" fill="hold" nodeType="clickPar">
                      <p:stCondLst>
                        <p:cond delay="indefinite"/>
                      </p:stCondLst>
                      <p:childTnLst>
                        <p:par>
                          <p:cTn id="47" fill="hold" nodeType="withGroup">
                            <p:stCondLst>
                              <p:cond delay="0"/>
                            </p:stCondLst>
                            <p:childTnLst>
                              <p:par>
                                <p:cTn id="48" presetID="4" presetClass="entr" presetSubtype="32" fill="hold" grpId="0" nodeType="clickEffect">
                                  <p:stCondLst>
                                    <p:cond delay="0"/>
                                  </p:stCondLst>
                                  <p:childTnLst>
                                    <p:set>
                                      <p:cBhvr>
                                        <p:cTn id="49" dur="1" fill="hold">
                                          <p:stCondLst>
                                            <p:cond delay="0"/>
                                          </p:stCondLst>
                                        </p:cTn>
                                        <p:tgtEl>
                                          <p:spTgt spid="15381"/>
                                        </p:tgtEl>
                                        <p:attrNameLst>
                                          <p:attrName>style.visibility</p:attrName>
                                        </p:attrNameLst>
                                      </p:cBhvr>
                                      <p:to>
                                        <p:strVal val="visible"/>
                                      </p:to>
                                    </p:set>
                                    <p:animEffect transition="in" filter="box(out)">
                                      <p:cBhvr>
                                        <p:cTn id="50" dur="500"/>
                                        <p:tgtEl>
                                          <p:spTgt spid="15381"/>
                                        </p:tgtEl>
                                      </p:cBhvr>
                                    </p:animEffect>
                                  </p:childTnLst>
                                </p:cTn>
                              </p:par>
                            </p:childTnLst>
                          </p:cTn>
                        </p:par>
                      </p:childTnLst>
                    </p:cTn>
                  </p:par>
                  <p:par>
                    <p:cTn id="51" fill="hold" nodeType="clickPar">
                      <p:stCondLst>
                        <p:cond delay="indefinite"/>
                      </p:stCondLst>
                      <p:childTnLst>
                        <p:par>
                          <p:cTn id="52" fill="hold" nodeType="withGroup">
                            <p:stCondLst>
                              <p:cond delay="0"/>
                            </p:stCondLst>
                            <p:childTnLst>
                              <p:par>
                                <p:cTn id="53" presetID="2" presetClass="entr" presetSubtype="8" fill="hold" grpId="0" nodeType="clickEffect">
                                  <p:stCondLst>
                                    <p:cond delay="0"/>
                                  </p:stCondLst>
                                  <p:childTnLst>
                                    <p:set>
                                      <p:cBhvr>
                                        <p:cTn id="54" dur="1" fill="hold">
                                          <p:stCondLst>
                                            <p:cond delay="0"/>
                                          </p:stCondLst>
                                        </p:cTn>
                                        <p:tgtEl>
                                          <p:spTgt spid="15388"/>
                                        </p:tgtEl>
                                        <p:attrNameLst>
                                          <p:attrName>style.visibility</p:attrName>
                                        </p:attrNameLst>
                                      </p:cBhvr>
                                      <p:to>
                                        <p:strVal val="visible"/>
                                      </p:to>
                                    </p:set>
                                    <p:anim calcmode="lin" valueType="num">
                                      <p:cBhvr additive="base">
                                        <p:cTn id="55" dur="500" fill="hold"/>
                                        <p:tgtEl>
                                          <p:spTgt spid="15388"/>
                                        </p:tgtEl>
                                        <p:attrNameLst>
                                          <p:attrName>ppt_x</p:attrName>
                                        </p:attrNameLst>
                                      </p:cBhvr>
                                      <p:tavLst>
                                        <p:tav tm="0">
                                          <p:val>
                                            <p:strVal val="0-#ppt_w/2"/>
                                          </p:val>
                                        </p:tav>
                                        <p:tav tm="100000">
                                          <p:val>
                                            <p:strVal val="#ppt_x"/>
                                          </p:val>
                                        </p:tav>
                                      </p:tavLst>
                                    </p:anim>
                                    <p:anim calcmode="lin" valueType="num">
                                      <p:cBhvr additive="base">
                                        <p:cTn id="56" dur="500" fill="hold"/>
                                        <p:tgtEl>
                                          <p:spTgt spid="15388"/>
                                        </p:tgtEl>
                                        <p:attrNameLst>
                                          <p:attrName>ppt_y</p:attrName>
                                        </p:attrNameLst>
                                      </p:cBhvr>
                                      <p:tavLst>
                                        <p:tav tm="0">
                                          <p:val>
                                            <p:strVal val="#ppt_y"/>
                                          </p:val>
                                        </p:tav>
                                        <p:tav tm="100000">
                                          <p:val>
                                            <p:strVal val="#ppt_y"/>
                                          </p:val>
                                        </p:tav>
                                      </p:tavLst>
                                    </p:anim>
                                  </p:childTnLst>
                                </p:cTn>
                              </p:par>
                            </p:childTnLst>
                          </p:cTn>
                        </p:par>
                      </p:childTnLst>
                    </p:cTn>
                  </p:par>
                  <p:par>
                    <p:cTn id="57" fill="hold" nodeType="clickPar">
                      <p:stCondLst>
                        <p:cond delay="indefinite"/>
                      </p:stCondLst>
                      <p:childTnLst>
                        <p:par>
                          <p:cTn id="58" fill="hold" nodeType="withGroup">
                            <p:stCondLst>
                              <p:cond delay="0"/>
                            </p:stCondLst>
                            <p:childTnLst>
                              <p:par>
                                <p:cTn id="59" presetID="22" presetClass="entr" presetSubtype="1" fill="hold" grpId="0" nodeType="clickEffect">
                                  <p:stCondLst>
                                    <p:cond delay="0"/>
                                  </p:stCondLst>
                                  <p:childTnLst>
                                    <p:set>
                                      <p:cBhvr>
                                        <p:cTn id="60" dur="1" fill="hold">
                                          <p:stCondLst>
                                            <p:cond delay="0"/>
                                          </p:stCondLst>
                                        </p:cTn>
                                        <p:tgtEl>
                                          <p:spTgt spid="15384"/>
                                        </p:tgtEl>
                                        <p:attrNameLst>
                                          <p:attrName>style.visibility</p:attrName>
                                        </p:attrNameLst>
                                      </p:cBhvr>
                                      <p:to>
                                        <p:strVal val="visible"/>
                                      </p:to>
                                    </p:set>
                                    <p:animEffect transition="in" filter="wipe(up)">
                                      <p:cBhvr>
                                        <p:cTn id="61" dur="500"/>
                                        <p:tgtEl>
                                          <p:spTgt spid="15384"/>
                                        </p:tgtEl>
                                      </p:cBhvr>
                                    </p:animEffect>
                                  </p:childTnLst>
                                </p:cTn>
                              </p:par>
                            </p:childTnLst>
                          </p:cTn>
                        </p:par>
                      </p:childTnLst>
                    </p:cTn>
                  </p:par>
                  <p:par>
                    <p:cTn id="62" fill="hold" nodeType="clickPar">
                      <p:stCondLst>
                        <p:cond delay="indefinite"/>
                      </p:stCondLst>
                      <p:childTnLst>
                        <p:par>
                          <p:cTn id="63" fill="hold" nodeType="withGroup">
                            <p:stCondLst>
                              <p:cond delay="0"/>
                            </p:stCondLst>
                            <p:childTnLst>
                              <p:par>
                                <p:cTn id="64" presetID="4" presetClass="entr" presetSubtype="32" fill="hold" grpId="0" nodeType="clickEffect">
                                  <p:stCondLst>
                                    <p:cond delay="0"/>
                                  </p:stCondLst>
                                  <p:childTnLst>
                                    <p:set>
                                      <p:cBhvr>
                                        <p:cTn id="65" dur="1" fill="hold">
                                          <p:stCondLst>
                                            <p:cond delay="0"/>
                                          </p:stCondLst>
                                        </p:cTn>
                                        <p:tgtEl>
                                          <p:spTgt spid="15365"/>
                                        </p:tgtEl>
                                        <p:attrNameLst>
                                          <p:attrName>style.visibility</p:attrName>
                                        </p:attrNameLst>
                                      </p:cBhvr>
                                      <p:to>
                                        <p:strVal val="visible"/>
                                      </p:to>
                                    </p:set>
                                    <p:animEffect transition="in" filter="box(out)">
                                      <p:cBhvr>
                                        <p:cTn id="66" dur="500"/>
                                        <p:tgtEl>
                                          <p:spTgt spid="15365"/>
                                        </p:tgtEl>
                                      </p:cBhvr>
                                    </p:animEffect>
                                  </p:childTnLst>
                                </p:cTn>
                              </p:par>
                            </p:childTnLst>
                          </p:cTn>
                        </p:par>
                      </p:childTnLst>
                    </p:cTn>
                  </p:par>
                  <p:par>
                    <p:cTn id="67" fill="hold" nodeType="clickPar">
                      <p:stCondLst>
                        <p:cond delay="indefinite"/>
                      </p:stCondLst>
                      <p:childTnLst>
                        <p:par>
                          <p:cTn id="68" fill="hold" nodeType="withGroup">
                            <p:stCondLst>
                              <p:cond delay="0"/>
                            </p:stCondLst>
                            <p:childTnLst>
                              <p:par>
                                <p:cTn id="69" presetID="4" presetClass="entr" presetSubtype="32" fill="hold" grpId="0" nodeType="clickEffect">
                                  <p:stCondLst>
                                    <p:cond delay="0"/>
                                  </p:stCondLst>
                                  <p:childTnLst>
                                    <p:set>
                                      <p:cBhvr>
                                        <p:cTn id="70" dur="1" fill="hold">
                                          <p:stCondLst>
                                            <p:cond delay="0"/>
                                          </p:stCondLst>
                                        </p:cTn>
                                        <p:tgtEl>
                                          <p:spTgt spid="15377"/>
                                        </p:tgtEl>
                                        <p:attrNameLst>
                                          <p:attrName>style.visibility</p:attrName>
                                        </p:attrNameLst>
                                      </p:cBhvr>
                                      <p:to>
                                        <p:strVal val="visible"/>
                                      </p:to>
                                    </p:set>
                                    <p:animEffect transition="in" filter="box(out)">
                                      <p:cBhvr>
                                        <p:cTn id="71" dur="500"/>
                                        <p:tgtEl>
                                          <p:spTgt spid="15377"/>
                                        </p:tgtEl>
                                      </p:cBhvr>
                                    </p:animEffect>
                                  </p:childTnLst>
                                </p:cTn>
                              </p:par>
                            </p:childTnLst>
                          </p:cTn>
                        </p:par>
                      </p:childTnLst>
                    </p:cTn>
                  </p:par>
                  <p:par>
                    <p:cTn id="72" fill="hold" nodeType="clickPar">
                      <p:stCondLst>
                        <p:cond delay="indefinite"/>
                      </p:stCondLst>
                      <p:childTnLst>
                        <p:par>
                          <p:cTn id="73" fill="hold" nodeType="withGroup">
                            <p:stCondLst>
                              <p:cond delay="0"/>
                            </p:stCondLst>
                            <p:childTnLst>
                              <p:par>
                                <p:cTn id="74" presetID="2" presetClass="entr" presetSubtype="2" fill="hold" grpId="0" nodeType="clickEffect">
                                  <p:stCondLst>
                                    <p:cond delay="0"/>
                                  </p:stCondLst>
                                  <p:childTnLst>
                                    <p:set>
                                      <p:cBhvr>
                                        <p:cTn id="75" dur="1" fill="hold">
                                          <p:stCondLst>
                                            <p:cond delay="0"/>
                                          </p:stCondLst>
                                        </p:cTn>
                                        <p:tgtEl>
                                          <p:spTgt spid="15382"/>
                                        </p:tgtEl>
                                        <p:attrNameLst>
                                          <p:attrName>style.visibility</p:attrName>
                                        </p:attrNameLst>
                                      </p:cBhvr>
                                      <p:to>
                                        <p:strVal val="visible"/>
                                      </p:to>
                                    </p:set>
                                    <p:anim calcmode="lin" valueType="num">
                                      <p:cBhvr additive="base">
                                        <p:cTn id="76" dur="500" fill="hold"/>
                                        <p:tgtEl>
                                          <p:spTgt spid="15382"/>
                                        </p:tgtEl>
                                        <p:attrNameLst>
                                          <p:attrName>ppt_x</p:attrName>
                                        </p:attrNameLst>
                                      </p:cBhvr>
                                      <p:tavLst>
                                        <p:tav tm="0">
                                          <p:val>
                                            <p:strVal val="1+#ppt_w/2"/>
                                          </p:val>
                                        </p:tav>
                                        <p:tav tm="100000">
                                          <p:val>
                                            <p:strVal val="#ppt_x"/>
                                          </p:val>
                                        </p:tav>
                                      </p:tavLst>
                                    </p:anim>
                                    <p:anim calcmode="lin" valueType="num">
                                      <p:cBhvr additive="base">
                                        <p:cTn id="77" dur="500" fill="hold"/>
                                        <p:tgtEl>
                                          <p:spTgt spid="15382"/>
                                        </p:tgtEl>
                                        <p:attrNameLst>
                                          <p:attrName>ppt_y</p:attrName>
                                        </p:attrNameLst>
                                      </p:cBhvr>
                                      <p:tavLst>
                                        <p:tav tm="0">
                                          <p:val>
                                            <p:strVal val="#ppt_y"/>
                                          </p:val>
                                        </p:tav>
                                        <p:tav tm="100000">
                                          <p:val>
                                            <p:strVal val="#ppt_y"/>
                                          </p:val>
                                        </p:tav>
                                      </p:tavLst>
                                    </p:anim>
                                  </p:childTnLst>
                                </p:cTn>
                              </p:par>
                            </p:childTnLst>
                          </p:cTn>
                        </p:par>
                      </p:childTnLst>
                    </p:cTn>
                  </p:par>
                  <p:par>
                    <p:cTn id="78" fill="hold" nodeType="clickPar">
                      <p:stCondLst>
                        <p:cond delay="indefinite"/>
                      </p:stCondLst>
                      <p:childTnLst>
                        <p:par>
                          <p:cTn id="79" fill="hold" nodeType="withGroup">
                            <p:stCondLst>
                              <p:cond delay="0"/>
                            </p:stCondLst>
                            <p:childTnLst>
                              <p:par>
                                <p:cTn id="80" presetID="22" presetClass="entr" presetSubtype="1" fill="hold" grpId="0" nodeType="clickEffect">
                                  <p:stCondLst>
                                    <p:cond delay="0"/>
                                  </p:stCondLst>
                                  <p:childTnLst>
                                    <p:set>
                                      <p:cBhvr>
                                        <p:cTn id="81" dur="1" fill="hold">
                                          <p:stCondLst>
                                            <p:cond delay="0"/>
                                          </p:stCondLst>
                                        </p:cTn>
                                        <p:tgtEl>
                                          <p:spTgt spid="15385"/>
                                        </p:tgtEl>
                                        <p:attrNameLst>
                                          <p:attrName>style.visibility</p:attrName>
                                        </p:attrNameLst>
                                      </p:cBhvr>
                                      <p:to>
                                        <p:strVal val="visible"/>
                                      </p:to>
                                    </p:set>
                                    <p:animEffect transition="in" filter="wipe(up)">
                                      <p:cBhvr>
                                        <p:cTn id="82" dur="500"/>
                                        <p:tgtEl>
                                          <p:spTgt spid="15385"/>
                                        </p:tgtEl>
                                      </p:cBhvr>
                                    </p:animEffect>
                                  </p:childTnLst>
                                </p:cTn>
                              </p:par>
                            </p:childTnLst>
                          </p:cTn>
                        </p:par>
                      </p:childTnLst>
                    </p:cTn>
                  </p:par>
                  <p:par>
                    <p:cTn id="83" fill="hold" nodeType="clickPar">
                      <p:stCondLst>
                        <p:cond delay="indefinite"/>
                      </p:stCondLst>
                      <p:childTnLst>
                        <p:par>
                          <p:cTn id="84" fill="hold" nodeType="withGroup">
                            <p:stCondLst>
                              <p:cond delay="0"/>
                            </p:stCondLst>
                            <p:childTnLst>
                              <p:par>
                                <p:cTn id="85" presetID="4" presetClass="entr" presetSubtype="32" fill="hold" grpId="0" nodeType="clickEffect">
                                  <p:stCondLst>
                                    <p:cond delay="0"/>
                                  </p:stCondLst>
                                  <p:childTnLst>
                                    <p:set>
                                      <p:cBhvr>
                                        <p:cTn id="86" dur="1" fill="hold">
                                          <p:stCondLst>
                                            <p:cond delay="0"/>
                                          </p:stCondLst>
                                        </p:cTn>
                                        <p:tgtEl>
                                          <p:spTgt spid="15366"/>
                                        </p:tgtEl>
                                        <p:attrNameLst>
                                          <p:attrName>style.visibility</p:attrName>
                                        </p:attrNameLst>
                                      </p:cBhvr>
                                      <p:to>
                                        <p:strVal val="visible"/>
                                      </p:to>
                                    </p:set>
                                    <p:animEffect transition="in" filter="box(out)">
                                      <p:cBhvr>
                                        <p:cTn id="87" dur="500"/>
                                        <p:tgtEl>
                                          <p:spTgt spid="15366"/>
                                        </p:tgtEl>
                                      </p:cBhvr>
                                    </p:animEffect>
                                  </p:childTnLst>
                                </p:cTn>
                              </p:par>
                            </p:childTnLst>
                          </p:cTn>
                        </p:par>
                      </p:childTnLst>
                    </p:cTn>
                  </p:par>
                  <p:par>
                    <p:cTn id="88" fill="hold" nodeType="clickPar">
                      <p:stCondLst>
                        <p:cond delay="indefinite"/>
                      </p:stCondLst>
                      <p:childTnLst>
                        <p:par>
                          <p:cTn id="89" fill="hold" nodeType="withGroup">
                            <p:stCondLst>
                              <p:cond delay="0"/>
                            </p:stCondLst>
                            <p:childTnLst>
                              <p:par>
                                <p:cTn id="90" presetID="4" presetClass="entr" presetSubtype="32" fill="hold" grpId="0" nodeType="clickEffect">
                                  <p:stCondLst>
                                    <p:cond delay="0"/>
                                  </p:stCondLst>
                                  <p:childTnLst>
                                    <p:set>
                                      <p:cBhvr>
                                        <p:cTn id="91" dur="1" fill="hold">
                                          <p:stCondLst>
                                            <p:cond delay="0"/>
                                          </p:stCondLst>
                                        </p:cTn>
                                        <p:tgtEl>
                                          <p:spTgt spid="15372"/>
                                        </p:tgtEl>
                                        <p:attrNameLst>
                                          <p:attrName>style.visibility</p:attrName>
                                        </p:attrNameLst>
                                      </p:cBhvr>
                                      <p:to>
                                        <p:strVal val="visible"/>
                                      </p:to>
                                    </p:set>
                                    <p:animEffect transition="in" filter="box(out)">
                                      <p:cBhvr>
                                        <p:cTn id="92" dur="500"/>
                                        <p:tgtEl>
                                          <p:spTgt spid="15372"/>
                                        </p:tgtEl>
                                      </p:cBhvr>
                                    </p:animEffect>
                                  </p:childTnLst>
                                </p:cTn>
                              </p:par>
                            </p:childTnLst>
                          </p:cTn>
                        </p:par>
                      </p:childTnLst>
                    </p:cTn>
                  </p:par>
                  <p:par>
                    <p:cTn id="93" fill="hold" nodeType="clickPar">
                      <p:stCondLst>
                        <p:cond delay="indefinite"/>
                      </p:stCondLst>
                      <p:childTnLst>
                        <p:par>
                          <p:cTn id="94" fill="hold" nodeType="withGroup">
                            <p:stCondLst>
                              <p:cond delay="0"/>
                            </p:stCondLst>
                            <p:childTnLst>
                              <p:par>
                                <p:cTn id="95" presetID="2" presetClass="entr" presetSubtype="2" fill="hold" grpId="0" nodeType="clickEffect">
                                  <p:stCondLst>
                                    <p:cond delay="0"/>
                                  </p:stCondLst>
                                  <p:childTnLst>
                                    <p:set>
                                      <p:cBhvr>
                                        <p:cTn id="96" dur="1" fill="hold">
                                          <p:stCondLst>
                                            <p:cond delay="0"/>
                                          </p:stCondLst>
                                        </p:cTn>
                                        <p:tgtEl>
                                          <p:spTgt spid="15387"/>
                                        </p:tgtEl>
                                        <p:attrNameLst>
                                          <p:attrName>style.visibility</p:attrName>
                                        </p:attrNameLst>
                                      </p:cBhvr>
                                      <p:to>
                                        <p:strVal val="visible"/>
                                      </p:to>
                                    </p:set>
                                    <p:anim calcmode="lin" valueType="num">
                                      <p:cBhvr additive="base">
                                        <p:cTn id="97" dur="500" fill="hold"/>
                                        <p:tgtEl>
                                          <p:spTgt spid="15387"/>
                                        </p:tgtEl>
                                        <p:attrNameLst>
                                          <p:attrName>ppt_x</p:attrName>
                                        </p:attrNameLst>
                                      </p:cBhvr>
                                      <p:tavLst>
                                        <p:tav tm="0">
                                          <p:val>
                                            <p:strVal val="1+#ppt_w/2"/>
                                          </p:val>
                                        </p:tav>
                                        <p:tav tm="100000">
                                          <p:val>
                                            <p:strVal val="#ppt_x"/>
                                          </p:val>
                                        </p:tav>
                                      </p:tavLst>
                                    </p:anim>
                                    <p:anim calcmode="lin" valueType="num">
                                      <p:cBhvr additive="base">
                                        <p:cTn id="98" dur="500" fill="hold"/>
                                        <p:tgtEl>
                                          <p:spTgt spid="15387"/>
                                        </p:tgtEl>
                                        <p:attrNameLst>
                                          <p:attrName>ppt_y</p:attrName>
                                        </p:attrNameLst>
                                      </p:cBhvr>
                                      <p:tavLst>
                                        <p:tav tm="0">
                                          <p:val>
                                            <p:strVal val="#ppt_y"/>
                                          </p:val>
                                        </p:tav>
                                        <p:tav tm="100000">
                                          <p:val>
                                            <p:strVal val="#ppt_y"/>
                                          </p:val>
                                        </p:tav>
                                      </p:tavLst>
                                    </p:anim>
                                  </p:childTnLst>
                                </p:cTn>
                              </p:par>
                            </p:childTnLst>
                          </p:cTn>
                        </p:par>
                      </p:childTnLst>
                    </p:cTn>
                  </p:par>
                  <p:par>
                    <p:cTn id="99" fill="hold" nodeType="clickPar">
                      <p:stCondLst>
                        <p:cond delay="indefinite"/>
                      </p:stCondLst>
                      <p:childTnLst>
                        <p:par>
                          <p:cTn id="100" fill="hold" nodeType="withGroup">
                            <p:stCondLst>
                              <p:cond delay="0"/>
                            </p:stCondLst>
                            <p:childTnLst>
                              <p:par>
                                <p:cTn id="101" presetID="22" presetClass="entr" presetSubtype="2" fill="hold" grpId="0" nodeType="clickEffect">
                                  <p:stCondLst>
                                    <p:cond delay="0"/>
                                  </p:stCondLst>
                                  <p:childTnLst>
                                    <p:set>
                                      <p:cBhvr>
                                        <p:cTn id="102" dur="1" fill="hold">
                                          <p:stCondLst>
                                            <p:cond delay="0"/>
                                          </p:stCondLst>
                                        </p:cTn>
                                        <p:tgtEl>
                                          <p:spTgt spid="15390"/>
                                        </p:tgtEl>
                                        <p:attrNameLst>
                                          <p:attrName>style.visibility</p:attrName>
                                        </p:attrNameLst>
                                      </p:cBhvr>
                                      <p:to>
                                        <p:strVal val="visible"/>
                                      </p:to>
                                    </p:set>
                                    <p:animEffect transition="in" filter="wipe(right)">
                                      <p:cBhvr>
                                        <p:cTn id="103" dur="500"/>
                                        <p:tgtEl>
                                          <p:spTgt spid="15390"/>
                                        </p:tgtEl>
                                      </p:cBhvr>
                                    </p:animEffect>
                                  </p:childTnLst>
                                </p:cTn>
                              </p:par>
                            </p:childTnLst>
                          </p:cTn>
                        </p:par>
                      </p:childTnLst>
                    </p:cTn>
                  </p:par>
                  <p:par>
                    <p:cTn id="104" fill="hold" nodeType="clickPar">
                      <p:stCondLst>
                        <p:cond delay="indefinite"/>
                      </p:stCondLst>
                      <p:childTnLst>
                        <p:par>
                          <p:cTn id="105" fill="hold" nodeType="withGroup">
                            <p:stCondLst>
                              <p:cond delay="0"/>
                            </p:stCondLst>
                            <p:childTnLst>
                              <p:par>
                                <p:cTn id="106" presetID="4" presetClass="entr" presetSubtype="32" fill="hold" grpId="0" nodeType="clickEffect">
                                  <p:stCondLst>
                                    <p:cond delay="0"/>
                                  </p:stCondLst>
                                  <p:childTnLst>
                                    <p:set>
                                      <p:cBhvr>
                                        <p:cTn id="107" dur="1" fill="hold">
                                          <p:stCondLst>
                                            <p:cond delay="0"/>
                                          </p:stCondLst>
                                        </p:cTn>
                                        <p:tgtEl>
                                          <p:spTgt spid="15367"/>
                                        </p:tgtEl>
                                        <p:attrNameLst>
                                          <p:attrName>style.visibility</p:attrName>
                                        </p:attrNameLst>
                                      </p:cBhvr>
                                      <p:to>
                                        <p:strVal val="visible"/>
                                      </p:to>
                                    </p:set>
                                    <p:animEffect transition="in" filter="box(out)">
                                      <p:cBhvr>
                                        <p:cTn id="108" dur="500"/>
                                        <p:tgtEl>
                                          <p:spTgt spid="15367"/>
                                        </p:tgtEl>
                                      </p:cBhvr>
                                    </p:animEffect>
                                  </p:childTnLst>
                                </p:cTn>
                              </p:par>
                            </p:childTnLst>
                          </p:cTn>
                        </p:par>
                      </p:childTnLst>
                    </p:cTn>
                  </p:par>
                  <p:par>
                    <p:cTn id="109" fill="hold" nodeType="clickPar">
                      <p:stCondLst>
                        <p:cond delay="indefinite"/>
                      </p:stCondLst>
                      <p:childTnLst>
                        <p:par>
                          <p:cTn id="110" fill="hold" nodeType="withGroup">
                            <p:stCondLst>
                              <p:cond delay="0"/>
                            </p:stCondLst>
                            <p:childTnLst>
                              <p:par>
                                <p:cTn id="111" presetID="4" presetClass="entr" presetSubtype="32" fill="hold" grpId="0" nodeType="clickEffect">
                                  <p:stCondLst>
                                    <p:cond delay="0"/>
                                  </p:stCondLst>
                                  <p:childTnLst>
                                    <p:set>
                                      <p:cBhvr>
                                        <p:cTn id="112" dur="1" fill="hold">
                                          <p:stCondLst>
                                            <p:cond delay="0"/>
                                          </p:stCondLst>
                                        </p:cTn>
                                        <p:tgtEl>
                                          <p:spTgt spid="15371"/>
                                        </p:tgtEl>
                                        <p:attrNameLst>
                                          <p:attrName>style.visibility</p:attrName>
                                        </p:attrNameLst>
                                      </p:cBhvr>
                                      <p:to>
                                        <p:strVal val="visible"/>
                                      </p:to>
                                    </p:set>
                                    <p:animEffect transition="in" filter="box(out)">
                                      <p:cBhvr>
                                        <p:cTn id="113" dur="500"/>
                                        <p:tgtEl>
                                          <p:spTgt spid="15371"/>
                                        </p:tgtEl>
                                      </p:cBhvr>
                                    </p:animEffect>
                                  </p:childTnLst>
                                </p:cTn>
                              </p:par>
                            </p:childTnLst>
                          </p:cTn>
                        </p:par>
                      </p:childTnLst>
                    </p:cTn>
                  </p:par>
                  <p:par>
                    <p:cTn id="114" fill="hold" nodeType="clickPar">
                      <p:stCondLst>
                        <p:cond delay="indefinite"/>
                      </p:stCondLst>
                      <p:childTnLst>
                        <p:par>
                          <p:cTn id="115" fill="hold" nodeType="withGroup">
                            <p:stCondLst>
                              <p:cond delay="0"/>
                            </p:stCondLst>
                            <p:childTnLst>
                              <p:par>
                                <p:cTn id="116" presetID="2" presetClass="entr" presetSubtype="8" fill="hold" grpId="0" nodeType="clickEffect">
                                  <p:stCondLst>
                                    <p:cond delay="0"/>
                                  </p:stCondLst>
                                  <p:childTnLst>
                                    <p:set>
                                      <p:cBhvr>
                                        <p:cTn id="117" dur="1" fill="hold">
                                          <p:stCondLst>
                                            <p:cond delay="0"/>
                                          </p:stCondLst>
                                        </p:cTn>
                                        <p:tgtEl>
                                          <p:spTgt spid="15391"/>
                                        </p:tgtEl>
                                        <p:attrNameLst>
                                          <p:attrName>style.visibility</p:attrName>
                                        </p:attrNameLst>
                                      </p:cBhvr>
                                      <p:to>
                                        <p:strVal val="visible"/>
                                      </p:to>
                                    </p:set>
                                    <p:anim calcmode="lin" valueType="num">
                                      <p:cBhvr additive="base">
                                        <p:cTn id="118" dur="500" fill="hold"/>
                                        <p:tgtEl>
                                          <p:spTgt spid="15391"/>
                                        </p:tgtEl>
                                        <p:attrNameLst>
                                          <p:attrName>ppt_x</p:attrName>
                                        </p:attrNameLst>
                                      </p:cBhvr>
                                      <p:tavLst>
                                        <p:tav tm="0">
                                          <p:val>
                                            <p:strVal val="0-#ppt_w/2"/>
                                          </p:val>
                                        </p:tav>
                                        <p:tav tm="100000">
                                          <p:val>
                                            <p:strVal val="#ppt_x"/>
                                          </p:val>
                                        </p:tav>
                                      </p:tavLst>
                                    </p:anim>
                                    <p:anim calcmode="lin" valueType="num">
                                      <p:cBhvr additive="base">
                                        <p:cTn id="119" dur="500" fill="hold"/>
                                        <p:tgtEl>
                                          <p:spTgt spid="15391"/>
                                        </p:tgtEl>
                                        <p:attrNameLst>
                                          <p:attrName>ppt_y</p:attrName>
                                        </p:attrNameLst>
                                      </p:cBhvr>
                                      <p:tavLst>
                                        <p:tav tm="0">
                                          <p:val>
                                            <p:strVal val="#ppt_y"/>
                                          </p:val>
                                        </p:tav>
                                        <p:tav tm="100000">
                                          <p:val>
                                            <p:strVal val="#ppt_y"/>
                                          </p:val>
                                        </p:tav>
                                      </p:tavLst>
                                    </p:anim>
                                  </p:childTnLst>
                                </p:cTn>
                              </p:par>
                            </p:childTnLst>
                          </p:cTn>
                        </p:par>
                      </p:childTnLst>
                    </p:cTn>
                  </p:par>
                  <p:par>
                    <p:cTn id="120" fill="hold" nodeType="clickPar">
                      <p:stCondLst>
                        <p:cond delay="indefinite"/>
                      </p:stCondLst>
                      <p:childTnLst>
                        <p:par>
                          <p:cTn id="121" fill="hold" nodeType="withGroup">
                            <p:stCondLst>
                              <p:cond delay="0"/>
                            </p:stCondLst>
                            <p:childTnLst>
                              <p:par>
                                <p:cTn id="122" presetID="22" presetClass="entr" presetSubtype="1" fill="hold" grpId="0" nodeType="clickEffect">
                                  <p:stCondLst>
                                    <p:cond delay="0"/>
                                  </p:stCondLst>
                                  <p:childTnLst>
                                    <p:set>
                                      <p:cBhvr>
                                        <p:cTn id="123" dur="1" fill="hold">
                                          <p:stCondLst>
                                            <p:cond delay="0"/>
                                          </p:stCondLst>
                                        </p:cTn>
                                        <p:tgtEl>
                                          <p:spTgt spid="15378"/>
                                        </p:tgtEl>
                                        <p:attrNameLst>
                                          <p:attrName>style.visibility</p:attrName>
                                        </p:attrNameLst>
                                      </p:cBhvr>
                                      <p:to>
                                        <p:strVal val="visible"/>
                                      </p:to>
                                    </p:set>
                                    <p:animEffect transition="in" filter="wipe(up)">
                                      <p:cBhvr>
                                        <p:cTn id="124" dur="500"/>
                                        <p:tgtEl>
                                          <p:spTgt spid="15378"/>
                                        </p:tgtEl>
                                      </p:cBhvr>
                                    </p:animEffect>
                                  </p:childTnLst>
                                </p:cTn>
                              </p:par>
                            </p:childTnLst>
                          </p:cTn>
                        </p:par>
                      </p:childTnLst>
                    </p:cTn>
                  </p:par>
                  <p:par>
                    <p:cTn id="125" fill="hold" nodeType="clickPar">
                      <p:stCondLst>
                        <p:cond delay="indefinite"/>
                      </p:stCondLst>
                      <p:childTnLst>
                        <p:par>
                          <p:cTn id="126" fill="hold" nodeType="withGroup">
                            <p:stCondLst>
                              <p:cond delay="0"/>
                            </p:stCondLst>
                            <p:childTnLst>
                              <p:par>
                                <p:cTn id="127" presetID="4" presetClass="entr" presetSubtype="32" fill="hold" grpId="0" nodeType="clickEffect">
                                  <p:stCondLst>
                                    <p:cond delay="0"/>
                                  </p:stCondLst>
                                  <p:childTnLst>
                                    <p:set>
                                      <p:cBhvr>
                                        <p:cTn id="128" dur="1" fill="hold">
                                          <p:stCondLst>
                                            <p:cond delay="0"/>
                                          </p:stCondLst>
                                        </p:cTn>
                                        <p:tgtEl>
                                          <p:spTgt spid="15399"/>
                                        </p:tgtEl>
                                        <p:attrNameLst>
                                          <p:attrName>style.visibility</p:attrName>
                                        </p:attrNameLst>
                                      </p:cBhvr>
                                      <p:to>
                                        <p:strVal val="visible"/>
                                      </p:to>
                                    </p:set>
                                    <p:animEffect transition="in" filter="box(out)">
                                      <p:cBhvr>
                                        <p:cTn id="129" dur="500"/>
                                        <p:tgtEl>
                                          <p:spTgt spid="15399"/>
                                        </p:tgtEl>
                                      </p:cBhvr>
                                    </p:animEffect>
                                  </p:childTnLst>
                                </p:cTn>
                              </p:par>
                            </p:childTnLst>
                          </p:cTn>
                        </p:par>
                      </p:childTnLst>
                    </p:cTn>
                  </p:par>
                  <p:par>
                    <p:cTn id="130" fill="hold" nodeType="clickPar">
                      <p:stCondLst>
                        <p:cond delay="indefinite"/>
                      </p:stCondLst>
                      <p:childTnLst>
                        <p:par>
                          <p:cTn id="131" fill="hold" nodeType="withGroup">
                            <p:stCondLst>
                              <p:cond delay="0"/>
                            </p:stCondLst>
                            <p:childTnLst>
                              <p:par>
                                <p:cTn id="132" presetID="22" presetClass="entr" presetSubtype="8" fill="hold" grpId="0" nodeType="clickEffect">
                                  <p:stCondLst>
                                    <p:cond delay="0"/>
                                  </p:stCondLst>
                                  <p:childTnLst>
                                    <p:set>
                                      <p:cBhvr>
                                        <p:cTn id="133" dur="1" fill="hold">
                                          <p:stCondLst>
                                            <p:cond delay="0"/>
                                          </p:stCondLst>
                                        </p:cTn>
                                        <p:tgtEl>
                                          <p:spTgt spid="15389"/>
                                        </p:tgtEl>
                                        <p:attrNameLst>
                                          <p:attrName>style.visibility</p:attrName>
                                        </p:attrNameLst>
                                      </p:cBhvr>
                                      <p:to>
                                        <p:strVal val="visible"/>
                                      </p:to>
                                    </p:set>
                                    <p:animEffect transition="in" filter="wipe(left)">
                                      <p:cBhvr>
                                        <p:cTn id="134" dur="500"/>
                                        <p:tgtEl>
                                          <p:spTgt spid="15389"/>
                                        </p:tgtEl>
                                      </p:cBhvr>
                                    </p:animEffect>
                                  </p:childTnLst>
                                </p:cTn>
                              </p:par>
                            </p:childTnLst>
                          </p:cTn>
                        </p:par>
                      </p:childTnLst>
                    </p:cTn>
                  </p:par>
                  <p:par>
                    <p:cTn id="135" fill="hold" nodeType="clickPar">
                      <p:stCondLst>
                        <p:cond delay="indefinite"/>
                      </p:stCondLst>
                      <p:childTnLst>
                        <p:par>
                          <p:cTn id="136" fill="hold" nodeType="withGroup">
                            <p:stCondLst>
                              <p:cond delay="0"/>
                            </p:stCondLst>
                            <p:childTnLst>
                              <p:par>
                                <p:cTn id="137" presetID="2" presetClass="entr" presetSubtype="2" fill="hold" grpId="0" nodeType="clickEffect">
                                  <p:stCondLst>
                                    <p:cond delay="0"/>
                                  </p:stCondLst>
                                  <p:childTnLst>
                                    <p:set>
                                      <p:cBhvr>
                                        <p:cTn id="138" dur="1" fill="hold">
                                          <p:stCondLst>
                                            <p:cond delay="0"/>
                                          </p:stCondLst>
                                        </p:cTn>
                                        <p:tgtEl>
                                          <p:spTgt spid="15368"/>
                                        </p:tgtEl>
                                        <p:attrNameLst>
                                          <p:attrName>style.visibility</p:attrName>
                                        </p:attrNameLst>
                                      </p:cBhvr>
                                      <p:to>
                                        <p:strVal val="visible"/>
                                      </p:to>
                                    </p:set>
                                    <p:anim calcmode="lin" valueType="num">
                                      <p:cBhvr additive="base">
                                        <p:cTn id="139" dur="500" fill="hold"/>
                                        <p:tgtEl>
                                          <p:spTgt spid="15368"/>
                                        </p:tgtEl>
                                        <p:attrNameLst>
                                          <p:attrName>ppt_x</p:attrName>
                                        </p:attrNameLst>
                                      </p:cBhvr>
                                      <p:tavLst>
                                        <p:tav tm="0">
                                          <p:val>
                                            <p:strVal val="1+#ppt_w/2"/>
                                          </p:val>
                                        </p:tav>
                                        <p:tav tm="100000">
                                          <p:val>
                                            <p:strVal val="#ppt_x"/>
                                          </p:val>
                                        </p:tav>
                                      </p:tavLst>
                                    </p:anim>
                                    <p:anim calcmode="lin" valueType="num">
                                      <p:cBhvr additive="base">
                                        <p:cTn id="140" dur="500" fill="hold"/>
                                        <p:tgtEl>
                                          <p:spTgt spid="15368"/>
                                        </p:tgtEl>
                                        <p:attrNameLst>
                                          <p:attrName>ppt_y</p:attrName>
                                        </p:attrNameLst>
                                      </p:cBhvr>
                                      <p:tavLst>
                                        <p:tav tm="0">
                                          <p:val>
                                            <p:strVal val="#ppt_y"/>
                                          </p:val>
                                        </p:tav>
                                        <p:tav tm="100000">
                                          <p:val>
                                            <p:strVal val="#ppt_y"/>
                                          </p:val>
                                        </p:tav>
                                      </p:tavLst>
                                    </p:anim>
                                  </p:childTnLst>
                                </p:cTn>
                              </p:par>
                            </p:childTnLst>
                          </p:cTn>
                        </p:par>
                      </p:childTnLst>
                    </p:cTn>
                  </p:par>
                  <p:par>
                    <p:cTn id="141" fill="hold" nodeType="clickPar">
                      <p:stCondLst>
                        <p:cond delay="indefinite"/>
                      </p:stCondLst>
                      <p:childTnLst>
                        <p:par>
                          <p:cTn id="142" fill="hold" nodeType="withGroup">
                            <p:stCondLst>
                              <p:cond delay="0"/>
                            </p:stCondLst>
                            <p:childTnLst>
                              <p:par>
                                <p:cTn id="143" presetID="4" presetClass="entr" presetSubtype="32" fill="hold" grpId="0" nodeType="clickEffect">
                                  <p:stCondLst>
                                    <p:cond delay="0"/>
                                  </p:stCondLst>
                                  <p:childTnLst>
                                    <p:set>
                                      <p:cBhvr>
                                        <p:cTn id="144" dur="1" fill="hold">
                                          <p:stCondLst>
                                            <p:cond delay="0"/>
                                          </p:stCondLst>
                                        </p:cTn>
                                        <p:tgtEl>
                                          <p:spTgt spid="15373"/>
                                        </p:tgtEl>
                                        <p:attrNameLst>
                                          <p:attrName>style.visibility</p:attrName>
                                        </p:attrNameLst>
                                      </p:cBhvr>
                                      <p:to>
                                        <p:strVal val="visible"/>
                                      </p:to>
                                    </p:set>
                                    <p:animEffect transition="in" filter="box(out)">
                                      <p:cBhvr>
                                        <p:cTn id="145" dur="500"/>
                                        <p:tgtEl>
                                          <p:spTgt spid="15373"/>
                                        </p:tgtEl>
                                      </p:cBhvr>
                                    </p:animEffect>
                                  </p:childTnLst>
                                </p:cTn>
                              </p:par>
                            </p:childTnLst>
                          </p:cTn>
                        </p:par>
                      </p:childTnLst>
                    </p:cTn>
                  </p:par>
                  <p:par>
                    <p:cTn id="146" fill="hold" nodeType="clickPar">
                      <p:stCondLst>
                        <p:cond delay="indefinite"/>
                      </p:stCondLst>
                      <p:childTnLst>
                        <p:par>
                          <p:cTn id="147" fill="hold" nodeType="withGroup">
                            <p:stCondLst>
                              <p:cond delay="0"/>
                            </p:stCondLst>
                            <p:childTnLst>
                              <p:par>
                                <p:cTn id="148" presetID="2" presetClass="entr" presetSubtype="4" fill="hold" grpId="0" nodeType="clickEffect">
                                  <p:stCondLst>
                                    <p:cond delay="0"/>
                                  </p:stCondLst>
                                  <p:childTnLst>
                                    <p:set>
                                      <p:cBhvr>
                                        <p:cTn id="149" dur="1" fill="hold">
                                          <p:stCondLst>
                                            <p:cond delay="0"/>
                                          </p:stCondLst>
                                        </p:cTn>
                                        <p:tgtEl>
                                          <p:spTgt spid="15394"/>
                                        </p:tgtEl>
                                        <p:attrNameLst>
                                          <p:attrName>style.visibility</p:attrName>
                                        </p:attrNameLst>
                                      </p:cBhvr>
                                      <p:to>
                                        <p:strVal val="visible"/>
                                      </p:to>
                                    </p:set>
                                    <p:anim calcmode="lin" valueType="num">
                                      <p:cBhvr additive="base">
                                        <p:cTn id="150" dur="500" fill="hold"/>
                                        <p:tgtEl>
                                          <p:spTgt spid="15394"/>
                                        </p:tgtEl>
                                        <p:attrNameLst>
                                          <p:attrName>ppt_x</p:attrName>
                                        </p:attrNameLst>
                                      </p:cBhvr>
                                      <p:tavLst>
                                        <p:tav tm="0">
                                          <p:val>
                                            <p:strVal val="#ppt_x"/>
                                          </p:val>
                                        </p:tav>
                                        <p:tav tm="100000">
                                          <p:val>
                                            <p:strVal val="#ppt_x"/>
                                          </p:val>
                                        </p:tav>
                                      </p:tavLst>
                                    </p:anim>
                                    <p:anim calcmode="lin" valueType="num">
                                      <p:cBhvr additive="base">
                                        <p:cTn id="151" dur="500" fill="hold"/>
                                        <p:tgtEl>
                                          <p:spTgt spid="15394"/>
                                        </p:tgtEl>
                                        <p:attrNameLst>
                                          <p:attrName>ppt_y</p:attrName>
                                        </p:attrNameLst>
                                      </p:cBhvr>
                                      <p:tavLst>
                                        <p:tav tm="0">
                                          <p:val>
                                            <p:strVal val="1+#ppt_h/2"/>
                                          </p:val>
                                        </p:tav>
                                        <p:tav tm="100000">
                                          <p:val>
                                            <p:strVal val="#ppt_y"/>
                                          </p:val>
                                        </p:tav>
                                      </p:tavLst>
                                    </p:anim>
                                  </p:childTnLst>
                                </p:cTn>
                              </p:par>
                            </p:childTnLst>
                          </p:cTn>
                        </p:par>
                      </p:childTnLst>
                    </p:cTn>
                  </p:par>
                  <p:par>
                    <p:cTn id="152" fill="hold" nodeType="clickPar">
                      <p:stCondLst>
                        <p:cond delay="indefinite"/>
                      </p:stCondLst>
                      <p:childTnLst>
                        <p:par>
                          <p:cTn id="153" fill="hold" nodeType="withGroup">
                            <p:stCondLst>
                              <p:cond delay="0"/>
                            </p:stCondLst>
                            <p:childTnLst>
                              <p:par>
                                <p:cTn id="154" presetID="22" presetClass="entr" presetSubtype="1" fill="hold" grpId="0" nodeType="clickEffect">
                                  <p:stCondLst>
                                    <p:cond delay="0"/>
                                  </p:stCondLst>
                                  <p:childTnLst>
                                    <p:set>
                                      <p:cBhvr>
                                        <p:cTn id="155" dur="1" fill="hold">
                                          <p:stCondLst>
                                            <p:cond delay="0"/>
                                          </p:stCondLst>
                                        </p:cTn>
                                        <p:tgtEl>
                                          <p:spTgt spid="15392"/>
                                        </p:tgtEl>
                                        <p:attrNameLst>
                                          <p:attrName>style.visibility</p:attrName>
                                        </p:attrNameLst>
                                      </p:cBhvr>
                                      <p:to>
                                        <p:strVal val="visible"/>
                                      </p:to>
                                    </p:set>
                                    <p:animEffect transition="in" filter="wipe(up)">
                                      <p:cBhvr>
                                        <p:cTn id="156" dur="500"/>
                                        <p:tgtEl>
                                          <p:spTgt spid="15392"/>
                                        </p:tgtEl>
                                      </p:cBhvr>
                                    </p:animEffect>
                                  </p:childTnLst>
                                </p:cTn>
                              </p:par>
                            </p:childTnLst>
                          </p:cTn>
                        </p:par>
                      </p:childTnLst>
                    </p:cTn>
                  </p:par>
                  <p:par>
                    <p:cTn id="157" fill="hold" nodeType="clickPar">
                      <p:stCondLst>
                        <p:cond delay="indefinite"/>
                      </p:stCondLst>
                      <p:childTnLst>
                        <p:par>
                          <p:cTn id="158" fill="hold" nodeType="withGroup">
                            <p:stCondLst>
                              <p:cond delay="0"/>
                            </p:stCondLst>
                            <p:childTnLst>
                              <p:par>
                                <p:cTn id="159" presetID="2" presetClass="entr" presetSubtype="2" fill="hold" grpId="0" nodeType="clickEffect">
                                  <p:stCondLst>
                                    <p:cond delay="0"/>
                                  </p:stCondLst>
                                  <p:childTnLst>
                                    <p:set>
                                      <p:cBhvr>
                                        <p:cTn id="160" dur="1" fill="hold">
                                          <p:stCondLst>
                                            <p:cond delay="0"/>
                                          </p:stCondLst>
                                        </p:cTn>
                                        <p:tgtEl>
                                          <p:spTgt spid="15369"/>
                                        </p:tgtEl>
                                        <p:attrNameLst>
                                          <p:attrName>style.visibility</p:attrName>
                                        </p:attrNameLst>
                                      </p:cBhvr>
                                      <p:to>
                                        <p:strVal val="visible"/>
                                      </p:to>
                                    </p:set>
                                    <p:anim calcmode="lin" valueType="num">
                                      <p:cBhvr additive="base">
                                        <p:cTn id="161" dur="500" fill="hold"/>
                                        <p:tgtEl>
                                          <p:spTgt spid="15369"/>
                                        </p:tgtEl>
                                        <p:attrNameLst>
                                          <p:attrName>ppt_x</p:attrName>
                                        </p:attrNameLst>
                                      </p:cBhvr>
                                      <p:tavLst>
                                        <p:tav tm="0">
                                          <p:val>
                                            <p:strVal val="1+#ppt_w/2"/>
                                          </p:val>
                                        </p:tav>
                                        <p:tav tm="100000">
                                          <p:val>
                                            <p:strVal val="#ppt_x"/>
                                          </p:val>
                                        </p:tav>
                                      </p:tavLst>
                                    </p:anim>
                                    <p:anim calcmode="lin" valueType="num">
                                      <p:cBhvr additive="base">
                                        <p:cTn id="162" dur="500" fill="hold"/>
                                        <p:tgtEl>
                                          <p:spTgt spid="15369"/>
                                        </p:tgtEl>
                                        <p:attrNameLst>
                                          <p:attrName>ppt_y</p:attrName>
                                        </p:attrNameLst>
                                      </p:cBhvr>
                                      <p:tavLst>
                                        <p:tav tm="0">
                                          <p:val>
                                            <p:strVal val="#ppt_y"/>
                                          </p:val>
                                        </p:tav>
                                        <p:tav tm="100000">
                                          <p:val>
                                            <p:strVal val="#ppt_y"/>
                                          </p:val>
                                        </p:tav>
                                      </p:tavLst>
                                    </p:anim>
                                  </p:childTnLst>
                                </p:cTn>
                              </p:par>
                            </p:childTnLst>
                          </p:cTn>
                        </p:par>
                      </p:childTnLst>
                    </p:cTn>
                  </p:par>
                  <p:par>
                    <p:cTn id="163" fill="hold" nodeType="clickPar">
                      <p:stCondLst>
                        <p:cond delay="indefinite"/>
                      </p:stCondLst>
                      <p:childTnLst>
                        <p:par>
                          <p:cTn id="164" fill="hold" nodeType="withGroup">
                            <p:stCondLst>
                              <p:cond delay="0"/>
                            </p:stCondLst>
                            <p:childTnLst>
                              <p:par>
                                <p:cTn id="165" presetID="4" presetClass="entr" presetSubtype="32" fill="hold" grpId="0" nodeType="clickEffect">
                                  <p:stCondLst>
                                    <p:cond delay="0"/>
                                  </p:stCondLst>
                                  <p:childTnLst>
                                    <p:set>
                                      <p:cBhvr>
                                        <p:cTn id="166" dur="1" fill="hold">
                                          <p:stCondLst>
                                            <p:cond delay="0"/>
                                          </p:stCondLst>
                                        </p:cTn>
                                        <p:tgtEl>
                                          <p:spTgt spid="15397"/>
                                        </p:tgtEl>
                                        <p:attrNameLst>
                                          <p:attrName>style.visibility</p:attrName>
                                        </p:attrNameLst>
                                      </p:cBhvr>
                                      <p:to>
                                        <p:strVal val="visible"/>
                                      </p:to>
                                    </p:set>
                                    <p:animEffect transition="in" filter="box(out)">
                                      <p:cBhvr>
                                        <p:cTn id="167" dur="500"/>
                                        <p:tgtEl>
                                          <p:spTgt spid="15397"/>
                                        </p:tgtEl>
                                      </p:cBhvr>
                                    </p:animEffect>
                                  </p:childTnLst>
                                </p:cTn>
                              </p:par>
                            </p:childTnLst>
                          </p:cTn>
                        </p:par>
                      </p:childTnLst>
                    </p:cTn>
                  </p:par>
                  <p:par>
                    <p:cTn id="168" fill="hold" nodeType="clickPar">
                      <p:stCondLst>
                        <p:cond delay="indefinite"/>
                      </p:stCondLst>
                      <p:childTnLst>
                        <p:par>
                          <p:cTn id="169" fill="hold" nodeType="withGroup">
                            <p:stCondLst>
                              <p:cond delay="0"/>
                            </p:stCondLst>
                            <p:childTnLst>
                              <p:par>
                                <p:cTn id="170" presetID="2" presetClass="entr" presetSubtype="4" fill="hold" grpId="0" nodeType="clickEffect">
                                  <p:stCondLst>
                                    <p:cond delay="0"/>
                                  </p:stCondLst>
                                  <p:childTnLst>
                                    <p:set>
                                      <p:cBhvr>
                                        <p:cTn id="171" dur="1" fill="hold">
                                          <p:stCondLst>
                                            <p:cond delay="0"/>
                                          </p:stCondLst>
                                        </p:cTn>
                                        <p:tgtEl>
                                          <p:spTgt spid="15396"/>
                                        </p:tgtEl>
                                        <p:attrNameLst>
                                          <p:attrName>style.visibility</p:attrName>
                                        </p:attrNameLst>
                                      </p:cBhvr>
                                      <p:to>
                                        <p:strVal val="visible"/>
                                      </p:to>
                                    </p:set>
                                    <p:anim calcmode="lin" valueType="num">
                                      <p:cBhvr additive="base">
                                        <p:cTn id="172" dur="500" fill="hold"/>
                                        <p:tgtEl>
                                          <p:spTgt spid="15396"/>
                                        </p:tgtEl>
                                        <p:attrNameLst>
                                          <p:attrName>ppt_x</p:attrName>
                                        </p:attrNameLst>
                                      </p:cBhvr>
                                      <p:tavLst>
                                        <p:tav tm="0">
                                          <p:val>
                                            <p:strVal val="#ppt_x"/>
                                          </p:val>
                                        </p:tav>
                                        <p:tav tm="100000">
                                          <p:val>
                                            <p:strVal val="#ppt_x"/>
                                          </p:val>
                                        </p:tav>
                                      </p:tavLst>
                                    </p:anim>
                                    <p:anim calcmode="lin" valueType="num">
                                      <p:cBhvr additive="base">
                                        <p:cTn id="173" dur="500" fill="hold"/>
                                        <p:tgtEl>
                                          <p:spTgt spid="15396"/>
                                        </p:tgtEl>
                                        <p:attrNameLst>
                                          <p:attrName>ppt_y</p:attrName>
                                        </p:attrNameLst>
                                      </p:cBhvr>
                                      <p:tavLst>
                                        <p:tav tm="0">
                                          <p:val>
                                            <p:strVal val="1+#ppt_h/2"/>
                                          </p:val>
                                        </p:tav>
                                        <p:tav tm="100000">
                                          <p:val>
                                            <p:strVal val="#ppt_y"/>
                                          </p:val>
                                        </p:tav>
                                      </p:tavLst>
                                    </p:anim>
                                  </p:childTnLst>
                                </p:cTn>
                              </p:par>
                            </p:childTnLst>
                          </p:cTn>
                        </p:par>
                      </p:childTnLst>
                    </p:cTn>
                  </p:par>
                  <p:par>
                    <p:cTn id="174" fill="hold" nodeType="clickPar">
                      <p:stCondLst>
                        <p:cond delay="indefinite"/>
                      </p:stCondLst>
                      <p:childTnLst>
                        <p:par>
                          <p:cTn id="175" fill="hold" nodeType="withGroup">
                            <p:stCondLst>
                              <p:cond delay="0"/>
                            </p:stCondLst>
                            <p:childTnLst>
                              <p:par>
                                <p:cTn id="176" presetID="22" presetClass="entr" presetSubtype="1" fill="hold" grpId="0" nodeType="clickEffect">
                                  <p:stCondLst>
                                    <p:cond delay="0"/>
                                  </p:stCondLst>
                                  <p:childTnLst>
                                    <p:set>
                                      <p:cBhvr>
                                        <p:cTn id="177" dur="1" fill="hold">
                                          <p:stCondLst>
                                            <p:cond delay="0"/>
                                          </p:stCondLst>
                                        </p:cTn>
                                        <p:tgtEl>
                                          <p:spTgt spid="15393"/>
                                        </p:tgtEl>
                                        <p:attrNameLst>
                                          <p:attrName>style.visibility</p:attrName>
                                        </p:attrNameLst>
                                      </p:cBhvr>
                                      <p:to>
                                        <p:strVal val="visible"/>
                                      </p:to>
                                    </p:set>
                                    <p:animEffect transition="in" filter="wipe(up)">
                                      <p:cBhvr>
                                        <p:cTn id="178" dur="500"/>
                                        <p:tgtEl>
                                          <p:spTgt spid="15393"/>
                                        </p:tgtEl>
                                      </p:cBhvr>
                                    </p:animEffect>
                                  </p:childTnLst>
                                </p:cTn>
                              </p:par>
                            </p:childTnLst>
                          </p:cTn>
                        </p:par>
                      </p:childTnLst>
                    </p:cTn>
                  </p:par>
                  <p:par>
                    <p:cTn id="179" fill="hold" nodeType="clickPar">
                      <p:stCondLst>
                        <p:cond delay="indefinite"/>
                      </p:stCondLst>
                      <p:childTnLst>
                        <p:par>
                          <p:cTn id="180" fill="hold" nodeType="withGroup">
                            <p:stCondLst>
                              <p:cond delay="0"/>
                            </p:stCondLst>
                            <p:childTnLst>
                              <p:par>
                                <p:cTn id="181" presetID="2" presetClass="entr" presetSubtype="4" fill="hold" grpId="0" nodeType="clickEffect">
                                  <p:stCondLst>
                                    <p:cond delay="0"/>
                                  </p:stCondLst>
                                  <p:childTnLst>
                                    <p:set>
                                      <p:cBhvr>
                                        <p:cTn id="182" dur="1" fill="hold">
                                          <p:stCondLst>
                                            <p:cond delay="0"/>
                                          </p:stCondLst>
                                        </p:cTn>
                                        <p:tgtEl>
                                          <p:spTgt spid="15370"/>
                                        </p:tgtEl>
                                        <p:attrNameLst>
                                          <p:attrName>style.visibility</p:attrName>
                                        </p:attrNameLst>
                                      </p:cBhvr>
                                      <p:to>
                                        <p:strVal val="visible"/>
                                      </p:to>
                                    </p:set>
                                    <p:anim calcmode="lin" valueType="num">
                                      <p:cBhvr additive="base">
                                        <p:cTn id="183" dur="500" fill="hold"/>
                                        <p:tgtEl>
                                          <p:spTgt spid="15370"/>
                                        </p:tgtEl>
                                        <p:attrNameLst>
                                          <p:attrName>ppt_x</p:attrName>
                                        </p:attrNameLst>
                                      </p:cBhvr>
                                      <p:tavLst>
                                        <p:tav tm="0">
                                          <p:val>
                                            <p:strVal val="#ppt_x"/>
                                          </p:val>
                                        </p:tav>
                                        <p:tav tm="100000">
                                          <p:val>
                                            <p:strVal val="#ppt_x"/>
                                          </p:val>
                                        </p:tav>
                                      </p:tavLst>
                                    </p:anim>
                                    <p:anim calcmode="lin" valueType="num">
                                      <p:cBhvr additive="base">
                                        <p:cTn id="184" dur="500" fill="hold"/>
                                        <p:tgtEl>
                                          <p:spTgt spid="15370"/>
                                        </p:tgtEl>
                                        <p:attrNameLst>
                                          <p:attrName>ppt_y</p:attrName>
                                        </p:attrNameLst>
                                      </p:cBhvr>
                                      <p:tavLst>
                                        <p:tav tm="0">
                                          <p:val>
                                            <p:strVal val="1+#ppt_h/2"/>
                                          </p:val>
                                        </p:tav>
                                        <p:tav tm="100000">
                                          <p:val>
                                            <p:strVal val="#ppt_y"/>
                                          </p:val>
                                        </p:tav>
                                      </p:tavLst>
                                    </p:anim>
                                  </p:childTnLst>
                                </p:cTn>
                              </p:par>
                            </p:childTnLst>
                          </p:cTn>
                        </p:par>
                      </p:childTnLst>
                    </p:cTn>
                  </p:par>
                  <p:par>
                    <p:cTn id="185" fill="hold" nodeType="clickPar">
                      <p:stCondLst>
                        <p:cond delay="indefinite"/>
                      </p:stCondLst>
                      <p:childTnLst>
                        <p:par>
                          <p:cTn id="186" fill="hold" nodeType="withGroup">
                            <p:stCondLst>
                              <p:cond delay="0"/>
                            </p:stCondLst>
                            <p:childTnLst>
                              <p:par>
                                <p:cTn id="187" presetID="4" presetClass="entr" presetSubtype="32" fill="hold" grpId="0" nodeType="clickEffect">
                                  <p:stCondLst>
                                    <p:cond delay="0"/>
                                  </p:stCondLst>
                                  <p:childTnLst>
                                    <p:set>
                                      <p:cBhvr>
                                        <p:cTn id="188" dur="1" fill="hold">
                                          <p:stCondLst>
                                            <p:cond delay="0"/>
                                          </p:stCondLst>
                                        </p:cTn>
                                        <p:tgtEl>
                                          <p:spTgt spid="15398"/>
                                        </p:tgtEl>
                                        <p:attrNameLst>
                                          <p:attrName>style.visibility</p:attrName>
                                        </p:attrNameLst>
                                      </p:cBhvr>
                                      <p:to>
                                        <p:strVal val="visible"/>
                                      </p:to>
                                    </p:set>
                                    <p:animEffect transition="in" filter="box(out)">
                                      <p:cBhvr>
                                        <p:cTn id="189" dur="500"/>
                                        <p:tgtEl>
                                          <p:spTgt spid="15398"/>
                                        </p:tgtEl>
                                      </p:cBhvr>
                                    </p:animEffect>
                                  </p:childTnLst>
                                </p:cTn>
                              </p:par>
                            </p:childTnLst>
                          </p:cTn>
                        </p:par>
                      </p:childTnLst>
                    </p:cTn>
                  </p:par>
                  <p:par>
                    <p:cTn id="190" fill="hold" nodeType="clickPar">
                      <p:stCondLst>
                        <p:cond delay="indefinite"/>
                      </p:stCondLst>
                      <p:childTnLst>
                        <p:par>
                          <p:cTn id="191" fill="hold" nodeType="withGroup">
                            <p:stCondLst>
                              <p:cond delay="0"/>
                            </p:stCondLst>
                            <p:childTnLst>
                              <p:par>
                                <p:cTn id="192" presetID="2" presetClass="entr" presetSubtype="4" fill="hold" grpId="0" nodeType="clickEffect">
                                  <p:stCondLst>
                                    <p:cond delay="0"/>
                                  </p:stCondLst>
                                  <p:childTnLst>
                                    <p:set>
                                      <p:cBhvr>
                                        <p:cTn id="193" dur="1" fill="hold">
                                          <p:stCondLst>
                                            <p:cond delay="0"/>
                                          </p:stCondLst>
                                        </p:cTn>
                                        <p:tgtEl>
                                          <p:spTgt spid="15395"/>
                                        </p:tgtEl>
                                        <p:attrNameLst>
                                          <p:attrName>style.visibility</p:attrName>
                                        </p:attrNameLst>
                                      </p:cBhvr>
                                      <p:to>
                                        <p:strVal val="visible"/>
                                      </p:to>
                                    </p:set>
                                    <p:anim calcmode="lin" valueType="num">
                                      <p:cBhvr additive="base">
                                        <p:cTn id="194" dur="500" fill="hold"/>
                                        <p:tgtEl>
                                          <p:spTgt spid="15395"/>
                                        </p:tgtEl>
                                        <p:attrNameLst>
                                          <p:attrName>ppt_x</p:attrName>
                                        </p:attrNameLst>
                                      </p:cBhvr>
                                      <p:tavLst>
                                        <p:tav tm="0">
                                          <p:val>
                                            <p:strVal val="#ppt_x"/>
                                          </p:val>
                                        </p:tav>
                                        <p:tav tm="100000">
                                          <p:val>
                                            <p:strVal val="#ppt_x"/>
                                          </p:val>
                                        </p:tav>
                                      </p:tavLst>
                                    </p:anim>
                                    <p:anim calcmode="lin" valueType="num">
                                      <p:cBhvr additive="base">
                                        <p:cTn id="195" dur="500" fill="hold"/>
                                        <p:tgtEl>
                                          <p:spTgt spid="15395"/>
                                        </p:tgtEl>
                                        <p:attrNameLst>
                                          <p:attrName>ppt_y</p:attrName>
                                        </p:attrNameLst>
                                      </p:cBhvr>
                                      <p:tavLst>
                                        <p:tav tm="0">
                                          <p:val>
                                            <p:strVal val="1+#ppt_h/2"/>
                                          </p:val>
                                        </p:tav>
                                        <p:tav tm="100000">
                                          <p:val>
                                            <p:strVal val="#ppt_y"/>
                                          </p:val>
                                        </p:tav>
                                      </p:tavLst>
                                    </p:anim>
                                  </p:childTnLst>
                                </p:cTn>
                              </p:par>
                            </p:childTnLst>
                          </p:cTn>
                        </p:par>
                      </p:childTnLst>
                    </p:cTn>
                  </p:par>
                  <p:par>
                    <p:cTn id="196" fill="hold" nodeType="clickPar">
                      <p:stCondLst>
                        <p:cond delay="indefinite"/>
                      </p:stCondLst>
                      <p:childTnLst>
                        <p:par>
                          <p:cTn id="197" fill="hold" nodeType="withGroup">
                            <p:stCondLst>
                              <p:cond delay="0"/>
                            </p:stCondLst>
                            <p:childTnLst>
                              <p:par>
                                <p:cTn id="198" presetID="23" presetClass="entr" presetSubtype="528" fill="hold" grpId="0" nodeType="clickEffect">
                                  <p:stCondLst>
                                    <p:cond delay="0"/>
                                  </p:stCondLst>
                                  <p:childTnLst>
                                    <p:set>
                                      <p:cBhvr>
                                        <p:cTn id="199" dur="1" fill="hold">
                                          <p:stCondLst>
                                            <p:cond delay="0"/>
                                          </p:stCondLst>
                                        </p:cTn>
                                        <p:tgtEl>
                                          <p:spTgt spid="15400"/>
                                        </p:tgtEl>
                                        <p:attrNameLst>
                                          <p:attrName>style.visibility</p:attrName>
                                        </p:attrNameLst>
                                      </p:cBhvr>
                                      <p:to>
                                        <p:strVal val="visible"/>
                                      </p:to>
                                    </p:set>
                                    <p:anim calcmode="lin" valueType="num">
                                      <p:cBhvr>
                                        <p:cTn id="200" dur="500" fill="hold"/>
                                        <p:tgtEl>
                                          <p:spTgt spid="15400"/>
                                        </p:tgtEl>
                                        <p:attrNameLst>
                                          <p:attrName>ppt_w</p:attrName>
                                        </p:attrNameLst>
                                      </p:cBhvr>
                                      <p:tavLst>
                                        <p:tav tm="0">
                                          <p:val>
                                            <p:fltVal val="0"/>
                                          </p:val>
                                        </p:tav>
                                        <p:tav tm="100000">
                                          <p:val>
                                            <p:strVal val="#ppt_w"/>
                                          </p:val>
                                        </p:tav>
                                      </p:tavLst>
                                    </p:anim>
                                    <p:anim calcmode="lin" valueType="num">
                                      <p:cBhvr>
                                        <p:cTn id="201" dur="500" fill="hold"/>
                                        <p:tgtEl>
                                          <p:spTgt spid="15400"/>
                                        </p:tgtEl>
                                        <p:attrNameLst>
                                          <p:attrName>ppt_h</p:attrName>
                                        </p:attrNameLst>
                                      </p:cBhvr>
                                      <p:tavLst>
                                        <p:tav tm="0">
                                          <p:val>
                                            <p:fltVal val="0"/>
                                          </p:val>
                                        </p:tav>
                                        <p:tav tm="100000">
                                          <p:val>
                                            <p:strVal val="#ppt_h"/>
                                          </p:val>
                                        </p:tav>
                                      </p:tavLst>
                                    </p:anim>
                                    <p:anim calcmode="lin" valueType="num">
                                      <p:cBhvr>
                                        <p:cTn id="202" dur="500" fill="hold"/>
                                        <p:tgtEl>
                                          <p:spTgt spid="15400"/>
                                        </p:tgtEl>
                                        <p:attrNameLst>
                                          <p:attrName>ppt_x</p:attrName>
                                        </p:attrNameLst>
                                      </p:cBhvr>
                                      <p:tavLst>
                                        <p:tav tm="0">
                                          <p:val>
                                            <p:fltVal val="0.5"/>
                                          </p:val>
                                        </p:tav>
                                        <p:tav tm="100000">
                                          <p:val>
                                            <p:strVal val="#ppt_x"/>
                                          </p:val>
                                        </p:tav>
                                      </p:tavLst>
                                    </p:anim>
                                    <p:anim calcmode="lin" valueType="num">
                                      <p:cBhvr>
                                        <p:cTn id="203" dur="500" fill="hold"/>
                                        <p:tgtEl>
                                          <p:spTgt spid="15400"/>
                                        </p:tgtEl>
                                        <p:attrNameLst>
                                          <p:attrName>ppt_y</p:attrName>
                                        </p:attrNameLst>
                                      </p:cBhvr>
                                      <p:tavLst>
                                        <p:tav tm="0">
                                          <p:val>
                                            <p:fltVal val="0.5"/>
                                          </p:val>
                                        </p:tav>
                                        <p:tav tm="100000">
                                          <p:val>
                                            <p:strVal val="#ppt_y"/>
                                          </p:val>
                                        </p:tav>
                                      </p:tavLst>
                                    </p:anim>
                                  </p:childTnLst>
                                </p:cTn>
                              </p:par>
                            </p:childTnLst>
                          </p:cTn>
                        </p:par>
                      </p:childTnLst>
                    </p:cTn>
                  </p:par>
                  <p:par>
                    <p:cTn id="204" fill="hold" nodeType="clickPar">
                      <p:stCondLst>
                        <p:cond delay="indefinite"/>
                      </p:stCondLst>
                      <p:childTnLst>
                        <p:par>
                          <p:cTn id="205" fill="hold" nodeType="withGroup">
                            <p:stCondLst>
                              <p:cond delay="0"/>
                            </p:stCondLst>
                            <p:childTnLst>
                              <p:par>
                                <p:cTn id="206" presetID="22" presetClass="entr" presetSubtype="1" fill="hold" grpId="0" nodeType="clickEffect">
                                  <p:stCondLst>
                                    <p:cond delay="0"/>
                                  </p:stCondLst>
                                  <p:childTnLst>
                                    <p:set>
                                      <p:cBhvr>
                                        <p:cTn id="207" dur="1" fill="hold">
                                          <p:stCondLst>
                                            <p:cond delay="0"/>
                                          </p:stCondLst>
                                        </p:cTn>
                                        <p:tgtEl>
                                          <p:spTgt spid="15401"/>
                                        </p:tgtEl>
                                        <p:attrNameLst>
                                          <p:attrName>style.visibility</p:attrName>
                                        </p:attrNameLst>
                                      </p:cBhvr>
                                      <p:to>
                                        <p:strVal val="visible"/>
                                      </p:to>
                                    </p:set>
                                    <p:animEffect transition="in" filter="wipe(up)">
                                      <p:cBhvr>
                                        <p:cTn id="208" dur="500"/>
                                        <p:tgtEl>
                                          <p:spTgt spid="15401"/>
                                        </p:tgtEl>
                                      </p:cBhvr>
                                    </p:animEffect>
                                  </p:childTnLst>
                                </p:cTn>
                              </p:par>
                            </p:childTnLst>
                          </p:cTn>
                        </p:par>
                      </p:childTnLst>
                    </p:cTn>
                  </p:par>
                  <p:par>
                    <p:cTn id="209" fill="hold" nodeType="clickPar">
                      <p:stCondLst>
                        <p:cond delay="indefinite"/>
                      </p:stCondLst>
                      <p:childTnLst>
                        <p:par>
                          <p:cTn id="210" fill="hold" nodeType="withGroup">
                            <p:stCondLst>
                              <p:cond delay="0"/>
                            </p:stCondLst>
                            <p:childTnLst>
                              <p:par>
                                <p:cTn id="211" presetID="22" presetClass="entr" presetSubtype="2" fill="hold" grpId="0" nodeType="clickEffect">
                                  <p:stCondLst>
                                    <p:cond delay="0"/>
                                  </p:stCondLst>
                                  <p:childTnLst>
                                    <p:set>
                                      <p:cBhvr>
                                        <p:cTn id="212" dur="1" fill="hold">
                                          <p:stCondLst>
                                            <p:cond delay="0"/>
                                          </p:stCondLst>
                                        </p:cTn>
                                        <p:tgtEl>
                                          <p:spTgt spid="15402"/>
                                        </p:tgtEl>
                                        <p:attrNameLst>
                                          <p:attrName>style.visibility</p:attrName>
                                        </p:attrNameLst>
                                      </p:cBhvr>
                                      <p:to>
                                        <p:strVal val="visible"/>
                                      </p:to>
                                    </p:set>
                                    <p:animEffect transition="in" filter="wipe(right)">
                                      <p:cBhvr>
                                        <p:cTn id="213" dur="500"/>
                                        <p:tgtEl>
                                          <p:spTgt spid="15402"/>
                                        </p:tgtEl>
                                      </p:cBhvr>
                                    </p:animEffect>
                                  </p:childTnLst>
                                </p:cTn>
                              </p:par>
                            </p:childTnLst>
                          </p:cTn>
                        </p:par>
                      </p:childTnLst>
                    </p:cTn>
                  </p:par>
                  <p:par>
                    <p:cTn id="214" fill="hold" nodeType="clickPar">
                      <p:stCondLst>
                        <p:cond delay="indefinite"/>
                      </p:stCondLst>
                      <p:childTnLst>
                        <p:par>
                          <p:cTn id="215" fill="hold" nodeType="withGroup">
                            <p:stCondLst>
                              <p:cond delay="0"/>
                            </p:stCondLst>
                            <p:childTnLst>
                              <p:par>
                                <p:cTn id="216" presetID="23" presetClass="entr" presetSubtype="528" fill="hold" grpId="0" nodeType="clickEffect">
                                  <p:stCondLst>
                                    <p:cond delay="0"/>
                                  </p:stCondLst>
                                  <p:childTnLst>
                                    <p:set>
                                      <p:cBhvr>
                                        <p:cTn id="217" dur="1" fill="hold">
                                          <p:stCondLst>
                                            <p:cond delay="0"/>
                                          </p:stCondLst>
                                        </p:cTn>
                                        <p:tgtEl>
                                          <p:spTgt spid="15403"/>
                                        </p:tgtEl>
                                        <p:attrNameLst>
                                          <p:attrName>style.visibility</p:attrName>
                                        </p:attrNameLst>
                                      </p:cBhvr>
                                      <p:to>
                                        <p:strVal val="visible"/>
                                      </p:to>
                                    </p:set>
                                    <p:anim calcmode="lin" valueType="num">
                                      <p:cBhvr>
                                        <p:cTn id="218" dur="500" fill="hold"/>
                                        <p:tgtEl>
                                          <p:spTgt spid="15403"/>
                                        </p:tgtEl>
                                        <p:attrNameLst>
                                          <p:attrName>ppt_w</p:attrName>
                                        </p:attrNameLst>
                                      </p:cBhvr>
                                      <p:tavLst>
                                        <p:tav tm="0">
                                          <p:val>
                                            <p:fltVal val="0"/>
                                          </p:val>
                                        </p:tav>
                                        <p:tav tm="100000">
                                          <p:val>
                                            <p:strVal val="#ppt_w"/>
                                          </p:val>
                                        </p:tav>
                                      </p:tavLst>
                                    </p:anim>
                                    <p:anim calcmode="lin" valueType="num">
                                      <p:cBhvr>
                                        <p:cTn id="219" dur="500" fill="hold"/>
                                        <p:tgtEl>
                                          <p:spTgt spid="15403"/>
                                        </p:tgtEl>
                                        <p:attrNameLst>
                                          <p:attrName>ppt_h</p:attrName>
                                        </p:attrNameLst>
                                      </p:cBhvr>
                                      <p:tavLst>
                                        <p:tav tm="0">
                                          <p:val>
                                            <p:fltVal val="0"/>
                                          </p:val>
                                        </p:tav>
                                        <p:tav tm="100000">
                                          <p:val>
                                            <p:strVal val="#ppt_h"/>
                                          </p:val>
                                        </p:tav>
                                      </p:tavLst>
                                    </p:anim>
                                    <p:anim calcmode="lin" valueType="num">
                                      <p:cBhvr>
                                        <p:cTn id="220" dur="500" fill="hold"/>
                                        <p:tgtEl>
                                          <p:spTgt spid="15403"/>
                                        </p:tgtEl>
                                        <p:attrNameLst>
                                          <p:attrName>ppt_x</p:attrName>
                                        </p:attrNameLst>
                                      </p:cBhvr>
                                      <p:tavLst>
                                        <p:tav tm="0">
                                          <p:val>
                                            <p:fltVal val="0.5"/>
                                          </p:val>
                                        </p:tav>
                                        <p:tav tm="100000">
                                          <p:val>
                                            <p:strVal val="#ppt_x"/>
                                          </p:val>
                                        </p:tav>
                                      </p:tavLst>
                                    </p:anim>
                                    <p:anim calcmode="lin" valueType="num">
                                      <p:cBhvr>
                                        <p:cTn id="221" dur="500" fill="hold"/>
                                        <p:tgtEl>
                                          <p:spTgt spid="15403"/>
                                        </p:tgtEl>
                                        <p:attrNameLst>
                                          <p:attrName>ppt_y</p:attrName>
                                        </p:attrNameLst>
                                      </p:cBhvr>
                                      <p:tavLst>
                                        <p:tav tm="0">
                                          <p:val>
                                            <p:fltVal val="0.5"/>
                                          </p:val>
                                        </p:tav>
                                        <p:tav tm="100000">
                                          <p:val>
                                            <p:strVal val="#ppt_y"/>
                                          </p:val>
                                        </p:tav>
                                      </p:tavLst>
                                    </p:anim>
                                  </p:childTnLst>
                                </p:cTn>
                              </p:par>
                            </p:childTnLst>
                          </p:cTn>
                        </p:par>
                      </p:childTnLst>
                    </p:cTn>
                  </p:par>
                  <p:par>
                    <p:cTn id="222" fill="hold" nodeType="clickPar">
                      <p:stCondLst>
                        <p:cond delay="indefinite"/>
                      </p:stCondLst>
                      <p:childTnLst>
                        <p:par>
                          <p:cTn id="223" fill="hold" nodeType="withGroup">
                            <p:stCondLst>
                              <p:cond delay="0"/>
                            </p:stCondLst>
                            <p:childTnLst>
                              <p:par>
                                <p:cTn id="224" presetID="22" presetClass="entr" presetSubtype="8" fill="hold" grpId="0" nodeType="clickEffect">
                                  <p:stCondLst>
                                    <p:cond delay="0"/>
                                  </p:stCondLst>
                                  <p:childTnLst>
                                    <p:set>
                                      <p:cBhvr>
                                        <p:cTn id="225" dur="1" fill="hold">
                                          <p:stCondLst>
                                            <p:cond delay="0"/>
                                          </p:stCondLst>
                                        </p:cTn>
                                        <p:tgtEl>
                                          <p:spTgt spid="15404"/>
                                        </p:tgtEl>
                                        <p:attrNameLst>
                                          <p:attrName>style.visibility</p:attrName>
                                        </p:attrNameLst>
                                      </p:cBhvr>
                                      <p:to>
                                        <p:strVal val="visible"/>
                                      </p:to>
                                    </p:set>
                                    <p:animEffect transition="in" filter="wipe(left)">
                                      <p:cBhvr>
                                        <p:cTn id="226" dur="500"/>
                                        <p:tgtEl>
                                          <p:spTgt spid="1540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363" grpId="0" autoUpdateAnimBg="0"/>
      <p:bldP spid="15364" grpId="0" autoUpdateAnimBg="0"/>
      <p:bldP spid="15365" grpId="0" autoUpdateAnimBg="0"/>
      <p:bldP spid="15366" grpId="0" autoUpdateAnimBg="0"/>
      <p:bldP spid="15367" grpId="0" autoUpdateAnimBg="0"/>
      <p:bldP spid="15368" grpId="0" autoUpdateAnimBg="0"/>
      <p:bldP spid="15369" grpId="0" autoUpdateAnimBg="0"/>
      <p:bldP spid="15370" grpId="0" autoUpdateAnimBg="0"/>
      <p:bldP spid="15371" grpId="0" autoUpdateAnimBg="0"/>
      <p:bldP spid="15372" grpId="0" autoUpdateAnimBg="0"/>
      <p:bldP spid="15373" grpId="0" autoUpdateAnimBg="0"/>
      <p:bldP spid="15374" grpId="0" autoUpdateAnimBg="0"/>
      <p:bldP spid="15375" grpId="0" autoUpdateAnimBg="0"/>
      <p:bldP spid="15376" grpId="0" autoUpdateAnimBg="0"/>
      <p:bldP spid="15377" grpId="0" autoUpdateAnimBg="0"/>
      <p:bldP spid="15378" grpId="0" animBg="1"/>
      <p:bldP spid="15379" grpId="0" animBg="1"/>
      <p:bldP spid="15380" grpId="0" autoUpdateAnimBg="0"/>
      <p:bldP spid="15381" grpId="0" autoUpdateAnimBg="0"/>
      <p:bldP spid="15382" grpId="0" autoUpdateAnimBg="0"/>
      <p:bldP spid="15383" grpId="0" animBg="1"/>
      <p:bldP spid="15384" grpId="0" animBg="1"/>
      <p:bldP spid="15385" grpId="0" animBg="1"/>
      <p:bldP spid="15387" grpId="0" autoUpdateAnimBg="0"/>
      <p:bldP spid="15388" grpId="0" autoUpdateAnimBg="0"/>
      <p:bldP spid="15389" grpId="0" animBg="1"/>
      <p:bldP spid="15390" grpId="0" animBg="1"/>
      <p:bldP spid="15391" grpId="0" autoUpdateAnimBg="0"/>
      <p:bldP spid="15392" grpId="0" animBg="1"/>
      <p:bldP spid="15393" grpId="0" animBg="1"/>
      <p:bldP spid="15394" grpId="0" autoUpdateAnimBg="0"/>
      <p:bldP spid="15395" grpId="0" autoUpdateAnimBg="0"/>
      <p:bldP spid="15396" grpId="0" autoUpdateAnimBg="0"/>
      <p:bldP spid="15397" grpId="0" autoUpdateAnimBg="0"/>
      <p:bldP spid="15398" grpId="0" autoUpdateAnimBg="0"/>
      <p:bldP spid="15399" grpId="0" autoUpdateAnimBg="0"/>
      <p:bldP spid="15400" grpId="0" autoUpdateAnimBg="0"/>
      <p:bldP spid="15401" grpId="0" animBg="1"/>
      <p:bldP spid="15402" grpId="0" animBg="1"/>
      <p:bldP spid="15403" grpId="0" animBg="1" autoUpdateAnimBg="0"/>
      <p:bldP spid="15404" grpId="0" animBg="1"/>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5874" name="Text Box 20"/>
          <p:cNvSpPr txBox="1">
            <a:spLocks noChangeArrowheads="1"/>
          </p:cNvSpPr>
          <p:nvPr/>
        </p:nvSpPr>
        <p:spPr bwMode="auto">
          <a:xfrm>
            <a:off x="457200" y="304800"/>
            <a:ext cx="7848600" cy="457200"/>
          </a:xfrm>
          <a:prstGeom prst="rect">
            <a:avLst/>
          </a:prstGeom>
          <a:noFill/>
          <a:ln w="9525">
            <a:noFill/>
            <a:miter lim="800000"/>
            <a:headEnd/>
            <a:tailEnd/>
          </a:ln>
        </p:spPr>
        <p:txBody>
          <a:bodyPr>
            <a:spAutoFit/>
          </a:bodyPr>
          <a:lstStyle/>
          <a:p>
            <a:pPr algn="ctr" fontAlgn="base">
              <a:spcBef>
                <a:spcPct val="50000"/>
              </a:spcBef>
              <a:spcAft>
                <a:spcPct val="0"/>
              </a:spcAft>
            </a:pPr>
            <a:r>
              <a:rPr lang="en-US" altLang="en-US" sz="2400" b="1">
                <a:solidFill>
                  <a:prstClr val="black"/>
                </a:solidFill>
                <a:latin typeface="Times New Roman" pitchFamily="18" charset="0"/>
                <a:ea typeface="MS PGothic" pitchFamily="34" charset="-128"/>
                <a:cs typeface="Arial" pitchFamily="34" charset="0"/>
              </a:rPr>
              <a:t>Differences in synthesis and catabolism of Fat</a:t>
            </a:r>
          </a:p>
        </p:txBody>
      </p:sp>
      <p:graphicFrame>
        <p:nvGraphicFramePr>
          <p:cNvPr id="18542" name="Group 110"/>
          <p:cNvGraphicFramePr>
            <a:graphicFrameLocks noGrp="1"/>
          </p:cNvGraphicFramePr>
          <p:nvPr>
            <p:ph/>
          </p:nvPr>
        </p:nvGraphicFramePr>
        <p:xfrm>
          <a:off x="228600" y="838200"/>
          <a:ext cx="8305800" cy="5832473"/>
        </p:xfrm>
        <a:graphic>
          <a:graphicData uri="http://schemas.openxmlformats.org/drawingml/2006/table">
            <a:tbl>
              <a:tblPr/>
              <a:tblGrid>
                <a:gridCol w="2667000"/>
                <a:gridCol w="2971800"/>
                <a:gridCol w="2667000"/>
              </a:tblGrid>
              <a:tr h="709410">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en-US" sz="2200" b="0" i="0" u="none" strike="noStrike" cap="none" normalizeH="0" baseline="0" dirty="0">
                        <a:ln>
                          <a:noFill/>
                        </a:ln>
                        <a:solidFill>
                          <a:schemeClr val="tx1"/>
                        </a:solidFill>
                        <a:effectLst/>
                        <a:latin typeface="Arial" charset="0"/>
                      </a:endParaRP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a:ln>
                            <a:noFill/>
                          </a:ln>
                          <a:solidFill>
                            <a:schemeClr val="tx1"/>
                          </a:solidFill>
                          <a:effectLst/>
                          <a:latin typeface="Arial" charset="0"/>
                        </a:rPr>
                        <a:t>Fatty acid Synthesis</a:t>
                      </a: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200" b="0" i="0" u="none" strike="noStrike" cap="none" normalizeH="0" baseline="0">
                          <a:ln>
                            <a:noFill/>
                          </a:ln>
                          <a:solidFill>
                            <a:schemeClr val="tx1"/>
                          </a:solidFill>
                          <a:effectLst/>
                          <a:latin typeface="Arial" charset="0"/>
                        </a:rPr>
                        <a:t>Catabolism </a:t>
                      </a: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28575"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81439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Intermediates are bound</a:t>
                      </a: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a:ln>
                            <a:noFill/>
                          </a:ln>
                          <a:solidFill>
                            <a:schemeClr val="tx1"/>
                          </a:solidFill>
                          <a:effectLst/>
                          <a:latin typeface="Arial" charset="0"/>
                        </a:rPr>
                        <a:t>Acyl Carrier Protein</a:t>
                      </a: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a:ln>
                            <a:noFill/>
                          </a:ln>
                          <a:solidFill>
                            <a:schemeClr val="tx1"/>
                          </a:solidFill>
                          <a:effectLst/>
                          <a:latin typeface="Arial" charset="0"/>
                        </a:rPr>
                        <a:t>Bound to CoenzymeA</a:t>
                      </a: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136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Site </a:t>
                      </a: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In </a:t>
                      </a:r>
                      <a:r>
                        <a:rPr kumimoji="0" lang="en-US" sz="2000" b="0" i="0" u="none" strike="noStrike" cap="none" normalizeH="0" baseline="0" dirty="0" err="1">
                          <a:ln>
                            <a:noFill/>
                          </a:ln>
                          <a:solidFill>
                            <a:schemeClr val="tx1"/>
                          </a:solidFill>
                          <a:effectLst/>
                          <a:latin typeface="Arial" charset="0"/>
                        </a:rPr>
                        <a:t>cytosol</a:t>
                      </a:r>
                      <a:endParaRPr kumimoji="0" lang="en-US" sz="2000" b="0" i="0" u="none" strike="noStrike" cap="none" normalizeH="0" baseline="0" dirty="0">
                        <a:ln>
                          <a:noFill/>
                        </a:ln>
                        <a:solidFill>
                          <a:schemeClr val="tx1"/>
                        </a:solidFill>
                        <a:effectLst/>
                        <a:latin typeface="Arial" charset="0"/>
                      </a:endParaRP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a:ln>
                            <a:noFill/>
                          </a:ln>
                          <a:solidFill>
                            <a:schemeClr val="tx1"/>
                          </a:solidFill>
                          <a:effectLst/>
                          <a:latin typeface="Arial" charset="0"/>
                        </a:rPr>
                        <a:t>In Mitochondria</a:t>
                      </a: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136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a:ln>
                            <a:noFill/>
                          </a:ln>
                          <a:solidFill>
                            <a:schemeClr val="tx1"/>
                          </a:solidFill>
                          <a:effectLst/>
                          <a:latin typeface="Arial" charset="0"/>
                        </a:rPr>
                        <a:t>Tissue </a:t>
                      </a: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Liver, Adipose Tissue</a:t>
                      </a: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a:ln>
                            <a:noFill/>
                          </a:ln>
                          <a:solidFill>
                            <a:schemeClr val="tx1"/>
                          </a:solidFill>
                          <a:effectLst/>
                          <a:latin typeface="Arial" charset="0"/>
                        </a:rPr>
                        <a:t>Muscles, Liver</a:t>
                      </a: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136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a:ln>
                            <a:noFill/>
                          </a:ln>
                          <a:solidFill>
                            <a:schemeClr val="tx1"/>
                          </a:solidFill>
                          <a:effectLst/>
                          <a:latin typeface="Arial" charset="0"/>
                        </a:rPr>
                        <a:t>Precursor </a:t>
                      </a: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Acetyl Co A</a:t>
                      </a: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a:ln>
                            <a:noFill/>
                          </a:ln>
                          <a:solidFill>
                            <a:schemeClr val="tx1"/>
                          </a:solidFill>
                          <a:effectLst/>
                          <a:latin typeface="Arial" charset="0"/>
                        </a:rPr>
                        <a:t>Acyl CoA</a:t>
                      </a: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136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a:ln>
                            <a:noFill/>
                          </a:ln>
                          <a:solidFill>
                            <a:schemeClr val="tx1"/>
                          </a:solidFill>
                          <a:effectLst/>
                          <a:latin typeface="Arial" charset="0"/>
                        </a:rPr>
                        <a:t>Units added</a:t>
                      </a: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err="1">
                          <a:ln>
                            <a:noFill/>
                          </a:ln>
                          <a:solidFill>
                            <a:schemeClr val="tx1"/>
                          </a:solidFill>
                          <a:effectLst/>
                          <a:latin typeface="Arial" charset="0"/>
                        </a:rPr>
                        <a:t>MalonylCoA</a:t>
                      </a:r>
                      <a:endParaRPr kumimoji="0" lang="en-US" sz="2000" b="0" i="0" u="none" strike="noStrike" cap="none" normalizeH="0" baseline="0" dirty="0">
                        <a:ln>
                          <a:noFill/>
                        </a:ln>
                        <a:solidFill>
                          <a:schemeClr val="tx1"/>
                        </a:solidFill>
                        <a:effectLst/>
                        <a:latin typeface="Arial" charset="0"/>
                      </a:endParaRP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err="1">
                          <a:ln>
                            <a:noFill/>
                          </a:ln>
                          <a:solidFill>
                            <a:schemeClr val="tx1"/>
                          </a:solidFill>
                          <a:effectLst/>
                          <a:latin typeface="Arial" charset="0"/>
                        </a:rPr>
                        <a:t>AcetylCoA</a:t>
                      </a:r>
                      <a:endParaRPr kumimoji="0" lang="en-US" sz="2000" b="0" i="0" u="none" strike="noStrike" cap="none" normalizeH="0" baseline="0" dirty="0">
                        <a:ln>
                          <a:noFill/>
                        </a:ln>
                        <a:solidFill>
                          <a:schemeClr val="tx1"/>
                        </a:solidFill>
                        <a:effectLst/>
                        <a:latin typeface="Arial" charset="0"/>
                      </a:endParaRP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39447">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a:ln>
                            <a:noFill/>
                          </a:ln>
                          <a:solidFill>
                            <a:schemeClr val="tx1"/>
                          </a:solidFill>
                          <a:effectLst/>
                          <a:latin typeface="Arial" charset="0"/>
                        </a:rPr>
                        <a:t>Transport System</a:t>
                      </a: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a:ln>
                            <a:noFill/>
                          </a:ln>
                          <a:solidFill>
                            <a:schemeClr val="tx1"/>
                          </a:solidFill>
                          <a:effectLst/>
                          <a:latin typeface="Arial" charset="0"/>
                        </a:rPr>
                        <a:t>Citrate</a:t>
                      </a: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err="1">
                          <a:ln>
                            <a:noFill/>
                          </a:ln>
                          <a:solidFill>
                            <a:schemeClr val="tx1"/>
                          </a:solidFill>
                          <a:effectLst/>
                          <a:latin typeface="Arial" charset="0"/>
                        </a:rPr>
                        <a:t>Carnitine</a:t>
                      </a:r>
                      <a:endParaRPr kumimoji="0" lang="en-US" sz="2000" b="0" i="0" u="none" strike="noStrike" cap="none" normalizeH="0" baseline="0" dirty="0">
                        <a:ln>
                          <a:noFill/>
                        </a:ln>
                        <a:solidFill>
                          <a:schemeClr val="tx1"/>
                        </a:solidFill>
                        <a:effectLst/>
                        <a:latin typeface="Arial" charset="0"/>
                      </a:endParaRP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701028">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a:ln>
                            <a:noFill/>
                          </a:ln>
                          <a:solidFill>
                            <a:schemeClr val="tx1"/>
                          </a:solidFill>
                          <a:effectLst/>
                          <a:latin typeface="Arial" charset="0"/>
                        </a:rPr>
                        <a:t>Enzyme</a:t>
                      </a: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a:ln>
                            <a:noFill/>
                          </a:ln>
                          <a:solidFill>
                            <a:schemeClr val="tx1"/>
                          </a:solidFill>
                          <a:effectLst/>
                          <a:latin typeface="Arial" charset="0"/>
                        </a:rPr>
                        <a:t>Multifunctional Enzyme complex</a:t>
                      </a: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a:ln>
                            <a:noFill/>
                          </a:ln>
                          <a:solidFill>
                            <a:schemeClr val="tx1"/>
                          </a:solidFill>
                          <a:effectLst/>
                          <a:latin typeface="Arial" charset="0"/>
                        </a:rPr>
                        <a:t>Individual Enzyme</a:t>
                      </a: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136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a:ln>
                            <a:noFill/>
                          </a:ln>
                          <a:solidFill>
                            <a:schemeClr val="tx1"/>
                          </a:solidFill>
                          <a:effectLst/>
                          <a:latin typeface="Arial" charset="0"/>
                        </a:rPr>
                        <a:t>Endproduct</a:t>
                      </a: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a:ln>
                            <a:noFill/>
                          </a:ln>
                          <a:solidFill>
                            <a:schemeClr val="tx1"/>
                          </a:solidFill>
                          <a:effectLst/>
                          <a:latin typeface="Arial" charset="0"/>
                        </a:rPr>
                        <a:t>Palmitate</a:t>
                      </a: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Acetyl </a:t>
                      </a:r>
                      <a:r>
                        <a:rPr kumimoji="0" lang="en-US" sz="2000" b="0" i="0" u="none" strike="noStrike" cap="none" normalizeH="0" baseline="0" dirty="0" err="1">
                          <a:ln>
                            <a:noFill/>
                          </a:ln>
                          <a:solidFill>
                            <a:schemeClr val="tx1"/>
                          </a:solidFill>
                          <a:effectLst/>
                          <a:latin typeface="Arial" charset="0"/>
                        </a:rPr>
                        <a:t>CoA</a:t>
                      </a:r>
                      <a:endParaRPr kumimoji="0" lang="en-US" sz="2000" b="0" i="0" u="none" strike="noStrike" cap="none" normalizeH="0" baseline="0" dirty="0">
                        <a:ln>
                          <a:noFill/>
                        </a:ln>
                        <a:solidFill>
                          <a:schemeClr val="tx1"/>
                        </a:solidFill>
                        <a:effectLst/>
                        <a:latin typeface="Arial" charset="0"/>
                      </a:endParaRP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a:noFill/>
                    </a:lnTlToBr>
                    <a:lnBlToTr>
                      <a:noFill/>
                    </a:lnBlToTr>
                    <a:noFill/>
                  </a:tcPr>
                </a:tc>
              </a:tr>
              <a:tr h="51136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e</a:t>
                      </a:r>
                      <a:r>
                        <a:rPr kumimoji="0" lang="en-US" sz="2000" b="0" i="0" u="none" strike="noStrike" cap="none" normalizeH="0" baseline="30000" dirty="0">
                          <a:ln>
                            <a:noFill/>
                          </a:ln>
                          <a:solidFill>
                            <a:schemeClr val="tx1"/>
                          </a:solidFill>
                          <a:effectLst/>
                          <a:latin typeface="Arial" charset="0"/>
                        </a:rPr>
                        <a:t>+ </a:t>
                      </a:r>
                      <a:r>
                        <a:rPr kumimoji="0" lang="en-US" sz="2000" b="0" i="0" u="none" strike="noStrike" cap="none" normalizeH="0" baseline="-25000" dirty="0">
                          <a:ln>
                            <a:noFill/>
                          </a:ln>
                          <a:solidFill>
                            <a:schemeClr val="tx1"/>
                          </a:solidFill>
                          <a:effectLst/>
                          <a:latin typeface="Arial" charset="0"/>
                        </a:rPr>
                        <a:t>  </a:t>
                      </a:r>
                      <a:r>
                        <a:rPr kumimoji="0" lang="en-US" sz="2000" b="0" i="0" u="none" strike="noStrike" cap="none" normalizeH="0" baseline="0" dirty="0">
                          <a:ln>
                            <a:noFill/>
                          </a:ln>
                          <a:solidFill>
                            <a:schemeClr val="tx1"/>
                          </a:solidFill>
                          <a:effectLst/>
                          <a:latin typeface="Arial" charset="0"/>
                        </a:rPr>
                        <a:t>donor/acceptor</a:t>
                      </a:r>
                    </a:p>
                  </a:txBody>
                  <a:tcPr marT="45714" marB="45714" horzOverflow="overflow">
                    <a:lnL w="28575"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FAD/NAD</a:t>
                      </a:r>
                      <a:r>
                        <a:rPr kumimoji="0" lang="en-US" sz="2000" b="0" i="0" u="none" strike="noStrike" cap="none" normalizeH="0" baseline="30000" dirty="0">
                          <a:ln>
                            <a:noFill/>
                          </a:ln>
                          <a:solidFill>
                            <a:schemeClr val="tx1"/>
                          </a:solidFill>
                          <a:effectLst/>
                          <a:latin typeface="Arial" charset="0"/>
                        </a:rPr>
                        <a:t>+</a:t>
                      </a:r>
                      <a:endParaRPr kumimoji="0" lang="en-US" sz="2000" b="0" i="0" u="none" strike="noStrike" cap="none" normalizeH="0" baseline="0" dirty="0">
                        <a:ln>
                          <a:noFill/>
                        </a:ln>
                        <a:solidFill>
                          <a:schemeClr val="tx1"/>
                        </a:solidFill>
                        <a:effectLst/>
                        <a:latin typeface="Arial" charset="0"/>
                      </a:endParaRPr>
                    </a:p>
                  </a:txBody>
                  <a:tcPr marT="45714" marB="45714" horzOverflow="overflow">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sz="2000" b="0" i="0" u="none" strike="noStrike" cap="none" normalizeH="0" baseline="0" dirty="0">
                          <a:ln>
                            <a:noFill/>
                          </a:ln>
                          <a:solidFill>
                            <a:schemeClr val="tx1"/>
                          </a:solidFill>
                          <a:effectLst/>
                          <a:latin typeface="Arial" charset="0"/>
                        </a:rPr>
                        <a:t>NADP</a:t>
                      </a:r>
                      <a:r>
                        <a:rPr kumimoji="0" lang="en-US" sz="2000" b="0" i="0" u="none" strike="noStrike" cap="none" normalizeH="0" baseline="30000" dirty="0">
                          <a:ln>
                            <a:noFill/>
                          </a:ln>
                          <a:solidFill>
                            <a:schemeClr val="tx1"/>
                          </a:solidFill>
                          <a:effectLst/>
                          <a:latin typeface="Arial" charset="0"/>
                        </a:rPr>
                        <a:t>+</a:t>
                      </a:r>
                      <a:endParaRPr kumimoji="0" lang="en-US" sz="2000" b="0" i="0" u="none" strike="noStrike" cap="none" normalizeH="0" baseline="0" dirty="0">
                        <a:ln>
                          <a:noFill/>
                        </a:ln>
                        <a:solidFill>
                          <a:schemeClr val="tx1"/>
                        </a:solidFill>
                        <a:effectLst/>
                        <a:latin typeface="Arial" charset="0"/>
                      </a:endParaRPr>
                    </a:p>
                  </a:txBody>
                  <a:tcPr marT="45714" marB="45714" horzOverflow="overflow">
                    <a:lnL w="12700" cap="flat" cmpd="sng" algn="ctr">
                      <a:solidFill>
                        <a:schemeClr val="tx1"/>
                      </a:solidFill>
                      <a:prstDash val="solid"/>
                      <a:round/>
                      <a:headEnd type="none" w="med" len="med"/>
                      <a:tailEnd type="none" w="med" len="med"/>
                    </a:lnL>
                    <a:lnR w="28575"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28575" cap="flat" cmpd="sng" algn="ctr">
                      <a:solidFill>
                        <a:schemeClr val="tx1"/>
                      </a:solidFill>
                      <a:prstDash val="solid"/>
                      <a:round/>
                      <a:headEnd type="none" w="med" len="med"/>
                      <a:tailEnd type="none" w="med" len="med"/>
                    </a:lnB>
                    <a:lnTlToBr>
                      <a:noFill/>
                    </a:lnTlToBr>
                    <a:lnBlToTr>
                      <a:noFill/>
                    </a:lnBlToTr>
                    <a:noFill/>
                  </a:tcPr>
                </a:tc>
              </a:tr>
            </a:tbl>
          </a:graphicData>
        </a:graphic>
      </p:graphicFrame>
    </p:spTree>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6898" name="Rectangle 2"/>
          <p:cNvSpPr>
            <a:spLocks noGrp="1"/>
          </p:cNvSpPr>
          <p:nvPr>
            <p:ph idx="1"/>
          </p:nvPr>
        </p:nvSpPr>
        <p:spPr>
          <a:xfrm>
            <a:off x="223838" y="342900"/>
            <a:ext cx="8863012" cy="6191250"/>
          </a:xfrm>
        </p:spPr>
        <p:txBody>
          <a:bodyPr/>
          <a:lstStyle/>
          <a:p>
            <a:pPr marL="285750" indent="-285750" eaLnBrk="1" hangingPunct="1">
              <a:lnSpc>
                <a:spcPct val="95000"/>
              </a:lnSpc>
              <a:spcBef>
                <a:spcPct val="0"/>
              </a:spcBef>
              <a:buFontTx/>
              <a:buNone/>
            </a:pPr>
            <a:r>
              <a:rPr lang="en-US" altLang="en-US" sz="2400" b="1" smtClean="0">
                <a:solidFill>
                  <a:srgbClr val="000099"/>
                </a:solidFill>
              </a:rPr>
              <a:t>Palmitate</a:t>
            </a:r>
            <a:r>
              <a:rPr lang="en-US" altLang="en-US" sz="2400" smtClean="0"/>
              <a:t>, a </a:t>
            </a:r>
            <a:r>
              <a:rPr lang="en-US" altLang="en-US" sz="2400" b="1" smtClean="0">
                <a:solidFill>
                  <a:srgbClr val="000099"/>
                </a:solidFill>
              </a:rPr>
              <a:t>16-C</a:t>
            </a:r>
            <a:r>
              <a:rPr lang="en-US" altLang="en-US" sz="2400" smtClean="0"/>
              <a:t> saturated fatty acid,</a:t>
            </a:r>
            <a:r>
              <a:rPr lang="en-US" altLang="en-US" sz="2400" b="1" smtClean="0"/>
              <a:t> </a:t>
            </a:r>
            <a:r>
              <a:rPr lang="en-US" altLang="en-US" sz="2400" smtClean="0"/>
              <a:t>is the final product of the Fatty Acid Synthase reactions. </a:t>
            </a:r>
          </a:p>
          <a:p>
            <a:pPr marL="285750" indent="-285750" eaLnBrk="1" hangingPunct="1">
              <a:lnSpc>
                <a:spcPct val="95000"/>
              </a:lnSpc>
              <a:spcBef>
                <a:spcPct val="0"/>
              </a:spcBef>
              <a:spcAft>
                <a:spcPct val="30000"/>
              </a:spcAft>
              <a:buFontTx/>
              <a:buNone/>
            </a:pPr>
            <a:r>
              <a:rPr lang="en-US" altLang="en-US" sz="2000" smtClean="0"/>
              <a:t>1. a. How many acetyl-CoA used for initial priming of enzyme? _____</a:t>
            </a:r>
          </a:p>
          <a:p>
            <a:pPr marL="285750" indent="-285750" eaLnBrk="1" hangingPunct="1">
              <a:lnSpc>
                <a:spcPct val="95000"/>
              </a:lnSpc>
              <a:spcBef>
                <a:spcPct val="0"/>
              </a:spcBef>
              <a:spcAft>
                <a:spcPct val="30000"/>
              </a:spcAft>
              <a:buFontTx/>
              <a:buNone/>
            </a:pPr>
            <a:r>
              <a:rPr lang="en-US" altLang="en-US" sz="2000" smtClean="0"/>
              <a:t>    b. How many acetyl-CoA used for synthesis of each malonate? ____</a:t>
            </a:r>
          </a:p>
          <a:p>
            <a:pPr marL="285750" indent="-285750" eaLnBrk="1" hangingPunct="1">
              <a:lnSpc>
                <a:spcPct val="95000"/>
              </a:lnSpc>
              <a:spcBef>
                <a:spcPct val="0"/>
              </a:spcBef>
              <a:buFontTx/>
              <a:buNone/>
            </a:pPr>
            <a:r>
              <a:rPr lang="en-US" altLang="en-US" sz="2000" smtClean="0"/>
              <a:t>    c. How many malonate used (how many reaction cycles) per </a:t>
            </a:r>
          </a:p>
          <a:p>
            <a:pPr marL="285750" indent="-285750" eaLnBrk="1" hangingPunct="1">
              <a:lnSpc>
                <a:spcPct val="95000"/>
              </a:lnSpc>
              <a:spcBef>
                <a:spcPct val="0"/>
              </a:spcBef>
              <a:spcAft>
                <a:spcPct val="30000"/>
              </a:spcAft>
              <a:buFontTx/>
              <a:buNone/>
            </a:pPr>
            <a:r>
              <a:rPr lang="en-US" altLang="en-US" sz="2000" smtClean="0"/>
              <a:t>        synthesis of one 16-C palminate? ________</a:t>
            </a:r>
          </a:p>
          <a:p>
            <a:pPr marL="285750" indent="-285750" eaLnBrk="1" hangingPunct="1">
              <a:lnSpc>
                <a:spcPct val="95000"/>
              </a:lnSpc>
              <a:spcBef>
                <a:spcPct val="0"/>
              </a:spcBef>
              <a:buFontTx/>
              <a:buNone/>
            </a:pPr>
            <a:r>
              <a:rPr lang="en-US" altLang="en-US" sz="2000" smtClean="0"/>
              <a:t>    d. </a:t>
            </a:r>
            <a:r>
              <a:rPr lang="en-US" altLang="en-US" sz="2000" b="1" smtClean="0">
                <a:solidFill>
                  <a:srgbClr val="000099"/>
                </a:solidFill>
              </a:rPr>
              <a:t>Total acetyl-CoA</a:t>
            </a:r>
            <a:r>
              <a:rPr lang="en-US" altLang="en-US" sz="2000" smtClean="0"/>
              <a:t> used for priming &amp; for syntheisis of malonate,     </a:t>
            </a:r>
          </a:p>
          <a:p>
            <a:pPr marL="285750" indent="-285750" eaLnBrk="1" hangingPunct="1">
              <a:lnSpc>
                <a:spcPct val="95000"/>
              </a:lnSpc>
              <a:spcBef>
                <a:spcPct val="0"/>
              </a:spcBef>
              <a:spcAft>
                <a:spcPct val="50000"/>
              </a:spcAft>
              <a:buFontTx/>
              <a:buNone/>
            </a:pPr>
            <a:r>
              <a:rPr lang="en-US" altLang="en-US" sz="2000" smtClean="0"/>
              <a:t>        : ________</a:t>
            </a:r>
          </a:p>
          <a:p>
            <a:pPr marL="285750" indent="-285750" eaLnBrk="1" hangingPunct="1">
              <a:lnSpc>
                <a:spcPct val="95000"/>
              </a:lnSpc>
              <a:spcBef>
                <a:spcPct val="0"/>
              </a:spcBef>
              <a:buFontTx/>
              <a:buNone/>
            </a:pPr>
            <a:r>
              <a:rPr lang="en-US" altLang="en-US" sz="2000" smtClean="0"/>
              <a:t>2. a. How many ~P bonds of ATP used for synthesis of each</a:t>
            </a:r>
          </a:p>
          <a:p>
            <a:pPr marL="285750" indent="-285750" eaLnBrk="1" hangingPunct="1">
              <a:lnSpc>
                <a:spcPct val="95000"/>
              </a:lnSpc>
              <a:spcBef>
                <a:spcPct val="0"/>
              </a:spcBef>
              <a:spcAft>
                <a:spcPct val="30000"/>
              </a:spcAft>
              <a:buFontTx/>
              <a:buNone/>
            </a:pPr>
            <a:r>
              <a:rPr lang="en-US" altLang="en-US" sz="2000" smtClean="0"/>
              <a:t>        malonate? ________</a:t>
            </a:r>
          </a:p>
          <a:p>
            <a:pPr marL="285750" indent="-285750" eaLnBrk="1" hangingPunct="1">
              <a:lnSpc>
                <a:spcPct val="95000"/>
              </a:lnSpc>
              <a:spcBef>
                <a:spcPct val="0"/>
              </a:spcBef>
              <a:buFontTx/>
              <a:buNone/>
            </a:pPr>
            <a:r>
              <a:rPr lang="en-US" altLang="en-US" sz="2000" smtClean="0"/>
              <a:t>    b. </a:t>
            </a:r>
            <a:r>
              <a:rPr lang="en-US" altLang="en-US" sz="2000" b="1" smtClean="0">
                <a:solidFill>
                  <a:srgbClr val="000099"/>
                </a:solidFill>
              </a:rPr>
              <a:t>Total ~P bonds of ATP</a:t>
            </a:r>
            <a:r>
              <a:rPr lang="en-US" altLang="en-US" sz="2000" smtClean="0"/>
              <a:t> used for synthesis of one 16-C palmitate,</a:t>
            </a:r>
          </a:p>
          <a:p>
            <a:pPr marL="285750" indent="-285750" eaLnBrk="1" hangingPunct="1">
              <a:lnSpc>
                <a:spcPct val="95000"/>
              </a:lnSpc>
              <a:spcBef>
                <a:spcPct val="0"/>
              </a:spcBef>
              <a:spcAft>
                <a:spcPct val="50000"/>
              </a:spcAft>
              <a:buFontTx/>
              <a:buNone/>
            </a:pPr>
            <a:r>
              <a:rPr lang="en-US" altLang="en-US" sz="2000" smtClean="0"/>
              <a:t>        : ________</a:t>
            </a:r>
          </a:p>
          <a:p>
            <a:pPr marL="285750" indent="-285750" eaLnBrk="1" hangingPunct="1">
              <a:lnSpc>
                <a:spcPct val="95000"/>
              </a:lnSpc>
              <a:spcBef>
                <a:spcPct val="0"/>
              </a:spcBef>
              <a:spcAft>
                <a:spcPct val="30000"/>
              </a:spcAft>
              <a:buFontTx/>
              <a:buNone/>
            </a:pPr>
            <a:r>
              <a:rPr lang="en-US" altLang="en-US" sz="2000" smtClean="0"/>
              <a:t>3. a. How many NADPH used per reaction cycle? __________</a:t>
            </a:r>
          </a:p>
          <a:p>
            <a:pPr marL="285750" indent="-285750" eaLnBrk="1" hangingPunct="1">
              <a:lnSpc>
                <a:spcPct val="95000"/>
              </a:lnSpc>
              <a:spcBef>
                <a:spcPct val="0"/>
              </a:spcBef>
              <a:buFontTx/>
              <a:buNone/>
            </a:pPr>
            <a:r>
              <a:rPr lang="en-US" altLang="en-US" sz="2000" smtClean="0"/>
              <a:t>    b. </a:t>
            </a:r>
            <a:r>
              <a:rPr lang="en-US" altLang="en-US" sz="2000" b="1" smtClean="0">
                <a:solidFill>
                  <a:srgbClr val="000099"/>
                </a:solidFill>
              </a:rPr>
              <a:t>Total NADPH</a:t>
            </a:r>
            <a:r>
              <a:rPr lang="en-US" altLang="en-US" sz="2000" smtClean="0"/>
              <a:t> used per synthesis of one 16-C palmitate, :</a:t>
            </a:r>
          </a:p>
          <a:p>
            <a:pPr marL="285750" indent="-285750" eaLnBrk="1" hangingPunct="1">
              <a:lnSpc>
                <a:spcPct val="95000"/>
              </a:lnSpc>
              <a:spcBef>
                <a:spcPct val="0"/>
              </a:spcBef>
              <a:spcAft>
                <a:spcPct val="30000"/>
              </a:spcAft>
              <a:buFontTx/>
              <a:buNone/>
            </a:pPr>
            <a:r>
              <a:rPr lang="en-US" altLang="en-US" sz="2000" smtClean="0"/>
              <a:t>         _________</a:t>
            </a:r>
          </a:p>
        </p:txBody>
      </p:sp>
      <p:sp>
        <p:nvSpPr>
          <p:cNvPr id="105475" name="Text Box 3"/>
          <p:cNvSpPr txBox="1">
            <a:spLocks noChangeArrowheads="1"/>
          </p:cNvSpPr>
          <p:nvPr/>
        </p:nvSpPr>
        <p:spPr bwMode="auto">
          <a:xfrm>
            <a:off x="7467600" y="838200"/>
            <a:ext cx="336550" cy="457200"/>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b="1">
                <a:solidFill>
                  <a:srgbClr val="000099"/>
                </a:solidFill>
                <a:latin typeface="Times New Roman" pitchFamily="18" charset="0"/>
                <a:ea typeface="MS PGothic" pitchFamily="34" charset="-128"/>
                <a:cs typeface="Arial" pitchFamily="34" charset="0"/>
              </a:rPr>
              <a:t>1</a:t>
            </a:r>
          </a:p>
        </p:txBody>
      </p:sp>
      <p:sp>
        <p:nvSpPr>
          <p:cNvPr id="105476" name="Text Box 4"/>
          <p:cNvSpPr txBox="1">
            <a:spLocks noChangeArrowheads="1"/>
          </p:cNvSpPr>
          <p:nvPr/>
        </p:nvSpPr>
        <p:spPr bwMode="auto">
          <a:xfrm>
            <a:off x="7848600" y="1371600"/>
            <a:ext cx="336550" cy="457200"/>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b="1">
                <a:solidFill>
                  <a:srgbClr val="000099"/>
                </a:solidFill>
                <a:latin typeface="Times New Roman" pitchFamily="18" charset="0"/>
                <a:ea typeface="MS PGothic" pitchFamily="34" charset="-128"/>
                <a:cs typeface="Arial" pitchFamily="34" charset="0"/>
              </a:rPr>
              <a:t>1</a:t>
            </a:r>
          </a:p>
        </p:txBody>
      </p:sp>
      <p:sp>
        <p:nvSpPr>
          <p:cNvPr id="105477" name="Text Box 5"/>
          <p:cNvSpPr txBox="1">
            <a:spLocks noChangeArrowheads="1"/>
          </p:cNvSpPr>
          <p:nvPr/>
        </p:nvSpPr>
        <p:spPr bwMode="auto">
          <a:xfrm>
            <a:off x="5257800" y="1981200"/>
            <a:ext cx="336550" cy="457200"/>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b="1">
                <a:solidFill>
                  <a:srgbClr val="000099"/>
                </a:solidFill>
                <a:latin typeface="Times New Roman" pitchFamily="18" charset="0"/>
                <a:ea typeface="MS PGothic" pitchFamily="34" charset="-128"/>
                <a:cs typeface="Arial" pitchFamily="34" charset="0"/>
              </a:rPr>
              <a:t>7</a:t>
            </a:r>
          </a:p>
        </p:txBody>
      </p:sp>
      <p:sp>
        <p:nvSpPr>
          <p:cNvPr id="105478" name="Text Box 6"/>
          <p:cNvSpPr txBox="1">
            <a:spLocks noChangeArrowheads="1"/>
          </p:cNvSpPr>
          <p:nvPr/>
        </p:nvSpPr>
        <p:spPr bwMode="auto">
          <a:xfrm>
            <a:off x="1371600" y="2667000"/>
            <a:ext cx="336550" cy="457200"/>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b="1">
                <a:solidFill>
                  <a:srgbClr val="000099"/>
                </a:solidFill>
                <a:latin typeface="Times New Roman" pitchFamily="18" charset="0"/>
                <a:ea typeface="MS PGothic" pitchFamily="34" charset="-128"/>
                <a:cs typeface="Arial" pitchFamily="34" charset="0"/>
              </a:rPr>
              <a:t>8</a:t>
            </a:r>
          </a:p>
        </p:txBody>
      </p:sp>
      <p:sp>
        <p:nvSpPr>
          <p:cNvPr id="105479" name="Text Box 7"/>
          <p:cNvSpPr txBox="1">
            <a:spLocks noChangeArrowheads="1"/>
          </p:cNvSpPr>
          <p:nvPr/>
        </p:nvSpPr>
        <p:spPr bwMode="auto">
          <a:xfrm>
            <a:off x="2286000" y="3352800"/>
            <a:ext cx="336550" cy="457200"/>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b="1">
                <a:solidFill>
                  <a:srgbClr val="000099"/>
                </a:solidFill>
                <a:latin typeface="Times New Roman" pitchFamily="18" charset="0"/>
                <a:ea typeface="MS PGothic" pitchFamily="34" charset="-128"/>
                <a:cs typeface="Arial" pitchFamily="34" charset="0"/>
              </a:rPr>
              <a:t>1</a:t>
            </a:r>
          </a:p>
        </p:txBody>
      </p:sp>
      <p:sp>
        <p:nvSpPr>
          <p:cNvPr id="105480" name="Text Box 8"/>
          <p:cNvSpPr txBox="1">
            <a:spLocks noChangeArrowheads="1"/>
          </p:cNvSpPr>
          <p:nvPr/>
        </p:nvSpPr>
        <p:spPr bwMode="auto">
          <a:xfrm>
            <a:off x="1371600" y="4114800"/>
            <a:ext cx="336550" cy="457200"/>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b="1">
                <a:solidFill>
                  <a:srgbClr val="000099"/>
                </a:solidFill>
                <a:latin typeface="Times New Roman" pitchFamily="18" charset="0"/>
                <a:ea typeface="MS PGothic" pitchFamily="34" charset="-128"/>
                <a:cs typeface="Arial" pitchFamily="34" charset="0"/>
              </a:rPr>
              <a:t>7</a:t>
            </a:r>
          </a:p>
        </p:txBody>
      </p:sp>
      <p:sp>
        <p:nvSpPr>
          <p:cNvPr id="105481" name="Text Box 9"/>
          <p:cNvSpPr txBox="1">
            <a:spLocks noChangeArrowheads="1"/>
          </p:cNvSpPr>
          <p:nvPr/>
        </p:nvSpPr>
        <p:spPr bwMode="auto">
          <a:xfrm>
            <a:off x="6248400" y="4495800"/>
            <a:ext cx="336550" cy="457200"/>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b="1">
                <a:solidFill>
                  <a:srgbClr val="000099"/>
                </a:solidFill>
                <a:latin typeface="Times New Roman" pitchFamily="18" charset="0"/>
                <a:ea typeface="MS PGothic" pitchFamily="34" charset="-128"/>
                <a:cs typeface="Arial" pitchFamily="34" charset="0"/>
              </a:rPr>
              <a:t>2</a:t>
            </a:r>
          </a:p>
        </p:txBody>
      </p:sp>
      <p:sp>
        <p:nvSpPr>
          <p:cNvPr id="105482" name="Text Box 10"/>
          <p:cNvSpPr txBox="1">
            <a:spLocks noChangeArrowheads="1"/>
          </p:cNvSpPr>
          <p:nvPr/>
        </p:nvSpPr>
        <p:spPr bwMode="auto">
          <a:xfrm>
            <a:off x="1371600" y="5181600"/>
            <a:ext cx="488950" cy="457200"/>
          </a:xfrm>
          <a:prstGeom prst="rect">
            <a:avLst/>
          </a:prstGeom>
          <a:noFill/>
          <a:ln w="9525">
            <a:noFill/>
            <a:miter lim="800000"/>
            <a:headEnd/>
            <a:tailEnd/>
          </a:ln>
        </p:spPr>
        <p:txBody>
          <a:bodyPr wrap="none">
            <a:spAutoFit/>
          </a:bodyPr>
          <a:lstStyle/>
          <a:p>
            <a:pPr fontAlgn="base">
              <a:spcBef>
                <a:spcPct val="0"/>
              </a:spcBef>
              <a:spcAft>
                <a:spcPct val="0"/>
              </a:spcAft>
            </a:pPr>
            <a:r>
              <a:rPr lang="en-US" altLang="en-US" sz="2400" b="1">
                <a:solidFill>
                  <a:srgbClr val="000099"/>
                </a:solidFill>
                <a:latin typeface="Times New Roman" pitchFamily="18" charset="0"/>
                <a:ea typeface="MS PGothic" pitchFamily="34" charset="-128"/>
                <a:cs typeface="Arial" pitchFamily="34" charset="0"/>
              </a:rPr>
              <a:t>14</a:t>
            </a:r>
          </a:p>
        </p:txBody>
      </p:sp>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2" presetClass="entr" presetSubtype="4" fill="hold" nodeType="clickEffect">
                                  <p:stCondLst>
                                    <p:cond delay="0"/>
                                  </p:stCondLst>
                                  <p:childTnLst>
                                    <p:set>
                                      <p:cBhvr>
                                        <p:cTn id="6" dur="1" fill="hold">
                                          <p:stCondLst>
                                            <p:cond delay="0"/>
                                          </p:stCondLst>
                                        </p:cTn>
                                        <p:tgtEl>
                                          <p:spTgt spid="105475">
                                            <p:txEl>
                                              <p:pRg st="0" end="0"/>
                                            </p:txEl>
                                          </p:spTgt>
                                        </p:tgtEl>
                                        <p:attrNameLst>
                                          <p:attrName>style.visibility</p:attrName>
                                        </p:attrNameLst>
                                      </p:cBhvr>
                                      <p:to>
                                        <p:strVal val="visible"/>
                                      </p:to>
                                    </p:set>
                                    <p:anim calcmode="lin" valueType="num">
                                      <p:cBhvr additive="base">
                                        <p:cTn id="7" dur="500" fill="hold"/>
                                        <p:tgtEl>
                                          <p:spTgt spid="105475">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105475">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withGroup">
                            <p:stCondLst>
                              <p:cond delay="0"/>
                            </p:stCondLst>
                            <p:childTnLst>
                              <p:par>
                                <p:cTn id="11" presetID="2" presetClass="entr" presetSubtype="4" fill="hold" nodeType="clickEffect">
                                  <p:stCondLst>
                                    <p:cond delay="0"/>
                                  </p:stCondLst>
                                  <p:childTnLst>
                                    <p:set>
                                      <p:cBhvr>
                                        <p:cTn id="12" dur="1" fill="hold">
                                          <p:stCondLst>
                                            <p:cond delay="0"/>
                                          </p:stCondLst>
                                        </p:cTn>
                                        <p:tgtEl>
                                          <p:spTgt spid="105476">
                                            <p:txEl>
                                              <p:pRg st="0" end="0"/>
                                            </p:txEl>
                                          </p:spTgt>
                                        </p:tgtEl>
                                        <p:attrNameLst>
                                          <p:attrName>style.visibility</p:attrName>
                                        </p:attrNameLst>
                                      </p:cBhvr>
                                      <p:to>
                                        <p:strVal val="visible"/>
                                      </p:to>
                                    </p:set>
                                    <p:anim calcmode="lin" valueType="num">
                                      <p:cBhvr additive="base">
                                        <p:cTn id="13" dur="500" fill="hold"/>
                                        <p:tgtEl>
                                          <p:spTgt spid="105476">
                                            <p:txEl>
                                              <p:pRg st="0" end="0"/>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105476">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withGroup">
                            <p:stCondLst>
                              <p:cond delay="0"/>
                            </p:stCondLst>
                            <p:childTnLst>
                              <p:par>
                                <p:cTn id="17" presetID="2" presetClass="entr" presetSubtype="4" fill="hold" nodeType="clickEffect">
                                  <p:stCondLst>
                                    <p:cond delay="0"/>
                                  </p:stCondLst>
                                  <p:childTnLst>
                                    <p:set>
                                      <p:cBhvr>
                                        <p:cTn id="18" dur="1" fill="hold">
                                          <p:stCondLst>
                                            <p:cond delay="0"/>
                                          </p:stCondLst>
                                        </p:cTn>
                                        <p:tgtEl>
                                          <p:spTgt spid="105477">
                                            <p:txEl>
                                              <p:pRg st="0" end="0"/>
                                            </p:txEl>
                                          </p:spTgt>
                                        </p:tgtEl>
                                        <p:attrNameLst>
                                          <p:attrName>style.visibility</p:attrName>
                                        </p:attrNameLst>
                                      </p:cBhvr>
                                      <p:to>
                                        <p:strVal val="visible"/>
                                      </p:to>
                                    </p:set>
                                    <p:anim calcmode="lin" valueType="num">
                                      <p:cBhvr additive="base">
                                        <p:cTn id="19" dur="500" fill="hold"/>
                                        <p:tgtEl>
                                          <p:spTgt spid="105477">
                                            <p:txEl>
                                              <p:pRg st="0" end="0"/>
                                            </p:txEl>
                                          </p:spTgt>
                                        </p:tgtEl>
                                        <p:attrNameLst>
                                          <p:attrName>ppt_x</p:attrName>
                                        </p:attrNameLst>
                                      </p:cBhvr>
                                      <p:tavLst>
                                        <p:tav tm="0">
                                          <p:val>
                                            <p:strVal val="#ppt_x"/>
                                          </p:val>
                                        </p:tav>
                                        <p:tav tm="100000">
                                          <p:val>
                                            <p:strVal val="#ppt_x"/>
                                          </p:val>
                                        </p:tav>
                                      </p:tavLst>
                                    </p:anim>
                                    <p:anim calcmode="lin" valueType="num">
                                      <p:cBhvr additive="base">
                                        <p:cTn id="20" dur="500" fill="hold"/>
                                        <p:tgtEl>
                                          <p:spTgt spid="105477">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1" fill="hold" nodeType="clickPar">
                      <p:stCondLst>
                        <p:cond delay="indefinite"/>
                      </p:stCondLst>
                      <p:childTnLst>
                        <p:par>
                          <p:cTn id="22" fill="hold" nodeType="withGroup">
                            <p:stCondLst>
                              <p:cond delay="0"/>
                            </p:stCondLst>
                            <p:childTnLst>
                              <p:par>
                                <p:cTn id="23" presetID="2" presetClass="entr" presetSubtype="4" fill="hold" nodeType="clickEffect">
                                  <p:stCondLst>
                                    <p:cond delay="0"/>
                                  </p:stCondLst>
                                  <p:childTnLst>
                                    <p:set>
                                      <p:cBhvr>
                                        <p:cTn id="24" dur="1" fill="hold">
                                          <p:stCondLst>
                                            <p:cond delay="0"/>
                                          </p:stCondLst>
                                        </p:cTn>
                                        <p:tgtEl>
                                          <p:spTgt spid="105478">
                                            <p:txEl>
                                              <p:pRg st="0" end="0"/>
                                            </p:txEl>
                                          </p:spTgt>
                                        </p:tgtEl>
                                        <p:attrNameLst>
                                          <p:attrName>style.visibility</p:attrName>
                                        </p:attrNameLst>
                                      </p:cBhvr>
                                      <p:to>
                                        <p:strVal val="visible"/>
                                      </p:to>
                                    </p:set>
                                    <p:anim calcmode="lin" valueType="num">
                                      <p:cBhvr additive="base">
                                        <p:cTn id="25" dur="500" fill="hold"/>
                                        <p:tgtEl>
                                          <p:spTgt spid="105478">
                                            <p:txEl>
                                              <p:pRg st="0" end="0"/>
                                            </p:txEl>
                                          </p:spTgt>
                                        </p:tgtEl>
                                        <p:attrNameLst>
                                          <p:attrName>ppt_x</p:attrName>
                                        </p:attrNameLst>
                                      </p:cBhvr>
                                      <p:tavLst>
                                        <p:tav tm="0">
                                          <p:val>
                                            <p:strVal val="#ppt_x"/>
                                          </p:val>
                                        </p:tav>
                                        <p:tav tm="100000">
                                          <p:val>
                                            <p:strVal val="#ppt_x"/>
                                          </p:val>
                                        </p:tav>
                                      </p:tavLst>
                                    </p:anim>
                                    <p:anim calcmode="lin" valueType="num">
                                      <p:cBhvr additive="base">
                                        <p:cTn id="26" dur="500" fill="hold"/>
                                        <p:tgtEl>
                                          <p:spTgt spid="105478">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27" fill="hold" nodeType="clickPar">
                      <p:stCondLst>
                        <p:cond delay="indefinite"/>
                      </p:stCondLst>
                      <p:childTnLst>
                        <p:par>
                          <p:cTn id="28" fill="hold" nodeType="withGroup">
                            <p:stCondLst>
                              <p:cond delay="0"/>
                            </p:stCondLst>
                            <p:childTnLst>
                              <p:par>
                                <p:cTn id="29" presetID="2" presetClass="entr" presetSubtype="4" fill="hold" nodeType="clickEffect">
                                  <p:stCondLst>
                                    <p:cond delay="0"/>
                                  </p:stCondLst>
                                  <p:childTnLst>
                                    <p:set>
                                      <p:cBhvr>
                                        <p:cTn id="30" dur="1" fill="hold">
                                          <p:stCondLst>
                                            <p:cond delay="0"/>
                                          </p:stCondLst>
                                        </p:cTn>
                                        <p:tgtEl>
                                          <p:spTgt spid="105479">
                                            <p:txEl>
                                              <p:pRg st="0" end="0"/>
                                            </p:txEl>
                                          </p:spTgt>
                                        </p:tgtEl>
                                        <p:attrNameLst>
                                          <p:attrName>style.visibility</p:attrName>
                                        </p:attrNameLst>
                                      </p:cBhvr>
                                      <p:to>
                                        <p:strVal val="visible"/>
                                      </p:to>
                                    </p:set>
                                    <p:anim calcmode="lin" valueType="num">
                                      <p:cBhvr additive="base">
                                        <p:cTn id="31" dur="500" fill="hold"/>
                                        <p:tgtEl>
                                          <p:spTgt spid="105479">
                                            <p:txEl>
                                              <p:pRg st="0" end="0"/>
                                            </p:txEl>
                                          </p:spTgt>
                                        </p:tgtEl>
                                        <p:attrNameLst>
                                          <p:attrName>ppt_x</p:attrName>
                                        </p:attrNameLst>
                                      </p:cBhvr>
                                      <p:tavLst>
                                        <p:tav tm="0">
                                          <p:val>
                                            <p:strVal val="#ppt_x"/>
                                          </p:val>
                                        </p:tav>
                                        <p:tav tm="100000">
                                          <p:val>
                                            <p:strVal val="#ppt_x"/>
                                          </p:val>
                                        </p:tav>
                                      </p:tavLst>
                                    </p:anim>
                                    <p:anim calcmode="lin" valueType="num">
                                      <p:cBhvr additive="base">
                                        <p:cTn id="32" dur="500" fill="hold"/>
                                        <p:tgtEl>
                                          <p:spTgt spid="105479">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3" fill="hold" nodeType="clickPar">
                      <p:stCondLst>
                        <p:cond delay="indefinite"/>
                      </p:stCondLst>
                      <p:childTnLst>
                        <p:par>
                          <p:cTn id="34" fill="hold" nodeType="withGroup">
                            <p:stCondLst>
                              <p:cond delay="0"/>
                            </p:stCondLst>
                            <p:childTnLst>
                              <p:par>
                                <p:cTn id="35" presetID="2" presetClass="entr" presetSubtype="4" fill="hold" nodeType="clickEffect">
                                  <p:stCondLst>
                                    <p:cond delay="0"/>
                                  </p:stCondLst>
                                  <p:childTnLst>
                                    <p:set>
                                      <p:cBhvr>
                                        <p:cTn id="36" dur="1" fill="hold">
                                          <p:stCondLst>
                                            <p:cond delay="0"/>
                                          </p:stCondLst>
                                        </p:cTn>
                                        <p:tgtEl>
                                          <p:spTgt spid="105480">
                                            <p:txEl>
                                              <p:pRg st="0" end="0"/>
                                            </p:txEl>
                                          </p:spTgt>
                                        </p:tgtEl>
                                        <p:attrNameLst>
                                          <p:attrName>style.visibility</p:attrName>
                                        </p:attrNameLst>
                                      </p:cBhvr>
                                      <p:to>
                                        <p:strVal val="visible"/>
                                      </p:to>
                                    </p:set>
                                    <p:anim calcmode="lin" valueType="num">
                                      <p:cBhvr additive="base">
                                        <p:cTn id="37" dur="500" fill="hold"/>
                                        <p:tgtEl>
                                          <p:spTgt spid="105480">
                                            <p:txEl>
                                              <p:pRg st="0" end="0"/>
                                            </p:txEl>
                                          </p:spTgt>
                                        </p:tgtEl>
                                        <p:attrNameLst>
                                          <p:attrName>ppt_x</p:attrName>
                                        </p:attrNameLst>
                                      </p:cBhvr>
                                      <p:tavLst>
                                        <p:tav tm="0">
                                          <p:val>
                                            <p:strVal val="#ppt_x"/>
                                          </p:val>
                                        </p:tav>
                                        <p:tav tm="100000">
                                          <p:val>
                                            <p:strVal val="#ppt_x"/>
                                          </p:val>
                                        </p:tav>
                                      </p:tavLst>
                                    </p:anim>
                                    <p:anim calcmode="lin" valueType="num">
                                      <p:cBhvr additive="base">
                                        <p:cTn id="38" dur="500" fill="hold"/>
                                        <p:tgtEl>
                                          <p:spTgt spid="105480">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39" fill="hold" nodeType="clickPar">
                      <p:stCondLst>
                        <p:cond delay="indefinite"/>
                      </p:stCondLst>
                      <p:childTnLst>
                        <p:par>
                          <p:cTn id="40" fill="hold" nodeType="withGroup">
                            <p:stCondLst>
                              <p:cond delay="0"/>
                            </p:stCondLst>
                            <p:childTnLst>
                              <p:par>
                                <p:cTn id="41" presetID="2" presetClass="entr" presetSubtype="4" fill="hold" nodeType="clickEffect">
                                  <p:stCondLst>
                                    <p:cond delay="0"/>
                                  </p:stCondLst>
                                  <p:childTnLst>
                                    <p:set>
                                      <p:cBhvr>
                                        <p:cTn id="42" dur="1" fill="hold">
                                          <p:stCondLst>
                                            <p:cond delay="0"/>
                                          </p:stCondLst>
                                        </p:cTn>
                                        <p:tgtEl>
                                          <p:spTgt spid="105481">
                                            <p:txEl>
                                              <p:pRg st="0" end="0"/>
                                            </p:txEl>
                                          </p:spTgt>
                                        </p:tgtEl>
                                        <p:attrNameLst>
                                          <p:attrName>style.visibility</p:attrName>
                                        </p:attrNameLst>
                                      </p:cBhvr>
                                      <p:to>
                                        <p:strVal val="visible"/>
                                      </p:to>
                                    </p:set>
                                    <p:anim calcmode="lin" valueType="num">
                                      <p:cBhvr additive="base">
                                        <p:cTn id="43" dur="500" fill="hold"/>
                                        <p:tgtEl>
                                          <p:spTgt spid="105481">
                                            <p:txEl>
                                              <p:pRg st="0" end="0"/>
                                            </p:txEl>
                                          </p:spTgt>
                                        </p:tgtEl>
                                        <p:attrNameLst>
                                          <p:attrName>ppt_x</p:attrName>
                                        </p:attrNameLst>
                                      </p:cBhvr>
                                      <p:tavLst>
                                        <p:tav tm="0">
                                          <p:val>
                                            <p:strVal val="#ppt_x"/>
                                          </p:val>
                                        </p:tav>
                                        <p:tav tm="100000">
                                          <p:val>
                                            <p:strVal val="#ppt_x"/>
                                          </p:val>
                                        </p:tav>
                                      </p:tavLst>
                                    </p:anim>
                                    <p:anim calcmode="lin" valueType="num">
                                      <p:cBhvr additive="base">
                                        <p:cTn id="44" dur="500" fill="hold"/>
                                        <p:tgtEl>
                                          <p:spTgt spid="105481">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45" fill="hold" nodeType="clickPar">
                      <p:stCondLst>
                        <p:cond delay="indefinite"/>
                      </p:stCondLst>
                      <p:childTnLst>
                        <p:par>
                          <p:cTn id="46" fill="hold" nodeType="withGroup">
                            <p:stCondLst>
                              <p:cond delay="0"/>
                            </p:stCondLst>
                            <p:childTnLst>
                              <p:par>
                                <p:cTn id="47" presetID="2" presetClass="entr" presetSubtype="4" fill="hold" nodeType="clickEffect">
                                  <p:stCondLst>
                                    <p:cond delay="0"/>
                                  </p:stCondLst>
                                  <p:childTnLst>
                                    <p:set>
                                      <p:cBhvr>
                                        <p:cTn id="48" dur="1" fill="hold">
                                          <p:stCondLst>
                                            <p:cond delay="0"/>
                                          </p:stCondLst>
                                        </p:cTn>
                                        <p:tgtEl>
                                          <p:spTgt spid="105482">
                                            <p:txEl>
                                              <p:pRg st="0" end="0"/>
                                            </p:txEl>
                                          </p:spTgt>
                                        </p:tgtEl>
                                        <p:attrNameLst>
                                          <p:attrName>style.visibility</p:attrName>
                                        </p:attrNameLst>
                                      </p:cBhvr>
                                      <p:to>
                                        <p:strVal val="visible"/>
                                      </p:to>
                                    </p:set>
                                    <p:anim calcmode="lin" valueType="num">
                                      <p:cBhvr additive="base">
                                        <p:cTn id="49" dur="500" fill="hold"/>
                                        <p:tgtEl>
                                          <p:spTgt spid="105482">
                                            <p:txEl>
                                              <p:pRg st="0" end="0"/>
                                            </p:txEl>
                                          </p:spTgt>
                                        </p:tgtEl>
                                        <p:attrNameLst>
                                          <p:attrName>ppt_x</p:attrName>
                                        </p:attrNameLst>
                                      </p:cBhvr>
                                      <p:tavLst>
                                        <p:tav tm="0">
                                          <p:val>
                                            <p:strVal val="#ppt_x"/>
                                          </p:val>
                                        </p:tav>
                                        <p:tav tm="100000">
                                          <p:val>
                                            <p:strVal val="#ppt_x"/>
                                          </p:val>
                                        </p:tav>
                                      </p:tavLst>
                                    </p:anim>
                                    <p:anim calcmode="lin" valueType="num">
                                      <p:cBhvr additive="base">
                                        <p:cTn id="50" dur="500" fill="hold"/>
                                        <p:tgtEl>
                                          <p:spTgt spid="105482">
                                            <p:txEl>
                                              <p:pRg st="0" end="0"/>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37922" name="Rectangle 2"/>
          <p:cNvSpPr>
            <a:spLocks noGrp="1"/>
          </p:cNvSpPr>
          <p:nvPr>
            <p:ph type="title"/>
          </p:nvPr>
        </p:nvSpPr>
        <p:spPr>
          <a:xfrm>
            <a:off x="762000" y="152400"/>
            <a:ext cx="2971800" cy="1371600"/>
          </a:xfrm>
        </p:spPr>
        <p:txBody>
          <a:bodyPr/>
          <a:lstStyle/>
          <a:p>
            <a:pPr eaLnBrk="1" hangingPunct="1"/>
            <a:r>
              <a:rPr lang="en-US" altLang="en-US" smtClean="0">
                <a:solidFill>
                  <a:srgbClr val="2FB0DC"/>
                </a:solidFill>
              </a:rPr>
              <a:t>Synthesis of Eicosanoids</a:t>
            </a:r>
          </a:p>
        </p:txBody>
      </p:sp>
      <p:sp>
        <p:nvSpPr>
          <p:cNvPr id="337923" name="Rectangle 6"/>
          <p:cNvSpPr>
            <a:spLocks noChangeArrowheads="1"/>
          </p:cNvSpPr>
          <p:nvPr/>
        </p:nvSpPr>
        <p:spPr bwMode="auto">
          <a:xfrm>
            <a:off x="0" y="1752600"/>
            <a:ext cx="4419600" cy="2743200"/>
          </a:xfrm>
          <a:prstGeom prst="rect">
            <a:avLst/>
          </a:prstGeom>
          <a:noFill/>
          <a:ln w="9525">
            <a:noFill/>
            <a:miter lim="800000"/>
            <a:headEnd/>
            <a:tailEnd/>
          </a:ln>
        </p:spPr>
        <p:txBody>
          <a:bodyPr/>
          <a:lstStyle/>
          <a:p>
            <a:pPr marL="342900" indent="-342900" fontAlgn="base">
              <a:spcBef>
                <a:spcPct val="20000"/>
              </a:spcBef>
              <a:spcAft>
                <a:spcPct val="0"/>
              </a:spcAft>
              <a:buFontTx/>
              <a:buChar char="•"/>
            </a:pPr>
            <a:r>
              <a:rPr lang="en-US" altLang="en-US" sz="2800">
                <a:solidFill>
                  <a:prstClr val="black"/>
                </a:solidFill>
                <a:latin typeface="Arial" pitchFamily="34" charset="0"/>
                <a:ea typeface="MS PGothic" pitchFamily="34" charset="-128"/>
                <a:cs typeface="Arial" pitchFamily="34" charset="0"/>
              </a:rPr>
              <a:t>Cyclooxygenase is a target for many </a:t>
            </a:r>
            <a:r>
              <a:rPr lang="en-US" altLang="en-US" sz="2800">
                <a:solidFill>
                  <a:srgbClr val="3333FF"/>
                </a:solidFill>
                <a:latin typeface="Arial" pitchFamily="34" charset="0"/>
                <a:ea typeface="MS PGothic" pitchFamily="34" charset="-128"/>
                <a:cs typeface="Arial" pitchFamily="34" charset="0"/>
              </a:rPr>
              <a:t>anti-inflammatory drugs</a:t>
            </a:r>
          </a:p>
          <a:p>
            <a:pPr marL="342900" indent="-342900" fontAlgn="base">
              <a:spcBef>
                <a:spcPct val="20000"/>
              </a:spcBef>
              <a:spcAft>
                <a:spcPct val="0"/>
              </a:spcAft>
              <a:buFontTx/>
              <a:buChar char="•"/>
            </a:pPr>
            <a:endParaRPr lang="en-US" altLang="en-US" sz="2800" baseline="-25000">
              <a:solidFill>
                <a:srgbClr val="3333FF"/>
              </a:solidFill>
              <a:latin typeface="Arial" pitchFamily="34" charset="0"/>
              <a:ea typeface="MS PGothic" pitchFamily="34" charset="-128"/>
              <a:cs typeface="Arial" pitchFamily="34" charset="0"/>
            </a:endParaRPr>
          </a:p>
        </p:txBody>
      </p:sp>
      <p:pic>
        <p:nvPicPr>
          <p:cNvPr id="337924" name="Picture 2" descr="figure 21-15a"/>
          <p:cNvPicPr>
            <a:picLocks noChangeAspect="1" noChangeArrowheads="1"/>
          </p:cNvPicPr>
          <p:nvPr/>
        </p:nvPicPr>
        <p:blipFill>
          <a:blip r:embed="rId3" cstate="print"/>
          <a:srcRect/>
          <a:stretch>
            <a:fillRect/>
          </a:stretch>
        </p:blipFill>
        <p:spPr bwMode="auto">
          <a:xfrm>
            <a:off x="4114800" y="325438"/>
            <a:ext cx="4473575" cy="65325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39970" name="Picture 2" descr="figure 21-16"/>
          <p:cNvPicPr>
            <a:picLocks noChangeAspect="1" noChangeArrowheads="1"/>
          </p:cNvPicPr>
          <p:nvPr/>
        </p:nvPicPr>
        <p:blipFill>
          <a:blip r:embed="rId3" cstate="print"/>
          <a:srcRect/>
          <a:stretch>
            <a:fillRect/>
          </a:stretch>
        </p:blipFill>
        <p:spPr bwMode="auto">
          <a:xfrm>
            <a:off x="304800" y="2116138"/>
            <a:ext cx="8531225" cy="4589462"/>
          </a:xfrm>
          <a:prstGeom prst="rect">
            <a:avLst/>
          </a:prstGeom>
          <a:noFill/>
          <a:ln w="9525">
            <a:noFill/>
            <a:miter lim="800000"/>
            <a:headEnd/>
            <a:tailEnd/>
          </a:ln>
        </p:spPr>
      </p:pic>
      <p:sp>
        <p:nvSpPr>
          <p:cNvPr id="37891" name="Title 2"/>
          <p:cNvSpPr>
            <a:spLocks noGrp="1"/>
          </p:cNvSpPr>
          <p:nvPr>
            <p:ph type="title" idx="4294967295"/>
          </p:nvPr>
        </p:nvSpPr>
        <p:spPr>
          <a:xfrm>
            <a:off x="0" y="274638"/>
            <a:ext cx="8229600" cy="1143000"/>
          </a:xfrm>
        </p:spPr>
        <p:txBody>
          <a:bodyPr rtlCol="0">
            <a:normAutofit fontScale="90000"/>
          </a:bodyPr>
          <a:lstStyle/>
          <a:p>
            <a:pPr eaLnBrk="1" fontAlgn="auto" hangingPunct="1">
              <a:spcAft>
                <a:spcPts val="0"/>
              </a:spcAft>
              <a:defRPr/>
            </a:pPr>
            <a:r>
              <a:rPr lang="en-US" altLang="en-US"/>
              <a:t>The "linear" pathway from arachidonate to leukotrienes.</a:t>
            </a:r>
            <a:br>
              <a:rPr lang="en-US" altLang="en-US"/>
            </a:br>
            <a:endParaRPr lang="en-US" altLang="en-US"/>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42018" name="Picture 2" descr="figure 21-15b"/>
          <p:cNvPicPr>
            <a:picLocks noChangeAspect="1" noChangeArrowheads="1"/>
          </p:cNvPicPr>
          <p:nvPr/>
        </p:nvPicPr>
        <p:blipFill>
          <a:blip r:embed="rId3" cstate="print"/>
          <a:srcRect/>
          <a:stretch>
            <a:fillRect/>
          </a:stretch>
        </p:blipFill>
        <p:spPr bwMode="auto">
          <a:xfrm>
            <a:off x="76200" y="1836738"/>
            <a:ext cx="3405188" cy="5021262"/>
          </a:xfrm>
          <a:prstGeom prst="rect">
            <a:avLst/>
          </a:prstGeom>
          <a:noFill/>
          <a:ln w="9525">
            <a:noFill/>
            <a:miter lim="800000"/>
            <a:headEnd/>
            <a:tailEnd/>
          </a:ln>
        </p:spPr>
      </p:pic>
      <p:pic>
        <p:nvPicPr>
          <p:cNvPr id="342019" name="Picture 2" descr="figure 21-15c"/>
          <p:cNvPicPr>
            <a:picLocks noChangeAspect="1" noChangeArrowheads="1"/>
          </p:cNvPicPr>
          <p:nvPr/>
        </p:nvPicPr>
        <p:blipFill>
          <a:blip r:embed="rId4" cstate="print"/>
          <a:srcRect/>
          <a:stretch>
            <a:fillRect/>
          </a:stretch>
        </p:blipFill>
        <p:spPr bwMode="auto">
          <a:xfrm>
            <a:off x="3722688" y="4427538"/>
            <a:ext cx="5268912" cy="2201862"/>
          </a:xfrm>
          <a:prstGeom prst="rect">
            <a:avLst/>
          </a:prstGeom>
          <a:noFill/>
          <a:ln w="9525">
            <a:noFill/>
            <a:miter lim="800000"/>
            <a:headEnd/>
            <a:tailEnd/>
          </a:ln>
        </p:spPr>
      </p:pic>
      <p:sp>
        <p:nvSpPr>
          <p:cNvPr id="342020" name="TextBox 3"/>
          <p:cNvSpPr txBox="1">
            <a:spLocks noChangeArrowheads="1"/>
          </p:cNvSpPr>
          <p:nvPr/>
        </p:nvSpPr>
        <p:spPr bwMode="auto">
          <a:xfrm>
            <a:off x="4371975" y="3200400"/>
            <a:ext cx="4772025" cy="830263"/>
          </a:xfrm>
          <a:prstGeom prst="rect">
            <a:avLst/>
          </a:prstGeom>
          <a:noFill/>
          <a:ln w="9525">
            <a:noFill/>
            <a:miter lim="800000"/>
            <a:headEnd/>
            <a:tailEnd/>
          </a:ln>
        </p:spPr>
        <p:txBody>
          <a:bodyPr>
            <a:spAutoFit/>
          </a:bodyPr>
          <a:lstStyle/>
          <a:p>
            <a:pPr fontAlgn="base">
              <a:spcBef>
                <a:spcPct val="0"/>
              </a:spcBef>
              <a:spcAft>
                <a:spcPct val="0"/>
              </a:spcAft>
            </a:pPr>
            <a:r>
              <a:rPr lang="en-US" altLang="en-US" sz="2400">
                <a:solidFill>
                  <a:prstClr val="black"/>
                </a:solidFill>
                <a:latin typeface="Arial" pitchFamily="34" charset="0"/>
                <a:ea typeface="MS PGothic" pitchFamily="34" charset="-128"/>
                <a:cs typeface="Arial" pitchFamily="34" charset="0"/>
              </a:rPr>
              <a:t>COX-2</a:t>
            </a:r>
            <a:r>
              <a:rPr lang="en-US" altLang="en-US" sz="2400">
                <a:solidFill>
                  <a:prstClr val="black"/>
                </a:solidFill>
                <a:latin typeface="Arial" pitchFamily="34" charset="0"/>
                <a:ea typeface="ヒラギノ角ゴ Pro W3" charset="-128"/>
                <a:cs typeface="Arial" pitchFamily="34" charset="0"/>
              </a:rPr>
              <a:t>–specific cyclooxygenase inhibitors </a:t>
            </a:r>
            <a:endParaRPr lang="en-US" altLang="en-US" sz="2400">
              <a:solidFill>
                <a:prstClr val="black"/>
              </a:solidFill>
              <a:latin typeface="Times New Roman" pitchFamily="18" charset="0"/>
              <a:ea typeface="ヒラギノ角ゴ Pro W3" charset="-128"/>
              <a:cs typeface="Arial" pitchFamily="34"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4066" name="Rectangle 2"/>
          <p:cNvSpPr>
            <a:spLocks noGrp="1"/>
          </p:cNvSpPr>
          <p:nvPr>
            <p:ph type="title"/>
          </p:nvPr>
        </p:nvSpPr>
        <p:spPr>
          <a:xfrm>
            <a:off x="838200" y="0"/>
            <a:ext cx="4343400" cy="1981200"/>
          </a:xfrm>
        </p:spPr>
        <p:txBody>
          <a:bodyPr/>
          <a:lstStyle/>
          <a:p>
            <a:pPr eaLnBrk="1" hangingPunct="1"/>
            <a:r>
              <a:rPr lang="en-US" altLang="en-US" smtClean="0">
                <a:solidFill>
                  <a:srgbClr val="2FB0DC"/>
                </a:solidFill>
              </a:rPr>
              <a:t>Biosynthesis of Cholesterol </a:t>
            </a:r>
          </a:p>
        </p:txBody>
      </p:sp>
      <p:sp>
        <p:nvSpPr>
          <p:cNvPr id="344067" name="Text Placeholder 4"/>
          <p:cNvSpPr>
            <a:spLocks noGrp="1"/>
          </p:cNvSpPr>
          <p:nvPr>
            <p:ph type="body" sz="half" idx="1"/>
          </p:nvPr>
        </p:nvSpPr>
        <p:spPr>
          <a:xfrm>
            <a:off x="533400" y="1981200"/>
            <a:ext cx="5410200" cy="4114800"/>
          </a:xfrm>
        </p:spPr>
        <p:txBody>
          <a:bodyPr/>
          <a:lstStyle/>
          <a:p>
            <a:pPr eaLnBrk="1" hangingPunct="1"/>
            <a:r>
              <a:rPr lang="en-US" altLang="en-US" smtClean="0"/>
              <a:t>Summary </a:t>
            </a:r>
          </a:p>
          <a:p>
            <a:pPr eaLnBrk="1" hangingPunct="1">
              <a:buFontTx/>
              <a:buNone/>
            </a:pPr>
            <a:r>
              <a:rPr lang="en-US" altLang="en-US" smtClean="0"/>
              <a:t>1. </a:t>
            </a:r>
            <a:r>
              <a:rPr lang="en-US" altLang="en-US" sz="2800" smtClean="0"/>
              <a:t>Acetyl CoA =&gt; Mevalonate</a:t>
            </a:r>
          </a:p>
          <a:p>
            <a:pPr eaLnBrk="1" hangingPunct="1">
              <a:buFontTx/>
              <a:buNone/>
            </a:pPr>
            <a:r>
              <a:rPr lang="en-US" altLang="en-US" sz="2800" smtClean="0"/>
              <a:t>2. Mevalonate =&gt; Isoprenes</a:t>
            </a:r>
          </a:p>
          <a:p>
            <a:pPr eaLnBrk="1" hangingPunct="1">
              <a:buFontTx/>
              <a:buNone/>
            </a:pPr>
            <a:r>
              <a:rPr lang="en-US" altLang="en-US" sz="2800" smtClean="0"/>
              <a:t>3. 6 isoprenes =&gt; squalene</a:t>
            </a:r>
          </a:p>
          <a:p>
            <a:pPr eaLnBrk="1" hangingPunct="1">
              <a:buFontTx/>
              <a:buNone/>
            </a:pPr>
            <a:r>
              <a:rPr lang="en-US" altLang="en-US" sz="2800" smtClean="0"/>
              <a:t>4. Squalene to lanosterol</a:t>
            </a:r>
          </a:p>
          <a:p>
            <a:pPr eaLnBrk="1" hangingPunct="1"/>
            <a:endParaRPr lang="en-US" altLang="en-US" smtClean="0"/>
          </a:p>
        </p:txBody>
      </p:sp>
      <p:pic>
        <p:nvPicPr>
          <p:cNvPr id="344068" name="Picture 2" descr="figure 21-33"/>
          <p:cNvPicPr>
            <a:picLocks noChangeAspect="1" noChangeArrowheads="1"/>
          </p:cNvPicPr>
          <p:nvPr/>
        </p:nvPicPr>
        <p:blipFill>
          <a:blip r:embed="rId3" cstate="print"/>
          <a:srcRect/>
          <a:stretch>
            <a:fillRect/>
          </a:stretch>
        </p:blipFill>
        <p:spPr bwMode="auto">
          <a:xfrm>
            <a:off x="5791200" y="325438"/>
            <a:ext cx="3041650" cy="65325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1602" name="Rectangle 2"/>
          <p:cNvSpPr>
            <a:spLocks noGrp="1"/>
          </p:cNvSpPr>
          <p:nvPr>
            <p:ph type="title"/>
          </p:nvPr>
        </p:nvSpPr>
        <p:spPr/>
        <p:txBody>
          <a:bodyPr/>
          <a:lstStyle/>
          <a:p>
            <a:pPr eaLnBrk="1" hangingPunct="1"/>
            <a:endParaRPr lang="en-US" altLang="en-US" smtClean="0"/>
          </a:p>
        </p:txBody>
      </p:sp>
      <p:sp>
        <p:nvSpPr>
          <p:cNvPr id="281603" name="Rectangle 3"/>
          <p:cNvSpPr>
            <a:spLocks noGrp="1"/>
          </p:cNvSpPr>
          <p:nvPr>
            <p:ph idx="1"/>
          </p:nvPr>
        </p:nvSpPr>
        <p:spPr/>
        <p:txBody>
          <a:bodyPr/>
          <a:lstStyle/>
          <a:p>
            <a:pPr eaLnBrk="1" hangingPunct="1"/>
            <a:endParaRPr lang="en-US" altLang="en-US" smtClean="0"/>
          </a:p>
        </p:txBody>
      </p:sp>
      <p:pic>
        <p:nvPicPr>
          <p:cNvPr id="281604" name="Picture 4" descr="3 copy"/>
          <p:cNvPicPr>
            <a:picLocks noChangeAspect="1" noChangeArrowheads="1"/>
          </p:cNvPicPr>
          <p:nvPr/>
        </p:nvPicPr>
        <p:blipFill>
          <a:blip r:embed="rId2" cstate="print"/>
          <a:srcRect/>
          <a:stretch>
            <a:fillRect/>
          </a:stretch>
        </p:blipFill>
        <p:spPr bwMode="auto">
          <a:xfrm>
            <a:off x="457200" y="228600"/>
            <a:ext cx="8229600" cy="6629400"/>
          </a:xfrm>
          <a:prstGeom prst="rect">
            <a:avLst/>
          </a:prstGeom>
          <a:noFill/>
          <a:ln w="9525">
            <a:noFill/>
            <a:miter lim="800000"/>
            <a:headEnd/>
            <a:tailEnd/>
          </a:ln>
        </p:spPr>
      </p:pic>
    </p:spTree>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6114" name="Rectangle 2"/>
          <p:cNvSpPr>
            <a:spLocks noGrp="1"/>
          </p:cNvSpPr>
          <p:nvPr>
            <p:ph type="title"/>
          </p:nvPr>
        </p:nvSpPr>
        <p:spPr>
          <a:xfrm>
            <a:off x="685800" y="152400"/>
            <a:ext cx="4191000" cy="2590800"/>
          </a:xfrm>
        </p:spPr>
        <p:txBody>
          <a:bodyPr/>
          <a:lstStyle/>
          <a:p>
            <a:pPr eaLnBrk="1" hangingPunct="1"/>
            <a:r>
              <a:rPr lang="en-US" altLang="en-US" smtClean="0">
                <a:solidFill>
                  <a:srgbClr val="2FB0DC"/>
                </a:solidFill>
              </a:rPr>
              <a:t>1. Formation of Mevalonate</a:t>
            </a:r>
          </a:p>
        </p:txBody>
      </p:sp>
      <p:sp>
        <p:nvSpPr>
          <p:cNvPr id="346115" name="Rectangle 5"/>
          <p:cNvSpPr>
            <a:spLocks noChangeArrowheads="1"/>
          </p:cNvSpPr>
          <p:nvPr/>
        </p:nvSpPr>
        <p:spPr bwMode="auto">
          <a:xfrm>
            <a:off x="381000" y="2971800"/>
            <a:ext cx="3657600" cy="3505200"/>
          </a:xfrm>
          <a:prstGeom prst="rect">
            <a:avLst/>
          </a:prstGeom>
          <a:noFill/>
          <a:ln w="9525">
            <a:noFill/>
            <a:miter lim="800000"/>
            <a:headEnd/>
            <a:tailEnd/>
          </a:ln>
        </p:spPr>
        <p:txBody>
          <a:bodyPr/>
          <a:lstStyle/>
          <a:p>
            <a:pPr marL="342900" indent="-342900" fontAlgn="base">
              <a:spcBef>
                <a:spcPct val="20000"/>
              </a:spcBef>
              <a:spcAft>
                <a:spcPct val="0"/>
              </a:spcAft>
              <a:buFontTx/>
              <a:buChar char="•"/>
            </a:pPr>
            <a:r>
              <a:rPr lang="en-US" altLang="en-US" sz="2800">
                <a:solidFill>
                  <a:prstClr val="black"/>
                </a:solidFill>
                <a:latin typeface="Arial" pitchFamily="34" charset="0"/>
                <a:ea typeface="MS PGothic" pitchFamily="34" charset="-128"/>
                <a:cs typeface="Arial" pitchFamily="34" charset="0"/>
              </a:rPr>
              <a:t>HMG-CoA reductase is a target for some </a:t>
            </a:r>
            <a:r>
              <a:rPr lang="en-US" altLang="en-US" sz="2800">
                <a:solidFill>
                  <a:srgbClr val="3333FF"/>
                </a:solidFill>
                <a:latin typeface="Arial" pitchFamily="34" charset="0"/>
                <a:ea typeface="MS PGothic" pitchFamily="34" charset="-128"/>
                <a:cs typeface="Arial" pitchFamily="34" charset="0"/>
              </a:rPr>
              <a:t>cardiovascular drugs</a:t>
            </a:r>
            <a:endParaRPr lang="en-US" altLang="en-US" sz="2800" baseline="-25000">
              <a:solidFill>
                <a:srgbClr val="3333FF"/>
              </a:solidFill>
              <a:latin typeface="Arial" pitchFamily="34" charset="0"/>
              <a:ea typeface="MS PGothic" pitchFamily="34" charset="-128"/>
              <a:cs typeface="Arial" pitchFamily="34" charset="0"/>
            </a:endParaRPr>
          </a:p>
        </p:txBody>
      </p:sp>
      <p:pic>
        <p:nvPicPr>
          <p:cNvPr id="346116" name="Picture 2" descr="figure 21-34"/>
          <p:cNvPicPr>
            <a:picLocks noChangeAspect="1" noChangeArrowheads="1"/>
          </p:cNvPicPr>
          <p:nvPr/>
        </p:nvPicPr>
        <p:blipFill>
          <a:blip r:embed="rId2" cstate="print"/>
          <a:srcRect/>
          <a:stretch>
            <a:fillRect/>
          </a:stretch>
        </p:blipFill>
        <p:spPr bwMode="auto">
          <a:xfrm>
            <a:off x="5334000" y="325438"/>
            <a:ext cx="3632200" cy="65325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7138" name="Rectangle 2"/>
          <p:cNvSpPr>
            <a:spLocks noGrp="1"/>
          </p:cNvSpPr>
          <p:nvPr>
            <p:ph type="title"/>
          </p:nvPr>
        </p:nvSpPr>
        <p:spPr>
          <a:xfrm>
            <a:off x="609600" y="0"/>
            <a:ext cx="7772400" cy="1143000"/>
          </a:xfrm>
        </p:spPr>
        <p:txBody>
          <a:bodyPr/>
          <a:lstStyle/>
          <a:p>
            <a:pPr eaLnBrk="1" hangingPunct="1"/>
            <a:r>
              <a:rPr lang="en-US" altLang="en-US" smtClean="0">
                <a:solidFill>
                  <a:srgbClr val="2FB0DC"/>
                </a:solidFill>
              </a:rPr>
              <a:t>Formation of Activated Isoprene</a:t>
            </a:r>
          </a:p>
        </p:txBody>
      </p:sp>
      <p:sp>
        <p:nvSpPr>
          <p:cNvPr id="347139" name="Rectangle 5"/>
          <p:cNvSpPr>
            <a:spLocks noChangeArrowheads="1"/>
          </p:cNvSpPr>
          <p:nvPr/>
        </p:nvSpPr>
        <p:spPr bwMode="auto">
          <a:xfrm>
            <a:off x="533400" y="1219200"/>
            <a:ext cx="8153400" cy="1752600"/>
          </a:xfrm>
          <a:prstGeom prst="rect">
            <a:avLst/>
          </a:prstGeom>
          <a:noFill/>
          <a:ln w="9525">
            <a:noFill/>
            <a:miter lim="800000"/>
            <a:headEnd/>
            <a:tailEnd/>
          </a:ln>
        </p:spPr>
        <p:txBody>
          <a:bodyPr/>
          <a:lstStyle/>
          <a:p>
            <a:pPr marL="342900" indent="-342900" fontAlgn="base">
              <a:spcBef>
                <a:spcPct val="20000"/>
              </a:spcBef>
              <a:spcAft>
                <a:spcPct val="0"/>
              </a:spcAft>
              <a:buFontTx/>
              <a:buChar char="•"/>
            </a:pPr>
            <a:r>
              <a:rPr lang="en-US" altLang="en-US" sz="2800">
                <a:solidFill>
                  <a:prstClr val="black"/>
                </a:solidFill>
                <a:latin typeface="Arial" pitchFamily="34" charset="0"/>
                <a:ea typeface="MS PGothic" pitchFamily="34" charset="-128"/>
                <a:cs typeface="Arial" pitchFamily="34" charset="0"/>
              </a:rPr>
              <a:t>Pyrophosphate is a good </a:t>
            </a:r>
            <a:r>
              <a:rPr lang="en-US" altLang="en-US" sz="2800">
                <a:solidFill>
                  <a:srgbClr val="3333FF"/>
                </a:solidFill>
                <a:latin typeface="Arial" pitchFamily="34" charset="0"/>
                <a:ea typeface="MS PGothic" pitchFamily="34" charset="-128"/>
                <a:cs typeface="Arial" pitchFamily="34" charset="0"/>
              </a:rPr>
              <a:t>leaving group </a:t>
            </a:r>
            <a:r>
              <a:rPr lang="en-US" altLang="en-US" sz="2800">
                <a:solidFill>
                  <a:prstClr val="black"/>
                </a:solidFill>
                <a:latin typeface="Arial" pitchFamily="34" charset="0"/>
                <a:ea typeface="MS PGothic" pitchFamily="34" charset="-128"/>
                <a:cs typeface="Arial" pitchFamily="34" charset="0"/>
              </a:rPr>
              <a:t>in these nucleophilic substitution reactions</a:t>
            </a:r>
            <a:endParaRPr lang="en-US" altLang="en-US" sz="2800" baseline="-25000">
              <a:solidFill>
                <a:prstClr val="black"/>
              </a:solidFill>
              <a:latin typeface="Arial" pitchFamily="34" charset="0"/>
              <a:ea typeface="MS PGothic" pitchFamily="34" charset="-128"/>
              <a:cs typeface="Arial" pitchFamily="34" charset="0"/>
            </a:endParaRPr>
          </a:p>
        </p:txBody>
      </p:sp>
      <p:sp>
        <p:nvSpPr>
          <p:cNvPr id="347140" name="Line 4"/>
          <p:cNvSpPr>
            <a:spLocks noChangeShapeType="1"/>
          </p:cNvSpPr>
          <p:nvPr/>
        </p:nvSpPr>
        <p:spPr bwMode="auto">
          <a:xfrm>
            <a:off x="381000" y="990600"/>
            <a:ext cx="8382000" cy="0"/>
          </a:xfrm>
          <a:prstGeom prst="line">
            <a:avLst/>
          </a:prstGeom>
          <a:noFill/>
          <a:ln w="57150" cmpd="thinThick">
            <a:solidFill>
              <a:srgbClr val="2FB0DC"/>
            </a:solidFill>
            <a:round/>
            <a:headEnd/>
            <a:tailEnd/>
          </a:ln>
        </p:spPr>
        <p:txBody>
          <a:bodyP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pic>
        <p:nvPicPr>
          <p:cNvPr id="347141" name="Picture 2" descr="figure 21-35 part 2"/>
          <p:cNvPicPr>
            <a:picLocks noChangeAspect="1" noChangeArrowheads="1"/>
          </p:cNvPicPr>
          <p:nvPr/>
        </p:nvPicPr>
        <p:blipFill>
          <a:blip r:embed="rId2" cstate="print"/>
          <a:srcRect/>
          <a:stretch>
            <a:fillRect/>
          </a:stretch>
        </p:blipFill>
        <p:spPr bwMode="auto">
          <a:xfrm>
            <a:off x="533400" y="2293938"/>
            <a:ext cx="3341688" cy="4564062"/>
          </a:xfrm>
          <a:prstGeom prst="rect">
            <a:avLst/>
          </a:prstGeom>
          <a:noFill/>
          <a:ln w="9525">
            <a:noFill/>
            <a:miter lim="800000"/>
            <a:headEnd/>
            <a:tailEnd/>
          </a:ln>
        </p:spPr>
      </p:pic>
      <p:pic>
        <p:nvPicPr>
          <p:cNvPr id="347142" name="Picture 2" descr="figure 21-35 part 1"/>
          <p:cNvPicPr>
            <a:picLocks noChangeAspect="1" noChangeArrowheads="1"/>
          </p:cNvPicPr>
          <p:nvPr/>
        </p:nvPicPr>
        <p:blipFill>
          <a:blip r:embed="rId3" cstate="print"/>
          <a:srcRect/>
          <a:stretch>
            <a:fillRect/>
          </a:stretch>
        </p:blipFill>
        <p:spPr bwMode="auto">
          <a:xfrm>
            <a:off x="4570413" y="2209800"/>
            <a:ext cx="3678237" cy="48006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8162" name="Rectangle 2"/>
          <p:cNvSpPr>
            <a:spLocks noGrp="1"/>
          </p:cNvSpPr>
          <p:nvPr>
            <p:ph type="title"/>
          </p:nvPr>
        </p:nvSpPr>
        <p:spPr>
          <a:xfrm>
            <a:off x="609600" y="0"/>
            <a:ext cx="7772400" cy="1143000"/>
          </a:xfrm>
        </p:spPr>
        <p:txBody>
          <a:bodyPr/>
          <a:lstStyle/>
          <a:p>
            <a:pPr eaLnBrk="1" hangingPunct="1"/>
            <a:r>
              <a:rPr lang="en-US" altLang="en-US" smtClean="0">
                <a:solidFill>
                  <a:srgbClr val="2FB0DC"/>
                </a:solidFill>
              </a:rPr>
              <a:t>Formation of Squalene (1)</a:t>
            </a:r>
          </a:p>
        </p:txBody>
      </p:sp>
      <p:sp>
        <p:nvSpPr>
          <p:cNvPr id="348163" name="Line 4"/>
          <p:cNvSpPr>
            <a:spLocks noChangeShapeType="1"/>
          </p:cNvSpPr>
          <p:nvPr/>
        </p:nvSpPr>
        <p:spPr bwMode="auto">
          <a:xfrm>
            <a:off x="381000" y="990600"/>
            <a:ext cx="8382000" cy="0"/>
          </a:xfrm>
          <a:prstGeom prst="line">
            <a:avLst/>
          </a:prstGeom>
          <a:noFill/>
          <a:ln w="57150" cmpd="thinThick">
            <a:solidFill>
              <a:srgbClr val="2FB0DC"/>
            </a:solidFill>
            <a:round/>
            <a:headEnd/>
            <a:tailEnd/>
          </a:ln>
        </p:spPr>
        <p:txBody>
          <a:bodyP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pic>
        <p:nvPicPr>
          <p:cNvPr id="348164" name="Picture 2" descr="figure 21-36 part 1"/>
          <p:cNvPicPr>
            <a:picLocks noChangeAspect="1" noChangeArrowheads="1"/>
          </p:cNvPicPr>
          <p:nvPr/>
        </p:nvPicPr>
        <p:blipFill>
          <a:blip r:embed="rId2" cstate="print"/>
          <a:srcRect/>
          <a:stretch>
            <a:fillRect/>
          </a:stretch>
        </p:blipFill>
        <p:spPr bwMode="auto">
          <a:xfrm>
            <a:off x="304800" y="1044575"/>
            <a:ext cx="8531225" cy="58134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49186" name="Rectangle 2"/>
          <p:cNvSpPr>
            <a:spLocks noGrp="1"/>
          </p:cNvSpPr>
          <p:nvPr>
            <p:ph type="title"/>
          </p:nvPr>
        </p:nvSpPr>
        <p:spPr>
          <a:xfrm>
            <a:off x="609600" y="0"/>
            <a:ext cx="7772400" cy="1143000"/>
          </a:xfrm>
        </p:spPr>
        <p:txBody>
          <a:bodyPr/>
          <a:lstStyle/>
          <a:p>
            <a:pPr eaLnBrk="1" hangingPunct="1"/>
            <a:r>
              <a:rPr lang="en-US" altLang="en-US" smtClean="0">
                <a:solidFill>
                  <a:srgbClr val="2FB0DC"/>
                </a:solidFill>
              </a:rPr>
              <a:t>Formation of Squalene (2)</a:t>
            </a:r>
          </a:p>
        </p:txBody>
      </p:sp>
      <p:sp>
        <p:nvSpPr>
          <p:cNvPr id="349187" name="Line 4"/>
          <p:cNvSpPr>
            <a:spLocks noChangeShapeType="1"/>
          </p:cNvSpPr>
          <p:nvPr/>
        </p:nvSpPr>
        <p:spPr bwMode="auto">
          <a:xfrm>
            <a:off x="381000" y="990600"/>
            <a:ext cx="8382000" cy="0"/>
          </a:xfrm>
          <a:prstGeom prst="line">
            <a:avLst/>
          </a:prstGeom>
          <a:noFill/>
          <a:ln w="57150" cmpd="thinThick">
            <a:solidFill>
              <a:srgbClr val="2FB0DC"/>
            </a:solidFill>
            <a:round/>
            <a:headEnd/>
            <a:tailEnd/>
          </a:ln>
        </p:spPr>
        <p:txBody>
          <a:bodyP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pic>
        <p:nvPicPr>
          <p:cNvPr id="349188" name="Picture 2" descr="figure 21-36 part 2"/>
          <p:cNvPicPr>
            <a:picLocks noChangeAspect="1" noChangeArrowheads="1"/>
          </p:cNvPicPr>
          <p:nvPr/>
        </p:nvPicPr>
        <p:blipFill>
          <a:blip r:embed="rId2" cstate="print"/>
          <a:srcRect/>
          <a:stretch>
            <a:fillRect/>
          </a:stretch>
        </p:blipFill>
        <p:spPr bwMode="auto">
          <a:xfrm>
            <a:off x="1676400" y="1087438"/>
            <a:ext cx="6950075" cy="56102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0210" name="Picture 2" descr="figure 21-37 part 1"/>
          <p:cNvPicPr>
            <a:picLocks noChangeAspect="1" noChangeArrowheads="1"/>
          </p:cNvPicPr>
          <p:nvPr/>
        </p:nvPicPr>
        <p:blipFill>
          <a:blip r:embed="rId3" cstate="print"/>
          <a:srcRect/>
          <a:stretch>
            <a:fillRect/>
          </a:stretch>
        </p:blipFill>
        <p:spPr bwMode="auto">
          <a:xfrm>
            <a:off x="495300" y="165100"/>
            <a:ext cx="8159750" cy="6532563"/>
          </a:xfrm>
          <a:prstGeom prst="rect">
            <a:avLst/>
          </a:prstGeom>
          <a:noFill/>
          <a:ln w="9525">
            <a:noFill/>
            <a:miter lim="800000"/>
            <a:headEnd/>
            <a:tailEnd/>
          </a:ln>
        </p:spPr>
      </p:pic>
      <p:sp>
        <p:nvSpPr>
          <p:cNvPr id="350211" name="Title 2"/>
          <p:cNvSpPr>
            <a:spLocks noGrp="1"/>
          </p:cNvSpPr>
          <p:nvPr>
            <p:ph type="title" idx="4294967295"/>
          </p:nvPr>
        </p:nvSpPr>
        <p:spPr>
          <a:xfrm>
            <a:off x="0" y="304800"/>
            <a:ext cx="3124200" cy="3276600"/>
          </a:xfrm>
        </p:spPr>
        <p:txBody>
          <a:bodyPr/>
          <a:lstStyle/>
          <a:p>
            <a:pPr eaLnBrk="1" hangingPunct="1"/>
            <a:r>
              <a:rPr lang="en-US" altLang="en-US" smtClean="0"/>
              <a:t>Ring closure converts squalene to the steroid nucleus</a:t>
            </a: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2258" name="Picture 2" descr="figure 21-38"/>
          <p:cNvPicPr>
            <a:picLocks noChangeAspect="1" noChangeArrowheads="1"/>
          </p:cNvPicPr>
          <p:nvPr/>
        </p:nvPicPr>
        <p:blipFill>
          <a:blip r:embed="rId3" cstate="print"/>
          <a:srcRect/>
          <a:stretch>
            <a:fillRect/>
          </a:stretch>
        </p:blipFill>
        <p:spPr bwMode="auto">
          <a:xfrm>
            <a:off x="3317875" y="325438"/>
            <a:ext cx="5826125" cy="6532562"/>
          </a:xfrm>
          <a:prstGeom prst="rect">
            <a:avLst/>
          </a:prstGeom>
          <a:noFill/>
          <a:ln w="9525">
            <a:noFill/>
            <a:miter lim="800000"/>
            <a:headEnd/>
            <a:tailEnd/>
          </a:ln>
        </p:spPr>
      </p:pic>
      <p:sp>
        <p:nvSpPr>
          <p:cNvPr id="352259" name="Title 2"/>
          <p:cNvSpPr>
            <a:spLocks noGrp="1"/>
          </p:cNvSpPr>
          <p:nvPr>
            <p:ph type="title" idx="4294967295"/>
          </p:nvPr>
        </p:nvSpPr>
        <p:spPr>
          <a:xfrm>
            <a:off x="0" y="609600"/>
            <a:ext cx="5181600" cy="1143000"/>
          </a:xfrm>
        </p:spPr>
        <p:txBody>
          <a:bodyPr/>
          <a:lstStyle/>
          <a:p>
            <a:pPr eaLnBrk="1" hangingPunct="1"/>
            <a:r>
              <a:rPr lang="en-US" altLang="en-US" smtClean="0"/>
              <a:t>Cholesteryl esters. </a:t>
            </a:r>
          </a:p>
        </p:txBody>
      </p:sp>
      <p:sp>
        <p:nvSpPr>
          <p:cNvPr id="352260" name="Text Placeholder 3"/>
          <p:cNvSpPr>
            <a:spLocks noGrp="1"/>
          </p:cNvSpPr>
          <p:nvPr>
            <p:ph type="body" idx="4294967295"/>
          </p:nvPr>
        </p:nvSpPr>
        <p:spPr>
          <a:xfrm>
            <a:off x="0" y="2057400"/>
            <a:ext cx="2895600" cy="3962400"/>
          </a:xfrm>
        </p:spPr>
        <p:txBody>
          <a:bodyPr/>
          <a:lstStyle/>
          <a:p>
            <a:pPr eaLnBrk="1" hangingPunct="1"/>
            <a:r>
              <a:rPr lang="en-US" altLang="en-US" smtClean="0"/>
              <a:t>Esters more hydrophobic</a:t>
            </a:r>
          </a:p>
          <a:p>
            <a:pPr eaLnBrk="1" hangingPunct="1"/>
            <a:r>
              <a:rPr lang="en-US" altLang="en-US" smtClean="0"/>
              <a:t>for storage and transport</a:t>
            </a: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4306" name="Picture 2" descr="table 21-01"/>
          <p:cNvPicPr>
            <a:picLocks noChangeAspect="1" noChangeArrowheads="1"/>
          </p:cNvPicPr>
          <p:nvPr/>
        </p:nvPicPr>
        <p:blipFill>
          <a:blip r:embed="rId3" cstate="print"/>
          <a:srcRect/>
          <a:stretch>
            <a:fillRect/>
          </a:stretch>
        </p:blipFill>
        <p:spPr bwMode="auto">
          <a:xfrm>
            <a:off x="304800" y="1752600"/>
            <a:ext cx="8531225" cy="2767013"/>
          </a:xfrm>
          <a:prstGeom prst="rect">
            <a:avLst/>
          </a:prstGeom>
          <a:noFill/>
          <a:ln w="9525">
            <a:noFill/>
            <a:miter lim="800000"/>
            <a:headEnd/>
            <a:tailEnd/>
          </a:ln>
        </p:spPr>
      </p:pic>
      <p:sp>
        <p:nvSpPr>
          <p:cNvPr id="354307" name="Title 2"/>
          <p:cNvSpPr>
            <a:spLocks noGrp="1"/>
          </p:cNvSpPr>
          <p:nvPr>
            <p:ph type="title" idx="4294967295"/>
          </p:nvPr>
        </p:nvSpPr>
        <p:spPr>
          <a:xfrm>
            <a:off x="0" y="274638"/>
            <a:ext cx="8229600" cy="1143000"/>
          </a:xfrm>
        </p:spPr>
        <p:txBody>
          <a:bodyPr/>
          <a:lstStyle/>
          <a:p>
            <a:pPr eaLnBrk="1" hangingPunct="1"/>
            <a:r>
              <a:rPr lang="en-US" altLang="en-US" smtClean="0"/>
              <a:t>Human Plasma Lipoproteins</a:t>
            </a:r>
          </a:p>
        </p:txBody>
      </p:sp>
      <p:pic>
        <p:nvPicPr>
          <p:cNvPr id="354308" name="Picture 2" descr="figure 21-39b"/>
          <p:cNvPicPr>
            <a:picLocks noChangeAspect="1" noChangeArrowheads="1"/>
          </p:cNvPicPr>
          <p:nvPr/>
        </p:nvPicPr>
        <p:blipFill>
          <a:blip r:embed="rId4" cstate="print"/>
          <a:srcRect/>
          <a:stretch>
            <a:fillRect/>
          </a:stretch>
        </p:blipFill>
        <p:spPr bwMode="auto">
          <a:xfrm>
            <a:off x="5486400" y="3954463"/>
            <a:ext cx="3060700" cy="2903537"/>
          </a:xfrm>
          <a:prstGeom prst="rect">
            <a:avLst/>
          </a:prstGeom>
          <a:noFill/>
          <a:ln w="9525">
            <a:noFill/>
            <a:miter lim="800000"/>
            <a:headEnd/>
            <a:tailEnd/>
          </a:ln>
        </p:spPr>
      </p:pic>
      <p:pic>
        <p:nvPicPr>
          <p:cNvPr id="354309" name="Picture 2" descr="figure 21-39a"/>
          <p:cNvPicPr>
            <a:picLocks noChangeAspect="1" noChangeArrowheads="1"/>
          </p:cNvPicPr>
          <p:nvPr/>
        </p:nvPicPr>
        <p:blipFill>
          <a:blip r:embed="rId5" cstate="print"/>
          <a:srcRect/>
          <a:stretch>
            <a:fillRect/>
          </a:stretch>
        </p:blipFill>
        <p:spPr bwMode="auto">
          <a:xfrm>
            <a:off x="3186113" y="3894138"/>
            <a:ext cx="2300287" cy="29638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6354" name="Picture 2" descr="table 21-02"/>
          <p:cNvPicPr>
            <a:picLocks noChangeAspect="1" noChangeArrowheads="1"/>
          </p:cNvPicPr>
          <p:nvPr/>
        </p:nvPicPr>
        <p:blipFill>
          <a:blip r:embed="rId3" cstate="print"/>
          <a:srcRect/>
          <a:stretch>
            <a:fillRect/>
          </a:stretch>
        </p:blipFill>
        <p:spPr bwMode="auto">
          <a:xfrm>
            <a:off x="76200" y="2362200"/>
            <a:ext cx="9132888" cy="4800600"/>
          </a:xfrm>
          <a:prstGeom prst="rect">
            <a:avLst/>
          </a:prstGeom>
          <a:noFill/>
          <a:ln w="9525">
            <a:noFill/>
            <a:miter lim="800000"/>
            <a:headEnd/>
            <a:tailEnd/>
          </a:ln>
        </p:spPr>
      </p:pic>
      <p:sp>
        <p:nvSpPr>
          <p:cNvPr id="48131" name="Title 2"/>
          <p:cNvSpPr>
            <a:spLocks noGrp="1"/>
          </p:cNvSpPr>
          <p:nvPr>
            <p:ph type="title" idx="4294967295"/>
          </p:nvPr>
        </p:nvSpPr>
        <p:spPr>
          <a:xfrm>
            <a:off x="0" y="274638"/>
            <a:ext cx="8229600" cy="1143000"/>
          </a:xfrm>
        </p:spPr>
        <p:txBody>
          <a:bodyPr rtlCol="0">
            <a:normAutofit fontScale="90000"/>
          </a:bodyPr>
          <a:lstStyle/>
          <a:p>
            <a:pPr eaLnBrk="1" fontAlgn="auto" hangingPunct="1">
              <a:spcAft>
                <a:spcPts val="0"/>
              </a:spcAft>
              <a:defRPr/>
            </a:pPr>
            <a:r>
              <a:rPr lang="en-US" altLang="en-US"/>
              <a:t>Apolipoproteins of the Human Plasma Lipoproteins</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58402" name="Picture 2" descr="figure 21-40a"/>
          <p:cNvPicPr>
            <a:picLocks noChangeAspect="1" noChangeArrowheads="1"/>
          </p:cNvPicPr>
          <p:nvPr/>
        </p:nvPicPr>
        <p:blipFill>
          <a:blip r:embed="rId3" cstate="print"/>
          <a:srcRect/>
          <a:stretch>
            <a:fillRect/>
          </a:stretch>
        </p:blipFill>
        <p:spPr bwMode="auto">
          <a:xfrm>
            <a:off x="76200" y="1824038"/>
            <a:ext cx="5638800" cy="5033962"/>
          </a:xfrm>
          <a:prstGeom prst="rect">
            <a:avLst/>
          </a:prstGeom>
          <a:noFill/>
          <a:ln w="9525">
            <a:noFill/>
            <a:miter lim="800000"/>
            <a:headEnd/>
            <a:tailEnd/>
          </a:ln>
        </p:spPr>
      </p:pic>
      <p:sp>
        <p:nvSpPr>
          <p:cNvPr id="358403" name="Title 2"/>
          <p:cNvSpPr>
            <a:spLocks noGrp="1"/>
          </p:cNvSpPr>
          <p:nvPr>
            <p:ph type="title" idx="4294967295"/>
          </p:nvPr>
        </p:nvSpPr>
        <p:spPr>
          <a:xfrm>
            <a:off x="0" y="274638"/>
            <a:ext cx="8229600" cy="1143000"/>
          </a:xfrm>
        </p:spPr>
        <p:txBody>
          <a:bodyPr/>
          <a:lstStyle/>
          <a:p>
            <a:pPr eaLnBrk="1" hangingPunct="1"/>
            <a:r>
              <a:rPr lang="en-US" altLang="en-US" smtClean="0"/>
              <a:t>Lipoproteins and lipid transport</a:t>
            </a:r>
          </a:p>
        </p:txBody>
      </p:sp>
      <p:pic>
        <p:nvPicPr>
          <p:cNvPr id="358404" name="Picture 2" descr="figure 21-40b"/>
          <p:cNvPicPr>
            <a:picLocks noChangeAspect="1" noChangeArrowheads="1"/>
          </p:cNvPicPr>
          <p:nvPr/>
        </p:nvPicPr>
        <p:blipFill>
          <a:blip r:embed="rId4" cstate="print"/>
          <a:srcRect/>
          <a:stretch>
            <a:fillRect/>
          </a:stretch>
        </p:blipFill>
        <p:spPr bwMode="auto">
          <a:xfrm>
            <a:off x="5999163" y="1981200"/>
            <a:ext cx="3144837" cy="4876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0450" name="Picture 2" descr="figure 21-44"/>
          <p:cNvPicPr>
            <a:picLocks noChangeAspect="1" noChangeArrowheads="1"/>
          </p:cNvPicPr>
          <p:nvPr/>
        </p:nvPicPr>
        <p:blipFill>
          <a:blip r:embed="rId2" cstate="print"/>
          <a:srcRect/>
          <a:stretch>
            <a:fillRect/>
          </a:stretch>
        </p:blipFill>
        <p:spPr bwMode="auto">
          <a:xfrm>
            <a:off x="2665413" y="325438"/>
            <a:ext cx="6478587" cy="6532562"/>
          </a:xfrm>
          <a:prstGeom prst="rect">
            <a:avLst/>
          </a:prstGeom>
          <a:noFill/>
          <a:ln w="9525">
            <a:noFill/>
            <a:miter lim="800000"/>
            <a:headEnd/>
            <a:tailEnd/>
          </a:ln>
        </p:spPr>
      </p:pic>
      <p:sp>
        <p:nvSpPr>
          <p:cNvPr id="50180" name="Rectangle 2"/>
          <p:cNvSpPr>
            <a:spLocks noGrp="1" noChangeArrowheads="1"/>
          </p:cNvSpPr>
          <p:nvPr>
            <p:ph type="title"/>
          </p:nvPr>
        </p:nvSpPr>
        <p:spPr>
          <a:xfrm>
            <a:off x="381000" y="381000"/>
            <a:ext cx="3810000" cy="1524000"/>
          </a:xfrm>
        </p:spPr>
        <p:txBody>
          <a:bodyPr rtlCol="0">
            <a:normAutofit fontScale="90000"/>
          </a:bodyPr>
          <a:lstStyle/>
          <a:p>
            <a:pPr eaLnBrk="1" fontAlgn="auto" hangingPunct="1">
              <a:lnSpc>
                <a:spcPct val="110000"/>
              </a:lnSpc>
              <a:spcAft>
                <a:spcPts val="0"/>
              </a:spcAft>
              <a:defRPr/>
            </a:pPr>
            <a:r>
              <a:rPr lang="en-US" altLang="en-US">
                <a:solidFill>
                  <a:srgbClr val="2FB0DC"/>
                </a:solidFill>
              </a:rPr>
              <a:t>Regulation of Cholesterol Biosynthesis</a:t>
            </a:r>
            <a:endParaRPr lang="en-US" altLang="en-US" sz="3200">
              <a:solidFill>
                <a:srgbClr val="2FB0DC"/>
              </a:solidFill>
            </a:endParaRPr>
          </a:p>
        </p:txBody>
      </p:sp>
      <p:sp>
        <p:nvSpPr>
          <p:cNvPr id="360452" name="Rectangle 6"/>
          <p:cNvSpPr>
            <a:spLocks noGrp="1"/>
          </p:cNvSpPr>
          <p:nvPr>
            <p:ph idx="1"/>
          </p:nvPr>
        </p:nvSpPr>
        <p:spPr>
          <a:xfrm>
            <a:off x="0" y="2667000"/>
            <a:ext cx="2971800" cy="2514600"/>
          </a:xfrm>
        </p:spPr>
        <p:txBody>
          <a:bodyPr/>
          <a:lstStyle/>
          <a:p>
            <a:pPr eaLnBrk="1" hangingPunct="1">
              <a:lnSpc>
                <a:spcPct val="110000"/>
              </a:lnSpc>
            </a:pPr>
            <a:r>
              <a:rPr lang="en-US" altLang="en-US" sz="2800" smtClean="0"/>
              <a:t>Insulin “high glucose”</a:t>
            </a:r>
          </a:p>
          <a:p>
            <a:pPr eaLnBrk="1" hangingPunct="1">
              <a:lnSpc>
                <a:spcPct val="110000"/>
              </a:lnSpc>
            </a:pPr>
            <a:r>
              <a:rPr lang="en-US" altLang="en-US" sz="2800" smtClean="0"/>
              <a:t>Glucagon “low  glucose”</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2626" name="Rectangle 2"/>
          <p:cNvSpPr>
            <a:spLocks noGrp="1"/>
          </p:cNvSpPr>
          <p:nvPr>
            <p:ph type="title"/>
          </p:nvPr>
        </p:nvSpPr>
        <p:spPr/>
        <p:txBody>
          <a:bodyPr/>
          <a:lstStyle/>
          <a:p>
            <a:pPr eaLnBrk="1" hangingPunct="1"/>
            <a:endParaRPr lang="en-US" altLang="en-US" smtClean="0"/>
          </a:p>
        </p:txBody>
      </p:sp>
      <p:sp>
        <p:nvSpPr>
          <p:cNvPr id="282627" name="Rectangle 3"/>
          <p:cNvSpPr>
            <a:spLocks noGrp="1"/>
          </p:cNvSpPr>
          <p:nvPr>
            <p:ph idx="1"/>
          </p:nvPr>
        </p:nvSpPr>
        <p:spPr/>
        <p:txBody>
          <a:bodyPr/>
          <a:lstStyle/>
          <a:p>
            <a:pPr eaLnBrk="1" hangingPunct="1"/>
            <a:endParaRPr lang="en-US" altLang="en-US" smtClean="0"/>
          </a:p>
        </p:txBody>
      </p:sp>
      <p:pic>
        <p:nvPicPr>
          <p:cNvPr id="282628" name="Picture 4" descr="4 copy"/>
          <p:cNvPicPr>
            <a:picLocks noChangeAspect="1" noChangeArrowheads="1"/>
          </p:cNvPicPr>
          <p:nvPr/>
        </p:nvPicPr>
        <p:blipFill>
          <a:blip r:embed="rId2" cstate="print"/>
          <a:srcRect/>
          <a:stretch>
            <a:fillRect/>
          </a:stretch>
        </p:blipFill>
        <p:spPr bwMode="auto">
          <a:xfrm>
            <a:off x="0" y="0"/>
            <a:ext cx="9144000" cy="6858000"/>
          </a:xfrm>
          <a:prstGeom prst="rect">
            <a:avLst/>
          </a:prstGeom>
          <a:noFill/>
          <a:ln w="9525">
            <a:noFill/>
            <a:miter lim="800000"/>
            <a:headEnd/>
            <a:tailEnd/>
          </a:ln>
        </p:spPr>
      </p:pic>
    </p:spTree>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1474" name="Picture 2" descr="box 21-03 figure 1"/>
          <p:cNvPicPr>
            <a:picLocks noChangeAspect="1" noChangeArrowheads="1"/>
          </p:cNvPicPr>
          <p:nvPr/>
        </p:nvPicPr>
        <p:blipFill>
          <a:blip r:embed="rId3" cstate="print"/>
          <a:srcRect/>
          <a:stretch>
            <a:fillRect/>
          </a:stretch>
        </p:blipFill>
        <p:spPr bwMode="auto">
          <a:xfrm>
            <a:off x="304800" y="1111250"/>
            <a:ext cx="8531225" cy="6203950"/>
          </a:xfrm>
          <a:prstGeom prst="rect">
            <a:avLst/>
          </a:prstGeom>
          <a:noFill/>
          <a:ln w="9525">
            <a:noFill/>
            <a:miter lim="800000"/>
            <a:headEnd/>
            <a:tailEnd/>
          </a:ln>
        </p:spPr>
      </p:pic>
      <p:sp>
        <p:nvSpPr>
          <p:cNvPr id="361475" name="Title 2"/>
          <p:cNvSpPr>
            <a:spLocks noGrp="1"/>
          </p:cNvSpPr>
          <p:nvPr>
            <p:ph type="title" idx="4294967295"/>
          </p:nvPr>
        </p:nvSpPr>
        <p:spPr>
          <a:xfrm>
            <a:off x="0" y="381000"/>
            <a:ext cx="8153400" cy="838200"/>
          </a:xfrm>
        </p:spPr>
        <p:txBody>
          <a:bodyPr/>
          <a:lstStyle/>
          <a:p>
            <a:pPr eaLnBrk="1" hangingPunct="1"/>
            <a:r>
              <a:rPr lang="en-US" altLang="en-US" smtClean="0"/>
              <a:t>Statins inhibit HMG-CoA reductase</a:t>
            </a: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3522" name="Picture 3" descr="figure 21-45"/>
          <p:cNvPicPr>
            <a:picLocks noChangeAspect="1" noChangeArrowheads="1"/>
          </p:cNvPicPr>
          <p:nvPr/>
        </p:nvPicPr>
        <p:blipFill>
          <a:blip r:embed="rId3" cstate="print"/>
          <a:srcRect/>
          <a:stretch>
            <a:fillRect/>
          </a:stretch>
        </p:blipFill>
        <p:spPr bwMode="auto">
          <a:xfrm>
            <a:off x="3886200" y="609600"/>
            <a:ext cx="4983163" cy="5805488"/>
          </a:xfrm>
          <a:prstGeom prst="rect">
            <a:avLst/>
          </a:prstGeom>
          <a:noFill/>
          <a:ln w="9525">
            <a:noFill/>
            <a:miter lim="800000"/>
            <a:headEnd/>
            <a:tailEnd/>
          </a:ln>
        </p:spPr>
      </p:pic>
      <p:pic>
        <p:nvPicPr>
          <p:cNvPr id="363523" name="Picture 2" descr="unnumbered 21 p844"/>
          <p:cNvPicPr>
            <a:picLocks noChangeAspect="1" noChangeArrowheads="1"/>
          </p:cNvPicPr>
          <p:nvPr/>
        </p:nvPicPr>
        <p:blipFill>
          <a:blip r:embed="rId4" cstate="print"/>
          <a:srcRect/>
          <a:stretch>
            <a:fillRect/>
          </a:stretch>
        </p:blipFill>
        <p:spPr bwMode="auto">
          <a:xfrm>
            <a:off x="685800" y="2446338"/>
            <a:ext cx="2697163" cy="2735262"/>
          </a:xfrm>
          <a:prstGeom prst="rect">
            <a:avLst/>
          </a:prstGeom>
          <a:noFill/>
          <a:ln w="9525">
            <a:noFill/>
            <a:miter lim="800000"/>
            <a:headEnd/>
            <a:tailEnd/>
          </a:ln>
        </p:spPr>
      </p:pic>
      <p:sp>
        <p:nvSpPr>
          <p:cNvPr id="363524" name="Title 3"/>
          <p:cNvSpPr>
            <a:spLocks noGrp="1"/>
          </p:cNvSpPr>
          <p:nvPr>
            <p:ph type="title" idx="4294967295"/>
          </p:nvPr>
        </p:nvSpPr>
        <p:spPr>
          <a:xfrm>
            <a:off x="0" y="457200"/>
            <a:ext cx="4648200" cy="1752600"/>
          </a:xfrm>
        </p:spPr>
        <p:txBody>
          <a:bodyPr/>
          <a:lstStyle/>
          <a:p>
            <a:pPr eaLnBrk="1" hangingPunct="1"/>
            <a:r>
              <a:rPr lang="en-US" altLang="en-US" b="1" smtClean="0">
                <a:solidFill>
                  <a:schemeClr val="tx1"/>
                </a:solidFill>
              </a:rPr>
              <a:t>Steroid hormones derived from cholesterol</a:t>
            </a:r>
            <a:r>
              <a:rPr lang="en-US" altLang="en-US" smtClean="0"/>
              <a:t> </a:t>
            </a: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5570" name="Picture 2" descr="figure 21-47"/>
          <p:cNvPicPr>
            <a:picLocks noChangeAspect="1" noChangeArrowheads="1"/>
          </p:cNvPicPr>
          <p:nvPr/>
        </p:nvPicPr>
        <p:blipFill>
          <a:blip r:embed="rId3" cstate="print"/>
          <a:srcRect/>
          <a:stretch>
            <a:fillRect/>
          </a:stretch>
        </p:blipFill>
        <p:spPr bwMode="auto">
          <a:xfrm>
            <a:off x="3276600" y="325438"/>
            <a:ext cx="5429250" cy="6532562"/>
          </a:xfrm>
          <a:prstGeom prst="rect">
            <a:avLst/>
          </a:prstGeom>
          <a:noFill/>
          <a:ln w="9525">
            <a:noFill/>
            <a:miter lim="800000"/>
            <a:headEnd/>
            <a:tailEnd/>
          </a:ln>
        </p:spPr>
      </p:pic>
      <p:sp>
        <p:nvSpPr>
          <p:cNvPr id="365571" name="Title 2"/>
          <p:cNvSpPr>
            <a:spLocks noGrp="1"/>
          </p:cNvSpPr>
          <p:nvPr>
            <p:ph type="title" idx="4294967295"/>
          </p:nvPr>
        </p:nvSpPr>
        <p:spPr>
          <a:xfrm>
            <a:off x="0" y="609600"/>
            <a:ext cx="3200400" cy="1828800"/>
          </a:xfrm>
        </p:spPr>
        <p:txBody>
          <a:bodyPr/>
          <a:lstStyle/>
          <a:p>
            <a:pPr eaLnBrk="1" hangingPunct="1"/>
            <a:r>
              <a:rPr lang="en-US" altLang="en-US" smtClean="0"/>
              <a:t>Overview of isoprenoid biosynthesis</a:t>
            </a: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7618" name="Picture 2" descr="figure 21-17 part 1"/>
          <p:cNvPicPr>
            <a:picLocks noChangeAspect="1" noChangeArrowheads="1"/>
          </p:cNvPicPr>
          <p:nvPr/>
        </p:nvPicPr>
        <p:blipFill>
          <a:blip r:embed="rId3" cstate="print"/>
          <a:srcRect/>
          <a:stretch>
            <a:fillRect/>
          </a:stretch>
        </p:blipFill>
        <p:spPr bwMode="auto">
          <a:xfrm>
            <a:off x="0" y="1965325"/>
            <a:ext cx="4343400" cy="5045075"/>
          </a:xfrm>
          <a:prstGeom prst="rect">
            <a:avLst/>
          </a:prstGeom>
          <a:noFill/>
          <a:ln w="9525">
            <a:noFill/>
            <a:miter lim="800000"/>
            <a:headEnd/>
            <a:tailEnd/>
          </a:ln>
        </p:spPr>
      </p:pic>
      <p:sp>
        <p:nvSpPr>
          <p:cNvPr id="367619" name="Title 2"/>
          <p:cNvSpPr>
            <a:spLocks noGrp="1"/>
          </p:cNvSpPr>
          <p:nvPr>
            <p:ph type="title" idx="4294967295"/>
          </p:nvPr>
        </p:nvSpPr>
        <p:spPr>
          <a:xfrm>
            <a:off x="0" y="381000"/>
            <a:ext cx="4495800" cy="1676400"/>
          </a:xfrm>
        </p:spPr>
        <p:txBody>
          <a:bodyPr/>
          <a:lstStyle/>
          <a:p>
            <a:pPr eaLnBrk="1" hangingPunct="1"/>
            <a:r>
              <a:rPr lang="en-US" altLang="en-US" smtClean="0"/>
              <a:t>Biosynthesis of phosphatidic acid</a:t>
            </a:r>
          </a:p>
        </p:txBody>
      </p:sp>
      <p:pic>
        <p:nvPicPr>
          <p:cNvPr id="367620" name="Picture 2" descr="figure 21-17 part 2"/>
          <p:cNvPicPr>
            <a:picLocks noChangeAspect="1" noChangeArrowheads="1"/>
          </p:cNvPicPr>
          <p:nvPr/>
        </p:nvPicPr>
        <p:blipFill>
          <a:blip r:embed="rId4" cstate="print"/>
          <a:srcRect/>
          <a:stretch>
            <a:fillRect/>
          </a:stretch>
        </p:blipFill>
        <p:spPr bwMode="auto">
          <a:xfrm>
            <a:off x="5029200" y="117475"/>
            <a:ext cx="3276600" cy="66643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69666" name="Picture 2" descr="figure 21-18"/>
          <p:cNvPicPr>
            <a:picLocks noChangeAspect="1" noChangeArrowheads="1"/>
          </p:cNvPicPr>
          <p:nvPr/>
        </p:nvPicPr>
        <p:blipFill>
          <a:blip r:embed="rId3" cstate="print"/>
          <a:srcRect/>
          <a:stretch>
            <a:fillRect/>
          </a:stretch>
        </p:blipFill>
        <p:spPr bwMode="auto">
          <a:xfrm>
            <a:off x="3733800" y="325438"/>
            <a:ext cx="4102100" cy="65325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1714" name="Picture 2" descr="figure 21-24"/>
          <p:cNvPicPr>
            <a:picLocks noChangeAspect="1" noChangeArrowheads="1"/>
          </p:cNvPicPr>
          <p:nvPr/>
        </p:nvPicPr>
        <p:blipFill>
          <a:blip r:embed="rId3" cstate="print"/>
          <a:srcRect/>
          <a:stretch>
            <a:fillRect/>
          </a:stretch>
        </p:blipFill>
        <p:spPr bwMode="auto">
          <a:xfrm>
            <a:off x="762000" y="782638"/>
            <a:ext cx="7513638" cy="6075362"/>
          </a:xfrm>
          <a:prstGeom prst="rect">
            <a:avLst/>
          </a:prstGeom>
          <a:noFill/>
          <a:ln w="9525">
            <a:noFill/>
            <a:miter lim="800000"/>
            <a:headEnd/>
            <a:tailEnd/>
          </a:ln>
        </p:spPr>
      </p:pic>
      <p:sp>
        <p:nvSpPr>
          <p:cNvPr id="56323" name="Title 2"/>
          <p:cNvSpPr>
            <a:spLocks noGrp="1"/>
          </p:cNvSpPr>
          <p:nvPr>
            <p:ph type="title" idx="4294967295"/>
          </p:nvPr>
        </p:nvSpPr>
        <p:spPr>
          <a:xfrm>
            <a:off x="0" y="304800"/>
            <a:ext cx="7772400" cy="381000"/>
          </a:xfrm>
        </p:spPr>
        <p:txBody>
          <a:bodyPr rtlCol="0">
            <a:normAutofit fontScale="90000"/>
          </a:bodyPr>
          <a:lstStyle/>
          <a:p>
            <a:pPr eaLnBrk="1" fontAlgn="auto" hangingPunct="1">
              <a:spcAft>
                <a:spcPts val="0"/>
              </a:spcAft>
              <a:defRPr/>
            </a:pPr>
            <a:r>
              <a:rPr lang="en-US" altLang="en-US"/>
              <a:t>Phosphodiester Bond  Formation</a:t>
            </a: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3762" name="Picture 2" descr="figure 21-25 part 1"/>
          <p:cNvPicPr>
            <a:picLocks noChangeAspect="1" noChangeArrowheads="1"/>
          </p:cNvPicPr>
          <p:nvPr/>
        </p:nvPicPr>
        <p:blipFill>
          <a:blip r:embed="rId3" cstate="print"/>
          <a:srcRect/>
          <a:stretch>
            <a:fillRect/>
          </a:stretch>
        </p:blipFill>
        <p:spPr bwMode="auto">
          <a:xfrm>
            <a:off x="0" y="2743200"/>
            <a:ext cx="4430713" cy="3886200"/>
          </a:xfrm>
          <a:prstGeom prst="rect">
            <a:avLst/>
          </a:prstGeom>
          <a:noFill/>
          <a:ln w="9525">
            <a:noFill/>
            <a:miter lim="800000"/>
            <a:headEnd/>
            <a:tailEnd/>
          </a:ln>
        </p:spPr>
      </p:pic>
      <p:sp>
        <p:nvSpPr>
          <p:cNvPr id="373763" name="Title 2"/>
          <p:cNvSpPr>
            <a:spLocks noGrp="1"/>
          </p:cNvSpPr>
          <p:nvPr>
            <p:ph type="title" idx="4294967295"/>
          </p:nvPr>
        </p:nvSpPr>
        <p:spPr>
          <a:xfrm>
            <a:off x="0" y="762000"/>
            <a:ext cx="9144000" cy="1447800"/>
          </a:xfrm>
        </p:spPr>
        <p:txBody>
          <a:bodyPr/>
          <a:lstStyle/>
          <a:p>
            <a:pPr eaLnBrk="1" hangingPunct="1"/>
            <a:r>
              <a:rPr lang="en-US" altLang="en-US" sz="3200" smtClean="0"/>
              <a:t>Phosphatidylglycerol (PG), Phosphatidylserine  (PS) Phosphatidylethanolamine  (PE)  </a:t>
            </a:r>
          </a:p>
        </p:txBody>
      </p:sp>
      <p:pic>
        <p:nvPicPr>
          <p:cNvPr id="373764" name="Picture 2" descr="figure 21-25 part 2"/>
          <p:cNvPicPr>
            <a:picLocks noChangeAspect="1" noChangeArrowheads="1"/>
          </p:cNvPicPr>
          <p:nvPr/>
        </p:nvPicPr>
        <p:blipFill>
          <a:blip r:embed="rId4" cstate="print"/>
          <a:srcRect/>
          <a:stretch>
            <a:fillRect/>
          </a:stretch>
        </p:blipFill>
        <p:spPr bwMode="auto">
          <a:xfrm>
            <a:off x="4419600" y="2827338"/>
            <a:ext cx="4559300" cy="36496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5810" name="Picture 2" descr="figure 21-26"/>
          <p:cNvPicPr>
            <a:picLocks noChangeAspect="1" noChangeArrowheads="1"/>
          </p:cNvPicPr>
          <p:nvPr/>
        </p:nvPicPr>
        <p:blipFill>
          <a:blip r:embed="rId3" cstate="print"/>
          <a:srcRect/>
          <a:stretch>
            <a:fillRect/>
          </a:stretch>
        </p:blipFill>
        <p:spPr bwMode="auto">
          <a:xfrm>
            <a:off x="1066800" y="1047750"/>
            <a:ext cx="7407275" cy="6094413"/>
          </a:xfrm>
          <a:prstGeom prst="rect">
            <a:avLst/>
          </a:prstGeom>
          <a:noFill/>
          <a:ln w="9525">
            <a:noFill/>
            <a:miter lim="800000"/>
            <a:headEnd/>
            <a:tailEnd/>
          </a:ln>
        </p:spPr>
      </p:pic>
      <p:sp>
        <p:nvSpPr>
          <p:cNvPr id="375811" name="Title 2"/>
          <p:cNvSpPr>
            <a:spLocks noGrp="1"/>
          </p:cNvSpPr>
          <p:nvPr>
            <p:ph type="title" idx="4294967295"/>
          </p:nvPr>
        </p:nvSpPr>
        <p:spPr>
          <a:xfrm>
            <a:off x="0" y="304800"/>
            <a:ext cx="8458200" cy="1143000"/>
          </a:xfrm>
        </p:spPr>
        <p:txBody>
          <a:bodyPr/>
          <a:lstStyle/>
          <a:p>
            <a:pPr eaLnBrk="1" hangingPunct="1"/>
            <a:r>
              <a:rPr lang="en-US" altLang="en-US" smtClean="0"/>
              <a:t>Cardiolipin and Phosphatidyl Inositol</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7858" name="Picture 3" descr="figure 21-27"/>
          <p:cNvPicPr>
            <a:picLocks noChangeAspect="1" noChangeArrowheads="1"/>
          </p:cNvPicPr>
          <p:nvPr/>
        </p:nvPicPr>
        <p:blipFill>
          <a:blip r:embed="rId3" cstate="print"/>
          <a:srcRect/>
          <a:stretch>
            <a:fillRect/>
          </a:stretch>
        </p:blipFill>
        <p:spPr bwMode="auto">
          <a:xfrm>
            <a:off x="5562600" y="134938"/>
            <a:ext cx="2667000" cy="6875462"/>
          </a:xfrm>
          <a:prstGeom prst="rect">
            <a:avLst/>
          </a:prstGeom>
          <a:noFill/>
          <a:ln w="9525">
            <a:noFill/>
            <a:miter lim="800000"/>
            <a:headEnd/>
            <a:tailEnd/>
          </a:ln>
        </p:spPr>
      </p:pic>
      <p:sp>
        <p:nvSpPr>
          <p:cNvPr id="377859" name="Title 2"/>
          <p:cNvSpPr>
            <a:spLocks noGrp="1"/>
          </p:cNvSpPr>
          <p:nvPr>
            <p:ph type="title" idx="4294967295"/>
          </p:nvPr>
        </p:nvSpPr>
        <p:spPr>
          <a:xfrm>
            <a:off x="0" y="304800"/>
            <a:ext cx="4114800" cy="2438400"/>
          </a:xfrm>
        </p:spPr>
        <p:txBody>
          <a:bodyPr/>
          <a:lstStyle/>
          <a:p>
            <a:pPr eaLnBrk="1" hangingPunct="1"/>
            <a:r>
              <a:rPr lang="en-US" altLang="en-US" smtClean="0"/>
              <a:t>PS to PE to </a:t>
            </a:r>
            <a:br>
              <a:rPr lang="en-US" altLang="en-US" smtClean="0"/>
            </a:br>
            <a:r>
              <a:rPr lang="en-US" altLang="en-US" smtClean="0"/>
              <a:t>phosphatidyl-choline (PC) in  eukaryotes</a:t>
            </a:r>
          </a:p>
        </p:txBody>
      </p:sp>
      <p:pic>
        <p:nvPicPr>
          <p:cNvPr id="377860" name="Picture 3" descr="figure 21-28a"/>
          <p:cNvPicPr>
            <a:picLocks noChangeAspect="1" noChangeArrowheads="1"/>
          </p:cNvPicPr>
          <p:nvPr/>
        </p:nvPicPr>
        <p:blipFill>
          <a:blip r:embed="rId4" cstate="print"/>
          <a:srcRect/>
          <a:stretch>
            <a:fillRect/>
          </a:stretch>
        </p:blipFill>
        <p:spPr bwMode="auto">
          <a:xfrm>
            <a:off x="533400" y="3013075"/>
            <a:ext cx="3971925" cy="369252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79906" name="Picture 2" descr="figure 21-29"/>
          <p:cNvPicPr>
            <a:picLocks noChangeAspect="1" noChangeArrowheads="1"/>
          </p:cNvPicPr>
          <p:nvPr/>
        </p:nvPicPr>
        <p:blipFill>
          <a:blip r:embed="rId3" cstate="print"/>
          <a:srcRect/>
          <a:stretch>
            <a:fillRect/>
          </a:stretch>
        </p:blipFill>
        <p:spPr bwMode="auto">
          <a:xfrm>
            <a:off x="4419600" y="0"/>
            <a:ext cx="4724400" cy="7391400"/>
          </a:xfrm>
          <a:prstGeom prst="rect">
            <a:avLst/>
          </a:prstGeom>
          <a:noFill/>
          <a:ln w="9525">
            <a:noFill/>
            <a:miter lim="800000"/>
            <a:headEnd/>
            <a:tailEnd/>
          </a:ln>
        </p:spPr>
      </p:pic>
      <p:sp>
        <p:nvSpPr>
          <p:cNvPr id="379907" name="Title 2"/>
          <p:cNvSpPr>
            <a:spLocks noGrp="1"/>
          </p:cNvSpPr>
          <p:nvPr>
            <p:ph type="title" idx="4294967295"/>
          </p:nvPr>
        </p:nvSpPr>
        <p:spPr>
          <a:xfrm>
            <a:off x="0" y="685800"/>
            <a:ext cx="3657600" cy="5105400"/>
          </a:xfrm>
        </p:spPr>
        <p:txBody>
          <a:bodyPr/>
          <a:lstStyle/>
          <a:p>
            <a:pPr eaLnBrk="1" hangingPunct="1"/>
            <a:r>
              <a:rPr lang="en-US" altLang="en-US" smtClean="0"/>
              <a:t>Phospholipid synthesis pathways: Summary  </a:t>
            </a: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3650" name="Rectangle 2"/>
          <p:cNvSpPr>
            <a:spLocks noGrp="1"/>
          </p:cNvSpPr>
          <p:nvPr>
            <p:ph type="title"/>
          </p:nvPr>
        </p:nvSpPr>
        <p:spPr/>
        <p:txBody>
          <a:bodyPr/>
          <a:lstStyle/>
          <a:p>
            <a:pPr eaLnBrk="1" hangingPunct="1"/>
            <a:endParaRPr lang="en-US" altLang="en-US" smtClean="0"/>
          </a:p>
        </p:txBody>
      </p:sp>
      <p:sp>
        <p:nvSpPr>
          <p:cNvPr id="283651" name="Rectangle 3"/>
          <p:cNvSpPr>
            <a:spLocks noGrp="1"/>
          </p:cNvSpPr>
          <p:nvPr>
            <p:ph idx="1"/>
          </p:nvPr>
        </p:nvSpPr>
        <p:spPr/>
        <p:txBody>
          <a:bodyPr/>
          <a:lstStyle/>
          <a:p>
            <a:pPr eaLnBrk="1" hangingPunct="1"/>
            <a:endParaRPr lang="en-US" altLang="en-US" smtClean="0"/>
          </a:p>
        </p:txBody>
      </p:sp>
      <p:pic>
        <p:nvPicPr>
          <p:cNvPr id="283652" name="Picture 4" descr="6 copy"/>
          <p:cNvPicPr>
            <a:picLocks noChangeAspect="1" noChangeArrowheads="1"/>
          </p:cNvPicPr>
          <p:nvPr/>
        </p:nvPicPr>
        <p:blipFill>
          <a:blip r:embed="rId2" cstate="print"/>
          <a:srcRect/>
          <a:stretch>
            <a:fillRect/>
          </a:stretch>
        </p:blipFill>
        <p:spPr bwMode="auto">
          <a:xfrm>
            <a:off x="533400" y="76200"/>
            <a:ext cx="8153400" cy="6781800"/>
          </a:xfrm>
          <a:prstGeom prst="rect">
            <a:avLst/>
          </a:prstGeom>
          <a:noFill/>
          <a:ln w="9525">
            <a:noFill/>
            <a:miter lim="800000"/>
            <a:headEnd/>
            <a:tailEnd/>
          </a:ln>
        </p:spPr>
      </p:pic>
    </p:spTree>
  </p:cSld>
  <p:clrMapOvr>
    <a:masterClrMapping/>
  </p:clrMapOvr>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1954" name="Picture 2" descr="figure 21-30 part 1"/>
          <p:cNvPicPr>
            <a:picLocks noChangeAspect="1" noChangeArrowheads="1"/>
          </p:cNvPicPr>
          <p:nvPr/>
        </p:nvPicPr>
        <p:blipFill>
          <a:blip r:embed="rId3" cstate="print"/>
          <a:srcRect/>
          <a:stretch>
            <a:fillRect/>
          </a:stretch>
        </p:blipFill>
        <p:spPr bwMode="auto">
          <a:xfrm>
            <a:off x="0" y="304800"/>
            <a:ext cx="9215438" cy="6477000"/>
          </a:xfrm>
          <a:prstGeom prst="rect">
            <a:avLst/>
          </a:prstGeom>
          <a:noFill/>
          <a:ln w="9525">
            <a:noFill/>
            <a:miter lim="800000"/>
            <a:headEnd/>
            <a:tailEnd/>
          </a:ln>
        </p:spPr>
      </p:pic>
      <p:sp>
        <p:nvSpPr>
          <p:cNvPr id="381955" name="Title 2"/>
          <p:cNvSpPr>
            <a:spLocks noGrp="1"/>
          </p:cNvSpPr>
          <p:nvPr>
            <p:ph type="title" idx="4294967295"/>
          </p:nvPr>
        </p:nvSpPr>
        <p:spPr>
          <a:xfrm>
            <a:off x="0" y="4876800"/>
            <a:ext cx="5410200" cy="1371600"/>
          </a:xfrm>
        </p:spPr>
        <p:txBody>
          <a:bodyPr/>
          <a:lstStyle/>
          <a:p>
            <a:pPr eaLnBrk="1" hangingPunct="1"/>
            <a:r>
              <a:rPr lang="en-US" altLang="en-US" smtClean="0"/>
              <a:t>Synthesis of ether lipids and plasmalogens</a:t>
            </a: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4002" name="Picture 2" descr="figure 21-30 part 2"/>
          <p:cNvPicPr>
            <a:picLocks noChangeAspect="1" noChangeArrowheads="1"/>
          </p:cNvPicPr>
          <p:nvPr/>
        </p:nvPicPr>
        <p:blipFill>
          <a:blip r:embed="rId3" cstate="print"/>
          <a:srcRect/>
          <a:stretch>
            <a:fillRect/>
          </a:stretch>
        </p:blipFill>
        <p:spPr bwMode="auto">
          <a:xfrm>
            <a:off x="5029200" y="0"/>
            <a:ext cx="3290888" cy="6532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6050" name="Picture 2" descr="figure 21-31 part 2"/>
          <p:cNvPicPr>
            <a:picLocks noChangeAspect="1" noChangeArrowheads="1"/>
          </p:cNvPicPr>
          <p:nvPr/>
        </p:nvPicPr>
        <p:blipFill>
          <a:blip r:embed="rId3" cstate="print"/>
          <a:srcRect/>
          <a:stretch>
            <a:fillRect/>
          </a:stretch>
        </p:blipFill>
        <p:spPr bwMode="auto">
          <a:xfrm>
            <a:off x="3271838" y="1828800"/>
            <a:ext cx="5872162" cy="5029200"/>
          </a:xfrm>
          <a:prstGeom prst="rect">
            <a:avLst/>
          </a:prstGeom>
          <a:noFill/>
          <a:ln w="9525">
            <a:noFill/>
            <a:miter lim="800000"/>
            <a:headEnd/>
            <a:tailEnd/>
          </a:ln>
        </p:spPr>
      </p:pic>
      <p:pic>
        <p:nvPicPr>
          <p:cNvPr id="386051" name="Picture 2" descr="figure 21-31 part 1"/>
          <p:cNvPicPr>
            <a:picLocks noChangeAspect="1" noChangeArrowheads="1"/>
          </p:cNvPicPr>
          <p:nvPr/>
        </p:nvPicPr>
        <p:blipFill>
          <a:blip r:embed="rId4" cstate="print"/>
          <a:srcRect/>
          <a:stretch>
            <a:fillRect/>
          </a:stretch>
        </p:blipFill>
        <p:spPr bwMode="auto">
          <a:xfrm>
            <a:off x="0" y="2057400"/>
            <a:ext cx="3265488" cy="4648200"/>
          </a:xfrm>
          <a:prstGeom prst="rect">
            <a:avLst/>
          </a:prstGeom>
          <a:noFill/>
          <a:ln w="9525">
            <a:noFill/>
            <a:miter lim="800000"/>
            <a:headEnd/>
            <a:tailEnd/>
          </a:ln>
        </p:spPr>
      </p:pic>
      <p:sp>
        <p:nvSpPr>
          <p:cNvPr id="386052" name="Title 3"/>
          <p:cNvSpPr>
            <a:spLocks noGrp="1"/>
          </p:cNvSpPr>
          <p:nvPr>
            <p:ph type="title" idx="4294967295"/>
          </p:nvPr>
        </p:nvSpPr>
        <p:spPr>
          <a:xfrm>
            <a:off x="0" y="609600"/>
            <a:ext cx="7772400" cy="838200"/>
          </a:xfrm>
        </p:spPr>
        <p:txBody>
          <a:bodyPr/>
          <a:lstStyle/>
          <a:p>
            <a:pPr eaLnBrk="1" hangingPunct="1"/>
            <a:r>
              <a:rPr lang="en-US" altLang="en-US" smtClean="0"/>
              <a:t>Biosynthesis of sphingolipids </a:t>
            </a: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88098" name="Picture 2" descr="figure 21-19"/>
          <p:cNvPicPr>
            <a:picLocks noChangeAspect="1" noChangeArrowheads="1"/>
          </p:cNvPicPr>
          <p:nvPr/>
        </p:nvPicPr>
        <p:blipFill>
          <a:blip r:embed="rId3" cstate="print"/>
          <a:srcRect/>
          <a:stretch>
            <a:fillRect/>
          </a:stretch>
        </p:blipFill>
        <p:spPr bwMode="auto">
          <a:xfrm>
            <a:off x="1041400" y="165100"/>
            <a:ext cx="7069138" cy="6532563"/>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0146" name="Picture 2" descr="figure 21-20"/>
          <p:cNvPicPr>
            <a:picLocks noChangeAspect="1" noChangeArrowheads="1"/>
          </p:cNvPicPr>
          <p:nvPr/>
        </p:nvPicPr>
        <p:blipFill>
          <a:blip r:embed="rId3" cstate="print"/>
          <a:srcRect/>
          <a:stretch>
            <a:fillRect/>
          </a:stretch>
        </p:blipFill>
        <p:spPr bwMode="auto">
          <a:xfrm>
            <a:off x="304800" y="292100"/>
            <a:ext cx="8531225" cy="62896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Rectangle 3"/>
          <p:cNvSpPr>
            <a:spLocks noGrp="1" noChangeArrowheads="1"/>
          </p:cNvSpPr>
          <p:nvPr>
            <p:ph idx="1"/>
          </p:nvPr>
        </p:nvSpPr>
        <p:spPr>
          <a:xfrm>
            <a:off x="533400" y="1905000"/>
            <a:ext cx="8153400" cy="4876800"/>
          </a:xfrm>
        </p:spPr>
        <p:txBody>
          <a:bodyPr rtlCol="0">
            <a:normAutofit fontScale="92500" lnSpcReduction="10000"/>
          </a:bodyPr>
          <a:lstStyle/>
          <a:p>
            <a:pPr algn="just" eaLnBrk="1" fontAlgn="auto" hangingPunct="1">
              <a:lnSpc>
                <a:spcPct val="80000"/>
              </a:lnSpc>
              <a:spcAft>
                <a:spcPts val="0"/>
              </a:spcAft>
              <a:buFontTx/>
              <a:buNone/>
              <a:defRPr/>
            </a:pPr>
            <a:r>
              <a:rPr lang="en-US" altLang="en-US" sz="1700">
                <a:solidFill>
                  <a:schemeClr val="tx1">
                    <a:lumMod val="75000"/>
                    <a:lumOff val="25000"/>
                  </a:schemeClr>
                </a:solidFill>
              </a:rPr>
              <a:t>1.  Body proteins have life times. They undergo degradation and re-synthesis. About 6 gm of protein is synthesized and broken down per kg body weight per day.</a:t>
            </a:r>
          </a:p>
          <a:p>
            <a:pPr algn="just" eaLnBrk="1" fontAlgn="auto" hangingPunct="1">
              <a:lnSpc>
                <a:spcPct val="80000"/>
              </a:lnSpc>
              <a:spcAft>
                <a:spcPts val="0"/>
              </a:spcAft>
              <a:buFontTx/>
              <a:buNone/>
              <a:defRPr/>
            </a:pPr>
            <a:r>
              <a:rPr lang="en-US" altLang="en-US" sz="1700">
                <a:solidFill>
                  <a:schemeClr val="tx1">
                    <a:lumMod val="75000"/>
                    <a:lumOff val="25000"/>
                  </a:schemeClr>
                </a:solidFill>
              </a:rPr>
              <a:t>2. Aged proteins, damaged or modified proteins and non-functional proteins of the body undergo degradation. </a:t>
            </a:r>
          </a:p>
          <a:p>
            <a:pPr algn="just" eaLnBrk="1" fontAlgn="auto" hangingPunct="1">
              <a:lnSpc>
                <a:spcPct val="80000"/>
              </a:lnSpc>
              <a:spcAft>
                <a:spcPts val="0"/>
              </a:spcAft>
              <a:buFontTx/>
              <a:buNone/>
              <a:defRPr/>
            </a:pPr>
            <a:r>
              <a:rPr lang="en-US" altLang="en-US" sz="1700">
                <a:solidFill>
                  <a:schemeClr val="tx1">
                    <a:lumMod val="75000"/>
                    <a:lumOff val="25000"/>
                  </a:schemeClr>
                </a:solidFill>
              </a:rPr>
              <a:t>3. Protein degradation may play important role in shaping tissues and organs during pregnancy and development.</a:t>
            </a:r>
          </a:p>
          <a:p>
            <a:pPr algn="just" eaLnBrk="1" fontAlgn="auto" hangingPunct="1">
              <a:lnSpc>
                <a:spcPct val="80000"/>
              </a:lnSpc>
              <a:spcAft>
                <a:spcPts val="0"/>
              </a:spcAft>
              <a:buFontTx/>
              <a:buNone/>
              <a:defRPr/>
            </a:pPr>
            <a:r>
              <a:rPr lang="en-US" altLang="en-US" sz="1700">
                <a:solidFill>
                  <a:schemeClr val="tx1">
                    <a:lumMod val="75000"/>
                    <a:lumOff val="25000"/>
                  </a:schemeClr>
                </a:solidFill>
              </a:rPr>
              <a:t>4. In starvation, diabetes and tissue injury, protein degradation is more.</a:t>
            </a:r>
          </a:p>
          <a:p>
            <a:pPr algn="just" eaLnBrk="1" fontAlgn="auto" hangingPunct="1">
              <a:lnSpc>
                <a:spcPct val="80000"/>
              </a:lnSpc>
              <a:spcAft>
                <a:spcPts val="0"/>
              </a:spcAft>
              <a:buFontTx/>
              <a:buNone/>
              <a:defRPr/>
            </a:pPr>
            <a:r>
              <a:rPr lang="en-US" altLang="en-US" sz="1700">
                <a:solidFill>
                  <a:schemeClr val="tx1">
                    <a:lumMod val="75000"/>
                    <a:lumOff val="25000"/>
                  </a:schemeClr>
                </a:solidFill>
              </a:rPr>
              <a:t>5. Protein synthesis and degradation is an integral part of cellular adaptation to changed environment.</a:t>
            </a:r>
          </a:p>
          <a:p>
            <a:pPr algn="just" eaLnBrk="1" fontAlgn="auto" hangingPunct="1">
              <a:lnSpc>
                <a:spcPct val="80000"/>
              </a:lnSpc>
              <a:spcAft>
                <a:spcPts val="0"/>
              </a:spcAft>
              <a:buFontTx/>
              <a:buNone/>
              <a:defRPr/>
            </a:pPr>
            <a:r>
              <a:rPr lang="en-US" altLang="en-US" sz="1700">
                <a:solidFill>
                  <a:schemeClr val="tx1">
                    <a:lumMod val="75000"/>
                    <a:lumOff val="25000"/>
                  </a:schemeClr>
                </a:solidFill>
              </a:rPr>
              <a:t>6. Excess amino acids can not be stored in the body. First amino group is extracted as ammonia and then carbon skeleton is oxidized to produce energy. </a:t>
            </a:r>
          </a:p>
          <a:p>
            <a:pPr algn="just" eaLnBrk="1" fontAlgn="auto" hangingPunct="1">
              <a:lnSpc>
                <a:spcPct val="80000"/>
              </a:lnSpc>
              <a:spcAft>
                <a:spcPts val="0"/>
              </a:spcAft>
              <a:buFontTx/>
              <a:buNone/>
              <a:defRPr/>
            </a:pPr>
            <a:r>
              <a:rPr lang="en-US" altLang="en-US" sz="1700">
                <a:solidFill>
                  <a:schemeClr val="tx1">
                    <a:lumMod val="75000"/>
                    <a:lumOff val="25000"/>
                  </a:schemeClr>
                </a:solidFill>
              </a:rPr>
              <a:t>7. Ammonia, which is toxic to cells is converted to urea in the liver. Conversion of ammonia to urea is impaired in some inherited diseases and liver disease.</a:t>
            </a:r>
          </a:p>
          <a:p>
            <a:pPr algn="just" eaLnBrk="1" fontAlgn="auto" hangingPunct="1">
              <a:lnSpc>
                <a:spcPct val="80000"/>
              </a:lnSpc>
              <a:spcAft>
                <a:spcPts val="0"/>
              </a:spcAft>
              <a:buFontTx/>
              <a:buNone/>
              <a:defRPr/>
            </a:pPr>
            <a:r>
              <a:rPr lang="en-US" altLang="en-US" sz="1700">
                <a:solidFill>
                  <a:schemeClr val="tx1">
                    <a:lumMod val="75000"/>
                    <a:lumOff val="25000"/>
                  </a:schemeClr>
                </a:solidFill>
              </a:rPr>
              <a:t>8. Amino acids are needed for the formation of specialized products like hormones, purines, pyrimidines, porphyrins, vitamins, amines, creatine and glutathione.</a:t>
            </a:r>
          </a:p>
          <a:p>
            <a:pPr algn="just" eaLnBrk="1" fontAlgn="auto" hangingPunct="1">
              <a:lnSpc>
                <a:spcPct val="80000"/>
              </a:lnSpc>
              <a:spcAft>
                <a:spcPts val="0"/>
              </a:spcAft>
              <a:buFontTx/>
              <a:buNone/>
              <a:defRPr/>
            </a:pPr>
            <a:r>
              <a:rPr lang="en-US" altLang="en-US" sz="1700">
                <a:solidFill>
                  <a:schemeClr val="tx1">
                    <a:lumMod val="75000"/>
                    <a:lumOff val="25000"/>
                  </a:schemeClr>
                </a:solidFill>
              </a:rPr>
              <a:t>9. Amino acid degradation is impaired in several inherited diseases due to lack of enzymes.</a:t>
            </a:r>
          </a:p>
          <a:p>
            <a:pPr algn="just" eaLnBrk="1" fontAlgn="auto" hangingPunct="1">
              <a:lnSpc>
                <a:spcPct val="80000"/>
              </a:lnSpc>
              <a:spcAft>
                <a:spcPts val="0"/>
              </a:spcAft>
              <a:buFontTx/>
              <a:buNone/>
              <a:defRPr/>
            </a:pPr>
            <a:r>
              <a:rPr lang="en-US" altLang="en-US" sz="1700">
                <a:solidFill>
                  <a:schemeClr val="tx1">
                    <a:lumMod val="75000"/>
                    <a:lumOff val="25000"/>
                  </a:schemeClr>
                </a:solidFill>
              </a:rPr>
              <a:t>10. Amino acid degradation is more in starvation, diabetes and high protein diet.</a:t>
            </a:r>
          </a:p>
          <a:p>
            <a:pPr algn="just" eaLnBrk="1" fontAlgn="auto" hangingPunct="1">
              <a:lnSpc>
                <a:spcPct val="80000"/>
              </a:lnSpc>
              <a:spcAft>
                <a:spcPts val="0"/>
              </a:spcAft>
              <a:buFontTx/>
              <a:buNone/>
              <a:defRPr/>
            </a:pPr>
            <a:r>
              <a:rPr lang="en-US" altLang="en-US" sz="1700">
                <a:solidFill>
                  <a:schemeClr val="tx1">
                    <a:lumMod val="75000"/>
                    <a:lumOff val="25000"/>
                  </a:schemeClr>
                </a:solidFill>
              </a:rPr>
              <a:t>11. Some cancer cells have high amino acid (aspargine) requirement.</a:t>
            </a:r>
          </a:p>
        </p:txBody>
      </p:sp>
      <p:sp>
        <p:nvSpPr>
          <p:cNvPr id="392195" name="Rectangle 4"/>
          <p:cNvSpPr>
            <a:spLocks noChangeArrowheads="1"/>
          </p:cNvSpPr>
          <p:nvPr/>
        </p:nvSpPr>
        <p:spPr bwMode="auto">
          <a:xfrm>
            <a:off x="1909763" y="207963"/>
            <a:ext cx="5557837" cy="1066800"/>
          </a:xfrm>
          <a:prstGeom prst="rect">
            <a:avLst/>
          </a:prstGeom>
          <a:noFill/>
          <a:ln w="12700">
            <a:noFill/>
            <a:miter lim="800000"/>
            <a:headEnd/>
            <a:tailEnd/>
          </a:ln>
        </p:spPr>
        <p:txBody>
          <a:bodyPr wrap="none">
            <a:spAutoFit/>
          </a:bodyPr>
          <a:lstStyle/>
          <a:p>
            <a:pPr algn="ctr" fontAlgn="base">
              <a:spcBef>
                <a:spcPct val="0"/>
              </a:spcBef>
              <a:spcAft>
                <a:spcPct val="0"/>
              </a:spcAft>
            </a:pPr>
            <a:r>
              <a:rPr lang="en-US" altLang="en-US" sz="3200" b="1">
                <a:solidFill>
                  <a:prstClr val="black"/>
                </a:solidFill>
                <a:latin typeface="Arial" pitchFamily="34" charset="0"/>
                <a:cs typeface="Arial" pitchFamily="34" charset="0"/>
              </a:rPr>
              <a:t>PROTEIN AND AMINO ACID</a:t>
            </a:r>
          </a:p>
          <a:p>
            <a:pPr algn="ctr" fontAlgn="base">
              <a:spcBef>
                <a:spcPct val="0"/>
              </a:spcBef>
              <a:spcAft>
                <a:spcPct val="0"/>
              </a:spcAft>
            </a:pPr>
            <a:r>
              <a:rPr lang="en-US" altLang="en-US" sz="3200" b="1">
                <a:solidFill>
                  <a:prstClr val="black"/>
                </a:solidFill>
                <a:latin typeface="Arial" pitchFamily="34" charset="0"/>
                <a:cs typeface="Arial" pitchFamily="34" charset="0"/>
              </a:rPr>
              <a:t> METABOLISM</a:t>
            </a:r>
          </a:p>
        </p:txBody>
      </p:sp>
    </p:spTree>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3218" name="Rectangle 2"/>
          <p:cNvSpPr>
            <a:spLocks noChangeArrowheads="1"/>
          </p:cNvSpPr>
          <p:nvPr/>
        </p:nvSpPr>
        <p:spPr bwMode="auto">
          <a:xfrm>
            <a:off x="2454275" y="228600"/>
            <a:ext cx="4368800" cy="701675"/>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altLang="en-US" sz="4000" b="1" u="sng">
                <a:solidFill>
                  <a:srgbClr val="000000"/>
                </a:solidFill>
                <a:latin typeface="Comic Sans MS" pitchFamily="66" charset="0"/>
                <a:cs typeface="Arial" pitchFamily="34" charset="0"/>
              </a:rPr>
              <a:t>Nitrogen Balance</a:t>
            </a:r>
            <a:endParaRPr lang="en-US" altLang="en-US" sz="4000">
              <a:solidFill>
                <a:srgbClr val="000000"/>
              </a:solidFill>
              <a:latin typeface="Comic Sans MS" pitchFamily="66" charset="0"/>
              <a:cs typeface="Arial" pitchFamily="34" charset="0"/>
            </a:endParaRPr>
          </a:p>
        </p:txBody>
      </p:sp>
      <p:sp>
        <p:nvSpPr>
          <p:cNvPr id="393219" name="Text Box 3"/>
          <p:cNvSpPr txBox="1">
            <a:spLocks noChangeArrowheads="1"/>
          </p:cNvSpPr>
          <p:nvPr/>
        </p:nvSpPr>
        <p:spPr bwMode="auto">
          <a:xfrm>
            <a:off x="685800" y="1219200"/>
            <a:ext cx="7391400" cy="2228850"/>
          </a:xfrm>
          <a:prstGeom prst="rect">
            <a:avLst/>
          </a:prstGeom>
          <a:noFill/>
          <a:ln w="9525">
            <a:noFill/>
            <a:miter lim="800000"/>
            <a:headEnd/>
            <a:tailEnd/>
          </a:ln>
        </p:spPr>
        <p:txBody>
          <a:bodyPr>
            <a:spAutoFit/>
          </a:bodyPr>
          <a:lstStyle/>
          <a:p>
            <a:pPr eaLnBrk="0" fontAlgn="base" hangingPunct="0">
              <a:spcBef>
                <a:spcPct val="50000"/>
              </a:spcBef>
              <a:spcAft>
                <a:spcPct val="0"/>
              </a:spcAft>
            </a:pPr>
            <a:r>
              <a:rPr lang="en-US" altLang="en-US" sz="2800">
                <a:solidFill>
                  <a:srgbClr val="000000"/>
                </a:solidFill>
                <a:latin typeface="Comic Sans MS" pitchFamily="66" charset="0"/>
                <a:cs typeface="Arial" pitchFamily="34" charset="0"/>
              </a:rPr>
              <a:t>An individual’s nitrogen balance is dependent on a combination of:</a:t>
            </a:r>
          </a:p>
          <a:p>
            <a:pPr eaLnBrk="0" fontAlgn="base" hangingPunct="0">
              <a:spcBef>
                <a:spcPct val="50000"/>
              </a:spcBef>
              <a:spcAft>
                <a:spcPct val="0"/>
              </a:spcAft>
            </a:pPr>
            <a:r>
              <a:rPr lang="en-US" altLang="en-US" sz="2800">
                <a:solidFill>
                  <a:srgbClr val="000000"/>
                </a:solidFill>
                <a:latin typeface="Comic Sans MS" pitchFamily="66" charset="0"/>
                <a:cs typeface="Arial" pitchFamily="34" charset="0"/>
              </a:rPr>
              <a:t>1)  Dietary nitrogen intake</a:t>
            </a:r>
          </a:p>
          <a:p>
            <a:pPr eaLnBrk="0" fontAlgn="base" hangingPunct="0">
              <a:spcBef>
                <a:spcPct val="50000"/>
              </a:spcBef>
              <a:spcAft>
                <a:spcPct val="0"/>
              </a:spcAft>
            </a:pPr>
            <a:r>
              <a:rPr lang="en-US" altLang="en-US" sz="2800">
                <a:solidFill>
                  <a:srgbClr val="000000"/>
                </a:solidFill>
                <a:latin typeface="Comic Sans MS" pitchFamily="66" charset="0"/>
                <a:cs typeface="Arial" pitchFamily="34" charset="0"/>
              </a:rPr>
              <a:t>2)  Physiological state</a:t>
            </a:r>
            <a:endParaRPr lang="en-US" altLang="en-US" sz="2400">
              <a:solidFill>
                <a:srgbClr val="000000"/>
              </a:solidFill>
              <a:latin typeface="Comic Sans MS" pitchFamily="66" charset="0"/>
              <a:cs typeface="Arial" pitchFamily="34" charset="0"/>
            </a:endParaRPr>
          </a:p>
        </p:txBody>
      </p:sp>
      <p:sp>
        <p:nvSpPr>
          <p:cNvPr id="393220" name="Text Box 4"/>
          <p:cNvSpPr txBox="1">
            <a:spLocks noChangeArrowheads="1"/>
          </p:cNvSpPr>
          <p:nvPr/>
        </p:nvSpPr>
        <p:spPr bwMode="auto">
          <a:xfrm>
            <a:off x="685800" y="4033838"/>
            <a:ext cx="7772400" cy="2443162"/>
          </a:xfrm>
          <a:prstGeom prst="rect">
            <a:avLst/>
          </a:prstGeom>
          <a:noFill/>
          <a:ln w="9525">
            <a:noFill/>
            <a:miter lim="800000"/>
            <a:headEnd/>
            <a:tailEnd/>
          </a:ln>
        </p:spPr>
        <p:txBody>
          <a:bodyPr>
            <a:spAutoFit/>
          </a:bodyPr>
          <a:lstStyle/>
          <a:p>
            <a:pPr eaLnBrk="0" fontAlgn="base" hangingPunct="0">
              <a:spcBef>
                <a:spcPct val="50000"/>
              </a:spcBef>
              <a:spcAft>
                <a:spcPct val="0"/>
              </a:spcAft>
            </a:pPr>
            <a:r>
              <a:rPr lang="en-US" altLang="en-US" sz="2800">
                <a:solidFill>
                  <a:srgbClr val="000000"/>
                </a:solidFill>
                <a:latin typeface="Comic Sans MS" pitchFamily="66" charset="0"/>
                <a:cs typeface="Arial" pitchFamily="34" charset="0"/>
              </a:rPr>
              <a:t>Nitrogen balance status can be:</a:t>
            </a:r>
          </a:p>
          <a:p>
            <a:pPr eaLnBrk="0" fontAlgn="base" hangingPunct="0">
              <a:spcBef>
                <a:spcPct val="50000"/>
              </a:spcBef>
              <a:spcAft>
                <a:spcPct val="0"/>
              </a:spcAft>
            </a:pPr>
            <a:r>
              <a:rPr lang="en-US" altLang="en-US" sz="2800">
                <a:solidFill>
                  <a:srgbClr val="000000"/>
                </a:solidFill>
                <a:latin typeface="Comic Sans MS" pitchFamily="66" charset="0"/>
                <a:cs typeface="Arial" pitchFamily="34" charset="0"/>
              </a:rPr>
              <a:t>1)  In balance</a:t>
            </a:r>
          </a:p>
          <a:p>
            <a:pPr eaLnBrk="0" fontAlgn="base" hangingPunct="0">
              <a:spcBef>
                <a:spcPct val="50000"/>
              </a:spcBef>
              <a:spcAft>
                <a:spcPct val="0"/>
              </a:spcAft>
            </a:pPr>
            <a:r>
              <a:rPr lang="en-US" altLang="en-US" sz="2800">
                <a:solidFill>
                  <a:srgbClr val="000000"/>
                </a:solidFill>
                <a:latin typeface="Comic Sans MS" pitchFamily="66" charset="0"/>
                <a:cs typeface="Arial" pitchFamily="34" charset="0"/>
              </a:rPr>
              <a:t>2)  Positive</a:t>
            </a:r>
          </a:p>
          <a:p>
            <a:pPr eaLnBrk="0" fontAlgn="base" hangingPunct="0">
              <a:spcBef>
                <a:spcPct val="50000"/>
              </a:spcBef>
              <a:spcAft>
                <a:spcPct val="0"/>
              </a:spcAft>
            </a:pPr>
            <a:r>
              <a:rPr lang="en-US" altLang="en-US" sz="2800">
                <a:solidFill>
                  <a:srgbClr val="000000"/>
                </a:solidFill>
                <a:latin typeface="Comic Sans MS" pitchFamily="66" charset="0"/>
                <a:cs typeface="Arial" pitchFamily="34" charset="0"/>
              </a:rPr>
              <a:t>3)  Negative</a:t>
            </a:r>
          </a:p>
        </p:txBody>
      </p:sp>
    </p:spTree>
  </p:cSld>
  <p:clrMapOvr>
    <a:masterClrMapping/>
  </p:clrMapOvr>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4242" name="Rectangle 2"/>
          <p:cNvSpPr>
            <a:spLocks noChangeArrowheads="1"/>
          </p:cNvSpPr>
          <p:nvPr/>
        </p:nvSpPr>
        <p:spPr bwMode="auto">
          <a:xfrm>
            <a:off x="533400" y="190500"/>
            <a:ext cx="3703638" cy="701675"/>
          </a:xfrm>
          <a:prstGeom prst="rect">
            <a:avLst/>
          </a:prstGeom>
          <a:noFill/>
          <a:ln w="9525">
            <a:noFill/>
            <a:miter lim="800000"/>
            <a:headEnd/>
            <a:tailEnd/>
          </a:ln>
        </p:spPr>
        <p:txBody>
          <a:bodyPr wrap="none">
            <a:spAutoFit/>
          </a:bodyPr>
          <a:lstStyle/>
          <a:p>
            <a:pPr eaLnBrk="0" fontAlgn="base" hangingPunct="0">
              <a:spcBef>
                <a:spcPct val="50000"/>
              </a:spcBef>
              <a:spcAft>
                <a:spcPct val="0"/>
              </a:spcAft>
            </a:pPr>
            <a:r>
              <a:rPr lang="en-US" altLang="en-US" sz="4000" b="1">
                <a:solidFill>
                  <a:srgbClr val="000000"/>
                </a:solidFill>
                <a:latin typeface="Comic Sans MS" pitchFamily="66" charset="0"/>
                <a:cs typeface="Arial" pitchFamily="34" charset="0"/>
              </a:rPr>
              <a:t>1)  In balance</a:t>
            </a:r>
            <a:endParaRPr lang="en-US" altLang="en-US" sz="2400">
              <a:solidFill>
                <a:srgbClr val="000000"/>
              </a:solidFill>
              <a:latin typeface="Comic Sans MS" pitchFamily="66" charset="0"/>
              <a:cs typeface="Arial" pitchFamily="34" charset="0"/>
            </a:endParaRPr>
          </a:p>
        </p:txBody>
      </p:sp>
      <p:grpSp>
        <p:nvGrpSpPr>
          <p:cNvPr id="2" name="Group 3"/>
          <p:cNvGrpSpPr>
            <a:grpSpLocks/>
          </p:cNvGrpSpPr>
          <p:nvPr/>
        </p:nvGrpSpPr>
        <p:grpSpPr bwMode="auto">
          <a:xfrm>
            <a:off x="228600" y="2209800"/>
            <a:ext cx="8458200" cy="3833813"/>
            <a:chOff x="528" y="1392"/>
            <a:chExt cx="5088" cy="2291"/>
          </a:xfrm>
        </p:grpSpPr>
        <p:sp>
          <p:nvSpPr>
            <p:cNvPr id="394244" name="Text Box 4"/>
            <p:cNvSpPr txBox="1">
              <a:spLocks noChangeArrowheads="1"/>
            </p:cNvSpPr>
            <p:nvPr/>
          </p:nvSpPr>
          <p:spPr bwMode="auto">
            <a:xfrm>
              <a:off x="624" y="1392"/>
              <a:ext cx="4800" cy="351"/>
            </a:xfrm>
            <a:prstGeom prst="rect">
              <a:avLst/>
            </a:prstGeom>
            <a:noFill/>
            <a:ln w="9525">
              <a:noFill/>
              <a:miter lim="800000"/>
              <a:headEnd/>
              <a:tailEnd/>
            </a:ln>
          </p:spPr>
          <p:txBody>
            <a:bodyPr>
              <a:spAutoFit/>
            </a:bodyPr>
            <a:lstStyle/>
            <a:p>
              <a:pPr algn="ctr" eaLnBrk="0" fontAlgn="base" hangingPunct="0">
                <a:spcBef>
                  <a:spcPct val="50000"/>
                </a:spcBef>
                <a:spcAft>
                  <a:spcPct val="0"/>
                </a:spcAft>
              </a:pPr>
              <a:r>
                <a:rPr lang="en-US" altLang="en-US" sz="2800">
                  <a:solidFill>
                    <a:prstClr val="black"/>
                  </a:solidFill>
                  <a:latin typeface="Comic Sans MS" pitchFamily="66" charset="0"/>
                  <a:cs typeface="Arial" pitchFamily="34" charset="0"/>
                </a:rPr>
                <a:t>Nitrogen intake = nitrogen excretion</a:t>
              </a:r>
              <a:endParaRPr lang="en-US" altLang="en-US" sz="2400">
                <a:solidFill>
                  <a:prstClr val="black"/>
                </a:solidFill>
                <a:latin typeface="Comic Sans MS" pitchFamily="66" charset="0"/>
                <a:cs typeface="Arial" pitchFamily="34" charset="0"/>
              </a:endParaRPr>
            </a:p>
          </p:txBody>
        </p:sp>
        <p:sp>
          <p:nvSpPr>
            <p:cNvPr id="394245" name="Line 5"/>
            <p:cNvSpPr>
              <a:spLocks noChangeShapeType="1"/>
            </p:cNvSpPr>
            <p:nvPr/>
          </p:nvSpPr>
          <p:spPr bwMode="auto">
            <a:xfrm flipH="1">
              <a:off x="1488" y="1872"/>
              <a:ext cx="432" cy="1056"/>
            </a:xfrm>
            <a:prstGeom prst="line">
              <a:avLst/>
            </a:prstGeom>
            <a:noFill/>
            <a:ln w="38100">
              <a:solidFill>
                <a:schemeClr val="tx1"/>
              </a:solidFill>
              <a:round/>
              <a:headEnd/>
              <a:tailEnd type="triangle" w="med" len="me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394246" name="Line 6"/>
            <p:cNvSpPr>
              <a:spLocks noChangeShapeType="1"/>
            </p:cNvSpPr>
            <p:nvPr/>
          </p:nvSpPr>
          <p:spPr bwMode="auto">
            <a:xfrm>
              <a:off x="3792" y="1872"/>
              <a:ext cx="432" cy="1056"/>
            </a:xfrm>
            <a:prstGeom prst="line">
              <a:avLst/>
            </a:prstGeom>
            <a:noFill/>
            <a:ln w="38100">
              <a:solidFill>
                <a:schemeClr val="tx1"/>
              </a:solidFill>
              <a:round/>
              <a:headEnd/>
              <a:tailEnd type="triangle" w="med" len="me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394247" name="Text Box 7"/>
            <p:cNvSpPr txBox="1">
              <a:spLocks noChangeArrowheads="1"/>
            </p:cNvSpPr>
            <p:nvPr/>
          </p:nvSpPr>
          <p:spPr bwMode="auto">
            <a:xfrm>
              <a:off x="528" y="3120"/>
              <a:ext cx="2016" cy="563"/>
            </a:xfrm>
            <a:prstGeom prst="rect">
              <a:avLst/>
            </a:prstGeom>
            <a:noFill/>
            <a:ln w="9525">
              <a:noFill/>
              <a:miter lim="800000"/>
              <a:headEnd/>
              <a:tailEnd/>
            </a:ln>
          </p:spPr>
          <p:txBody>
            <a:bodyPr>
              <a:spAutoFit/>
            </a:bodyPr>
            <a:lstStyle/>
            <a:p>
              <a:pPr eaLnBrk="0" fontAlgn="base" hangingPunct="0">
                <a:spcBef>
                  <a:spcPct val="50000"/>
                </a:spcBef>
                <a:spcAft>
                  <a:spcPct val="0"/>
                </a:spcAft>
              </a:pPr>
              <a:r>
                <a:rPr lang="en-US" altLang="en-US" sz="2400">
                  <a:solidFill>
                    <a:prstClr val="black"/>
                  </a:solidFill>
                  <a:latin typeface="Comic Sans MS" pitchFamily="66" charset="0"/>
                  <a:cs typeface="Arial" pitchFamily="34" charset="0"/>
                </a:rPr>
                <a:t>Dietary amino acids, nucleotides etc.</a:t>
              </a:r>
            </a:p>
          </p:txBody>
        </p:sp>
        <p:sp>
          <p:nvSpPr>
            <p:cNvPr id="394248" name="Text Box 8"/>
            <p:cNvSpPr txBox="1">
              <a:spLocks noChangeArrowheads="1"/>
            </p:cNvSpPr>
            <p:nvPr/>
          </p:nvSpPr>
          <p:spPr bwMode="auto">
            <a:xfrm>
              <a:off x="3312" y="3120"/>
              <a:ext cx="2304" cy="563"/>
            </a:xfrm>
            <a:prstGeom prst="rect">
              <a:avLst/>
            </a:prstGeom>
            <a:noFill/>
            <a:ln w="9525">
              <a:noFill/>
              <a:miter lim="800000"/>
              <a:headEnd/>
              <a:tailEnd/>
            </a:ln>
          </p:spPr>
          <p:txBody>
            <a:bodyPr>
              <a:spAutoFit/>
            </a:bodyPr>
            <a:lstStyle/>
            <a:p>
              <a:pPr eaLnBrk="0" fontAlgn="base" hangingPunct="0">
                <a:spcBef>
                  <a:spcPct val="50000"/>
                </a:spcBef>
                <a:spcAft>
                  <a:spcPct val="0"/>
                </a:spcAft>
              </a:pPr>
              <a:r>
                <a:rPr lang="en-US" altLang="en-US" sz="2400">
                  <a:solidFill>
                    <a:prstClr val="black"/>
                  </a:solidFill>
                  <a:latin typeface="Comic Sans MS" pitchFamily="66" charset="0"/>
                  <a:cs typeface="Arial" pitchFamily="34" charset="0"/>
                </a:rPr>
                <a:t>Urine, faeces, hair and skin loss, perspiration</a:t>
              </a:r>
            </a:p>
          </p:txBody>
        </p:sp>
      </p:grpSp>
    </p:spTree>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5266" name="Rectangle 2"/>
          <p:cNvSpPr>
            <a:spLocks noChangeArrowheads="1"/>
          </p:cNvSpPr>
          <p:nvPr/>
        </p:nvSpPr>
        <p:spPr bwMode="auto">
          <a:xfrm>
            <a:off x="381000" y="304800"/>
            <a:ext cx="2962275" cy="701675"/>
          </a:xfrm>
          <a:prstGeom prst="rect">
            <a:avLst/>
          </a:prstGeom>
          <a:noFill/>
          <a:ln w="9525">
            <a:noFill/>
            <a:miter lim="800000"/>
            <a:headEnd/>
            <a:tailEnd/>
          </a:ln>
        </p:spPr>
        <p:txBody>
          <a:bodyPr wrap="none">
            <a:spAutoFit/>
          </a:bodyPr>
          <a:lstStyle/>
          <a:p>
            <a:pPr eaLnBrk="0" fontAlgn="base" hangingPunct="0">
              <a:spcBef>
                <a:spcPct val="50000"/>
              </a:spcBef>
              <a:spcAft>
                <a:spcPct val="0"/>
              </a:spcAft>
            </a:pPr>
            <a:r>
              <a:rPr lang="en-US" altLang="en-US" sz="4000" b="1">
                <a:solidFill>
                  <a:srgbClr val="000000"/>
                </a:solidFill>
                <a:latin typeface="Comic Sans MS" pitchFamily="66" charset="0"/>
                <a:cs typeface="Arial" pitchFamily="34" charset="0"/>
              </a:rPr>
              <a:t>2)  Positive</a:t>
            </a:r>
            <a:endParaRPr lang="en-US" altLang="en-US" sz="2400">
              <a:solidFill>
                <a:srgbClr val="000000"/>
              </a:solidFill>
              <a:latin typeface="Comic Sans MS" pitchFamily="66" charset="0"/>
              <a:cs typeface="Arial" pitchFamily="34" charset="0"/>
            </a:endParaRPr>
          </a:p>
        </p:txBody>
      </p:sp>
      <p:sp>
        <p:nvSpPr>
          <p:cNvPr id="395267" name="Rectangle 3"/>
          <p:cNvSpPr>
            <a:spLocks noChangeArrowheads="1"/>
          </p:cNvSpPr>
          <p:nvPr/>
        </p:nvSpPr>
        <p:spPr bwMode="auto">
          <a:xfrm>
            <a:off x="1295400" y="2403475"/>
            <a:ext cx="7089775" cy="658813"/>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altLang="en-US" sz="3200">
                <a:solidFill>
                  <a:prstClr val="black"/>
                </a:solidFill>
                <a:latin typeface="Comic Sans MS" pitchFamily="66" charset="0"/>
                <a:cs typeface="Arial" pitchFamily="34" charset="0"/>
              </a:rPr>
              <a:t>Nitrogen intake &gt; nitrogen excretion</a:t>
            </a:r>
            <a:endParaRPr lang="en-US" altLang="en-US" sz="2400">
              <a:solidFill>
                <a:prstClr val="black"/>
              </a:solidFill>
              <a:latin typeface="Comic Sans MS" pitchFamily="66" charset="0"/>
              <a:cs typeface="Arial" pitchFamily="34" charset="0"/>
            </a:endParaRPr>
          </a:p>
        </p:txBody>
      </p:sp>
      <p:sp>
        <p:nvSpPr>
          <p:cNvPr id="395268" name="Text Box 4"/>
          <p:cNvSpPr txBox="1">
            <a:spLocks noChangeArrowheads="1"/>
          </p:cNvSpPr>
          <p:nvPr/>
        </p:nvSpPr>
        <p:spPr bwMode="auto">
          <a:xfrm>
            <a:off x="533400" y="3810000"/>
            <a:ext cx="7467600" cy="2501900"/>
          </a:xfrm>
          <a:prstGeom prst="rect">
            <a:avLst/>
          </a:prstGeom>
          <a:noFill/>
          <a:ln w="9525">
            <a:noFill/>
            <a:miter lim="800000"/>
            <a:headEnd/>
            <a:tailEnd/>
          </a:ln>
        </p:spPr>
        <p:txBody>
          <a:bodyPr>
            <a:spAutoFit/>
          </a:bodyPr>
          <a:lstStyle/>
          <a:p>
            <a:pPr eaLnBrk="0" fontAlgn="base" hangingPunct="0">
              <a:spcBef>
                <a:spcPct val="50000"/>
              </a:spcBef>
              <a:spcAft>
                <a:spcPct val="0"/>
              </a:spcAft>
            </a:pPr>
            <a:r>
              <a:rPr lang="en-US" altLang="en-US" sz="2800" u="sng">
                <a:solidFill>
                  <a:prstClr val="black"/>
                </a:solidFill>
                <a:latin typeface="Comic Sans MS" pitchFamily="66" charset="0"/>
                <a:cs typeface="Arial" pitchFamily="34" charset="0"/>
              </a:rPr>
              <a:t>Possible causes:</a:t>
            </a:r>
            <a:endParaRPr lang="en-US" altLang="en-US" sz="2800">
              <a:solidFill>
                <a:prstClr val="black"/>
              </a:solidFill>
              <a:latin typeface="Comic Sans MS" pitchFamily="66" charset="0"/>
              <a:cs typeface="Arial" pitchFamily="34" charset="0"/>
            </a:endParaRPr>
          </a:p>
          <a:p>
            <a:pPr eaLnBrk="0" fontAlgn="base" hangingPunct="0">
              <a:spcBef>
                <a:spcPct val="50000"/>
              </a:spcBef>
              <a:spcAft>
                <a:spcPct val="0"/>
              </a:spcAft>
            </a:pPr>
            <a:r>
              <a:rPr lang="en-US" altLang="en-US" sz="2400">
                <a:solidFill>
                  <a:prstClr val="black"/>
                </a:solidFill>
                <a:latin typeface="Comic Sans MS" pitchFamily="66" charset="0"/>
                <a:cs typeface="Arial" pitchFamily="34" charset="0"/>
              </a:rPr>
              <a:t>Childhood and adolescent growth</a:t>
            </a:r>
          </a:p>
          <a:p>
            <a:pPr eaLnBrk="0" fontAlgn="base" hangingPunct="0">
              <a:spcBef>
                <a:spcPct val="50000"/>
              </a:spcBef>
              <a:spcAft>
                <a:spcPct val="0"/>
              </a:spcAft>
            </a:pPr>
            <a:r>
              <a:rPr lang="en-US" altLang="en-US" sz="2400">
                <a:solidFill>
                  <a:prstClr val="black"/>
                </a:solidFill>
                <a:latin typeface="Comic Sans MS" pitchFamily="66" charset="0"/>
                <a:cs typeface="Arial" pitchFamily="34" charset="0"/>
              </a:rPr>
              <a:t>Pregnancy</a:t>
            </a:r>
          </a:p>
          <a:p>
            <a:pPr eaLnBrk="0" fontAlgn="base" hangingPunct="0">
              <a:spcBef>
                <a:spcPct val="50000"/>
              </a:spcBef>
              <a:spcAft>
                <a:spcPct val="0"/>
              </a:spcAft>
            </a:pPr>
            <a:r>
              <a:rPr lang="en-US" altLang="en-US" sz="2400">
                <a:solidFill>
                  <a:prstClr val="black"/>
                </a:solidFill>
                <a:latin typeface="Comic Sans MS" pitchFamily="66" charset="0"/>
                <a:cs typeface="Arial" pitchFamily="34" charset="0"/>
              </a:rPr>
              <a:t>Body building </a:t>
            </a:r>
          </a:p>
        </p:txBody>
      </p:sp>
    </p:spTree>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6290" name="Rectangle 2"/>
          <p:cNvSpPr>
            <a:spLocks noChangeArrowheads="1"/>
          </p:cNvSpPr>
          <p:nvPr/>
        </p:nvSpPr>
        <p:spPr bwMode="auto">
          <a:xfrm>
            <a:off x="381000" y="304800"/>
            <a:ext cx="3284538" cy="701675"/>
          </a:xfrm>
          <a:prstGeom prst="rect">
            <a:avLst/>
          </a:prstGeom>
          <a:noFill/>
          <a:ln w="9525">
            <a:noFill/>
            <a:miter lim="800000"/>
            <a:headEnd/>
            <a:tailEnd/>
          </a:ln>
        </p:spPr>
        <p:txBody>
          <a:bodyPr wrap="none">
            <a:spAutoFit/>
          </a:bodyPr>
          <a:lstStyle/>
          <a:p>
            <a:pPr eaLnBrk="0" fontAlgn="base" hangingPunct="0">
              <a:spcBef>
                <a:spcPct val="50000"/>
              </a:spcBef>
              <a:spcAft>
                <a:spcPct val="0"/>
              </a:spcAft>
            </a:pPr>
            <a:r>
              <a:rPr lang="en-US" altLang="en-US" sz="4000" b="1">
                <a:solidFill>
                  <a:srgbClr val="000000"/>
                </a:solidFill>
                <a:latin typeface="Comic Sans MS" pitchFamily="66" charset="0"/>
                <a:cs typeface="Arial" pitchFamily="34" charset="0"/>
              </a:rPr>
              <a:t>3)  Negative</a:t>
            </a:r>
            <a:endParaRPr lang="en-US" altLang="en-US" sz="2400">
              <a:solidFill>
                <a:srgbClr val="000000"/>
              </a:solidFill>
              <a:latin typeface="Comic Sans MS" pitchFamily="66" charset="0"/>
              <a:cs typeface="Arial" pitchFamily="34" charset="0"/>
            </a:endParaRPr>
          </a:p>
        </p:txBody>
      </p:sp>
      <p:sp>
        <p:nvSpPr>
          <p:cNvPr id="396291" name="Rectangle 3"/>
          <p:cNvSpPr>
            <a:spLocks noChangeArrowheads="1"/>
          </p:cNvSpPr>
          <p:nvPr/>
        </p:nvSpPr>
        <p:spPr bwMode="auto">
          <a:xfrm>
            <a:off x="1295400" y="2403475"/>
            <a:ext cx="7089775" cy="658813"/>
          </a:xfrm>
          <a:prstGeom prst="rect">
            <a:avLst/>
          </a:prstGeom>
          <a:noFill/>
          <a:ln w="9525">
            <a:noFill/>
            <a:miter lim="800000"/>
            <a:headEnd/>
            <a:tailEnd/>
          </a:ln>
        </p:spPr>
        <p:txBody>
          <a:bodyPr wrap="none">
            <a:spAutoFit/>
          </a:bodyPr>
          <a:lstStyle/>
          <a:p>
            <a:pPr eaLnBrk="0" fontAlgn="base" hangingPunct="0">
              <a:spcBef>
                <a:spcPct val="0"/>
              </a:spcBef>
              <a:spcAft>
                <a:spcPct val="0"/>
              </a:spcAft>
            </a:pPr>
            <a:r>
              <a:rPr lang="en-US" altLang="en-US" sz="3200">
                <a:solidFill>
                  <a:prstClr val="black"/>
                </a:solidFill>
                <a:latin typeface="Comic Sans MS" pitchFamily="66" charset="0"/>
                <a:cs typeface="Arial" pitchFamily="34" charset="0"/>
              </a:rPr>
              <a:t>Nitrogen intake &lt; nitrogen excretion</a:t>
            </a:r>
            <a:endParaRPr lang="en-US" altLang="en-US" sz="2400">
              <a:solidFill>
                <a:prstClr val="black"/>
              </a:solidFill>
              <a:latin typeface="Comic Sans MS" pitchFamily="66" charset="0"/>
              <a:cs typeface="Arial" pitchFamily="34" charset="0"/>
            </a:endParaRPr>
          </a:p>
        </p:txBody>
      </p:sp>
      <p:sp>
        <p:nvSpPr>
          <p:cNvPr id="396292" name="Text Box 4"/>
          <p:cNvSpPr txBox="1">
            <a:spLocks noChangeArrowheads="1"/>
          </p:cNvSpPr>
          <p:nvPr/>
        </p:nvSpPr>
        <p:spPr bwMode="auto">
          <a:xfrm>
            <a:off x="533400" y="3810000"/>
            <a:ext cx="7467600" cy="2501900"/>
          </a:xfrm>
          <a:prstGeom prst="rect">
            <a:avLst/>
          </a:prstGeom>
          <a:noFill/>
          <a:ln w="9525">
            <a:noFill/>
            <a:miter lim="800000"/>
            <a:headEnd/>
            <a:tailEnd/>
          </a:ln>
        </p:spPr>
        <p:txBody>
          <a:bodyPr>
            <a:spAutoFit/>
          </a:bodyPr>
          <a:lstStyle/>
          <a:p>
            <a:pPr eaLnBrk="0" fontAlgn="base" hangingPunct="0">
              <a:spcBef>
                <a:spcPct val="50000"/>
              </a:spcBef>
              <a:spcAft>
                <a:spcPct val="0"/>
              </a:spcAft>
            </a:pPr>
            <a:r>
              <a:rPr lang="en-US" altLang="en-US" sz="2800" u="sng">
                <a:solidFill>
                  <a:prstClr val="black"/>
                </a:solidFill>
                <a:latin typeface="Comic Sans MS" pitchFamily="66" charset="0"/>
                <a:cs typeface="Arial" pitchFamily="34" charset="0"/>
              </a:rPr>
              <a:t>Possible causes:</a:t>
            </a:r>
            <a:endParaRPr lang="en-US" altLang="en-US" sz="2800">
              <a:solidFill>
                <a:prstClr val="black"/>
              </a:solidFill>
              <a:latin typeface="Comic Sans MS" pitchFamily="66" charset="0"/>
              <a:cs typeface="Arial" pitchFamily="34" charset="0"/>
            </a:endParaRPr>
          </a:p>
          <a:p>
            <a:pPr eaLnBrk="0" fontAlgn="base" hangingPunct="0">
              <a:spcBef>
                <a:spcPct val="50000"/>
              </a:spcBef>
              <a:spcAft>
                <a:spcPct val="0"/>
              </a:spcAft>
            </a:pPr>
            <a:r>
              <a:rPr lang="en-US" altLang="en-US" sz="2400">
                <a:solidFill>
                  <a:prstClr val="black"/>
                </a:solidFill>
                <a:latin typeface="Comic Sans MS" pitchFamily="66" charset="0"/>
                <a:cs typeface="Arial" pitchFamily="34" charset="0"/>
              </a:rPr>
              <a:t>Illness</a:t>
            </a:r>
          </a:p>
          <a:p>
            <a:pPr eaLnBrk="0" fontAlgn="base" hangingPunct="0">
              <a:spcBef>
                <a:spcPct val="50000"/>
              </a:spcBef>
              <a:spcAft>
                <a:spcPct val="0"/>
              </a:spcAft>
            </a:pPr>
            <a:r>
              <a:rPr lang="en-US" altLang="en-US" sz="2400">
                <a:solidFill>
                  <a:prstClr val="black"/>
                </a:solidFill>
                <a:latin typeface="Comic Sans MS" pitchFamily="66" charset="0"/>
                <a:cs typeface="Arial" pitchFamily="34" charset="0"/>
              </a:rPr>
              <a:t>Starvation</a:t>
            </a:r>
          </a:p>
          <a:p>
            <a:pPr eaLnBrk="0" fontAlgn="base" hangingPunct="0">
              <a:spcBef>
                <a:spcPct val="50000"/>
              </a:spcBef>
              <a:spcAft>
                <a:spcPct val="0"/>
              </a:spcAft>
            </a:pPr>
            <a:r>
              <a:rPr lang="en-US" altLang="en-US" sz="2400">
                <a:solidFill>
                  <a:prstClr val="black"/>
                </a:solidFill>
                <a:latin typeface="Comic Sans MS" pitchFamily="66" charset="0"/>
                <a:cs typeface="Arial" pitchFamily="34" charset="0"/>
              </a:rPr>
              <a:t>Post-surgery </a:t>
            </a: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4674" name="Rectangle 2"/>
          <p:cNvSpPr>
            <a:spLocks noGrp="1"/>
          </p:cNvSpPr>
          <p:nvPr>
            <p:ph type="title"/>
          </p:nvPr>
        </p:nvSpPr>
        <p:spPr/>
        <p:txBody>
          <a:bodyPr/>
          <a:lstStyle/>
          <a:p>
            <a:pPr eaLnBrk="1" hangingPunct="1"/>
            <a:endParaRPr lang="en-US" altLang="en-US" smtClean="0"/>
          </a:p>
        </p:txBody>
      </p:sp>
      <p:sp>
        <p:nvSpPr>
          <p:cNvPr id="284675" name="Rectangle 3"/>
          <p:cNvSpPr>
            <a:spLocks noGrp="1"/>
          </p:cNvSpPr>
          <p:nvPr>
            <p:ph idx="1"/>
          </p:nvPr>
        </p:nvSpPr>
        <p:spPr/>
        <p:txBody>
          <a:bodyPr/>
          <a:lstStyle/>
          <a:p>
            <a:pPr eaLnBrk="1" hangingPunct="1"/>
            <a:endParaRPr lang="en-US" altLang="en-US" smtClean="0"/>
          </a:p>
        </p:txBody>
      </p:sp>
      <p:pic>
        <p:nvPicPr>
          <p:cNvPr id="284676" name="Picture 4" descr="7 copy"/>
          <p:cNvPicPr>
            <a:picLocks noChangeAspect="1" noChangeArrowheads="1"/>
          </p:cNvPicPr>
          <p:nvPr/>
        </p:nvPicPr>
        <p:blipFill>
          <a:blip r:embed="rId2" cstate="print"/>
          <a:srcRect/>
          <a:stretch>
            <a:fillRect/>
          </a:stretch>
        </p:blipFill>
        <p:spPr bwMode="auto">
          <a:xfrm>
            <a:off x="609600" y="0"/>
            <a:ext cx="7848600" cy="6815138"/>
          </a:xfrm>
          <a:prstGeom prst="rect">
            <a:avLst/>
          </a:prstGeom>
          <a:noFill/>
          <a:ln w="9525">
            <a:noFill/>
            <a:miter lim="800000"/>
            <a:headEnd/>
            <a:tailEnd/>
          </a:ln>
        </p:spPr>
      </p:pic>
    </p:spTree>
  </p:cSld>
  <p:clrMapOvr>
    <a:masterClrMapping/>
  </p:clrMapOvr>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97314" name="Picture 2"/>
          <p:cNvPicPr>
            <a:picLocks noChangeAspect="1" noChangeArrowheads="1"/>
          </p:cNvPicPr>
          <p:nvPr/>
        </p:nvPicPr>
        <p:blipFill>
          <a:blip r:embed="rId2" cstate="print"/>
          <a:srcRect/>
          <a:stretch>
            <a:fillRect/>
          </a:stretch>
        </p:blipFill>
        <p:spPr bwMode="auto">
          <a:xfrm>
            <a:off x="304800" y="1290638"/>
            <a:ext cx="8610600" cy="5567362"/>
          </a:xfrm>
          <a:prstGeom prst="rect">
            <a:avLst/>
          </a:prstGeom>
          <a:noFill/>
          <a:ln w="9525">
            <a:noFill/>
            <a:miter lim="800000"/>
            <a:headEnd/>
            <a:tailEnd/>
          </a:ln>
        </p:spPr>
      </p:pic>
      <p:sp>
        <p:nvSpPr>
          <p:cNvPr id="397315" name="Text Box 3"/>
          <p:cNvSpPr txBox="1">
            <a:spLocks noChangeArrowheads="1"/>
          </p:cNvSpPr>
          <p:nvPr/>
        </p:nvSpPr>
        <p:spPr bwMode="auto">
          <a:xfrm>
            <a:off x="-228600" y="228600"/>
            <a:ext cx="9144000" cy="587375"/>
          </a:xfrm>
          <a:prstGeom prst="rect">
            <a:avLst/>
          </a:prstGeom>
          <a:noFill/>
          <a:ln w="9525">
            <a:noFill/>
            <a:miter lim="800000"/>
            <a:headEnd/>
            <a:tailEnd/>
          </a:ln>
        </p:spPr>
        <p:txBody>
          <a:bodyPr>
            <a:spAutoFit/>
          </a:bodyPr>
          <a:lstStyle/>
          <a:p>
            <a:pPr algn="ctr" eaLnBrk="0" fontAlgn="base" hangingPunct="0">
              <a:spcBef>
                <a:spcPct val="50000"/>
              </a:spcBef>
              <a:spcAft>
                <a:spcPct val="0"/>
              </a:spcAft>
            </a:pPr>
            <a:r>
              <a:rPr lang="en-US" altLang="en-US" sz="2800" b="1" u="sng">
                <a:solidFill>
                  <a:srgbClr val="3366FF"/>
                </a:solidFill>
                <a:latin typeface="Comic Sans MS" pitchFamily="66" charset="0"/>
                <a:cs typeface="Arial" pitchFamily="34" charset="0"/>
              </a:rPr>
              <a:t>Amino acids are the major source of dietary N</a:t>
            </a:r>
            <a:endParaRPr lang="en-US" altLang="en-US" sz="2800" b="1">
              <a:solidFill>
                <a:prstClr val="black"/>
              </a:solidFill>
              <a:latin typeface="Comic Sans MS" pitchFamily="66" charset="0"/>
              <a:cs typeface="Arial" pitchFamily="34" charset="0"/>
            </a:endParaRPr>
          </a:p>
        </p:txBody>
      </p:sp>
    </p:spTree>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8338" name="Text Box 2"/>
          <p:cNvSpPr txBox="1">
            <a:spLocks noChangeArrowheads="1"/>
          </p:cNvSpPr>
          <p:nvPr/>
        </p:nvSpPr>
        <p:spPr bwMode="auto">
          <a:xfrm>
            <a:off x="0" y="0"/>
            <a:ext cx="8839200" cy="1066800"/>
          </a:xfrm>
          <a:prstGeom prst="rect">
            <a:avLst/>
          </a:prstGeom>
          <a:noFill/>
          <a:ln w="9525">
            <a:noFill/>
            <a:miter lim="800000"/>
            <a:headEnd/>
            <a:tailEnd/>
          </a:ln>
        </p:spPr>
        <p:txBody>
          <a:bodyPr>
            <a:spAutoFit/>
          </a:bodyPr>
          <a:lstStyle/>
          <a:p>
            <a:pPr algn="ctr" eaLnBrk="0" fontAlgn="base" hangingPunct="0">
              <a:spcBef>
                <a:spcPct val="50000"/>
              </a:spcBef>
              <a:spcAft>
                <a:spcPct val="0"/>
              </a:spcAft>
            </a:pPr>
            <a:r>
              <a:rPr lang="en-US" altLang="en-US" sz="3200">
                <a:solidFill>
                  <a:srgbClr val="000000"/>
                </a:solidFill>
                <a:latin typeface="Comic Sans MS" pitchFamily="66" charset="0"/>
                <a:cs typeface="Arial" pitchFamily="34" charset="0"/>
              </a:rPr>
              <a:t>Excess or insufficient dietary amino acid </a:t>
            </a:r>
            <a:r>
              <a:rPr lang="en-US" altLang="en-US" sz="3200" u="sng">
                <a:solidFill>
                  <a:srgbClr val="000000"/>
                </a:solidFill>
                <a:latin typeface="Comic Sans MS" pitchFamily="66" charset="0"/>
                <a:cs typeface="Arial" pitchFamily="34" charset="0"/>
              </a:rPr>
              <a:t>intake leads to the catabolism of amino acids</a:t>
            </a:r>
            <a:endParaRPr lang="en-US" altLang="en-US" sz="3200">
              <a:solidFill>
                <a:srgbClr val="000000"/>
              </a:solidFill>
              <a:latin typeface="Comic Sans MS" pitchFamily="66" charset="0"/>
              <a:cs typeface="Arial" pitchFamily="34" charset="0"/>
            </a:endParaRPr>
          </a:p>
        </p:txBody>
      </p:sp>
      <p:sp>
        <p:nvSpPr>
          <p:cNvPr id="398339" name="Text Box 3"/>
          <p:cNvSpPr txBox="1">
            <a:spLocks noChangeArrowheads="1"/>
          </p:cNvSpPr>
          <p:nvPr/>
        </p:nvSpPr>
        <p:spPr bwMode="auto">
          <a:xfrm>
            <a:off x="381000" y="1219200"/>
            <a:ext cx="8534400" cy="1917700"/>
          </a:xfrm>
          <a:prstGeom prst="rect">
            <a:avLst/>
          </a:prstGeom>
          <a:noFill/>
          <a:ln w="9525">
            <a:noFill/>
            <a:miter lim="800000"/>
            <a:headEnd/>
            <a:tailEnd/>
          </a:ln>
        </p:spPr>
        <p:txBody>
          <a:bodyPr>
            <a:spAutoFit/>
          </a:bodyPr>
          <a:lstStyle/>
          <a:p>
            <a:pPr eaLnBrk="0" fontAlgn="base" hangingPunct="0">
              <a:spcBef>
                <a:spcPct val="50000"/>
              </a:spcBef>
              <a:spcAft>
                <a:spcPct val="0"/>
              </a:spcAft>
              <a:buFont typeface="Zapf Dingbats" charset="2"/>
              <a:buChar char="o"/>
            </a:pPr>
            <a:r>
              <a:rPr lang="en-US" altLang="en-US" sz="2400">
                <a:solidFill>
                  <a:srgbClr val="000000"/>
                </a:solidFill>
                <a:latin typeface="Comic Sans MS" pitchFamily="66" charset="0"/>
                <a:cs typeface="Arial" pitchFamily="34" charset="0"/>
              </a:rPr>
              <a:t>  </a:t>
            </a:r>
            <a:r>
              <a:rPr lang="en-US" altLang="en-US" sz="2400">
                <a:solidFill>
                  <a:srgbClr val="000000"/>
                </a:solidFill>
                <a:latin typeface="Arial" pitchFamily="34" charset="0"/>
                <a:cs typeface="Arial" pitchFamily="34" charset="0"/>
              </a:rPr>
              <a:t>Excess amino acids can be used for energy</a:t>
            </a:r>
          </a:p>
          <a:p>
            <a:pPr eaLnBrk="0" fontAlgn="base" hangingPunct="0">
              <a:lnSpc>
                <a:spcPct val="50000"/>
              </a:lnSpc>
              <a:spcBef>
                <a:spcPct val="50000"/>
              </a:spcBef>
              <a:spcAft>
                <a:spcPct val="0"/>
              </a:spcAft>
              <a:buFont typeface="Zapf Dingbats" charset="2"/>
              <a:buChar char="o"/>
            </a:pPr>
            <a:r>
              <a:rPr lang="en-US" altLang="en-US" sz="2400">
                <a:solidFill>
                  <a:srgbClr val="000000"/>
                </a:solidFill>
                <a:latin typeface="Arial" pitchFamily="34" charset="0"/>
                <a:cs typeface="Arial" pitchFamily="34" charset="0"/>
              </a:rPr>
              <a:t>  Insufficient dietary amino acids lead to the catabolism of proteins</a:t>
            </a:r>
          </a:p>
          <a:p>
            <a:pPr eaLnBrk="0" fontAlgn="base" hangingPunct="0">
              <a:spcBef>
                <a:spcPct val="50000"/>
              </a:spcBef>
              <a:spcAft>
                <a:spcPct val="0"/>
              </a:spcAft>
              <a:buFont typeface="Zapf Dingbats" charset="2"/>
              <a:buChar char="o"/>
            </a:pPr>
            <a:r>
              <a:rPr lang="en-US" altLang="en-US" sz="2400">
                <a:solidFill>
                  <a:srgbClr val="000000"/>
                </a:solidFill>
                <a:latin typeface="Arial" pitchFamily="34" charset="0"/>
                <a:cs typeface="Arial" pitchFamily="34" charset="0"/>
              </a:rPr>
              <a:t>For amino acids to be utilised for energy, they must have their a-amino groups removed</a:t>
            </a:r>
          </a:p>
        </p:txBody>
      </p:sp>
      <p:sp>
        <p:nvSpPr>
          <p:cNvPr id="398340" name="Rectangle 5"/>
          <p:cNvSpPr>
            <a:spLocks noChangeArrowheads="1"/>
          </p:cNvSpPr>
          <p:nvPr/>
        </p:nvSpPr>
        <p:spPr bwMode="auto">
          <a:xfrm>
            <a:off x="228600" y="3429000"/>
            <a:ext cx="7772400" cy="609600"/>
          </a:xfrm>
          <a:prstGeom prst="rect">
            <a:avLst/>
          </a:prstGeom>
          <a:noFill/>
          <a:ln w="9525">
            <a:noFill/>
            <a:miter lim="800000"/>
            <a:headEnd/>
            <a:tailEnd/>
          </a:ln>
        </p:spPr>
        <p:txBody>
          <a:bodyPr anchor="b"/>
          <a:lstStyle/>
          <a:p>
            <a:pPr algn="ctr" fontAlgn="base">
              <a:spcBef>
                <a:spcPct val="0"/>
              </a:spcBef>
              <a:spcAft>
                <a:spcPct val="0"/>
              </a:spcAft>
            </a:pPr>
            <a:r>
              <a:rPr lang="en-US" altLang="en-US" sz="2800">
                <a:solidFill>
                  <a:srgbClr val="2C3C43"/>
                </a:solidFill>
                <a:latin typeface="Arial" pitchFamily="34" charset="0"/>
                <a:cs typeface="Arial" pitchFamily="34" charset="0"/>
              </a:rPr>
              <a:t>Amino acid metabolism</a:t>
            </a:r>
            <a:endParaRPr lang="en-AU" altLang="en-US" sz="2800">
              <a:solidFill>
                <a:srgbClr val="2C3C43"/>
              </a:solidFill>
              <a:latin typeface="Arial" pitchFamily="34" charset="0"/>
              <a:cs typeface="Arial" pitchFamily="34" charset="0"/>
            </a:endParaRPr>
          </a:p>
        </p:txBody>
      </p:sp>
      <p:sp>
        <p:nvSpPr>
          <p:cNvPr id="398341" name="Rectangle 6"/>
          <p:cNvSpPr>
            <a:spLocks noChangeArrowheads="1"/>
          </p:cNvSpPr>
          <p:nvPr/>
        </p:nvSpPr>
        <p:spPr bwMode="auto">
          <a:xfrm>
            <a:off x="838200" y="4114800"/>
            <a:ext cx="7772400" cy="2133600"/>
          </a:xfrm>
          <a:prstGeom prst="rect">
            <a:avLst/>
          </a:prstGeom>
          <a:noFill/>
          <a:ln w="9525">
            <a:noFill/>
            <a:miter lim="800000"/>
            <a:headEnd/>
            <a:tailEnd/>
          </a:ln>
        </p:spPr>
        <p:txBody>
          <a:bodyPr/>
          <a:lstStyle/>
          <a:p>
            <a:pPr marL="342900" indent="-342900" fontAlgn="base">
              <a:spcBef>
                <a:spcPct val="0"/>
              </a:spcBef>
              <a:spcAft>
                <a:spcPct val="0"/>
              </a:spcAft>
              <a:buFontTx/>
              <a:buChar char="•"/>
            </a:pPr>
            <a:r>
              <a:rPr lang="en-US" altLang="en-US" sz="2400">
                <a:solidFill>
                  <a:prstClr val="black"/>
                </a:solidFill>
                <a:latin typeface="Arial" pitchFamily="34" charset="0"/>
                <a:cs typeface="Arial" pitchFamily="34" charset="0"/>
              </a:rPr>
              <a:t>Metabolism of amino acids differs, but 3 common reactions:</a:t>
            </a:r>
          </a:p>
          <a:p>
            <a:pPr marL="742950" lvl="1" indent="-285750" fontAlgn="base">
              <a:spcBef>
                <a:spcPct val="0"/>
              </a:spcBef>
              <a:spcAft>
                <a:spcPct val="0"/>
              </a:spcAft>
              <a:buFontTx/>
              <a:buChar char="–"/>
            </a:pPr>
            <a:r>
              <a:rPr lang="en-US" altLang="en-US" sz="2400">
                <a:solidFill>
                  <a:prstClr val="black"/>
                </a:solidFill>
                <a:latin typeface="Arial" pitchFamily="34" charset="0"/>
                <a:cs typeface="Arial" pitchFamily="34" charset="0"/>
              </a:rPr>
              <a:t>Transamination</a:t>
            </a:r>
          </a:p>
          <a:p>
            <a:pPr marL="742950" lvl="1" indent="-285750" fontAlgn="base">
              <a:spcBef>
                <a:spcPct val="0"/>
              </a:spcBef>
              <a:spcAft>
                <a:spcPct val="0"/>
              </a:spcAft>
              <a:buFontTx/>
              <a:buChar char="–"/>
            </a:pPr>
            <a:r>
              <a:rPr lang="en-US" altLang="en-US" sz="2400">
                <a:solidFill>
                  <a:prstClr val="black"/>
                </a:solidFill>
                <a:latin typeface="Arial" pitchFamily="34" charset="0"/>
                <a:cs typeface="Arial" pitchFamily="34" charset="0"/>
              </a:rPr>
              <a:t>Deamination</a:t>
            </a:r>
          </a:p>
          <a:p>
            <a:pPr marL="742950" lvl="1" indent="-285750" fontAlgn="base">
              <a:spcBef>
                <a:spcPct val="0"/>
              </a:spcBef>
              <a:spcAft>
                <a:spcPct val="0"/>
              </a:spcAft>
              <a:buFontTx/>
              <a:buChar char="–"/>
            </a:pPr>
            <a:r>
              <a:rPr lang="en-US" altLang="en-US" sz="2400">
                <a:solidFill>
                  <a:prstClr val="black"/>
                </a:solidFill>
                <a:latin typeface="Arial" pitchFamily="34" charset="0"/>
                <a:cs typeface="Arial" pitchFamily="34" charset="0"/>
              </a:rPr>
              <a:t>Decarboxylation</a:t>
            </a:r>
          </a:p>
        </p:txBody>
      </p:sp>
    </p:spTree>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62" name="Slide Number Placeholder 5"/>
          <p:cNvSpPr txBox="1">
            <a:spLocks noGrp="1"/>
          </p:cNvSpPr>
          <p:nvPr/>
        </p:nvSpPr>
        <p:spPr bwMode="auto">
          <a:xfrm>
            <a:off x="6605588" y="6248400"/>
            <a:ext cx="2081212" cy="457200"/>
          </a:xfrm>
          <a:prstGeom prst="rect">
            <a:avLst/>
          </a:prstGeom>
          <a:noFill/>
          <a:ln w="9525">
            <a:noFill/>
            <a:miter lim="800000"/>
            <a:headEnd/>
            <a:tailEnd/>
          </a:ln>
        </p:spPr>
        <p:txBody>
          <a:bodyPr/>
          <a:lstStyle/>
          <a:p>
            <a:pPr algn="r" fontAlgn="base">
              <a:spcBef>
                <a:spcPct val="0"/>
              </a:spcBef>
              <a:spcAft>
                <a:spcPct val="0"/>
              </a:spcAft>
            </a:pPr>
            <a:fld id="{429D4C4A-4CB8-45EF-88F4-3D79DAADA109}" type="slidenum">
              <a:rPr lang="en-US" altLang="en-US" sz="1000">
                <a:solidFill>
                  <a:prstClr val="black"/>
                </a:solidFill>
                <a:latin typeface="Arial" pitchFamily="34" charset="0"/>
                <a:cs typeface="Arial" pitchFamily="34" charset="0"/>
              </a:rPr>
              <a:pPr algn="r" fontAlgn="base">
                <a:spcBef>
                  <a:spcPct val="0"/>
                </a:spcBef>
                <a:spcAft>
                  <a:spcPct val="0"/>
                </a:spcAft>
              </a:pPr>
              <a:t>82</a:t>
            </a:fld>
            <a:endParaRPr lang="en-US" altLang="en-US" sz="1000">
              <a:solidFill>
                <a:prstClr val="black"/>
              </a:solidFill>
              <a:latin typeface="Arial" pitchFamily="34" charset="0"/>
              <a:cs typeface="Arial" pitchFamily="34" charset="0"/>
            </a:endParaRPr>
          </a:p>
        </p:txBody>
      </p:sp>
      <p:sp>
        <p:nvSpPr>
          <p:cNvPr id="399363" name="Rectangle 2"/>
          <p:cNvSpPr>
            <a:spLocks noChangeArrowheads="1"/>
          </p:cNvSpPr>
          <p:nvPr/>
        </p:nvSpPr>
        <p:spPr bwMode="auto">
          <a:xfrm>
            <a:off x="193675" y="277813"/>
            <a:ext cx="8493125" cy="1143000"/>
          </a:xfrm>
          <a:prstGeom prst="rect">
            <a:avLst/>
          </a:prstGeom>
          <a:noFill/>
          <a:ln w="9525">
            <a:noFill/>
            <a:miter lim="800000"/>
            <a:headEnd/>
            <a:tailEnd/>
          </a:ln>
        </p:spPr>
        <p:txBody>
          <a:bodyPr anchor="ctr"/>
          <a:lstStyle/>
          <a:p>
            <a:pPr algn="ctr" fontAlgn="base">
              <a:spcBef>
                <a:spcPct val="0"/>
              </a:spcBef>
              <a:spcAft>
                <a:spcPct val="0"/>
              </a:spcAft>
            </a:pPr>
            <a:r>
              <a:rPr lang="en-US" altLang="en-US" sz="4400">
                <a:solidFill>
                  <a:srgbClr val="2C3C43"/>
                </a:solidFill>
                <a:latin typeface="Arial" pitchFamily="34" charset="0"/>
                <a:cs typeface="Arial" pitchFamily="34" charset="0"/>
              </a:rPr>
              <a:t>Transamination</a:t>
            </a:r>
            <a:r>
              <a:rPr lang="en-US" altLang="en-US" sz="4000" b="1">
                <a:solidFill>
                  <a:srgbClr val="2C3C43"/>
                </a:solidFill>
                <a:latin typeface="Arial" pitchFamily="34" charset="0"/>
                <a:cs typeface="Arial" pitchFamily="34" charset="0"/>
              </a:rPr>
              <a:t> </a:t>
            </a:r>
          </a:p>
        </p:txBody>
      </p:sp>
      <p:sp>
        <p:nvSpPr>
          <p:cNvPr id="399364" name="Rectangle 3"/>
          <p:cNvSpPr>
            <a:spLocks noChangeArrowheads="1"/>
          </p:cNvSpPr>
          <p:nvPr/>
        </p:nvSpPr>
        <p:spPr bwMode="auto">
          <a:xfrm>
            <a:off x="395288" y="1412875"/>
            <a:ext cx="8424862" cy="5111750"/>
          </a:xfrm>
          <a:prstGeom prst="rect">
            <a:avLst/>
          </a:prstGeom>
          <a:noFill/>
          <a:ln w="9525">
            <a:noFill/>
            <a:miter lim="800000"/>
            <a:headEnd/>
            <a:tailEnd/>
          </a:ln>
        </p:spPr>
        <p:txBody>
          <a:bodyPr/>
          <a:lstStyle/>
          <a:p>
            <a:pPr marL="342900" indent="-342900" fontAlgn="base">
              <a:spcBef>
                <a:spcPct val="10000"/>
              </a:spcBef>
              <a:spcAft>
                <a:spcPct val="10000"/>
              </a:spcAft>
            </a:pPr>
            <a:r>
              <a:rPr lang="en-US" altLang="en-US" sz="3200">
                <a:solidFill>
                  <a:srgbClr val="000000"/>
                </a:solidFill>
                <a:latin typeface="Arial" pitchFamily="34" charset="0"/>
                <a:cs typeface="Arial" pitchFamily="34" charset="0"/>
              </a:rPr>
              <a:t>In transamination </a:t>
            </a:r>
          </a:p>
          <a:p>
            <a:pPr marL="342900" indent="-342900" fontAlgn="base">
              <a:spcBef>
                <a:spcPct val="10000"/>
              </a:spcBef>
              <a:spcAft>
                <a:spcPct val="10000"/>
              </a:spcAft>
              <a:buFontTx/>
              <a:buChar char="•"/>
            </a:pPr>
            <a:r>
              <a:rPr lang="en-US" altLang="en-US" sz="3200">
                <a:solidFill>
                  <a:srgbClr val="000000"/>
                </a:solidFill>
                <a:latin typeface="Arial" pitchFamily="34" charset="0"/>
                <a:cs typeface="Arial" pitchFamily="34" charset="0"/>
              </a:rPr>
              <a:t>Amino acids are degraded in the liver.</a:t>
            </a:r>
          </a:p>
          <a:p>
            <a:pPr marL="342900" indent="-342900" fontAlgn="base">
              <a:spcBef>
                <a:spcPct val="10000"/>
              </a:spcBef>
              <a:spcAft>
                <a:spcPct val="10000"/>
              </a:spcAft>
              <a:buFontTx/>
              <a:buChar char="•"/>
            </a:pPr>
            <a:r>
              <a:rPr lang="en-US" altLang="en-US" sz="3200">
                <a:solidFill>
                  <a:srgbClr val="000000"/>
                </a:solidFill>
                <a:latin typeface="Arial" pitchFamily="34" charset="0"/>
                <a:cs typeface="Arial" pitchFamily="34" charset="0"/>
              </a:rPr>
              <a:t>An amino group is transferred from an amino acid to an </a:t>
            </a:r>
            <a:r>
              <a:rPr lang="en-US" altLang="en-US" sz="3200">
                <a:solidFill>
                  <a:srgbClr val="000000"/>
                </a:solidFill>
                <a:latin typeface="Arial" pitchFamily="34" charset="0"/>
                <a:cs typeface="Arial" pitchFamily="34" charset="0"/>
                <a:sym typeface="Symbol" pitchFamily="18" charset="2"/>
              </a:rPr>
              <a:t>-keto acid, usually -ketoglutarate.</a:t>
            </a:r>
            <a:endParaRPr lang="en-US" altLang="en-US" sz="3200">
              <a:solidFill>
                <a:srgbClr val="000000"/>
              </a:solidFill>
              <a:latin typeface="Arial" pitchFamily="34" charset="0"/>
              <a:cs typeface="Arial" pitchFamily="34" charset="0"/>
            </a:endParaRPr>
          </a:p>
          <a:p>
            <a:pPr marL="342900" indent="-342900" fontAlgn="base">
              <a:spcBef>
                <a:spcPct val="10000"/>
              </a:spcBef>
              <a:spcAft>
                <a:spcPct val="10000"/>
              </a:spcAft>
              <a:buFontTx/>
              <a:buChar char="•"/>
            </a:pPr>
            <a:r>
              <a:rPr lang="en-US" altLang="en-US" sz="3200">
                <a:solidFill>
                  <a:srgbClr val="000000"/>
                </a:solidFill>
                <a:latin typeface="Arial" pitchFamily="34" charset="0"/>
                <a:cs typeface="Arial" pitchFamily="34" charset="0"/>
              </a:rPr>
              <a:t>The reaction is catalyzed by a </a:t>
            </a:r>
            <a:r>
              <a:rPr lang="en-US" altLang="en-US" sz="3200" i="1">
                <a:solidFill>
                  <a:srgbClr val="000000"/>
                </a:solidFill>
                <a:latin typeface="Arial" pitchFamily="34" charset="0"/>
                <a:cs typeface="Arial" pitchFamily="34" charset="0"/>
              </a:rPr>
              <a:t>transaminase or aminotransferase. </a:t>
            </a:r>
            <a:endParaRPr lang="en-US" altLang="en-US" sz="3200">
              <a:solidFill>
                <a:srgbClr val="000000"/>
              </a:solidFill>
              <a:latin typeface="Arial" pitchFamily="34" charset="0"/>
              <a:cs typeface="Arial" pitchFamily="34" charset="0"/>
            </a:endParaRPr>
          </a:p>
          <a:p>
            <a:pPr marL="342900" indent="-342900" fontAlgn="base">
              <a:spcBef>
                <a:spcPct val="10000"/>
              </a:spcBef>
              <a:spcAft>
                <a:spcPct val="10000"/>
              </a:spcAft>
              <a:buFontTx/>
              <a:buChar char="•"/>
            </a:pPr>
            <a:r>
              <a:rPr lang="en-US" altLang="en-US" sz="3200">
                <a:solidFill>
                  <a:srgbClr val="000000"/>
                </a:solidFill>
                <a:latin typeface="Arial" pitchFamily="34" charset="0"/>
                <a:cs typeface="Arial" pitchFamily="34" charset="0"/>
                <a:sym typeface="Symbol" pitchFamily="18" charset="2"/>
              </a:rPr>
              <a:t>A new amino acid, usually glutamate, and a new -keto acid are formed.</a:t>
            </a:r>
            <a:r>
              <a:rPr lang="en-US" altLang="en-US" sz="3200">
                <a:solidFill>
                  <a:srgbClr val="000000"/>
                </a:solidFill>
                <a:latin typeface="Arial" pitchFamily="34" charset="0"/>
                <a:cs typeface="Arial" pitchFamily="34" charset="0"/>
              </a:rPr>
              <a:t> </a:t>
            </a:r>
          </a:p>
        </p:txBody>
      </p:sp>
    </p:spTree>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0386" name="Text Box 2"/>
          <p:cNvSpPr txBox="1">
            <a:spLocks noChangeArrowheads="1"/>
          </p:cNvSpPr>
          <p:nvPr/>
        </p:nvSpPr>
        <p:spPr bwMode="auto">
          <a:xfrm>
            <a:off x="-152400" y="304800"/>
            <a:ext cx="9144000" cy="701675"/>
          </a:xfrm>
          <a:prstGeom prst="rect">
            <a:avLst/>
          </a:prstGeom>
          <a:noFill/>
          <a:ln w="9525">
            <a:noFill/>
            <a:miter lim="800000"/>
            <a:headEnd/>
            <a:tailEnd/>
          </a:ln>
        </p:spPr>
        <p:txBody>
          <a:bodyPr>
            <a:spAutoFit/>
          </a:bodyPr>
          <a:lstStyle/>
          <a:p>
            <a:pPr algn="ctr" eaLnBrk="0" fontAlgn="base" hangingPunct="0">
              <a:spcBef>
                <a:spcPct val="50000"/>
              </a:spcBef>
              <a:spcAft>
                <a:spcPct val="0"/>
              </a:spcAft>
            </a:pPr>
            <a:r>
              <a:rPr lang="en-US" altLang="en-US" sz="4000" u="sng">
                <a:solidFill>
                  <a:srgbClr val="000000"/>
                </a:solidFill>
                <a:latin typeface="Comic Sans MS" pitchFamily="66" charset="0"/>
                <a:cs typeface="Arial" pitchFamily="34" charset="0"/>
              </a:rPr>
              <a:t>Role of transamination in metabolism</a:t>
            </a:r>
            <a:endParaRPr lang="en-US" altLang="en-US" sz="2400">
              <a:solidFill>
                <a:srgbClr val="000000"/>
              </a:solidFill>
              <a:latin typeface="Comic Sans MS" pitchFamily="66" charset="0"/>
              <a:cs typeface="Arial" pitchFamily="34" charset="0"/>
            </a:endParaRPr>
          </a:p>
        </p:txBody>
      </p:sp>
      <p:sp>
        <p:nvSpPr>
          <p:cNvPr id="400387" name="Text Box 3"/>
          <p:cNvSpPr txBox="1">
            <a:spLocks noChangeArrowheads="1"/>
          </p:cNvSpPr>
          <p:nvPr/>
        </p:nvSpPr>
        <p:spPr bwMode="auto">
          <a:xfrm>
            <a:off x="0" y="1524000"/>
            <a:ext cx="7772400" cy="587375"/>
          </a:xfrm>
          <a:prstGeom prst="rect">
            <a:avLst/>
          </a:prstGeom>
          <a:noFill/>
          <a:ln w="9525">
            <a:noFill/>
            <a:miter lim="800000"/>
            <a:headEnd/>
            <a:tailEnd/>
          </a:ln>
        </p:spPr>
        <p:txBody>
          <a:bodyPr>
            <a:spAutoFit/>
          </a:bodyPr>
          <a:lstStyle/>
          <a:p>
            <a:pPr eaLnBrk="0" fontAlgn="base" hangingPunct="0">
              <a:spcBef>
                <a:spcPct val="50000"/>
              </a:spcBef>
              <a:spcAft>
                <a:spcPct val="0"/>
              </a:spcAft>
            </a:pPr>
            <a:r>
              <a:rPr lang="en-US" altLang="en-US" sz="2800">
                <a:solidFill>
                  <a:prstClr val="black"/>
                </a:solidFill>
                <a:latin typeface="Comic Sans MS" pitchFamily="66" charset="0"/>
                <a:cs typeface="Arial" pitchFamily="34" charset="0"/>
              </a:rPr>
              <a:t>Transamination allows for:</a:t>
            </a:r>
          </a:p>
        </p:txBody>
      </p:sp>
      <p:sp>
        <p:nvSpPr>
          <p:cNvPr id="400388" name="Text Box 4"/>
          <p:cNvSpPr txBox="1">
            <a:spLocks noChangeArrowheads="1"/>
          </p:cNvSpPr>
          <p:nvPr/>
        </p:nvSpPr>
        <p:spPr bwMode="auto">
          <a:xfrm>
            <a:off x="0" y="2514600"/>
            <a:ext cx="8686800" cy="3905250"/>
          </a:xfrm>
          <a:prstGeom prst="rect">
            <a:avLst/>
          </a:prstGeom>
          <a:noFill/>
          <a:ln w="9525">
            <a:noFill/>
            <a:miter lim="800000"/>
            <a:headEnd/>
            <a:tailEnd/>
          </a:ln>
        </p:spPr>
        <p:txBody>
          <a:bodyPr>
            <a:spAutoFit/>
          </a:bodyPr>
          <a:lstStyle/>
          <a:p>
            <a:pPr eaLnBrk="0" fontAlgn="base" hangingPunct="0">
              <a:spcBef>
                <a:spcPct val="50000"/>
              </a:spcBef>
              <a:spcAft>
                <a:spcPct val="0"/>
              </a:spcAft>
            </a:pPr>
            <a:r>
              <a:rPr lang="en-US" altLang="en-US" sz="2800">
                <a:solidFill>
                  <a:prstClr val="black"/>
                </a:solidFill>
                <a:latin typeface="Comic Sans MS" pitchFamily="66" charset="0"/>
                <a:cs typeface="Arial" pitchFamily="34" charset="0"/>
              </a:rPr>
              <a:t>1)  the generation of amino acids in short supply</a:t>
            </a:r>
          </a:p>
          <a:p>
            <a:pPr eaLnBrk="0" fontAlgn="base" hangingPunct="0">
              <a:spcBef>
                <a:spcPct val="50000"/>
              </a:spcBef>
              <a:spcAft>
                <a:spcPct val="0"/>
              </a:spcAft>
            </a:pPr>
            <a:endParaRPr lang="en-US" altLang="en-US" sz="2800">
              <a:solidFill>
                <a:prstClr val="black"/>
              </a:solidFill>
              <a:latin typeface="Comic Sans MS" pitchFamily="66" charset="0"/>
              <a:cs typeface="Arial" pitchFamily="34" charset="0"/>
            </a:endParaRPr>
          </a:p>
          <a:p>
            <a:pPr eaLnBrk="0" fontAlgn="base" hangingPunct="0">
              <a:spcBef>
                <a:spcPct val="50000"/>
              </a:spcBef>
              <a:spcAft>
                <a:spcPct val="0"/>
              </a:spcAft>
            </a:pPr>
            <a:r>
              <a:rPr lang="en-US" altLang="en-US" sz="2800">
                <a:solidFill>
                  <a:prstClr val="black"/>
                </a:solidFill>
                <a:latin typeface="Comic Sans MS" pitchFamily="66" charset="0"/>
                <a:cs typeface="Arial" pitchFamily="34" charset="0"/>
              </a:rPr>
              <a:t>2)  the provision of carbon skeletons for energy generation</a:t>
            </a:r>
          </a:p>
          <a:p>
            <a:pPr eaLnBrk="0" fontAlgn="base" hangingPunct="0">
              <a:lnSpc>
                <a:spcPct val="70000"/>
              </a:lnSpc>
              <a:spcBef>
                <a:spcPct val="50000"/>
              </a:spcBef>
              <a:spcAft>
                <a:spcPct val="0"/>
              </a:spcAft>
            </a:pPr>
            <a:endParaRPr lang="en-US" altLang="en-US" sz="2800">
              <a:solidFill>
                <a:prstClr val="black"/>
              </a:solidFill>
              <a:latin typeface="Comic Sans MS" pitchFamily="66" charset="0"/>
              <a:cs typeface="Arial" pitchFamily="34" charset="0"/>
            </a:endParaRPr>
          </a:p>
          <a:p>
            <a:pPr eaLnBrk="0" fontAlgn="base" hangingPunct="0">
              <a:spcBef>
                <a:spcPct val="50000"/>
              </a:spcBef>
              <a:spcAft>
                <a:spcPct val="0"/>
              </a:spcAft>
            </a:pPr>
            <a:r>
              <a:rPr lang="en-US" altLang="en-US" sz="2800">
                <a:solidFill>
                  <a:prstClr val="black"/>
                </a:solidFill>
                <a:latin typeface="Comic Sans MS" pitchFamily="66" charset="0"/>
                <a:cs typeface="Arial" pitchFamily="34" charset="0"/>
              </a:rPr>
              <a:t>3)  the safe removal of excess amino groups</a:t>
            </a:r>
          </a:p>
        </p:txBody>
      </p:sp>
    </p:spTree>
  </p:cSld>
  <p:clrMapOvr>
    <a:masterClrMapping/>
  </p:clrMapOvr>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1410" name="Rectangle 2"/>
          <p:cNvSpPr>
            <a:spLocks noGrp="1"/>
          </p:cNvSpPr>
          <p:nvPr>
            <p:ph type="title" idx="4294967295"/>
          </p:nvPr>
        </p:nvSpPr>
        <p:spPr>
          <a:xfrm>
            <a:off x="228600" y="152400"/>
            <a:ext cx="8915400" cy="1143000"/>
          </a:xfrm>
        </p:spPr>
        <p:txBody>
          <a:bodyPr/>
          <a:lstStyle/>
          <a:p>
            <a:pPr marL="53975" eaLnBrk="1" hangingPunct="1"/>
            <a:r>
              <a:rPr lang="en-US" altLang="en-US" smtClean="0">
                <a:solidFill>
                  <a:srgbClr val="000000"/>
                </a:solidFill>
              </a:rPr>
              <a:t>Enzymatic Transamination</a:t>
            </a:r>
          </a:p>
        </p:txBody>
      </p:sp>
      <p:sp>
        <p:nvSpPr>
          <p:cNvPr id="401411" name="Rectangle 4"/>
          <p:cNvSpPr>
            <a:spLocks noChangeArrowheads="1"/>
          </p:cNvSpPr>
          <p:nvPr/>
        </p:nvSpPr>
        <p:spPr bwMode="auto">
          <a:xfrm>
            <a:off x="228600" y="1295400"/>
            <a:ext cx="4572000" cy="4648200"/>
          </a:xfrm>
          <a:prstGeom prst="rect">
            <a:avLst/>
          </a:prstGeom>
          <a:noFill/>
          <a:ln w="9525">
            <a:noFill/>
            <a:miter lim="800000"/>
            <a:headEnd/>
            <a:tailEnd/>
          </a:ln>
        </p:spPr>
        <p:txBody>
          <a:bodyPr/>
          <a:lstStyle/>
          <a:p>
            <a:pPr marL="288925" indent="-288925" eaLnBrk="0" fontAlgn="base" hangingPunct="0">
              <a:lnSpc>
                <a:spcPct val="110000"/>
              </a:lnSpc>
              <a:spcBef>
                <a:spcPct val="20000"/>
              </a:spcBef>
              <a:spcAft>
                <a:spcPct val="0"/>
              </a:spcAft>
              <a:buFontTx/>
              <a:buChar char="•"/>
            </a:pPr>
            <a:r>
              <a:rPr lang="en-US" altLang="en-US" sz="2400">
                <a:solidFill>
                  <a:prstClr val="black"/>
                </a:solidFill>
                <a:latin typeface="Arial" pitchFamily="34" charset="0"/>
                <a:ea typeface="MS PGothic" pitchFamily="34" charset="-128"/>
                <a:cs typeface="Arial" pitchFamily="34" charset="0"/>
              </a:rPr>
              <a:t>Typically, </a:t>
            </a:r>
            <a:r>
              <a:rPr lang="en-US" altLang="en-US" sz="2400">
                <a:solidFill>
                  <a:srgbClr val="0000FF"/>
                </a:solidFill>
                <a:latin typeface="Arial" pitchFamily="34" charset="0"/>
                <a:ea typeface="MS PGothic" pitchFamily="34" charset="-128"/>
                <a:cs typeface="Arial" pitchFamily="34" charset="0"/>
                <a:sym typeface="Symbol" pitchFamily="18" charset="2"/>
              </a:rPr>
              <a:t>-ketoglutarate</a:t>
            </a:r>
            <a:r>
              <a:rPr lang="en-US" altLang="en-US" sz="2400">
                <a:solidFill>
                  <a:prstClr val="black"/>
                </a:solidFill>
                <a:latin typeface="Arial" pitchFamily="34" charset="0"/>
                <a:ea typeface="MS PGothic" pitchFamily="34" charset="-128"/>
                <a:cs typeface="Arial" pitchFamily="34" charset="0"/>
                <a:sym typeface="Symbol" pitchFamily="18" charset="2"/>
              </a:rPr>
              <a:t> accepts amino groups</a:t>
            </a:r>
          </a:p>
          <a:p>
            <a:pPr marL="288925" indent="-288925" eaLnBrk="0" fontAlgn="base" hangingPunct="0">
              <a:lnSpc>
                <a:spcPct val="110000"/>
              </a:lnSpc>
              <a:spcBef>
                <a:spcPct val="20000"/>
              </a:spcBef>
              <a:spcAft>
                <a:spcPct val="0"/>
              </a:spcAft>
              <a:buFontTx/>
              <a:buChar char="•"/>
            </a:pPr>
            <a:r>
              <a:rPr lang="en-US" altLang="en-US" sz="2400">
                <a:solidFill>
                  <a:srgbClr val="0000FF"/>
                </a:solidFill>
                <a:latin typeface="Arial" pitchFamily="34" charset="0"/>
                <a:ea typeface="MS PGothic" pitchFamily="34" charset="-128"/>
                <a:cs typeface="Arial" pitchFamily="34" charset="0"/>
                <a:sym typeface="Symbol" pitchFamily="18" charset="2"/>
              </a:rPr>
              <a:t>L-Glutamine</a:t>
            </a:r>
            <a:r>
              <a:rPr lang="en-US" altLang="en-US" sz="2400">
                <a:solidFill>
                  <a:prstClr val="black"/>
                </a:solidFill>
                <a:latin typeface="Arial" pitchFamily="34" charset="0"/>
                <a:ea typeface="MS PGothic" pitchFamily="34" charset="-128"/>
                <a:cs typeface="Arial" pitchFamily="34" charset="0"/>
                <a:sym typeface="Symbol" pitchFamily="18" charset="2"/>
              </a:rPr>
              <a:t> acts as a temporary storage of nitrogen</a:t>
            </a:r>
            <a:r>
              <a:rPr lang="en-US" altLang="en-US" sz="2400">
                <a:solidFill>
                  <a:srgbClr val="0000FF"/>
                </a:solidFill>
                <a:latin typeface="Arial" pitchFamily="34" charset="0"/>
                <a:ea typeface="MS PGothic" pitchFamily="34" charset="-128"/>
                <a:cs typeface="Arial" pitchFamily="34" charset="0"/>
              </a:rPr>
              <a:t> </a:t>
            </a:r>
          </a:p>
          <a:p>
            <a:pPr marL="288925" indent="-288925" eaLnBrk="0" fontAlgn="base" hangingPunct="0">
              <a:lnSpc>
                <a:spcPct val="110000"/>
              </a:lnSpc>
              <a:spcBef>
                <a:spcPct val="20000"/>
              </a:spcBef>
              <a:spcAft>
                <a:spcPct val="0"/>
              </a:spcAft>
              <a:buFontTx/>
              <a:buChar char="•"/>
            </a:pPr>
            <a:r>
              <a:rPr lang="en-US" altLang="en-US" sz="2400">
                <a:solidFill>
                  <a:prstClr val="black"/>
                </a:solidFill>
                <a:latin typeface="Arial" pitchFamily="34" charset="0"/>
                <a:ea typeface="MS PGothic" pitchFamily="34" charset="-128"/>
                <a:cs typeface="Arial" pitchFamily="34" charset="0"/>
              </a:rPr>
              <a:t>L-Glutamine can donate the amino group when needed for amino acid biosynthesis</a:t>
            </a:r>
          </a:p>
          <a:p>
            <a:pPr marL="288925" indent="-288925" eaLnBrk="0" fontAlgn="base" hangingPunct="0">
              <a:lnSpc>
                <a:spcPct val="110000"/>
              </a:lnSpc>
              <a:spcBef>
                <a:spcPct val="20000"/>
              </a:spcBef>
              <a:spcAft>
                <a:spcPct val="0"/>
              </a:spcAft>
              <a:buFontTx/>
              <a:buChar char="•"/>
            </a:pPr>
            <a:r>
              <a:rPr lang="en-US" altLang="en-US" sz="2400">
                <a:solidFill>
                  <a:prstClr val="black"/>
                </a:solidFill>
                <a:latin typeface="Arial" pitchFamily="34" charset="0"/>
                <a:ea typeface="MS PGothic" pitchFamily="34" charset="-128"/>
                <a:cs typeface="Arial" pitchFamily="34" charset="0"/>
              </a:rPr>
              <a:t>All aminotransferases rely on the </a:t>
            </a:r>
            <a:r>
              <a:rPr lang="en-US" altLang="en-US" sz="2400">
                <a:solidFill>
                  <a:srgbClr val="0000FF"/>
                </a:solidFill>
                <a:latin typeface="Arial" pitchFamily="34" charset="0"/>
                <a:ea typeface="MS PGothic" pitchFamily="34" charset="-128"/>
                <a:cs typeface="Arial" pitchFamily="34" charset="0"/>
              </a:rPr>
              <a:t>pyridoxal phosphate cofactor</a:t>
            </a:r>
          </a:p>
        </p:txBody>
      </p:sp>
      <p:sp>
        <p:nvSpPr>
          <p:cNvPr id="401412" name="Line 4"/>
          <p:cNvSpPr>
            <a:spLocks noChangeShapeType="1"/>
          </p:cNvSpPr>
          <p:nvPr/>
        </p:nvSpPr>
        <p:spPr bwMode="auto">
          <a:xfrm>
            <a:off x="381000" y="1219200"/>
            <a:ext cx="8382000" cy="0"/>
          </a:xfrm>
          <a:prstGeom prst="line">
            <a:avLst/>
          </a:prstGeom>
          <a:noFill/>
          <a:ln w="57150" cmpd="thinThick">
            <a:solidFill>
              <a:srgbClr val="2FB0DC"/>
            </a:solidFill>
            <a:round/>
            <a:headEnd/>
            <a:tailEnd/>
          </a:ln>
        </p:spPr>
        <p:txBody>
          <a:bodyP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pic>
        <p:nvPicPr>
          <p:cNvPr id="401413" name="Picture 2" descr="figure 18-04"/>
          <p:cNvPicPr>
            <a:picLocks noChangeAspect="1" noChangeArrowheads="1"/>
          </p:cNvPicPr>
          <p:nvPr/>
        </p:nvPicPr>
        <p:blipFill>
          <a:blip r:embed="rId2" cstate="print"/>
          <a:srcRect/>
          <a:stretch>
            <a:fillRect/>
          </a:stretch>
        </p:blipFill>
        <p:spPr bwMode="auto">
          <a:xfrm>
            <a:off x="4959350" y="1524000"/>
            <a:ext cx="3781425" cy="5334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2434" name="Rectangle 2"/>
          <p:cNvSpPr>
            <a:spLocks noChangeArrowheads="1"/>
          </p:cNvSpPr>
          <p:nvPr/>
        </p:nvSpPr>
        <p:spPr bwMode="auto">
          <a:xfrm>
            <a:off x="0" y="152400"/>
            <a:ext cx="9144000" cy="579438"/>
          </a:xfrm>
          <a:prstGeom prst="rect">
            <a:avLst/>
          </a:prstGeom>
          <a:noFill/>
          <a:ln w="9525">
            <a:noFill/>
            <a:miter lim="800000"/>
            <a:headEnd/>
            <a:tailEnd/>
          </a:ln>
        </p:spPr>
        <p:txBody>
          <a:bodyPr>
            <a:spAutoFit/>
          </a:bodyPr>
          <a:lstStyle/>
          <a:p>
            <a:pPr algn="ctr" eaLnBrk="0" fontAlgn="base" hangingPunct="0">
              <a:spcBef>
                <a:spcPct val="0"/>
              </a:spcBef>
              <a:spcAft>
                <a:spcPct val="0"/>
              </a:spcAft>
            </a:pPr>
            <a:r>
              <a:rPr lang="en-US" altLang="en-US" sz="3200">
                <a:solidFill>
                  <a:prstClr val="black"/>
                </a:solidFill>
                <a:latin typeface="Arial" pitchFamily="34" charset="0"/>
                <a:cs typeface="Arial" pitchFamily="34" charset="0"/>
              </a:rPr>
              <a:t>Amino Group Transfer - Aminotransferase</a:t>
            </a:r>
            <a:endParaRPr lang="en-US" altLang="en-US" sz="2400">
              <a:solidFill>
                <a:prstClr val="black"/>
              </a:solidFill>
              <a:latin typeface="Arial" pitchFamily="34" charset="0"/>
              <a:cs typeface="Arial" pitchFamily="34" charset="0"/>
            </a:endParaRPr>
          </a:p>
        </p:txBody>
      </p:sp>
      <p:sp>
        <p:nvSpPr>
          <p:cNvPr id="402435" name="Rectangle 4"/>
          <p:cNvSpPr>
            <a:spLocks noChangeArrowheads="1"/>
          </p:cNvSpPr>
          <p:nvPr/>
        </p:nvSpPr>
        <p:spPr bwMode="auto">
          <a:xfrm>
            <a:off x="328613" y="1038225"/>
            <a:ext cx="8491537" cy="822325"/>
          </a:xfrm>
          <a:prstGeom prst="rect">
            <a:avLst/>
          </a:prstGeom>
          <a:noFill/>
          <a:ln w="9525">
            <a:noFill/>
            <a:miter lim="800000"/>
            <a:headEnd/>
            <a:tailEnd/>
          </a:ln>
        </p:spPr>
        <p:txBody>
          <a:bodyPr>
            <a:spAutoFit/>
          </a:bodyPr>
          <a:lstStyle/>
          <a:p>
            <a:pPr eaLnBrk="0" fontAlgn="base" hangingPunct="0">
              <a:spcBef>
                <a:spcPct val="0"/>
              </a:spcBef>
              <a:spcAft>
                <a:spcPct val="0"/>
              </a:spcAft>
            </a:pPr>
            <a:endParaRPr lang="en-US" altLang="en-US" sz="2400">
              <a:solidFill>
                <a:prstClr val="black"/>
              </a:solidFill>
              <a:latin typeface="Arial" pitchFamily="34" charset="0"/>
              <a:cs typeface="Arial" pitchFamily="34" charset="0"/>
            </a:endParaRPr>
          </a:p>
          <a:p>
            <a:pPr eaLnBrk="0" fontAlgn="base" hangingPunct="0">
              <a:spcBef>
                <a:spcPct val="0"/>
              </a:spcBef>
              <a:spcAft>
                <a:spcPct val="0"/>
              </a:spcAft>
            </a:pPr>
            <a:r>
              <a:rPr lang="en-US" altLang="en-US" sz="2400">
                <a:solidFill>
                  <a:prstClr val="black"/>
                </a:solidFill>
                <a:latin typeface="Arial" pitchFamily="34" charset="0"/>
                <a:cs typeface="Arial" pitchFamily="34" charset="0"/>
              </a:rPr>
              <a:t>Enzymatic removal of </a:t>
            </a:r>
            <a:r>
              <a:rPr lang="en-US" altLang="en-US" sz="2400">
                <a:solidFill>
                  <a:prstClr val="black"/>
                </a:solidFill>
                <a:latin typeface="Arial" pitchFamily="34" charset="0"/>
                <a:cs typeface="Arial" pitchFamily="34" charset="0"/>
                <a:sym typeface="Symbol" pitchFamily="18" charset="2"/>
              </a:rPr>
              <a:t>-amino groups</a:t>
            </a:r>
            <a:r>
              <a:rPr lang="en-US" altLang="en-US" sz="2400">
                <a:solidFill>
                  <a:prstClr val="black"/>
                </a:solidFill>
                <a:latin typeface="Arial" pitchFamily="34" charset="0"/>
                <a:cs typeface="Arial" pitchFamily="34" charset="0"/>
              </a:rPr>
              <a:t>	</a:t>
            </a:r>
          </a:p>
        </p:txBody>
      </p:sp>
      <p:pic>
        <p:nvPicPr>
          <p:cNvPr id="402436" name="Picture 5" descr="Fig 18-04"/>
          <p:cNvPicPr>
            <a:picLocks noChangeAspect="1" noChangeArrowheads="1"/>
          </p:cNvPicPr>
          <p:nvPr/>
        </p:nvPicPr>
        <p:blipFill>
          <a:blip r:embed="rId2" cstate="print"/>
          <a:srcRect/>
          <a:stretch>
            <a:fillRect/>
          </a:stretch>
        </p:blipFill>
        <p:spPr bwMode="auto">
          <a:xfrm>
            <a:off x="395288" y="2924175"/>
            <a:ext cx="8026400" cy="2387600"/>
          </a:xfrm>
          <a:prstGeom prst="rect">
            <a:avLst/>
          </a:prstGeom>
          <a:noFill/>
          <a:ln w="9525">
            <a:noFill/>
            <a:miter lim="800000"/>
            <a:headEnd/>
            <a:tailEnd/>
          </a:ln>
        </p:spPr>
      </p:pic>
    </p:spTree>
  </p:cSld>
  <p:clrMapOvr>
    <a:masterClrMapping/>
  </p:clrMapOvr>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3458" name="Text Box 2"/>
          <p:cNvSpPr txBox="1">
            <a:spLocks noChangeArrowheads="1"/>
          </p:cNvSpPr>
          <p:nvPr/>
        </p:nvSpPr>
        <p:spPr bwMode="auto">
          <a:xfrm>
            <a:off x="228600" y="1676400"/>
            <a:ext cx="2743200" cy="1800225"/>
          </a:xfrm>
          <a:prstGeom prst="rect">
            <a:avLst/>
          </a:prstGeom>
          <a:noFill/>
          <a:ln w="9525">
            <a:noFill/>
            <a:miter lim="800000"/>
            <a:headEnd/>
            <a:tailEnd/>
          </a:ln>
        </p:spPr>
        <p:txBody>
          <a:bodyPr>
            <a:spAutoFit/>
          </a:bodyPr>
          <a:lstStyle/>
          <a:p>
            <a:pPr marL="233363" indent="-233363" eaLnBrk="0" fontAlgn="base" hangingPunct="0">
              <a:spcBef>
                <a:spcPct val="50000"/>
              </a:spcBef>
              <a:spcAft>
                <a:spcPct val="0"/>
              </a:spcAft>
              <a:buFontTx/>
              <a:buChar char="•"/>
            </a:pPr>
            <a:r>
              <a:rPr lang="en-US" altLang="en-US" sz="2800">
                <a:solidFill>
                  <a:prstClr val="black"/>
                </a:solidFill>
                <a:latin typeface="Arial" pitchFamily="34" charset="0"/>
                <a:cs typeface="Arial" pitchFamily="34" charset="0"/>
              </a:rPr>
              <a:t>Ping-pong kinetics of aspartate transaminase</a:t>
            </a:r>
          </a:p>
        </p:txBody>
      </p:sp>
      <p:pic>
        <p:nvPicPr>
          <p:cNvPr id="403459" name="Picture 3"/>
          <p:cNvPicPr>
            <a:picLocks noChangeAspect="1" noChangeArrowheads="1"/>
          </p:cNvPicPr>
          <p:nvPr/>
        </p:nvPicPr>
        <p:blipFill>
          <a:blip r:embed="rId2" cstate="print"/>
          <a:srcRect/>
          <a:stretch>
            <a:fillRect/>
          </a:stretch>
        </p:blipFill>
        <p:spPr bwMode="auto">
          <a:xfrm>
            <a:off x="2971800" y="306388"/>
            <a:ext cx="4219575" cy="3132137"/>
          </a:xfrm>
          <a:prstGeom prst="rect">
            <a:avLst/>
          </a:prstGeom>
          <a:noFill/>
          <a:ln w="9525">
            <a:noFill/>
            <a:miter lim="800000"/>
            <a:headEnd/>
            <a:tailEnd/>
          </a:ln>
        </p:spPr>
      </p:pic>
      <p:pic>
        <p:nvPicPr>
          <p:cNvPr id="403460" name="Picture 4"/>
          <p:cNvPicPr>
            <a:picLocks noChangeAspect="1" noChangeArrowheads="1"/>
          </p:cNvPicPr>
          <p:nvPr/>
        </p:nvPicPr>
        <p:blipFill>
          <a:blip r:embed="rId3" cstate="print"/>
          <a:srcRect/>
          <a:stretch>
            <a:fillRect/>
          </a:stretch>
        </p:blipFill>
        <p:spPr bwMode="auto">
          <a:xfrm>
            <a:off x="2133600" y="3352800"/>
            <a:ext cx="6096000" cy="2576513"/>
          </a:xfrm>
          <a:prstGeom prst="rect">
            <a:avLst/>
          </a:prstGeom>
          <a:noFill/>
          <a:ln w="9525">
            <a:noFill/>
            <a:miter lim="800000"/>
            <a:headEnd/>
            <a:tailEnd/>
          </a:ln>
        </p:spPr>
      </p:pic>
      <p:sp>
        <p:nvSpPr>
          <p:cNvPr id="403461" name="Line 5"/>
          <p:cNvSpPr>
            <a:spLocks noChangeShapeType="1"/>
          </p:cNvSpPr>
          <p:nvPr/>
        </p:nvSpPr>
        <p:spPr bwMode="auto">
          <a:xfrm>
            <a:off x="7467600" y="3352800"/>
            <a:ext cx="1447800" cy="0"/>
          </a:xfrm>
          <a:prstGeom prst="line">
            <a:avLst/>
          </a:prstGeom>
          <a:noFill/>
          <a:ln w="9525">
            <a:solidFill>
              <a:schemeClr val="tx1"/>
            </a:solidFill>
            <a:round/>
            <a:headEnd/>
            <a:tailEnd type="triangle" w="med" len="me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403462" name="Text Box 6"/>
          <p:cNvSpPr txBox="1">
            <a:spLocks noChangeArrowheads="1"/>
          </p:cNvSpPr>
          <p:nvPr/>
        </p:nvSpPr>
        <p:spPr bwMode="auto">
          <a:xfrm>
            <a:off x="7467600" y="2819400"/>
            <a:ext cx="1371600" cy="366713"/>
          </a:xfrm>
          <a:prstGeom prst="rect">
            <a:avLst/>
          </a:prstGeom>
          <a:noFill/>
          <a:ln w="9525">
            <a:noFill/>
            <a:miter lim="800000"/>
            <a:headEnd/>
            <a:tailEnd/>
          </a:ln>
        </p:spPr>
        <p:txBody>
          <a:bodyPr>
            <a:spAutoFit/>
          </a:bodyPr>
          <a:lstStyle/>
          <a:p>
            <a:pPr eaLnBrk="0" fontAlgn="base" hangingPunct="0">
              <a:spcBef>
                <a:spcPct val="50000"/>
              </a:spcBef>
              <a:spcAft>
                <a:spcPct val="0"/>
              </a:spcAft>
            </a:pPr>
            <a:r>
              <a:rPr lang="en-US" altLang="en-US">
                <a:solidFill>
                  <a:prstClr val="black"/>
                </a:solidFill>
                <a:latin typeface="Arial" pitchFamily="34" charset="0"/>
                <a:cs typeface="Arial" pitchFamily="34" charset="0"/>
              </a:rPr>
              <a:t>(next slide)</a:t>
            </a:r>
          </a:p>
        </p:txBody>
      </p:sp>
    </p:spTree>
  </p:cSld>
  <p:clrMapOvr>
    <a:masterClrMapping/>
  </p:clrMapOvr>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4482" name="Picture 2"/>
          <p:cNvPicPr>
            <a:picLocks noChangeAspect="1" noChangeArrowheads="1"/>
          </p:cNvPicPr>
          <p:nvPr/>
        </p:nvPicPr>
        <p:blipFill>
          <a:blip r:embed="rId2" cstate="print"/>
          <a:srcRect/>
          <a:stretch>
            <a:fillRect/>
          </a:stretch>
        </p:blipFill>
        <p:spPr bwMode="auto">
          <a:xfrm>
            <a:off x="2895600" y="609600"/>
            <a:ext cx="4267200" cy="2897188"/>
          </a:xfrm>
          <a:prstGeom prst="rect">
            <a:avLst/>
          </a:prstGeom>
          <a:noFill/>
          <a:ln w="9525">
            <a:noFill/>
            <a:miter lim="800000"/>
            <a:headEnd/>
            <a:tailEnd/>
          </a:ln>
        </p:spPr>
      </p:pic>
      <p:pic>
        <p:nvPicPr>
          <p:cNvPr id="404483" name="Picture 3"/>
          <p:cNvPicPr>
            <a:picLocks noChangeAspect="1" noChangeArrowheads="1"/>
          </p:cNvPicPr>
          <p:nvPr/>
        </p:nvPicPr>
        <p:blipFill>
          <a:blip r:embed="rId3" cstate="print"/>
          <a:srcRect/>
          <a:stretch>
            <a:fillRect/>
          </a:stretch>
        </p:blipFill>
        <p:spPr bwMode="auto">
          <a:xfrm>
            <a:off x="2286000" y="3429000"/>
            <a:ext cx="5934075" cy="2435225"/>
          </a:xfrm>
          <a:prstGeom prst="rect">
            <a:avLst/>
          </a:prstGeom>
          <a:noFill/>
          <a:ln w="9525">
            <a:noFill/>
            <a:miter lim="800000"/>
            <a:headEnd/>
            <a:tailEnd/>
          </a:ln>
        </p:spPr>
      </p:pic>
      <p:sp>
        <p:nvSpPr>
          <p:cNvPr id="404484" name="Line 4"/>
          <p:cNvSpPr>
            <a:spLocks noChangeShapeType="1"/>
          </p:cNvSpPr>
          <p:nvPr/>
        </p:nvSpPr>
        <p:spPr bwMode="auto">
          <a:xfrm>
            <a:off x="533400" y="3352800"/>
            <a:ext cx="2057400" cy="0"/>
          </a:xfrm>
          <a:prstGeom prst="line">
            <a:avLst/>
          </a:prstGeom>
          <a:noFill/>
          <a:ln w="9525">
            <a:solidFill>
              <a:schemeClr val="tx1"/>
            </a:solidFill>
            <a:round/>
            <a:headEnd/>
            <a:tailEnd type="triangle" w="med" len="med"/>
          </a:ln>
        </p:spPr>
        <p:txBody>
          <a:bodyPr wrap="none" anchor="ctr"/>
          <a:lstStyle/>
          <a:p>
            <a:pPr eaLnBrk="0" fontAlgn="base" hangingPunct="0">
              <a:spcBef>
                <a:spcPct val="0"/>
              </a:spcBef>
              <a:spcAft>
                <a:spcPct val="0"/>
              </a:spcAft>
            </a:pPr>
            <a:endParaRPr lang="en-US">
              <a:solidFill>
                <a:prstClr val="black"/>
              </a:solidFill>
              <a:latin typeface="Arial" pitchFamily="34" charset="0"/>
              <a:cs typeface="Arial" pitchFamily="34" charset="0"/>
            </a:endParaRPr>
          </a:p>
        </p:txBody>
      </p:sp>
      <p:sp>
        <p:nvSpPr>
          <p:cNvPr id="404485" name="Text Box 5"/>
          <p:cNvSpPr txBox="1">
            <a:spLocks noChangeArrowheads="1"/>
          </p:cNvSpPr>
          <p:nvPr/>
        </p:nvSpPr>
        <p:spPr bwMode="auto">
          <a:xfrm>
            <a:off x="381000" y="2819400"/>
            <a:ext cx="2286000" cy="366713"/>
          </a:xfrm>
          <a:prstGeom prst="rect">
            <a:avLst/>
          </a:prstGeom>
          <a:noFill/>
          <a:ln w="9525">
            <a:noFill/>
            <a:miter lim="800000"/>
            <a:headEnd/>
            <a:tailEnd/>
          </a:ln>
        </p:spPr>
        <p:txBody>
          <a:bodyPr>
            <a:spAutoFit/>
          </a:bodyPr>
          <a:lstStyle/>
          <a:p>
            <a:pPr eaLnBrk="0" fontAlgn="base" hangingPunct="0">
              <a:spcBef>
                <a:spcPct val="50000"/>
              </a:spcBef>
              <a:spcAft>
                <a:spcPct val="0"/>
              </a:spcAft>
            </a:pPr>
            <a:r>
              <a:rPr lang="en-US" altLang="en-US">
                <a:solidFill>
                  <a:prstClr val="black"/>
                </a:solidFill>
                <a:latin typeface="Arial" pitchFamily="34" charset="0"/>
                <a:cs typeface="Arial" pitchFamily="34" charset="0"/>
              </a:rPr>
              <a:t>(from previous slide)</a:t>
            </a:r>
          </a:p>
        </p:txBody>
      </p:sp>
    </p:spTree>
  </p:cSld>
  <p:clrMapOvr>
    <a:masterClrMapping/>
  </p:clrMapOvr>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4930" name="Rectangle 2" hidden="1"/>
          <p:cNvSpPr>
            <a:spLocks noGrp="1" noChangeArrowheads="1"/>
          </p:cNvSpPr>
          <p:nvPr>
            <p:ph type="title"/>
          </p:nvPr>
        </p:nvSpPr>
        <p:spPr>
          <a:xfrm>
            <a:off x="457200" y="254000"/>
            <a:ext cx="8229600" cy="1143000"/>
          </a:xfrm>
        </p:spPr>
        <p:txBody>
          <a:bodyPr rtlCol="0">
            <a:normAutofit/>
          </a:bodyPr>
          <a:lstStyle/>
          <a:p>
            <a:pPr marL="54864" eaLnBrk="1" fontAlgn="auto" hangingPunct="1">
              <a:spcAft>
                <a:spcPts val="0"/>
              </a:spcAft>
              <a:defRPr/>
            </a:pPr>
            <a:endParaRPr lang="en-US" altLang="en-US">
              <a:solidFill>
                <a:schemeClr val="tx2">
                  <a:tint val="100000"/>
                  <a:shade val="90000"/>
                  <a:satMod val="250000"/>
                  <a:alpha val="100000"/>
                </a:schemeClr>
              </a:solidFill>
            </a:endParaRPr>
          </a:p>
        </p:txBody>
      </p:sp>
      <p:sp>
        <p:nvSpPr>
          <p:cNvPr id="405507" name="Rectangle 3" descr="0722"/>
          <p:cNvSpPr>
            <a:spLocks noGrp="1" noChangeAspect="1" noChangeArrowheads="1"/>
          </p:cNvSpPr>
          <p:nvPr/>
        </p:nvSpPr>
        <p:spPr bwMode="auto">
          <a:xfrm>
            <a:off x="468313" y="44450"/>
            <a:ext cx="8281987" cy="6816725"/>
          </a:xfrm>
          <a:prstGeom prst="rect">
            <a:avLst/>
          </a:prstGeom>
          <a:blipFill dpi="0" rotWithShape="1">
            <a:blip r:embed="rId3" cstate="print"/>
            <a:srcRect/>
            <a:stretch>
              <a:fillRect/>
            </a:stretch>
          </a:blipFill>
          <a:ln w="9525">
            <a:noFill/>
            <a:miter lim="800000"/>
            <a:headEnd/>
            <a:tailEnd/>
          </a:ln>
        </p:spPr>
        <p:txBody>
          <a:bodyPr/>
          <a:lstStyle/>
          <a:p>
            <a:pPr fontAlgn="base">
              <a:spcBef>
                <a:spcPct val="0"/>
              </a:spcBef>
              <a:spcAft>
                <a:spcPct val="0"/>
              </a:spcAft>
            </a:pPr>
            <a:endParaRPr lang="en-IN" altLang="en-US">
              <a:solidFill>
                <a:prstClr val="black"/>
              </a:solidFill>
              <a:latin typeface="Arial" pitchFamily="34" charset="0"/>
              <a:cs typeface="Arial" pitchFamily="34" charset="0"/>
            </a:endParaRPr>
          </a:p>
        </p:txBody>
      </p:sp>
      <p:sp>
        <p:nvSpPr>
          <p:cNvPr id="405508" name="Text Box 4" descr="07CO"/>
          <p:cNvSpPr txBox="1">
            <a:spLocks noChangeArrowheads="1"/>
          </p:cNvSpPr>
          <p:nvPr/>
        </p:nvSpPr>
        <p:spPr bwMode="auto">
          <a:xfrm>
            <a:off x="533400" y="4419600"/>
            <a:ext cx="3352800" cy="579438"/>
          </a:xfrm>
          <a:prstGeom prst="rect">
            <a:avLst/>
          </a:prstGeom>
          <a:noFill/>
          <a:ln w="19050">
            <a:noFill/>
            <a:miter lim="800000"/>
            <a:headEnd/>
            <a:tailEnd/>
          </a:ln>
        </p:spPr>
        <p:txBody>
          <a:bodyPr>
            <a:spAutoFit/>
          </a:bodyPr>
          <a:lstStyle/>
          <a:p>
            <a:pPr fontAlgn="base">
              <a:spcBef>
                <a:spcPct val="50000"/>
              </a:spcBef>
              <a:spcAft>
                <a:spcPct val="0"/>
              </a:spcAft>
            </a:pPr>
            <a:r>
              <a:rPr lang="en-US" altLang="en-US" sz="3200" b="1">
                <a:solidFill>
                  <a:srgbClr val="0000FF"/>
                </a:solidFill>
                <a:latin typeface="Comic Sans MS" pitchFamily="66" charset="0"/>
                <a:cs typeface="Arial" pitchFamily="34" charset="0"/>
              </a:rPr>
              <a:t>Transamination</a:t>
            </a: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27" name="Rectangle 2"/>
          <p:cNvSpPr>
            <a:spLocks noGrp="1" noChangeArrowheads="1"/>
          </p:cNvSpPr>
          <p:nvPr>
            <p:ph idx="1"/>
          </p:nvPr>
        </p:nvSpPr>
        <p:spPr>
          <a:xfrm>
            <a:off x="511175" y="4648200"/>
            <a:ext cx="8385175" cy="1962150"/>
          </a:xfrm>
        </p:spPr>
        <p:txBody>
          <a:bodyPr rtlCol="0">
            <a:normAutofit lnSpcReduction="10000"/>
          </a:bodyPr>
          <a:lstStyle/>
          <a:p>
            <a:pPr marL="0" indent="0" fontAlgn="auto">
              <a:lnSpc>
                <a:spcPct val="95000"/>
              </a:lnSpc>
              <a:spcAft>
                <a:spcPct val="30000"/>
              </a:spcAft>
              <a:buFontTx/>
              <a:buNone/>
              <a:defRPr/>
            </a:pPr>
            <a:r>
              <a:rPr lang="en-US" altLang="en-US" sz="2800">
                <a:solidFill>
                  <a:schemeClr val="tx1">
                    <a:lumMod val="75000"/>
                    <a:lumOff val="25000"/>
                  </a:schemeClr>
                </a:solidFill>
                <a:cs typeface="Times New Roman" panose="02020603050405020304" pitchFamily="18" charset="0"/>
              </a:rPr>
              <a:t>The </a:t>
            </a:r>
            <a:r>
              <a:rPr lang="en-US" altLang="en-US" sz="2800" b="1">
                <a:solidFill>
                  <a:srgbClr val="FF0000"/>
                </a:solidFill>
                <a:cs typeface="Times New Roman" panose="02020603050405020304" pitchFamily="18" charset="0"/>
              </a:rPr>
              <a:t>3-C</a:t>
            </a:r>
            <a:r>
              <a:rPr lang="en-US" altLang="en-US" sz="2800" b="1">
                <a:solidFill>
                  <a:srgbClr val="000080"/>
                </a:solidFill>
                <a:cs typeface="Times New Roman" panose="02020603050405020304" pitchFamily="18" charset="0"/>
              </a:rPr>
              <a:t> </a:t>
            </a:r>
            <a:r>
              <a:rPr lang="en-US" altLang="en-US" sz="2800">
                <a:solidFill>
                  <a:schemeClr val="tx1">
                    <a:lumMod val="75000"/>
                    <a:lumOff val="25000"/>
                  </a:schemeClr>
                </a:solidFill>
                <a:latin typeface="Symbol" panose="05050102010706020507" pitchFamily="18" charset="2"/>
                <a:cs typeface="Times New Roman" panose="02020603050405020304" pitchFamily="18" charset="0"/>
              </a:rPr>
              <a:t>a</a:t>
            </a:r>
            <a:r>
              <a:rPr lang="en-US" altLang="en-US" sz="2800">
                <a:solidFill>
                  <a:schemeClr val="tx1">
                    <a:lumMod val="75000"/>
                    <a:lumOff val="25000"/>
                  </a:schemeClr>
                </a:solidFill>
                <a:cs typeface="Times New Roman" panose="02020603050405020304" pitchFamily="18" charset="0"/>
              </a:rPr>
              <a:t>-keto acid </a:t>
            </a:r>
            <a:r>
              <a:rPr lang="en-US" altLang="en-US" sz="2800" b="1">
                <a:solidFill>
                  <a:srgbClr val="FF0000"/>
                </a:solidFill>
                <a:cs typeface="Times New Roman" panose="02020603050405020304" pitchFamily="18" charset="0"/>
              </a:rPr>
              <a:t>pyruvate</a:t>
            </a:r>
            <a:r>
              <a:rPr lang="en-US" altLang="en-US" sz="2800">
                <a:solidFill>
                  <a:schemeClr val="tx1">
                    <a:lumMod val="75000"/>
                    <a:lumOff val="25000"/>
                  </a:schemeClr>
                </a:solidFill>
                <a:cs typeface="Times New Roman" panose="02020603050405020304" pitchFamily="18" charset="0"/>
              </a:rPr>
              <a:t> is produced from  </a:t>
            </a:r>
            <a:r>
              <a:rPr lang="en-US" altLang="en-US" sz="2800" b="1">
                <a:solidFill>
                  <a:srgbClr val="000080"/>
                </a:solidFill>
                <a:cs typeface="Times New Roman" panose="02020603050405020304" pitchFamily="18" charset="0"/>
              </a:rPr>
              <a:t>alanine, cysteine, glycine, serine, &amp; threonine</a:t>
            </a:r>
            <a:r>
              <a:rPr lang="en-US" altLang="en-US" sz="2800">
                <a:solidFill>
                  <a:schemeClr val="tx1">
                    <a:lumMod val="75000"/>
                    <a:lumOff val="25000"/>
                  </a:schemeClr>
                </a:solidFill>
                <a:cs typeface="Times New Roman" panose="02020603050405020304" pitchFamily="18" charset="0"/>
              </a:rPr>
              <a:t>.</a:t>
            </a:r>
          </a:p>
          <a:p>
            <a:pPr marL="0" indent="0" fontAlgn="auto">
              <a:lnSpc>
                <a:spcPct val="95000"/>
              </a:lnSpc>
              <a:spcAft>
                <a:spcPct val="30000"/>
              </a:spcAft>
              <a:buFontTx/>
              <a:buNone/>
              <a:defRPr/>
            </a:pPr>
            <a:r>
              <a:rPr lang="en-US" altLang="en-US" sz="2800" b="1">
                <a:solidFill>
                  <a:srgbClr val="000080"/>
                </a:solidFill>
                <a:cs typeface="Times New Roman" panose="02020603050405020304" pitchFamily="18" charset="0"/>
              </a:rPr>
              <a:t>Alanine</a:t>
            </a:r>
            <a:r>
              <a:rPr lang="en-US" altLang="en-US" sz="2800">
                <a:solidFill>
                  <a:schemeClr val="tx1">
                    <a:lumMod val="75000"/>
                    <a:lumOff val="25000"/>
                  </a:schemeClr>
                </a:solidFill>
                <a:cs typeface="Times New Roman" panose="02020603050405020304" pitchFamily="18" charset="0"/>
              </a:rPr>
              <a:t> deamination via Transaminase directly yields pyruvate.</a:t>
            </a:r>
          </a:p>
        </p:txBody>
      </p:sp>
      <p:sp>
        <p:nvSpPr>
          <p:cNvPr id="407555" name="Rectangle 3"/>
          <p:cNvSpPr>
            <a:spLocks noChangeArrowheads="1"/>
          </p:cNvSpPr>
          <p:nvPr/>
        </p:nvSpPr>
        <p:spPr bwMode="auto">
          <a:xfrm>
            <a:off x="3228975" y="1714500"/>
            <a:ext cx="9144000" cy="0"/>
          </a:xfrm>
          <a:prstGeom prst="rect">
            <a:avLst/>
          </a:prstGeom>
          <a:noFill/>
          <a:ln w="9525">
            <a:noFill/>
            <a:miter lim="800000"/>
            <a:headEnd/>
            <a:tailEnd/>
          </a:ln>
        </p:spPr>
        <p:txBody>
          <a:bodyPr>
            <a:spAutoFit/>
          </a:bodyPr>
          <a:lstStyle/>
          <a:p>
            <a:pPr fontAlgn="base">
              <a:spcBef>
                <a:spcPct val="0"/>
              </a:spcBef>
              <a:spcAft>
                <a:spcPct val="0"/>
              </a:spcAft>
            </a:pPr>
            <a:endParaRPr lang="en-IN" altLang="en-US">
              <a:solidFill>
                <a:prstClr val="black"/>
              </a:solidFill>
              <a:latin typeface="Arial" pitchFamily="34" charset="0"/>
              <a:cs typeface="Arial" pitchFamily="34" charset="0"/>
            </a:endParaRPr>
          </a:p>
        </p:txBody>
      </p:sp>
      <p:sp>
        <p:nvSpPr>
          <p:cNvPr id="407556" name="Rectangle 4"/>
          <p:cNvSpPr>
            <a:spLocks noChangeArrowheads="1"/>
          </p:cNvSpPr>
          <p:nvPr/>
        </p:nvSpPr>
        <p:spPr bwMode="auto">
          <a:xfrm>
            <a:off x="3371850" y="2314575"/>
            <a:ext cx="9144000" cy="0"/>
          </a:xfrm>
          <a:prstGeom prst="rect">
            <a:avLst/>
          </a:prstGeom>
          <a:noFill/>
          <a:ln w="9525">
            <a:noFill/>
            <a:miter lim="800000"/>
            <a:headEnd/>
            <a:tailEnd/>
          </a:ln>
        </p:spPr>
        <p:txBody>
          <a:bodyPr>
            <a:spAutoFit/>
          </a:bodyPr>
          <a:lstStyle/>
          <a:p>
            <a:pPr fontAlgn="base">
              <a:spcBef>
                <a:spcPct val="0"/>
              </a:spcBef>
              <a:spcAft>
                <a:spcPct val="0"/>
              </a:spcAft>
            </a:pPr>
            <a:endParaRPr lang="en-IN" altLang="en-US">
              <a:solidFill>
                <a:prstClr val="black"/>
              </a:solidFill>
              <a:latin typeface="Arial" pitchFamily="34" charset="0"/>
              <a:cs typeface="Arial" pitchFamily="34" charset="0"/>
            </a:endParaRPr>
          </a:p>
        </p:txBody>
      </p:sp>
      <p:sp>
        <p:nvSpPr>
          <p:cNvPr id="407557" name="Rectangle 5"/>
          <p:cNvSpPr>
            <a:spLocks noChangeArrowheads="1"/>
          </p:cNvSpPr>
          <p:nvPr/>
        </p:nvSpPr>
        <p:spPr bwMode="auto">
          <a:xfrm>
            <a:off x="3371850" y="2314575"/>
            <a:ext cx="9144000" cy="0"/>
          </a:xfrm>
          <a:prstGeom prst="rect">
            <a:avLst/>
          </a:prstGeom>
          <a:noFill/>
          <a:ln w="9525">
            <a:noFill/>
            <a:miter lim="800000"/>
            <a:headEnd/>
            <a:tailEnd/>
          </a:ln>
        </p:spPr>
        <p:txBody>
          <a:bodyPr>
            <a:spAutoFit/>
          </a:bodyPr>
          <a:lstStyle/>
          <a:p>
            <a:pPr fontAlgn="base">
              <a:spcBef>
                <a:spcPct val="0"/>
              </a:spcBef>
              <a:spcAft>
                <a:spcPct val="0"/>
              </a:spcAft>
            </a:pPr>
            <a:endParaRPr lang="en-IN" altLang="en-US">
              <a:solidFill>
                <a:prstClr val="black"/>
              </a:solidFill>
              <a:latin typeface="Arial" pitchFamily="34" charset="0"/>
              <a:cs typeface="Arial" pitchFamily="34" charset="0"/>
            </a:endParaRPr>
          </a:p>
        </p:txBody>
      </p:sp>
      <p:sp>
        <p:nvSpPr>
          <p:cNvPr id="407558" name="Rectangle 6"/>
          <p:cNvSpPr>
            <a:spLocks noChangeArrowheads="1"/>
          </p:cNvSpPr>
          <p:nvPr/>
        </p:nvSpPr>
        <p:spPr bwMode="auto">
          <a:xfrm>
            <a:off x="3371850" y="2686050"/>
            <a:ext cx="9144000" cy="0"/>
          </a:xfrm>
          <a:prstGeom prst="rect">
            <a:avLst/>
          </a:prstGeom>
          <a:noFill/>
          <a:ln w="9525">
            <a:noFill/>
            <a:miter lim="800000"/>
            <a:headEnd/>
            <a:tailEnd/>
          </a:ln>
        </p:spPr>
        <p:txBody>
          <a:bodyPr>
            <a:spAutoFit/>
          </a:bodyPr>
          <a:lstStyle/>
          <a:p>
            <a:pPr fontAlgn="base">
              <a:spcBef>
                <a:spcPct val="0"/>
              </a:spcBef>
              <a:spcAft>
                <a:spcPct val="0"/>
              </a:spcAft>
            </a:pPr>
            <a:endParaRPr lang="en-IN" altLang="en-US">
              <a:solidFill>
                <a:prstClr val="black"/>
              </a:solidFill>
              <a:latin typeface="Arial" pitchFamily="34" charset="0"/>
              <a:cs typeface="Arial" pitchFamily="34" charset="0"/>
            </a:endParaRPr>
          </a:p>
        </p:txBody>
      </p:sp>
      <p:sp>
        <p:nvSpPr>
          <p:cNvPr id="407559" name="Rectangle 7"/>
          <p:cNvSpPr>
            <a:spLocks noChangeArrowheads="1"/>
          </p:cNvSpPr>
          <p:nvPr/>
        </p:nvSpPr>
        <p:spPr bwMode="auto">
          <a:xfrm>
            <a:off x="2967038" y="2252663"/>
            <a:ext cx="9144000" cy="0"/>
          </a:xfrm>
          <a:prstGeom prst="rect">
            <a:avLst/>
          </a:prstGeom>
          <a:noFill/>
          <a:ln w="9525">
            <a:noFill/>
            <a:miter lim="800000"/>
            <a:headEnd/>
            <a:tailEnd/>
          </a:ln>
        </p:spPr>
        <p:txBody>
          <a:bodyPr>
            <a:spAutoFit/>
          </a:bodyPr>
          <a:lstStyle/>
          <a:p>
            <a:pPr fontAlgn="base">
              <a:spcBef>
                <a:spcPct val="0"/>
              </a:spcBef>
              <a:spcAft>
                <a:spcPct val="0"/>
              </a:spcAft>
            </a:pPr>
            <a:endParaRPr lang="en-IN" altLang="en-US">
              <a:solidFill>
                <a:prstClr val="black"/>
              </a:solidFill>
              <a:latin typeface="Arial" pitchFamily="34" charset="0"/>
              <a:cs typeface="Arial" pitchFamily="34" charset="0"/>
            </a:endParaRPr>
          </a:p>
        </p:txBody>
      </p:sp>
      <p:sp>
        <p:nvSpPr>
          <p:cNvPr id="407560" name="Rectangle 8"/>
          <p:cNvSpPr>
            <a:spLocks noChangeArrowheads="1"/>
          </p:cNvSpPr>
          <p:nvPr/>
        </p:nvSpPr>
        <p:spPr bwMode="auto">
          <a:xfrm>
            <a:off x="2995613" y="2366963"/>
            <a:ext cx="9144000" cy="0"/>
          </a:xfrm>
          <a:prstGeom prst="rect">
            <a:avLst/>
          </a:prstGeom>
          <a:noFill/>
          <a:ln w="9525">
            <a:noFill/>
            <a:miter lim="800000"/>
            <a:headEnd/>
            <a:tailEnd/>
          </a:ln>
        </p:spPr>
        <p:txBody>
          <a:bodyPr>
            <a:spAutoFit/>
          </a:bodyPr>
          <a:lstStyle/>
          <a:p>
            <a:pPr fontAlgn="base">
              <a:spcBef>
                <a:spcPct val="0"/>
              </a:spcBef>
              <a:spcAft>
                <a:spcPct val="0"/>
              </a:spcAft>
            </a:pPr>
            <a:endParaRPr lang="en-IN" altLang="en-US">
              <a:solidFill>
                <a:prstClr val="black"/>
              </a:solidFill>
              <a:latin typeface="Arial" pitchFamily="34" charset="0"/>
              <a:cs typeface="Arial" pitchFamily="34" charset="0"/>
            </a:endParaRPr>
          </a:p>
        </p:txBody>
      </p:sp>
      <p:sp>
        <p:nvSpPr>
          <p:cNvPr id="407561" name="Rectangle 9"/>
          <p:cNvSpPr>
            <a:spLocks noChangeArrowheads="1"/>
          </p:cNvSpPr>
          <p:nvPr/>
        </p:nvSpPr>
        <p:spPr bwMode="auto">
          <a:xfrm>
            <a:off x="3228975" y="2514600"/>
            <a:ext cx="9144000" cy="0"/>
          </a:xfrm>
          <a:prstGeom prst="rect">
            <a:avLst/>
          </a:prstGeom>
          <a:noFill/>
          <a:ln w="9525">
            <a:noFill/>
            <a:miter lim="800000"/>
            <a:headEnd/>
            <a:tailEnd/>
          </a:ln>
        </p:spPr>
        <p:txBody>
          <a:bodyPr>
            <a:spAutoFit/>
          </a:bodyPr>
          <a:lstStyle/>
          <a:p>
            <a:pPr fontAlgn="base">
              <a:spcBef>
                <a:spcPct val="0"/>
              </a:spcBef>
              <a:spcAft>
                <a:spcPct val="0"/>
              </a:spcAft>
            </a:pPr>
            <a:endParaRPr lang="en-IN" altLang="en-US">
              <a:solidFill>
                <a:prstClr val="black"/>
              </a:solidFill>
              <a:latin typeface="Arial" pitchFamily="34" charset="0"/>
              <a:cs typeface="Arial" pitchFamily="34" charset="0"/>
            </a:endParaRPr>
          </a:p>
        </p:txBody>
      </p:sp>
      <p:sp>
        <p:nvSpPr>
          <p:cNvPr id="407562" name="Rectangle 10"/>
          <p:cNvSpPr>
            <a:spLocks noChangeArrowheads="1"/>
          </p:cNvSpPr>
          <p:nvPr/>
        </p:nvSpPr>
        <p:spPr bwMode="auto">
          <a:xfrm>
            <a:off x="2943225" y="2486025"/>
            <a:ext cx="9144000" cy="0"/>
          </a:xfrm>
          <a:prstGeom prst="rect">
            <a:avLst/>
          </a:prstGeom>
          <a:noFill/>
          <a:ln w="9525">
            <a:noFill/>
            <a:miter lim="800000"/>
            <a:headEnd/>
            <a:tailEnd/>
          </a:ln>
        </p:spPr>
        <p:txBody>
          <a:bodyPr>
            <a:spAutoFit/>
          </a:bodyPr>
          <a:lstStyle/>
          <a:p>
            <a:pPr fontAlgn="base">
              <a:spcBef>
                <a:spcPct val="0"/>
              </a:spcBef>
              <a:spcAft>
                <a:spcPct val="0"/>
              </a:spcAft>
            </a:pPr>
            <a:endParaRPr lang="en-IN" altLang="en-US">
              <a:solidFill>
                <a:prstClr val="black"/>
              </a:solidFill>
              <a:latin typeface="Arial" pitchFamily="34" charset="0"/>
              <a:cs typeface="Arial" pitchFamily="34" charset="0"/>
            </a:endParaRPr>
          </a:p>
        </p:txBody>
      </p:sp>
      <p:sp>
        <p:nvSpPr>
          <p:cNvPr id="407563" name="Rectangle 11"/>
          <p:cNvSpPr>
            <a:spLocks noChangeArrowheads="1"/>
          </p:cNvSpPr>
          <p:nvPr/>
        </p:nvSpPr>
        <p:spPr bwMode="auto">
          <a:xfrm>
            <a:off x="2943225" y="2486025"/>
            <a:ext cx="9144000" cy="0"/>
          </a:xfrm>
          <a:prstGeom prst="rect">
            <a:avLst/>
          </a:prstGeom>
          <a:noFill/>
          <a:ln w="9525">
            <a:noFill/>
            <a:miter lim="800000"/>
            <a:headEnd/>
            <a:tailEnd/>
          </a:ln>
        </p:spPr>
        <p:txBody>
          <a:bodyPr>
            <a:spAutoFit/>
          </a:bodyPr>
          <a:lstStyle/>
          <a:p>
            <a:pPr fontAlgn="base">
              <a:spcBef>
                <a:spcPct val="0"/>
              </a:spcBef>
              <a:spcAft>
                <a:spcPct val="0"/>
              </a:spcAft>
            </a:pPr>
            <a:endParaRPr lang="en-IN" altLang="en-US">
              <a:solidFill>
                <a:prstClr val="black"/>
              </a:solidFill>
              <a:latin typeface="Arial" pitchFamily="34" charset="0"/>
              <a:cs typeface="Arial" pitchFamily="34" charset="0"/>
            </a:endParaRPr>
          </a:p>
        </p:txBody>
      </p:sp>
      <p:sp>
        <p:nvSpPr>
          <p:cNvPr id="407564" name="Rectangle 12"/>
          <p:cNvSpPr>
            <a:spLocks noChangeArrowheads="1"/>
          </p:cNvSpPr>
          <p:nvPr/>
        </p:nvSpPr>
        <p:spPr bwMode="auto">
          <a:xfrm>
            <a:off x="2943225" y="2486025"/>
            <a:ext cx="9144000" cy="0"/>
          </a:xfrm>
          <a:prstGeom prst="rect">
            <a:avLst/>
          </a:prstGeom>
          <a:noFill/>
          <a:ln w="9525">
            <a:noFill/>
            <a:miter lim="800000"/>
            <a:headEnd/>
            <a:tailEnd/>
          </a:ln>
        </p:spPr>
        <p:txBody>
          <a:bodyPr>
            <a:spAutoFit/>
          </a:bodyPr>
          <a:lstStyle/>
          <a:p>
            <a:pPr fontAlgn="base">
              <a:spcBef>
                <a:spcPct val="0"/>
              </a:spcBef>
              <a:spcAft>
                <a:spcPct val="0"/>
              </a:spcAft>
            </a:pPr>
            <a:endParaRPr lang="en-IN" altLang="en-US">
              <a:solidFill>
                <a:prstClr val="black"/>
              </a:solidFill>
              <a:latin typeface="Arial" pitchFamily="34" charset="0"/>
              <a:cs typeface="Arial" pitchFamily="34" charset="0"/>
            </a:endParaRPr>
          </a:p>
        </p:txBody>
      </p:sp>
      <p:graphicFrame>
        <p:nvGraphicFramePr>
          <p:cNvPr id="407565" name="Object 13"/>
          <p:cNvGraphicFramePr>
            <a:graphicFrameLocks noChangeAspect="1"/>
          </p:cNvGraphicFramePr>
          <p:nvPr/>
        </p:nvGraphicFramePr>
        <p:xfrm>
          <a:off x="912813" y="171450"/>
          <a:ext cx="7358062" cy="4260850"/>
        </p:xfrm>
        <a:graphic>
          <a:graphicData uri="http://schemas.openxmlformats.org/presentationml/2006/ole">
            <p:oleObj spid="_x0000_s13314" r:id="rId3" imgW="14658975" imgH="8486775" progId="Word.Picture.8">
              <p:embed/>
            </p:oleObj>
          </a:graphicData>
        </a:graphic>
      </p:graphicFrame>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85698" name="Rectangle 2"/>
          <p:cNvSpPr>
            <a:spLocks noGrp="1"/>
          </p:cNvSpPr>
          <p:nvPr>
            <p:ph type="title"/>
          </p:nvPr>
        </p:nvSpPr>
        <p:spPr/>
        <p:txBody>
          <a:bodyPr/>
          <a:lstStyle/>
          <a:p>
            <a:pPr eaLnBrk="1" hangingPunct="1"/>
            <a:endParaRPr lang="en-US" altLang="en-US" smtClean="0"/>
          </a:p>
        </p:txBody>
      </p:sp>
      <p:sp>
        <p:nvSpPr>
          <p:cNvPr id="285699" name="Rectangle 3"/>
          <p:cNvSpPr>
            <a:spLocks noGrp="1"/>
          </p:cNvSpPr>
          <p:nvPr>
            <p:ph idx="1"/>
          </p:nvPr>
        </p:nvSpPr>
        <p:spPr/>
        <p:txBody>
          <a:bodyPr/>
          <a:lstStyle/>
          <a:p>
            <a:pPr eaLnBrk="1" hangingPunct="1"/>
            <a:endParaRPr lang="en-US" altLang="en-US" smtClean="0"/>
          </a:p>
        </p:txBody>
      </p:sp>
      <p:pic>
        <p:nvPicPr>
          <p:cNvPr id="285700" name="Picture 4" descr="41 copy"/>
          <p:cNvPicPr>
            <a:picLocks noChangeAspect="1" noChangeArrowheads="1"/>
          </p:cNvPicPr>
          <p:nvPr/>
        </p:nvPicPr>
        <p:blipFill>
          <a:blip r:embed="rId2" cstate="print"/>
          <a:srcRect/>
          <a:stretch>
            <a:fillRect/>
          </a:stretch>
        </p:blipFill>
        <p:spPr bwMode="auto">
          <a:xfrm>
            <a:off x="0" y="0"/>
            <a:ext cx="9144000" cy="6664325"/>
          </a:xfrm>
          <a:prstGeom prst="rect">
            <a:avLst/>
          </a:prstGeom>
          <a:noFill/>
          <a:ln w="9525">
            <a:noFill/>
            <a:miter lim="800000"/>
            <a:headEnd/>
            <a:tailEnd/>
          </a:ln>
        </p:spPr>
      </p:pic>
    </p:spTree>
  </p:cSld>
  <p:clrMapOvr>
    <a:masterClrMapping/>
  </p:clrMapOvr>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8002" name="Rectangle 2"/>
          <p:cNvSpPr>
            <a:spLocks noGrp="1" noChangeArrowheads="1"/>
          </p:cNvSpPr>
          <p:nvPr>
            <p:ph idx="1"/>
          </p:nvPr>
        </p:nvSpPr>
        <p:spPr>
          <a:xfrm>
            <a:off x="0" y="4343400"/>
            <a:ext cx="8964613" cy="2495550"/>
          </a:xfrm>
        </p:spPr>
        <p:txBody>
          <a:bodyPr rtlCol="0">
            <a:normAutofit lnSpcReduction="10000"/>
          </a:bodyPr>
          <a:lstStyle/>
          <a:p>
            <a:pPr marL="0" indent="0" fontAlgn="auto">
              <a:lnSpc>
                <a:spcPct val="95000"/>
              </a:lnSpc>
              <a:spcAft>
                <a:spcPct val="25000"/>
              </a:spcAft>
              <a:buFontTx/>
              <a:buNone/>
              <a:defRPr/>
            </a:pPr>
            <a:r>
              <a:rPr lang="en-US" sz="2800">
                <a:solidFill>
                  <a:schemeClr val="tx1">
                    <a:lumMod val="75000"/>
                    <a:lumOff val="25000"/>
                  </a:schemeClr>
                </a:solidFill>
                <a:cs typeface="Times New Roman" pitchFamily="18" charset="0"/>
              </a:rPr>
              <a:t>The </a:t>
            </a:r>
            <a:r>
              <a:rPr lang="en-US" sz="2800" b="1">
                <a:solidFill>
                  <a:srgbClr val="FF0000"/>
                </a:solidFill>
                <a:cs typeface="Times New Roman" pitchFamily="18" charset="0"/>
              </a:rPr>
              <a:t>4-C</a:t>
            </a:r>
            <a:r>
              <a:rPr lang="en-US" sz="2800">
                <a:solidFill>
                  <a:schemeClr val="tx1">
                    <a:lumMod val="75000"/>
                    <a:lumOff val="25000"/>
                  </a:schemeClr>
                </a:solidFill>
                <a:cs typeface="Times New Roman" pitchFamily="18" charset="0"/>
              </a:rPr>
              <a:t> Krebs Cycle intermediate </a:t>
            </a:r>
            <a:r>
              <a:rPr lang="en-US" sz="2800" b="1">
                <a:solidFill>
                  <a:srgbClr val="FF0000"/>
                </a:solidFill>
                <a:cs typeface="Times New Roman" pitchFamily="18" charset="0"/>
              </a:rPr>
              <a:t>oxaloacetate</a:t>
            </a:r>
            <a:r>
              <a:rPr lang="en-US" sz="2800">
                <a:solidFill>
                  <a:schemeClr val="tx1">
                    <a:lumMod val="75000"/>
                    <a:lumOff val="25000"/>
                  </a:schemeClr>
                </a:solidFill>
                <a:cs typeface="Times New Roman" pitchFamily="18" charset="0"/>
              </a:rPr>
              <a:t> is produced from </a:t>
            </a:r>
            <a:r>
              <a:rPr lang="en-US" sz="2800" b="1">
                <a:solidFill>
                  <a:srgbClr val="000080"/>
                </a:solidFill>
                <a:cs typeface="Times New Roman" pitchFamily="18" charset="0"/>
              </a:rPr>
              <a:t>aspartate &amp; asparagine</a:t>
            </a:r>
            <a:r>
              <a:rPr lang="en-US" sz="2800">
                <a:solidFill>
                  <a:schemeClr val="tx1">
                    <a:lumMod val="75000"/>
                    <a:lumOff val="25000"/>
                  </a:schemeClr>
                </a:solidFill>
                <a:cs typeface="Times New Roman" pitchFamily="18" charset="0"/>
              </a:rPr>
              <a:t>. </a:t>
            </a:r>
          </a:p>
          <a:p>
            <a:pPr marL="0" indent="0" fontAlgn="auto">
              <a:lnSpc>
                <a:spcPct val="95000"/>
              </a:lnSpc>
              <a:spcAft>
                <a:spcPct val="25000"/>
              </a:spcAft>
              <a:buFontTx/>
              <a:buNone/>
              <a:defRPr/>
            </a:pPr>
            <a:r>
              <a:rPr lang="en-US" sz="2800" b="1">
                <a:solidFill>
                  <a:srgbClr val="000080"/>
                </a:solidFill>
                <a:cs typeface="Times New Roman" pitchFamily="18" charset="0"/>
              </a:rPr>
              <a:t>Aspartate</a:t>
            </a:r>
            <a:r>
              <a:rPr lang="en-US" sz="2800">
                <a:solidFill>
                  <a:schemeClr val="tx1">
                    <a:lumMod val="75000"/>
                    <a:lumOff val="25000"/>
                  </a:schemeClr>
                </a:solidFill>
                <a:cs typeface="Times New Roman" pitchFamily="18" charset="0"/>
              </a:rPr>
              <a:t> transamination yields </a:t>
            </a:r>
            <a:r>
              <a:rPr lang="en-US" sz="2800" b="1">
                <a:solidFill>
                  <a:srgbClr val="000080"/>
                </a:solidFill>
                <a:cs typeface="Times New Roman" pitchFamily="18" charset="0"/>
              </a:rPr>
              <a:t>oxaloacetate</a:t>
            </a:r>
            <a:r>
              <a:rPr lang="en-US" sz="2800">
                <a:solidFill>
                  <a:schemeClr val="tx1">
                    <a:lumMod val="75000"/>
                    <a:lumOff val="25000"/>
                  </a:schemeClr>
                </a:solidFill>
                <a:cs typeface="Times New Roman" pitchFamily="18" charset="0"/>
              </a:rPr>
              <a:t>. </a:t>
            </a:r>
          </a:p>
          <a:p>
            <a:pPr marL="0" indent="0" fontAlgn="auto">
              <a:lnSpc>
                <a:spcPct val="95000"/>
              </a:lnSpc>
              <a:spcAft>
                <a:spcPct val="25000"/>
              </a:spcAft>
              <a:buFontTx/>
              <a:buNone/>
              <a:defRPr/>
            </a:pPr>
            <a:r>
              <a:rPr lang="en-US" sz="2800">
                <a:solidFill>
                  <a:schemeClr val="tx1">
                    <a:lumMod val="75000"/>
                    <a:lumOff val="25000"/>
                  </a:schemeClr>
                </a:solidFill>
                <a:cs typeface="Times New Roman" pitchFamily="18" charset="0"/>
              </a:rPr>
              <a:t>Aspartate is also converted to </a:t>
            </a:r>
            <a:r>
              <a:rPr lang="en-US" sz="2800" b="1">
                <a:solidFill>
                  <a:srgbClr val="000080"/>
                </a:solidFill>
                <a:cs typeface="Times New Roman" pitchFamily="18" charset="0"/>
              </a:rPr>
              <a:t>fumarate</a:t>
            </a:r>
            <a:r>
              <a:rPr lang="en-US" sz="2800">
                <a:solidFill>
                  <a:schemeClr val="tx1">
                    <a:lumMod val="75000"/>
                    <a:lumOff val="25000"/>
                  </a:schemeClr>
                </a:solidFill>
                <a:cs typeface="Times New Roman" pitchFamily="18" charset="0"/>
              </a:rPr>
              <a:t> in Urea Cycle. Fumarate is converted to oxaloacetate in Krebs cycle. </a:t>
            </a:r>
          </a:p>
        </p:txBody>
      </p:sp>
      <p:sp>
        <p:nvSpPr>
          <p:cNvPr id="408579" name="Rectangle 3"/>
          <p:cNvSpPr>
            <a:spLocks noChangeArrowheads="1"/>
          </p:cNvSpPr>
          <p:nvPr/>
        </p:nvSpPr>
        <p:spPr bwMode="auto">
          <a:xfrm>
            <a:off x="3228975" y="1714500"/>
            <a:ext cx="9144000" cy="0"/>
          </a:xfrm>
          <a:prstGeom prst="rect">
            <a:avLst/>
          </a:prstGeom>
          <a:noFill/>
          <a:ln w="9525">
            <a:noFill/>
            <a:miter lim="800000"/>
            <a:headEnd/>
            <a:tailEnd/>
          </a:ln>
        </p:spPr>
        <p:txBody>
          <a:bodyPr>
            <a:spAutoFit/>
          </a:bodyPr>
          <a:lstStyle/>
          <a:p>
            <a:pPr fontAlgn="base">
              <a:spcBef>
                <a:spcPct val="0"/>
              </a:spcBef>
              <a:spcAft>
                <a:spcPct val="0"/>
              </a:spcAft>
            </a:pPr>
            <a:endParaRPr lang="en-IN" altLang="en-US">
              <a:solidFill>
                <a:prstClr val="black"/>
              </a:solidFill>
              <a:latin typeface="Arial" pitchFamily="34" charset="0"/>
              <a:cs typeface="Arial" pitchFamily="34" charset="0"/>
            </a:endParaRPr>
          </a:p>
        </p:txBody>
      </p:sp>
      <p:sp>
        <p:nvSpPr>
          <p:cNvPr id="408580" name="Rectangle 4"/>
          <p:cNvSpPr>
            <a:spLocks noChangeArrowheads="1"/>
          </p:cNvSpPr>
          <p:nvPr/>
        </p:nvSpPr>
        <p:spPr bwMode="auto">
          <a:xfrm>
            <a:off x="3371850" y="2314575"/>
            <a:ext cx="9144000" cy="0"/>
          </a:xfrm>
          <a:prstGeom prst="rect">
            <a:avLst/>
          </a:prstGeom>
          <a:noFill/>
          <a:ln w="9525">
            <a:noFill/>
            <a:miter lim="800000"/>
            <a:headEnd/>
            <a:tailEnd/>
          </a:ln>
        </p:spPr>
        <p:txBody>
          <a:bodyPr>
            <a:spAutoFit/>
          </a:bodyPr>
          <a:lstStyle/>
          <a:p>
            <a:pPr fontAlgn="base">
              <a:spcBef>
                <a:spcPct val="0"/>
              </a:spcBef>
              <a:spcAft>
                <a:spcPct val="0"/>
              </a:spcAft>
            </a:pPr>
            <a:endParaRPr lang="en-IN" altLang="en-US">
              <a:solidFill>
                <a:prstClr val="black"/>
              </a:solidFill>
              <a:latin typeface="Arial" pitchFamily="34" charset="0"/>
              <a:cs typeface="Arial" pitchFamily="34" charset="0"/>
            </a:endParaRPr>
          </a:p>
        </p:txBody>
      </p:sp>
      <p:sp>
        <p:nvSpPr>
          <p:cNvPr id="408581" name="Rectangle 5"/>
          <p:cNvSpPr>
            <a:spLocks noChangeArrowheads="1"/>
          </p:cNvSpPr>
          <p:nvPr/>
        </p:nvSpPr>
        <p:spPr bwMode="auto">
          <a:xfrm>
            <a:off x="3371850" y="2314575"/>
            <a:ext cx="9144000" cy="0"/>
          </a:xfrm>
          <a:prstGeom prst="rect">
            <a:avLst/>
          </a:prstGeom>
          <a:noFill/>
          <a:ln w="9525">
            <a:noFill/>
            <a:miter lim="800000"/>
            <a:headEnd/>
            <a:tailEnd/>
          </a:ln>
        </p:spPr>
        <p:txBody>
          <a:bodyPr>
            <a:spAutoFit/>
          </a:bodyPr>
          <a:lstStyle/>
          <a:p>
            <a:pPr fontAlgn="base">
              <a:spcBef>
                <a:spcPct val="0"/>
              </a:spcBef>
              <a:spcAft>
                <a:spcPct val="0"/>
              </a:spcAft>
            </a:pPr>
            <a:endParaRPr lang="en-IN" altLang="en-US">
              <a:solidFill>
                <a:prstClr val="black"/>
              </a:solidFill>
              <a:latin typeface="Arial" pitchFamily="34" charset="0"/>
              <a:cs typeface="Arial" pitchFamily="34" charset="0"/>
            </a:endParaRPr>
          </a:p>
        </p:txBody>
      </p:sp>
      <p:sp>
        <p:nvSpPr>
          <p:cNvPr id="408582" name="Rectangle 6"/>
          <p:cNvSpPr>
            <a:spLocks noChangeArrowheads="1"/>
          </p:cNvSpPr>
          <p:nvPr/>
        </p:nvSpPr>
        <p:spPr bwMode="auto">
          <a:xfrm>
            <a:off x="3371850" y="2686050"/>
            <a:ext cx="9144000" cy="0"/>
          </a:xfrm>
          <a:prstGeom prst="rect">
            <a:avLst/>
          </a:prstGeom>
          <a:noFill/>
          <a:ln w="9525">
            <a:noFill/>
            <a:miter lim="800000"/>
            <a:headEnd/>
            <a:tailEnd/>
          </a:ln>
        </p:spPr>
        <p:txBody>
          <a:bodyPr>
            <a:spAutoFit/>
          </a:bodyPr>
          <a:lstStyle/>
          <a:p>
            <a:pPr fontAlgn="base">
              <a:spcBef>
                <a:spcPct val="0"/>
              </a:spcBef>
              <a:spcAft>
                <a:spcPct val="0"/>
              </a:spcAft>
            </a:pPr>
            <a:endParaRPr lang="en-IN" altLang="en-US">
              <a:solidFill>
                <a:prstClr val="black"/>
              </a:solidFill>
              <a:latin typeface="Arial" pitchFamily="34" charset="0"/>
              <a:cs typeface="Arial" pitchFamily="34" charset="0"/>
            </a:endParaRPr>
          </a:p>
        </p:txBody>
      </p:sp>
      <p:sp>
        <p:nvSpPr>
          <p:cNvPr id="408583" name="Rectangle 7"/>
          <p:cNvSpPr>
            <a:spLocks noChangeArrowheads="1"/>
          </p:cNvSpPr>
          <p:nvPr/>
        </p:nvSpPr>
        <p:spPr bwMode="auto">
          <a:xfrm>
            <a:off x="2967038" y="2252663"/>
            <a:ext cx="9144000" cy="0"/>
          </a:xfrm>
          <a:prstGeom prst="rect">
            <a:avLst/>
          </a:prstGeom>
          <a:noFill/>
          <a:ln w="9525">
            <a:noFill/>
            <a:miter lim="800000"/>
            <a:headEnd/>
            <a:tailEnd/>
          </a:ln>
        </p:spPr>
        <p:txBody>
          <a:bodyPr>
            <a:spAutoFit/>
          </a:bodyPr>
          <a:lstStyle/>
          <a:p>
            <a:pPr fontAlgn="base">
              <a:spcBef>
                <a:spcPct val="0"/>
              </a:spcBef>
              <a:spcAft>
                <a:spcPct val="0"/>
              </a:spcAft>
            </a:pPr>
            <a:endParaRPr lang="en-IN" altLang="en-US">
              <a:solidFill>
                <a:prstClr val="black"/>
              </a:solidFill>
              <a:latin typeface="Arial" pitchFamily="34" charset="0"/>
              <a:cs typeface="Arial" pitchFamily="34" charset="0"/>
            </a:endParaRPr>
          </a:p>
        </p:txBody>
      </p:sp>
      <p:sp>
        <p:nvSpPr>
          <p:cNvPr id="408584" name="Rectangle 8"/>
          <p:cNvSpPr>
            <a:spLocks noChangeArrowheads="1"/>
          </p:cNvSpPr>
          <p:nvPr/>
        </p:nvSpPr>
        <p:spPr bwMode="auto">
          <a:xfrm>
            <a:off x="2995613" y="2366963"/>
            <a:ext cx="9144000" cy="0"/>
          </a:xfrm>
          <a:prstGeom prst="rect">
            <a:avLst/>
          </a:prstGeom>
          <a:noFill/>
          <a:ln w="9525">
            <a:noFill/>
            <a:miter lim="800000"/>
            <a:headEnd/>
            <a:tailEnd/>
          </a:ln>
        </p:spPr>
        <p:txBody>
          <a:bodyPr>
            <a:spAutoFit/>
          </a:bodyPr>
          <a:lstStyle/>
          <a:p>
            <a:pPr fontAlgn="base">
              <a:spcBef>
                <a:spcPct val="0"/>
              </a:spcBef>
              <a:spcAft>
                <a:spcPct val="0"/>
              </a:spcAft>
            </a:pPr>
            <a:endParaRPr lang="en-IN" altLang="en-US">
              <a:solidFill>
                <a:prstClr val="black"/>
              </a:solidFill>
              <a:latin typeface="Arial" pitchFamily="34" charset="0"/>
              <a:cs typeface="Arial" pitchFamily="34" charset="0"/>
            </a:endParaRPr>
          </a:p>
        </p:txBody>
      </p:sp>
      <p:sp>
        <p:nvSpPr>
          <p:cNvPr id="408585" name="Rectangle 9"/>
          <p:cNvSpPr>
            <a:spLocks noChangeArrowheads="1"/>
          </p:cNvSpPr>
          <p:nvPr/>
        </p:nvSpPr>
        <p:spPr bwMode="auto">
          <a:xfrm>
            <a:off x="3228975" y="2514600"/>
            <a:ext cx="9144000" cy="0"/>
          </a:xfrm>
          <a:prstGeom prst="rect">
            <a:avLst/>
          </a:prstGeom>
          <a:noFill/>
          <a:ln w="9525">
            <a:noFill/>
            <a:miter lim="800000"/>
            <a:headEnd/>
            <a:tailEnd/>
          </a:ln>
        </p:spPr>
        <p:txBody>
          <a:bodyPr>
            <a:spAutoFit/>
          </a:bodyPr>
          <a:lstStyle/>
          <a:p>
            <a:pPr fontAlgn="base">
              <a:spcBef>
                <a:spcPct val="0"/>
              </a:spcBef>
              <a:spcAft>
                <a:spcPct val="0"/>
              </a:spcAft>
            </a:pPr>
            <a:endParaRPr lang="en-IN" altLang="en-US">
              <a:solidFill>
                <a:prstClr val="black"/>
              </a:solidFill>
              <a:latin typeface="Arial" pitchFamily="34" charset="0"/>
              <a:cs typeface="Arial" pitchFamily="34" charset="0"/>
            </a:endParaRPr>
          </a:p>
        </p:txBody>
      </p:sp>
      <p:sp>
        <p:nvSpPr>
          <p:cNvPr id="408586" name="Rectangle 10"/>
          <p:cNvSpPr>
            <a:spLocks noChangeArrowheads="1"/>
          </p:cNvSpPr>
          <p:nvPr/>
        </p:nvSpPr>
        <p:spPr bwMode="auto">
          <a:xfrm>
            <a:off x="2943225" y="2486025"/>
            <a:ext cx="9144000" cy="0"/>
          </a:xfrm>
          <a:prstGeom prst="rect">
            <a:avLst/>
          </a:prstGeom>
          <a:noFill/>
          <a:ln w="9525">
            <a:noFill/>
            <a:miter lim="800000"/>
            <a:headEnd/>
            <a:tailEnd/>
          </a:ln>
        </p:spPr>
        <p:txBody>
          <a:bodyPr>
            <a:spAutoFit/>
          </a:bodyPr>
          <a:lstStyle/>
          <a:p>
            <a:pPr fontAlgn="base">
              <a:spcBef>
                <a:spcPct val="0"/>
              </a:spcBef>
              <a:spcAft>
                <a:spcPct val="0"/>
              </a:spcAft>
            </a:pPr>
            <a:endParaRPr lang="en-IN" altLang="en-US">
              <a:solidFill>
                <a:prstClr val="black"/>
              </a:solidFill>
              <a:latin typeface="Arial" pitchFamily="34" charset="0"/>
              <a:cs typeface="Arial" pitchFamily="34" charset="0"/>
            </a:endParaRPr>
          </a:p>
        </p:txBody>
      </p:sp>
      <p:sp>
        <p:nvSpPr>
          <p:cNvPr id="408587" name="Rectangle 11"/>
          <p:cNvSpPr>
            <a:spLocks noChangeArrowheads="1"/>
          </p:cNvSpPr>
          <p:nvPr/>
        </p:nvSpPr>
        <p:spPr bwMode="auto">
          <a:xfrm>
            <a:off x="2943225" y="2486025"/>
            <a:ext cx="9144000" cy="0"/>
          </a:xfrm>
          <a:prstGeom prst="rect">
            <a:avLst/>
          </a:prstGeom>
          <a:noFill/>
          <a:ln w="9525">
            <a:noFill/>
            <a:miter lim="800000"/>
            <a:headEnd/>
            <a:tailEnd/>
          </a:ln>
        </p:spPr>
        <p:txBody>
          <a:bodyPr>
            <a:spAutoFit/>
          </a:bodyPr>
          <a:lstStyle/>
          <a:p>
            <a:pPr fontAlgn="base">
              <a:spcBef>
                <a:spcPct val="0"/>
              </a:spcBef>
              <a:spcAft>
                <a:spcPct val="0"/>
              </a:spcAft>
            </a:pPr>
            <a:endParaRPr lang="en-IN" altLang="en-US">
              <a:solidFill>
                <a:prstClr val="black"/>
              </a:solidFill>
              <a:latin typeface="Arial" pitchFamily="34" charset="0"/>
              <a:cs typeface="Arial" pitchFamily="34" charset="0"/>
            </a:endParaRPr>
          </a:p>
        </p:txBody>
      </p:sp>
      <p:graphicFrame>
        <p:nvGraphicFramePr>
          <p:cNvPr id="408588" name="Object 12"/>
          <p:cNvGraphicFramePr>
            <a:graphicFrameLocks noChangeAspect="1"/>
          </p:cNvGraphicFramePr>
          <p:nvPr/>
        </p:nvGraphicFramePr>
        <p:xfrm>
          <a:off x="1149350" y="0"/>
          <a:ext cx="7358063" cy="4260850"/>
        </p:xfrm>
        <a:graphic>
          <a:graphicData uri="http://schemas.openxmlformats.org/presentationml/2006/ole">
            <p:oleObj spid="_x0000_s14338" r:id="rId3" imgW="14658975" imgH="8486775" progId="Word.Picture.8">
              <p:embed/>
            </p:oleObj>
          </a:graphicData>
        </a:graphic>
      </p:graphicFrame>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02" name="Rectangle 2"/>
          <p:cNvSpPr>
            <a:spLocks noGrp="1"/>
          </p:cNvSpPr>
          <p:nvPr>
            <p:ph type="title" idx="4294967295"/>
          </p:nvPr>
        </p:nvSpPr>
        <p:spPr>
          <a:xfrm>
            <a:off x="0" y="914400"/>
            <a:ext cx="3200400" cy="3581400"/>
          </a:xfrm>
        </p:spPr>
        <p:txBody>
          <a:bodyPr/>
          <a:lstStyle/>
          <a:p>
            <a:pPr marL="53975" eaLnBrk="1" hangingPunct="1"/>
            <a:r>
              <a:rPr lang="en-US" altLang="en-US" smtClean="0">
                <a:solidFill>
                  <a:srgbClr val="000000"/>
                </a:solidFill>
              </a:rPr>
              <a:t>The Amino Group is Removed From All Amino Acids First</a:t>
            </a:r>
            <a:r>
              <a:rPr lang="en-US" altLang="en-US" smtClean="0">
                <a:solidFill>
                  <a:srgbClr val="2FB0DC"/>
                </a:solidFill>
              </a:rPr>
              <a:t> </a:t>
            </a:r>
          </a:p>
        </p:txBody>
      </p:sp>
      <p:pic>
        <p:nvPicPr>
          <p:cNvPr id="409603" name="Picture 2" descr="figure 18-02a"/>
          <p:cNvPicPr>
            <a:picLocks noChangeAspect="1" noChangeArrowheads="1"/>
          </p:cNvPicPr>
          <p:nvPr/>
        </p:nvPicPr>
        <p:blipFill>
          <a:blip r:embed="rId2" cstate="print"/>
          <a:srcRect/>
          <a:stretch>
            <a:fillRect/>
          </a:stretch>
        </p:blipFill>
        <p:spPr bwMode="auto">
          <a:xfrm>
            <a:off x="3314700" y="0"/>
            <a:ext cx="5616575" cy="68580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0051" name="Rectangle 2"/>
          <p:cNvSpPr>
            <a:spLocks noGrp="1" noChangeArrowheads="1"/>
          </p:cNvSpPr>
          <p:nvPr>
            <p:ph type="title" idx="4294967295"/>
          </p:nvPr>
        </p:nvSpPr>
        <p:spPr>
          <a:xfrm>
            <a:off x="0" y="274638"/>
            <a:ext cx="8229600" cy="1143000"/>
          </a:xfrm>
        </p:spPr>
        <p:txBody>
          <a:bodyPr rtlCol="0">
            <a:normAutofit/>
          </a:bodyPr>
          <a:lstStyle/>
          <a:p>
            <a:pPr marL="54864" eaLnBrk="1" fontAlgn="auto" hangingPunct="1">
              <a:spcAft>
                <a:spcPts val="0"/>
              </a:spcAft>
              <a:defRPr/>
            </a:pPr>
            <a:r>
              <a:rPr lang="en-US">
                <a:solidFill>
                  <a:schemeClr val="tx2">
                    <a:tint val="100000"/>
                    <a:shade val="90000"/>
                    <a:satMod val="250000"/>
                    <a:alpha val="100000"/>
                  </a:schemeClr>
                </a:solidFill>
              </a:rPr>
              <a:t>Oxidative Deamination</a:t>
            </a:r>
          </a:p>
        </p:txBody>
      </p:sp>
      <p:sp>
        <p:nvSpPr>
          <p:cNvPr id="410627" name="Rectangle 3"/>
          <p:cNvSpPr>
            <a:spLocks noGrp="1"/>
          </p:cNvSpPr>
          <p:nvPr>
            <p:ph type="body" idx="4294967295"/>
          </p:nvPr>
        </p:nvSpPr>
        <p:spPr>
          <a:xfrm>
            <a:off x="0" y="1341438"/>
            <a:ext cx="7848600" cy="4114800"/>
          </a:xfrm>
        </p:spPr>
        <p:txBody>
          <a:bodyPr/>
          <a:lstStyle/>
          <a:p>
            <a:pPr eaLnBrk="1" hangingPunct="1">
              <a:spcBef>
                <a:spcPct val="10000"/>
              </a:spcBef>
              <a:spcAft>
                <a:spcPct val="10000"/>
              </a:spcAft>
              <a:buFontTx/>
              <a:buNone/>
            </a:pPr>
            <a:r>
              <a:rPr lang="en-US" altLang="en-US" smtClean="0">
                <a:solidFill>
                  <a:schemeClr val="hlink"/>
                </a:solidFill>
              </a:rPr>
              <a:t>Oxidative deamination</a:t>
            </a:r>
          </a:p>
          <a:p>
            <a:pPr eaLnBrk="1" hangingPunct="1">
              <a:spcBef>
                <a:spcPct val="10000"/>
              </a:spcBef>
              <a:spcAft>
                <a:spcPct val="10000"/>
              </a:spcAft>
            </a:pPr>
            <a:r>
              <a:rPr lang="en-US" altLang="en-US" smtClean="0"/>
              <a:t>Removes the amino group as an ammonium ion from glutamate.</a:t>
            </a:r>
          </a:p>
          <a:p>
            <a:pPr eaLnBrk="1" hangingPunct="1">
              <a:spcBef>
                <a:spcPct val="10000"/>
              </a:spcBef>
              <a:spcAft>
                <a:spcPct val="10000"/>
              </a:spcAft>
            </a:pPr>
            <a:r>
              <a:rPr lang="en-US" altLang="en-US" smtClean="0"/>
              <a:t>Provides </a:t>
            </a:r>
            <a:r>
              <a:rPr lang="en-US" altLang="en-US" smtClean="0">
                <a:sym typeface="Symbol" pitchFamily="18" charset="2"/>
              </a:rPr>
              <a:t>-ketoglutarate for transamination.</a:t>
            </a:r>
          </a:p>
          <a:p>
            <a:pPr eaLnBrk="1" hangingPunct="1">
              <a:spcBef>
                <a:spcPct val="10000"/>
              </a:spcBef>
              <a:spcAft>
                <a:spcPct val="10000"/>
              </a:spcAft>
            </a:pPr>
            <a:r>
              <a:rPr lang="en-US" altLang="en-US" smtClean="0">
                <a:sym typeface="Symbol" pitchFamily="18" charset="2"/>
              </a:rPr>
              <a:t>Mainly in liver and kidney</a:t>
            </a:r>
            <a:endParaRPr lang="en-US" altLang="en-US" sz="2800" smtClean="0">
              <a:solidFill>
                <a:schemeClr val="hlink"/>
              </a:solidFill>
            </a:endParaRP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2674" name="Rectangle 2"/>
          <p:cNvSpPr>
            <a:spLocks noChangeArrowheads="1"/>
          </p:cNvSpPr>
          <p:nvPr/>
        </p:nvSpPr>
        <p:spPr bwMode="auto">
          <a:xfrm>
            <a:off x="685800" y="381000"/>
            <a:ext cx="7772400" cy="685800"/>
          </a:xfrm>
          <a:prstGeom prst="rect">
            <a:avLst/>
          </a:prstGeom>
          <a:noFill/>
          <a:ln w="9525">
            <a:noFill/>
            <a:miter lim="800000"/>
            <a:headEnd/>
            <a:tailEnd/>
          </a:ln>
        </p:spPr>
        <p:txBody>
          <a:bodyPr anchor="b"/>
          <a:lstStyle/>
          <a:p>
            <a:pPr algn="ctr" fontAlgn="base">
              <a:spcBef>
                <a:spcPct val="0"/>
              </a:spcBef>
              <a:spcAft>
                <a:spcPct val="0"/>
              </a:spcAft>
            </a:pPr>
            <a:r>
              <a:rPr lang="cs-CZ" altLang="en-US" sz="4400">
                <a:solidFill>
                  <a:srgbClr val="2C3C43"/>
                </a:solidFill>
                <a:latin typeface="Arial" pitchFamily="34" charset="0"/>
                <a:cs typeface="Arial" pitchFamily="34" charset="0"/>
              </a:rPr>
              <a:t>Oxidative Deamination </a:t>
            </a:r>
          </a:p>
        </p:txBody>
      </p:sp>
      <p:sp>
        <p:nvSpPr>
          <p:cNvPr id="412675" name="Rectangle 3"/>
          <p:cNvSpPr>
            <a:spLocks noChangeArrowheads="1"/>
          </p:cNvSpPr>
          <p:nvPr/>
        </p:nvSpPr>
        <p:spPr bwMode="auto">
          <a:xfrm>
            <a:off x="685800" y="1066800"/>
            <a:ext cx="7924800" cy="3124200"/>
          </a:xfrm>
          <a:prstGeom prst="rect">
            <a:avLst/>
          </a:prstGeom>
          <a:noFill/>
          <a:ln w="9525">
            <a:noFill/>
            <a:miter lim="800000"/>
            <a:headEnd/>
            <a:tailEnd/>
          </a:ln>
        </p:spPr>
        <p:txBody>
          <a:bodyPr/>
          <a:lstStyle/>
          <a:p>
            <a:pPr marL="342900" indent="-342900" fontAlgn="base">
              <a:lnSpc>
                <a:spcPct val="90000"/>
              </a:lnSpc>
              <a:spcBef>
                <a:spcPct val="20000"/>
              </a:spcBef>
              <a:spcAft>
                <a:spcPct val="0"/>
              </a:spcAft>
              <a:buFontTx/>
              <a:buChar char="•"/>
            </a:pPr>
            <a:r>
              <a:rPr lang="en-US" altLang="en-US" sz="2400">
                <a:solidFill>
                  <a:prstClr val="black"/>
                </a:solidFill>
                <a:latin typeface="Arial" pitchFamily="34" charset="0"/>
                <a:cs typeface="Arial" pitchFamily="34" charset="0"/>
              </a:rPr>
              <a:t>L-AA oxidase and D-AA oxidase act on L-AA and D-AA respectively and oxidatively removes NH</a:t>
            </a:r>
            <a:r>
              <a:rPr lang="en-US" altLang="en-US" sz="2400" baseline="-25000">
                <a:solidFill>
                  <a:prstClr val="black"/>
                </a:solidFill>
                <a:latin typeface="Arial" pitchFamily="34" charset="0"/>
                <a:cs typeface="Arial" pitchFamily="34" charset="0"/>
              </a:rPr>
              <a:t>3</a:t>
            </a:r>
            <a:r>
              <a:rPr lang="en-US" altLang="en-US" sz="2400">
                <a:solidFill>
                  <a:prstClr val="black"/>
                </a:solidFill>
                <a:latin typeface="Arial" pitchFamily="34" charset="0"/>
                <a:cs typeface="Arial" pitchFamily="34" charset="0"/>
              </a:rPr>
              <a:t> from AA.</a:t>
            </a:r>
          </a:p>
          <a:p>
            <a:pPr marL="342900" indent="-342900" fontAlgn="base">
              <a:lnSpc>
                <a:spcPct val="90000"/>
              </a:lnSpc>
              <a:spcBef>
                <a:spcPct val="20000"/>
              </a:spcBef>
              <a:spcAft>
                <a:spcPct val="0"/>
              </a:spcAft>
              <a:buFontTx/>
              <a:buChar char="•"/>
            </a:pPr>
            <a:endParaRPr lang="en-US" altLang="en-US" sz="2400">
              <a:solidFill>
                <a:prstClr val="black"/>
              </a:solidFill>
              <a:latin typeface="Arial" pitchFamily="34" charset="0"/>
              <a:cs typeface="Arial" pitchFamily="34" charset="0"/>
            </a:endParaRPr>
          </a:p>
          <a:p>
            <a:pPr marL="342900" indent="-342900" fontAlgn="base">
              <a:lnSpc>
                <a:spcPct val="90000"/>
              </a:lnSpc>
              <a:spcBef>
                <a:spcPct val="20000"/>
              </a:spcBef>
              <a:spcAft>
                <a:spcPct val="0"/>
              </a:spcAft>
              <a:buFontTx/>
              <a:buChar char="•"/>
            </a:pPr>
            <a:r>
              <a:rPr lang="cs-CZ" altLang="en-US" sz="2400">
                <a:solidFill>
                  <a:prstClr val="black"/>
                </a:solidFill>
                <a:latin typeface="Arial" pitchFamily="34" charset="0"/>
                <a:cs typeface="Arial" pitchFamily="34" charset="0"/>
              </a:rPr>
              <a:t>Glutamate formed by transamination reactions is deaminated to </a:t>
            </a:r>
            <a:r>
              <a:rPr lang="cs-CZ" altLang="en-US" sz="2400">
                <a:solidFill>
                  <a:prstClr val="black"/>
                </a:solidFill>
                <a:latin typeface="Symbol" pitchFamily="18" charset="2"/>
                <a:cs typeface="Arial" pitchFamily="34" charset="0"/>
              </a:rPr>
              <a:t>a</a:t>
            </a:r>
            <a:r>
              <a:rPr lang="cs-CZ" altLang="en-US" sz="2400">
                <a:solidFill>
                  <a:prstClr val="black"/>
                </a:solidFill>
                <a:latin typeface="Arial" pitchFamily="34" charset="0"/>
                <a:cs typeface="Arial" pitchFamily="34" charset="0"/>
              </a:rPr>
              <a:t>-ketoglutarate</a:t>
            </a:r>
          </a:p>
          <a:p>
            <a:pPr marL="342900" indent="-342900" fontAlgn="base">
              <a:lnSpc>
                <a:spcPct val="90000"/>
              </a:lnSpc>
              <a:spcBef>
                <a:spcPct val="20000"/>
              </a:spcBef>
              <a:spcAft>
                <a:spcPct val="0"/>
              </a:spcAft>
              <a:buFontTx/>
              <a:buChar char="•"/>
            </a:pPr>
            <a:r>
              <a:rPr lang="cs-CZ" altLang="en-US" sz="2400">
                <a:solidFill>
                  <a:srgbClr val="99CA3C"/>
                </a:solidFill>
                <a:latin typeface="Arial" pitchFamily="34" charset="0"/>
                <a:cs typeface="Arial" pitchFamily="34" charset="0"/>
              </a:rPr>
              <a:t>Glutamate dehydrogenase</a:t>
            </a:r>
            <a:r>
              <a:rPr lang="cs-CZ" altLang="en-US" sz="2400">
                <a:solidFill>
                  <a:prstClr val="black"/>
                </a:solidFill>
                <a:latin typeface="Arial" pitchFamily="34" charset="0"/>
                <a:cs typeface="Arial" pitchFamily="34" charset="0"/>
              </a:rPr>
              <a:t> - NAD</a:t>
            </a:r>
            <a:r>
              <a:rPr lang="cs-CZ" altLang="en-US" sz="2400" baseline="30000">
                <a:solidFill>
                  <a:prstClr val="black"/>
                </a:solidFill>
                <a:latin typeface="Arial" pitchFamily="34" charset="0"/>
                <a:cs typeface="Arial" pitchFamily="34" charset="0"/>
              </a:rPr>
              <a:t>+</a:t>
            </a:r>
            <a:r>
              <a:rPr lang="cs-CZ" altLang="en-US" sz="2400">
                <a:solidFill>
                  <a:prstClr val="black"/>
                </a:solidFill>
                <a:latin typeface="Arial" pitchFamily="34" charset="0"/>
                <a:cs typeface="Arial" pitchFamily="34" charset="0"/>
              </a:rPr>
              <a:t> or NADP</a:t>
            </a:r>
            <a:r>
              <a:rPr lang="cs-CZ" altLang="en-US" sz="2400" baseline="30000">
                <a:solidFill>
                  <a:prstClr val="black"/>
                </a:solidFill>
                <a:latin typeface="Arial" pitchFamily="34" charset="0"/>
                <a:cs typeface="Arial" pitchFamily="34" charset="0"/>
              </a:rPr>
              <a:t>+</a:t>
            </a:r>
            <a:r>
              <a:rPr lang="cs-CZ" altLang="en-US" sz="2400">
                <a:solidFill>
                  <a:prstClr val="black"/>
                </a:solidFill>
                <a:latin typeface="Arial" pitchFamily="34" charset="0"/>
                <a:cs typeface="Arial" pitchFamily="34" charset="0"/>
              </a:rPr>
              <a:t> is coenzyme</a:t>
            </a:r>
          </a:p>
          <a:p>
            <a:pPr marL="342900" indent="-342900" fontAlgn="base">
              <a:lnSpc>
                <a:spcPct val="90000"/>
              </a:lnSpc>
              <a:spcBef>
                <a:spcPct val="20000"/>
              </a:spcBef>
              <a:spcAft>
                <a:spcPct val="0"/>
              </a:spcAft>
              <a:buFontTx/>
              <a:buChar char="•"/>
            </a:pPr>
            <a:r>
              <a:rPr lang="cs-CZ" altLang="en-US" sz="2400">
                <a:solidFill>
                  <a:prstClr val="black"/>
                </a:solidFill>
                <a:latin typeface="Arial" pitchFamily="34" charset="0"/>
                <a:cs typeface="Arial" pitchFamily="34" charset="0"/>
              </a:rPr>
              <a:t>Other AA oxidases - (liver, kidney) low activity</a:t>
            </a:r>
          </a:p>
          <a:p>
            <a:pPr marL="342900" indent="-342900" fontAlgn="base">
              <a:lnSpc>
                <a:spcPct val="90000"/>
              </a:lnSpc>
              <a:spcBef>
                <a:spcPct val="20000"/>
              </a:spcBef>
              <a:spcAft>
                <a:spcPct val="0"/>
              </a:spcAft>
              <a:buFontTx/>
              <a:buChar char="•"/>
            </a:pPr>
            <a:endParaRPr lang="cs-CZ" altLang="en-US" sz="2800">
              <a:solidFill>
                <a:prstClr val="black"/>
              </a:solidFill>
              <a:latin typeface="Arial" pitchFamily="34" charset="0"/>
              <a:cs typeface="Arial" pitchFamily="34" charset="0"/>
            </a:endParaRPr>
          </a:p>
        </p:txBody>
      </p:sp>
      <p:pic>
        <p:nvPicPr>
          <p:cNvPr id="412676" name="Picture 4" descr="gludehydrog"/>
          <p:cNvPicPr>
            <a:picLocks noChangeAspect="1" noChangeArrowheads="1"/>
          </p:cNvPicPr>
          <p:nvPr/>
        </p:nvPicPr>
        <p:blipFill>
          <a:blip r:embed="rId2" cstate="print"/>
          <a:srcRect/>
          <a:stretch>
            <a:fillRect/>
          </a:stretch>
        </p:blipFill>
        <p:spPr bwMode="auto">
          <a:xfrm>
            <a:off x="1600200" y="4191000"/>
            <a:ext cx="5646738" cy="2468563"/>
          </a:xfrm>
          <a:prstGeom prst="rect">
            <a:avLst/>
          </a:prstGeom>
          <a:noFill/>
          <a:ln w="9525">
            <a:noFill/>
            <a:miter lim="800000"/>
            <a:headEnd/>
            <a:tailEnd/>
          </a:ln>
        </p:spPr>
      </p:pic>
    </p:spTree>
  </p:cSld>
  <p:clrMapOvr>
    <a:masterClrMapping/>
  </p:clrMapOvr>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3698" name="Rectangle 2"/>
          <p:cNvSpPr>
            <a:spLocks noGrp="1"/>
          </p:cNvSpPr>
          <p:nvPr>
            <p:ph idx="1"/>
          </p:nvPr>
        </p:nvSpPr>
        <p:spPr>
          <a:xfrm>
            <a:off x="442913" y="4591050"/>
            <a:ext cx="8701087" cy="2019300"/>
          </a:xfrm>
        </p:spPr>
        <p:txBody>
          <a:bodyPr/>
          <a:lstStyle/>
          <a:p>
            <a:pPr marL="0" indent="0">
              <a:lnSpc>
                <a:spcPct val="95000"/>
              </a:lnSpc>
              <a:spcAft>
                <a:spcPct val="30000"/>
              </a:spcAft>
              <a:buFontTx/>
              <a:buNone/>
            </a:pPr>
            <a:r>
              <a:rPr lang="en-US" altLang="en-US" sz="2800" smtClean="0">
                <a:cs typeface="Times New Roman" pitchFamily="18" charset="0"/>
              </a:rPr>
              <a:t>It is one of the few enzymes that can use </a:t>
            </a:r>
            <a:r>
              <a:rPr lang="en-US" altLang="en-US" sz="2800" b="1" smtClean="0">
                <a:solidFill>
                  <a:srgbClr val="000099"/>
                </a:solidFill>
                <a:cs typeface="Times New Roman" pitchFamily="18" charset="0"/>
              </a:rPr>
              <a:t>NAD</a:t>
            </a:r>
            <a:r>
              <a:rPr lang="en-US" altLang="en-US" sz="2800" b="1" baseline="30000" smtClean="0">
                <a:solidFill>
                  <a:srgbClr val="000099"/>
                </a:solidFill>
                <a:cs typeface="Times New Roman" pitchFamily="18" charset="0"/>
              </a:rPr>
              <a:t>+</a:t>
            </a:r>
            <a:r>
              <a:rPr lang="en-US" altLang="en-US" sz="2800" b="1" smtClean="0">
                <a:solidFill>
                  <a:srgbClr val="000099"/>
                </a:solidFill>
                <a:cs typeface="Times New Roman" pitchFamily="18" charset="0"/>
              </a:rPr>
              <a:t> or NADP</a:t>
            </a:r>
            <a:r>
              <a:rPr lang="en-US" altLang="en-US" sz="2800" b="1" baseline="30000" smtClean="0">
                <a:solidFill>
                  <a:srgbClr val="000099"/>
                </a:solidFill>
                <a:cs typeface="Times New Roman" pitchFamily="18" charset="0"/>
              </a:rPr>
              <a:t>+</a:t>
            </a:r>
            <a:r>
              <a:rPr lang="en-US" altLang="en-US" sz="2800" smtClean="0">
                <a:cs typeface="Times New Roman" pitchFamily="18" charset="0"/>
              </a:rPr>
              <a:t> as e</a:t>
            </a:r>
            <a:r>
              <a:rPr lang="en-US" altLang="en-US" sz="2800" baseline="30000" smtClean="0">
                <a:latin typeface="Symbol" pitchFamily="18" charset="2"/>
                <a:cs typeface="Times New Roman" pitchFamily="18" charset="0"/>
              </a:rPr>
              <a:t>-</a:t>
            </a:r>
            <a:r>
              <a:rPr lang="en-US" altLang="en-US" sz="2800" smtClean="0">
                <a:cs typeface="Times New Roman" pitchFamily="18" charset="0"/>
              </a:rPr>
              <a:t> acceptor.  </a:t>
            </a:r>
          </a:p>
          <a:p>
            <a:pPr marL="0" indent="0">
              <a:lnSpc>
                <a:spcPct val="95000"/>
              </a:lnSpc>
              <a:spcAft>
                <a:spcPct val="30000"/>
              </a:spcAft>
              <a:buFontTx/>
              <a:buNone/>
            </a:pPr>
            <a:r>
              <a:rPr lang="en-US" altLang="en-US" sz="2800" smtClean="0">
                <a:cs typeface="Times New Roman" pitchFamily="18" charset="0"/>
              </a:rPr>
              <a:t>Oxidation at the </a:t>
            </a:r>
            <a:r>
              <a:rPr lang="en-US" altLang="en-US" sz="2800" smtClean="0">
                <a:latin typeface="Symbol" pitchFamily="18" charset="2"/>
                <a:cs typeface="Times New Roman" pitchFamily="18" charset="0"/>
              </a:rPr>
              <a:t>a</a:t>
            </a:r>
            <a:r>
              <a:rPr lang="en-US" altLang="en-US" sz="2800" smtClean="0">
                <a:cs typeface="Times New Roman" pitchFamily="18" charset="0"/>
              </a:rPr>
              <a:t>-carbon is followed by hydrolysis, releasing NH</a:t>
            </a:r>
            <a:r>
              <a:rPr lang="en-US" altLang="en-US" sz="2800" baseline="-25000" smtClean="0">
                <a:cs typeface="Times New Roman" pitchFamily="18" charset="0"/>
              </a:rPr>
              <a:t>4</a:t>
            </a:r>
            <a:r>
              <a:rPr lang="en-US" altLang="en-US" sz="2800" baseline="30000" smtClean="0">
                <a:cs typeface="Times New Roman" pitchFamily="18" charset="0"/>
              </a:rPr>
              <a:t>+</a:t>
            </a:r>
            <a:r>
              <a:rPr lang="en-US" altLang="en-US" sz="2800" smtClean="0">
                <a:cs typeface="Times New Roman" pitchFamily="18" charset="0"/>
              </a:rPr>
              <a:t>.</a:t>
            </a:r>
          </a:p>
        </p:txBody>
      </p:sp>
      <p:sp>
        <p:nvSpPr>
          <p:cNvPr id="413699" name="Rectangle 3"/>
          <p:cNvSpPr>
            <a:spLocks noChangeArrowheads="1"/>
          </p:cNvSpPr>
          <p:nvPr/>
        </p:nvSpPr>
        <p:spPr bwMode="auto">
          <a:xfrm>
            <a:off x="3228975" y="1714500"/>
            <a:ext cx="9144000" cy="0"/>
          </a:xfrm>
          <a:prstGeom prst="rect">
            <a:avLst/>
          </a:prstGeom>
          <a:noFill/>
          <a:ln w="9525">
            <a:noFill/>
            <a:miter lim="800000"/>
            <a:headEnd/>
            <a:tailEnd/>
          </a:ln>
        </p:spPr>
        <p:txBody>
          <a:bodyPr>
            <a:spAutoFit/>
          </a:bodyPr>
          <a:lstStyle/>
          <a:p>
            <a:pPr fontAlgn="base">
              <a:spcBef>
                <a:spcPct val="0"/>
              </a:spcBef>
              <a:spcAft>
                <a:spcPct val="0"/>
              </a:spcAft>
            </a:pPr>
            <a:endParaRPr lang="en-IN" altLang="en-US">
              <a:solidFill>
                <a:prstClr val="black"/>
              </a:solidFill>
              <a:latin typeface="Arial" pitchFamily="34" charset="0"/>
              <a:cs typeface="Arial" pitchFamily="34" charset="0"/>
            </a:endParaRPr>
          </a:p>
        </p:txBody>
      </p:sp>
      <p:sp>
        <p:nvSpPr>
          <p:cNvPr id="413700" name="Rectangle 4"/>
          <p:cNvSpPr>
            <a:spLocks noChangeArrowheads="1"/>
          </p:cNvSpPr>
          <p:nvPr/>
        </p:nvSpPr>
        <p:spPr bwMode="auto">
          <a:xfrm>
            <a:off x="3371850" y="2314575"/>
            <a:ext cx="9144000" cy="0"/>
          </a:xfrm>
          <a:prstGeom prst="rect">
            <a:avLst/>
          </a:prstGeom>
          <a:noFill/>
          <a:ln w="9525">
            <a:noFill/>
            <a:miter lim="800000"/>
            <a:headEnd/>
            <a:tailEnd/>
          </a:ln>
        </p:spPr>
        <p:txBody>
          <a:bodyPr>
            <a:spAutoFit/>
          </a:bodyPr>
          <a:lstStyle/>
          <a:p>
            <a:pPr fontAlgn="base">
              <a:spcBef>
                <a:spcPct val="0"/>
              </a:spcBef>
              <a:spcAft>
                <a:spcPct val="0"/>
              </a:spcAft>
            </a:pPr>
            <a:endParaRPr lang="en-IN" altLang="en-US">
              <a:solidFill>
                <a:prstClr val="black"/>
              </a:solidFill>
              <a:latin typeface="Arial" pitchFamily="34" charset="0"/>
              <a:cs typeface="Arial" pitchFamily="34" charset="0"/>
            </a:endParaRPr>
          </a:p>
        </p:txBody>
      </p:sp>
      <p:sp>
        <p:nvSpPr>
          <p:cNvPr id="413701" name="Rectangle 5"/>
          <p:cNvSpPr>
            <a:spLocks noChangeArrowheads="1"/>
          </p:cNvSpPr>
          <p:nvPr/>
        </p:nvSpPr>
        <p:spPr bwMode="auto">
          <a:xfrm>
            <a:off x="3371850" y="2314575"/>
            <a:ext cx="9144000" cy="0"/>
          </a:xfrm>
          <a:prstGeom prst="rect">
            <a:avLst/>
          </a:prstGeom>
          <a:noFill/>
          <a:ln w="9525">
            <a:noFill/>
            <a:miter lim="800000"/>
            <a:headEnd/>
            <a:tailEnd/>
          </a:ln>
        </p:spPr>
        <p:txBody>
          <a:bodyPr>
            <a:spAutoFit/>
          </a:bodyPr>
          <a:lstStyle/>
          <a:p>
            <a:pPr fontAlgn="base">
              <a:spcBef>
                <a:spcPct val="0"/>
              </a:spcBef>
              <a:spcAft>
                <a:spcPct val="0"/>
              </a:spcAft>
            </a:pPr>
            <a:endParaRPr lang="en-IN" altLang="en-US">
              <a:solidFill>
                <a:prstClr val="black"/>
              </a:solidFill>
              <a:latin typeface="Arial" pitchFamily="34" charset="0"/>
              <a:cs typeface="Arial" pitchFamily="34" charset="0"/>
            </a:endParaRPr>
          </a:p>
        </p:txBody>
      </p:sp>
      <p:sp>
        <p:nvSpPr>
          <p:cNvPr id="413702" name="Rectangle 6"/>
          <p:cNvSpPr>
            <a:spLocks noChangeArrowheads="1"/>
          </p:cNvSpPr>
          <p:nvPr/>
        </p:nvSpPr>
        <p:spPr bwMode="auto">
          <a:xfrm>
            <a:off x="3371850" y="2686050"/>
            <a:ext cx="9144000" cy="0"/>
          </a:xfrm>
          <a:prstGeom prst="rect">
            <a:avLst/>
          </a:prstGeom>
          <a:noFill/>
          <a:ln w="9525">
            <a:noFill/>
            <a:miter lim="800000"/>
            <a:headEnd/>
            <a:tailEnd/>
          </a:ln>
        </p:spPr>
        <p:txBody>
          <a:bodyPr>
            <a:spAutoFit/>
          </a:bodyPr>
          <a:lstStyle/>
          <a:p>
            <a:pPr fontAlgn="base">
              <a:spcBef>
                <a:spcPct val="0"/>
              </a:spcBef>
              <a:spcAft>
                <a:spcPct val="0"/>
              </a:spcAft>
            </a:pPr>
            <a:endParaRPr lang="en-IN" altLang="en-US">
              <a:solidFill>
                <a:prstClr val="black"/>
              </a:solidFill>
              <a:latin typeface="Arial" pitchFamily="34" charset="0"/>
              <a:cs typeface="Arial" pitchFamily="34" charset="0"/>
            </a:endParaRPr>
          </a:p>
        </p:txBody>
      </p:sp>
      <p:sp>
        <p:nvSpPr>
          <p:cNvPr id="413703" name="Rectangle 7"/>
          <p:cNvSpPr>
            <a:spLocks noChangeArrowheads="1"/>
          </p:cNvSpPr>
          <p:nvPr/>
        </p:nvSpPr>
        <p:spPr bwMode="auto">
          <a:xfrm>
            <a:off x="2967038" y="2252663"/>
            <a:ext cx="9144000" cy="0"/>
          </a:xfrm>
          <a:prstGeom prst="rect">
            <a:avLst/>
          </a:prstGeom>
          <a:noFill/>
          <a:ln w="9525">
            <a:noFill/>
            <a:miter lim="800000"/>
            <a:headEnd/>
            <a:tailEnd/>
          </a:ln>
        </p:spPr>
        <p:txBody>
          <a:bodyPr>
            <a:spAutoFit/>
          </a:bodyPr>
          <a:lstStyle/>
          <a:p>
            <a:pPr fontAlgn="base">
              <a:spcBef>
                <a:spcPct val="0"/>
              </a:spcBef>
              <a:spcAft>
                <a:spcPct val="0"/>
              </a:spcAft>
            </a:pPr>
            <a:endParaRPr lang="en-IN" altLang="en-US">
              <a:solidFill>
                <a:prstClr val="black"/>
              </a:solidFill>
              <a:latin typeface="Arial" pitchFamily="34" charset="0"/>
              <a:cs typeface="Arial" pitchFamily="34" charset="0"/>
            </a:endParaRPr>
          </a:p>
        </p:txBody>
      </p:sp>
      <p:sp>
        <p:nvSpPr>
          <p:cNvPr id="413704" name="Rectangle 8"/>
          <p:cNvSpPr>
            <a:spLocks noChangeArrowheads="1"/>
          </p:cNvSpPr>
          <p:nvPr/>
        </p:nvSpPr>
        <p:spPr bwMode="auto">
          <a:xfrm>
            <a:off x="2995613" y="2366963"/>
            <a:ext cx="9144000" cy="0"/>
          </a:xfrm>
          <a:prstGeom prst="rect">
            <a:avLst/>
          </a:prstGeom>
          <a:noFill/>
          <a:ln w="9525">
            <a:noFill/>
            <a:miter lim="800000"/>
            <a:headEnd/>
            <a:tailEnd/>
          </a:ln>
        </p:spPr>
        <p:txBody>
          <a:bodyPr>
            <a:spAutoFit/>
          </a:bodyPr>
          <a:lstStyle/>
          <a:p>
            <a:pPr fontAlgn="base">
              <a:spcBef>
                <a:spcPct val="0"/>
              </a:spcBef>
              <a:spcAft>
                <a:spcPct val="0"/>
              </a:spcAft>
            </a:pPr>
            <a:endParaRPr lang="en-IN" altLang="en-US">
              <a:solidFill>
                <a:prstClr val="black"/>
              </a:solidFill>
              <a:latin typeface="Arial" pitchFamily="34" charset="0"/>
              <a:cs typeface="Arial" pitchFamily="34" charset="0"/>
            </a:endParaRPr>
          </a:p>
        </p:txBody>
      </p:sp>
      <p:sp>
        <p:nvSpPr>
          <p:cNvPr id="413705" name="Rectangle 9"/>
          <p:cNvSpPr>
            <a:spLocks noChangeArrowheads="1"/>
          </p:cNvSpPr>
          <p:nvPr/>
        </p:nvSpPr>
        <p:spPr bwMode="auto">
          <a:xfrm>
            <a:off x="3228975" y="2514600"/>
            <a:ext cx="9144000" cy="0"/>
          </a:xfrm>
          <a:prstGeom prst="rect">
            <a:avLst/>
          </a:prstGeom>
          <a:noFill/>
          <a:ln w="9525">
            <a:noFill/>
            <a:miter lim="800000"/>
            <a:headEnd/>
            <a:tailEnd/>
          </a:ln>
        </p:spPr>
        <p:txBody>
          <a:bodyPr>
            <a:spAutoFit/>
          </a:bodyPr>
          <a:lstStyle/>
          <a:p>
            <a:pPr fontAlgn="base">
              <a:spcBef>
                <a:spcPct val="0"/>
              </a:spcBef>
              <a:spcAft>
                <a:spcPct val="0"/>
              </a:spcAft>
            </a:pPr>
            <a:endParaRPr lang="en-IN" altLang="en-US">
              <a:solidFill>
                <a:prstClr val="black"/>
              </a:solidFill>
              <a:latin typeface="Arial" pitchFamily="34" charset="0"/>
              <a:cs typeface="Arial" pitchFamily="34" charset="0"/>
            </a:endParaRPr>
          </a:p>
        </p:txBody>
      </p:sp>
      <p:sp>
        <p:nvSpPr>
          <p:cNvPr id="413706" name="Rectangle 10"/>
          <p:cNvSpPr>
            <a:spLocks noChangeArrowheads="1"/>
          </p:cNvSpPr>
          <p:nvPr/>
        </p:nvSpPr>
        <p:spPr bwMode="auto">
          <a:xfrm>
            <a:off x="2943225" y="2486025"/>
            <a:ext cx="9144000" cy="0"/>
          </a:xfrm>
          <a:prstGeom prst="rect">
            <a:avLst/>
          </a:prstGeom>
          <a:noFill/>
          <a:ln w="9525">
            <a:noFill/>
            <a:miter lim="800000"/>
            <a:headEnd/>
            <a:tailEnd/>
          </a:ln>
        </p:spPr>
        <p:txBody>
          <a:bodyPr>
            <a:spAutoFit/>
          </a:bodyPr>
          <a:lstStyle/>
          <a:p>
            <a:pPr fontAlgn="base">
              <a:spcBef>
                <a:spcPct val="0"/>
              </a:spcBef>
              <a:spcAft>
                <a:spcPct val="0"/>
              </a:spcAft>
            </a:pPr>
            <a:endParaRPr lang="en-IN" altLang="en-US">
              <a:solidFill>
                <a:prstClr val="black"/>
              </a:solidFill>
              <a:latin typeface="Arial" pitchFamily="34" charset="0"/>
              <a:cs typeface="Arial" pitchFamily="34" charset="0"/>
            </a:endParaRPr>
          </a:p>
        </p:txBody>
      </p:sp>
      <p:sp>
        <p:nvSpPr>
          <p:cNvPr id="413707" name="Rectangle 11"/>
          <p:cNvSpPr>
            <a:spLocks noChangeArrowheads="1"/>
          </p:cNvSpPr>
          <p:nvPr/>
        </p:nvSpPr>
        <p:spPr bwMode="auto">
          <a:xfrm>
            <a:off x="2943225" y="2486025"/>
            <a:ext cx="9144000" cy="0"/>
          </a:xfrm>
          <a:prstGeom prst="rect">
            <a:avLst/>
          </a:prstGeom>
          <a:noFill/>
          <a:ln w="9525">
            <a:noFill/>
            <a:miter lim="800000"/>
            <a:headEnd/>
            <a:tailEnd/>
          </a:ln>
        </p:spPr>
        <p:txBody>
          <a:bodyPr>
            <a:spAutoFit/>
          </a:bodyPr>
          <a:lstStyle/>
          <a:p>
            <a:pPr fontAlgn="base">
              <a:spcBef>
                <a:spcPct val="0"/>
              </a:spcBef>
              <a:spcAft>
                <a:spcPct val="0"/>
              </a:spcAft>
            </a:pPr>
            <a:endParaRPr lang="en-IN" altLang="en-US">
              <a:solidFill>
                <a:prstClr val="black"/>
              </a:solidFill>
              <a:latin typeface="Arial" pitchFamily="34" charset="0"/>
              <a:cs typeface="Arial" pitchFamily="34" charset="0"/>
            </a:endParaRPr>
          </a:p>
        </p:txBody>
      </p:sp>
      <p:graphicFrame>
        <p:nvGraphicFramePr>
          <p:cNvPr id="413708" name="Object 12"/>
          <p:cNvGraphicFramePr>
            <a:graphicFrameLocks noChangeAspect="1"/>
          </p:cNvGraphicFramePr>
          <p:nvPr/>
        </p:nvGraphicFramePr>
        <p:xfrm>
          <a:off x="3549650" y="0"/>
          <a:ext cx="5613400" cy="4465638"/>
        </p:xfrm>
        <a:graphic>
          <a:graphicData uri="http://schemas.openxmlformats.org/presentationml/2006/ole">
            <p:oleObj spid="_x0000_s15362" name="Picture" r:id="rId3" imgW="11315700" imgH="9001125" progId="Word.Picture.8">
              <p:embed/>
            </p:oleObj>
          </a:graphicData>
        </a:graphic>
      </p:graphicFrame>
      <p:sp>
        <p:nvSpPr>
          <p:cNvPr id="413709" name="Rectangle 13"/>
          <p:cNvSpPr>
            <a:spLocks noChangeArrowheads="1"/>
          </p:cNvSpPr>
          <p:nvPr/>
        </p:nvSpPr>
        <p:spPr bwMode="auto">
          <a:xfrm>
            <a:off x="438150" y="1333500"/>
            <a:ext cx="3043238" cy="3257550"/>
          </a:xfrm>
          <a:prstGeom prst="rect">
            <a:avLst/>
          </a:prstGeom>
          <a:noFill/>
          <a:ln w="9525">
            <a:noFill/>
            <a:miter lim="800000"/>
            <a:headEnd/>
            <a:tailEnd/>
          </a:ln>
        </p:spPr>
        <p:txBody>
          <a:bodyPr/>
          <a:lstStyle/>
          <a:p>
            <a:pPr eaLnBrk="0" fontAlgn="base" hangingPunct="0">
              <a:lnSpc>
                <a:spcPct val="95000"/>
              </a:lnSpc>
              <a:spcBef>
                <a:spcPct val="0"/>
              </a:spcBef>
              <a:spcAft>
                <a:spcPct val="20000"/>
              </a:spcAft>
            </a:pPr>
            <a:r>
              <a:rPr lang="en-US" altLang="en-US" sz="2800" b="1">
                <a:solidFill>
                  <a:srgbClr val="000099"/>
                </a:solidFill>
                <a:latin typeface="Arial" pitchFamily="34" charset="0"/>
                <a:cs typeface="Times New Roman" pitchFamily="18" charset="0"/>
              </a:rPr>
              <a:t>Glutamate Dehydrogenase</a:t>
            </a:r>
            <a:r>
              <a:rPr lang="en-US" altLang="en-US" sz="2800">
                <a:solidFill>
                  <a:prstClr val="black"/>
                </a:solidFill>
                <a:latin typeface="Arial" pitchFamily="34" charset="0"/>
                <a:cs typeface="Times New Roman" pitchFamily="18" charset="0"/>
              </a:rPr>
              <a:t> catalyzes a major reaction that effects </a:t>
            </a:r>
            <a:r>
              <a:rPr lang="en-US" altLang="en-US" sz="2800" b="1">
                <a:solidFill>
                  <a:srgbClr val="000099"/>
                </a:solidFill>
                <a:latin typeface="Arial" pitchFamily="34" charset="0"/>
                <a:cs typeface="Times New Roman" pitchFamily="18" charset="0"/>
              </a:rPr>
              <a:t>net removal of N</a:t>
            </a:r>
            <a:r>
              <a:rPr lang="en-US" altLang="en-US" sz="2800">
                <a:solidFill>
                  <a:prstClr val="black"/>
                </a:solidFill>
                <a:latin typeface="Arial" pitchFamily="34" charset="0"/>
                <a:cs typeface="Times New Roman" pitchFamily="18" charset="0"/>
              </a:rPr>
              <a:t> from the amino acid pool.</a:t>
            </a:r>
            <a:r>
              <a:rPr lang="en-US" altLang="en-US" sz="2800" b="1">
                <a:solidFill>
                  <a:prstClr val="black"/>
                </a:solidFill>
                <a:latin typeface="Arial" pitchFamily="34" charset="0"/>
                <a:cs typeface="Times New Roman" pitchFamily="18" charset="0"/>
              </a:rPr>
              <a:t>  </a:t>
            </a:r>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5650" name="Rectangle 2"/>
          <p:cNvSpPr>
            <a:spLocks noGrp="1" noChangeArrowheads="1"/>
          </p:cNvSpPr>
          <p:nvPr>
            <p:ph type="title"/>
          </p:nvPr>
        </p:nvSpPr>
        <p:spPr>
          <a:xfrm>
            <a:off x="457200" y="274638"/>
            <a:ext cx="8229600" cy="560387"/>
          </a:xfrm>
        </p:spPr>
        <p:txBody>
          <a:bodyPr rtlCol="0">
            <a:normAutofit fontScale="90000"/>
          </a:bodyPr>
          <a:lstStyle/>
          <a:p>
            <a:pPr marL="54864" eaLnBrk="1" fontAlgn="auto" hangingPunct="1">
              <a:spcAft>
                <a:spcPts val="0"/>
              </a:spcAft>
              <a:defRPr/>
            </a:pPr>
            <a:r>
              <a:rPr lang="en-US" sz="3300">
                <a:solidFill>
                  <a:schemeClr val="tx2">
                    <a:tint val="100000"/>
                    <a:shade val="90000"/>
                    <a:satMod val="250000"/>
                    <a:alpha val="100000"/>
                  </a:schemeClr>
                </a:solidFill>
              </a:rPr>
              <a:t>Non Oxidative Deamination</a:t>
            </a:r>
          </a:p>
        </p:txBody>
      </p:sp>
      <p:sp>
        <p:nvSpPr>
          <p:cNvPr id="414723" name="Rectangle 3"/>
          <p:cNvSpPr>
            <a:spLocks noGrp="1"/>
          </p:cNvSpPr>
          <p:nvPr>
            <p:ph idx="1"/>
          </p:nvPr>
        </p:nvSpPr>
        <p:spPr>
          <a:xfrm>
            <a:off x="914400" y="914400"/>
            <a:ext cx="7772400" cy="5216525"/>
          </a:xfrm>
        </p:spPr>
        <p:txBody>
          <a:bodyPr/>
          <a:lstStyle/>
          <a:p>
            <a:pPr marL="533400" indent="-533400" eaLnBrk="1" hangingPunct="1">
              <a:buClr>
                <a:srgbClr val="0000FF"/>
              </a:buClr>
              <a:buFont typeface="Wingdings" pitchFamily="2" charset="2"/>
              <a:buAutoNum type="alphaUcPeriod"/>
            </a:pPr>
            <a:r>
              <a:rPr lang="en-US" altLang="en-US" smtClean="0"/>
              <a:t>Amino acid dehydratase- act on hydroxy AA (serine, threonine)</a:t>
            </a:r>
          </a:p>
          <a:p>
            <a:pPr marL="533400" indent="-533400" eaLnBrk="1" hangingPunct="1">
              <a:buClr>
                <a:srgbClr val="0000FF"/>
              </a:buClr>
              <a:buFont typeface="Wingdings" pitchFamily="2" charset="2"/>
              <a:buNone/>
            </a:pPr>
            <a:r>
              <a:rPr lang="en-US" altLang="en-US" smtClean="0"/>
              <a:t>	require pyridoxal phosphate</a:t>
            </a:r>
          </a:p>
          <a:p>
            <a:pPr marL="533400" indent="-533400" eaLnBrk="1" hangingPunct="1">
              <a:buClr>
                <a:srgbClr val="0000FF"/>
              </a:buClr>
              <a:buFont typeface="Wingdings" pitchFamily="2" charset="2"/>
              <a:buAutoNum type="alphaUcPeriod" startAt="2"/>
            </a:pPr>
            <a:r>
              <a:rPr lang="en-US" altLang="en-US" smtClean="0"/>
              <a:t>Histidase- on Histidine to NH</a:t>
            </a:r>
            <a:r>
              <a:rPr lang="en-US" altLang="en-US" baseline="-25000" smtClean="0"/>
              <a:t>3</a:t>
            </a:r>
            <a:r>
              <a:rPr lang="en-US" altLang="en-US" smtClean="0"/>
              <a:t> and urocanic acid</a:t>
            </a:r>
          </a:p>
          <a:p>
            <a:pPr marL="533400" indent="-533400" eaLnBrk="1" hangingPunct="1">
              <a:buClr>
                <a:srgbClr val="0000FF"/>
              </a:buClr>
              <a:buFont typeface="Wingdings" pitchFamily="2" charset="2"/>
              <a:buAutoNum type="alphaUcPeriod" startAt="2"/>
            </a:pPr>
            <a:r>
              <a:rPr lang="en-US" altLang="en-US" smtClean="0"/>
              <a:t>Desulfhydratase- on Sulphur containing AA</a:t>
            </a:r>
          </a:p>
        </p:txBody>
      </p:sp>
    </p:spTree>
  </p:cSld>
  <p:clrMapOvr>
    <a:masterClrMapping/>
  </p:clrMapOvr>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5746" name="Rectangle 2"/>
          <p:cNvSpPr>
            <a:spLocks noGrp="1"/>
          </p:cNvSpPr>
          <p:nvPr>
            <p:ph idx="1"/>
          </p:nvPr>
        </p:nvSpPr>
        <p:spPr>
          <a:xfrm>
            <a:off x="579438" y="4533900"/>
            <a:ext cx="7897812" cy="2000250"/>
          </a:xfrm>
        </p:spPr>
        <p:txBody>
          <a:bodyPr/>
          <a:lstStyle/>
          <a:p>
            <a:pPr marL="0" indent="0">
              <a:lnSpc>
                <a:spcPct val="95000"/>
              </a:lnSpc>
              <a:spcAft>
                <a:spcPct val="30000"/>
              </a:spcAft>
              <a:buFontTx/>
              <a:buNone/>
            </a:pPr>
            <a:r>
              <a:rPr lang="en-US" altLang="en-US" sz="2800" smtClean="0">
                <a:cs typeface="Times New Roman" pitchFamily="18" charset="0"/>
              </a:rPr>
              <a:t>Summarized above:  </a:t>
            </a:r>
          </a:p>
          <a:p>
            <a:pPr marL="0" indent="0">
              <a:lnSpc>
                <a:spcPct val="95000"/>
              </a:lnSpc>
              <a:spcAft>
                <a:spcPct val="30000"/>
              </a:spcAft>
              <a:buFontTx/>
              <a:buNone/>
            </a:pPr>
            <a:r>
              <a:rPr lang="en-US" altLang="en-US" sz="2800" smtClean="0">
                <a:cs typeface="Times New Roman" pitchFamily="18" charset="0"/>
              </a:rPr>
              <a:t>The role of transaminases in funneling amino N to glutamate, which is deaminated via Glutamate Dehydrogenase, producing NH</a:t>
            </a:r>
            <a:r>
              <a:rPr lang="en-US" altLang="en-US" sz="2800" baseline="-30000" smtClean="0">
                <a:cs typeface="Times New Roman" pitchFamily="18" charset="0"/>
              </a:rPr>
              <a:t>4</a:t>
            </a:r>
            <a:r>
              <a:rPr lang="en-US" altLang="en-US" sz="2800" baseline="30000" smtClean="0">
                <a:cs typeface="Times New Roman" pitchFamily="18" charset="0"/>
              </a:rPr>
              <a:t>+</a:t>
            </a:r>
            <a:r>
              <a:rPr lang="en-US" altLang="en-US" sz="2800" smtClean="0">
                <a:cs typeface="Times New Roman" pitchFamily="18" charset="0"/>
              </a:rPr>
              <a:t>.</a:t>
            </a:r>
          </a:p>
        </p:txBody>
      </p:sp>
      <p:sp>
        <p:nvSpPr>
          <p:cNvPr id="415747" name="Rectangle 3"/>
          <p:cNvSpPr>
            <a:spLocks noChangeArrowheads="1"/>
          </p:cNvSpPr>
          <p:nvPr/>
        </p:nvSpPr>
        <p:spPr bwMode="auto">
          <a:xfrm>
            <a:off x="3228975" y="1714500"/>
            <a:ext cx="9144000" cy="0"/>
          </a:xfrm>
          <a:prstGeom prst="rect">
            <a:avLst/>
          </a:prstGeom>
          <a:noFill/>
          <a:ln w="9525">
            <a:noFill/>
            <a:miter lim="800000"/>
            <a:headEnd/>
            <a:tailEnd/>
          </a:ln>
        </p:spPr>
        <p:txBody>
          <a:bodyPr>
            <a:spAutoFit/>
          </a:bodyPr>
          <a:lstStyle/>
          <a:p>
            <a:pPr fontAlgn="base">
              <a:spcBef>
                <a:spcPct val="0"/>
              </a:spcBef>
              <a:spcAft>
                <a:spcPct val="0"/>
              </a:spcAft>
            </a:pPr>
            <a:endParaRPr lang="en-IN" altLang="en-US">
              <a:solidFill>
                <a:prstClr val="black"/>
              </a:solidFill>
              <a:latin typeface="Arial" pitchFamily="34" charset="0"/>
              <a:cs typeface="Arial" pitchFamily="34" charset="0"/>
            </a:endParaRPr>
          </a:p>
        </p:txBody>
      </p:sp>
      <p:sp>
        <p:nvSpPr>
          <p:cNvPr id="415748" name="Rectangle 4"/>
          <p:cNvSpPr>
            <a:spLocks noChangeArrowheads="1"/>
          </p:cNvSpPr>
          <p:nvPr/>
        </p:nvSpPr>
        <p:spPr bwMode="auto">
          <a:xfrm>
            <a:off x="3371850" y="2314575"/>
            <a:ext cx="9144000" cy="0"/>
          </a:xfrm>
          <a:prstGeom prst="rect">
            <a:avLst/>
          </a:prstGeom>
          <a:noFill/>
          <a:ln w="9525">
            <a:noFill/>
            <a:miter lim="800000"/>
            <a:headEnd/>
            <a:tailEnd/>
          </a:ln>
        </p:spPr>
        <p:txBody>
          <a:bodyPr>
            <a:spAutoFit/>
          </a:bodyPr>
          <a:lstStyle/>
          <a:p>
            <a:pPr fontAlgn="base">
              <a:spcBef>
                <a:spcPct val="0"/>
              </a:spcBef>
              <a:spcAft>
                <a:spcPct val="0"/>
              </a:spcAft>
            </a:pPr>
            <a:endParaRPr lang="en-IN" altLang="en-US">
              <a:solidFill>
                <a:prstClr val="black"/>
              </a:solidFill>
              <a:latin typeface="Arial" pitchFamily="34" charset="0"/>
              <a:cs typeface="Arial" pitchFamily="34" charset="0"/>
            </a:endParaRPr>
          </a:p>
        </p:txBody>
      </p:sp>
      <p:sp>
        <p:nvSpPr>
          <p:cNvPr id="415749" name="Rectangle 5"/>
          <p:cNvSpPr>
            <a:spLocks noChangeArrowheads="1"/>
          </p:cNvSpPr>
          <p:nvPr/>
        </p:nvSpPr>
        <p:spPr bwMode="auto">
          <a:xfrm>
            <a:off x="3371850" y="2314575"/>
            <a:ext cx="9144000" cy="0"/>
          </a:xfrm>
          <a:prstGeom prst="rect">
            <a:avLst/>
          </a:prstGeom>
          <a:noFill/>
          <a:ln w="9525">
            <a:noFill/>
            <a:miter lim="800000"/>
            <a:headEnd/>
            <a:tailEnd/>
          </a:ln>
        </p:spPr>
        <p:txBody>
          <a:bodyPr>
            <a:spAutoFit/>
          </a:bodyPr>
          <a:lstStyle/>
          <a:p>
            <a:pPr fontAlgn="base">
              <a:spcBef>
                <a:spcPct val="0"/>
              </a:spcBef>
              <a:spcAft>
                <a:spcPct val="0"/>
              </a:spcAft>
            </a:pPr>
            <a:endParaRPr lang="en-IN" altLang="en-US">
              <a:solidFill>
                <a:prstClr val="black"/>
              </a:solidFill>
              <a:latin typeface="Arial" pitchFamily="34" charset="0"/>
              <a:cs typeface="Arial" pitchFamily="34" charset="0"/>
            </a:endParaRPr>
          </a:p>
        </p:txBody>
      </p:sp>
      <p:sp>
        <p:nvSpPr>
          <p:cNvPr id="415750" name="Rectangle 6"/>
          <p:cNvSpPr>
            <a:spLocks noChangeArrowheads="1"/>
          </p:cNvSpPr>
          <p:nvPr/>
        </p:nvSpPr>
        <p:spPr bwMode="auto">
          <a:xfrm>
            <a:off x="3371850" y="2686050"/>
            <a:ext cx="9144000" cy="0"/>
          </a:xfrm>
          <a:prstGeom prst="rect">
            <a:avLst/>
          </a:prstGeom>
          <a:noFill/>
          <a:ln w="9525">
            <a:noFill/>
            <a:miter lim="800000"/>
            <a:headEnd/>
            <a:tailEnd/>
          </a:ln>
        </p:spPr>
        <p:txBody>
          <a:bodyPr>
            <a:spAutoFit/>
          </a:bodyPr>
          <a:lstStyle/>
          <a:p>
            <a:pPr fontAlgn="base">
              <a:spcBef>
                <a:spcPct val="0"/>
              </a:spcBef>
              <a:spcAft>
                <a:spcPct val="0"/>
              </a:spcAft>
            </a:pPr>
            <a:endParaRPr lang="en-IN" altLang="en-US">
              <a:solidFill>
                <a:prstClr val="black"/>
              </a:solidFill>
              <a:latin typeface="Arial" pitchFamily="34" charset="0"/>
              <a:cs typeface="Arial" pitchFamily="34" charset="0"/>
            </a:endParaRPr>
          </a:p>
        </p:txBody>
      </p:sp>
      <p:sp>
        <p:nvSpPr>
          <p:cNvPr id="415751" name="Rectangle 7"/>
          <p:cNvSpPr>
            <a:spLocks noChangeArrowheads="1"/>
          </p:cNvSpPr>
          <p:nvPr/>
        </p:nvSpPr>
        <p:spPr bwMode="auto">
          <a:xfrm>
            <a:off x="2967038" y="2252663"/>
            <a:ext cx="9144000" cy="0"/>
          </a:xfrm>
          <a:prstGeom prst="rect">
            <a:avLst/>
          </a:prstGeom>
          <a:noFill/>
          <a:ln w="9525">
            <a:noFill/>
            <a:miter lim="800000"/>
            <a:headEnd/>
            <a:tailEnd/>
          </a:ln>
        </p:spPr>
        <p:txBody>
          <a:bodyPr>
            <a:spAutoFit/>
          </a:bodyPr>
          <a:lstStyle/>
          <a:p>
            <a:pPr fontAlgn="base">
              <a:spcBef>
                <a:spcPct val="0"/>
              </a:spcBef>
              <a:spcAft>
                <a:spcPct val="0"/>
              </a:spcAft>
            </a:pPr>
            <a:endParaRPr lang="en-IN" altLang="en-US">
              <a:solidFill>
                <a:prstClr val="black"/>
              </a:solidFill>
              <a:latin typeface="Arial" pitchFamily="34" charset="0"/>
              <a:cs typeface="Arial" pitchFamily="34" charset="0"/>
            </a:endParaRPr>
          </a:p>
        </p:txBody>
      </p:sp>
      <p:sp>
        <p:nvSpPr>
          <p:cNvPr id="415752" name="Rectangle 8"/>
          <p:cNvSpPr>
            <a:spLocks noChangeArrowheads="1"/>
          </p:cNvSpPr>
          <p:nvPr/>
        </p:nvSpPr>
        <p:spPr bwMode="auto">
          <a:xfrm>
            <a:off x="2995613" y="2366963"/>
            <a:ext cx="9144000" cy="0"/>
          </a:xfrm>
          <a:prstGeom prst="rect">
            <a:avLst/>
          </a:prstGeom>
          <a:noFill/>
          <a:ln w="9525">
            <a:noFill/>
            <a:miter lim="800000"/>
            <a:headEnd/>
            <a:tailEnd/>
          </a:ln>
        </p:spPr>
        <p:txBody>
          <a:bodyPr>
            <a:spAutoFit/>
          </a:bodyPr>
          <a:lstStyle/>
          <a:p>
            <a:pPr fontAlgn="base">
              <a:spcBef>
                <a:spcPct val="0"/>
              </a:spcBef>
              <a:spcAft>
                <a:spcPct val="0"/>
              </a:spcAft>
            </a:pPr>
            <a:endParaRPr lang="en-IN" altLang="en-US">
              <a:solidFill>
                <a:prstClr val="black"/>
              </a:solidFill>
              <a:latin typeface="Arial" pitchFamily="34" charset="0"/>
              <a:cs typeface="Arial" pitchFamily="34" charset="0"/>
            </a:endParaRPr>
          </a:p>
        </p:txBody>
      </p:sp>
      <p:sp>
        <p:nvSpPr>
          <p:cNvPr id="415753" name="Rectangle 9"/>
          <p:cNvSpPr>
            <a:spLocks noChangeArrowheads="1"/>
          </p:cNvSpPr>
          <p:nvPr/>
        </p:nvSpPr>
        <p:spPr bwMode="auto">
          <a:xfrm>
            <a:off x="3228975" y="2514600"/>
            <a:ext cx="9144000" cy="0"/>
          </a:xfrm>
          <a:prstGeom prst="rect">
            <a:avLst/>
          </a:prstGeom>
          <a:noFill/>
          <a:ln w="9525">
            <a:noFill/>
            <a:miter lim="800000"/>
            <a:headEnd/>
            <a:tailEnd/>
          </a:ln>
        </p:spPr>
        <p:txBody>
          <a:bodyPr>
            <a:spAutoFit/>
          </a:bodyPr>
          <a:lstStyle/>
          <a:p>
            <a:pPr fontAlgn="base">
              <a:spcBef>
                <a:spcPct val="0"/>
              </a:spcBef>
              <a:spcAft>
                <a:spcPct val="0"/>
              </a:spcAft>
            </a:pPr>
            <a:endParaRPr lang="en-IN" altLang="en-US">
              <a:solidFill>
                <a:prstClr val="black"/>
              </a:solidFill>
              <a:latin typeface="Arial" pitchFamily="34" charset="0"/>
              <a:cs typeface="Arial" pitchFamily="34" charset="0"/>
            </a:endParaRPr>
          </a:p>
        </p:txBody>
      </p:sp>
      <p:sp>
        <p:nvSpPr>
          <p:cNvPr id="415754" name="Rectangle 10"/>
          <p:cNvSpPr>
            <a:spLocks noChangeArrowheads="1"/>
          </p:cNvSpPr>
          <p:nvPr/>
        </p:nvSpPr>
        <p:spPr bwMode="auto">
          <a:xfrm>
            <a:off x="2943225" y="2486025"/>
            <a:ext cx="9144000" cy="0"/>
          </a:xfrm>
          <a:prstGeom prst="rect">
            <a:avLst/>
          </a:prstGeom>
          <a:noFill/>
          <a:ln w="9525">
            <a:noFill/>
            <a:miter lim="800000"/>
            <a:headEnd/>
            <a:tailEnd/>
          </a:ln>
        </p:spPr>
        <p:txBody>
          <a:bodyPr>
            <a:spAutoFit/>
          </a:bodyPr>
          <a:lstStyle/>
          <a:p>
            <a:pPr fontAlgn="base">
              <a:spcBef>
                <a:spcPct val="0"/>
              </a:spcBef>
              <a:spcAft>
                <a:spcPct val="0"/>
              </a:spcAft>
            </a:pPr>
            <a:endParaRPr lang="en-IN" altLang="en-US">
              <a:solidFill>
                <a:prstClr val="black"/>
              </a:solidFill>
              <a:latin typeface="Arial" pitchFamily="34" charset="0"/>
              <a:cs typeface="Arial" pitchFamily="34" charset="0"/>
            </a:endParaRPr>
          </a:p>
        </p:txBody>
      </p:sp>
      <p:sp>
        <p:nvSpPr>
          <p:cNvPr id="415755" name="Rectangle 11"/>
          <p:cNvSpPr>
            <a:spLocks noChangeArrowheads="1"/>
          </p:cNvSpPr>
          <p:nvPr/>
        </p:nvSpPr>
        <p:spPr bwMode="auto">
          <a:xfrm>
            <a:off x="2943225" y="2486025"/>
            <a:ext cx="9144000" cy="0"/>
          </a:xfrm>
          <a:prstGeom prst="rect">
            <a:avLst/>
          </a:prstGeom>
          <a:noFill/>
          <a:ln w="9525">
            <a:noFill/>
            <a:miter lim="800000"/>
            <a:headEnd/>
            <a:tailEnd/>
          </a:ln>
        </p:spPr>
        <p:txBody>
          <a:bodyPr>
            <a:spAutoFit/>
          </a:bodyPr>
          <a:lstStyle/>
          <a:p>
            <a:pPr fontAlgn="base">
              <a:spcBef>
                <a:spcPct val="0"/>
              </a:spcBef>
              <a:spcAft>
                <a:spcPct val="0"/>
              </a:spcAft>
            </a:pPr>
            <a:endParaRPr lang="en-IN" altLang="en-US">
              <a:solidFill>
                <a:prstClr val="black"/>
              </a:solidFill>
              <a:latin typeface="Arial" pitchFamily="34" charset="0"/>
              <a:cs typeface="Arial" pitchFamily="34" charset="0"/>
            </a:endParaRPr>
          </a:p>
        </p:txBody>
      </p:sp>
      <p:sp>
        <p:nvSpPr>
          <p:cNvPr id="415756" name="Rectangle 12"/>
          <p:cNvSpPr>
            <a:spLocks noChangeArrowheads="1"/>
          </p:cNvSpPr>
          <p:nvPr/>
        </p:nvSpPr>
        <p:spPr bwMode="auto">
          <a:xfrm>
            <a:off x="3143250" y="2628900"/>
            <a:ext cx="9144000" cy="0"/>
          </a:xfrm>
          <a:prstGeom prst="rect">
            <a:avLst/>
          </a:prstGeom>
          <a:noFill/>
          <a:ln w="9525">
            <a:noFill/>
            <a:miter lim="800000"/>
            <a:headEnd/>
            <a:tailEnd/>
          </a:ln>
        </p:spPr>
        <p:txBody>
          <a:bodyPr>
            <a:spAutoFit/>
          </a:bodyPr>
          <a:lstStyle/>
          <a:p>
            <a:pPr fontAlgn="base">
              <a:spcBef>
                <a:spcPct val="0"/>
              </a:spcBef>
              <a:spcAft>
                <a:spcPct val="0"/>
              </a:spcAft>
            </a:pPr>
            <a:endParaRPr lang="en-IN" altLang="en-US">
              <a:solidFill>
                <a:prstClr val="black"/>
              </a:solidFill>
              <a:latin typeface="Arial" pitchFamily="34" charset="0"/>
              <a:cs typeface="Arial" pitchFamily="34" charset="0"/>
            </a:endParaRPr>
          </a:p>
        </p:txBody>
      </p:sp>
      <p:graphicFrame>
        <p:nvGraphicFramePr>
          <p:cNvPr id="415757" name="Object 13"/>
          <p:cNvGraphicFramePr>
            <a:graphicFrameLocks noChangeAspect="1"/>
          </p:cNvGraphicFramePr>
          <p:nvPr/>
        </p:nvGraphicFramePr>
        <p:xfrm>
          <a:off x="1360488" y="723900"/>
          <a:ext cx="6462712" cy="3617913"/>
        </p:xfrm>
        <a:graphic>
          <a:graphicData uri="http://schemas.openxmlformats.org/presentationml/2006/ole">
            <p:oleObj spid="_x0000_s16386" r:id="rId3" imgW="12858750" imgH="7200900" progId="Word.Picture.8">
              <p:embed/>
            </p:oleObj>
          </a:graphicData>
        </a:graphic>
      </p:graphicFrame>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6770" name="Rectangle 2"/>
          <p:cNvSpPr>
            <a:spLocks noGrp="1"/>
          </p:cNvSpPr>
          <p:nvPr>
            <p:ph type="title" idx="4294967295"/>
          </p:nvPr>
        </p:nvSpPr>
        <p:spPr>
          <a:xfrm>
            <a:off x="0" y="381000"/>
            <a:ext cx="2590800" cy="2057400"/>
          </a:xfrm>
        </p:spPr>
        <p:txBody>
          <a:bodyPr/>
          <a:lstStyle/>
          <a:p>
            <a:pPr marL="53975" eaLnBrk="1" hangingPunct="1"/>
            <a:r>
              <a:rPr lang="en-US" altLang="en-US" smtClean="0">
                <a:solidFill>
                  <a:srgbClr val="000000"/>
                </a:solidFill>
              </a:rPr>
              <a:t>Excretory Forms of Nitrogen</a:t>
            </a:r>
          </a:p>
        </p:txBody>
      </p:sp>
      <p:pic>
        <p:nvPicPr>
          <p:cNvPr id="416771" name="Picture 2" descr="figure 18-02b"/>
          <p:cNvPicPr>
            <a:picLocks noChangeAspect="1" noChangeArrowheads="1"/>
          </p:cNvPicPr>
          <p:nvPr/>
        </p:nvPicPr>
        <p:blipFill>
          <a:blip r:embed="rId2" cstate="print"/>
          <a:srcRect/>
          <a:stretch>
            <a:fillRect/>
          </a:stretch>
        </p:blipFill>
        <p:spPr bwMode="auto">
          <a:xfrm>
            <a:off x="2952750" y="325438"/>
            <a:ext cx="6191250" cy="6532562"/>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7794" name="Picture 2" descr="figure 18-15"/>
          <p:cNvPicPr>
            <a:picLocks noChangeAspect="1" noChangeArrowheads="1"/>
          </p:cNvPicPr>
          <p:nvPr/>
        </p:nvPicPr>
        <p:blipFill>
          <a:blip r:embed="rId3" cstate="print"/>
          <a:srcRect/>
          <a:stretch>
            <a:fillRect/>
          </a:stretch>
        </p:blipFill>
        <p:spPr bwMode="auto">
          <a:xfrm>
            <a:off x="2257425" y="325438"/>
            <a:ext cx="6886575" cy="6532562"/>
          </a:xfrm>
          <a:prstGeom prst="rect">
            <a:avLst/>
          </a:prstGeom>
          <a:noFill/>
          <a:ln w="9525">
            <a:noFill/>
            <a:miter lim="800000"/>
            <a:headEnd/>
            <a:tailEnd/>
          </a:ln>
        </p:spPr>
      </p:pic>
      <p:sp>
        <p:nvSpPr>
          <p:cNvPr id="417795" name="Rectangle 2"/>
          <p:cNvSpPr>
            <a:spLocks noGrp="1"/>
          </p:cNvSpPr>
          <p:nvPr>
            <p:ph type="title" idx="4294967295"/>
          </p:nvPr>
        </p:nvSpPr>
        <p:spPr>
          <a:xfrm>
            <a:off x="0" y="3124200"/>
            <a:ext cx="2971800" cy="2362200"/>
          </a:xfrm>
        </p:spPr>
        <p:txBody>
          <a:bodyPr/>
          <a:lstStyle/>
          <a:p>
            <a:pPr marL="53975" eaLnBrk="1" hangingPunct="1"/>
            <a:r>
              <a:rPr lang="en-US" altLang="en-US" smtClean="0">
                <a:solidFill>
                  <a:srgbClr val="000000"/>
                </a:solidFill>
              </a:rPr>
              <a:t>Summary of Amino Acid Catabolism</a:t>
            </a: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7698" name="Rectangle 2"/>
          <p:cNvSpPr>
            <a:spLocks noGrp="1" noChangeArrowheads="1"/>
          </p:cNvSpPr>
          <p:nvPr>
            <p:ph type="title"/>
          </p:nvPr>
        </p:nvSpPr>
        <p:spPr>
          <a:xfrm>
            <a:off x="457200" y="274638"/>
            <a:ext cx="8229600" cy="560387"/>
          </a:xfrm>
        </p:spPr>
        <p:txBody>
          <a:bodyPr rtlCol="0">
            <a:normAutofit fontScale="90000"/>
          </a:bodyPr>
          <a:lstStyle/>
          <a:p>
            <a:pPr marL="54864" eaLnBrk="1" fontAlgn="auto" hangingPunct="1">
              <a:spcAft>
                <a:spcPts val="0"/>
              </a:spcAft>
              <a:defRPr/>
            </a:pPr>
            <a:r>
              <a:rPr lang="en-US" sz="4000">
                <a:solidFill>
                  <a:schemeClr val="tx2">
                    <a:tint val="100000"/>
                    <a:shade val="90000"/>
                    <a:satMod val="250000"/>
                    <a:alpha val="100000"/>
                  </a:schemeClr>
                </a:solidFill>
              </a:rPr>
              <a:t>NH</a:t>
            </a:r>
            <a:r>
              <a:rPr lang="en-US" sz="4000" baseline="-25000">
                <a:solidFill>
                  <a:schemeClr val="tx2">
                    <a:tint val="100000"/>
                    <a:shade val="90000"/>
                    <a:satMod val="250000"/>
                    <a:alpha val="100000"/>
                  </a:schemeClr>
                </a:solidFill>
              </a:rPr>
              <a:t>3</a:t>
            </a:r>
            <a:r>
              <a:rPr lang="en-US" sz="4000">
                <a:solidFill>
                  <a:schemeClr val="tx2">
                    <a:tint val="100000"/>
                    <a:shade val="90000"/>
                    <a:satMod val="250000"/>
                    <a:alpha val="100000"/>
                  </a:schemeClr>
                </a:solidFill>
              </a:rPr>
              <a:t> Trasport</a:t>
            </a:r>
          </a:p>
        </p:txBody>
      </p:sp>
      <p:sp>
        <p:nvSpPr>
          <p:cNvPr id="40963" name="Rectangle 3"/>
          <p:cNvSpPr>
            <a:spLocks noGrp="1" noChangeArrowheads="1"/>
          </p:cNvSpPr>
          <p:nvPr>
            <p:ph idx="1"/>
          </p:nvPr>
        </p:nvSpPr>
        <p:spPr>
          <a:xfrm>
            <a:off x="533400" y="914400"/>
            <a:ext cx="8305800" cy="5257800"/>
          </a:xfrm>
        </p:spPr>
        <p:txBody>
          <a:bodyPr rtlCol="0">
            <a:normAutofit lnSpcReduction="10000"/>
          </a:bodyPr>
          <a:lstStyle/>
          <a:p>
            <a:pPr algn="just" eaLnBrk="1" fontAlgn="auto" hangingPunct="1">
              <a:lnSpc>
                <a:spcPct val="80000"/>
              </a:lnSpc>
              <a:spcAft>
                <a:spcPts val="0"/>
              </a:spcAft>
              <a:buFontTx/>
              <a:buNone/>
              <a:defRPr/>
            </a:pPr>
            <a:r>
              <a:rPr lang="en-US" altLang="en-US" sz="2800">
                <a:solidFill>
                  <a:schemeClr val="tx1">
                    <a:lumMod val="75000"/>
                    <a:lumOff val="25000"/>
                  </a:schemeClr>
                </a:solidFill>
              </a:rPr>
              <a:t>NH</a:t>
            </a:r>
            <a:r>
              <a:rPr lang="en-US" altLang="en-US" sz="2800" baseline="-25000">
                <a:solidFill>
                  <a:schemeClr val="tx1">
                    <a:lumMod val="75000"/>
                    <a:lumOff val="25000"/>
                  </a:schemeClr>
                </a:solidFill>
              </a:rPr>
              <a:t>3</a:t>
            </a:r>
            <a:r>
              <a:rPr lang="en-US" altLang="en-US" sz="2800">
                <a:solidFill>
                  <a:schemeClr val="tx1">
                    <a:lumMod val="75000"/>
                    <a:lumOff val="25000"/>
                  </a:schemeClr>
                </a:solidFill>
              </a:rPr>
              <a:t> is toxic and should be remove</a:t>
            </a:r>
          </a:p>
          <a:p>
            <a:pPr algn="just" eaLnBrk="1" fontAlgn="auto" hangingPunct="1">
              <a:lnSpc>
                <a:spcPct val="80000"/>
              </a:lnSpc>
              <a:spcAft>
                <a:spcPts val="0"/>
              </a:spcAft>
              <a:buFont typeface="Wingdings 3" charset="2"/>
              <a:buChar char=""/>
              <a:defRPr/>
            </a:pPr>
            <a:r>
              <a:rPr lang="en-US" altLang="en-US" sz="2800">
                <a:solidFill>
                  <a:schemeClr val="tx1">
                    <a:lumMod val="75000"/>
                    <a:lumOff val="25000"/>
                  </a:schemeClr>
                </a:solidFill>
              </a:rPr>
              <a:t>Enhance amination of alpha ketogluterate to glutamate in brain leads to decreased TCA</a:t>
            </a:r>
          </a:p>
          <a:p>
            <a:pPr algn="just" eaLnBrk="1" fontAlgn="auto" hangingPunct="1">
              <a:lnSpc>
                <a:spcPct val="80000"/>
              </a:lnSpc>
              <a:spcAft>
                <a:spcPts val="0"/>
              </a:spcAft>
              <a:buFont typeface="Wingdings 3" charset="2"/>
              <a:buChar char=""/>
              <a:defRPr/>
            </a:pPr>
            <a:endParaRPr lang="en-US" altLang="en-US" sz="2800">
              <a:solidFill>
                <a:schemeClr val="tx1">
                  <a:lumMod val="75000"/>
                  <a:lumOff val="25000"/>
                </a:schemeClr>
              </a:solidFill>
            </a:endParaRPr>
          </a:p>
          <a:p>
            <a:pPr algn="just" eaLnBrk="1" fontAlgn="auto" hangingPunct="1">
              <a:lnSpc>
                <a:spcPct val="80000"/>
              </a:lnSpc>
              <a:spcAft>
                <a:spcPts val="0"/>
              </a:spcAft>
              <a:buFont typeface="Wingdings 3" charset="2"/>
              <a:buChar char=""/>
              <a:defRPr/>
            </a:pPr>
            <a:r>
              <a:rPr lang="en-US" altLang="en-US" sz="2800">
                <a:solidFill>
                  <a:schemeClr val="tx1">
                    <a:lumMod val="75000"/>
                    <a:lumOff val="25000"/>
                  </a:schemeClr>
                </a:solidFill>
              </a:rPr>
              <a:t>Enhance glutamine formation from glutamate leads to decreased formation of GABA</a:t>
            </a:r>
          </a:p>
          <a:p>
            <a:pPr algn="just" eaLnBrk="1" fontAlgn="auto" hangingPunct="1">
              <a:lnSpc>
                <a:spcPct val="80000"/>
              </a:lnSpc>
              <a:spcAft>
                <a:spcPts val="0"/>
              </a:spcAft>
              <a:buFont typeface="Wingdings 3" charset="2"/>
              <a:buChar char=""/>
              <a:defRPr/>
            </a:pPr>
            <a:endParaRPr lang="en-US" altLang="en-US" sz="2800">
              <a:solidFill>
                <a:schemeClr val="tx1">
                  <a:lumMod val="75000"/>
                  <a:lumOff val="25000"/>
                </a:schemeClr>
              </a:solidFill>
            </a:endParaRPr>
          </a:p>
          <a:p>
            <a:pPr algn="just" eaLnBrk="1" fontAlgn="auto" hangingPunct="1">
              <a:lnSpc>
                <a:spcPct val="80000"/>
              </a:lnSpc>
              <a:spcAft>
                <a:spcPts val="0"/>
              </a:spcAft>
              <a:buFont typeface="Wingdings 3" charset="2"/>
              <a:buChar char=""/>
              <a:defRPr/>
            </a:pPr>
            <a:r>
              <a:rPr lang="en-US" altLang="en-US" sz="2800">
                <a:solidFill>
                  <a:schemeClr val="tx1">
                    <a:lumMod val="75000"/>
                    <a:lumOff val="25000"/>
                  </a:schemeClr>
                </a:solidFill>
              </a:rPr>
              <a:t>Increased outflow of glutamine leads to increased entry of tryptophan result into increased serotonine concentration</a:t>
            </a:r>
          </a:p>
          <a:p>
            <a:pPr algn="just" eaLnBrk="1" fontAlgn="auto" hangingPunct="1">
              <a:lnSpc>
                <a:spcPct val="80000"/>
              </a:lnSpc>
              <a:spcAft>
                <a:spcPts val="0"/>
              </a:spcAft>
              <a:buFont typeface="Wingdings 3" charset="2"/>
              <a:buChar char=""/>
              <a:defRPr/>
            </a:pPr>
            <a:endParaRPr lang="en-US" altLang="en-US" sz="2800">
              <a:solidFill>
                <a:schemeClr val="tx1">
                  <a:lumMod val="75000"/>
                  <a:lumOff val="25000"/>
                </a:schemeClr>
              </a:solidFill>
            </a:endParaRPr>
          </a:p>
          <a:p>
            <a:pPr algn="just" eaLnBrk="1" fontAlgn="auto" hangingPunct="1">
              <a:lnSpc>
                <a:spcPct val="80000"/>
              </a:lnSpc>
              <a:spcAft>
                <a:spcPts val="0"/>
              </a:spcAft>
              <a:buFont typeface="Wingdings 3" charset="2"/>
              <a:buChar char=""/>
              <a:defRPr/>
            </a:pPr>
            <a:r>
              <a:rPr lang="en-US" altLang="en-US" sz="2800">
                <a:solidFill>
                  <a:schemeClr val="tx1">
                    <a:lumMod val="75000"/>
                    <a:lumOff val="25000"/>
                  </a:schemeClr>
                </a:solidFill>
              </a:rPr>
              <a:t>Glutamine is osmotically active results cerebral edema</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 xmlns:thm15="http://schemas.microsoft.com/office/thememl/2012/main" name="Facet" id="{C0C680CD-088A-49FC-A102-D699147F32B2}" vid="{CFBC31BA-B70F-4F30-BCAA-4F3011E16C4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20</TotalTime>
  <Words>9833</Words>
  <Application>Microsoft Office PowerPoint</Application>
  <PresentationFormat>On-screen Show (4:3)</PresentationFormat>
  <Paragraphs>735</Paragraphs>
  <Slides>148</Slides>
  <Notes>50</Notes>
  <HiddenSlides>0</HiddenSlides>
  <MMClips>0</MMClips>
  <ScaleCrop>false</ScaleCrop>
  <HeadingPairs>
    <vt:vector size="6" baseType="variant">
      <vt:variant>
        <vt:lpstr>Theme</vt:lpstr>
      </vt:variant>
      <vt:variant>
        <vt:i4>1</vt:i4>
      </vt:variant>
      <vt:variant>
        <vt:lpstr>Embedded OLE Servers</vt:lpstr>
      </vt:variant>
      <vt:variant>
        <vt:i4>4</vt:i4>
      </vt:variant>
      <vt:variant>
        <vt:lpstr>Slide Titles</vt:lpstr>
      </vt:variant>
      <vt:variant>
        <vt:i4>148</vt:i4>
      </vt:variant>
    </vt:vector>
  </HeadingPairs>
  <TitlesOfParts>
    <vt:vector size="153" baseType="lpstr">
      <vt:lpstr>Facet</vt:lpstr>
      <vt:lpstr>Microsoft Word Picture</vt:lpstr>
      <vt:lpstr>Picture</vt:lpstr>
      <vt:lpstr>ISIS/Draw Sketch</vt:lpstr>
      <vt:lpstr>CS ChemDraw Drawing</vt:lpstr>
      <vt:lpstr>UnitII</vt:lpstr>
      <vt:lpstr>Lipid metabolism</vt:lpstr>
      <vt:lpstr>Slide 3</vt:lpstr>
      <vt:lpstr>Slide 4</vt:lpstr>
      <vt:lpstr>Slide 5</vt:lpstr>
      <vt:lpstr>Slide 6</vt:lpstr>
      <vt:lpstr>Slide 7</vt:lpstr>
      <vt:lpstr>Slide 8</vt:lpstr>
      <vt:lpstr>Slide 9</vt:lpstr>
      <vt:lpstr>Slide 10</vt:lpstr>
      <vt:lpstr>Slide 11</vt:lpstr>
      <vt:lpstr>Slide 12</vt:lpstr>
      <vt:lpstr> Lipid Biosynthesis </vt:lpstr>
      <vt:lpstr>Slide 14</vt:lpstr>
      <vt:lpstr>Medical Importance</vt:lpstr>
      <vt:lpstr>Slide 16</vt:lpstr>
      <vt:lpstr>Overview of Fatty Acid Synthesis</vt:lpstr>
      <vt:lpstr>Overview of Fatty Acid Synthesis</vt:lpstr>
      <vt:lpstr>Synthesis of Malonyl-CoA (1)</vt:lpstr>
      <vt:lpstr>Synthesis of Malonyl-CoA (2)</vt:lpstr>
      <vt:lpstr>Synthesis of Malonyl-CoA (3)</vt:lpstr>
      <vt:lpstr>Fatty Acid Synthesis</vt:lpstr>
      <vt:lpstr>Acyl Carrier Protein</vt:lpstr>
      <vt:lpstr>Slide 24</vt:lpstr>
      <vt:lpstr>Charging the Acyl Carrier Protein and Fatty Acid Synthase</vt:lpstr>
      <vt:lpstr>Assimilation of Two-Carbon Units Condensation and First Reduction</vt:lpstr>
      <vt:lpstr>Assimilation of Two-Carbon Units Dehydration and Second Reduction</vt:lpstr>
      <vt:lpstr>Enzymatic Activities in Fatty Acid Synthase</vt:lpstr>
      <vt:lpstr>Sequence of Events in Synthesis of Fatty Acids</vt:lpstr>
      <vt:lpstr>Slide 30</vt:lpstr>
      <vt:lpstr>Slide 31</vt:lpstr>
      <vt:lpstr>Slide 32</vt:lpstr>
      <vt:lpstr>Slide 33</vt:lpstr>
      <vt:lpstr>Slide 34</vt:lpstr>
      <vt:lpstr>Slide 35</vt:lpstr>
      <vt:lpstr>Slide 36</vt:lpstr>
      <vt:lpstr>Slide 37</vt:lpstr>
      <vt:lpstr>Slide 38</vt:lpstr>
      <vt:lpstr>Regulation of Fatty Acid Synthesis in Vertebrates</vt:lpstr>
      <vt:lpstr>Slide 40</vt:lpstr>
      <vt:lpstr>Slide 41</vt:lpstr>
      <vt:lpstr>Slide 42</vt:lpstr>
      <vt:lpstr>Slide 43</vt:lpstr>
      <vt:lpstr>Slide 44</vt:lpstr>
      <vt:lpstr>Slide 45</vt:lpstr>
      <vt:lpstr>Synthesis of Eicosanoids</vt:lpstr>
      <vt:lpstr>The "linear" pathway from arachidonate to leukotrienes. </vt:lpstr>
      <vt:lpstr>Slide 48</vt:lpstr>
      <vt:lpstr>Biosynthesis of Cholesterol </vt:lpstr>
      <vt:lpstr>1. Formation of Mevalonate</vt:lpstr>
      <vt:lpstr>Formation of Activated Isoprene</vt:lpstr>
      <vt:lpstr>Formation of Squalene (1)</vt:lpstr>
      <vt:lpstr>Formation of Squalene (2)</vt:lpstr>
      <vt:lpstr>Ring closure converts squalene to the steroid nucleus</vt:lpstr>
      <vt:lpstr>Cholesteryl esters. </vt:lpstr>
      <vt:lpstr>Human Plasma Lipoproteins</vt:lpstr>
      <vt:lpstr>Apolipoproteins of the Human Plasma Lipoproteins</vt:lpstr>
      <vt:lpstr>Lipoproteins and lipid transport</vt:lpstr>
      <vt:lpstr>Regulation of Cholesterol Biosynthesis</vt:lpstr>
      <vt:lpstr>Statins inhibit HMG-CoA reductase</vt:lpstr>
      <vt:lpstr>Steroid hormones derived from cholesterol </vt:lpstr>
      <vt:lpstr>Overview of isoprenoid biosynthesis</vt:lpstr>
      <vt:lpstr>Biosynthesis of phosphatidic acid</vt:lpstr>
      <vt:lpstr>Slide 64</vt:lpstr>
      <vt:lpstr>Phosphodiester Bond  Formation</vt:lpstr>
      <vt:lpstr>Phosphatidylglycerol (PG), Phosphatidylserine  (PS) Phosphatidylethanolamine  (PE)  </vt:lpstr>
      <vt:lpstr>Cardiolipin and Phosphatidyl Inositol</vt:lpstr>
      <vt:lpstr>PS to PE to  phosphatidyl-choline (PC) in  eukaryotes</vt:lpstr>
      <vt:lpstr>Phospholipid synthesis pathways: Summary  </vt:lpstr>
      <vt:lpstr>Synthesis of ether lipids and plasmalogens</vt:lpstr>
      <vt:lpstr>Slide 71</vt:lpstr>
      <vt:lpstr>Biosynthesis of sphingolipids </vt:lpstr>
      <vt:lpstr>Slide 73</vt:lpstr>
      <vt:lpstr>Slide 74</vt:lpstr>
      <vt:lpstr>Slide 75</vt:lpstr>
      <vt:lpstr>Slide 76</vt:lpstr>
      <vt:lpstr>Slide 77</vt:lpstr>
      <vt:lpstr>Slide 78</vt:lpstr>
      <vt:lpstr>Slide 79</vt:lpstr>
      <vt:lpstr>Slide 80</vt:lpstr>
      <vt:lpstr>Slide 81</vt:lpstr>
      <vt:lpstr>Slide 82</vt:lpstr>
      <vt:lpstr>Slide 83</vt:lpstr>
      <vt:lpstr>Enzymatic Transamination</vt:lpstr>
      <vt:lpstr>Slide 85</vt:lpstr>
      <vt:lpstr>Slide 86</vt:lpstr>
      <vt:lpstr>Slide 87</vt:lpstr>
      <vt:lpstr>Slide 88</vt:lpstr>
      <vt:lpstr>Slide 89</vt:lpstr>
      <vt:lpstr>Slide 90</vt:lpstr>
      <vt:lpstr>The Amino Group is Removed From All Amino Acids First </vt:lpstr>
      <vt:lpstr>Oxidative Deamination</vt:lpstr>
      <vt:lpstr>Slide 93</vt:lpstr>
      <vt:lpstr>Slide 94</vt:lpstr>
      <vt:lpstr>Non Oxidative Deamination</vt:lpstr>
      <vt:lpstr>Slide 96</vt:lpstr>
      <vt:lpstr>Excretory Forms of Nitrogen</vt:lpstr>
      <vt:lpstr>Summary of Amino Acid Catabolism</vt:lpstr>
      <vt:lpstr>NH3 Trasport</vt:lpstr>
      <vt:lpstr>Substrates for the Urea Cycle</vt:lpstr>
      <vt:lpstr>Urea Cycle</vt:lpstr>
      <vt:lpstr>NH4+ from Oxidative Deamination of Glutamate</vt:lpstr>
      <vt:lpstr>Carbamoyl Phosphate Synthesis</vt:lpstr>
      <vt:lpstr>2 ~ P used</vt:lpstr>
      <vt:lpstr>Connection to Krebs Cycle</vt:lpstr>
      <vt:lpstr>Amino Acids to Urea</vt:lpstr>
      <vt:lpstr>Argininosuccinase Deficiency</vt:lpstr>
      <vt:lpstr>Carbamoyl Phosphate Synthetase Deficiency</vt:lpstr>
      <vt:lpstr>Nucleotide Metabolism</vt:lpstr>
      <vt:lpstr>Purine Nucleotides</vt:lpstr>
      <vt:lpstr>Purine Nucleotide Synthesis</vt:lpstr>
      <vt:lpstr>Purine Nucleotide Synthesis  at a Glance</vt:lpstr>
      <vt:lpstr>Regulatory Control of Purine Nucleotide Biosynthesis</vt:lpstr>
      <vt:lpstr>Purine Catabolism and Salvage</vt:lpstr>
      <vt:lpstr> Intracellular Purine Catabolism</vt:lpstr>
      <vt:lpstr>Intracellular Purine Catabolism</vt:lpstr>
      <vt:lpstr>Slide 117</vt:lpstr>
      <vt:lpstr>Xanthosine Degradation</vt:lpstr>
      <vt:lpstr>Xanthine Oxidase </vt:lpstr>
      <vt:lpstr>Purine Salvage</vt:lpstr>
      <vt:lpstr>Gout</vt:lpstr>
      <vt:lpstr>Pyrimidine Ribonucleotide Synthesis</vt:lpstr>
      <vt:lpstr>Slide 123</vt:lpstr>
      <vt:lpstr>UMP Synthesis Overview</vt:lpstr>
      <vt:lpstr>OMP DECARBOXYLASE : THE MOST CATALYTICALLY PROFICIENT ENZYME</vt:lpstr>
      <vt:lpstr>Slide 126</vt:lpstr>
      <vt:lpstr>UMP  UTP and CTP</vt:lpstr>
      <vt:lpstr>Slide 128</vt:lpstr>
      <vt:lpstr>Regulatory Control of Pyrimidine Synthesis</vt:lpstr>
      <vt:lpstr>Deoxyribonucleotide Formation</vt:lpstr>
      <vt:lpstr>DNA replication, transcription and translation</vt:lpstr>
      <vt:lpstr>Helicase unwinds the double helix and separates the two strands by breaking hydrogen bonds.</vt:lpstr>
      <vt:lpstr>Slide 133</vt:lpstr>
      <vt:lpstr>Slide 134</vt:lpstr>
      <vt:lpstr>Slide 135</vt:lpstr>
      <vt:lpstr>Slide 136</vt:lpstr>
      <vt:lpstr>The replication of DNA is semi-conservative and depends on complementary base pairing.</vt:lpstr>
      <vt:lpstr>The replication of DNA is semi-conservative and depends on complementary base pairing.</vt:lpstr>
      <vt:lpstr>Analysis of Meselson and Stahl’s results to obtain support for the theory of semi-conservative replication of DNA.</vt:lpstr>
      <vt:lpstr>Slide 140</vt:lpstr>
      <vt:lpstr>Transcription is the synthesis of mRNA copied from the DNA base sequences by RNA polymerase.</vt:lpstr>
      <vt:lpstr>Transcription is the synthesis of mRNA copied from the DNA base sequences by RNA polymerase.</vt:lpstr>
      <vt:lpstr>Translation is the synthesis of polypeptides on ribosomes.</vt:lpstr>
      <vt:lpstr>The amino acid sequence of polypeptides is determined by mRNA according to the genetic code.</vt:lpstr>
      <vt:lpstr>Codons of three bases on mRNA correspond to one amino acid in a polypeptide.</vt:lpstr>
      <vt:lpstr>Translation depends on complementary base pairing between codons on mRNA and anticodons on tRNA.</vt:lpstr>
      <vt:lpstr>Deducing the DNA base sequence for the mRNA strand.</vt:lpstr>
      <vt:lpstr>Slide 148</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Lipid metabolism</dc:title>
  <dc:creator>Anita</dc:creator>
  <cp:lastModifiedBy>Dell</cp:lastModifiedBy>
  <cp:revision>4</cp:revision>
  <dcterms:created xsi:type="dcterms:W3CDTF">2020-03-26T04:51:51Z</dcterms:created>
  <dcterms:modified xsi:type="dcterms:W3CDTF">2020-03-28T12:20:14Z</dcterms:modified>
</cp:coreProperties>
</file>