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79" r:id="rId3"/>
    <p:sldId id="257" r:id="rId4"/>
    <p:sldId id="258" r:id="rId5"/>
    <p:sldId id="281" r:id="rId6"/>
    <p:sldId id="280" r:id="rId7"/>
    <p:sldId id="282" r:id="rId8"/>
    <p:sldId id="261" r:id="rId9"/>
    <p:sldId id="289" r:id="rId10"/>
    <p:sldId id="283" r:id="rId11"/>
    <p:sldId id="291" r:id="rId12"/>
    <p:sldId id="285" r:id="rId13"/>
    <p:sldId id="290" r:id="rId14"/>
    <p:sldId id="286" r:id="rId15"/>
    <p:sldId id="287" r:id="rId16"/>
    <p:sldId id="292" r:id="rId17"/>
    <p:sldId id="297" r:id="rId18"/>
    <p:sldId id="277" r:id="rId19"/>
    <p:sldId id="299" r:id="rId20"/>
    <p:sldId id="298" r:id="rId21"/>
    <p:sldId id="314" r:id="rId22"/>
    <p:sldId id="300" r:id="rId23"/>
    <p:sldId id="293" r:id="rId24"/>
    <p:sldId id="296" r:id="rId25"/>
    <p:sldId id="301" r:id="rId26"/>
    <p:sldId id="302" r:id="rId27"/>
    <p:sldId id="303" r:id="rId28"/>
    <p:sldId id="304" r:id="rId29"/>
    <p:sldId id="305" r:id="rId30"/>
    <p:sldId id="265" r:id="rId31"/>
    <p:sldId id="266" r:id="rId32"/>
    <p:sldId id="267" r:id="rId33"/>
    <p:sldId id="268" r:id="rId34"/>
    <p:sldId id="270" r:id="rId35"/>
    <p:sldId id="313" r:id="rId36"/>
    <p:sldId id="306" r:id="rId37"/>
    <p:sldId id="309" r:id="rId38"/>
    <p:sldId id="307" r:id="rId39"/>
    <p:sldId id="264" r:id="rId40"/>
    <p:sldId id="308" r:id="rId41"/>
    <p:sldId id="263" r:id="rId42"/>
    <p:sldId id="310" r:id="rId43"/>
    <p:sldId id="262" r:id="rId44"/>
    <p:sldId id="278" r:id="rId45"/>
    <p:sldId id="312" r:id="rId46"/>
    <p:sldId id="311"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8EF40-4C23-4FE2-8C6C-47E92A418D7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57F24BD-614D-49E0-B933-A540D56141CC}">
      <dgm:prSet phldrT="[Text]"/>
      <dgm:spPr/>
      <dgm:t>
        <a:bodyPr/>
        <a:lstStyle/>
        <a:p>
          <a:r>
            <a:rPr lang="en-US" dirty="0" smtClean="0"/>
            <a:t>A</a:t>
          </a:r>
          <a:endParaRPr lang="en-US" dirty="0"/>
        </a:p>
      </dgm:t>
    </dgm:pt>
    <dgm:pt modelId="{303C20DC-84B4-4A68-89DC-EE24ED8B02B7}" type="parTrans" cxnId="{7B41968B-A4E3-4FF3-967E-B0095A10A00E}">
      <dgm:prSet/>
      <dgm:spPr/>
      <dgm:t>
        <a:bodyPr/>
        <a:lstStyle/>
        <a:p>
          <a:endParaRPr lang="en-US"/>
        </a:p>
      </dgm:t>
    </dgm:pt>
    <dgm:pt modelId="{71D8BA74-59B6-42BC-9354-21D310FC7FF4}" type="sibTrans" cxnId="{7B41968B-A4E3-4FF3-967E-B0095A10A00E}">
      <dgm:prSet/>
      <dgm:spPr/>
      <dgm:t>
        <a:bodyPr/>
        <a:lstStyle/>
        <a:p>
          <a:endParaRPr lang="en-US"/>
        </a:p>
      </dgm:t>
    </dgm:pt>
    <dgm:pt modelId="{03BEF324-2ECA-46F6-BC6C-DC2BCA8B96CE}">
      <dgm:prSet phldrT="[Text]"/>
      <dgm:spPr/>
      <dgm:t>
        <a:bodyPr/>
        <a:lstStyle/>
        <a:p>
          <a:r>
            <a:rPr lang="en-US" dirty="0" smtClean="0"/>
            <a:t>Different Anticoagulants used in </a:t>
          </a:r>
          <a:r>
            <a:rPr lang="en-US" dirty="0" err="1" smtClean="0"/>
            <a:t>Haematology</a:t>
          </a:r>
          <a:endParaRPr lang="en-US" dirty="0"/>
        </a:p>
      </dgm:t>
    </dgm:pt>
    <dgm:pt modelId="{5525F490-C8A5-4EA6-8191-F1CE4E56D84F}" type="parTrans" cxnId="{17163B31-DA8B-409E-A86B-06CDE55FB738}">
      <dgm:prSet/>
      <dgm:spPr/>
      <dgm:t>
        <a:bodyPr/>
        <a:lstStyle/>
        <a:p>
          <a:endParaRPr lang="en-US"/>
        </a:p>
      </dgm:t>
    </dgm:pt>
    <dgm:pt modelId="{1D1EB1FD-1E84-4AB8-8361-8FCBCBA81177}" type="sibTrans" cxnId="{17163B31-DA8B-409E-A86B-06CDE55FB738}">
      <dgm:prSet/>
      <dgm:spPr/>
      <dgm:t>
        <a:bodyPr/>
        <a:lstStyle/>
        <a:p>
          <a:endParaRPr lang="en-US"/>
        </a:p>
      </dgm:t>
    </dgm:pt>
    <dgm:pt modelId="{C0A04BED-1B91-49A2-8E4B-E8A9BAEAC505}">
      <dgm:prSet phldrT="[Text]" phldr="1"/>
      <dgm:spPr/>
      <dgm:t>
        <a:bodyPr/>
        <a:lstStyle/>
        <a:p>
          <a:endParaRPr lang="en-US" dirty="0"/>
        </a:p>
      </dgm:t>
    </dgm:pt>
    <dgm:pt modelId="{915EDAAF-1441-4525-B6EA-D34C817ED627}" type="parTrans" cxnId="{792452C9-3C7D-461E-9D06-AA0C133AC424}">
      <dgm:prSet/>
      <dgm:spPr/>
      <dgm:t>
        <a:bodyPr/>
        <a:lstStyle/>
        <a:p>
          <a:endParaRPr lang="en-US"/>
        </a:p>
      </dgm:t>
    </dgm:pt>
    <dgm:pt modelId="{F1F2CA21-1D28-4EED-83AF-BB32A27B8461}" type="sibTrans" cxnId="{792452C9-3C7D-461E-9D06-AA0C133AC424}">
      <dgm:prSet/>
      <dgm:spPr/>
      <dgm:t>
        <a:bodyPr/>
        <a:lstStyle/>
        <a:p>
          <a:endParaRPr lang="en-US"/>
        </a:p>
      </dgm:t>
    </dgm:pt>
    <dgm:pt modelId="{0782BEFE-E18D-47D2-8C84-CF13760AE05E}">
      <dgm:prSet phldrT="[Text]"/>
      <dgm:spPr/>
      <dgm:t>
        <a:bodyPr/>
        <a:lstStyle/>
        <a:p>
          <a:r>
            <a:rPr lang="en-US" dirty="0" smtClean="0"/>
            <a:t>B</a:t>
          </a:r>
          <a:endParaRPr lang="en-US" dirty="0"/>
        </a:p>
      </dgm:t>
    </dgm:pt>
    <dgm:pt modelId="{CB3C3547-A4BD-42D2-8609-94DF2199310A}" type="parTrans" cxnId="{2D4AEA5F-C468-46E2-87A9-E133600E0A60}">
      <dgm:prSet/>
      <dgm:spPr/>
      <dgm:t>
        <a:bodyPr/>
        <a:lstStyle/>
        <a:p>
          <a:endParaRPr lang="en-US"/>
        </a:p>
      </dgm:t>
    </dgm:pt>
    <dgm:pt modelId="{389821DB-0AD6-4279-8DDE-8B500EAE95AF}" type="sibTrans" cxnId="{2D4AEA5F-C468-46E2-87A9-E133600E0A60}">
      <dgm:prSet/>
      <dgm:spPr/>
      <dgm:t>
        <a:bodyPr/>
        <a:lstStyle/>
        <a:p>
          <a:endParaRPr lang="en-US"/>
        </a:p>
      </dgm:t>
    </dgm:pt>
    <dgm:pt modelId="{5F4631B4-F55B-4EE9-B5E6-18D67FB024D3}">
      <dgm:prSet phldrT="[Text]"/>
      <dgm:spPr/>
      <dgm:t>
        <a:bodyPr/>
        <a:lstStyle/>
        <a:p>
          <a:r>
            <a:rPr lang="en-US" smtClean="0"/>
            <a:t>Interpretation </a:t>
          </a:r>
          <a:r>
            <a:rPr lang="en-US" dirty="0" smtClean="0"/>
            <a:t>of blood test/ </a:t>
          </a:r>
          <a:r>
            <a:rPr lang="en-US" dirty="0" err="1" smtClean="0"/>
            <a:t>Haematology</a:t>
          </a:r>
          <a:endParaRPr lang="en-US" dirty="0"/>
        </a:p>
      </dgm:t>
    </dgm:pt>
    <dgm:pt modelId="{DA103A90-2083-4BE3-8C06-8F1183E8511F}" type="parTrans" cxnId="{75DBD91F-F1C7-41A0-A294-E24F0ACD621F}">
      <dgm:prSet/>
      <dgm:spPr/>
      <dgm:t>
        <a:bodyPr/>
        <a:lstStyle/>
        <a:p>
          <a:endParaRPr lang="en-US"/>
        </a:p>
      </dgm:t>
    </dgm:pt>
    <dgm:pt modelId="{4C27B9C4-DB71-4D30-849C-9B9A0EA36C02}" type="sibTrans" cxnId="{75DBD91F-F1C7-41A0-A294-E24F0ACD621F}">
      <dgm:prSet/>
      <dgm:spPr/>
      <dgm:t>
        <a:bodyPr/>
        <a:lstStyle/>
        <a:p>
          <a:endParaRPr lang="en-US"/>
        </a:p>
      </dgm:t>
    </dgm:pt>
    <dgm:pt modelId="{11C50E5F-B226-4DF1-B21F-371DAE5A25FF}">
      <dgm:prSet phldrT="[Text]" phldr="1"/>
      <dgm:spPr/>
      <dgm:t>
        <a:bodyPr/>
        <a:lstStyle/>
        <a:p>
          <a:endParaRPr lang="en-US"/>
        </a:p>
      </dgm:t>
    </dgm:pt>
    <dgm:pt modelId="{CB513D6A-E067-4A66-A441-6313C983FD64}" type="parTrans" cxnId="{FB83AC83-E624-4A22-8A6C-7B7D59752682}">
      <dgm:prSet/>
      <dgm:spPr/>
      <dgm:t>
        <a:bodyPr/>
        <a:lstStyle/>
        <a:p>
          <a:endParaRPr lang="en-US"/>
        </a:p>
      </dgm:t>
    </dgm:pt>
    <dgm:pt modelId="{8B0307C7-A66E-4224-AB72-455E82891E4A}" type="sibTrans" cxnId="{FB83AC83-E624-4A22-8A6C-7B7D59752682}">
      <dgm:prSet/>
      <dgm:spPr/>
      <dgm:t>
        <a:bodyPr/>
        <a:lstStyle/>
        <a:p>
          <a:endParaRPr lang="en-US"/>
        </a:p>
      </dgm:t>
    </dgm:pt>
    <dgm:pt modelId="{5D5523D8-D4C4-4E3A-A835-DE35853EF7C1}">
      <dgm:prSet phldrT="[Text]"/>
      <dgm:spPr/>
      <dgm:t>
        <a:bodyPr/>
        <a:lstStyle/>
        <a:p>
          <a:r>
            <a:rPr lang="en-US" dirty="0" smtClean="0"/>
            <a:t>C</a:t>
          </a:r>
          <a:endParaRPr lang="en-US" dirty="0"/>
        </a:p>
      </dgm:t>
    </dgm:pt>
    <dgm:pt modelId="{0C4B917C-D428-46F9-B629-59DADE5C5E25}" type="parTrans" cxnId="{996CCEFE-C4E6-47E1-BA97-E35AB829DA10}">
      <dgm:prSet/>
      <dgm:spPr/>
      <dgm:t>
        <a:bodyPr/>
        <a:lstStyle/>
        <a:p>
          <a:endParaRPr lang="en-US"/>
        </a:p>
      </dgm:t>
    </dgm:pt>
    <dgm:pt modelId="{197C55D8-1594-4B1B-B2A8-41705432A80A}" type="sibTrans" cxnId="{996CCEFE-C4E6-47E1-BA97-E35AB829DA10}">
      <dgm:prSet/>
      <dgm:spPr/>
      <dgm:t>
        <a:bodyPr/>
        <a:lstStyle/>
        <a:p>
          <a:endParaRPr lang="en-US"/>
        </a:p>
      </dgm:t>
    </dgm:pt>
    <dgm:pt modelId="{89E58FCC-5151-4D15-850D-957101877B5C}">
      <dgm:prSet phldrT="[Text]"/>
      <dgm:spPr/>
      <dgm:t>
        <a:bodyPr/>
        <a:lstStyle/>
        <a:p>
          <a:r>
            <a:rPr lang="en-US" dirty="0" smtClean="0"/>
            <a:t>Blood smear examination and its interpretation</a:t>
          </a:r>
          <a:endParaRPr lang="en-US" dirty="0"/>
        </a:p>
      </dgm:t>
    </dgm:pt>
    <dgm:pt modelId="{72CC76AD-514D-48D5-A2C2-F24BC1B653F4}" type="parTrans" cxnId="{59E0B4CE-73EA-4CAE-A107-4FDCF4FAD53B}">
      <dgm:prSet/>
      <dgm:spPr/>
      <dgm:t>
        <a:bodyPr/>
        <a:lstStyle/>
        <a:p>
          <a:endParaRPr lang="en-US"/>
        </a:p>
      </dgm:t>
    </dgm:pt>
    <dgm:pt modelId="{62591938-B92E-473B-8D44-55817F61067A}" type="sibTrans" cxnId="{59E0B4CE-73EA-4CAE-A107-4FDCF4FAD53B}">
      <dgm:prSet/>
      <dgm:spPr/>
      <dgm:t>
        <a:bodyPr/>
        <a:lstStyle/>
        <a:p>
          <a:endParaRPr lang="en-US"/>
        </a:p>
      </dgm:t>
    </dgm:pt>
    <dgm:pt modelId="{E0A5FF22-C614-481A-8465-CE35755D13EC}">
      <dgm:prSet phldrT="[Text]" phldr="1"/>
      <dgm:spPr/>
      <dgm:t>
        <a:bodyPr/>
        <a:lstStyle/>
        <a:p>
          <a:endParaRPr lang="en-US"/>
        </a:p>
      </dgm:t>
    </dgm:pt>
    <dgm:pt modelId="{3D2F20BE-506E-4406-91AF-3D8096144CB7}" type="parTrans" cxnId="{B2A8F59F-2C6F-46E5-ADDD-DA26F9BB72F8}">
      <dgm:prSet/>
      <dgm:spPr/>
      <dgm:t>
        <a:bodyPr/>
        <a:lstStyle/>
        <a:p>
          <a:endParaRPr lang="en-US"/>
        </a:p>
      </dgm:t>
    </dgm:pt>
    <dgm:pt modelId="{CA09EE43-9C83-4884-8F73-0C6EE07116C7}" type="sibTrans" cxnId="{B2A8F59F-2C6F-46E5-ADDD-DA26F9BB72F8}">
      <dgm:prSet/>
      <dgm:spPr/>
      <dgm:t>
        <a:bodyPr/>
        <a:lstStyle/>
        <a:p>
          <a:endParaRPr lang="en-US"/>
        </a:p>
      </dgm:t>
    </dgm:pt>
    <dgm:pt modelId="{C5FA3B6C-6F6D-459C-B9FD-6D9D01288FB6}" type="pres">
      <dgm:prSet presAssocID="{49B8EF40-4C23-4FE2-8C6C-47E92A418D74}" presName="linearFlow" presStyleCnt="0">
        <dgm:presLayoutVars>
          <dgm:dir/>
          <dgm:animLvl val="lvl"/>
          <dgm:resizeHandles val="exact"/>
        </dgm:presLayoutVars>
      </dgm:prSet>
      <dgm:spPr/>
      <dgm:t>
        <a:bodyPr/>
        <a:lstStyle/>
        <a:p>
          <a:endParaRPr lang="en-US"/>
        </a:p>
      </dgm:t>
    </dgm:pt>
    <dgm:pt modelId="{037F9B84-6A36-45AA-9FE6-3A595053C417}" type="pres">
      <dgm:prSet presAssocID="{B57F24BD-614D-49E0-B933-A540D56141CC}" presName="composite" presStyleCnt="0"/>
      <dgm:spPr/>
    </dgm:pt>
    <dgm:pt modelId="{3F922EEA-FD11-4A85-BDA3-F09A42869800}" type="pres">
      <dgm:prSet presAssocID="{B57F24BD-614D-49E0-B933-A540D56141CC}" presName="parentText" presStyleLbl="alignNode1" presStyleIdx="0" presStyleCnt="3">
        <dgm:presLayoutVars>
          <dgm:chMax val="1"/>
          <dgm:bulletEnabled val="1"/>
        </dgm:presLayoutVars>
      </dgm:prSet>
      <dgm:spPr/>
      <dgm:t>
        <a:bodyPr/>
        <a:lstStyle/>
        <a:p>
          <a:endParaRPr lang="en-US"/>
        </a:p>
      </dgm:t>
    </dgm:pt>
    <dgm:pt modelId="{1CE78E88-69AD-4659-886B-7EFA73B6D05F}" type="pres">
      <dgm:prSet presAssocID="{B57F24BD-614D-49E0-B933-A540D56141CC}" presName="descendantText" presStyleLbl="alignAcc1" presStyleIdx="0" presStyleCnt="3">
        <dgm:presLayoutVars>
          <dgm:bulletEnabled val="1"/>
        </dgm:presLayoutVars>
      </dgm:prSet>
      <dgm:spPr/>
      <dgm:t>
        <a:bodyPr/>
        <a:lstStyle/>
        <a:p>
          <a:endParaRPr lang="en-US"/>
        </a:p>
      </dgm:t>
    </dgm:pt>
    <dgm:pt modelId="{1BF5974C-58CD-4809-A22B-5C0875281CB6}" type="pres">
      <dgm:prSet presAssocID="{71D8BA74-59B6-42BC-9354-21D310FC7FF4}" presName="sp" presStyleCnt="0"/>
      <dgm:spPr/>
    </dgm:pt>
    <dgm:pt modelId="{DDBF9A42-5D18-47C3-8FFF-5E00DD91EA56}" type="pres">
      <dgm:prSet presAssocID="{0782BEFE-E18D-47D2-8C84-CF13760AE05E}" presName="composite" presStyleCnt="0"/>
      <dgm:spPr/>
    </dgm:pt>
    <dgm:pt modelId="{0E173140-2152-400C-8B51-5016BA6822F0}" type="pres">
      <dgm:prSet presAssocID="{0782BEFE-E18D-47D2-8C84-CF13760AE05E}" presName="parentText" presStyleLbl="alignNode1" presStyleIdx="1" presStyleCnt="3">
        <dgm:presLayoutVars>
          <dgm:chMax val="1"/>
          <dgm:bulletEnabled val="1"/>
        </dgm:presLayoutVars>
      </dgm:prSet>
      <dgm:spPr/>
      <dgm:t>
        <a:bodyPr/>
        <a:lstStyle/>
        <a:p>
          <a:endParaRPr lang="en-US"/>
        </a:p>
      </dgm:t>
    </dgm:pt>
    <dgm:pt modelId="{DEB0B3A9-F58C-403B-BC9E-2E9CDF9D40CB}" type="pres">
      <dgm:prSet presAssocID="{0782BEFE-E18D-47D2-8C84-CF13760AE05E}" presName="descendantText" presStyleLbl="alignAcc1" presStyleIdx="1" presStyleCnt="3">
        <dgm:presLayoutVars>
          <dgm:bulletEnabled val="1"/>
        </dgm:presLayoutVars>
      </dgm:prSet>
      <dgm:spPr/>
      <dgm:t>
        <a:bodyPr/>
        <a:lstStyle/>
        <a:p>
          <a:endParaRPr lang="en-US"/>
        </a:p>
      </dgm:t>
    </dgm:pt>
    <dgm:pt modelId="{1F34777E-0674-40F2-A20E-7C2660B2118B}" type="pres">
      <dgm:prSet presAssocID="{389821DB-0AD6-4279-8DDE-8B500EAE95AF}" presName="sp" presStyleCnt="0"/>
      <dgm:spPr/>
    </dgm:pt>
    <dgm:pt modelId="{CECB21C1-C797-4F36-A271-277A99E49038}" type="pres">
      <dgm:prSet presAssocID="{5D5523D8-D4C4-4E3A-A835-DE35853EF7C1}" presName="composite" presStyleCnt="0"/>
      <dgm:spPr/>
    </dgm:pt>
    <dgm:pt modelId="{F036E116-182A-4732-8E68-4469D469E558}" type="pres">
      <dgm:prSet presAssocID="{5D5523D8-D4C4-4E3A-A835-DE35853EF7C1}" presName="parentText" presStyleLbl="alignNode1" presStyleIdx="2" presStyleCnt="3">
        <dgm:presLayoutVars>
          <dgm:chMax val="1"/>
          <dgm:bulletEnabled val="1"/>
        </dgm:presLayoutVars>
      </dgm:prSet>
      <dgm:spPr/>
      <dgm:t>
        <a:bodyPr/>
        <a:lstStyle/>
        <a:p>
          <a:endParaRPr lang="en-US"/>
        </a:p>
      </dgm:t>
    </dgm:pt>
    <dgm:pt modelId="{212B9DE3-6FC9-418B-A003-D9DDDA7406A1}" type="pres">
      <dgm:prSet presAssocID="{5D5523D8-D4C4-4E3A-A835-DE35853EF7C1}" presName="descendantText" presStyleLbl="alignAcc1" presStyleIdx="2" presStyleCnt="3">
        <dgm:presLayoutVars>
          <dgm:bulletEnabled val="1"/>
        </dgm:presLayoutVars>
      </dgm:prSet>
      <dgm:spPr/>
      <dgm:t>
        <a:bodyPr/>
        <a:lstStyle/>
        <a:p>
          <a:endParaRPr lang="en-US"/>
        </a:p>
      </dgm:t>
    </dgm:pt>
  </dgm:ptLst>
  <dgm:cxnLst>
    <dgm:cxn modelId="{59E0B4CE-73EA-4CAE-A107-4FDCF4FAD53B}" srcId="{5D5523D8-D4C4-4E3A-A835-DE35853EF7C1}" destId="{89E58FCC-5151-4D15-850D-957101877B5C}" srcOrd="0" destOrd="0" parTransId="{72CC76AD-514D-48D5-A2C2-F24BC1B653F4}" sibTransId="{62591938-B92E-473B-8D44-55817F61067A}"/>
    <dgm:cxn modelId="{E0F5A149-C100-42A3-98EC-47A6AE7A9B3B}" type="presOf" srcId="{11C50E5F-B226-4DF1-B21F-371DAE5A25FF}" destId="{DEB0B3A9-F58C-403B-BC9E-2E9CDF9D40CB}" srcOrd="0" destOrd="1" presId="urn:microsoft.com/office/officeart/2005/8/layout/chevron2"/>
    <dgm:cxn modelId="{8955549D-A2FF-4C57-8003-F36AA125C7A3}" type="presOf" srcId="{C0A04BED-1B91-49A2-8E4B-E8A9BAEAC505}" destId="{1CE78E88-69AD-4659-886B-7EFA73B6D05F}" srcOrd="0" destOrd="1" presId="urn:microsoft.com/office/officeart/2005/8/layout/chevron2"/>
    <dgm:cxn modelId="{BDC7D6C7-3154-49EC-AC8C-B480D6B05FCE}" type="presOf" srcId="{03BEF324-2ECA-46F6-BC6C-DC2BCA8B96CE}" destId="{1CE78E88-69AD-4659-886B-7EFA73B6D05F}" srcOrd="0" destOrd="0" presId="urn:microsoft.com/office/officeart/2005/8/layout/chevron2"/>
    <dgm:cxn modelId="{17163B31-DA8B-409E-A86B-06CDE55FB738}" srcId="{B57F24BD-614D-49E0-B933-A540D56141CC}" destId="{03BEF324-2ECA-46F6-BC6C-DC2BCA8B96CE}" srcOrd="0" destOrd="0" parTransId="{5525F490-C8A5-4EA6-8191-F1CE4E56D84F}" sibTransId="{1D1EB1FD-1E84-4AB8-8361-8FCBCBA81177}"/>
    <dgm:cxn modelId="{F6731F31-3E44-4F77-ACE6-B06D51803187}" type="presOf" srcId="{B57F24BD-614D-49E0-B933-A540D56141CC}" destId="{3F922EEA-FD11-4A85-BDA3-F09A42869800}" srcOrd="0" destOrd="0" presId="urn:microsoft.com/office/officeart/2005/8/layout/chevron2"/>
    <dgm:cxn modelId="{55D3D72C-CB5B-4AAC-9E3C-FBCB4AFEA1DB}" type="presOf" srcId="{E0A5FF22-C614-481A-8465-CE35755D13EC}" destId="{212B9DE3-6FC9-418B-A003-D9DDDA7406A1}" srcOrd="0" destOrd="1" presId="urn:microsoft.com/office/officeart/2005/8/layout/chevron2"/>
    <dgm:cxn modelId="{50DF3AFB-1674-406A-8C33-5FC89B9BDBA4}" type="presOf" srcId="{5F4631B4-F55B-4EE9-B5E6-18D67FB024D3}" destId="{DEB0B3A9-F58C-403B-BC9E-2E9CDF9D40CB}" srcOrd="0" destOrd="0" presId="urn:microsoft.com/office/officeart/2005/8/layout/chevron2"/>
    <dgm:cxn modelId="{2D4AEA5F-C468-46E2-87A9-E133600E0A60}" srcId="{49B8EF40-4C23-4FE2-8C6C-47E92A418D74}" destId="{0782BEFE-E18D-47D2-8C84-CF13760AE05E}" srcOrd="1" destOrd="0" parTransId="{CB3C3547-A4BD-42D2-8609-94DF2199310A}" sibTransId="{389821DB-0AD6-4279-8DDE-8B500EAE95AF}"/>
    <dgm:cxn modelId="{C01E3847-6B26-4A61-8DAC-D13577AEAC34}" type="presOf" srcId="{89E58FCC-5151-4D15-850D-957101877B5C}" destId="{212B9DE3-6FC9-418B-A003-D9DDDA7406A1}" srcOrd="0" destOrd="0" presId="urn:microsoft.com/office/officeart/2005/8/layout/chevron2"/>
    <dgm:cxn modelId="{75DBD91F-F1C7-41A0-A294-E24F0ACD621F}" srcId="{0782BEFE-E18D-47D2-8C84-CF13760AE05E}" destId="{5F4631B4-F55B-4EE9-B5E6-18D67FB024D3}" srcOrd="0" destOrd="0" parTransId="{DA103A90-2083-4BE3-8C06-8F1183E8511F}" sibTransId="{4C27B9C4-DB71-4D30-849C-9B9A0EA36C02}"/>
    <dgm:cxn modelId="{7B41968B-A4E3-4FF3-967E-B0095A10A00E}" srcId="{49B8EF40-4C23-4FE2-8C6C-47E92A418D74}" destId="{B57F24BD-614D-49E0-B933-A540D56141CC}" srcOrd="0" destOrd="0" parTransId="{303C20DC-84B4-4A68-89DC-EE24ED8B02B7}" sibTransId="{71D8BA74-59B6-42BC-9354-21D310FC7FF4}"/>
    <dgm:cxn modelId="{996CCEFE-C4E6-47E1-BA97-E35AB829DA10}" srcId="{49B8EF40-4C23-4FE2-8C6C-47E92A418D74}" destId="{5D5523D8-D4C4-4E3A-A835-DE35853EF7C1}" srcOrd="2" destOrd="0" parTransId="{0C4B917C-D428-46F9-B629-59DADE5C5E25}" sibTransId="{197C55D8-1594-4B1B-B2A8-41705432A80A}"/>
    <dgm:cxn modelId="{FB83AC83-E624-4A22-8A6C-7B7D59752682}" srcId="{0782BEFE-E18D-47D2-8C84-CF13760AE05E}" destId="{11C50E5F-B226-4DF1-B21F-371DAE5A25FF}" srcOrd="1" destOrd="0" parTransId="{CB513D6A-E067-4A66-A441-6313C983FD64}" sibTransId="{8B0307C7-A66E-4224-AB72-455E82891E4A}"/>
    <dgm:cxn modelId="{0EB7DD26-8419-4411-ABC0-B5C8A2ACD2AB}" type="presOf" srcId="{5D5523D8-D4C4-4E3A-A835-DE35853EF7C1}" destId="{F036E116-182A-4732-8E68-4469D469E558}" srcOrd="0" destOrd="0" presId="urn:microsoft.com/office/officeart/2005/8/layout/chevron2"/>
    <dgm:cxn modelId="{7D9EC2FF-5928-4DCE-BFE2-195547BF4AC7}" type="presOf" srcId="{0782BEFE-E18D-47D2-8C84-CF13760AE05E}" destId="{0E173140-2152-400C-8B51-5016BA6822F0}" srcOrd="0" destOrd="0" presId="urn:microsoft.com/office/officeart/2005/8/layout/chevron2"/>
    <dgm:cxn modelId="{1C68994B-C4A4-4636-A26E-7577D7E6B422}" type="presOf" srcId="{49B8EF40-4C23-4FE2-8C6C-47E92A418D74}" destId="{C5FA3B6C-6F6D-459C-B9FD-6D9D01288FB6}" srcOrd="0" destOrd="0" presId="urn:microsoft.com/office/officeart/2005/8/layout/chevron2"/>
    <dgm:cxn modelId="{B2A8F59F-2C6F-46E5-ADDD-DA26F9BB72F8}" srcId="{5D5523D8-D4C4-4E3A-A835-DE35853EF7C1}" destId="{E0A5FF22-C614-481A-8465-CE35755D13EC}" srcOrd="1" destOrd="0" parTransId="{3D2F20BE-506E-4406-91AF-3D8096144CB7}" sibTransId="{CA09EE43-9C83-4884-8F73-0C6EE07116C7}"/>
    <dgm:cxn modelId="{792452C9-3C7D-461E-9D06-AA0C133AC424}" srcId="{B57F24BD-614D-49E0-B933-A540D56141CC}" destId="{C0A04BED-1B91-49A2-8E4B-E8A9BAEAC505}" srcOrd="1" destOrd="0" parTransId="{915EDAAF-1441-4525-B6EA-D34C817ED627}" sibTransId="{F1F2CA21-1D28-4EED-83AF-BB32A27B8461}"/>
    <dgm:cxn modelId="{87B2054C-5532-49EA-B4D8-46607226B585}" type="presParOf" srcId="{C5FA3B6C-6F6D-459C-B9FD-6D9D01288FB6}" destId="{037F9B84-6A36-45AA-9FE6-3A595053C417}" srcOrd="0" destOrd="0" presId="urn:microsoft.com/office/officeart/2005/8/layout/chevron2"/>
    <dgm:cxn modelId="{A013B245-BA54-4E7E-A088-4E2D795C2A75}" type="presParOf" srcId="{037F9B84-6A36-45AA-9FE6-3A595053C417}" destId="{3F922EEA-FD11-4A85-BDA3-F09A42869800}" srcOrd="0" destOrd="0" presId="urn:microsoft.com/office/officeart/2005/8/layout/chevron2"/>
    <dgm:cxn modelId="{39AD9263-81B8-4B7B-BAE9-B2A84CFEC14E}" type="presParOf" srcId="{037F9B84-6A36-45AA-9FE6-3A595053C417}" destId="{1CE78E88-69AD-4659-886B-7EFA73B6D05F}" srcOrd="1" destOrd="0" presId="urn:microsoft.com/office/officeart/2005/8/layout/chevron2"/>
    <dgm:cxn modelId="{77DDC080-669A-4551-9344-CDBDE99A9770}" type="presParOf" srcId="{C5FA3B6C-6F6D-459C-B9FD-6D9D01288FB6}" destId="{1BF5974C-58CD-4809-A22B-5C0875281CB6}" srcOrd="1" destOrd="0" presId="urn:microsoft.com/office/officeart/2005/8/layout/chevron2"/>
    <dgm:cxn modelId="{9B498E0D-876A-4357-BACD-8F77D3507CD1}" type="presParOf" srcId="{C5FA3B6C-6F6D-459C-B9FD-6D9D01288FB6}" destId="{DDBF9A42-5D18-47C3-8FFF-5E00DD91EA56}" srcOrd="2" destOrd="0" presId="urn:microsoft.com/office/officeart/2005/8/layout/chevron2"/>
    <dgm:cxn modelId="{4C2AE486-9190-421C-AE77-B1702AEDEEAE}" type="presParOf" srcId="{DDBF9A42-5D18-47C3-8FFF-5E00DD91EA56}" destId="{0E173140-2152-400C-8B51-5016BA6822F0}" srcOrd="0" destOrd="0" presId="urn:microsoft.com/office/officeart/2005/8/layout/chevron2"/>
    <dgm:cxn modelId="{06B52803-F9D4-4924-A463-DF597A4D9F23}" type="presParOf" srcId="{DDBF9A42-5D18-47C3-8FFF-5E00DD91EA56}" destId="{DEB0B3A9-F58C-403B-BC9E-2E9CDF9D40CB}" srcOrd="1" destOrd="0" presId="urn:microsoft.com/office/officeart/2005/8/layout/chevron2"/>
    <dgm:cxn modelId="{A67AD2DB-FE91-472B-80E3-AF3F2AEF8ACE}" type="presParOf" srcId="{C5FA3B6C-6F6D-459C-B9FD-6D9D01288FB6}" destId="{1F34777E-0674-40F2-A20E-7C2660B2118B}" srcOrd="3" destOrd="0" presId="urn:microsoft.com/office/officeart/2005/8/layout/chevron2"/>
    <dgm:cxn modelId="{129C3E74-6DF5-49BF-B6BB-9A64931FD7F4}" type="presParOf" srcId="{C5FA3B6C-6F6D-459C-B9FD-6D9D01288FB6}" destId="{CECB21C1-C797-4F36-A271-277A99E49038}" srcOrd="4" destOrd="0" presId="urn:microsoft.com/office/officeart/2005/8/layout/chevron2"/>
    <dgm:cxn modelId="{B755121E-AA88-4097-9628-AF1A25EB46DE}" type="presParOf" srcId="{CECB21C1-C797-4F36-A271-277A99E49038}" destId="{F036E116-182A-4732-8E68-4469D469E558}" srcOrd="0" destOrd="0" presId="urn:microsoft.com/office/officeart/2005/8/layout/chevron2"/>
    <dgm:cxn modelId="{A7638B72-7A26-4E7B-9082-AD61B537C6ED}" type="presParOf" srcId="{CECB21C1-C797-4F36-A271-277A99E49038}" destId="{212B9DE3-6FC9-418B-A003-D9DDDA7406A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495B4-0F92-4A93-8CBB-46602E289E1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3CEE7A5-C192-43A9-B344-6F481B2A1DCE}">
      <dgm:prSet phldrT="[Text]"/>
      <dgm:spPr/>
      <dgm:t>
        <a:bodyPr/>
        <a:lstStyle/>
        <a:p>
          <a:r>
            <a:rPr lang="en-US" dirty="0" smtClean="0"/>
            <a:t>EDTA</a:t>
          </a:r>
          <a:endParaRPr lang="en-US" dirty="0"/>
        </a:p>
      </dgm:t>
    </dgm:pt>
    <dgm:pt modelId="{E39E199E-F47C-44B0-AE18-D43AFF801E28}" type="parTrans" cxnId="{68766586-3C6F-42C7-90A2-D4EAC6C51A01}">
      <dgm:prSet/>
      <dgm:spPr/>
      <dgm:t>
        <a:bodyPr/>
        <a:lstStyle/>
        <a:p>
          <a:endParaRPr lang="en-US"/>
        </a:p>
      </dgm:t>
    </dgm:pt>
    <dgm:pt modelId="{D4DD8A94-5BD3-4C70-96D8-191DA74E1C84}" type="sibTrans" cxnId="{68766586-3C6F-42C7-90A2-D4EAC6C51A01}">
      <dgm:prSet/>
      <dgm:spPr/>
      <dgm:t>
        <a:bodyPr/>
        <a:lstStyle/>
        <a:p>
          <a:endParaRPr lang="en-US"/>
        </a:p>
      </dgm:t>
    </dgm:pt>
    <dgm:pt modelId="{DC147A68-F4A8-4A1B-89E9-77D850984D2E}">
      <dgm:prSet phldrT="[Text]" custT="1"/>
      <dgm:spPr/>
      <dgm:t>
        <a:bodyPr/>
        <a:lstStyle/>
        <a:p>
          <a:pPr algn="just"/>
          <a:r>
            <a:rPr lang="en-US" sz="2000" dirty="0" smtClean="0"/>
            <a:t>Recommended for </a:t>
          </a:r>
          <a:r>
            <a:rPr lang="en-US" sz="2000" b="1" dirty="0" smtClean="0"/>
            <a:t>routine hematology</a:t>
          </a:r>
          <a:r>
            <a:rPr lang="en-US" sz="2000" dirty="0" smtClean="0"/>
            <a:t>. It prevents blood from clotting by binding or chelating (binding) the calcium ions from the blood (calcium ions are necessary for blood to clot). Blood collected into EDTA is used for routine </a:t>
          </a:r>
          <a:r>
            <a:rPr lang="en-US" sz="2000" dirty="0" err="1" smtClean="0"/>
            <a:t>haematology</a:t>
          </a:r>
          <a:r>
            <a:rPr lang="en-US" sz="2000" dirty="0" smtClean="0"/>
            <a:t> tests. </a:t>
          </a:r>
          <a:endParaRPr lang="en-US" sz="1600" dirty="0"/>
        </a:p>
      </dgm:t>
    </dgm:pt>
    <dgm:pt modelId="{285331AC-EB6D-4972-9AE7-04CB508F0AE2}" type="parTrans" cxnId="{98E68CD6-0944-4C00-BFBF-6D34808EC0BC}">
      <dgm:prSet/>
      <dgm:spPr/>
      <dgm:t>
        <a:bodyPr/>
        <a:lstStyle/>
        <a:p>
          <a:endParaRPr lang="en-US"/>
        </a:p>
      </dgm:t>
    </dgm:pt>
    <dgm:pt modelId="{24B52120-47D2-4779-97E8-ACCDCC6183B5}" type="sibTrans" cxnId="{98E68CD6-0944-4C00-BFBF-6D34808EC0BC}">
      <dgm:prSet/>
      <dgm:spPr/>
      <dgm:t>
        <a:bodyPr/>
        <a:lstStyle/>
        <a:p>
          <a:endParaRPr lang="en-US"/>
        </a:p>
      </dgm:t>
    </dgm:pt>
    <dgm:pt modelId="{376912B8-1744-473E-9597-8C3199F2F361}">
      <dgm:prSet phldrT="[Text]"/>
      <dgm:spPr/>
      <dgm:t>
        <a:bodyPr/>
        <a:lstStyle/>
        <a:p>
          <a:r>
            <a:rPr lang="en-US" dirty="0" err="1" smtClean="0"/>
            <a:t>Trisodium</a:t>
          </a:r>
          <a:r>
            <a:rPr lang="en-US" dirty="0" smtClean="0"/>
            <a:t> citrate</a:t>
          </a:r>
          <a:endParaRPr lang="en-US" dirty="0"/>
        </a:p>
      </dgm:t>
    </dgm:pt>
    <dgm:pt modelId="{9D99D96E-C586-4BA7-96E9-7E5F3E927609}" type="parTrans" cxnId="{915684E5-0425-4414-BA41-A6E680283C77}">
      <dgm:prSet/>
      <dgm:spPr/>
      <dgm:t>
        <a:bodyPr/>
        <a:lstStyle/>
        <a:p>
          <a:endParaRPr lang="en-US"/>
        </a:p>
      </dgm:t>
    </dgm:pt>
    <dgm:pt modelId="{15D87524-A12D-4ADE-8279-4DD5D3372F81}" type="sibTrans" cxnId="{915684E5-0425-4414-BA41-A6E680283C77}">
      <dgm:prSet/>
      <dgm:spPr/>
      <dgm:t>
        <a:bodyPr/>
        <a:lstStyle/>
        <a:p>
          <a:endParaRPr lang="en-US"/>
        </a:p>
      </dgm:t>
    </dgm:pt>
    <dgm:pt modelId="{752C629A-89E2-4571-A4D5-E96B2B733C01}">
      <dgm:prSet phldrT="[Text]" custT="1"/>
      <dgm:spPr/>
      <dgm:t>
        <a:bodyPr/>
        <a:lstStyle/>
        <a:p>
          <a:pPr algn="just"/>
          <a:r>
            <a:rPr lang="en-US" sz="2000" dirty="0" smtClean="0"/>
            <a:t>It is used to collect blood for </a:t>
          </a:r>
          <a:r>
            <a:rPr lang="en-US" sz="2000" b="1" dirty="0" smtClean="0"/>
            <a:t>coagulation studies</a:t>
          </a:r>
          <a:r>
            <a:rPr lang="en-US" sz="2000" dirty="0" smtClean="0"/>
            <a:t>. Samples must be gently mixed immediately after collection. </a:t>
          </a:r>
          <a:r>
            <a:rPr lang="en-US" sz="2000" dirty="0" err="1" smtClean="0"/>
            <a:t>Trisodium</a:t>
          </a:r>
          <a:r>
            <a:rPr lang="en-US" sz="2000" dirty="0" smtClean="0"/>
            <a:t> citrate </a:t>
          </a:r>
          <a:r>
            <a:rPr lang="en-US" sz="2000" dirty="0" err="1" smtClean="0"/>
            <a:t>chelates</a:t>
          </a:r>
          <a:r>
            <a:rPr lang="en-US" sz="2000" dirty="0" smtClean="0"/>
            <a:t> calcium ions from the blood (calcium ions are necessary for clotting).</a:t>
          </a:r>
          <a:endParaRPr lang="en-US" sz="2000" dirty="0"/>
        </a:p>
      </dgm:t>
    </dgm:pt>
    <dgm:pt modelId="{8E62CF67-D0A0-42F7-BA82-BC8ACFF43574}" type="parTrans" cxnId="{09F82093-289C-484F-9DC2-1A1490327150}">
      <dgm:prSet/>
      <dgm:spPr/>
      <dgm:t>
        <a:bodyPr/>
        <a:lstStyle/>
        <a:p>
          <a:endParaRPr lang="en-US"/>
        </a:p>
      </dgm:t>
    </dgm:pt>
    <dgm:pt modelId="{6FE4158F-6EF0-4376-8661-1717215C871A}" type="sibTrans" cxnId="{09F82093-289C-484F-9DC2-1A1490327150}">
      <dgm:prSet/>
      <dgm:spPr/>
      <dgm:t>
        <a:bodyPr/>
        <a:lstStyle/>
        <a:p>
          <a:endParaRPr lang="en-US"/>
        </a:p>
      </dgm:t>
    </dgm:pt>
    <dgm:pt modelId="{6CAEF1CC-E9B1-4E6E-93A4-8E31D292C074}">
      <dgm:prSet phldrT="[Text]"/>
      <dgm:spPr/>
      <dgm:t>
        <a:bodyPr/>
        <a:lstStyle/>
        <a:p>
          <a:pPr algn="l"/>
          <a:r>
            <a:rPr lang="en-US" sz="1600" dirty="0" smtClean="0">
              <a:solidFill>
                <a:srgbClr val="FF0000"/>
              </a:solidFill>
            </a:rPr>
            <a:t>Amount required: 10mg for 10ml blood</a:t>
          </a:r>
          <a:endParaRPr lang="en-US" sz="1600" dirty="0">
            <a:solidFill>
              <a:srgbClr val="FF0000"/>
            </a:solidFill>
          </a:endParaRPr>
        </a:p>
      </dgm:t>
    </dgm:pt>
    <dgm:pt modelId="{A5035211-54BE-471A-8FCA-DB1FEB371F58}" type="parTrans" cxnId="{8B69B723-F75F-4A81-840A-731E389AF68F}">
      <dgm:prSet/>
      <dgm:spPr/>
      <dgm:t>
        <a:bodyPr/>
        <a:lstStyle/>
        <a:p>
          <a:endParaRPr lang="en-US"/>
        </a:p>
      </dgm:t>
    </dgm:pt>
    <dgm:pt modelId="{B896F5A1-817F-4469-A6C7-874079162848}" type="sibTrans" cxnId="{8B69B723-F75F-4A81-840A-731E389AF68F}">
      <dgm:prSet/>
      <dgm:spPr/>
      <dgm:t>
        <a:bodyPr/>
        <a:lstStyle/>
        <a:p>
          <a:endParaRPr lang="en-US"/>
        </a:p>
      </dgm:t>
    </dgm:pt>
    <dgm:pt modelId="{979C1C3F-E00E-44EF-BAD9-E1C6B0E7139C}">
      <dgm:prSet phldrT="[Text]"/>
      <dgm:spPr/>
      <dgm:t>
        <a:bodyPr/>
        <a:lstStyle/>
        <a:p>
          <a:r>
            <a:rPr lang="en-US" dirty="0" smtClean="0"/>
            <a:t>Heparin</a:t>
          </a:r>
          <a:endParaRPr lang="en-US" dirty="0"/>
        </a:p>
      </dgm:t>
    </dgm:pt>
    <dgm:pt modelId="{847FB330-1F36-4ECF-A0A6-A14152DB318F}" type="parTrans" cxnId="{824C4FAC-945E-433C-908F-3E5077A3C1B4}">
      <dgm:prSet/>
      <dgm:spPr/>
      <dgm:t>
        <a:bodyPr/>
        <a:lstStyle/>
        <a:p>
          <a:endParaRPr lang="en-US"/>
        </a:p>
      </dgm:t>
    </dgm:pt>
    <dgm:pt modelId="{C102A9B1-C3C9-40FD-A2BD-B214ABD06100}" type="sibTrans" cxnId="{824C4FAC-945E-433C-908F-3E5077A3C1B4}">
      <dgm:prSet/>
      <dgm:spPr/>
      <dgm:t>
        <a:bodyPr/>
        <a:lstStyle/>
        <a:p>
          <a:endParaRPr lang="en-US"/>
        </a:p>
      </dgm:t>
    </dgm:pt>
    <dgm:pt modelId="{16F63332-BD3C-4DF8-9A2E-6B3B61AB3EA2}">
      <dgm:prSet phldrT="[Text]" custT="1"/>
      <dgm:spPr/>
      <dgm:t>
        <a:bodyPr/>
        <a:lstStyle/>
        <a:p>
          <a:pPr algn="just"/>
          <a:r>
            <a:rPr lang="en-US" sz="2000" dirty="0" smtClean="0"/>
            <a:t>A poor anticoagulant for blood cell studies.(may cause leukocyte clumping and interfere  its stainability ) Used for some specialized </a:t>
          </a:r>
          <a:r>
            <a:rPr lang="en-US" sz="2000" b="1" dirty="0" smtClean="0"/>
            <a:t>blood biochemistry and blood pH studies</a:t>
          </a:r>
          <a:r>
            <a:rPr lang="en-US" sz="2000" dirty="0" smtClean="0"/>
            <a:t>. Heparin prevents blood coagulation by inhibiting the action of thrombin. Thrombin is an activated coagulation protein that converts fibrinogen to fibrin. </a:t>
          </a:r>
          <a:endParaRPr lang="en-US" sz="2000" dirty="0"/>
        </a:p>
      </dgm:t>
    </dgm:pt>
    <dgm:pt modelId="{A6BBD433-7065-46CA-8C47-1EB8BECEFDDB}" type="parTrans" cxnId="{1BC6C6C7-67A3-4350-AA65-902C8E9F7941}">
      <dgm:prSet/>
      <dgm:spPr/>
      <dgm:t>
        <a:bodyPr/>
        <a:lstStyle/>
        <a:p>
          <a:endParaRPr lang="en-US"/>
        </a:p>
      </dgm:t>
    </dgm:pt>
    <dgm:pt modelId="{DAF20CF6-9963-4567-AA8D-EF1199BD0DA5}" type="sibTrans" cxnId="{1BC6C6C7-67A3-4350-AA65-902C8E9F7941}">
      <dgm:prSet/>
      <dgm:spPr/>
      <dgm:t>
        <a:bodyPr/>
        <a:lstStyle/>
        <a:p>
          <a:endParaRPr lang="en-US"/>
        </a:p>
      </dgm:t>
    </dgm:pt>
    <dgm:pt modelId="{901A4199-BA32-4D7F-B56B-316E5FFC78D9}">
      <dgm:prSet phldrT="[Text]" custT="1"/>
      <dgm:spPr/>
      <dgm:t>
        <a:bodyPr/>
        <a:lstStyle/>
        <a:p>
          <a:pPr algn="just"/>
          <a:r>
            <a:rPr lang="en-US" sz="1600" dirty="0" smtClean="0">
              <a:solidFill>
                <a:srgbClr val="FF0000"/>
              </a:solidFill>
            </a:rPr>
            <a:t>Amount required: 1-2 mg (0.2ml of 1%sol</a:t>
          </a:r>
          <a:r>
            <a:rPr lang="en-US" sz="1600" baseline="30000" dirty="0" smtClean="0">
              <a:solidFill>
                <a:srgbClr val="FF0000"/>
              </a:solidFill>
            </a:rPr>
            <a:t>n</a:t>
          </a:r>
          <a:r>
            <a:rPr lang="en-US" sz="1600" dirty="0" smtClean="0">
              <a:solidFill>
                <a:srgbClr val="FF0000"/>
              </a:solidFill>
            </a:rPr>
            <a:t>) for 10ml blood</a:t>
          </a:r>
          <a:endParaRPr lang="en-US" sz="1600" dirty="0">
            <a:solidFill>
              <a:srgbClr val="FF0000"/>
            </a:solidFill>
          </a:endParaRPr>
        </a:p>
      </dgm:t>
    </dgm:pt>
    <dgm:pt modelId="{48D88E8D-34FF-4666-84F7-C1485A290079}" type="parTrans" cxnId="{345197F3-8771-4B1C-852D-95FD6CACB707}">
      <dgm:prSet/>
      <dgm:spPr/>
      <dgm:t>
        <a:bodyPr/>
        <a:lstStyle/>
        <a:p>
          <a:endParaRPr lang="en-US"/>
        </a:p>
      </dgm:t>
    </dgm:pt>
    <dgm:pt modelId="{D325600E-60E9-461E-9811-FA9F2AF25B76}" type="sibTrans" cxnId="{345197F3-8771-4B1C-852D-95FD6CACB707}">
      <dgm:prSet/>
      <dgm:spPr/>
      <dgm:t>
        <a:bodyPr/>
        <a:lstStyle/>
        <a:p>
          <a:endParaRPr lang="en-US"/>
        </a:p>
      </dgm:t>
    </dgm:pt>
    <dgm:pt modelId="{E468D3B9-3528-4AA3-AE66-06431D09BBE1}">
      <dgm:prSet phldrT="[Text]" custT="1"/>
      <dgm:spPr/>
      <dgm:t>
        <a:bodyPr/>
        <a:lstStyle/>
        <a:p>
          <a:pPr algn="just"/>
          <a:r>
            <a:rPr lang="en-US" sz="1600" dirty="0" smtClean="0">
              <a:solidFill>
                <a:srgbClr val="FF0000"/>
              </a:solidFill>
            </a:rPr>
            <a:t>Amount required: 10mg for 10ml blood</a:t>
          </a:r>
          <a:endParaRPr lang="en-US" sz="1600" dirty="0">
            <a:solidFill>
              <a:srgbClr val="FF0000"/>
            </a:solidFill>
          </a:endParaRPr>
        </a:p>
      </dgm:t>
    </dgm:pt>
    <dgm:pt modelId="{4C2BD20F-F192-44E9-8061-85AD5E49B637}" type="parTrans" cxnId="{94267B23-C647-47A3-8E85-D0963FB28CCA}">
      <dgm:prSet/>
      <dgm:spPr/>
      <dgm:t>
        <a:bodyPr/>
        <a:lstStyle/>
        <a:p>
          <a:endParaRPr lang="en-US"/>
        </a:p>
      </dgm:t>
    </dgm:pt>
    <dgm:pt modelId="{5E0653CB-6104-40C8-8F5D-E3F36AB9BED3}" type="sibTrans" cxnId="{94267B23-C647-47A3-8E85-D0963FB28CCA}">
      <dgm:prSet/>
      <dgm:spPr/>
      <dgm:t>
        <a:bodyPr/>
        <a:lstStyle/>
        <a:p>
          <a:endParaRPr lang="en-US"/>
        </a:p>
      </dgm:t>
    </dgm:pt>
    <dgm:pt modelId="{F450432D-7882-4B0B-8745-2446A54828DC}" type="pres">
      <dgm:prSet presAssocID="{140495B4-0F92-4A93-8CBB-46602E289E11}" presName="linearFlow" presStyleCnt="0">
        <dgm:presLayoutVars>
          <dgm:dir/>
          <dgm:animLvl val="lvl"/>
          <dgm:resizeHandles val="exact"/>
        </dgm:presLayoutVars>
      </dgm:prSet>
      <dgm:spPr/>
      <dgm:t>
        <a:bodyPr/>
        <a:lstStyle/>
        <a:p>
          <a:endParaRPr lang="en-US"/>
        </a:p>
      </dgm:t>
    </dgm:pt>
    <dgm:pt modelId="{4C68D344-4842-4CCC-9257-75A4F8F1810A}" type="pres">
      <dgm:prSet presAssocID="{53CEE7A5-C192-43A9-B344-6F481B2A1DCE}" presName="composite" presStyleCnt="0"/>
      <dgm:spPr/>
    </dgm:pt>
    <dgm:pt modelId="{D9E5B532-545A-4295-8946-A42C254279BA}" type="pres">
      <dgm:prSet presAssocID="{53CEE7A5-C192-43A9-B344-6F481B2A1DCE}" presName="parentText" presStyleLbl="alignNode1" presStyleIdx="0" presStyleCnt="3">
        <dgm:presLayoutVars>
          <dgm:chMax val="1"/>
          <dgm:bulletEnabled val="1"/>
        </dgm:presLayoutVars>
      </dgm:prSet>
      <dgm:spPr/>
      <dgm:t>
        <a:bodyPr/>
        <a:lstStyle/>
        <a:p>
          <a:endParaRPr lang="en-US"/>
        </a:p>
      </dgm:t>
    </dgm:pt>
    <dgm:pt modelId="{399A3B30-D548-4AE6-BBD8-CB0663A9B548}" type="pres">
      <dgm:prSet presAssocID="{53CEE7A5-C192-43A9-B344-6F481B2A1DCE}" presName="descendantText" presStyleLbl="alignAcc1" presStyleIdx="0" presStyleCnt="3" custScaleY="116680">
        <dgm:presLayoutVars>
          <dgm:bulletEnabled val="1"/>
        </dgm:presLayoutVars>
      </dgm:prSet>
      <dgm:spPr/>
      <dgm:t>
        <a:bodyPr/>
        <a:lstStyle/>
        <a:p>
          <a:endParaRPr lang="en-US"/>
        </a:p>
      </dgm:t>
    </dgm:pt>
    <dgm:pt modelId="{6749684E-3A8E-4B33-9690-27928D8E8BB9}" type="pres">
      <dgm:prSet presAssocID="{D4DD8A94-5BD3-4C70-96D8-191DA74E1C84}" presName="sp" presStyleCnt="0"/>
      <dgm:spPr/>
    </dgm:pt>
    <dgm:pt modelId="{90DD3D75-40BB-4568-850B-6F26A9FD0FE5}" type="pres">
      <dgm:prSet presAssocID="{376912B8-1744-473E-9597-8C3199F2F361}" presName="composite" presStyleCnt="0"/>
      <dgm:spPr/>
    </dgm:pt>
    <dgm:pt modelId="{45193341-8DA3-4FA5-8815-F9346E5DA5F0}" type="pres">
      <dgm:prSet presAssocID="{376912B8-1744-473E-9597-8C3199F2F361}" presName="parentText" presStyleLbl="alignNode1" presStyleIdx="1" presStyleCnt="3">
        <dgm:presLayoutVars>
          <dgm:chMax val="1"/>
          <dgm:bulletEnabled val="1"/>
        </dgm:presLayoutVars>
      </dgm:prSet>
      <dgm:spPr/>
      <dgm:t>
        <a:bodyPr/>
        <a:lstStyle/>
        <a:p>
          <a:endParaRPr lang="en-US"/>
        </a:p>
      </dgm:t>
    </dgm:pt>
    <dgm:pt modelId="{BBA9333D-1020-489E-A80F-DA936E8E4CCF}" type="pres">
      <dgm:prSet presAssocID="{376912B8-1744-473E-9597-8C3199F2F361}" presName="descendantText" presStyleLbl="alignAcc1" presStyleIdx="1" presStyleCnt="3" custScaleY="126084">
        <dgm:presLayoutVars>
          <dgm:bulletEnabled val="1"/>
        </dgm:presLayoutVars>
      </dgm:prSet>
      <dgm:spPr/>
      <dgm:t>
        <a:bodyPr/>
        <a:lstStyle/>
        <a:p>
          <a:endParaRPr lang="en-US"/>
        </a:p>
      </dgm:t>
    </dgm:pt>
    <dgm:pt modelId="{D3A0CBA2-A83B-49B9-B2C0-2878A3CF9988}" type="pres">
      <dgm:prSet presAssocID="{15D87524-A12D-4ADE-8279-4DD5D3372F81}" presName="sp" presStyleCnt="0"/>
      <dgm:spPr/>
    </dgm:pt>
    <dgm:pt modelId="{AD69A01B-4096-4C21-83AC-C40B2B52F67B}" type="pres">
      <dgm:prSet presAssocID="{979C1C3F-E00E-44EF-BAD9-E1C6B0E7139C}" presName="composite" presStyleCnt="0"/>
      <dgm:spPr/>
    </dgm:pt>
    <dgm:pt modelId="{50996087-B60E-4306-8B23-424DF27E14D5}" type="pres">
      <dgm:prSet presAssocID="{979C1C3F-E00E-44EF-BAD9-E1C6B0E7139C}" presName="parentText" presStyleLbl="alignNode1" presStyleIdx="2" presStyleCnt="3" custLinFactNeighborX="0" custLinFactNeighborY="-3331">
        <dgm:presLayoutVars>
          <dgm:chMax val="1"/>
          <dgm:bulletEnabled val="1"/>
        </dgm:presLayoutVars>
      </dgm:prSet>
      <dgm:spPr/>
      <dgm:t>
        <a:bodyPr/>
        <a:lstStyle/>
        <a:p>
          <a:endParaRPr lang="en-US"/>
        </a:p>
      </dgm:t>
    </dgm:pt>
    <dgm:pt modelId="{03BE658A-B88E-457D-85D9-A2258DAB5738}" type="pres">
      <dgm:prSet presAssocID="{979C1C3F-E00E-44EF-BAD9-E1C6B0E7139C}" presName="descendantText" presStyleLbl="alignAcc1" presStyleIdx="2" presStyleCnt="3" custScaleY="163625">
        <dgm:presLayoutVars>
          <dgm:bulletEnabled val="1"/>
        </dgm:presLayoutVars>
      </dgm:prSet>
      <dgm:spPr/>
      <dgm:t>
        <a:bodyPr/>
        <a:lstStyle/>
        <a:p>
          <a:endParaRPr lang="en-US"/>
        </a:p>
      </dgm:t>
    </dgm:pt>
  </dgm:ptLst>
  <dgm:cxnLst>
    <dgm:cxn modelId="{876B210E-8FBF-42F9-9BE4-8D72C2FBB17B}" type="presOf" srcId="{979C1C3F-E00E-44EF-BAD9-E1C6B0E7139C}" destId="{50996087-B60E-4306-8B23-424DF27E14D5}" srcOrd="0" destOrd="0" presId="urn:microsoft.com/office/officeart/2005/8/layout/chevron2"/>
    <dgm:cxn modelId="{A7A9B44B-A30E-4552-A80E-3606F20AC8CE}" type="presOf" srcId="{901A4199-BA32-4D7F-B56B-316E5FFC78D9}" destId="{03BE658A-B88E-457D-85D9-A2258DAB5738}" srcOrd="0" destOrd="1" presId="urn:microsoft.com/office/officeart/2005/8/layout/chevron2"/>
    <dgm:cxn modelId="{915684E5-0425-4414-BA41-A6E680283C77}" srcId="{140495B4-0F92-4A93-8CBB-46602E289E11}" destId="{376912B8-1744-473E-9597-8C3199F2F361}" srcOrd="1" destOrd="0" parTransId="{9D99D96E-C586-4BA7-96E9-7E5F3E927609}" sibTransId="{15D87524-A12D-4ADE-8279-4DD5D3372F81}"/>
    <dgm:cxn modelId="{D78F8930-2F0D-4769-B462-F4E6DA6BA6C6}" type="presOf" srcId="{376912B8-1744-473E-9597-8C3199F2F361}" destId="{45193341-8DA3-4FA5-8815-F9346E5DA5F0}" srcOrd="0" destOrd="0" presId="urn:microsoft.com/office/officeart/2005/8/layout/chevron2"/>
    <dgm:cxn modelId="{94267B23-C647-47A3-8E85-D0963FB28CCA}" srcId="{53CEE7A5-C192-43A9-B344-6F481B2A1DCE}" destId="{E468D3B9-3528-4AA3-AE66-06431D09BBE1}" srcOrd="1" destOrd="0" parTransId="{4C2BD20F-F192-44E9-8061-85AD5E49B637}" sibTransId="{5E0653CB-6104-40C8-8F5D-E3F36AB9BED3}"/>
    <dgm:cxn modelId="{68766586-3C6F-42C7-90A2-D4EAC6C51A01}" srcId="{140495B4-0F92-4A93-8CBB-46602E289E11}" destId="{53CEE7A5-C192-43A9-B344-6F481B2A1DCE}" srcOrd="0" destOrd="0" parTransId="{E39E199E-F47C-44B0-AE18-D43AFF801E28}" sibTransId="{D4DD8A94-5BD3-4C70-96D8-191DA74E1C84}"/>
    <dgm:cxn modelId="{46F40D77-624E-45B1-A737-E48D1BEFE20E}" type="presOf" srcId="{16F63332-BD3C-4DF8-9A2E-6B3B61AB3EA2}" destId="{03BE658A-B88E-457D-85D9-A2258DAB5738}" srcOrd="0" destOrd="0" presId="urn:microsoft.com/office/officeart/2005/8/layout/chevron2"/>
    <dgm:cxn modelId="{824C4FAC-945E-433C-908F-3E5077A3C1B4}" srcId="{140495B4-0F92-4A93-8CBB-46602E289E11}" destId="{979C1C3F-E00E-44EF-BAD9-E1C6B0E7139C}" srcOrd="2" destOrd="0" parTransId="{847FB330-1F36-4ECF-A0A6-A14152DB318F}" sibTransId="{C102A9B1-C3C9-40FD-A2BD-B214ABD06100}"/>
    <dgm:cxn modelId="{C796CDD0-356F-44A1-B53D-57F610545BB7}" type="presOf" srcId="{6CAEF1CC-E9B1-4E6E-93A4-8E31D292C074}" destId="{BBA9333D-1020-489E-A80F-DA936E8E4CCF}" srcOrd="0" destOrd="1" presId="urn:microsoft.com/office/officeart/2005/8/layout/chevron2"/>
    <dgm:cxn modelId="{345197F3-8771-4B1C-852D-95FD6CACB707}" srcId="{979C1C3F-E00E-44EF-BAD9-E1C6B0E7139C}" destId="{901A4199-BA32-4D7F-B56B-316E5FFC78D9}" srcOrd="1" destOrd="0" parTransId="{48D88E8D-34FF-4666-84F7-C1485A290079}" sibTransId="{D325600E-60E9-461E-9811-FA9F2AF25B76}"/>
    <dgm:cxn modelId="{1BC6C6C7-67A3-4350-AA65-902C8E9F7941}" srcId="{979C1C3F-E00E-44EF-BAD9-E1C6B0E7139C}" destId="{16F63332-BD3C-4DF8-9A2E-6B3B61AB3EA2}" srcOrd="0" destOrd="0" parTransId="{A6BBD433-7065-46CA-8C47-1EB8BECEFDDB}" sibTransId="{DAF20CF6-9963-4567-AA8D-EF1199BD0DA5}"/>
    <dgm:cxn modelId="{98E68CD6-0944-4C00-BFBF-6D34808EC0BC}" srcId="{53CEE7A5-C192-43A9-B344-6F481B2A1DCE}" destId="{DC147A68-F4A8-4A1B-89E9-77D850984D2E}" srcOrd="0" destOrd="0" parTransId="{285331AC-EB6D-4972-9AE7-04CB508F0AE2}" sibTransId="{24B52120-47D2-4779-97E8-ACCDCC6183B5}"/>
    <dgm:cxn modelId="{2267069B-3789-4046-BBC5-2A490F9DF346}" type="presOf" srcId="{53CEE7A5-C192-43A9-B344-6F481B2A1DCE}" destId="{D9E5B532-545A-4295-8946-A42C254279BA}" srcOrd="0" destOrd="0" presId="urn:microsoft.com/office/officeart/2005/8/layout/chevron2"/>
    <dgm:cxn modelId="{09F82093-289C-484F-9DC2-1A1490327150}" srcId="{376912B8-1744-473E-9597-8C3199F2F361}" destId="{752C629A-89E2-4571-A4D5-E96B2B733C01}" srcOrd="0" destOrd="0" parTransId="{8E62CF67-D0A0-42F7-BA82-BC8ACFF43574}" sibTransId="{6FE4158F-6EF0-4376-8661-1717215C871A}"/>
    <dgm:cxn modelId="{D410EBC1-4718-4267-98C4-C510BD277222}" type="presOf" srcId="{E468D3B9-3528-4AA3-AE66-06431D09BBE1}" destId="{399A3B30-D548-4AE6-BBD8-CB0663A9B548}" srcOrd="0" destOrd="1" presId="urn:microsoft.com/office/officeart/2005/8/layout/chevron2"/>
    <dgm:cxn modelId="{8B69B723-F75F-4A81-840A-731E389AF68F}" srcId="{376912B8-1744-473E-9597-8C3199F2F361}" destId="{6CAEF1CC-E9B1-4E6E-93A4-8E31D292C074}" srcOrd="1" destOrd="0" parTransId="{A5035211-54BE-471A-8FCA-DB1FEB371F58}" sibTransId="{B896F5A1-817F-4469-A6C7-874079162848}"/>
    <dgm:cxn modelId="{72306A8E-47D1-4BCC-A3D7-1995A3F1BC41}" type="presOf" srcId="{DC147A68-F4A8-4A1B-89E9-77D850984D2E}" destId="{399A3B30-D548-4AE6-BBD8-CB0663A9B548}" srcOrd="0" destOrd="0" presId="urn:microsoft.com/office/officeart/2005/8/layout/chevron2"/>
    <dgm:cxn modelId="{EA019522-734B-4B8F-81DE-AD4A8CD98DA7}" type="presOf" srcId="{140495B4-0F92-4A93-8CBB-46602E289E11}" destId="{F450432D-7882-4B0B-8745-2446A54828DC}" srcOrd="0" destOrd="0" presId="urn:microsoft.com/office/officeart/2005/8/layout/chevron2"/>
    <dgm:cxn modelId="{07965195-BC64-4A3C-9DCF-E2B9D3F2FDA6}" type="presOf" srcId="{752C629A-89E2-4571-A4D5-E96B2B733C01}" destId="{BBA9333D-1020-489E-A80F-DA936E8E4CCF}" srcOrd="0" destOrd="0" presId="urn:microsoft.com/office/officeart/2005/8/layout/chevron2"/>
    <dgm:cxn modelId="{B422F1BD-D1D1-46E1-B028-A30783980DD6}" type="presParOf" srcId="{F450432D-7882-4B0B-8745-2446A54828DC}" destId="{4C68D344-4842-4CCC-9257-75A4F8F1810A}" srcOrd="0" destOrd="0" presId="urn:microsoft.com/office/officeart/2005/8/layout/chevron2"/>
    <dgm:cxn modelId="{34486A05-D8D9-4814-9FD1-7FAAC2E00F29}" type="presParOf" srcId="{4C68D344-4842-4CCC-9257-75A4F8F1810A}" destId="{D9E5B532-545A-4295-8946-A42C254279BA}" srcOrd="0" destOrd="0" presId="urn:microsoft.com/office/officeart/2005/8/layout/chevron2"/>
    <dgm:cxn modelId="{478750EE-3F66-41D8-8934-9C1FF3CD9068}" type="presParOf" srcId="{4C68D344-4842-4CCC-9257-75A4F8F1810A}" destId="{399A3B30-D548-4AE6-BBD8-CB0663A9B548}" srcOrd="1" destOrd="0" presId="urn:microsoft.com/office/officeart/2005/8/layout/chevron2"/>
    <dgm:cxn modelId="{CC274388-76F1-4B41-84DC-8A42CE18EBA9}" type="presParOf" srcId="{F450432D-7882-4B0B-8745-2446A54828DC}" destId="{6749684E-3A8E-4B33-9690-27928D8E8BB9}" srcOrd="1" destOrd="0" presId="urn:microsoft.com/office/officeart/2005/8/layout/chevron2"/>
    <dgm:cxn modelId="{3B49DD40-6672-4859-B5E3-1D7F0D9E5504}" type="presParOf" srcId="{F450432D-7882-4B0B-8745-2446A54828DC}" destId="{90DD3D75-40BB-4568-850B-6F26A9FD0FE5}" srcOrd="2" destOrd="0" presId="urn:microsoft.com/office/officeart/2005/8/layout/chevron2"/>
    <dgm:cxn modelId="{F64764D3-C1A2-4174-B48F-4655D86511FC}" type="presParOf" srcId="{90DD3D75-40BB-4568-850B-6F26A9FD0FE5}" destId="{45193341-8DA3-4FA5-8815-F9346E5DA5F0}" srcOrd="0" destOrd="0" presId="urn:microsoft.com/office/officeart/2005/8/layout/chevron2"/>
    <dgm:cxn modelId="{18B4053A-EA86-4093-81B3-5376FE7968FE}" type="presParOf" srcId="{90DD3D75-40BB-4568-850B-6F26A9FD0FE5}" destId="{BBA9333D-1020-489E-A80F-DA936E8E4CCF}" srcOrd="1" destOrd="0" presId="urn:microsoft.com/office/officeart/2005/8/layout/chevron2"/>
    <dgm:cxn modelId="{3ED75919-6ACE-4E49-A2C1-10889C280785}" type="presParOf" srcId="{F450432D-7882-4B0B-8745-2446A54828DC}" destId="{D3A0CBA2-A83B-49B9-B2C0-2878A3CF9988}" srcOrd="3" destOrd="0" presId="urn:microsoft.com/office/officeart/2005/8/layout/chevron2"/>
    <dgm:cxn modelId="{A2D16CC6-4F4A-4775-9F9A-6ECA3AF1DDC2}" type="presParOf" srcId="{F450432D-7882-4B0B-8745-2446A54828DC}" destId="{AD69A01B-4096-4C21-83AC-C40B2B52F67B}" srcOrd="4" destOrd="0" presId="urn:microsoft.com/office/officeart/2005/8/layout/chevron2"/>
    <dgm:cxn modelId="{8590FFC5-79AC-4183-9A5E-495D887087EE}" type="presParOf" srcId="{AD69A01B-4096-4C21-83AC-C40B2B52F67B}" destId="{50996087-B60E-4306-8B23-424DF27E14D5}" srcOrd="0" destOrd="0" presId="urn:microsoft.com/office/officeart/2005/8/layout/chevron2"/>
    <dgm:cxn modelId="{1F3DD389-CA69-49BB-8E97-30CD19867418}" type="presParOf" srcId="{AD69A01B-4096-4C21-83AC-C40B2B52F67B}" destId="{03BE658A-B88E-457D-85D9-A2258DAB5738}"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C740FD-308B-41EA-AE16-B6179362283F}" type="doc">
      <dgm:prSet loTypeId="urn:microsoft.com/office/officeart/2005/8/layout/vList3#1" loCatId="list" qsTypeId="urn:microsoft.com/office/officeart/2005/8/quickstyle/simple1" qsCatId="simple" csTypeId="urn:microsoft.com/office/officeart/2005/8/colors/accent1_2" csCatId="accent1" phldr="1"/>
      <dgm:spPr/>
    </dgm:pt>
    <dgm:pt modelId="{086A7A89-A0DF-4846-93C9-B68C0D875E5E}">
      <dgm:prSet phldrT="[Text]"/>
      <dgm:spPr/>
      <dgm:t>
        <a:bodyPr/>
        <a:lstStyle/>
        <a:p>
          <a:r>
            <a:rPr lang="en-US" dirty="0" smtClean="0"/>
            <a:t>General consideration /</a:t>
          </a:r>
        </a:p>
        <a:p>
          <a:r>
            <a:rPr lang="en-US" dirty="0" smtClean="0"/>
            <a:t>Principle of test</a:t>
          </a:r>
          <a:endParaRPr lang="en-US" dirty="0"/>
        </a:p>
      </dgm:t>
    </dgm:pt>
    <dgm:pt modelId="{88F2A4CA-2DEF-407F-BCA4-375DC254B832}" type="parTrans" cxnId="{8385E1E6-E297-4298-ACC4-142D4B22609E}">
      <dgm:prSet/>
      <dgm:spPr/>
      <dgm:t>
        <a:bodyPr/>
        <a:lstStyle/>
        <a:p>
          <a:endParaRPr lang="en-US"/>
        </a:p>
      </dgm:t>
    </dgm:pt>
    <dgm:pt modelId="{2CB78C22-5B83-488D-B84D-E1B74530F53C}" type="sibTrans" cxnId="{8385E1E6-E297-4298-ACC4-142D4B22609E}">
      <dgm:prSet/>
      <dgm:spPr/>
      <dgm:t>
        <a:bodyPr/>
        <a:lstStyle/>
        <a:p>
          <a:endParaRPr lang="en-US"/>
        </a:p>
      </dgm:t>
    </dgm:pt>
    <dgm:pt modelId="{184A9394-C3EE-418F-82E3-21BBB09265C1}">
      <dgm:prSet phldrT="[Text]"/>
      <dgm:spPr/>
      <dgm:t>
        <a:bodyPr/>
        <a:lstStyle/>
        <a:p>
          <a:r>
            <a:rPr lang="en-US" dirty="0" smtClean="0"/>
            <a:t>Methods</a:t>
          </a:r>
          <a:endParaRPr lang="en-US" dirty="0"/>
        </a:p>
      </dgm:t>
    </dgm:pt>
    <dgm:pt modelId="{66029F76-A11A-499A-ACE5-CF6E8603F32E}" type="parTrans" cxnId="{68FF509A-A6E2-4C8D-B78A-9AC03B37EFC7}">
      <dgm:prSet/>
      <dgm:spPr/>
      <dgm:t>
        <a:bodyPr/>
        <a:lstStyle/>
        <a:p>
          <a:endParaRPr lang="en-US"/>
        </a:p>
      </dgm:t>
    </dgm:pt>
    <dgm:pt modelId="{11C84975-69E4-4F07-ACE8-75864758A570}" type="sibTrans" cxnId="{68FF509A-A6E2-4C8D-B78A-9AC03B37EFC7}">
      <dgm:prSet/>
      <dgm:spPr/>
      <dgm:t>
        <a:bodyPr/>
        <a:lstStyle/>
        <a:p>
          <a:endParaRPr lang="en-US"/>
        </a:p>
      </dgm:t>
    </dgm:pt>
    <dgm:pt modelId="{3264CFC7-3A15-4E2C-B233-EBF0DBDE52F3}">
      <dgm:prSet phldrT="[Text]"/>
      <dgm:spPr/>
      <dgm:t>
        <a:bodyPr/>
        <a:lstStyle/>
        <a:p>
          <a:r>
            <a:rPr lang="en-US" dirty="0" smtClean="0"/>
            <a:t>Interpretation</a:t>
          </a:r>
          <a:endParaRPr lang="en-US" dirty="0"/>
        </a:p>
      </dgm:t>
    </dgm:pt>
    <dgm:pt modelId="{17352492-7046-452D-A445-E605247E2EC7}" type="parTrans" cxnId="{A3EB6DE3-D1A1-44AC-B4EC-B3CD2CF008E1}">
      <dgm:prSet/>
      <dgm:spPr/>
      <dgm:t>
        <a:bodyPr/>
        <a:lstStyle/>
        <a:p>
          <a:endParaRPr lang="en-US"/>
        </a:p>
      </dgm:t>
    </dgm:pt>
    <dgm:pt modelId="{F8946349-8859-40EE-9571-CA4753EEA430}" type="sibTrans" cxnId="{A3EB6DE3-D1A1-44AC-B4EC-B3CD2CF008E1}">
      <dgm:prSet/>
      <dgm:spPr/>
      <dgm:t>
        <a:bodyPr/>
        <a:lstStyle/>
        <a:p>
          <a:endParaRPr lang="en-US"/>
        </a:p>
      </dgm:t>
    </dgm:pt>
    <dgm:pt modelId="{B16457D4-B56A-41CA-8ECA-6579E15BFF18}" type="pres">
      <dgm:prSet presAssocID="{F1C740FD-308B-41EA-AE16-B6179362283F}" presName="linearFlow" presStyleCnt="0">
        <dgm:presLayoutVars>
          <dgm:dir/>
          <dgm:resizeHandles val="exact"/>
        </dgm:presLayoutVars>
      </dgm:prSet>
      <dgm:spPr/>
    </dgm:pt>
    <dgm:pt modelId="{5E387ABB-F9BE-48C9-9829-275F451E072E}" type="pres">
      <dgm:prSet presAssocID="{086A7A89-A0DF-4846-93C9-B68C0D875E5E}" presName="composite" presStyleCnt="0"/>
      <dgm:spPr/>
    </dgm:pt>
    <dgm:pt modelId="{9769F402-C059-4D13-8374-3A1573D73816}" type="pres">
      <dgm:prSet presAssocID="{086A7A89-A0DF-4846-93C9-B68C0D875E5E}" presName="imgShp" presStyleLbl="fgImgPlace1" presStyleIdx="0" presStyleCnt="3"/>
      <dgm:spPr/>
    </dgm:pt>
    <dgm:pt modelId="{699F8184-4F04-437D-A69A-2541894374A8}" type="pres">
      <dgm:prSet presAssocID="{086A7A89-A0DF-4846-93C9-B68C0D875E5E}" presName="txShp" presStyleLbl="node1" presStyleIdx="0" presStyleCnt="3">
        <dgm:presLayoutVars>
          <dgm:bulletEnabled val="1"/>
        </dgm:presLayoutVars>
      </dgm:prSet>
      <dgm:spPr/>
      <dgm:t>
        <a:bodyPr/>
        <a:lstStyle/>
        <a:p>
          <a:endParaRPr lang="en-US"/>
        </a:p>
      </dgm:t>
    </dgm:pt>
    <dgm:pt modelId="{EB7FB334-DF23-4CAF-B72E-112BBD772A39}" type="pres">
      <dgm:prSet presAssocID="{2CB78C22-5B83-488D-B84D-E1B74530F53C}" presName="spacing" presStyleCnt="0"/>
      <dgm:spPr/>
    </dgm:pt>
    <dgm:pt modelId="{34EDC9C6-2761-450B-BA25-15E468188F8F}" type="pres">
      <dgm:prSet presAssocID="{184A9394-C3EE-418F-82E3-21BBB09265C1}" presName="composite" presStyleCnt="0"/>
      <dgm:spPr/>
    </dgm:pt>
    <dgm:pt modelId="{F3435E0A-6C91-48E8-B5B0-96E17A349EDF}" type="pres">
      <dgm:prSet presAssocID="{184A9394-C3EE-418F-82E3-21BBB09265C1}" presName="imgShp" presStyleLbl="fgImgPlace1" presStyleIdx="1" presStyleCnt="3"/>
      <dgm:spPr/>
    </dgm:pt>
    <dgm:pt modelId="{2DFAEB6A-1C8F-4645-BDF0-9F62E3EFCA00}" type="pres">
      <dgm:prSet presAssocID="{184A9394-C3EE-418F-82E3-21BBB09265C1}" presName="txShp" presStyleLbl="node1" presStyleIdx="1" presStyleCnt="3">
        <dgm:presLayoutVars>
          <dgm:bulletEnabled val="1"/>
        </dgm:presLayoutVars>
      </dgm:prSet>
      <dgm:spPr/>
      <dgm:t>
        <a:bodyPr/>
        <a:lstStyle/>
        <a:p>
          <a:endParaRPr lang="en-US"/>
        </a:p>
      </dgm:t>
    </dgm:pt>
    <dgm:pt modelId="{A8D72522-131D-44DB-8831-A95914240FBE}" type="pres">
      <dgm:prSet presAssocID="{11C84975-69E4-4F07-ACE8-75864758A570}" presName="spacing" presStyleCnt="0"/>
      <dgm:spPr/>
    </dgm:pt>
    <dgm:pt modelId="{E5243ABC-48E9-415F-A620-62D018D1A8CC}" type="pres">
      <dgm:prSet presAssocID="{3264CFC7-3A15-4E2C-B233-EBF0DBDE52F3}" presName="composite" presStyleCnt="0"/>
      <dgm:spPr/>
    </dgm:pt>
    <dgm:pt modelId="{352518BD-FBBD-4870-A5EE-822F833BD791}" type="pres">
      <dgm:prSet presAssocID="{3264CFC7-3A15-4E2C-B233-EBF0DBDE52F3}" presName="imgShp" presStyleLbl="fgImgPlace1" presStyleIdx="2" presStyleCnt="3"/>
      <dgm:spPr/>
    </dgm:pt>
    <dgm:pt modelId="{9259E466-F399-4D01-99E7-A2ABAD996931}" type="pres">
      <dgm:prSet presAssocID="{3264CFC7-3A15-4E2C-B233-EBF0DBDE52F3}" presName="txShp" presStyleLbl="node1" presStyleIdx="2" presStyleCnt="3">
        <dgm:presLayoutVars>
          <dgm:bulletEnabled val="1"/>
        </dgm:presLayoutVars>
      </dgm:prSet>
      <dgm:spPr/>
      <dgm:t>
        <a:bodyPr/>
        <a:lstStyle/>
        <a:p>
          <a:endParaRPr lang="en-US"/>
        </a:p>
      </dgm:t>
    </dgm:pt>
  </dgm:ptLst>
  <dgm:cxnLst>
    <dgm:cxn modelId="{68FF509A-A6E2-4C8D-B78A-9AC03B37EFC7}" srcId="{F1C740FD-308B-41EA-AE16-B6179362283F}" destId="{184A9394-C3EE-418F-82E3-21BBB09265C1}" srcOrd="1" destOrd="0" parTransId="{66029F76-A11A-499A-ACE5-CF6E8603F32E}" sibTransId="{11C84975-69E4-4F07-ACE8-75864758A570}"/>
    <dgm:cxn modelId="{BBC8779C-847C-4D46-837D-605074892333}" type="presOf" srcId="{086A7A89-A0DF-4846-93C9-B68C0D875E5E}" destId="{699F8184-4F04-437D-A69A-2541894374A8}" srcOrd="0" destOrd="0" presId="urn:microsoft.com/office/officeart/2005/8/layout/vList3#1"/>
    <dgm:cxn modelId="{8385E1E6-E297-4298-ACC4-142D4B22609E}" srcId="{F1C740FD-308B-41EA-AE16-B6179362283F}" destId="{086A7A89-A0DF-4846-93C9-B68C0D875E5E}" srcOrd="0" destOrd="0" parTransId="{88F2A4CA-2DEF-407F-BCA4-375DC254B832}" sibTransId="{2CB78C22-5B83-488D-B84D-E1B74530F53C}"/>
    <dgm:cxn modelId="{0DDE32C4-B500-471F-96EC-FEB61703774C}" type="presOf" srcId="{F1C740FD-308B-41EA-AE16-B6179362283F}" destId="{B16457D4-B56A-41CA-8ECA-6579E15BFF18}" srcOrd="0" destOrd="0" presId="urn:microsoft.com/office/officeart/2005/8/layout/vList3#1"/>
    <dgm:cxn modelId="{A3EB6DE3-D1A1-44AC-B4EC-B3CD2CF008E1}" srcId="{F1C740FD-308B-41EA-AE16-B6179362283F}" destId="{3264CFC7-3A15-4E2C-B233-EBF0DBDE52F3}" srcOrd="2" destOrd="0" parTransId="{17352492-7046-452D-A445-E605247E2EC7}" sibTransId="{F8946349-8859-40EE-9571-CA4753EEA430}"/>
    <dgm:cxn modelId="{4A2662A0-84C8-4242-B47A-96DB83C9FF58}" type="presOf" srcId="{3264CFC7-3A15-4E2C-B233-EBF0DBDE52F3}" destId="{9259E466-F399-4D01-99E7-A2ABAD996931}" srcOrd="0" destOrd="0" presId="urn:microsoft.com/office/officeart/2005/8/layout/vList3#1"/>
    <dgm:cxn modelId="{4A8612D1-082D-4EA7-B9B4-81A2C6CF8C17}" type="presOf" srcId="{184A9394-C3EE-418F-82E3-21BBB09265C1}" destId="{2DFAEB6A-1C8F-4645-BDF0-9F62E3EFCA00}" srcOrd="0" destOrd="0" presId="urn:microsoft.com/office/officeart/2005/8/layout/vList3#1"/>
    <dgm:cxn modelId="{F4B3D76C-B8DB-4493-B029-0A3945775E5C}" type="presParOf" srcId="{B16457D4-B56A-41CA-8ECA-6579E15BFF18}" destId="{5E387ABB-F9BE-48C9-9829-275F451E072E}" srcOrd="0" destOrd="0" presId="urn:microsoft.com/office/officeart/2005/8/layout/vList3#1"/>
    <dgm:cxn modelId="{7A834EF1-A580-4E98-A149-AFB4821333E5}" type="presParOf" srcId="{5E387ABB-F9BE-48C9-9829-275F451E072E}" destId="{9769F402-C059-4D13-8374-3A1573D73816}" srcOrd="0" destOrd="0" presId="urn:microsoft.com/office/officeart/2005/8/layout/vList3#1"/>
    <dgm:cxn modelId="{57EB0312-7F05-456A-B5D7-922E303A922A}" type="presParOf" srcId="{5E387ABB-F9BE-48C9-9829-275F451E072E}" destId="{699F8184-4F04-437D-A69A-2541894374A8}" srcOrd="1" destOrd="0" presId="urn:microsoft.com/office/officeart/2005/8/layout/vList3#1"/>
    <dgm:cxn modelId="{3BEA4545-3661-4334-9E5C-9A73B89DC2B6}" type="presParOf" srcId="{B16457D4-B56A-41CA-8ECA-6579E15BFF18}" destId="{EB7FB334-DF23-4CAF-B72E-112BBD772A39}" srcOrd="1" destOrd="0" presId="urn:microsoft.com/office/officeart/2005/8/layout/vList3#1"/>
    <dgm:cxn modelId="{1B7A0C20-8D7B-48BA-954A-E631AF759B35}" type="presParOf" srcId="{B16457D4-B56A-41CA-8ECA-6579E15BFF18}" destId="{34EDC9C6-2761-450B-BA25-15E468188F8F}" srcOrd="2" destOrd="0" presId="urn:microsoft.com/office/officeart/2005/8/layout/vList3#1"/>
    <dgm:cxn modelId="{C5C23EC9-84BD-4610-8708-72592FB8F734}" type="presParOf" srcId="{34EDC9C6-2761-450B-BA25-15E468188F8F}" destId="{F3435E0A-6C91-48E8-B5B0-96E17A349EDF}" srcOrd="0" destOrd="0" presId="urn:microsoft.com/office/officeart/2005/8/layout/vList3#1"/>
    <dgm:cxn modelId="{02478EBB-DC5E-4F5F-9463-E28D91E5A8FA}" type="presParOf" srcId="{34EDC9C6-2761-450B-BA25-15E468188F8F}" destId="{2DFAEB6A-1C8F-4645-BDF0-9F62E3EFCA00}" srcOrd="1" destOrd="0" presId="urn:microsoft.com/office/officeart/2005/8/layout/vList3#1"/>
    <dgm:cxn modelId="{88310D64-261B-4E44-A7E8-0A96929FA5A2}" type="presParOf" srcId="{B16457D4-B56A-41CA-8ECA-6579E15BFF18}" destId="{A8D72522-131D-44DB-8831-A95914240FBE}" srcOrd="3" destOrd="0" presId="urn:microsoft.com/office/officeart/2005/8/layout/vList3#1"/>
    <dgm:cxn modelId="{F69D2809-043E-42B6-A248-F10A57B6688C}" type="presParOf" srcId="{B16457D4-B56A-41CA-8ECA-6579E15BFF18}" destId="{E5243ABC-48E9-415F-A620-62D018D1A8CC}" srcOrd="4" destOrd="0" presId="urn:microsoft.com/office/officeart/2005/8/layout/vList3#1"/>
    <dgm:cxn modelId="{A22714F3-9823-40BD-9795-DC56C82B9867}" type="presParOf" srcId="{E5243ABC-48E9-415F-A620-62D018D1A8CC}" destId="{352518BD-FBBD-4870-A5EE-822F833BD791}" srcOrd="0" destOrd="0" presId="urn:microsoft.com/office/officeart/2005/8/layout/vList3#1"/>
    <dgm:cxn modelId="{658FDC8D-A0D7-444C-8BD8-69AFD03073FC}" type="presParOf" srcId="{E5243ABC-48E9-415F-A620-62D018D1A8CC}" destId="{9259E466-F399-4D01-99E7-A2ABAD996931}"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78A7C-698D-4E2E-BF8C-30022A2D6B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7737E0-7B93-426C-B7B2-A90C43588AA9}">
      <dgm:prSet phldrT="[Text]"/>
      <dgm:spPr/>
      <dgm:t>
        <a:bodyPr/>
        <a:lstStyle/>
        <a:p>
          <a:r>
            <a:rPr lang="en-US" b="1" dirty="0" smtClean="0"/>
            <a:t>Mean corpuscular volume (MCV)</a:t>
          </a:r>
          <a:endParaRPr lang="en-US" dirty="0"/>
        </a:p>
      </dgm:t>
    </dgm:pt>
    <dgm:pt modelId="{C5CAE80F-E5B9-4DB7-B0CF-532FAABC1C43}" type="parTrans" cxnId="{D174CB3D-124F-46FA-B29C-F076832AEFB5}">
      <dgm:prSet/>
      <dgm:spPr/>
      <dgm:t>
        <a:bodyPr/>
        <a:lstStyle/>
        <a:p>
          <a:endParaRPr lang="en-US"/>
        </a:p>
      </dgm:t>
    </dgm:pt>
    <dgm:pt modelId="{3EC79521-324D-4E3F-8F4C-8A9865CC98BF}" type="sibTrans" cxnId="{D174CB3D-124F-46FA-B29C-F076832AEFB5}">
      <dgm:prSet/>
      <dgm:spPr/>
      <dgm:t>
        <a:bodyPr/>
        <a:lstStyle/>
        <a:p>
          <a:endParaRPr lang="en-US"/>
        </a:p>
      </dgm:t>
    </dgm:pt>
    <dgm:pt modelId="{82AB1998-5C43-4AC7-AEE3-6354BF942BBB}">
      <dgm:prSet phldrT="[Text]"/>
      <dgm:spPr/>
      <dgm:t>
        <a:bodyPr/>
        <a:lstStyle/>
        <a:p>
          <a:r>
            <a:rPr lang="en-US" dirty="0" smtClean="0"/>
            <a:t> Measures the mean or </a:t>
          </a:r>
          <a:r>
            <a:rPr lang="en-US" b="1" dirty="0" smtClean="0"/>
            <a:t>average size </a:t>
          </a:r>
          <a:r>
            <a:rPr lang="en-US" dirty="0" smtClean="0"/>
            <a:t>of individual red blood cells. </a:t>
          </a:r>
          <a:endParaRPr lang="en-US" dirty="0"/>
        </a:p>
      </dgm:t>
    </dgm:pt>
    <dgm:pt modelId="{1D7A6733-DD1C-476A-BCA1-3C3A8CDF65A5}" type="parTrans" cxnId="{872198DC-A635-4CDE-9CCE-CE58E72B8512}">
      <dgm:prSet/>
      <dgm:spPr/>
      <dgm:t>
        <a:bodyPr/>
        <a:lstStyle/>
        <a:p>
          <a:endParaRPr lang="en-US"/>
        </a:p>
      </dgm:t>
    </dgm:pt>
    <dgm:pt modelId="{530E717A-7BD3-4361-B48A-E912BA76FA93}" type="sibTrans" cxnId="{872198DC-A635-4CDE-9CCE-CE58E72B8512}">
      <dgm:prSet/>
      <dgm:spPr/>
      <dgm:t>
        <a:bodyPr/>
        <a:lstStyle/>
        <a:p>
          <a:endParaRPr lang="en-US"/>
        </a:p>
      </dgm:t>
    </dgm:pt>
    <dgm:pt modelId="{116B9F65-1217-4DA9-B367-22628C43C7A0}">
      <dgm:prSet phldrT="[Text]"/>
      <dgm:spPr/>
      <dgm:t>
        <a:bodyPr/>
        <a:lstStyle/>
        <a:p>
          <a:r>
            <a:rPr lang="en-US" b="1" dirty="0" smtClean="0"/>
            <a:t>Mean corpuscular hemoglobin (MCH)</a:t>
          </a:r>
          <a:endParaRPr lang="en-US" dirty="0"/>
        </a:p>
      </dgm:t>
    </dgm:pt>
    <dgm:pt modelId="{418652AC-520A-434B-AD9B-7A9BB428A6C6}" type="parTrans" cxnId="{24E97B5D-E50E-4994-B297-E9D005E102B4}">
      <dgm:prSet/>
      <dgm:spPr/>
      <dgm:t>
        <a:bodyPr/>
        <a:lstStyle/>
        <a:p>
          <a:endParaRPr lang="en-US"/>
        </a:p>
      </dgm:t>
    </dgm:pt>
    <dgm:pt modelId="{CD71A4FC-65CF-45EE-B265-ED2B342B7A6F}" type="sibTrans" cxnId="{24E97B5D-E50E-4994-B297-E9D005E102B4}">
      <dgm:prSet/>
      <dgm:spPr/>
      <dgm:t>
        <a:bodyPr/>
        <a:lstStyle/>
        <a:p>
          <a:endParaRPr lang="en-US"/>
        </a:p>
      </dgm:t>
    </dgm:pt>
    <dgm:pt modelId="{BA479B95-0441-4F94-A984-E186F539907F}">
      <dgm:prSet phldrT="[Text]"/>
      <dgm:spPr/>
      <dgm:t>
        <a:bodyPr/>
        <a:lstStyle/>
        <a:p>
          <a:r>
            <a:rPr lang="en-US" b="0" dirty="0" smtClean="0"/>
            <a:t>M</a:t>
          </a:r>
          <a:r>
            <a:rPr lang="en-US" dirty="0" smtClean="0"/>
            <a:t>easures the amount, or </a:t>
          </a:r>
          <a:r>
            <a:rPr lang="en-US" b="1" dirty="0" smtClean="0"/>
            <a:t>the mass</a:t>
          </a:r>
          <a:r>
            <a:rPr lang="en-US" dirty="0" smtClean="0"/>
            <a:t>, of hemoglobin present in one RBC. </a:t>
          </a:r>
          <a:endParaRPr lang="en-US" dirty="0"/>
        </a:p>
      </dgm:t>
    </dgm:pt>
    <dgm:pt modelId="{F9B3C782-7556-483D-9E23-682B1764DB7C}" type="parTrans" cxnId="{3AF26295-313A-4E2B-BD30-E28B05A9F057}">
      <dgm:prSet/>
      <dgm:spPr/>
      <dgm:t>
        <a:bodyPr/>
        <a:lstStyle/>
        <a:p>
          <a:endParaRPr lang="en-US"/>
        </a:p>
      </dgm:t>
    </dgm:pt>
    <dgm:pt modelId="{EFB98A80-22A4-45FA-8DA0-E6314D70D451}" type="sibTrans" cxnId="{3AF26295-313A-4E2B-BD30-E28B05A9F057}">
      <dgm:prSet/>
      <dgm:spPr/>
      <dgm:t>
        <a:bodyPr/>
        <a:lstStyle/>
        <a:p>
          <a:endParaRPr lang="en-US"/>
        </a:p>
      </dgm:t>
    </dgm:pt>
    <dgm:pt modelId="{54CE7516-29F9-43D1-8F87-2BAA51592F73}">
      <dgm:prSet phldrT="[Text]"/>
      <dgm:spPr/>
      <dgm:t>
        <a:bodyPr/>
        <a:lstStyle/>
        <a:p>
          <a:r>
            <a:rPr lang="en-US" b="1" dirty="0" smtClean="0"/>
            <a:t>Mean corpuscular hemoglobin concentration (MCHC)</a:t>
          </a:r>
          <a:r>
            <a:rPr lang="en-US" dirty="0" smtClean="0"/>
            <a:t> </a:t>
          </a:r>
          <a:endParaRPr lang="en-US" dirty="0"/>
        </a:p>
      </dgm:t>
    </dgm:pt>
    <dgm:pt modelId="{9E843B1F-7E01-4ADD-8C23-48F1EB292C33}" type="parTrans" cxnId="{0C1C65CE-26BB-4881-A000-7204CFCEC090}">
      <dgm:prSet/>
      <dgm:spPr/>
      <dgm:t>
        <a:bodyPr/>
        <a:lstStyle/>
        <a:p>
          <a:endParaRPr lang="en-US"/>
        </a:p>
      </dgm:t>
    </dgm:pt>
    <dgm:pt modelId="{F9904CBD-BECE-4F6B-BD7F-D6D02C646F28}" type="sibTrans" cxnId="{0C1C65CE-26BB-4881-A000-7204CFCEC090}">
      <dgm:prSet/>
      <dgm:spPr/>
      <dgm:t>
        <a:bodyPr/>
        <a:lstStyle/>
        <a:p>
          <a:endParaRPr lang="en-US"/>
        </a:p>
      </dgm:t>
    </dgm:pt>
    <dgm:pt modelId="{91994A4D-20E9-4E09-8A23-5903E9B49FAA}">
      <dgm:prSet phldrT="[Text]"/>
      <dgm:spPr/>
      <dgm:t>
        <a:bodyPr/>
        <a:lstStyle/>
        <a:p>
          <a:r>
            <a:rPr lang="en-US" b="0" dirty="0" smtClean="0"/>
            <a:t>M</a:t>
          </a:r>
          <a:r>
            <a:rPr lang="en-US" dirty="0" smtClean="0"/>
            <a:t>easures the </a:t>
          </a:r>
          <a:r>
            <a:rPr lang="en-US" b="1" dirty="0" smtClean="0"/>
            <a:t>proportion</a:t>
          </a:r>
          <a:r>
            <a:rPr lang="en-US" dirty="0" smtClean="0"/>
            <a:t> of hemoglobin in the RBC in percentage.</a:t>
          </a:r>
          <a:endParaRPr lang="en-US" dirty="0"/>
        </a:p>
      </dgm:t>
    </dgm:pt>
    <dgm:pt modelId="{FCBFE7BE-482B-45D1-97F0-D4CFD89E02B1}" type="parTrans" cxnId="{4AC6B00B-4897-4EFA-AFD9-C05FD6798CA9}">
      <dgm:prSet/>
      <dgm:spPr/>
      <dgm:t>
        <a:bodyPr/>
        <a:lstStyle/>
        <a:p>
          <a:endParaRPr lang="en-US"/>
        </a:p>
      </dgm:t>
    </dgm:pt>
    <dgm:pt modelId="{7DAEBAB1-AB91-47C0-9773-F9A195C7AAC3}" type="sibTrans" cxnId="{4AC6B00B-4897-4EFA-AFD9-C05FD6798CA9}">
      <dgm:prSet/>
      <dgm:spPr/>
      <dgm:t>
        <a:bodyPr/>
        <a:lstStyle/>
        <a:p>
          <a:endParaRPr lang="en-US"/>
        </a:p>
      </dgm:t>
    </dgm:pt>
    <dgm:pt modelId="{B3DC9E57-FD72-4302-8E77-E6A74540C608}">
      <dgm:prSet phldrT="[Text]"/>
      <dgm:spPr/>
      <dgm:t>
        <a:bodyPr/>
        <a:lstStyle/>
        <a:p>
          <a:r>
            <a:rPr lang="en-US" dirty="0" smtClean="0"/>
            <a:t>The</a:t>
          </a:r>
          <a:r>
            <a:rPr lang="en-US" b="1" dirty="0" smtClean="0"/>
            <a:t> hemoglobin</a:t>
          </a:r>
          <a:r>
            <a:rPr lang="en-US" dirty="0" smtClean="0"/>
            <a:t> is divided by the </a:t>
          </a:r>
          <a:r>
            <a:rPr lang="en-US" b="1" dirty="0" err="1" smtClean="0"/>
            <a:t>hematocrit</a:t>
          </a:r>
          <a:r>
            <a:rPr lang="en-US" dirty="0" smtClean="0"/>
            <a:t> and multiplied by 100 to obtain the </a:t>
          </a:r>
          <a:r>
            <a:rPr lang="en-US" b="1" dirty="0" smtClean="0"/>
            <a:t>MCHC</a:t>
          </a:r>
          <a:r>
            <a:rPr lang="en-US" dirty="0" smtClean="0"/>
            <a:t>.</a:t>
          </a:r>
          <a:endParaRPr lang="en-US" dirty="0"/>
        </a:p>
      </dgm:t>
    </dgm:pt>
    <dgm:pt modelId="{253212C6-DE5D-48EE-A3BD-4C31D24B5D6A}" type="parTrans" cxnId="{3CC28B43-5FDF-4617-AC16-0E3AD4930673}">
      <dgm:prSet/>
      <dgm:spPr/>
      <dgm:t>
        <a:bodyPr/>
        <a:lstStyle/>
        <a:p>
          <a:endParaRPr lang="en-US"/>
        </a:p>
      </dgm:t>
    </dgm:pt>
    <dgm:pt modelId="{C41D3550-6737-4164-9076-5AF3424CB35A}" type="sibTrans" cxnId="{3CC28B43-5FDF-4617-AC16-0E3AD4930673}">
      <dgm:prSet/>
      <dgm:spPr/>
      <dgm:t>
        <a:bodyPr/>
        <a:lstStyle/>
        <a:p>
          <a:endParaRPr lang="en-US"/>
        </a:p>
      </dgm:t>
    </dgm:pt>
    <dgm:pt modelId="{271A1C67-68B4-48D5-8BE0-AA0D4177CDFB}">
      <dgm:prSet phldrT="[Text]"/>
      <dgm:spPr/>
      <dgm:t>
        <a:bodyPr/>
        <a:lstStyle/>
        <a:p>
          <a:r>
            <a:rPr lang="en-US" dirty="0" smtClean="0"/>
            <a:t>To obtain the </a:t>
          </a:r>
          <a:r>
            <a:rPr lang="en-US" b="1" dirty="0" smtClean="0"/>
            <a:t>MCV</a:t>
          </a:r>
          <a:r>
            <a:rPr lang="en-US" dirty="0" smtClean="0"/>
            <a:t>, the </a:t>
          </a:r>
          <a:r>
            <a:rPr lang="en-US" dirty="0" err="1" smtClean="0"/>
            <a:t>hematocrit</a:t>
          </a:r>
          <a:r>
            <a:rPr lang="en-US" dirty="0" smtClean="0"/>
            <a:t> is divided by the total</a:t>
          </a:r>
          <a:r>
            <a:rPr lang="en-US" b="1" dirty="0" smtClean="0"/>
            <a:t> RBC count</a:t>
          </a:r>
          <a:r>
            <a:rPr lang="en-US" dirty="0" smtClean="0"/>
            <a:t>. </a:t>
          </a:r>
          <a:endParaRPr lang="en-US" dirty="0"/>
        </a:p>
      </dgm:t>
    </dgm:pt>
    <dgm:pt modelId="{64FA564A-EAAC-49C3-81DA-61990F51335E}" type="parTrans" cxnId="{AA3D54E3-D028-4031-A86C-E0E46B1C049F}">
      <dgm:prSet/>
      <dgm:spPr/>
      <dgm:t>
        <a:bodyPr/>
        <a:lstStyle/>
        <a:p>
          <a:endParaRPr lang="en-US"/>
        </a:p>
      </dgm:t>
    </dgm:pt>
    <dgm:pt modelId="{EC679B75-7B06-4FBE-87D3-50750411B2E3}" type="sibTrans" cxnId="{AA3D54E3-D028-4031-A86C-E0E46B1C049F}">
      <dgm:prSet/>
      <dgm:spPr/>
      <dgm:t>
        <a:bodyPr/>
        <a:lstStyle/>
        <a:p>
          <a:endParaRPr lang="en-US"/>
        </a:p>
      </dgm:t>
    </dgm:pt>
    <dgm:pt modelId="{63A2213C-8137-4129-8311-F3C3F2D620E9}">
      <dgm:prSet phldrT="[Text]"/>
      <dgm:spPr/>
      <dgm:t>
        <a:bodyPr/>
        <a:lstStyle/>
        <a:p>
          <a:r>
            <a:rPr lang="en-US" dirty="0" smtClean="0"/>
            <a:t>It is obtained by dividing the </a:t>
          </a:r>
          <a:r>
            <a:rPr lang="en-US" b="1" dirty="0" smtClean="0"/>
            <a:t>hemoglobin</a:t>
          </a:r>
          <a:r>
            <a:rPr lang="en-US" dirty="0" smtClean="0"/>
            <a:t> by the total </a:t>
          </a:r>
          <a:r>
            <a:rPr lang="en-US" b="1" dirty="0" smtClean="0"/>
            <a:t>RBC count</a:t>
          </a:r>
          <a:r>
            <a:rPr lang="en-US" dirty="0" smtClean="0"/>
            <a:t>.</a:t>
          </a:r>
          <a:endParaRPr lang="en-US" dirty="0"/>
        </a:p>
      </dgm:t>
    </dgm:pt>
    <dgm:pt modelId="{8830B0D3-0AA7-4AD6-8299-6C28D0F43AF5}" type="parTrans" cxnId="{DBBB9C5F-83CB-4FAB-809B-5EBC5F40B44D}">
      <dgm:prSet/>
      <dgm:spPr/>
      <dgm:t>
        <a:bodyPr/>
        <a:lstStyle/>
        <a:p>
          <a:endParaRPr lang="en-US"/>
        </a:p>
      </dgm:t>
    </dgm:pt>
    <dgm:pt modelId="{61CA7858-B389-4453-A18B-B90266523AB5}" type="sibTrans" cxnId="{DBBB9C5F-83CB-4FAB-809B-5EBC5F40B44D}">
      <dgm:prSet/>
      <dgm:spPr/>
      <dgm:t>
        <a:bodyPr/>
        <a:lstStyle/>
        <a:p>
          <a:endParaRPr lang="en-US"/>
        </a:p>
      </dgm:t>
    </dgm:pt>
    <dgm:pt modelId="{29F49E05-587A-441A-A139-1130932F3F3C}">
      <dgm:prSet phldrT="[Text]"/>
      <dgm:spPr/>
      <dgm:t>
        <a:bodyPr/>
        <a:lstStyle/>
        <a:p>
          <a:r>
            <a:rPr lang="en-US" dirty="0" smtClean="0"/>
            <a:t>The results are reported in </a:t>
          </a:r>
          <a:r>
            <a:rPr lang="en-US" b="1" dirty="0" smtClean="0"/>
            <a:t>percentages(%)</a:t>
          </a:r>
          <a:endParaRPr lang="en-US" b="1" dirty="0"/>
        </a:p>
      </dgm:t>
    </dgm:pt>
    <dgm:pt modelId="{671E3D26-FCCB-4CD5-9540-AD435C433EB3}" type="parTrans" cxnId="{EFCEA6F5-0118-46FB-AE70-EE930663FFEE}">
      <dgm:prSet/>
      <dgm:spPr/>
      <dgm:t>
        <a:bodyPr/>
        <a:lstStyle/>
        <a:p>
          <a:endParaRPr lang="en-US"/>
        </a:p>
      </dgm:t>
    </dgm:pt>
    <dgm:pt modelId="{0D8407BA-023B-415D-8D99-9A9E61FAB364}" type="sibTrans" cxnId="{EFCEA6F5-0118-46FB-AE70-EE930663FFEE}">
      <dgm:prSet/>
      <dgm:spPr/>
      <dgm:t>
        <a:bodyPr/>
        <a:lstStyle/>
        <a:p>
          <a:endParaRPr lang="en-US"/>
        </a:p>
      </dgm:t>
    </dgm:pt>
    <dgm:pt modelId="{263F874B-7536-4D66-8645-1512CF7A54A6}">
      <dgm:prSet phldrT="[Text]"/>
      <dgm:spPr/>
      <dgm:t>
        <a:bodyPr/>
        <a:lstStyle/>
        <a:p>
          <a:r>
            <a:rPr lang="en-US" dirty="0" smtClean="0"/>
            <a:t>The results are reported in </a:t>
          </a:r>
          <a:r>
            <a:rPr lang="en-US" b="1" dirty="0" err="1" smtClean="0"/>
            <a:t>picogram</a:t>
          </a:r>
          <a:r>
            <a:rPr lang="en-US" b="1" dirty="0" smtClean="0"/>
            <a:t> (pg) </a:t>
          </a:r>
          <a:endParaRPr lang="en-US" b="1" dirty="0"/>
        </a:p>
      </dgm:t>
    </dgm:pt>
    <dgm:pt modelId="{DF3E60D1-9AA0-4578-9577-0C0B3311F25B}" type="parTrans" cxnId="{12ECB48C-EC35-47D4-8C39-4D02F05B7C08}">
      <dgm:prSet/>
      <dgm:spPr/>
      <dgm:t>
        <a:bodyPr/>
        <a:lstStyle/>
        <a:p>
          <a:endParaRPr lang="en-US"/>
        </a:p>
      </dgm:t>
    </dgm:pt>
    <dgm:pt modelId="{B0513E19-7E85-4759-944B-6C736C98ADF4}" type="sibTrans" cxnId="{12ECB48C-EC35-47D4-8C39-4D02F05B7C08}">
      <dgm:prSet/>
      <dgm:spPr/>
      <dgm:t>
        <a:bodyPr/>
        <a:lstStyle/>
        <a:p>
          <a:endParaRPr lang="en-US"/>
        </a:p>
      </dgm:t>
    </dgm:pt>
    <dgm:pt modelId="{83E12B93-DB5C-4DDD-8195-475E5A468818}">
      <dgm:prSet phldrT="[Text]"/>
      <dgm:spPr/>
      <dgm:t>
        <a:bodyPr/>
        <a:lstStyle/>
        <a:p>
          <a:r>
            <a:rPr lang="en-US" dirty="0" smtClean="0"/>
            <a:t>The results are reported in </a:t>
          </a:r>
          <a:r>
            <a:rPr lang="en-US" b="1" dirty="0" err="1" smtClean="0"/>
            <a:t>femoliters</a:t>
          </a:r>
          <a:r>
            <a:rPr lang="en-US" b="1" dirty="0" smtClean="0"/>
            <a:t> (fl)</a:t>
          </a:r>
          <a:endParaRPr lang="en-US" dirty="0"/>
        </a:p>
      </dgm:t>
    </dgm:pt>
    <dgm:pt modelId="{42182665-0E54-467F-8D9C-FAB6FCF36EFF}" type="parTrans" cxnId="{8B91E68D-ED9A-4F7D-9748-9BBFC4B46338}">
      <dgm:prSet/>
      <dgm:spPr/>
      <dgm:t>
        <a:bodyPr/>
        <a:lstStyle/>
        <a:p>
          <a:endParaRPr lang="en-US"/>
        </a:p>
      </dgm:t>
    </dgm:pt>
    <dgm:pt modelId="{C15F311E-079C-4CAA-B051-F2AB0C21466A}" type="sibTrans" cxnId="{8B91E68D-ED9A-4F7D-9748-9BBFC4B46338}">
      <dgm:prSet/>
      <dgm:spPr/>
      <dgm:t>
        <a:bodyPr/>
        <a:lstStyle/>
        <a:p>
          <a:endParaRPr lang="en-US"/>
        </a:p>
      </dgm:t>
    </dgm:pt>
    <dgm:pt modelId="{75C5740D-9C03-4C95-8ED0-E62E36E664D5}" type="pres">
      <dgm:prSet presAssocID="{03578A7C-698D-4E2E-BF8C-30022A2D6BA6}" presName="Name0" presStyleCnt="0">
        <dgm:presLayoutVars>
          <dgm:dir/>
          <dgm:animLvl val="lvl"/>
          <dgm:resizeHandles val="exact"/>
        </dgm:presLayoutVars>
      </dgm:prSet>
      <dgm:spPr/>
      <dgm:t>
        <a:bodyPr/>
        <a:lstStyle/>
        <a:p>
          <a:endParaRPr lang="en-US"/>
        </a:p>
      </dgm:t>
    </dgm:pt>
    <dgm:pt modelId="{21EF483A-2986-4DEF-807B-6C9975351FEA}" type="pres">
      <dgm:prSet presAssocID="{FA7737E0-7B93-426C-B7B2-A90C43588AA9}" presName="linNode" presStyleCnt="0"/>
      <dgm:spPr/>
    </dgm:pt>
    <dgm:pt modelId="{87BD25A1-34FE-4C72-9368-9899CC518F5D}" type="pres">
      <dgm:prSet presAssocID="{FA7737E0-7B93-426C-B7B2-A90C43588AA9}" presName="parentText" presStyleLbl="node1" presStyleIdx="0" presStyleCnt="3">
        <dgm:presLayoutVars>
          <dgm:chMax val="1"/>
          <dgm:bulletEnabled val="1"/>
        </dgm:presLayoutVars>
      </dgm:prSet>
      <dgm:spPr/>
      <dgm:t>
        <a:bodyPr/>
        <a:lstStyle/>
        <a:p>
          <a:endParaRPr lang="en-US"/>
        </a:p>
      </dgm:t>
    </dgm:pt>
    <dgm:pt modelId="{1A6C0BD0-EE35-4FD9-AD2B-6C91DBA65AE0}" type="pres">
      <dgm:prSet presAssocID="{FA7737E0-7B93-426C-B7B2-A90C43588AA9}" presName="descendantText" presStyleLbl="alignAccFollowNode1" presStyleIdx="0" presStyleCnt="3">
        <dgm:presLayoutVars>
          <dgm:bulletEnabled val="1"/>
        </dgm:presLayoutVars>
      </dgm:prSet>
      <dgm:spPr/>
      <dgm:t>
        <a:bodyPr/>
        <a:lstStyle/>
        <a:p>
          <a:endParaRPr lang="en-US"/>
        </a:p>
      </dgm:t>
    </dgm:pt>
    <dgm:pt modelId="{3BA74AC0-8F41-4C13-90E4-8B5C70BD6B45}" type="pres">
      <dgm:prSet presAssocID="{3EC79521-324D-4E3F-8F4C-8A9865CC98BF}" presName="sp" presStyleCnt="0"/>
      <dgm:spPr/>
    </dgm:pt>
    <dgm:pt modelId="{BFFA6F7E-1DAB-482D-9BA1-2C14F152C276}" type="pres">
      <dgm:prSet presAssocID="{116B9F65-1217-4DA9-B367-22628C43C7A0}" presName="linNode" presStyleCnt="0"/>
      <dgm:spPr/>
    </dgm:pt>
    <dgm:pt modelId="{7810D191-0B0C-4502-ACAE-1FCEDF99936D}" type="pres">
      <dgm:prSet presAssocID="{116B9F65-1217-4DA9-B367-22628C43C7A0}" presName="parentText" presStyleLbl="node1" presStyleIdx="1" presStyleCnt="3">
        <dgm:presLayoutVars>
          <dgm:chMax val="1"/>
          <dgm:bulletEnabled val="1"/>
        </dgm:presLayoutVars>
      </dgm:prSet>
      <dgm:spPr/>
      <dgm:t>
        <a:bodyPr/>
        <a:lstStyle/>
        <a:p>
          <a:endParaRPr lang="en-US"/>
        </a:p>
      </dgm:t>
    </dgm:pt>
    <dgm:pt modelId="{B8B70459-E558-4F07-9AB1-89BE7AB3A21D}" type="pres">
      <dgm:prSet presAssocID="{116B9F65-1217-4DA9-B367-22628C43C7A0}" presName="descendantText" presStyleLbl="alignAccFollowNode1" presStyleIdx="1" presStyleCnt="3">
        <dgm:presLayoutVars>
          <dgm:bulletEnabled val="1"/>
        </dgm:presLayoutVars>
      </dgm:prSet>
      <dgm:spPr/>
      <dgm:t>
        <a:bodyPr/>
        <a:lstStyle/>
        <a:p>
          <a:endParaRPr lang="en-US"/>
        </a:p>
      </dgm:t>
    </dgm:pt>
    <dgm:pt modelId="{11760E66-358F-49B7-A5EA-DBC82462389B}" type="pres">
      <dgm:prSet presAssocID="{CD71A4FC-65CF-45EE-B265-ED2B342B7A6F}" presName="sp" presStyleCnt="0"/>
      <dgm:spPr/>
    </dgm:pt>
    <dgm:pt modelId="{BCCA1F6D-808E-4ABD-B91E-9C16346C0BBC}" type="pres">
      <dgm:prSet presAssocID="{54CE7516-29F9-43D1-8F87-2BAA51592F73}" presName="linNode" presStyleCnt="0"/>
      <dgm:spPr/>
    </dgm:pt>
    <dgm:pt modelId="{C45E0692-9D4C-42E5-95DC-680152B8DC95}" type="pres">
      <dgm:prSet presAssocID="{54CE7516-29F9-43D1-8F87-2BAA51592F73}" presName="parentText" presStyleLbl="node1" presStyleIdx="2" presStyleCnt="3">
        <dgm:presLayoutVars>
          <dgm:chMax val="1"/>
          <dgm:bulletEnabled val="1"/>
        </dgm:presLayoutVars>
      </dgm:prSet>
      <dgm:spPr/>
      <dgm:t>
        <a:bodyPr/>
        <a:lstStyle/>
        <a:p>
          <a:endParaRPr lang="en-US"/>
        </a:p>
      </dgm:t>
    </dgm:pt>
    <dgm:pt modelId="{F0F4009B-4DE5-4859-8F1C-F9F1D8B06E8E}" type="pres">
      <dgm:prSet presAssocID="{54CE7516-29F9-43D1-8F87-2BAA51592F73}" presName="descendantText" presStyleLbl="alignAccFollowNode1" presStyleIdx="2" presStyleCnt="3">
        <dgm:presLayoutVars>
          <dgm:bulletEnabled val="1"/>
        </dgm:presLayoutVars>
      </dgm:prSet>
      <dgm:spPr/>
      <dgm:t>
        <a:bodyPr/>
        <a:lstStyle/>
        <a:p>
          <a:endParaRPr lang="en-US"/>
        </a:p>
      </dgm:t>
    </dgm:pt>
  </dgm:ptLst>
  <dgm:cxnLst>
    <dgm:cxn modelId="{4AC6B00B-4897-4EFA-AFD9-C05FD6798CA9}" srcId="{54CE7516-29F9-43D1-8F87-2BAA51592F73}" destId="{91994A4D-20E9-4E09-8A23-5903E9B49FAA}" srcOrd="0" destOrd="0" parTransId="{FCBFE7BE-482B-45D1-97F0-D4CFD89E02B1}" sibTransId="{7DAEBAB1-AB91-47C0-9773-F9A195C7AAC3}"/>
    <dgm:cxn modelId="{3CC28B43-5FDF-4617-AC16-0E3AD4930673}" srcId="{54CE7516-29F9-43D1-8F87-2BAA51592F73}" destId="{B3DC9E57-FD72-4302-8E77-E6A74540C608}" srcOrd="1" destOrd="0" parTransId="{253212C6-DE5D-48EE-A3BD-4C31D24B5D6A}" sibTransId="{C41D3550-6737-4164-9076-5AF3424CB35A}"/>
    <dgm:cxn modelId="{CE50CD1A-A50E-40D4-8CD4-81FB9E4E2340}" type="presOf" srcId="{03578A7C-698D-4E2E-BF8C-30022A2D6BA6}" destId="{75C5740D-9C03-4C95-8ED0-E62E36E664D5}" srcOrd="0" destOrd="0" presId="urn:microsoft.com/office/officeart/2005/8/layout/vList5"/>
    <dgm:cxn modelId="{AA3D54E3-D028-4031-A86C-E0E46B1C049F}" srcId="{FA7737E0-7B93-426C-B7B2-A90C43588AA9}" destId="{271A1C67-68B4-48D5-8BE0-AA0D4177CDFB}" srcOrd="1" destOrd="0" parTransId="{64FA564A-EAAC-49C3-81DA-61990F51335E}" sibTransId="{EC679B75-7B06-4FBE-87D3-50750411B2E3}"/>
    <dgm:cxn modelId="{5B1ADA2C-4577-4654-AD47-C8AA96260630}" type="presOf" srcId="{54CE7516-29F9-43D1-8F87-2BAA51592F73}" destId="{C45E0692-9D4C-42E5-95DC-680152B8DC95}" srcOrd="0" destOrd="0" presId="urn:microsoft.com/office/officeart/2005/8/layout/vList5"/>
    <dgm:cxn modelId="{EFCEA6F5-0118-46FB-AE70-EE930663FFEE}" srcId="{54CE7516-29F9-43D1-8F87-2BAA51592F73}" destId="{29F49E05-587A-441A-A139-1130932F3F3C}" srcOrd="2" destOrd="0" parTransId="{671E3D26-FCCB-4CD5-9540-AD435C433EB3}" sibTransId="{0D8407BA-023B-415D-8D99-9A9E61FAB364}"/>
    <dgm:cxn modelId="{7BB1A6FA-C30A-4479-8EA2-B2F59869595B}" type="presOf" srcId="{B3DC9E57-FD72-4302-8E77-E6A74540C608}" destId="{F0F4009B-4DE5-4859-8F1C-F9F1D8B06E8E}" srcOrd="0" destOrd="1" presId="urn:microsoft.com/office/officeart/2005/8/layout/vList5"/>
    <dgm:cxn modelId="{B87AD05A-DC92-4196-A1FE-7B9B110F6B3A}" type="presOf" srcId="{83E12B93-DB5C-4DDD-8195-475E5A468818}" destId="{1A6C0BD0-EE35-4FD9-AD2B-6C91DBA65AE0}" srcOrd="0" destOrd="2" presId="urn:microsoft.com/office/officeart/2005/8/layout/vList5"/>
    <dgm:cxn modelId="{4BE94979-02DF-4F4E-8059-1D7DA65AB349}" type="presOf" srcId="{91994A4D-20E9-4E09-8A23-5903E9B49FAA}" destId="{F0F4009B-4DE5-4859-8F1C-F9F1D8B06E8E}" srcOrd="0" destOrd="0" presId="urn:microsoft.com/office/officeart/2005/8/layout/vList5"/>
    <dgm:cxn modelId="{A264A1A4-A6CB-4CB2-AE74-8CEC0D2FC2F7}" type="presOf" srcId="{FA7737E0-7B93-426C-B7B2-A90C43588AA9}" destId="{87BD25A1-34FE-4C72-9368-9899CC518F5D}" srcOrd="0" destOrd="0" presId="urn:microsoft.com/office/officeart/2005/8/layout/vList5"/>
    <dgm:cxn modelId="{3AF26295-313A-4E2B-BD30-E28B05A9F057}" srcId="{116B9F65-1217-4DA9-B367-22628C43C7A0}" destId="{BA479B95-0441-4F94-A984-E186F539907F}" srcOrd="0" destOrd="0" parTransId="{F9B3C782-7556-483D-9E23-682B1764DB7C}" sibTransId="{EFB98A80-22A4-45FA-8DA0-E6314D70D451}"/>
    <dgm:cxn modelId="{8B91E68D-ED9A-4F7D-9748-9BBFC4B46338}" srcId="{FA7737E0-7B93-426C-B7B2-A90C43588AA9}" destId="{83E12B93-DB5C-4DDD-8195-475E5A468818}" srcOrd="2" destOrd="0" parTransId="{42182665-0E54-467F-8D9C-FAB6FCF36EFF}" sibTransId="{C15F311E-079C-4CAA-B051-F2AB0C21466A}"/>
    <dgm:cxn modelId="{268CC719-0A96-4431-8C44-5E3078945104}" type="presOf" srcId="{116B9F65-1217-4DA9-B367-22628C43C7A0}" destId="{7810D191-0B0C-4502-ACAE-1FCEDF99936D}" srcOrd="0" destOrd="0" presId="urn:microsoft.com/office/officeart/2005/8/layout/vList5"/>
    <dgm:cxn modelId="{D174CB3D-124F-46FA-B29C-F076832AEFB5}" srcId="{03578A7C-698D-4E2E-BF8C-30022A2D6BA6}" destId="{FA7737E0-7B93-426C-B7B2-A90C43588AA9}" srcOrd="0" destOrd="0" parTransId="{C5CAE80F-E5B9-4DB7-B0CF-532FAABC1C43}" sibTransId="{3EC79521-324D-4E3F-8F4C-8A9865CC98BF}"/>
    <dgm:cxn modelId="{2D13F080-CF22-4B6C-8D24-03E4D55F3B85}" type="presOf" srcId="{BA479B95-0441-4F94-A984-E186F539907F}" destId="{B8B70459-E558-4F07-9AB1-89BE7AB3A21D}" srcOrd="0" destOrd="0" presId="urn:microsoft.com/office/officeart/2005/8/layout/vList5"/>
    <dgm:cxn modelId="{24E97B5D-E50E-4994-B297-E9D005E102B4}" srcId="{03578A7C-698D-4E2E-BF8C-30022A2D6BA6}" destId="{116B9F65-1217-4DA9-B367-22628C43C7A0}" srcOrd="1" destOrd="0" parTransId="{418652AC-520A-434B-AD9B-7A9BB428A6C6}" sibTransId="{CD71A4FC-65CF-45EE-B265-ED2B342B7A6F}"/>
    <dgm:cxn modelId="{872198DC-A635-4CDE-9CCE-CE58E72B8512}" srcId="{FA7737E0-7B93-426C-B7B2-A90C43588AA9}" destId="{82AB1998-5C43-4AC7-AEE3-6354BF942BBB}" srcOrd="0" destOrd="0" parTransId="{1D7A6733-DD1C-476A-BCA1-3C3A8CDF65A5}" sibTransId="{530E717A-7BD3-4361-B48A-E912BA76FA93}"/>
    <dgm:cxn modelId="{0C1C65CE-26BB-4881-A000-7204CFCEC090}" srcId="{03578A7C-698D-4E2E-BF8C-30022A2D6BA6}" destId="{54CE7516-29F9-43D1-8F87-2BAA51592F73}" srcOrd="2" destOrd="0" parTransId="{9E843B1F-7E01-4ADD-8C23-48F1EB292C33}" sibTransId="{F9904CBD-BECE-4F6B-BD7F-D6D02C646F28}"/>
    <dgm:cxn modelId="{0C5518ED-71B9-4ADF-BF6D-71A47F9565EC}" type="presOf" srcId="{29F49E05-587A-441A-A139-1130932F3F3C}" destId="{F0F4009B-4DE5-4859-8F1C-F9F1D8B06E8E}" srcOrd="0" destOrd="2" presId="urn:microsoft.com/office/officeart/2005/8/layout/vList5"/>
    <dgm:cxn modelId="{B8A7E667-6C32-49F1-8E97-0A679DEFA81C}" type="presOf" srcId="{263F874B-7536-4D66-8645-1512CF7A54A6}" destId="{B8B70459-E558-4F07-9AB1-89BE7AB3A21D}" srcOrd="0" destOrd="2" presId="urn:microsoft.com/office/officeart/2005/8/layout/vList5"/>
    <dgm:cxn modelId="{6C44BB81-DF00-4B61-B2D3-13671D58BE29}" type="presOf" srcId="{271A1C67-68B4-48D5-8BE0-AA0D4177CDFB}" destId="{1A6C0BD0-EE35-4FD9-AD2B-6C91DBA65AE0}" srcOrd="0" destOrd="1" presId="urn:microsoft.com/office/officeart/2005/8/layout/vList5"/>
    <dgm:cxn modelId="{132F3D51-517D-4642-8A70-A0800295CEF1}" type="presOf" srcId="{63A2213C-8137-4129-8311-F3C3F2D620E9}" destId="{B8B70459-E558-4F07-9AB1-89BE7AB3A21D}" srcOrd="0" destOrd="1" presId="urn:microsoft.com/office/officeart/2005/8/layout/vList5"/>
    <dgm:cxn modelId="{09B9AF90-C690-48C4-94AA-92A5A7C305C7}" type="presOf" srcId="{82AB1998-5C43-4AC7-AEE3-6354BF942BBB}" destId="{1A6C0BD0-EE35-4FD9-AD2B-6C91DBA65AE0}" srcOrd="0" destOrd="0" presId="urn:microsoft.com/office/officeart/2005/8/layout/vList5"/>
    <dgm:cxn modelId="{DBBB9C5F-83CB-4FAB-809B-5EBC5F40B44D}" srcId="{116B9F65-1217-4DA9-B367-22628C43C7A0}" destId="{63A2213C-8137-4129-8311-F3C3F2D620E9}" srcOrd="1" destOrd="0" parTransId="{8830B0D3-0AA7-4AD6-8299-6C28D0F43AF5}" sibTransId="{61CA7858-B389-4453-A18B-B90266523AB5}"/>
    <dgm:cxn modelId="{12ECB48C-EC35-47D4-8C39-4D02F05B7C08}" srcId="{116B9F65-1217-4DA9-B367-22628C43C7A0}" destId="{263F874B-7536-4D66-8645-1512CF7A54A6}" srcOrd="2" destOrd="0" parTransId="{DF3E60D1-9AA0-4578-9577-0C0B3311F25B}" sibTransId="{B0513E19-7E85-4759-944B-6C736C98ADF4}"/>
    <dgm:cxn modelId="{3E42051E-40AA-46F5-AB14-04401505D16F}" type="presParOf" srcId="{75C5740D-9C03-4C95-8ED0-E62E36E664D5}" destId="{21EF483A-2986-4DEF-807B-6C9975351FEA}" srcOrd="0" destOrd="0" presId="urn:microsoft.com/office/officeart/2005/8/layout/vList5"/>
    <dgm:cxn modelId="{35F155DC-8E21-4EAD-B1EB-BBBED0351E3D}" type="presParOf" srcId="{21EF483A-2986-4DEF-807B-6C9975351FEA}" destId="{87BD25A1-34FE-4C72-9368-9899CC518F5D}" srcOrd="0" destOrd="0" presId="urn:microsoft.com/office/officeart/2005/8/layout/vList5"/>
    <dgm:cxn modelId="{90F4BC54-B4BA-4728-9040-C8AE7215DDC8}" type="presParOf" srcId="{21EF483A-2986-4DEF-807B-6C9975351FEA}" destId="{1A6C0BD0-EE35-4FD9-AD2B-6C91DBA65AE0}" srcOrd="1" destOrd="0" presId="urn:microsoft.com/office/officeart/2005/8/layout/vList5"/>
    <dgm:cxn modelId="{89DF45C2-07C1-4571-AD99-026CB793A43E}" type="presParOf" srcId="{75C5740D-9C03-4C95-8ED0-E62E36E664D5}" destId="{3BA74AC0-8F41-4C13-90E4-8B5C70BD6B45}" srcOrd="1" destOrd="0" presId="urn:microsoft.com/office/officeart/2005/8/layout/vList5"/>
    <dgm:cxn modelId="{1CACE63B-9AD7-4EF6-911B-3F5205A1B8F9}" type="presParOf" srcId="{75C5740D-9C03-4C95-8ED0-E62E36E664D5}" destId="{BFFA6F7E-1DAB-482D-9BA1-2C14F152C276}" srcOrd="2" destOrd="0" presId="urn:microsoft.com/office/officeart/2005/8/layout/vList5"/>
    <dgm:cxn modelId="{A2E0FD1A-E254-4DFD-91CB-7D15B56B5378}" type="presParOf" srcId="{BFFA6F7E-1DAB-482D-9BA1-2C14F152C276}" destId="{7810D191-0B0C-4502-ACAE-1FCEDF99936D}" srcOrd="0" destOrd="0" presId="urn:microsoft.com/office/officeart/2005/8/layout/vList5"/>
    <dgm:cxn modelId="{3E610344-3036-4275-A0E9-A450489EE1A6}" type="presParOf" srcId="{BFFA6F7E-1DAB-482D-9BA1-2C14F152C276}" destId="{B8B70459-E558-4F07-9AB1-89BE7AB3A21D}" srcOrd="1" destOrd="0" presId="urn:microsoft.com/office/officeart/2005/8/layout/vList5"/>
    <dgm:cxn modelId="{3BEB2237-F5EF-417A-BE3B-1262701E0621}" type="presParOf" srcId="{75C5740D-9C03-4C95-8ED0-E62E36E664D5}" destId="{11760E66-358F-49B7-A5EA-DBC82462389B}" srcOrd="3" destOrd="0" presId="urn:microsoft.com/office/officeart/2005/8/layout/vList5"/>
    <dgm:cxn modelId="{A1496F65-21DA-44DC-AD98-B13B415E2D2A}" type="presParOf" srcId="{75C5740D-9C03-4C95-8ED0-E62E36E664D5}" destId="{BCCA1F6D-808E-4ABD-B91E-9C16346C0BBC}" srcOrd="4" destOrd="0" presId="urn:microsoft.com/office/officeart/2005/8/layout/vList5"/>
    <dgm:cxn modelId="{6EE8D48F-A242-46AD-90D8-517B8B046EA2}" type="presParOf" srcId="{BCCA1F6D-808E-4ABD-B91E-9C16346C0BBC}" destId="{C45E0692-9D4C-42E5-95DC-680152B8DC95}" srcOrd="0" destOrd="0" presId="urn:microsoft.com/office/officeart/2005/8/layout/vList5"/>
    <dgm:cxn modelId="{7C588A8A-F082-4525-AB08-7DDEC54D24D4}" type="presParOf" srcId="{BCCA1F6D-808E-4ABD-B91E-9C16346C0BBC}" destId="{F0F4009B-4DE5-4859-8F1C-F9F1D8B06E8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84F41A-3F8F-447C-A65E-DB53A6077D28}"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F0EBF4C-A8F1-4CBC-AF9B-42076D172220}">
      <dgm:prSet phldrT="[Text]" phldr="1"/>
      <dgm:spPr/>
      <dgm:t>
        <a:bodyPr/>
        <a:lstStyle/>
        <a:p>
          <a:endParaRPr lang="en-US"/>
        </a:p>
      </dgm:t>
    </dgm:pt>
    <dgm:pt modelId="{9B774A2B-56D7-4CCD-8EEE-35ECC168C75E}" type="parTrans" cxnId="{0917EA05-8478-41EE-B1C7-3D2B07D8103A}">
      <dgm:prSet/>
      <dgm:spPr/>
      <dgm:t>
        <a:bodyPr/>
        <a:lstStyle/>
        <a:p>
          <a:endParaRPr lang="en-US"/>
        </a:p>
      </dgm:t>
    </dgm:pt>
    <dgm:pt modelId="{014F4EAE-1DCF-44D9-BF01-6AB5B7C940F5}" type="sibTrans" cxnId="{0917EA05-8478-41EE-B1C7-3D2B07D8103A}">
      <dgm:prSet/>
      <dgm:spPr/>
      <dgm:t>
        <a:bodyPr/>
        <a:lstStyle/>
        <a:p>
          <a:endParaRPr lang="en-US"/>
        </a:p>
      </dgm:t>
    </dgm:pt>
    <dgm:pt modelId="{FF265CBB-A93B-4EFD-94A0-1E00AD3DF3E6}">
      <dgm:prSet phldrT="[Text]" phldr="1"/>
      <dgm:spPr/>
      <dgm:t>
        <a:bodyPr/>
        <a:lstStyle/>
        <a:p>
          <a:endParaRPr lang="en-US"/>
        </a:p>
      </dgm:t>
    </dgm:pt>
    <dgm:pt modelId="{15048553-D7B1-441C-81D4-2CA31598DFF2}" type="parTrans" cxnId="{D6242DA7-85E3-45B9-BDAB-273BC40838A0}">
      <dgm:prSet/>
      <dgm:spPr/>
      <dgm:t>
        <a:bodyPr/>
        <a:lstStyle/>
        <a:p>
          <a:endParaRPr lang="en-US"/>
        </a:p>
      </dgm:t>
    </dgm:pt>
    <dgm:pt modelId="{530E4CC4-A161-4D61-A3FC-051D0BD95ECF}" type="sibTrans" cxnId="{D6242DA7-85E3-45B9-BDAB-273BC40838A0}">
      <dgm:prSet/>
      <dgm:spPr/>
      <dgm:t>
        <a:bodyPr/>
        <a:lstStyle/>
        <a:p>
          <a:endParaRPr lang="en-US"/>
        </a:p>
      </dgm:t>
    </dgm:pt>
    <dgm:pt modelId="{794C5802-2FE8-4B3E-AC7B-00D6CFD18053}">
      <dgm:prSet phldrT="[Text]" phldr="1"/>
      <dgm:spPr/>
      <dgm:t>
        <a:bodyPr/>
        <a:lstStyle/>
        <a:p>
          <a:endParaRPr lang="en-US"/>
        </a:p>
      </dgm:t>
    </dgm:pt>
    <dgm:pt modelId="{890F58D7-D52D-4F25-AF82-104C401A68E0}" type="parTrans" cxnId="{84465197-EAB3-4500-A949-254B4A3E65D1}">
      <dgm:prSet/>
      <dgm:spPr/>
      <dgm:t>
        <a:bodyPr/>
        <a:lstStyle/>
        <a:p>
          <a:endParaRPr lang="en-US"/>
        </a:p>
      </dgm:t>
    </dgm:pt>
    <dgm:pt modelId="{FF97B214-83B9-4B7C-95F3-36D3F3EF917A}" type="sibTrans" cxnId="{84465197-EAB3-4500-A949-254B4A3E65D1}">
      <dgm:prSet/>
      <dgm:spPr/>
      <dgm:t>
        <a:bodyPr/>
        <a:lstStyle/>
        <a:p>
          <a:endParaRPr lang="en-US"/>
        </a:p>
      </dgm:t>
    </dgm:pt>
    <dgm:pt modelId="{F4D01280-644C-416E-AF32-BACF6F9DB504}">
      <dgm:prSet phldrT="[Text]"/>
      <dgm:spPr/>
      <dgm:t>
        <a:bodyPr/>
        <a:lstStyle/>
        <a:p>
          <a:r>
            <a:rPr lang="en-US" dirty="0" smtClean="0"/>
            <a:t>THANKS</a:t>
          </a:r>
          <a:endParaRPr lang="en-US" dirty="0"/>
        </a:p>
      </dgm:t>
    </dgm:pt>
    <dgm:pt modelId="{C051CA18-3647-4B7C-A582-CCF7A4F872A5}" type="parTrans" cxnId="{B0A2FBCB-2227-4B4E-81FA-7FC6BFC18165}">
      <dgm:prSet/>
      <dgm:spPr/>
      <dgm:t>
        <a:bodyPr/>
        <a:lstStyle/>
        <a:p>
          <a:endParaRPr lang="en-US"/>
        </a:p>
      </dgm:t>
    </dgm:pt>
    <dgm:pt modelId="{73DC1A72-45EA-447D-846D-B731807D98CB}" type="sibTrans" cxnId="{B0A2FBCB-2227-4B4E-81FA-7FC6BFC18165}">
      <dgm:prSet/>
      <dgm:spPr/>
      <dgm:t>
        <a:bodyPr/>
        <a:lstStyle/>
        <a:p>
          <a:endParaRPr lang="en-US"/>
        </a:p>
      </dgm:t>
    </dgm:pt>
    <dgm:pt modelId="{D5F7CE65-CFE9-44B1-B824-7EBD067963A6}" type="pres">
      <dgm:prSet presAssocID="{9E84F41A-3F8F-447C-A65E-DB53A6077D28}" presName="Name0" presStyleCnt="0">
        <dgm:presLayoutVars>
          <dgm:chMax val="7"/>
          <dgm:resizeHandles val="exact"/>
        </dgm:presLayoutVars>
      </dgm:prSet>
      <dgm:spPr/>
      <dgm:t>
        <a:bodyPr/>
        <a:lstStyle/>
        <a:p>
          <a:endParaRPr lang="en-US"/>
        </a:p>
      </dgm:t>
    </dgm:pt>
    <dgm:pt modelId="{5F40817F-4C45-4582-8BD4-8D4A4B165EF9}" type="pres">
      <dgm:prSet presAssocID="{9E84F41A-3F8F-447C-A65E-DB53A6077D28}" presName="comp1" presStyleCnt="0"/>
      <dgm:spPr/>
    </dgm:pt>
    <dgm:pt modelId="{2C0A7AC0-2891-4E08-A830-BF595CC5209E}" type="pres">
      <dgm:prSet presAssocID="{9E84F41A-3F8F-447C-A65E-DB53A6077D28}" presName="circle1" presStyleLbl="node1" presStyleIdx="0" presStyleCnt="4"/>
      <dgm:spPr/>
      <dgm:t>
        <a:bodyPr/>
        <a:lstStyle/>
        <a:p>
          <a:endParaRPr lang="en-US"/>
        </a:p>
      </dgm:t>
    </dgm:pt>
    <dgm:pt modelId="{2C256E2D-1BFE-49E4-8AEF-12D5336AE536}" type="pres">
      <dgm:prSet presAssocID="{9E84F41A-3F8F-447C-A65E-DB53A6077D28}" presName="c1text" presStyleLbl="node1" presStyleIdx="0" presStyleCnt="4">
        <dgm:presLayoutVars>
          <dgm:bulletEnabled val="1"/>
        </dgm:presLayoutVars>
      </dgm:prSet>
      <dgm:spPr/>
      <dgm:t>
        <a:bodyPr/>
        <a:lstStyle/>
        <a:p>
          <a:endParaRPr lang="en-US"/>
        </a:p>
      </dgm:t>
    </dgm:pt>
    <dgm:pt modelId="{1E348DD0-5485-4806-9361-8EF5457FFDAB}" type="pres">
      <dgm:prSet presAssocID="{9E84F41A-3F8F-447C-A65E-DB53A6077D28}" presName="comp2" presStyleCnt="0"/>
      <dgm:spPr/>
    </dgm:pt>
    <dgm:pt modelId="{92091CDD-DB89-4EED-9FBC-4241D555E2F3}" type="pres">
      <dgm:prSet presAssocID="{9E84F41A-3F8F-447C-A65E-DB53A6077D28}" presName="circle2" presStyleLbl="node1" presStyleIdx="1" presStyleCnt="4"/>
      <dgm:spPr/>
      <dgm:t>
        <a:bodyPr/>
        <a:lstStyle/>
        <a:p>
          <a:endParaRPr lang="en-US"/>
        </a:p>
      </dgm:t>
    </dgm:pt>
    <dgm:pt modelId="{BFCDC7CA-E49B-4D3E-9E2E-53A3279346A6}" type="pres">
      <dgm:prSet presAssocID="{9E84F41A-3F8F-447C-A65E-DB53A6077D28}" presName="c2text" presStyleLbl="node1" presStyleIdx="1" presStyleCnt="4">
        <dgm:presLayoutVars>
          <dgm:bulletEnabled val="1"/>
        </dgm:presLayoutVars>
      </dgm:prSet>
      <dgm:spPr/>
      <dgm:t>
        <a:bodyPr/>
        <a:lstStyle/>
        <a:p>
          <a:endParaRPr lang="en-US"/>
        </a:p>
      </dgm:t>
    </dgm:pt>
    <dgm:pt modelId="{FE367570-053F-4046-B9D9-AE3A539521F4}" type="pres">
      <dgm:prSet presAssocID="{9E84F41A-3F8F-447C-A65E-DB53A6077D28}" presName="comp3" presStyleCnt="0"/>
      <dgm:spPr/>
    </dgm:pt>
    <dgm:pt modelId="{4A7E2C0E-1FC5-4503-99B9-57CA5B252B94}" type="pres">
      <dgm:prSet presAssocID="{9E84F41A-3F8F-447C-A65E-DB53A6077D28}" presName="circle3" presStyleLbl="node1" presStyleIdx="2" presStyleCnt="4"/>
      <dgm:spPr/>
      <dgm:t>
        <a:bodyPr/>
        <a:lstStyle/>
        <a:p>
          <a:endParaRPr lang="en-US"/>
        </a:p>
      </dgm:t>
    </dgm:pt>
    <dgm:pt modelId="{DA3D412A-654A-4619-90DB-F1144EF6ECF2}" type="pres">
      <dgm:prSet presAssocID="{9E84F41A-3F8F-447C-A65E-DB53A6077D28}" presName="c3text" presStyleLbl="node1" presStyleIdx="2" presStyleCnt="4">
        <dgm:presLayoutVars>
          <dgm:bulletEnabled val="1"/>
        </dgm:presLayoutVars>
      </dgm:prSet>
      <dgm:spPr/>
      <dgm:t>
        <a:bodyPr/>
        <a:lstStyle/>
        <a:p>
          <a:endParaRPr lang="en-US"/>
        </a:p>
      </dgm:t>
    </dgm:pt>
    <dgm:pt modelId="{53A39B9F-BDBC-437D-B3A7-AC9272A25416}" type="pres">
      <dgm:prSet presAssocID="{9E84F41A-3F8F-447C-A65E-DB53A6077D28}" presName="comp4" presStyleCnt="0"/>
      <dgm:spPr/>
    </dgm:pt>
    <dgm:pt modelId="{83C46025-C129-4B91-A6F3-F1ADEB17BB87}" type="pres">
      <dgm:prSet presAssocID="{9E84F41A-3F8F-447C-A65E-DB53A6077D28}" presName="circle4" presStyleLbl="node1" presStyleIdx="3" presStyleCnt="4"/>
      <dgm:spPr/>
      <dgm:t>
        <a:bodyPr/>
        <a:lstStyle/>
        <a:p>
          <a:endParaRPr lang="en-US"/>
        </a:p>
      </dgm:t>
    </dgm:pt>
    <dgm:pt modelId="{35E56400-E242-4B85-A38E-8559C822D5FF}" type="pres">
      <dgm:prSet presAssocID="{9E84F41A-3F8F-447C-A65E-DB53A6077D28}" presName="c4text" presStyleLbl="node1" presStyleIdx="3" presStyleCnt="4">
        <dgm:presLayoutVars>
          <dgm:bulletEnabled val="1"/>
        </dgm:presLayoutVars>
      </dgm:prSet>
      <dgm:spPr/>
      <dgm:t>
        <a:bodyPr/>
        <a:lstStyle/>
        <a:p>
          <a:endParaRPr lang="en-US"/>
        </a:p>
      </dgm:t>
    </dgm:pt>
  </dgm:ptLst>
  <dgm:cxnLst>
    <dgm:cxn modelId="{F6D68A14-29F9-4389-9B0D-DCDC3609492D}" type="presOf" srcId="{794C5802-2FE8-4B3E-AC7B-00D6CFD18053}" destId="{4A7E2C0E-1FC5-4503-99B9-57CA5B252B94}" srcOrd="0" destOrd="0" presId="urn:microsoft.com/office/officeart/2005/8/layout/venn2"/>
    <dgm:cxn modelId="{8D467831-399E-4AE3-816A-D59AB1794B76}" type="presOf" srcId="{FF265CBB-A93B-4EFD-94A0-1E00AD3DF3E6}" destId="{BFCDC7CA-E49B-4D3E-9E2E-53A3279346A6}" srcOrd="1" destOrd="0" presId="urn:microsoft.com/office/officeart/2005/8/layout/venn2"/>
    <dgm:cxn modelId="{A4D797CE-D910-48A8-BA2E-CAA793ED2B3F}" type="presOf" srcId="{F4D01280-644C-416E-AF32-BACF6F9DB504}" destId="{83C46025-C129-4B91-A6F3-F1ADEB17BB87}" srcOrd="0" destOrd="0" presId="urn:microsoft.com/office/officeart/2005/8/layout/venn2"/>
    <dgm:cxn modelId="{03F758FD-811A-48F7-90E1-E809E6662E08}" type="presOf" srcId="{F4D01280-644C-416E-AF32-BACF6F9DB504}" destId="{35E56400-E242-4B85-A38E-8559C822D5FF}" srcOrd="1" destOrd="0" presId="urn:microsoft.com/office/officeart/2005/8/layout/venn2"/>
    <dgm:cxn modelId="{D6242DA7-85E3-45B9-BDAB-273BC40838A0}" srcId="{9E84F41A-3F8F-447C-A65E-DB53A6077D28}" destId="{FF265CBB-A93B-4EFD-94A0-1E00AD3DF3E6}" srcOrd="1" destOrd="0" parTransId="{15048553-D7B1-441C-81D4-2CA31598DFF2}" sibTransId="{530E4CC4-A161-4D61-A3FC-051D0BD95ECF}"/>
    <dgm:cxn modelId="{B8C3A51F-4D31-44F8-A262-E78377AB1287}" type="presOf" srcId="{9E84F41A-3F8F-447C-A65E-DB53A6077D28}" destId="{D5F7CE65-CFE9-44B1-B824-7EBD067963A6}" srcOrd="0" destOrd="0" presId="urn:microsoft.com/office/officeart/2005/8/layout/venn2"/>
    <dgm:cxn modelId="{813AEC54-40D2-47F5-B3DE-ACDDB18FA7F9}" type="presOf" srcId="{794C5802-2FE8-4B3E-AC7B-00D6CFD18053}" destId="{DA3D412A-654A-4619-90DB-F1144EF6ECF2}" srcOrd="1" destOrd="0" presId="urn:microsoft.com/office/officeart/2005/8/layout/venn2"/>
    <dgm:cxn modelId="{98AC2357-2480-4754-BDA2-A87F3E1250D7}" type="presOf" srcId="{FF265CBB-A93B-4EFD-94A0-1E00AD3DF3E6}" destId="{92091CDD-DB89-4EED-9FBC-4241D555E2F3}" srcOrd="0" destOrd="0" presId="urn:microsoft.com/office/officeart/2005/8/layout/venn2"/>
    <dgm:cxn modelId="{98B013DA-9F84-4ED6-9009-4541BC8A29CC}" type="presOf" srcId="{EF0EBF4C-A8F1-4CBC-AF9B-42076D172220}" destId="{2C0A7AC0-2891-4E08-A830-BF595CC5209E}" srcOrd="0" destOrd="0" presId="urn:microsoft.com/office/officeart/2005/8/layout/venn2"/>
    <dgm:cxn modelId="{84465197-EAB3-4500-A949-254B4A3E65D1}" srcId="{9E84F41A-3F8F-447C-A65E-DB53A6077D28}" destId="{794C5802-2FE8-4B3E-AC7B-00D6CFD18053}" srcOrd="2" destOrd="0" parTransId="{890F58D7-D52D-4F25-AF82-104C401A68E0}" sibTransId="{FF97B214-83B9-4B7C-95F3-36D3F3EF917A}"/>
    <dgm:cxn modelId="{68F39277-A4BC-4E40-B46F-EC266986C162}" type="presOf" srcId="{EF0EBF4C-A8F1-4CBC-AF9B-42076D172220}" destId="{2C256E2D-1BFE-49E4-8AEF-12D5336AE536}" srcOrd="1" destOrd="0" presId="urn:microsoft.com/office/officeart/2005/8/layout/venn2"/>
    <dgm:cxn modelId="{0917EA05-8478-41EE-B1C7-3D2B07D8103A}" srcId="{9E84F41A-3F8F-447C-A65E-DB53A6077D28}" destId="{EF0EBF4C-A8F1-4CBC-AF9B-42076D172220}" srcOrd="0" destOrd="0" parTransId="{9B774A2B-56D7-4CCD-8EEE-35ECC168C75E}" sibTransId="{014F4EAE-1DCF-44D9-BF01-6AB5B7C940F5}"/>
    <dgm:cxn modelId="{B0A2FBCB-2227-4B4E-81FA-7FC6BFC18165}" srcId="{9E84F41A-3F8F-447C-A65E-DB53A6077D28}" destId="{F4D01280-644C-416E-AF32-BACF6F9DB504}" srcOrd="3" destOrd="0" parTransId="{C051CA18-3647-4B7C-A582-CCF7A4F872A5}" sibTransId="{73DC1A72-45EA-447D-846D-B731807D98CB}"/>
    <dgm:cxn modelId="{9A8C99AF-D091-4C1E-A016-7FB224BF63FE}" type="presParOf" srcId="{D5F7CE65-CFE9-44B1-B824-7EBD067963A6}" destId="{5F40817F-4C45-4582-8BD4-8D4A4B165EF9}" srcOrd="0" destOrd="0" presId="urn:microsoft.com/office/officeart/2005/8/layout/venn2"/>
    <dgm:cxn modelId="{B7350FD7-C064-4DFE-9E28-58F187209424}" type="presParOf" srcId="{5F40817F-4C45-4582-8BD4-8D4A4B165EF9}" destId="{2C0A7AC0-2891-4E08-A830-BF595CC5209E}" srcOrd="0" destOrd="0" presId="urn:microsoft.com/office/officeart/2005/8/layout/venn2"/>
    <dgm:cxn modelId="{9E01FF72-C0CC-4269-B5D5-2F4FE48BD2BC}" type="presParOf" srcId="{5F40817F-4C45-4582-8BD4-8D4A4B165EF9}" destId="{2C256E2D-1BFE-49E4-8AEF-12D5336AE536}" srcOrd="1" destOrd="0" presId="urn:microsoft.com/office/officeart/2005/8/layout/venn2"/>
    <dgm:cxn modelId="{022F39C8-0804-4F38-8DC3-62EC5B78E6B8}" type="presParOf" srcId="{D5F7CE65-CFE9-44B1-B824-7EBD067963A6}" destId="{1E348DD0-5485-4806-9361-8EF5457FFDAB}" srcOrd="1" destOrd="0" presId="urn:microsoft.com/office/officeart/2005/8/layout/venn2"/>
    <dgm:cxn modelId="{7B2F9140-7B25-4ECC-AB7F-F4D4979B06CE}" type="presParOf" srcId="{1E348DD0-5485-4806-9361-8EF5457FFDAB}" destId="{92091CDD-DB89-4EED-9FBC-4241D555E2F3}" srcOrd="0" destOrd="0" presId="urn:microsoft.com/office/officeart/2005/8/layout/venn2"/>
    <dgm:cxn modelId="{42EDBA7C-DDEB-4FE3-AACF-8801EA2496DA}" type="presParOf" srcId="{1E348DD0-5485-4806-9361-8EF5457FFDAB}" destId="{BFCDC7CA-E49B-4D3E-9E2E-53A3279346A6}" srcOrd="1" destOrd="0" presId="urn:microsoft.com/office/officeart/2005/8/layout/venn2"/>
    <dgm:cxn modelId="{AC41F1EA-B1FF-4870-90EE-36295016316C}" type="presParOf" srcId="{D5F7CE65-CFE9-44B1-B824-7EBD067963A6}" destId="{FE367570-053F-4046-B9D9-AE3A539521F4}" srcOrd="2" destOrd="0" presId="urn:microsoft.com/office/officeart/2005/8/layout/venn2"/>
    <dgm:cxn modelId="{A23949EC-5235-4556-BAD6-500D3BDDE8A2}" type="presParOf" srcId="{FE367570-053F-4046-B9D9-AE3A539521F4}" destId="{4A7E2C0E-1FC5-4503-99B9-57CA5B252B94}" srcOrd="0" destOrd="0" presId="urn:microsoft.com/office/officeart/2005/8/layout/venn2"/>
    <dgm:cxn modelId="{206A8FB9-A745-4672-95A4-52B982CF30C0}" type="presParOf" srcId="{FE367570-053F-4046-B9D9-AE3A539521F4}" destId="{DA3D412A-654A-4619-90DB-F1144EF6ECF2}" srcOrd="1" destOrd="0" presId="urn:microsoft.com/office/officeart/2005/8/layout/venn2"/>
    <dgm:cxn modelId="{A45B50BF-5D88-4DA2-B66E-2FC369D67178}" type="presParOf" srcId="{D5F7CE65-CFE9-44B1-B824-7EBD067963A6}" destId="{53A39B9F-BDBC-437D-B3A7-AC9272A25416}" srcOrd="3" destOrd="0" presId="urn:microsoft.com/office/officeart/2005/8/layout/venn2"/>
    <dgm:cxn modelId="{ED3A3ECE-B629-479A-A20C-2A55D61C37F5}" type="presParOf" srcId="{53A39B9F-BDBC-437D-B3A7-AC9272A25416}" destId="{83C46025-C129-4B91-A6F3-F1ADEB17BB87}" srcOrd="0" destOrd="0" presId="urn:microsoft.com/office/officeart/2005/8/layout/venn2"/>
    <dgm:cxn modelId="{BC1ADB52-6DC4-4FA7-9550-F326684709F0}" type="presParOf" srcId="{53A39B9F-BDBC-437D-B3A7-AC9272A25416}" destId="{35E56400-E242-4B85-A38E-8559C822D5FF}" srcOrd="1" destOrd="0" presId="urn:microsoft.com/office/officeart/2005/8/layout/ven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2EEA-FD11-4A85-BDA3-F09A42869800}">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A</a:t>
          </a:r>
          <a:endParaRPr lang="en-US" sz="3200" kern="1200" dirty="0"/>
        </a:p>
      </dsp:txBody>
      <dsp:txXfrm rot="-5400000">
        <a:off x="1" y="573596"/>
        <a:ext cx="1146297" cy="491270"/>
      </dsp:txXfrm>
    </dsp:sp>
    <dsp:sp modelId="{1CE78E88-69AD-4659-886B-7EFA73B6D05F}">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Different Anticoagulants used in </a:t>
          </a:r>
          <a:r>
            <a:rPr lang="en-US" sz="2700" kern="1200" dirty="0" err="1" smtClean="0"/>
            <a:t>Haematology</a:t>
          </a: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146298" y="52408"/>
        <a:ext cx="7031341" cy="960496"/>
      </dsp:txXfrm>
    </dsp:sp>
    <dsp:sp modelId="{0E173140-2152-400C-8B51-5016BA6822F0}">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B</a:t>
          </a:r>
          <a:endParaRPr lang="en-US" sz="3200" kern="1200" dirty="0"/>
        </a:p>
      </dsp:txBody>
      <dsp:txXfrm rot="-5400000">
        <a:off x="1" y="2017346"/>
        <a:ext cx="1146297" cy="491270"/>
      </dsp:txXfrm>
    </dsp:sp>
    <dsp:sp modelId="{DEB0B3A9-F58C-403B-BC9E-2E9CDF9D40CB}">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Interpretation </a:t>
          </a:r>
          <a:r>
            <a:rPr lang="en-US" sz="2700" kern="1200" dirty="0" smtClean="0"/>
            <a:t>of blood test/ </a:t>
          </a:r>
          <a:r>
            <a:rPr lang="en-US" sz="2700" kern="1200" dirty="0" err="1" smtClean="0"/>
            <a:t>Haematology</a:t>
          </a:r>
          <a:endParaRPr lang="en-US" sz="2700" kern="1200" dirty="0"/>
        </a:p>
        <a:p>
          <a:pPr marL="228600" lvl="1" indent="-228600" algn="l" defTabSz="1200150">
            <a:lnSpc>
              <a:spcPct val="90000"/>
            </a:lnSpc>
            <a:spcBef>
              <a:spcPct val="0"/>
            </a:spcBef>
            <a:spcAft>
              <a:spcPct val="15000"/>
            </a:spcAft>
            <a:buChar char="••"/>
          </a:pPr>
          <a:endParaRPr lang="en-US" sz="2700" kern="1200"/>
        </a:p>
      </dsp:txBody>
      <dsp:txXfrm rot="-5400000">
        <a:off x="1146298" y="1496158"/>
        <a:ext cx="7031341" cy="960496"/>
      </dsp:txXfrm>
    </dsp:sp>
    <dsp:sp modelId="{F036E116-182A-4732-8E68-4469D469E558}">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a:t>
          </a:r>
          <a:endParaRPr lang="en-US" sz="3200" kern="1200" dirty="0"/>
        </a:p>
      </dsp:txBody>
      <dsp:txXfrm rot="-5400000">
        <a:off x="1" y="3461096"/>
        <a:ext cx="1146297" cy="491270"/>
      </dsp:txXfrm>
    </dsp:sp>
    <dsp:sp modelId="{212B9DE3-6FC9-418B-A003-D9DDDA7406A1}">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Blood smear examination and its interpretation</a:t>
          </a:r>
          <a:endParaRPr lang="en-US" sz="2700" kern="1200" dirty="0"/>
        </a:p>
        <a:p>
          <a:pPr marL="228600" lvl="1" indent="-228600" algn="l" defTabSz="1200150">
            <a:lnSpc>
              <a:spcPct val="90000"/>
            </a:lnSpc>
            <a:spcBef>
              <a:spcPct val="0"/>
            </a:spcBef>
            <a:spcAft>
              <a:spcPct val="15000"/>
            </a:spcAft>
            <a:buChar char="••"/>
          </a:pPr>
          <a:endParaRPr lang="en-US" sz="2700" kern="1200"/>
        </a:p>
      </dsp:txBody>
      <dsp:txXfrm rot="-5400000">
        <a:off x="1146298" y="2939908"/>
        <a:ext cx="7031341" cy="960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5B532-545A-4295-8946-A42C254279BA}">
      <dsp:nvSpPr>
        <dsp:cNvPr id="0" name=""/>
        <dsp:cNvSpPr/>
      </dsp:nvSpPr>
      <dsp:spPr>
        <a:xfrm rot="5400000">
          <a:off x="-275746" y="415879"/>
          <a:ext cx="1838311" cy="12868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EDTA</a:t>
          </a:r>
          <a:endParaRPr lang="en-US" sz="1800" kern="1200" dirty="0"/>
        </a:p>
      </dsp:txBody>
      <dsp:txXfrm rot="-5400000">
        <a:off x="1" y="783541"/>
        <a:ext cx="1286818" cy="551493"/>
      </dsp:txXfrm>
    </dsp:sp>
    <dsp:sp modelId="{399A3B30-D548-4AE6-BBD8-CB0663A9B548}">
      <dsp:nvSpPr>
        <dsp:cNvPr id="0" name=""/>
        <dsp:cNvSpPr/>
      </dsp:nvSpPr>
      <dsp:spPr>
        <a:xfrm rot="5400000">
          <a:off x="4061102" y="-2733806"/>
          <a:ext cx="1394212" cy="6942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t>Recommended for </a:t>
          </a:r>
          <a:r>
            <a:rPr lang="en-US" sz="2000" b="1" kern="1200" dirty="0" smtClean="0"/>
            <a:t>routine hematology</a:t>
          </a:r>
          <a:r>
            <a:rPr lang="en-US" sz="2000" kern="1200" dirty="0" smtClean="0"/>
            <a:t>. It prevents blood from clotting by binding or chelating (binding) the calcium ions from the blood (calcium ions are necessary for blood to clot). Blood collected into EDTA is used for routine </a:t>
          </a:r>
          <a:r>
            <a:rPr lang="en-US" sz="2000" kern="1200" dirty="0" err="1" smtClean="0"/>
            <a:t>haematology</a:t>
          </a:r>
          <a:r>
            <a:rPr lang="en-US" sz="2000" kern="1200" dirty="0" smtClean="0"/>
            <a:t> tests. </a:t>
          </a:r>
          <a:endParaRPr lang="en-US" sz="1600" kern="1200" dirty="0"/>
        </a:p>
        <a:p>
          <a:pPr marL="171450" lvl="1" indent="-171450" algn="just" defTabSz="711200">
            <a:lnSpc>
              <a:spcPct val="90000"/>
            </a:lnSpc>
            <a:spcBef>
              <a:spcPct val="0"/>
            </a:spcBef>
            <a:spcAft>
              <a:spcPct val="15000"/>
            </a:spcAft>
            <a:buChar char="••"/>
          </a:pPr>
          <a:r>
            <a:rPr lang="en-US" sz="1600" kern="1200" dirty="0" smtClean="0">
              <a:solidFill>
                <a:srgbClr val="FF0000"/>
              </a:solidFill>
            </a:rPr>
            <a:t>Amount required: 10mg for 10ml blood</a:t>
          </a:r>
          <a:endParaRPr lang="en-US" sz="1600" kern="1200" dirty="0">
            <a:solidFill>
              <a:srgbClr val="FF0000"/>
            </a:solidFill>
          </a:endParaRPr>
        </a:p>
      </dsp:txBody>
      <dsp:txXfrm rot="-5400000">
        <a:off x="1286818" y="108538"/>
        <a:ext cx="6874721" cy="1258092"/>
      </dsp:txXfrm>
    </dsp:sp>
    <dsp:sp modelId="{45193341-8DA3-4FA5-8815-F9346E5DA5F0}">
      <dsp:nvSpPr>
        <dsp:cNvPr id="0" name=""/>
        <dsp:cNvSpPr/>
      </dsp:nvSpPr>
      <dsp:spPr>
        <a:xfrm rot="5400000">
          <a:off x="-275746" y="2243055"/>
          <a:ext cx="1838311" cy="12868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Trisodium</a:t>
          </a:r>
          <a:r>
            <a:rPr lang="en-US" sz="1800" kern="1200" dirty="0" smtClean="0"/>
            <a:t> citrate</a:t>
          </a:r>
          <a:endParaRPr lang="en-US" sz="1800" kern="1200" dirty="0"/>
        </a:p>
      </dsp:txBody>
      <dsp:txXfrm rot="-5400000">
        <a:off x="1" y="2610717"/>
        <a:ext cx="1286818" cy="551493"/>
      </dsp:txXfrm>
    </dsp:sp>
    <dsp:sp modelId="{BBA9333D-1020-489E-A80F-DA936E8E4CCF}">
      <dsp:nvSpPr>
        <dsp:cNvPr id="0" name=""/>
        <dsp:cNvSpPr/>
      </dsp:nvSpPr>
      <dsp:spPr>
        <a:xfrm rot="5400000">
          <a:off x="4004918" y="-906631"/>
          <a:ext cx="1506581" cy="6942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t>It is used to collect blood for </a:t>
          </a:r>
          <a:r>
            <a:rPr lang="en-US" sz="2000" b="1" kern="1200" dirty="0" smtClean="0"/>
            <a:t>coagulation studies</a:t>
          </a:r>
          <a:r>
            <a:rPr lang="en-US" sz="2000" kern="1200" dirty="0" smtClean="0"/>
            <a:t>. Samples must be gently mixed immediately after collection. </a:t>
          </a:r>
          <a:r>
            <a:rPr lang="en-US" sz="2000" kern="1200" dirty="0" err="1" smtClean="0"/>
            <a:t>Trisodium</a:t>
          </a:r>
          <a:r>
            <a:rPr lang="en-US" sz="2000" kern="1200" dirty="0" smtClean="0"/>
            <a:t> citrate </a:t>
          </a:r>
          <a:r>
            <a:rPr lang="en-US" sz="2000" kern="1200" dirty="0" err="1" smtClean="0"/>
            <a:t>chelates</a:t>
          </a:r>
          <a:r>
            <a:rPr lang="en-US" sz="2000" kern="1200" dirty="0" smtClean="0"/>
            <a:t> calcium ions from the blood (calcium ions are necessary for clotting).</a:t>
          </a:r>
          <a:endParaRPr lang="en-US" sz="2000" kern="1200" dirty="0"/>
        </a:p>
        <a:p>
          <a:pPr marL="171450" lvl="1" indent="-171450" algn="l" defTabSz="711200">
            <a:lnSpc>
              <a:spcPct val="90000"/>
            </a:lnSpc>
            <a:spcBef>
              <a:spcPct val="0"/>
            </a:spcBef>
            <a:spcAft>
              <a:spcPct val="15000"/>
            </a:spcAft>
            <a:buChar char="••"/>
          </a:pPr>
          <a:r>
            <a:rPr lang="en-US" sz="1600" kern="1200" dirty="0" smtClean="0">
              <a:solidFill>
                <a:srgbClr val="FF0000"/>
              </a:solidFill>
            </a:rPr>
            <a:t>Amount required: 10mg for 10ml blood</a:t>
          </a:r>
          <a:endParaRPr lang="en-US" sz="1600" kern="1200" dirty="0">
            <a:solidFill>
              <a:srgbClr val="FF0000"/>
            </a:solidFill>
          </a:endParaRPr>
        </a:p>
      </dsp:txBody>
      <dsp:txXfrm rot="-5400000">
        <a:off x="1286819" y="1885013"/>
        <a:ext cx="6869236" cy="1359491"/>
      </dsp:txXfrm>
    </dsp:sp>
    <dsp:sp modelId="{50996087-B60E-4306-8B23-424DF27E14D5}">
      <dsp:nvSpPr>
        <dsp:cNvPr id="0" name=""/>
        <dsp:cNvSpPr/>
      </dsp:nvSpPr>
      <dsp:spPr>
        <a:xfrm rot="5400000">
          <a:off x="-275746" y="4233286"/>
          <a:ext cx="1838311" cy="12868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Heparin</a:t>
          </a:r>
          <a:endParaRPr lang="en-US" sz="1800" kern="1200" dirty="0"/>
        </a:p>
      </dsp:txBody>
      <dsp:txXfrm rot="-5400000">
        <a:off x="1" y="4600948"/>
        <a:ext cx="1286818" cy="551493"/>
      </dsp:txXfrm>
    </dsp:sp>
    <dsp:sp modelId="{03BE658A-B88E-457D-85D9-A2258DAB5738}">
      <dsp:nvSpPr>
        <dsp:cNvPr id="0" name=""/>
        <dsp:cNvSpPr/>
      </dsp:nvSpPr>
      <dsp:spPr>
        <a:xfrm rot="5400000">
          <a:off x="3780629" y="1144833"/>
          <a:ext cx="1955159" cy="69427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t>A poor anticoagulant for blood cell studies.(may cause leukocyte clumping and interfere  its stainability ) Used for some specialized </a:t>
          </a:r>
          <a:r>
            <a:rPr lang="en-US" sz="2000" b="1" kern="1200" dirty="0" smtClean="0"/>
            <a:t>blood biochemistry and blood pH studies</a:t>
          </a:r>
          <a:r>
            <a:rPr lang="en-US" sz="2000" kern="1200" dirty="0" smtClean="0"/>
            <a:t>. Heparin prevents blood coagulation by inhibiting the action of thrombin. Thrombin is an activated coagulation protein that converts fibrinogen to fibrin. </a:t>
          </a:r>
          <a:endParaRPr lang="en-US" sz="2000" kern="1200" dirty="0"/>
        </a:p>
        <a:p>
          <a:pPr marL="171450" lvl="1" indent="-171450" algn="just" defTabSz="711200">
            <a:lnSpc>
              <a:spcPct val="90000"/>
            </a:lnSpc>
            <a:spcBef>
              <a:spcPct val="0"/>
            </a:spcBef>
            <a:spcAft>
              <a:spcPct val="15000"/>
            </a:spcAft>
            <a:buChar char="••"/>
          </a:pPr>
          <a:r>
            <a:rPr lang="en-US" sz="1600" kern="1200" dirty="0" smtClean="0">
              <a:solidFill>
                <a:srgbClr val="FF0000"/>
              </a:solidFill>
            </a:rPr>
            <a:t>Amount required: 1-2 mg (0.2ml of 1%sol</a:t>
          </a:r>
          <a:r>
            <a:rPr lang="en-US" sz="1600" kern="1200" baseline="30000" dirty="0" smtClean="0">
              <a:solidFill>
                <a:srgbClr val="FF0000"/>
              </a:solidFill>
            </a:rPr>
            <a:t>n</a:t>
          </a:r>
          <a:r>
            <a:rPr lang="en-US" sz="1600" kern="1200" dirty="0" smtClean="0">
              <a:solidFill>
                <a:srgbClr val="FF0000"/>
              </a:solidFill>
            </a:rPr>
            <a:t>) for 10ml blood</a:t>
          </a:r>
          <a:endParaRPr lang="en-US" sz="1600" kern="1200" dirty="0">
            <a:solidFill>
              <a:srgbClr val="FF0000"/>
            </a:solidFill>
          </a:endParaRPr>
        </a:p>
      </dsp:txBody>
      <dsp:txXfrm rot="-5400000">
        <a:off x="1286819" y="3734087"/>
        <a:ext cx="6847338" cy="1764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F8184-4F04-437D-A69A-2541894374A8}">
      <dsp:nvSpPr>
        <dsp:cNvPr id="0" name=""/>
        <dsp:cNvSpPr/>
      </dsp:nvSpPr>
      <dsp:spPr>
        <a:xfrm rot="10800000">
          <a:off x="1692784" y="1710"/>
          <a:ext cx="5472684"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General consideration /</a:t>
          </a:r>
        </a:p>
        <a:p>
          <a:pPr lvl="0" algn="ctr" defTabSz="1333500">
            <a:lnSpc>
              <a:spcPct val="90000"/>
            </a:lnSpc>
            <a:spcBef>
              <a:spcPct val="0"/>
            </a:spcBef>
            <a:spcAft>
              <a:spcPct val="35000"/>
            </a:spcAft>
          </a:pPr>
          <a:r>
            <a:rPr lang="en-US" sz="3000" kern="1200" dirty="0" smtClean="0"/>
            <a:t>Principle of test</a:t>
          </a:r>
          <a:endParaRPr lang="en-US" sz="3000" kern="1200" dirty="0"/>
        </a:p>
      </dsp:txBody>
      <dsp:txXfrm rot="10800000">
        <a:off x="2007110" y="1710"/>
        <a:ext cx="5158358" cy="1257304"/>
      </dsp:txXfrm>
    </dsp:sp>
    <dsp:sp modelId="{9769F402-C059-4D13-8374-3A1573D73816}">
      <dsp:nvSpPr>
        <dsp:cNvPr id="0" name=""/>
        <dsp:cNvSpPr/>
      </dsp:nvSpPr>
      <dsp:spPr>
        <a:xfrm>
          <a:off x="1064131" y="1710"/>
          <a:ext cx="1257304" cy="125730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AEB6A-1C8F-4645-BDF0-9F62E3EFCA00}">
      <dsp:nvSpPr>
        <dsp:cNvPr id="0" name=""/>
        <dsp:cNvSpPr/>
      </dsp:nvSpPr>
      <dsp:spPr>
        <a:xfrm rot="10800000">
          <a:off x="1692784" y="1634329"/>
          <a:ext cx="5472684"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Methods</a:t>
          </a:r>
          <a:endParaRPr lang="en-US" sz="3000" kern="1200" dirty="0"/>
        </a:p>
      </dsp:txBody>
      <dsp:txXfrm rot="10800000">
        <a:off x="2007110" y="1634329"/>
        <a:ext cx="5158358" cy="1257304"/>
      </dsp:txXfrm>
    </dsp:sp>
    <dsp:sp modelId="{F3435E0A-6C91-48E8-B5B0-96E17A349EDF}">
      <dsp:nvSpPr>
        <dsp:cNvPr id="0" name=""/>
        <dsp:cNvSpPr/>
      </dsp:nvSpPr>
      <dsp:spPr>
        <a:xfrm>
          <a:off x="1064131" y="1634329"/>
          <a:ext cx="1257304" cy="125730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E466-F399-4D01-99E7-A2ABAD996931}">
      <dsp:nvSpPr>
        <dsp:cNvPr id="0" name=""/>
        <dsp:cNvSpPr/>
      </dsp:nvSpPr>
      <dsp:spPr>
        <a:xfrm rot="10800000">
          <a:off x="1692784" y="3266948"/>
          <a:ext cx="5472684" cy="125730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Interpretation</a:t>
          </a:r>
          <a:endParaRPr lang="en-US" sz="3000" kern="1200" dirty="0"/>
        </a:p>
      </dsp:txBody>
      <dsp:txXfrm rot="10800000">
        <a:off x="2007110" y="3266948"/>
        <a:ext cx="5158358" cy="1257304"/>
      </dsp:txXfrm>
    </dsp:sp>
    <dsp:sp modelId="{352518BD-FBBD-4870-A5EE-822F833BD791}">
      <dsp:nvSpPr>
        <dsp:cNvPr id="0" name=""/>
        <dsp:cNvSpPr/>
      </dsp:nvSpPr>
      <dsp:spPr>
        <a:xfrm>
          <a:off x="1064131" y="3266948"/>
          <a:ext cx="1257304" cy="125730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C0BD0-EE35-4FD9-AD2B-6C91DBA65AE0}">
      <dsp:nvSpPr>
        <dsp:cNvPr id="0" name=""/>
        <dsp:cNvSpPr/>
      </dsp:nvSpPr>
      <dsp:spPr>
        <a:xfrm rot="5400000">
          <a:off x="5634495" y="-2194588"/>
          <a:ext cx="116684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 Measures the mean or </a:t>
          </a:r>
          <a:r>
            <a:rPr lang="en-US" sz="1600" b="1" kern="1200" dirty="0" smtClean="0"/>
            <a:t>average size </a:t>
          </a:r>
          <a:r>
            <a:rPr lang="en-US" sz="1600" kern="1200" dirty="0" smtClean="0"/>
            <a:t>of individual red blood cells. </a:t>
          </a:r>
          <a:endParaRPr lang="en-US" sz="1600" kern="1200" dirty="0"/>
        </a:p>
        <a:p>
          <a:pPr marL="171450" lvl="1" indent="-171450" algn="l" defTabSz="711200">
            <a:lnSpc>
              <a:spcPct val="90000"/>
            </a:lnSpc>
            <a:spcBef>
              <a:spcPct val="0"/>
            </a:spcBef>
            <a:spcAft>
              <a:spcPct val="15000"/>
            </a:spcAft>
            <a:buChar char="••"/>
          </a:pPr>
          <a:r>
            <a:rPr lang="en-US" sz="1600" kern="1200" dirty="0" smtClean="0"/>
            <a:t>To obtain the </a:t>
          </a:r>
          <a:r>
            <a:rPr lang="en-US" sz="1600" b="1" kern="1200" dirty="0" smtClean="0"/>
            <a:t>MCV</a:t>
          </a:r>
          <a:r>
            <a:rPr lang="en-US" sz="1600" kern="1200" dirty="0" smtClean="0"/>
            <a:t>, the </a:t>
          </a:r>
          <a:r>
            <a:rPr lang="en-US" sz="1600" kern="1200" dirty="0" err="1" smtClean="0"/>
            <a:t>hematocrit</a:t>
          </a:r>
          <a:r>
            <a:rPr lang="en-US" sz="1600" kern="1200" dirty="0" smtClean="0"/>
            <a:t> is divided by the total</a:t>
          </a:r>
          <a:r>
            <a:rPr lang="en-US" sz="1600" b="1" kern="1200" dirty="0" smtClean="0"/>
            <a:t> RBC count</a:t>
          </a:r>
          <a:r>
            <a:rPr lang="en-US" sz="1600" kern="1200" dirty="0" smtClean="0"/>
            <a:t>. </a:t>
          </a:r>
          <a:endParaRPr lang="en-US" sz="1600" kern="1200" dirty="0"/>
        </a:p>
        <a:p>
          <a:pPr marL="171450" lvl="1" indent="-171450" algn="l" defTabSz="711200">
            <a:lnSpc>
              <a:spcPct val="90000"/>
            </a:lnSpc>
            <a:spcBef>
              <a:spcPct val="0"/>
            </a:spcBef>
            <a:spcAft>
              <a:spcPct val="15000"/>
            </a:spcAft>
            <a:buChar char="••"/>
          </a:pPr>
          <a:r>
            <a:rPr lang="en-US" sz="1600" kern="1200" dirty="0" smtClean="0"/>
            <a:t>The results are reported in </a:t>
          </a:r>
          <a:r>
            <a:rPr lang="en-US" sz="1600" b="1" kern="1200" dirty="0" err="1" smtClean="0"/>
            <a:t>femoliters</a:t>
          </a:r>
          <a:r>
            <a:rPr lang="en-US" sz="1600" b="1" kern="1200" dirty="0" smtClean="0"/>
            <a:t> (fl)</a:t>
          </a:r>
          <a:endParaRPr lang="en-US" sz="1600" kern="1200" dirty="0"/>
        </a:p>
      </dsp:txBody>
      <dsp:txXfrm rot="-5400000">
        <a:off x="3291840" y="205028"/>
        <a:ext cx="5795199" cy="1052927"/>
      </dsp:txXfrm>
    </dsp:sp>
    <dsp:sp modelId="{87BD25A1-34FE-4C72-9368-9899CC518F5D}">
      <dsp:nvSpPr>
        <dsp:cNvPr id="0" name=""/>
        <dsp:cNvSpPr/>
      </dsp:nvSpPr>
      <dsp:spPr>
        <a:xfrm>
          <a:off x="0" y="2209"/>
          <a:ext cx="3291840"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Mean corpuscular volume (MCV)</a:t>
          </a:r>
          <a:endParaRPr lang="en-US" sz="2400" kern="1200" dirty="0"/>
        </a:p>
      </dsp:txBody>
      <dsp:txXfrm>
        <a:off x="71201" y="73410"/>
        <a:ext cx="3149438" cy="1316160"/>
      </dsp:txXfrm>
    </dsp:sp>
    <dsp:sp modelId="{B8B70459-E558-4F07-9AB1-89BE7AB3A21D}">
      <dsp:nvSpPr>
        <dsp:cNvPr id="0" name=""/>
        <dsp:cNvSpPr/>
      </dsp:nvSpPr>
      <dsp:spPr>
        <a:xfrm rot="5400000">
          <a:off x="5634495" y="-663098"/>
          <a:ext cx="116684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M</a:t>
          </a:r>
          <a:r>
            <a:rPr lang="en-US" sz="1600" kern="1200" dirty="0" smtClean="0"/>
            <a:t>easures the amount, or </a:t>
          </a:r>
          <a:r>
            <a:rPr lang="en-US" sz="1600" b="1" kern="1200" dirty="0" smtClean="0"/>
            <a:t>the mass</a:t>
          </a:r>
          <a:r>
            <a:rPr lang="en-US" sz="1600" kern="1200" dirty="0" smtClean="0"/>
            <a:t>, of hemoglobin present in one RBC. </a:t>
          </a:r>
          <a:endParaRPr lang="en-US" sz="1600" kern="1200" dirty="0"/>
        </a:p>
        <a:p>
          <a:pPr marL="171450" lvl="1" indent="-171450" algn="l" defTabSz="711200">
            <a:lnSpc>
              <a:spcPct val="90000"/>
            </a:lnSpc>
            <a:spcBef>
              <a:spcPct val="0"/>
            </a:spcBef>
            <a:spcAft>
              <a:spcPct val="15000"/>
            </a:spcAft>
            <a:buChar char="••"/>
          </a:pPr>
          <a:r>
            <a:rPr lang="en-US" sz="1600" kern="1200" dirty="0" smtClean="0"/>
            <a:t>It is obtained by dividing the </a:t>
          </a:r>
          <a:r>
            <a:rPr lang="en-US" sz="1600" b="1" kern="1200" dirty="0" smtClean="0"/>
            <a:t>hemoglobin</a:t>
          </a:r>
          <a:r>
            <a:rPr lang="en-US" sz="1600" kern="1200" dirty="0" smtClean="0"/>
            <a:t> by the total </a:t>
          </a:r>
          <a:r>
            <a:rPr lang="en-US" sz="1600" b="1" kern="1200" dirty="0" smtClean="0"/>
            <a:t>RBC count</a:t>
          </a:r>
          <a:r>
            <a:rPr lang="en-US" sz="1600" kern="1200" dirty="0" smtClean="0"/>
            <a:t>.</a:t>
          </a:r>
          <a:endParaRPr lang="en-US" sz="1600" kern="1200" dirty="0"/>
        </a:p>
        <a:p>
          <a:pPr marL="171450" lvl="1" indent="-171450" algn="l" defTabSz="711200">
            <a:lnSpc>
              <a:spcPct val="90000"/>
            </a:lnSpc>
            <a:spcBef>
              <a:spcPct val="0"/>
            </a:spcBef>
            <a:spcAft>
              <a:spcPct val="15000"/>
            </a:spcAft>
            <a:buChar char="••"/>
          </a:pPr>
          <a:r>
            <a:rPr lang="en-US" sz="1600" kern="1200" dirty="0" smtClean="0"/>
            <a:t>The results are reported in </a:t>
          </a:r>
          <a:r>
            <a:rPr lang="en-US" sz="1600" b="1" kern="1200" dirty="0" err="1" smtClean="0"/>
            <a:t>picogram</a:t>
          </a:r>
          <a:r>
            <a:rPr lang="en-US" sz="1600" b="1" kern="1200" dirty="0" smtClean="0"/>
            <a:t> (pg) </a:t>
          </a:r>
          <a:endParaRPr lang="en-US" sz="1600" b="1" kern="1200" dirty="0"/>
        </a:p>
      </dsp:txBody>
      <dsp:txXfrm rot="-5400000">
        <a:off x="3291840" y="1736518"/>
        <a:ext cx="5795199" cy="1052927"/>
      </dsp:txXfrm>
    </dsp:sp>
    <dsp:sp modelId="{7810D191-0B0C-4502-ACAE-1FCEDF99936D}">
      <dsp:nvSpPr>
        <dsp:cNvPr id="0" name=""/>
        <dsp:cNvSpPr/>
      </dsp:nvSpPr>
      <dsp:spPr>
        <a:xfrm>
          <a:off x="0" y="1533700"/>
          <a:ext cx="3291840"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Mean corpuscular hemoglobin (MCH)</a:t>
          </a:r>
          <a:endParaRPr lang="en-US" sz="2400" kern="1200" dirty="0"/>
        </a:p>
      </dsp:txBody>
      <dsp:txXfrm>
        <a:off x="71201" y="1604901"/>
        <a:ext cx="3149438" cy="1316160"/>
      </dsp:txXfrm>
    </dsp:sp>
    <dsp:sp modelId="{F0F4009B-4DE5-4859-8F1C-F9F1D8B06E8E}">
      <dsp:nvSpPr>
        <dsp:cNvPr id="0" name=""/>
        <dsp:cNvSpPr/>
      </dsp:nvSpPr>
      <dsp:spPr>
        <a:xfrm rot="5400000">
          <a:off x="5634495" y="868391"/>
          <a:ext cx="1166849"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t>M</a:t>
          </a:r>
          <a:r>
            <a:rPr lang="en-US" sz="1600" kern="1200" dirty="0" smtClean="0"/>
            <a:t>easures the </a:t>
          </a:r>
          <a:r>
            <a:rPr lang="en-US" sz="1600" b="1" kern="1200" dirty="0" smtClean="0"/>
            <a:t>proportion</a:t>
          </a:r>
          <a:r>
            <a:rPr lang="en-US" sz="1600" kern="1200" dirty="0" smtClean="0"/>
            <a:t> of hemoglobin in the RBC in percentage.</a:t>
          </a:r>
          <a:endParaRPr lang="en-US" sz="1600" kern="1200" dirty="0"/>
        </a:p>
        <a:p>
          <a:pPr marL="171450" lvl="1" indent="-171450" algn="l" defTabSz="711200">
            <a:lnSpc>
              <a:spcPct val="90000"/>
            </a:lnSpc>
            <a:spcBef>
              <a:spcPct val="0"/>
            </a:spcBef>
            <a:spcAft>
              <a:spcPct val="15000"/>
            </a:spcAft>
            <a:buChar char="••"/>
          </a:pPr>
          <a:r>
            <a:rPr lang="en-US" sz="1600" kern="1200" dirty="0" smtClean="0"/>
            <a:t>The</a:t>
          </a:r>
          <a:r>
            <a:rPr lang="en-US" sz="1600" b="1" kern="1200" dirty="0" smtClean="0"/>
            <a:t> hemoglobin</a:t>
          </a:r>
          <a:r>
            <a:rPr lang="en-US" sz="1600" kern="1200" dirty="0" smtClean="0"/>
            <a:t> is divided by the </a:t>
          </a:r>
          <a:r>
            <a:rPr lang="en-US" sz="1600" b="1" kern="1200" dirty="0" err="1" smtClean="0"/>
            <a:t>hematocrit</a:t>
          </a:r>
          <a:r>
            <a:rPr lang="en-US" sz="1600" kern="1200" dirty="0" smtClean="0"/>
            <a:t> and multiplied by 100 to obtain the </a:t>
          </a:r>
          <a:r>
            <a:rPr lang="en-US" sz="1600" b="1" kern="1200" dirty="0" smtClean="0"/>
            <a:t>MCHC</a:t>
          </a:r>
          <a:r>
            <a:rPr lang="en-US" sz="1600" kern="1200" dirty="0" smtClean="0"/>
            <a:t>.</a:t>
          </a:r>
          <a:endParaRPr lang="en-US" sz="1600" kern="1200" dirty="0"/>
        </a:p>
        <a:p>
          <a:pPr marL="171450" lvl="1" indent="-171450" algn="l" defTabSz="711200">
            <a:lnSpc>
              <a:spcPct val="90000"/>
            </a:lnSpc>
            <a:spcBef>
              <a:spcPct val="0"/>
            </a:spcBef>
            <a:spcAft>
              <a:spcPct val="15000"/>
            </a:spcAft>
            <a:buChar char="••"/>
          </a:pPr>
          <a:r>
            <a:rPr lang="en-US" sz="1600" kern="1200" dirty="0" smtClean="0"/>
            <a:t>The results are reported in </a:t>
          </a:r>
          <a:r>
            <a:rPr lang="en-US" sz="1600" b="1" kern="1200" dirty="0" smtClean="0"/>
            <a:t>percentages(%)</a:t>
          </a:r>
          <a:endParaRPr lang="en-US" sz="1600" b="1" kern="1200" dirty="0"/>
        </a:p>
      </dsp:txBody>
      <dsp:txXfrm rot="-5400000">
        <a:off x="3291840" y="3268008"/>
        <a:ext cx="5795199" cy="1052927"/>
      </dsp:txXfrm>
    </dsp:sp>
    <dsp:sp modelId="{C45E0692-9D4C-42E5-95DC-680152B8DC95}">
      <dsp:nvSpPr>
        <dsp:cNvPr id="0" name=""/>
        <dsp:cNvSpPr/>
      </dsp:nvSpPr>
      <dsp:spPr>
        <a:xfrm>
          <a:off x="0" y="3065190"/>
          <a:ext cx="3291840"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Mean corpuscular hemoglobin concentration (MCHC)</a:t>
          </a:r>
          <a:r>
            <a:rPr lang="en-US" sz="2400" kern="1200" dirty="0" smtClean="0"/>
            <a:t> </a:t>
          </a:r>
          <a:endParaRPr lang="en-US" sz="2400" kern="1200" dirty="0"/>
        </a:p>
      </dsp:txBody>
      <dsp:txXfrm>
        <a:off x="71201" y="3136391"/>
        <a:ext cx="3149438"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A7AC0-2891-4E08-A830-BF595CC5209E}">
      <dsp:nvSpPr>
        <dsp:cNvPr id="0" name=""/>
        <dsp:cNvSpPr/>
      </dsp:nvSpPr>
      <dsp:spPr>
        <a:xfrm>
          <a:off x="1851818" y="0"/>
          <a:ext cx="4525963" cy="45259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a:p>
      </dsp:txBody>
      <dsp:txXfrm>
        <a:off x="3482070" y="226298"/>
        <a:ext cx="1265459" cy="678894"/>
      </dsp:txXfrm>
    </dsp:sp>
    <dsp:sp modelId="{92091CDD-DB89-4EED-9FBC-4241D555E2F3}">
      <dsp:nvSpPr>
        <dsp:cNvPr id="0" name=""/>
        <dsp:cNvSpPr/>
      </dsp:nvSpPr>
      <dsp:spPr>
        <a:xfrm>
          <a:off x="2304414" y="905192"/>
          <a:ext cx="3620770" cy="3620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a:p>
      </dsp:txBody>
      <dsp:txXfrm>
        <a:off x="3482070" y="1122438"/>
        <a:ext cx="1265459" cy="651738"/>
      </dsp:txXfrm>
    </dsp:sp>
    <dsp:sp modelId="{4A7E2C0E-1FC5-4503-99B9-57CA5B252B94}">
      <dsp:nvSpPr>
        <dsp:cNvPr id="0" name=""/>
        <dsp:cNvSpPr/>
      </dsp:nvSpPr>
      <dsp:spPr>
        <a:xfrm>
          <a:off x="2757011" y="1810385"/>
          <a:ext cx="2715577" cy="27155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n-US" sz="2100" kern="1200"/>
        </a:p>
      </dsp:txBody>
      <dsp:txXfrm>
        <a:off x="3482070" y="2014053"/>
        <a:ext cx="1265459" cy="611005"/>
      </dsp:txXfrm>
    </dsp:sp>
    <dsp:sp modelId="{83C46025-C129-4B91-A6F3-F1ADEB17BB87}">
      <dsp:nvSpPr>
        <dsp:cNvPr id="0" name=""/>
        <dsp:cNvSpPr/>
      </dsp:nvSpPr>
      <dsp:spPr>
        <a:xfrm>
          <a:off x="3209607" y="2715577"/>
          <a:ext cx="1810385" cy="18103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THANKS</a:t>
          </a:r>
          <a:endParaRPr lang="en-US" sz="2200" kern="1200" dirty="0"/>
        </a:p>
      </dsp:txBody>
      <dsp:txXfrm>
        <a:off x="3474732" y="3168174"/>
        <a:ext cx="1280135"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664DE4D-2DF8-4891-B01F-7D2884D1F5F9}" type="datetimeFigureOut">
              <a:rPr lang="en-IN" smtClean="0"/>
              <a:pPr/>
              <a:t>20-08-2009</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CFD25AA-3791-4D34-B222-CF8C6BB574D8}" type="slidenum">
              <a:rPr lang="en-IN" smtClean="0"/>
              <a:pPr/>
              <a:t>‹#›</a:t>
            </a:fld>
            <a:endParaRPr lang="en-IN"/>
          </a:p>
        </p:txBody>
      </p:sp>
    </p:spTree>
    <p:extLst>
      <p:ext uri="{BB962C8B-B14F-4D97-AF65-F5344CB8AC3E}">
        <p14:creationId xmlns="" xmlns:p14="http://schemas.microsoft.com/office/powerpoint/2010/main" val="817688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7571524-3DE8-4946-83DE-AA0EF8C22CA5}" type="datetimeFigureOut">
              <a:rPr lang="en-US" smtClean="0"/>
              <a:pPr/>
              <a:t>8/20/2009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84F1582-E35B-4FB2-9196-3AB5180443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it.ly/aG0GFP"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7772400" cy="1470025"/>
          </a:xfrm>
        </p:spPr>
        <p:txBody>
          <a:bodyPr/>
          <a:lstStyle/>
          <a:p>
            <a:r>
              <a:rPr lang="en-US" b="1" dirty="0" smtClean="0"/>
              <a:t>Veterinary Clinical Pathology</a:t>
            </a:r>
            <a:endParaRPr lang="en-US" b="1" dirty="0"/>
          </a:p>
        </p:txBody>
      </p:sp>
      <p:sp>
        <p:nvSpPr>
          <p:cNvPr id="3" name="Subtitle 2"/>
          <p:cNvSpPr>
            <a:spLocks noGrp="1"/>
          </p:cNvSpPr>
          <p:nvPr>
            <p:ph type="subTitle" idx="1"/>
          </p:nvPr>
        </p:nvSpPr>
        <p:spPr/>
        <p:txBody>
          <a:bodyPr>
            <a:normAutofit fontScale="70000" lnSpcReduction="20000"/>
          </a:bodyPr>
          <a:lstStyle/>
          <a:p>
            <a:r>
              <a:rPr lang="en-US" b="1" dirty="0" smtClean="0">
                <a:solidFill>
                  <a:srgbClr val="7030A0"/>
                </a:solidFill>
              </a:rPr>
              <a:t>Dr. </a:t>
            </a:r>
            <a:r>
              <a:rPr lang="en-US" b="1" dirty="0" err="1">
                <a:solidFill>
                  <a:srgbClr val="7030A0"/>
                </a:solidFill>
              </a:rPr>
              <a:t>Kaushal</a:t>
            </a:r>
            <a:r>
              <a:rPr lang="en-US" b="1" dirty="0">
                <a:solidFill>
                  <a:srgbClr val="7030A0"/>
                </a:solidFill>
              </a:rPr>
              <a:t> </a:t>
            </a:r>
            <a:r>
              <a:rPr lang="en-US" b="1" dirty="0" smtClean="0">
                <a:solidFill>
                  <a:srgbClr val="7030A0"/>
                </a:solidFill>
              </a:rPr>
              <a:t>Kumar</a:t>
            </a:r>
            <a:endParaRPr lang="en-US" dirty="0">
              <a:solidFill>
                <a:srgbClr val="7030A0"/>
              </a:solidFill>
            </a:endParaRPr>
          </a:p>
          <a:p>
            <a:r>
              <a:rPr lang="en-US" dirty="0">
                <a:solidFill>
                  <a:srgbClr val="7030A0"/>
                </a:solidFill>
              </a:rPr>
              <a:t>Assistant </a:t>
            </a:r>
            <a:r>
              <a:rPr lang="en-US" dirty="0" smtClean="0">
                <a:solidFill>
                  <a:srgbClr val="7030A0"/>
                </a:solidFill>
              </a:rPr>
              <a:t>Professor and Head </a:t>
            </a:r>
            <a:endParaRPr lang="en-US" dirty="0">
              <a:solidFill>
                <a:srgbClr val="7030A0"/>
              </a:solidFill>
            </a:endParaRPr>
          </a:p>
          <a:p>
            <a:r>
              <a:rPr lang="en-US" dirty="0">
                <a:solidFill>
                  <a:srgbClr val="7030A0"/>
                </a:solidFill>
              </a:rPr>
              <a:t>Department of Veterinary pathology</a:t>
            </a:r>
          </a:p>
          <a:p>
            <a:r>
              <a:rPr lang="en-US" dirty="0">
                <a:solidFill>
                  <a:srgbClr val="7030A0"/>
                </a:solidFill>
              </a:rPr>
              <a:t>Bihar Veterinary College,</a:t>
            </a:r>
          </a:p>
          <a:p>
            <a:r>
              <a:rPr lang="en-US" dirty="0">
                <a:solidFill>
                  <a:srgbClr val="7030A0"/>
                </a:solidFill>
              </a:rPr>
              <a:t>Bihar Animal Sciences University, Patna, Bihar</a:t>
            </a:r>
          </a:p>
        </p:txBody>
      </p:sp>
      <p:pic>
        <p:nvPicPr>
          <p:cNvPr id="4" name="Picture 2"/>
          <p:cNvPicPr>
            <a:picLocks noChangeAspect="1" noChangeArrowheads="1"/>
          </p:cNvPicPr>
          <p:nvPr/>
        </p:nvPicPr>
        <p:blipFill>
          <a:blip r:embed="rId2"/>
          <a:srcRect/>
          <a:stretch>
            <a:fillRect/>
          </a:stretch>
        </p:blipFill>
        <p:spPr bwMode="auto">
          <a:xfrm>
            <a:off x="304800" y="228600"/>
            <a:ext cx="1609725" cy="1524000"/>
          </a:xfrm>
          <a:prstGeom prst="rect">
            <a:avLst/>
          </a:prstGeom>
          <a:noFill/>
          <a:ln w="9525">
            <a:noFill/>
            <a:miter lim="800000"/>
            <a:headEnd/>
            <a:tailEnd/>
          </a:ln>
          <a:effec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59724" y="152400"/>
            <a:ext cx="2484276"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HEMOGLOBIN DETERMINATION</a:t>
            </a:r>
            <a:r>
              <a:rPr lang="en-US" dirty="0" smtClean="0"/>
              <a:t/>
            </a:r>
            <a:br>
              <a:rPr lang="en-US" dirty="0" smtClean="0"/>
            </a:br>
            <a:r>
              <a:rPr lang="en-US" dirty="0" smtClean="0"/>
              <a:t>or </a:t>
            </a:r>
            <a:r>
              <a:rPr lang="en-IN" dirty="0" err="1" smtClean="0"/>
              <a:t>Hemoglobinometry</a:t>
            </a:r>
            <a:endParaRPr lang="en-US" dirty="0"/>
          </a:p>
        </p:txBody>
      </p:sp>
      <p:sp>
        <p:nvSpPr>
          <p:cNvPr id="3" name="Content Placeholder 2"/>
          <p:cNvSpPr>
            <a:spLocks noGrp="1"/>
          </p:cNvSpPr>
          <p:nvPr>
            <p:ph idx="1"/>
          </p:nvPr>
        </p:nvSpPr>
        <p:spPr/>
        <p:txBody>
          <a:bodyPr/>
          <a:lstStyle/>
          <a:p>
            <a:r>
              <a:rPr lang="en-IN" sz="2800" dirty="0" smtClean="0"/>
              <a:t>It is the measurement of the concentration of </a:t>
            </a:r>
            <a:r>
              <a:rPr lang="en-IN" sz="2800" dirty="0" err="1" smtClean="0"/>
              <a:t>hemoglobin</a:t>
            </a:r>
            <a:r>
              <a:rPr lang="en-IN" sz="2800" dirty="0" smtClean="0"/>
              <a:t> in the blood</a:t>
            </a:r>
          </a:p>
          <a:p>
            <a:r>
              <a:rPr lang="en-IN" sz="2800" dirty="0" smtClean="0"/>
              <a:t> Measured in gm/dl of blood</a:t>
            </a:r>
          </a:p>
          <a:p>
            <a:r>
              <a:rPr lang="en-IN" dirty="0" smtClean="0"/>
              <a:t>Methods  are</a:t>
            </a:r>
          </a:p>
          <a:p>
            <a:pPr marL="514350" indent="-514350">
              <a:buAutoNum type="arabicPeriod"/>
            </a:pPr>
            <a:r>
              <a:rPr lang="en-IN" dirty="0" err="1"/>
              <a:t>C</a:t>
            </a:r>
            <a:r>
              <a:rPr lang="en-IN" dirty="0" err="1" smtClean="0"/>
              <a:t>yanmethemoglobin</a:t>
            </a:r>
            <a:r>
              <a:rPr lang="en-IN" dirty="0" smtClean="0"/>
              <a:t> (automated )method</a:t>
            </a:r>
          </a:p>
          <a:p>
            <a:pPr marL="514350" indent="-514350">
              <a:buAutoNum type="arabicPeriod"/>
            </a:pPr>
            <a:r>
              <a:rPr lang="en-IN" dirty="0" smtClean="0"/>
              <a:t>Acid </a:t>
            </a:r>
            <a:r>
              <a:rPr lang="en-IN" dirty="0" err="1"/>
              <a:t>H</a:t>
            </a:r>
            <a:r>
              <a:rPr lang="en-IN" dirty="0" err="1" smtClean="0"/>
              <a:t>ematin</a:t>
            </a:r>
            <a:r>
              <a:rPr lang="en-IN" dirty="0" smtClean="0"/>
              <a:t> Method</a:t>
            </a:r>
            <a:r>
              <a:rPr lang="en-IN" sz="1600" dirty="0" smtClean="0"/>
              <a:t>(Haden-</a:t>
            </a:r>
            <a:r>
              <a:rPr lang="en-IN" sz="1600" dirty="0" err="1" smtClean="0"/>
              <a:t>Hausse</a:t>
            </a:r>
            <a:r>
              <a:rPr lang="en-IN" sz="1600" dirty="0" smtClean="0"/>
              <a:t> and  </a:t>
            </a:r>
            <a:r>
              <a:rPr lang="en-IN" sz="1600" dirty="0" err="1" smtClean="0"/>
              <a:t>Sahli-Hellige</a:t>
            </a:r>
            <a:r>
              <a:rPr lang="en-IN" sz="1600" dirty="0" smtClean="0"/>
              <a:t> methods )</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200" dirty="0" smtClean="0"/>
              <a:t>HEMOGLOBIN DETERMINATION by</a:t>
            </a:r>
            <a:r>
              <a:rPr lang="en-IN" dirty="0" smtClean="0"/>
              <a:t/>
            </a:r>
            <a:br>
              <a:rPr lang="en-IN" dirty="0" smtClean="0"/>
            </a:br>
            <a:r>
              <a:rPr lang="en-IN" dirty="0" err="1"/>
              <a:t>C</a:t>
            </a:r>
            <a:r>
              <a:rPr lang="en-IN" dirty="0" err="1" smtClean="0"/>
              <a:t>yanmethemoglobin</a:t>
            </a:r>
            <a:r>
              <a:rPr lang="en-IN" dirty="0" smtClean="0"/>
              <a:t> method</a:t>
            </a:r>
            <a:endParaRPr lang="en-US" dirty="0"/>
          </a:p>
        </p:txBody>
      </p:sp>
      <p:sp>
        <p:nvSpPr>
          <p:cNvPr id="3" name="Content Placeholder 2"/>
          <p:cNvSpPr>
            <a:spLocks noGrp="1"/>
          </p:cNvSpPr>
          <p:nvPr>
            <p:ph idx="1"/>
          </p:nvPr>
        </p:nvSpPr>
        <p:spPr/>
        <p:txBody>
          <a:bodyPr>
            <a:normAutofit fontScale="92500"/>
          </a:bodyPr>
          <a:lstStyle/>
          <a:p>
            <a:pPr lvl="0" algn="just"/>
            <a:r>
              <a:rPr lang="en-US" u="sng" dirty="0" smtClean="0"/>
              <a:t>This procedure is based </a:t>
            </a:r>
            <a:r>
              <a:rPr lang="en-US" dirty="0" smtClean="0"/>
              <a:t>on the oxidation of hemoglobin and formation of </a:t>
            </a:r>
            <a:r>
              <a:rPr lang="en-US" dirty="0" err="1" smtClean="0"/>
              <a:t>methemoglobin</a:t>
            </a:r>
            <a:r>
              <a:rPr lang="en-US" dirty="0" smtClean="0"/>
              <a:t> in the presence of alkaline potassium </a:t>
            </a:r>
            <a:r>
              <a:rPr lang="en-US" dirty="0" err="1" smtClean="0"/>
              <a:t>ferricyanide</a:t>
            </a:r>
            <a:r>
              <a:rPr lang="en-US" dirty="0" smtClean="0"/>
              <a:t>.</a:t>
            </a:r>
          </a:p>
          <a:p>
            <a:pPr lvl="0" algn="just"/>
            <a:r>
              <a:rPr lang="en-US" dirty="0" err="1" smtClean="0"/>
              <a:t>Methemoglobin</a:t>
            </a:r>
            <a:r>
              <a:rPr lang="en-US" dirty="0" smtClean="0"/>
              <a:t> reacts with potassium cyanide to form </a:t>
            </a:r>
            <a:r>
              <a:rPr lang="en-US" dirty="0" err="1" smtClean="0"/>
              <a:t>cyanmethemoglobin</a:t>
            </a:r>
            <a:r>
              <a:rPr lang="en-US" dirty="0" smtClean="0"/>
              <a:t>, which has maximum absorption at </a:t>
            </a:r>
            <a:r>
              <a:rPr lang="en-US" dirty="0" smtClean="0">
                <a:solidFill>
                  <a:srgbClr val="FF0000"/>
                </a:solidFill>
              </a:rPr>
              <a:t>540 nm</a:t>
            </a:r>
            <a:r>
              <a:rPr lang="en-US" dirty="0" smtClean="0"/>
              <a:t>.</a:t>
            </a:r>
          </a:p>
          <a:p>
            <a:pPr lvl="0" algn="just"/>
            <a:r>
              <a:rPr lang="en-US" dirty="0" smtClean="0"/>
              <a:t>The color intensity measured at 540 nm is proportional to the total hemoglobin concentration.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639762"/>
          </a:xfrm>
        </p:spPr>
        <p:txBody>
          <a:bodyPr>
            <a:normAutofit fontScale="90000"/>
          </a:bodyPr>
          <a:lstStyle/>
          <a:p>
            <a:r>
              <a:rPr lang="en-IN" sz="2200" dirty="0" smtClean="0"/>
              <a:t>HEMOGLOBIN DETERMINATION by</a:t>
            </a:r>
            <a:r>
              <a:rPr lang="en-IN" dirty="0" smtClean="0"/>
              <a:t/>
            </a:r>
            <a:br>
              <a:rPr lang="en-IN" dirty="0" smtClean="0"/>
            </a:br>
            <a:r>
              <a:rPr lang="en-IN" dirty="0" err="1" smtClean="0"/>
              <a:t>cyanmethemoglobin</a:t>
            </a:r>
            <a:r>
              <a:rPr lang="en-IN" dirty="0" smtClean="0"/>
              <a:t> method</a:t>
            </a:r>
            <a:br>
              <a:rPr lang="en-IN" dirty="0" smtClean="0"/>
            </a:br>
            <a:endParaRPr lang="en-US" dirty="0"/>
          </a:p>
        </p:txBody>
      </p:sp>
      <p:sp>
        <p:nvSpPr>
          <p:cNvPr id="3" name="Content Placeholder 2"/>
          <p:cNvSpPr>
            <a:spLocks noGrp="1"/>
          </p:cNvSpPr>
          <p:nvPr>
            <p:ph idx="1"/>
          </p:nvPr>
        </p:nvSpPr>
        <p:spPr/>
        <p:txBody>
          <a:bodyPr>
            <a:normAutofit/>
          </a:bodyPr>
          <a:lstStyle/>
          <a:p>
            <a:r>
              <a:rPr lang="en-US" dirty="0" err="1" smtClean="0"/>
              <a:t>Hb</a:t>
            </a:r>
            <a:r>
              <a:rPr lang="en-US" dirty="0" smtClean="0"/>
              <a:t>+ </a:t>
            </a:r>
            <a:r>
              <a:rPr lang="en-IN" dirty="0" err="1" smtClean="0"/>
              <a:t>ferricyanide</a:t>
            </a:r>
            <a:r>
              <a:rPr lang="en-IN" dirty="0" smtClean="0"/>
              <a:t>                      </a:t>
            </a:r>
            <a:r>
              <a:rPr lang="en-IN" dirty="0" err="1" smtClean="0"/>
              <a:t>metheoglobin</a:t>
            </a:r>
            <a:endParaRPr lang="en-IN" dirty="0" smtClean="0"/>
          </a:p>
          <a:p>
            <a:endParaRPr lang="en-IN" dirty="0" smtClean="0"/>
          </a:p>
          <a:p>
            <a:pPr lvl="8">
              <a:buNone/>
            </a:pPr>
            <a:r>
              <a:rPr lang="en-IN" dirty="0" smtClean="0"/>
              <a:t>                                            Cyanide ions</a:t>
            </a:r>
          </a:p>
          <a:p>
            <a:pPr algn="r">
              <a:buNone/>
            </a:pPr>
            <a:endParaRPr lang="en-IN" b="1" dirty="0" smtClean="0"/>
          </a:p>
          <a:p>
            <a:pPr algn="r">
              <a:buNone/>
            </a:pPr>
            <a:r>
              <a:rPr lang="en-IN" b="1" dirty="0" err="1" smtClean="0"/>
              <a:t>Cyanmethemoglobin</a:t>
            </a:r>
            <a:endParaRPr lang="en-IN" b="1" dirty="0" smtClean="0"/>
          </a:p>
          <a:p>
            <a:pPr algn="r">
              <a:buFont typeface="Wingdings" pitchFamily="2" charset="2"/>
              <a:buChar char="ü"/>
            </a:pPr>
            <a:r>
              <a:rPr lang="en-IN" sz="1800" b="1" dirty="0" smtClean="0">
                <a:solidFill>
                  <a:srgbClr val="FF0000"/>
                </a:solidFill>
              </a:rPr>
              <a:t>Stable red compound</a:t>
            </a:r>
          </a:p>
          <a:p>
            <a:pPr algn="r">
              <a:buFont typeface="Wingdings" pitchFamily="2" charset="2"/>
              <a:buChar char="ü"/>
            </a:pPr>
            <a:r>
              <a:rPr lang="en-IN" sz="1800" b="1" dirty="0" smtClean="0">
                <a:solidFill>
                  <a:srgbClr val="FF0000"/>
                </a:solidFill>
              </a:rPr>
              <a:t>Measured calorimetrically</a:t>
            </a:r>
            <a:endParaRPr lang="en-US" sz="1800" b="1" dirty="0" smtClean="0">
              <a:solidFill>
                <a:srgbClr val="FF0000"/>
              </a:solidFill>
            </a:endParaRPr>
          </a:p>
          <a:p>
            <a:pPr algn="r">
              <a:buFont typeface="Wingdings" pitchFamily="2" charset="2"/>
              <a:buChar char="ü"/>
            </a:pPr>
            <a:r>
              <a:rPr lang="en-US" sz="1800" b="1" dirty="0" smtClean="0">
                <a:solidFill>
                  <a:srgbClr val="FF0000"/>
                </a:solidFill>
              </a:rPr>
              <a:t>Intensity is directly proportional to amount of </a:t>
            </a:r>
            <a:r>
              <a:rPr lang="en-US" sz="1800" b="1" dirty="0" err="1" smtClean="0">
                <a:solidFill>
                  <a:srgbClr val="FF0000"/>
                </a:solidFill>
              </a:rPr>
              <a:t>Hb</a:t>
            </a:r>
            <a:r>
              <a:rPr lang="en-US" sz="1800" b="1" dirty="0" smtClean="0">
                <a:solidFill>
                  <a:srgbClr val="FF0000"/>
                </a:solidFill>
              </a:rPr>
              <a:t> in the sample</a:t>
            </a:r>
            <a:endParaRPr lang="en-US" sz="1800" dirty="0">
              <a:solidFill>
                <a:srgbClr val="FF0000"/>
              </a:solidFill>
            </a:endParaRPr>
          </a:p>
        </p:txBody>
      </p:sp>
      <p:sp>
        <p:nvSpPr>
          <p:cNvPr id="4" name="Right Arrow 3"/>
          <p:cNvSpPr/>
          <p:nvPr/>
        </p:nvSpPr>
        <p:spPr>
          <a:xfrm>
            <a:off x="3886200" y="1905000"/>
            <a:ext cx="1447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324600" y="2514600"/>
            <a:ext cx="3048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of </a:t>
            </a:r>
            <a:r>
              <a:rPr lang="en-IN" dirty="0" err="1" smtClean="0"/>
              <a:t>cyanmethemoglobin</a:t>
            </a:r>
            <a:r>
              <a:rPr lang="en-IN" dirty="0" smtClean="0"/>
              <a:t> method</a:t>
            </a:r>
            <a:br>
              <a:rPr lang="en-IN" dirty="0" smtClean="0"/>
            </a:br>
            <a:r>
              <a:rPr lang="en-US" dirty="0" smtClean="0"/>
              <a:t> </a:t>
            </a:r>
            <a:endParaRPr lang="en-US" dirty="0"/>
          </a:p>
        </p:txBody>
      </p:sp>
      <p:pic>
        <p:nvPicPr>
          <p:cNvPr id="4" name="Content Placeholder 3" descr="Image result for Cyanmethemoglobin method"/>
          <p:cNvPicPr>
            <a:picLocks noGrp="1"/>
          </p:cNvPicPr>
          <p:nvPr>
            <p:ph idx="1"/>
          </p:nvPr>
        </p:nvPicPr>
        <p:blipFill>
          <a:blip r:embed="rId2"/>
          <a:srcRect/>
          <a:stretch>
            <a:fillRect/>
          </a:stretch>
        </p:blipFill>
        <p:spPr bwMode="auto">
          <a:xfrm>
            <a:off x="381000" y="1600200"/>
            <a:ext cx="2825207" cy="2819400"/>
          </a:xfrm>
          <a:prstGeom prst="rect">
            <a:avLst/>
          </a:prstGeom>
          <a:noFill/>
          <a:ln w="9525">
            <a:noFill/>
            <a:miter lim="800000"/>
            <a:headEnd/>
            <a:tailEnd/>
          </a:ln>
        </p:spPr>
      </p:pic>
      <p:sp>
        <p:nvSpPr>
          <p:cNvPr id="5" name="TextBox 4"/>
          <p:cNvSpPr txBox="1"/>
          <p:nvPr/>
        </p:nvSpPr>
        <p:spPr>
          <a:xfrm>
            <a:off x="3810000" y="1600200"/>
            <a:ext cx="4800600" cy="1477328"/>
          </a:xfrm>
          <a:prstGeom prst="rect">
            <a:avLst/>
          </a:prstGeom>
          <a:noFill/>
        </p:spPr>
        <p:txBody>
          <a:bodyPr wrap="square" rtlCol="0">
            <a:spAutoFit/>
          </a:bodyPr>
          <a:lstStyle/>
          <a:p>
            <a:pPr marL="342900" indent="-342900">
              <a:buFont typeface="+mj-lt"/>
              <a:buAutoNum type="arabicPeriod"/>
            </a:pPr>
            <a:r>
              <a:rPr lang="en-US" dirty="0" smtClean="0"/>
              <a:t>Place 5 ml of </a:t>
            </a:r>
            <a:r>
              <a:rPr lang="en-US" dirty="0" err="1"/>
              <a:t>D</a:t>
            </a:r>
            <a:r>
              <a:rPr lang="en-US" dirty="0" err="1" smtClean="0"/>
              <a:t>rabkin</a:t>
            </a:r>
            <a:r>
              <a:rPr lang="en-US" dirty="0" smtClean="0"/>
              <a:t> solution in a test tube</a:t>
            </a:r>
          </a:p>
          <a:p>
            <a:pPr marL="342900" indent="-342900">
              <a:buFont typeface="+mj-lt"/>
              <a:buAutoNum type="arabicPeriod"/>
            </a:pPr>
            <a:r>
              <a:rPr lang="en-US" dirty="0" smtClean="0"/>
              <a:t>Get 0.02ml of blood in </a:t>
            </a:r>
            <a:r>
              <a:rPr lang="en-US" dirty="0" err="1" smtClean="0"/>
              <a:t>shalis</a:t>
            </a:r>
            <a:r>
              <a:rPr lang="en-US" dirty="0" smtClean="0"/>
              <a:t> pipette</a:t>
            </a:r>
          </a:p>
          <a:p>
            <a:pPr marL="342900" indent="-342900">
              <a:buFont typeface="+mj-lt"/>
              <a:buAutoNum type="arabicPeriod"/>
            </a:pPr>
            <a:r>
              <a:rPr lang="en-US" dirty="0" smtClean="0"/>
              <a:t>Place it in </a:t>
            </a:r>
            <a:r>
              <a:rPr lang="en-US" dirty="0" err="1"/>
              <a:t>D</a:t>
            </a:r>
            <a:r>
              <a:rPr lang="en-US" dirty="0" err="1" smtClean="0"/>
              <a:t>rabkin</a:t>
            </a:r>
            <a:r>
              <a:rPr lang="en-US" dirty="0" smtClean="0"/>
              <a:t> reagent through rinsing it</a:t>
            </a:r>
          </a:p>
          <a:p>
            <a:pPr marL="342900" indent="-342900">
              <a:buFont typeface="+mj-lt"/>
              <a:buAutoNum type="arabicPeriod"/>
            </a:pPr>
            <a:r>
              <a:rPr lang="en-US" dirty="0" smtClean="0"/>
              <a:t>Mix and let it stand for 8-10 min</a:t>
            </a:r>
          </a:p>
          <a:p>
            <a:pPr marL="342900" indent="-342900">
              <a:buFont typeface="+mj-lt"/>
              <a:buAutoNum type="arabicPeriod"/>
            </a:pPr>
            <a:r>
              <a:rPr lang="en-US" dirty="0" smtClean="0"/>
              <a:t>Read in spectrophotometer at 540 nm</a:t>
            </a:r>
            <a:endParaRPr lang="en-US" dirty="0"/>
          </a:p>
        </p:txBody>
      </p:sp>
      <p:sp>
        <p:nvSpPr>
          <p:cNvPr id="6" name="TextBox 5"/>
          <p:cNvSpPr txBox="1"/>
          <p:nvPr/>
        </p:nvSpPr>
        <p:spPr>
          <a:xfrm>
            <a:off x="457200" y="5105400"/>
            <a:ext cx="8458200" cy="646331"/>
          </a:xfrm>
          <a:prstGeom prst="rect">
            <a:avLst/>
          </a:prstGeom>
          <a:noFill/>
        </p:spPr>
        <p:txBody>
          <a:bodyPr wrap="square" rtlCol="0">
            <a:spAutoFit/>
          </a:bodyPr>
          <a:lstStyle/>
          <a:p>
            <a:r>
              <a:rPr lang="en-US" b="1" i="1" dirty="0" err="1" smtClean="0"/>
              <a:t>Drabkin's</a:t>
            </a:r>
            <a:r>
              <a:rPr lang="en-US" b="1" i="1" dirty="0" smtClean="0"/>
              <a:t> reagent:</a:t>
            </a:r>
            <a:r>
              <a:rPr lang="en-US" b="1" dirty="0" smtClean="0"/>
              <a:t> </a:t>
            </a:r>
            <a:r>
              <a:rPr lang="en-US" dirty="0" smtClean="0"/>
              <a:t> sodium bicarbonate ( alkaline ), potassium </a:t>
            </a:r>
            <a:r>
              <a:rPr lang="en-US" dirty="0" err="1" smtClean="0"/>
              <a:t>ferricyanide</a:t>
            </a:r>
            <a:r>
              <a:rPr lang="en-US" dirty="0" smtClean="0"/>
              <a:t>, and potassium cyanide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marL="514350" indent="-514350"/>
            <a:r>
              <a:rPr lang="en-IN" dirty="0" smtClean="0"/>
              <a:t>HEMOGLOBIN DETERMINATION</a:t>
            </a:r>
            <a:br>
              <a:rPr lang="en-IN" dirty="0" smtClean="0"/>
            </a:br>
            <a:r>
              <a:rPr lang="en-US" sz="3100" dirty="0" smtClean="0"/>
              <a:t>By </a:t>
            </a:r>
            <a:r>
              <a:rPr lang="en-IN" sz="3100" dirty="0" smtClean="0"/>
              <a:t>Haden-</a:t>
            </a:r>
            <a:r>
              <a:rPr lang="en-IN" sz="3100" dirty="0" err="1" smtClean="0"/>
              <a:t>Hausse</a:t>
            </a:r>
            <a:r>
              <a:rPr lang="en-IN" sz="3100" dirty="0" smtClean="0"/>
              <a:t> /</a:t>
            </a:r>
            <a:r>
              <a:rPr lang="en-IN" sz="3100" dirty="0" err="1" smtClean="0"/>
              <a:t>Sahli-Hellige</a:t>
            </a:r>
            <a:r>
              <a:rPr lang="en-IN" sz="3100" dirty="0" smtClean="0"/>
              <a:t> methods </a:t>
            </a:r>
            <a:r>
              <a:rPr lang="en-US" sz="3100" dirty="0" smtClean="0"/>
              <a:t/>
            </a:r>
            <a:br>
              <a:rPr lang="en-US" sz="3100" dirty="0" smtClean="0"/>
            </a:b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endParaRPr lang="en-IN" sz="2800" dirty="0" smtClean="0"/>
          </a:p>
          <a:p>
            <a:pPr marL="514350" indent="-514350" algn="just">
              <a:buNone/>
            </a:pPr>
            <a:r>
              <a:rPr lang="en-IN" sz="2800" b="1" dirty="0" smtClean="0"/>
              <a:t>Principle: </a:t>
            </a:r>
            <a:r>
              <a:rPr lang="en-IN" sz="2800" dirty="0" smtClean="0"/>
              <a:t>Blood is mixed with dilute (N/10) hydrochloric acid. This process </a:t>
            </a:r>
            <a:r>
              <a:rPr lang="en-IN" sz="2800" dirty="0" err="1" smtClean="0"/>
              <a:t>hemolyzes</a:t>
            </a:r>
            <a:r>
              <a:rPr lang="en-IN" sz="2800" dirty="0" smtClean="0"/>
              <a:t> the red cells, disrupting the integrity of the red cells’ membrane and causing the release of </a:t>
            </a:r>
            <a:r>
              <a:rPr lang="en-IN" sz="2800" dirty="0" err="1" smtClean="0"/>
              <a:t>hemoglobin</a:t>
            </a:r>
            <a:r>
              <a:rPr lang="en-IN" sz="2800" dirty="0" smtClean="0"/>
              <a:t>, which, in turn, is converted to a brownish-</a:t>
            </a:r>
            <a:r>
              <a:rPr lang="en-IN" sz="2800" dirty="0" err="1" smtClean="0"/>
              <a:t>colored</a:t>
            </a:r>
            <a:r>
              <a:rPr lang="en-IN" sz="2800" dirty="0" smtClean="0"/>
              <a:t> solution of </a:t>
            </a:r>
            <a:r>
              <a:rPr lang="en-IN" sz="2800" b="1" dirty="0" smtClean="0"/>
              <a:t>acid </a:t>
            </a:r>
            <a:r>
              <a:rPr lang="en-IN" sz="2800" b="1" dirty="0" err="1" smtClean="0"/>
              <a:t>hematin</a:t>
            </a:r>
            <a:r>
              <a:rPr lang="en-IN" sz="2800" dirty="0" smtClean="0"/>
              <a:t>.</a:t>
            </a:r>
          </a:p>
          <a:p>
            <a:pPr marL="514350" indent="-514350">
              <a:buAutoNum type="arabicPeriod"/>
            </a:pPr>
            <a:endParaRPr lang="en-IN" sz="2800" dirty="0" smtClean="0"/>
          </a:p>
          <a:p>
            <a:pPr marL="514350" indent="-514350">
              <a:buNone/>
            </a:pPr>
            <a:r>
              <a:rPr lang="en-IN" sz="2800" dirty="0" smtClean="0"/>
              <a:t>	The acid </a:t>
            </a:r>
            <a:r>
              <a:rPr lang="en-IN" sz="2800" dirty="0" err="1" smtClean="0"/>
              <a:t>hematin</a:t>
            </a:r>
            <a:r>
              <a:rPr lang="en-IN" sz="2800" dirty="0" smtClean="0"/>
              <a:t> solution is then compared with a </a:t>
            </a:r>
            <a:r>
              <a:rPr lang="en-IN" sz="2800" dirty="0" err="1" smtClean="0"/>
              <a:t>color</a:t>
            </a:r>
            <a:r>
              <a:rPr lang="en-IN" sz="2800" dirty="0" smtClean="0"/>
              <a:t> standard.</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Instruments required for </a:t>
            </a:r>
            <a:r>
              <a:rPr lang="en-IN" sz="3600" dirty="0" err="1" smtClean="0"/>
              <a:t>Sahli</a:t>
            </a:r>
            <a:r>
              <a:rPr lang="en-IN" sz="3600" dirty="0" smtClean="0"/>
              <a:t> methods</a:t>
            </a:r>
            <a:endParaRPr lang="en-US" dirty="0"/>
          </a:p>
        </p:txBody>
      </p:sp>
      <p:pic>
        <p:nvPicPr>
          <p:cNvPr id="4" name="Content Placeholder 3" descr="C:\Users\Dell\Desktop\BOOOK on diag\2016-03-02\DSC06559.JPG"/>
          <p:cNvPicPr>
            <a:picLocks noGrp="1"/>
          </p:cNvPicPr>
          <p:nvPr>
            <p:ph idx="1"/>
          </p:nvPr>
        </p:nvPicPr>
        <p:blipFill>
          <a:blip r:embed="rId2" cstate="print"/>
          <a:srcRect/>
          <a:stretch>
            <a:fillRect/>
          </a:stretch>
        </p:blipFill>
        <p:spPr bwMode="auto">
          <a:xfrm>
            <a:off x="838200" y="1371600"/>
            <a:ext cx="2165465" cy="1625138"/>
          </a:xfrm>
          <a:prstGeom prst="rect">
            <a:avLst/>
          </a:prstGeom>
          <a:noFill/>
          <a:ln w="9525">
            <a:noFill/>
            <a:miter lim="800000"/>
            <a:headEnd/>
            <a:tailEnd/>
          </a:ln>
        </p:spPr>
      </p:pic>
      <p:pic>
        <p:nvPicPr>
          <p:cNvPr id="5" name="Picture 4" descr="C:\Users\Dell\Desktop\BOOOK on diag\2016-03-02\DSC06553.JPG"/>
          <p:cNvPicPr/>
          <p:nvPr/>
        </p:nvPicPr>
        <p:blipFill>
          <a:blip r:embed="rId3" cstate="print"/>
          <a:srcRect l="23021" t="23261"/>
          <a:stretch>
            <a:fillRect/>
          </a:stretch>
        </p:blipFill>
        <p:spPr bwMode="auto">
          <a:xfrm rot="5400000">
            <a:off x="6753225" y="1628775"/>
            <a:ext cx="2038350" cy="1524000"/>
          </a:xfrm>
          <a:prstGeom prst="rect">
            <a:avLst/>
          </a:prstGeom>
          <a:noFill/>
          <a:ln w="9525">
            <a:noFill/>
            <a:miter lim="800000"/>
            <a:headEnd/>
            <a:tailEnd/>
          </a:ln>
        </p:spPr>
      </p:pic>
      <p:pic>
        <p:nvPicPr>
          <p:cNvPr id="6" name="Picture 5" descr="C:\Users\Dell\Desktop\BOOOK on diag\2016-03-02\DSC06554.JPG"/>
          <p:cNvPicPr/>
          <p:nvPr/>
        </p:nvPicPr>
        <p:blipFill>
          <a:blip r:embed="rId4" cstate="print"/>
          <a:srcRect/>
          <a:stretch>
            <a:fillRect/>
          </a:stretch>
        </p:blipFill>
        <p:spPr bwMode="auto">
          <a:xfrm>
            <a:off x="2514600" y="3124200"/>
            <a:ext cx="4495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a:t>
            </a:r>
            <a:r>
              <a:rPr lang="en-US" sz="2800" dirty="0" smtClean="0"/>
              <a:t>of </a:t>
            </a:r>
            <a:r>
              <a:rPr lang="en-US" sz="2800" dirty="0" err="1" smtClean="0"/>
              <a:t>Hb</a:t>
            </a:r>
            <a:r>
              <a:rPr lang="en-US" sz="2800" dirty="0" smtClean="0"/>
              <a:t> </a:t>
            </a:r>
            <a:r>
              <a:rPr lang="en-US" sz="2800" dirty="0" err="1" smtClean="0"/>
              <a:t>detrmination</a:t>
            </a:r>
            <a:endParaRPr lang="en-US" dirty="0"/>
          </a:p>
        </p:txBody>
      </p:sp>
      <p:sp>
        <p:nvSpPr>
          <p:cNvPr id="3" name="Content Placeholder 2"/>
          <p:cNvSpPr>
            <a:spLocks noGrp="1"/>
          </p:cNvSpPr>
          <p:nvPr>
            <p:ph idx="1"/>
          </p:nvPr>
        </p:nvSpPr>
        <p:spPr>
          <a:xfrm>
            <a:off x="457200" y="1295400"/>
            <a:ext cx="8458200" cy="5257800"/>
          </a:xfrm>
        </p:spPr>
        <p:txBody>
          <a:bodyPr>
            <a:normAutofit fontScale="55000" lnSpcReduction="20000"/>
          </a:bodyPr>
          <a:lstStyle/>
          <a:p>
            <a:pPr algn="just"/>
            <a:r>
              <a:rPr lang="en-IN" sz="3600" dirty="0" err="1" smtClean="0"/>
              <a:t>Hemoglobin</a:t>
            </a:r>
            <a:r>
              <a:rPr lang="en-IN" sz="3600" dirty="0" smtClean="0"/>
              <a:t> values are affected by Age, Sex, Pregnancy, Disease, and Altitude. </a:t>
            </a:r>
          </a:p>
          <a:p>
            <a:pPr lvl="1" algn="just">
              <a:buNone/>
            </a:pPr>
            <a:r>
              <a:rPr lang="en-IN" sz="3600" b="1" dirty="0" smtClean="0"/>
              <a:t>Below-normal </a:t>
            </a:r>
            <a:r>
              <a:rPr lang="en-IN" sz="3600" b="1" dirty="0" err="1" smtClean="0"/>
              <a:t>hemoglobin</a:t>
            </a:r>
            <a:r>
              <a:rPr lang="en-IN" sz="3600" b="1" dirty="0" smtClean="0"/>
              <a:t> values: </a:t>
            </a:r>
          </a:p>
          <a:p>
            <a:pPr lvl="1" algn="just">
              <a:buNone/>
            </a:pPr>
            <a:r>
              <a:rPr lang="en-IN" sz="3600" b="1" dirty="0" smtClean="0">
                <a:solidFill>
                  <a:srgbClr val="FF0000"/>
                </a:solidFill>
              </a:rPr>
              <a:t>	During pregnancy</a:t>
            </a:r>
            <a:r>
              <a:rPr lang="en-IN" sz="3600" dirty="0" smtClean="0"/>
              <a:t>, gains in body fluids cause the red cells to become less concentrated, causing the red cell count to fall. Since </a:t>
            </a:r>
            <a:r>
              <a:rPr lang="en-IN" sz="3600" dirty="0" err="1" smtClean="0"/>
              <a:t>hemoglobin</a:t>
            </a:r>
            <a:r>
              <a:rPr lang="en-IN" sz="3600" dirty="0" smtClean="0"/>
              <a:t> is contained in red cells, the </a:t>
            </a:r>
            <a:r>
              <a:rPr lang="en-IN" sz="3600" dirty="0" err="1" smtClean="0"/>
              <a:t>hemoglobin</a:t>
            </a:r>
            <a:r>
              <a:rPr lang="en-IN" sz="3600" dirty="0" smtClean="0"/>
              <a:t> concentration also falls. </a:t>
            </a:r>
          </a:p>
          <a:p>
            <a:pPr lvl="1" algn="just">
              <a:buNone/>
            </a:pPr>
            <a:r>
              <a:rPr lang="en-IN" sz="3600" b="1" dirty="0" smtClean="0">
                <a:solidFill>
                  <a:srgbClr val="FF0000"/>
                </a:solidFill>
              </a:rPr>
              <a:t>	Disease</a:t>
            </a:r>
            <a:r>
              <a:rPr lang="en-IN" sz="3600" dirty="0" smtClean="0"/>
              <a:t> may also affect the values of </a:t>
            </a:r>
            <a:r>
              <a:rPr lang="en-IN" sz="3600" dirty="0" err="1" smtClean="0"/>
              <a:t>hemoglobin</a:t>
            </a:r>
            <a:r>
              <a:rPr lang="en-IN" sz="3600" dirty="0" smtClean="0"/>
              <a:t>. For example, </a:t>
            </a:r>
            <a:r>
              <a:rPr lang="en-IN" sz="3600" b="1" dirty="0" smtClean="0">
                <a:solidFill>
                  <a:srgbClr val="FF0000"/>
                </a:solidFill>
              </a:rPr>
              <a:t>iron deficiency </a:t>
            </a:r>
            <a:r>
              <a:rPr lang="en-IN" sz="3600" b="1" dirty="0" err="1" smtClean="0">
                <a:solidFill>
                  <a:srgbClr val="FF0000"/>
                </a:solidFill>
              </a:rPr>
              <a:t>anemia</a:t>
            </a:r>
            <a:r>
              <a:rPr lang="en-IN" sz="3600" dirty="0" smtClean="0"/>
              <a:t> may drop </a:t>
            </a:r>
            <a:r>
              <a:rPr lang="en-IN" sz="3600" dirty="0" err="1" smtClean="0"/>
              <a:t>hemoglobin</a:t>
            </a:r>
            <a:r>
              <a:rPr lang="en-IN" sz="3600" dirty="0" smtClean="0"/>
              <a:t> values from a normal value of 14 grams per 100 </a:t>
            </a:r>
            <a:r>
              <a:rPr lang="en-IN" sz="3600" dirty="0" err="1" smtClean="0"/>
              <a:t>milliliters</a:t>
            </a:r>
            <a:r>
              <a:rPr lang="en-IN" sz="3600" dirty="0" smtClean="0"/>
              <a:t> to 7 grams per 100 </a:t>
            </a:r>
            <a:r>
              <a:rPr lang="en-IN" sz="3600" dirty="0" err="1" smtClean="0"/>
              <a:t>milliliters</a:t>
            </a:r>
            <a:r>
              <a:rPr lang="en-IN" sz="3600" dirty="0" smtClean="0"/>
              <a:t>. </a:t>
            </a:r>
          </a:p>
          <a:p>
            <a:pPr algn="just"/>
            <a:r>
              <a:rPr lang="en-IN" sz="3600" b="1" dirty="0" smtClean="0"/>
              <a:t>Above-normal </a:t>
            </a:r>
            <a:r>
              <a:rPr lang="en-IN" sz="3600" b="1" dirty="0" err="1" smtClean="0"/>
              <a:t>hemoglobin</a:t>
            </a:r>
            <a:r>
              <a:rPr lang="en-IN" sz="3600" b="1" dirty="0" smtClean="0"/>
              <a:t> values: </a:t>
            </a:r>
            <a:r>
              <a:rPr lang="en-IN" sz="3600" dirty="0" smtClean="0"/>
              <a:t>may occur when </a:t>
            </a:r>
            <a:r>
              <a:rPr lang="en-IN" sz="3600" b="1" dirty="0" smtClean="0">
                <a:solidFill>
                  <a:srgbClr val="FF0000"/>
                </a:solidFill>
              </a:rPr>
              <a:t>dehydration</a:t>
            </a:r>
            <a:r>
              <a:rPr lang="en-IN" sz="3600" dirty="0" smtClean="0"/>
              <a:t> develops. 	Changes in altitude affect the oxygen content of the air and, therefore, 	also 	affect </a:t>
            </a:r>
            <a:r>
              <a:rPr lang="en-IN" sz="3600" dirty="0" err="1" smtClean="0"/>
              <a:t>hemoglobin</a:t>
            </a:r>
            <a:r>
              <a:rPr lang="en-IN" sz="3600" dirty="0" smtClean="0"/>
              <a:t> values. </a:t>
            </a:r>
            <a:r>
              <a:rPr lang="en-IN" sz="3600" b="1" dirty="0" smtClean="0">
                <a:solidFill>
                  <a:srgbClr val="FF0000"/>
                </a:solidFill>
              </a:rPr>
              <a:t>At higher altitudes </a:t>
            </a:r>
            <a:r>
              <a:rPr lang="en-IN" sz="3600" dirty="0" smtClean="0"/>
              <a:t>there is less 	oxygen in the air, resulting in an increase in red cell counts and 	</a:t>
            </a:r>
            <a:r>
              <a:rPr lang="en-IN" sz="3600" dirty="0" err="1" smtClean="0"/>
              <a:t>hemoglobin</a:t>
            </a:r>
            <a:r>
              <a:rPr lang="en-IN" sz="3600" dirty="0" smtClean="0"/>
              <a:t> values. At lower altitudes there is more oxygen, resulting 	in a decrease in red cell counts and </a:t>
            </a:r>
            <a:r>
              <a:rPr lang="en-IN" sz="3600" dirty="0" err="1" smtClean="0"/>
              <a:t>hemoglobin</a:t>
            </a:r>
            <a:r>
              <a:rPr lang="en-IN" sz="3600" dirty="0" smtClean="0"/>
              <a:t> values.</a:t>
            </a:r>
            <a:endParaRPr lang="en-US" sz="3600" dirty="0" smtClean="0"/>
          </a:p>
          <a:p>
            <a:pPr algn="just"/>
            <a:r>
              <a:rPr lang="en-IN" sz="3600" b="1" dirty="0" smtClean="0">
                <a:solidFill>
                  <a:srgbClr val="00B050"/>
                </a:solidFill>
              </a:rPr>
              <a:t>Normal range for haemoglobin </a:t>
            </a:r>
            <a:r>
              <a:rPr lang="en-IN" sz="3600" dirty="0" smtClean="0"/>
              <a:t>determinations are as follows:</a:t>
            </a:r>
          </a:p>
          <a:p>
            <a:pPr lvl="2" algn="just"/>
            <a:r>
              <a:rPr lang="en-IN" sz="3600" dirty="0" smtClean="0"/>
              <a:t>Dog	:12-18gm/dl</a:t>
            </a:r>
          </a:p>
          <a:p>
            <a:pPr lvl="2" algn="just"/>
            <a:r>
              <a:rPr lang="en-IN" sz="3600" dirty="0" smtClean="0"/>
              <a:t>Cattle	:10-15gm/dl</a:t>
            </a:r>
            <a:endParaRPr lang="en-US" sz="3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Packed cell volume(</a:t>
            </a:r>
            <a:r>
              <a:rPr lang="en-US" dirty="0" err="1" smtClean="0"/>
              <a:t>Hematocrit</a:t>
            </a:r>
            <a:r>
              <a:rPr lang="en-US" dirty="0" smtClean="0"/>
              <a:t>)</a:t>
            </a:r>
            <a:endParaRPr lang="en-US" dirty="0"/>
          </a:p>
        </p:txBody>
      </p:sp>
      <p:sp>
        <p:nvSpPr>
          <p:cNvPr id="3" name="Content Placeholder 2"/>
          <p:cNvSpPr>
            <a:spLocks noGrp="1"/>
          </p:cNvSpPr>
          <p:nvPr>
            <p:ph idx="1"/>
          </p:nvPr>
        </p:nvSpPr>
        <p:spPr/>
        <p:txBody>
          <a:bodyPr>
            <a:normAutofit/>
          </a:bodyPr>
          <a:lstStyle/>
          <a:p>
            <a:r>
              <a:rPr lang="en-IN" dirty="0" smtClean="0"/>
              <a:t>The </a:t>
            </a:r>
            <a:r>
              <a:rPr lang="en-IN" dirty="0" err="1" smtClean="0"/>
              <a:t>hematocrit</a:t>
            </a:r>
            <a:r>
              <a:rPr lang="en-IN" dirty="0" smtClean="0"/>
              <a:t> or packed cell volume (PCV) determines the percentage of red blood cells (RBCs) in whole blood.</a:t>
            </a:r>
            <a:endParaRPr lang="en-US" dirty="0" smtClean="0"/>
          </a:p>
          <a:p>
            <a:r>
              <a:rPr lang="en-US" dirty="0" smtClean="0"/>
              <a:t>Two Methods:</a:t>
            </a:r>
          </a:p>
          <a:p>
            <a:pPr lvl="1"/>
            <a:r>
              <a:rPr lang="en-US" dirty="0" smtClean="0"/>
              <a:t>1. </a:t>
            </a:r>
            <a:r>
              <a:rPr lang="en-US" dirty="0" err="1" smtClean="0"/>
              <a:t>Wintrobe</a:t>
            </a:r>
            <a:r>
              <a:rPr lang="en-US" dirty="0" smtClean="0"/>
              <a:t> method</a:t>
            </a:r>
          </a:p>
          <a:p>
            <a:pPr lvl="1"/>
            <a:r>
              <a:rPr lang="en-US" dirty="0" smtClean="0"/>
              <a:t>2. </a:t>
            </a:r>
            <a:r>
              <a:rPr lang="en-IN" dirty="0" err="1" smtClean="0"/>
              <a:t>Microhematocrit</a:t>
            </a:r>
            <a:r>
              <a:rPr lang="en-IN" dirty="0" smtClean="0"/>
              <a:t> method </a:t>
            </a:r>
          </a:p>
          <a:p>
            <a:pPr lvl="1">
              <a:buNone/>
            </a:pPr>
            <a:r>
              <a:rPr lang="en-IN" sz="2000" i="1" dirty="0" smtClean="0"/>
              <a:t>Both methods call for the blood to be centrifuged, and the percentage of packed red cells is found by calculation</a:t>
            </a:r>
            <a:endParaRPr lang="en-US" sz="20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Equipment required for PCV estimation</a:t>
            </a:r>
            <a:endParaRPr lang="en-US" dirty="0"/>
          </a:p>
        </p:txBody>
      </p:sp>
      <p:pic>
        <p:nvPicPr>
          <p:cNvPr id="4" name="Content Placeholder 3" descr="C:\Users\Dell\Desktop\BOOOK on diag\2016-03-02\DSC06568.JPG"/>
          <p:cNvPicPr>
            <a:picLocks noGrp="1"/>
          </p:cNvPicPr>
          <p:nvPr>
            <p:ph idx="1"/>
          </p:nvPr>
        </p:nvPicPr>
        <p:blipFill>
          <a:blip r:embed="rId2" cstate="print"/>
          <a:srcRect/>
          <a:stretch>
            <a:fillRect/>
          </a:stretch>
        </p:blipFill>
        <p:spPr bwMode="auto">
          <a:xfrm>
            <a:off x="457200" y="1905000"/>
            <a:ext cx="3733800" cy="3352800"/>
          </a:xfrm>
          <a:prstGeom prst="rect">
            <a:avLst/>
          </a:prstGeom>
          <a:noFill/>
          <a:ln w="9525">
            <a:noFill/>
            <a:miter lim="800000"/>
            <a:headEnd/>
            <a:tailEnd/>
          </a:ln>
        </p:spPr>
      </p:pic>
      <p:pic>
        <p:nvPicPr>
          <p:cNvPr id="5" name="Picture 4" descr="C:\Users\Dell\Desktop\BOOOK on diag\2016-03-02\DSC06564.JPG"/>
          <p:cNvPicPr/>
          <p:nvPr/>
        </p:nvPicPr>
        <p:blipFill>
          <a:blip r:embed="rId3" cstate="print"/>
          <a:srcRect/>
          <a:stretch>
            <a:fillRect/>
          </a:stretch>
        </p:blipFill>
        <p:spPr bwMode="auto">
          <a:xfrm>
            <a:off x="4495800" y="1905000"/>
            <a:ext cx="4419600" cy="3276600"/>
          </a:xfrm>
          <a:prstGeom prst="rect">
            <a:avLst/>
          </a:prstGeom>
          <a:noFill/>
          <a:ln w="9525">
            <a:noFill/>
            <a:miter lim="800000"/>
            <a:headEnd/>
            <a:tailEnd/>
          </a:ln>
        </p:spPr>
      </p:pic>
      <p:sp>
        <p:nvSpPr>
          <p:cNvPr id="6" name="TextBox 5"/>
          <p:cNvSpPr txBox="1"/>
          <p:nvPr/>
        </p:nvSpPr>
        <p:spPr>
          <a:xfrm>
            <a:off x="685800" y="5715000"/>
            <a:ext cx="3200400" cy="923330"/>
          </a:xfrm>
          <a:prstGeom prst="rect">
            <a:avLst/>
          </a:prstGeom>
          <a:noFill/>
        </p:spPr>
        <p:txBody>
          <a:bodyPr wrap="square" rtlCol="0">
            <a:spAutoFit/>
          </a:bodyPr>
          <a:lstStyle/>
          <a:p>
            <a:r>
              <a:rPr lang="en-US" dirty="0" smtClean="0"/>
              <a:t>Centrifuge Machine</a:t>
            </a:r>
          </a:p>
          <a:p>
            <a:r>
              <a:rPr lang="en-US" dirty="0" err="1" smtClean="0"/>
              <a:t>Wintrobe</a:t>
            </a:r>
            <a:r>
              <a:rPr lang="en-US" dirty="0" smtClean="0"/>
              <a:t> tube</a:t>
            </a:r>
          </a:p>
          <a:p>
            <a:r>
              <a:rPr lang="en-US" dirty="0" smtClean="0"/>
              <a:t>Special </a:t>
            </a:r>
            <a:r>
              <a:rPr lang="en-US" dirty="0" err="1" smtClean="0"/>
              <a:t>Wintrobe</a:t>
            </a:r>
            <a:r>
              <a:rPr lang="en-US" dirty="0" smtClean="0"/>
              <a:t> tube pipette</a:t>
            </a:r>
            <a:endParaRPr lang="en-US" dirty="0"/>
          </a:p>
        </p:txBody>
      </p:sp>
      <p:sp>
        <p:nvSpPr>
          <p:cNvPr id="7" name="TextBox 6"/>
          <p:cNvSpPr txBox="1"/>
          <p:nvPr/>
        </p:nvSpPr>
        <p:spPr>
          <a:xfrm>
            <a:off x="4572000" y="5715000"/>
            <a:ext cx="3962400" cy="923330"/>
          </a:xfrm>
          <a:prstGeom prst="rect">
            <a:avLst/>
          </a:prstGeom>
          <a:noFill/>
        </p:spPr>
        <p:txBody>
          <a:bodyPr wrap="square" rtlCol="0">
            <a:spAutoFit/>
          </a:bodyPr>
          <a:lstStyle/>
          <a:p>
            <a:r>
              <a:rPr lang="en-US" dirty="0" err="1" smtClean="0"/>
              <a:t>Microhaematocrit</a:t>
            </a:r>
            <a:r>
              <a:rPr lang="en-US" dirty="0" smtClean="0"/>
              <a:t> Centrifuge Machine</a:t>
            </a:r>
          </a:p>
          <a:p>
            <a:pPr lvl="0"/>
            <a:r>
              <a:rPr lang="en-IN" dirty="0" err="1" smtClean="0"/>
              <a:t>Microhematocrit</a:t>
            </a:r>
            <a:r>
              <a:rPr lang="en-IN" dirty="0" smtClean="0"/>
              <a:t> reader</a:t>
            </a:r>
          </a:p>
          <a:p>
            <a:pPr lvl="0"/>
            <a:r>
              <a:rPr lang="en-IN" dirty="0" smtClean="0"/>
              <a:t>Plane capillary tube</a:t>
            </a:r>
            <a:endParaRPr lang="en-US" dirty="0"/>
          </a:p>
        </p:txBody>
      </p:sp>
      <p:sp>
        <p:nvSpPr>
          <p:cNvPr id="8" name="TextBox 7"/>
          <p:cNvSpPr txBox="1"/>
          <p:nvPr/>
        </p:nvSpPr>
        <p:spPr>
          <a:xfrm>
            <a:off x="381000" y="1371600"/>
            <a:ext cx="8534400" cy="646331"/>
          </a:xfrm>
          <a:prstGeom prst="rect">
            <a:avLst/>
          </a:prstGeom>
          <a:noFill/>
        </p:spPr>
        <p:txBody>
          <a:bodyPr wrap="square" rtlCol="0">
            <a:spAutoFit/>
          </a:bodyPr>
          <a:lstStyle/>
          <a:p>
            <a:pPr lvl="1"/>
            <a:r>
              <a:rPr lang="en-US" b="1" dirty="0" err="1" smtClean="0"/>
              <a:t>Wintrobe</a:t>
            </a:r>
            <a:r>
              <a:rPr lang="en-US" b="1" dirty="0" smtClean="0"/>
              <a:t> method                                                      </a:t>
            </a:r>
            <a:r>
              <a:rPr lang="en-IN" b="1" dirty="0" err="1" smtClean="0"/>
              <a:t>Microhematocrit</a:t>
            </a:r>
            <a:r>
              <a:rPr lang="en-IN" b="1" dirty="0" smtClean="0"/>
              <a:t> method </a:t>
            </a:r>
          </a:p>
          <a:p>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r>
              <a:rPr lang="en-US" sz="2800" dirty="0" smtClean="0"/>
              <a:t>for </a:t>
            </a:r>
            <a:r>
              <a:rPr lang="en-US" sz="2400" dirty="0" smtClean="0"/>
              <a:t>PCV determination</a:t>
            </a:r>
            <a:endParaRPr lang="en-US" dirty="0"/>
          </a:p>
        </p:txBody>
      </p:sp>
      <p:sp>
        <p:nvSpPr>
          <p:cNvPr id="3" name="Content Placeholder 2"/>
          <p:cNvSpPr>
            <a:spLocks noGrp="1"/>
          </p:cNvSpPr>
          <p:nvPr>
            <p:ph idx="1"/>
          </p:nvPr>
        </p:nvSpPr>
        <p:spPr>
          <a:xfrm>
            <a:off x="457200" y="1295400"/>
            <a:ext cx="8229600" cy="4525963"/>
          </a:xfrm>
        </p:spPr>
        <p:txBody>
          <a:bodyPr/>
          <a:lstStyle/>
          <a:p>
            <a:pPr lvl="1">
              <a:buNone/>
            </a:pPr>
            <a:r>
              <a:rPr lang="en-US" sz="2000" b="1" dirty="0" smtClean="0"/>
              <a:t>Use a suitable centrifuge at an rpm that could provide a sufficient centrifugal force adequate to provide maximum packaging</a:t>
            </a:r>
          </a:p>
          <a:p>
            <a:pPr lvl="1">
              <a:buNone/>
            </a:pPr>
            <a:r>
              <a:rPr lang="en-US" b="1" dirty="0" err="1" smtClean="0"/>
              <a:t>Wintrobe</a:t>
            </a:r>
            <a:r>
              <a:rPr lang="en-US" b="1" dirty="0" smtClean="0"/>
              <a:t> method</a:t>
            </a:r>
          </a:p>
          <a:p>
            <a:pPr lvl="1">
              <a:buNone/>
            </a:pPr>
            <a:r>
              <a:rPr lang="en-US" dirty="0" smtClean="0"/>
              <a:t>3000-4000 rpm for 30 min(dog and Horses)</a:t>
            </a:r>
          </a:p>
          <a:p>
            <a:pPr lvl="1">
              <a:buNone/>
            </a:pPr>
            <a:r>
              <a:rPr lang="en-US" dirty="0" smtClean="0"/>
              <a:t>				 for 60 min(cattle ,</a:t>
            </a:r>
            <a:r>
              <a:rPr lang="en-US" dirty="0" err="1" smtClean="0"/>
              <a:t>pig,sheep,goat</a:t>
            </a:r>
            <a:r>
              <a:rPr lang="en-US" dirty="0" smtClean="0"/>
              <a:t>)</a:t>
            </a:r>
          </a:p>
          <a:p>
            <a:pPr lvl="1">
              <a:buNone/>
            </a:pPr>
            <a:r>
              <a:rPr lang="en-IN" b="1" dirty="0" err="1" smtClean="0"/>
              <a:t>Microhematocrit</a:t>
            </a:r>
            <a:r>
              <a:rPr lang="en-IN" b="1" dirty="0" smtClean="0"/>
              <a:t> method </a:t>
            </a:r>
          </a:p>
          <a:p>
            <a:pPr lvl="1">
              <a:buNone/>
            </a:pPr>
            <a:r>
              <a:rPr lang="en-US" dirty="0" smtClean="0"/>
              <a:t>10,000-13,000 rpm for 5 min for all</a:t>
            </a:r>
          </a:p>
          <a:p>
            <a:pPr lvl="1">
              <a:buNone/>
            </a:pPr>
            <a:r>
              <a:rPr lang="en-US" dirty="0" smtClean="0"/>
              <a:t>15,000-16,000 rpm for 2 min for all</a:t>
            </a:r>
          </a:p>
          <a:p>
            <a:pPr lvl="1">
              <a:buNone/>
            </a:pPr>
            <a:endParaRPr lang="en-IN"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6248400" y="3505200"/>
            <a:ext cx="27432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8256006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PCV</a:t>
            </a:r>
            <a:endParaRPr lang="en-US" dirty="0"/>
          </a:p>
        </p:txBody>
      </p:sp>
      <p:sp>
        <p:nvSpPr>
          <p:cNvPr id="3" name="Content Placeholder 2"/>
          <p:cNvSpPr>
            <a:spLocks noGrp="1"/>
          </p:cNvSpPr>
          <p:nvPr>
            <p:ph idx="1"/>
          </p:nvPr>
        </p:nvSpPr>
        <p:spPr>
          <a:xfrm>
            <a:off x="457200" y="1600200"/>
            <a:ext cx="8382000" cy="4876800"/>
          </a:xfrm>
        </p:spPr>
        <p:txBody>
          <a:bodyPr>
            <a:normAutofit fontScale="92500" lnSpcReduction="20000"/>
          </a:bodyPr>
          <a:lstStyle/>
          <a:p>
            <a:r>
              <a:rPr lang="en-IN" dirty="0" smtClean="0"/>
              <a:t>The normal </a:t>
            </a:r>
            <a:r>
              <a:rPr lang="en-IN" dirty="0" err="1" smtClean="0"/>
              <a:t>hematocrit</a:t>
            </a:r>
            <a:r>
              <a:rPr lang="en-IN" dirty="0" smtClean="0"/>
              <a:t> value</a:t>
            </a:r>
          </a:p>
          <a:p>
            <a:pPr lvl="3"/>
            <a:r>
              <a:rPr lang="en-IN" sz="2800" dirty="0" smtClean="0"/>
              <a:t>Dog is 45(40% to 52%); </a:t>
            </a:r>
          </a:p>
          <a:p>
            <a:pPr lvl="3"/>
            <a:r>
              <a:rPr lang="en-IN" sz="2800" dirty="0" smtClean="0"/>
              <a:t>Cattle35(24% to 47%); </a:t>
            </a:r>
          </a:p>
          <a:p>
            <a:r>
              <a:rPr lang="en-IN" b="1" dirty="0" smtClean="0"/>
              <a:t>Below normal- </a:t>
            </a:r>
            <a:r>
              <a:rPr lang="en-IN" dirty="0" smtClean="0"/>
              <a:t>medical conditions such as 	</a:t>
            </a:r>
            <a:r>
              <a:rPr lang="en-IN" dirty="0" err="1" smtClean="0"/>
              <a:t>anemia</a:t>
            </a:r>
            <a:r>
              <a:rPr lang="en-IN" dirty="0" smtClean="0"/>
              <a:t> and </a:t>
            </a:r>
            <a:r>
              <a:rPr lang="en-IN" dirty="0" err="1" smtClean="0"/>
              <a:t>leukemia</a:t>
            </a:r>
            <a:r>
              <a:rPr lang="en-IN" dirty="0" smtClean="0"/>
              <a:t> may be present. </a:t>
            </a:r>
          </a:p>
          <a:p>
            <a:pPr algn="just"/>
            <a:r>
              <a:rPr lang="en-IN" b="1" dirty="0" smtClean="0"/>
              <a:t>Above-normal-</a:t>
            </a:r>
            <a:r>
              <a:rPr lang="en-IN" dirty="0" smtClean="0"/>
              <a:t> </a:t>
            </a:r>
            <a:r>
              <a:rPr lang="en-IN" dirty="0" err="1" smtClean="0"/>
              <a:t>hematocrit</a:t>
            </a:r>
            <a:r>
              <a:rPr lang="en-IN" dirty="0" smtClean="0"/>
              <a:t> determinations 	indicate medical conditions like dehydration, 	such as occur in severe burn cases. 	</a:t>
            </a:r>
            <a:r>
              <a:rPr lang="en-IN" b="1" dirty="0" err="1" smtClean="0"/>
              <a:t>Haemoconcentration</a:t>
            </a:r>
            <a:r>
              <a:rPr lang="en-IN" dirty="0" smtClean="0"/>
              <a:t> in fasting and some 	</a:t>
            </a:r>
            <a:r>
              <a:rPr lang="en-IN" dirty="0" err="1" smtClean="0"/>
              <a:t>cachectic</a:t>
            </a:r>
            <a:r>
              <a:rPr lang="en-IN" dirty="0" smtClean="0"/>
              <a:t> diseases condition.</a:t>
            </a:r>
          </a:p>
          <a:p>
            <a:pPr algn="just"/>
            <a:r>
              <a:rPr lang="en-IN" b="1" dirty="0" smtClean="0">
                <a:solidFill>
                  <a:srgbClr val="FF0000"/>
                </a:solidFill>
              </a:rPr>
              <a:t>It is inadvisable to interpret the PCV of young animal by using adult normal range.</a:t>
            </a:r>
            <a:endParaRPr lang="en-US"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PCV</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pPr algn="just"/>
            <a:r>
              <a:rPr lang="en-IN" sz="2400" b="1" dirty="0" smtClean="0">
                <a:solidFill>
                  <a:srgbClr val="FF0000"/>
                </a:solidFill>
              </a:rPr>
              <a:t>Age influences the normal PCV range</a:t>
            </a:r>
          </a:p>
          <a:p>
            <a:pPr algn="just"/>
            <a:r>
              <a:rPr lang="en-IN" sz="1400" b="1" dirty="0" smtClean="0">
                <a:solidFill>
                  <a:srgbClr val="FF0000"/>
                </a:solidFill>
              </a:rPr>
              <a:t>Dog</a:t>
            </a:r>
            <a:r>
              <a:rPr lang="en-IN" sz="1400" dirty="0" smtClean="0">
                <a:solidFill>
                  <a:srgbClr val="FF0000"/>
                </a:solidFill>
              </a:rPr>
              <a:t>  		</a:t>
            </a:r>
          </a:p>
          <a:p>
            <a:pPr algn="just"/>
            <a:endParaRPr lang="en-IN" sz="1400" dirty="0">
              <a:solidFill>
                <a:srgbClr val="FF0000"/>
              </a:solidFill>
            </a:endParaRPr>
          </a:p>
          <a:p>
            <a:pPr algn="just"/>
            <a:endParaRPr lang="en-IN" sz="1400" dirty="0" smtClean="0">
              <a:solidFill>
                <a:srgbClr val="FF0000"/>
              </a:solidFill>
            </a:endParaRPr>
          </a:p>
          <a:p>
            <a:pPr algn="just"/>
            <a:endParaRPr lang="en-IN" sz="1400" dirty="0" smtClean="0">
              <a:solidFill>
                <a:srgbClr val="FF0000"/>
              </a:solidFill>
            </a:endParaRPr>
          </a:p>
          <a:p>
            <a:pPr algn="just"/>
            <a:endParaRPr lang="en-IN" sz="1400" dirty="0">
              <a:solidFill>
                <a:srgbClr val="FF0000"/>
              </a:solidFill>
            </a:endParaRPr>
          </a:p>
          <a:p>
            <a:pPr algn="just"/>
            <a:endParaRPr lang="en-IN" sz="1400" dirty="0" smtClean="0">
              <a:solidFill>
                <a:srgbClr val="FF0000"/>
              </a:solidFill>
            </a:endParaRPr>
          </a:p>
          <a:p>
            <a:pPr algn="just"/>
            <a:endParaRPr lang="en-IN" sz="1400" dirty="0">
              <a:solidFill>
                <a:srgbClr val="FF0000"/>
              </a:solidFill>
            </a:endParaRPr>
          </a:p>
          <a:p>
            <a:pPr algn="just"/>
            <a:r>
              <a:rPr lang="en-US" sz="1400" i="1" dirty="0" smtClean="0">
                <a:solidFill>
                  <a:srgbClr val="FF0000"/>
                </a:solidFill>
              </a:rPr>
              <a:t>As pup starts to ingest solid food PCV begins to increase</a:t>
            </a:r>
          </a:p>
          <a:p>
            <a:pPr algn="just"/>
            <a:endParaRPr lang="en-US" sz="1400" dirty="0" smtClean="0">
              <a:solidFill>
                <a:srgbClr val="FF0000"/>
              </a:solidFill>
            </a:endParaRPr>
          </a:p>
          <a:p>
            <a:r>
              <a:rPr lang="en-US" sz="1400" b="1" dirty="0" smtClean="0"/>
              <a:t>Cattel</a:t>
            </a:r>
          </a:p>
          <a:p>
            <a:endParaRPr lang="en-US" sz="1400" dirty="0" smtClean="0"/>
          </a:p>
          <a:p>
            <a:endParaRPr lang="en-US" sz="1400" dirty="0"/>
          </a:p>
          <a:p>
            <a:endParaRPr lang="en-US" sz="1400" dirty="0" smtClean="0"/>
          </a:p>
          <a:p>
            <a:endParaRPr lang="en-US" sz="1400" dirty="0" smtClean="0"/>
          </a:p>
          <a:p>
            <a:endParaRPr lang="en-US" sz="1400" dirty="0" smtClean="0"/>
          </a:p>
          <a:p>
            <a:r>
              <a:rPr lang="en-US" sz="1400" i="1" dirty="0" smtClean="0"/>
              <a:t>PCV and </a:t>
            </a:r>
            <a:r>
              <a:rPr lang="en-US" sz="1400" i="1" dirty="0" err="1" smtClean="0"/>
              <a:t>Hb</a:t>
            </a:r>
            <a:r>
              <a:rPr lang="en-US" sz="1400" i="1" dirty="0" smtClean="0"/>
              <a:t> are higher at birth but are reduced as soon as the calf begins to nurse(input of iron is low in diet)</a:t>
            </a:r>
          </a:p>
          <a:p>
            <a:pPr marL="0" indent="0">
              <a:buNone/>
            </a:pPr>
            <a:r>
              <a:rPr lang="en-US" sz="1400" i="1" smtClean="0"/>
              <a:t> </a:t>
            </a:r>
            <a:endParaRPr lang="en-US" sz="1400" i="1" dirty="0"/>
          </a:p>
        </p:txBody>
      </p:sp>
      <p:graphicFrame>
        <p:nvGraphicFramePr>
          <p:cNvPr id="4" name="Table 3"/>
          <p:cNvGraphicFramePr>
            <a:graphicFrameLocks noGrp="1"/>
          </p:cNvGraphicFramePr>
          <p:nvPr>
            <p:extLst>
              <p:ext uri="{D42A27DB-BD31-4B8C-83A1-F6EECF244321}">
                <p14:modId xmlns="" xmlns:p14="http://schemas.microsoft.com/office/powerpoint/2010/main" val="3407601322"/>
              </p:ext>
            </p:extLst>
          </p:nvPr>
        </p:nvGraphicFramePr>
        <p:xfrm>
          <a:off x="1905000" y="4457700"/>
          <a:ext cx="3505200" cy="1219200"/>
        </p:xfrm>
        <a:graphic>
          <a:graphicData uri="http://schemas.openxmlformats.org/drawingml/2006/table">
            <a:tbl>
              <a:tblPr firstRow="1" bandRow="1">
                <a:tableStyleId>{5C22544A-7EE6-4342-B048-85BDC9FD1C3A}</a:tableStyleId>
              </a:tblPr>
              <a:tblGrid>
                <a:gridCol w="1168400">
                  <a:extLst>
                    <a:ext uri="{9D8B030D-6E8A-4147-A177-3AD203B41FA5}">
                      <a16:colId xmlns="" xmlns:a16="http://schemas.microsoft.com/office/drawing/2014/main" val="2018967431"/>
                    </a:ext>
                  </a:extLst>
                </a:gridCol>
                <a:gridCol w="1168400">
                  <a:extLst>
                    <a:ext uri="{9D8B030D-6E8A-4147-A177-3AD203B41FA5}">
                      <a16:colId xmlns="" xmlns:a16="http://schemas.microsoft.com/office/drawing/2014/main" val="533747052"/>
                    </a:ext>
                  </a:extLst>
                </a:gridCol>
                <a:gridCol w="1168400">
                  <a:extLst>
                    <a:ext uri="{9D8B030D-6E8A-4147-A177-3AD203B41FA5}">
                      <a16:colId xmlns="" xmlns:a16="http://schemas.microsoft.com/office/drawing/2014/main" val="2100051148"/>
                    </a:ext>
                  </a:extLst>
                </a:gridCol>
              </a:tblGrid>
              <a:tr h="269240">
                <a:tc>
                  <a:txBody>
                    <a:bodyPr/>
                    <a:lstStyle/>
                    <a:p>
                      <a:r>
                        <a:rPr lang="en-IN" sz="1400" dirty="0" smtClean="0"/>
                        <a:t>Age</a:t>
                      </a:r>
                    </a:p>
                  </a:txBody>
                  <a:tcPr/>
                </a:tc>
                <a:tc>
                  <a:txBody>
                    <a:bodyPr/>
                    <a:lstStyle/>
                    <a:p>
                      <a:r>
                        <a:rPr lang="en-IN" sz="1400" dirty="0" smtClean="0"/>
                        <a:t>PCV</a:t>
                      </a:r>
                      <a:endParaRPr lang="en-IN" sz="1400" dirty="0"/>
                    </a:p>
                  </a:txBody>
                  <a:tcPr/>
                </a:tc>
                <a:tc>
                  <a:txBody>
                    <a:bodyPr/>
                    <a:lstStyle/>
                    <a:p>
                      <a:r>
                        <a:rPr lang="en-IN" sz="1400" dirty="0" err="1" smtClean="0"/>
                        <a:t>Hb</a:t>
                      </a:r>
                      <a:endParaRPr lang="en-IN" sz="1400" dirty="0"/>
                    </a:p>
                  </a:txBody>
                  <a:tcPr/>
                </a:tc>
                <a:extLst>
                  <a:ext uri="{0D108BD9-81ED-4DB2-BD59-A6C34878D82A}">
                    <a16:rowId xmlns="" xmlns:a16="http://schemas.microsoft.com/office/drawing/2014/main" val="1947628036"/>
                  </a:ext>
                </a:extLst>
              </a:tr>
              <a:tr h="269240">
                <a:tc>
                  <a:txBody>
                    <a:bodyPr/>
                    <a:lstStyle/>
                    <a:p>
                      <a:r>
                        <a:rPr lang="en-IN" sz="1400" dirty="0" smtClean="0"/>
                        <a:t>Birth</a:t>
                      </a:r>
                      <a:endParaRPr lang="en-IN" sz="1400" dirty="0"/>
                    </a:p>
                  </a:txBody>
                  <a:tcPr/>
                </a:tc>
                <a:tc>
                  <a:txBody>
                    <a:bodyPr/>
                    <a:lstStyle/>
                    <a:p>
                      <a:r>
                        <a:rPr lang="en-IN" sz="1400" dirty="0" smtClean="0"/>
                        <a:t>42</a:t>
                      </a:r>
                      <a:endParaRPr lang="en-IN" sz="1400" dirty="0"/>
                    </a:p>
                  </a:txBody>
                  <a:tcPr/>
                </a:tc>
                <a:tc>
                  <a:txBody>
                    <a:bodyPr/>
                    <a:lstStyle/>
                    <a:p>
                      <a:r>
                        <a:rPr lang="en-IN" sz="1400" dirty="0" smtClean="0"/>
                        <a:t>15</a:t>
                      </a:r>
                      <a:endParaRPr lang="en-IN" sz="1400" dirty="0"/>
                    </a:p>
                  </a:txBody>
                  <a:tcPr/>
                </a:tc>
                <a:extLst>
                  <a:ext uri="{0D108BD9-81ED-4DB2-BD59-A6C34878D82A}">
                    <a16:rowId xmlns="" xmlns:a16="http://schemas.microsoft.com/office/drawing/2014/main" val="909558010"/>
                  </a:ext>
                </a:extLst>
              </a:tr>
              <a:tr h="269240">
                <a:tc>
                  <a:txBody>
                    <a:bodyPr/>
                    <a:lstStyle/>
                    <a:p>
                      <a:r>
                        <a:rPr lang="en-IN" sz="1400" dirty="0" smtClean="0"/>
                        <a:t>2 month</a:t>
                      </a:r>
                      <a:endParaRPr lang="en-IN" sz="1400" dirty="0"/>
                    </a:p>
                  </a:txBody>
                  <a:tcPr/>
                </a:tc>
                <a:tc>
                  <a:txBody>
                    <a:bodyPr/>
                    <a:lstStyle/>
                    <a:p>
                      <a:r>
                        <a:rPr lang="en-IN" sz="1400" dirty="0" smtClean="0"/>
                        <a:t>35</a:t>
                      </a:r>
                      <a:endParaRPr lang="en-IN" sz="1400" dirty="0"/>
                    </a:p>
                  </a:txBody>
                  <a:tcPr/>
                </a:tc>
                <a:tc>
                  <a:txBody>
                    <a:bodyPr/>
                    <a:lstStyle/>
                    <a:p>
                      <a:r>
                        <a:rPr lang="en-IN" sz="1400" dirty="0" smtClean="0"/>
                        <a:t>11</a:t>
                      </a:r>
                      <a:endParaRPr lang="en-IN" sz="1400" dirty="0"/>
                    </a:p>
                  </a:txBody>
                  <a:tcPr/>
                </a:tc>
                <a:extLst>
                  <a:ext uri="{0D108BD9-81ED-4DB2-BD59-A6C34878D82A}">
                    <a16:rowId xmlns="" xmlns:a16="http://schemas.microsoft.com/office/drawing/2014/main" val="3052596026"/>
                  </a:ext>
                </a:extLst>
              </a:tr>
              <a:tr h="269240">
                <a:tc>
                  <a:txBody>
                    <a:bodyPr/>
                    <a:lstStyle/>
                    <a:p>
                      <a:r>
                        <a:rPr lang="en-IN" sz="1400" dirty="0" smtClean="0"/>
                        <a:t>24 month</a:t>
                      </a:r>
                      <a:endParaRPr lang="en-IN" sz="1400" dirty="0"/>
                    </a:p>
                  </a:txBody>
                  <a:tcPr/>
                </a:tc>
                <a:tc>
                  <a:txBody>
                    <a:bodyPr/>
                    <a:lstStyle/>
                    <a:p>
                      <a:r>
                        <a:rPr lang="en-IN" sz="1400" dirty="0" smtClean="0"/>
                        <a:t>32</a:t>
                      </a:r>
                      <a:endParaRPr lang="en-IN" sz="1400" dirty="0"/>
                    </a:p>
                  </a:txBody>
                  <a:tcPr/>
                </a:tc>
                <a:tc>
                  <a:txBody>
                    <a:bodyPr/>
                    <a:lstStyle/>
                    <a:p>
                      <a:r>
                        <a:rPr lang="en-IN" sz="1400" dirty="0" smtClean="0"/>
                        <a:t>10</a:t>
                      </a:r>
                      <a:endParaRPr lang="en-IN" sz="1400" dirty="0"/>
                    </a:p>
                  </a:txBody>
                  <a:tcPr/>
                </a:tc>
                <a:extLst>
                  <a:ext uri="{0D108BD9-81ED-4DB2-BD59-A6C34878D82A}">
                    <a16:rowId xmlns="" xmlns:a16="http://schemas.microsoft.com/office/drawing/2014/main" val="1016780106"/>
                  </a:ext>
                </a:extLst>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852906239"/>
              </p:ext>
            </p:extLst>
          </p:nvPr>
        </p:nvGraphicFramePr>
        <p:xfrm>
          <a:off x="1905000" y="2133600"/>
          <a:ext cx="2133600" cy="1524000"/>
        </p:xfrm>
        <a:graphic>
          <a:graphicData uri="http://schemas.openxmlformats.org/drawingml/2006/table">
            <a:tbl>
              <a:tblPr firstRow="1" bandRow="1">
                <a:tableStyleId>{5C22544A-7EE6-4342-B048-85BDC9FD1C3A}</a:tableStyleId>
              </a:tblPr>
              <a:tblGrid>
                <a:gridCol w="1066800">
                  <a:extLst>
                    <a:ext uri="{9D8B030D-6E8A-4147-A177-3AD203B41FA5}">
                      <a16:colId xmlns="" xmlns:a16="http://schemas.microsoft.com/office/drawing/2014/main" val="85232936"/>
                    </a:ext>
                  </a:extLst>
                </a:gridCol>
                <a:gridCol w="1066800">
                  <a:extLst>
                    <a:ext uri="{9D8B030D-6E8A-4147-A177-3AD203B41FA5}">
                      <a16:colId xmlns="" xmlns:a16="http://schemas.microsoft.com/office/drawing/2014/main" val="811978126"/>
                    </a:ext>
                  </a:extLst>
                </a:gridCol>
              </a:tblGrid>
              <a:tr h="299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mn-lt"/>
                        </a:rPr>
                        <a:t>Age</a:t>
                      </a:r>
                    </a:p>
                  </a:txBody>
                  <a:tcPr/>
                </a:tc>
                <a:tc>
                  <a:txBody>
                    <a:bodyPr/>
                    <a:lstStyle/>
                    <a:p>
                      <a:r>
                        <a:rPr lang="en-IN" sz="1400" dirty="0" smtClean="0">
                          <a:latin typeface="+mn-lt"/>
                        </a:rPr>
                        <a:t>PCV</a:t>
                      </a:r>
                      <a:endParaRPr lang="en-IN" sz="1400" dirty="0">
                        <a:latin typeface="+mn-lt"/>
                      </a:endParaRPr>
                    </a:p>
                  </a:txBody>
                  <a:tcPr/>
                </a:tc>
                <a:extLst>
                  <a:ext uri="{0D108BD9-81ED-4DB2-BD59-A6C34878D82A}">
                    <a16:rowId xmlns="" xmlns:a16="http://schemas.microsoft.com/office/drawing/2014/main" val="1379003118"/>
                  </a:ext>
                </a:extLst>
              </a:tr>
              <a:tr h="2997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3week</a:t>
                      </a:r>
                      <a:endParaRPr lang="en-IN" sz="1400" dirty="0">
                        <a:latin typeface="+mn-lt"/>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32%</a:t>
                      </a:r>
                      <a:endParaRPr lang="en-IN" sz="1400" dirty="0">
                        <a:latin typeface="+mn-lt"/>
                      </a:endParaRPr>
                    </a:p>
                  </a:txBody>
                  <a:tcPr/>
                </a:tc>
                <a:extLst>
                  <a:ext uri="{0D108BD9-81ED-4DB2-BD59-A6C34878D82A}">
                    <a16:rowId xmlns="" xmlns:a16="http://schemas.microsoft.com/office/drawing/2014/main" val="4145190122"/>
                  </a:ext>
                </a:extLst>
              </a:tr>
              <a:tr h="2997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2-4 month-</a:t>
                      </a:r>
                      <a:endParaRPr lang="en-IN" sz="1400" dirty="0">
                        <a:latin typeface="+mn-lt"/>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32-45%</a:t>
                      </a:r>
                      <a:endParaRPr lang="en-IN" sz="1400" dirty="0">
                        <a:latin typeface="+mn-lt"/>
                      </a:endParaRPr>
                    </a:p>
                  </a:txBody>
                  <a:tcPr/>
                </a:tc>
                <a:extLst>
                  <a:ext uri="{0D108BD9-81ED-4DB2-BD59-A6C34878D82A}">
                    <a16:rowId xmlns="" xmlns:a16="http://schemas.microsoft.com/office/drawing/2014/main" val="1420560478"/>
                  </a:ext>
                </a:extLst>
              </a:tr>
              <a:tr h="2997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4-6month-</a:t>
                      </a:r>
                      <a:endParaRPr lang="en-IN" sz="1400" dirty="0">
                        <a:latin typeface="+mn-lt"/>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35-52%</a:t>
                      </a:r>
                    </a:p>
                  </a:txBody>
                  <a:tcPr/>
                </a:tc>
                <a:extLst>
                  <a:ext uri="{0D108BD9-81ED-4DB2-BD59-A6C34878D82A}">
                    <a16:rowId xmlns="" xmlns:a16="http://schemas.microsoft.com/office/drawing/2014/main" val="4279772481"/>
                  </a:ext>
                </a:extLst>
              </a:tr>
              <a:tr h="2997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6-8 month</a:t>
                      </a:r>
                      <a:endParaRPr lang="en-IN" sz="1400" dirty="0">
                        <a:latin typeface="+mn-lt"/>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IN" sz="1400" dirty="0" smtClean="0">
                          <a:solidFill>
                            <a:srgbClr val="FF0000"/>
                          </a:solidFill>
                          <a:latin typeface="+mn-lt"/>
                        </a:rPr>
                        <a:t>41-55%</a:t>
                      </a:r>
                      <a:endParaRPr lang="en-IN" sz="1400" dirty="0">
                        <a:latin typeface="+mn-lt"/>
                      </a:endParaRPr>
                    </a:p>
                  </a:txBody>
                  <a:tcPr/>
                </a:tc>
                <a:extLst>
                  <a:ext uri="{0D108BD9-81ED-4DB2-BD59-A6C34878D82A}">
                    <a16:rowId xmlns="" xmlns:a16="http://schemas.microsoft.com/office/drawing/2014/main" val="2183931418"/>
                  </a:ext>
                </a:extLst>
              </a:tr>
            </a:tbl>
          </a:graphicData>
        </a:graphic>
      </p:graphicFrame>
    </p:spTree>
    <p:extLst>
      <p:ext uri="{BB962C8B-B14F-4D97-AF65-F5344CB8AC3E}">
        <p14:creationId xmlns="" xmlns:p14="http://schemas.microsoft.com/office/powerpoint/2010/main" val="1904301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Erytherocyte</a:t>
            </a:r>
            <a:r>
              <a:rPr lang="en-US" dirty="0" smtClean="0"/>
              <a:t> Sedimentation Rate</a:t>
            </a:r>
            <a:endParaRPr lang="en-US" dirty="0"/>
          </a:p>
        </p:txBody>
      </p:sp>
      <p:sp>
        <p:nvSpPr>
          <p:cNvPr id="3" name="Content Placeholder 2"/>
          <p:cNvSpPr>
            <a:spLocks noGrp="1"/>
          </p:cNvSpPr>
          <p:nvPr>
            <p:ph idx="1"/>
          </p:nvPr>
        </p:nvSpPr>
        <p:spPr/>
        <p:txBody>
          <a:bodyPr>
            <a:normAutofit/>
          </a:bodyPr>
          <a:lstStyle/>
          <a:p>
            <a:r>
              <a:rPr lang="en-IN" sz="2000" dirty="0" smtClean="0"/>
              <a:t>Ubiquitously used technique in medicine as a </a:t>
            </a:r>
            <a:r>
              <a:rPr lang="en-IN" sz="2000" b="1" dirty="0" smtClean="0"/>
              <a:t>marker of systemic illness.</a:t>
            </a:r>
            <a:endParaRPr lang="en-US" sz="2000" b="1" dirty="0"/>
          </a:p>
        </p:txBody>
      </p:sp>
      <p:pic>
        <p:nvPicPr>
          <p:cNvPr id="4" name="Picture 2"/>
          <p:cNvPicPr>
            <a:picLocks noChangeAspect="1" noChangeArrowheads="1"/>
          </p:cNvPicPr>
          <p:nvPr/>
        </p:nvPicPr>
        <p:blipFill>
          <a:blip r:embed="rId2"/>
          <a:srcRect/>
          <a:stretch>
            <a:fillRect/>
          </a:stretch>
        </p:blipFill>
        <p:spPr bwMode="auto">
          <a:xfrm>
            <a:off x="3657600" y="2027237"/>
            <a:ext cx="4905362" cy="4525963"/>
          </a:xfrm>
          <a:prstGeom prst="rect">
            <a:avLst/>
          </a:prstGeom>
          <a:noFill/>
          <a:ln w="9525">
            <a:noFill/>
            <a:miter lim="800000"/>
            <a:headEnd/>
            <a:tailEnd/>
          </a:ln>
          <a:effectLst/>
        </p:spPr>
      </p:pic>
      <p:sp>
        <p:nvSpPr>
          <p:cNvPr id="5" name="TextBox 4"/>
          <p:cNvSpPr txBox="1"/>
          <p:nvPr/>
        </p:nvSpPr>
        <p:spPr>
          <a:xfrm>
            <a:off x="533400" y="2286000"/>
            <a:ext cx="2971800" cy="3693319"/>
          </a:xfrm>
          <a:prstGeom prst="rect">
            <a:avLst/>
          </a:prstGeom>
          <a:noFill/>
        </p:spPr>
        <p:txBody>
          <a:bodyPr wrap="square" rtlCol="0">
            <a:spAutoFit/>
          </a:bodyPr>
          <a:lstStyle/>
          <a:p>
            <a:pPr algn="just"/>
            <a:r>
              <a:rPr lang="en-US" b="1" dirty="0" smtClean="0"/>
              <a:t>Principle:</a:t>
            </a:r>
          </a:p>
          <a:p>
            <a:pPr algn="just"/>
            <a:r>
              <a:rPr lang="en-IN" sz="2400" dirty="0" smtClean="0"/>
              <a:t>The test involves placing </a:t>
            </a:r>
            <a:r>
              <a:rPr lang="en-IN" sz="2400" dirty="0" err="1" smtClean="0"/>
              <a:t>anticoagulated</a:t>
            </a:r>
            <a:r>
              <a:rPr lang="en-IN" sz="2400" dirty="0" smtClean="0"/>
              <a:t> whole blood into an upright test tube and monitoring the rate at which red blood cells (RBC) fall over time and measured in </a:t>
            </a:r>
            <a:r>
              <a:rPr lang="en-IN" sz="2400" dirty="0" err="1" smtClean="0"/>
              <a:t>millimeters</a:t>
            </a:r>
            <a:r>
              <a:rPr lang="en-IN"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ESR-Principle </a:t>
            </a:r>
            <a:endParaRPr lang="en-US" dirty="0"/>
          </a:p>
        </p:txBody>
      </p:sp>
      <p:sp>
        <p:nvSpPr>
          <p:cNvPr id="3" name="Content Placeholder 2"/>
          <p:cNvSpPr>
            <a:spLocks noGrp="1"/>
          </p:cNvSpPr>
          <p:nvPr>
            <p:ph idx="1"/>
          </p:nvPr>
        </p:nvSpPr>
        <p:spPr>
          <a:xfrm>
            <a:off x="457200" y="1600200"/>
            <a:ext cx="4876800" cy="4525963"/>
          </a:xfrm>
        </p:spPr>
        <p:txBody>
          <a:bodyPr>
            <a:normAutofit/>
          </a:bodyPr>
          <a:lstStyle/>
          <a:p>
            <a:pPr algn="just"/>
            <a:r>
              <a:rPr lang="en-US" sz="2400" dirty="0" smtClean="0"/>
              <a:t>Plasma protein (especially fibrinogen) adhere to the RBC membrane and </a:t>
            </a:r>
            <a:r>
              <a:rPr lang="en-US" sz="2400" dirty="0" err="1" smtClean="0"/>
              <a:t>nutralizes</a:t>
            </a:r>
            <a:r>
              <a:rPr lang="en-US" sz="2400" dirty="0" smtClean="0"/>
              <a:t> the surface negative charges promoting cell adherence and </a:t>
            </a:r>
            <a:r>
              <a:rPr lang="en-US" sz="2400" dirty="0" err="1" smtClean="0"/>
              <a:t>rouleaux</a:t>
            </a:r>
            <a:r>
              <a:rPr lang="en-US" sz="2400" dirty="0" smtClean="0"/>
              <a:t> formation. </a:t>
            </a:r>
          </a:p>
          <a:p>
            <a:pPr algn="just"/>
            <a:r>
              <a:rPr lang="en-US" sz="2400" dirty="0" smtClean="0"/>
              <a:t>ESR is directly proportional to Wt. of a cell aggregate. &amp; indirectly proportional to surface area</a:t>
            </a:r>
          </a:p>
          <a:p>
            <a:pPr algn="just"/>
            <a:endParaRPr lang="en-US" sz="2400" dirty="0"/>
          </a:p>
        </p:txBody>
      </p:sp>
      <p:pic>
        <p:nvPicPr>
          <p:cNvPr id="4" name="Picture 3" descr="C:\Users\Dell\Desktop\ESR.jpg"/>
          <p:cNvPicPr/>
          <p:nvPr/>
        </p:nvPicPr>
        <p:blipFill>
          <a:blip r:embed="rId2"/>
          <a:srcRect b="20963"/>
          <a:stretch>
            <a:fillRect/>
          </a:stretch>
        </p:blipFill>
        <p:spPr bwMode="auto">
          <a:xfrm>
            <a:off x="5486400" y="2438400"/>
            <a:ext cx="2897571" cy="3015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ESR estimation</a:t>
            </a:r>
            <a:endParaRPr lang="en-US" dirty="0"/>
          </a:p>
        </p:txBody>
      </p:sp>
      <p:sp>
        <p:nvSpPr>
          <p:cNvPr id="3" name="Content Placeholder 2"/>
          <p:cNvSpPr>
            <a:spLocks noGrp="1"/>
          </p:cNvSpPr>
          <p:nvPr>
            <p:ph idx="1"/>
          </p:nvPr>
        </p:nvSpPr>
        <p:spPr/>
        <p:txBody>
          <a:bodyPr/>
          <a:lstStyle/>
          <a:p>
            <a:pPr>
              <a:spcBef>
                <a:spcPts val="0"/>
              </a:spcBef>
              <a:buNone/>
            </a:pPr>
            <a:r>
              <a:rPr lang="en-IN" dirty="0" smtClean="0"/>
              <a:t>1. </a:t>
            </a:r>
            <a:r>
              <a:rPr lang="en-IN" sz="2800" b="1" dirty="0" err="1" smtClean="0"/>
              <a:t>Wintrobe</a:t>
            </a:r>
            <a:r>
              <a:rPr lang="en-IN" sz="2800" b="1" dirty="0" smtClean="0"/>
              <a:t>  Method</a:t>
            </a:r>
            <a:endParaRPr lang="en-IN" b="1" dirty="0" smtClean="0"/>
          </a:p>
          <a:p>
            <a:pPr>
              <a:buNone/>
            </a:pPr>
            <a:r>
              <a:rPr lang="en-IN" sz="2000" dirty="0" smtClean="0"/>
              <a:t>	</a:t>
            </a:r>
            <a:endParaRPr lang="en-US" sz="2000" dirty="0"/>
          </a:p>
        </p:txBody>
      </p:sp>
      <p:pic>
        <p:nvPicPr>
          <p:cNvPr id="3074" name="Picture 2"/>
          <p:cNvPicPr>
            <a:picLocks noChangeAspect="1" noChangeArrowheads="1"/>
          </p:cNvPicPr>
          <p:nvPr/>
        </p:nvPicPr>
        <p:blipFill>
          <a:blip r:embed="rId2"/>
          <a:srcRect/>
          <a:stretch>
            <a:fillRect/>
          </a:stretch>
        </p:blipFill>
        <p:spPr bwMode="auto">
          <a:xfrm>
            <a:off x="5657850" y="3228975"/>
            <a:ext cx="3333750" cy="2790825"/>
          </a:xfrm>
          <a:prstGeom prst="rect">
            <a:avLst/>
          </a:prstGeom>
          <a:noFill/>
          <a:ln w="9525">
            <a:noFill/>
            <a:miter lim="800000"/>
            <a:headEnd/>
            <a:tailEnd/>
          </a:ln>
          <a:effectLst/>
        </p:spPr>
      </p:pic>
      <p:sp>
        <p:nvSpPr>
          <p:cNvPr id="5" name="TextBox 4"/>
          <p:cNvSpPr txBox="1"/>
          <p:nvPr/>
        </p:nvSpPr>
        <p:spPr>
          <a:xfrm>
            <a:off x="4191000" y="1524000"/>
            <a:ext cx="4114800" cy="2031325"/>
          </a:xfrm>
          <a:prstGeom prst="rect">
            <a:avLst/>
          </a:prstGeom>
          <a:noFill/>
        </p:spPr>
        <p:txBody>
          <a:bodyPr wrap="square" rtlCol="0">
            <a:spAutoFit/>
          </a:bodyPr>
          <a:lstStyle/>
          <a:p>
            <a:pPr algn="just"/>
            <a:r>
              <a:rPr lang="en-IN" dirty="0" smtClean="0"/>
              <a:t>(It uses the same </a:t>
            </a:r>
            <a:r>
              <a:rPr lang="en-IN" dirty="0" err="1" smtClean="0"/>
              <a:t>wintrobe</a:t>
            </a:r>
            <a:r>
              <a:rPr lang="en-IN" dirty="0" smtClean="0"/>
              <a:t> </a:t>
            </a:r>
            <a:r>
              <a:rPr lang="en-IN" dirty="0" err="1" smtClean="0"/>
              <a:t>hematocrit</a:t>
            </a:r>
            <a:r>
              <a:rPr lang="en-IN" dirty="0" smtClean="0"/>
              <a:t> tube (previously used for PCV)and the numbers on left of the scale down 0 to10cm is used. And it is possible to correct the ESR according to a correction chart developed by </a:t>
            </a:r>
            <a:r>
              <a:rPr lang="en-IN" dirty="0" err="1" smtClean="0"/>
              <a:t>wintrobe</a:t>
            </a:r>
            <a:r>
              <a:rPr lang="en-IN" dirty="0" smtClean="0"/>
              <a:t> and </a:t>
            </a:r>
            <a:r>
              <a:rPr lang="en-IN" dirty="0" err="1" smtClean="0"/>
              <a:t>Landsberg</a:t>
            </a:r>
            <a:r>
              <a:rPr lang="en-IN" dirty="0" smtClean="0"/>
              <a:t>).</a:t>
            </a:r>
            <a:endParaRPr lang="en-US" dirty="0"/>
          </a:p>
        </p:txBody>
      </p:sp>
      <p:sp>
        <p:nvSpPr>
          <p:cNvPr id="7" name="TextBox 6"/>
          <p:cNvSpPr txBox="1"/>
          <p:nvPr/>
        </p:nvSpPr>
        <p:spPr>
          <a:xfrm>
            <a:off x="457200" y="3474185"/>
            <a:ext cx="5410200" cy="2739211"/>
          </a:xfrm>
          <a:prstGeom prst="rect">
            <a:avLst/>
          </a:prstGeom>
          <a:noFill/>
        </p:spPr>
        <p:txBody>
          <a:bodyPr wrap="square" rtlCol="0">
            <a:spAutoFit/>
          </a:bodyPr>
          <a:lstStyle/>
          <a:p>
            <a:pPr>
              <a:spcBef>
                <a:spcPts val="0"/>
              </a:spcBef>
              <a:buNone/>
            </a:pPr>
            <a:r>
              <a:rPr lang="en-IN" sz="2800" b="1" dirty="0" smtClean="0"/>
              <a:t>2.Westergren Method</a:t>
            </a:r>
          </a:p>
          <a:p>
            <a:pPr>
              <a:spcBef>
                <a:spcPts val="0"/>
              </a:spcBef>
              <a:buNone/>
            </a:pPr>
            <a:r>
              <a:rPr lang="en-IN" dirty="0" smtClean="0"/>
              <a:t> </a:t>
            </a:r>
            <a:r>
              <a:rPr lang="en-IN" i="1" dirty="0" smtClean="0"/>
              <a:t>(</a:t>
            </a:r>
            <a:r>
              <a:rPr lang="en-IN" b="1" i="1" dirty="0" smtClean="0">
                <a:solidFill>
                  <a:srgbClr val="FF0000"/>
                </a:solidFill>
                <a:latin typeface="Times New Roman" pitchFamily="18" charset="0"/>
                <a:cs typeface="Times New Roman" pitchFamily="18" charset="0"/>
              </a:rPr>
              <a:t>most commonly used method of performing the ESR</a:t>
            </a:r>
            <a:r>
              <a:rPr lang="en-IN" i="1" dirty="0" smtClean="0"/>
              <a:t>) </a:t>
            </a:r>
          </a:p>
          <a:p>
            <a:pPr>
              <a:spcBef>
                <a:spcPts val="0"/>
              </a:spcBef>
              <a:buNone/>
            </a:pPr>
            <a:r>
              <a:rPr lang="en-IN" i="1" dirty="0" err="1" smtClean="0"/>
              <a:t>westergren</a:t>
            </a:r>
            <a:r>
              <a:rPr lang="en-IN" i="1" dirty="0" smtClean="0"/>
              <a:t> tube:	</a:t>
            </a:r>
            <a:r>
              <a:rPr lang="en-IN" b="1" i="1" dirty="0" smtClean="0"/>
              <a:t>Total length</a:t>
            </a:r>
            <a:r>
              <a:rPr lang="en-IN" i="1" dirty="0" smtClean="0"/>
              <a:t>-300mm</a:t>
            </a:r>
          </a:p>
          <a:p>
            <a:pPr>
              <a:spcBef>
                <a:spcPts val="0"/>
              </a:spcBef>
              <a:buNone/>
            </a:pPr>
            <a:r>
              <a:rPr lang="en-IN" i="1" dirty="0" smtClean="0"/>
              <a:t>		</a:t>
            </a:r>
            <a:r>
              <a:rPr lang="en-IN" b="1" i="1" dirty="0" smtClean="0"/>
              <a:t>Diameter</a:t>
            </a:r>
            <a:r>
              <a:rPr lang="en-IN" i="1" dirty="0" smtClean="0"/>
              <a:t> -2mm</a:t>
            </a:r>
          </a:p>
          <a:p>
            <a:pPr>
              <a:spcBef>
                <a:spcPts val="0"/>
              </a:spcBef>
              <a:buNone/>
            </a:pPr>
            <a:r>
              <a:rPr lang="en-IN" i="1" dirty="0" smtClean="0"/>
              <a:t>		</a:t>
            </a:r>
            <a:r>
              <a:rPr lang="en-IN" b="1" i="1" dirty="0" smtClean="0"/>
              <a:t>Capacity-</a:t>
            </a:r>
            <a:r>
              <a:rPr lang="en-IN" i="1" dirty="0" smtClean="0"/>
              <a:t>1ml</a:t>
            </a:r>
          </a:p>
          <a:p>
            <a:pPr>
              <a:spcBef>
                <a:spcPts val="0"/>
              </a:spcBef>
              <a:buNone/>
            </a:pPr>
            <a:r>
              <a:rPr lang="en-IN" i="1" dirty="0" smtClean="0"/>
              <a:t>		</a:t>
            </a:r>
            <a:r>
              <a:rPr lang="en-IN" b="1" i="1" dirty="0" smtClean="0"/>
              <a:t>Graduation</a:t>
            </a:r>
            <a:r>
              <a:rPr lang="en-IN" i="1" dirty="0" smtClean="0"/>
              <a:t>-0to200at1mm interval</a:t>
            </a:r>
          </a:p>
          <a:p>
            <a:pPr>
              <a:spcBef>
                <a:spcPts val="0"/>
              </a:spcBef>
              <a:buNone/>
            </a:pPr>
            <a:r>
              <a:rPr lang="en-IN" i="1" dirty="0" smtClean="0"/>
              <a:t>		 </a:t>
            </a:r>
          </a:p>
          <a:p>
            <a:pPr>
              <a:spcBef>
                <a:spcPts val="0"/>
              </a:spcBef>
              <a:buNone/>
            </a:pPr>
            <a:endParaRPr lang="en-IN" i="1"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ESR</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r>
              <a:rPr lang="en-US" dirty="0" smtClean="0"/>
              <a:t>Normal ESR Value:</a:t>
            </a:r>
          </a:p>
          <a:p>
            <a:pPr lvl="1"/>
            <a:r>
              <a:rPr lang="en-US" dirty="0" smtClean="0"/>
              <a:t>Horses:  50(25-60)mm at 30min</a:t>
            </a:r>
          </a:p>
          <a:p>
            <a:pPr lvl="1"/>
            <a:r>
              <a:rPr lang="en-US" dirty="0" smtClean="0"/>
              <a:t>Dog:	 15(8-25)mm at 1 Hr</a:t>
            </a:r>
          </a:p>
          <a:p>
            <a:pPr lvl="1"/>
            <a:r>
              <a:rPr lang="en-US" dirty="0" smtClean="0"/>
              <a:t>Cattle:	 2(2-4)mm at 24Hr</a:t>
            </a:r>
          </a:p>
          <a:p>
            <a:pPr lvl="1">
              <a:buNone/>
            </a:pPr>
            <a:r>
              <a:rPr lang="en-US" sz="2000" dirty="0" smtClean="0"/>
              <a:t>Tendency for </a:t>
            </a:r>
            <a:r>
              <a:rPr lang="en-US" sz="2000" dirty="0" err="1" smtClean="0"/>
              <a:t>rouleaux</a:t>
            </a:r>
            <a:r>
              <a:rPr lang="en-US" sz="2000" dirty="0" smtClean="0"/>
              <a:t> formation varies tremendously among different 			species-  Horses- Intense </a:t>
            </a:r>
            <a:r>
              <a:rPr lang="en-US" sz="2000" dirty="0" err="1" smtClean="0"/>
              <a:t>rouleaux</a:t>
            </a:r>
            <a:r>
              <a:rPr lang="en-US" sz="2000" dirty="0" smtClean="0"/>
              <a:t> formation</a:t>
            </a:r>
          </a:p>
          <a:p>
            <a:pPr lvl="1">
              <a:buNone/>
            </a:pPr>
            <a:r>
              <a:rPr lang="en-US" sz="2000" dirty="0" smtClean="0"/>
              <a:t>				Dog/cat- </a:t>
            </a:r>
            <a:r>
              <a:rPr lang="en-US" sz="2000" dirty="0" err="1" smtClean="0"/>
              <a:t>moderatly</a:t>
            </a:r>
            <a:endParaRPr lang="en-US" sz="2000" dirty="0" smtClean="0"/>
          </a:p>
          <a:p>
            <a:pPr lvl="1">
              <a:buNone/>
            </a:pPr>
            <a:r>
              <a:rPr lang="en-US" sz="2000" dirty="0" smtClean="0"/>
              <a:t>				Ruminants-Absent in health </a:t>
            </a:r>
          </a:p>
          <a:p>
            <a:r>
              <a:rPr lang="en-US" sz="3000" b="1" dirty="0" smtClean="0"/>
              <a:t>Non specific test </a:t>
            </a:r>
            <a:r>
              <a:rPr lang="en-US" sz="3000" dirty="0" smtClean="0"/>
              <a:t>for inflammatory processes.</a:t>
            </a:r>
          </a:p>
          <a:p>
            <a:r>
              <a:rPr lang="en-US" sz="3000" dirty="0" smtClean="0"/>
              <a:t>It is used as </a:t>
            </a:r>
            <a:r>
              <a:rPr lang="en-US" sz="3000" b="1" dirty="0" smtClean="0"/>
              <a:t>monitoring tools </a:t>
            </a:r>
            <a:r>
              <a:rPr lang="en-US" sz="3000" dirty="0" smtClean="0"/>
              <a:t>for response to treatment in condition in which it is raised (TB,AID)  </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Interpretation of ESR</a:t>
            </a:r>
            <a:endParaRPr lang="en-US" dirty="0"/>
          </a:p>
        </p:txBody>
      </p:sp>
      <p:sp>
        <p:nvSpPr>
          <p:cNvPr id="3" name="Content Placeholder 2"/>
          <p:cNvSpPr>
            <a:spLocks noGrp="1"/>
          </p:cNvSpPr>
          <p:nvPr>
            <p:ph idx="1"/>
          </p:nvPr>
        </p:nvSpPr>
        <p:spPr>
          <a:xfrm>
            <a:off x="457200" y="762000"/>
            <a:ext cx="8686800" cy="4572001"/>
          </a:xfrm>
        </p:spPr>
        <p:txBody>
          <a:bodyPr>
            <a:normAutofit fontScale="92500" lnSpcReduction="10000"/>
          </a:bodyPr>
          <a:lstStyle/>
          <a:p>
            <a:r>
              <a:rPr lang="en-US" sz="2600" dirty="0" smtClean="0"/>
              <a:t>Used extensively in human medicine and </a:t>
            </a:r>
            <a:r>
              <a:rPr lang="en-US" sz="2600" b="1" dirty="0" smtClean="0"/>
              <a:t>canine practice.</a:t>
            </a:r>
          </a:p>
          <a:p>
            <a:r>
              <a:rPr lang="en-US" sz="2600" dirty="0" smtClean="0"/>
              <a:t>It is </a:t>
            </a:r>
            <a:r>
              <a:rPr lang="en-US" sz="2600" b="1" dirty="0" smtClean="0"/>
              <a:t>not diagnostic </a:t>
            </a:r>
            <a:r>
              <a:rPr lang="en-US" sz="2600" dirty="0" smtClean="0"/>
              <a:t>of any one disease.</a:t>
            </a:r>
          </a:p>
          <a:p>
            <a:r>
              <a:rPr lang="en-US" sz="2600" dirty="0" smtClean="0"/>
              <a:t>Serves as guide to prognosis</a:t>
            </a:r>
          </a:p>
          <a:p>
            <a:r>
              <a:rPr lang="en-US" sz="2600" dirty="0" smtClean="0"/>
              <a:t>Normal ESR value </a:t>
            </a:r>
            <a:r>
              <a:rPr lang="en-US" sz="2600" b="1" dirty="0" smtClean="0"/>
              <a:t>doesn`t exclude the possibilities </a:t>
            </a:r>
            <a:r>
              <a:rPr lang="en-US" sz="2600" dirty="0" smtClean="0"/>
              <a:t>of diseases process.</a:t>
            </a:r>
          </a:p>
          <a:p>
            <a:r>
              <a:rPr lang="en-US" sz="2600" dirty="0" smtClean="0"/>
              <a:t>General condition where </a:t>
            </a:r>
            <a:r>
              <a:rPr lang="en-US" sz="2600" b="1" dirty="0" smtClean="0"/>
              <a:t>ESR increases</a:t>
            </a:r>
            <a:r>
              <a:rPr lang="en-US" sz="2600" dirty="0" smtClean="0"/>
              <a:t>-</a:t>
            </a:r>
          </a:p>
          <a:p>
            <a:pPr lvl="8"/>
            <a:r>
              <a:rPr lang="en-US" sz="2600" dirty="0" smtClean="0"/>
              <a:t>Infections</a:t>
            </a:r>
          </a:p>
          <a:p>
            <a:pPr lvl="8"/>
            <a:r>
              <a:rPr lang="en-US" sz="1200" dirty="0" smtClean="0"/>
              <a:t> </a:t>
            </a:r>
            <a:r>
              <a:rPr lang="en-US" sz="2400" dirty="0" smtClean="0"/>
              <a:t>S</a:t>
            </a:r>
            <a:r>
              <a:rPr lang="en-US" sz="2800" dirty="0" smtClean="0"/>
              <a:t>kin infection</a:t>
            </a:r>
          </a:p>
          <a:p>
            <a:pPr lvl="8"/>
            <a:r>
              <a:rPr lang="en-US" sz="2800" dirty="0" smtClean="0"/>
              <a:t>Tissue injury, </a:t>
            </a:r>
          </a:p>
          <a:p>
            <a:pPr lvl="8"/>
            <a:r>
              <a:rPr lang="en-US" sz="2800" dirty="0" smtClean="0"/>
              <a:t>Malignant </a:t>
            </a:r>
            <a:r>
              <a:rPr lang="en-US" sz="2800" dirty="0" err="1" smtClean="0"/>
              <a:t>tumour</a:t>
            </a:r>
            <a:endParaRPr lang="en-US" sz="2800" dirty="0" smtClean="0"/>
          </a:p>
          <a:p>
            <a:pPr lvl="8"/>
            <a:r>
              <a:rPr lang="en-US" sz="2800" dirty="0" smtClean="0"/>
              <a:t>Pregnancy</a:t>
            </a:r>
            <a:r>
              <a:rPr lang="en-US" sz="1300" dirty="0" smtClean="0"/>
              <a:t>(</a:t>
            </a:r>
            <a:r>
              <a:rPr lang="en-US" sz="1300" dirty="0" err="1" smtClean="0"/>
              <a:t>Anaemia,cholesterolemia</a:t>
            </a:r>
            <a:r>
              <a:rPr lang="en-US" sz="1300" dirty="0" smtClean="0"/>
              <a:t> &amp; increased Fibrinogen</a:t>
            </a:r>
            <a:endParaRPr lang="en-US" sz="2800" dirty="0" smtClean="0"/>
          </a:p>
          <a:p>
            <a:pPr lvl="8"/>
            <a:endParaRPr lang="en-US" sz="1200" dirty="0" smtClean="0"/>
          </a:p>
          <a:p>
            <a:endParaRPr lang="en-US" sz="2400" b="1" dirty="0" smtClean="0"/>
          </a:p>
          <a:p>
            <a:endParaRPr lang="en-US" dirty="0" smtClean="0"/>
          </a:p>
          <a:p>
            <a:endParaRPr lang="en-US" dirty="0"/>
          </a:p>
        </p:txBody>
      </p:sp>
      <p:sp>
        <p:nvSpPr>
          <p:cNvPr id="4" name="TextBox 3"/>
          <p:cNvSpPr txBox="1"/>
          <p:nvPr/>
        </p:nvSpPr>
        <p:spPr>
          <a:xfrm>
            <a:off x="762000" y="5505271"/>
            <a:ext cx="6629400" cy="1200329"/>
          </a:xfrm>
          <a:prstGeom prst="rect">
            <a:avLst/>
          </a:prstGeom>
          <a:noFill/>
        </p:spPr>
        <p:txBody>
          <a:bodyPr wrap="square" rtlCol="0">
            <a:spAutoFit/>
          </a:bodyPr>
          <a:lstStyle/>
          <a:p>
            <a:r>
              <a:rPr lang="en-US" sz="2400" b="1" dirty="0" smtClean="0"/>
              <a:t>Negative ESR—</a:t>
            </a:r>
            <a:r>
              <a:rPr lang="en-US" sz="2400" dirty="0" smtClean="0"/>
              <a:t>Low</a:t>
            </a:r>
            <a:r>
              <a:rPr lang="en-US" sz="2400" b="1" dirty="0" smtClean="0"/>
              <a:t> </a:t>
            </a:r>
            <a:r>
              <a:rPr lang="en-US" sz="2400" dirty="0" smtClean="0"/>
              <a:t>plasma protein Concentration </a:t>
            </a:r>
          </a:p>
          <a:p>
            <a:r>
              <a:rPr lang="en-US" sz="2400" dirty="0" smtClean="0"/>
              <a:t>		Liver diseases</a:t>
            </a:r>
          </a:p>
          <a:p>
            <a:r>
              <a:rPr lang="en-US" sz="2400" dirty="0" smtClean="0"/>
              <a:t>		Poor Nutrition</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i="1" dirty="0" smtClean="0">
                <a:latin typeface="Monotype Corsiva" pitchFamily="66" charset="0"/>
              </a:rPr>
              <a:t>When a patient has a </a:t>
            </a:r>
            <a:r>
              <a:rPr lang="en-US" b="1" i="1" dirty="0" smtClean="0">
                <a:latin typeface="Monotype Corsiva" pitchFamily="66" charset="0"/>
              </a:rPr>
              <a:t>lower than normal hemoglobin, </a:t>
            </a:r>
            <a:r>
              <a:rPr lang="en-US" i="1" dirty="0" smtClean="0">
                <a:latin typeface="Monotype Corsiva" pitchFamily="66" charset="0"/>
              </a:rPr>
              <a:t>it is important to determine whether red blood cells are of normal size and if they have a normal concentration of hemoglobin. These measurements, known as</a:t>
            </a:r>
            <a:r>
              <a:rPr lang="en-US" b="1" i="1" dirty="0" smtClean="0">
                <a:latin typeface="Monotype Corsiva" pitchFamily="66" charset="0"/>
              </a:rPr>
              <a:t> erythrocyte</a:t>
            </a:r>
            <a:r>
              <a:rPr lang="en-US" i="1" dirty="0" smtClean="0">
                <a:latin typeface="Monotype Corsiva" pitchFamily="66" charset="0"/>
              </a:rPr>
              <a:t> or </a:t>
            </a:r>
            <a:r>
              <a:rPr lang="en-US" b="1" i="1" dirty="0" smtClean="0">
                <a:latin typeface="Monotype Corsiva" pitchFamily="66" charset="0"/>
              </a:rPr>
              <a:t>red blood cell indices</a:t>
            </a:r>
            <a:r>
              <a:rPr lang="en-US" i="1" dirty="0" smtClean="0">
                <a:latin typeface="Monotype Corsiva" pitchFamily="66" charset="0"/>
              </a:rPr>
              <a:t>, provide important information about various types of </a:t>
            </a:r>
            <a:r>
              <a:rPr lang="en-US" i="1" dirty="0" err="1" smtClean="0">
                <a:latin typeface="Monotype Corsiva" pitchFamily="66" charset="0"/>
              </a:rPr>
              <a:t>anemias</a:t>
            </a:r>
            <a:r>
              <a:rPr lang="en-US" i="1" dirty="0" smtClean="0">
                <a:latin typeface="Monotype Corsiva" pitchFamily="66" charset="0"/>
              </a:rPr>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latin typeface="+mn-lt"/>
              </a:rPr>
              <a:t>Erythrocyte</a:t>
            </a:r>
            <a:r>
              <a:rPr lang="en-US" i="1" dirty="0" smtClean="0">
                <a:latin typeface="+mn-lt"/>
              </a:rPr>
              <a:t> or </a:t>
            </a:r>
            <a:r>
              <a:rPr lang="en-US" b="1" i="1" dirty="0" smtClean="0">
                <a:latin typeface="+mn-lt"/>
              </a:rPr>
              <a:t>red blood cell </a:t>
            </a:r>
            <a:r>
              <a:rPr lang="en-US" b="1" i="1" dirty="0" smtClean="0">
                <a:solidFill>
                  <a:srgbClr val="FF0000"/>
                </a:solidFill>
                <a:latin typeface="+mn-lt"/>
              </a:rPr>
              <a:t>indices</a:t>
            </a:r>
            <a:endParaRPr lang="en-US" dirty="0">
              <a:solidFill>
                <a:srgbClr val="FF0000"/>
              </a:solidFill>
              <a:latin typeface="+mn-lt"/>
            </a:endParaRPr>
          </a:p>
        </p:txBody>
      </p:sp>
      <p:graphicFrame>
        <p:nvGraphicFramePr>
          <p:cNvPr id="4"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Interpretation of </a:t>
            </a:r>
            <a:r>
              <a:rPr lang="en-US" dirty="0" err="1" smtClean="0"/>
              <a:t>erytherocytic</a:t>
            </a:r>
            <a:r>
              <a:rPr lang="en-US" dirty="0" smtClean="0"/>
              <a:t> indices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Normal values for </a:t>
            </a:r>
            <a:r>
              <a:rPr lang="en-US" sz="2000" b="1" dirty="0" smtClean="0"/>
              <a:t>erythrocyte indices</a:t>
            </a:r>
            <a:r>
              <a:rPr lang="en-US" sz="2000" dirty="0" smtClean="0"/>
              <a:t>  of a healthy Dog are:</a:t>
            </a:r>
          </a:p>
          <a:p>
            <a:pPr lvl="2"/>
            <a:r>
              <a:rPr lang="en-US" sz="2000" b="1" dirty="0" smtClean="0"/>
              <a:t>MCV values are higher in newborns and infants</a:t>
            </a:r>
            <a:endParaRPr lang="en-US" sz="2000" dirty="0" smtClean="0"/>
          </a:p>
          <a:p>
            <a:pPr lvl="3"/>
            <a:r>
              <a:rPr lang="en-US" b="1" dirty="0" smtClean="0"/>
              <a:t> 80-98 fl (</a:t>
            </a:r>
            <a:r>
              <a:rPr lang="en-US" b="1" dirty="0" err="1" smtClean="0"/>
              <a:t>femoliters</a:t>
            </a:r>
            <a:r>
              <a:rPr lang="en-US" b="1" dirty="0" smtClean="0"/>
              <a:t>)</a:t>
            </a:r>
            <a:endParaRPr lang="en-US" dirty="0" smtClean="0"/>
          </a:p>
          <a:p>
            <a:pPr lvl="2"/>
            <a:r>
              <a:rPr lang="en-US" sz="2000" b="1" dirty="0" smtClean="0"/>
              <a:t>MCH -:17-31 pg (</a:t>
            </a:r>
            <a:r>
              <a:rPr lang="en-US" sz="2000" b="1" dirty="0" err="1" smtClean="0"/>
              <a:t>picograms</a:t>
            </a:r>
            <a:r>
              <a:rPr lang="en-US" sz="2000" b="1" dirty="0" smtClean="0"/>
              <a:t>)</a:t>
            </a:r>
            <a:endParaRPr lang="en-US" sz="2000" dirty="0" smtClean="0"/>
          </a:p>
          <a:p>
            <a:pPr lvl="2"/>
            <a:r>
              <a:rPr lang="en-US" sz="2000" b="1" dirty="0" smtClean="0"/>
              <a:t>MCHC: 32-36%</a:t>
            </a:r>
            <a:endParaRPr lang="en-US" sz="2000" dirty="0" smtClean="0"/>
          </a:p>
          <a:p>
            <a:r>
              <a:rPr lang="en-US" sz="2000" dirty="0" smtClean="0"/>
              <a:t>Abnormal</a:t>
            </a:r>
            <a:r>
              <a:rPr lang="en-US" sz="2000" b="1" dirty="0" smtClean="0"/>
              <a:t> </a:t>
            </a:r>
            <a:r>
              <a:rPr lang="en-US" sz="2000" b="1" dirty="0" err="1" smtClean="0"/>
              <a:t>erthryocyte</a:t>
            </a:r>
            <a:r>
              <a:rPr lang="en-US" sz="2000" b="1" dirty="0" smtClean="0"/>
              <a:t> indices</a:t>
            </a:r>
            <a:r>
              <a:rPr lang="en-US" sz="2000" dirty="0" smtClean="0"/>
              <a:t> are helpful to classify types of anemia.</a:t>
            </a:r>
          </a:p>
          <a:p>
            <a:pPr lvl="1"/>
            <a:r>
              <a:rPr lang="en-US" sz="2000" b="1" dirty="0" smtClean="0"/>
              <a:t>Normal MCV, MCH and MCHC </a:t>
            </a:r>
            <a:r>
              <a:rPr lang="en-US" sz="2000" dirty="0" smtClean="0"/>
              <a:t> --- </a:t>
            </a:r>
            <a:r>
              <a:rPr lang="en-US" sz="2000" dirty="0" err="1" smtClean="0">
                <a:solidFill>
                  <a:srgbClr val="FF0000"/>
                </a:solidFill>
              </a:rPr>
              <a:t>normocytic</a:t>
            </a:r>
            <a:r>
              <a:rPr lang="en-US" sz="2000" dirty="0" smtClean="0">
                <a:solidFill>
                  <a:srgbClr val="FF0000"/>
                </a:solidFill>
              </a:rPr>
              <a:t>, </a:t>
            </a:r>
            <a:r>
              <a:rPr lang="en-US" sz="2000" dirty="0" err="1" smtClean="0">
                <a:solidFill>
                  <a:srgbClr val="FF0000"/>
                </a:solidFill>
              </a:rPr>
              <a:t>normochromic</a:t>
            </a:r>
            <a:r>
              <a:rPr lang="en-US" sz="2000" dirty="0" smtClean="0">
                <a:solidFill>
                  <a:srgbClr val="FF0000"/>
                </a:solidFill>
              </a:rPr>
              <a:t> anemia</a:t>
            </a:r>
          </a:p>
          <a:p>
            <a:pPr lvl="7"/>
            <a:r>
              <a:rPr lang="en-US" dirty="0" smtClean="0"/>
              <a:t>     --- most often caused by acute blood loss</a:t>
            </a:r>
          </a:p>
          <a:p>
            <a:pPr lvl="1"/>
            <a:r>
              <a:rPr lang="en-US" sz="2000" b="1" dirty="0" smtClean="0"/>
              <a:t>Decreased MCV, MCH, and MCHC</a:t>
            </a:r>
            <a:r>
              <a:rPr lang="en-US" sz="2000" dirty="0" smtClean="0"/>
              <a:t> --- </a:t>
            </a:r>
            <a:r>
              <a:rPr lang="en-US" sz="2000" dirty="0" err="1" smtClean="0">
                <a:solidFill>
                  <a:srgbClr val="FF0000"/>
                </a:solidFill>
              </a:rPr>
              <a:t>microcytic</a:t>
            </a:r>
            <a:r>
              <a:rPr lang="en-US" sz="2000" dirty="0" smtClean="0">
                <a:solidFill>
                  <a:srgbClr val="FF0000"/>
                </a:solidFill>
              </a:rPr>
              <a:t>, </a:t>
            </a:r>
            <a:r>
              <a:rPr lang="en-US" sz="2000" dirty="0" err="1" smtClean="0">
                <a:solidFill>
                  <a:srgbClr val="FF0000"/>
                </a:solidFill>
              </a:rPr>
              <a:t>hypochromic</a:t>
            </a:r>
            <a:r>
              <a:rPr lang="en-US" sz="2000" dirty="0" smtClean="0">
                <a:solidFill>
                  <a:srgbClr val="FF0000"/>
                </a:solidFill>
              </a:rPr>
              <a:t> anemia </a:t>
            </a:r>
          </a:p>
          <a:p>
            <a:pPr lvl="8"/>
            <a:r>
              <a:rPr lang="en-US" dirty="0" smtClean="0"/>
              <a:t>--- most often caused by iron deficiency</a:t>
            </a:r>
          </a:p>
          <a:p>
            <a:pPr lvl="1"/>
            <a:r>
              <a:rPr lang="en-US" sz="2000" b="1" dirty="0" smtClean="0"/>
              <a:t>Increased MCV, variable MCH and MCHC </a:t>
            </a:r>
            <a:r>
              <a:rPr lang="en-US" sz="2000" dirty="0" smtClean="0"/>
              <a:t>--- </a:t>
            </a:r>
            <a:r>
              <a:rPr lang="en-US" sz="2000" dirty="0" err="1" smtClean="0">
                <a:solidFill>
                  <a:srgbClr val="FF0000"/>
                </a:solidFill>
              </a:rPr>
              <a:t>macrocytic</a:t>
            </a:r>
            <a:r>
              <a:rPr lang="en-US" sz="2000" dirty="0" smtClean="0">
                <a:solidFill>
                  <a:srgbClr val="FF0000"/>
                </a:solidFill>
              </a:rPr>
              <a:t> anemia </a:t>
            </a:r>
            <a:endParaRPr lang="en-US" sz="2000" dirty="0" smtClean="0"/>
          </a:p>
          <a:p>
            <a:pPr lvl="8"/>
            <a:r>
              <a:rPr lang="en-US" dirty="0" smtClean="0"/>
              <a:t>most often caused by Vitamin B12 deficiency (due to pernicious anemia) and folic acid deficiency</a:t>
            </a:r>
          </a:p>
          <a:p>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clinical pathology?</a:t>
            </a:r>
            <a:endParaRPr lang="en-US" dirty="0"/>
          </a:p>
        </p:txBody>
      </p:sp>
      <p:sp>
        <p:nvSpPr>
          <p:cNvPr id="3" name="Content Placeholder 2"/>
          <p:cNvSpPr>
            <a:spLocks noGrp="1"/>
          </p:cNvSpPr>
          <p:nvPr>
            <p:ph idx="1"/>
          </p:nvPr>
        </p:nvSpPr>
        <p:spPr/>
        <p:txBody>
          <a:bodyPr/>
          <a:lstStyle/>
          <a:p>
            <a:pPr algn="just"/>
            <a:r>
              <a:rPr lang="en-US" dirty="0" smtClean="0"/>
              <a:t>It covers a wide range of laboratory functions and is concerned with the diagnosis, treatment, and prevention of disease.</a:t>
            </a:r>
          </a:p>
          <a:p>
            <a:pPr algn="just"/>
            <a:endParaRPr lang="en-US" dirty="0" smtClean="0"/>
          </a:p>
          <a:p>
            <a:pPr algn="just"/>
            <a:r>
              <a:rPr lang="en-US" dirty="0" smtClean="0"/>
              <a:t>It supports the diagnosis of disease using laboratory testing of blood and other bodily fluids, tissues, and microscopic evaluation of individual cells.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COUNTING BLOOD CELLS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IN" dirty="0" smtClean="0"/>
              <a:t>you will need </a:t>
            </a:r>
          </a:p>
          <a:p>
            <a:pPr lvl="1"/>
            <a:r>
              <a:rPr lang="en-IN" dirty="0" smtClean="0"/>
              <a:t>A Microscope with light source </a:t>
            </a:r>
          </a:p>
          <a:p>
            <a:pPr lvl="1"/>
            <a:r>
              <a:rPr lang="en-IN" dirty="0" smtClean="0"/>
              <a:t>and an instrument called a </a:t>
            </a:r>
            <a:r>
              <a:rPr lang="en-IN" dirty="0" err="1" smtClean="0"/>
              <a:t>Hemacytometer</a:t>
            </a:r>
            <a:r>
              <a:rPr lang="en-IN" dirty="0" smtClean="0"/>
              <a:t> with </a:t>
            </a:r>
            <a:r>
              <a:rPr lang="en-IN" dirty="0" err="1" smtClean="0"/>
              <a:t>coverglass</a:t>
            </a:r>
            <a:r>
              <a:rPr lang="en-IN" dirty="0" smtClean="0"/>
              <a:t>.</a:t>
            </a:r>
            <a:endParaRPr lang="en-US" dirty="0"/>
          </a:p>
        </p:txBody>
      </p:sp>
      <p:pic>
        <p:nvPicPr>
          <p:cNvPr id="4" name="Picture 3" descr="http://www.free-ed.net/sweethaven/MedTech/MedTech/pics/FM823166.gif"/>
          <p:cNvPicPr/>
          <p:nvPr/>
        </p:nvPicPr>
        <p:blipFill>
          <a:blip r:embed="rId2" cstate="print"/>
          <a:srcRect b="45951"/>
          <a:stretch>
            <a:fillRect/>
          </a:stretch>
        </p:blipFill>
        <p:spPr bwMode="auto">
          <a:xfrm>
            <a:off x="4419600" y="3733800"/>
            <a:ext cx="3061970" cy="2034223"/>
          </a:xfrm>
          <a:prstGeom prst="rect">
            <a:avLst/>
          </a:prstGeom>
          <a:noFill/>
          <a:ln w="9525">
            <a:noFill/>
            <a:miter lim="800000"/>
            <a:headEnd/>
            <a:tailEnd/>
          </a:ln>
        </p:spPr>
      </p:pic>
      <p:pic>
        <p:nvPicPr>
          <p:cNvPr id="5" name="Picture 4" descr="Free A&amp;P image">
            <a:hlinkClick r:id="rId3"/>
          </p:cNvPr>
          <p:cNvPicPr/>
          <p:nvPr/>
        </p:nvPicPr>
        <p:blipFill>
          <a:blip r:embed="rId4" cstate="print"/>
          <a:srcRect/>
          <a:stretch>
            <a:fillRect/>
          </a:stretch>
        </p:blipFill>
        <p:spPr bwMode="auto">
          <a:xfrm>
            <a:off x="685800" y="4029075"/>
            <a:ext cx="35052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Hemocytometer</a:t>
            </a:r>
            <a:r>
              <a:rPr lang="en-IN" dirty="0" smtClean="0"/>
              <a:t> counting chamber</a:t>
            </a:r>
            <a:endParaRPr lang="en-US" dirty="0"/>
          </a:p>
        </p:txBody>
      </p:sp>
      <p:pic>
        <p:nvPicPr>
          <p:cNvPr id="4" name="il_fi" descr="http://1.bp.blogspot.com/_xoKkBGBDz5A/TNUWx3OjweI/AAAAAAAAAN0/wG3-FBO8SI0/s400/calculations.jpg"/>
          <p:cNvPicPr>
            <a:picLocks noGrp="1"/>
          </p:cNvPicPr>
          <p:nvPr>
            <p:ph idx="1"/>
          </p:nvPr>
        </p:nvPicPr>
        <p:blipFill>
          <a:blip r:embed="rId2" cstate="print"/>
          <a:srcRect/>
          <a:stretch>
            <a:fillRect/>
          </a:stretch>
        </p:blipFill>
        <p:spPr bwMode="auto">
          <a:xfrm>
            <a:off x="2521727" y="1600200"/>
            <a:ext cx="410054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Loading the counting chamber.</a:t>
            </a:r>
            <a:endParaRPr lang="en-US" dirty="0"/>
          </a:p>
        </p:txBody>
      </p:sp>
      <p:pic>
        <p:nvPicPr>
          <p:cNvPr id="4" name="Content Placeholder 3" descr="http://www.free-ed.net/sweethaven/MedTech/MedTech/pics/FM823165.gif"/>
          <p:cNvPicPr>
            <a:picLocks noGrp="1"/>
          </p:cNvPicPr>
          <p:nvPr>
            <p:ph idx="1"/>
          </p:nvPr>
        </p:nvPicPr>
        <p:blipFill>
          <a:blip r:embed="rId2" cstate="print"/>
          <a:srcRect/>
          <a:stretch>
            <a:fillRect/>
          </a:stretch>
        </p:blipFill>
        <p:spPr bwMode="auto">
          <a:xfrm>
            <a:off x="2276475" y="2844006"/>
            <a:ext cx="4591050" cy="2038350"/>
          </a:xfrm>
          <a:prstGeom prst="rect">
            <a:avLst/>
          </a:prstGeom>
          <a:noFill/>
          <a:ln w="9525">
            <a:noFill/>
            <a:miter lim="800000"/>
            <a:headEnd/>
            <a:tailEnd/>
          </a:ln>
        </p:spPr>
      </p:pic>
      <p:sp>
        <p:nvSpPr>
          <p:cNvPr id="5" name="TextBox 4"/>
          <p:cNvSpPr txBox="1"/>
          <p:nvPr/>
        </p:nvSpPr>
        <p:spPr>
          <a:xfrm>
            <a:off x="914400" y="5257800"/>
            <a:ext cx="7543800" cy="1292662"/>
          </a:xfrm>
          <a:prstGeom prst="rect">
            <a:avLst/>
          </a:prstGeom>
          <a:noFill/>
        </p:spPr>
        <p:txBody>
          <a:bodyPr wrap="square" rtlCol="0">
            <a:spAutoFit/>
          </a:bodyPr>
          <a:lstStyle/>
          <a:p>
            <a:pPr algn="just"/>
            <a:r>
              <a:rPr lang="en-IN" dirty="0" smtClean="0"/>
              <a:t>	After discarding the first 3 drops, load (charge) the counting chamber of the </a:t>
            </a:r>
            <a:r>
              <a:rPr lang="en-IN" dirty="0" err="1" smtClean="0"/>
              <a:t>hemacytometer</a:t>
            </a:r>
            <a:r>
              <a:rPr lang="en-IN" dirty="0" smtClean="0"/>
              <a:t> by gently touching the tip of the pipette against the edge of the cover glass and the surface of the counting chamber  </a:t>
            </a:r>
          </a:p>
          <a:p>
            <a:pPr algn="just"/>
            <a:r>
              <a:rPr lang="en-IN" sz="2400" dirty="0" smtClean="0"/>
              <a:t>&amp; </a:t>
            </a:r>
            <a:r>
              <a:rPr lang="en-US" b="1" dirty="0" smtClean="0"/>
              <a:t>Allow 3 minutes for cells to settle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Autofit/>
          </a:bodyPr>
          <a:lstStyle/>
          <a:p>
            <a:r>
              <a:rPr lang="en-IN" sz="2400" b="1" dirty="0" smtClean="0"/>
              <a:t>LOADING HEMACYTOMETER: </a:t>
            </a:r>
            <a:br>
              <a:rPr lang="en-IN" sz="2400" b="1" dirty="0" smtClean="0"/>
            </a:br>
            <a:r>
              <a:rPr lang="en-IN" sz="2400" dirty="0" smtClean="0"/>
              <a:t>A. </a:t>
            </a:r>
            <a:r>
              <a:rPr lang="en-IN" sz="2400" dirty="0" err="1" smtClean="0"/>
              <a:t>Hemacytometer</a:t>
            </a:r>
            <a:r>
              <a:rPr lang="en-IN" sz="2400" dirty="0" smtClean="0"/>
              <a:t> properly loaded; </a:t>
            </a:r>
            <a:br>
              <a:rPr lang="en-IN" sz="2400" dirty="0" smtClean="0"/>
            </a:br>
            <a:r>
              <a:rPr lang="en-IN" sz="2400" dirty="0" smtClean="0"/>
              <a:t>B. </a:t>
            </a:r>
            <a:r>
              <a:rPr lang="en-IN" sz="2400" dirty="0" err="1" smtClean="0"/>
              <a:t>Hemacytometer</a:t>
            </a:r>
            <a:r>
              <a:rPr lang="en-IN" sz="2400" dirty="0" smtClean="0"/>
              <a:t> improperly loaded.</a:t>
            </a:r>
            <a:r>
              <a:rPr lang="en-US" sz="2400" dirty="0" smtClean="0"/>
              <a:t/>
            </a:r>
            <a:br>
              <a:rPr lang="en-US" sz="2400" dirty="0" smtClean="0"/>
            </a:br>
            <a:endParaRPr lang="en-US" sz="2400" dirty="0"/>
          </a:p>
        </p:txBody>
      </p:sp>
      <p:pic>
        <p:nvPicPr>
          <p:cNvPr id="4" name="Content Placeholder 3" descr="http://www.free-ed.net/sweethaven/MedTech/MedTech/pics/FM823166.gif"/>
          <p:cNvPicPr>
            <a:picLocks noGrp="1"/>
          </p:cNvPicPr>
          <p:nvPr>
            <p:ph idx="1"/>
          </p:nvPr>
        </p:nvPicPr>
        <p:blipFill>
          <a:blip r:embed="rId2" cstate="print"/>
          <a:srcRect t="-21"/>
          <a:stretch>
            <a:fillRect/>
          </a:stretch>
        </p:blipFill>
        <p:spPr bwMode="auto">
          <a:xfrm>
            <a:off x="1676400" y="1600200"/>
            <a:ext cx="5257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free-ed.net/sweethaven/MedTech/MedTech/pics/FM823067.gif"/>
          <p:cNvPicPr/>
          <p:nvPr/>
        </p:nvPicPr>
        <p:blipFill>
          <a:blip r:embed="rId2" cstate="print"/>
          <a:srcRect b="19522"/>
          <a:stretch>
            <a:fillRect/>
          </a:stretch>
        </p:blipFill>
        <p:spPr bwMode="auto">
          <a:xfrm>
            <a:off x="1206817" y="76200"/>
            <a:ext cx="6730365" cy="6639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Calculation of Cell Counting</a:t>
            </a:r>
            <a:endParaRPr lang="en-IN" dirty="0"/>
          </a:p>
        </p:txBody>
      </p:sp>
      <p:sp>
        <p:nvSpPr>
          <p:cNvPr id="3" name="Content Placeholder 2"/>
          <p:cNvSpPr>
            <a:spLocks noGrp="1"/>
          </p:cNvSpPr>
          <p:nvPr>
            <p:ph sz="half" idx="1"/>
          </p:nvPr>
        </p:nvSpPr>
        <p:spPr/>
        <p:txBody>
          <a:bodyPr/>
          <a:lstStyle/>
          <a:p>
            <a:pPr algn="ctr"/>
            <a:r>
              <a:rPr lang="en-IN" u="sng" dirty="0" smtClean="0"/>
              <a:t>TEC</a:t>
            </a:r>
          </a:p>
          <a:p>
            <a:pPr marL="0" indent="0" algn="ctr">
              <a:buNone/>
            </a:pPr>
            <a:r>
              <a:rPr lang="en-IN" dirty="0" smtClean="0"/>
              <a:t>The sum of the cells counted in the </a:t>
            </a:r>
          </a:p>
          <a:p>
            <a:pPr marL="0" indent="0" algn="ctr">
              <a:buNone/>
            </a:pPr>
            <a:r>
              <a:rPr lang="en-IN" dirty="0" smtClean="0">
                <a:solidFill>
                  <a:srgbClr val="FF0000"/>
                </a:solidFill>
              </a:rPr>
              <a:t>5 small square X 10,000</a:t>
            </a:r>
          </a:p>
          <a:p>
            <a:pPr marL="0" indent="0" algn="ctr">
              <a:buNone/>
            </a:pPr>
            <a:r>
              <a:rPr lang="en-IN" dirty="0" smtClean="0"/>
              <a:t>= </a:t>
            </a:r>
            <a:r>
              <a:rPr lang="en-IN" sz="2000" dirty="0" smtClean="0"/>
              <a:t>total </a:t>
            </a:r>
            <a:r>
              <a:rPr lang="en-IN" sz="2000" dirty="0" err="1" smtClean="0"/>
              <a:t>Erytherocyte</a:t>
            </a:r>
            <a:r>
              <a:rPr lang="en-IN" sz="2000" dirty="0" smtClean="0"/>
              <a:t> / microliter</a:t>
            </a:r>
            <a:endParaRPr lang="en-IN" dirty="0"/>
          </a:p>
        </p:txBody>
      </p:sp>
      <p:sp>
        <p:nvSpPr>
          <p:cNvPr id="4" name="Content Placeholder 3"/>
          <p:cNvSpPr>
            <a:spLocks noGrp="1"/>
          </p:cNvSpPr>
          <p:nvPr>
            <p:ph sz="half" idx="2"/>
          </p:nvPr>
        </p:nvSpPr>
        <p:spPr/>
        <p:txBody>
          <a:bodyPr/>
          <a:lstStyle/>
          <a:p>
            <a:pPr algn="ctr"/>
            <a:r>
              <a:rPr lang="en-IN" u="sng" dirty="0" smtClean="0"/>
              <a:t>TLC</a:t>
            </a:r>
            <a:endParaRPr lang="en-IN" u="sng" dirty="0"/>
          </a:p>
          <a:p>
            <a:pPr marL="0" indent="0" algn="ctr">
              <a:buNone/>
            </a:pPr>
            <a:r>
              <a:rPr lang="en-IN" dirty="0"/>
              <a:t>The sum of the cells counted in the </a:t>
            </a:r>
            <a:endParaRPr lang="en-IN" dirty="0" smtClean="0"/>
          </a:p>
          <a:p>
            <a:pPr marL="0" indent="0" algn="ctr">
              <a:buNone/>
            </a:pPr>
            <a:r>
              <a:rPr lang="en-IN" dirty="0" smtClean="0">
                <a:solidFill>
                  <a:srgbClr val="FF0000"/>
                </a:solidFill>
              </a:rPr>
              <a:t>4 Corner </a:t>
            </a:r>
            <a:r>
              <a:rPr lang="en-IN" dirty="0">
                <a:solidFill>
                  <a:srgbClr val="FF0000"/>
                </a:solidFill>
              </a:rPr>
              <a:t>square X </a:t>
            </a:r>
            <a:r>
              <a:rPr lang="en-IN" dirty="0" smtClean="0">
                <a:solidFill>
                  <a:srgbClr val="FF0000"/>
                </a:solidFill>
              </a:rPr>
              <a:t>50</a:t>
            </a:r>
          </a:p>
          <a:p>
            <a:pPr marL="0" indent="0" algn="ctr">
              <a:buNone/>
            </a:pPr>
            <a:r>
              <a:rPr lang="en-IN" dirty="0" smtClean="0"/>
              <a:t>= </a:t>
            </a:r>
            <a:r>
              <a:rPr lang="en-IN" sz="2000" dirty="0"/>
              <a:t>total </a:t>
            </a:r>
            <a:r>
              <a:rPr lang="en-IN" sz="2000" dirty="0" smtClean="0"/>
              <a:t>Leukocyte </a:t>
            </a:r>
            <a:r>
              <a:rPr lang="en-IN" sz="2000" dirty="0"/>
              <a:t>/ microliter</a:t>
            </a:r>
            <a:endParaRPr lang="en-IN" dirty="0"/>
          </a:p>
          <a:p>
            <a:endParaRPr lang="en-IN" dirty="0"/>
          </a:p>
        </p:txBody>
      </p:sp>
    </p:spTree>
    <p:extLst>
      <p:ext uri="{BB962C8B-B14F-4D97-AF65-F5344CB8AC3E}">
        <p14:creationId xmlns="" xmlns:p14="http://schemas.microsoft.com/office/powerpoint/2010/main" val="3877762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Interpretation of TEC</a:t>
            </a:r>
            <a:endParaRPr lang="en-US" dirty="0"/>
          </a:p>
        </p:txBody>
      </p:sp>
      <p:sp>
        <p:nvSpPr>
          <p:cNvPr id="3" name="Content Placeholder 2"/>
          <p:cNvSpPr>
            <a:spLocks noGrp="1"/>
          </p:cNvSpPr>
          <p:nvPr>
            <p:ph idx="1"/>
          </p:nvPr>
        </p:nvSpPr>
        <p:spPr>
          <a:xfrm>
            <a:off x="457200" y="1219200"/>
            <a:ext cx="8229600" cy="3581400"/>
          </a:xfrm>
        </p:spPr>
        <p:txBody>
          <a:bodyPr>
            <a:normAutofit lnSpcReduction="10000"/>
          </a:bodyPr>
          <a:lstStyle/>
          <a:p>
            <a:r>
              <a:rPr lang="en-US" sz="1800" dirty="0" smtClean="0"/>
              <a:t>The TEC is </a:t>
            </a:r>
            <a:r>
              <a:rPr lang="en-US" sz="1800" b="1" dirty="0" smtClean="0"/>
              <a:t>elevated in</a:t>
            </a:r>
          </a:p>
          <a:p>
            <a:pPr lvl="4"/>
            <a:r>
              <a:rPr lang="en-US" sz="1800" dirty="0" err="1" smtClean="0"/>
              <a:t>Hemoconcentration</a:t>
            </a:r>
            <a:r>
              <a:rPr lang="en-US" sz="1800" dirty="0" smtClean="0"/>
              <a:t> &amp; dehydration</a:t>
            </a:r>
          </a:p>
          <a:p>
            <a:pPr lvl="4"/>
            <a:r>
              <a:rPr lang="en-US" sz="1800" dirty="0" smtClean="0"/>
              <a:t>Stress</a:t>
            </a:r>
          </a:p>
          <a:p>
            <a:pPr lvl="4"/>
            <a:r>
              <a:rPr lang="en-US" sz="1800" dirty="0" smtClean="0"/>
              <a:t>High altitude</a:t>
            </a:r>
          </a:p>
          <a:p>
            <a:pPr lvl="4"/>
            <a:r>
              <a:rPr lang="en-US" sz="1800" dirty="0" smtClean="0"/>
              <a:t>Cardiovascular Diseases</a:t>
            </a:r>
          </a:p>
          <a:p>
            <a:pPr lvl="1">
              <a:buNone/>
            </a:pPr>
            <a:r>
              <a:rPr lang="en-US" sz="1800" dirty="0" smtClean="0"/>
              <a:t>The TEC is </a:t>
            </a:r>
            <a:r>
              <a:rPr lang="en-US" sz="1800" b="1" dirty="0" smtClean="0"/>
              <a:t>decreased in</a:t>
            </a:r>
          </a:p>
          <a:p>
            <a:pPr lvl="2">
              <a:buFont typeface="Wingdings" pitchFamily="2" charset="2"/>
              <a:buChar char="ü"/>
            </a:pPr>
            <a:r>
              <a:rPr lang="en-US" sz="1800" dirty="0" smtClean="0"/>
              <a:t>	</a:t>
            </a:r>
            <a:r>
              <a:rPr lang="en-US" sz="1800" dirty="0" err="1" smtClean="0"/>
              <a:t>Anaemia</a:t>
            </a:r>
            <a:endParaRPr lang="en-US" sz="1800" dirty="0" smtClean="0"/>
          </a:p>
          <a:p>
            <a:pPr lvl="2">
              <a:buFont typeface="Wingdings" pitchFamily="2" charset="2"/>
              <a:buChar char="ü"/>
            </a:pPr>
            <a:r>
              <a:rPr lang="en-US" sz="1800" dirty="0" smtClean="0"/>
              <a:t>	</a:t>
            </a:r>
            <a:r>
              <a:rPr lang="en-US" sz="1800" dirty="0" err="1" smtClean="0"/>
              <a:t>Hemoolysis</a:t>
            </a:r>
            <a:endParaRPr lang="en-US" sz="1800" dirty="0" smtClean="0"/>
          </a:p>
          <a:p>
            <a:pPr lvl="2">
              <a:buFont typeface="Wingdings" pitchFamily="2" charset="2"/>
              <a:buChar char="ü"/>
            </a:pPr>
            <a:r>
              <a:rPr lang="en-US" sz="1800" dirty="0" smtClean="0"/>
              <a:t>	CRF</a:t>
            </a:r>
          </a:p>
          <a:p>
            <a:pPr lvl="2">
              <a:buFont typeface="Wingdings" pitchFamily="2" charset="2"/>
              <a:buChar char="ü"/>
            </a:pPr>
            <a:r>
              <a:rPr lang="en-US" sz="1800" dirty="0" smtClean="0"/>
              <a:t>	</a:t>
            </a:r>
            <a:r>
              <a:rPr lang="en-US" sz="1800" dirty="0" err="1" smtClean="0"/>
              <a:t>Haemorrhage</a:t>
            </a:r>
            <a:endParaRPr lang="en-US" sz="1800" dirty="0" smtClean="0"/>
          </a:p>
          <a:p>
            <a:pPr lvl="2">
              <a:buFont typeface="Wingdings" pitchFamily="2" charset="2"/>
              <a:buChar char="ü"/>
            </a:pPr>
            <a:r>
              <a:rPr lang="en-US" sz="1800" dirty="0" smtClean="0"/>
              <a:t>	Failure of bone </a:t>
            </a:r>
            <a:r>
              <a:rPr lang="en-US" sz="1800" dirty="0" err="1" smtClean="0"/>
              <a:t>marrpow</a:t>
            </a:r>
            <a:r>
              <a:rPr lang="en-US" sz="1800" dirty="0" smtClean="0"/>
              <a:t> production</a:t>
            </a:r>
          </a:p>
          <a:p>
            <a:pPr lvl="1">
              <a:buNone/>
            </a:pPr>
            <a:endParaRPr lang="en-US" dirty="0"/>
          </a:p>
        </p:txBody>
      </p:sp>
      <p:sp>
        <p:nvSpPr>
          <p:cNvPr id="4" name="TextBox 3"/>
          <p:cNvSpPr txBox="1"/>
          <p:nvPr/>
        </p:nvSpPr>
        <p:spPr>
          <a:xfrm>
            <a:off x="609600" y="4800600"/>
            <a:ext cx="8305800" cy="1200329"/>
          </a:xfrm>
          <a:prstGeom prst="rect">
            <a:avLst/>
          </a:prstGeom>
          <a:noFill/>
        </p:spPr>
        <p:txBody>
          <a:bodyPr wrap="square" rtlCol="0">
            <a:spAutoFit/>
          </a:bodyPr>
          <a:lstStyle/>
          <a:p>
            <a:pPr lvl="1" algn="just">
              <a:buNone/>
            </a:pPr>
            <a:r>
              <a:rPr lang="en-US" b="1" dirty="0" smtClean="0">
                <a:solidFill>
                  <a:srgbClr val="FF0000"/>
                </a:solidFill>
              </a:rPr>
              <a:t>NOTE: </a:t>
            </a:r>
            <a:r>
              <a:rPr lang="en-US" i="1" dirty="0" smtClean="0">
                <a:solidFill>
                  <a:srgbClr val="FF0000"/>
                </a:solidFill>
              </a:rPr>
              <a:t>TEC is a part of CBC and is must be used along with </a:t>
            </a:r>
            <a:r>
              <a:rPr lang="en-US" i="1" dirty="0" err="1" smtClean="0">
                <a:solidFill>
                  <a:srgbClr val="FF0000"/>
                </a:solidFill>
              </a:rPr>
              <a:t>Hb</a:t>
            </a:r>
            <a:r>
              <a:rPr lang="en-US" i="1" dirty="0" smtClean="0">
                <a:solidFill>
                  <a:srgbClr val="FF0000"/>
                </a:solidFill>
              </a:rPr>
              <a:t> Conc. And </a:t>
            </a:r>
            <a:r>
              <a:rPr lang="en-US" i="1" dirty="0" err="1" smtClean="0">
                <a:solidFill>
                  <a:srgbClr val="FF0000"/>
                </a:solidFill>
              </a:rPr>
              <a:t>Haemtocrit</a:t>
            </a:r>
            <a:r>
              <a:rPr lang="en-US" i="1" dirty="0" smtClean="0">
                <a:solidFill>
                  <a:srgbClr val="FF0000"/>
                </a:solidFill>
              </a:rPr>
              <a:t> to determine if a patient has </a:t>
            </a:r>
            <a:r>
              <a:rPr lang="en-US" i="1" dirty="0" err="1" smtClean="0">
                <a:solidFill>
                  <a:srgbClr val="FF0000"/>
                </a:solidFill>
              </a:rPr>
              <a:t>anamia</a:t>
            </a:r>
            <a:r>
              <a:rPr lang="en-US" i="1" dirty="0" smtClean="0">
                <a:solidFill>
                  <a:srgbClr val="FF0000"/>
                </a:solidFill>
              </a:rPr>
              <a:t>, </a:t>
            </a:r>
            <a:r>
              <a:rPr lang="en-US" i="1" dirty="0" err="1" smtClean="0">
                <a:solidFill>
                  <a:srgbClr val="FF0000"/>
                </a:solidFill>
              </a:rPr>
              <a:t>polycythemia</a:t>
            </a:r>
            <a:r>
              <a:rPr lang="en-US" i="1" dirty="0" smtClean="0">
                <a:solidFill>
                  <a:srgbClr val="FF0000"/>
                </a:solidFill>
              </a:rPr>
              <a:t>, dehydration , or response to treatment related to those conditions. RBC usually rises or falls along with </a:t>
            </a:r>
            <a:r>
              <a:rPr lang="en-US" i="1" dirty="0" err="1" smtClean="0">
                <a:solidFill>
                  <a:srgbClr val="FF0000"/>
                </a:solidFill>
              </a:rPr>
              <a:t>Hb</a:t>
            </a:r>
            <a:r>
              <a:rPr lang="en-US" i="1" dirty="0" smtClean="0">
                <a:solidFill>
                  <a:srgbClr val="FF0000"/>
                </a:solidFill>
              </a:rPr>
              <a:t> or </a:t>
            </a:r>
            <a:r>
              <a:rPr lang="en-US" i="1" dirty="0" err="1" smtClean="0">
                <a:solidFill>
                  <a:srgbClr val="FF0000"/>
                </a:solidFill>
              </a:rPr>
              <a:t>hematocrit</a:t>
            </a:r>
            <a:r>
              <a:rPr lang="en-US" i="1" dirty="0" smtClean="0">
                <a:solidFill>
                  <a:srgbClr val="FF0000"/>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smtClean="0"/>
              <a:t>TWO</a:t>
            </a:r>
            <a:r>
              <a:rPr lang="en-IN" sz="2800" u="sng" dirty="0" smtClean="0"/>
              <a:t> measurements of white blood cells </a:t>
            </a:r>
            <a:br>
              <a:rPr lang="en-IN" sz="2800" u="sng" dirty="0" smtClean="0"/>
            </a:br>
            <a:r>
              <a:rPr lang="en-IN" sz="2800" dirty="0" smtClean="0"/>
              <a:t>are commonly done in a CBC</a:t>
            </a:r>
            <a:endParaRPr lang="en-US" dirty="0"/>
          </a:p>
        </p:txBody>
      </p:sp>
      <p:sp>
        <p:nvSpPr>
          <p:cNvPr id="3" name="Content Placeholder 2"/>
          <p:cNvSpPr>
            <a:spLocks noGrp="1"/>
          </p:cNvSpPr>
          <p:nvPr>
            <p:ph idx="1"/>
          </p:nvPr>
        </p:nvSpPr>
        <p:spPr/>
        <p:txBody>
          <a:bodyPr>
            <a:normAutofit lnSpcReduction="10000"/>
          </a:bodyPr>
          <a:lstStyle/>
          <a:p>
            <a:pPr marL="514350" lvl="0" indent="-514350" algn="just">
              <a:buAutoNum type="arabicPeriod"/>
            </a:pPr>
            <a:r>
              <a:rPr lang="en-IN" dirty="0" smtClean="0"/>
              <a:t>The total number of white blood cells in a microliter (1x10</a:t>
            </a:r>
            <a:r>
              <a:rPr lang="en-IN" baseline="30000" dirty="0" smtClean="0"/>
              <a:t>-9</a:t>
            </a:r>
            <a:r>
              <a:rPr lang="en-IN" dirty="0" smtClean="0"/>
              <a:t> </a:t>
            </a:r>
            <a:r>
              <a:rPr lang="en-IN" dirty="0" err="1" smtClean="0"/>
              <a:t>liters</a:t>
            </a:r>
            <a:r>
              <a:rPr lang="en-IN" dirty="0" smtClean="0"/>
              <a:t>) of blood, reported as </a:t>
            </a:r>
            <a:r>
              <a:rPr lang="en-IN" b="1" dirty="0" smtClean="0"/>
              <a:t>an absolute number</a:t>
            </a:r>
            <a:r>
              <a:rPr lang="en-IN" dirty="0" smtClean="0"/>
              <a:t> of "X" thousands of white blood cells, and </a:t>
            </a:r>
          </a:p>
          <a:p>
            <a:pPr marL="0" lvl="0" indent="0" algn="just">
              <a:buNone/>
            </a:pPr>
            <a:endParaRPr lang="en-US" dirty="0" smtClean="0"/>
          </a:p>
          <a:p>
            <a:pPr lvl="0" algn="just">
              <a:buNone/>
            </a:pPr>
            <a:r>
              <a:rPr lang="en-IN" dirty="0" smtClean="0"/>
              <a:t>2. The </a:t>
            </a:r>
            <a:r>
              <a:rPr lang="en-IN" b="1" dirty="0" smtClean="0"/>
              <a:t>percentage</a:t>
            </a:r>
            <a:r>
              <a:rPr lang="en-IN" dirty="0" smtClean="0"/>
              <a:t> </a:t>
            </a:r>
            <a:r>
              <a:rPr lang="en-IN" b="1" dirty="0" smtClean="0"/>
              <a:t>of each </a:t>
            </a:r>
            <a:r>
              <a:rPr lang="en-IN" dirty="0" smtClean="0"/>
              <a:t>of the five types of white blood cells. This test is known as a </a:t>
            </a:r>
            <a:r>
              <a:rPr lang="en-IN" b="1" dirty="0" smtClean="0"/>
              <a:t>differential</a:t>
            </a:r>
            <a:r>
              <a:rPr lang="en-IN" dirty="0" smtClean="0"/>
              <a:t> or "diff" and is reported in percentages. </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a:t>
            </a:r>
            <a:r>
              <a:rPr lang="en-US" u="sng" dirty="0" smtClean="0">
                <a:solidFill>
                  <a:srgbClr val="FF0000"/>
                </a:solidFill>
              </a:rPr>
              <a:t>TLC &amp; DLC</a:t>
            </a:r>
            <a:endParaRPr lang="en-US" u="sng" dirty="0">
              <a:solidFill>
                <a:srgbClr val="FF0000"/>
              </a:solidFill>
            </a:endParaRPr>
          </a:p>
        </p:txBody>
      </p:sp>
      <p:sp>
        <p:nvSpPr>
          <p:cNvPr id="3" name="Content Placeholder 2"/>
          <p:cNvSpPr>
            <a:spLocks noGrp="1"/>
          </p:cNvSpPr>
          <p:nvPr>
            <p:ph idx="1"/>
          </p:nvPr>
        </p:nvSpPr>
        <p:spPr>
          <a:xfrm>
            <a:off x="457200" y="1295401"/>
            <a:ext cx="8229600" cy="1447799"/>
          </a:xfrm>
        </p:spPr>
        <p:txBody>
          <a:bodyPr>
            <a:normAutofit fontScale="92500" lnSpcReduction="20000"/>
          </a:bodyPr>
          <a:lstStyle/>
          <a:p>
            <a:r>
              <a:rPr lang="en-IN" sz="2300" b="1" dirty="0" smtClean="0"/>
              <a:t>Normal values for total WBC and differential</a:t>
            </a:r>
            <a:r>
              <a:rPr lang="en-IN" sz="2300" dirty="0" smtClean="0"/>
              <a:t> in adult </a:t>
            </a:r>
            <a:r>
              <a:rPr lang="en-IN" sz="2300" b="1" dirty="0" smtClean="0"/>
              <a:t>DOG</a:t>
            </a:r>
            <a:r>
              <a:rPr lang="en-IN" sz="2300" dirty="0" smtClean="0"/>
              <a:t> are: </a:t>
            </a:r>
            <a:endParaRPr lang="en-US" sz="2300" dirty="0" smtClean="0"/>
          </a:p>
          <a:p>
            <a:pPr lvl="0"/>
            <a:r>
              <a:rPr lang="en-IN" sz="2300" b="1" dirty="0" smtClean="0"/>
              <a:t>Total WBC: 10</a:t>
            </a:r>
            <a:r>
              <a:rPr lang="en-IN" sz="2300" dirty="0" smtClean="0"/>
              <a:t>,000 - 12,000 </a:t>
            </a:r>
            <a:r>
              <a:rPr lang="en-IN" sz="2400" dirty="0" smtClean="0"/>
              <a:t>per cubic </a:t>
            </a:r>
            <a:r>
              <a:rPr lang="en-IN" sz="2400" dirty="0" err="1" smtClean="0"/>
              <a:t>millimeter</a:t>
            </a:r>
            <a:endParaRPr lang="en-US" sz="2300" dirty="0" smtClean="0"/>
          </a:p>
          <a:p>
            <a:pPr lvl="0"/>
            <a:r>
              <a:rPr lang="en-IN" sz="2300" b="1" dirty="0" smtClean="0"/>
              <a:t>Bands or stabs: </a:t>
            </a:r>
            <a:r>
              <a:rPr lang="en-IN" sz="2300" dirty="0" smtClean="0"/>
              <a:t>3 - 5 %</a:t>
            </a:r>
          </a:p>
          <a:p>
            <a:pPr lvl="0"/>
            <a:r>
              <a:rPr lang="en-IN" sz="2300" b="1" dirty="0" smtClean="0"/>
              <a:t>Differential count :</a:t>
            </a:r>
            <a:endParaRPr lang="en-US" sz="2300" dirty="0" smtClean="0"/>
          </a:p>
          <a:p>
            <a:endParaRPr lang="en-US" dirty="0"/>
          </a:p>
        </p:txBody>
      </p:sp>
      <p:graphicFrame>
        <p:nvGraphicFramePr>
          <p:cNvPr id="4" name="Table 3"/>
          <p:cNvGraphicFramePr>
            <a:graphicFrameLocks noGrp="1"/>
          </p:cNvGraphicFramePr>
          <p:nvPr/>
        </p:nvGraphicFramePr>
        <p:xfrm>
          <a:off x="1219200" y="2804160"/>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r>
                        <a:rPr lang="en-US" dirty="0" smtClean="0"/>
                        <a:t>WBC</a:t>
                      </a:r>
                      <a:endParaRPr lang="en-US" dirty="0"/>
                    </a:p>
                  </a:txBody>
                  <a:tcPr/>
                </a:tc>
                <a:tc>
                  <a:txBody>
                    <a:bodyPr/>
                    <a:lstStyle/>
                    <a:p>
                      <a:r>
                        <a:rPr lang="en-US" dirty="0" smtClean="0"/>
                        <a:t>Relative Value</a:t>
                      </a:r>
                      <a:endParaRPr lang="en-US" dirty="0"/>
                    </a:p>
                  </a:txBody>
                  <a:tcPr/>
                </a:tc>
                <a:tc>
                  <a:txBody>
                    <a:bodyPr/>
                    <a:lstStyle/>
                    <a:p>
                      <a:r>
                        <a:rPr lang="en-US" dirty="0" smtClean="0"/>
                        <a:t>Absolute</a:t>
                      </a:r>
                      <a:r>
                        <a:rPr lang="en-US" baseline="0" dirty="0" smtClean="0"/>
                        <a:t> </a:t>
                      </a:r>
                      <a:r>
                        <a:rPr lang="en-US" dirty="0" smtClean="0"/>
                        <a:t>Value</a:t>
                      </a:r>
                      <a:endParaRPr lang="en-US" dirty="0"/>
                    </a:p>
                  </a:txBody>
                  <a:tcPr/>
                </a:tc>
                <a:extLst>
                  <a:ext uri="{0D108BD9-81ED-4DB2-BD59-A6C34878D82A}">
                    <a16:rowId xmlns="" xmlns:a16="http://schemas.microsoft.com/office/drawing/2014/main" val="10000"/>
                  </a:ext>
                </a:extLst>
              </a:tr>
              <a:tr h="370840">
                <a:tc>
                  <a:txBody>
                    <a:bodyPr/>
                    <a:lstStyle/>
                    <a:p>
                      <a:r>
                        <a:rPr lang="en-IN" sz="1800" b="1" kern="1200" dirty="0" err="1" smtClean="0">
                          <a:solidFill>
                            <a:schemeClr val="dk1"/>
                          </a:solidFill>
                          <a:latin typeface="+mn-lt"/>
                          <a:ea typeface="+mn-ea"/>
                          <a:cs typeface="+mn-cs"/>
                        </a:rPr>
                        <a:t>Neutrophils</a:t>
                      </a:r>
                      <a:endParaRPr lang="en-US" dirty="0"/>
                    </a:p>
                  </a:txBody>
                  <a:tcPr/>
                </a:tc>
                <a:tc>
                  <a:txBody>
                    <a:bodyPr/>
                    <a:lstStyle/>
                    <a:p>
                      <a:r>
                        <a:rPr lang="en-US" dirty="0" smtClean="0"/>
                        <a:t>60-75</a:t>
                      </a:r>
                      <a:endParaRPr lang="en-US" dirty="0"/>
                    </a:p>
                  </a:txBody>
                  <a:tcPr/>
                </a:tc>
                <a:tc>
                  <a:txBody>
                    <a:bodyPr/>
                    <a:lstStyle/>
                    <a:p>
                      <a:r>
                        <a:rPr lang="en-US" dirty="0" smtClean="0"/>
                        <a:t>6000-7500</a:t>
                      </a:r>
                      <a:endParaRPr lang="en-US" dirty="0"/>
                    </a:p>
                  </a:txBody>
                  <a:tcPr/>
                </a:tc>
                <a:extLst>
                  <a:ext uri="{0D108BD9-81ED-4DB2-BD59-A6C34878D82A}">
                    <a16:rowId xmlns="" xmlns:a16="http://schemas.microsoft.com/office/drawing/2014/main" val="10001"/>
                  </a:ext>
                </a:extLst>
              </a:tr>
              <a:tr h="370840">
                <a:tc>
                  <a:txBody>
                    <a:bodyPr/>
                    <a:lstStyle/>
                    <a:p>
                      <a:r>
                        <a:rPr lang="en-IN" sz="1800" b="1" kern="1200" dirty="0" err="1" smtClean="0">
                          <a:solidFill>
                            <a:schemeClr val="dk1"/>
                          </a:solidFill>
                          <a:latin typeface="+mn-lt"/>
                          <a:ea typeface="+mn-ea"/>
                          <a:cs typeface="+mn-cs"/>
                        </a:rPr>
                        <a:t>Eosinophils</a:t>
                      </a:r>
                      <a:endParaRPr lang="en-US" dirty="0"/>
                    </a:p>
                  </a:txBody>
                  <a:tcPr/>
                </a:tc>
                <a:tc>
                  <a:txBody>
                    <a:bodyPr/>
                    <a:lstStyle/>
                    <a:p>
                      <a:r>
                        <a:rPr lang="en-US" dirty="0" smtClean="0"/>
                        <a:t>2-10</a:t>
                      </a:r>
                      <a:endParaRPr lang="en-US" dirty="0"/>
                    </a:p>
                  </a:txBody>
                  <a:tcPr/>
                </a:tc>
                <a:tc>
                  <a:txBody>
                    <a:bodyPr/>
                    <a:lstStyle/>
                    <a:p>
                      <a:r>
                        <a:rPr lang="en-US" dirty="0" smtClean="0"/>
                        <a:t>200-1000</a:t>
                      </a:r>
                      <a:endParaRPr lang="en-US" dirty="0"/>
                    </a:p>
                  </a:txBody>
                  <a:tcPr/>
                </a:tc>
                <a:extLst>
                  <a:ext uri="{0D108BD9-81ED-4DB2-BD59-A6C34878D82A}">
                    <a16:rowId xmlns="" xmlns:a16="http://schemas.microsoft.com/office/drawing/2014/main" val="10002"/>
                  </a:ext>
                </a:extLst>
              </a:tr>
              <a:tr h="370840">
                <a:tc>
                  <a:txBody>
                    <a:bodyPr/>
                    <a:lstStyle/>
                    <a:p>
                      <a:r>
                        <a:rPr lang="en-IN" sz="1800" b="1" kern="1200" dirty="0" err="1" smtClean="0">
                          <a:solidFill>
                            <a:schemeClr val="dk1"/>
                          </a:solidFill>
                          <a:latin typeface="+mn-lt"/>
                          <a:ea typeface="+mn-ea"/>
                          <a:cs typeface="+mn-cs"/>
                        </a:rPr>
                        <a:t>Basophils</a:t>
                      </a:r>
                      <a:endParaRPr lang="en-US" dirty="0"/>
                    </a:p>
                  </a:txBody>
                  <a:tcPr/>
                </a:tc>
                <a:tc>
                  <a:txBody>
                    <a:bodyPr/>
                    <a:lstStyle/>
                    <a:p>
                      <a:r>
                        <a:rPr lang="en-US" dirty="0" smtClean="0"/>
                        <a:t>0-2</a:t>
                      </a:r>
                      <a:endParaRPr lang="en-US" dirty="0"/>
                    </a:p>
                  </a:txBody>
                  <a:tcPr/>
                </a:tc>
                <a:tc>
                  <a:txBody>
                    <a:bodyPr/>
                    <a:lstStyle/>
                    <a:p>
                      <a:r>
                        <a:rPr lang="en-US" dirty="0" smtClean="0"/>
                        <a:t>0-200</a:t>
                      </a:r>
                      <a:endParaRPr lang="en-US" dirty="0"/>
                    </a:p>
                  </a:txBody>
                  <a:tcPr/>
                </a:tc>
                <a:extLst>
                  <a:ext uri="{0D108BD9-81ED-4DB2-BD59-A6C34878D82A}">
                    <a16:rowId xmlns="" xmlns:a16="http://schemas.microsoft.com/office/drawing/2014/main" val="10003"/>
                  </a:ext>
                </a:extLst>
              </a:tr>
              <a:tr h="370840">
                <a:tc>
                  <a:txBody>
                    <a:bodyPr/>
                    <a:lstStyle/>
                    <a:p>
                      <a:r>
                        <a:rPr lang="en-IN" sz="1800" b="1" kern="1200" dirty="0" smtClean="0">
                          <a:solidFill>
                            <a:schemeClr val="dk1"/>
                          </a:solidFill>
                          <a:latin typeface="+mn-lt"/>
                          <a:ea typeface="+mn-ea"/>
                          <a:cs typeface="+mn-cs"/>
                        </a:rPr>
                        <a:t>Lymphocytes</a:t>
                      </a:r>
                      <a:endParaRPr lang="en-US" dirty="0"/>
                    </a:p>
                  </a:txBody>
                  <a:tcPr/>
                </a:tc>
                <a:tc>
                  <a:txBody>
                    <a:bodyPr/>
                    <a:lstStyle/>
                    <a:p>
                      <a:r>
                        <a:rPr lang="en-US" dirty="0" smtClean="0"/>
                        <a:t>10-30</a:t>
                      </a:r>
                      <a:endParaRPr lang="en-US" dirty="0"/>
                    </a:p>
                  </a:txBody>
                  <a:tcPr/>
                </a:tc>
                <a:tc>
                  <a:txBody>
                    <a:bodyPr/>
                    <a:lstStyle/>
                    <a:p>
                      <a:r>
                        <a:rPr lang="en-US" dirty="0" smtClean="0"/>
                        <a:t>1000-3000</a:t>
                      </a:r>
                      <a:endParaRPr lang="en-US" dirty="0"/>
                    </a:p>
                  </a:txBody>
                  <a:tcPr/>
                </a:tc>
                <a:extLst>
                  <a:ext uri="{0D108BD9-81ED-4DB2-BD59-A6C34878D82A}">
                    <a16:rowId xmlns="" xmlns:a16="http://schemas.microsoft.com/office/drawing/2014/main" val="10004"/>
                  </a:ext>
                </a:extLst>
              </a:tr>
              <a:tr h="370840">
                <a:tc>
                  <a:txBody>
                    <a:bodyPr/>
                    <a:lstStyle/>
                    <a:p>
                      <a:r>
                        <a:rPr lang="en-IN" sz="1800" b="1" kern="1200" dirty="0" err="1" smtClean="0">
                          <a:solidFill>
                            <a:schemeClr val="dk1"/>
                          </a:solidFill>
                          <a:latin typeface="+mn-lt"/>
                          <a:ea typeface="+mn-ea"/>
                          <a:cs typeface="+mn-cs"/>
                        </a:rPr>
                        <a:t>Moncytes</a:t>
                      </a:r>
                      <a:endParaRPr lang="en-US" dirty="0"/>
                    </a:p>
                  </a:txBody>
                  <a:tcPr/>
                </a:tc>
                <a:tc>
                  <a:txBody>
                    <a:bodyPr/>
                    <a:lstStyle/>
                    <a:p>
                      <a:r>
                        <a:rPr lang="en-US" dirty="0" smtClean="0"/>
                        <a:t>2-12</a:t>
                      </a:r>
                      <a:endParaRPr lang="en-US" dirty="0"/>
                    </a:p>
                  </a:txBody>
                  <a:tcPr/>
                </a:tc>
                <a:tc>
                  <a:txBody>
                    <a:bodyPr/>
                    <a:lstStyle/>
                    <a:p>
                      <a:r>
                        <a:rPr lang="en-US" dirty="0" smtClean="0"/>
                        <a:t>200-1200</a:t>
                      </a:r>
                      <a:endParaRPr lang="en-US" dirty="0"/>
                    </a:p>
                  </a:txBody>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533400" y="5257800"/>
            <a:ext cx="7848600" cy="1200329"/>
          </a:xfrm>
          <a:prstGeom prst="rect">
            <a:avLst/>
          </a:prstGeom>
          <a:noFill/>
        </p:spPr>
        <p:txBody>
          <a:bodyPr wrap="square" rtlCol="0">
            <a:spAutoFit/>
          </a:bodyPr>
          <a:lstStyle/>
          <a:p>
            <a:pPr algn="just"/>
            <a:r>
              <a:rPr lang="en-IN" i="1" dirty="0" smtClean="0">
                <a:solidFill>
                  <a:srgbClr val="FF0000"/>
                </a:solidFill>
              </a:rPr>
              <a:t>	</a:t>
            </a:r>
            <a:r>
              <a:rPr lang="en-IN" b="1" i="1" dirty="0" smtClean="0">
                <a:solidFill>
                  <a:srgbClr val="FF0000"/>
                </a:solidFill>
              </a:rPr>
              <a:t>To make an accurate assessment, consider both relative and absolute values. For example a relative value of 70% </a:t>
            </a:r>
            <a:r>
              <a:rPr lang="en-IN" b="1" i="1" dirty="0" err="1" smtClean="0">
                <a:solidFill>
                  <a:srgbClr val="FF0000"/>
                </a:solidFill>
              </a:rPr>
              <a:t>neutrophils</a:t>
            </a:r>
            <a:r>
              <a:rPr lang="en-IN" b="1" i="1" dirty="0" smtClean="0">
                <a:solidFill>
                  <a:srgbClr val="FF0000"/>
                </a:solidFill>
              </a:rPr>
              <a:t> may seem within normal limits; however, if the total WBC is 20,000, the absolute value (70% x 20,000) would be an abnormally high count of 14,000.</a:t>
            </a:r>
            <a:endParaRPr lang="en-US" b="1" i="1" dirty="0">
              <a:solidFill>
                <a:srgbClr val="FF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Instant Feedback: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IN" dirty="0" smtClean="0">
                <a:latin typeface="Monotype Corsiva" pitchFamily="66" charset="0"/>
              </a:rPr>
              <a:t>It is important to consider both the relative and absolute values of various types of white blood cells when interpreting a WBC differential count</a:t>
            </a:r>
            <a:br>
              <a:rPr lang="en-IN" dirty="0" smtClean="0">
                <a:latin typeface="Monotype Corsiva" pitchFamily="66" charset="0"/>
              </a:rPr>
            </a:br>
            <a:endParaRPr lang="en-US" dirty="0" smtClean="0">
              <a:latin typeface="Monotype Corsiva" pitchFamily="66" charset="0"/>
            </a:endParaRPr>
          </a:p>
          <a:p>
            <a:pPr>
              <a:buFont typeface="Wingdings" pitchFamily="2" charset="2"/>
              <a:buChar char="q"/>
            </a:pPr>
            <a:r>
              <a:rPr lang="en-IN" dirty="0" smtClean="0"/>
              <a:t>True</a:t>
            </a:r>
          </a:p>
          <a:p>
            <a:pPr>
              <a:buFont typeface="Wingdings" pitchFamily="2" charset="2"/>
              <a:buChar char="q"/>
            </a:pPr>
            <a:r>
              <a:rPr lang="en-IN" dirty="0" smtClean="0"/>
              <a:t>False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Importance/Role of Clinical Pathology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dirty="0" smtClean="0"/>
              <a:t>“</a:t>
            </a:r>
            <a:r>
              <a:rPr lang="en-US" i="1" dirty="0" smtClean="0">
                <a:solidFill>
                  <a:srgbClr val="0070C0"/>
                </a:solidFill>
                <a:latin typeface="Times New Roman" panose="02020603050405020304" pitchFamily="18" charset="0"/>
                <a:cs typeface="Times New Roman" panose="02020603050405020304" pitchFamily="18" charset="0"/>
              </a:rPr>
              <a:t>No wonder that drug is a wonder than diagnosis of a doctor</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Interpretation of </a:t>
            </a:r>
            <a:r>
              <a:rPr lang="en-US" u="sng" dirty="0" smtClean="0">
                <a:solidFill>
                  <a:srgbClr val="FF0000"/>
                </a:solidFill>
              </a:rPr>
              <a:t>TLC &amp; DLC</a:t>
            </a:r>
            <a:endParaRPr lang="en-US" u="sng" dirty="0">
              <a:solidFill>
                <a:srgbClr val="FF0000"/>
              </a:solidFill>
            </a:endParaRPr>
          </a:p>
        </p:txBody>
      </p:sp>
      <p:sp>
        <p:nvSpPr>
          <p:cNvPr id="3" name="Content Placeholder 2"/>
          <p:cNvSpPr>
            <a:spLocks noGrp="1"/>
          </p:cNvSpPr>
          <p:nvPr>
            <p:ph idx="1"/>
          </p:nvPr>
        </p:nvSpPr>
        <p:spPr>
          <a:xfrm>
            <a:off x="457200" y="762000"/>
            <a:ext cx="8229600" cy="2895600"/>
          </a:xfrm>
        </p:spPr>
        <p:txBody>
          <a:bodyPr/>
          <a:lstStyle/>
          <a:p>
            <a:r>
              <a:rPr lang="en-IN" sz="2000" dirty="0" smtClean="0"/>
              <a:t>The numbers of leukocytes changes with age   and during pregnancy</a:t>
            </a:r>
          </a:p>
          <a:p>
            <a:r>
              <a:rPr lang="en-IN" dirty="0" err="1" smtClean="0"/>
              <a:t>Leukocytosis</a:t>
            </a:r>
            <a:r>
              <a:rPr lang="en-IN" dirty="0" smtClean="0"/>
              <a:t>- (</a:t>
            </a:r>
            <a:r>
              <a:rPr lang="en-IN" sz="2000" b="1" dirty="0" smtClean="0"/>
              <a:t>due to an increase in one of the five types </a:t>
            </a:r>
            <a:r>
              <a:rPr lang="en-IN" dirty="0" smtClean="0"/>
              <a:t>)</a:t>
            </a:r>
          </a:p>
          <a:p>
            <a:pPr lvl="4"/>
            <a:r>
              <a:rPr lang="en-IN" dirty="0" err="1" smtClean="0"/>
              <a:t>Neutrophilic</a:t>
            </a:r>
            <a:r>
              <a:rPr lang="en-IN" dirty="0" smtClean="0"/>
              <a:t> </a:t>
            </a:r>
            <a:r>
              <a:rPr lang="en-IN" dirty="0" err="1" smtClean="0"/>
              <a:t>leukocytosis</a:t>
            </a:r>
            <a:r>
              <a:rPr lang="en-IN" dirty="0" smtClean="0"/>
              <a:t> = </a:t>
            </a:r>
            <a:r>
              <a:rPr lang="en-IN" dirty="0" err="1" smtClean="0"/>
              <a:t>neutrophilia</a:t>
            </a:r>
            <a:r>
              <a:rPr lang="en-IN" dirty="0" smtClean="0"/>
              <a:t> </a:t>
            </a:r>
            <a:endParaRPr lang="en-US" sz="1000" dirty="0" smtClean="0"/>
          </a:p>
          <a:p>
            <a:pPr lvl="4"/>
            <a:r>
              <a:rPr lang="en-IN" dirty="0" smtClean="0"/>
              <a:t>Lymphocytic </a:t>
            </a:r>
            <a:r>
              <a:rPr lang="en-IN" dirty="0" err="1" smtClean="0"/>
              <a:t>leukocytosis</a:t>
            </a:r>
            <a:r>
              <a:rPr lang="en-IN" dirty="0" smtClean="0"/>
              <a:t> = </a:t>
            </a:r>
            <a:r>
              <a:rPr lang="en-IN" dirty="0" err="1" smtClean="0"/>
              <a:t>lymphocytosis</a:t>
            </a:r>
            <a:r>
              <a:rPr lang="en-IN" dirty="0" smtClean="0"/>
              <a:t> </a:t>
            </a:r>
            <a:endParaRPr lang="en-US" sz="1000" dirty="0" smtClean="0"/>
          </a:p>
          <a:p>
            <a:pPr lvl="4"/>
            <a:r>
              <a:rPr lang="en-IN" dirty="0" err="1" smtClean="0"/>
              <a:t>Eosinophilic</a:t>
            </a:r>
            <a:r>
              <a:rPr lang="en-IN" dirty="0" smtClean="0"/>
              <a:t> </a:t>
            </a:r>
            <a:r>
              <a:rPr lang="en-IN" dirty="0" err="1" smtClean="0"/>
              <a:t>leukocytosis</a:t>
            </a:r>
            <a:r>
              <a:rPr lang="en-IN" dirty="0" smtClean="0"/>
              <a:t> = </a:t>
            </a:r>
            <a:r>
              <a:rPr lang="en-IN" dirty="0" err="1" smtClean="0"/>
              <a:t>eosinophilia</a:t>
            </a:r>
            <a:r>
              <a:rPr lang="en-IN" dirty="0" smtClean="0"/>
              <a:t> </a:t>
            </a:r>
            <a:endParaRPr lang="en-US" sz="1000" dirty="0" smtClean="0"/>
          </a:p>
          <a:p>
            <a:pPr lvl="4"/>
            <a:r>
              <a:rPr lang="en-IN" dirty="0" err="1" smtClean="0"/>
              <a:t>Monocytic</a:t>
            </a:r>
            <a:r>
              <a:rPr lang="en-IN" dirty="0" smtClean="0"/>
              <a:t> </a:t>
            </a:r>
            <a:r>
              <a:rPr lang="en-IN" dirty="0" err="1" smtClean="0"/>
              <a:t>leukocytosis</a:t>
            </a:r>
            <a:r>
              <a:rPr lang="en-IN" dirty="0" smtClean="0"/>
              <a:t> = </a:t>
            </a:r>
            <a:r>
              <a:rPr lang="en-IN" dirty="0" err="1" smtClean="0"/>
              <a:t>monocytosis</a:t>
            </a:r>
            <a:r>
              <a:rPr lang="en-IN" dirty="0" smtClean="0"/>
              <a:t> </a:t>
            </a:r>
            <a:endParaRPr lang="en-US" sz="1000" dirty="0" smtClean="0"/>
          </a:p>
          <a:p>
            <a:pPr lvl="4"/>
            <a:r>
              <a:rPr lang="en-IN" dirty="0" smtClean="0"/>
              <a:t>Basophilic </a:t>
            </a:r>
            <a:r>
              <a:rPr lang="en-IN" dirty="0" err="1" smtClean="0"/>
              <a:t>leukocytosis</a:t>
            </a:r>
            <a:r>
              <a:rPr lang="en-IN" dirty="0" smtClean="0"/>
              <a:t> = </a:t>
            </a:r>
            <a:r>
              <a:rPr lang="en-IN" dirty="0" err="1" smtClean="0"/>
              <a:t>basophilia</a:t>
            </a:r>
            <a:r>
              <a:rPr lang="en-IN" dirty="0" smtClean="0"/>
              <a:t> </a:t>
            </a:r>
            <a:endParaRPr lang="en-US" dirty="0" smtClean="0"/>
          </a:p>
        </p:txBody>
      </p:sp>
      <p:sp>
        <p:nvSpPr>
          <p:cNvPr id="4" name="Down Arrow 3"/>
          <p:cNvSpPr/>
          <p:nvPr/>
        </p:nvSpPr>
        <p:spPr>
          <a:xfrm flipH="1">
            <a:off x="5486400" y="7620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7924800" y="762000"/>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810000"/>
            <a:ext cx="7467600" cy="646331"/>
          </a:xfrm>
          <a:prstGeom prst="rect">
            <a:avLst/>
          </a:prstGeom>
          <a:noFill/>
        </p:spPr>
        <p:txBody>
          <a:bodyPr wrap="square" rtlCol="0">
            <a:spAutoFit/>
          </a:bodyPr>
          <a:lstStyle/>
          <a:p>
            <a:r>
              <a:rPr lang="en-IN" dirty="0" smtClean="0"/>
              <a:t>1. In response to an acute infection, trauma, or inflammation, white blood cells release a substance called colony-stimulating factor (CSF).</a:t>
            </a:r>
            <a:endParaRPr lang="en-US" dirty="0"/>
          </a:p>
        </p:txBody>
      </p:sp>
      <p:sp>
        <p:nvSpPr>
          <p:cNvPr id="8" name="TextBox 7"/>
          <p:cNvSpPr txBox="1"/>
          <p:nvPr/>
        </p:nvSpPr>
        <p:spPr>
          <a:xfrm>
            <a:off x="609600" y="4724400"/>
            <a:ext cx="7543800" cy="923330"/>
          </a:xfrm>
          <a:prstGeom prst="rect">
            <a:avLst/>
          </a:prstGeom>
          <a:noFill/>
        </p:spPr>
        <p:txBody>
          <a:bodyPr wrap="square" rtlCol="0">
            <a:spAutoFit/>
          </a:bodyPr>
          <a:lstStyle/>
          <a:p>
            <a:r>
              <a:rPr lang="en-US" dirty="0" smtClean="0"/>
              <a:t>2.</a:t>
            </a:r>
            <a:r>
              <a:rPr lang="en-IN" dirty="0" smtClean="0"/>
              <a:t> </a:t>
            </a:r>
            <a:r>
              <a:rPr lang="en-IN" dirty="0" err="1" smtClean="0"/>
              <a:t>leukocytosis</a:t>
            </a:r>
            <a:r>
              <a:rPr lang="en-IN" dirty="0" smtClean="0"/>
              <a:t> of a temporary nature, must be differentiated from </a:t>
            </a:r>
            <a:r>
              <a:rPr lang="en-IN" dirty="0" err="1" smtClean="0"/>
              <a:t>leukemia</a:t>
            </a:r>
            <a:r>
              <a:rPr lang="en-IN" dirty="0" smtClean="0"/>
              <a:t>, where the </a:t>
            </a:r>
            <a:r>
              <a:rPr lang="en-IN" dirty="0" err="1" smtClean="0"/>
              <a:t>leukocytosis</a:t>
            </a:r>
            <a:r>
              <a:rPr lang="en-IN" dirty="0" smtClean="0"/>
              <a:t> is both permanent and progressive. </a:t>
            </a:r>
            <a:endParaRPr lang="en-US" dirty="0" smtClean="0"/>
          </a:p>
          <a:p>
            <a:endParaRPr lang="en-US" dirty="0"/>
          </a:p>
        </p:txBody>
      </p:sp>
      <p:sp>
        <p:nvSpPr>
          <p:cNvPr id="9" name="TextBox 8"/>
          <p:cNvSpPr txBox="1"/>
          <p:nvPr/>
        </p:nvSpPr>
        <p:spPr>
          <a:xfrm>
            <a:off x="533400" y="5638800"/>
            <a:ext cx="7010400" cy="369332"/>
          </a:xfrm>
          <a:prstGeom prst="rect">
            <a:avLst/>
          </a:prstGeom>
          <a:noFill/>
        </p:spPr>
        <p:txBody>
          <a:bodyPr wrap="square" rtlCol="0">
            <a:spAutoFit/>
          </a:bodyPr>
          <a:lstStyle/>
          <a:p>
            <a:r>
              <a:rPr lang="en-US" dirty="0" smtClean="0"/>
              <a:t>3. </a:t>
            </a:r>
            <a:r>
              <a:rPr lang="en-IN" dirty="0" smtClean="0">
                <a:solidFill>
                  <a:srgbClr val="FF0000"/>
                </a:solidFill>
              </a:rPr>
              <a:t>Therapy with steroids modifies the </a:t>
            </a:r>
            <a:r>
              <a:rPr lang="en-IN" dirty="0" err="1" smtClean="0">
                <a:solidFill>
                  <a:srgbClr val="FF0000"/>
                </a:solidFill>
              </a:rPr>
              <a:t>leukocytosis</a:t>
            </a:r>
            <a:r>
              <a:rPr lang="en-IN" dirty="0" smtClean="0">
                <a:solidFill>
                  <a:srgbClr val="FF0000"/>
                </a:solidFill>
              </a:rPr>
              <a:t> response</a:t>
            </a:r>
            <a:r>
              <a:rPr lang="en-IN"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Instant Feedback: </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525963"/>
          </a:xfrm>
        </p:spPr>
        <p:txBody>
          <a:bodyPr/>
          <a:lstStyle/>
          <a:p>
            <a:pPr>
              <a:buNone/>
            </a:pPr>
            <a:r>
              <a:rPr lang="en-IN" dirty="0" smtClean="0"/>
              <a:t>	</a:t>
            </a:r>
            <a:r>
              <a:rPr lang="en-IN" dirty="0" smtClean="0">
                <a:latin typeface="Monotype Corsiva" pitchFamily="66" charset="0"/>
              </a:rPr>
              <a:t>Corticosteroids can mask infection by suppressing the inflammatory response and the release of WBCs. </a:t>
            </a:r>
            <a:r>
              <a:rPr lang="en-IN" dirty="0" smtClean="0"/>
              <a:t/>
            </a:r>
            <a:br>
              <a:rPr lang="en-IN" dirty="0" smtClean="0"/>
            </a:br>
            <a:endParaRPr lang="en-US" dirty="0" smtClean="0"/>
          </a:p>
          <a:p>
            <a:pPr>
              <a:buNone/>
            </a:pPr>
            <a:endParaRPr lang="en-US" dirty="0" smtClean="0"/>
          </a:p>
          <a:p>
            <a:pPr>
              <a:buFont typeface="Wingdings" pitchFamily="2" charset="2"/>
              <a:buChar char="q"/>
            </a:pPr>
            <a:r>
              <a:rPr lang="en-IN" dirty="0" smtClean="0"/>
              <a:t>True</a:t>
            </a:r>
          </a:p>
          <a:p>
            <a:pPr algn="just">
              <a:buFont typeface="Wingdings" pitchFamily="2" charset="2"/>
              <a:buChar char="q"/>
            </a:pPr>
            <a:r>
              <a:rPr lang="en-IN" dirty="0" smtClean="0"/>
              <a:t>False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IN" b="1" dirty="0" err="1" smtClean="0"/>
              <a:t>Leukopenia</a:t>
            </a:r>
            <a:r>
              <a:rPr lang="en-IN" b="1" dirty="0" smtClean="0"/>
              <a:t> </a:t>
            </a:r>
            <a:r>
              <a:rPr lang="en-IN" dirty="0" smtClean="0"/>
              <a:t>occurs when the </a:t>
            </a:r>
            <a:r>
              <a:rPr lang="en-IN" b="1" dirty="0" smtClean="0"/>
              <a:t>WBC falls below 5,000.</a:t>
            </a:r>
            <a:r>
              <a:rPr lang="en-IN" dirty="0" smtClean="0"/>
              <a:t> Viral infections, overwhelming bacterial infections, Protozoan infection and bone marrow disorders can all cause.</a:t>
            </a:r>
          </a:p>
          <a:p>
            <a:pPr>
              <a:buNone/>
            </a:pPr>
            <a:r>
              <a:rPr lang="en-IN" b="1" dirty="0" smtClean="0">
                <a:solidFill>
                  <a:srgbClr val="FF0000"/>
                </a:solidFill>
              </a:rPr>
              <a:t>Leukocytes: critical low and high values </a:t>
            </a:r>
            <a:endParaRPr lang="en-US" dirty="0" smtClean="0">
              <a:solidFill>
                <a:srgbClr val="FF0000"/>
              </a:solidFill>
            </a:endParaRPr>
          </a:p>
          <a:p>
            <a:pPr lvl="0"/>
            <a:r>
              <a:rPr lang="en-IN" dirty="0" smtClean="0"/>
              <a:t>A </a:t>
            </a:r>
            <a:r>
              <a:rPr lang="en-IN" b="1" dirty="0" smtClean="0"/>
              <a:t>WBC of less than 500</a:t>
            </a:r>
            <a:r>
              <a:rPr lang="en-IN" dirty="0" smtClean="0"/>
              <a:t> places the patient at risk for a fatal infection. </a:t>
            </a:r>
            <a:endParaRPr lang="en-US" dirty="0" smtClean="0"/>
          </a:p>
          <a:p>
            <a:pPr lvl="0"/>
            <a:r>
              <a:rPr lang="en-IN" dirty="0" smtClean="0"/>
              <a:t>A </a:t>
            </a:r>
            <a:r>
              <a:rPr lang="en-IN" b="1" dirty="0" smtClean="0"/>
              <a:t>WBC over 30,000</a:t>
            </a:r>
            <a:r>
              <a:rPr lang="en-IN" dirty="0" smtClean="0"/>
              <a:t> indicates massive infection or a serious disease such as </a:t>
            </a:r>
            <a:r>
              <a:rPr lang="en-IN" dirty="0" err="1" smtClean="0"/>
              <a:t>leukemia</a:t>
            </a:r>
            <a:r>
              <a:rPr lang="en-IN"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Leukocyte Count</a:t>
            </a:r>
            <a:endParaRPr lang="en-US" dirty="0"/>
          </a:p>
        </p:txBody>
      </p:sp>
      <p:pic>
        <p:nvPicPr>
          <p:cNvPr id="4" name="Content Placeholder 3" descr="http://www.rnceus.com/cbc/whitecells.jpg"/>
          <p:cNvPicPr>
            <a:picLocks noGrp="1"/>
          </p:cNvPicPr>
          <p:nvPr>
            <p:ph idx="1"/>
          </p:nvPr>
        </p:nvPicPr>
        <p:blipFill>
          <a:blip r:embed="rId2" cstate="print"/>
          <a:srcRect/>
          <a:stretch>
            <a:fillRect/>
          </a:stretch>
        </p:blipFill>
        <p:spPr bwMode="auto">
          <a:xfrm>
            <a:off x="381000" y="2895600"/>
            <a:ext cx="8534400" cy="2819400"/>
          </a:xfrm>
          <a:prstGeom prst="rect">
            <a:avLst/>
          </a:prstGeom>
          <a:noFill/>
          <a:ln w="9525">
            <a:noFill/>
            <a:miter lim="800000"/>
            <a:headEnd/>
            <a:tailEnd/>
          </a:ln>
        </p:spPr>
      </p:pic>
      <p:sp>
        <p:nvSpPr>
          <p:cNvPr id="5" name="TextBox 4"/>
          <p:cNvSpPr txBox="1"/>
          <p:nvPr/>
        </p:nvSpPr>
        <p:spPr>
          <a:xfrm>
            <a:off x="685800" y="1752600"/>
            <a:ext cx="6858000" cy="584775"/>
          </a:xfrm>
          <a:prstGeom prst="rect">
            <a:avLst/>
          </a:prstGeom>
          <a:noFill/>
        </p:spPr>
        <p:txBody>
          <a:bodyPr wrap="square" rtlCol="0">
            <a:spAutoFit/>
          </a:bodyPr>
          <a:lstStyle/>
          <a:p>
            <a:pPr algn="ctr"/>
            <a:r>
              <a:rPr lang="en-IN" sz="3200" b="1" i="1" dirty="0" smtClean="0"/>
              <a:t>O</a:t>
            </a:r>
            <a:r>
              <a:rPr lang="en-IN" b="1" i="1" dirty="0" smtClean="0"/>
              <a:t>ne must be able to identify the different types of white  blood cells</a:t>
            </a:r>
            <a:endParaRPr lang="en-US" b="1" i="1" dirty="0"/>
          </a:p>
        </p:txBody>
      </p:sp>
      <p:sp>
        <p:nvSpPr>
          <p:cNvPr id="6" name="TextBox 5"/>
          <p:cNvSpPr txBox="1"/>
          <p:nvPr/>
        </p:nvSpPr>
        <p:spPr>
          <a:xfrm>
            <a:off x="1219200" y="6096000"/>
            <a:ext cx="7620000" cy="369332"/>
          </a:xfrm>
          <a:prstGeom prst="rect">
            <a:avLst/>
          </a:prstGeom>
          <a:noFill/>
        </p:spPr>
        <p:txBody>
          <a:bodyPr wrap="square" rtlCol="0">
            <a:spAutoFit/>
          </a:bodyPr>
          <a:lstStyle/>
          <a:p>
            <a:r>
              <a:rPr lang="en-IN" i="1" dirty="0" smtClean="0">
                <a:solidFill>
                  <a:srgbClr val="FF0000"/>
                </a:solidFill>
              </a:rPr>
              <a:t>This knowledge can be gained only by extensive, supervised practice</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To perform a differential count, </a:t>
            </a:r>
            <a:endParaRPr lang="en-US" dirty="0"/>
          </a:p>
        </p:txBody>
      </p:sp>
      <p:pic>
        <p:nvPicPr>
          <p:cNvPr id="4" name="Content Placeholder 3" descr="C:\Users\Dell\Desktop\BOOOK on diag\2016-03-02\DSC06545.JPG"/>
          <p:cNvPicPr>
            <a:picLocks noGrp="1"/>
          </p:cNvPicPr>
          <p:nvPr>
            <p:ph idx="1"/>
          </p:nvPr>
        </p:nvPicPr>
        <p:blipFill>
          <a:blip r:embed="rId2" cstate="print"/>
          <a:srcRect/>
          <a:stretch>
            <a:fillRect/>
          </a:stretch>
        </p:blipFill>
        <p:spPr bwMode="auto">
          <a:xfrm rot="5400000">
            <a:off x="5981698" y="1562101"/>
            <a:ext cx="2438402" cy="2209800"/>
          </a:xfrm>
          <a:prstGeom prst="rect">
            <a:avLst/>
          </a:prstGeom>
          <a:noFill/>
          <a:ln w="9525">
            <a:noFill/>
            <a:miter lim="800000"/>
            <a:headEnd/>
            <a:tailEnd/>
          </a:ln>
        </p:spPr>
      </p:pic>
      <p:sp>
        <p:nvSpPr>
          <p:cNvPr id="5" name="TextBox 4"/>
          <p:cNvSpPr txBox="1"/>
          <p:nvPr/>
        </p:nvSpPr>
        <p:spPr>
          <a:xfrm>
            <a:off x="609600" y="1600200"/>
            <a:ext cx="5410200" cy="4247317"/>
          </a:xfrm>
          <a:prstGeom prst="rect">
            <a:avLst/>
          </a:prstGeom>
          <a:noFill/>
        </p:spPr>
        <p:txBody>
          <a:bodyPr wrap="square" rtlCol="0">
            <a:spAutoFit/>
          </a:bodyPr>
          <a:lstStyle/>
          <a:p>
            <a:r>
              <a:rPr lang="en-IN" b="1" dirty="0" smtClean="0"/>
              <a:t>The following materials are required:</a:t>
            </a:r>
            <a:endParaRPr lang="en-US" b="1" dirty="0" smtClean="0"/>
          </a:p>
          <a:p>
            <a:pPr lvl="1"/>
            <a:r>
              <a:rPr lang="en-IN" dirty="0" smtClean="0"/>
              <a:t>1. Plain glass microscope slides, clean and dry </a:t>
            </a:r>
            <a:endParaRPr lang="en-US" dirty="0" smtClean="0"/>
          </a:p>
          <a:p>
            <a:pPr lvl="1"/>
            <a:r>
              <a:rPr lang="en-IN" dirty="0" smtClean="0"/>
              <a:t>2. Wright-</a:t>
            </a:r>
            <a:r>
              <a:rPr lang="en-IN" dirty="0" err="1" smtClean="0"/>
              <a:t>Giemsa</a:t>
            </a:r>
            <a:r>
              <a:rPr lang="en-IN" dirty="0" smtClean="0"/>
              <a:t> stain solution </a:t>
            </a:r>
            <a:endParaRPr lang="en-US" dirty="0" smtClean="0"/>
          </a:p>
          <a:p>
            <a:pPr lvl="1"/>
            <a:r>
              <a:rPr lang="en-IN" dirty="0" smtClean="0"/>
              <a:t>3. Staining containers </a:t>
            </a:r>
            <a:endParaRPr lang="en-US" dirty="0" smtClean="0"/>
          </a:p>
          <a:p>
            <a:pPr lvl="1"/>
            <a:r>
              <a:rPr lang="en-IN" dirty="0" smtClean="0"/>
              <a:t>4. </a:t>
            </a:r>
            <a:r>
              <a:rPr lang="en-IN" dirty="0" err="1" smtClean="0"/>
              <a:t>Deionized</a:t>
            </a:r>
            <a:r>
              <a:rPr lang="en-IN" dirty="0" smtClean="0"/>
              <a:t> or distilled water </a:t>
            </a:r>
            <a:endParaRPr lang="en-US" dirty="0" smtClean="0"/>
          </a:p>
          <a:p>
            <a:pPr lvl="1"/>
            <a:r>
              <a:rPr lang="en-IN" dirty="0" smtClean="0"/>
              <a:t>5. Microscope with light source </a:t>
            </a:r>
            <a:endParaRPr lang="en-US" dirty="0" smtClean="0"/>
          </a:p>
          <a:p>
            <a:pPr lvl="1"/>
            <a:r>
              <a:rPr lang="en-IN" dirty="0" smtClean="0"/>
              <a:t>6. Immersion oil </a:t>
            </a:r>
            <a:endParaRPr lang="en-US" dirty="0" smtClean="0"/>
          </a:p>
          <a:p>
            <a:pPr lvl="1"/>
            <a:r>
              <a:rPr lang="en-IN" dirty="0" smtClean="0"/>
              <a:t>7. Blood cell counter </a:t>
            </a:r>
          </a:p>
          <a:p>
            <a:pPr lvl="0"/>
            <a:r>
              <a:rPr lang="en-IN" b="1" dirty="0" smtClean="0"/>
              <a:t>Differential Count Procedure </a:t>
            </a:r>
            <a:endParaRPr lang="en-US" b="1" dirty="0" smtClean="0"/>
          </a:p>
          <a:p>
            <a:r>
              <a:rPr lang="en-IN" dirty="0" smtClean="0"/>
              <a:t>DLC is done in 4 steps:</a:t>
            </a:r>
            <a:endParaRPr lang="en-US" dirty="0" smtClean="0"/>
          </a:p>
          <a:p>
            <a:pPr marL="2171700" lvl="4" indent="-342900">
              <a:buFont typeface="+mj-lt"/>
              <a:buAutoNum type="arabicPeriod"/>
            </a:pPr>
            <a:r>
              <a:rPr lang="en-IN" dirty="0" smtClean="0"/>
              <a:t>Make the blood smear </a:t>
            </a:r>
            <a:endParaRPr lang="en-US" dirty="0" smtClean="0"/>
          </a:p>
          <a:p>
            <a:pPr marL="2171700" lvl="4" indent="-342900">
              <a:buFont typeface="+mj-lt"/>
              <a:buAutoNum type="arabicPeriod"/>
            </a:pPr>
            <a:r>
              <a:rPr lang="en-IN" dirty="0" smtClean="0"/>
              <a:t>Stain the cells </a:t>
            </a:r>
            <a:endParaRPr lang="en-US" dirty="0" smtClean="0"/>
          </a:p>
          <a:p>
            <a:pPr marL="2171700" lvl="4" indent="-342900">
              <a:buFont typeface="+mj-lt"/>
              <a:buAutoNum type="arabicPeriod"/>
            </a:pPr>
            <a:r>
              <a:rPr lang="en-IN" dirty="0" smtClean="0"/>
              <a:t>Count the cells </a:t>
            </a:r>
            <a:endParaRPr lang="en-US" dirty="0" smtClean="0"/>
          </a:p>
          <a:p>
            <a:pPr marL="2171700" lvl="4" indent="-342900">
              <a:buFont typeface="+mj-lt"/>
              <a:buAutoNum type="arabicPeriod"/>
            </a:pPr>
            <a:r>
              <a:rPr lang="en-IN" dirty="0" smtClean="0"/>
              <a:t>Report the count </a:t>
            </a: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a:t>
            </a:r>
            <a:r>
              <a:rPr lang="en-US" u="sng" dirty="0" smtClean="0">
                <a:solidFill>
                  <a:srgbClr val="FF0000"/>
                </a:solidFill>
              </a:rPr>
              <a:t>TLC &amp; DLC</a:t>
            </a:r>
            <a:endParaRPr lang="en-US" u="sng" dirty="0">
              <a:solidFill>
                <a:srgbClr val="FF0000"/>
              </a:solidFill>
            </a:endParaRPr>
          </a:p>
        </p:txBody>
      </p:sp>
      <p:graphicFrame>
        <p:nvGraphicFramePr>
          <p:cNvPr id="4" name="Table 3"/>
          <p:cNvGraphicFramePr>
            <a:graphicFrameLocks noGrp="1"/>
          </p:cNvGraphicFramePr>
          <p:nvPr/>
        </p:nvGraphicFramePr>
        <p:xfrm>
          <a:off x="762000" y="2209800"/>
          <a:ext cx="7696200" cy="2768600"/>
        </p:xfrm>
        <a:graphic>
          <a:graphicData uri="http://schemas.openxmlformats.org/drawingml/2006/table">
            <a:tbl>
              <a:tblPr firstRow="1" bandRow="1">
                <a:tableStyleId>{5C22544A-7EE6-4342-B048-85BDC9FD1C3A}</a:tableStyleId>
              </a:tblPr>
              <a:tblGrid>
                <a:gridCol w="1637490">
                  <a:extLst>
                    <a:ext uri="{9D8B030D-6E8A-4147-A177-3AD203B41FA5}">
                      <a16:colId xmlns="" xmlns:a16="http://schemas.microsoft.com/office/drawing/2014/main" val="20000"/>
                    </a:ext>
                  </a:extLst>
                </a:gridCol>
                <a:gridCol w="6058710">
                  <a:extLst>
                    <a:ext uri="{9D8B030D-6E8A-4147-A177-3AD203B41FA5}">
                      <a16:colId xmlns="" xmlns:a16="http://schemas.microsoft.com/office/drawing/2014/main" val="20001"/>
                    </a:ext>
                  </a:extLst>
                </a:gridCol>
              </a:tblGrid>
              <a:tr h="370840">
                <a:tc>
                  <a:txBody>
                    <a:bodyPr/>
                    <a:lstStyle/>
                    <a:p>
                      <a:r>
                        <a:rPr lang="en-US" dirty="0" smtClean="0"/>
                        <a:t>WBC</a:t>
                      </a:r>
                      <a:endParaRPr lang="en-US" dirty="0"/>
                    </a:p>
                  </a:txBody>
                  <a:tcPr/>
                </a:tc>
                <a:tc>
                  <a:txBody>
                    <a:bodyPr/>
                    <a:lstStyle/>
                    <a:p>
                      <a:r>
                        <a:rPr lang="en-IN" sz="1800" b="1" kern="1200" dirty="0" smtClean="0">
                          <a:solidFill>
                            <a:schemeClr val="lt1"/>
                          </a:solidFill>
                          <a:latin typeface="+mn-lt"/>
                          <a:ea typeface="+mn-ea"/>
                          <a:cs typeface="+mn-cs"/>
                        </a:rPr>
                        <a:t>Some general interpretations </a:t>
                      </a:r>
                      <a:endParaRPr lang="en-US" dirty="0"/>
                    </a:p>
                  </a:txBody>
                  <a:tcPr/>
                </a:tc>
                <a:extLst>
                  <a:ext uri="{0D108BD9-81ED-4DB2-BD59-A6C34878D82A}">
                    <a16:rowId xmlns="" xmlns:a16="http://schemas.microsoft.com/office/drawing/2014/main" val="10000"/>
                  </a:ext>
                </a:extLst>
              </a:tr>
              <a:tr h="370840">
                <a:tc>
                  <a:txBody>
                    <a:bodyPr/>
                    <a:lstStyle/>
                    <a:p>
                      <a:r>
                        <a:rPr lang="en-IN" sz="1800" b="1" kern="1200" dirty="0" err="1" smtClean="0">
                          <a:solidFill>
                            <a:schemeClr val="dk1"/>
                          </a:solidFill>
                          <a:latin typeface="+mn-lt"/>
                          <a:ea typeface="+mn-ea"/>
                          <a:cs typeface="+mn-cs"/>
                        </a:rPr>
                        <a:t>Neutrophils</a:t>
                      </a:r>
                      <a:endParaRPr lang="en-US" dirty="0"/>
                    </a:p>
                  </a:txBody>
                  <a:tcPr/>
                </a:tc>
                <a:tc>
                  <a:txBody>
                    <a:bodyPr/>
                    <a:lstStyle/>
                    <a:p>
                      <a:pPr>
                        <a:buFont typeface="Wingdings" pitchFamily="2" charset="2"/>
                        <a:buChar char="ü"/>
                      </a:pPr>
                      <a:r>
                        <a:rPr lang="en-IN" sz="1800" kern="1200" dirty="0" smtClean="0">
                          <a:solidFill>
                            <a:schemeClr val="dk1"/>
                          </a:solidFill>
                          <a:latin typeface="+mn-lt"/>
                          <a:ea typeface="+mn-ea"/>
                          <a:cs typeface="+mn-cs"/>
                        </a:rPr>
                        <a:t>A severe infection with a good response of the bone marrow.</a:t>
                      </a:r>
                    </a:p>
                    <a:p>
                      <a:pPr>
                        <a:buFont typeface="Wingdings" pitchFamily="2" charset="2"/>
                        <a:buChar char="ü"/>
                      </a:pPr>
                      <a:r>
                        <a:rPr lang="en-IN" sz="1800" u="sng" kern="1200" dirty="0" smtClean="0">
                          <a:solidFill>
                            <a:schemeClr val="dk1"/>
                          </a:solidFill>
                          <a:latin typeface="+mn-lt"/>
                          <a:ea typeface="+mn-ea"/>
                          <a:cs typeface="+mn-cs"/>
                        </a:rPr>
                        <a:t>The greater </a:t>
                      </a:r>
                      <a:r>
                        <a:rPr lang="en-IN" sz="1800" kern="1200" dirty="0" smtClean="0">
                          <a:solidFill>
                            <a:schemeClr val="dk1"/>
                          </a:solidFill>
                          <a:latin typeface="+mn-lt"/>
                          <a:ea typeface="+mn-ea"/>
                          <a:cs typeface="+mn-cs"/>
                        </a:rPr>
                        <a:t>the “shift to the left” (increase in immature      </a:t>
                      </a:r>
                      <a:r>
                        <a:rPr lang="en-IN" sz="1800" kern="1200" dirty="0" err="1" smtClean="0">
                          <a:solidFill>
                            <a:schemeClr val="dk1"/>
                          </a:solidFill>
                          <a:latin typeface="+mn-lt"/>
                          <a:ea typeface="+mn-ea"/>
                          <a:cs typeface="+mn-cs"/>
                        </a:rPr>
                        <a:t>neutrophils</a:t>
                      </a:r>
                      <a:r>
                        <a:rPr lang="en-IN" sz="1800" kern="1200" dirty="0" smtClean="0">
                          <a:solidFill>
                            <a:schemeClr val="dk1"/>
                          </a:solidFill>
                          <a:latin typeface="+mn-lt"/>
                          <a:ea typeface="+mn-ea"/>
                          <a:cs typeface="+mn-cs"/>
                        </a:rPr>
                        <a:t>), </a:t>
                      </a:r>
                      <a:r>
                        <a:rPr lang="en-IN" sz="1800" u="sng" kern="1200" dirty="0" smtClean="0">
                          <a:solidFill>
                            <a:schemeClr val="dk1"/>
                          </a:solidFill>
                          <a:latin typeface="+mn-lt"/>
                          <a:ea typeface="+mn-ea"/>
                          <a:cs typeface="+mn-cs"/>
                        </a:rPr>
                        <a:t>the more severe </a:t>
                      </a:r>
                      <a:r>
                        <a:rPr lang="en-IN" sz="1800" kern="1200" dirty="0" smtClean="0">
                          <a:solidFill>
                            <a:schemeClr val="dk1"/>
                          </a:solidFill>
                          <a:latin typeface="+mn-lt"/>
                          <a:ea typeface="+mn-ea"/>
                          <a:cs typeface="+mn-cs"/>
                        </a:rPr>
                        <a:t>the infection</a:t>
                      </a:r>
                      <a:endParaRPr lang="en-US" dirty="0"/>
                    </a:p>
                  </a:txBody>
                  <a:tcPr/>
                </a:tc>
                <a:extLst>
                  <a:ext uri="{0D108BD9-81ED-4DB2-BD59-A6C34878D82A}">
                    <a16:rowId xmlns="" xmlns:a16="http://schemas.microsoft.com/office/drawing/2014/main" val="10001"/>
                  </a:ext>
                </a:extLst>
              </a:tr>
              <a:tr h="370840">
                <a:tc>
                  <a:txBody>
                    <a:bodyPr/>
                    <a:lstStyle/>
                    <a:p>
                      <a:r>
                        <a:rPr lang="en-IN" sz="1800" b="1" kern="1200" dirty="0" err="1" smtClean="0">
                          <a:solidFill>
                            <a:schemeClr val="dk1"/>
                          </a:solidFill>
                          <a:latin typeface="+mn-lt"/>
                          <a:ea typeface="+mn-ea"/>
                          <a:cs typeface="+mn-cs"/>
                        </a:rPr>
                        <a:t>Eosinophils</a:t>
                      </a:r>
                      <a:endParaRPr lang="en-US" dirty="0"/>
                    </a:p>
                  </a:txBody>
                  <a:tcPr/>
                </a:tc>
                <a:tc>
                  <a:txBody>
                    <a:bodyPr/>
                    <a:lstStyle/>
                    <a:p>
                      <a:r>
                        <a:rPr lang="en-IN" sz="1800" kern="1200" dirty="0" smtClean="0">
                          <a:solidFill>
                            <a:schemeClr val="dk1"/>
                          </a:solidFill>
                          <a:latin typeface="+mn-lt"/>
                          <a:ea typeface="+mn-ea"/>
                          <a:cs typeface="+mn-cs"/>
                        </a:rPr>
                        <a:t>in parasitic infections and allergic conditions</a:t>
                      </a:r>
                      <a:endParaRPr lang="en-US" dirty="0"/>
                    </a:p>
                  </a:txBody>
                  <a:tcPr/>
                </a:tc>
                <a:extLst>
                  <a:ext uri="{0D108BD9-81ED-4DB2-BD59-A6C34878D82A}">
                    <a16:rowId xmlns="" xmlns:a16="http://schemas.microsoft.com/office/drawing/2014/main" val="10002"/>
                  </a:ext>
                </a:extLst>
              </a:tr>
              <a:tr h="370840">
                <a:tc>
                  <a:txBody>
                    <a:bodyPr/>
                    <a:lstStyle/>
                    <a:p>
                      <a:r>
                        <a:rPr lang="en-IN" sz="1800" b="1" kern="1200" dirty="0" err="1" smtClean="0">
                          <a:solidFill>
                            <a:schemeClr val="dk1"/>
                          </a:solidFill>
                          <a:latin typeface="+mn-lt"/>
                          <a:ea typeface="+mn-ea"/>
                          <a:cs typeface="+mn-cs"/>
                        </a:rPr>
                        <a:t>Basophils</a:t>
                      </a:r>
                      <a:endParaRPr lang="en-US" dirty="0"/>
                    </a:p>
                  </a:txBody>
                  <a:tcPr/>
                </a:tc>
                <a:tc>
                  <a:txBody>
                    <a:bodyPr/>
                    <a:lstStyle/>
                    <a:p>
                      <a:r>
                        <a:rPr lang="en-US" dirty="0" smtClean="0"/>
                        <a:t>Non-significant; sometimes</a:t>
                      </a:r>
                      <a:r>
                        <a:rPr lang="en-US" baseline="0" dirty="0" smtClean="0"/>
                        <a:t> assoc. with </a:t>
                      </a:r>
                      <a:r>
                        <a:rPr lang="en-US" baseline="0" dirty="0" err="1" smtClean="0"/>
                        <a:t>eosinophilia</a:t>
                      </a:r>
                      <a:endParaRPr lang="en-US" dirty="0"/>
                    </a:p>
                  </a:txBody>
                  <a:tcPr/>
                </a:tc>
                <a:extLst>
                  <a:ext uri="{0D108BD9-81ED-4DB2-BD59-A6C34878D82A}">
                    <a16:rowId xmlns="" xmlns:a16="http://schemas.microsoft.com/office/drawing/2014/main" val="10003"/>
                  </a:ext>
                </a:extLst>
              </a:tr>
              <a:tr h="370840">
                <a:tc>
                  <a:txBody>
                    <a:bodyPr/>
                    <a:lstStyle/>
                    <a:p>
                      <a:r>
                        <a:rPr lang="en-IN" sz="1800" b="1" kern="1200" dirty="0" smtClean="0">
                          <a:solidFill>
                            <a:schemeClr val="dk1"/>
                          </a:solidFill>
                          <a:latin typeface="+mn-lt"/>
                          <a:ea typeface="+mn-ea"/>
                          <a:cs typeface="+mn-cs"/>
                        </a:rPr>
                        <a:t>Lymphocytes</a:t>
                      </a:r>
                      <a:endParaRPr lang="en-US" dirty="0"/>
                    </a:p>
                  </a:txBody>
                  <a:tcPr/>
                </a:tc>
                <a:tc>
                  <a:txBody>
                    <a:bodyPr/>
                    <a:lstStyle/>
                    <a:p>
                      <a:r>
                        <a:rPr lang="en-IN" sz="1800" kern="1200" dirty="0" smtClean="0">
                          <a:solidFill>
                            <a:schemeClr val="dk1"/>
                          </a:solidFill>
                          <a:latin typeface="+mn-lt"/>
                          <a:ea typeface="+mn-ea"/>
                          <a:cs typeface="+mn-cs"/>
                        </a:rPr>
                        <a:t>indicates healing</a:t>
                      </a:r>
                      <a:endParaRPr lang="en-US" dirty="0"/>
                    </a:p>
                  </a:txBody>
                  <a:tcPr/>
                </a:tc>
                <a:extLst>
                  <a:ext uri="{0D108BD9-81ED-4DB2-BD59-A6C34878D82A}">
                    <a16:rowId xmlns="" xmlns:a16="http://schemas.microsoft.com/office/drawing/2014/main" val="10004"/>
                  </a:ext>
                </a:extLst>
              </a:tr>
              <a:tr h="370840">
                <a:tc>
                  <a:txBody>
                    <a:bodyPr/>
                    <a:lstStyle/>
                    <a:p>
                      <a:r>
                        <a:rPr lang="en-IN" sz="1800" b="1" kern="1200" dirty="0" err="1" smtClean="0">
                          <a:solidFill>
                            <a:schemeClr val="dk1"/>
                          </a:solidFill>
                          <a:latin typeface="+mn-lt"/>
                          <a:ea typeface="+mn-ea"/>
                          <a:cs typeface="+mn-cs"/>
                        </a:rPr>
                        <a:t>Moncytes</a:t>
                      </a:r>
                      <a:endParaRPr lang="en-US" dirty="0"/>
                    </a:p>
                  </a:txBody>
                  <a:tcPr/>
                </a:tc>
                <a:tc>
                  <a:txBody>
                    <a:bodyPr/>
                    <a:lstStyle/>
                    <a:p>
                      <a:r>
                        <a:rPr lang="en-IN" sz="1800" kern="1200" dirty="0" smtClean="0">
                          <a:solidFill>
                            <a:schemeClr val="dk1"/>
                          </a:solidFill>
                          <a:latin typeface="+mn-lt"/>
                          <a:ea typeface="+mn-ea"/>
                          <a:cs typeface="+mn-cs"/>
                        </a:rPr>
                        <a:t>indicates activity in the infected area, In case of tuberculosis</a:t>
                      </a:r>
                      <a:endParaRPr lang="en-US" dirty="0"/>
                    </a:p>
                  </a:txBody>
                  <a:tcPr/>
                </a:tc>
                <a:extLst>
                  <a:ext uri="{0D108BD9-81ED-4DB2-BD59-A6C34878D82A}">
                    <a16:rowId xmlns="" xmlns:a16="http://schemas.microsoft.com/office/drawing/2014/main" val="10005"/>
                  </a:ext>
                </a:extLst>
              </a:tr>
            </a:tbl>
          </a:graphicData>
        </a:graphic>
      </p:graphicFrame>
      <p:sp>
        <p:nvSpPr>
          <p:cNvPr id="7" name="TextBox 6"/>
          <p:cNvSpPr txBox="1"/>
          <p:nvPr/>
        </p:nvSpPr>
        <p:spPr>
          <a:xfrm>
            <a:off x="914400" y="5410200"/>
            <a:ext cx="7848600" cy="646331"/>
          </a:xfrm>
          <a:prstGeom prst="rect">
            <a:avLst/>
          </a:prstGeom>
          <a:noFill/>
        </p:spPr>
        <p:txBody>
          <a:bodyPr wrap="square" rtlCol="0">
            <a:spAutoFit/>
          </a:bodyPr>
          <a:lstStyle/>
          <a:p>
            <a:r>
              <a:rPr lang="en-IN" dirty="0" smtClean="0"/>
              <a:t>The percentage of </a:t>
            </a:r>
            <a:r>
              <a:rPr lang="en-IN" dirty="0" err="1" smtClean="0"/>
              <a:t>eosinophils</a:t>
            </a:r>
            <a:r>
              <a:rPr lang="en-IN" dirty="0" smtClean="0"/>
              <a:t>, lymphocytes, and </a:t>
            </a:r>
            <a:r>
              <a:rPr lang="en-IN" dirty="0" err="1" smtClean="0"/>
              <a:t>monocytes</a:t>
            </a:r>
            <a:r>
              <a:rPr lang="en-IN" dirty="0" smtClean="0"/>
              <a:t> generally decreases in acute infections</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specimens </a:t>
            </a:r>
            <a:br>
              <a:rPr lang="en-US" dirty="0" smtClean="0"/>
            </a:br>
            <a:r>
              <a:rPr lang="en-US" sz="3100" dirty="0" smtClean="0"/>
              <a:t>used in clinical pathology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dirty="0" smtClean="0"/>
              <a:t>Blood (Blood is used in many tests. Blood can either be examined </a:t>
            </a:r>
          </a:p>
          <a:p>
            <a:pPr lvl="1" fontAlgn="base"/>
            <a:r>
              <a:rPr lang="en-US" dirty="0" smtClean="0"/>
              <a:t>as a "</a:t>
            </a:r>
            <a:r>
              <a:rPr lang="en-US" b="1" dirty="0" smtClean="0"/>
              <a:t>whole</a:t>
            </a:r>
            <a:r>
              <a:rPr lang="en-US" dirty="0" smtClean="0"/>
              <a:t>," </a:t>
            </a:r>
          </a:p>
          <a:p>
            <a:pPr lvl="1" fontAlgn="base"/>
            <a:r>
              <a:rPr lang="en-US" b="1" dirty="0" smtClean="0"/>
              <a:t>as plasma </a:t>
            </a:r>
            <a:r>
              <a:rPr lang="en-US" dirty="0" smtClean="0"/>
              <a:t>(</a:t>
            </a:r>
            <a:r>
              <a:rPr lang="en-US" sz="2200" dirty="0" smtClean="0"/>
              <a:t>the fluid left when red and white blood cells are removed</a:t>
            </a:r>
            <a:r>
              <a:rPr lang="en-US" dirty="0" smtClean="0"/>
              <a:t>), </a:t>
            </a:r>
          </a:p>
          <a:p>
            <a:pPr lvl="1" fontAlgn="base"/>
            <a:r>
              <a:rPr lang="en-US" dirty="0" smtClean="0"/>
              <a:t>or </a:t>
            </a:r>
            <a:r>
              <a:rPr lang="en-US" b="1" dirty="0" smtClean="0"/>
              <a:t>as serum </a:t>
            </a:r>
            <a:r>
              <a:rPr lang="en-US" sz="2400" dirty="0" smtClean="0"/>
              <a:t>(a clear fluid that separates from blood when it clots).</a:t>
            </a:r>
          </a:p>
          <a:p>
            <a:pPr fontAlgn="base"/>
            <a:r>
              <a:rPr lang="en-US" dirty="0" smtClean="0"/>
              <a:t>Urine</a:t>
            </a:r>
          </a:p>
          <a:p>
            <a:pPr fontAlgn="base"/>
            <a:r>
              <a:rPr lang="en-US" dirty="0" smtClean="0"/>
              <a:t>Sputum/phlegm</a:t>
            </a:r>
          </a:p>
          <a:p>
            <a:pPr fontAlgn="base"/>
            <a:r>
              <a:rPr lang="en-US" dirty="0" err="1" smtClean="0"/>
              <a:t>Faeces</a:t>
            </a:r>
            <a:endParaRPr lang="en-US" dirty="0" smtClean="0"/>
          </a:p>
          <a:p>
            <a:pPr fontAlgn="base"/>
            <a:r>
              <a:rPr lang="en-US" dirty="0" smtClean="0"/>
              <a:t>Other body fluids </a:t>
            </a:r>
            <a:r>
              <a:rPr lang="en-US" sz="1700" dirty="0" smtClean="0"/>
              <a:t>(like plural </a:t>
            </a:r>
            <a:r>
              <a:rPr lang="en-US" sz="1700" dirty="0" err="1" smtClean="0"/>
              <a:t>fuid</a:t>
            </a:r>
            <a:r>
              <a:rPr lang="en-US" sz="1700" dirty="0" smtClean="0"/>
              <a:t>, bone marrow spinal fluid, joint fluid, </a:t>
            </a:r>
            <a:r>
              <a:rPr lang="en-US" sz="1700" dirty="0" err="1" smtClean="0"/>
              <a:t>Rumenal</a:t>
            </a:r>
            <a:r>
              <a:rPr lang="en-US" sz="1700" dirty="0" smtClean="0"/>
              <a:t> fluid etc)</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Anticoagulant</a:t>
            </a:r>
            <a:r>
              <a:rPr lang="en-US" dirty="0" smtClean="0"/>
              <a:t/>
            </a:r>
            <a:br>
              <a:rPr lang="en-US" dirty="0" smtClean="0"/>
            </a:br>
            <a:r>
              <a:rPr lang="en-US" sz="3100" dirty="0" smtClean="0"/>
              <a:t>(</a:t>
            </a:r>
            <a:r>
              <a:rPr lang="en-US" sz="2700" i="1" dirty="0" smtClean="0"/>
              <a:t>An agent that is used to prevent the formation of blood clots)</a:t>
            </a:r>
            <a:br>
              <a:rPr lang="en-US" sz="2700" i="1" dirty="0" smtClean="0"/>
            </a:br>
            <a:endParaRPr lang="en-US" dirty="0"/>
          </a:p>
        </p:txBody>
      </p:sp>
      <p:sp>
        <p:nvSpPr>
          <p:cNvPr id="3" name="Content Placeholder 2"/>
          <p:cNvSpPr>
            <a:spLocks noGrp="1"/>
          </p:cNvSpPr>
          <p:nvPr>
            <p:ph idx="1"/>
          </p:nvPr>
        </p:nvSpPr>
        <p:spPr/>
        <p:txBody>
          <a:bodyPr>
            <a:normAutofit/>
          </a:bodyPr>
          <a:lstStyle/>
          <a:p>
            <a:pPr>
              <a:buNone/>
            </a:pPr>
            <a:r>
              <a:rPr lang="en-US" sz="2000" dirty="0" smtClean="0"/>
              <a:t>The common anticoagulants used are </a:t>
            </a:r>
          </a:p>
          <a:p>
            <a:pPr marL="457200" indent="-457200">
              <a:buFont typeface="+mj-lt"/>
              <a:buAutoNum type="arabicPeriod"/>
            </a:pPr>
            <a:r>
              <a:rPr lang="en-US" sz="2000" dirty="0" err="1" smtClean="0"/>
              <a:t>Ethylenediamine</a:t>
            </a:r>
            <a:r>
              <a:rPr lang="en-US" sz="2000" dirty="0" smtClean="0"/>
              <a:t> tetra acetic acid ( Na or K salt of EDTA), </a:t>
            </a:r>
          </a:p>
          <a:p>
            <a:pPr marL="457200" indent="-457200">
              <a:buFont typeface="+mj-lt"/>
              <a:buAutoNum type="arabicPeriod"/>
            </a:pPr>
            <a:r>
              <a:rPr lang="en-US" sz="2000" dirty="0" smtClean="0"/>
              <a:t>sodium citrate and</a:t>
            </a:r>
          </a:p>
          <a:p>
            <a:pPr marL="457200" indent="-457200">
              <a:buFont typeface="+mj-lt"/>
              <a:buAutoNum type="arabicPeriod"/>
            </a:pPr>
            <a:r>
              <a:rPr lang="en-US" sz="2000" dirty="0" smtClean="0"/>
              <a:t> heparin.</a:t>
            </a:r>
          </a:p>
          <a:p>
            <a:pPr marL="457200" indent="-457200">
              <a:buFont typeface="+mj-lt"/>
              <a:buAutoNum type="arabicPeriod"/>
            </a:pPr>
            <a:r>
              <a:rPr lang="en-US" sz="2000" i="1" dirty="0" smtClean="0"/>
              <a:t>Sodium oxalate</a:t>
            </a:r>
          </a:p>
          <a:p>
            <a:pPr marL="457200" indent="-457200">
              <a:buFont typeface="+mj-lt"/>
              <a:buAutoNum type="arabicPeriod"/>
            </a:pPr>
            <a:r>
              <a:rPr lang="en-US" sz="2000" i="1" dirty="0" smtClean="0"/>
              <a:t>Potassium oxalate</a:t>
            </a:r>
          </a:p>
          <a:p>
            <a:pPr marL="457200" indent="-457200">
              <a:buFont typeface="+mj-lt"/>
              <a:buAutoNum type="arabicPeriod"/>
            </a:pPr>
            <a:r>
              <a:rPr lang="en-US" sz="2000" i="1" dirty="0" smtClean="0"/>
              <a:t>CPD (</a:t>
            </a:r>
            <a:r>
              <a:rPr lang="en-US" sz="2000" dirty="0" smtClean="0"/>
              <a:t>citrate phosphate dextrose) </a:t>
            </a:r>
            <a:r>
              <a:rPr lang="en-US" sz="2000" i="1" dirty="0" smtClean="0"/>
              <a:t>/ACD (acid citrate dextrose ) solution</a:t>
            </a:r>
          </a:p>
          <a:p>
            <a:pPr marL="457200" indent="-457200">
              <a:buFont typeface="+mj-lt"/>
              <a:buAutoNum type="arabicPeriod"/>
            </a:pPr>
            <a:r>
              <a:rPr lang="en-US" sz="2000" i="1" dirty="0" smtClean="0"/>
              <a:t>Sodium fluoride and </a:t>
            </a:r>
            <a:r>
              <a:rPr lang="en-US" sz="2000" i="1" dirty="0" err="1" smtClean="0"/>
              <a:t>thymol</a:t>
            </a:r>
            <a:r>
              <a:rPr lang="en-US" sz="2000" i="1" dirty="0" smtClean="0"/>
              <a:t>  (10:1)</a:t>
            </a:r>
            <a:endParaRPr lang="en-US" sz="20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232884705"/>
              </p:ext>
            </p:extLst>
          </p:nvPr>
        </p:nvGraphicFramePr>
        <p:xfrm>
          <a:off x="457200" y="228600"/>
          <a:ext cx="82296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Haematology</a:t>
            </a:r>
            <a:endParaRPr lang="en-US" dirty="0"/>
          </a:p>
        </p:txBody>
      </p:sp>
      <p:sp>
        <p:nvSpPr>
          <p:cNvPr id="3" name="Content Placeholder 2"/>
          <p:cNvSpPr>
            <a:spLocks noGrp="1"/>
          </p:cNvSpPr>
          <p:nvPr>
            <p:ph idx="1"/>
          </p:nvPr>
        </p:nvSpPr>
        <p:spPr/>
        <p:txBody>
          <a:bodyPr>
            <a:normAutofit/>
          </a:bodyPr>
          <a:lstStyle/>
          <a:p>
            <a:r>
              <a:rPr lang="en-US" dirty="0" smtClean="0"/>
              <a:t>It is the study of the cells and proteins found in blood.</a:t>
            </a:r>
          </a:p>
          <a:p>
            <a:r>
              <a:rPr lang="en-IN" sz="2400" dirty="0" smtClean="0"/>
              <a:t>A complete blood count consists of the following tests:</a:t>
            </a:r>
            <a:endParaRPr lang="en-US" sz="2400" dirty="0" smtClean="0"/>
          </a:p>
          <a:p>
            <a:pPr lvl="1"/>
            <a:r>
              <a:rPr lang="en-IN" sz="2000" dirty="0" err="1" smtClean="0"/>
              <a:t>Hemoglobin</a:t>
            </a:r>
            <a:r>
              <a:rPr lang="en-IN" sz="2000" dirty="0" smtClean="0"/>
              <a:t> determination </a:t>
            </a:r>
            <a:endParaRPr lang="en-US" sz="2000" dirty="0" smtClean="0"/>
          </a:p>
          <a:p>
            <a:pPr lvl="1"/>
            <a:r>
              <a:rPr lang="en-IN" sz="2000" dirty="0" err="1" smtClean="0"/>
              <a:t>Hematocrit</a:t>
            </a:r>
            <a:r>
              <a:rPr lang="en-IN" sz="2000" dirty="0" smtClean="0"/>
              <a:t> /PCV reading </a:t>
            </a:r>
            <a:endParaRPr lang="en-US" sz="2000" dirty="0" smtClean="0"/>
          </a:p>
          <a:p>
            <a:pPr lvl="1"/>
            <a:r>
              <a:rPr lang="en-IN" sz="2000" dirty="0" smtClean="0"/>
              <a:t>Total </a:t>
            </a:r>
            <a:r>
              <a:rPr lang="en-IN" sz="2000" dirty="0" err="1" smtClean="0"/>
              <a:t>Erytherocyte</a:t>
            </a:r>
            <a:r>
              <a:rPr lang="en-IN" sz="2000" dirty="0" smtClean="0"/>
              <a:t> count</a:t>
            </a:r>
          </a:p>
          <a:p>
            <a:pPr lvl="1"/>
            <a:r>
              <a:rPr lang="en-IN" sz="2000" dirty="0" err="1" smtClean="0"/>
              <a:t>Erytherocytic</a:t>
            </a:r>
            <a:r>
              <a:rPr lang="en-IN" sz="2000" dirty="0" smtClean="0"/>
              <a:t> indices</a:t>
            </a:r>
          </a:p>
          <a:p>
            <a:pPr lvl="1"/>
            <a:r>
              <a:rPr lang="en-IN" sz="2000" dirty="0" smtClean="0"/>
              <a:t> </a:t>
            </a:r>
            <a:r>
              <a:rPr lang="en-IN" sz="2000" dirty="0" err="1" smtClean="0"/>
              <a:t>Erytherocytic</a:t>
            </a:r>
            <a:r>
              <a:rPr lang="en-IN" sz="2000" dirty="0" smtClean="0"/>
              <a:t> Sedimentation </a:t>
            </a:r>
            <a:r>
              <a:rPr lang="en-IN" sz="2000" dirty="0"/>
              <a:t>R</a:t>
            </a:r>
            <a:r>
              <a:rPr lang="en-IN" sz="2000" dirty="0" smtClean="0"/>
              <a:t>ate</a:t>
            </a:r>
            <a:endParaRPr lang="en-US" sz="2000" dirty="0" smtClean="0"/>
          </a:p>
          <a:p>
            <a:pPr lvl="1"/>
            <a:r>
              <a:rPr lang="en-IN" sz="2000" dirty="0" smtClean="0"/>
              <a:t>Total leukocyte count </a:t>
            </a:r>
            <a:endParaRPr lang="en-US" sz="2000" dirty="0" smtClean="0"/>
          </a:p>
          <a:p>
            <a:pPr lvl="1"/>
            <a:r>
              <a:rPr lang="en-IN" sz="2000" dirty="0" smtClean="0"/>
              <a:t>Differential leukocyte count </a:t>
            </a:r>
            <a:endParaRPr lang="en-US" sz="2000"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Hematological tests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TotalTime>
  <Words>1880</Words>
  <Application>Microsoft Office PowerPoint</Application>
  <PresentationFormat>On-screen Show (4:3)</PresentationFormat>
  <Paragraphs>362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Veterinary Clinical Pathology</vt:lpstr>
      <vt:lpstr>Topics</vt:lpstr>
      <vt:lpstr>What is clinical pathology?</vt:lpstr>
      <vt:lpstr>Importance/Role of Clinical Pathology </vt:lpstr>
      <vt:lpstr>Types of specimens  used in clinical pathology </vt:lpstr>
      <vt:lpstr>Anticoagulant (An agent that is used to prevent the formation of blood clots) </vt:lpstr>
      <vt:lpstr>Slide 7</vt:lpstr>
      <vt:lpstr>Haematology</vt:lpstr>
      <vt:lpstr>Hematological tests</vt:lpstr>
      <vt:lpstr>HEMOGLOBIN DETERMINATION or Hemoglobinometry</vt:lpstr>
      <vt:lpstr>HEMOGLOBIN DETERMINATION by Cyanmethemoglobin method</vt:lpstr>
      <vt:lpstr>HEMOGLOBIN DETERMINATION by cyanmethemoglobin method </vt:lpstr>
      <vt:lpstr>Steps of cyanmethemoglobin method  </vt:lpstr>
      <vt:lpstr>HEMOGLOBIN DETERMINATION By Haden-Hausse /Sahli-Hellige methods  </vt:lpstr>
      <vt:lpstr>Instruments required for Sahli methods</vt:lpstr>
      <vt:lpstr>Interpretation of Hb detrmination</vt:lpstr>
      <vt:lpstr>Packed cell volume(Hematocrit)</vt:lpstr>
      <vt:lpstr>Equipment required for PCV estimation</vt:lpstr>
      <vt:lpstr>Methods for PCV determination</vt:lpstr>
      <vt:lpstr>Interpretation of PCV</vt:lpstr>
      <vt:lpstr>Interpretation of PCV</vt:lpstr>
      <vt:lpstr>Erytherocyte Sedimentation Rate</vt:lpstr>
      <vt:lpstr>ESR-Principle </vt:lpstr>
      <vt:lpstr>Methods Of ESR estimation</vt:lpstr>
      <vt:lpstr>Interpretation of ESR</vt:lpstr>
      <vt:lpstr>Interpretation of ESR</vt:lpstr>
      <vt:lpstr>Slide 27</vt:lpstr>
      <vt:lpstr>Erythrocyte or red blood cell indices</vt:lpstr>
      <vt:lpstr>Interpretation of erytherocytic indices</vt:lpstr>
      <vt:lpstr>COUNTING BLOOD CELLS </vt:lpstr>
      <vt:lpstr>Hemocytometer counting chamber</vt:lpstr>
      <vt:lpstr>Loading the counting chamber.</vt:lpstr>
      <vt:lpstr>LOADING HEMACYTOMETER:  A. Hemacytometer properly loaded;  B. Hemacytometer improperly loaded. </vt:lpstr>
      <vt:lpstr>Slide 34</vt:lpstr>
      <vt:lpstr>Calculation of Cell Counting</vt:lpstr>
      <vt:lpstr>Interpretation of TEC</vt:lpstr>
      <vt:lpstr>TWO measurements of white blood cells  are commonly done in a CBC</vt:lpstr>
      <vt:lpstr>Interpretation of TLC &amp; DLC</vt:lpstr>
      <vt:lpstr>Instant Feedback:  </vt:lpstr>
      <vt:lpstr>Interpretation of TLC &amp; DLC</vt:lpstr>
      <vt:lpstr>Instant Feedback:  </vt:lpstr>
      <vt:lpstr>Slide 42</vt:lpstr>
      <vt:lpstr>Differential Leukocyte Count</vt:lpstr>
      <vt:lpstr>To perform a differential count, </vt:lpstr>
      <vt:lpstr>Interpretation of TLC &amp; DLC</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Pathology</dc:title>
  <dc:creator>Dell</dc:creator>
  <cp:lastModifiedBy>Dell</cp:lastModifiedBy>
  <cp:revision>192</cp:revision>
  <cp:lastPrinted>2019-09-24T09:31:25Z</cp:lastPrinted>
  <dcterms:created xsi:type="dcterms:W3CDTF">2006-08-16T00:00:00Z</dcterms:created>
  <dcterms:modified xsi:type="dcterms:W3CDTF">2009-08-19T19:27:16Z</dcterms:modified>
</cp:coreProperties>
</file>