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292" r:id="rId3"/>
    <p:sldId id="293" r:id="rId4"/>
    <p:sldId id="294" r:id="rId5"/>
    <p:sldId id="295" r:id="rId6"/>
    <p:sldId id="296"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4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07C6B-DADC-4187-97DD-CDEB8028CDD1}" type="datetimeFigureOut">
              <a:rPr lang="en-IN" smtClean="0"/>
              <a:t>30-03-2020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C1E33-2885-4253-99FB-4810AC307AA4}" type="slidenum">
              <a:rPr lang="en-IN" smtClean="0"/>
              <a:t>‹#›</a:t>
            </a:fld>
            <a:endParaRPr lang="en-IN"/>
          </a:p>
        </p:txBody>
      </p:sp>
    </p:spTree>
    <p:extLst>
      <p:ext uri="{BB962C8B-B14F-4D97-AF65-F5344CB8AC3E}">
        <p14:creationId xmlns:p14="http://schemas.microsoft.com/office/powerpoint/2010/main" val="148569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609555-DA25-45BF-81AA-57943B9BEEFA}" type="slidenum">
              <a:rPr lang="en-IN" altLang="en-US">
                <a:latin typeface="Arial" panose="020B0604020202020204" pitchFamily="34" charset="0"/>
              </a:rPr>
              <a:pPr>
                <a:spcBef>
                  <a:spcPct val="0"/>
                </a:spcBef>
              </a:pPr>
              <a:t>6</a:t>
            </a:fld>
            <a:endParaRPr lang="en-IN" altLang="en-US">
              <a:latin typeface="Arial" panose="020B0604020202020204" pitchFamily="34" charset="0"/>
            </a:endParaRPr>
          </a:p>
        </p:txBody>
      </p:sp>
    </p:spTree>
    <p:extLst>
      <p:ext uri="{BB962C8B-B14F-4D97-AF65-F5344CB8AC3E}">
        <p14:creationId xmlns:p14="http://schemas.microsoft.com/office/powerpoint/2010/main" val="349135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5ABBEA-F1CC-4B8F-8D6C-A4D3FC4514E4}" type="slidenum">
              <a:rPr lang="en-IN" altLang="en-US">
                <a:latin typeface="Arial" panose="020B0604020202020204" pitchFamily="34" charset="0"/>
              </a:rPr>
              <a:pPr>
                <a:spcBef>
                  <a:spcPct val="0"/>
                </a:spcBef>
              </a:pPr>
              <a:t>7</a:t>
            </a:fld>
            <a:endParaRPr lang="en-IN" altLang="en-US">
              <a:latin typeface="Arial" panose="020B0604020202020204" pitchFamily="34" charset="0"/>
            </a:endParaRPr>
          </a:p>
        </p:txBody>
      </p:sp>
    </p:spTree>
    <p:extLst>
      <p:ext uri="{BB962C8B-B14F-4D97-AF65-F5344CB8AC3E}">
        <p14:creationId xmlns:p14="http://schemas.microsoft.com/office/powerpoint/2010/main" val="394686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B83D58-E090-4384-9032-88F5B5A0C435}" type="slidenum">
              <a:rPr lang="en-IN" altLang="en-US">
                <a:latin typeface="Arial" panose="020B0604020202020204" pitchFamily="34" charset="0"/>
              </a:rPr>
              <a:pPr>
                <a:spcBef>
                  <a:spcPct val="0"/>
                </a:spcBef>
              </a:pPr>
              <a:t>8</a:t>
            </a:fld>
            <a:endParaRPr lang="en-IN" altLang="en-US">
              <a:latin typeface="Arial" panose="020B0604020202020204" pitchFamily="34" charset="0"/>
            </a:endParaRPr>
          </a:p>
        </p:txBody>
      </p:sp>
    </p:spTree>
    <p:extLst>
      <p:ext uri="{BB962C8B-B14F-4D97-AF65-F5344CB8AC3E}">
        <p14:creationId xmlns:p14="http://schemas.microsoft.com/office/powerpoint/2010/main" val="346077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E4D551-64DE-4C3E-970A-4E14BF9D0E99}" type="slidenum">
              <a:rPr lang="en-IN" altLang="en-US">
                <a:latin typeface="Arial" panose="020B0604020202020204" pitchFamily="34" charset="0"/>
              </a:rPr>
              <a:pPr>
                <a:spcBef>
                  <a:spcPct val="0"/>
                </a:spcBef>
              </a:pPr>
              <a:t>10</a:t>
            </a:fld>
            <a:endParaRPr lang="en-IN" altLang="en-US">
              <a:latin typeface="Arial" panose="020B0604020202020204" pitchFamily="34" charset="0"/>
            </a:endParaRPr>
          </a:p>
        </p:txBody>
      </p:sp>
    </p:spTree>
    <p:extLst>
      <p:ext uri="{BB962C8B-B14F-4D97-AF65-F5344CB8AC3E}">
        <p14:creationId xmlns:p14="http://schemas.microsoft.com/office/powerpoint/2010/main" val="1427223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C63D69-6BE8-483E-BA54-88FE50E33382}" type="slidenum">
              <a:rPr lang="en-IN" altLang="en-US">
                <a:latin typeface="Arial" panose="020B0604020202020204" pitchFamily="34" charset="0"/>
              </a:rPr>
              <a:pPr>
                <a:spcBef>
                  <a:spcPct val="0"/>
                </a:spcBef>
              </a:pPr>
              <a:t>11</a:t>
            </a:fld>
            <a:endParaRPr lang="en-IN" altLang="en-US">
              <a:latin typeface="Arial" panose="020B0604020202020204" pitchFamily="34" charset="0"/>
            </a:endParaRPr>
          </a:p>
        </p:txBody>
      </p:sp>
    </p:spTree>
    <p:extLst>
      <p:ext uri="{BB962C8B-B14F-4D97-AF65-F5344CB8AC3E}">
        <p14:creationId xmlns:p14="http://schemas.microsoft.com/office/powerpoint/2010/main" val="322872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3AB3103-7815-471A-9C21-A043F6A1FE0E}" type="datetimeFigureOut">
              <a:rPr lang="en-IN" smtClean="0"/>
              <a:t>30-03-2020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204928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AB3103-7815-471A-9C21-A043F6A1FE0E}" type="datetimeFigureOut">
              <a:rPr lang="en-IN" smtClean="0"/>
              <a:t>30-03-2020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281457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AB3103-7815-471A-9C21-A043F6A1FE0E}" type="datetimeFigureOut">
              <a:rPr lang="en-IN" smtClean="0"/>
              <a:t>30-03-2020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76688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B3AB3103-7815-471A-9C21-A043F6A1FE0E}" type="datetimeFigureOut">
              <a:rPr lang="en-IN" smtClean="0"/>
              <a:t>30-03-2020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24260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AB3103-7815-471A-9C21-A043F6A1FE0E}" type="datetimeFigureOut">
              <a:rPr lang="en-IN" smtClean="0"/>
              <a:t>30-03-2020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698515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B3AB3103-7815-471A-9C21-A043F6A1FE0E}" type="datetimeFigureOut">
              <a:rPr lang="en-IN" smtClean="0"/>
              <a:t>30-03-2020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24038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B3AB3103-7815-471A-9C21-A043F6A1FE0E}" type="datetimeFigureOut">
              <a:rPr lang="en-IN" smtClean="0"/>
              <a:t>30-03-2020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2471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B3AB3103-7815-471A-9C21-A043F6A1FE0E}" type="datetimeFigureOut">
              <a:rPr lang="en-IN" smtClean="0"/>
              <a:t>30-03-2020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70126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AB3103-7815-471A-9C21-A043F6A1FE0E}" type="datetimeFigureOut">
              <a:rPr lang="en-IN" smtClean="0"/>
              <a:t>30-03-2020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40768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AB3103-7815-471A-9C21-A043F6A1FE0E}" type="datetimeFigureOut">
              <a:rPr lang="en-IN" smtClean="0"/>
              <a:t>30-03-2020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017469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AB3103-7815-471A-9C21-A043F6A1FE0E}" type="datetimeFigureOut">
              <a:rPr lang="en-IN" smtClean="0"/>
              <a:t>30-03-2020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AF5AC997-E2D8-4037-8D3D-6EB739653328}" type="slidenum">
              <a:rPr lang="en-IN" smtClean="0"/>
              <a:t>‹#›</a:t>
            </a:fld>
            <a:endParaRPr lang="en-IN"/>
          </a:p>
        </p:txBody>
      </p:sp>
    </p:spTree>
    <p:extLst>
      <p:ext uri="{BB962C8B-B14F-4D97-AF65-F5344CB8AC3E}">
        <p14:creationId xmlns:p14="http://schemas.microsoft.com/office/powerpoint/2010/main" val="3413047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B3103-7815-471A-9C21-A043F6A1FE0E}" type="datetimeFigureOut">
              <a:rPr lang="en-IN" smtClean="0"/>
              <a:t>30-03-2020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AC997-E2D8-4037-8D3D-6EB739653328}" type="slidenum">
              <a:rPr lang="en-IN" smtClean="0"/>
              <a:t>‹#›</a:t>
            </a:fld>
            <a:endParaRPr lang="en-IN"/>
          </a:p>
        </p:txBody>
      </p:sp>
    </p:spTree>
    <p:extLst>
      <p:ext uri="{BB962C8B-B14F-4D97-AF65-F5344CB8AC3E}">
        <p14:creationId xmlns:p14="http://schemas.microsoft.com/office/powerpoint/2010/main" val="243213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anagingdesire.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GB" altLang="en-US" sz="4000" b="1">
                <a:latin typeface="Arial" panose="020B0604020202020204" pitchFamily="34" charset="0"/>
                <a:cs typeface="Arial" panose="020B0604020202020204" pitchFamily="34" charset="0"/>
              </a:rPr>
              <a:t>Viruses </a:t>
            </a:r>
            <a:endParaRPr lang="en-US" altLang="en-US" sz="400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4712991"/>
            <a:ext cx="9144000" cy="1655762"/>
          </a:xfrm>
        </p:spPr>
        <p:txBody>
          <a:bodyPr rtlCol="0">
            <a:normAutofit/>
          </a:bodyPr>
          <a:lstStyle/>
          <a:p>
            <a:pPr>
              <a:defRPr/>
            </a:pPr>
            <a:r>
              <a:rPr lang="en-US" dirty="0" smtClean="0">
                <a:solidFill>
                  <a:srgbClr val="FF0000"/>
                </a:solidFill>
              </a:rPr>
              <a:t>Dr. Abhishek Thakur</a:t>
            </a:r>
          </a:p>
          <a:p>
            <a:pPr>
              <a:lnSpc>
                <a:spcPct val="100000"/>
              </a:lnSpc>
              <a:defRPr/>
            </a:pPr>
            <a:r>
              <a:rPr lang="en-US" sz="1800" dirty="0" smtClean="0"/>
              <a:t>(Assistant Professor)</a:t>
            </a:r>
          </a:p>
          <a:p>
            <a:pPr>
              <a:lnSpc>
                <a:spcPct val="100000"/>
              </a:lnSpc>
              <a:defRPr/>
            </a:pPr>
            <a:r>
              <a:rPr lang="en-US" sz="1800" dirty="0" smtClean="0"/>
              <a:t>College of Fisheries, </a:t>
            </a:r>
            <a:r>
              <a:rPr lang="en-US" sz="1800" dirty="0" err="1" smtClean="0"/>
              <a:t>Kishjanganj</a:t>
            </a:r>
            <a:endParaRPr lang="en-US" sz="1800" dirty="0" smtClean="0"/>
          </a:p>
          <a:p>
            <a:pPr>
              <a:lnSpc>
                <a:spcPct val="100000"/>
              </a:lnSpc>
              <a:defRPr/>
            </a:pPr>
            <a:r>
              <a:rPr lang="en-US" sz="1800" dirty="0" smtClean="0"/>
              <a:t>BASU, Patna</a:t>
            </a:r>
          </a:p>
        </p:txBody>
      </p:sp>
    </p:spTree>
    <p:extLst>
      <p:ext uri="{BB962C8B-B14F-4D97-AF65-F5344CB8AC3E}">
        <p14:creationId xmlns:p14="http://schemas.microsoft.com/office/powerpoint/2010/main" val="10918644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274638"/>
            <a:ext cx="8229600" cy="944562"/>
          </a:xfrm>
        </p:spPr>
        <p:txBody>
          <a:bodyPr/>
          <a:lstStyle/>
          <a:p>
            <a:pPr eaLnBrk="1" hangingPunct="1"/>
            <a:r>
              <a:rPr lang="en-US" altLang="en-US" sz="3200" b="1">
                <a:cs typeface="Arial" panose="020B0604020202020204" pitchFamily="34" charset="0"/>
              </a:rPr>
              <a:t>Morphology </a:t>
            </a:r>
            <a:endParaRPr lang="en-US" altLang="en-US" sz="3200">
              <a:cs typeface="Arial" panose="020B0604020202020204" pitchFamily="34" charset="0"/>
            </a:endParaRPr>
          </a:p>
        </p:txBody>
      </p:sp>
      <p:sp>
        <p:nvSpPr>
          <p:cNvPr id="3" name="Content Placeholder 2"/>
          <p:cNvSpPr>
            <a:spLocks noGrp="1"/>
          </p:cNvSpPr>
          <p:nvPr>
            <p:ph idx="1"/>
          </p:nvPr>
        </p:nvSpPr>
        <p:spPr/>
        <p:txBody>
          <a:bodyPr/>
          <a:lstStyle/>
          <a:p>
            <a:pPr marL="400050" lvl="1" indent="0" algn="just">
              <a:spcBef>
                <a:spcPts val="600"/>
              </a:spcBef>
              <a:spcAft>
                <a:spcPts val="600"/>
              </a:spcAft>
              <a:buNone/>
            </a:pPr>
            <a:r>
              <a:rPr lang="en-US" altLang="en-US" sz="2000" b="1">
                <a:solidFill>
                  <a:srgbClr val="FF0000"/>
                </a:solidFill>
                <a:cs typeface="Arial" panose="020B0604020202020204" pitchFamily="34" charset="0"/>
              </a:rPr>
              <a:t>3.Enveloped viruses </a:t>
            </a:r>
            <a:r>
              <a:rPr lang="en-US" altLang="en-US" sz="2000">
                <a:cs typeface="Arial" panose="020B0604020202020204" pitchFamily="34" charset="0"/>
              </a:rPr>
              <a:t>- </a:t>
            </a:r>
            <a:r>
              <a:rPr lang="en-IN" altLang="en-US" sz="2000" b="1"/>
              <a:t>covered by an envelope </a:t>
            </a:r>
            <a:r>
              <a:rPr lang="en-IN" altLang="en-US" sz="2000"/>
              <a:t>and are </a:t>
            </a:r>
            <a:r>
              <a:rPr lang="en-IN" altLang="en-US" sz="2000" b="1"/>
              <a:t>roughly spherical but highly pleomorphic</a:t>
            </a:r>
            <a:r>
              <a:rPr lang="en-IN" altLang="en-US" sz="2000"/>
              <a:t>. There are also enveloped helical viruses (influenza virus) and enveloped polyhedral viruses (herpes virus).</a:t>
            </a:r>
          </a:p>
          <a:p>
            <a:pPr algn="just">
              <a:spcBef>
                <a:spcPts val="600"/>
              </a:spcBef>
              <a:spcAft>
                <a:spcPts val="600"/>
              </a:spcAft>
            </a:pPr>
            <a:endParaRPr lang="en-US" altLang="en-US" sz="2400"/>
          </a:p>
        </p:txBody>
      </p:sp>
      <p:pic>
        <p:nvPicPr>
          <p:cNvPr id="52227" name="Picture 3" descr="Image result for Enveloped viruses"/>
          <p:cNvPicPr>
            <a:picLocks noChangeAspect="1" noChangeArrowheads="1"/>
          </p:cNvPicPr>
          <p:nvPr/>
        </p:nvPicPr>
        <p:blipFill>
          <a:blip r:embed="rId3">
            <a:extLst>
              <a:ext uri="{28A0092B-C50C-407E-A947-70E740481C1C}">
                <a14:useLocalDpi xmlns:a14="http://schemas.microsoft.com/office/drawing/2010/main" val="0"/>
              </a:ext>
            </a:extLst>
          </a:blip>
          <a:srcRect t="23537" b="11414"/>
          <a:stretch>
            <a:fillRect/>
          </a:stretch>
        </p:blipFill>
        <p:spPr bwMode="auto">
          <a:xfrm>
            <a:off x="1524000" y="2971801"/>
            <a:ext cx="9144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AutoShape 5" descr="Image result for herpes virus"/>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sp>
        <p:nvSpPr>
          <p:cNvPr id="15366" name="AutoShape 7" descr="Image result for herpes virus"/>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IN" altLang="en-US" sz="1800">
              <a:latin typeface="Arial" panose="020B0604020202020204" pitchFamily="34" charset="0"/>
            </a:endParaRPr>
          </a:p>
        </p:txBody>
      </p:sp>
      <p:pic>
        <p:nvPicPr>
          <p:cNvPr id="52234" name="Picture 10" descr="Image result for influenza vir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7650" y="1447801"/>
            <a:ext cx="915035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68438"/>
            <a:ext cx="9144000" cy="538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5300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gtEl>
                                        <p:attrNameLst>
                                          <p:attrName>style.visibility</p:attrName>
                                        </p:attrNameLst>
                                      </p:cBhvr>
                                      <p:to>
                                        <p:strVal val="visible"/>
                                      </p:to>
                                    </p:set>
                                    <p:anim calcmode="lin" valueType="num">
                                      <p:cBhvr additive="base">
                                        <p:cTn id="13" dur="500" fill="hold"/>
                                        <p:tgtEl>
                                          <p:spTgt spid="52227"/>
                                        </p:tgtEl>
                                        <p:attrNameLst>
                                          <p:attrName>ppt_x</p:attrName>
                                        </p:attrNameLst>
                                      </p:cBhvr>
                                      <p:tavLst>
                                        <p:tav tm="0">
                                          <p:val>
                                            <p:strVal val="#ppt_x"/>
                                          </p:val>
                                        </p:tav>
                                        <p:tav tm="100000">
                                          <p:val>
                                            <p:strVal val="#ppt_x"/>
                                          </p:val>
                                        </p:tav>
                                      </p:tavLst>
                                    </p:anim>
                                    <p:anim calcmode="lin" valueType="num">
                                      <p:cBhvr additive="base">
                                        <p:cTn id="14" dur="500" fill="hold"/>
                                        <p:tgtEl>
                                          <p:spTgt spid="5222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2234"/>
                                        </p:tgtEl>
                                        <p:attrNameLst>
                                          <p:attrName>style.visibility</p:attrName>
                                        </p:attrNameLst>
                                      </p:cBhvr>
                                      <p:to>
                                        <p:strVal val="visible"/>
                                      </p:to>
                                    </p:set>
                                    <p:anim calcmode="lin" valueType="num">
                                      <p:cBhvr additive="base">
                                        <p:cTn id="19" dur="500" fill="hold"/>
                                        <p:tgtEl>
                                          <p:spTgt spid="52234"/>
                                        </p:tgtEl>
                                        <p:attrNameLst>
                                          <p:attrName>ppt_x</p:attrName>
                                        </p:attrNameLst>
                                      </p:cBhvr>
                                      <p:tavLst>
                                        <p:tav tm="0">
                                          <p:val>
                                            <p:strVal val="#ppt_x"/>
                                          </p:val>
                                        </p:tav>
                                        <p:tav tm="100000">
                                          <p:val>
                                            <p:strVal val="#ppt_x"/>
                                          </p:val>
                                        </p:tav>
                                      </p:tavLst>
                                    </p:anim>
                                    <p:anim calcmode="lin" valueType="num">
                                      <p:cBhvr additive="base">
                                        <p:cTn id="20" dur="500" fill="hold"/>
                                        <p:tgtEl>
                                          <p:spTgt spid="5223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52232"/>
                                        </p:tgtEl>
                                        <p:attrNameLst>
                                          <p:attrName>style.visibility</p:attrName>
                                        </p:attrNameLst>
                                      </p:cBhvr>
                                      <p:to>
                                        <p:strVal val="visible"/>
                                      </p:to>
                                    </p:set>
                                    <p:anim calcmode="lin" valueType="num">
                                      <p:cBhvr additive="base">
                                        <p:cTn id="25" dur="500" fill="hold"/>
                                        <p:tgtEl>
                                          <p:spTgt spid="52232"/>
                                        </p:tgtEl>
                                        <p:attrNameLst>
                                          <p:attrName>ppt_x</p:attrName>
                                        </p:attrNameLst>
                                      </p:cBhvr>
                                      <p:tavLst>
                                        <p:tav tm="0">
                                          <p:val>
                                            <p:strVal val="#ppt_x"/>
                                          </p:val>
                                        </p:tav>
                                        <p:tav tm="100000">
                                          <p:val>
                                            <p:strVal val="#ppt_x"/>
                                          </p:val>
                                        </p:tav>
                                      </p:tavLst>
                                    </p:anim>
                                    <p:anim calcmode="lin" valueType="num">
                                      <p:cBhvr additive="base">
                                        <p:cTn id="26" dur="500" fill="hold"/>
                                        <p:tgtEl>
                                          <p:spTgt spid="522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274638"/>
            <a:ext cx="8229600" cy="944562"/>
          </a:xfrm>
        </p:spPr>
        <p:txBody>
          <a:bodyPr/>
          <a:lstStyle/>
          <a:p>
            <a:pPr eaLnBrk="1" hangingPunct="1"/>
            <a:r>
              <a:rPr lang="en-US" altLang="en-US" sz="3200" b="1">
                <a:cs typeface="Arial" panose="020B0604020202020204" pitchFamily="34" charset="0"/>
              </a:rPr>
              <a:t>Morphology </a:t>
            </a:r>
            <a:endParaRPr lang="en-US" altLang="en-US" sz="3200">
              <a:cs typeface="Arial" panose="020B0604020202020204" pitchFamily="34" charset="0"/>
            </a:endParaRPr>
          </a:p>
        </p:txBody>
      </p:sp>
      <p:sp>
        <p:nvSpPr>
          <p:cNvPr id="17411" name="Content Placeholder 2"/>
          <p:cNvSpPr>
            <a:spLocks noGrp="1"/>
          </p:cNvSpPr>
          <p:nvPr>
            <p:ph idx="1"/>
          </p:nvPr>
        </p:nvSpPr>
        <p:spPr/>
        <p:txBody>
          <a:bodyPr/>
          <a:lstStyle/>
          <a:p>
            <a:pPr marL="400050" lvl="1" indent="0" algn="just">
              <a:spcBef>
                <a:spcPts val="600"/>
              </a:spcBef>
              <a:spcAft>
                <a:spcPts val="600"/>
              </a:spcAft>
              <a:buNone/>
            </a:pPr>
            <a:r>
              <a:rPr lang="en-US" altLang="en-US" sz="2000" b="1">
                <a:solidFill>
                  <a:srgbClr val="FF0000"/>
                </a:solidFill>
                <a:cs typeface="Arial" panose="020B0604020202020204" pitchFamily="34" charset="0"/>
              </a:rPr>
              <a:t>4.Complex viruses </a:t>
            </a:r>
            <a:r>
              <a:rPr lang="en-US" altLang="en-US" sz="2000">
                <a:cs typeface="Arial" panose="020B0604020202020204" pitchFamily="34" charset="0"/>
              </a:rPr>
              <a:t>- </a:t>
            </a:r>
            <a:r>
              <a:rPr lang="en-IN" altLang="en-US" sz="2000"/>
              <a:t>These have </a:t>
            </a:r>
            <a:r>
              <a:rPr lang="en-IN" altLang="en-US" sz="2000" b="1"/>
              <a:t>complex structures</a:t>
            </a:r>
            <a:r>
              <a:rPr lang="en-IN" altLang="en-US" sz="2000"/>
              <a:t>, eg. Many bacteriophages have a polyhedral capsid with a helical tail.</a:t>
            </a:r>
            <a:endParaRPr lang="en-US" altLang="en-US" sz="2000">
              <a:cs typeface="Arial" panose="020B0604020202020204" pitchFamily="34" charset="0"/>
            </a:endParaRPr>
          </a:p>
          <a:p>
            <a:pPr algn="just">
              <a:spcBef>
                <a:spcPts val="600"/>
              </a:spcBef>
              <a:spcAft>
                <a:spcPts val="600"/>
              </a:spcAft>
            </a:pPr>
            <a:endParaRPr lang="en-US" altLang="en-US" sz="2400"/>
          </a:p>
        </p:txBody>
      </p:sp>
      <p:pic>
        <p:nvPicPr>
          <p:cNvPr id="174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338388"/>
            <a:ext cx="5257800" cy="4519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399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gbiosciences.com/EducationalUploads/EducationalProductsImages/mediumimages/Viral%20Trans_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117600"/>
            <a:ext cx="28575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4" descr="http://upload.wikimedia.org/wikipedia/commons/thumb/9/91/CMVschema.svg/250px-CMVschem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43400"/>
            <a:ext cx="315595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28600"/>
            <a:ext cx="528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http://classes.midlandstech.edu/carterp/Courses/bio225/chap13/img0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4724400"/>
            <a:ext cx="4508500"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196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1981200" y="274638"/>
            <a:ext cx="8229600" cy="715962"/>
          </a:xfrm>
        </p:spPr>
        <p:txBody>
          <a:bodyPr/>
          <a:lstStyle/>
          <a:p>
            <a:pPr eaLnBrk="1" hangingPunct="1"/>
            <a:r>
              <a:rPr lang="en-US" altLang="en-US" sz="3200" b="1"/>
              <a:t>Virus Symmetry</a:t>
            </a:r>
          </a:p>
        </p:txBody>
      </p:sp>
      <p:sp>
        <p:nvSpPr>
          <p:cNvPr id="4" name="Content Placeholder 3"/>
          <p:cNvSpPr>
            <a:spLocks noGrp="1"/>
          </p:cNvSpPr>
          <p:nvPr>
            <p:ph idx="1"/>
          </p:nvPr>
        </p:nvSpPr>
        <p:spPr>
          <a:xfrm>
            <a:off x="1981200" y="1371600"/>
            <a:ext cx="8686800" cy="4953000"/>
          </a:xfrm>
        </p:spPr>
        <p:txBody>
          <a:bodyPr rtlCol="0">
            <a:normAutofit/>
          </a:bodyPr>
          <a:lstStyle/>
          <a:p>
            <a:pPr algn="just">
              <a:buFont typeface="Arial" charset="0"/>
              <a:buChar char="•"/>
              <a:defRPr/>
            </a:pPr>
            <a:r>
              <a:rPr lang="en-IN" sz="2000" dirty="0"/>
              <a:t>The capsids of </a:t>
            </a:r>
            <a:r>
              <a:rPr lang="en-IN" sz="2000" dirty="0" err="1"/>
              <a:t>virions</a:t>
            </a:r>
            <a:r>
              <a:rPr lang="en-IN" sz="2000" dirty="0"/>
              <a:t> have one of two symmetries – </a:t>
            </a:r>
            <a:r>
              <a:rPr lang="en-IN" sz="2000" b="1" dirty="0"/>
              <a:t>helical or cuboid</a:t>
            </a:r>
            <a:endParaRPr lang="en-US" sz="2000" b="1" dirty="0"/>
          </a:p>
          <a:p>
            <a:pPr marL="0" indent="0" algn="just">
              <a:buNone/>
              <a:defRPr/>
            </a:pPr>
            <a:r>
              <a:rPr lang="en-US" sz="2000" b="1" dirty="0"/>
              <a:t>Helical Symmetry:</a:t>
            </a:r>
          </a:p>
          <a:p>
            <a:pPr algn="just">
              <a:defRPr/>
            </a:pPr>
            <a:r>
              <a:rPr lang="en-US" sz="2000" dirty="0" err="1"/>
              <a:t>Nucleocapsids</a:t>
            </a:r>
            <a:r>
              <a:rPr lang="en-US" sz="2000" dirty="0"/>
              <a:t> form rigid, highly elongated rods or flexible filaments.</a:t>
            </a:r>
          </a:p>
          <a:p>
            <a:pPr algn="just">
              <a:defRPr/>
            </a:pPr>
            <a:r>
              <a:rPr lang="en-US" sz="2000" dirty="0"/>
              <a:t>In addition to classification as flexible or rigid and as naked or enveloped, helical </a:t>
            </a:r>
            <a:r>
              <a:rPr lang="en-US" sz="2000" dirty="0" err="1"/>
              <a:t>nucleocapsids</a:t>
            </a:r>
            <a:r>
              <a:rPr lang="en-US" sz="2000" dirty="0"/>
              <a:t> are characterized by length, width, pitch of the helix, and number of </a:t>
            </a:r>
            <a:r>
              <a:rPr lang="en-US" sz="2000" dirty="0" err="1"/>
              <a:t>protomers</a:t>
            </a:r>
            <a:r>
              <a:rPr lang="en-US" sz="2000" dirty="0"/>
              <a:t> per helical turn. </a:t>
            </a:r>
          </a:p>
          <a:p>
            <a:pPr algn="just">
              <a:defRPr/>
            </a:pPr>
            <a:r>
              <a:rPr lang="en-US" sz="2000" dirty="0"/>
              <a:t>The most extensively studied helical virus is tobacco mosaic.</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b="11647"/>
          <a:stretch>
            <a:fillRect/>
          </a:stretch>
        </p:blipFill>
        <p:spPr bwMode="auto">
          <a:xfrm>
            <a:off x="3733800" y="3886201"/>
            <a:ext cx="4965700" cy="264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2944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05000" y="762001"/>
            <a:ext cx="8229600" cy="563563"/>
          </a:xfrm>
        </p:spPr>
        <p:txBody>
          <a:bodyPr/>
          <a:lstStyle/>
          <a:p>
            <a:pPr eaLnBrk="1" hangingPunct="1"/>
            <a:r>
              <a:rPr lang="en-US" altLang="en-US" sz="3200" b="1"/>
              <a:t>Virus Symmetry</a:t>
            </a:r>
            <a:endParaRPr lang="en-US" altLang="en-US" sz="3200"/>
          </a:p>
        </p:txBody>
      </p:sp>
      <p:sp>
        <p:nvSpPr>
          <p:cNvPr id="3" name="Content Placeholder 2"/>
          <p:cNvSpPr>
            <a:spLocks noGrp="1"/>
          </p:cNvSpPr>
          <p:nvPr>
            <p:ph idx="1"/>
          </p:nvPr>
        </p:nvSpPr>
        <p:spPr>
          <a:xfrm>
            <a:off x="1828800" y="1600201"/>
            <a:ext cx="8686800" cy="4983163"/>
          </a:xfrm>
        </p:spPr>
        <p:txBody>
          <a:bodyPr rtlCol="0">
            <a:normAutofit/>
          </a:bodyPr>
          <a:lstStyle/>
          <a:p>
            <a:pPr marL="0" indent="0">
              <a:buNone/>
              <a:defRPr/>
            </a:pPr>
            <a:r>
              <a:rPr lang="en-US" sz="2400" b="1" dirty="0"/>
              <a:t>Icosahedral Symmetry:</a:t>
            </a:r>
            <a:endParaRPr lang="en-US" sz="2400" dirty="0"/>
          </a:p>
          <a:p>
            <a:pPr algn="just">
              <a:defRPr/>
            </a:pPr>
            <a:r>
              <a:rPr lang="en-US" sz="2400" dirty="0"/>
              <a:t>An icosahedron is a polyhedron having 20 equilateral triangular faces, 30 edges and 12 vertices . </a:t>
            </a:r>
          </a:p>
          <a:p>
            <a:pPr algn="just">
              <a:defRPr/>
            </a:pPr>
            <a:endParaRPr lang="en-US" sz="2400" dirty="0"/>
          </a:p>
          <a:p>
            <a:pPr>
              <a:defRPr/>
            </a:pPr>
            <a:endParaRPr lang="en-US"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297238"/>
            <a:ext cx="3352800" cy="35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81573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IN" altLang="en-US" smtClean="0"/>
          </a:p>
        </p:txBody>
      </p:sp>
      <p:pic>
        <p:nvPicPr>
          <p:cNvPr id="16387" name="Picture 2" descr="ICOSAHEDRAL SYMMETRY        Dr.T.V.Rao MD   3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0548"/>
          <a:stretch>
            <a:fillRect/>
          </a:stretch>
        </p:blipFill>
        <p:spPr>
          <a:xfrm>
            <a:off x="2062164" y="1600201"/>
            <a:ext cx="7864475" cy="4048125"/>
          </a:xfrm>
        </p:spPr>
      </p:pic>
      <p:pic>
        <p:nvPicPr>
          <p:cNvPr id="22532" name="Picture 5" descr="Image result for icosahedral symmetry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667000"/>
            <a:ext cx="7239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976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ppt_x"/>
                                          </p:val>
                                        </p:tav>
                                        <p:tav tm="100000">
                                          <p:val>
                                            <p:strVal val="#ppt_x"/>
                                          </p:val>
                                        </p:tav>
                                      </p:tavLst>
                                    </p:anim>
                                    <p:anim calcmode="lin" valueType="num">
                                      <p:cBhvr additive="base">
                                        <p:cTn id="8" dur="500" fill="hold"/>
                                        <p:tgtEl>
                                          <p:spTgt spid="163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a:bodyPr>
          <a:lstStyle/>
          <a:p>
            <a:pPr>
              <a:defRPr/>
            </a:pPr>
            <a:r>
              <a:rPr lang="en-GB" altLang="en-US" sz="3200" b="1" dirty="0">
                <a:latin typeface="+mn-lt"/>
                <a:cs typeface="Arial" panose="020B0604020202020204" pitchFamily="34" charset="0"/>
              </a:rPr>
              <a:t>Taxonomy of Viruses </a:t>
            </a:r>
            <a:endParaRPr lang="en-US" altLang="en-US" sz="3200" dirty="0">
              <a:latin typeface="+mn-lt"/>
              <a:cs typeface="Arial" panose="020B0604020202020204" pitchFamily="34" charset="0"/>
            </a:endParaRPr>
          </a:p>
        </p:txBody>
      </p:sp>
      <p:sp>
        <p:nvSpPr>
          <p:cNvPr id="23555" name="Content Placeholder 2"/>
          <p:cNvSpPr>
            <a:spLocks noGrp="1"/>
          </p:cNvSpPr>
          <p:nvPr>
            <p:ph idx="1"/>
          </p:nvPr>
        </p:nvSpPr>
        <p:spPr/>
        <p:txBody>
          <a:bodyPr/>
          <a:lstStyle/>
          <a:p>
            <a:pPr algn="just"/>
            <a:r>
              <a:rPr lang="en-GB" altLang="en-US" sz="2400">
                <a:cs typeface="Arial" panose="020B0604020202020204" pitchFamily="34" charset="0"/>
              </a:rPr>
              <a:t>Viruses are classified on the basis of type of nucleic acid, morphological class and presence or, absence of an envelope</a:t>
            </a:r>
          </a:p>
          <a:p>
            <a:pPr algn="just"/>
            <a:r>
              <a:rPr lang="en-GB" altLang="en-US" sz="2400">
                <a:cs typeface="Arial" panose="020B0604020202020204" pitchFamily="34" charset="0"/>
              </a:rPr>
              <a:t>Virus family names end in --------- viridae and genus names end in ------- virus</a:t>
            </a:r>
            <a:endParaRPr lang="en-US" altLang="en-US" sz="2400">
              <a:cs typeface="Arial" panose="020B0604020202020204" pitchFamily="34" charset="0"/>
            </a:endParaRPr>
          </a:p>
        </p:txBody>
      </p:sp>
    </p:spTree>
    <p:extLst>
      <p:ext uri="{BB962C8B-B14F-4D97-AF65-F5344CB8AC3E}">
        <p14:creationId xmlns:p14="http://schemas.microsoft.com/office/powerpoint/2010/main" val="2288080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igure 41-6. Schemes of 21 virus families infecting humans showing a number of distinctive criteria: presence of an envelope or (double-) capsid and internal nucleic acid gen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113" y="304801"/>
            <a:ext cx="814705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636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altLang="en-US" sz="3200" b="1">
                <a:latin typeface="Arial" panose="020B0604020202020204" pitchFamily="34" charset="0"/>
                <a:cs typeface="Arial" panose="020B0604020202020204" pitchFamily="34" charset="0"/>
              </a:rPr>
              <a:t/>
            </a:r>
            <a:br>
              <a:rPr lang="en-US" altLang="en-US" sz="3200" b="1">
                <a:latin typeface="Arial" panose="020B0604020202020204" pitchFamily="34" charset="0"/>
                <a:cs typeface="Arial" panose="020B0604020202020204" pitchFamily="34" charset="0"/>
              </a:rPr>
            </a:br>
            <a:r>
              <a:rPr lang="en-US" altLang="en-US" sz="3200" b="1">
                <a:latin typeface="Arial" panose="020B0604020202020204" pitchFamily="34" charset="0"/>
                <a:cs typeface="Arial" panose="020B0604020202020204" pitchFamily="34" charset="0"/>
              </a:rPr>
              <a:t>Growth of viruses in the laboratory </a:t>
            </a:r>
            <a:r>
              <a:rPr lang="en-US" altLang="en-US" sz="3200"/>
              <a:t/>
            </a:r>
            <a:br>
              <a:rPr lang="en-US" altLang="en-US" sz="3200"/>
            </a:br>
            <a:endParaRPr lang="en-US" altLang="en-US" sz="3200"/>
          </a:p>
        </p:txBody>
      </p:sp>
      <p:sp>
        <p:nvSpPr>
          <p:cNvPr id="19459" name="Content Placeholder 2"/>
          <p:cNvSpPr>
            <a:spLocks noGrp="1"/>
          </p:cNvSpPr>
          <p:nvPr>
            <p:ph idx="1"/>
          </p:nvPr>
        </p:nvSpPr>
        <p:spPr/>
        <p:txBody>
          <a:bodyPr/>
          <a:lstStyle/>
          <a:p>
            <a:pPr algn="just">
              <a:spcBef>
                <a:spcPts val="600"/>
              </a:spcBef>
              <a:spcAft>
                <a:spcPts val="600"/>
              </a:spcAft>
            </a:pPr>
            <a:r>
              <a:rPr lang="en-GB" altLang="en-US" sz="2400">
                <a:cs typeface="Arial" panose="020B0604020202020204" pitchFamily="34" charset="0"/>
              </a:rPr>
              <a:t>Bacteriophages can be cultivated by plaque assay.</a:t>
            </a:r>
          </a:p>
          <a:p>
            <a:pPr algn="just">
              <a:spcBef>
                <a:spcPts val="600"/>
              </a:spcBef>
              <a:spcAft>
                <a:spcPts val="600"/>
              </a:spcAft>
            </a:pPr>
            <a:r>
              <a:rPr lang="en-US" altLang="en-US" sz="2400"/>
              <a:t>Plaque assay mixes bacteriophages with host bacteria and nutrient agar. </a:t>
            </a:r>
          </a:p>
          <a:p>
            <a:pPr algn="just">
              <a:spcBef>
                <a:spcPts val="600"/>
              </a:spcBef>
              <a:spcAft>
                <a:spcPts val="600"/>
              </a:spcAft>
            </a:pPr>
            <a:r>
              <a:rPr lang="en-US" altLang="en-US" sz="2400"/>
              <a:t>After several viral multiplication cycles, the bacteria in the area surrounding the original virus are destroyed. The </a:t>
            </a:r>
            <a:r>
              <a:rPr lang="en-US" altLang="en-US" sz="2400" b="1">
                <a:solidFill>
                  <a:srgbClr val="FF0000"/>
                </a:solidFill>
              </a:rPr>
              <a:t>area of lysis </a:t>
            </a:r>
            <a:r>
              <a:rPr lang="en-US" altLang="en-US" sz="2400"/>
              <a:t>is called a </a:t>
            </a:r>
            <a:r>
              <a:rPr lang="en-US" altLang="en-US" sz="2400" b="1">
                <a:solidFill>
                  <a:srgbClr val="FF0000"/>
                </a:solidFill>
              </a:rPr>
              <a:t>plaque</a:t>
            </a:r>
            <a:r>
              <a:rPr lang="en-US" altLang="en-US" sz="2400"/>
              <a:t>. </a:t>
            </a:r>
          </a:p>
          <a:p>
            <a:pPr algn="just">
              <a:spcBef>
                <a:spcPts val="600"/>
              </a:spcBef>
              <a:spcAft>
                <a:spcPts val="600"/>
              </a:spcAft>
            </a:pPr>
            <a:r>
              <a:rPr lang="en-US" altLang="en-US" sz="2400"/>
              <a:t>Each plaque originates with a single viral particle. </a:t>
            </a:r>
          </a:p>
          <a:p>
            <a:pPr algn="just">
              <a:spcBef>
                <a:spcPts val="600"/>
              </a:spcBef>
              <a:spcAft>
                <a:spcPts val="600"/>
              </a:spcAft>
            </a:pPr>
            <a:r>
              <a:rPr lang="en-US" altLang="en-US" sz="2400"/>
              <a:t>The concentration of viruses is expressed as plaque-forming units (pfu)</a:t>
            </a:r>
            <a:endParaRPr lang="en-GB" altLang="en-US" sz="2400">
              <a:cs typeface="Arial" panose="020B0604020202020204" pitchFamily="34" charset="0"/>
            </a:endParaRPr>
          </a:p>
        </p:txBody>
      </p:sp>
      <p:pic>
        <p:nvPicPr>
          <p:cNvPr id="19460" name="Picture 3" descr="http://www.mansfield.ohio-state.edu/~sabedon/black10_files/image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4786313"/>
            <a:ext cx="28479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4818063"/>
            <a:ext cx="2971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4786313"/>
            <a:ext cx="26495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1451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460"/>
                                        </p:tgtEl>
                                        <p:attrNameLst>
                                          <p:attrName>style.visibility</p:attrName>
                                        </p:attrNameLst>
                                      </p:cBhvr>
                                      <p:to>
                                        <p:strVal val="visible"/>
                                      </p:to>
                                    </p:set>
                                    <p:anim calcmode="lin" valueType="num">
                                      <p:cBhvr additive="base">
                                        <p:cTn id="37" dur="500" fill="hold"/>
                                        <p:tgtEl>
                                          <p:spTgt spid="19460"/>
                                        </p:tgtEl>
                                        <p:attrNameLst>
                                          <p:attrName>ppt_x</p:attrName>
                                        </p:attrNameLst>
                                      </p:cBhvr>
                                      <p:tavLst>
                                        <p:tav tm="0">
                                          <p:val>
                                            <p:strVal val="#ppt_x"/>
                                          </p:val>
                                        </p:tav>
                                        <p:tav tm="100000">
                                          <p:val>
                                            <p:strVal val="#ppt_x"/>
                                          </p:val>
                                        </p:tav>
                                      </p:tavLst>
                                    </p:anim>
                                    <p:anim calcmode="lin" valueType="num">
                                      <p:cBhvr additive="base">
                                        <p:cTn id="38" dur="500" fill="hold"/>
                                        <p:tgtEl>
                                          <p:spTgt spid="19460"/>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9461"/>
                                        </p:tgtEl>
                                        <p:attrNameLst>
                                          <p:attrName>style.visibility</p:attrName>
                                        </p:attrNameLst>
                                      </p:cBhvr>
                                      <p:to>
                                        <p:strVal val="visible"/>
                                      </p:to>
                                    </p:set>
                                    <p:anim calcmode="lin" valueType="num">
                                      <p:cBhvr additive="base">
                                        <p:cTn id="41" dur="500" fill="hold"/>
                                        <p:tgtEl>
                                          <p:spTgt spid="19461"/>
                                        </p:tgtEl>
                                        <p:attrNameLst>
                                          <p:attrName>ppt_x</p:attrName>
                                        </p:attrNameLst>
                                      </p:cBhvr>
                                      <p:tavLst>
                                        <p:tav tm="0">
                                          <p:val>
                                            <p:strVal val="#ppt_x"/>
                                          </p:val>
                                        </p:tav>
                                        <p:tav tm="100000">
                                          <p:val>
                                            <p:strVal val="#ppt_x"/>
                                          </p:val>
                                        </p:tav>
                                      </p:tavLst>
                                    </p:anim>
                                    <p:anim calcmode="lin" valueType="num">
                                      <p:cBhvr additive="base">
                                        <p:cTn id="42" dur="500" fill="hold"/>
                                        <p:tgtEl>
                                          <p:spTgt spid="19461"/>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462"/>
                                        </p:tgtEl>
                                        <p:attrNameLst>
                                          <p:attrName>style.visibility</p:attrName>
                                        </p:attrNameLst>
                                      </p:cBhvr>
                                      <p:to>
                                        <p:strVal val="visible"/>
                                      </p:to>
                                    </p:set>
                                    <p:anim calcmode="lin" valueType="num">
                                      <p:cBhvr additive="base">
                                        <p:cTn id="45" dur="500" fill="hold"/>
                                        <p:tgtEl>
                                          <p:spTgt spid="19462"/>
                                        </p:tgtEl>
                                        <p:attrNameLst>
                                          <p:attrName>ppt_x</p:attrName>
                                        </p:attrNameLst>
                                      </p:cBhvr>
                                      <p:tavLst>
                                        <p:tav tm="0">
                                          <p:val>
                                            <p:strVal val="#ppt_x"/>
                                          </p:val>
                                        </p:tav>
                                        <p:tav tm="100000">
                                          <p:val>
                                            <p:strVal val="#ppt_x"/>
                                          </p:val>
                                        </p:tav>
                                      </p:tavLst>
                                    </p:anim>
                                    <p:anim calcmode="lin" valueType="num">
                                      <p:cBhvr additive="base">
                                        <p:cTn id="46"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sz="3200" b="1">
                <a:latin typeface="Arial" panose="020B0604020202020204" pitchFamily="34" charset="0"/>
                <a:cs typeface="Arial" panose="020B0604020202020204" pitchFamily="34" charset="0"/>
              </a:rPr>
              <a:t/>
            </a:r>
            <a:br>
              <a:rPr lang="en-US" altLang="en-US" sz="3200" b="1">
                <a:latin typeface="Arial" panose="020B0604020202020204" pitchFamily="34" charset="0"/>
                <a:cs typeface="Arial" panose="020B0604020202020204" pitchFamily="34" charset="0"/>
              </a:rPr>
            </a:br>
            <a:r>
              <a:rPr lang="en-US" altLang="en-US" sz="3200" b="1">
                <a:latin typeface="Arial" panose="020B0604020202020204" pitchFamily="34" charset="0"/>
                <a:cs typeface="Arial" panose="020B0604020202020204" pitchFamily="34" charset="0"/>
              </a:rPr>
              <a:t>Growth of viruses in the laboratory </a:t>
            </a:r>
            <a:r>
              <a:rPr lang="en-US" altLang="en-US" sz="3200"/>
              <a:t/>
            </a:r>
            <a:br>
              <a:rPr lang="en-US" altLang="en-US" sz="3200"/>
            </a:br>
            <a:endParaRPr lang="en-US" altLang="en-US" sz="3200"/>
          </a:p>
        </p:txBody>
      </p:sp>
      <p:sp>
        <p:nvSpPr>
          <p:cNvPr id="26627" name="Content Placeholder 2"/>
          <p:cNvSpPr>
            <a:spLocks noGrp="1"/>
          </p:cNvSpPr>
          <p:nvPr>
            <p:ph idx="1"/>
          </p:nvPr>
        </p:nvSpPr>
        <p:spPr/>
        <p:txBody>
          <a:bodyPr/>
          <a:lstStyle/>
          <a:p>
            <a:pPr algn="just"/>
            <a:r>
              <a:rPr lang="en-GB" altLang="en-US" sz="2400">
                <a:cs typeface="Arial" panose="020B0604020202020204" pitchFamily="34" charset="0"/>
              </a:rPr>
              <a:t>Cultivation of some animal viruses requires whole animals</a:t>
            </a:r>
          </a:p>
          <a:p>
            <a:pPr algn="just"/>
            <a:r>
              <a:rPr lang="en-GB" altLang="en-US" sz="2400">
                <a:cs typeface="Arial" panose="020B0604020202020204" pitchFamily="34" charset="0"/>
              </a:rPr>
              <a:t>Some of them cultivated in embryonated eggs</a:t>
            </a:r>
          </a:p>
          <a:p>
            <a:pPr algn="just"/>
            <a:r>
              <a:rPr lang="en-GB" altLang="en-US" sz="2400">
                <a:cs typeface="Arial" panose="020B0604020202020204" pitchFamily="34" charset="0"/>
              </a:rPr>
              <a:t>cell cultures </a:t>
            </a:r>
            <a:endParaRPr lang="en-US" altLang="en-US" sz="2400">
              <a:cs typeface="Arial" panose="020B0604020202020204" pitchFamily="34" charset="0"/>
            </a:endParaRPr>
          </a:p>
        </p:txBody>
      </p:sp>
    </p:spTree>
    <p:extLst>
      <p:ext uri="{BB962C8B-B14F-4D97-AF65-F5344CB8AC3E}">
        <p14:creationId xmlns:p14="http://schemas.microsoft.com/office/powerpoint/2010/main" val="4250879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IN" altLang="en-US" sz="3200" b="1"/>
              <a:t>Characteristics of viruses</a:t>
            </a:r>
            <a:endParaRPr lang="en-US" altLang="en-US" sz="3200"/>
          </a:p>
        </p:txBody>
      </p:sp>
      <p:sp>
        <p:nvSpPr>
          <p:cNvPr id="3075" name="Content Placeholder 2"/>
          <p:cNvSpPr>
            <a:spLocks noGrp="1"/>
          </p:cNvSpPr>
          <p:nvPr>
            <p:ph idx="1"/>
          </p:nvPr>
        </p:nvSpPr>
        <p:spPr/>
        <p:txBody>
          <a:bodyPr/>
          <a:lstStyle/>
          <a:p>
            <a:pPr algn="just">
              <a:spcBef>
                <a:spcPts val="600"/>
              </a:spcBef>
              <a:spcAft>
                <a:spcPts val="600"/>
              </a:spcAft>
            </a:pPr>
            <a:r>
              <a:rPr lang="en-GB" altLang="en-US" sz="2400">
                <a:cs typeface="Arial" panose="020B0604020202020204" pitchFamily="34" charset="0"/>
              </a:rPr>
              <a:t>Viruses may be regarded as </a:t>
            </a:r>
            <a:r>
              <a:rPr lang="en-GB" altLang="en-US" sz="2400" b="1">
                <a:cs typeface="Arial" panose="020B0604020202020204" pitchFamily="34" charset="0"/>
              </a:rPr>
              <a:t>exceptionally complex aggregations </a:t>
            </a:r>
            <a:r>
              <a:rPr lang="en-GB" altLang="en-US" sz="2400">
                <a:cs typeface="Arial" panose="020B0604020202020204" pitchFamily="34" charset="0"/>
              </a:rPr>
              <a:t>of </a:t>
            </a:r>
            <a:r>
              <a:rPr lang="en-GB" altLang="en-US" sz="2400" b="1">
                <a:cs typeface="Arial" panose="020B0604020202020204" pitchFamily="34" charset="0"/>
              </a:rPr>
              <a:t>nonliving chemicals </a:t>
            </a:r>
            <a:r>
              <a:rPr lang="en-GB" altLang="en-US" sz="2400">
                <a:cs typeface="Arial" panose="020B0604020202020204" pitchFamily="34" charset="0"/>
              </a:rPr>
              <a:t>or </a:t>
            </a:r>
            <a:r>
              <a:rPr lang="en-GB" altLang="en-US" sz="2400" b="1">
                <a:cs typeface="Arial" panose="020B0604020202020204" pitchFamily="34" charset="0"/>
              </a:rPr>
              <a:t>exceptionally simple living microbes</a:t>
            </a:r>
            <a:r>
              <a:rPr lang="en-GB" altLang="en-US" sz="2400">
                <a:cs typeface="Arial" panose="020B0604020202020204" pitchFamily="34" charset="0"/>
              </a:rPr>
              <a:t>.</a:t>
            </a:r>
          </a:p>
          <a:p>
            <a:pPr algn="just">
              <a:spcBef>
                <a:spcPts val="600"/>
              </a:spcBef>
              <a:spcAft>
                <a:spcPts val="600"/>
              </a:spcAft>
            </a:pPr>
            <a:r>
              <a:rPr lang="en-IN" altLang="en-US" sz="2400"/>
              <a:t>Because viruses are </a:t>
            </a:r>
            <a:r>
              <a:rPr lang="en-IN" altLang="en-US" sz="2400" b="1">
                <a:solidFill>
                  <a:srgbClr val="FF0000"/>
                </a:solidFill>
              </a:rPr>
              <a:t>inert outside living host cells </a:t>
            </a:r>
            <a:r>
              <a:rPr lang="en-IN" altLang="en-US" sz="2400"/>
              <a:t>but </a:t>
            </a:r>
            <a:r>
              <a:rPr lang="en-IN" altLang="en-US" sz="2400" b="1">
                <a:solidFill>
                  <a:srgbClr val="FF0000"/>
                </a:solidFill>
              </a:rPr>
              <a:t>once viruses enter a host cell</a:t>
            </a:r>
            <a:r>
              <a:rPr lang="en-IN" altLang="en-US" sz="2400"/>
              <a:t>, they become active and starts multiplication occurs.</a:t>
            </a:r>
          </a:p>
          <a:p>
            <a:pPr algn="just">
              <a:spcBef>
                <a:spcPts val="600"/>
              </a:spcBef>
              <a:spcAft>
                <a:spcPts val="600"/>
              </a:spcAft>
            </a:pPr>
            <a:r>
              <a:rPr lang="en-IN" altLang="en-US" sz="2400"/>
              <a:t>Therefore viruses can be termed as </a:t>
            </a:r>
            <a:r>
              <a:rPr lang="en-IN" altLang="en-US" sz="2400" b="1">
                <a:solidFill>
                  <a:srgbClr val="FF0000"/>
                </a:solidFill>
              </a:rPr>
              <a:t>obligatory intracellular parasites.</a:t>
            </a:r>
            <a:endParaRPr lang="en-GB" altLang="en-US" sz="2400" b="1">
              <a:solidFill>
                <a:srgbClr val="FF0000"/>
              </a:solidFill>
              <a:cs typeface="Arial" panose="020B0604020202020204" pitchFamily="34" charset="0"/>
            </a:endParaRPr>
          </a:p>
          <a:p>
            <a:pPr algn="just">
              <a:spcBef>
                <a:spcPts val="600"/>
              </a:spcBef>
              <a:spcAft>
                <a:spcPts val="600"/>
              </a:spcAft>
            </a:pPr>
            <a:r>
              <a:rPr lang="en-GB" altLang="en-US" sz="2400">
                <a:cs typeface="Arial" panose="020B0604020202020204" pitchFamily="34" charset="0"/>
              </a:rPr>
              <a:t>Viruses contain a </a:t>
            </a:r>
            <a:r>
              <a:rPr lang="en-GB" altLang="en-US" sz="2400" b="1">
                <a:solidFill>
                  <a:srgbClr val="FF0000"/>
                </a:solidFill>
                <a:cs typeface="Arial" panose="020B0604020202020204" pitchFamily="34" charset="0"/>
              </a:rPr>
              <a:t>single type of nucleic acid</a:t>
            </a:r>
            <a:r>
              <a:rPr lang="en-IN" altLang="en-US" sz="2400"/>
              <a:t>(either DNA or RNA) &amp;</a:t>
            </a:r>
            <a:r>
              <a:rPr lang="en-GB" altLang="en-US" sz="2400">
                <a:cs typeface="Arial" panose="020B0604020202020204" pitchFamily="34" charset="0"/>
              </a:rPr>
              <a:t> a </a:t>
            </a:r>
            <a:r>
              <a:rPr lang="en-GB" altLang="en-US" sz="2400" b="1">
                <a:solidFill>
                  <a:srgbClr val="FF0000"/>
                </a:solidFill>
                <a:cs typeface="Arial" panose="020B0604020202020204" pitchFamily="34" charset="0"/>
              </a:rPr>
              <a:t>protein coat</a:t>
            </a:r>
            <a:r>
              <a:rPr lang="en-GB" altLang="en-US" sz="2400">
                <a:cs typeface="Arial" panose="020B0604020202020204" pitchFamily="34" charset="0"/>
              </a:rPr>
              <a:t>, sometimes enclosed by an envelope. </a:t>
            </a:r>
          </a:p>
          <a:p>
            <a:pPr algn="just">
              <a:spcBef>
                <a:spcPts val="600"/>
              </a:spcBef>
              <a:spcAft>
                <a:spcPts val="600"/>
              </a:spcAft>
            </a:pPr>
            <a:r>
              <a:rPr lang="en-IN" altLang="en-US" sz="2400"/>
              <a:t>A complete, fully developed viral particle composed of nucleic acid surrounded by a coat is called a </a:t>
            </a:r>
            <a:r>
              <a:rPr lang="en-IN" altLang="en-US" sz="2400" b="1">
                <a:solidFill>
                  <a:srgbClr val="FF0000"/>
                </a:solidFill>
              </a:rPr>
              <a:t>Virion</a:t>
            </a:r>
            <a:r>
              <a:rPr lang="en-IN" altLang="en-US" sz="2400"/>
              <a:t>.</a:t>
            </a:r>
            <a:endParaRPr lang="en-GB" altLang="en-US" sz="2400">
              <a:cs typeface="Arial" panose="020B0604020202020204" pitchFamily="34" charset="0"/>
            </a:endParaRPr>
          </a:p>
        </p:txBody>
      </p:sp>
    </p:spTree>
    <p:extLst>
      <p:ext uri="{BB962C8B-B14F-4D97-AF65-F5344CB8AC3E}">
        <p14:creationId xmlns:p14="http://schemas.microsoft.com/office/powerpoint/2010/main" val="30413661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altLang="en-US" sz="3200" b="1">
                <a:latin typeface="Arial" panose="020B0604020202020204" pitchFamily="34" charset="0"/>
                <a:cs typeface="Arial" panose="020B0604020202020204" pitchFamily="34" charset="0"/>
              </a:rPr>
              <a:t/>
            </a:r>
            <a:br>
              <a:rPr lang="en-US" altLang="en-US" sz="3200" b="1">
                <a:latin typeface="Arial" panose="020B0604020202020204" pitchFamily="34" charset="0"/>
                <a:cs typeface="Arial" panose="020B0604020202020204" pitchFamily="34" charset="0"/>
              </a:rPr>
            </a:br>
            <a:r>
              <a:rPr lang="en-US" altLang="en-US" sz="3200" b="1">
                <a:latin typeface="Arial" panose="020B0604020202020204" pitchFamily="34" charset="0"/>
                <a:cs typeface="Arial" panose="020B0604020202020204" pitchFamily="34" charset="0"/>
              </a:rPr>
              <a:t>Viral identification </a:t>
            </a:r>
            <a:r>
              <a:rPr lang="en-US" altLang="en-US" sz="3200"/>
              <a:t/>
            </a:r>
            <a:br>
              <a:rPr lang="en-US" altLang="en-US" sz="3200"/>
            </a:br>
            <a:endParaRPr lang="en-US" altLang="en-US" sz="3200"/>
          </a:p>
        </p:txBody>
      </p:sp>
      <p:sp>
        <p:nvSpPr>
          <p:cNvPr id="27651" name="Content Placeholder 2"/>
          <p:cNvSpPr>
            <a:spLocks noGrp="1"/>
          </p:cNvSpPr>
          <p:nvPr>
            <p:ph idx="1"/>
          </p:nvPr>
        </p:nvSpPr>
        <p:spPr/>
        <p:txBody>
          <a:bodyPr/>
          <a:lstStyle/>
          <a:p>
            <a:pPr algn="just">
              <a:spcBef>
                <a:spcPts val="600"/>
              </a:spcBef>
              <a:spcAft>
                <a:spcPts val="600"/>
              </a:spcAft>
            </a:pPr>
            <a:r>
              <a:rPr lang="en-US" altLang="en-US" sz="2400" b="1"/>
              <a:t>Serological or Immunological tests </a:t>
            </a:r>
            <a:r>
              <a:rPr lang="en-US" altLang="en-US" sz="2400"/>
              <a:t>are used to identify viruses.</a:t>
            </a:r>
          </a:p>
          <a:p>
            <a:pPr algn="just">
              <a:spcBef>
                <a:spcPts val="600"/>
              </a:spcBef>
              <a:spcAft>
                <a:spcPts val="600"/>
              </a:spcAft>
            </a:pPr>
            <a:r>
              <a:rPr lang="en-US" altLang="en-US" sz="2400"/>
              <a:t>Viruses may also be identified by techniques like </a:t>
            </a:r>
            <a:r>
              <a:rPr lang="en-US" altLang="en-US" sz="2400" b="1"/>
              <a:t>polymerase chain reaction (PCR) methods</a:t>
            </a:r>
            <a:r>
              <a:rPr lang="en-US" altLang="en-US" sz="2400"/>
              <a:t>, </a:t>
            </a:r>
            <a:r>
              <a:rPr lang="en-US" altLang="en-US" sz="2400" b="1"/>
              <a:t>restriction enzyme fragments</a:t>
            </a:r>
            <a:r>
              <a:rPr lang="en-US" altLang="en-US" sz="2400"/>
              <a:t>, appearance of host cells following infection and </a:t>
            </a:r>
            <a:r>
              <a:rPr lang="en-US" altLang="en-US" sz="2400" b="1"/>
              <a:t>electron microscopy</a:t>
            </a:r>
            <a:r>
              <a:rPr lang="en-US" altLang="en-US" sz="2400"/>
              <a:t>.</a:t>
            </a:r>
            <a:endParaRPr lang="en-GB" altLang="en-US" sz="2400">
              <a:cs typeface="Arial" panose="020B0604020202020204" pitchFamily="34" charset="0"/>
            </a:endParaRPr>
          </a:p>
          <a:p>
            <a:pPr algn="just">
              <a:spcBef>
                <a:spcPts val="600"/>
              </a:spcBef>
              <a:spcAft>
                <a:spcPts val="600"/>
              </a:spcAft>
              <a:buNone/>
            </a:pPr>
            <a:endParaRPr lang="en-US" altLang="en-US" sz="2400">
              <a:cs typeface="Arial" panose="020B0604020202020204" pitchFamily="34" charset="0"/>
            </a:endParaRPr>
          </a:p>
        </p:txBody>
      </p:sp>
      <p:pic>
        <p:nvPicPr>
          <p:cNvPr id="27652" name="Picture 2" descr="http://virology-online.com/general/ELISA.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3897314"/>
            <a:ext cx="36576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2421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defRPr/>
            </a:pPr>
            <a:r>
              <a:rPr lang="en-GB" altLang="en-US" sz="3200" b="1" dirty="0">
                <a:latin typeface="+mn-lt"/>
                <a:cs typeface="Arial" panose="020B0604020202020204" pitchFamily="34" charset="0"/>
              </a:rPr>
              <a:t>Multiplication of viruses </a:t>
            </a:r>
            <a:endParaRPr lang="en-US" altLang="en-US" sz="3200" dirty="0">
              <a:latin typeface="+mn-lt"/>
              <a:cs typeface="Arial" panose="020B0604020202020204" pitchFamily="34" charset="0"/>
            </a:endParaRPr>
          </a:p>
        </p:txBody>
      </p:sp>
      <p:sp>
        <p:nvSpPr>
          <p:cNvPr id="28675" name="Content Placeholder 2"/>
          <p:cNvSpPr>
            <a:spLocks noGrp="1"/>
          </p:cNvSpPr>
          <p:nvPr>
            <p:ph idx="1"/>
          </p:nvPr>
        </p:nvSpPr>
        <p:spPr/>
        <p:txBody>
          <a:bodyPr/>
          <a:lstStyle/>
          <a:p>
            <a:pPr algn="just"/>
            <a:r>
              <a:rPr lang="en-US" altLang="en-US" sz="2400"/>
              <a:t>Viruses </a:t>
            </a:r>
            <a:r>
              <a:rPr lang="en-US" altLang="en-US" sz="2400" b="1">
                <a:solidFill>
                  <a:srgbClr val="FF0000"/>
                </a:solidFill>
              </a:rPr>
              <a:t>invade</a:t>
            </a:r>
            <a:r>
              <a:rPr lang="en-US" altLang="en-US" sz="2400"/>
              <a:t> a host cell and </a:t>
            </a:r>
            <a:r>
              <a:rPr lang="en-US" altLang="en-US" sz="2400" b="1">
                <a:solidFill>
                  <a:srgbClr val="FF0000"/>
                </a:solidFill>
              </a:rPr>
              <a:t>direct</a:t>
            </a:r>
            <a:r>
              <a:rPr lang="en-US" altLang="en-US" sz="2400"/>
              <a:t> the host’s metabolic machinery </a:t>
            </a:r>
            <a:r>
              <a:rPr lang="en-US" altLang="en-US" sz="2400" b="1">
                <a:solidFill>
                  <a:srgbClr val="FF0000"/>
                </a:solidFill>
              </a:rPr>
              <a:t>to produce viral enzymes and components</a:t>
            </a:r>
            <a:r>
              <a:rPr lang="en-US" altLang="en-US" sz="2400"/>
              <a:t>.</a:t>
            </a:r>
          </a:p>
          <a:p>
            <a:pPr algn="just"/>
            <a:r>
              <a:rPr lang="en-US" altLang="en-US" sz="2400" b="1">
                <a:solidFill>
                  <a:srgbClr val="FF0000"/>
                </a:solidFill>
              </a:rPr>
              <a:t>Multiplication cycle of viruses </a:t>
            </a:r>
            <a:r>
              <a:rPr lang="en-US" altLang="en-US" sz="2400"/>
              <a:t>can be divided into five distinct stages, namely:</a:t>
            </a:r>
          </a:p>
          <a:p>
            <a:pPr marL="914400" lvl="1" indent="-457200" algn="just">
              <a:buFont typeface="Calibri" panose="020F0502020204030204" pitchFamily="34" charset="0"/>
              <a:buAutoNum type="arabicPeriod"/>
            </a:pPr>
            <a:r>
              <a:rPr lang="en-US" altLang="en-US" sz="2000"/>
              <a:t>Attachment</a:t>
            </a:r>
          </a:p>
          <a:p>
            <a:pPr marL="914400" lvl="1" indent="-457200" algn="just">
              <a:buFont typeface="Calibri" panose="020F0502020204030204" pitchFamily="34" charset="0"/>
              <a:buAutoNum type="arabicPeriod"/>
            </a:pPr>
            <a:r>
              <a:rPr lang="en-US" altLang="en-US" sz="2000"/>
              <a:t>Penetration</a:t>
            </a:r>
          </a:p>
          <a:p>
            <a:pPr marL="914400" lvl="1" indent="-457200" algn="just">
              <a:buFont typeface="Calibri" panose="020F0502020204030204" pitchFamily="34" charset="0"/>
              <a:buAutoNum type="arabicPeriod"/>
            </a:pPr>
            <a:r>
              <a:rPr lang="en-US" altLang="en-US" sz="2000"/>
              <a:t>Biosynthesis.</a:t>
            </a:r>
          </a:p>
          <a:p>
            <a:pPr marL="914400" lvl="1" indent="-457200" algn="just">
              <a:buFont typeface="Calibri" panose="020F0502020204030204" pitchFamily="34" charset="0"/>
              <a:buAutoNum type="arabicPeriod"/>
            </a:pPr>
            <a:r>
              <a:rPr lang="en-US" altLang="en-US" sz="2000"/>
              <a:t>Maturation and </a:t>
            </a:r>
          </a:p>
          <a:p>
            <a:pPr marL="914400" lvl="1" indent="-457200" algn="just">
              <a:buFont typeface="Calibri" panose="020F0502020204030204" pitchFamily="34" charset="0"/>
              <a:buAutoNum type="arabicPeriod"/>
            </a:pPr>
            <a:r>
              <a:rPr lang="en-US" altLang="en-US" sz="2000"/>
              <a:t>Release.</a:t>
            </a:r>
          </a:p>
          <a:p>
            <a:pPr algn="just"/>
            <a:r>
              <a:rPr lang="en-US" altLang="en-US" sz="2400" b="1">
                <a:solidFill>
                  <a:srgbClr val="FF0000"/>
                </a:solidFill>
              </a:rPr>
              <a:t>Phages can multiply by two mechanisms</a:t>
            </a:r>
            <a:r>
              <a:rPr lang="en-US" altLang="en-US" sz="2400"/>
              <a:t>: </a:t>
            </a:r>
          </a:p>
          <a:p>
            <a:pPr marL="914400" lvl="1" indent="-457200" algn="just">
              <a:buFont typeface="Calibri" panose="020F0502020204030204" pitchFamily="34" charset="0"/>
              <a:buAutoNum type="arabicPeriod"/>
            </a:pPr>
            <a:r>
              <a:rPr lang="en-US" altLang="en-US" sz="2000"/>
              <a:t>Lytic cycle - results with the lysis and death of the host cell</a:t>
            </a:r>
          </a:p>
          <a:p>
            <a:pPr marL="914400" lvl="1" indent="-457200" algn="just">
              <a:buFont typeface="Calibri" panose="020F0502020204030204" pitchFamily="34" charset="0"/>
              <a:buAutoNum type="arabicPeriod"/>
            </a:pPr>
            <a:r>
              <a:rPr lang="en-US" altLang="en-US" sz="2000"/>
              <a:t>Lysogenic cycle - host cell remains alive in the lysogenic cycle.</a:t>
            </a:r>
            <a:endParaRPr lang="en-GB" altLang="en-US" sz="2000">
              <a:cs typeface="Arial" panose="020B0604020202020204" pitchFamily="34" charset="0"/>
            </a:endParaRPr>
          </a:p>
        </p:txBody>
      </p:sp>
    </p:spTree>
    <p:extLst>
      <p:ext uri="{BB962C8B-B14F-4D97-AF65-F5344CB8AC3E}">
        <p14:creationId xmlns:p14="http://schemas.microsoft.com/office/powerpoint/2010/main" val="3476115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sz="3200" b="1" dirty="0" err="1">
                <a:latin typeface="+mn-lt"/>
                <a:cs typeface="Arial" pitchFamily="34" charset="0"/>
              </a:rPr>
              <a:t>Lytic</a:t>
            </a:r>
            <a:r>
              <a:rPr lang="en-GB" sz="3200" b="1" dirty="0">
                <a:latin typeface="+mn-lt"/>
                <a:cs typeface="Arial" pitchFamily="34" charset="0"/>
              </a:rPr>
              <a:t> cycle of T – even </a:t>
            </a:r>
            <a:r>
              <a:rPr lang="en-GB" sz="3200" b="1" dirty="0" err="1">
                <a:latin typeface="+mn-lt"/>
                <a:cs typeface="Arial" pitchFamily="34" charset="0"/>
              </a:rPr>
              <a:t>bacteriophage</a:t>
            </a:r>
            <a:r>
              <a:rPr lang="en-GB" sz="3200" b="1" dirty="0">
                <a:latin typeface="+mn-lt"/>
                <a:cs typeface="Arial" pitchFamily="34" charset="0"/>
              </a:rPr>
              <a:t> </a:t>
            </a:r>
            <a:endParaRPr lang="en-US" sz="3200" dirty="0">
              <a:latin typeface="+mn-lt"/>
              <a:cs typeface="Arial" pitchFamily="34" charset="0"/>
            </a:endParaRPr>
          </a:p>
        </p:txBody>
      </p:sp>
      <p:sp>
        <p:nvSpPr>
          <p:cNvPr id="17411" name="Content Placeholder 2"/>
          <p:cNvSpPr>
            <a:spLocks noGrp="1"/>
          </p:cNvSpPr>
          <p:nvPr>
            <p:ph idx="1"/>
          </p:nvPr>
        </p:nvSpPr>
        <p:spPr/>
        <p:txBody>
          <a:bodyPr>
            <a:normAutofit/>
          </a:bodyPr>
          <a:lstStyle/>
          <a:p>
            <a:pPr algn="just">
              <a:buFont typeface="Arial" charset="0"/>
              <a:buChar char="•"/>
              <a:defRPr/>
            </a:pPr>
            <a:r>
              <a:rPr lang="en-GB" altLang="en-US" sz="2400" b="1" dirty="0">
                <a:cs typeface="Arial" panose="020B0604020202020204" pitchFamily="34" charset="0"/>
              </a:rPr>
              <a:t>Attachment</a:t>
            </a:r>
          </a:p>
          <a:p>
            <a:pPr algn="just">
              <a:buFont typeface="Arial" charset="0"/>
              <a:buChar char="•"/>
              <a:defRPr/>
            </a:pPr>
            <a:r>
              <a:rPr lang="en-US" altLang="en-US" sz="2400" b="1" dirty="0">
                <a:cs typeface="Arial" panose="020B0604020202020204" pitchFamily="34" charset="0"/>
              </a:rPr>
              <a:t>Penetration </a:t>
            </a:r>
            <a:endParaRPr lang="en-US" altLang="en-US" sz="2400" dirty="0">
              <a:cs typeface="Arial" panose="020B0604020202020204" pitchFamily="34" charset="0"/>
            </a:endParaRPr>
          </a:p>
          <a:p>
            <a:pPr algn="just">
              <a:buFont typeface="Arial" charset="0"/>
              <a:buChar char="•"/>
              <a:defRPr/>
            </a:pPr>
            <a:r>
              <a:rPr lang="en-US" altLang="en-US" sz="2400" b="1" dirty="0">
                <a:cs typeface="Arial" panose="020B0604020202020204" pitchFamily="34" charset="0"/>
              </a:rPr>
              <a:t>Biosynthesis </a:t>
            </a:r>
            <a:endParaRPr lang="en-US" altLang="en-US" sz="2400" dirty="0">
              <a:cs typeface="Arial" panose="020B0604020202020204" pitchFamily="34" charset="0"/>
            </a:endParaRPr>
          </a:p>
          <a:p>
            <a:pPr algn="just">
              <a:buFont typeface="Arial" charset="0"/>
              <a:buChar char="•"/>
              <a:defRPr/>
            </a:pPr>
            <a:r>
              <a:rPr lang="en-US" altLang="en-US" sz="2400" b="1" dirty="0">
                <a:cs typeface="Arial" panose="020B0604020202020204" pitchFamily="34" charset="0"/>
              </a:rPr>
              <a:t>Maturation </a:t>
            </a:r>
            <a:endParaRPr lang="en-US" altLang="en-US" sz="2400" dirty="0">
              <a:cs typeface="Arial" panose="020B0604020202020204" pitchFamily="34" charset="0"/>
            </a:endParaRPr>
          </a:p>
          <a:p>
            <a:pPr algn="just">
              <a:buFont typeface="Arial" charset="0"/>
              <a:buChar char="•"/>
              <a:defRPr/>
            </a:pPr>
            <a:r>
              <a:rPr lang="en-US" altLang="en-US" sz="2400" b="1" dirty="0">
                <a:cs typeface="Arial" panose="020B0604020202020204" pitchFamily="34" charset="0"/>
              </a:rPr>
              <a:t>Release </a:t>
            </a:r>
          </a:p>
          <a:p>
            <a:pPr algn="just">
              <a:buFont typeface="Arial" charset="0"/>
              <a:buChar char="•"/>
              <a:defRPr/>
            </a:pPr>
            <a:r>
              <a:rPr lang="en-US" sz="2400" dirty="0"/>
              <a:t>The time from phage attachment to </a:t>
            </a:r>
          </a:p>
          <a:p>
            <a:pPr marL="0" indent="0" algn="just">
              <a:buNone/>
              <a:defRPr/>
            </a:pPr>
            <a:r>
              <a:rPr lang="en-US" sz="2400" dirty="0"/>
              <a:t>    release is known as </a:t>
            </a:r>
            <a:r>
              <a:rPr lang="en-US" sz="2400" b="1" dirty="0">
                <a:solidFill>
                  <a:srgbClr val="FF0000"/>
                </a:solidFill>
              </a:rPr>
              <a:t>burst time</a:t>
            </a:r>
            <a:r>
              <a:rPr lang="en-US" sz="2400" b="1" dirty="0"/>
              <a:t> </a:t>
            </a:r>
            <a:r>
              <a:rPr lang="en-US" sz="2400" dirty="0"/>
              <a:t>and is usually </a:t>
            </a:r>
          </a:p>
          <a:p>
            <a:pPr marL="0" indent="0" algn="just">
              <a:buNone/>
              <a:defRPr/>
            </a:pPr>
            <a:r>
              <a:rPr lang="en-US" sz="2400" dirty="0"/>
              <a:t>    from </a:t>
            </a:r>
            <a:r>
              <a:rPr lang="en-US" sz="2400" b="1" dirty="0">
                <a:solidFill>
                  <a:srgbClr val="FF0000"/>
                </a:solidFill>
              </a:rPr>
              <a:t>20 to 40 min</a:t>
            </a:r>
            <a:r>
              <a:rPr lang="en-US" sz="2400" dirty="0"/>
              <a:t>. </a:t>
            </a:r>
            <a:endParaRPr lang="en-US" altLang="en-US" sz="2400" dirty="0">
              <a:cs typeface="Arial" panose="020B0604020202020204" pitchFamily="34" charset="0"/>
            </a:endParaRPr>
          </a:p>
          <a:p>
            <a:pPr algn="just">
              <a:buFont typeface="Arial" panose="020B0604020202020204" pitchFamily="34" charset="0"/>
              <a:buNone/>
              <a:defRPr/>
            </a:pPr>
            <a:endParaRPr lang="en-US" altLang="en-US" sz="2400" dirty="0">
              <a:cs typeface="Arial" panose="020B0604020202020204" pitchFamily="34" charset="0"/>
            </a:endParaRPr>
          </a:p>
        </p:txBody>
      </p:sp>
      <p:pic>
        <p:nvPicPr>
          <p:cNvPr id="2970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914" y="1779588"/>
            <a:ext cx="2306637"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3130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classes.midlandstech.com/carterp/Courses/bio225/chap13/Slide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198439"/>
            <a:ext cx="5086350" cy="645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1835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GB" sz="3200" b="1" dirty="0" err="1">
                <a:latin typeface="+mn-lt"/>
                <a:cs typeface="Arial" pitchFamily="34" charset="0"/>
              </a:rPr>
              <a:t>Lysogenic</a:t>
            </a:r>
            <a:r>
              <a:rPr lang="en-GB" sz="3200" b="1" dirty="0">
                <a:latin typeface="+mn-lt"/>
                <a:cs typeface="Arial" pitchFamily="34" charset="0"/>
              </a:rPr>
              <a:t> cycle of </a:t>
            </a:r>
            <a:r>
              <a:rPr lang="en-GB" sz="3200" b="1" dirty="0" err="1">
                <a:latin typeface="+mn-lt"/>
                <a:cs typeface="Arial" pitchFamily="34" charset="0"/>
              </a:rPr>
              <a:t>Bacteriophage</a:t>
            </a:r>
            <a:r>
              <a:rPr lang="en-GB" sz="3200" b="1" dirty="0">
                <a:latin typeface="+mn-lt"/>
                <a:cs typeface="Arial" pitchFamily="34" charset="0"/>
              </a:rPr>
              <a:t> </a:t>
            </a:r>
            <a:endParaRPr lang="en-US" sz="3200" dirty="0">
              <a:latin typeface="+mn-lt"/>
              <a:cs typeface="Arial" pitchFamily="34" charset="0"/>
            </a:endParaRPr>
          </a:p>
        </p:txBody>
      </p:sp>
      <p:sp>
        <p:nvSpPr>
          <p:cNvPr id="25603" name="Content Placeholder 2"/>
          <p:cNvSpPr>
            <a:spLocks noGrp="1"/>
          </p:cNvSpPr>
          <p:nvPr>
            <p:ph idx="1"/>
          </p:nvPr>
        </p:nvSpPr>
        <p:spPr/>
        <p:txBody>
          <a:bodyPr/>
          <a:lstStyle/>
          <a:p>
            <a:pPr algn="just">
              <a:spcBef>
                <a:spcPts val="600"/>
              </a:spcBef>
              <a:spcAft>
                <a:spcPts val="600"/>
              </a:spcAft>
            </a:pPr>
            <a:r>
              <a:rPr lang="en-GB" altLang="en-US" sz="2400">
                <a:cs typeface="Arial" panose="020B0604020202020204" pitchFamily="34" charset="0"/>
              </a:rPr>
              <a:t>phages begin a lysogenic cycle by incorporating their DNA into the host cell’s DNA</a:t>
            </a:r>
          </a:p>
          <a:p>
            <a:pPr algn="just">
              <a:spcBef>
                <a:spcPts val="600"/>
              </a:spcBef>
              <a:spcAft>
                <a:spcPts val="600"/>
              </a:spcAft>
            </a:pPr>
            <a:r>
              <a:rPr lang="en-US" altLang="en-US" sz="2400"/>
              <a:t>During this state, called </a:t>
            </a:r>
            <a:r>
              <a:rPr lang="en-US" altLang="en-US" sz="2400" b="1"/>
              <a:t>lysogeny,</a:t>
            </a:r>
            <a:r>
              <a:rPr lang="en-US" altLang="en-US" sz="2400"/>
              <a:t> the phage remains latent. </a:t>
            </a:r>
          </a:p>
          <a:p>
            <a:pPr algn="just">
              <a:spcBef>
                <a:spcPts val="600"/>
              </a:spcBef>
              <a:spcAft>
                <a:spcPts val="600"/>
              </a:spcAft>
            </a:pPr>
            <a:r>
              <a:rPr lang="en-US" altLang="en-US" sz="2400"/>
              <a:t>Upon penetration into a bacterial cell, the linear phage DNA becomes a circle. The circular DNA of the phage may recombine with and become part of the circular bacterial DNA. The inserted phage DNA is called a </a:t>
            </a:r>
            <a:r>
              <a:rPr lang="en-US" altLang="en-US" sz="2400" b="1"/>
              <a:t>prophage.</a:t>
            </a:r>
            <a:r>
              <a:rPr lang="en-US" altLang="en-US" sz="2400"/>
              <a:t> </a:t>
            </a:r>
          </a:p>
          <a:p>
            <a:pPr algn="just">
              <a:spcBef>
                <a:spcPts val="600"/>
              </a:spcBef>
              <a:spcAft>
                <a:spcPts val="600"/>
              </a:spcAft>
            </a:pPr>
            <a:r>
              <a:rPr lang="en-US" altLang="en-US" sz="2400"/>
              <a:t>Every time the host cell replicates the bacterial chromosome, the prophage DNA also gets replicated. </a:t>
            </a:r>
          </a:p>
          <a:p>
            <a:pPr algn="just">
              <a:spcBef>
                <a:spcPts val="600"/>
              </a:spcBef>
              <a:spcAft>
                <a:spcPts val="600"/>
              </a:spcAft>
            </a:pPr>
            <a:r>
              <a:rPr lang="en-US" altLang="en-US" sz="2400"/>
              <a:t>The prophage remains latent within the progeny cells. Under some circumstances, or due to the action of UV light or certain chemicals excision of phage DNA occurs which initiates the lytic cycle.</a:t>
            </a:r>
            <a:endParaRPr lang="en-GB" altLang="en-US" sz="2400">
              <a:cs typeface="Arial" panose="020B0604020202020204" pitchFamily="34" charset="0"/>
            </a:endParaRPr>
          </a:p>
        </p:txBody>
      </p:sp>
    </p:spTree>
    <p:extLst>
      <p:ext uri="{BB962C8B-B14F-4D97-AF65-F5344CB8AC3E}">
        <p14:creationId xmlns:p14="http://schemas.microsoft.com/office/powerpoint/2010/main" val="1501087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lasses.midlandstech.com/carterp/Courses/bio225/chap13/img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8" y="838200"/>
            <a:ext cx="65579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54919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274638"/>
            <a:ext cx="6172200" cy="1020762"/>
          </a:xfrm>
        </p:spPr>
        <p:txBody>
          <a:bodyPr rtlCol="0">
            <a:noAutofit/>
          </a:bodyPr>
          <a:lstStyle/>
          <a:p>
            <a:pPr>
              <a:defRPr/>
            </a:pPr>
            <a:r>
              <a:rPr lang="en-US" sz="3200" b="1" dirty="0">
                <a:latin typeface="+mn-lt"/>
                <a:cs typeface="Arial" pitchFamily="34" charset="0"/>
              </a:rPr>
              <a:t/>
            </a:r>
            <a:br>
              <a:rPr lang="en-US" sz="3200" b="1" dirty="0">
                <a:latin typeface="+mn-lt"/>
                <a:cs typeface="Arial" pitchFamily="34" charset="0"/>
              </a:rPr>
            </a:br>
            <a:r>
              <a:rPr lang="en-US" sz="3200" b="1" dirty="0">
                <a:latin typeface="+mn-lt"/>
                <a:cs typeface="Arial" pitchFamily="34" charset="0"/>
              </a:rPr>
              <a:t>Multiplication of Animal viruses </a:t>
            </a:r>
            <a:r>
              <a:rPr lang="en-US" sz="3200" dirty="0">
                <a:latin typeface="+mn-lt"/>
                <a:cs typeface="Arial" pitchFamily="34" charset="0"/>
              </a:rPr>
              <a:t/>
            </a:r>
            <a:br>
              <a:rPr lang="en-US" sz="3200" dirty="0">
                <a:latin typeface="+mn-lt"/>
                <a:cs typeface="Arial" pitchFamily="34" charset="0"/>
              </a:rPr>
            </a:br>
            <a:endParaRPr lang="en-US" sz="3200" dirty="0">
              <a:latin typeface="+mn-lt"/>
              <a:cs typeface="Arial" pitchFamily="34" charset="0"/>
            </a:endParaRPr>
          </a:p>
        </p:txBody>
      </p:sp>
      <p:sp>
        <p:nvSpPr>
          <p:cNvPr id="27651" name="Content Placeholder 2"/>
          <p:cNvSpPr>
            <a:spLocks noGrp="1"/>
          </p:cNvSpPr>
          <p:nvPr>
            <p:ph idx="1"/>
          </p:nvPr>
        </p:nvSpPr>
        <p:spPr>
          <a:xfrm>
            <a:off x="1828800" y="1371601"/>
            <a:ext cx="8458200" cy="4754563"/>
          </a:xfrm>
        </p:spPr>
        <p:txBody>
          <a:bodyPr/>
          <a:lstStyle/>
          <a:p>
            <a:pPr algn="just"/>
            <a:r>
              <a:rPr lang="en-GB" altLang="en-US" sz="2400">
                <a:cs typeface="Arial" panose="020B0604020202020204" pitchFamily="34" charset="0"/>
              </a:rPr>
              <a:t>Animal viruses attach to the plasma membrane of the host cell and penetration occurs by endocytosis</a:t>
            </a:r>
          </a:p>
          <a:p>
            <a:pPr algn="just"/>
            <a:r>
              <a:rPr lang="en-GB" altLang="en-US" sz="2400">
                <a:cs typeface="Arial" panose="020B0604020202020204" pitchFamily="34" charset="0"/>
              </a:rPr>
              <a:t>uncoated by either viral or host cell enzymes</a:t>
            </a:r>
          </a:p>
          <a:p>
            <a:pPr algn="just"/>
            <a:r>
              <a:rPr lang="en-GB" altLang="en-US" sz="2400">
                <a:cs typeface="Arial" panose="020B0604020202020204" pitchFamily="34" charset="0"/>
              </a:rPr>
              <a:t>DNA is released into the copies of DNA are synthesised</a:t>
            </a:r>
          </a:p>
          <a:p>
            <a:pPr algn="just"/>
            <a:r>
              <a:rPr lang="en-GB" altLang="en-US" sz="2400">
                <a:cs typeface="Arial" panose="020B0604020202020204" pitchFamily="34" charset="0"/>
              </a:rPr>
              <a:t>Capsid protein is synthesised </a:t>
            </a:r>
          </a:p>
          <a:p>
            <a:pPr algn="just"/>
            <a:r>
              <a:rPr lang="en-GB" altLang="en-US" sz="2400">
                <a:cs typeface="Arial" panose="020B0604020202020204" pitchFamily="34" charset="0"/>
              </a:rPr>
              <a:t>After maturation, viruses are released</a:t>
            </a:r>
          </a:p>
          <a:p>
            <a:pPr algn="just"/>
            <a:r>
              <a:rPr lang="en-GB" altLang="en-US" sz="2400">
                <a:cs typeface="Arial" panose="020B0604020202020204" pitchFamily="34" charset="0"/>
              </a:rPr>
              <a:t>Budding, Naked viruses are released through ruptures in the host cell membrane</a:t>
            </a:r>
            <a:endParaRPr lang="en-US" altLang="en-US" sz="2400">
              <a:cs typeface="Arial" panose="020B0604020202020204" pitchFamily="34" charset="0"/>
            </a:endParaRPr>
          </a:p>
        </p:txBody>
      </p:sp>
    </p:spTree>
    <p:extLst>
      <p:ext uri="{BB962C8B-B14F-4D97-AF65-F5344CB8AC3E}">
        <p14:creationId xmlns:p14="http://schemas.microsoft.com/office/powerpoint/2010/main" val="2864158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1">
                                            <p:txEl>
                                              <p:pRg st="4" end="4"/>
                                            </p:txEl>
                                          </p:spTgt>
                                        </p:tgtEl>
                                        <p:attrNameLst>
                                          <p:attrName>style.visibility</p:attrName>
                                        </p:attrNameLst>
                                      </p:cBhvr>
                                      <p:to>
                                        <p:strVal val="visible"/>
                                      </p:to>
                                    </p:set>
                                    <p:anim calcmode="lin" valueType="num">
                                      <p:cBhvr additive="base">
                                        <p:cTn id="31"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1">
                                            <p:txEl>
                                              <p:pRg st="5" end="5"/>
                                            </p:txEl>
                                          </p:spTgt>
                                        </p:tgtEl>
                                        <p:attrNameLst>
                                          <p:attrName>style.visibility</p:attrName>
                                        </p:attrNameLst>
                                      </p:cBhvr>
                                      <p:to>
                                        <p:strVal val="visible"/>
                                      </p:to>
                                    </p:set>
                                    <p:anim calcmode="lin" valueType="num">
                                      <p:cBhvr additive="base">
                                        <p:cTn id="37"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6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textbookofbacteriology.net/themicrobialworld/influenza_re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9950" y="131764"/>
            <a:ext cx="4514850" cy="642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292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smtClean="0"/>
              <a:t>Thank You</a:t>
            </a:r>
            <a:endParaRPr lang="en-IN" dirty="0"/>
          </a:p>
        </p:txBody>
      </p:sp>
    </p:spTree>
    <p:extLst>
      <p:ext uri="{BB962C8B-B14F-4D97-AF65-F5344CB8AC3E}">
        <p14:creationId xmlns:p14="http://schemas.microsoft.com/office/powerpoint/2010/main" val="3058981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IN" altLang="en-US" sz="3200" b="1"/>
              <a:t>Characteristics of viruses</a:t>
            </a:r>
            <a:endParaRPr lang="en-US" altLang="en-US" sz="3200">
              <a:latin typeface="Arial" panose="020B0604020202020204" pitchFamily="34" charset="0"/>
              <a:cs typeface="Arial" panose="020B0604020202020204" pitchFamily="34" charset="0"/>
            </a:endParaRPr>
          </a:p>
        </p:txBody>
      </p:sp>
      <p:sp>
        <p:nvSpPr>
          <p:cNvPr id="4099" name="Content Placeholder 2"/>
          <p:cNvSpPr>
            <a:spLocks noGrp="1"/>
          </p:cNvSpPr>
          <p:nvPr>
            <p:ph idx="1"/>
          </p:nvPr>
        </p:nvSpPr>
        <p:spPr/>
        <p:txBody>
          <a:bodyPr/>
          <a:lstStyle/>
          <a:p>
            <a:pPr marL="0" indent="0" algn="just">
              <a:buNone/>
              <a:defRPr/>
            </a:pPr>
            <a:r>
              <a:rPr lang="en-GB" altLang="en-US" sz="2400" b="1" dirty="0">
                <a:cs typeface="Arial" charset="0"/>
              </a:rPr>
              <a:t>Host range:</a:t>
            </a:r>
          </a:p>
          <a:p>
            <a:pPr algn="just" eaLnBrk="1" hangingPunct="1">
              <a:buFont typeface="Arial" charset="0"/>
              <a:buChar char="•"/>
              <a:defRPr/>
            </a:pPr>
            <a:r>
              <a:rPr lang="en-IN" sz="2400" dirty="0"/>
              <a:t>It refers to the </a:t>
            </a:r>
            <a:r>
              <a:rPr lang="en-IN" sz="2400" b="1" dirty="0">
                <a:solidFill>
                  <a:srgbClr val="FF0000"/>
                </a:solidFill>
              </a:rPr>
              <a:t>spectrum of host cells </a:t>
            </a:r>
            <a:r>
              <a:rPr lang="en-IN" sz="2400" dirty="0"/>
              <a:t>in which a virus can multiply.</a:t>
            </a:r>
            <a:endParaRPr lang="en-GB" altLang="en-US" sz="2400" dirty="0">
              <a:cs typeface="Arial" charset="0"/>
            </a:endParaRPr>
          </a:p>
          <a:p>
            <a:pPr algn="just" eaLnBrk="1" hangingPunct="1">
              <a:buFont typeface="Arial" charset="0"/>
              <a:buChar char="•"/>
              <a:defRPr/>
            </a:pPr>
            <a:r>
              <a:rPr lang="en-GB" altLang="en-US" sz="2400" dirty="0">
                <a:cs typeface="Arial" charset="0"/>
              </a:rPr>
              <a:t>They are </a:t>
            </a:r>
            <a:r>
              <a:rPr lang="en-GB" altLang="en-US" sz="2400" b="1" dirty="0">
                <a:solidFill>
                  <a:srgbClr val="FF0000"/>
                </a:solidFill>
                <a:cs typeface="Arial" charset="0"/>
              </a:rPr>
              <a:t>host specific</a:t>
            </a:r>
            <a:r>
              <a:rPr lang="en-GB" altLang="en-US" sz="2400" dirty="0">
                <a:cs typeface="Arial" charset="0"/>
              </a:rPr>
              <a:t>, </a:t>
            </a:r>
            <a:r>
              <a:rPr lang="en-IN" sz="2400" dirty="0"/>
              <a:t>that </a:t>
            </a:r>
            <a:r>
              <a:rPr lang="en-IN" sz="2400" b="1" dirty="0">
                <a:solidFill>
                  <a:srgbClr val="FF0000"/>
                </a:solidFill>
              </a:rPr>
              <a:t>infect</a:t>
            </a:r>
            <a:r>
              <a:rPr lang="en-IN" sz="2400" dirty="0"/>
              <a:t> invertebrates, vertebrates, plants, fungi and bacteria.</a:t>
            </a:r>
          </a:p>
          <a:p>
            <a:pPr algn="just" eaLnBrk="1" hangingPunct="1">
              <a:buFont typeface="Arial" charset="0"/>
              <a:buChar char="•"/>
              <a:defRPr/>
            </a:pPr>
            <a:r>
              <a:rPr lang="en-IN" sz="2400" dirty="0"/>
              <a:t>Most viruses </a:t>
            </a:r>
            <a:r>
              <a:rPr lang="en-IN" sz="2400" b="1" dirty="0">
                <a:solidFill>
                  <a:srgbClr val="FF0000"/>
                </a:solidFill>
              </a:rPr>
              <a:t>infect specific types of cells </a:t>
            </a:r>
            <a:r>
              <a:rPr lang="en-IN" sz="2400" dirty="0"/>
              <a:t>of only one host species.</a:t>
            </a:r>
            <a:endParaRPr lang="en-GB" altLang="en-US" sz="2400" dirty="0">
              <a:cs typeface="Arial" charset="0"/>
            </a:endParaRPr>
          </a:p>
          <a:p>
            <a:pPr algn="just" eaLnBrk="1" hangingPunct="1">
              <a:buFont typeface="Arial" charset="0"/>
              <a:buChar char="•"/>
              <a:defRPr/>
            </a:pPr>
            <a:r>
              <a:rPr lang="en-GB" altLang="en-US" sz="2400" b="1" dirty="0">
                <a:solidFill>
                  <a:srgbClr val="FF0000"/>
                </a:solidFill>
                <a:cs typeface="Arial" charset="0"/>
              </a:rPr>
              <a:t>Host range is determined by </a:t>
            </a:r>
            <a:r>
              <a:rPr lang="en-GB" altLang="en-US" sz="2400" dirty="0">
                <a:cs typeface="Arial" charset="0"/>
              </a:rPr>
              <a:t>the specific attachment site on the host cells’ surface.</a:t>
            </a:r>
          </a:p>
          <a:p>
            <a:pPr marL="0" indent="0" algn="just">
              <a:buNone/>
              <a:defRPr/>
            </a:pPr>
            <a:r>
              <a:rPr lang="en-GB" altLang="en-US" sz="2400" b="1" dirty="0">
                <a:cs typeface="Arial" charset="0"/>
              </a:rPr>
              <a:t>Size:</a:t>
            </a:r>
          </a:p>
          <a:p>
            <a:pPr algn="just" eaLnBrk="1" hangingPunct="1">
              <a:buFont typeface="Arial" charset="0"/>
              <a:buChar char="•"/>
              <a:defRPr/>
            </a:pPr>
            <a:r>
              <a:rPr lang="en-GB" altLang="en-US" sz="2400" dirty="0">
                <a:cs typeface="Arial" charset="0"/>
              </a:rPr>
              <a:t>Viral size is measured by </a:t>
            </a:r>
            <a:r>
              <a:rPr lang="en-GB" altLang="en-US" sz="2400" b="1" dirty="0">
                <a:solidFill>
                  <a:srgbClr val="FF0000"/>
                </a:solidFill>
                <a:cs typeface="Arial" charset="0"/>
              </a:rPr>
              <a:t>electron microscopy</a:t>
            </a:r>
            <a:r>
              <a:rPr lang="en-GB" altLang="en-US" sz="2400" dirty="0">
                <a:cs typeface="Arial" charset="0"/>
              </a:rPr>
              <a:t>.</a:t>
            </a:r>
          </a:p>
          <a:p>
            <a:pPr algn="just" eaLnBrk="1" hangingPunct="1">
              <a:buFont typeface="Arial" charset="0"/>
              <a:buChar char="•"/>
              <a:defRPr/>
            </a:pPr>
            <a:r>
              <a:rPr lang="en-GB" altLang="en-US" sz="2400" dirty="0">
                <a:cs typeface="Arial" charset="0"/>
              </a:rPr>
              <a:t>Range from </a:t>
            </a:r>
            <a:r>
              <a:rPr lang="en-GB" altLang="en-US" sz="2400" b="1" dirty="0">
                <a:cs typeface="Arial" charset="0"/>
              </a:rPr>
              <a:t>20 nm to 300 nm </a:t>
            </a:r>
            <a:r>
              <a:rPr lang="en-GB" altLang="en-US" sz="2400" dirty="0">
                <a:cs typeface="Arial" charset="0"/>
              </a:rPr>
              <a:t>in length. </a:t>
            </a:r>
            <a:endParaRPr lang="en-US" altLang="en-US" sz="2400" dirty="0">
              <a:cs typeface="Arial" charset="0"/>
            </a:endParaRPr>
          </a:p>
        </p:txBody>
      </p:sp>
    </p:spTree>
    <p:extLst>
      <p:ext uri="{BB962C8B-B14F-4D97-AF65-F5344CB8AC3E}">
        <p14:creationId xmlns:p14="http://schemas.microsoft.com/office/powerpoint/2010/main" val="33921443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99">
                                            <p:txEl>
                                              <p:pRg st="4" end="4"/>
                                            </p:txEl>
                                          </p:spTgt>
                                        </p:tgtEl>
                                        <p:attrNameLst>
                                          <p:attrName>style.visibility</p:attrName>
                                        </p:attrNameLst>
                                      </p:cBhvr>
                                      <p:to>
                                        <p:strVal val="visible"/>
                                      </p:to>
                                    </p:set>
                                    <p:anim calcmode="lin" valueType="num">
                                      <p:cBhvr additive="base">
                                        <p:cTn id="31"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99">
                                            <p:txEl>
                                              <p:pRg st="5" end="5"/>
                                            </p:txEl>
                                          </p:spTgt>
                                        </p:tgtEl>
                                        <p:attrNameLst>
                                          <p:attrName>style.visibility</p:attrName>
                                        </p:attrNameLst>
                                      </p:cBhvr>
                                      <p:to>
                                        <p:strVal val="visible"/>
                                      </p:to>
                                    </p:set>
                                    <p:anim calcmode="lin" valueType="num">
                                      <p:cBhvr additive="base">
                                        <p:cTn id="37" dur="500" fill="hold"/>
                                        <p:tgtEl>
                                          <p:spTgt spid="409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09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99">
                                            <p:txEl>
                                              <p:pRg st="6" end="6"/>
                                            </p:txEl>
                                          </p:spTgt>
                                        </p:tgtEl>
                                        <p:attrNameLst>
                                          <p:attrName>style.visibility</p:attrName>
                                        </p:attrNameLst>
                                      </p:cBhvr>
                                      <p:to>
                                        <p:strVal val="visible"/>
                                      </p:to>
                                    </p:set>
                                    <p:anim calcmode="lin" valueType="num">
                                      <p:cBhvr additive="base">
                                        <p:cTn id="43" dur="500" fill="hold"/>
                                        <p:tgtEl>
                                          <p:spTgt spid="409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09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99">
                                            <p:txEl>
                                              <p:pRg st="7" end="7"/>
                                            </p:txEl>
                                          </p:spTgt>
                                        </p:tgtEl>
                                        <p:attrNameLst>
                                          <p:attrName>style.visibility</p:attrName>
                                        </p:attrNameLst>
                                      </p:cBhvr>
                                      <p:to>
                                        <p:strVal val="visible"/>
                                      </p:to>
                                    </p:set>
                                    <p:anim calcmode="lin" valueType="num">
                                      <p:cBhvr additive="base">
                                        <p:cTn id="49" dur="500" fill="hold"/>
                                        <p:tgtEl>
                                          <p:spTgt spid="409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09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200" b="1" dirty="0">
                <a:latin typeface="+mn-lt"/>
                <a:cs typeface="Arial" pitchFamily="34" charset="0"/>
              </a:rPr>
              <a:t>Viral Structure </a:t>
            </a:r>
            <a:endParaRPr lang="en-US" sz="3200" dirty="0">
              <a:latin typeface="+mn-lt"/>
              <a:cs typeface="Arial" pitchFamily="34" charset="0"/>
            </a:endParaRPr>
          </a:p>
        </p:txBody>
      </p:sp>
      <p:sp>
        <p:nvSpPr>
          <p:cNvPr id="5123" name="Content Placeholder 2"/>
          <p:cNvSpPr>
            <a:spLocks noGrp="1"/>
          </p:cNvSpPr>
          <p:nvPr>
            <p:ph idx="1"/>
          </p:nvPr>
        </p:nvSpPr>
        <p:spPr/>
        <p:txBody>
          <a:bodyPr/>
          <a:lstStyle/>
          <a:p>
            <a:pPr marL="0" indent="0" algn="just">
              <a:buNone/>
              <a:defRPr/>
            </a:pPr>
            <a:r>
              <a:rPr lang="en-US" altLang="en-US" sz="2400" b="1" dirty="0">
                <a:cs typeface="Arial" charset="0"/>
              </a:rPr>
              <a:t>Nucleic acid </a:t>
            </a:r>
            <a:endParaRPr lang="en-US" altLang="en-US" sz="2400" dirty="0">
              <a:cs typeface="Arial" charset="0"/>
            </a:endParaRPr>
          </a:p>
          <a:p>
            <a:pPr algn="just" eaLnBrk="1" hangingPunct="1">
              <a:buFont typeface="Arial" charset="0"/>
              <a:buChar char="•"/>
              <a:defRPr/>
            </a:pPr>
            <a:r>
              <a:rPr lang="en-GB" altLang="en-US" sz="2400" dirty="0">
                <a:cs typeface="Arial" charset="0"/>
              </a:rPr>
              <a:t>Single kind of nucleic acid</a:t>
            </a:r>
          </a:p>
          <a:p>
            <a:pPr marL="0" indent="0" algn="just">
              <a:buNone/>
              <a:defRPr/>
            </a:pPr>
            <a:r>
              <a:rPr lang="en-GB" altLang="en-US" sz="2400" dirty="0">
                <a:cs typeface="Arial" charset="0"/>
              </a:rPr>
              <a:t>      (either DNA or RNA) </a:t>
            </a:r>
          </a:p>
          <a:p>
            <a:pPr algn="just" eaLnBrk="1" hangingPunct="1">
              <a:buFont typeface="Arial" charset="0"/>
              <a:buChar char="•"/>
              <a:defRPr/>
            </a:pPr>
            <a:r>
              <a:rPr lang="en-GB" altLang="en-US" sz="2400" dirty="0">
                <a:cs typeface="Arial" charset="0"/>
              </a:rPr>
              <a:t>Can be single stranded </a:t>
            </a:r>
          </a:p>
          <a:p>
            <a:pPr algn="just" eaLnBrk="1" hangingPunct="1">
              <a:buFont typeface="Arial" charset="0"/>
              <a:buNone/>
              <a:defRPr/>
            </a:pPr>
            <a:r>
              <a:rPr lang="en-GB" altLang="en-US" sz="2400" dirty="0">
                <a:cs typeface="Arial" charset="0"/>
              </a:rPr>
              <a:t>    or double stranded</a:t>
            </a:r>
          </a:p>
          <a:p>
            <a:pPr algn="just" eaLnBrk="1" hangingPunct="1">
              <a:buFont typeface="Arial" charset="0"/>
              <a:buChar char="•"/>
              <a:defRPr/>
            </a:pPr>
            <a:r>
              <a:rPr lang="en-GB" altLang="en-US" sz="2400" dirty="0">
                <a:cs typeface="Arial" charset="0"/>
              </a:rPr>
              <a:t>Can be </a:t>
            </a:r>
          </a:p>
          <a:p>
            <a:pPr algn="just" eaLnBrk="1" hangingPunct="1">
              <a:buFont typeface="Arial" charset="0"/>
              <a:buNone/>
              <a:defRPr/>
            </a:pPr>
            <a:r>
              <a:rPr lang="en-GB" altLang="en-US" sz="2400" dirty="0">
                <a:cs typeface="Arial" charset="0"/>
              </a:rPr>
              <a:t>     linear or circular</a:t>
            </a:r>
          </a:p>
          <a:p>
            <a:pPr marL="0" indent="0" algn="just">
              <a:buNone/>
              <a:defRPr/>
            </a:pPr>
            <a:r>
              <a:rPr lang="en-US" altLang="en-US" sz="2400" b="1" dirty="0">
                <a:cs typeface="Arial" charset="0"/>
              </a:rPr>
              <a:t>Capsid and Envelope </a:t>
            </a:r>
            <a:endParaRPr lang="en-US" altLang="en-US" sz="2400" dirty="0">
              <a:cs typeface="Arial" charset="0"/>
            </a:endParaRPr>
          </a:p>
          <a:p>
            <a:pPr algn="just" eaLnBrk="1" hangingPunct="1">
              <a:buFont typeface="Arial" charset="0"/>
              <a:buNone/>
              <a:defRPr/>
            </a:pPr>
            <a:endParaRPr lang="en-US" altLang="en-US" sz="2400" dirty="0">
              <a:cs typeface="Arial" charset="0"/>
            </a:endParaRP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752600"/>
            <a:ext cx="4038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929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3200" b="1" dirty="0">
                <a:latin typeface="+mn-lt"/>
                <a:cs typeface="Arial" pitchFamily="34" charset="0"/>
              </a:rPr>
              <a:t>Viral Structure </a:t>
            </a:r>
            <a:endParaRPr lang="en-US" sz="3200" dirty="0">
              <a:latin typeface="+mn-lt"/>
              <a:cs typeface="Arial" pitchFamily="34" charset="0"/>
            </a:endParaRPr>
          </a:p>
        </p:txBody>
      </p:sp>
      <p:sp>
        <p:nvSpPr>
          <p:cNvPr id="5123" name="Content Placeholder 2"/>
          <p:cNvSpPr>
            <a:spLocks noGrp="1"/>
          </p:cNvSpPr>
          <p:nvPr>
            <p:ph idx="1"/>
          </p:nvPr>
        </p:nvSpPr>
        <p:spPr/>
        <p:txBody>
          <a:bodyPr/>
          <a:lstStyle/>
          <a:p>
            <a:pPr marL="0" indent="0" algn="just">
              <a:buNone/>
              <a:defRPr/>
            </a:pPr>
            <a:r>
              <a:rPr lang="en-US" altLang="en-US" sz="2400" b="1" dirty="0">
                <a:cs typeface="Arial" charset="0"/>
              </a:rPr>
              <a:t>Capsid and Envelope </a:t>
            </a:r>
          </a:p>
          <a:p>
            <a:pPr algn="just" eaLnBrk="1" hangingPunct="1">
              <a:buFont typeface="Arial" charset="0"/>
              <a:buChar char="•"/>
              <a:defRPr/>
            </a:pPr>
            <a:r>
              <a:rPr lang="en-IN" sz="2400" dirty="0"/>
              <a:t>The nucleic acid of a virus is </a:t>
            </a:r>
            <a:r>
              <a:rPr lang="en-IN" sz="2400" b="1" dirty="0">
                <a:solidFill>
                  <a:srgbClr val="FF0000"/>
                </a:solidFill>
              </a:rPr>
              <a:t>surrounded by a protein coat </a:t>
            </a:r>
            <a:r>
              <a:rPr lang="en-IN" sz="2400" dirty="0"/>
              <a:t>called the capsid. </a:t>
            </a:r>
          </a:p>
          <a:p>
            <a:pPr algn="just" eaLnBrk="1" hangingPunct="1">
              <a:buFont typeface="Arial" charset="0"/>
              <a:buChar char="•"/>
              <a:defRPr/>
            </a:pPr>
            <a:r>
              <a:rPr lang="en-IN" sz="2400" dirty="0"/>
              <a:t>Each capsid is </a:t>
            </a:r>
            <a:r>
              <a:rPr lang="en-IN" sz="2400" b="1" dirty="0">
                <a:solidFill>
                  <a:srgbClr val="FF0000"/>
                </a:solidFill>
              </a:rPr>
              <a:t>composed of protein subunits </a:t>
            </a:r>
            <a:r>
              <a:rPr lang="en-IN" sz="2400" dirty="0"/>
              <a:t>called </a:t>
            </a:r>
            <a:r>
              <a:rPr lang="en-IN" sz="2400" b="1" dirty="0" err="1">
                <a:solidFill>
                  <a:srgbClr val="FF0000"/>
                </a:solidFill>
              </a:rPr>
              <a:t>capsomeres</a:t>
            </a:r>
            <a:r>
              <a:rPr lang="en-IN" sz="2400" dirty="0"/>
              <a:t>, which can be a single type of protein or several types. </a:t>
            </a:r>
          </a:p>
          <a:p>
            <a:pPr algn="just" eaLnBrk="1" hangingPunct="1">
              <a:buFont typeface="Arial" charset="0"/>
              <a:buChar char="•"/>
              <a:defRPr/>
            </a:pPr>
            <a:r>
              <a:rPr lang="en-IN" sz="2400" dirty="0"/>
              <a:t>The capsid of </a:t>
            </a:r>
            <a:r>
              <a:rPr lang="en-IN" sz="2400" b="1" dirty="0">
                <a:solidFill>
                  <a:srgbClr val="FF0000"/>
                </a:solidFill>
              </a:rPr>
              <a:t>some viruses </a:t>
            </a:r>
            <a:r>
              <a:rPr lang="en-IN" sz="2400" dirty="0">
                <a:solidFill>
                  <a:srgbClr val="FF0000"/>
                </a:solidFill>
              </a:rPr>
              <a:t>is </a:t>
            </a:r>
            <a:r>
              <a:rPr lang="en-IN" sz="2400" b="1" dirty="0">
                <a:solidFill>
                  <a:srgbClr val="FF0000"/>
                </a:solidFill>
              </a:rPr>
              <a:t>enclosed by an envelope </a:t>
            </a:r>
            <a:r>
              <a:rPr lang="en-IN" sz="2400" dirty="0"/>
              <a:t>consisting of lipids, proteins and carbohydrates. </a:t>
            </a:r>
          </a:p>
          <a:p>
            <a:pPr algn="just" eaLnBrk="1" hangingPunct="1">
              <a:buFont typeface="Arial" charset="0"/>
              <a:buChar char="•"/>
              <a:defRPr/>
            </a:pPr>
            <a:r>
              <a:rPr lang="en-IN" sz="2400" b="1" dirty="0">
                <a:solidFill>
                  <a:srgbClr val="FF0000"/>
                </a:solidFill>
              </a:rPr>
              <a:t>Some envelopes are covered </a:t>
            </a:r>
            <a:r>
              <a:rPr lang="en-IN" sz="2400" dirty="0"/>
              <a:t>with </a:t>
            </a:r>
            <a:r>
              <a:rPr lang="en-IN" sz="2400" b="1" dirty="0"/>
              <a:t>carbohydrate</a:t>
            </a:r>
            <a:r>
              <a:rPr lang="en-IN" sz="2400" dirty="0"/>
              <a:t> – </a:t>
            </a:r>
            <a:r>
              <a:rPr lang="en-IN" sz="2400" b="1" dirty="0"/>
              <a:t>protein complexes called spikes</a:t>
            </a:r>
            <a:r>
              <a:rPr lang="en-IN" sz="2400" dirty="0"/>
              <a:t>.</a:t>
            </a:r>
          </a:p>
          <a:p>
            <a:pPr marL="0" indent="0" algn="just">
              <a:buNone/>
              <a:defRPr/>
            </a:pPr>
            <a:endParaRPr lang="en-US" altLang="en-US" sz="2400" dirty="0">
              <a:cs typeface="Arial" charset="0"/>
            </a:endParaRPr>
          </a:p>
          <a:p>
            <a:pPr algn="just" eaLnBrk="1" hangingPunct="1">
              <a:buFont typeface="Arial" charset="0"/>
              <a:buNone/>
              <a:defRPr/>
            </a:pPr>
            <a:endParaRPr lang="en-US" altLang="en-US" sz="2400" dirty="0">
              <a:cs typeface="Arial" charset="0"/>
            </a:endParaRPr>
          </a:p>
        </p:txBody>
      </p:sp>
    </p:spTree>
    <p:extLst>
      <p:ext uri="{BB962C8B-B14F-4D97-AF65-F5344CB8AC3E}">
        <p14:creationId xmlns:p14="http://schemas.microsoft.com/office/powerpoint/2010/main" val="1088073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981200" y="274638"/>
            <a:ext cx="8229600" cy="944562"/>
          </a:xfrm>
        </p:spPr>
        <p:txBody>
          <a:bodyPr/>
          <a:lstStyle/>
          <a:p>
            <a:pPr eaLnBrk="1" hangingPunct="1"/>
            <a:r>
              <a:rPr lang="en-US" altLang="en-US" sz="3200" b="1">
                <a:cs typeface="Arial" panose="020B0604020202020204" pitchFamily="34" charset="0"/>
              </a:rPr>
              <a:t>Morphology </a:t>
            </a:r>
            <a:endParaRPr lang="en-US" altLang="en-US" sz="3200">
              <a:cs typeface="Arial" panose="020B0604020202020204" pitchFamily="34" charset="0"/>
            </a:endParaRPr>
          </a:p>
        </p:txBody>
      </p:sp>
      <p:sp>
        <p:nvSpPr>
          <p:cNvPr id="3" name="Content Placeholder 2"/>
          <p:cNvSpPr>
            <a:spLocks noGrp="1"/>
          </p:cNvSpPr>
          <p:nvPr>
            <p:ph idx="1"/>
          </p:nvPr>
        </p:nvSpPr>
        <p:spPr/>
        <p:txBody>
          <a:bodyPr/>
          <a:lstStyle/>
          <a:p>
            <a:pPr marL="0" indent="0" algn="just">
              <a:spcBef>
                <a:spcPts val="600"/>
              </a:spcBef>
              <a:spcAft>
                <a:spcPts val="600"/>
              </a:spcAft>
              <a:buNone/>
            </a:pPr>
            <a:r>
              <a:rPr lang="en-US" altLang="en-US" sz="2400">
                <a:cs typeface="Arial" panose="020B0604020202020204" pitchFamily="34" charset="0"/>
              </a:rPr>
              <a:t>On the basis of their capsid architecture</a:t>
            </a:r>
          </a:p>
          <a:p>
            <a:pPr marL="857250" lvl="1" indent="-457200" algn="just">
              <a:spcBef>
                <a:spcPts val="600"/>
              </a:spcBef>
              <a:spcAft>
                <a:spcPts val="600"/>
              </a:spcAft>
              <a:buFont typeface="Calibri" panose="020F0502020204030204" pitchFamily="34" charset="0"/>
              <a:buAutoNum type="arabicPeriod"/>
            </a:pPr>
            <a:r>
              <a:rPr lang="en-US" altLang="en-US" sz="2000">
                <a:cs typeface="Arial" panose="020B0604020202020204" pitchFamily="34" charset="0"/>
              </a:rPr>
              <a:t>Helical viruses</a:t>
            </a:r>
          </a:p>
          <a:p>
            <a:pPr marL="857250" lvl="1" indent="-457200" algn="just">
              <a:spcBef>
                <a:spcPts val="600"/>
              </a:spcBef>
              <a:spcAft>
                <a:spcPts val="600"/>
              </a:spcAft>
              <a:buFont typeface="Calibri" panose="020F0502020204030204" pitchFamily="34" charset="0"/>
              <a:buAutoNum type="arabicPeriod"/>
            </a:pPr>
            <a:r>
              <a:rPr lang="en-IN" altLang="en-US" sz="2000"/>
              <a:t>Polyhedral viruses </a:t>
            </a:r>
          </a:p>
          <a:p>
            <a:pPr marL="857250" lvl="1" indent="-457200" algn="just">
              <a:spcBef>
                <a:spcPts val="600"/>
              </a:spcBef>
              <a:spcAft>
                <a:spcPts val="600"/>
              </a:spcAft>
              <a:buFont typeface="Calibri" panose="020F0502020204030204" pitchFamily="34" charset="0"/>
              <a:buAutoNum type="arabicPeriod"/>
            </a:pPr>
            <a:r>
              <a:rPr lang="en-IN" altLang="en-US" sz="2000"/>
              <a:t>Enveloped viruses </a:t>
            </a:r>
          </a:p>
          <a:p>
            <a:pPr marL="857250" lvl="1" indent="-457200" algn="just">
              <a:spcBef>
                <a:spcPts val="600"/>
              </a:spcBef>
              <a:spcAft>
                <a:spcPts val="600"/>
              </a:spcAft>
              <a:buFont typeface="Calibri" panose="020F0502020204030204" pitchFamily="34" charset="0"/>
              <a:buAutoNum type="arabicPeriod"/>
            </a:pPr>
            <a:r>
              <a:rPr lang="en-IN" altLang="en-US" sz="2000"/>
              <a:t>Complex viruses</a:t>
            </a:r>
          </a:p>
          <a:p>
            <a:pPr marL="857250" lvl="1" indent="-457200" algn="just">
              <a:spcBef>
                <a:spcPts val="600"/>
              </a:spcBef>
              <a:spcAft>
                <a:spcPts val="600"/>
              </a:spcAft>
              <a:buFont typeface="Calibri" panose="020F0502020204030204" pitchFamily="34" charset="0"/>
              <a:buAutoNum type="arabicPeriod"/>
            </a:pPr>
            <a:endParaRPr lang="en-US" altLang="en-US"/>
          </a:p>
        </p:txBody>
      </p:sp>
    </p:spTree>
    <p:extLst>
      <p:ext uri="{BB962C8B-B14F-4D97-AF65-F5344CB8AC3E}">
        <p14:creationId xmlns:p14="http://schemas.microsoft.com/office/powerpoint/2010/main" val="2283514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981200" y="274638"/>
            <a:ext cx="8229600" cy="944562"/>
          </a:xfrm>
        </p:spPr>
        <p:txBody>
          <a:bodyPr/>
          <a:lstStyle/>
          <a:p>
            <a:pPr eaLnBrk="1" hangingPunct="1"/>
            <a:r>
              <a:rPr lang="en-US" altLang="en-US" sz="3200" b="1">
                <a:cs typeface="Arial" panose="020B0604020202020204" pitchFamily="34" charset="0"/>
              </a:rPr>
              <a:t>Morphology </a:t>
            </a:r>
            <a:endParaRPr lang="en-US" altLang="en-US" sz="3200">
              <a:cs typeface="Arial" panose="020B0604020202020204" pitchFamily="34" charset="0"/>
            </a:endParaRPr>
          </a:p>
        </p:txBody>
      </p:sp>
      <p:sp>
        <p:nvSpPr>
          <p:cNvPr id="3" name="Content Placeholder 2"/>
          <p:cNvSpPr>
            <a:spLocks noGrp="1"/>
          </p:cNvSpPr>
          <p:nvPr>
            <p:ph idx="1"/>
          </p:nvPr>
        </p:nvSpPr>
        <p:spPr/>
        <p:txBody>
          <a:bodyPr/>
          <a:lstStyle/>
          <a:p>
            <a:pPr marL="857250" lvl="1" indent="-457200" algn="just">
              <a:spcBef>
                <a:spcPts val="600"/>
              </a:spcBef>
              <a:spcAft>
                <a:spcPts val="600"/>
              </a:spcAft>
              <a:buFont typeface="Calibri" panose="020F0502020204030204" pitchFamily="34" charset="0"/>
              <a:buAutoNum type="arabicPeriod"/>
            </a:pPr>
            <a:r>
              <a:rPr lang="en-US" altLang="en-US" sz="2000" b="1">
                <a:solidFill>
                  <a:srgbClr val="FF0000"/>
                </a:solidFill>
                <a:cs typeface="Arial" panose="020B0604020202020204" pitchFamily="34" charset="0"/>
              </a:rPr>
              <a:t>Helical viruses </a:t>
            </a:r>
            <a:r>
              <a:rPr lang="en-US" altLang="en-US" sz="2000">
                <a:cs typeface="Arial" panose="020B0604020202020204" pitchFamily="34" charset="0"/>
              </a:rPr>
              <a:t>- </a:t>
            </a:r>
            <a:r>
              <a:rPr lang="en-IN" altLang="en-US" sz="2000"/>
              <a:t>These resemble </a:t>
            </a:r>
            <a:r>
              <a:rPr lang="en-IN" altLang="en-US" sz="2000" b="1"/>
              <a:t>long rods</a:t>
            </a:r>
            <a:r>
              <a:rPr lang="en-IN" altLang="en-US" sz="2000"/>
              <a:t>, and their </a:t>
            </a:r>
            <a:r>
              <a:rPr lang="en-IN" altLang="en-US" sz="2000" b="1"/>
              <a:t>capsids are hollow cylinders surrounding the nucleic acid</a:t>
            </a:r>
            <a:r>
              <a:rPr lang="en-IN" altLang="en-US" sz="2000"/>
              <a:t>. Eg.</a:t>
            </a:r>
            <a:r>
              <a:rPr lang="en-US" altLang="en-US" sz="2000">
                <a:cs typeface="Arial" panose="020B0604020202020204" pitchFamily="34" charset="0"/>
              </a:rPr>
              <a:t>Tobacco mosaic virus. </a:t>
            </a:r>
          </a:p>
          <a:p>
            <a:pPr algn="just">
              <a:spcBef>
                <a:spcPts val="600"/>
              </a:spcBef>
              <a:spcAft>
                <a:spcPts val="600"/>
              </a:spcAft>
            </a:pPr>
            <a:endParaRPr lang="en-US" altLang="en-US" sz="240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b="11647"/>
          <a:stretch>
            <a:fillRect/>
          </a:stretch>
        </p:blipFill>
        <p:spPr bwMode="auto">
          <a:xfrm>
            <a:off x="1600200" y="2971801"/>
            <a:ext cx="4965700" cy="378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1" y="3657600"/>
            <a:ext cx="42576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49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981200" y="274638"/>
            <a:ext cx="8229600" cy="944562"/>
          </a:xfrm>
        </p:spPr>
        <p:txBody>
          <a:bodyPr/>
          <a:lstStyle/>
          <a:p>
            <a:pPr eaLnBrk="1" hangingPunct="1"/>
            <a:r>
              <a:rPr lang="en-US" altLang="en-US" sz="3200" b="1">
                <a:cs typeface="Arial" panose="020B0604020202020204" pitchFamily="34" charset="0"/>
              </a:rPr>
              <a:t>Morphology </a:t>
            </a:r>
            <a:endParaRPr lang="en-US" altLang="en-US" sz="3200">
              <a:cs typeface="Arial" panose="020B0604020202020204" pitchFamily="34" charset="0"/>
            </a:endParaRPr>
          </a:p>
        </p:txBody>
      </p:sp>
      <p:sp>
        <p:nvSpPr>
          <p:cNvPr id="3" name="Content Placeholder 2"/>
          <p:cNvSpPr>
            <a:spLocks noGrp="1"/>
          </p:cNvSpPr>
          <p:nvPr>
            <p:ph idx="1"/>
          </p:nvPr>
        </p:nvSpPr>
        <p:spPr/>
        <p:txBody>
          <a:bodyPr/>
          <a:lstStyle/>
          <a:p>
            <a:pPr marL="400050" lvl="1" indent="0" algn="just">
              <a:spcBef>
                <a:spcPts val="600"/>
              </a:spcBef>
              <a:spcAft>
                <a:spcPts val="600"/>
              </a:spcAft>
              <a:buNone/>
            </a:pPr>
            <a:r>
              <a:rPr lang="en-US" altLang="en-US" sz="2000" b="1">
                <a:solidFill>
                  <a:srgbClr val="FF0000"/>
                </a:solidFill>
                <a:cs typeface="Arial" panose="020B0604020202020204" pitchFamily="34" charset="0"/>
              </a:rPr>
              <a:t>2. Polyhedral viruses </a:t>
            </a:r>
            <a:r>
              <a:rPr lang="en-US" altLang="en-US" sz="2000">
                <a:cs typeface="Arial" panose="020B0604020202020204" pitchFamily="34" charset="0"/>
              </a:rPr>
              <a:t>–  </a:t>
            </a:r>
            <a:r>
              <a:rPr lang="en-IN" altLang="en-US" sz="2000"/>
              <a:t>These </a:t>
            </a:r>
            <a:r>
              <a:rPr lang="en-IN" altLang="en-US" sz="2000" b="1"/>
              <a:t>have many sides </a:t>
            </a:r>
            <a:r>
              <a:rPr lang="en-IN" altLang="en-US" sz="2000"/>
              <a:t>and usually the </a:t>
            </a:r>
            <a:r>
              <a:rPr lang="en-IN" altLang="en-US" sz="2000" b="1"/>
              <a:t>capsid is an icosahedron</a:t>
            </a:r>
            <a:r>
              <a:rPr lang="en-IN" altLang="en-US" sz="2000"/>
              <a:t>. E</a:t>
            </a:r>
            <a:r>
              <a:rPr lang="en-US" altLang="en-US" sz="2000">
                <a:cs typeface="Arial" panose="020B0604020202020204" pitchFamily="34" charset="0"/>
              </a:rPr>
              <a:t>g. Adenoviruses. </a:t>
            </a:r>
          </a:p>
          <a:p>
            <a:pPr marL="400050" lvl="1" indent="0" algn="just">
              <a:spcBef>
                <a:spcPts val="600"/>
              </a:spcBef>
              <a:spcAft>
                <a:spcPts val="600"/>
              </a:spcAft>
              <a:buNone/>
            </a:pPr>
            <a:endParaRPr lang="en-US" altLang="en-US" sz="2000">
              <a:cs typeface="Arial" panose="020B0604020202020204" pitchFamily="34" charset="0"/>
            </a:endParaRPr>
          </a:p>
          <a:p>
            <a:pPr algn="just">
              <a:spcBef>
                <a:spcPts val="600"/>
              </a:spcBef>
              <a:spcAft>
                <a:spcPts val="600"/>
              </a:spcAft>
            </a:pPr>
            <a:endParaRPr lang="en-US" altLang="en-US" sz="2400"/>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2667000"/>
            <a:ext cx="36861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1"/>
            <a:ext cx="3352800"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945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0182"/>
                                        </p:tgtEl>
                                        <p:attrNameLst>
                                          <p:attrName>style.visibility</p:attrName>
                                        </p:attrNameLst>
                                      </p:cBhvr>
                                      <p:to>
                                        <p:strVal val="visible"/>
                                      </p:to>
                                    </p:set>
                                    <p:anim calcmode="lin" valueType="num">
                                      <p:cBhvr additive="base">
                                        <p:cTn id="13" dur="500" fill="hold"/>
                                        <p:tgtEl>
                                          <p:spTgt spid="50182"/>
                                        </p:tgtEl>
                                        <p:attrNameLst>
                                          <p:attrName>ppt_x</p:attrName>
                                        </p:attrNameLst>
                                      </p:cBhvr>
                                      <p:tavLst>
                                        <p:tav tm="0">
                                          <p:val>
                                            <p:strVal val="#ppt_x"/>
                                          </p:val>
                                        </p:tav>
                                        <p:tav tm="100000">
                                          <p:val>
                                            <p:strVal val="#ppt_x"/>
                                          </p:val>
                                        </p:tav>
                                      </p:tavLst>
                                    </p:anim>
                                    <p:anim calcmode="lin" valueType="num">
                                      <p:cBhvr additive="base">
                                        <p:cTn id="14" dur="500" fill="hold"/>
                                        <p:tgtEl>
                                          <p:spTgt spid="5018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0181"/>
                                        </p:tgtEl>
                                        <p:attrNameLst>
                                          <p:attrName>style.visibility</p:attrName>
                                        </p:attrNameLst>
                                      </p:cBhvr>
                                      <p:to>
                                        <p:strVal val="visible"/>
                                      </p:to>
                                    </p:set>
                                    <p:anim calcmode="lin" valueType="num">
                                      <p:cBhvr additive="base">
                                        <p:cTn id="19" dur="500" fill="hold"/>
                                        <p:tgtEl>
                                          <p:spTgt spid="50181"/>
                                        </p:tgtEl>
                                        <p:attrNameLst>
                                          <p:attrName>ppt_x</p:attrName>
                                        </p:attrNameLst>
                                      </p:cBhvr>
                                      <p:tavLst>
                                        <p:tav tm="0">
                                          <p:val>
                                            <p:strVal val="#ppt_x"/>
                                          </p:val>
                                        </p:tav>
                                        <p:tav tm="100000">
                                          <p:val>
                                            <p:strVal val="#ppt_x"/>
                                          </p:val>
                                        </p:tav>
                                      </p:tavLst>
                                    </p:anim>
                                    <p:anim calcmode="lin" valueType="num">
                                      <p:cBhvr additive="base">
                                        <p:cTn id="20"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z="3200" b="1">
                <a:cs typeface="Arial" panose="020B0604020202020204" pitchFamily="34" charset="0"/>
              </a:rPr>
              <a:t>Adenovirus</a:t>
            </a:r>
            <a:endParaRPr lang="en-IN" altLang="en-US" sz="3200"/>
          </a:p>
        </p:txBody>
      </p:sp>
      <p:sp>
        <p:nvSpPr>
          <p:cNvPr id="3" name="Content Placeholder 2"/>
          <p:cNvSpPr>
            <a:spLocks noGrp="1"/>
          </p:cNvSpPr>
          <p:nvPr>
            <p:ph idx="1"/>
          </p:nvPr>
        </p:nvSpPr>
        <p:spPr/>
        <p:txBody>
          <a:bodyPr/>
          <a:lstStyle/>
          <a:p>
            <a:pPr algn="just"/>
            <a:r>
              <a:rPr lang="en-US" altLang="en-US" sz="2400"/>
              <a:t>Adenovirus are medium sized (70-90nm) unenveloped, icosahedral, double stranded virus .</a:t>
            </a:r>
          </a:p>
          <a:p>
            <a:pPr algn="just"/>
            <a:r>
              <a:rPr lang="en-US" altLang="en-US" sz="2400"/>
              <a:t>There are more than 50 serotype of human adenoviruses which are divided into six groups (A-F) on the basis of on the basis of genomic homology.</a:t>
            </a:r>
            <a:endParaRPr lang="en-IN" altLang="en-US" sz="240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581400"/>
            <a:ext cx="4014788"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Image result for adenoviruses stru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3581400"/>
            <a:ext cx="4062412"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5641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858</Words>
  <Application>Microsoft Office PowerPoint</Application>
  <PresentationFormat>Widescreen</PresentationFormat>
  <Paragraphs>116</Paragraphs>
  <Slides>28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Viruses </vt:lpstr>
      <vt:lpstr>Characteristics of viruses</vt:lpstr>
      <vt:lpstr>Characteristics of viruses</vt:lpstr>
      <vt:lpstr>Viral Structure </vt:lpstr>
      <vt:lpstr>Viral Structure </vt:lpstr>
      <vt:lpstr>Morphology </vt:lpstr>
      <vt:lpstr>Morphology </vt:lpstr>
      <vt:lpstr>Morphology </vt:lpstr>
      <vt:lpstr>Adenovirus</vt:lpstr>
      <vt:lpstr>Morphology </vt:lpstr>
      <vt:lpstr>Morphology </vt:lpstr>
      <vt:lpstr>PowerPoint Presentation</vt:lpstr>
      <vt:lpstr>Virus Symmetry</vt:lpstr>
      <vt:lpstr>Virus Symmetry</vt:lpstr>
      <vt:lpstr>PowerPoint Presentation</vt:lpstr>
      <vt:lpstr>Taxonomy of Viruses </vt:lpstr>
      <vt:lpstr>PowerPoint Presentation</vt:lpstr>
      <vt:lpstr> Growth of viruses in the laboratory  </vt:lpstr>
      <vt:lpstr> Growth of viruses in the laboratory  </vt:lpstr>
      <vt:lpstr> Viral identification  </vt:lpstr>
      <vt:lpstr>Multiplication of viruses </vt:lpstr>
      <vt:lpstr>Lytic cycle of T – even bacteriophage </vt:lpstr>
      <vt:lpstr>PowerPoint Presentation</vt:lpstr>
      <vt:lpstr>Lysogenic cycle of Bacteriophage </vt:lpstr>
      <vt:lpstr>PowerPoint Presentation</vt:lpstr>
      <vt:lpstr> Multiplication of Animal viruses  </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Viruses </dc:title>
  <dc:creator>HP</dc:creator>
  <cp:lastModifiedBy>HP</cp:lastModifiedBy>
  <cp:revision>2</cp:revision>
  <dcterms:created xsi:type="dcterms:W3CDTF">2020-03-30T06:52:06Z</dcterms:created>
  <dcterms:modified xsi:type="dcterms:W3CDTF">2020-03-30T07:11:48Z</dcterms:modified>
</cp:coreProperties>
</file>