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314" r:id="rId2"/>
    <p:sldId id="311" r:id="rId3"/>
    <p:sldId id="316" r:id="rId4"/>
    <p:sldId id="312" r:id="rId5"/>
    <p:sldId id="317" r:id="rId6"/>
    <p:sldId id="318" r:id="rId7"/>
    <p:sldId id="319" r:id="rId8"/>
    <p:sldId id="320" r:id="rId9"/>
    <p:sldId id="313" r:id="rId10"/>
    <p:sldId id="31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 snapToGrid="0">
      <p:cViewPr varScale="1">
        <p:scale>
          <a:sx n="61" d="100"/>
          <a:sy n="61" d="100"/>
        </p:scale>
        <p:origin x="7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590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6477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168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6099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5812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9051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6976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043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985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737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433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097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14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255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759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11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584CE-57CF-4789-8F34-82536B9775A0}" type="datetimeFigureOut">
              <a:rPr lang="en-IN" smtClean="0"/>
              <a:pPr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A4F7DF9-9D7E-472B-96ED-24B299E4DFE2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019505" y="547127"/>
            <a:ext cx="10878206" cy="226721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Classification of drugs acting on </a:t>
            </a:r>
            <a:r>
              <a:rPr lang="en-US" sz="40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Central Nervous System</a:t>
            </a:r>
            <a:endParaRPr lang="en-US" sz="4000" dirty="0">
              <a:solidFill>
                <a:schemeClr val="bg1"/>
              </a:solidFill>
              <a:latin typeface="Comic Sans MS" panose="030F0702030302020204" pitchFamily="66" charset="0"/>
              <a:cs typeface="Aharoni" pitchFamily="2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88881" y="4622104"/>
            <a:ext cx="973215" cy="9912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673" y="4590307"/>
            <a:ext cx="1220707" cy="102695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413642" y="5017376"/>
            <a:ext cx="100899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en-IN" sz="24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Dr</a:t>
            </a:r>
            <a:r>
              <a:rPr lang="en-IN" sz="24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. </a:t>
            </a:r>
            <a:r>
              <a:rPr lang="en-IN" sz="2400" b="1" dirty="0" err="1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Kumari</a:t>
            </a:r>
            <a:r>
              <a:rPr lang="en-IN" sz="24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 </a:t>
            </a:r>
            <a:r>
              <a:rPr lang="en-IN" sz="2400" b="1" dirty="0" err="1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>Anjana</a:t>
            </a:r>
            <a:r>
              <a:rPr lang="en-IN" sz="24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  <a:t/>
            </a:r>
            <a:br>
              <a:rPr lang="en-IN" sz="2400" b="1" dirty="0" smtClean="0">
                <a:solidFill>
                  <a:srgbClr val="000099"/>
                </a:solidFill>
                <a:latin typeface="Comic Sans MS" panose="030F0702030302020204" pitchFamily="66" charset="0"/>
                <a:cs typeface="Aharoni" pitchFamily="2" charset="-79"/>
              </a:rPr>
            </a:br>
            <a:r>
              <a:rPr lang="en-IN" sz="2400" dirty="0" smtClean="0">
                <a:latin typeface="Comic Sans MS" panose="030F0702030302020204" pitchFamily="66" charset="0"/>
                <a:cs typeface="Aharoni" pitchFamily="2" charset="-79"/>
              </a:rPr>
              <a:t>Assistant </a:t>
            </a:r>
            <a:r>
              <a:rPr lang="en-IN" sz="2400" dirty="0" smtClean="0">
                <a:latin typeface="Comic Sans MS" panose="030F0702030302020204" pitchFamily="66" charset="0"/>
                <a:cs typeface="Aharoni" pitchFamily="2" charset="-79"/>
              </a:rPr>
              <a:t>Professor</a:t>
            </a:r>
            <a:br>
              <a:rPr lang="en-IN" sz="2400" dirty="0" smtClean="0">
                <a:latin typeface="Comic Sans MS" panose="030F0702030302020204" pitchFamily="66" charset="0"/>
                <a:cs typeface="Aharoni" pitchFamily="2" charset="-79"/>
              </a:rPr>
            </a:br>
            <a:r>
              <a:rPr lang="en-IN" sz="2400" dirty="0" err="1" smtClean="0">
                <a:latin typeface="Comic Sans MS" panose="030F0702030302020204" pitchFamily="66" charset="0"/>
                <a:cs typeface="Aharoni" pitchFamily="2" charset="-79"/>
              </a:rPr>
              <a:t>Deptt</a:t>
            </a:r>
            <a:r>
              <a:rPr lang="en-IN" sz="2400" dirty="0" smtClean="0">
                <a:latin typeface="Comic Sans MS" panose="030F0702030302020204" pitchFamily="66" charset="0"/>
                <a:cs typeface="Aharoni" pitchFamily="2" charset="-79"/>
              </a:rPr>
              <a:t>. of Veterinary Pharmacology &amp; Toxicology</a:t>
            </a:r>
          </a:p>
          <a:p>
            <a:pPr algn="ctr"/>
            <a:r>
              <a:rPr lang="en-IN" sz="2400" dirty="0" smtClean="0">
                <a:latin typeface="Comic Sans MS" panose="030F0702030302020204" pitchFamily="66" charset="0"/>
                <a:cs typeface="Aharoni" pitchFamily="2" charset="-79"/>
              </a:rPr>
              <a:t>Bihar Veterinary College, Bihar Animal Sciences University, Patna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89066" y="2992387"/>
            <a:ext cx="42162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 You </a:t>
            </a:r>
            <a:endParaRPr lang="en-US" sz="6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6313" y="319310"/>
            <a:ext cx="10034159" cy="128089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Classification of drugs acting on </a:t>
            </a: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Central Nervous System</a:t>
            </a:r>
            <a:r>
              <a:rPr lang="en-US" sz="4000" dirty="0" smtClean="0">
                <a:latin typeface="Comic Sans MS" panose="030F0702030302020204" pitchFamily="66" charset="0"/>
              </a:rPr>
              <a:t/>
            </a:r>
            <a:br>
              <a:rPr lang="en-US" sz="4000" dirty="0" smtClean="0">
                <a:latin typeface="Comic Sans MS" panose="030F0702030302020204" pitchFamily="66" charset="0"/>
              </a:rPr>
            </a:b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6841" y="1841938"/>
            <a:ext cx="10773102" cy="4296104"/>
          </a:xfrm>
        </p:spPr>
        <p:txBody>
          <a:bodyPr>
            <a:noAutofit/>
          </a:bodyPr>
          <a:lstStyle/>
          <a:p>
            <a:pPr lvl="0" algn="just">
              <a:spcBef>
                <a:spcPts val="2400"/>
              </a:spcBef>
            </a:pPr>
            <a:r>
              <a:rPr lang="en-US" sz="3000" dirty="0" smtClean="0">
                <a:latin typeface="Comic Sans MS" panose="030F0702030302020204" pitchFamily="66" charset="0"/>
              </a:rPr>
              <a:t>The CNS is an extremely </a:t>
            </a:r>
            <a:r>
              <a:rPr lang="en-IN" sz="3000" dirty="0" smtClean="0">
                <a:latin typeface="Comic Sans MS" panose="030F0702030302020204" pitchFamily="66" charset="0"/>
              </a:rPr>
              <a:t>Complex and heterogeneous system. It is the major coordinating system of the body &amp; source of adjustment of an organism to its environment.</a:t>
            </a:r>
            <a:endParaRPr lang="en-US" sz="3000" dirty="0" smtClean="0">
              <a:latin typeface="Comic Sans MS" panose="030F0702030302020204" pitchFamily="66" charset="0"/>
            </a:endParaRPr>
          </a:p>
          <a:p>
            <a:pPr lvl="0" algn="just">
              <a:spcBef>
                <a:spcPts val="2400"/>
              </a:spcBef>
            </a:pPr>
            <a:r>
              <a:rPr lang="en-IN" sz="3000" dirty="0" smtClean="0">
                <a:latin typeface="Comic Sans MS" panose="030F0702030302020204" pitchFamily="66" charset="0"/>
              </a:rPr>
              <a:t>Function-rapid communication system and is responsible for moment to moment control of various body activities.</a:t>
            </a:r>
            <a:endParaRPr lang="en-US" sz="3000" dirty="0" smtClean="0">
              <a:latin typeface="Comic Sans MS" panose="030F0702030302020204" pitchFamily="66" charset="0"/>
            </a:endParaRPr>
          </a:p>
          <a:p>
            <a:pPr lvl="0" algn="just">
              <a:spcBef>
                <a:spcPts val="2400"/>
              </a:spcBef>
            </a:pPr>
            <a:r>
              <a:rPr lang="en-IN" sz="3000" dirty="0" smtClean="0">
                <a:latin typeface="Comic Sans MS" panose="030F0702030302020204" pitchFamily="66" charset="0"/>
              </a:rPr>
              <a:t>It regulates-rapidly changing visceral events, muscle contractions, secretions of some endocrine glands and functioning of the body system</a:t>
            </a:r>
            <a:r>
              <a:rPr lang="en-IN" sz="3000" dirty="0" smtClean="0">
                <a:latin typeface="Comic Sans MS" panose="030F0702030302020204" pitchFamily="66" charset="0"/>
              </a:rPr>
              <a:t>.</a:t>
            </a:r>
            <a:endParaRPr lang="en-US" sz="3000" dirty="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424" y="424407"/>
            <a:ext cx="11319641" cy="128089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Classification </a:t>
            </a: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of drugs </a:t>
            </a: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acting     </a:t>
            </a:r>
            <a:r>
              <a:rPr lang="en-US" sz="20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contd</a:t>
            </a:r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…</a:t>
            </a:r>
            <a:r>
              <a:rPr lang="en-US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br>
              <a:rPr lang="en-US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   </a:t>
            </a: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on CNS</a:t>
            </a:r>
            <a:b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4000" dirty="0" smtClean="0">
                <a:latin typeface="Comic Sans MS" panose="030F0702030302020204" pitchFamily="66" charset="0"/>
              </a:rPr>
              <a:t/>
            </a:r>
            <a:br>
              <a:rPr lang="en-US" sz="4000" dirty="0" smtClean="0">
                <a:latin typeface="Comic Sans MS" panose="030F0702030302020204" pitchFamily="66" charset="0"/>
              </a:rPr>
            </a:b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424" y="1841933"/>
            <a:ext cx="10899226" cy="4831492"/>
          </a:xfrm>
        </p:spPr>
        <p:txBody>
          <a:bodyPr>
            <a:noAutofit/>
          </a:bodyPr>
          <a:lstStyle/>
          <a:p>
            <a:pPr lvl="0" algn="just"/>
            <a:r>
              <a:rPr lang="en-IN" sz="3200" dirty="0" smtClean="0">
                <a:latin typeface="Comic Sans MS" panose="030F0702030302020204" pitchFamily="66" charset="0"/>
              </a:rPr>
              <a:t>The </a:t>
            </a:r>
            <a:r>
              <a:rPr lang="en-IN" sz="3200" dirty="0" smtClean="0">
                <a:latin typeface="Comic Sans MS" panose="030F0702030302020204" pitchFamily="66" charset="0"/>
              </a:rPr>
              <a:t>CNS is more sensitive to effects of drugs than any other system of the body.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pPr lvl="0" algn="just">
              <a:spcBef>
                <a:spcPts val="3000"/>
              </a:spcBef>
            </a:pPr>
            <a:r>
              <a:rPr lang="en-IN" sz="3200" dirty="0" smtClean="0">
                <a:latin typeface="Comic Sans MS" panose="030F0702030302020204" pitchFamily="66" charset="0"/>
              </a:rPr>
              <a:t>A large number of drugs influence the CNS as a major part of their therapeutic effect (e. g,. anaesthesia), side effect &amp; toxic effect, divided into two major groups:</a:t>
            </a:r>
          </a:p>
          <a:p>
            <a:pPr lvl="0">
              <a:spcBef>
                <a:spcPts val="1800"/>
              </a:spcBef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       				</a:t>
            </a:r>
            <a:r>
              <a:rPr lang="en-IN" sz="3200" dirty="0">
                <a:latin typeface="Comic Sans MS" panose="030F0702030302020204" pitchFamily="66" charset="0"/>
              </a:rPr>
              <a:t> </a:t>
            </a: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r>
              <a:rPr lang="en-US" sz="3200" b="1" dirty="0" smtClean="0">
                <a:latin typeface="Comic Sans MS" panose="030F0702030302020204" pitchFamily="66" charset="0"/>
              </a:rPr>
              <a:t>CNS </a:t>
            </a:r>
            <a:r>
              <a:rPr lang="en-US" sz="3200" b="1" dirty="0" smtClean="0">
                <a:latin typeface="Comic Sans MS" panose="030F0702030302020204" pitchFamily="66" charset="0"/>
              </a:rPr>
              <a:t>stimulants drugs </a:t>
            </a:r>
          </a:p>
          <a:p>
            <a:pPr lvl="0">
              <a:spcBef>
                <a:spcPts val="1800"/>
              </a:spcBef>
              <a:buNone/>
            </a:pPr>
            <a:r>
              <a:rPr lang="en-US" sz="3200" b="1" dirty="0" smtClean="0">
                <a:latin typeface="Comic Sans MS" panose="030F0702030302020204" pitchFamily="66" charset="0"/>
              </a:rPr>
              <a:t>						 CNS depressant </a:t>
            </a:r>
            <a:r>
              <a:rPr lang="en-US" sz="3200" b="1" dirty="0" smtClean="0">
                <a:latin typeface="Comic Sans MS" panose="030F0702030302020204" pitchFamily="66" charset="0"/>
              </a:rPr>
              <a:t>drugs</a:t>
            </a:r>
            <a:endParaRPr lang="en-IN" sz="32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458196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5452" y="614176"/>
            <a:ext cx="7164850" cy="74122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CNS stimulants drugs</a:t>
            </a:r>
            <a:endParaRPr lang="en-US" sz="4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8690" y="1713185"/>
            <a:ext cx="10732214" cy="48452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Classification </a:t>
            </a:r>
          </a:p>
          <a:p>
            <a:pPr>
              <a:buNone/>
            </a:pPr>
            <a:r>
              <a:rPr lang="pt-BR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1. On the basis of part of CNS where drug act: </a:t>
            </a:r>
          </a:p>
          <a:p>
            <a:r>
              <a:rPr lang="pt-BR" sz="3200" b="1" dirty="0" smtClean="0">
                <a:latin typeface="Comic Sans MS" panose="030F0702030302020204" pitchFamily="66" charset="0"/>
              </a:rPr>
              <a:t>Spinal Stimulants</a:t>
            </a:r>
            <a:r>
              <a:rPr lang="en-US" sz="3200" b="1" dirty="0" smtClean="0">
                <a:latin typeface="Comic Sans MS" panose="030F0702030302020204" pitchFamily="66" charset="0"/>
              </a:rPr>
              <a:t>  or convulsants:</a:t>
            </a:r>
            <a:r>
              <a:rPr lang="en-US" sz="3200" dirty="0" smtClean="0">
                <a:latin typeface="Comic Sans MS" panose="030F0702030302020204" pitchFamily="66" charset="0"/>
              </a:rPr>
              <a:t> Strychnine, picrotoxin</a:t>
            </a:r>
          </a:p>
          <a:p>
            <a:r>
              <a:rPr lang="en-US" sz="3200" b="1" dirty="0" smtClean="0">
                <a:latin typeface="Comic Sans MS" panose="030F0702030302020204" pitchFamily="66" charset="0"/>
              </a:rPr>
              <a:t>Medullary Stimulants:</a:t>
            </a:r>
            <a:r>
              <a:rPr lang="en-US" sz="3200" dirty="0" smtClean="0">
                <a:latin typeface="Comic Sans MS" panose="030F0702030302020204" pitchFamily="66" charset="0"/>
              </a:rPr>
              <a:t> Doxapram, Bemegride, Picrotoxin, Nikethamide, Leptazol</a:t>
            </a:r>
          </a:p>
          <a:p>
            <a:r>
              <a:rPr lang="en-US" sz="3200" b="1" dirty="0" smtClean="0">
                <a:latin typeface="Comic Sans MS" panose="030F0702030302020204" pitchFamily="66" charset="0"/>
              </a:rPr>
              <a:t>Cortical Stimulants:</a:t>
            </a:r>
            <a:r>
              <a:rPr lang="en-US" sz="3200" dirty="0" smtClean="0">
                <a:latin typeface="Comic Sans MS" panose="030F0702030302020204" pitchFamily="66" charset="0"/>
              </a:rPr>
              <a:t> Cocaine, amphetamine, </a:t>
            </a:r>
            <a:r>
              <a:rPr lang="en-US" sz="3200" dirty="0" err="1" smtClean="0">
                <a:latin typeface="Comic Sans MS" panose="030F0702030302020204" pitchFamily="66" charset="0"/>
              </a:rPr>
              <a:t>methylxanthines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endParaRPr lang="en-US" sz="32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9024" y="624688"/>
            <a:ext cx="7164850" cy="741226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CNS stimulants </a:t>
            </a:r>
            <a: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drugs   </a:t>
            </a:r>
            <a:r>
              <a:rPr lang="en-US" sz="2700" b="1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contd</a:t>
            </a:r>
            <a:r>
              <a:rPr lang="en-US" sz="27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…</a:t>
            </a:r>
            <a:endParaRPr lang="en-US" sz="4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044" y="1928575"/>
            <a:ext cx="10501418" cy="4198956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pt-BR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Classification </a:t>
            </a:r>
          </a:p>
          <a:p>
            <a:pPr>
              <a:spcBef>
                <a:spcPts val="1800"/>
              </a:spcBef>
              <a:buNone/>
            </a:pPr>
            <a:r>
              <a:rPr lang="en-US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2</a:t>
            </a:r>
            <a:r>
              <a:rPr lang="en-US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 </a:t>
            </a:r>
            <a:r>
              <a:rPr lang="pt-BR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On the basis of </a:t>
            </a:r>
            <a:r>
              <a:rPr lang="en-US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action (Direct or Indirect): </a:t>
            </a:r>
            <a:endParaRPr lang="en-US" sz="3200" b="1" dirty="0" smtClean="0">
              <a:latin typeface="Comic Sans MS" panose="030F0702030302020204" pitchFamily="66" charset="0"/>
            </a:endParaRPr>
          </a:p>
          <a:p>
            <a:pPr>
              <a:spcBef>
                <a:spcPts val="18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Direct acting stimulants : </a:t>
            </a:r>
            <a:r>
              <a:rPr lang="en-US" sz="3200" dirty="0" smtClean="0">
                <a:latin typeface="Comic Sans MS" panose="030F0702030302020204" pitchFamily="66" charset="0"/>
              </a:rPr>
              <a:t>Strychnine, picrotoxin and xanthenes derivatives.</a:t>
            </a:r>
            <a:endParaRPr lang="en-US" sz="32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>
              <a:spcBef>
                <a:spcPts val="18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Indirect (Reflexly) acting stimulants: </a:t>
            </a:r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lobeline, ammonia, Veratrum, nicotine</a:t>
            </a:r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en-US" sz="32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036272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5452" y="530092"/>
            <a:ext cx="7164850" cy="74122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CNS stimulants </a:t>
            </a:r>
            <a: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drugs   </a:t>
            </a:r>
            <a:r>
              <a:rPr lang="en-US" sz="2700" b="1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contd</a:t>
            </a:r>
            <a:r>
              <a:rPr lang="en-US" sz="27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…</a:t>
            </a:r>
            <a:endParaRPr lang="en-US" sz="4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3282" y="1655300"/>
            <a:ext cx="10489325" cy="4713964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None/>
            </a:pPr>
            <a:r>
              <a:rPr lang="pt-BR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Classification </a:t>
            </a:r>
          </a:p>
          <a:p>
            <a:pPr>
              <a:spcBef>
                <a:spcPts val="1800"/>
              </a:spcBef>
              <a:buNone/>
            </a:pPr>
            <a:r>
              <a:rPr lang="pt-BR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3</a:t>
            </a:r>
            <a:r>
              <a:rPr lang="pt-BR" sz="3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 On the basis of clinical uses:</a:t>
            </a:r>
            <a:endParaRPr lang="en-US" sz="32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>
              <a:spcBef>
                <a:spcPts val="1800"/>
              </a:spcBef>
            </a:pPr>
            <a:r>
              <a:rPr lang="en-US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Analeptics: </a:t>
            </a:r>
            <a:r>
              <a:rPr lang="en-US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Nikethamide, bemegride, doxapram.</a:t>
            </a:r>
            <a:endParaRPr lang="en-US" sz="32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1800"/>
              </a:spcBef>
            </a:pPr>
            <a:r>
              <a:rPr lang="en-US" sz="3200" b="1" dirty="0" smtClean="0">
                <a:latin typeface="Comic Sans MS" panose="030F0702030302020204" pitchFamily="66" charset="0"/>
              </a:rPr>
              <a:t> Psychostimulents: </a:t>
            </a:r>
            <a:r>
              <a:rPr lang="en-US" sz="3200" dirty="0" smtClean="0">
                <a:latin typeface="Comic Sans MS" panose="030F0702030302020204" pitchFamily="66" charset="0"/>
              </a:rPr>
              <a:t>Amphetamines, methylphenidate, cocaine, methylxanthines, caffeine, theophylline. </a:t>
            </a:r>
          </a:p>
          <a:p>
            <a:pPr>
              <a:spcBef>
                <a:spcPts val="1800"/>
              </a:spcBef>
            </a:pPr>
            <a:r>
              <a:rPr lang="en-US" sz="3200" b="1" dirty="0" smtClean="0">
                <a:latin typeface="Comic Sans MS" panose="030F0702030302020204" pitchFamily="66" charset="0"/>
              </a:rPr>
              <a:t>Cerebroactive drugs</a:t>
            </a:r>
            <a:r>
              <a:rPr lang="en-US" sz="3200" dirty="0" smtClean="0">
                <a:latin typeface="Comic Sans MS" panose="030F0702030302020204" pitchFamily="66" charset="0"/>
              </a:rPr>
              <a:t>: Piracetam, dihydroergotoxine, </a:t>
            </a:r>
            <a:r>
              <a:rPr lang="en-US" sz="3200" dirty="0" err="1" smtClean="0">
                <a:latin typeface="Comic Sans MS" panose="030F0702030302020204" pitchFamily="66" charset="0"/>
              </a:rPr>
              <a:t>Pyritinol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  <a:endParaRPr lang="en-US" sz="32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731669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261" y="671479"/>
            <a:ext cx="5949826" cy="8790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CNS depressant drugs</a:t>
            </a:r>
            <a:endParaRPr lang="en-US" sz="4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657" y="1855290"/>
            <a:ext cx="10700971" cy="428275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pt-BR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Classification</a:t>
            </a:r>
            <a:endParaRPr lang="pt-BR" sz="3200" b="1" dirty="0" smtClean="0">
              <a:latin typeface="Comic Sans MS" panose="030F0702030302020204" pitchFamily="66" charset="0"/>
            </a:endParaRPr>
          </a:p>
          <a:p>
            <a:pPr lvl="0"/>
            <a:r>
              <a:rPr lang="pt-BR" sz="3200" b="1" dirty="0" smtClean="0">
                <a:latin typeface="Comic Sans MS" panose="030F0702030302020204" pitchFamily="66" charset="0"/>
              </a:rPr>
              <a:t>Tranquillizer sedatives </a:t>
            </a:r>
            <a:r>
              <a:rPr lang="pt-BR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: </a:t>
            </a:r>
            <a:r>
              <a:rPr lang="pt-BR" sz="3200" dirty="0" smtClean="0">
                <a:latin typeface="Comic Sans MS" panose="030F0702030302020204" pitchFamily="66" charset="0"/>
              </a:rPr>
              <a:t>Chlorpromazine, Azaperone, Droperidol, </a:t>
            </a:r>
            <a:r>
              <a:rPr lang="pt-BR" sz="3200" dirty="0" smtClean="0">
                <a:latin typeface="Comic Sans MS" panose="030F0702030302020204" pitchFamily="66" charset="0"/>
              </a:rPr>
              <a:t>Haloperidol</a:t>
            </a:r>
            <a:r>
              <a:rPr lang="pt-BR" sz="3200" dirty="0">
                <a:latin typeface="Comic Sans MS" panose="030F0702030302020204" pitchFamily="66" charset="0"/>
              </a:rPr>
              <a:t>.</a:t>
            </a:r>
            <a:r>
              <a:rPr lang="pt-BR" sz="3200" dirty="0" smtClean="0">
                <a:latin typeface="Comic Sans MS" panose="030F0702030302020204" pitchFamily="66" charset="0"/>
              </a:rPr>
              <a:t>                                                          </a:t>
            </a:r>
            <a:r>
              <a:rPr lang="pt-BR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(Neuroleptics, Ataractics</a:t>
            </a:r>
            <a:r>
              <a:rPr lang="pt-BR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, Tranquillizers</a:t>
            </a:r>
            <a:r>
              <a:rPr lang="pt-BR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) </a:t>
            </a:r>
            <a:r>
              <a:rPr lang="pt-BR" sz="3200" dirty="0" smtClean="0">
                <a:latin typeface="Comic Sans MS" panose="030F0702030302020204" pitchFamily="66" charset="0"/>
              </a:rPr>
              <a:t>					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pPr lvl="0">
              <a:spcBef>
                <a:spcPts val="3000"/>
              </a:spcBef>
            </a:pPr>
            <a:r>
              <a:rPr lang="en-US" sz="3200" b="1" dirty="0" smtClean="0">
                <a:latin typeface="Comic Sans MS" panose="030F0702030302020204" pitchFamily="66" charset="0"/>
              </a:rPr>
              <a:t>Hypnotic sedatives : </a:t>
            </a:r>
            <a:r>
              <a:rPr lang="en-US" sz="3200" dirty="0" err="1" smtClean="0">
                <a:latin typeface="Comic Sans MS" panose="030F0702030302020204" pitchFamily="66" charset="0"/>
              </a:rPr>
              <a:t>Chloralhydrate</a:t>
            </a:r>
            <a:r>
              <a:rPr lang="en-US" sz="3200" dirty="0" smtClean="0">
                <a:latin typeface="Comic Sans MS" panose="030F0702030302020204" pitchFamily="66" charset="0"/>
              </a:rPr>
              <a:t>, </a:t>
            </a:r>
            <a:r>
              <a:rPr lang="en-US" sz="3200" dirty="0" err="1" smtClean="0">
                <a:latin typeface="Comic Sans MS" panose="030F0702030302020204" pitchFamily="66" charset="0"/>
              </a:rPr>
              <a:t>Xylazine</a:t>
            </a:r>
            <a:r>
              <a:rPr lang="en-US" sz="3200" dirty="0" smtClean="0">
                <a:latin typeface="Comic Sans MS" panose="030F0702030302020204" pitchFamily="66" charset="0"/>
              </a:rPr>
              <a:t>, </a:t>
            </a:r>
            <a:r>
              <a:rPr lang="en-US" sz="3200" dirty="0" err="1" smtClean="0">
                <a:latin typeface="Comic Sans MS" panose="030F0702030302020204" pitchFamily="66" charset="0"/>
              </a:rPr>
              <a:t>Detomidine</a:t>
            </a:r>
            <a:r>
              <a:rPr lang="en-US" sz="3200" dirty="0" smtClean="0">
                <a:latin typeface="Comic Sans MS" panose="030F0702030302020204" pitchFamily="66" charset="0"/>
              </a:rPr>
              <a:t>, </a:t>
            </a:r>
            <a:r>
              <a:rPr lang="en-US" sz="3200" dirty="0" err="1" smtClean="0">
                <a:latin typeface="Comic Sans MS" panose="030F0702030302020204" pitchFamily="66" charset="0"/>
              </a:rPr>
              <a:t>Medetomidine</a:t>
            </a:r>
            <a:r>
              <a:rPr lang="en-US" sz="3200" dirty="0" smtClean="0">
                <a:latin typeface="Comic Sans MS" panose="030F0702030302020204" pitchFamily="66" charset="0"/>
              </a:rPr>
              <a:t>, </a:t>
            </a:r>
            <a:r>
              <a:rPr lang="en-US" sz="3200" dirty="0" err="1" smtClean="0">
                <a:latin typeface="Comic Sans MS" panose="030F0702030302020204" pitchFamily="66" charset="0"/>
              </a:rPr>
              <a:t>Phenobarbitone</a:t>
            </a:r>
            <a:r>
              <a:rPr lang="en-US" sz="3200" dirty="0" smtClean="0">
                <a:latin typeface="Comic Sans MS" panose="030F0702030302020204" pitchFamily="66" charset="0"/>
              </a:rPr>
              <a:t>, Diazepam, </a:t>
            </a:r>
            <a:r>
              <a:rPr lang="en-US" sz="3200" dirty="0" err="1" smtClean="0">
                <a:latin typeface="Comic Sans MS" panose="030F0702030302020204" pitchFamily="66" charset="0"/>
              </a:rPr>
              <a:t>Zolazepam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  <a:endParaRPr lang="en-US" sz="32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76456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7254" y="461272"/>
            <a:ext cx="7893807" cy="8790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CNS depressant </a:t>
            </a:r>
            <a: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drugs   </a:t>
            </a:r>
            <a:r>
              <a:rPr lang="en-US" sz="2700" b="1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contd</a:t>
            </a:r>
            <a:r>
              <a:rPr lang="en-US" sz="27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…</a:t>
            </a:r>
            <a:endParaRPr lang="en-US" sz="4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7967" y="1708142"/>
            <a:ext cx="10417191" cy="4188159"/>
          </a:xfrm>
        </p:spPr>
        <p:txBody>
          <a:bodyPr>
            <a:noAutofit/>
          </a:bodyPr>
          <a:lstStyle/>
          <a:p>
            <a:pPr lvl="0">
              <a:lnSpc>
                <a:spcPts val="4400"/>
              </a:lnSpc>
              <a:buNone/>
            </a:pPr>
            <a:r>
              <a:rPr lang="pt-BR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Classification</a:t>
            </a:r>
            <a:endParaRPr lang="pt-BR" sz="3600" b="1" dirty="0" smtClean="0">
              <a:latin typeface="Comic Sans MS" panose="030F0702030302020204" pitchFamily="66" charset="0"/>
            </a:endParaRPr>
          </a:p>
          <a:p>
            <a:pPr>
              <a:lnSpc>
                <a:spcPts val="4400"/>
              </a:lnSpc>
            </a:pPr>
            <a:r>
              <a:rPr lang="en-US" sz="3600" b="1" dirty="0" smtClean="0">
                <a:latin typeface="Comic Sans MS" panose="030F0702030302020204" pitchFamily="66" charset="0"/>
              </a:rPr>
              <a:t>General </a:t>
            </a:r>
            <a:r>
              <a:rPr lang="en-US" sz="3600" b="1" dirty="0" err="1" smtClean="0">
                <a:latin typeface="Comic Sans MS" panose="030F0702030302020204" pitchFamily="66" charset="0"/>
              </a:rPr>
              <a:t>Anaesthetics</a:t>
            </a:r>
            <a:r>
              <a:rPr lang="en-US" sz="3600" b="1" dirty="0" smtClean="0">
                <a:latin typeface="Comic Sans MS" panose="030F0702030302020204" pitchFamily="66" charset="0"/>
              </a:rPr>
              <a:t>: </a:t>
            </a:r>
            <a:r>
              <a:rPr lang="en-US" sz="3600" dirty="0" smtClean="0">
                <a:latin typeface="Comic Sans MS" panose="030F0702030302020204" pitchFamily="66" charset="0"/>
              </a:rPr>
              <a:t>Ether, Halothane, </a:t>
            </a:r>
            <a:r>
              <a:rPr lang="en-US" sz="3600" dirty="0" err="1" smtClean="0">
                <a:latin typeface="Comic Sans MS" panose="030F0702030302020204" pitchFamily="66" charset="0"/>
              </a:rPr>
              <a:t>Enflurane</a:t>
            </a:r>
            <a:r>
              <a:rPr lang="en-US" sz="3600" dirty="0" smtClean="0">
                <a:latin typeface="Comic Sans MS" panose="030F0702030302020204" pitchFamily="66" charset="0"/>
              </a:rPr>
              <a:t>, Isoflurane, Chloroform, </a:t>
            </a:r>
            <a:r>
              <a:rPr lang="en-US" sz="3600" dirty="0" err="1" smtClean="0">
                <a:latin typeface="Comic Sans MS" panose="030F0702030302020204" pitchFamily="66" charset="0"/>
              </a:rPr>
              <a:t>Methoxyflurane</a:t>
            </a:r>
            <a:r>
              <a:rPr lang="en-US" sz="3600" dirty="0" smtClean="0">
                <a:latin typeface="Comic Sans MS" panose="030F0702030302020204" pitchFamily="66" charset="0"/>
              </a:rPr>
              <a:t> </a:t>
            </a:r>
            <a:endParaRPr lang="en-US" sz="3600" dirty="0" smtClean="0">
              <a:latin typeface="Comic Sans MS" panose="030F0702030302020204" pitchFamily="66" charset="0"/>
            </a:endParaRPr>
          </a:p>
          <a:p>
            <a:pPr>
              <a:lnSpc>
                <a:spcPts val="4400"/>
              </a:lnSpc>
              <a:spcBef>
                <a:spcPts val="3000"/>
              </a:spcBef>
            </a:pPr>
            <a:r>
              <a:rPr lang="en-US" sz="3600" b="1" dirty="0" smtClean="0">
                <a:latin typeface="Comic Sans MS" panose="030F0702030302020204" pitchFamily="66" charset="0"/>
              </a:rPr>
              <a:t>Analgesics </a:t>
            </a:r>
            <a:r>
              <a:rPr lang="en-US" sz="3600" dirty="0" smtClean="0">
                <a:latin typeface="Comic Sans MS" panose="030F0702030302020204" pitchFamily="66" charset="0"/>
              </a:rPr>
              <a:t>:  Acetylsalicylate</a:t>
            </a:r>
            <a:r>
              <a:rPr lang="en-US" sz="3600" dirty="0" smtClean="0">
                <a:latin typeface="Comic Sans MS" panose="030F0702030302020204" pitchFamily="66" charset="0"/>
              </a:rPr>
              <a:t>, Salicylate, </a:t>
            </a:r>
            <a:r>
              <a:rPr lang="en-US" sz="3600" dirty="0" err="1" smtClean="0">
                <a:latin typeface="Comic Sans MS" panose="030F0702030302020204" pitchFamily="66" charset="0"/>
              </a:rPr>
              <a:t>Phenylbutazone</a:t>
            </a:r>
            <a:r>
              <a:rPr lang="en-US" sz="3600" dirty="0" smtClean="0">
                <a:latin typeface="Comic Sans MS" panose="030F0702030302020204" pitchFamily="66" charset="0"/>
              </a:rPr>
              <a:t>, </a:t>
            </a:r>
            <a:r>
              <a:rPr lang="en-US" sz="3600" dirty="0" err="1" smtClean="0">
                <a:latin typeface="Comic Sans MS" panose="030F0702030302020204" pitchFamily="66" charset="0"/>
              </a:rPr>
              <a:t>Isopyrin</a:t>
            </a:r>
            <a:r>
              <a:rPr lang="en-US" sz="3600" dirty="0" smtClean="0">
                <a:latin typeface="Comic Sans MS" panose="030F0702030302020204" pitchFamily="66" charset="0"/>
              </a:rPr>
              <a:t>, </a:t>
            </a:r>
            <a:r>
              <a:rPr lang="en-US" sz="3600" dirty="0" smtClean="0">
                <a:latin typeface="Comic Sans MS" panose="030F0702030302020204" pitchFamily="66" charset="0"/>
              </a:rPr>
              <a:t>Ibuprofen</a:t>
            </a:r>
            <a:endParaRPr lang="en-US" sz="36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863060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565" y="461272"/>
            <a:ext cx="7967380" cy="87901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CNS depressant </a:t>
            </a:r>
            <a: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drugs   </a:t>
            </a:r>
            <a:r>
              <a:rPr lang="en-US" sz="2400" b="1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contd</a:t>
            </a:r>
            <a:r>
              <a:rPr lang="en-US" sz="2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…</a:t>
            </a:r>
            <a:endParaRPr lang="en-US" sz="4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0519" y="1624063"/>
            <a:ext cx="10421655" cy="4997885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pt-BR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Classification</a:t>
            </a:r>
            <a:endParaRPr lang="pt-BR" sz="3200" b="1" dirty="0" smtClean="0">
              <a:latin typeface="Comic Sans MS" panose="030F0702030302020204" pitchFamily="66" charset="0"/>
            </a:endParaRPr>
          </a:p>
          <a:p>
            <a:pPr lvl="0"/>
            <a:r>
              <a:rPr lang="en-US" sz="3200" dirty="0" smtClean="0">
                <a:latin typeface="Comic Sans MS" panose="030F0702030302020204" pitchFamily="66" charset="0"/>
              </a:rPr>
              <a:t>	</a:t>
            </a:r>
            <a:r>
              <a:rPr lang="en-US" sz="3200" b="1" dirty="0" smtClean="0">
                <a:latin typeface="Comic Sans MS" panose="030F0702030302020204" pitchFamily="66" charset="0"/>
              </a:rPr>
              <a:t>Central </a:t>
            </a:r>
            <a:r>
              <a:rPr lang="en-US" sz="3200" b="1" dirty="0" smtClean="0">
                <a:latin typeface="Comic Sans MS" panose="030F0702030302020204" pitchFamily="66" charset="0"/>
              </a:rPr>
              <a:t>muscle relaxants: </a:t>
            </a:r>
            <a:r>
              <a:rPr lang="en-US" sz="3200" dirty="0" smtClean="0">
                <a:latin typeface="Comic Sans MS" panose="030F0702030302020204" pitchFamily="66" charset="0"/>
              </a:rPr>
              <a:t>Guaiphenesin, </a:t>
            </a:r>
            <a:r>
              <a:rPr lang="en-US" sz="3200" dirty="0" err="1" smtClean="0">
                <a:latin typeface="Comic Sans MS" panose="030F0702030302020204" pitchFamily="66" charset="0"/>
              </a:rPr>
              <a:t>Mephenesin</a:t>
            </a:r>
            <a:r>
              <a:rPr lang="en-US" sz="3200" dirty="0" smtClean="0">
                <a:latin typeface="Comic Sans MS" panose="030F0702030302020204" pitchFamily="66" charset="0"/>
              </a:rPr>
              <a:t>.</a:t>
            </a:r>
          </a:p>
          <a:p>
            <a:pPr>
              <a:spcBef>
                <a:spcPts val="3000"/>
              </a:spcBef>
            </a:pPr>
            <a:r>
              <a:rPr lang="en-US" sz="3200" b="1" dirty="0" smtClean="0">
                <a:latin typeface="Comic Sans MS" panose="030F0702030302020204" pitchFamily="66" charset="0"/>
              </a:rPr>
              <a:t>Anticonvulsants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 smtClean="0">
                <a:latin typeface="Comic Sans MS" panose="030F0702030302020204" pitchFamily="66" charset="0"/>
              </a:rPr>
              <a:t>: </a:t>
            </a:r>
            <a:r>
              <a:rPr lang="en-US" sz="3200" dirty="0" err="1" smtClean="0">
                <a:latin typeface="Comic Sans MS" panose="030F0702030302020204" pitchFamily="66" charset="0"/>
              </a:rPr>
              <a:t>Phenobarbitone</a:t>
            </a:r>
            <a:r>
              <a:rPr lang="en-US" sz="3200" dirty="0" smtClean="0">
                <a:latin typeface="Comic Sans MS" panose="030F0702030302020204" pitchFamily="66" charset="0"/>
              </a:rPr>
              <a:t>, Phenytoin, Diazepam, Carbamazepine, 	</a:t>
            </a:r>
            <a:r>
              <a:rPr lang="en-US" sz="32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(</a:t>
            </a:r>
            <a:r>
              <a:rPr lang="en-US" sz="3200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Antiepileptics</a:t>
            </a:r>
            <a:r>
              <a:rPr lang="en-US" sz="3200" dirty="0" smtClean="0">
                <a:latin typeface="Comic Sans MS" panose="030F0702030302020204" pitchFamily="66" charset="0"/>
              </a:rPr>
              <a:t>)		   </a:t>
            </a:r>
            <a:r>
              <a:rPr lang="en-US" sz="3200" dirty="0" err="1" smtClean="0">
                <a:latin typeface="Comic Sans MS" panose="030F0702030302020204" pitchFamily="66" charset="0"/>
              </a:rPr>
              <a:t>Ethosuximide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pPr>
              <a:spcBef>
                <a:spcPts val="3000"/>
              </a:spcBef>
            </a:pPr>
            <a:r>
              <a:rPr lang="en-US" sz="3200" b="1" dirty="0" err="1" smtClean="0">
                <a:latin typeface="Comic Sans MS" panose="030F0702030302020204" pitchFamily="66" charset="0"/>
              </a:rPr>
              <a:t>Neuroleptanalgesics</a:t>
            </a:r>
            <a:r>
              <a:rPr lang="en-US" sz="3200" dirty="0" smtClean="0">
                <a:latin typeface="Comic Sans MS" panose="030F0702030302020204" pitchFamily="66" charset="0"/>
              </a:rPr>
              <a:t>:    </a:t>
            </a:r>
            <a:r>
              <a:rPr lang="en-US" sz="3200" dirty="0" err="1" smtClean="0">
                <a:latin typeface="Comic Sans MS" panose="030F0702030302020204" pitchFamily="66" charset="0"/>
              </a:rPr>
              <a:t>Fentanyl</a:t>
            </a:r>
            <a:r>
              <a:rPr lang="en-US" sz="3200" dirty="0" smtClean="0">
                <a:latin typeface="Comic Sans MS" panose="030F0702030302020204" pitchFamily="66" charset="0"/>
              </a:rPr>
              <a:t> + </a:t>
            </a:r>
            <a:r>
              <a:rPr lang="en-US" sz="3200" dirty="0" err="1" smtClean="0">
                <a:latin typeface="Comic Sans MS" panose="030F0702030302020204" pitchFamily="66" charset="0"/>
              </a:rPr>
              <a:t>Droperidol</a:t>
            </a:r>
            <a:endParaRPr lang="en-US" sz="3200" dirty="0" smtClean="0">
              <a:latin typeface="Comic Sans MS" panose="030F0702030302020204" pitchFamily="66" charset="0"/>
            </a:endParaRPr>
          </a:p>
          <a:p>
            <a:endParaRPr lang="en-US" sz="32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1498</TotalTime>
  <Words>345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Aharoni</vt:lpstr>
      <vt:lpstr>Arial</vt:lpstr>
      <vt:lpstr>Century Gothic</vt:lpstr>
      <vt:lpstr>Comic Sans MS</vt:lpstr>
      <vt:lpstr>Wingdings 3</vt:lpstr>
      <vt:lpstr>Wisp</vt:lpstr>
      <vt:lpstr>PowerPoint Presentation</vt:lpstr>
      <vt:lpstr>Classification of drugs acting on Central Nervous System </vt:lpstr>
      <vt:lpstr>     Classification of drugs acting     contd…                    on CNS  </vt:lpstr>
      <vt:lpstr>CNS stimulants drugs</vt:lpstr>
      <vt:lpstr>CNS stimulants drugs   contd…</vt:lpstr>
      <vt:lpstr>CNS stimulants drugs   contd…</vt:lpstr>
      <vt:lpstr>CNS depressant drugs</vt:lpstr>
      <vt:lpstr>CNS depressant drugs   contd…</vt:lpstr>
      <vt:lpstr>CNS depressant drugs   contd…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Dr. Nirbhay Kumar</cp:lastModifiedBy>
  <cp:revision>100</cp:revision>
  <dcterms:created xsi:type="dcterms:W3CDTF">2019-01-23T05:57:38Z</dcterms:created>
  <dcterms:modified xsi:type="dcterms:W3CDTF">2020-04-23T01:16:44Z</dcterms:modified>
</cp:coreProperties>
</file>