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17184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022B-0A59-4ECE-9304-1D6C5CE885AD}"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182236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2274506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116991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334587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68979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295235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49332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232262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140221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7022B-0A59-4ECE-9304-1D6C5CE885AD}"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411954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57022B-0A59-4ECE-9304-1D6C5CE885AD}"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51328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7022B-0A59-4ECE-9304-1D6C5CE885AD}" type="datetimeFigureOut">
              <a:rPr lang="en-IN" smtClean="0"/>
              <a:t>11-04-2020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268668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7022B-0A59-4ECE-9304-1D6C5CE885AD}" type="datetimeFigureOut">
              <a:rPr lang="en-IN" smtClean="0"/>
              <a:t>11-04-2020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419408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C57022B-0A59-4ECE-9304-1D6C5CE885AD}" type="datetimeFigureOut">
              <a:rPr lang="en-IN" smtClean="0"/>
              <a:t>11-04-2020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2991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022B-0A59-4ECE-9304-1D6C5CE885AD}"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56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7022B-0A59-4ECE-9304-1D6C5CE885AD}"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F7874-0B79-42B9-A99C-2BF2A77B85FF}" type="slidenum">
              <a:rPr lang="en-IN" smtClean="0"/>
              <a:t>‹#›</a:t>
            </a:fld>
            <a:endParaRPr lang="en-IN"/>
          </a:p>
        </p:txBody>
      </p:sp>
    </p:spTree>
    <p:extLst>
      <p:ext uri="{BB962C8B-B14F-4D97-AF65-F5344CB8AC3E}">
        <p14:creationId xmlns:p14="http://schemas.microsoft.com/office/powerpoint/2010/main" val="416050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57022B-0A59-4ECE-9304-1D6C5CE885AD}" type="datetimeFigureOut">
              <a:rPr lang="en-IN" smtClean="0"/>
              <a:t>11-04-2020</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CF7874-0B79-42B9-A99C-2BF2A77B85FF}" type="slidenum">
              <a:rPr lang="en-IN" smtClean="0"/>
              <a:t>‹#›</a:t>
            </a:fld>
            <a:endParaRPr lang="en-IN"/>
          </a:p>
        </p:txBody>
      </p:sp>
    </p:spTree>
    <p:extLst>
      <p:ext uri="{BB962C8B-B14F-4D97-AF65-F5344CB8AC3E}">
        <p14:creationId xmlns:p14="http://schemas.microsoft.com/office/powerpoint/2010/main" val="3255915707"/>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E:\wiki\Ornithodoros" TargetMode="External"/><Relationship Id="rId2" Type="http://schemas.openxmlformats.org/officeDocument/2006/relationships/hyperlink" Target="file:///E:\wiki\Tick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E:\wiki\Classical_swine_fever_vir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756A-F76D-4826-A20D-30B42E8928BE}"/>
              </a:ext>
            </a:extLst>
          </p:cNvPr>
          <p:cNvSpPr>
            <a:spLocks noGrp="1"/>
          </p:cNvSpPr>
          <p:nvPr>
            <p:ph type="ctrTitle"/>
          </p:nvPr>
        </p:nvSpPr>
        <p:spPr/>
        <p:txBody>
          <a:bodyPr/>
          <a:lstStyle/>
          <a:p>
            <a:r>
              <a:rPr lang="en-IN" i="1" dirty="0" err="1"/>
              <a:t>Asfarviridae</a:t>
            </a:r>
            <a:endParaRPr lang="en-IN" i="1" dirty="0"/>
          </a:p>
        </p:txBody>
      </p:sp>
      <p:sp>
        <p:nvSpPr>
          <p:cNvPr id="3" name="Subtitle 2">
            <a:extLst>
              <a:ext uri="{FF2B5EF4-FFF2-40B4-BE49-F238E27FC236}">
                <a16:creationId xmlns:a16="http://schemas.microsoft.com/office/drawing/2014/main" id="{6FD69EFF-9148-4BC4-8D3D-2EF0E4817728}"/>
              </a:ext>
            </a:extLst>
          </p:cNvPr>
          <p:cNvSpPr>
            <a:spLocks noGrp="1"/>
          </p:cNvSpPr>
          <p:nvPr>
            <p:ph type="subTitle" idx="1"/>
          </p:nvPr>
        </p:nvSpPr>
        <p:spPr/>
        <p:txBody>
          <a:bodyPr>
            <a:normAutofit/>
          </a:bodyPr>
          <a:lstStyle/>
          <a:p>
            <a:r>
              <a:rPr lang="en-IN" dirty="0"/>
              <a:t>VMC 321</a:t>
            </a:r>
          </a:p>
          <a:p>
            <a:r>
              <a:rPr lang="en-IN" dirty="0"/>
              <a:t>Dr Manoj Kumar</a:t>
            </a:r>
          </a:p>
        </p:txBody>
      </p:sp>
    </p:spTree>
    <p:extLst>
      <p:ext uri="{BB962C8B-B14F-4D97-AF65-F5344CB8AC3E}">
        <p14:creationId xmlns:p14="http://schemas.microsoft.com/office/powerpoint/2010/main" val="60097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7755-0427-4E08-A7F4-461553BD629E}"/>
              </a:ext>
            </a:extLst>
          </p:cNvPr>
          <p:cNvSpPr>
            <a:spLocks noGrp="1"/>
          </p:cNvSpPr>
          <p:nvPr>
            <p:ph type="title"/>
          </p:nvPr>
        </p:nvSpPr>
        <p:spPr/>
        <p:txBody>
          <a:bodyPr>
            <a:normAutofit/>
          </a:bodyPr>
          <a:lstStyle/>
          <a:p>
            <a:pPr>
              <a:lnSpc>
                <a:spcPct val="115000"/>
              </a:lnSpc>
              <a:spcAft>
                <a:spcPts val="0"/>
              </a:spcAft>
            </a:pPr>
            <a:r>
              <a:rPr lang="en-US" b="1" dirty="0">
                <a:latin typeface="Arial" panose="020B0604020202020204" pitchFamily="34" charset="0"/>
                <a:ea typeface="Calibri" panose="020F0502020204030204" pitchFamily="34" charset="0"/>
                <a:cs typeface="Mangal" panose="00000400000000000000" pitchFamily="2"/>
              </a:rPr>
              <a:t>The Disease -  African Swine Fever (warthog</a:t>
            </a:r>
            <a:r>
              <a:rPr lang="en-US" b="1" i="1" dirty="0">
                <a:latin typeface="Arial" panose="020B0604020202020204" pitchFamily="34" charset="0"/>
                <a:ea typeface="Calibri" panose="020F0502020204030204" pitchFamily="34" charset="0"/>
                <a:cs typeface="Mangal" panose="00000400000000000000" pitchFamily="2"/>
              </a:rPr>
              <a:t> </a:t>
            </a:r>
            <a:r>
              <a:rPr lang="en-US" b="1" dirty="0">
                <a:latin typeface="Arial" panose="020B0604020202020204" pitchFamily="34" charset="0"/>
                <a:ea typeface="Calibri" panose="020F0502020204030204" pitchFamily="34" charset="0"/>
                <a:cs typeface="Mangal" panose="00000400000000000000" pitchFamily="2"/>
              </a:rPr>
              <a:t>disease) </a:t>
            </a:r>
            <a:endParaRPr lang="en-IN" dirty="0"/>
          </a:p>
        </p:txBody>
      </p:sp>
      <p:sp>
        <p:nvSpPr>
          <p:cNvPr id="3" name="Content Placeholder 2">
            <a:extLst>
              <a:ext uri="{FF2B5EF4-FFF2-40B4-BE49-F238E27FC236}">
                <a16:creationId xmlns:a16="http://schemas.microsoft.com/office/drawing/2014/main" id="{B96D6669-6324-4A00-8A94-F130C302D4CE}"/>
              </a:ext>
            </a:extLst>
          </p:cNvPr>
          <p:cNvSpPr>
            <a:spLocks noGrp="1"/>
          </p:cNvSpPr>
          <p:nvPr>
            <p:ph idx="1"/>
          </p:nvPr>
        </p:nvSpPr>
        <p:spPr>
          <a:solidFill>
            <a:schemeClr val="accent2">
              <a:lumMod val="20000"/>
              <a:lumOff val="80000"/>
            </a:schemeClr>
          </a:solidFill>
        </p:spPr>
        <p:txBody>
          <a:bodyPr>
            <a:normAutofit lnSpcReduction="10000"/>
          </a:bodyPr>
          <a:lstStyle/>
          <a:p>
            <a:pPr>
              <a:lnSpc>
                <a:spcPts val="1800"/>
              </a:lnSpc>
              <a:spcAft>
                <a:spcPts val="480"/>
              </a:spcAft>
            </a:pPr>
            <a:endParaRPr lang="en-IN"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gn="just">
              <a:lnSpc>
                <a:spcPct val="115000"/>
              </a:lnSpc>
            </a:pPr>
            <a:r>
              <a:rPr lang="en-IN"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DEFINITION: </a:t>
            </a:r>
          </a:p>
          <a:p>
            <a:pPr algn="just">
              <a:lnSpc>
                <a:spcPct val="115000"/>
              </a:lnSpc>
            </a:pPr>
            <a:r>
              <a:rPr lang="en-IN" sz="2400" dirty="0">
                <a:solidFill>
                  <a:srgbClr val="000000"/>
                </a:solidFill>
                <a:latin typeface="Arial" panose="020B0604020202020204" pitchFamily="34" charset="0"/>
                <a:ea typeface="Times New Roman" panose="02020603050405020304" pitchFamily="18" charset="0"/>
              </a:rPr>
              <a:t>“ASF is a highly contagious viral disease of domestic pigs, ASF manifests itself as a haemorrhagic fever and results in up to 100 percent mortality. The catastrophic effect of this disease on pig production, from household to commercial level, has serious socio-economic consequences and implications for food security. It is a serious transboundary animal disease with the potential for rapid international spread”.</a:t>
            </a:r>
            <a:endParaRPr lang="en-IN" dirty="0">
              <a:solidFill>
                <a:srgbClr val="000000"/>
              </a:solidFill>
              <a:latin typeface="Times New Roman" panose="02020603050405020304" pitchFamily="18" charset="0"/>
              <a:ea typeface="Times New Roman" panose="02020603050405020304" pitchFamily="18" charset="0"/>
            </a:endParaRPr>
          </a:p>
          <a:p>
            <a:pPr>
              <a:lnSpc>
                <a:spcPts val="1800"/>
              </a:lnSpc>
              <a:spcAft>
                <a:spcPts val="480"/>
              </a:spcAft>
            </a:pPr>
            <a:endParaRPr lang="en-IN" sz="36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IN" dirty="0"/>
          </a:p>
        </p:txBody>
      </p:sp>
    </p:spTree>
    <p:extLst>
      <p:ext uri="{BB962C8B-B14F-4D97-AF65-F5344CB8AC3E}">
        <p14:creationId xmlns:p14="http://schemas.microsoft.com/office/powerpoint/2010/main" val="155672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FDC5-1AFF-4C16-A782-685E1EA20CF9}"/>
              </a:ext>
            </a:extLst>
          </p:cNvPr>
          <p:cNvSpPr>
            <a:spLocks noGrp="1"/>
          </p:cNvSpPr>
          <p:nvPr>
            <p:ph type="title"/>
          </p:nvPr>
        </p:nvSpPr>
        <p:spPr/>
        <p:txBody>
          <a:bodyPr/>
          <a:lstStyle/>
          <a:p>
            <a:pPr>
              <a:lnSpc>
                <a:spcPts val="1800"/>
              </a:lnSpc>
              <a:spcAft>
                <a:spcPts val="480"/>
              </a:spcAft>
            </a:pPr>
            <a:r>
              <a:rPr lang="en-IN" b="1" dirty="0">
                <a:latin typeface="Arial" panose="020B0604020202020204" pitchFamily="34" charset="0"/>
                <a:ea typeface="Times New Roman" panose="02020603050405020304" pitchFamily="18" charset="0"/>
                <a:cs typeface="Helvetica" panose="020B0604020202020204" pitchFamily="34" charset="0"/>
              </a:rPr>
              <a:t>EPIDEMIOLOGICAL FEATURES</a:t>
            </a:r>
            <a:endParaRPr lang="en-IN" dirty="0"/>
          </a:p>
        </p:txBody>
      </p:sp>
      <p:sp>
        <p:nvSpPr>
          <p:cNvPr id="3" name="Content Placeholder 2">
            <a:extLst>
              <a:ext uri="{FF2B5EF4-FFF2-40B4-BE49-F238E27FC236}">
                <a16:creationId xmlns:a16="http://schemas.microsoft.com/office/drawing/2014/main" id="{5D1908D7-E379-490A-A2EC-76FE273F75ED}"/>
              </a:ext>
            </a:extLst>
          </p:cNvPr>
          <p:cNvSpPr>
            <a:spLocks noGrp="1"/>
          </p:cNvSpPr>
          <p:nvPr>
            <p:ph idx="1"/>
          </p:nvPr>
        </p:nvSpPr>
        <p:spPr>
          <a:xfrm>
            <a:off x="685801" y="1828799"/>
            <a:ext cx="10131425" cy="4518991"/>
          </a:xfrm>
          <a:solidFill>
            <a:schemeClr val="accent2">
              <a:lumMod val="20000"/>
              <a:lumOff val="80000"/>
            </a:schemeClr>
          </a:solidFill>
        </p:spPr>
        <p:txBody>
          <a:bodyPr>
            <a:normAutofit/>
          </a:bodyPr>
          <a:lstStyle/>
          <a:p>
            <a:pPr algn="just"/>
            <a:r>
              <a:rPr lang="en-IN" sz="2400" b="1" dirty="0">
                <a:solidFill>
                  <a:srgbClr val="000000"/>
                </a:solidFill>
                <a:latin typeface="Arial" panose="020B0604020202020204" pitchFamily="34" charset="0"/>
                <a:ea typeface="Times New Roman" panose="02020603050405020304" pitchFamily="18" charset="0"/>
              </a:rPr>
              <a:t>Susceptible species</a:t>
            </a:r>
            <a:endParaRPr lang="en-IN" sz="4000" dirty="0">
              <a:solidFill>
                <a:srgbClr val="000000"/>
              </a:solidFill>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Only species of the pig family (</a:t>
            </a:r>
            <a:r>
              <a:rPr lang="en-IN" sz="2400" i="1" dirty="0">
                <a:solidFill>
                  <a:srgbClr val="000000"/>
                </a:solidFill>
                <a:latin typeface="Arial" panose="020B0604020202020204" pitchFamily="34" charset="0"/>
                <a:ea typeface="Times New Roman" panose="02020603050405020304" pitchFamily="18" charset="0"/>
              </a:rPr>
              <a:t>Suidae</a:t>
            </a:r>
            <a:r>
              <a:rPr lang="en-IN" sz="2400" dirty="0">
                <a:solidFill>
                  <a:srgbClr val="000000"/>
                </a:solidFill>
                <a:latin typeface="Arial" panose="020B0604020202020204" pitchFamily="34" charset="0"/>
                <a:ea typeface="Times New Roman" panose="02020603050405020304" pitchFamily="18" charset="0"/>
              </a:rPr>
              <a:t>) are susceptible to infection with ASF virus.</a:t>
            </a:r>
            <a:endParaRPr lang="en-IN" sz="4000" dirty="0">
              <a:solidFill>
                <a:srgbClr val="000000"/>
              </a:solidFill>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Domestic pigs are highly susceptible to ASF, which shows no breed, age or sex preference. </a:t>
            </a:r>
            <a:endParaRPr lang="en-IN" sz="4000" dirty="0">
              <a:solidFill>
                <a:srgbClr val="000000"/>
              </a:solidFill>
              <a:latin typeface="Times New Roman" panose="02020603050405020304" pitchFamily="18" charset="0"/>
              <a:ea typeface="Times New Roman" panose="02020603050405020304" pitchFamily="18" charset="0"/>
            </a:endParaRPr>
          </a:p>
          <a:p>
            <a:pPr algn="just"/>
            <a:r>
              <a:rPr lang="en-US" sz="2400" dirty="0">
                <a:solidFill>
                  <a:schemeClr val="bg1"/>
                </a:solidFill>
                <a:latin typeface="Arial" panose="020B0604020202020204" pitchFamily="34" charset="0"/>
                <a:ea typeface="Calibri" panose="020F0502020204030204" pitchFamily="34" charset="0"/>
              </a:rPr>
              <a:t>A high proportion of the pigs in these populations are serologically positive for ASF and apparently healthy</a:t>
            </a:r>
            <a:endParaRPr lang="en-IN" sz="2400" dirty="0">
              <a:solidFill>
                <a:schemeClr val="bg1"/>
              </a:solidFill>
            </a:endParaRPr>
          </a:p>
        </p:txBody>
      </p:sp>
    </p:spTree>
    <p:extLst>
      <p:ext uri="{BB962C8B-B14F-4D97-AF65-F5344CB8AC3E}">
        <p14:creationId xmlns:p14="http://schemas.microsoft.com/office/powerpoint/2010/main" val="27536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FF59-D994-49CE-B41A-AD8C09B9F260}"/>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cs typeface="Helvetica" panose="020B0604020202020204" pitchFamily="34" charset="0"/>
              </a:rPr>
              <a:t>EPIDEMIOLOGICAL FEATURES</a:t>
            </a:r>
            <a:endParaRPr lang="en-IN" dirty="0"/>
          </a:p>
        </p:txBody>
      </p:sp>
      <p:sp>
        <p:nvSpPr>
          <p:cNvPr id="3" name="Content Placeholder 2">
            <a:extLst>
              <a:ext uri="{FF2B5EF4-FFF2-40B4-BE49-F238E27FC236}">
                <a16:creationId xmlns:a16="http://schemas.microsoft.com/office/drawing/2014/main" id="{9F8C2090-231F-4C66-B693-7A5665E9ACC1}"/>
              </a:ext>
            </a:extLst>
          </p:cNvPr>
          <p:cNvSpPr>
            <a:spLocks noGrp="1"/>
          </p:cNvSpPr>
          <p:nvPr>
            <p:ph idx="1"/>
          </p:nvPr>
        </p:nvSpPr>
        <p:spPr>
          <a:xfrm>
            <a:off x="685801" y="1683026"/>
            <a:ext cx="10131425" cy="4810539"/>
          </a:xfrm>
          <a:solidFill>
            <a:schemeClr val="accent2">
              <a:lumMod val="20000"/>
              <a:lumOff val="80000"/>
            </a:schemeClr>
          </a:solidFill>
        </p:spPr>
        <p:txBody>
          <a:bodyPr>
            <a:normAutofit/>
          </a:bodyPr>
          <a:lstStyle/>
          <a:p>
            <a:pPr marL="0" indent="0">
              <a:buNone/>
            </a:pPr>
            <a:r>
              <a:rPr lang="en-IN" sz="2400" b="1" dirty="0">
                <a:solidFill>
                  <a:srgbClr val="000000"/>
                </a:solidFill>
                <a:latin typeface="Arial" panose="020B0604020202020204" pitchFamily="34" charset="0"/>
                <a:ea typeface="Times New Roman" panose="02020603050405020304" pitchFamily="18" charset="0"/>
              </a:rPr>
              <a:t>Transmission</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Transmitted by arthropods Soft </a:t>
            </a:r>
            <a:r>
              <a:rPr lang="en-US" dirty="0">
                <a:solidFill>
                  <a:srgbClr val="000000"/>
                </a:solidFill>
                <a:latin typeface="Arial" panose="020B0604020202020204" pitchFamily="34" charset="0"/>
                <a:ea typeface="Calibri" panose="020F0502020204030204" pitchFamily="34" charset="0"/>
                <a:cs typeface="Mangal" panose="00000400000000000000" pitchFamily="2"/>
                <a:hlinkClick r:id="rId2">
                  <a:extLst>
                    <a:ext uri="{A12FA001-AC4F-418D-AE19-62706E023703}">
                      <ahyp:hlinkClr xmlns:ahyp="http://schemas.microsoft.com/office/drawing/2018/hyperlinkcolor" val="tx"/>
                    </a:ext>
                  </a:extLst>
                </a:hlinkClick>
              </a:rPr>
              <a:t>ticks</a:t>
            </a:r>
            <a:r>
              <a:rPr lang="en-US" dirty="0">
                <a:solidFill>
                  <a:srgbClr val="000000"/>
                </a:solidFill>
                <a:latin typeface="Arial" panose="020B0604020202020204" pitchFamily="34" charset="0"/>
                <a:ea typeface="Calibri" panose="020F0502020204030204" pitchFamily="34" charset="0"/>
                <a:cs typeface="Mangal" panose="00000400000000000000" pitchFamily="2"/>
              </a:rPr>
              <a:t> (</a:t>
            </a:r>
            <a:r>
              <a:rPr lang="en-US" u="sng" dirty="0" err="1">
                <a:solidFill>
                  <a:srgbClr val="000000"/>
                </a:solidFill>
                <a:latin typeface="Arial" panose="020B0604020202020204" pitchFamily="34" charset="0"/>
                <a:ea typeface="Calibri" panose="020F0502020204030204" pitchFamily="34" charset="0"/>
                <a:cs typeface="Mangal" panose="00000400000000000000" pitchFamily="2"/>
                <a:hlinkClick r:id="rId3">
                  <a:extLst>
                    <a:ext uri="{A12FA001-AC4F-418D-AE19-62706E023703}">
                      <ahyp:hlinkClr xmlns:ahyp="http://schemas.microsoft.com/office/drawing/2018/hyperlinkcolor" val="tx"/>
                    </a:ext>
                  </a:extLst>
                </a:hlinkClick>
              </a:rPr>
              <a:t>Ornithodoros</a:t>
            </a:r>
            <a:r>
              <a:rPr lang="en-US" dirty="0">
                <a:solidFill>
                  <a:srgbClr val="000000"/>
                </a:solidFill>
                <a:latin typeface="Arial" panose="020B0604020202020204" pitchFamily="34" charset="0"/>
                <a:ea typeface="Calibri" panose="020F0502020204030204" pitchFamily="34" charset="0"/>
                <a:cs typeface="Mangal" panose="00000400000000000000" pitchFamily="2"/>
              </a:rPr>
              <a:t>),which are likely vectors and act as reservoirs </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ASFV is transmitted from tick to tick sexually, </a:t>
            </a:r>
            <a:r>
              <a:rPr lang="en-US" dirty="0" err="1">
                <a:solidFill>
                  <a:srgbClr val="000000"/>
                </a:solidFill>
                <a:latin typeface="Arial" panose="020B0604020202020204" pitchFamily="34" charset="0"/>
                <a:ea typeface="Calibri" panose="020F0502020204030204" pitchFamily="34" charset="0"/>
                <a:cs typeface="Mangal" panose="00000400000000000000" pitchFamily="2"/>
              </a:rPr>
              <a:t>transovarially</a:t>
            </a:r>
            <a:r>
              <a:rPr lang="en-US" dirty="0">
                <a:solidFill>
                  <a:srgbClr val="000000"/>
                </a:solidFill>
                <a:latin typeface="Arial" panose="020B0604020202020204" pitchFamily="34" charset="0"/>
                <a:ea typeface="Calibri" panose="020F0502020204030204" pitchFamily="34" charset="0"/>
                <a:cs typeface="Mangal" panose="00000400000000000000" pitchFamily="2"/>
              </a:rPr>
              <a:t> and </a:t>
            </a:r>
            <a:r>
              <a:rPr lang="en-US" dirty="0" err="1">
                <a:solidFill>
                  <a:srgbClr val="000000"/>
                </a:solidFill>
                <a:latin typeface="Arial" panose="020B0604020202020204" pitchFamily="34" charset="0"/>
                <a:ea typeface="Calibri" panose="020F0502020204030204" pitchFamily="34" charset="0"/>
                <a:cs typeface="Mangal" panose="00000400000000000000" pitchFamily="2"/>
              </a:rPr>
              <a:t>transstadially</a:t>
            </a:r>
            <a:r>
              <a:rPr lang="en-US" dirty="0">
                <a:solidFill>
                  <a:srgbClr val="000000"/>
                </a:solidFill>
                <a:latin typeface="Arial" panose="020B0604020202020204" pitchFamily="34" charset="0"/>
                <a:ea typeface="Calibri" panose="020F0502020204030204" pitchFamily="34" charset="0"/>
                <a:cs typeface="Mangal" panose="00000400000000000000" pitchFamily="2"/>
              </a:rPr>
              <a:t> and sexually from males to females via the </a:t>
            </a:r>
            <a:r>
              <a:rPr lang="en-US" dirty="0" err="1">
                <a:solidFill>
                  <a:srgbClr val="000000"/>
                </a:solidFill>
                <a:latin typeface="Arial" panose="020B0604020202020204" pitchFamily="34" charset="0"/>
                <a:ea typeface="Calibri" panose="020F0502020204030204" pitchFamily="34" charset="0"/>
                <a:cs typeface="Mangal" panose="00000400000000000000" pitchFamily="2"/>
              </a:rPr>
              <a:t>spermotheca</a:t>
            </a:r>
            <a:r>
              <a:rPr lang="en-US" dirty="0">
                <a:solidFill>
                  <a:srgbClr val="000000"/>
                </a:solidFill>
                <a:latin typeface="Arial" panose="020B0604020202020204" pitchFamily="34" charset="0"/>
                <a:ea typeface="Calibri" panose="020F0502020204030204" pitchFamily="34" charset="0"/>
                <a:cs typeface="Mangal" panose="00000400000000000000" pitchFamily="2"/>
              </a:rPr>
              <a:t>.</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Infected ticks feeding on piglets transmit infective levels of virus in their saliva, which acts as an anticoagulant, to cause </a:t>
            </a:r>
            <a:r>
              <a:rPr lang="en-US" dirty="0" err="1">
                <a:solidFill>
                  <a:srgbClr val="000000"/>
                </a:solidFill>
                <a:latin typeface="Arial" panose="020B0604020202020204" pitchFamily="34" charset="0"/>
                <a:ea typeface="Calibri" panose="020F0502020204030204" pitchFamily="34" charset="0"/>
                <a:cs typeface="Mangal" panose="00000400000000000000" pitchFamily="2"/>
              </a:rPr>
              <a:t>viraemia</a:t>
            </a:r>
            <a:r>
              <a:rPr lang="en-US" dirty="0">
                <a:solidFill>
                  <a:srgbClr val="000000"/>
                </a:solidFill>
                <a:latin typeface="Arial" panose="020B0604020202020204" pitchFamily="34" charset="0"/>
                <a:ea typeface="Calibri" panose="020F0502020204030204" pitchFamily="34" charset="0"/>
                <a:cs typeface="Mangal" panose="00000400000000000000" pitchFamily="2"/>
              </a:rPr>
              <a:t> in the pigs sufficient to infect other ticks</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During an epizootic, transmission is by direct contact between infected pigs and their secretions and excretions. </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Infection generally occurs via the oronasal route. </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Aerosol transmission occur only over very short distances.</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 Spread via fomites - contaminated vehicles, equipment and clothing - is likely when there are high levels of environmental contamination. </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dirty="0">
                <a:solidFill>
                  <a:srgbClr val="000000"/>
                </a:solidFill>
                <a:latin typeface="Arial" panose="020B0604020202020204" pitchFamily="34" charset="0"/>
                <a:ea typeface="Calibri" panose="020F0502020204030204" pitchFamily="34" charset="0"/>
                <a:cs typeface="Mangal" panose="00000400000000000000" pitchFamily="2"/>
              </a:rPr>
              <a:t>Iatrogenic spread via contaminated needles </a:t>
            </a:r>
            <a:endParaRPr lang="en-IN" dirty="0">
              <a:solidFill>
                <a:srgbClr val="000000"/>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263780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F55A-0A7D-42BA-81CB-24CBC51533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BC4572B-3BCF-4642-828C-49AAFBD6A042}"/>
              </a:ext>
            </a:extLst>
          </p:cNvPr>
          <p:cNvSpPr>
            <a:spLocks noGrp="1"/>
          </p:cNvSpPr>
          <p:nvPr>
            <p:ph idx="1"/>
          </p:nvPr>
        </p:nvSpPr>
        <p:spPr>
          <a:solidFill>
            <a:schemeClr val="accent2">
              <a:lumMod val="20000"/>
              <a:lumOff val="80000"/>
            </a:schemeClr>
          </a:solidFill>
        </p:spPr>
        <p:txBody>
          <a:bodyPr/>
          <a:lstStyle/>
          <a:p>
            <a:pPr algn="just">
              <a:lnSpc>
                <a:spcPct val="115000"/>
              </a:lnSpc>
              <a:spcAft>
                <a:spcPts val="0"/>
              </a:spcAft>
            </a:pPr>
            <a:r>
              <a:rPr lang="en-US" sz="2800" b="1" dirty="0">
                <a:solidFill>
                  <a:schemeClr val="bg1"/>
                </a:solidFill>
                <a:latin typeface="Arial" panose="020B0604020202020204" pitchFamily="34" charset="0"/>
                <a:ea typeface="Calibri" panose="020F0502020204030204" pitchFamily="34" charset="0"/>
                <a:cs typeface="Mangal" panose="00000400000000000000" pitchFamily="2"/>
              </a:rPr>
              <a:t>PATHOGENESIS</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After infection by the oronasal route the virus replicates in the pharynx, tonsils and dependent lymph nodes.</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 Viremia is followed by infection of bone marrow, lymph nodes, lungs, kidneys and liver where further replication takes place in cells of the lymphoreticular system.</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182489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C3A9-4E51-4871-8EF1-B4C4625CAC2B}"/>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cs typeface="Helvetica" panose="020B0604020202020204" pitchFamily="34" charset="0"/>
              </a:rPr>
              <a:t>CLINICAL SIGNS</a:t>
            </a:r>
            <a:endParaRPr lang="en-IN" dirty="0"/>
          </a:p>
        </p:txBody>
      </p:sp>
      <p:sp>
        <p:nvSpPr>
          <p:cNvPr id="3" name="Content Placeholder 2">
            <a:extLst>
              <a:ext uri="{FF2B5EF4-FFF2-40B4-BE49-F238E27FC236}">
                <a16:creationId xmlns:a16="http://schemas.microsoft.com/office/drawing/2014/main" id="{197F43DD-6B66-46D8-A0E8-C3028DEE162C}"/>
              </a:ext>
            </a:extLst>
          </p:cNvPr>
          <p:cNvSpPr>
            <a:spLocks noGrp="1"/>
          </p:cNvSpPr>
          <p:nvPr>
            <p:ph idx="1"/>
          </p:nvPr>
        </p:nvSpPr>
        <p:spPr>
          <a:xfrm>
            <a:off x="685801" y="2142067"/>
            <a:ext cx="10658060" cy="4457516"/>
          </a:xfrm>
          <a:solidFill>
            <a:schemeClr val="accent2">
              <a:lumMod val="20000"/>
              <a:lumOff val="80000"/>
            </a:schemeClr>
          </a:solidFill>
        </p:spPr>
        <p:txBody>
          <a:bodyPr/>
          <a:lstStyle/>
          <a:p>
            <a:pPr marL="342900" lvl="0" indent="-342900" algn="just">
              <a:lnSpc>
                <a:spcPct val="115000"/>
              </a:lnSpc>
              <a:spcBef>
                <a:spcPts val="500"/>
              </a:spcBef>
              <a:spcAft>
                <a:spcPts val="500"/>
              </a:spcAft>
              <a:buFont typeface="Symbol" panose="05050102010706020507" pitchFamily="18" charset="2"/>
              <a:buChar char=""/>
            </a:pPr>
            <a:r>
              <a:rPr lang="en-US" sz="2800" dirty="0">
                <a:solidFill>
                  <a:srgbClr val="000000"/>
                </a:solidFill>
                <a:latin typeface="Arial" panose="020B0604020202020204" pitchFamily="34" charset="0"/>
                <a:ea typeface="Calibri" panose="020F0502020204030204" pitchFamily="34" charset="0"/>
                <a:cs typeface="Mangal" panose="00000400000000000000" pitchFamily="2"/>
              </a:rPr>
              <a:t>The clinical symptoms of ASFV are very similar to </a:t>
            </a:r>
            <a:r>
              <a:rPr lang="en-US" sz="2800" u="sng" dirty="0">
                <a:solidFill>
                  <a:srgbClr val="000000"/>
                </a:solidFill>
                <a:latin typeface="Arial" panose="020B0604020202020204" pitchFamily="34" charset="0"/>
                <a:ea typeface="Calibri" panose="020F0502020204030204" pitchFamily="34" charset="0"/>
                <a:cs typeface="Mangal" panose="00000400000000000000" pitchFamily="2"/>
                <a:hlinkClick r:id="rId2">
                  <a:extLst>
                    <a:ext uri="{A12FA001-AC4F-418D-AE19-62706E023703}">
                      <ahyp:hlinkClr xmlns:ahyp="http://schemas.microsoft.com/office/drawing/2018/hyperlinkcolor" val="tx"/>
                    </a:ext>
                  </a:extLst>
                </a:hlinkClick>
              </a:rPr>
              <a:t>classical swine fever virus</a:t>
            </a:r>
            <a:r>
              <a:rPr lang="en-US" sz="2800" dirty="0">
                <a:solidFill>
                  <a:srgbClr val="000000"/>
                </a:solidFill>
                <a:latin typeface="Arial" panose="020B0604020202020204" pitchFamily="34" charset="0"/>
                <a:ea typeface="Calibri" panose="020F0502020204030204" pitchFamily="34" charset="0"/>
                <a:cs typeface="Mangal" panose="00000400000000000000" pitchFamily="2"/>
              </a:rPr>
              <a:t> and the two diseases normally have to be distinguished by laboratory diagnosis</a:t>
            </a:r>
            <a:r>
              <a:rPr lang="en-US" sz="2800" dirty="0">
                <a:solidFill>
                  <a:srgbClr val="000000"/>
                </a:solidFill>
                <a:latin typeface="Times New Roman" panose="02020603050405020304" pitchFamily="18" charset="0"/>
                <a:ea typeface="Calibri" panose="020F0502020204030204" pitchFamily="34" charset="0"/>
                <a:cs typeface="Mangal" panose="00000400000000000000" pitchFamily="2"/>
              </a:rPr>
              <a:t>.</a:t>
            </a:r>
            <a:endParaRPr lang="en-IN" sz="28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buFont typeface="Symbol" panose="05050102010706020507" pitchFamily="18" charset="2"/>
              <a:buChar char=""/>
            </a:pPr>
            <a:r>
              <a:rPr lang="en-IN" sz="2800" dirty="0">
                <a:solidFill>
                  <a:srgbClr val="000000"/>
                </a:solidFill>
                <a:latin typeface="Arial" panose="020B0604020202020204" pitchFamily="34" charset="0"/>
                <a:ea typeface="Times New Roman" panose="02020603050405020304" pitchFamily="18" charset="0"/>
              </a:rPr>
              <a:t>Clinical disease is usually </a:t>
            </a:r>
            <a:r>
              <a:rPr lang="en-IN" sz="2800" dirty="0" err="1">
                <a:solidFill>
                  <a:srgbClr val="000000"/>
                </a:solidFill>
                <a:latin typeface="Arial" panose="020B0604020202020204" pitchFamily="34" charset="0"/>
                <a:ea typeface="Times New Roman" panose="02020603050405020304" pitchFamily="18" charset="0"/>
              </a:rPr>
              <a:t>peracute</a:t>
            </a:r>
            <a:r>
              <a:rPr lang="en-IN" sz="2800" dirty="0">
                <a:solidFill>
                  <a:srgbClr val="000000"/>
                </a:solidFill>
                <a:latin typeface="Arial" panose="020B0604020202020204" pitchFamily="34" charset="0"/>
                <a:ea typeface="Times New Roman" panose="02020603050405020304" pitchFamily="18" charset="0"/>
              </a:rPr>
              <a:t> or acute. Subacute or chronic manifestations of ASF may occur, particularly when less virulent strains are involved,</a:t>
            </a:r>
            <a:endParaRPr lang="en-IN" sz="28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724841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6FDB-A348-42A5-93C5-58D86AD8F137}"/>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 A. </a:t>
            </a:r>
            <a:r>
              <a:rPr lang="en-IN" b="1" dirty="0" err="1">
                <a:latin typeface="Arial" panose="020B0604020202020204" pitchFamily="34" charset="0"/>
                <a:ea typeface="Times New Roman" panose="02020603050405020304" pitchFamily="18" charset="0"/>
              </a:rPr>
              <a:t>Peracute</a:t>
            </a:r>
            <a:r>
              <a:rPr lang="en-IN" b="1" dirty="0">
                <a:latin typeface="Arial" panose="020B0604020202020204" pitchFamily="34" charset="0"/>
                <a:ea typeface="Times New Roman" panose="02020603050405020304" pitchFamily="18" charset="0"/>
              </a:rPr>
              <a:t> ASF</a:t>
            </a:r>
            <a:endParaRPr lang="en-IN" dirty="0"/>
          </a:p>
        </p:txBody>
      </p:sp>
      <p:sp>
        <p:nvSpPr>
          <p:cNvPr id="3" name="Content Placeholder 2">
            <a:extLst>
              <a:ext uri="{FF2B5EF4-FFF2-40B4-BE49-F238E27FC236}">
                <a16:creationId xmlns:a16="http://schemas.microsoft.com/office/drawing/2014/main" id="{83220862-001D-4C15-A0CA-E5AC79DF3A9F}"/>
              </a:ext>
            </a:extLst>
          </p:cNvPr>
          <p:cNvSpPr>
            <a:spLocks noGrp="1"/>
          </p:cNvSpPr>
          <p:nvPr>
            <p:ph idx="1"/>
          </p:nvPr>
        </p:nvSpPr>
        <p:spPr>
          <a:solidFill>
            <a:schemeClr val="accent2">
              <a:lumMod val="20000"/>
              <a:lumOff val="80000"/>
            </a:schemeClr>
          </a:solidFill>
        </p:spPr>
        <p:txBody>
          <a:bodyPr/>
          <a:lstStyle/>
          <a:p>
            <a:pPr marL="342900" lvl="0" indent="-342900" algn="just">
              <a:lnSpc>
                <a:spcPct val="115000"/>
              </a:lnSpc>
              <a:buFont typeface="Symbol" panose="05050102010706020507" pitchFamily="18" charset="2"/>
              <a:buChar char=""/>
            </a:pPr>
            <a:r>
              <a:rPr lang="en-IN" sz="2800" dirty="0">
                <a:solidFill>
                  <a:srgbClr val="000000"/>
                </a:solidFill>
                <a:latin typeface="Arial" panose="020B0604020202020204" pitchFamily="34" charset="0"/>
                <a:ea typeface="Times New Roman" panose="02020603050405020304" pitchFamily="18" charset="0"/>
              </a:rPr>
              <a:t>Pigs are usually found dead without premonitory signs. </a:t>
            </a:r>
            <a:endParaRPr lang="en-IN" sz="2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800" dirty="0">
                <a:solidFill>
                  <a:srgbClr val="000000"/>
                </a:solidFill>
                <a:latin typeface="Arial" panose="020B0604020202020204" pitchFamily="34" charset="0"/>
                <a:ea typeface="Times New Roman" panose="02020603050405020304" pitchFamily="18" charset="0"/>
              </a:rPr>
              <a:t>Recumbency, accompanied by high fever, indicated by flushing of the ventral area and extremities in white-skinned pigs, shade seeking, huddling together and rapid shallow breathing may be observed in some animals before death.</a:t>
            </a:r>
            <a:endParaRPr lang="en-IN" sz="28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275368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DC30-9438-4F74-9B47-8D8B3D4A95FB}"/>
              </a:ext>
            </a:extLst>
          </p:cNvPr>
          <p:cNvSpPr>
            <a:spLocks noGrp="1"/>
          </p:cNvSpPr>
          <p:nvPr>
            <p:ph type="title"/>
          </p:nvPr>
        </p:nvSpPr>
        <p:spPr/>
        <p:txBody>
          <a:bodyPr/>
          <a:lstStyle/>
          <a:p>
            <a:pPr marL="342900" lvl="0" indent="-342900"/>
            <a:r>
              <a:rPr lang="en-IN" b="1" dirty="0">
                <a:latin typeface="Arial" panose="020B0604020202020204" pitchFamily="34" charset="0"/>
                <a:ea typeface="Times New Roman" panose="02020603050405020304" pitchFamily="18" charset="0"/>
              </a:rPr>
              <a:t>Acute ASF</a:t>
            </a:r>
            <a:endParaRPr lang="en-IN" dirty="0"/>
          </a:p>
        </p:txBody>
      </p:sp>
      <p:sp>
        <p:nvSpPr>
          <p:cNvPr id="3" name="Content Placeholder 2">
            <a:extLst>
              <a:ext uri="{FF2B5EF4-FFF2-40B4-BE49-F238E27FC236}">
                <a16:creationId xmlns:a16="http://schemas.microsoft.com/office/drawing/2014/main" id="{59C6B9B8-A044-45D0-89B0-43F705AD0B2D}"/>
              </a:ext>
            </a:extLst>
          </p:cNvPr>
          <p:cNvSpPr>
            <a:spLocks noGrp="1"/>
          </p:cNvSpPr>
          <p:nvPr>
            <p:ph idx="1"/>
          </p:nvPr>
        </p:nvSpPr>
        <p:spPr>
          <a:xfrm>
            <a:off x="685801" y="1908313"/>
            <a:ext cx="10131425" cy="4638261"/>
          </a:xfrm>
          <a:solidFill>
            <a:schemeClr val="accent2">
              <a:lumMod val="20000"/>
              <a:lumOff val="80000"/>
            </a:schemeClr>
          </a:solidFill>
        </p:spPr>
        <p:txBody>
          <a:bodyPr>
            <a:normAutofit fontScale="32500" lnSpcReduction="20000"/>
          </a:bodyPr>
          <a:lstStyle/>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Pigs develop a persistent fever of up to 42°C. </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They become listless and anorexic, huddle together, seek shade and sometimes water and are reluctant to move. </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White-skinned pigs become flushed to cyanotic, particularly the ears, lower legs, and ventral abdomen. </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Mucopurulent ocular and nasal discharges may be evident. </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Signs of abdominal pain such as arching of the back, uncomfortable movements and flank kicking may occur.</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 Vomiting is common and pigs may develop either constipation, with hard small faeces covered in blood and mucus, or bloody diarrhoea, with soiling of the tail and perineum.</a:t>
            </a:r>
            <a:endParaRPr lang="en-IN" sz="6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6200" dirty="0">
                <a:solidFill>
                  <a:srgbClr val="000000"/>
                </a:solidFill>
                <a:latin typeface="Arial" panose="020B0604020202020204" pitchFamily="34" charset="0"/>
                <a:ea typeface="Times New Roman" panose="02020603050405020304" pitchFamily="18" charset="0"/>
              </a:rPr>
              <a:t> Ataxia due to hind-limb weakness usually develops. </a:t>
            </a:r>
            <a:endParaRPr lang="en-IN" sz="62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86850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AF34-0946-43E5-966C-E872E2B38E30}"/>
              </a:ext>
            </a:extLst>
          </p:cNvPr>
          <p:cNvSpPr>
            <a:spLocks noGrp="1"/>
          </p:cNvSpPr>
          <p:nvPr>
            <p:ph type="title"/>
          </p:nvPr>
        </p:nvSpPr>
        <p:spPr/>
        <p:txBody>
          <a:bodyPr/>
          <a:lstStyle/>
          <a:p>
            <a:r>
              <a:rPr lang="en-IN" dirty="0"/>
              <a:t>Cond….</a:t>
            </a:r>
          </a:p>
        </p:txBody>
      </p:sp>
      <p:sp>
        <p:nvSpPr>
          <p:cNvPr id="3" name="Content Placeholder 2">
            <a:extLst>
              <a:ext uri="{FF2B5EF4-FFF2-40B4-BE49-F238E27FC236}">
                <a16:creationId xmlns:a16="http://schemas.microsoft.com/office/drawing/2014/main" id="{102D66E0-D1D3-49E2-B35D-1AC61AAF34E5}"/>
              </a:ext>
            </a:extLst>
          </p:cNvPr>
          <p:cNvSpPr>
            <a:spLocks noGrp="1"/>
          </p:cNvSpPr>
          <p:nvPr>
            <p:ph idx="1"/>
          </p:nvPr>
        </p:nvSpPr>
        <p:spPr>
          <a:xfrm>
            <a:off x="685801" y="1789043"/>
            <a:ext cx="10131425" cy="4598505"/>
          </a:xfrm>
          <a:solidFill>
            <a:schemeClr val="accent2">
              <a:lumMod val="20000"/>
              <a:lumOff val="80000"/>
            </a:schemeClr>
          </a:solidFill>
        </p:spPr>
        <p:txBody>
          <a:bodyPr>
            <a:normAutofit fontScale="85000" lnSpcReduction="10000"/>
          </a:bodyPr>
          <a:lstStyle/>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Difficult breathing, sometimes with froth that may be bloody at the mouth and nostrils, often occurs and is indicative of the lung oedema that is often the primary cause of death. </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Pigs that survive longer may develop nervous signs, including convulsions.</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 Pinpoint to larger haemorrhages may be visible on the mucosa and skin. </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Abortions may occur at any stage of pregnancy. </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Duration of clinical signs is generally short - two to seven days - but may be longer and apparent recovery may be followed by relapse and death. </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Mortality approaches 100 percent.</a:t>
            </a:r>
            <a:endParaRPr lang="en-IN" sz="3000" dirty="0">
              <a:solidFill>
                <a:srgbClr val="000000"/>
              </a:solidFill>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IN" sz="2600" dirty="0">
                <a:solidFill>
                  <a:srgbClr val="000000"/>
                </a:solidFill>
                <a:latin typeface="Arial" panose="020B0604020202020204" pitchFamily="34" charset="0"/>
                <a:ea typeface="Times New Roman" panose="02020603050405020304" pitchFamily="18" charset="0"/>
              </a:rPr>
              <a:t> Pigs that do recover from acute infection are generally asymptomatic. </a:t>
            </a:r>
            <a:endParaRPr lang="en-IN" sz="30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45211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F1E7-6A34-44E0-994C-AB16FE50491A}"/>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Sub acute ASF</a:t>
            </a:r>
            <a:br>
              <a:rPr lang="en-IN" sz="4800" dirty="0">
                <a:solidFill>
                  <a:srgbClr val="000000"/>
                </a:solidFill>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F6FA8D5E-2C36-4116-BCB2-8F74D7C41519}"/>
              </a:ext>
            </a:extLst>
          </p:cNvPr>
          <p:cNvSpPr>
            <a:spLocks noGrp="1"/>
          </p:cNvSpPr>
          <p:nvPr>
            <p:ph idx="1"/>
          </p:nvPr>
        </p:nvSpPr>
        <p:spPr>
          <a:xfrm>
            <a:off x="685801" y="1524001"/>
            <a:ext cx="10131425" cy="5115338"/>
          </a:xfrm>
          <a:solidFill>
            <a:schemeClr val="accent2">
              <a:lumMod val="20000"/>
              <a:lumOff val="80000"/>
            </a:schemeClr>
          </a:solidFill>
        </p:spPr>
        <p:txBody>
          <a:bodyPr>
            <a:noAutofit/>
          </a:bodyPr>
          <a:lstStyle/>
          <a:p>
            <a:pPr marL="342900" lvl="0" indent="-342900" algn="just">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Pigs that survive longer, usually after infection with less virulent strains, may have a fluctuant fever and usually lose condition.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An interstitial pneumonia is usually present, which may result in respiratory distress and moist coughing. Secondary bacterial infection may occur.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Joints may be painful and swollen.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Death may occur after a variable period of weeks to months, or the pigs may recover or progress to the chronic from of the disease.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Cardiac damage may result in death from acute or congestive heart failure.</a:t>
            </a:r>
            <a:endParaRPr lang="en-IN" sz="2400" dirty="0">
              <a:solidFill>
                <a:srgbClr val="000000"/>
              </a:solidFill>
              <a:latin typeface="Times New Roman" panose="02020603050405020304" pitchFamily="18" charset="0"/>
              <a:ea typeface="Times New Roman" panose="02020603050405020304" pitchFamily="18" charset="0"/>
            </a:endParaRPr>
          </a:p>
          <a:p>
            <a:r>
              <a:rPr lang="en-US" sz="2400" dirty="0">
                <a:solidFill>
                  <a:schemeClr val="bg1"/>
                </a:solidFill>
                <a:latin typeface="Arial" panose="020B0604020202020204" pitchFamily="34" charset="0"/>
                <a:ea typeface="Calibri" panose="020F0502020204030204" pitchFamily="34" charset="0"/>
              </a:rPr>
              <a:t>loss of condition to emaciation</a:t>
            </a:r>
            <a:endParaRPr lang="en-IN" sz="2400" dirty="0">
              <a:solidFill>
                <a:schemeClr val="bg1"/>
              </a:solidFill>
            </a:endParaRPr>
          </a:p>
        </p:txBody>
      </p:sp>
    </p:spTree>
    <p:extLst>
      <p:ext uri="{BB962C8B-B14F-4D97-AF65-F5344CB8AC3E}">
        <p14:creationId xmlns:p14="http://schemas.microsoft.com/office/powerpoint/2010/main" val="4205104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4681-F114-4C41-A6E7-E6304D9A6C80}"/>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Chronic ASF</a:t>
            </a:r>
            <a:endParaRPr lang="en-IN" dirty="0"/>
          </a:p>
        </p:txBody>
      </p:sp>
      <p:sp>
        <p:nvSpPr>
          <p:cNvPr id="3" name="Content Placeholder 2">
            <a:extLst>
              <a:ext uri="{FF2B5EF4-FFF2-40B4-BE49-F238E27FC236}">
                <a16:creationId xmlns:a16="http://schemas.microsoft.com/office/drawing/2014/main" id="{2399CF89-040B-449C-8152-077F67913A5B}"/>
              </a:ext>
            </a:extLst>
          </p:cNvPr>
          <p:cNvSpPr>
            <a:spLocks noGrp="1"/>
          </p:cNvSpPr>
          <p:nvPr>
            <p:ph idx="1"/>
          </p:nvPr>
        </p:nvSpPr>
        <p:spPr>
          <a:xfrm>
            <a:off x="685801" y="1828801"/>
            <a:ext cx="10131425" cy="4572000"/>
          </a:xfrm>
          <a:solidFill>
            <a:schemeClr val="accent2">
              <a:lumMod val="20000"/>
              <a:lumOff val="80000"/>
            </a:schemeClr>
          </a:solidFill>
        </p:spPr>
        <p:txBody>
          <a:bodyPr>
            <a:normAutofit/>
          </a:bodyPr>
          <a:lstStyle/>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Chronically infected pigs are usually severely emaciated and stunted, with a long dull hair coat.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Signs of pneumonia may be present, as well as lameness and ulcers over bony points.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These pigs are subject to secondary bacterial infections. </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They may survive for several months but recovery is unlikely.</a:t>
            </a:r>
            <a:endParaRPr lang="en-IN" sz="24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2400" dirty="0">
                <a:solidFill>
                  <a:srgbClr val="000000"/>
                </a:solidFill>
                <a:latin typeface="Arial" panose="020B0604020202020204" pitchFamily="34" charset="0"/>
                <a:ea typeface="Times New Roman" panose="02020603050405020304" pitchFamily="18" charset="0"/>
              </a:rPr>
              <a:t>loss of condition to emaciation</a:t>
            </a:r>
            <a:endParaRPr lang="en-IN" sz="24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5975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8BC3-041D-409B-B2B4-898520C0CB27}"/>
              </a:ext>
            </a:extLst>
          </p:cNvPr>
          <p:cNvSpPr>
            <a:spLocks noGrp="1"/>
          </p:cNvSpPr>
          <p:nvPr>
            <p:ph type="title"/>
          </p:nvPr>
        </p:nvSpPr>
        <p:spPr/>
        <p:txBody>
          <a:bodyPr/>
          <a:lstStyle/>
          <a:p>
            <a:r>
              <a:rPr lang="en-US" b="1" dirty="0">
                <a:latin typeface="Arial" panose="020B0604020202020204" pitchFamily="34" charset="0"/>
                <a:ea typeface="Calibri" panose="020F0502020204030204" pitchFamily="34" charset="0"/>
                <a:cs typeface="Mangal" panose="00000400000000000000" pitchFamily="2"/>
              </a:rPr>
              <a:t>Classification</a:t>
            </a:r>
            <a:endParaRPr lang="en-IN" dirty="0"/>
          </a:p>
        </p:txBody>
      </p:sp>
      <p:sp>
        <p:nvSpPr>
          <p:cNvPr id="3" name="Content Placeholder 2">
            <a:extLst>
              <a:ext uri="{FF2B5EF4-FFF2-40B4-BE49-F238E27FC236}">
                <a16:creationId xmlns:a16="http://schemas.microsoft.com/office/drawing/2014/main" id="{8AED084F-0217-4CC8-B1F1-22A544FE4CD9}"/>
              </a:ext>
            </a:extLst>
          </p:cNvPr>
          <p:cNvSpPr>
            <a:spLocks noGrp="1"/>
          </p:cNvSpPr>
          <p:nvPr>
            <p:ph idx="1"/>
          </p:nvPr>
        </p:nvSpPr>
        <p:spPr>
          <a:xfrm>
            <a:off x="821635" y="2065867"/>
            <a:ext cx="4638261" cy="3649133"/>
          </a:xfrm>
          <a:solidFill>
            <a:schemeClr val="accent2">
              <a:lumMod val="20000"/>
              <a:lumOff val="80000"/>
            </a:schemeClr>
          </a:solidFill>
        </p:spPr>
        <p:txBody>
          <a:bodyPr/>
          <a:lstStyle/>
          <a:p>
            <a:pPr>
              <a:lnSpc>
                <a:spcPct val="115000"/>
              </a:lnSpc>
              <a:spcAft>
                <a:spcPts val="0"/>
              </a:spcAft>
            </a:pPr>
            <a:r>
              <a:rPr lang="en-US" dirty="0">
                <a:solidFill>
                  <a:srgbClr val="000000"/>
                </a:solidFill>
                <a:latin typeface="Arial" panose="020B0604020202020204" pitchFamily="34" charset="0"/>
                <a:ea typeface="Times New Roman" panose="02020603050405020304" pitchFamily="18" charset="0"/>
                <a:cs typeface="Mangal" panose="00000400000000000000" pitchFamily="2"/>
              </a:rPr>
              <a:t>Family</a:t>
            </a:r>
            <a:r>
              <a:rPr lang="en-US" i="1" dirty="0">
                <a:solidFill>
                  <a:srgbClr val="000000"/>
                </a:solidFill>
                <a:latin typeface="Arial" panose="020B0604020202020204" pitchFamily="34" charset="0"/>
                <a:ea typeface="Times New Roman" panose="02020603050405020304" pitchFamily="18" charset="0"/>
                <a:cs typeface="Mangal" panose="00000400000000000000" pitchFamily="2"/>
              </a:rPr>
              <a:t>- </a:t>
            </a:r>
            <a:r>
              <a:rPr lang="en-US" i="1" dirty="0" err="1">
                <a:solidFill>
                  <a:srgbClr val="000000"/>
                </a:solidFill>
                <a:latin typeface="Arial" panose="020B0604020202020204" pitchFamily="34" charset="0"/>
                <a:ea typeface="Times New Roman" panose="02020603050405020304" pitchFamily="18" charset="0"/>
                <a:cs typeface="Mangal" panose="00000400000000000000" pitchFamily="2"/>
              </a:rPr>
              <a:t>Asfarviridae</a:t>
            </a:r>
            <a:endParaRPr lang="en-IN" dirty="0">
              <a:latin typeface="Calibri" panose="020F0502020204030204" pitchFamily="34" charset="0"/>
              <a:ea typeface="Calibri" panose="020F0502020204030204" pitchFamily="34" charset="0"/>
              <a:cs typeface="Mangal" panose="00000400000000000000" pitchFamily="2"/>
            </a:endParaRPr>
          </a:p>
          <a:p>
            <a:pPr>
              <a:lnSpc>
                <a:spcPct val="115000"/>
              </a:lnSpc>
              <a:spcAft>
                <a:spcPts val="0"/>
              </a:spcAft>
            </a:pPr>
            <a:r>
              <a:rPr lang="en-US" dirty="0">
                <a:solidFill>
                  <a:srgbClr val="000000"/>
                </a:solidFill>
                <a:latin typeface="Arial" panose="020B0604020202020204" pitchFamily="34" charset="0"/>
                <a:ea typeface="Times New Roman" panose="02020603050405020304" pitchFamily="18" charset="0"/>
                <a:cs typeface="Mangal" panose="00000400000000000000" pitchFamily="2"/>
              </a:rPr>
              <a:t>Genus</a:t>
            </a:r>
            <a:r>
              <a:rPr lang="en-US" i="1" dirty="0">
                <a:solidFill>
                  <a:srgbClr val="000000"/>
                </a:solidFill>
                <a:latin typeface="Arial" panose="020B0604020202020204" pitchFamily="34" charset="0"/>
                <a:ea typeface="Times New Roman" panose="02020603050405020304" pitchFamily="18" charset="0"/>
                <a:cs typeface="Mangal" panose="00000400000000000000" pitchFamily="2"/>
              </a:rPr>
              <a:t> - </a:t>
            </a:r>
            <a:r>
              <a:rPr lang="en-US" i="1" dirty="0" err="1">
                <a:solidFill>
                  <a:srgbClr val="000000"/>
                </a:solidFill>
                <a:latin typeface="Arial" panose="020B0604020202020204" pitchFamily="34" charset="0"/>
                <a:ea typeface="Times New Roman" panose="02020603050405020304" pitchFamily="18" charset="0"/>
                <a:cs typeface="Mangal" panose="00000400000000000000" pitchFamily="2"/>
              </a:rPr>
              <a:t>Asfivirus</a:t>
            </a:r>
            <a:endParaRPr lang="en-IN" dirty="0">
              <a:latin typeface="Calibri" panose="020F0502020204030204" pitchFamily="34" charset="0"/>
              <a:ea typeface="Calibri" panose="020F0502020204030204" pitchFamily="34" charset="0"/>
              <a:cs typeface="Mangal" panose="00000400000000000000" pitchFamily="2"/>
            </a:endParaRPr>
          </a:p>
          <a:p>
            <a:pPr>
              <a:lnSpc>
                <a:spcPct val="115000"/>
              </a:lnSpc>
              <a:spcAft>
                <a:spcPts val="0"/>
              </a:spcAft>
            </a:pPr>
            <a:r>
              <a:rPr lang="en-US" dirty="0">
                <a:solidFill>
                  <a:srgbClr val="000000"/>
                </a:solidFill>
                <a:latin typeface="Arial" panose="020B0604020202020204" pitchFamily="34" charset="0"/>
                <a:ea typeface="Times New Roman" panose="02020603050405020304" pitchFamily="18" charset="0"/>
                <a:cs typeface="Mangal" panose="00000400000000000000" pitchFamily="2"/>
              </a:rPr>
              <a:t>Species </a:t>
            </a:r>
            <a:r>
              <a:rPr lang="en-US" i="1" dirty="0">
                <a:solidFill>
                  <a:srgbClr val="000000"/>
                </a:solidFill>
                <a:latin typeface="Arial" panose="020B0604020202020204" pitchFamily="34" charset="0"/>
                <a:ea typeface="Times New Roman" panose="02020603050405020304" pitchFamily="18" charset="0"/>
                <a:cs typeface="Mangal" panose="00000400000000000000" pitchFamily="2"/>
              </a:rPr>
              <a:t>- African swine fever virus</a:t>
            </a:r>
          </a:p>
          <a:p>
            <a:pPr marL="1257300" lvl="2" indent="-342900" algn="just">
              <a:lnSpc>
                <a:spcPct val="115000"/>
              </a:lnSpc>
              <a:buFont typeface="Symbol" panose="05050102010706020507" pitchFamily="18" charset="2"/>
              <a:buChar char=""/>
            </a:pPr>
            <a:r>
              <a:rPr lang="en-US" dirty="0">
                <a:solidFill>
                  <a:srgbClr val="FF0000"/>
                </a:solidFill>
                <a:latin typeface="Arial" panose="020B0604020202020204" pitchFamily="34" charset="0"/>
                <a:ea typeface="Calibri" panose="020F0502020204030204" pitchFamily="34" charset="0"/>
                <a:cs typeface="Mangal" panose="00000400000000000000" pitchFamily="2"/>
              </a:rPr>
              <a:t>Arbovirus (transmitted by ticks) </a:t>
            </a:r>
          </a:p>
          <a:p>
            <a:pPr marL="1257300" lvl="2" indent="-342900" algn="just">
              <a:lnSpc>
                <a:spcPct val="115000"/>
              </a:lnSpc>
              <a:buFont typeface="Symbol" panose="05050102010706020507" pitchFamily="18" charset="2"/>
              <a:buChar char=""/>
            </a:pPr>
            <a:r>
              <a:rPr lang="en-US" dirty="0">
                <a:solidFill>
                  <a:srgbClr val="FF0000"/>
                </a:solidFill>
                <a:latin typeface="Arial" panose="020B0604020202020204" pitchFamily="34" charset="0"/>
                <a:ea typeface="Calibri" panose="020F0502020204030204" pitchFamily="34" charset="0"/>
                <a:cs typeface="Mangal" panose="00000400000000000000" pitchFamily="2"/>
              </a:rPr>
              <a:t>Only arbovirus that contains DNA.</a:t>
            </a:r>
            <a:endParaRPr lang="en-IN" dirty="0">
              <a:solidFill>
                <a:srgbClr val="FF0000"/>
              </a:solidFill>
              <a:latin typeface="Calibri" panose="020F0502020204030204" pitchFamily="34" charset="0"/>
              <a:ea typeface="Calibri" panose="020F0502020204030204" pitchFamily="34" charset="0"/>
              <a:cs typeface="Mangal" panose="00000400000000000000" pitchFamily="2"/>
            </a:endParaRPr>
          </a:p>
          <a:p>
            <a:pPr marL="1257300" lvl="2" indent="-342900">
              <a:lnSpc>
                <a:spcPct val="115000"/>
              </a:lnSpc>
              <a:spcAft>
                <a:spcPts val="500"/>
              </a:spcAft>
              <a:buFont typeface="Symbol" panose="05050102010706020507" pitchFamily="18" charset="2"/>
              <a:buChar char=""/>
            </a:pPr>
            <a:r>
              <a:rPr lang="en-US" dirty="0">
                <a:solidFill>
                  <a:srgbClr val="FF0000"/>
                </a:solidFill>
                <a:latin typeface="Arial" panose="020B0604020202020204" pitchFamily="34" charset="0"/>
                <a:ea typeface="Calibri" panose="020F0502020204030204" pitchFamily="34" charset="0"/>
                <a:cs typeface="Mangal" panose="00000400000000000000" pitchFamily="2"/>
              </a:rPr>
              <a:t>Single serotype</a:t>
            </a:r>
            <a:endParaRPr lang="en-IN" dirty="0">
              <a:solidFill>
                <a:srgbClr val="FF0000"/>
              </a:solidFill>
              <a:latin typeface="Calibri" panose="020F0502020204030204" pitchFamily="34" charset="0"/>
              <a:ea typeface="Calibri" panose="020F0502020204030204" pitchFamily="34" charset="0"/>
              <a:cs typeface="Mangal" panose="00000400000000000000" pitchFamily="2"/>
            </a:endParaRPr>
          </a:p>
          <a:p>
            <a:pPr>
              <a:lnSpc>
                <a:spcPct val="115000"/>
              </a:lnSpc>
              <a:spcAft>
                <a:spcPts val="0"/>
              </a:spcAft>
            </a:pPr>
            <a:endParaRPr lang="en-IN" dirty="0">
              <a:latin typeface="Calibri" panose="020F0502020204030204" pitchFamily="34" charset="0"/>
              <a:ea typeface="Calibri" panose="020F0502020204030204" pitchFamily="34" charset="0"/>
              <a:cs typeface="Mangal" panose="00000400000000000000" pitchFamily="2"/>
            </a:endParaRPr>
          </a:p>
          <a:p>
            <a:endParaRPr lang="en-IN" dirty="0"/>
          </a:p>
        </p:txBody>
      </p:sp>
      <p:pic>
        <p:nvPicPr>
          <p:cNvPr id="5" name="Picture 4">
            <a:extLst>
              <a:ext uri="{FF2B5EF4-FFF2-40B4-BE49-F238E27FC236}">
                <a16:creationId xmlns:a16="http://schemas.microsoft.com/office/drawing/2014/main" id="{2E458D06-557D-4436-B2D2-73AD074E1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200" y="1353280"/>
            <a:ext cx="4292986" cy="4361720"/>
          </a:xfrm>
          <a:prstGeom prst="rect">
            <a:avLst/>
          </a:prstGeom>
        </p:spPr>
      </p:pic>
    </p:spTree>
    <p:extLst>
      <p:ext uri="{BB962C8B-B14F-4D97-AF65-F5344CB8AC3E}">
        <p14:creationId xmlns:p14="http://schemas.microsoft.com/office/powerpoint/2010/main" val="319546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B731-98CD-4D85-8BF9-07B2FFC33252}"/>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cs typeface="Helvetica" panose="020B0604020202020204" pitchFamily="34" charset="0"/>
              </a:rPr>
              <a:t>IMMUNITY</a:t>
            </a:r>
            <a:endParaRPr lang="en-IN" dirty="0"/>
          </a:p>
        </p:txBody>
      </p:sp>
      <p:sp>
        <p:nvSpPr>
          <p:cNvPr id="3" name="Content Placeholder 2">
            <a:extLst>
              <a:ext uri="{FF2B5EF4-FFF2-40B4-BE49-F238E27FC236}">
                <a16:creationId xmlns:a16="http://schemas.microsoft.com/office/drawing/2014/main" id="{98A6AF0C-E357-40A6-959D-E0D0BD7E0CDA}"/>
              </a:ext>
            </a:extLst>
          </p:cNvPr>
          <p:cNvSpPr>
            <a:spLocks noGrp="1"/>
          </p:cNvSpPr>
          <p:nvPr>
            <p:ph idx="1"/>
          </p:nvPr>
        </p:nvSpPr>
        <p:spPr>
          <a:xfrm>
            <a:off x="685801" y="1669775"/>
            <a:ext cx="10131425" cy="4876800"/>
          </a:xfrm>
          <a:solidFill>
            <a:schemeClr val="accent2">
              <a:lumMod val="20000"/>
              <a:lumOff val="80000"/>
            </a:schemeClr>
          </a:solidFill>
        </p:spPr>
        <p:txBody>
          <a:bodyPr>
            <a:normAutofit fontScale="25000" lnSpcReduction="20000"/>
          </a:bodyPr>
          <a:lstStyle/>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Antibodies against ASF are detectable in serum 7–12 days after clinical signs appear and persist for long periods, possibly for life, in both warthogs and domestic pigs.</a:t>
            </a:r>
            <a:endParaRPr lang="en-IN" sz="8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They do not protect fully against subsequent infection in domestic pigs, although a degree of immunity to infection with homologous strains of virus has been reported.</a:t>
            </a:r>
            <a:endParaRPr lang="en-IN" sz="8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Serologically positive sows transmit antibodies to piglets in colostrum. </a:t>
            </a:r>
            <a:endParaRPr lang="en-IN" sz="8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In </a:t>
            </a:r>
            <a:r>
              <a:rPr lang="en-IN" sz="8800" dirty="0" err="1">
                <a:solidFill>
                  <a:srgbClr val="000000"/>
                </a:solidFill>
                <a:latin typeface="Arial" panose="020B0604020202020204" pitchFamily="34" charset="0"/>
                <a:ea typeface="Times New Roman" panose="02020603050405020304" pitchFamily="18" charset="0"/>
              </a:rPr>
              <a:t>subacutely</a:t>
            </a:r>
            <a:r>
              <a:rPr lang="en-IN" sz="8800" dirty="0">
                <a:solidFill>
                  <a:srgbClr val="000000"/>
                </a:solidFill>
                <a:latin typeface="Arial" panose="020B0604020202020204" pitchFamily="34" charset="0"/>
                <a:ea typeface="Times New Roman" panose="02020603050405020304" pitchFamily="18" charset="0"/>
              </a:rPr>
              <a:t> and chronically infected pigs, virus replication continues in the presence of antibodies. </a:t>
            </a:r>
            <a:endParaRPr lang="en-IN" sz="8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The deposition of immune complexes in tissue may account for many of the lesions observed in these forms of disease. </a:t>
            </a:r>
            <a:endParaRPr lang="en-IN" sz="8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sz="8800" dirty="0">
                <a:solidFill>
                  <a:srgbClr val="000000"/>
                </a:solidFill>
                <a:latin typeface="Arial" panose="020B0604020202020204" pitchFamily="34" charset="0"/>
                <a:ea typeface="Times New Roman" panose="02020603050405020304" pitchFamily="18" charset="0"/>
              </a:rPr>
              <a:t>There are no known serological cross-reactions with other viruses.</a:t>
            </a:r>
            <a:endParaRPr lang="en-IN" sz="88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53170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5EF4-F061-4CDB-ACE5-0D44C6DAD6D7}"/>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LABORATORY DIAGNOSIS</a:t>
            </a:r>
            <a:endParaRPr lang="en-IN" dirty="0"/>
          </a:p>
        </p:txBody>
      </p:sp>
      <p:sp>
        <p:nvSpPr>
          <p:cNvPr id="3" name="Content Placeholder 2">
            <a:extLst>
              <a:ext uri="{FF2B5EF4-FFF2-40B4-BE49-F238E27FC236}">
                <a16:creationId xmlns:a16="http://schemas.microsoft.com/office/drawing/2014/main" id="{0656EDEE-DD08-4BB7-BD44-A01B8572C28A}"/>
              </a:ext>
            </a:extLst>
          </p:cNvPr>
          <p:cNvSpPr>
            <a:spLocks noGrp="1"/>
          </p:cNvSpPr>
          <p:nvPr>
            <p:ph idx="1"/>
          </p:nvPr>
        </p:nvSpPr>
        <p:spPr>
          <a:xfrm>
            <a:off x="685801" y="1775791"/>
            <a:ext cx="10131425" cy="4784035"/>
          </a:xfrm>
          <a:solidFill>
            <a:schemeClr val="accent2">
              <a:lumMod val="20000"/>
              <a:lumOff val="80000"/>
            </a:schemeClr>
          </a:solidFill>
        </p:spPr>
        <p:txBody>
          <a:bodyPr>
            <a:normAutofit fontScale="25000" lnSpcReduction="20000"/>
          </a:bodyPr>
          <a:lstStyle/>
          <a:p>
            <a:pPr marL="342900" lvl="0" indent="-342900" algn="just">
              <a:lnSpc>
                <a:spcPct val="170000"/>
              </a:lnSpc>
              <a:buFont typeface="Symbol" panose="05050102010706020507" pitchFamily="18" charset="2"/>
              <a:buChar char=""/>
            </a:pPr>
            <a:r>
              <a:rPr lang="en-IN" sz="6200" dirty="0">
                <a:solidFill>
                  <a:schemeClr val="bg1"/>
                </a:solidFill>
                <a:latin typeface="Arial" panose="020B0604020202020204" pitchFamily="34" charset="0"/>
                <a:ea typeface="Times New Roman" panose="02020603050405020304" pitchFamily="18" charset="0"/>
              </a:rPr>
              <a:t>Laboratory confirmation of a presumptive diagnosis of ASF depends upon detection of the virus or detection of antibodies. Since most pigs die of acute ASF before antibodies are produced, detection of the virus is the most important method of diagnosis.</a:t>
            </a:r>
            <a:endParaRPr lang="en-IN" sz="6200" dirty="0">
              <a:solidFill>
                <a:schemeClr val="bg1"/>
              </a:solidFill>
              <a:latin typeface="Times New Roman" panose="02020603050405020304" pitchFamily="18" charset="0"/>
              <a:ea typeface="Times New Roman" panose="02020603050405020304" pitchFamily="18" charset="0"/>
            </a:endParaRPr>
          </a:p>
          <a:p>
            <a:pPr algn="just">
              <a:lnSpc>
                <a:spcPct val="170000"/>
              </a:lnSpc>
            </a:pPr>
            <a:r>
              <a:rPr lang="en-IN" sz="6200" b="1" i="1" dirty="0">
                <a:solidFill>
                  <a:schemeClr val="bg1"/>
                </a:solidFill>
                <a:latin typeface="Arial" panose="020B0604020202020204" pitchFamily="34" charset="0"/>
                <a:ea typeface="Times New Roman" panose="02020603050405020304" pitchFamily="18" charset="0"/>
              </a:rPr>
              <a:t>Collection and transport of diagnostic specimens.</a:t>
            </a:r>
            <a:r>
              <a:rPr lang="en-IN" sz="6200" dirty="0">
                <a:solidFill>
                  <a:schemeClr val="bg1"/>
                </a:solidFill>
                <a:latin typeface="Arial" panose="020B0604020202020204" pitchFamily="34" charset="0"/>
                <a:ea typeface="Times New Roman" panose="02020603050405020304" pitchFamily="18" charset="0"/>
              </a:rPr>
              <a:t> </a:t>
            </a:r>
          </a:p>
          <a:p>
            <a:pPr algn="just">
              <a:lnSpc>
                <a:spcPct val="170000"/>
              </a:lnSpc>
            </a:pPr>
            <a:r>
              <a:rPr lang="en-IN" sz="6200" dirty="0">
                <a:solidFill>
                  <a:schemeClr val="bg1"/>
                </a:solidFill>
                <a:latin typeface="Arial" panose="020B0604020202020204" pitchFamily="34" charset="0"/>
                <a:ea typeface="Times New Roman" panose="02020603050405020304" pitchFamily="18" charset="0"/>
              </a:rPr>
              <a:t>Preferred samples for virus isolation/antigen detection are:</a:t>
            </a:r>
            <a:endParaRPr lang="en-IN" sz="6200" dirty="0">
              <a:solidFill>
                <a:schemeClr val="bg1"/>
              </a:solidFill>
              <a:latin typeface="Times New Roman" panose="02020603050405020304" pitchFamily="18" charset="0"/>
              <a:ea typeface="Times New Roman" panose="02020603050405020304" pitchFamily="18" charset="0"/>
            </a:endParaRPr>
          </a:p>
          <a:p>
            <a:pPr lvl="1" algn="just">
              <a:lnSpc>
                <a:spcPct val="170000"/>
              </a:lnSpc>
              <a:spcAft>
                <a:spcPts val="1000"/>
              </a:spcAft>
              <a:buSzPts val="1000"/>
              <a:buFont typeface="Wingdings" panose="05000000000000000000" pitchFamily="2" charset="2"/>
              <a:buChar char="ü"/>
              <a:tabLst>
                <a:tab pos="457200" algn="l"/>
              </a:tabLst>
            </a:pPr>
            <a:r>
              <a:rPr lang="en-US" sz="6200" dirty="0">
                <a:solidFill>
                  <a:schemeClr val="bg1"/>
                </a:solidFill>
                <a:latin typeface="Arial" panose="020B0604020202020204" pitchFamily="34" charset="0"/>
                <a:ea typeface="Calibri" panose="020F0502020204030204" pitchFamily="34" charset="0"/>
                <a:cs typeface="Mangal" panose="00000400000000000000" pitchFamily="2"/>
              </a:rPr>
              <a:t>tissue samples from lymph nodes, spleen and tonsils collected aseptically and kept chilled but not frozen; </a:t>
            </a:r>
            <a:endParaRPr lang="en-IN" sz="6200" dirty="0">
              <a:solidFill>
                <a:schemeClr val="bg1"/>
              </a:solidFill>
              <a:latin typeface="Calibri" panose="020F0502020204030204" pitchFamily="34" charset="0"/>
              <a:ea typeface="Calibri" panose="020F0502020204030204" pitchFamily="34" charset="0"/>
              <a:cs typeface="Mangal" panose="00000400000000000000" pitchFamily="2"/>
            </a:endParaRPr>
          </a:p>
          <a:p>
            <a:pPr lvl="1" algn="just">
              <a:lnSpc>
                <a:spcPct val="170000"/>
              </a:lnSpc>
              <a:spcAft>
                <a:spcPts val="1000"/>
              </a:spcAft>
              <a:buSzPts val="1000"/>
              <a:buFont typeface="Wingdings" panose="05000000000000000000" pitchFamily="2" charset="2"/>
              <a:buChar char="ü"/>
              <a:tabLst>
                <a:tab pos="457200" algn="l"/>
              </a:tabLst>
            </a:pPr>
            <a:r>
              <a:rPr lang="en-US" sz="6200" dirty="0">
                <a:solidFill>
                  <a:schemeClr val="bg1"/>
                </a:solidFill>
                <a:latin typeface="Arial" panose="020B0604020202020204" pitchFamily="34" charset="0"/>
                <a:ea typeface="Calibri" panose="020F0502020204030204" pitchFamily="34" charset="0"/>
                <a:cs typeface="Mangal" panose="00000400000000000000" pitchFamily="2"/>
              </a:rPr>
              <a:t>Whole (</a:t>
            </a:r>
            <a:r>
              <a:rPr lang="en-US" sz="6200" dirty="0" err="1">
                <a:solidFill>
                  <a:schemeClr val="bg1"/>
                </a:solidFill>
                <a:latin typeface="Arial" panose="020B0604020202020204" pitchFamily="34" charset="0"/>
                <a:ea typeface="Calibri" panose="020F0502020204030204" pitchFamily="34" charset="0"/>
                <a:cs typeface="Mangal" panose="00000400000000000000" pitchFamily="2"/>
              </a:rPr>
              <a:t>unclotted</a:t>
            </a:r>
            <a:r>
              <a:rPr lang="en-US" sz="6200" dirty="0">
                <a:solidFill>
                  <a:schemeClr val="bg1"/>
                </a:solidFill>
                <a:latin typeface="Arial" panose="020B0604020202020204" pitchFamily="34" charset="0"/>
                <a:ea typeface="Calibri" panose="020F0502020204030204" pitchFamily="34" charset="0"/>
                <a:cs typeface="Mangal" panose="00000400000000000000" pitchFamily="2"/>
              </a:rPr>
              <a:t>) blood collected aseptically into ethylenediamine tetra-acetic acid (EDTA) or heparin from febrile pigs up to five days after the onset of fever. </a:t>
            </a:r>
            <a:endParaRPr lang="en-IN" sz="62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359670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0FEE-A8F7-43BB-9458-DA31E34451D5}"/>
              </a:ext>
            </a:extLst>
          </p:cNvPr>
          <p:cNvSpPr>
            <a:spLocks noGrp="1"/>
          </p:cNvSpPr>
          <p:nvPr>
            <p:ph type="title"/>
          </p:nvPr>
        </p:nvSpPr>
        <p:spPr/>
        <p:txBody>
          <a:bodyPr/>
          <a:lstStyle/>
          <a:p>
            <a:r>
              <a:rPr lang="en-IN" b="1" i="1" dirty="0">
                <a:latin typeface="Arial" panose="020B0604020202020204" pitchFamily="34" charset="0"/>
                <a:ea typeface="Times New Roman" panose="02020603050405020304" pitchFamily="18" charset="0"/>
              </a:rPr>
              <a:t>A. Virus isolation</a:t>
            </a:r>
            <a:endParaRPr lang="en-IN" dirty="0"/>
          </a:p>
        </p:txBody>
      </p:sp>
      <p:sp>
        <p:nvSpPr>
          <p:cNvPr id="3" name="Content Placeholder 2">
            <a:extLst>
              <a:ext uri="{FF2B5EF4-FFF2-40B4-BE49-F238E27FC236}">
                <a16:creationId xmlns:a16="http://schemas.microsoft.com/office/drawing/2014/main" id="{B307A02F-59CF-484B-9EFE-D8A249459107}"/>
              </a:ext>
            </a:extLst>
          </p:cNvPr>
          <p:cNvSpPr>
            <a:spLocks noGrp="1"/>
          </p:cNvSpPr>
          <p:nvPr>
            <p:ph idx="1"/>
          </p:nvPr>
        </p:nvSpPr>
        <p:spPr>
          <a:xfrm>
            <a:off x="685801" y="1961322"/>
            <a:ext cx="10131425" cy="4492487"/>
          </a:xfrm>
          <a:solidFill>
            <a:schemeClr val="accent2">
              <a:lumMod val="20000"/>
              <a:lumOff val="80000"/>
            </a:schemeClr>
          </a:solidFill>
        </p:spPr>
        <p:txBody>
          <a:bodyPr>
            <a:normAutofit/>
          </a:bodyPr>
          <a:lstStyle/>
          <a:p>
            <a:pPr algn="just"/>
            <a:r>
              <a:rPr lang="en-IN" sz="2400" dirty="0">
                <a:solidFill>
                  <a:schemeClr val="bg1"/>
                </a:solidFill>
                <a:latin typeface="Arial" panose="020B0604020202020204" pitchFamily="34" charset="0"/>
                <a:ea typeface="Times New Roman" panose="02020603050405020304" pitchFamily="18" charset="0"/>
              </a:rPr>
              <a:t>ASF virus may be isolated by the methods given below.</a:t>
            </a:r>
            <a:endParaRPr lang="en-IN" sz="2400" dirty="0">
              <a:solidFill>
                <a:schemeClr val="bg1"/>
              </a:solidFill>
              <a:latin typeface="Times New Roman" panose="02020603050405020304" pitchFamily="18" charset="0"/>
              <a:ea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Inoculation of </a:t>
            </a:r>
            <a:r>
              <a:rPr lang="en-US" sz="2400" b="1" dirty="0">
                <a:solidFill>
                  <a:schemeClr val="bg1"/>
                </a:solidFill>
                <a:latin typeface="Arial" panose="020B0604020202020204" pitchFamily="34" charset="0"/>
                <a:ea typeface="Calibri" panose="020F0502020204030204" pitchFamily="34" charset="0"/>
                <a:cs typeface="Mangal" panose="00000400000000000000" pitchFamily="2"/>
              </a:rPr>
              <a:t>primary pig leucocyte cell cultures </a:t>
            </a: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and subsequent identification of ASF virus by </a:t>
            </a:r>
            <a:r>
              <a:rPr lang="en-US" sz="2400" dirty="0" err="1">
                <a:solidFill>
                  <a:schemeClr val="bg1"/>
                </a:solidFill>
                <a:latin typeface="Arial" panose="020B0604020202020204" pitchFamily="34" charset="0"/>
                <a:ea typeface="Calibri" panose="020F0502020204030204" pitchFamily="34" charset="0"/>
                <a:cs typeface="Mangal" panose="00000400000000000000" pitchFamily="2"/>
              </a:rPr>
              <a:t>haemadsorption</a:t>
            </a: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 and cytolytic effect, which may be confirmed by other tests such as fluorescent antibody tests. </a:t>
            </a:r>
            <a:endParaRPr lang="en-IN" sz="24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Inoculation of pigs. Pigs are monitored daily for febrile reactions and fresh tissues are collected from pigs that die or are euthanized for virus isolation. </a:t>
            </a:r>
            <a:endParaRPr lang="en-IN" sz="24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139411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975C-42D4-4C7F-B5B4-EA581B39F679}"/>
              </a:ext>
            </a:extLst>
          </p:cNvPr>
          <p:cNvSpPr>
            <a:spLocks noGrp="1"/>
          </p:cNvSpPr>
          <p:nvPr>
            <p:ph type="title"/>
          </p:nvPr>
        </p:nvSpPr>
        <p:spPr/>
        <p:txBody>
          <a:bodyPr/>
          <a:lstStyle/>
          <a:p>
            <a:r>
              <a:rPr lang="en-US" b="1" i="1" dirty="0">
                <a:latin typeface="Arial" panose="020B0604020202020204" pitchFamily="34" charset="0"/>
                <a:ea typeface="Calibri" panose="020F0502020204030204" pitchFamily="34" charset="0"/>
                <a:cs typeface="Mangal" panose="00000400000000000000" pitchFamily="2"/>
              </a:rPr>
              <a:t>B. Antigen detection.</a:t>
            </a:r>
            <a:r>
              <a:rPr lang="en-US" dirty="0">
                <a:latin typeface="Arial" panose="020B0604020202020204" pitchFamily="34" charset="0"/>
                <a:ea typeface="Calibri" panose="020F0502020204030204" pitchFamily="34" charset="0"/>
                <a:cs typeface="Mangal" panose="00000400000000000000" pitchFamily="2"/>
              </a:rPr>
              <a:t> </a:t>
            </a:r>
            <a:endParaRPr lang="en-IN" dirty="0"/>
          </a:p>
        </p:txBody>
      </p:sp>
      <p:sp>
        <p:nvSpPr>
          <p:cNvPr id="3" name="Content Placeholder 2">
            <a:extLst>
              <a:ext uri="{FF2B5EF4-FFF2-40B4-BE49-F238E27FC236}">
                <a16:creationId xmlns:a16="http://schemas.microsoft.com/office/drawing/2014/main" id="{3595C281-CF9B-468C-BEF7-2C7A95C854CD}"/>
              </a:ext>
            </a:extLst>
          </p:cNvPr>
          <p:cNvSpPr>
            <a:spLocks noGrp="1"/>
          </p:cNvSpPr>
          <p:nvPr>
            <p:ph idx="1"/>
          </p:nvPr>
        </p:nvSpPr>
        <p:spPr>
          <a:solidFill>
            <a:schemeClr val="accent2">
              <a:lumMod val="20000"/>
              <a:lumOff val="80000"/>
            </a:schemeClr>
          </a:solidFill>
        </p:spPr>
        <p:txBody>
          <a:bodyPr>
            <a:normAutofit/>
          </a:bodyPr>
          <a:lstStyle/>
          <a:p>
            <a:pPr marL="0" indent="0" algn="just">
              <a:lnSpc>
                <a:spcPct val="115000"/>
              </a:lnSpc>
              <a:spcAft>
                <a:spcPts val="1000"/>
              </a:spcAft>
              <a:buNone/>
            </a:pP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The following tests may be used:</a:t>
            </a:r>
            <a:endParaRPr lang="en-IN" sz="24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Fluorescent antibody test; </a:t>
            </a:r>
            <a:endParaRPr lang="en-IN" sz="24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en-US" sz="2400" dirty="0" err="1">
                <a:solidFill>
                  <a:schemeClr val="bg1"/>
                </a:solidFill>
                <a:latin typeface="Arial" panose="020B0604020202020204" pitchFamily="34" charset="0"/>
                <a:ea typeface="Calibri" panose="020F0502020204030204" pitchFamily="34" charset="0"/>
                <a:cs typeface="Mangal" panose="00000400000000000000" pitchFamily="2"/>
              </a:rPr>
              <a:t>Immunoperoxidase</a:t>
            </a:r>
            <a:r>
              <a:rPr lang="en-US" sz="2400" dirty="0">
                <a:solidFill>
                  <a:schemeClr val="bg1"/>
                </a:solidFill>
                <a:latin typeface="Arial" panose="020B0604020202020204" pitchFamily="34" charset="0"/>
                <a:ea typeface="Calibri" panose="020F0502020204030204" pitchFamily="34" charset="0"/>
                <a:cs typeface="Mangal" panose="00000400000000000000" pitchFamily="2"/>
              </a:rPr>
              <a:t> staining of histopathological specimens; this is not the test of choice, as preparation takes at least 24 hours and it can only be done in a reference laboratory with the capacity to perform histopathology; it is, however, useful if the only specimens available have been preserved in formalin. </a:t>
            </a:r>
            <a:endParaRPr lang="en-IN" sz="24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159155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F67F-ECD5-414D-A617-DB0112CD5B5A}"/>
              </a:ext>
            </a:extLst>
          </p:cNvPr>
          <p:cNvSpPr>
            <a:spLocks noGrp="1"/>
          </p:cNvSpPr>
          <p:nvPr>
            <p:ph type="title"/>
          </p:nvPr>
        </p:nvSpPr>
        <p:spPr>
          <a:xfrm>
            <a:off x="838200" y="365125"/>
            <a:ext cx="10515600" cy="880579"/>
          </a:xfrm>
        </p:spPr>
        <p:txBody>
          <a:bodyPr>
            <a:normAutofit fontScale="90000"/>
          </a:bodyPr>
          <a:lstStyle/>
          <a:p>
            <a:r>
              <a:rPr lang="en-IN" b="1" i="1" dirty="0">
                <a:latin typeface="Arial" panose="020B0604020202020204" pitchFamily="34" charset="0"/>
                <a:ea typeface="Times New Roman" panose="02020603050405020304" pitchFamily="18" charset="0"/>
              </a:rPr>
              <a:t>C. Antibody detection.</a:t>
            </a:r>
            <a:r>
              <a:rPr lang="en-IN" dirty="0">
                <a:latin typeface="Arial" panose="020B0604020202020204" pitchFamily="34" charset="0"/>
                <a:ea typeface="Times New Roman" panose="02020603050405020304" pitchFamily="18" charset="0"/>
              </a:rPr>
              <a:t> </a:t>
            </a:r>
            <a:br>
              <a:rPr lang="en-IN" sz="4800" dirty="0">
                <a:latin typeface="Times New Roman" panose="02020603050405020304" pitchFamily="18" charset="0"/>
                <a:ea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22E09519-4C18-431D-A85B-EA0641601936}"/>
              </a:ext>
            </a:extLst>
          </p:cNvPr>
          <p:cNvSpPr>
            <a:spLocks noGrp="1"/>
          </p:cNvSpPr>
          <p:nvPr>
            <p:ph sz="half" idx="1"/>
          </p:nvPr>
        </p:nvSpPr>
        <p:spPr>
          <a:xfrm>
            <a:off x="490330" y="2141537"/>
            <a:ext cx="5529470" cy="4351338"/>
          </a:xfrm>
          <a:solidFill>
            <a:schemeClr val="accent2">
              <a:lumMod val="20000"/>
              <a:lumOff val="80000"/>
            </a:schemeClr>
          </a:solidFill>
        </p:spPr>
        <p:txBody>
          <a:bodyPr anchor="t">
            <a:normAutofit/>
          </a:bodyPr>
          <a:lstStyle/>
          <a:p>
            <a:r>
              <a:rPr lang="en-IN" sz="2400" dirty="0">
                <a:solidFill>
                  <a:schemeClr val="bg1"/>
                </a:solidFill>
              </a:rPr>
              <a:t>Enzyme linked immunosorbent assay (ELISA)</a:t>
            </a:r>
          </a:p>
          <a:p>
            <a:r>
              <a:rPr lang="en-IN" sz="2400" dirty="0">
                <a:solidFill>
                  <a:schemeClr val="bg1"/>
                </a:solidFill>
              </a:rPr>
              <a:t>Indirect fluorescent antibody test (IIF) </a:t>
            </a:r>
          </a:p>
          <a:p>
            <a:r>
              <a:rPr lang="en-IN" sz="2400" dirty="0">
                <a:solidFill>
                  <a:schemeClr val="bg1"/>
                </a:solidFill>
              </a:rPr>
              <a:t>Counter-immuno-electrophoresis test (CIEP) </a:t>
            </a:r>
          </a:p>
          <a:p>
            <a:r>
              <a:rPr lang="en-IN" sz="2400" dirty="0">
                <a:solidFill>
                  <a:schemeClr val="bg1"/>
                </a:solidFill>
              </a:rPr>
              <a:t>Agar gel precipitation test (AGPT),</a:t>
            </a:r>
          </a:p>
          <a:p>
            <a:r>
              <a:rPr lang="en-IN" sz="2400" dirty="0">
                <a:solidFill>
                  <a:schemeClr val="bg1"/>
                </a:solidFill>
              </a:rPr>
              <a:t>Complement fixation test (CFT), </a:t>
            </a:r>
          </a:p>
          <a:p>
            <a:endParaRPr lang="en-IN" dirty="0"/>
          </a:p>
        </p:txBody>
      </p:sp>
      <p:sp>
        <p:nvSpPr>
          <p:cNvPr id="4" name="Content Placeholder 3">
            <a:extLst>
              <a:ext uri="{FF2B5EF4-FFF2-40B4-BE49-F238E27FC236}">
                <a16:creationId xmlns:a16="http://schemas.microsoft.com/office/drawing/2014/main" id="{D59F6B39-08F0-465B-A4B1-B68BB475CA1A}"/>
              </a:ext>
            </a:extLst>
          </p:cNvPr>
          <p:cNvSpPr>
            <a:spLocks noGrp="1"/>
          </p:cNvSpPr>
          <p:nvPr>
            <p:ph sz="half" idx="2"/>
          </p:nvPr>
        </p:nvSpPr>
        <p:spPr>
          <a:xfrm>
            <a:off x="6172202" y="2141537"/>
            <a:ext cx="5529468" cy="4351338"/>
          </a:xfrm>
          <a:solidFill>
            <a:schemeClr val="accent2">
              <a:lumMod val="20000"/>
              <a:lumOff val="80000"/>
            </a:schemeClr>
          </a:solidFill>
        </p:spPr>
        <p:txBody>
          <a:bodyPr anchor="t">
            <a:normAutofit/>
          </a:bodyPr>
          <a:lstStyle/>
          <a:p>
            <a:r>
              <a:rPr lang="en-IN" sz="2400" dirty="0">
                <a:solidFill>
                  <a:schemeClr val="bg1"/>
                </a:solidFill>
              </a:rPr>
              <a:t>Hemadsorption inhibition (HADI), </a:t>
            </a:r>
          </a:p>
          <a:p>
            <a:r>
              <a:rPr lang="en-IN" sz="2400" dirty="0">
                <a:solidFill>
                  <a:schemeClr val="bg1"/>
                </a:solidFill>
              </a:rPr>
              <a:t>Immunofluorescence plaque assay (IPA) </a:t>
            </a:r>
          </a:p>
          <a:p>
            <a:r>
              <a:rPr lang="en-IN" sz="2400" dirty="0">
                <a:solidFill>
                  <a:schemeClr val="bg1"/>
                </a:solidFill>
              </a:rPr>
              <a:t>Immunoblotting</a:t>
            </a:r>
          </a:p>
          <a:p>
            <a:r>
              <a:rPr lang="en-IN" sz="2400" dirty="0">
                <a:solidFill>
                  <a:schemeClr val="bg1"/>
                </a:solidFill>
              </a:rPr>
              <a:t>Radial immunoassay (RIA), </a:t>
            </a:r>
          </a:p>
          <a:p>
            <a:r>
              <a:rPr lang="en-IN" sz="2400" dirty="0">
                <a:solidFill>
                  <a:schemeClr val="bg1"/>
                </a:solidFill>
              </a:rPr>
              <a:t>Reverse radial immunodiffusion (RRID)</a:t>
            </a:r>
          </a:p>
          <a:p>
            <a:endParaRPr lang="en-IN" dirty="0"/>
          </a:p>
        </p:txBody>
      </p:sp>
      <p:sp>
        <p:nvSpPr>
          <p:cNvPr id="5" name="Rectangle 4">
            <a:extLst>
              <a:ext uri="{FF2B5EF4-FFF2-40B4-BE49-F238E27FC236}">
                <a16:creationId xmlns:a16="http://schemas.microsoft.com/office/drawing/2014/main" id="{AD95C77A-76D9-4A2E-8242-E298738E8045}"/>
              </a:ext>
            </a:extLst>
          </p:cNvPr>
          <p:cNvSpPr/>
          <p:nvPr/>
        </p:nvSpPr>
        <p:spPr>
          <a:xfrm>
            <a:off x="838198" y="1044511"/>
            <a:ext cx="9737037" cy="707886"/>
          </a:xfrm>
          <a:prstGeom prst="rect">
            <a:avLst/>
          </a:prstGeom>
        </p:spPr>
        <p:txBody>
          <a:bodyPr wrap="square">
            <a:spAutoFit/>
          </a:bodyPr>
          <a:lstStyle/>
          <a:p>
            <a:r>
              <a:rPr lang="en-IN" sz="4000" dirty="0">
                <a:latin typeface="Arial" panose="020B0604020202020204" pitchFamily="34" charset="0"/>
                <a:ea typeface="Times New Roman" panose="02020603050405020304" pitchFamily="18" charset="0"/>
                <a:cs typeface="+mj-cs"/>
              </a:rPr>
              <a:t>Serological tests for ASF include:</a:t>
            </a:r>
            <a:endParaRPr lang="en-IN" dirty="0"/>
          </a:p>
        </p:txBody>
      </p:sp>
    </p:spTree>
    <p:extLst>
      <p:ext uri="{BB962C8B-B14F-4D97-AF65-F5344CB8AC3E}">
        <p14:creationId xmlns:p14="http://schemas.microsoft.com/office/powerpoint/2010/main" val="140667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10DD5-DCE4-4B64-B909-6D4DD09E1E75}"/>
              </a:ext>
            </a:extLst>
          </p:cNvPr>
          <p:cNvSpPr>
            <a:spLocks noGrp="1"/>
          </p:cNvSpPr>
          <p:nvPr>
            <p:ph type="title"/>
          </p:nvPr>
        </p:nvSpPr>
        <p:spPr/>
        <p:txBody>
          <a:bodyPr>
            <a:normAutofit fontScale="90000"/>
          </a:bodyPr>
          <a:lstStyle/>
          <a:p>
            <a:r>
              <a:rPr lang="en-IN" b="1" i="1" dirty="0">
                <a:latin typeface="Arial" panose="020B0604020202020204" pitchFamily="34" charset="0"/>
                <a:ea typeface="Times New Roman" panose="02020603050405020304" pitchFamily="18" charset="0"/>
              </a:rPr>
              <a:t>D. Detection of viral genetic material.</a:t>
            </a:r>
            <a:r>
              <a:rPr lang="en-IN" dirty="0">
                <a:latin typeface="Arial" panose="020B0604020202020204" pitchFamily="34" charset="0"/>
                <a:ea typeface="Times New Roman" panose="02020603050405020304" pitchFamily="18" charset="0"/>
              </a:rPr>
              <a:t> </a:t>
            </a:r>
            <a:br>
              <a:rPr lang="en-IN" sz="4800" dirty="0">
                <a:solidFill>
                  <a:srgbClr val="000000"/>
                </a:solidFill>
                <a:latin typeface="Times New Roman" panose="02020603050405020304" pitchFamily="18" charset="0"/>
                <a:ea typeface="Times New Roman" panose="02020603050405020304" pitchFamily="18" charset="0"/>
              </a:rPr>
            </a:br>
            <a:endParaRPr lang="en-IN" dirty="0"/>
          </a:p>
        </p:txBody>
      </p:sp>
      <p:sp>
        <p:nvSpPr>
          <p:cNvPr id="6" name="Content Placeholder 5">
            <a:extLst>
              <a:ext uri="{FF2B5EF4-FFF2-40B4-BE49-F238E27FC236}">
                <a16:creationId xmlns:a16="http://schemas.microsoft.com/office/drawing/2014/main" id="{606B4364-4B86-4C2F-940B-4D57DFE86DAC}"/>
              </a:ext>
            </a:extLst>
          </p:cNvPr>
          <p:cNvSpPr>
            <a:spLocks noGrp="1"/>
          </p:cNvSpPr>
          <p:nvPr>
            <p:ph idx="1"/>
          </p:nvPr>
        </p:nvSpPr>
        <p:spPr>
          <a:solidFill>
            <a:schemeClr val="accent2">
              <a:lumMod val="20000"/>
              <a:lumOff val="80000"/>
            </a:schemeClr>
          </a:solidFill>
        </p:spPr>
        <p:txBody>
          <a:bodyPr anchor="t"/>
          <a:lstStyle/>
          <a:p>
            <a:pPr marL="457200" algn="just"/>
            <a:r>
              <a:rPr lang="en-IN" dirty="0">
                <a:solidFill>
                  <a:srgbClr val="000000"/>
                </a:solidFill>
                <a:latin typeface="Arial" panose="020B0604020202020204" pitchFamily="34" charset="0"/>
                <a:ea typeface="Times New Roman" panose="02020603050405020304" pitchFamily="18" charset="0"/>
              </a:rPr>
              <a:t>A polymerase chain reaction (PCR) test is done for ASF. </a:t>
            </a:r>
          </a:p>
          <a:p>
            <a:pPr marL="457200" algn="just"/>
            <a:endParaRPr lang="en-IN" dirty="0">
              <a:solidFill>
                <a:srgbClr val="000000"/>
              </a:solidFill>
              <a:latin typeface="Arial" panose="020B0604020202020204" pitchFamily="34" charset="0"/>
              <a:ea typeface="Times New Roman" panose="02020603050405020304" pitchFamily="18" charset="0"/>
            </a:endParaRPr>
          </a:p>
          <a:p>
            <a:pPr marL="457200" algn="just"/>
            <a:endParaRPr lang="en-IN" dirty="0">
              <a:solidFill>
                <a:srgbClr val="000000"/>
              </a:solidFill>
              <a:latin typeface="Arial" panose="020B0604020202020204" pitchFamily="34" charset="0"/>
              <a:ea typeface="Times New Roman" panose="02020603050405020304" pitchFamily="18" charset="0"/>
            </a:endParaRPr>
          </a:p>
          <a:p>
            <a:pPr marL="457200" algn="just"/>
            <a:r>
              <a:rPr lang="en-IN" dirty="0">
                <a:solidFill>
                  <a:srgbClr val="000000"/>
                </a:solidFill>
                <a:latin typeface="Arial" panose="020B0604020202020204" pitchFamily="34" charset="0"/>
                <a:ea typeface="Times New Roman" panose="02020603050405020304" pitchFamily="18" charset="0"/>
              </a:rPr>
              <a:t>PCR is a highly sensitive and specific technique.</a:t>
            </a:r>
            <a:endParaRPr lang="en-IN" sz="32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2699793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8512-6D35-4A0D-87C3-F251B29CADF2}"/>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PREVENTION AND CONTROL</a:t>
            </a:r>
            <a:endParaRPr lang="en-IN" dirty="0"/>
          </a:p>
        </p:txBody>
      </p:sp>
      <p:sp>
        <p:nvSpPr>
          <p:cNvPr id="3" name="Content Placeholder 2">
            <a:extLst>
              <a:ext uri="{FF2B5EF4-FFF2-40B4-BE49-F238E27FC236}">
                <a16:creationId xmlns:a16="http://schemas.microsoft.com/office/drawing/2014/main" id="{0E0A0B84-674D-4639-B6E1-FD2D1329FE59}"/>
              </a:ext>
            </a:extLst>
          </p:cNvPr>
          <p:cNvSpPr>
            <a:spLocks noGrp="1"/>
          </p:cNvSpPr>
          <p:nvPr>
            <p:ph idx="1"/>
          </p:nvPr>
        </p:nvSpPr>
        <p:spPr>
          <a:xfrm>
            <a:off x="838200" y="1825625"/>
            <a:ext cx="10515600" cy="4667250"/>
          </a:xfrm>
          <a:solidFill>
            <a:schemeClr val="accent2">
              <a:lumMod val="20000"/>
              <a:lumOff val="80000"/>
            </a:schemeClr>
          </a:solidFill>
        </p:spPr>
        <p:txBody>
          <a:bodyPr>
            <a:normAutofit fontScale="70000" lnSpcReduction="20000"/>
          </a:bodyPr>
          <a:lstStyle/>
          <a:p>
            <a:pPr marL="342900" lvl="0" indent="-342900" algn="just">
              <a:lnSpc>
                <a:spcPct val="150000"/>
              </a:lnSpc>
              <a:buFont typeface="Symbol" panose="05050102010706020507" pitchFamily="18" charset="2"/>
              <a:buChar char=""/>
            </a:pPr>
            <a:r>
              <a:rPr lang="en-IN" sz="3200" dirty="0">
                <a:solidFill>
                  <a:srgbClr val="000000"/>
                </a:solidFill>
                <a:latin typeface="Arial" panose="020B0604020202020204" pitchFamily="34" charset="0"/>
                <a:ea typeface="Times New Roman" panose="02020603050405020304" pitchFamily="18" charset="0"/>
              </a:rPr>
              <a:t>No vaccine is available for ASF. </a:t>
            </a:r>
            <a:endParaRPr lang="en-IN" sz="38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quarantine procedures to contain the disease, including pig-movement controls and prohibitions on the sale of potentially infected pig products; </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Enhanced epidemiological surveillance for ASF; </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Immediate slaughter of infected and potentially infected in-contact pigs</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safe burial or burning of carcasses and other infected materials; </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cleansing and disinfection of infected premises; </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Keeping infected premises without pigs for a safe period (Strict quarantine). </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3200" dirty="0">
                <a:solidFill>
                  <a:srgbClr val="000000"/>
                </a:solidFill>
                <a:latin typeface="Arial" panose="020B0604020202020204" pitchFamily="34" charset="0"/>
                <a:ea typeface="Calibri" panose="020F0502020204030204" pitchFamily="34" charset="0"/>
                <a:cs typeface="Mangal" panose="00000400000000000000" pitchFamily="2"/>
              </a:rPr>
              <a:t>Slaughter of infected pigs.</a:t>
            </a:r>
            <a:endParaRPr lang="en-IN" sz="3200" dirty="0">
              <a:solidFill>
                <a:srgbClr val="000000"/>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289093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EDAC-7F44-44F3-9207-CF982744D892}"/>
              </a:ext>
            </a:extLst>
          </p:cNvPr>
          <p:cNvSpPr>
            <a:spLocks noGrp="1"/>
          </p:cNvSpPr>
          <p:nvPr>
            <p:ph type="title"/>
          </p:nvPr>
        </p:nvSpPr>
        <p:spPr>
          <a:xfrm>
            <a:off x="685801" y="410818"/>
            <a:ext cx="10131425" cy="768626"/>
          </a:xfrm>
        </p:spPr>
        <p:txBody>
          <a:bodyPr>
            <a:normAutofit/>
          </a:bodyPr>
          <a:lstStyle/>
          <a:p>
            <a:pPr>
              <a:lnSpc>
                <a:spcPct val="115000"/>
              </a:lnSpc>
              <a:spcAft>
                <a:spcPts val="0"/>
              </a:spcAft>
            </a:pPr>
            <a:r>
              <a:rPr lang="en-US" b="1" dirty="0">
                <a:latin typeface="Arial" panose="020B0604020202020204" pitchFamily="34" charset="0"/>
                <a:ea typeface="Calibri" panose="020F0502020204030204" pitchFamily="34" charset="0"/>
                <a:cs typeface="Mangal" panose="00000400000000000000" pitchFamily="2"/>
              </a:rPr>
              <a:t>Viral Characteristics</a:t>
            </a:r>
            <a:endParaRPr lang="en-IN" dirty="0"/>
          </a:p>
        </p:txBody>
      </p:sp>
      <p:sp>
        <p:nvSpPr>
          <p:cNvPr id="3" name="Content Placeholder 2">
            <a:extLst>
              <a:ext uri="{FF2B5EF4-FFF2-40B4-BE49-F238E27FC236}">
                <a16:creationId xmlns:a16="http://schemas.microsoft.com/office/drawing/2014/main" id="{E9B858B4-B4ED-45EF-A616-C0815F3345A0}"/>
              </a:ext>
            </a:extLst>
          </p:cNvPr>
          <p:cNvSpPr>
            <a:spLocks noGrp="1"/>
          </p:cNvSpPr>
          <p:nvPr>
            <p:ph idx="1"/>
          </p:nvPr>
        </p:nvSpPr>
        <p:spPr>
          <a:xfrm>
            <a:off x="685801" y="1179444"/>
            <a:ext cx="10446025" cy="5267737"/>
          </a:xfrm>
          <a:solidFill>
            <a:schemeClr val="accent2">
              <a:lumMod val="20000"/>
              <a:lumOff val="80000"/>
            </a:schemeClr>
          </a:solidFill>
        </p:spPr>
        <p:txBody>
          <a:bodyPr>
            <a:normAutofit lnSpcReduction="10000"/>
          </a:bodyPr>
          <a:lstStyle/>
          <a:p>
            <a:pPr marL="342900" lvl="0" indent="-342900" algn="just">
              <a:lnSpc>
                <a:spcPct val="115000"/>
              </a:lnSpc>
              <a:spcAft>
                <a:spcPts val="0"/>
              </a:spcAft>
              <a:buFont typeface="Symbol" panose="05050102010706020507" pitchFamily="18" charset="2"/>
              <a:buChar char=""/>
            </a:pP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The virions - large, complex and in some structural respects resembles poxviruses.</a:t>
            </a:r>
            <a:endParaRPr lang="en-IN" sz="31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Enveloped, approximately 200 nm </a:t>
            </a:r>
            <a:r>
              <a:rPr lang="en-US" sz="3100" spc="-75" dirty="0">
                <a:solidFill>
                  <a:schemeClr val="bg1"/>
                </a:solidFill>
                <a:latin typeface="Arial" panose="020B0604020202020204" pitchFamily="34" charset="0"/>
                <a:ea typeface="Calibri" panose="020F0502020204030204" pitchFamily="34" charset="0"/>
                <a:cs typeface="Mangal" panose="00000400000000000000" pitchFamily="2"/>
              </a:rPr>
              <a:t>in diameter, </a:t>
            </a:r>
            <a:endParaRPr lang="en-IN" sz="31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100" spc="-75" dirty="0">
                <a:solidFill>
                  <a:schemeClr val="bg1"/>
                </a:solidFill>
                <a:latin typeface="Arial" panose="020B0604020202020204" pitchFamily="34" charset="0"/>
                <a:ea typeface="Calibri" panose="020F0502020204030204" pitchFamily="34" charset="0"/>
                <a:cs typeface="Mangal" panose="00000400000000000000" pitchFamily="2"/>
              </a:rPr>
              <a:t>Contain a complex icosahedral  capsid, </a:t>
            </a: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approximately 180 nm in diameter</a:t>
            </a:r>
            <a:endParaRPr lang="en-IN" sz="31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Virus consists of a nucleoprotein (70-100nm in diameter) surrounded by an icosahedral capsid and externally by a lipid layer.</a:t>
            </a:r>
            <a:endParaRPr lang="en-IN" sz="31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Genome linear, double stranded (170 - 190 kb in length)</a:t>
            </a:r>
          </a:p>
          <a:p>
            <a:pPr marL="342900" lvl="0" indent="-342900" algn="just">
              <a:lnSpc>
                <a:spcPct val="115000"/>
              </a:lnSpc>
              <a:spcAft>
                <a:spcPts val="0"/>
              </a:spcAft>
              <a:buFont typeface="Symbol" panose="05050102010706020507" pitchFamily="18" charset="2"/>
              <a:buChar char=""/>
            </a:pPr>
            <a:r>
              <a:rPr lang="en-US" sz="3100" dirty="0">
                <a:solidFill>
                  <a:schemeClr val="bg1"/>
                </a:solidFill>
                <a:latin typeface="Arial" panose="020B0604020202020204" pitchFamily="34" charset="0"/>
                <a:ea typeface="Calibri" panose="020F0502020204030204" pitchFamily="34" charset="0"/>
                <a:cs typeface="Mangal" panose="00000400000000000000" pitchFamily="2"/>
              </a:rPr>
              <a:t>Encodes 150 - 200 proteins.</a:t>
            </a:r>
            <a:endParaRPr lang="en-IN" sz="31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280493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544C-13C1-4FD0-A243-C175648F4E65}"/>
              </a:ext>
            </a:extLst>
          </p:cNvPr>
          <p:cNvSpPr>
            <a:spLocks noGrp="1"/>
          </p:cNvSpPr>
          <p:nvPr>
            <p:ph type="title"/>
          </p:nvPr>
        </p:nvSpPr>
        <p:spPr>
          <a:xfrm>
            <a:off x="685801" y="265043"/>
            <a:ext cx="10131425" cy="689113"/>
          </a:xfrm>
        </p:spPr>
        <p:txBody>
          <a:bodyPr/>
          <a:lstStyle/>
          <a:p>
            <a:r>
              <a:rPr lang="en-IN" dirty="0" err="1"/>
              <a:t>Cont</a:t>
            </a:r>
            <a:r>
              <a:rPr lang="en-IN" dirty="0"/>
              <a:t>…</a:t>
            </a:r>
          </a:p>
        </p:txBody>
      </p:sp>
      <p:sp>
        <p:nvSpPr>
          <p:cNvPr id="3" name="Content Placeholder 2">
            <a:extLst>
              <a:ext uri="{FF2B5EF4-FFF2-40B4-BE49-F238E27FC236}">
                <a16:creationId xmlns:a16="http://schemas.microsoft.com/office/drawing/2014/main" id="{79809192-DBCE-4A48-919C-5F4F513A1FD1}"/>
              </a:ext>
            </a:extLst>
          </p:cNvPr>
          <p:cNvSpPr>
            <a:spLocks noGrp="1"/>
          </p:cNvSpPr>
          <p:nvPr>
            <p:ph idx="1"/>
          </p:nvPr>
        </p:nvSpPr>
        <p:spPr>
          <a:xfrm>
            <a:off x="685801" y="954157"/>
            <a:ext cx="10340008" cy="5294244"/>
          </a:xfrm>
          <a:solidFill>
            <a:schemeClr val="accent2">
              <a:lumMod val="20000"/>
              <a:lumOff val="80000"/>
            </a:schemeClr>
          </a:solidFill>
        </p:spPr>
        <p:txBody>
          <a:bodyPr>
            <a:normAutofit/>
          </a:bodyPr>
          <a:lstStyle/>
          <a:p>
            <a:pPr marL="342900" lvl="0" indent="-342900" algn="just">
              <a:lnSpc>
                <a:spcPct val="115000"/>
              </a:lnSpc>
              <a:spcAft>
                <a:spcPts val="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Virus replicates in cytoplasm of host cells (swine macrophages </a:t>
            </a:r>
            <a:r>
              <a:rPr lang="en-US" sz="2800" i="1" dirty="0">
                <a:solidFill>
                  <a:schemeClr val="bg1"/>
                </a:solidFill>
                <a:latin typeface="Arial" panose="020B0604020202020204" pitchFamily="34" charset="0"/>
                <a:ea typeface="Calibri" panose="020F0502020204030204" pitchFamily="34" charset="0"/>
                <a:cs typeface="Mangal" panose="00000400000000000000" pitchFamily="2"/>
              </a:rPr>
              <a:t>in vivo </a:t>
            </a: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and </a:t>
            </a:r>
            <a:r>
              <a:rPr lang="en-US" sz="2800" i="1" dirty="0">
                <a:solidFill>
                  <a:schemeClr val="bg1"/>
                </a:solidFill>
                <a:latin typeface="Arial" panose="020B0604020202020204" pitchFamily="34" charset="0"/>
                <a:ea typeface="Calibri" panose="020F0502020204030204" pitchFamily="34" charset="0"/>
                <a:cs typeface="Mangal" panose="00000400000000000000" pitchFamily="2"/>
              </a:rPr>
              <a:t>in vitro</a:t>
            </a: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 and in soft ticks of the genus </a:t>
            </a:r>
            <a:r>
              <a:rPr lang="en-US" sz="2800" i="1" dirty="0" err="1">
                <a:solidFill>
                  <a:schemeClr val="bg1"/>
                </a:solidFill>
                <a:latin typeface="Arial" panose="020B0604020202020204" pitchFamily="34" charset="0"/>
                <a:ea typeface="Calibri" panose="020F0502020204030204" pitchFamily="34" charset="0"/>
                <a:cs typeface="Mangal" panose="00000400000000000000" pitchFamily="2"/>
              </a:rPr>
              <a:t>Ornithodorus</a:t>
            </a: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 </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Bef>
                <a:spcPts val="500"/>
              </a:spcBef>
              <a:spcAft>
                <a:spcPts val="50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virus particles are stable in the environment being considerably resistant to heat and to a wide pH changes</a:t>
            </a:r>
            <a:r>
              <a:rPr lang="en-US" sz="2800" dirty="0">
                <a:solidFill>
                  <a:schemeClr val="bg1"/>
                </a:solidFill>
                <a:latin typeface="Georgia" panose="02040502050405020303" pitchFamily="18" charset="0"/>
                <a:ea typeface="Calibri" panose="020F0502020204030204" pitchFamily="34" charset="0"/>
                <a:cs typeface="Mangal" panose="00000400000000000000" pitchFamily="2"/>
              </a:rPr>
              <a:t> (</a:t>
            </a: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several hours at pH 4 or pH 13). </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Bef>
                <a:spcPts val="500"/>
              </a:spcBef>
              <a:spcAft>
                <a:spcPts val="50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African swine fever virus is thermolabile and sensitive to lipid solvents. </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Bef>
                <a:spcPts val="500"/>
              </a:spcBef>
              <a:spcAft>
                <a:spcPts val="500"/>
              </a:spcAft>
              <a:buFont typeface="Symbol" panose="05050102010706020507" pitchFamily="18" charset="2"/>
              <a:buChar char=""/>
            </a:pPr>
            <a:r>
              <a:rPr lang="en-US" sz="2800" dirty="0">
                <a:solidFill>
                  <a:schemeClr val="bg1"/>
                </a:solidFill>
                <a:latin typeface="Arial" panose="020B0604020202020204" pitchFamily="34" charset="0"/>
                <a:ea typeface="Calibri" panose="020F0502020204030204" pitchFamily="34" charset="0"/>
                <a:cs typeface="Mangal" panose="00000400000000000000" pitchFamily="2"/>
              </a:rPr>
              <a:t>Survives for months and even years in refrigerated meat.</a:t>
            </a:r>
            <a:endParaRPr lang="en-IN" sz="28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135117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62A6-CC19-4B3F-B99C-488261F1BEE7}"/>
              </a:ext>
            </a:extLst>
          </p:cNvPr>
          <p:cNvSpPr>
            <a:spLocks noGrp="1"/>
          </p:cNvSpPr>
          <p:nvPr>
            <p:ph type="title"/>
          </p:nvPr>
        </p:nvSpPr>
        <p:spPr>
          <a:xfrm>
            <a:off x="818323" y="132523"/>
            <a:ext cx="10131425" cy="622852"/>
          </a:xfrm>
        </p:spPr>
        <p:txBody>
          <a:bodyPr>
            <a:normAutofit fontScale="90000"/>
          </a:bodyPr>
          <a:lstStyle/>
          <a:p>
            <a:pPr algn="just"/>
            <a:r>
              <a:rPr lang="en-IN" b="1" dirty="0">
                <a:latin typeface="Arial" panose="020B0604020202020204" pitchFamily="34" charset="0"/>
                <a:ea typeface="Times New Roman" panose="02020603050405020304" pitchFamily="18" charset="0"/>
              </a:rPr>
              <a:t>VIRUS SURVIVAL </a:t>
            </a:r>
            <a:r>
              <a:rPr lang="en-IN" dirty="0">
                <a:latin typeface="Arial" panose="020B0604020202020204" pitchFamily="34" charset="0"/>
                <a:ea typeface="Times New Roman" panose="02020603050405020304" pitchFamily="18" charset="0"/>
              </a:rPr>
              <a:t>(</a:t>
            </a:r>
            <a:r>
              <a:rPr lang="en-IN" i="1" dirty="0">
                <a:latin typeface="Arial" panose="020B0604020202020204" pitchFamily="34" charset="0"/>
                <a:ea typeface="Times New Roman" panose="02020603050405020304" pitchFamily="18" charset="0"/>
              </a:rPr>
              <a:t>In the environment</a:t>
            </a:r>
            <a:r>
              <a:rPr lang="en-IN" dirty="0">
                <a:latin typeface="Arial" panose="020B0604020202020204" pitchFamily="34" charset="0"/>
                <a:ea typeface="Times New Roman" panose="02020603050405020304" pitchFamily="18" charset="0"/>
              </a:rPr>
              <a:t>) </a:t>
            </a:r>
            <a:endParaRPr lang="en-IN" dirty="0"/>
          </a:p>
        </p:txBody>
      </p:sp>
      <p:sp>
        <p:nvSpPr>
          <p:cNvPr id="3" name="Content Placeholder 2">
            <a:extLst>
              <a:ext uri="{FF2B5EF4-FFF2-40B4-BE49-F238E27FC236}">
                <a16:creationId xmlns:a16="http://schemas.microsoft.com/office/drawing/2014/main" id="{13BF64D5-6A66-4E45-921E-00D59CBEDA60}"/>
              </a:ext>
            </a:extLst>
          </p:cNvPr>
          <p:cNvSpPr>
            <a:spLocks noGrp="1"/>
          </p:cNvSpPr>
          <p:nvPr>
            <p:ph idx="1"/>
          </p:nvPr>
        </p:nvSpPr>
        <p:spPr>
          <a:xfrm>
            <a:off x="685801" y="755375"/>
            <a:ext cx="10687876" cy="5711686"/>
          </a:xfrm>
          <a:solidFill>
            <a:schemeClr val="accent2">
              <a:lumMod val="20000"/>
              <a:lumOff val="80000"/>
            </a:schemeClr>
          </a:solidFill>
        </p:spPr>
        <p:txBody>
          <a:bodyPr>
            <a:normAutofit/>
          </a:bodyPr>
          <a:lstStyle/>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ASF virus, in a suitable protein environment, is stable over a wide range of temperature and </a:t>
            </a:r>
            <a:r>
              <a:rPr lang="en-IN" dirty="0" err="1">
                <a:solidFill>
                  <a:srgbClr val="000000"/>
                </a:solidFill>
                <a:latin typeface="Arial" panose="020B0604020202020204" pitchFamily="34" charset="0"/>
                <a:ea typeface="Times New Roman" panose="02020603050405020304" pitchFamily="18" charset="0"/>
              </a:rPr>
              <a:t>pH.</a:t>
            </a:r>
            <a:r>
              <a:rPr lang="en-IN" dirty="0">
                <a:solidFill>
                  <a:srgbClr val="000000"/>
                </a:solidFill>
                <a:latin typeface="Arial" panose="020B0604020202020204" pitchFamily="34" charset="0"/>
                <a:ea typeface="Times New Roman" panose="02020603050405020304" pitchFamily="18" charset="0"/>
              </a:rPr>
              <a:t>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It survive in serum at room temperature for 18 months, in refrigerated blood for six years and in blood at 37°C for a month.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Heating at 60°C for 30 minutes will inactivate the virus.</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In the absence of a protein medium, viability is greatly reduced.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ASF virus is generally stable over a pH range of 4–10 but in a suitable medium (serum) has been shown to remain active at lower and higher values for between a few hours and three days.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Putrefaction does not necessarily inactivate the virus, which may remain viable in faeces for at least 11 days, in decomposed serum for 15 weeks and in bone marrow for months.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As a result of its tolerance to a wide range of environmental factors, only certain disinfectants are effective in the control of ASF.</a:t>
            </a:r>
            <a:endParaRPr lang="en-IN" sz="3200" dirty="0">
              <a:solidFill>
                <a:srgbClr val="000000"/>
              </a:solidFill>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75181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3719-C8ED-4071-BF97-C00A430E678D}"/>
              </a:ext>
            </a:extLst>
          </p:cNvPr>
          <p:cNvSpPr>
            <a:spLocks noGrp="1"/>
          </p:cNvSpPr>
          <p:nvPr>
            <p:ph type="title"/>
          </p:nvPr>
        </p:nvSpPr>
        <p:spPr/>
        <p:txBody>
          <a:bodyPr/>
          <a:lstStyle/>
          <a:p>
            <a:r>
              <a:rPr lang="en-IN" b="1" dirty="0">
                <a:latin typeface="Arial" panose="020B0604020202020204" pitchFamily="34" charset="0"/>
                <a:ea typeface="Times New Roman" panose="02020603050405020304" pitchFamily="18" charset="0"/>
              </a:rPr>
              <a:t>VIRUS SURVIVAL </a:t>
            </a:r>
            <a:r>
              <a:rPr lang="en-IN" dirty="0">
                <a:latin typeface="Arial" panose="020B0604020202020204" pitchFamily="34" charset="0"/>
                <a:ea typeface="Times New Roman" panose="02020603050405020304" pitchFamily="18" charset="0"/>
              </a:rPr>
              <a:t>(</a:t>
            </a:r>
            <a:r>
              <a:rPr lang="en-IN" i="1" cap="none" dirty="0">
                <a:latin typeface="Arial" panose="020B0604020202020204" pitchFamily="34" charset="0"/>
                <a:ea typeface="Times New Roman" panose="02020603050405020304" pitchFamily="18" charset="0"/>
              </a:rPr>
              <a:t>in the</a:t>
            </a:r>
            <a:r>
              <a:rPr lang="en-IN" i="1" dirty="0">
                <a:latin typeface="Arial" panose="020B0604020202020204" pitchFamily="34" charset="0"/>
                <a:ea typeface="Times New Roman" panose="02020603050405020304" pitchFamily="18" charset="0"/>
              </a:rPr>
              <a:t> host</a:t>
            </a:r>
            <a:r>
              <a:rPr lang="en-IN" dirty="0">
                <a:latin typeface="Arial" panose="020B0604020202020204" pitchFamily="34" charset="0"/>
                <a:ea typeface="Times New Roman" panose="02020603050405020304" pitchFamily="18" charset="0"/>
              </a:rPr>
              <a:t>) </a:t>
            </a:r>
            <a:endParaRPr lang="en-IN" dirty="0"/>
          </a:p>
        </p:txBody>
      </p:sp>
      <p:sp>
        <p:nvSpPr>
          <p:cNvPr id="3" name="Content Placeholder 2">
            <a:extLst>
              <a:ext uri="{FF2B5EF4-FFF2-40B4-BE49-F238E27FC236}">
                <a16:creationId xmlns:a16="http://schemas.microsoft.com/office/drawing/2014/main" id="{E71CF3D7-3B89-4359-88F9-686E1CB625CF}"/>
              </a:ext>
            </a:extLst>
          </p:cNvPr>
          <p:cNvSpPr>
            <a:spLocks noGrp="1"/>
          </p:cNvSpPr>
          <p:nvPr>
            <p:ph idx="1"/>
          </p:nvPr>
        </p:nvSpPr>
        <p:spPr>
          <a:xfrm>
            <a:off x="838200" y="1825625"/>
            <a:ext cx="10515600" cy="4667250"/>
          </a:xfrm>
          <a:solidFill>
            <a:schemeClr val="accent2">
              <a:lumMod val="20000"/>
              <a:lumOff val="80000"/>
            </a:schemeClr>
          </a:solidFill>
        </p:spPr>
        <p:txBody>
          <a:bodyPr>
            <a:normAutofit/>
          </a:bodyPr>
          <a:lstStyle/>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After infection with ASF virus, domestic pigs may shed infective amounts of virus for 24–48 hours before clinical signs appear.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During the acute stage of disease, enormous amounts of virus are shed in all secretions and excretions and high levels of virus are present in tissues and blood.</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Pigs that survive the acute disease remain infected for several months but do not readily shed virus for more than 30 days.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As in wild </a:t>
            </a:r>
            <a:r>
              <a:rPr lang="en-IN" dirty="0" err="1">
                <a:solidFill>
                  <a:srgbClr val="000000"/>
                </a:solidFill>
                <a:latin typeface="Arial" panose="020B0604020202020204" pitchFamily="34" charset="0"/>
                <a:ea typeface="Times New Roman" panose="02020603050405020304" pitchFamily="18" charset="0"/>
              </a:rPr>
              <a:t>suids</a:t>
            </a:r>
            <a:r>
              <a:rPr lang="en-IN" dirty="0">
                <a:solidFill>
                  <a:srgbClr val="000000"/>
                </a:solidFill>
                <a:latin typeface="Arial" panose="020B0604020202020204" pitchFamily="34" charset="0"/>
                <a:ea typeface="Times New Roman" panose="02020603050405020304" pitchFamily="18" charset="0"/>
              </a:rPr>
              <a:t>, infective levels of virus are found only in lymph nodes; other tissues are unlikely to contain infective levels of virus for more than two months after infection. </a:t>
            </a:r>
            <a:endParaRPr lang="en-IN" sz="3200" dirty="0">
              <a:solidFill>
                <a:srgbClr val="000000"/>
              </a:solidFill>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IN" dirty="0">
                <a:solidFill>
                  <a:srgbClr val="000000"/>
                </a:solidFill>
                <a:latin typeface="Arial" panose="020B0604020202020204" pitchFamily="34" charset="0"/>
                <a:ea typeface="Times New Roman" panose="02020603050405020304" pitchFamily="18" charset="0"/>
              </a:rPr>
              <a:t>The exact length of time over which infective levels of virus are maintained in lymphoid tissues in either wild </a:t>
            </a:r>
            <a:r>
              <a:rPr lang="en-IN" dirty="0" err="1">
                <a:solidFill>
                  <a:srgbClr val="000000"/>
                </a:solidFill>
                <a:latin typeface="Arial" panose="020B0604020202020204" pitchFamily="34" charset="0"/>
                <a:ea typeface="Times New Roman" panose="02020603050405020304" pitchFamily="18" charset="0"/>
              </a:rPr>
              <a:t>suids</a:t>
            </a:r>
            <a:r>
              <a:rPr lang="en-IN" dirty="0">
                <a:solidFill>
                  <a:srgbClr val="000000"/>
                </a:solidFill>
                <a:latin typeface="Arial" panose="020B0604020202020204" pitchFamily="34" charset="0"/>
                <a:ea typeface="Times New Roman" panose="02020603050405020304" pitchFamily="18" charset="0"/>
              </a:rPr>
              <a:t> or domestic pigs is unknown and is probably subject to considerable individual variation.</a:t>
            </a:r>
            <a:endParaRPr lang="en-IN" sz="32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739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5879-9241-4033-A992-179ABE8CFD35}"/>
              </a:ext>
            </a:extLst>
          </p:cNvPr>
          <p:cNvSpPr>
            <a:spLocks noGrp="1"/>
          </p:cNvSpPr>
          <p:nvPr>
            <p:ph type="title"/>
          </p:nvPr>
        </p:nvSpPr>
        <p:spPr/>
        <p:txBody>
          <a:bodyPr>
            <a:normAutofit/>
          </a:bodyPr>
          <a:lstStyle/>
          <a:p>
            <a:pPr>
              <a:lnSpc>
                <a:spcPct val="115000"/>
              </a:lnSpc>
              <a:spcAft>
                <a:spcPts val="0"/>
              </a:spcAft>
            </a:pPr>
            <a:r>
              <a:rPr lang="en-US" b="1" dirty="0">
                <a:latin typeface="Arial" panose="020B0604020202020204" pitchFamily="34" charset="0"/>
                <a:ea typeface="Times New Roman" panose="02020603050405020304" pitchFamily="18" charset="0"/>
                <a:cs typeface="Mangal" panose="00000400000000000000" pitchFamily="2"/>
              </a:rPr>
              <a:t>VIRAL REPLICATION</a:t>
            </a:r>
            <a:endParaRPr lang="en-IN" dirty="0"/>
          </a:p>
        </p:txBody>
      </p:sp>
      <p:sp>
        <p:nvSpPr>
          <p:cNvPr id="3" name="Content Placeholder 2">
            <a:extLst>
              <a:ext uri="{FF2B5EF4-FFF2-40B4-BE49-F238E27FC236}">
                <a16:creationId xmlns:a16="http://schemas.microsoft.com/office/drawing/2014/main" id="{E4F79059-93D6-4CFD-81D6-0A6A26882262}"/>
              </a:ext>
            </a:extLst>
          </p:cNvPr>
          <p:cNvSpPr>
            <a:spLocks noGrp="1"/>
          </p:cNvSpPr>
          <p:nvPr>
            <p:ph idx="1"/>
          </p:nvPr>
        </p:nvSpPr>
        <p:spPr>
          <a:xfrm>
            <a:off x="838200" y="1825625"/>
            <a:ext cx="6132443" cy="4351338"/>
          </a:xfrm>
          <a:solidFill>
            <a:schemeClr val="accent2">
              <a:lumMod val="20000"/>
              <a:lumOff val="80000"/>
            </a:schemeClr>
          </a:solidFill>
        </p:spPr>
        <p:txBody>
          <a:bodyPr>
            <a:normAutofit/>
          </a:bodyPr>
          <a:lstStyle/>
          <a:p>
            <a:pPr marL="342900" lvl="0" indent="-342900" algn="just">
              <a:lnSpc>
                <a:spcPct val="150000"/>
              </a:lnSpc>
              <a:spcAft>
                <a:spcPts val="0"/>
              </a:spcAft>
              <a:buFont typeface="Symbol" panose="05050102010706020507" pitchFamily="18" charset="2"/>
              <a:buChar char=""/>
            </a:pPr>
            <a:r>
              <a:rPr lang="en-US" dirty="0">
                <a:solidFill>
                  <a:srgbClr val="231F20"/>
                </a:solidFill>
                <a:latin typeface="Arial" panose="020B0604020202020204" pitchFamily="34" charset="0"/>
                <a:ea typeface="Times New Roman" panose="02020603050405020304" pitchFamily="18" charset="0"/>
                <a:cs typeface="Mangal" panose="00000400000000000000" pitchFamily="2"/>
              </a:rPr>
              <a:t>Primary isolates of African swine fever virus replicate in swine monocytes and macrophages. </a:t>
            </a:r>
            <a:endParaRPr lang="en-IN"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dirty="0">
                <a:solidFill>
                  <a:srgbClr val="231F20"/>
                </a:solidFill>
                <a:latin typeface="Arial" panose="020B0604020202020204" pitchFamily="34" charset="0"/>
                <a:ea typeface="Times New Roman" panose="02020603050405020304" pitchFamily="18" charset="0"/>
                <a:cs typeface="Mangal" panose="00000400000000000000" pitchFamily="2"/>
              </a:rPr>
              <a:t>After adaptation, some isolates can replicate in certain mammalian cell lines.</a:t>
            </a:r>
          </a:p>
          <a:p>
            <a:pPr marL="342900" lvl="0" indent="-342900" algn="just">
              <a:lnSpc>
                <a:spcPct val="150000"/>
              </a:lnSpc>
              <a:spcAft>
                <a:spcPts val="0"/>
              </a:spcAft>
              <a:buFont typeface="Symbol" panose="05050102010706020507" pitchFamily="18" charset="2"/>
              <a:buChar char=""/>
            </a:pPr>
            <a:r>
              <a:rPr lang="en-US" dirty="0">
                <a:solidFill>
                  <a:srgbClr val="231F20"/>
                </a:solidFill>
                <a:latin typeface="Arial" panose="020B0604020202020204" pitchFamily="34" charset="0"/>
                <a:ea typeface="Times New Roman" panose="02020603050405020304" pitchFamily="18" charset="0"/>
                <a:cs typeface="Mangal" panose="00000400000000000000" pitchFamily="2"/>
              </a:rPr>
              <a:t>Replication occurs primarily in the cytoplasm, although the nucleus is needed for viral DNA synthesis and viral DNA is present in the nucleus soon after infection. </a:t>
            </a:r>
            <a:endParaRPr lang="en-IN"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endParaRPr lang="en-IN" dirty="0">
              <a:solidFill>
                <a:srgbClr val="231F20"/>
              </a:solidFill>
              <a:latin typeface="Calibri" panose="020F0502020204030204" pitchFamily="34" charset="0"/>
              <a:ea typeface="Calibri" panose="020F0502020204030204" pitchFamily="34" charset="0"/>
              <a:cs typeface="Mangal" panose="00000400000000000000" pitchFamily="2"/>
            </a:endParaRPr>
          </a:p>
          <a:p>
            <a:endParaRPr lang="en-IN" dirty="0"/>
          </a:p>
        </p:txBody>
      </p:sp>
      <p:pic>
        <p:nvPicPr>
          <p:cNvPr id="4" name="Picture 3">
            <a:extLst>
              <a:ext uri="{FF2B5EF4-FFF2-40B4-BE49-F238E27FC236}">
                <a16:creationId xmlns:a16="http://schemas.microsoft.com/office/drawing/2014/main" id="{E228D7AE-0402-4490-BD01-C37B1B45890E}"/>
              </a:ext>
            </a:extLst>
          </p:cNvPr>
          <p:cNvPicPr>
            <a:picLocks noChangeAspect="1"/>
          </p:cNvPicPr>
          <p:nvPr/>
        </p:nvPicPr>
        <p:blipFill>
          <a:blip r:embed="rId2"/>
          <a:stretch>
            <a:fillRect/>
          </a:stretch>
        </p:blipFill>
        <p:spPr>
          <a:xfrm>
            <a:off x="7209760" y="1789043"/>
            <a:ext cx="4807063" cy="4387919"/>
          </a:xfrm>
          <a:prstGeom prst="rect">
            <a:avLst/>
          </a:prstGeom>
        </p:spPr>
      </p:pic>
    </p:spTree>
    <p:extLst>
      <p:ext uri="{BB962C8B-B14F-4D97-AF65-F5344CB8AC3E}">
        <p14:creationId xmlns:p14="http://schemas.microsoft.com/office/powerpoint/2010/main" val="303844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664C-4552-4138-9551-46D19056EC66}"/>
              </a:ext>
            </a:extLst>
          </p:cNvPr>
          <p:cNvSpPr>
            <a:spLocks noGrp="1"/>
          </p:cNvSpPr>
          <p:nvPr>
            <p:ph type="title"/>
          </p:nvPr>
        </p:nvSpPr>
        <p:spPr/>
        <p:txBody>
          <a:bodyPr>
            <a:normAutofit/>
          </a:bodyPr>
          <a:lstStyle/>
          <a:p>
            <a:pPr>
              <a:lnSpc>
                <a:spcPct val="115000"/>
              </a:lnSpc>
              <a:spcAft>
                <a:spcPts val="0"/>
              </a:spcAft>
            </a:pPr>
            <a:r>
              <a:rPr lang="en-US" b="1" dirty="0">
                <a:latin typeface="Arial" panose="020B0604020202020204" pitchFamily="34" charset="0"/>
                <a:ea typeface="Times New Roman" panose="02020603050405020304" pitchFamily="18" charset="0"/>
                <a:cs typeface="Mangal" panose="00000400000000000000" pitchFamily="2"/>
              </a:rPr>
              <a:t>VIRAL REPLICATION in HOST</a:t>
            </a:r>
            <a:br>
              <a:rPr lang="en-IN" dirty="0">
                <a:latin typeface="Calibri" panose="020F0502020204030204" pitchFamily="34" charset="0"/>
                <a:ea typeface="Calibri" panose="020F0502020204030204" pitchFamily="34" charset="0"/>
                <a:cs typeface="Mangal" panose="00000400000000000000" pitchFamily="2"/>
              </a:rPr>
            </a:br>
            <a:endParaRPr lang="en-IN" dirty="0"/>
          </a:p>
        </p:txBody>
      </p:sp>
      <p:sp>
        <p:nvSpPr>
          <p:cNvPr id="3" name="Content Placeholder 2">
            <a:extLst>
              <a:ext uri="{FF2B5EF4-FFF2-40B4-BE49-F238E27FC236}">
                <a16:creationId xmlns:a16="http://schemas.microsoft.com/office/drawing/2014/main" id="{9B7D6A26-62C9-4453-8630-F38C941E15B6}"/>
              </a:ext>
            </a:extLst>
          </p:cNvPr>
          <p:cNvSpPr>
            <a:spLocks noGrp="1"/>
          </p:cNvSpPr>
          <p:nvPr>
            <p:ph idx="1"/>
          </p:nvPr>
        </p:nvSpPr>
        <p:spPr>
          <a:xfrm>
            <a:off x="685801" y="1524000"/>
            <a:ext cx="10131425" cy="4724399"/>
          </a:xfrm>
          <a:solidFill>
            <a:schemeClr val="accent2">
              <a:lumMod val="20000"/>
              <a:lumOff val="80000"/>
            </a:schemeClr>
          </a:solidFill>
        </p:spPr>
        <p:txBody>
          <a:bodyPr>
            <a:normAutofit/>
          </a:bodyPr>
          <a:lstStyle/>
          <a:p>
            <a:pPr marL="342900" lvl="0" indent="-342900" algn="just">
              <a:lnSpc>
                <a:spcPct val="150000"/>
              </a:lnSpc>
              <a:spcAft>
                <a:spcPts val="0"/>
              </a:spcAft>
              <a:buFont typeface="Symbol" panose="05050102010706020507" pitchFamily="18" charset="2"/>
              <a:buChar char=""/>
            </a:pPr>
            <a:r>
              <a:rPr lang="en-US" sz="2000" dirty="0">
                <a:solidFill>
                  <a:srgbClr val="231F20"/>
                </a:solidFill>
                <a:latin typeface="Arial" panose="020B0604020202020204" pitchFamily="34" charset="0"/>
                <a:ea typeface="Times New Roman" panose="02020603050405020304" pitchFamily="18" charset="0"/>
                <a:cs typeface="Mangal" panose="00000400000000000000" pitchFamily="2"/>
              </a:rPr>
              <a:t>Virus enters susceptible cells by receptor-mediated endocytosis</a:t>
            </a:r>
            <a:endParaRPr lang="en-IN" sz="2000"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2000" dirty="0">
                <a:solidFill>
                  <a:srgbClr val="231F20"/>
                </a:solidFill>
                <a:latin typeface="Arial" panose="020B0604020202020204" pitchFamily="34" charset="0"/>
                <a:ea typeface="Times New Roman" panose="02020603050405020304" pitchFamily="18" charset="0"/>
                <a:cs typeface="Mangal" panose="00000400000000000000" pitchFamily="2"/>
              </a:rPr>
              <a:t>After entry into the cytoplasm, virions are uncoated and their DNA is transcribed by a virion-associated, DNA-dependent RNA polymerase (transcriptase). </a:t>
            </a:r>
            <a:endParaRPr lang="en-IN" sz="2000"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2000" dirty="0">
                <a:solidFill>
                  <a:srgbClr val="231F20"/>
                </a:solidFill>
                <a:latin typeface="Arial" panose="020B0604020202020204" pitchFamily="34" charset="0"/>
                <a:ea typeface="Times New Roman" panose="02020603050405020304" pitchFamily="18" charset="0"/>
                <a:cs typeface="Mangal" panose="00000400000000000000" pitchFamily="2"/>
              </a:rPr>
              <a:t>DNA replication: parental genomic DNA serves as the template for the first round of DNA replication, the product of which then serves as a template for the synthesis of large replicative complexes that are cleaved to produce mature virion DNA.</a:t>
            </a:r>
            <a:endParaRPr lang="en-IN" sz="2000"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2000" dirty="0">
                <a:solidFill>
                  <a:srgbClr val="231F20"/>
                </a:solidFill>
                <a:latin typeface="Arial" panose="020B0604020202020204" pitchFamily="34" charset="0"/>
                <a:ea typeface="Times New Roman" panose="02020603050405020304" pitchFamily="18" charset="0"/>
                <a:cs typeface="Mangal" panose="00000400000000000000" pitchFamily="2"/>
              </a:rPr>
              <a:t>Late in infection, African swine fever virus produces arrays of virions in the cytoplasm.</a:t>
            </a:r>
            <a:endParaRPr lang="en-IN" sz="2000" dirty="0">
              <a:solidFill>
                <a:srgbClr val="231F20"/>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0"/>
              </a:spcAft>
              <a:buFont typeface="Symbol" panose="05050102010706020507" pitchFamily="18" charset="2"/>
              <a:buChar char=""/>
            </a:pPr>
            <a:r>
              <a:rPr lang="en-US" sz="2000" dirty="0">
                <a:solidFill>
                  <a:srgbClr val="231F20"/>
                </a:solidFill>
                <a:latin typeface="Arial" panose="020B0604020202020204" pitchFamily="34" charset="0"/>
                <a:ea typeface="Times New Roman" panose="02020603050405020304" pitchFamily="18" charset="0"/>
                <a:cs typeface="Mangal" panose="00000400000000000000" pitchFamily="2"/>
              </a:rPr>
              <a:t>Infected cells form many microvillus-like projections through which virions bud out.</a:t>
            </a:r>
            <a:endParaRPr lang="en-IN" sz="2000" dirty="0">
              <a:solidFill>
                <a:srgbClr val="231F20"/>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222693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4F22-12BA-4D89-A43F-E3000FD2F372}"/>
              </a:ext>
            </a:extLst>
          </p:cNvPr>
          <p:cNvSpPr>
            <a:spLocks noGrp="1"/>
          </p:cNvSpPr>
          <p:nvPr>
            <p:ph type="title"/>
          </p:nvPr>
        </p:nvSpPr>
        <p:spPr/>
        <p:txBody>
          <a:bodyPr>
            <a:normAutofit/>
          </a:bodyPr>
          <a:lstStyle/>
          <a:p>
            <a:pPr>
              <a:lnSpc>
                <a:spcPct val="115000"/>
              </a:lnSpc>
              <a:spcAft>
                <a:spcPts val="0"/>
              </a:spcAft>
            </a:pPr>
            <a:r>
              <a:rPr lang="en-US" b="1" dirty="0">
                <a:latin typeface="Arial" panose="020B0604020202020204" pitchFamily="34" charset="0"/>
                <a:ea typeface="Calibri" panose="020F0502020204030204" pitchFamily="34" charset="0"/>
                <a:cs typeface="Mangal" panose="00000400000000000000" pitchFamily="2"/>
              </a:rPr>
              <a:t>PATHOGENESIS</a:t>
            </a:r>
            <a:endParaRPr lang="en-IN" dirty="0"/>
          </a:p>
        </p:txBody>
      </p:sp>
      <p:sp>
        <p:nvSpPr>
          <p:cNvPr id="3" name="Content Placeholder 2">
            <a:extLst>
              <a:ext uri="{FF2B5EF4-FFF2-40B4-BE49-F238E27FC236}">
                <a16:creationId xmlns:a16="http://schemas.microsoft.com/office/drawing/2014/main" id="{CE90D245-6E50-44F4-ADAD-BB46C5320409}"/>
              </a:ext>
            </a:extLst>
          </p:cNvPr>
          <p:cNvSpPr>
            <a:spLocks noGrp="1"/>
          </p:cNvSpPr>
          <p:nvPr>
            <p:ph idx="1"/>
          </p:nvPr>
        </p:nvSpPr>
        <p:spPr>
          <a:xfrm>
            <a:off x="685801" y="1948070"/>
            <a:ext cx="10131425" cy="4479233"/>
          </a:xfrm>
          <a:solidFill>
            <a:schemeClr val="accent2">
              <a:lumMod val="20000"/>
              <a:lumOff val="80000"/>
            </a:schemeClr>
          </a:solidFill>
        </p:spPr>
        <p:txBody>
          <a:bodyPr anchor="t">
            <a:normAutofit fontScale="92500"/>
          </a:bodyPr>
          <a:lstStyle/>
          <a:p>
            <a:pPr marL="342900" lvl="0" indent="-342900" algn="just">
              <a:lnSpc>
                <a:spcPct val="115000"/>
              </a:lnSpc>
              <a:spcAft>
                <a:spcPts val="0"/>
              </a:spcAft>
              <a:buFont typeface="Symbol" panose="05050102010706020507" pitchFamily="18" charset="2"/>
              <a:buChar char=""/>
            </a:pPr>
            <a:endParaRPr lang="en-US" sz="3200" dirty="0">
              <a:solidFill>
                <a:schemeClr val="bg1"/>
              </a:solidFill>
              <a:latin typeface="Arial" panose="020B060402020202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200" dirty="0">
                <a:solidFill>
                  <a:schemeClr val="bg1"/>
                </a:solidFill>
                <a:latin typeface="Arial" panose="020B0604020202020204" pitchFamily="34" charset="0"/>
                <a:ea typeface="Calibri" panose="020F0502020204030204" pitchFamily="34" charset="0"/>
                <a:cs typeface="Mangal" panose="00000400000000000000" pitchFamily="2"/>
              </a:rPr>
              <a:t>After infection by the oronasal route the virus replicates in the pharynx, tonsils and dependent lymph nodes.</a:t>
            </a:r>
          </a:p>
          <a:p>
            <a:pPr marL="342900" lvl="0" indent="-342900" algn="just">
              <a:lnSpc>
                <a:spcPct val="115000"/>
              </a:lnSpc>
              <a:spcAft>
                <a:spcPts val="0"/>
              </a:spcAft>
              <a:buFont typeface="Symbol" panose="05050102010706020507" pitchFamily="18" charset="2"/>
              <a:buChar char=""/>
            </a:pPr>
            <a:endParaRPr lang="en-IN" sz="3200" dirty="0">
              <a:solidFill>
                <a:schemeClr val="bg1"/>
              </a:solidFill>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15000"/>
              </a:lnSpc>
              <a:spcAft>
                <a:spcPts val="0"/>
              </a:spcAft>
              <a:buFont typeface="Symbol" panose="05050102010706020507" pitchFamily="18" charset="2"/>
              <a:buChar char=""/>
            </a:pPr>
            <a:r>
              <a:rPr lang="en-US" sz="3200" dirty="0">
                <a:solidFill>
                  <a:schemeClr val="bg1"/>
                </a:solidFill>
                <a:latin typeface="Arial" panose="020B0604020202020204" pitchFamily="34" charset="0"/>
                <a:ea typeface="Calibri" panose="020F0502020204030204" pitchFamily="34" charset="0"/>
                <a:cs typeface="Mangal" panose="00000400000000000000" pitchFamily="2"/>
              </a:rPr>
              <a:t> Viremia is followed by infection of bone marrow, lymph nodes, lungs, kidneys and liver where further replication takes place in cells of the lymphoreticular system.</a:t>
            </a:r>
            <a:endParaRPr lang="en-IN" sz="3200" dirty="0">
              <a:solidFill>
                <a:schemeClr val="bg1"/>
              </a:solidFill>
              <a:latin typeface="Calibri" panose="020F0502020204030204" pitchFamily="34" charset="0"/>
              <a:ea typeface="Calibri" panose="020F0502020204030204" pitchFamily="34" charset="0"/>
              <a:cs typeface="Mangal" panose="00000400000000000000" pitchFamily="2"/>
            </a:endParaRPr>
          </a:p>
          <a:p>
            <a:endParaRPr lang="en-IN" dirty="0"/>
          </a:p>
        </p:txBody>
      </p:sp>
    </p:spTree>
    <p:extLst>
      <p:ext uri="{BB962C8B-B14F-4D97-AF65-F5344CB8AC3E}">
        <p14:creationId xmlns:p14="http://schemas.microsoft.com/office/powerpoint/2010/main" val="2633849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148</TotalTime>
  <Words>2105</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Georgia</vt:lpstr>
      <vt:lpstr>Helvetica</vt:lpstr>
      <vt:lpstr>Symbol</vt:lpstr>
      <vt:lpstr>Times New Roman</vt:lpstr>
      <vt:lpstr>Wingdings</vt:lpstr>
      <vt:lpstr>Celestial</vt:lpstr>
      <vt:lpstr>Asfarviridae</vt:lpstr>
      <vt:lpstr>Classification</vt:lpstr>
      <vt:lpstr>Viral Characteristics</vt:lpstr>
      <vt:lpstr>Cont…</vt:lpstr>
      <vt:lpstr>VIRUS SURVIVAL (In the environment) </vt:lpstr>
      <vt:lpstr>VIRUS SURVIVAL (in the host) </vt:lpstr>
      <vt:lpstr>VIRAL REPLICATION</vt:lpstr>
      <vt:lpstr>VIRAL REPLICATION in HOST </vt:lpstr>
      <vt:lpstr>PATHOGENESIS</vt:lpstr>
      <vt:lpstr>The Disease -  African Swine Fever (warthog disease) </vt:lpstr>
      <vt:lpstr>EPIDEMIOLOGICAL FEATURES</vt:lpstr>
      <vt:lpstr>EPIDEMIOLOGICAL FEATURES</vt:lpstr>
      <vt:lpstr>PowerPoint Presentation</vt:lpstr>
      <vt:lpstr>CLINICAL SIGNS</vt:lpstr>
      <vt:lpstr> A. Peracute ASF</vt:lpstr>
      <vt:lpstr>Acute ASF</vt:lpstr>
      <vt:lpstr>Cond….</vt:lpstr>
      <vt:lpstr>Sub acute ASF </vt:lpstr>
      <vt:lpstr>Chronic ASF</vt:lpstr>
      <vt:lpstr>IMMUNITY</vt:lpstr>
      <vt:lpstr>LABORATORY DIAGNOSIS</vt:lpstr>
      <vt:lpstr>A. Virus isolation</vt:lpstr>
      <vt:lpstr>B. Antigen detection. </vt:lpstr>
      <vt:lpstr>C. Antibody detection.  </vt:lpstr>
      <vt:lpstr>D. Detection of viral genetic material.  </vt:lpstr>
      <vt:lpstr>PREVENTION AND 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Asfarviridae</dc:title>
  <dc:creator>MANOJ KUMAR</dc:creator>
  <cp:lastModifiedBy>MANOJ KUMAR</cp:lastModifiedBy>
  <cp:revision>16</cp:revision>
  <dcterms:created xsi:type="dcterms:W3CDTF">2020-04-07T09:37:41Z</dcterms:created>
  <dcterms:modified xsi:type="dcterms:W3CDTF">2020-04-11T08:08:43Z</dcterms:modified>
</cp:coreProperties>
</file>