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7" r:id="rId4"/>
    <p:sldId id="279" r:id="rId5"/>
    <p:sldId id="284" r:id="rId6"/>
    <p:sldId id="285" r:id="rId7"/>
    <p:sldId id="288" r:id="rId8"/>
    <p:sldId id="281" r:id="rId9"/>
    <p:sldId id="256" r:id="rId10"/>
    <p:sldId id="257" r:id="rId11"/>
    <p:sldId id="259" r:id="rId12"/>
    <p:sldId id="260" r:id="rId13"/>
    <p:sldId id="264" r:id="rId14"/>
    <p:sldId id="270" r:id="rId15"/>
    <p:sldId id="265" r:id="rId16"/>
    <p:sldId id="266" r:id="rId17"/>
    <p:sldId id="261" r:id="rId18"/>
    <p:sldId id="271" r:id="rId19"/>
    <p:sldId id="283" r:id="rId20"/>
    <p:sldId id="29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1A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60" d="100"/>
          <a:sy n="60" d="100"/>
        </p:scale>
        <p:origin x="141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rPr>
              <a:t>Drugs that affect the </a:t>
            </a:r>
            <a:r>
              <a:rPr lang="en-US" sz="2800" b="1" dirty="0" smtClean="0">
                <a:solidFill>
                  <a:srgbClr val="FF0000"/>
                </a:solidFill>
              </a:rPr>
              <a:t>digestive system</a:t>
            </a:r>
            <a:endParaRPr lang="en-IN" sz="2800" dirty="0"/>
          </a:p>
        </p:txBody>
      </p:sp>
      <p:sp>
        <p:nvSpPr>
          <p:cNvPr id="3" name="Content Placeholder 2"/>
          <p:cNvSpPr>
            <a:spLocks noGrp="1"/>
          </p:cNvSpPr>
          <p:nvPr>
            <p:ph idx="1"/>
          </p:nvPr>
        </p:nvSpPr>
        <p:spPr/>
        <p:txBody>
          <a:bodyPr/>
          <a:lstStyle/>
          <a:p>
            <a:pPr marL="0" lvl="0" indent="0">
              <a:buClr>
                <a:srgbClr val="3891A7"/>
              </a:buClr>
              <a:buNone/>
            </a:pPr>
            <a:endParaRPr lang="en-IN" b="1" dirty="0" smtClean="0">
              <a:solidFill>
                <a:srgbClr val="0070C0"/>
              </a:solidFill>
            </a:endParaRPr>
          </a:p>
          <a:p>
            <a:pPr marL="0" lvl="0" indent="0">
              <a:buClr>
                <a:srgbClr val="3891A7"/>
              </a:buClr>
              <a:buNone/>
            </a:pPr>
            <a:r>
              <a:rPr lang="en-IN" b="1" dirty="0" smtClean="0">
                <a:solidFill>
                  <a:srgbClr val="0070C0"/>
                </a:solidFill>
              </a:rPr>
              <a:t>Presented </a:t>
            </a:r>
            <a:r>
              <a:rPr lang="en-IN" b="1" dirty="0">
                <a:solidFill>
                  <a:srgbClr val="0070C0"/>
                </a:solidFill>
              </a:rPr>
              <a:t>by:-</a:t>
            </a:r>
          </a:p>
          <a:p>
            <a:pPr marL="0" lvl="0" indent="0">
              <a:buClr>
                <a:srgbClr val="3891A7"/>
              </a:buClr>
              <a:buNone/>
            </a:pPr>
            <a:r>
              <a:rPr lang="en-IN" b="1" dirty="0">
                <a:solidFill>
                  <a:srgbClr val="0070C0"/>
                </a:solidFill>
              </a:rPr>
              <a:t>                                             </a:t>
            </a:r>
          </a:p>
          <a:p>
            <a:pPr marL="0" lvl="0" indent="0" algn="just">
              <a:buClr>
                <a:srgbClr val="3891A7"/>
              </a:buClr>
              <a:buNone/>
            </a:pPr>
            <a:r>
              <a:rPr lang="en-IN" sz="2400" b="1" dirty="0">
                <a:solidFill>
                  <a:srgbClr val="0070C0"/>
                </a:solidFill>
              </a:rPr>
              <a:t>                                            Dr</a:t>
            </a:r>
            <a:r>
              <a:rPr lang="en-IN" sz="2400" b="1" dirty="0" smtClean="0">
                <a:solidFill>
                  <a:srgbClr val="0070C0"/>
                </a:solidFill>
              </a:rPr>
              <a:t>. </a:t>
            </a:r>
            <a:r>
              <a:rPr lang="en-IN" sz="2400" b="1" dirty="0" err="1" smtClean="0">
                <a:solidFill>
                  <a:srgbClr val="0070C0"/>
                </a:solidFill>
              </a:rPr>
              <a:t>Archana</a:t>
            </a:r>
            <a:endParaRPr lang="en-IN" sz="2400" b="1" dirty="0">
              <a:solidFill>
                <a:srgbClr val="0070C0"/>
              </a:solidFill>
            </a:endParaRPr>
          </a:p>
          <a:p>
            <a:pPr marL="0" lvl="0" indent="0" algn="just">
              <a:buClr>
                <a:srgbClr val="3891A7"/>
              </a:buClr>
              <a:buNone/>
            </a:pPr>
            <a:r>
              <a:rPr lang="en-IN" sz="2400" b="1" dirty="0">
                <a:solidFill>
                  <a:srgbClr val="0070C0"/>
                </a:solidFill>
              </a:rPr>
              <a:t>                    Assistant </a:t>
            </a:r>
            <a:r>
              <a:rPr lang="en-IN" sz="2400" b="1" dirty="0" err="1">
                <a:solidFill>
                  <a:srgbClr val="0070C0"/>
                </a:solidFill>
              </a:rPr>
              <a:t>Professor_cum_Jr</a:t>
            </a:r>
            <a:r>
              <a:rPr lang="en-IN" sz="2400" b="1" dirty="0">
                <a:solidFill>
                  <a:srgbClr val="0070C0"/>
                </a:solidFill>
              </a:rPr>
              <a:t> </a:t>
            </a:r>
            <a:r>
              <a:rPr lang="en-IN" sz="2400" b="1" dirty="0" smtClean="0">
                <a:solidFill>
                  <a:srgbClr val="0070C0"/>
                </a:solidFill>
              </a:rPr>
              <a:t>.</a:t>
            </a:r>
            <a:r>
              <a:rPr lang="en-IN" sz="2400" b="1" dirty="0">
                <a:solidFill>
                  <a:srgbClr val="0070C0"/>
                </a:solidFill>
              </a:rPr>
              <a:t>Scientist</a:t>
            </a:r>
          </a:p>
          <a:p>
            <a:pPr marL="0" lvl="0" indent="0">
              <a:buClr>
                <a:srgbClr val="3891A7"/>
              </a:buClr>
              <a:buNone/>
            </a:pPr>
            <a:r>
              <a:rPr lang="en-IN" sz="2400" b="1" dirty="0">
                <a:solidFill>
                  <a:srgbClr val="0070C0"/>
                </a:solidFill>
              </a:rPr>
              <a:t>                     </a:t>
            </a:r>
            <a:r>
              <a:rPr lang="en-IN" sz="2400" b="1" dirty="0" err="1">
                <a:solidFill>
                  <a:srgbClr val="0070C0"/>
                </a:solidFill>
              </a:rPr>
              <a:t>Deptt.Of</a:t>
            </a:r>
            <a:r>
              <a:rPr lang="en-IN" sz="2400" b="1" dirty="0">
                <a:solidFill>
                  <a:srgbClr val="0070C0"/>
                </a:solidFill>
              </a:rPr>
              <a:t> Pharmacology &amp; Toxicology</a:t>
            </a:r>
          </a:p>
          <a:p>
            <a:pPr marL="0" lvl="0" indent="0">
              <a:buClr>
                <a:srgbClr val="3891A7"/>
              </a:buClr>
              <a:buNone/>
            </a:pPr>
            <a:r>
              <a:rPr lang="en-IN" sz="2400" b="1" dirty="0">
                <a:solidFill>
                  <a:srgbClr val="0070C0"/>
                </a:solidFill>
              </a:rPr>
              <a:t>                              Bihar Veterinary College, Patna</a:t>
            </a:r>
          </a:p>
          <a:p>
            <a:endParaRPr lang="en-IN" dirty="0"/>
          </a:p>
        </p:txBody>
      </p:sp>
    </p:spTree>
    <p:extLst>
      <p:ext uri="{BB962C8B-B14F-4D97-AF65-F5344CB8AC3E}">
        <p14:creationId xmlns:p14="http://schemas.microsoft.com/office/powerpoint/2010/main" val="3448282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solidFill>
                  <a:srgbClr val="FF0000"/>
                </a:solidFill>
              </a:rPr>
              <a:t>ANTIZYMOTIC</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Subtitle 2"/>
          <p:cNvSpPr>
            <a:spLocks noGrp="1"/>
          </p:cNvSpPr>
          <p:nvPr>
            <p:ph type="subTitle" idx="1"/>
          </p:nvPr>
        </p:nvSpPr>
        <p:spPr>
          <a:xfrm>
            <a:off x="1432560" y="1828800"/>
            <a:ext cx="7406640" cy="3429000"/>
          </a:xfrm>
        </p:spPr>
        <p:txBody>
          <a:bodyPr>
            <a:normAutofit/>
          </a:bodyPr>
          <a:lstStyle/>
          <a:p>
            <a:r>
              <a:rPr lang="en-IN" dirty="0" err="1" smtClean="0">
                <a:solidFill>
                  <a:srgbClr val="0070C0"/>
                </a:solidFill>
              </a:rPr>
              <a:t>Antizymotics</a:t>
            </a:r>
            <a:r>
              <a:rPr lang="en-IN" dirty="0" smtClean="0">
                <a:solidFill>
                  <a:srgbClr val="0070C0"/>
                </a:solidFill>
              </a:rPr>
              <a:t> are the drugs which prevents or </a:t>
            </a:r>
            <a:r>
              <a:rPr lang="en-IN" dirty="0" err="1" smtClean="0">
                <a:solidFill>
                  <a:srgbClr val="0070C0"/>
                </a:solidFill>
              </a:rPr>
              <a:t>decereases</a:t>
            </a:r>
            <a:r>
              <a:rPr lang="en-IN" dirty="0" smtClean="0">
                <a:solidFill>
                  <a:srgbClr val="0070C0"/>
                </a:solidFill>
              </a:rPr>
              <a:t> excess microbial fermentation in rumen or intestine, used in bloat, </a:t>
            </a:r>
            <a:r>
              <a:rPr lang="en-IN" dirty="0" err="1" smtClean="0">
                <a:solidFill>
                  <a:srgbClr val="0070C0"/>
                </a:solidFill>
              </a:rPr>
              <a:t>tympanitic</a:t>
            </a:r>
            <a:r>
              <a:rPr lang="en-IN" dirty="0" smtClean="0">
                <a:solidFill>
                  <a:srgbClr val="0070C0"/>
                </a:solidFill>
              </a:rPr>
              <a:t> colic in horse or cattle.</a:t>
            </a:r>
          </a:p>
          <a:p>
            <a:endParaRPr lang="en-IN" dirty="0" smtClean="0">
              <a:solidFill>
                <a:srgbClr val="0070C0"/>
              </a:solidFill>
            </a:endParaRPr>
          </a:p>
          <a:p>
            <a:r>
              <a:rPr lang="en-IN" dirty="0" err="1" smtClean="0">
                <a:solidFill>
                  <a:srgbClr val="A61A77"/>
                </a:solidFill>
              </a:rPr>
              <a:t>Eg</a:t>
            </a:r>
            <a:r>
              <a:rPr lang="en-IN" dirty="0" smtClean="0">
                <a:solidFill>
                  <a:srgbClr val="A61A77"/>
                </a:solidFill>
              </a:rPr>
              <a:t> – Turpentine oil, linseed oil , Formalin etc.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EMETICS</a:t>
            </a:r>
            <a:endParaRPr lang="en-IN"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buNone/>
            </a:pPr>
            <a:endParaRPr lang="en-IN" dirty="0" smtClean="0"/>
          </a:p>
          <a:p>
            <a:pPr>
              <a:buNone/>
            </a:pPr>
            <a:r>
              <a:rPr lang="en-IN" b="1" dirty="0" smtClean="0">
                <a:solidFill>
                  <a:srgbClr val="0070C0"/>
                </a:solidFill>
              </a:rPr>
              <a:t>EMETICS </a:t>
            </a:r>
            <a:r>
              <a:rPr lang="en-IN" dirty="0" smtClean="0">
                <a:solidFill>
                  <a:srgbClr val="0070C0"/>
                </a:solidFill>
              </a:rPr>
              <a:t>: These are the agents which cause </a:t>
            </a:r>
            <a:r>
              <a:rPr lang="en-IN" dirty="0" err="1" smtClean="0">
                <a:solidFill>
                  <a:srgbClr val="0070C0"/>
                </a:solidFill>
              </a:rPr>
              <a:t>vomition</a:t>
            </a:r>
            <a:r>
              <a:rPr lang="en-IN" dirty="0" smtClean="0">
                <a:solidFill>
                  <a:srgbClr val="0070C0"/>
                </a:solidFill>
              </a:rPr>
              <a:t> in animals, which are capable of  </a:t>
            </a:r>
            <a:r>
              <a:rPr lang="en-IN" dirty="0" err="1" smtClean="0">
                <a:solidFill>
                  <a:srgbClr val="0070C0"/>
                </a:solidFill>
              </a:rPr>
              <a:t>vomition</a:t>
            </a:r>
            <a:r>
              <a:rPr lang="en-IN" dirty="0" smtClean="0">
                <a:solidFill>
                  <a:srgbClr val="0070C0"/>
                </a:solidFill>
              </a:rPr>
              <a:t>. (horse, cattle &amp; rats are unable to vomit effectively.</a:t>
            </a:r>
          </a:p>
          <a:p>
            <a:pPr>
              <a:buNone/>
            </a:pPr>
            <a:endParaRPr lang="en-IN" dirty="0" smtClean="0">
              <a:solidFill>
                <a:srgbClr val="0070C0"/>
              </a:solidFill>
            </a:endParaRPr>
          </a:p>
          <a:p>
            <a:pPr>
              <a:buNone/>
            </a:pPr>
            <a:r>
              <a:rPr lang="en-IN" b="1" dirty="0" smtClean="0">
                <a:solidFill>
                  <a:srgbClr val="0070C0"/>
                </a:solidFill>
              </a:rPr>
              <a:t>Emetics are of two types :-</a:t>
            </a:r>
          </a:p>
          <a:p>
            <a:pPr lvl="0">
              <a:buNone/>
            </a:pPr>
            <a:r>
              <a:rPr lang="en-IN" b="1" i="1" dirty="0" smtClean="0">
                <a:solidFill>
                  <a:srgbClr val="0070C0"/>
                </a:solidFill>
              </a:rPr>
              <a:t>Reflex emetics/ Irritant emetics</a:t>
            </a:r>
            <a:r>
              <a:rPr lang="en-IN" dirty="0" smtClean="0">
                <a:solidFill>
                  <a:srgbClr val="0070C0"/>
                </a:solidFill>
              </a:rPr>
              <a:t> : These agents cause </a:t>
            </a:r>
            <a:r>
              <a:rPr lang="en-IN" dirty="0" err="1" smtClean="0">
                <a:solidFill>
                  <a:srgbClr val="0070C0"/>
                </a:solidFill>
              </a:rPr>
              <a:t>vomition</a:t>
            </a:r>
            <a:r>
              <a:rPr lang="en-IN" dirty="0" smtClean="0">
                <a:solidFill>
                  <a:srgbClr val="0070C0"/>
                </a:solidFill>
              </a:rPr>
              <a:t> by irritating the epithelium of pharynx, oesophagus, stomach &amp; duodenum and </a:t>
            </a:r>
            <a:r>
              <a:rPr lang="en-IN" dirty="0" err="1" smtClean="0">
                <a:solidFill>
                  <a:srgbClr val="0070C0"/>
                </a:solidFill>
              </a:rPr>
              <a:t>reflexly</a:t>
            </a:r>
            <a:r>
              <a:rPr lang="en-IN" dirty="0" smtClean="0">
                <a:solidFill>
                  <a:srgbClr val="0070C0"/>
                </a:solidFill>
              </a:rPr>
              <a:t> stimulate the emetic centre. </a:t>
            </a:r>
          </a:p>
          <a:p>
            <a:pPr lvl="0">
              <a:buNone/>
            </a:pPr>
            <a:r>
              <a:rPr lang="en-IN" dirty="0" err="1" smtClean="0">
                <a:solidFill>
                  <a:srgbClr val="A61A77"/>
                </a:solidFill>
              </a:rPr>
              <a:t>Eg</a:t>
            </a:r>
            <a:r>
              <a:rPr lang="en-IN" dirty="0" smtClean="0">
                <a:solidFill>
                  <a:srgbClr val="A61A77"/>
                </a:solidFill>
              </a:rPr>
              <a:t> : sodium chloride, sodium carbonate, Hydrogen peroxide  etc.</a:t>
            </a:r>
          </a:p>
          <a:p>
            <a:pPr>
              <a:buNone/>
            </a:pPr>
            <a:r>
              <a:rPr lang="en-IN" b="1" i="1" dirty="0" smtClean="0">
                <a:solidFill>
                  <a:srgbClr val="0070C0"/>
                </a:solidFill>
              </a:rPr>
              <a:t> </a:t>
            </a:r>
            <a:endParaRPr lang="en-IN" dirty="0" smtClean="0">
              <a:solidFill>
                <a:srgbClr val="0070C0"/>
              </a:solidFill>
            </a:endParaRPr>
          </a:p>
          <a:p>
            <a:pPr lvl="0">
              <a:buNone/>
            </a:pPr>
            <a:r>
              <a:rPr lang="en-IN" b="1" i="1" dirty="0" smtClean="0">
                <a:solidFill>
                  <a:srgbClr val="0070C0"/>
                </a:solidFill>
              </a:rPr>
              <a:t>Central emetics</a:t>
            </a:r>
            <a:r>
              <a:rPr lang="en-IN" dirty="0" smtClean="0">
                <a:solidFill>
                  <a:srgbClr val="0070C0"/>
                </a:solidFill>
              </a:rPr>
              <a:t> :</a:t>
            </a:r>
            <a:r>
              <a:rPr lang="en-IN" b="1" dirty="0" smtClean="0">
                <a:solidFill>
                  <a:srgbClr val="0070C0"/>
                </a:solidFill>
              </a:rPr>
              <a:t> </a:t>
            </a:r>
            <a:r>
              <a:rPr lang="en-IN" dirty="0" smtClean="0">
                <a:solidFill>
                  <a:srgbClr val="0070C0"/>
                </a:solidFill>
              </a:rPr>
              <a:t>These agent cause </a:t>
            </a:r>
            <a:r>
              <a:rPr lang="en-IN" dirty="0" err="1" smtClean="0">
                <a:solidFill>
                  <a:srgbClr val="0070C0"/>
                </a:solidFill>
              </a:rPr>
              <a:t>vomition</a:t>
            </a:r>
            <a:r>
              <a:rPr lang="en-IN" dirty="0" smtClean="0">
                <a:solidFill>
                  <a:srgbClr val="0070C0"/>
                </a:solidFill>
              </a:rPr>
              <a:t> by stimulating the medullary emetic centre directly or through CTZ</a:t>
            </a:r>
          </a:p>
          <a:p>
            <a:pPr>
              <a:buNone/>
            </a:pPr>
            <a:r>
              <a:rPr lang="en-IN" dirty="0" smtClean="0">
                <a:solidFill>
                  <a:srgbClr val="A61A77"/>
                </a:solidFill>
              </a:rPr>
              <a:t> </a:t>
            </a:r>
            <a:r>
              <a:rPr lang="en-IN" dirty="0" err="1" smtClean="0">
                <a:solidFill>
                  <a:srgbClr val="A61A77"/>
                </a:solidFill>
              </a:rPr>
              <a:t>Eg</a:t>
            </a:r>
            <a:r>
              <a:rPr lang="en-IN" dirty="0" smtClean="0">
                <a:solidFill>
                  <a:srgbClr val="A61A77"/>
                </a:solidFill>
              </a:rPr>
              <a:t> -  </a:t>
            </a:r>
            <a:r>
              <a:rPr lang="en-IN" dirty="0" err="1" smtClean="0">
                <a:solidFill>
                  <a:srgbClr val="A61A77"/>
                </a:solidFill>
              </a:rPr>
              <a:t>Apomorphine</a:t>
            </a:r>
            <a:r>
              <a:rPr lang="en-IN" dirty="0" smtClean="0">
                <a:solidFill>
                  <a:srgbClr val="A61A77"/>
                </a:solidFill>
              </a:rPr>
              <a:t> hydrochloride : 3-5mg per </a:t>
            </a:r>
            <a:r>
              <a:rPr lang="en-IN" dirty="0" err="1" smtClean="0">
                <a:solidFill>
                  <a:srgbClr val="A61A77"/>
                </a:solidFill>
              </a:rPr>
              <a:t>k.g</a:t>
            </a:r>
            <a:r>
              <a:rPr lang="en-IN" dirty="0" smtClean="0">
                <a:solidFill>
                  <a:srgbClr val="A61A77"/>
                </a:solidFill>
              </a:rPr>
              <a:t> orally in dog.</a:t>
            </a:r>
          </a:p>
          <a:p>
            <a:pPr>
              <a:buNone/>
            </a:pPr>
            <a:r>
              <a:rPr lang="en-IN" dirty="0" smtClean="0">
                <a:solidFill>
                  <a:srgbClr val="A61A77"/>
                </a:solidFill>
              </a:rPr>
              <a:t>        </a:t>
            </a:r>
            <a:r>
              <a:rPr lang="en-IN" dirty="0" err="1" smtClean="0">
                <a:solidFill>
                  <a:srgbClr val="A61A77"/>
                </a:solidFill>
              </a:rPr>
              <a:t>Xylazine</a:t>
            </a:r>
            <a:r>
              <a:rPr lang="en-IN" dirty="0" smtClean="0">
                <a:solidFill>
                  <a:srgbClr val="A61A77"/>
                </a:solidFill>
              </a:rPr>
              <a:t> 0.3-0.5mg per </a:t>
            </a:r>
            <a:r>
              <a:rPr lang="en-IN" dirty="0" err="1" smtClean="0">
                <a:solidFill>
                  <a:srgbClr val="A61A77"/>
                </a:solidFill>
              </a:rPr>
              <a:t>k.g</a:t>
            </a:r>
            <a:r>
              <a:rPr lang="en-IN" dirty="0" smtClean="0">
                <a:solidFill>
                  <a:srgbClr val="A61A77"/>
                </a:solidFill>
              </a:rPr>
              <a:t> IV or IM.</a:t>
            </a:r>
          </a:p>
          <a:p>
            <a:endParaRPr lang="en-IN" dirty="0" smtClean="0">
              <a:solidFill>
                <a:srgbClr val="A61A77"/>
              </a:solidFill>
            </a:endParaRPr>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ANTIEMETICS</a:t>
            </a:r>
            <a:endParaRPr lang="en-IN"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buNone/>
            </a:pPr>
            <a:r>
              <a:rPr lang="en-IN" dirty="0" smtClean="0"/>
              <a:t> </a:t>
            </a:r>
            <a:r>
              <a:rPr lang="en-IN" dirty="0" err="1" smtClean="0">
                <a:solidFill>
                  <a:srgbClr val="0070C0"/>
                </a:solidFill>
              </a:rPr>
              <a:t>Antiemetics</a:t>
            </a:r>
            <a:r>
              <a:rPr lang="en-IN" dirty="0" smtClean="0">
                <a:solidFill>
                  <a:srgbClr val="0070C0"/>
                </a:solidFill>
              </a:rPr>
              <a:t> are the agents which suppress emesis or abolish the sensation of </a:t>
            </a:r>
            <a:r>
              <a:rPr lang="en-IN" dirty="0" err="1" smtClean="0">
                <a:solidFill>
                  <a:srgbClr val="0070C0"/>
                </a:solidFill>
              </a:rPr>
              <a:t>vomition</a:t>
            </a:r>
            <a:r>
              <a:rPr lang="en-IN" dirty="0" smtClean="0">
                <a:solidFill>
                  <a:srgbClr val="0070C0"/>
                </a:solidFill>
              </a:rPr>
              <a:t>. Commonly used in cats and dogs.</a:t>
            </a:r>
          </a:p>
          <a:p>
            <a:pPr>
              <a:buNone/>
            </a:pPr>
            <a:r>
              <a:rPr lang="en-IN" b="1" dirty="0" err="1" smtClean="0">
                <a:solidFill>
                  <a:srgbClr val="0070C0"/>
                </a:solidFill>
              </a:rPr>
              <a:t>antiemetics</a:t>
            </a:r>
            <a:r>
              <a:rPr lang="en-IN" b="1" dirty="0" smtClean="0">
                <a:solidFill>
                  <a:srgbClr val="0070C0"/>
                </a:solidFill>
              </a:rPr>
              <a:t> are of two types :- </a:t>
            </a:r>
          </a:p>
          <a:p>
            <a:pPr>
              <a:buNone/>
            </a:pPr>
            <a:r>
              <a:rPr lang="en-IN" b="1" i="1" dirty="0" smtClean="0">
                <a:solidFill>
                  <a:srgbClr val="0070C0"/>
                </a:solidFill>
              </a:rPr>
              <a:t>Local acting </a:t>
            </a:r>
            <a:r>
              <a:rPr lang="en-IN" b="1" dirty="0" smtClean="0">
                <a:solidFill>
                  <a:srgbClr val="0070C0"/>
                </a:solidFill>
              </a:rPr>
              <a:t>: </a:t>
            </a:r>
            <a:r>
              <a:rPr lang="en-IN" dirty="0" smtClean="0">
                <a:solidFill>
                  <a:srgbClr val="0070C0"/>
                </a:solidFill>
              </a:rPr>
              <a:t>these agents coats, protects, lubricates and sooth the gastric mucosa. </a:t>
            </a:r>
          </a:p>
          <a:p>
            <a:pPr>
              <a:buNone/>
            </a:pPr>
            <a:r>
              <a:rPr lang="en-IN" dirty="0" err="1" smtClean="0">
                <a:solidFill>
                  <a:srgbClr val="A61A77"/>
                </a:solidFill>
              </a:rPr>
              <a:t>Eg</a:t>
            </a:r>
            <a:r>
              <a:rPr lang="en-IN" dirty="0" smtClean="0">
                <a:solidFill>
                  <a:srgbClr val="A61A77"/>
                </a:solidFill>
              </a:rPr>
              <a:t>: Dextrose, honey, Cooled-chilled milk.</a:t>
            </a:r>
          </a:p>
          <a:p>
            <a:pPr>
              <a:buNone/>
            </a:pPr>
            <a:r>
              <a:rPr lang="en-IN" b="1" dirty="0" smtClean="0">
                <a:solidFill>
                  <a:srgbClr val="0070C0"/>
                </a:solidFill>
              </a:rPr>
              <a:t> </a:t>
            </a:r>
            <a:endParaRPr lang="en-IN" dirty="0" smtClean="0">
              <a:solidFill>
                <a:srgbClr val="0070C0"/>
              </a:solidFill>
            </a:endParaRPr>
          </a:p>
          <a:p>
            <a:pPr>
              <a:buNone/>
            </a:pPr>
            <a:r>
              <a:rPr lang="en-IN" b="1" i="1" dirty="0" smtClean="0">
                <a:solidFill>
                  <a:srgbClr val="0070C0"/>
                </a:solidFill>
              </a:rPr>
              <a:t>Central acting</a:t>
            </a:r>
            <a:r>
              <a:rPr lang="en-IN" b="1" dirty="0" smtClean="0">
                <a:solidFill>
                  <a:srgbClr val="0070C0"/>
                </a:solidFill>
              </a:rPr>
              <a:t> </a:t>
            </a:r>
            <a:r>
              <a:rPr lang="en-IN" dirty="0" smtClean="0">
                <a:solidFill>
                  <a:srgbClr val="0070C0"/>
                </a:solidFill>
              </a:rPr>
              <a:t>: These agents acts by blocking the </a:t>
            </a:r>
            <a:r>
              <a:rPr lang="en-IN" dirty="0" err="1" smtClean="0">
                <a:solidFill>
                  <a:srgbClr val="0070C0"/>
                </a:solidFill>
              </a:rPr>
              <a:t>dopaminergic</a:t>
            </a:r>
            <a:r>
              <a:rPr lang="en-IN" dirty="0" smtClean="0">
                <a:solidFill>
                  <a:srgbClr val="0070C0"/>
                </a:solidFill>
              </a:rPr>
              <a:t> receptor in the CTZ or by blocking the H1 receptor.</a:t>
            </a:r>
          </a:p>
          <a:p>
            <a:pPr>
              <a:buNone/>
            </a:pPr>
            <a:r>
              <a:rPr lang="en-IN" dirty="0" smtClean="0">
                <a:solidFill>
                  <a:srgbClr val="A61A77"/>
                </a:solidFill>
              </a:rPr>
              <a:t> </a:t>
            </a:r>
            <a:r>
              <a:rPr lang="en-IN" dirty="0" err="1" smtClean="0">
                <a:solidFill>
                  <a:srgbClr val="A61A77"/>
                </a:solidFill>
              </a:rPr>
              <a:t>Eg</a:t>
            </a:r>
            <a:r>
              <a:rPr lang="en-IN" dirty="0" smtClean="0">
                <a:solidFill>
                  <a:srgbClr val="A61A77"/>
                </a:solidFill>
              </a:rPr>
              <a:t> : </a:t>
            </a:r>
            <a:r>
              <a:rPr lang="en-IN" dirty="0" err="1" smtClean="0">
                <a:solidFill>
                  <a:srgbClr val="A61A77"/>
                </a:solidFill>
              </a:rPr>
              <a:t>Cyclizine</a:t>
            </a:r>
            <a:r>
              <a:rPr lang="en-IN" dirty="0" smtClean="0">
                <a:solidFill>
                  <a:srgbClr val="A61A77"/>
                </a:solidFill>
              </a:rPr>
              <a:t>, </a:t>
            </a:r>
            <a:r>
              <a:rPr lang="en-IN" dirty="0" err="1" smtClean="0">
                <a:solidFill>
                  <a:srgbClr val="A61A77"/>
                </a:solidFill>
              </a:rPr>
              <a:t>Diphenphydramine</a:t>
            </a:r>
            <a:endParaRPr lang="en-IN" dirty="0" smtClean="0">
              <a:solidFill>
                <a:srgbClr val="A61A77"/>
              </a:solidFill>
            </a:endParaRPr>
          </a:p>
          <a:p>
            <a:pPr>
              <a:buNone/>
            </a:pPr>
            <a:r>
              <a:rPr lang="en-IN" dirty="0" smtClean="0">
                <a:solidFill>
                  <a:srgbClr val="A61A77"/>
                </a:solidFill>
              </a:rPr>
              <a:t>          </a:t>
            </a:r>
            <a:r>
              <a:rPr lang="en-IN" dirty="0" err="1" smtClean="0">
                <a:solidFill>
                  <a:srgbClr val="A61A77"/>
                </a:solidFill>
              </a:rPr>
              <a:t>Metoclopramide</a:t>
            </a:r>
            <a:r>
              <a:rPr lang="en-IN" dirty="0" smtClean="0">
                <a:solidFill>
                  <a:srgbClr val="A61A77"/>
                </a:solidFill>
              </a:rPr>
              <a:t>,  </a:t>
            </a:r>
            <a:r>
              <a:rPr lang="en-IN" dirty="0" err="1" smtClean="0">
                <a:solidFill>
                  <a:srgbClr val="A61A77"/>
                </a:solidFill>
              </a:rPr>
              <a:t>Phenothiazine,Droperidol</a:t>
            </a:r>
            <a:endParaRPr lang="en-IN" dirty="0">
              <a:solidFill>
                <a:srgbClr val="A61A77"/>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400" dirty="0" smtClean="0">
                <a:solidFill>
                  <a:srgbClr val="FF0000"/>
                </a:solidFill>
              </a:rPr>
              <a:t/>
            </a:r>
            <a:br>
              <a:rPr lang="en-IN" sz="2400" dirty="0" smtClean="0">
                <a:solidFill>
                  <a:srgbClr val="FF0000"/>
                </a:solidFill>
              </a:rPr>
            </a:br>
            <a:r>
              <a:rPr lang="en-IN" sz="2700" b="1" dirty="0" smtClean="0">
                <a:solidFill>
                  <a:srgbClr val="FF0000"/>
                </a:solidFill>
              </a:rPr>
              <a:t>LAXATIVES &amp; PURGATIVES : </a:t>
            </a:r>
            <a:r>
              <a:rPr lang="en-IN" sz="2400" dirty="0" smtClean="0"/>
              <a:t/>
            </a:r>
            <a:br>
              <a:rPr lang="en-IN" sz="2400" dirty="0" smtClean="0"/>
            </a:br>
            <a:r>
              <a:rPr lang="en-IN" sz="2400" dirty="0" smtClean="0"/>
              <a:t/>
            </a:r>
            <a:br>
              <a:rPr lang="en-IN" sz="2400" dirty="0" smtClean="0"/>
            </a:br>
            <a:r>
              <a:rPr lang="en-IN" sz="2400" dirty="0" smtClean="0">
                <a:solidFill>
                  <a:srgbClr val="00B050"/>
                </a:solidFill>
              </a:rPr>
              <a:t>These drugs are commonly used to commonly accelerate the movement of bowel through the GIT.</a:t>
            </a:r>
            <a:endParaRPr lang="en-IN" sz="2400" dirty="0">
              <a:solidFill>
                <a:srgbClr val="00B050"/>
              </a:solidFill>
            </a:endParaRPr>
          </a:p>
        </p:txBody>
      </p:sp>
      <p:sp>
        <p:nvSpPr>
          <p:cNvPr id="3" name="Content Placeholder 2"/>
          <p:cNvSpPr>
            <a:spLocks noGrp="1"/>
          </p:cNvSpPr>
          <p:nvPr>
            <p:ph sz="half" idx="1"/>
          </p:nvPr>
        </p:nvSpPr>
        <p:spPr>
          <a:xfrm>
            <a:off x="1435608" y="1828800"/>
            <a:ext cx="3657600" cy="4358640"/>
          </a:xfrm>
        </p:spPr>
        <p:txBody>
          <a:bodyPr>
            <a:normAutofit/>
          </a:bodyPr>
          <a:lstStyle/>
          <a:p>
            <a:pPr>
              <a:buNone/>
            </a:pPr>
            <a:r>
              <a:rPr lang="en-IN" sz="2400" dirty="0" smtClean="0">
                <a:solidFill>
                  <a:srgbClr val="0070C0"/>
                </a:solidFill>
              </a:rPr>
              <a:t>*</a:t>
            </a:r>
            <a:r>
              <a:rPr lang="en-IN" sz="2400" dirty="0" smtClean="0"/>
              <a:t> </a:t>
            </a:r>
            <a:r>
              <a:rPr lang="en-IN" sz="2400" dirty="0" smtClean="0">
                <a:solidFill>
                  <a:srgbClr val="0070C0"/>
                </a:solidFill>
              </a:rPr>
              <a:t>Laxatives promote soft formed stool. </a:t>
            </a:r>
          </a:p>
          <a:p>
            <a:pPr>
              <a:buNone/>
            </a:pPr>
            <a:r>
              <a:rPr lang="en-IN" sz="2400" dirty="0" smtClean="0">
                <a:solidFill>
                  <a:srgbClr val="0070C0"/>
                </a:solidFill>
              </a:rPr>
              <a:t>  * Laxative causes similar action but the effect is milder.</a:t>
            </a:r>
          </a:p>
          <a:p>
            <a:pPr>
              <a:buNone/>
            </a:pPr>
            <a:r>
              <a:rPr lang="en-IN" sz="2400" dirty="0" smtClean="0">
                <a:solidFill>
                  <a:srgbClr val="0070C0"/>
                </a:solidFill>
              </a:rPr>
              <a:t>* Small doses of purgatives may act as laxative.</a:t>
            </a:r>
            <a:endParaRPr lang="en-IN" sz="2400" dirty="0">
              <a:solidFill>
                <a:srgbClr val="0070C0"/>
              </a:solidFill>
            </a:endParaRPr>
          </a:p>
        </p:txBody>
      </p:sp>
      <p:sp>
        <p:nvSpPr>
          <p:cNvPr id="4" name="Content Placeholder 3"/>
          <p:cNvSpPr>
            <a:spLocks noGrp="1"/>
          </p:cNvSpPr>
          <p:nvPr>
            <p:ph sz="half" idx="2"/>
          </p:nvPr>
        </p:nvSpPr>
        <p:spPr>
          <a:xfrm>
            <a:off x="5276088" y="1752600"/>
            <a:ext cx="3657600" cy="4434840"/>
          </a:xfrm>
        </p:spPr>
        <p:txBody>
          <a:bodyPr>
            <a:normAutofit/>
          </a:bodyPr>
          <a:lstStyle/>
          <a:p>
            <a:pPr>
              <a:buNone/>
            </a:pPr>
            <a:r>
              <a:rPr lang="en-IN" dirty="0" smtClean="0">
                <a:solidFill>
                  <a:srgbClr val="0070C0"/>
                </a:solidFill>
              </a:rPr>
              <a:t>* purgatives tend to produce a more fluid evacuation.</a:t>
            </a:r>
          </a:p>
          <a:p>
            <a:pPr>
              <a:buNone/>
            </a:pPr>
            <a:r>
              <a:rPr lang="en-IN" dirty="0" smtClean="0">
                <a:solidFill>
                  <a:srgbClr val="0070C0"/>
                </a:solidFill>
              </a:rPr>
              <a:t>* Laxative in high dose may cause purgation</a:t>
            </a:r>
            <a:r>
              <a:rPr lang="en-IN" dirty="0" smtClean="0"/>
              <a:t>. </a:t>
            </a:r>
            <a:r>
              <a:rPr lang="en-IN" dirty="0" smtClean="0">
                <a:solidFill>
                  <a:srgbClr val="FF0000"/>
                </a:solidFill>
              </a:rPr>
              <a:t>Exception is </a:t>
            </a:r>
            <a:r>
              <a:rPr lang="en-IN" i="1" dirty="0" smtClean="0">
                <a:solidFill>
                  <a:srgbClr val="FF0000"/>
                </a:solidFill>
              </a:rPr>
              <a:t>liquid</a:t>
            </a:r>
            <a:r>
              <a:rPr lang="en-IN" dirty="0" smtClean="0">
                <a:solidFill>
                  <a:srgbClr val="FF0000"/>
                </a:solidFill>
              </a:rPr>
              <a:t> </a:t>
            </a:r>
            <a:r>
              <a:rPr lang="en-IN" i="1" dirty="0" smtClean="0">
                <a:solidFill>
                  <a:srgbClr val="FF0000"/>
                </a:solidFill>
              </a:rPr>
              <a:t>paraffin</a:t>
            </a:r>
            <a:r>
              <a:rPr lang="en-IN" dirty="0" smtClean="0"/>
              <a:t> </a:t>
            </a:r>
            <a:r>
              <a:rPr lang="en-IN" dirty="0" smtClean="0">
                <a:solidFill>
                  <a:srgbClr val="0070C0"/>
                </a:solidFill>
              </a:rPr>
              <a:t>which even in higher dose can not produce purgation.</a:t>
            </a:r>
          </a:p>
          <a:p>
            <a:pPr>
              <a:buNone/>
            </a:pP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457200"/>
          </a:xfrm>
        </p:spPr>
        <p:txBody>
          <a:bodyPr>
            <a:normAutofit fontScale="90000"/>
          </a:bodyPr>
          <a:lstStyle/>
          <a:p>
            <a:r>
              <a:rPr lang="en-IN" sz="3200" dirty="0" smtClean="0">
                <a:solidFill>
                  <a:srgbClr val="FF0000"/>
                </a:solidFill>
              </a:rPr>
              <a:t>CLASSIFICATIONS OF PURGATIVES</a:t>
            </a:r>
            <a:endParaRPr lang="en-IN" dirty="0">
              <a:solidFill>
                <a:srgbClr val="FF0000"/>
              </a:solidFill>
            </a:endParaRPr>
          </a:p>
        </p:txBody>
      </p:sp>
      <p:sp>
        <p:nvSpPr>
          <p:cNvPr id="3" name="Subtitle 2"/>
          <p:cNvSpPr>
            <a:spLocks noGrp="1"/>
          </p:cNvSpPr>
          <p:nvPr>
            <p:ph type="subTitle" idx="1"/>
          </p:nvPr>
        </p:nvSpPr>
        <p:spPr>
          <a:xfrm>
            <a:off x="1432560" y="762000"/>
            <a:ext cx="7406640" cy="5181600"/>
          </a:xfrm>
        </p:spPr>
        <p:txBody>
          <a:bodyPr>
            <a:noAutofit/>
          </a:bodyPr>
          <a:lstStyle/>
          <a:p>
            <a:pPr fontAlgn="base"/>
            <a:endParaRPr lang="en-IN" sz="1200" dirty="0" smtClean="0"/>
          </a:p>
          <a:p>
            <a:pPr marL="256032" indent="-228600" fontAlgn="base"/>
            <a:r>
              <a:rPr lang="en-IN" sz="1600" b="1" dirty="0" smtClean="0">
                <a:solidFill>
                  <a:srgbClr val="0070C0"/>
                </a:solidFill>
              </a:rPr>
              <a:t>1. Lubricant laxatives</a:t>
            </a:r>
            <a:r>
              <a:rPr lang="en-IN" sz="1600" dirty="0" smtClean="0">
                <a:solidFill>
                  <a:srgbClr val="0070C0"/>
                </a:solidFill>
              </a:rPr>
              <a:t>  (Emollient </a:t>
            </a:r>
            <a:r>
              <a:rPr lang="en-IN" sz="1600" dirty="0" err="1" smtClean="0">
                <a:solidFill>
                  <a:srgbClr val="0070C0"/>
                </a:solidFill>
              </a:rPr>
              <a:t>laxative,or</a:t>
            </a:r>
            <a:r>
              <a:rPr lang="en-IN" sz="1600" dirty="0" smtClean="0">
                <a:solidFill>
                  <a:srgbClr val="0070C0"/>
                </a:solidFill>
              </a:rPr>
              <a:t> faecal soften­ers)  e.g., Liquid paraffin.</a:t>
            </a:r>
          </a:p>
          <a:p>
            <a:pPr marL="256032" indent="-228600" fontAlgn="base"/>
            <a:endParaRPr lang="en-IN" sz="1600" dirty="0" smtClean="0">
              <a:solidFill>
                <a:srgbClr val="0070C0"/>
              </a:solidFill>
            </a:endParaRPr>
          </a:p>
          <a:p>
            <a:pPr fontAlgn="base"/>
            <a:r>
              <a:rPr lang="en-IN" sz="1600" b="1" dirty="0" smtClean="0">
                <a:solidFill>
                  <a:srgbClr val="0070C0"/>
                </a:solidFill>
              </a:rPr>
              <a:t>2. Bulk Purgatives:</a:t>
            </a:r>
            <a:endParaRPr lang="en-IN" sz="1600" dirty="0" smtClean="0">
              <a:solidFill>
                <a:srgbClr val="0070C0"/>
              </a:solidFill>
            </a:endParaRPr>
          </a:p>
          <a:p>
            <a:pPr marL="256032" indent="-228600" fontAlgn="base"/>
            <a:r>
              <a:rPr lang="en-IN" sz="1600" dirty="0" smtClean="0">
                <a:solidFill>
                  <a:srgbClr val="0070C0"/>
                </a:solidFill>
              </a:rPr>
              <a:t>(a) Simple bulk purgatives  :-   </a:t>
            </a:r>
            <a:r>
              <a:rPr lang="en-IN" sz="1600" dirty="0" err="1" smtClean="0">
                <a:solidFill>
                  <a:srgbClr val="0070C0"/>
                </a:solidFill>
              </a:rPr>
              <a:t>carboxymethyl</a:t>
            </a:r>
            <a:r>
              <a:rPr lang="en-IN" sz="1600" dirty="0" smtClean="0">
                <a:solidFill>
                  <a:srgbClr val="0070C0"/>
                </a:solidFill>
              </a:rPr>
              <a:t> cellulose, wheat bran and </a:t>
            </a:r>
            <a:r>
              <a:rPr lang="en-IN" sz="1600" dirty="0" err="1" smtClean="0">
                <a:solidFill>
                  <a:srgbClr val="0070C0"/>
                </a:solidFill>
              </a:rPr>
              <a:t>isapgol</a:t>
            </a:r>
            <a:r>
              <a:rPr lang="en-IN" sz="1600" dirty="0" smtClean="0">
                <a:solidFill>
                  <a:srgbClr val="0070C0"/>
                </a:solidFill>
              </a:rPr>
              <a:t> husk</a:t>
            </a:r>
          </a:p>
          <a:p>
            <a:pPr marL="256032" indent="-228600" fontAlgn="base"/>
            <a:r>
              <a:rPr lang="en-IN" sz="1600" dirty="0" smtClean="0">
                <a:solidFill>
                  <a:srgbClr val="0070C0"/>
                </a:solidFill>
              </a:rPr>
              <a:t>(b) Saline bulk purgatives :-   Sodium </a:t>
            </a:r>
            <a:r>
              <a:rPr lang="en-IN" sz="1600" dirty="0" err="1" smtClean="0">
                <a:solidFill>
                  <a:srgbClr val="0070C0"/>
                </a:solidFill>
              </a:rPr>
              <a:t>sulfate</a:t>
            </a:r>
            <a:r>
              <a:rPr lang="en-IN" sz="1600" dirty="0" smtClean="0">
                <a:solidFill>
                  <a:srgbClr val="0070C0"/>
                </a:solidFill>
              </a:rPr>
              <a:t>, Magnesium oxide, Magnesium </a:t>
            </a:r>
            <a:r>
              <a:rPr lang="en-IN" sz="1600" dirty="0" err="1" smtClean="0">
                <a:solidFill>
                  <a:srgbClr val="0070C0"/>
                </a:solidFill>
              </a:rPr>
              <a:t>Sulfate</a:t>
            </a:r>
            <a:r>
              <a:rPr lang="en-IN" sz="1600" dirty="0" smtClean="0">
                <a:solidFill>
                  <a:srgbClr val="0070C0"/>
                </a:solidFill>
              </a:rPr>
              <a:t> </a:t>
            </a:r>
          </a:p>
          <a:p>
            <a:pPr marL="256032" indent="-228600" fontAlgn="base"/>
            <a:endParaRPr lang="en-IN" sz="1600" dirty="0" smtClean="0">
              <a:solidFill>
                <a:srgbClr val="0070C0"/>
              </a:solidFill>
            </a:endParaRPr>
          </a:p>
          <a:p>
            <a:pPr fontAlgn="base"/>
            <a:r>
              <a:rPr lang="en-IN" sz="1600" b="1" dirty="0" smtClean="0">
                <a:solidFill>
                  <a:srgbClr val="0070C0"/>
                </a:solidFill>
              </a:rPr>
              <a:t>3. Irritant purgatives:</a:t>
            </a:r>
            <a:endParaRPr lang="en-IN" sz="1600" dirty="0" smtClean="0">
              <a:solidFill>
                <a:srgbClr val="0070C0"/>
              </a:solidFill>
            </a:endParaRPr>
          </a:p>
          <a:p>
            <a:pPr fontAlgn="base"/>
            <a:r>
              <a:rPr lang="en-IN" sz="1600" dirty="0" smtClean="0">
                <a:solidFill>
                  <a:srgbClr val="0070C0"/>
                </a:solidFill>
              </a:rPr>
              <a:t>(a)  Direct irritant purgatives  :-   Mercury compounds, Phenolphthalein and Vegetable oils.</a:t>
            </a:r>
          </a:p>
          <a:p>
            <a:pPr fontAlgn="base"/>
            <a:r>
              <a:rPr lang="en-IN" sz="1600" dirty="0" smtClean="0">
                <a:solidFill>
                  <a:srgbClr val="0070C0"/>
                </a:solidFill>
              </a:rPr>
              <a:t>(b)  Indirect irritant purgatives  :-  Aloes, Senna, Cascara,  </a:t>
            </a:r>
            <a:r>
              <a:rPr lang="en-IN" sz="1600" dirty="0" err="1" smtClean="0">
                <a:solidFill>
                  <a:srgbClr val="0070C0"/>
                </a:solidFill>
              </a:rPr>
              <a:t>Anthraquinone</a:t>
            </a:r>
            <a:endParaRPr lang="en-IN" sz="1600" dirty="0" smtClean="0">
              <a:solidFill>
                <a:srgbClr val="0070C0"/>
              </a:solidFill>
            </a:endParaRPr>
          </a:p>
          <a:p>
            <a:pPr fontAlgn="base"/>
            <a:r>
              <a:rPr lang="en-IN" sz="1600" dirty="0" smtClean="0">
                <a:solidFill>
                  <a:srgbClr val="0070C0"/>
                </a:solidFill>
              </a:rPr>
              <a:t>(c) Drastic irritant purgatives  :-  Jalap, </a:t>
            </a:r>
            <a:r>
              <a:rPr lang="en-IN" sz="1600" dirty="0" err="1" smtClean="0">
                <a:solidFill>
                  <a:srgbClr val="0070C0"/>
                </a:solidFill>
              </a:rPr>
              <a:t>podophyllum</a:t>
            </a:r>
            <a:r>
              <a:rPr lang="en-IN" sz="1600" dirty="0" smtClean="0">
                <a:solidFill>
                  <a:srgbClr val="0070C0"/>
                </a:solidFill>
              </a:rPr>
              <a:t>, </a:t>
            </a:r>
            <a:r>
              <a:rPr lang="en-IN" sz="1600" dirty="0" err="1" smtClean="0">
                <a:solidFill>
                  <a:srgbClr val="0070C0"/>
                </a:solidFill>
              </a:rPr>
              <a:t>corotonil</a:t>
            </a:r>
            <a:r>
              <a:rPr lang="en-IN" sz="1600" dirty="0" smtClean="0">
                <a:solidFill>
                  <a:srgbClr val="0070C0"/>
                </a:solidFill>
              </a:rPr>
              <a:t>, barium chloride and colocynth.</a:t>
            </a:r>
          </a:p>
          <a:p>
            <a:pPr fontAlgn="base"/>
            <a:endParaRPr lang="en-IN" sz="1600" b="1" dirty="0" smtClean="0">
              <a:solidFill>
                <a:srgbClr val="0070C0"/>
              </a:solidFill>
            </a:endParaRPr>
          </a:p>
          <a:p>
            <a:pPr fontAlgn="base"/>
            <a:r>
              <a:rPr lang="en-IN" sz="1600" b="1" dirty="0" smtClean="0">
                <a:solidFill>
                  <a:srgbClr val="0070C0"/>
                </a:solidFill>
              </a:rPr>
              <a:t>4. Neuromuscular purgatives:</a:t>
            </a:r>
            <a:endParaRPr lang="en-IN" sz="1600" dirty="0" smtClean="0">
              <a:solidFill>
                <a:srgbClr val="0070C0"/>
              </a:solidFill>
            </a:endParaRPr>
          </a:p>
          <a:p>
            <a:pPr fontAlgn="base"/>
            <a:r>
              <a:rPr lang="en-IN" sz="1600" dirty="0" err="1" smtClean="0">
                <a:solidFill>
                  <a:srgbClr val="0070C0"/>
                </a:solidFill>
              </a:rPr>
              <a:t>parasympathomimetic</a:t>
            </a:r>
            <a:r>
              <a:rPr lang="en-IN" sz="1600" dirty="0" smtClean="0">
                <a:solidFill>
                  <a:srgbClr val="0070C0"/>
                </a:solidFill>
              </a:rPr>
              <a:t> drugs — </a:t>
            </a:r>
            <a:r>
              <a:rPr lang="en-IN" sz="1600" dirty="0" err="1" smtClean="0">
                <a:solidFill>
                  <a:srgbClr val="0070C0"/>
                </a:solidFill>
              </a:rPr>
              <a:t>Pilocarpine</a:t>
            </a:r>
            <a:r>
              <a:rPr lang="en-IN" sz="1600" dirty="0" smtClean="0">
                <a:solidFill>
                  <a:srgbClr val="0070C0"/>
                </a:solidFill>
              </a:rPr>
              <a:t>, </a:t>
            </a:r>
            <a:r>
              <a:rPr lang="en-IN" sz="1600" dirty="0" err="1" smtClean="0">
                <a:solidFill>
                  <a:srgbClr val="0070C0"/>
                </a:solidFill>
              </a:rPr>
              <a:t>Arecholine</a:t>
            </a:r>
            <a:r>
              <a:rPr lang="en-IN" sz="1600" dirty="0" smtClean="0">
                <a:solidFill>
                  <a:srgbClr val="0070C0"/>
                </a:solidFill>
              </a:rPr>
              <a:t>, </a:t>
            </a:r>
            <a:r>
              <a:rPr lang="en-IN" sz="1600" dirty="0" err="1" smtClean="0">
                <a:solidFill>
                  <a:srgbClr val="0070C0"/>
                </a:solidFill>
              </a:rPr>
              <a:t>Physostigmine</a:t>
            </a:r>
            <a:r>
              <a:rPr lang="en-IN" sz="1600" dirty="0" smtClean="0">
                <a:solidFill>
                  <a:srgbClr val="0070C0"/>
                </a:solidFill>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fontScale="90000"/>
          </a:bodyPr>
          <a:lstStyle/>
          <a:p>
            <a:r>
              <a:rPr lang="en-IN" b="1" dirty="0" smtClean="0">
                <a:solidFill>
                  <a:srgbClr val="FF0000"/>
                </a:solidFill>
              </a:rPr>
              <a:t/>
            </a:r>
            <a:br>
              <a:rPr lang="en-IN" b="1" dirty="0" smtClean="0">
                <a:solidFill>
                  <a:srgbClr val="FF0000"/>
                </a:solidFill>
              </a:rPr>
            </a:br>
            <a:r>
              <a:rPr lang="en-IN" b="1" dirty="0" smtClean="0">
                <a:solidFill>
                  <a:srgbClr val="FF0000"/>
                </a:solidFill>
              </a:rPr>
              <a:t>CHOLAGOGUE</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Content Placeholder 2"/>
          <p:cNvSpPr>
            <a:spLocks noGrp="1"/>
          </p:cNvSpPr>
          <p:nvPr>
            <p:ph idx="1"/>
          </p:nvPr>
        </p:nvSpPr>
        <p:spPr/>
        <p:txBody>
          <a:bodyPr>
            <a:normAutofit/>
          </a:bodyPr>
          <a:lstStyle/>
          <a:p>
            <a:pPr fontAlgn="base">
              <a:buNone/>
            </a:pPr>
            <a:r>
              <a:rPr lang="en-IN" dirty="0" smtClean="0">
                <a:solidFill>
                  <a:srgbClr val="0070C0"/>
                </a:solidFill>
              </a:rPr>
              <a:t>   Substances that cause contraction of the gall bladder and increase the bile flow into the duodenum are called </a:t>
            </a:r>
            <a:r>
              <a:rPr lang="en-IN" dirty="0" err="1" smtClean="0">
                <a:solidFill>
                  <a:srgbClr val="0070C0"/>
                </a:solidFill>
              </a:rPr>
              <a:t>cholagogues</a:t>
            </a:r>
            <a:r>
              <a:rPr lang="en-IN" dirty="0" smtClean="0">
                <a:solidFill>
                  <a:srgbClr val="0070C0"/>
                </a:solidFill>
              </a:rPr>
              <a:t>.</a:t>
            </a:r>
          </a:p>
          <a:p>
            <a:pPr fontAlgn="base">
              <a:buNone/>
            </a:pPr>
            <a:endParaRPr lang="en-IN" dirty="0" smtClean="0">
              <a:solidFill>
                <a:srgbClr val="0070C0"/>
              </a:solidFill>
            </a:endParaRPr>
          </a:p>
          <a:p>
            <a:pPr fontAlgn="base">
              <a:buNone/>
            </a:pPr>
            <a:r>
              <a:rPr lang="en-IN" dirty="0" smtClean="0">
                <a:solidFill>
                  <a:srgbClr val="0070C0"/>
                </a:solidFill>
              </a:rPr>
              <a:t> </a:t>
            </a:r>
            <a:r>
              <a:rPr lang="en-IN" dirty="0" smtClean="0">
                <a:solidFill>
                  <a:srgbClr val="A61A77"/>
                </a:solidFill>
              </a:rPr>
              <a:t> </a:t>
            </a:r>
            <a:r>
              <a:rPr lang="en-IN" dirty="0" err="1" smtClean="0">
                <a:solidFill>
                  <a:srgbClr val="A61A77"/>
                </a:solidFill>
              </a:rPr>
              <a:t>E.g</a:t>
            </a:r>
            <a:r>
              <a:rPr lang="en-IN" dirty="0" smtClean="0">
                <a:solidFill>
                  <a:srgbClr val="A61A77"/>
                </a:solidFill>
              </a:rPr>
              <a:t>- </a:t>
            </a:r>
            <a:r>
              <a:rPr lang="en-IN" dirty="0" err="1" smtClean="0">
                <a:solidFill>
                  <a:srgbClr val="A61A77"/>
                </a:solidFill>
              </a:rPr>
              <a:t>Arecholine</a:t>
            </a:r>
            <a:r>
              <a:rPr lang="en-IN" dirty="0" smtClean="0">
                <a:solidFill>
                  <a:srgbClr val="A61A77"/>
                </a:solidFill>
              </a:rPr>
              <a:t>, </a:t>
            </a:r>
            <a:r>
              <a:rPr lang="en-IN" dirty="0" err="1" smtClean="0">
                <a:solidFill>
                  <a:srgbClr val="A61A77"/>
                </a:solidFill>
              </a:rPr>
              <a:t>Oxytocin</a:t>
            </a:r>
            <a:r>
              <a:rPr lang="en-IN" dirty="0" smtClean="0">
                <a:solidFill>
                  <a:srgbClr val="A61A77"/>
                </a:solidFill>
              </a:rPr>
              <a:t>, Calomel etc.</a:t>
            </a:r>
          </a:p>
          <a:p>
            <a:pPr fontAlgn="base">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IN" b="1" dirty="0" smtClean="0">
                <a:solidFill>
                  <a:srgbClr val="FF0000"/>
                </a:solidFill>
              </a:rPr>
              <a:t>CHOLERETICS:</a:t>
            </a:r>
            <a:endParaRPr lang="en-IN" dirty="0" smtClean="0">
              <a:solidFill>
                <a:srgbClr val="FF0000"/>
              </a:solidFill>
            </a:endParaRPr>
          </a:p>
        </p:txBody>
      </p:sp>
      <p:sp>
        <p:nvSpPr>
          <p:cNvPr id="3" name="Content Placeholder 2"/>
          <p:cNvSpPr>
            <a:spLocks noGrp="1"/>
          </p:cNvSpPr>
          <p:nvPr>
            <p:ph idx="1"/>
          </p:nvPr>
        </p:nvSpPr>
        <p:spPr/>
        <p:txBody>
          <a:bodyPr/>
          <a:lstStyle/>
          <a:p>
            <a:pPr fontAlgn="base">
              <a:buNone/>
            </a:pPr>
            <a:r>
              <a:rPr lang="en-IN" dirty="0" smtClean="0"/>
              <a:t>   </a:t>
            </a:r>
            <a:r>
              <a:rPr lang="en-IN" dirty="0" smtClean="0">
                <a:solidFill>
                  <a:srgbClr val="0070C0"/>
                </a:solidFill>
              </a:rPr>
              <a:t>Substances that increase secretion of bile by the </a:t>
            </a:r>
            <a:r>
              <a:rPr lang="en-IN" dirty="0" err="1" smtClean="0">
                <a:solidFill>
                  <a:srgbClr val="0070C0"/>
                </a:solidFill>
              </a:rPr>
              <a:t>hepatocytes</a:t>
            </a:r>
            <a:r>
              <a:rPr lang="en-IN" dirty="0" smtClean="0">
                <a:solidFill>
                  <a:srgbClr val="0070C0"/>
                </a:solidFill>
              </a:rPr>
              <a:t> are known as </a:t>
            </a:r>
            <a:r>
              <a:rPr lang="en-IN" dirty="0" err="1" smtClean="0">
                <a:solidFill>
                  <a:srgbClr val="0070C0"/>
                </a:solidFill>
              </a:rPr>
              <a:t>Choleretics</a:t>
            </a:r>
            <a:r>
              <a:rPr lang="en-IN" u="sng" dirty="0" smtClean="0">
                <a:solidFill>
                  <a:srgbClr val="0070C0"/>
                </a:solidFill>
              </a:rPr>
              <a:t>.</a:t>
            </a:r>
          </a:p>
          <a:p>
            <a:pPr fontAlgn="base">
              <a:buNone/>
            </a:pPr>
            <a:endParaRPr lang="en-IN" u="sng" dirty="0" smtClean="0"/>
          </a:p>
          <a:p>
            <a:pPr fontAlgn="base">
              <a:buNone/>
            </a:pPr>
            <a:r>
              <a:rPr lang="en-IN" dirty="0" smtClean="0"/>
              <a:t> </a:t>
            </a:r>
            <a:r>
              <a:rPr lang="en-IN" dirty="0" smtClean="0">
                <a:solidFill>
                  <a:srgbClr val="A61A77"/>
                </a:solidFill>
              </a:rPr>
              <a:t> E.g. - Natural bile salts like </a:t>
            </a:r>
            <a:r>
              <a:rPr lang="en-IN" dirty="0" err="1" smtClean="0">
                <a:solidFill>
                  <a:srgbClr val="A61A77"/>
                </a:solidFill>
              </a:rPr>
              <a:t>Glycocholate</a:t>
            </a:r>
            <a:endParaRPr lang="en-IN" dirty="0" smtClean="0">
              <a:solidFill>
                <a:srgbClr val="A61A77"/>
              </a:solidFill>
            </a:endParaRPr>
          </a:p>
          <a:p>
            <a:pPr fontAlgn="base">
              <a:buNone/>
            </a:pPr>
            <a:r>
              <a:rPr lang="en-IN" dirty="0" smtClean="0">
                <a:solidFill>
                  <a:srgbClr val="A61A77"/>
                </a:solidFill>
              </a:rPr>
              <a:t>          </a:t>
            </a:r>
            <a:r>
              <a:rPr lang="en-IN" dirty="0" err="1" smtClean="0">
                <a:solidFill>
                  <a:srgbClr val="A61A77"/>
                </a:solidFill>
              </a:rPr>
              <a:t>Taurocholate</a:t>
            </a:r>
            <a:r>
              <a:rPr lang="en-IN" dirty="0" smtClean="0">
                <a:solidFill>
                  <a:srgbClr val="A61A77"/>
                </a:solidFill>
              </a:rPr>
              <a:t> &amp; Liver extract.</a:t>
            </a:r>
          </a:p>
          <a:p>
            <a:pPr fontAlgn="base">
              <a:buNone/>
            </a:pPr>
            <a:endParaRPr lang="en-IN" dirty="0" smtClean="0"/>
          </a:p>
          <a:p>
            <a:pPr fontAlgn="base">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PROKINETICS</a:t>
            </a:r>
            <a:endParaRPr lang="en-IN" b="1" dirty="0">
              <a:solidFill>
                <a:srgbClr val="FF0000"/>
              </a:solidFill>
            </a:endParaRPr>
          </a:p>
        </p:txBody>
      </p:sp>
      <p:sp>
        <p:nvSpPr>
          <p:cNvPr id="3" name="Content Placeholder 2"/>
          <p:cNvSpPr>
            <a:spLocks noGrp="1"/>
          </p:cNvSpPr>
          <p:nvPr>
            <p:ph idx="1"/>
          </p:nvPr>
        </p:nvSpPr>
        <p:spPr/>
        <p:txBody>
          <a:bodyPr/>
          <a:lstStyle/>
          <a:p>
            <a:pPr>
              <a:buNone/>
            </a:pPr>
            <a:r>
              <a:rPr lang="en-IN" dirty="0" smtClean="0"/>
              <a:t>   </a:t>
            </a:r>
            <a:r>
              <a:rPr lang="en-IN" dirty="0" err="1" smtClean="0">
                <a:solidFill>
                  <a:srgbClr val="0070C0"/>
                </a:solidFill>
              </a:rPr>
              <a:t>Prokinetics</a:t>
            </a:r>
            <a:r>
              <a:rPr lang="en-IN" dirty="0" smtClean="0">
                <a:solidFill>
                  <a:srgbClr val="0070C0"/>
                </a:solidFill>
              </a:rPr>
              <a:t> are the drugs that promote     downward movement of </a:t>
            </a:r>
            <a:r>
              <a:rPr lang="en-IN" dirty="0" err="1" smtClean="0">
                <a:solidFill>
                  <a:srgbClr val="0070C0"/>
                </a:solidFill>
              </a:rPr>
              <a:t>ingesta</a:t>
            </a:r>
            <a:r>
              <a:rPr lang="en-IN" dirty="0" smtClean="0">
                <a:solidFill>
                  <a:srgbClr val="0070C0"/>
                </a:solidFill>
              </a:rPr>
              <a:t> through the GIT, by inducing GI motility. </a:t>
            </a:r>
          </a:p>
          <a:p>
            <a:pPr>
              <a:buNone/>
            </a:pPr>
            <a:r>
              <a:rPr lang="en-IN" dirty="0" smtClean="0">
                <a:solidFill>
                  <a:srgbClr val="0070C0"/>
                </a:solidFill>
              </a:rPr>
              <a:t>  * These drugs are used in gastric stasis &amp; Reflux </a:t>
            </a:r>
            <a:r>
              <a:rPr lang="en-IN" dirty="0" err="1" smtClean="0">
                <a:solidFill>
                  <a:srgbClr val="0070C0"/>
                </a:solidFill>
              </a:rPr>
              <a:t>oesophagitis</a:t>
            </a:r>
            <a:r>
              <a:rPr lang="en-IN" dirty="0" smtClean="0">
                <a:solidFill>
                  <a:srgbClr val="0070C0"/>
                </a:solidFill>
              </a:rPr>
              <a:t>.</a:t>
            </a:r>
          </a:p>
          <a:p>
            <a:pPr>
              <a:buNone/>
            </a:pPr>
            <a:endParaRPr lang="en-IN" dirty="0" smtClean="0">
              <a:solidFill>
                <a:srgbClr val="0070C0"/>
              </a:solidFill>
            </a:endParaRPr>
          </a:p>
          <a:p>
            <a:pPr>
              <a:buNone/>
            </a:pPr>
            <a:r>
              <a:rPr lang="en-IN" dirty="0" smtClean="0">
                <a:solidFill>
                  <a:srgbClr val="0070C0"/>
                </a:solidFill>
              </a:rPr>
              <a:t>   </a:t>
            </a:r>
            <a:r>
              <a:rPr lang="en-IN" dirty="0" smtClean="0">
                <a:solidFill>
                  <a:srgbClr val="A61A77"/>
                </a:solidFill>
              </a:rPr>
              <a:t>E.g. – </a:t>
            </a:r>
            <a:r>
              <a:rPr lang="en-IN" dirty="0" err="1" smtClean="0">
                <a:solidFill>
                  <a:srgbClr val="A61A77"/>
                </a:solidFill>
              </a:rPr>
              <a:t>Metoclopramide</a:t>
            </a:r>
            <a:r>
              <a:rPr lang="en-IN" dirty="0" smtClean="0">
                <a:solidFill>
                  <a:srgbClr val="A61A77"/>
                </a:solidFill>
              </a:rPr>
              <a:t>, </a:t>
            </a:r>
            <a:r>
              <a:rPr lang="en-IN" dirty="0" err="1" smtClean="0">
                <a:solidFill>
                  <a:srgbClr val="A61A77"/>
                </a:solidFill>
              </a:rPr>
              <a:t>domperidone</a:t>
            </a:r>
            <a:r>
              <a:rPr lang="en-IN" dirty="0" smtClean="0">
                <a:solidFill>
                  <a:srgbClr val="A61A77"/>
                </a:solidFill>
              </a:rPr>
              <a:t>,    </a:t>
            </a:r>
            <a:r>
              <a:rPr lang="en-IN" dirty="0" err="1" smtClean="0">
                <a:solidFill>
                  <a:srgbClr val="A61A77"/>
                </a:solidFill>
              </a:rPr>
              <a:t>Neostigmine</a:t>
            </a:r>
            <a:r>
              <a:rPr lang="en-IN" dirty="0" smtClean="0">
                <a:solidFill>
                  <a:srgbClr val="A61A77"/>
                </a:solidFill>
              </a:rPr>
              <a:t> etc.</a:t>
            </a:r>
            <a:endParaRPr lang="en-IN" dirty="0">
              <a:solidFill>
                <a:srgbClr val="A61A77"/>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rgbClr val="FF0000"/>
                </a:solidFill>
              </a:rPr>
              <a:t>ANTIDIARRHOEALS</a:t>
            </a:r>
            <a:endParaRPr lang="en-IN" b="1" dirty="0">
              <a:solidFill>
                <a:srgbClr val="FF0000"/>
              </a:solidFill>
            </a:endParaRPr>
          </a:p>
        </p:txBody>
      </p:sp>
      <p:sp>
        <p:nvSpPr>
          <p:cNvPr id="3" name="Content Placeholder 2"/>
          <p:cNvSpPr>
            <a:spLocks noGrp="1"/>
          </p:cNvSpPr>
          <p:nvPr>
            <p:ph idx="1"/>
          </p:nvPr>
        </p:nvSpPr>
        <p:spPr/>
        <p:txBody>
          <a:bodyPr>
            <a:normAutofit/>
          </a:bodyPr>
          <a:lstStyle/>
          <a:p>
            <a:pPr>
              <a:buNone/>
            </a:pPr>
            <a:r>
              <a:rPr lang="en-IN" dirty="0" smtClean="0"/>
              <a:t> </a:t>
            </a:r>
            <a:r>
              <a:rPr lang="en-IN" sz="2800" dirty="0" smtClean="0">
                <a:solidFill>
                  <a:srgbClr val="0070C0"/>
                </a:solidFill>
              </a:rPr>
              <a:t>These drugs are used to control diarrhoea, specially acute diarrhoea.</a:t>
            </a:r>
          </a:p>
          <a:p>
            <a:pPr>
              <a:buNone/>
            </a:pPr>
            <a:r>
              <a:rPr lang="en-IN" sz="2800" dirty="0" err="1" smtClean="0">
                <a:solidFill>
                  <a:srgbClr val="0070C0"/>
                </a:solidFill>
              </a:rPr>
              <a:t>Antidiarrhoeals</a:t>
            </a:r>
            <a:r>
              <a:rPr lang="en-IN" sz="2800" dirty="0" smtClean="0">
                <a:solidFill>
                  <a:srgbClr val="0070C0"/>
                </a:solidFill>
              </a:rPr>
              <a:t> are of two types :-</a:t>
            </a:r>
          </a:p>
          <a:p>
            <a:pPr>
              <a:buNone/>
            </a:pPr>
            <a:r>
              <a:rPr lang="en-IN" sz="2400" i="1" dirty="0" smtClean="0">
                <a:solidFill>
                  <a:srgbClr val="C00000"/>
                </a:solidFill>
              </a:rPr>
              <a:t>GI mucosa </a:t>
            </a:r>
            <a:r>
              <a:rPr lang="en-IN" sz="2400" i="1" dirty="0" err="1" smtClean="0">
                <a:solidFill>
                  <a:srgbClr val="C00000"/>
                </a:solidFill>
              </a:rPr>
              <a:t>protectactants</a:t>
            </a:r>
            <a:r>
              <a:rPr lang="en-IN" sz="2400" dirty="0" smtClean="0">
                <a:solidFill>
                  <a:srgbClr val="C00000"/>
                </a:solidFill>
              </a:rPr>
              <a:t> </a:t>
            </a:r>
            <a:r>
              <a:rPr lang="en-IN" sz="2800" dirty="0" smtClean="0">
                <a:solidFill>
                  <a:srgbClr val="0070C0"/>
                </a:solidFill>
              </a:rPr>
              <a:t>– Kaolin-Pectin,  Activated charcoal &amp; Bismuth subsalicylate</a:t>
            </a:r>
          </a:p>
          <a:p>
            <a:pPr>
              <a:buNone/>
            </a:pPr>
            <a:r>
              <a:rPr lang="en-IN" sz="2400" dirty="0" smtClean="0">
                <a:solidFill>
                  <a:srgbClr val="C00000"/>
                </a:solidFill>
              </a:rPr>
              <a:t>GI motility inhibitors </a:t>
            </a:r>
            <a:r>
              <a:rPr lang="en-IN" sz="2400" dirty="0" smtClean="0">
                <a:solidFill>
                  <a:srgbClr val="0070C0"/>
                </a:solidFill>
              </a:rPr>
              <a:t>– </a:t>
            </a:r>
          </a:p>
          <a:p>
            <a:pPr>
              <a:buNone/>
            </a:pPr>
            <a:r>
              <a:rPr lang="en-IN" sz="2400" dirty="0" smtClean="0">
                <a:solidFill>
                  <a:srgbClr val="0070C0"/>
                </a:solidFill>
              </a:rPr>
              <a:t>* </a:t>
            </a:r>
            <a:r>
              <a:rPr lang="en-IN" sz="2400" dirty="0" err="1" smtClean="0">
                <a:solidFill>
                  <a:srgbClr val="0070C0"/>
                </a:solidFill>
              </a:rPr>
              <a:t>Anticholinergic</a:t>
            </a:r>
            <a:r>
              <a:rPr lang="en-IN" sz="2400" dirty="0" smtClean="0">
                <a:solidFill>
                  <a:srgbClr val="0070C0"/>
                </a:solidFill>
              </a:rPr>
              <a:t> –</a:t>
            </a:r>
            <a:r>
              <a:rPr lang="en-IN" sz="2400" dirty="0" err="1" smtClean="0">
                <a:solidFill>
                  <a:srgbClr val="0070C0"/>
                </a:solidFill>
              </a:rPr>
              <a:t>Propantheline</a:t>
            </a:r>
            <a:r>
              <a:rPr lang="en-IN" sz="2400" dirty="0" smtClean="0">
                <a:solidFill>
                  <a:srgbClr val="0070C0"/>
                </a:solidFill>
              </a:rPr>
              <a:t>, </a:t>
            </a:r>
            <a:r>
              <a:rPr lang="en-IN" sz="2400" dirty="0" err="1" smtClean="0">
                <a:solidFill>
                  <a:srgbClr val="0070C0"/>
                </a:solidFill>
              </a:rPr>
              <a:t>Aminopentamide</a:t>
            </a:r>
            <a:endParaRPr lang="en-IN" sz="2400" dirty="0" smtClean="0">
              <a:solidFill>
                <a:srgbClr val="0070C0"/>
              </a:solidFill>
            </a:endParaRPr>
          </a:p>
          <a:p>
            <a:pPr>
              <a:buNone/>
            </a:pPr>
            <a:r>
              <a:rPr lang="en-IN" sz="2400" dirty="0" smtClean="0">
                <a:solidFill>
                  <a:srgbClr val="0070C0"/>
                </a:solidFill>
              </a:rPr>
              <a:t>*Opiates –</a:t>
            </a:r>
            <a:r>
              <a:rPr lang="en-IN" sz="2400" dirty="0" err="1" smtClean="0">
                <a:solidFill>
                  <a:srgbClr val="0070C0"/>
                </a:solidFill>
              </a:rPr>
              <a:t>Diphenoxylate</a:t>
            </a:r>
            <a:endParaRPr lang="en-IN" sz="2400" dirty="0" smtClean="0">
              <a:solidFill>
                <a:srgbClr val="0070C0"/>
              </a:solidFill>
            </a:endParaRPr>
          </a:p>
          <a:p>
            <a:pPr>
              <a:buNone/>
            </a:pPr>
            <a:r>
              <a:rPr lang="en-IN" sz="2400" dirty="0" smtClean="0">
                <a:solidFill>
                  <a:srgbClr val="0070C0"/>
                </a:solidFill>
              </a:rPr>
              <a:t>Diarrhoea due to microbes can be treated by antimicrobial drugs like </a:t>
            </a:r>
            <a:r>
              <a:rPr lang="en-IN" sz="2400" dirty="0" err="1" smtClean="0">
                <a:solidFill>
                  <a:srgbClr val="0070C0"/>
                </a:solidFill>
              </a:rPr>
              <a:t>Tetracyclines</a:t>
            </a:r>
            <a:r>
              <a:rPr lang="en-IN" sz="2400" dirty="0" smtClean="0">
                <a:solidFill>
                  <a:srgbClr val="0070C0"/>
                </a:solidFill>
              </a:rPr>
              <a:t>, </a:t>
            </a:r>
            <a:r>
              <a:rPr lang="en-IN" sz="2400" dirty="0" err="1" smtClean="0">
                <a:solidFill>
                  <a:srgbClr val="0070C0"/>
                </a:solidFill>
              </a:rPr>
              <a:t>Sulfonamides</a:t>
            </a:r>
            <a:r>
              <a:rPr lang="en-IN" sz="2400" dirty="0" smtClean="0">
                <a:solidFill>
                  <a:srgbClr val="0070C0"/>
                </a:solidFill>
              </a:rPr>
              <a:t> etc.</a:t>
            </a: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Rumen </a:t>
            </a:r>
            <a:r>
              <a:rPr lang="en-IN" b="1" dirty="0" smtClean="0">
                <a:solidFill>
                  <a:srgbClr val="FF0000"/>
                </a:solidFill>
              </a:rPr>
              <a:t>Pharmacology</a:t>
            </a:r>
            <a:endParaRPr lang="en-IN" dirty="0">
              <a:solidFill>
                <a:srgbClr val="FF0000"/>
              </a:solidFill>
            </a:endParaRPr>
          </a:p>
        </p:txBody>
      </p:sp>
      <p:sp>
        <p:nvSpPr>
          <p:cNvPr id="3" name="Content Placeholder 2"/>
          <p:cNvSpPr>
            <a:spLocks noGrp="1"/>
          </p:cNvSpPr>
          <p:nvPr>
            <p:ph idx="1"/>
          </p:nvPr>
        </p:nvSpPr>
        <p:spPr>
          <a:xfrm>
            <a:off x="1435608" y="1447800"/>
            <a:ext cx="7498080" cy="5149552"/>
          </a:xfrm>
        </p:spPr>
        <p:txBody>
          <a:bodyPr>
            <a:normAutofit fontScale="62500" lnSpcReduction="20000"/>
          </a:bodyPr>
          <a:lstStyle/>
          <a:p>
            <a:pPr marL="82296" lvl="0" indent="0">
              <a:buNone/>
            </a:pPr>
            <a:r>
              <a:rPr lang="en-IN" dirty="0" smtClean="0"/>
              <a:t>*</a:t>
            </a:r>
            <a:r>
              <a:rPr lang="en-IN" dirty="0" smtClean="0">
                <a:solidFill>
                  <a:srgbClr val="0070C0"/>
                </a:solidFill>
              </a:rPr>
              <a:t> </a:t>
            </a:r>
            <a:r>
              <a:rPr lang="en-IN" dirty="0" err="1" smtClean="0">
                <a:solidFill>
                  <a:srgbClr val="0070C0"/>
                </a:solidFill>
              </a:rPr>
              <a:t>Chloramphenicol,Trimethoprim</a:t>
            </a:r>
            <a:r>
              <a:rPr lang="en-IN" dirty="0" smtClean="0">
                <a:solidFill>
                  <a:srgbClr val="0070C0"/>
                </a:solidFill>
              </a:rPr>
              <a:t>, Cardiac </a:t>
            </a:r>
            <a:r>
              <a:rPr lang="en-IN" dirty="0">
                <a:solidFill>
                  <a:srgbClr val="0070C0"/>
                </a:solidFill>
              </a:rPr>
              <a:t>glycosides </a:t>
            </a:r>
            <a:r>
              <a:rPr lang="en-IN" dirty="0" err="1">
                <a:solidFill>
                  <a:srgbClr val="0070C0"/>
                </a:solidFill>
              </a:rPr>
              <a:t>etc</a:t>
            </a:r>
            <a:r>
              <a:rPr lang="en-IN" dirty="0">
                <a:solidFill>
                  <a:srgbClr val="0070C0"/>
                </a:solidFill>
              </a:rPr>
              <a:t> are </a:t>
            </a:r>
            <a:r>
              <a:rPr lang="en-IN" dirty="0" smtClean="0">
                <a:solidFill>
                  <a:srgbClr val="0070C0"/>
                </a:solidFill>
              </a:rPr>
              <a:t>  	inactivated in </a:t>
            </a:r>
            <a:r>
              <a:rPr lang="en-IN" dirty="0">
                <a:solidFill>
                  <a:srgbClr val="0070C0"/>
                </a:solidFill>
              </a:rPr>
              <a:t>anaerobic </a:t>
            </a:r>
            <a:r>
              <a:rPr lang="en-IN" dirty="0" err="1">
                <a:solidFill>
                  <a:srgbClr val="0070C0"/>
                </a:solidFill>
              </a:rPr>
              <a:t>rumino</a:t>
            </a:r>
            <a:r>
              <a:rPr lang="en-IN" dirty="0">
                <a:solidFill>
                  <a:srgbClr val="0070C0"/>
                </a:solidFill>
              </a:rPr>
              <a:t>-reticulum</a:t>
            </a:r>
            <a:r>
              <a:rPr lang="en-IN" dirty="0" smtClean="0">
                <a:solidFill>
                  <a:srgbClr val="0070C0"/>
                </a:solidFill>
              </a:rPr>
              <a:t>.</a:t>
            </a:r>
          </a:p>
          <a:p>
            <a:pPr lvl="0">
              <a:buFont typeface="Arial" panose="020B0604020202020204" pitchFamily="34" charset="0"/>
              <a:buChar char="•"/>
            </a:pPr>
            <a:endParaRPr lang="en-IN" dirty="0">
              <a:solidFill>
                <a:srgbClr val="0070C0"/>
              </a:solidFill>
            </a:endParaRPr>
          </a:p>
          <a:p>
            <a:pPr marL="82296" lvl="0" indent="0">
              <a:buNone/>
            </a:pPr>
            <a:r>
              <a:rPr lang="en-IN" dirty="0" smtClean="0">
                <a:solidFill>
                  <a:srgbClr val="0070C0"/>
                </a:solidFill>
              </a:rPr>
              <a:t>* Ruminal </a:t>
            </a:r>
            <a:r>
              <a:rPr lang="en-IN" dirty="0">
                <a:solidFill>
                  <a:srgbClr val="0070C0"/>
                </a:solidFill>
              </a:rPr>
              <a:t>metabolism </a:t>
            </a:r>
            <a:r>
              <a:rPr lang="en-IN" dirty="0" smtClean="0">
                <a:solidFill>
                  <a:srgbClr val="0070C0"/>
                </a:solidFill>
              </a:rPr>
              <a:t>increases </a:t>
            </a:r>
            <a:r>
              <a:rPr lang="en-IN" dirty="0">
                <a:solidFill>
                  <a:srgbClr val="0070C0"/>
                </a:solidFill>
              </a:rPr>
              <a:t>or decreases</a:t>
            </a:r>
            <a:r>
              <a:rPr lang="en-IN" dirty="0" smtClean="0">
                <a:solidFill>
                  <a:srgbClr val="0070C0"/>
                </a:solidFill>
              </a:rPr>
              <a:t> </a:t>
            </a:r>
            <a:r>
              <a:rPr lang="en-IN" dirty="0">
                <a:solidFill>
                  <a:srgbClr val="0070C0"/>
                </a:solidFill>
              </a:rPr>
              <a:t>the toxicity of </a:t>
            </a:r>
            <a:r>
              <a:rPr lang="en-IN" dirty="0" smtClean="0">
                <a:solidFill>
                  <a:srgbClr val="0070C0"/>
                </a:solidFill>
              </a:rPr>
              <a:t>toxicant.</a:t>
            </a:r>
            <a:r>
              <a:rPr lang="en-IN" dirty="0" smtClean="0"/>
              <a:t> </a:t>
            </a:r>
          </a:p>
          <a:p>
            <a:pPr marL="82296" lvl="0" indent="0">
              <a:buNone/>
            </a:pPr>
            <a:r>
              <a:rPr lang="en-IN" dirty="0" smtClean="0"/>
              <a:t>     </a:t>
            </a:r>
            <a:r>
              <a:rPr lang="en-IN" dirty="0" err="1" smtClean="0"/>
              <a:t>Eg</a:t>
            </a:r>
            <a:r>
              <a:rPr lang="en-IN" dirty="0" smtClean="0"/>
              <a:t>- </a:t>
            </a:r>
            <a:r>
              <a:rPr lang="en-IN" dirty="0" smtClean="0">
                <a:solidFill>
                  <a:schemeClr val="accent3"/>
                </a:solidFill>
              </a:rPr>
              <a:t>liberation </a:t>
            </a:r>
            <a:r>
              <a:rPr lang="en-IN" dirty="0">
                <a:solidFill>
                  <a:schemeClr val="accent3"/>
                </a:solidFill>
              </a:rPr>
              <a:t>of cyanide from cyanogenic glycosides, </a:t>
            </a:r>
          </a:p>
          <a:p>
            <a:pPr marL="82296" lvl="0" indent="0">
              <a:buNone/>
            </a:pPr>
            <a:r>
              <a:rPr lang="en-IN" dirty="0" smtClean="0">
                <a:solidFill>
                  <a:srgbClr val="00B0F0"/>
                </a:solidFill>
              </a:rPr>
              <a:t>           </a:t>
            </a:r>
            <a:r>
              <a:rPr lang="en-IN" dirty="0" smtClean="0">
                <a:solidFill>
                  <a:srgbClr val="C00000"/>
                </a:solidFill>
              </a:rPr>
              <a:t>Parathion </a:t>
            </a:r>
            <a:r>
              <a:rPr lang="en-IN" dirty="0">
                <a:solidFill>
                  <a:srgbClr val="C00000"/>
                </a:solidFill>
              </a:rPr>
              <a:t>to </a:t>
            </a:r>
            <a:r>
              <a:rPr lang="en-IN" dirty="0" err="1" smtClean="0">
                <a:solidFill>
                  <a:srgbClr val="C00000"/>
                </a:solidFill>
              </a:rPr>
              <a:t>aminoparathion</a:t>
            </a:r>
            <a:r>
              <a:rPr lang="en-IN" dirty="0" smtClean="0">
                <a:solidFill>
                  <a:srgbClr val="00B0F0"/>
                </a:solidFill>
              </a:rPr>
              <a:t> </a:t>
            </a:r>
          </a:p>
          <a:p>
            <a:pPr marL="82296" lvl="0" indent="0">
              <a:buNone/>
            </a:pPr>
            <a:r>
              <a:rPr lang="en-IN" dirty="0" smtClean="0"/>
              <a:t>* </a:t>
            </a:r>
            <a:r>
              <a:rPr lang="en-IN" dirty="0" smtClean="0">
                <a:solidFill>
                  <a:srgbClr val="0070C0"/>
                </a:solidFill>
              </a:rPr>
              <a:t>Large </a:t>
            </a:r>
            <a:r>
              <a:rPr lang="en-IN" dirty="0">
                <a:solidFill>
                  <a:srgbClr val="0070C0"/>
                </a:solidFill>
              </a:rPr>
              <a:t>volume of </a:t>
            </a:r>
            <a:r>
              <a:rPr lang="en-IN" dirty="0" err="1">
                <a:solidFill>
                  <a:srgbClr val="0070C0"/>
                </a:solidFill>
              </a:rPr>
              <a:t>rumino</a:t>
            </a:r>
            <a:r>
              <a:rPr lang="en-IN" dirty="0">
                <a:solidFill>
                  <a:srgbClr val="0070C0"/>
                </a:solidFill>
              </a:rPr>
              <a:t>-reticular </a:t>
            </a:r>
            <a:r>
              <a:rPr lang="en-IN" dirty="0" smtClean="0">
                <a:solidFill>
                  <a:srgbClr val="0070C0"/>
                </a:solidFill>
              </a:rPr>
              <a:t>contents </a:t>
            </a:r>
            <a:r>
              <a:rPr lang="en-IN" dirty="0" err="1" smtClean="0">
                <a:solidFill>
                  <a:srgbClr val="0070C0"/>
                </a:solidFill>
              </a:rPr>
              <a:t>diutes</a:t>
            </a:r>
            <a:r>
              <a:rPr lang="en-IN" dirty="0" smtClean="0">
                <a:solidFill>
                  <a:srgbClr val="0070C0"/>
                </a:solidFill>
              </a:rPr>
              <a:t> </a:t>
            </a:r>
            <a:r>
              <a:rPr lang="en-IN" dirty="0">
                <a:solidFill>
                  <a:srgbClr val="0070C0"/>
                </a:solidFill>
              </a:rPr>
              <a:t>or inactivates the drugs and reduce </a:t>
            </a:r>
            <a:r>
              <a:rPr lang="en-IN" dirty="0" smtClean="0">
                <a:solidFill>
                  <a:srgbClr val="0070C0"/>
                </a:solidFill>
              </a:rPr>
              <a:t>their absorption.</a:t>
            </a:r>
          </a:p>
          <a:p>
            <a:pPr marL="82296" lvl="0" indent="0">
              <a:buNone/>
            </a:pPr>
            <a:endParaRPr lang="en-IN" dirty="0" smtClean="0"/>
          </a:p>
          <a:p>
            <a:pPr marL="82296" lvl="0" indent="0">
              <a:buNone/>
            </a:pPr>
            <a:r>
              <a:rPr lang="en-IN" dirty="0" smtClean="0"/>
              <a:t>*</a:t>
            </a:r>
            <a:r>
              <a:rPr lang="en-IN" dirty="0" smtClean="0">
                <a:solidFill>
                  <a:srgbClr val="0070C0"/>
                </a:solidFill>
              </a:rPr>
              <a:t> </a:t>
            </a:r>
            <a:r>
              <a:rPr lang="en-IN" dirty="0" err="1" smtClean="0">
                <a:solidFill>
                  <a:srgbClr val="0070C0"/>
                </a:solidFill>
              </a:rPr>
              <a:t>Rumino</a:t>
            </a:r>
            <a:r>
              <a:rPr lang="en-IN" dirty="0" smtClean="0">
                <a:solidFill>
                  <a:srgbClr val="0070C0"/>
                </a:solidFill>
              </a:rPr>
              <a:t>-reticular </a:t>
            </a:r>
            <a:r>
              <a:rPr lang="en-IN" dirty="0">
                <a:solidFill>
                  <a:srgbClr val="0070C0"/>
                </a:solidFill>
              </a:rPr>
              <a:t>pH also significantly affects drug absorption</a:t>
            </a:r>
            <a:r>
              <a:rPr lang="en-IN" dirty="0"/>
              <a:t> </a:t>
            </a:r>
            <a:endParaRPr lang="en-IN" dirty="0" smtClean="0"/>
          </a:p>
          <a:p>
            <a:pPr marL="82296" lvl="0" indent="0">
              <a:buNone/>
            </a:pPr>
            <a:r>
              <a:rPr lang="en-IN" dirty="0" smtClean="0">
                <a:solidFill>
                  <a:srgbClr val="0070C0"/>
                </a:solidFill>
              </a:rPr>
              <a:t>      </a:t>
            </a:r>
            <a:r>
              <a:rPr lang="en-IN" dirty="0" err="1" smtClean="0">
                <a:solidFill>
                  <a:srgbClr val="0070C0"/>
                </a:solidFill>
              </a:rPr>
              <a:t>Eg</a:t>
            </a:r>
            <a:r>
              <a:rPr lang="en-IN" dirty="0" smtClean="0">
                <a:solidFill>
                  <a:srgbClr val="0070C0"/>
                </a:solidFill>
              </a:rPr>
              <a:t>-</a:t>
            </a:r>
            <a:r>
              <a:rPr lang="en-IN" dirty="0" smtClean="0">
                <a:solidFill>
                  <a:srgbClr val="C00000"/>
                </a:solidFill>
              </a:rPr>
              <a:t> weak </a:t>
            </a:r>
            <a:r>
              <a:rPr lang="en-IN" dirty="0">
                <a:solidFill>
                  <a:srgbClr val="C00000"/>
                </a:solidFill>
              </a:rPr>
              <a:t>bases remain ionised and weak acids remain </a:t>
            </a:r>
            <a:r>
              <a:rPr lang="en-IN" dirty="0" smtClean="0">
                <a:solidFill>
                  <a:srgbClr val="C00000"/>
                </a:solidFill>
              </a:rPr>
              <a:t>unionized</a:t>
            </a:r>
          </a:p>
          <a:p>
            <a:pPr marL="82296" lvl="0" indent="0">
              <a:buNone/>
            </a:pPr>
            <a:endParaRPr lang="en-IN" dirty="0">
              <a:solidFill>
                <a:srgbClr val="0070C0"/>
              </a:solidFill>
            </a:endParaRPr>
          </a:p>
          <a:p>
            <a:pPr marL="82296" lvl="0" indent="0">
              <a:buNone/>
            </a:pPr>
            <a:r>
              <a:rPr lang="en-IN" dirty="0" smtClean="0"/>
              <a:t>*</a:t>
            </a:r>
            <a:r>
              <a:rPr lang="en-IN" dirty="0" smtClean="0">
                <a:solidFill>
                  <a:srgbClr val="0070C0"/>
                </a:solidFill>
              </a:rPr>
              <a:t> on </a:t>
            </a:r>
            <a:r>
              <a:rPr lang="en-IN" dirty="0">
                <a:solidFill>
                  <a:srgbClr val="0070C0"/>
                </a:solidFill>
              </a:rPr>
              <a:t>ruminal microflora drug exerts beneficial </a:t>
            </a:r>
            <a:r>
              <a:rPr lang="en-IN" dirty="0" smtClean="0">
                <a:solidFill>
                  <a:srgbClr val="0070C0"/>
                </a:solidFill>
              </a:rPr>
              <a:t>(</a:t>
            </a:r>
            <a:r>
              <a:rPr lang="en-IN" dirty="0">
                <a:solidFill>
                  <a:srgbClr val="0070C0"/>
                </a:solidFill>
              </a:rPr>
              <a:t>antibiotic in </a:t>
            </a:r>
            <a:r>
              <a:rPr lang="en-IN" dirty="0" smtClean="0">
                <a:solidFill>
                  <a:srgbClr val="0070C0"/>
                </a:solidFill>
              </a:rPr>
              <a:t>bloat) </a:t>
            </a:r>
            <a:r>
              <a:rPr lang="en-IN" dirty="0">
                <a:solidFill>
                  <a:srgbClr val="0070C0"/>
                </a:solidFill>
              </a:rPr>
              <a:t>and harmful effects (oral administration of broad spectrum antibiotics </a:t>
            </a:r>
            <a:r>
              <a:rPr lang="en-IN" dirty="0" smtClean="0">
                <a:solidFill>
                  <a:srgbClr val="0070C0"/>
                </a:solidFill>
              </a:rPr>
              <a:t>disrupts </a:t>
            </a:r>
            <a:r>
              <a:rPr lang="en-IN" dirty="0">
                <a:solidFill>
                  <a:srgbClr val="0070C0"/>
                </a:solidFill>
              </a:rPr>
              <a:t>the </a:t>
            </a:r>
            <a:r>
              <a:rPr lang="en-IN" dirty="0" smtClean="0">
                <a:solidFill>
                  <a:srgbClr val="0070C0"/>
                </a:solidFill>
              </a:rPr>
              <a:t>microflora).</a:t>
            </a:r>
            <a:endParaRPr lang="en-IN" dirty="0">
              <a:solidFill>
                <a:srgbClr val="0070C0"/>
              </a:solidFill>
            </a:endParaRPr>
          </a:p>
          <a:p>
            <a:endParaRPr lang="en-IN" dirty="0"/>
          </a:p>
        </p:txBody>
      </p:sp>
    </p:spTree>
    <p:extLst>
      <p:ext uri="{BB962C8B-B14F-4D97-AF65-F5344CB8AC3E}">
        <p14:creationId xmlns:p14="http://schemas.microsoft.com/office/powerpoint/2010/main" val="585145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Content of chapter</a:t>
            </a:r>
            <a:endParaRPr lang="en-IN" dirty="0">
              <a:solidFill>
                <a:srgbClr val="FF0000"/>
              </a:solidFill>
            </a:endParaRPr>
          </a:p>
        </p:txBody>
      </p:sp>
      <p:sp>
        <p:nvSpPr>
          <p:cNvPr id="3" name="Content Placeholder 2"/>
          <p:cNvSpPr>
            <a:spLocks noGrp="1"/>
          </p:cNvSpPr>
          <p:nvPr>
            <p:ph idx="1"/>
          </p:nvPr>
        </p:nvSpPr>
        <p:spPr/>
        <p:txBody>
          <a:bodyPr/>
          <a:lstStyle/>
          <a:p>
            <a:pPr marL="82296" indent="0">
              <a:buNone/>
            </a:pPr>
            <a:r>
              <a:rPr lang="en-IN" sz="2800" dirty="0" smtClean="0">
                <a:solidFill>
                  <a:srgbClr val="0070C0"/>
                </a:solidFill>
              </a:rPr>
              <a:t>* </a:t>
            </a:r>
            <a:r>
              <a:rPr lang="en-IN" sz="2800" dirty="0" err="1" smtClean="0">
                <a:solidFill>
                  <a:srgbClr val="0070C0"/>
                </a:solidFill>
              </a:rPr>
              <a:t>Stomachics</a:t>
            </a:r>
            <a:r>
              <a:rPr lang="en-IN" sz="2800" dirty="0" smtClean="0">
                <a:solidFill>
                  <a:srgbClr val="0070C0"/>
                </a:solidFill>
              </a:rPr>
              <a:t> 		   * </a:t>
            </a:r>
            <a:r>
              <a:rPr lang="en-IN" dirty="0" smtClean="0">
                <a:solidFill>
                  <a:srgbClr val="0070C0"/>
                </a:solidFill>
              </a:rPr>
              <a:t>Antacids</a:t>
            </a:r>
            <a:r>
              <a:rPr lang="en-IN" sz="2800" dirty="0" smtClean="0">
                <a:solidFill>
                  <a:srgbClr val="0070C0"/>
                </a:solidFill>
              </a:rPr>
              <a:t> </a:t>
            </a:r>
          </a:p>
          <a:p>
            <a:pPr marL="82296" indent="0">
              <a:buNone/>
            </a:pPr>
            <a:r>
              <a:rPr lang="en-IN" sz="2800" dirty="0" smtClean="0">
                <a:solidFill>
                  <a:srgbClr val="0070C0"/>
                </a:solidFill>
              </a:rPr>
              <a:t>* </a:t>
            </a:r>
            <a:r>
              <a:rPr lang="en-IN" sz="2800" dirty="0" err="1" smtClean="0">
                <a:solidFill>
                  <a:srgbClr val="0070C0"/>
                </a:solidFill>
              </a:rPr>
              <a:t>Antiulcers</a:t>
            </a:r>
            <a:r>
              <a:rPr lang="en-IN" sz="2800" dirty="0" smtClean="0">
                <a:solidFill>
                  <a:srgbClr val="0070C0"/>
                </a:solidFill>
              </a:rPr>
              <a:t>                      * Intestinal Astringent        * Carminative   </a:t>
            </a:r>
            <a:r>
              <a:rPr lang="en-IN" sz="2800" dirty="0">
                <a:solidFill>
                  <a:srgbClr val="0070C0"/>
                </a:solidFill>
              </a:rPr>
              <a:t>	</a:t>
            </a:r>
            <a:r>
              <a:rPr lang="en-IN" sz="2800" dirty="0" smtClean="0">
                <a:solidFill>
                  <a:srgbClr val="0070C0"/>
                </a:solidFill>
              </a:rPr>
              <a:t>            *  </a:t>
            </a:r>
            <a:r>
              <a:rPr lang="en-IN" sz="2800" dirty="0" err="1" smtClean="0">
                <a:solidFill>
                  <a:srgbClr val="0070C0"/>
                </a:solidFill>
              </a:rPr>
              <a:t>Antizymotic</a:t>
            </a:r>
            <a:r>
              <a:rPr lang="en-IN" sz="2800" dirty="0">
                <a:solidFill>
                  <a:srgbClr val="0070C0"/>
                </a:solidFill>
              </a:rPr>
              <a:t> </a:t>
            </a:r>
            <a:r>
              <a:rPr lang="en-IN" sz="2800" dirty="0" smtClean="0">
                <a:solidFill>
                  <a:srgbClr val="0070C0"/>
                </a:solidFill>
              </a:rPr>
              <a:t>                  * Emetic </a:t>
            </a:r>
            <a:r>
              <a:rPr lang="en-IN" sz="2800" dirty="0">
                <a:solidFill>
                  <a:srgbClr val="0070C0"/>
                </a:solidFill>
              </a:rPr>
              <a:t>		</a:t>
            </a:r>
            <a:r>
              <a:rPr lang="en-IN" sz="2800" dirty="0" smtClean="0">
                <a:solidFill>
                  <a:srgbClr val="0070C0"/>
                </a:solidFill>
              </a:rPr>
              <a:t>            *  Antiemetic</a:t>
            </a:r>
            <a:r>
              <a:rPr lang="en-IN" sz="2800" dirty="0">
                <a:solidFill>
                  <a:srgbClr val="0070C0"/>
                </a:solidFill>
              </a:rPr>
              <a:t> </a:t>
            </a:r>
            <a:r>
              <a:rPr lang="en-IN" sz="2800" dirty="0" smtClean="0">
                <a:solidFill>
                  <a:srgbClr val="0070C0"/>
                </a:solidFill>
              </a:rPr>
              <a:t>                    * Laxative &amp; Purgative</a:t>
            </a:r>
            <a:r>
              <a:rPr lang="en-IN" sz="2800" dirty="0">
                <a:solidFill>
                  <a:srgbClr val="0070C0"/>
                </a:solidFill>
              </a:rPr>
              <a:t>	</a:t>
            </a:r>
            <a:r>
              <a:rPr lang="en-IN" sz="2800" dirty="0" smtClean="0">
                <a:solidFill>
                  <a:srgbClr val="0070C0"/>
                </a:solidFill>
              </a:rPr>
              <a:t>   * </a:t>
            </a:r>
            <a:r>
              <a:rPr lang="en-IN" sz="2800" dirty="0" err="1" smtClean="0">
                <a:solidFill>
                  <a:srgbClr val="0070C0"/>
                </a:solidFill>
              </a:rPr>
              <a:t>Cholagogue</a:t>
            </a:r>
            <a:r>
              <a:rPr lang="en-IN" sz="2800" dirty="0" smtClean="0">
                <a:solidFill>
                  <a:srgbClr val="0070C0"/>
                </a:solidFill>
              </a:rPr>
              <a:t>	             * </a:t>
            </a:r>
            <a:r>
              <a:rPr lang="en-IN" sz="2800" dirty="0" err="1" smtClean="0">
                <a:solidFill>
                  <a:srgbClr val="0070C0"/>
                </a:solidFill>
              </a:rPr>
              <a:t>Choleretics</a:t>
            </a:r>
            <a:r>
              <a:rPr lang="en-IN" dirty="0" smtClean="0">
                <a:solidFill>
                  <a:srgbClr val="0070C0"/>
                </a:solidFill>
              </a:rPr>
              <a:t>                 * </a:t>
            </a:r>
            <a:r>
              <a:rPr lang="en-IN" sz="2800" dirty="0" err="1" smtClean="0">
                <a:solidFill>
                  <a:srgbClr val="0070C0"/>
                </a:solidFill>
              </a:rPr>
              <a:t>Prokinetics</a:t>
            </a:r>
            <a:r>
              <a:rPr lang="en-IN" sz="2800" dirty="0">
                <a:solidFill>
                  <a:srgbClr val="0070C0"/>
                </a:solidFill>
              </a:rPr>
              <a:t> </a:t>
            </a:r>
            <a:r>
              <a:rPr lang="en-IN" sz="2800" dirty="0" smtClean="0">
                <a:solidFill>
                  <a:srgbClr val="0070C0"/>
                </a:solidFill>
              </a:rPr>
              <a:t>                    *  </a:t>
            </a:r>
            <a:r>
              <a:rPr lang="en-IN" sz="2800" dirty="0" err="1" smtClean="0">
                <a:solidFill>
                  <a:srgbClr val="0070C0"/>
                </a:solidFill>
              </a:rPr>
              <a:t>Antidiarrhoeals</a:t>
            </a:r>
            <a:r>
              <a:rPr lang="en-IN" sz="2800" dirty="0" smtClean="0">
                <a:solidFill>
                  <a:srgbClr val="0070C0"/>
                </a:solidFill>
              </a:rPr>
              <a:t> </a:t>
            </a:r>
            <a:r>
              <a:rPr lang="en-IN" sz="2800" dirty="0">
                <a:solidFill>
                  <a:srgbClr val="0070C0"/>
                </a:solidFill>
              </a:rPr>
              <a:t> </a:t>
            </a:r>
            <a:r>
              <a:rPr lang="en-IN" sz="2800" dirty="0" smtClean="0">
                <a:solidFill>
                  <a:srgbClr val="0070C0"/>
                </a:solidFill>
              </a:rPr>
              <a:t>            </a:t>
            </a:r>
            <a:r>
              <a:rPr lang="en-IN" sz="2400" dirty="0" smtClean="0">
                <a:solidFill>
                  <a:srgbClr val="0070C0"/>
                </a:solidFill>
              </a:rPr>
              <a:t>* Rumen Pharmacology                                                                                                             </a:t>
            </a:r>
            <a:endParaRPr lang="en-IN" sz="2400" dirty="0">
              <a:solidFill>
                <a:srgbClr val="0070C0"/>
              </a:solidFill>
            </a:endParaRPr>
          </a:p>
        </p:txBody>
      </p:sp>
    </p:spTree>
    <p:extLst>
      <p:ext uri="{BB962C8B-B14F-4D97-AF65-F5344CB8AC3E}">
        <p14:creationId xmlns:p14="http://schemas.microsoft.com/office/powerpoint/2010/main" val="27783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stretch>
            <a:fillRect/>
          </a:stretch>
        </p:blipFill>
        <p:spPr>
          <a:xfrm>
            <a:off x="1000100" y="0"/>
            <a:ext cx="8143901" cy="6858000"/>
          </a:xfrm>
          <a:prstGeom prst="rect">
            <a:avLst/>
          </a:prstGeom>
        </p:spPr>
      </p:pic>
    </p:spTree>
    <p:extLst>
      <p:ext uri="{BB962C8B-B14F-4D97-AF65-F5344CB8AC3E}">
        <p14:creationId xmlns:p14="http://schemas.microsoft.com/office/powerpoint/2010/main" val="30862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268902"/>
          </a:xfrm>
        </p:spPr>
        <p:txBody>
          <a:bodyPr>
            <a:normAutofit fontScale="90000"/>
          </a:bodyPr>
          <a:lstStyle/>
          <a:p>
            <a:r>
              <a:rPr lang="en-IN" b="1" dirty="0" smtClean="0">
                <a:solidFill>
                  <a:srgbClr val="FF0000"/>
                </a:solidFill>
              </a:rPr>
              <a:t>STOMACHICS</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Subtitle 2"/>
          <p:cNvSpPr>
            <a:spLocks noGrp="1"/>
          </p:cNvSpPr>
          <p:nvPr>
            <p:ph type="subTitle" idx="1"/>
          </p:nvPr>
        </p:nvSpPr>
        <p:spPr>
          <a:xfrm>
            <a:off x="1432560" y="1371600"/>
            <a:ext cx="7406640" cy="2667000"/>
          </a:xfrm>
        </p:spPr>
        <p:txBody>
          <a:bodyPr>
            <a:normAutofit lnSpcReduction="10000"/>
          </a:bodyPr>
          <a:lstStyle/>
          <a:p>
            <a:endParaRPr lang="en-IN" dirty="0" smtClean="0">
              <a:solidFill>
                <a:srgbClr val="0070C0"/>
              </a:solidFill>
            </a:endParaRPr>
          </a:p>
          <a:p>
            <a:r>
              <a:rPr lang="en-IN" sz="2800" dirty="0" err="1" smtClean="0">
                <a:solidFill>
                  <a:srgbClr val="0070C0"/>
                </a:solidFill>
              </a:rPr>
              <a:t>Stomachics</a:t>
            </a:r>
            <a:r>
              <a:rPr lang="en-IN" sz="2800" dirty="0" smtClean="0">
                <a:solidFill>
                  <a:srgbClr val="0070C0"/>
                </a:solidFill>
              </a:rPr>
              <a:t> </a:t>
            </a:r>
            <a:r>
              <a:rPr lang="en-IN" sz="2800" dirty="0">
                <a:solidFill>
                  <a:srgbClr val="0070C0"/>
                </a:solidFill>
              </a:rPr>
              <a:t>are agents that increase the tone and function of stomach  by increasing the gastric secretion and motility. </a:t>
            </a:r>
            <a:endParaRPr lang="en-IN" sz="3200" dirty="0" smtClean="0">
              <a:solidFill>
                <a:srgbClr val="0070C0"/>
              </a:solidFill>
            </a:endParaRPr>
          </a:p>
          <a:p>
            <a:endParaRPr lang="en-IN" sz="3200" dirty="0" smtClean="0">
              <a:solidFill>
                <a:srgbClr val="0070C0"/>
              </a:solidFill>
            </a:endParaRPr>
          </a:p>
          <a:p>
            <a:r>
              <a:rPr lang="en-IN" sz="3200" dirty="0" smtClean="0">
                <a:solidFill>
                  <a:srgbClr val="0070C0"/>
                </a:solidFill>
              </a:rPr>
              <a:t> </a:t>
            </a:r>
            <a:r>
              <a:rPr lang="en-IN" sz="3200" dirty="0" err="1" smtClean="0">
                <a:solidFill>
                  <a:srgbClr val="0070C0"/>
                </a:solidFill>
              </a:rPr>
              <a:t>Eg</a:t>
            </a:r>
            <a:r>
              <a:rPr lang="en-IN" sz="3200" dirty="0" smtClean="0">
                <a:solidFill>
                  <a:srgbClr val="0070C0"/>
                </a:solidFill>
              </a:rPr>
              <a:t> : </a:t>
            </a:r>
            <a:r>
              <a:rPr lang="en-IN" sz="3200" dirty="0">
                <a:solidFill>
                  <a:srgbClr val="0070C0"/>
                </a:solidFill>
              </a:rPr>
              <a:t>G</a:t>
            </a:r>
            <a:r>
              <a:rPr lang="en-IN" sz="3200" dirty="0" smtClean="0">
                <a:solidFill>
                  <a:srgbClr val="0070C0"/>
                </a:solidFill>
              </a:rPr>
              <a:t>inger, </a:t>
            </a:r>
            <a:r>
              <a:rPr lang="en-IN" sz="3200" dirty="0" err="1">
                <a:solidFill>
                  <a:srgbClr val="0070C0"/>
                </a:solidFill>
              </a:rPr>
              <a:t>C</a:t>
            </a:r>
            <a:r>
              <a:rPr lang="en-IN" sz="3200" dirty="0" err="1" smtClean="0">
                <a:solidFill>
                  <a:srgbClr val="0070C0"/>
                </a:solidFill>
              </a:rPr>
              <a:t>hirata</a:t>
            </a:r>
            <a:r>
              <a:rPr lang="en-IN" sz="3200" dirty="0">
                <a:solidFill>
                  <a:srgbClr val="0070C0"/>
                </a:solidFill>
              </a:rPr>
              <a:t>, </a:t>
            </a:r>
            <a:r>
              <a:rPr lang="en-IN" sz="3200" dirty="0" err="1" smtClean="0">
                <a:solidFill>
                  <a:srgbClr val="0070C0"/>
                </a:solidFill>
              </a:rPr>
              <a:t>Nuxvomica</a:t>
            </a:r>
            <a:r>
              <a:rPr lang="en-IN" sz="3200" dirty="0" smtClean="0">
                <a:solidFill>
                  <a:srgbClr val="0070C0"/>
                </a:solidFill>
              </a:rPr>
              <a:t>.</a:t>
            </a:r>
            <a:endParaRPr lang="en-IN" sz="3200" dirty="0">
              <a:solidFill>
                <a:srgbClr val="0070C0"/>
              </a:solidFill>
            </a:endParaRPr>
          </a:p>
        </p:txBody>
      </p:sp>
    </p:spTree>
    <p:extLst>
      <p:ext uri="{BB962C8B-B14F-4D97-AF65-F5344CB8AC3E}">
        <p14:creationId xmlns:p14="http://schemas.microsoft.com/office/powerpoint/2010/main" val="4256434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484926"/>
          </a:xfrm>
        </p:spPr>
        <p:txBody>
          <a:bodyPr/>
          <a:lstStyle/>
          <a:p>
            <a:r>
              <a:rPr lang="en-IN" b="1" dirty="0">
                <a:solidFill>
                  <a:srgbClr val="FF0000"/>
                </a:solidFill>
              </a:rPr>
              <a:t>ANTACIDS</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Subtitle 2"/>
          <p:cNvSpPr>
            <a:spLocks noGrp="1"/>
          </p:cNvSpPr>
          <p:nvPr>
            <p:ph type="subTitle" idx="1"/>
          </p:nvPr>
        </p:nvSpPr>
        <p:spPr>
          <a:xfrm>
            <a:off x="1432560" y="1700808"/>
            <a:ext cx="7406640" cy="3960440"/>
          </a:xfrm>
        </p:spPr>
        <p:txBody>
          <a:bodyPr>
            <a:normAutofit fontScale="25000" lnSpcReduction="20000"/>
          </a:bodyPr>
          <a:lstStyle/>
          <a:p>
            <a:endParaRPr lang="en-IN" dirty="0" smtClean="0">
              <a:solidFill>
                <a:srgbClr val="0070C0"/>
              </a:solidFill>
            </a:endParaRPr>
          </a:p>
          <a:p>
            <a:r>
              <a:rPr lang="en-IN" sz="4300" dirty="0" smtClean="0"/>
              <a:t> </a:t>
            </a:r>
            <a:r>
              <a:rPr lang="en-IN" sz="8000" dirty="0">
                <a:solidFill>
                  <a:srgbClr val="0070C0"/>
                </a:solidFill>
              </a:rPr>
              <a:t>Antacids are weak </a:t>
            </a:r>
            <a:r>
              <a:rPr lang="en-IN" sz="8000" dirty="0" smtClean="0">
                <a:solidFill>
                  <a:srgbClr val="0070C0"/>
                </a:solidFill>
              </a:rPr>
              <a:t>basic </a:t>
            </a:r>
            <a:r>
              <a:rPr lang="en-IN" sz="8000" dirty="0">
                <a:solidFill>
                  <a:srgbClr val="0070C0"/>
                </a:solidFill>
              </a:rPr>
              <a:t>agents which neutralize excess acid in stomach. </a:t>
            </a:r>
            <a:endParaRPr lang="en-IN" sz="8000" dirty="0" smtClean="0">
              <a:solidFill>
                <a:srgbClr val="0070C0"/>
              </a:solidFill>
            </a:endParaRPr>
          </a:p>
          <a:p>
            <a:r>
              <a:rPr lang="en-IN" sz="8000" dirty="0" err="1" smtClean="0">
                <a:solidFill>
                  <a:srgbClr val="00B050"/>
                </a:solidFill>
              </a:rPr>
              <a:t>Eg</a:t>
            </a:r>
            <a:r>
              <a:rPr lang="en-IN" sz="8000" dirty="0" smtClean="0">
                <a:solidFill>
                  <a:srgbClr val="00B050"/>
                </a:solidFill>
              </a:rPr>
              <a:t> </a:t>
            </a:r>
            <a:r>
              <a:rPr lang="en-IN" sz="8000" dirty="0">
                <a:solidFill>
                  <a:srgbClr val="00B050"/>
                </a:solidFill>
              </a:rPr>
              <a:t>: sodium bicarbonate, aluminium hydroxide</a:t>
            </a:r>
            <a:endParaRPr lang="en-IN" sz="8000" dirty="0" smtClean="0">
              <a:solidFill>
                <a:srgbClr val="00B050"/>
              </a:solidFill>
            </a:endParaRPr>
          </a:p>
          <a:p>
            <a:r>
              <a:rPr lang="en-IN" sz="8000" b="1" dirty="0" smtClean="0">
                <a:solidFill>
                  <a:srgbClr val="FF0000"/>
                </a:solidFill>
              </a:rPr>
              <a:t>Antacids are of two types :-</a:t>
            </a:r>
          </a:p>
          <a:p>
            <a:endParaRPr lang="en-IN" sz="8000" b="1" dirty="0" smtClean="0">
              <a:solidFill>
                <a:srgbClr val="FF0000"/>
              </a:solidFill>
            </a:endParaRPr>
          </a:p>
          <a:p>
            <a:r>
              <a:rPr lang="en-IN" sz="8000" b="1" i="1" dirty="0" smtClean="0">
                <a:solidFill>
                  <a:srgbClr val="FF0000"/>
                </a:solidFill>
              </a:rPr>
              <a:t>Systemic </a:t>
            </a:r>
            <a:r>
              <a:rPr lang="en-IN" sz="8000" b="1" i="1" dirty="0">
                <a:solidFill>
                  <a:srgbClr val="FF0000"/>
                </a:solidFill>
              </a:rPr>
              <a:t>antacid</a:t>
            </a:r>
            <a:r>
              <a:rPr lang="en-IN" sz="8000" dirty="0">
                <a:solidFill>
                  <a:srgbClr val="FF0000"/>
                </a:solidFill>
              </a:rPr>
              <a:t> </a:t>
            </a:r>
            <a:r>
              <a:rPr lang="en-IN" sz="8000" dirty="0">
                <a:solidFill>
                  <a:srgbClr val="0070C0"/>
                </a:solidFill>
              </a:rPr>
              <a:t>:  these affect systemic </a:t>
            </a:r>
            <a:r>
              <a:rPr lang="en-IN" sz="8000" dirty="0" smtClean="0">
                <a:solidFill>
                  <a:srgbClr val="0070C0"/>
                </a:solidFill>
              </a:rPr>
              <a:t>acid-base </a:t>
            </a:r>
            <a:r>
              <a:rPr lang="en-IN" sz="8000" dirty="0">
                <a:solidFill>
                  <a:srgbClr val="0070C0"/>
                </a:solidFill>
              </a:rPr>
              <a:t>balance</a:t>
            </a:r>
            <a:r>
              <a:rPr lang="en-IN" sz="8000" dirty="0" smtClean="0">
                <a:solidFill>
                  <a:srgbClr val="0070C0"/>
                </a:solidFill>
              </a:rPr>
              <a:t>. It </a:t>
            </a:r>
            <a:r>
              <a:rPr lang="en-IN" sz="8000" dirty="0">
                <a:solidFill>
                  <a:srgbClr val="0070C0"/>
                </a:solidFill>
              </a:rPr>
              <a:t>produce acid rebound by releasing CO</a:t>
            </a:r>
            <a:r>
              <a:rPr lang="en-IN" sz="8000" baseline="-25000" dirty="0">
                <a:solidFill>
                  <a:srgbClr val="0070C0"/>
                </a:solidFill>
              </a:rPr>
              <a:t>2</a:t>
            </a:r>
            <a:r>
              <a:rPr lang="en-IN" sz="8000" dirty="0" smtClean="0">
                <a:solidFill>
                  <a:srgbClr val="0070C0"/>
                </a:solidFill>
              </a:rPr>
              <a:t>.</a:t>
            </a:r>
          </a:p>
          <a:p>
            <a:r>
              <a:rPr lang="en-IN" sz="8000" dirty="0" smtClean="0"/>
              <a:t> </a:t>
            </a:r>
            <a:r>
              <a:rPr lang="en-IN" sz="8000" dirty="0" err="1">
                <a:solidFill>
                  <a:srgbClr val="00B050"/>
                </a:solidFill>
              </a:rPr>
              <a:t>Eg</a:t>
            </a:r>
            <a:r>
              <a:rPr lang="en-IN" sz="8000" dirty="0">
                <a:solidFill>
                  <a:srgbClr val="00B050"/>
                </a:solidFill>
              </a:rPr>
              <a:t> : sodium bicarbonate</a:t>
            </a:r>
            <a:r>
              <a:rPr lang="en-IN" sz="8000" dirty="0" smtClean="0">
                <a:solidFill>
                  <a:srgbClr val="00B050"/>
                </a:solidFill>
              </a:rPr>
              <a:t>.</a:t>
            </a:r>
          </a:p>
          <a:p>
            <a:endParaRPr lang="en-IN" sz="8000" dirty="0">
              <a:solidFill>
                <a:srgbClr val="0070C0"/>
              </a:solidFill>
            </a:endParaRPr>
          </a:p>
          <a:p>
            <a:pPr lvl="0"/>
            <a:r>
              <a:rPr lang="en-IN" sz="8000" b="1" i="1" dirty="0" err="1">
                <a:solidFill>
                  <a:srgbClr val="FF0000"/>
                </a:solidFill>
              </a:rPr>
              <a:t>Nonsystemic</a:t>
            </a:r>
            <a:r>
              <a:rPr lang="en-IN" sz="8000" b="1" i="1" dirty="0">
                <a:solidFill>
                  <a:srgbClr val="FF0000"/>
                </a:solidFill>
              </a:rPr>
              <a:t> antacids</a:t>
            </a:r>
            <a:r>
              <a:rPr lang="en-IN" sz="8000" dirty="0">
                <a:solidFill>
                  <a:srgbClr val="FF0000"/>
                </a:solidFill>
              </a:rPr>
              <a:t> </a:t>
            </a:r>
            <a:r>
              <a:rPr lang="en-IN" sz="8000" dirty="0">
                <a:solidFill>
                  <a:srgbClr val="0070C0"/>
                </a:solidFill>
              </a:rPr>
              <a:t>: these do not significantly affect acid </a:t>
            </a:r>
            <a:r>
              <a:rPr lang="en-IN" sz="8000" dirty="0" smtClean="0">
                <a:solidFill>
                  <a:srgbClr val="0070C0"/>
                </a:solidFill>
              </a:rPr>
              <a:t>base </a:t>
            </a:r>
            <a:r>
              <a:rPr lang="en-IN" sz="8000" dirty="0">
                <a:solidFill>
                  <a:srgbClr val="0070C0"/>
                </a:solidFill>
              </a:rPr>
              <a:t>balance</a:t>
            </a:r>
            <a:r>
              <a:rPr lang="en-IN" sz="8000" dirty="0" smtClean="0">
                <a:solidFill>
                  <a:srgbClr val="0070C0"/>
                </a:solidFill>
              </a:rPr>
              <a:t>.</a:t>
            </a:r>
          </a:p>
          <a:p>
            <a:pPr lvl="0"/>
            <a:r>
              <a:rPr lang="en-IN" sz="8000" dirty="0" smtClean="0"/>
              <a:t> </a:t>
            </a:r>
            <a:r>
              <a:rPr lang="en-IN" sz="8000" dirty="0" err="1">
                <a:solidFill>
                  <a:srgbClr val="00B050"/>
                </a:solidFill>
              </a:rPr>
              <a:t>Eg</a:t>
            </a:r>
            <a:r>
              <a:rPr lang="en-IN" sz="8000" dirty="0">
                <a:solidFill>
                  <a:srgbClr val="00B050"/>
                </a:solidFill>
              </a:rPr>
              <a:t> : Magnesium </a:t>
            </a:r>
            <a:r>
              <a:rPr lang="en-IN" sz="8000" dirty="0" smtClean="0">
                <a:solidFill>
                  <a:srgbClr val="00B050"/>
                </a:solidFill>
              </a:rPr>
              <a:t>hydroxide, Aluminium hydroxide</a:t>
            </a:r>
            <a:endParaRPr lang="en-IN" sz="8000" dirty="0">
              <a:solidFill>
                <a:srgbClr val="00B050"/>
              </a:solidFill>
            </a:endParaRPr>
          </a:p>
          <a:p>
            <a:endParaRPr lang="en-IN" sz="8000" dirty="0" smtClean="0">
              <a:solidFill>
                <a:srgbClr val="0070C0"/>
              </a:solidFill>
            </a:endParaRPr>
          </a:p>
        </p:txBody>
      </p:sp>
    </p:spTree>
    <p:extLst>
      <p:ext uri="{BB962C8B-B14F-4D97-AF65-F5344CB8AC3E}">
        <p14:creationId xmlns:p14="http://schemas.microsoft.com/office/powerpoint/2010/main" val="673708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descr="Sign and Symptoms&#10; Some people may have no symptoms of an ulcer, but Main&#10;symptoms include&#10; Heart burn&#10; Stomach Ulcer B..."/>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44624"/>
            <a:ext cx="7890080" cy="6552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056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50" name="Picture 2" descr="Ranitidine- a nonimidazole H2, has several desirable features as compared to &#10;cimetidine. &#10; 5 times more potent than ci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8676456"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301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a:t>
            </a:r>
            <a:endParaRPr lang="en-IN" dirty="0"/>
          </a:p>
        </p:txBody>
      </p:sp>
      <p:sp>
        <p:nvSpPr>
          <p:cNvPr id="3" name="Content Placeholder 2"/>
          <p:cNvSpPr>
            <a:spLocks noGrp="1"/>
          </p:cNvSpPr>
          <p:nvPr>
            <p:ph idx="1"/>
          </p:nvPr>
        </p:nvSpPr>
        <p:spPr>
          <a:xfrm>
            <a:off x="1435608" y="1285860"/>
            <a:ext cx="7498080" cy="4962540"/>
          </a:xfrm>
        </p:spPr>
        <p:txBody>
          <a:bodyPr>
            <a:normAutofit/>
          </a:bodyPr>
          <a:lstStyle/>
          <a:p>
            <a:pPr>
              <a:buNone/>
            </a:pPr>
            <a:endParaRPr lang="en-IN" dirty="0" smtClean="0"/>
          </a:p>
          <a:p>
            <a:endParaRPr lang="en-IN" dirty="0" smtClean="0"/>
          </a:p>
          <a:p>
            <a:endParaRPr lang="en-IN" dirty="0" smtClean="0"/>
          </a:p>
          <a:p>
            <a:r>
              <a:rPr lang="en-IN" dirty="0" smtClean="0"/>
              <a:t>                                </a:t>
            </a:r>
          </a:p>
          <a:p>
            <a:endParaRPr lang="en-IN" dirty="0" smtClean="0"/>
          </a:p>
          <a:p>
            <a:endParaRPr lang="en-IN" dirty="0" smtClean="0"/>
          </a:p>
          <a:p>
            <a:endParaRPr lang="en-IN" sz="1600" b="1" dirty="0" smtClean="0">
              <a:latin typeface="Times New Roman" pitchFamily="18" charset="0"/>
              <a:cs typeface="Times New Roman" pitchFamily="18" charset="0"/>
            </a:endParaRPr>
          </a:p>
          <a:p>
            <a:endParaRPr lang="en-IN" sz="1600" b="1" dirty="0" smtClean="0">
              <a:latin typeface="Times New Roman" pitchFamily="18" charset="0"/>
              <a:cs typeface="Times New Roman" pitchFamily="18" charset="0"/>
            </a:endParaRPr>
          </a:p>
          <a:p>
            <a:pPr>
              <a:buNone/>
            </a:pPr>
            <a:r>
              <a:rPr lang="en-IN" sz="1600" b="1" dirty="0" smtClean="0">
                <a:latin typeface="Times New Roman" pitchFamily="18" charset="0"/>
                <a:cs typeface="Times New Roman" pitchFamily="18" charset="0"/>
              </a:rPr>
              <a:t>Barry J. Marshall, Australia                          </a:t>
            </a:r>
            <a:r>
              <a:rPr lang="en-IN" sz="1600" b="1" dirty="0" smtClean="0"/>
              <a:t>J. Robin Warren, Australia</a:t>
            </a:r>
            <a:endParaRPr lang="en-IN" sz="16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1571604" y="2643182"/>
            <a:ext cx="2357454" cy="2500330"/>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5429256" y="2714620"/>
            <a:ext cx="2024070" cy="2428892"/>
          </a:xfrm>
          <a:prstGeom prst="rect">
            <a:avLst/>
          </a:prstGeom>
          <a:noFill/>
          <a:ln w="9525">
            <a:noFill/>
            <a:miter lim="800000"/>
            <a:headEnd/>
            <a:tailEnd/>
          </a:ln>
          <a:effectLst/>
        </p:spPr>
      </p:pic>
      <p:sp>
        <p:nvSpPr>
          <p:cNvPr id="6" name="Rectangle 5"/>
          <p:cNvSpPr/>
          <p:nvPr/>
        </p:nvSpPr>
        <p:spPr>
          <a:xfrm>
            <a:off x="1500166" y="1285860"/>
            <a:ext cx="7072362" cy="923330"/>
          </a:xfrm>
          <a:prstGeom prst="rect">
            <a:avLst/>
          </a:prstGeom>
        </p:spPr>
        <p:txBody>
          <a:bodyPr wrap="square">
            <a:spAutoFit/>
          </a:bodyPr>
          <a:lstStyle/>
          <a:p>
            <a:r>
              <a:rPr lang="en-IN" b="1" dirty="0" smtClean="0">
                <a:latin typeface="Times New Roman" pitchFamily="18" charset="0"/>
                <a:cs typeface="Times New Roman" pitchFamily="18" charset="0"/>
              </a:rPr>
              <a:t>The Nobel Prize in Physiology or Medicine 2005 "for their discovery of the bacterium </a:t>
            </a:r>
            <a:r>
              <a:rPr lang="en-IN" b="1" i="1" dirty="0" smtClean="0">
                <a:latin typeface="Times New Roman" pitchFamily="18" charset="0"/>
                <a:cs typeface="Times New Roman" pitchFamily="18" charset="0"/>
              </a:rPr>
              <a:t>Helicobacter pylori and its role in gastritis and peptic ulcer disease" </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solidFill>
                  <a:srgbClr val="FF0000"/>
                </a:solidFill>
              </a:rPr>
              <a:t>INTESTINAL </a:t>
            </a:r>
            <a:r>
              <a:rPr lang="en-IN" b="1" dirty="0" smtClean="0">
                <a:solidFill>
                  <a:srgbClr val="FF0000"/>
                </a:solidFill>
              </a:rPr>
              <a:t> ASTRINGENT</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Subtitle 2"/>
          <p:cNvSpPr>
            <a:spLocks noGrp="1"/>
          </p:cNvSpPr>
          <p:nvPr>
            <p:ph type="subTitle" idx="1"/>
          </p:nvPr>
        </p:nvSpPr>
        <p:spPr>
          <a:xfrm>
            <a:off x="1432560" y="1371600"/>
            <a:ext cx="7406640" cy="2667000"/>
          </a:xfrm>
        </p:spPr>
        <p:txBody>
          <a:bodyPr>
            <a:normAutofit fontScale="85000" lnSpcReduction="20000"/>
          </a:bodyPr>
          <a:lstStyle/>
          <a:p>
            <a:endParaRPr lang="en-IN" dirty="0" smtClean="0">
              <a:solidFill>
                <a:srgbClr val="0070C0"/>
              </a:solidFill>
            </a:endParaRPr>
          </a:p>
          <a:p>
            <a:endParaRPr lang="en-IN" dirty="0" smtClean="0">
              <a:solidFill>
                <a:srgbClr val="0070C0"/>
              </a:solidFill>
            </a:endParaRPr>
          </a:p>
          <a:p>
            <a:r>
              <a:rPr lang="en-IN" sz="2800" dirty="0" smtClean="0">
                <a:solidFill>
                  <a:srgbClr val="0070C0"/>
                </a:solidFill>
              </a:rPr>
              <a:t>Intestinal </a:t>
            </a:r>
            <a:r>
              <a:rPr lang="en-IN" sz="2800" dirty="0">
                <a:solidFill>
                  <a:srgbClr val="0070C0"/>
                </a:solidFill>
              </a:rPr>
              <a:t>astringent are the agents which makes protective barrier between the intestinal tissue and the irritant. These agents are used in the treatment of all type of diarrhoea. </a:t>
            </a:r>
            <a:endParaRPr lang="en-IN" sz="2800" dirty="0" smtClean="0">
              <a:solidFill>
                <a:srgbClr val="0070C0"/>
              </a:solidFill>
            </a:endParaRPr>
          </a:p>
          <a:p>
            <a:endParaRPr lang="en-IN" sz="2800" dirty="0" smtClean="0">
              <a:solidFill>
                <a:srgbClr val="0070C0"/>
              </a:solidFill>
            </a:endParaRPr>
          </a:p>
          <a:p>
            <a:r>
              <a:rPr lang="en-IN" sz="2800" dirty="0" err="1">
                <a:solidFill>
                  <a:srgbClr val="A61A77"/>
                </a:solidFill>
              </a:rPr>
              <a:t>Eg</a:t>
            </a:r>
            <a:r>
              <a:rPr lang="en-IN" sz="2800" dirty="0">
                <a:solidFill>
                  <a:srgbClr val="A61A77"/>
                </a:solidFill>
              </a:rPr>
              <a:t> : catechu</a:t>
            </a:r>
            <a:r>
              <a:rPr lang="en-IN" sz="2800" dirty="0" smtClean="0">
                <a:solidFill>
                  <a:srgbClr val="A61A77"/>
                </a:solidFill>
              </a:rPr>
              <a:t>,  </a:t>
            </a:r>
            <a:r>
              <a:rPr lang="en-IN" sz="2800" dirty="0">
                <a:solidFill>
                  <a:srgbClr val="A61A77"/>
                </a:solidFill>
              </a:rPr>
              <a:t>tannic acid, Aluminium hydroxide </a:t>
            </a:r>
            <a:r>
              <a:rPr lang="en-IN" sz="2800" dirty="0" smtClean="0">
                <a:solidFill>
                  <a:srgbClr val="A61A77"/>
                </a:solidFill>
              </a:rPr>
              <a:t>gel etc.</a:t>
            </a:r>
            <a:endParaRPr lang="en-IN" sz="2800" dirty="0">
              <a:solidFill>
                <a:srgbClr val="A61A77"/>
              </a:solidFill>
            </a:endParaRPr>
          </a:p>
        </p:txBody>
      </p:sp>
    </p:spTree>
    <p:extLst>
      <p:ext uri="{BB962C8B-B14F-4D97-AF65-F5344CB8AC3E}">
        <p14:creationId xmlns:p14="http://schemas.microsoft.com/office/powerpoint/2010/main" val="2368053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solidFill>
                  <a:srgbClr val="FF0000"/>
                </a:solidFill>
              </a:rPr>
              <a:t>CARMINATIVES</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Subtitle 2"/>
          <p:cNvSpPr>
            <a:spLocks noGrp="1"/>
          </p:cNvSpPr>
          <p:nvPr>
            <p:ph type="subTitle" idx="1"/>
          </p:nvPr>
        </p:nvSpPr>
        <p:spPr>
          <a:xfrm>
            <a:off x="1432560" y="1371600"/>
            <a:ext cx="7406640" cy="2667000"/>
          </a:xfrm>
        </p:spPr>
        <p:txBody>
          <a:bodyPr>
            <a:normAutofit fontScale="85000" lnSpcReduction="20000"/>
          </a:bodyPr>
          <a:lstStyle/>
          <a:p>
            <a:endParaRPr lang="en-IN" dirty="0" smtClean="0">
              <a:solidFill>
                <a:srgbClr val="0070C0"/>
              </a:solidFill>
            </a:endParaRPr>
          </a:p>
          <a:p>
            <a:r>
              <a:rPr lang="en-IN" sz="2800" dirty="0" smtClean="0">
                <a:solidFill>
                  <a:srgbClr val="0070C0"/>
                </a:solidFill>
              </a:rPr>
              <a:t>Carminatives are the agents which helps in the expulsion of gas from stomach, they have effect of mild irritation with vasodilation and relaxation of oesophageal sphincter and therefore assist in eructation process.</a:t>
            </a:r>
          </a:p>
          <a:p>
            <a:endParaRPr lang="en-IN" sz="2800" dirty="0" smtClean="0">
              <a:solidFill>
                <a:srgbClr val="0070C0"/>
              </a:solidFill>
            </a:endParaRPr>
          </a:p>
          <a:p>
            <a:endParaRPr lang="en-IN" sz="2800" dirty="0" smtClean="0">
              <a:solidFill>
                <a:srgbClr val="0070C0"/>
              </a:solidFill>
            </a:endParaRPr>
          </a:p>
          <a:p>
            <a:r>
              <a:rPr lang="en-IN" sz="2800" dirty="0" smtClean="0">
                <a:solidFill>
                  <a:srgbClr val="A61A77"/>
                </a:solidFill>
              </a:rPr>
              <a:t> </a:t>
            </a:r>
            <a:r>
              <a:rPr lang="en-IN" sz="2800" dirty="0" err="1" smtClean="0">
                <a:solidFill>
                  <a:srgbClr val="A61A77"/>
                </a:solidFill>
              </a:rPr>
              <a:t>Eg</a:t>
            </a:r>
            <a:r>
              <a:rPr lang="en-IN" sz="2800" dirty="0" smtClean="0">
                <a:solidFill>
                  <a:srgbClr val="A61A77"/>
                </a:solidFill>
              </a:rPr>
              <a:t> : Turpentine oil, ginger powder, anise etc.</a:t>
            </a:r>
            <a:endParaRPr lang="en-IN" sz="2800" dirty="0">
              <a:solidFill>
                <a:srgbClr val="A61A77"/>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3806</TotalTime>
  <Words>722</Words>
  <Application>Microsoft Office PowerPoint</Application>
  <PresentationFormat>On-screen Show (4:3)</PresentationFormat>
  <Paragraphs>132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Gill Sans MT</vt:lpstr>
      <vt:lpstr>Times New Roman</vt:lpstr>
      <vt:lpstr>Verdana</vt:lpstr>
      <vt:lpstr>Wingdings 2</vt:lpstr>
      <vt:lpstr>Solstice</vt:lpstr>
      <vt:lpstr>Drugs that affect the digestive system</vt:lpstr>
      <vt:lpstr>Content of chapter</vt:lpstr>
      <vt:lpstr>STOMACHICS </vt:lpstr>
      <vt:lpstr>ANTACIDS </vt:lpstr>
      <vt:lpstr>PowerPoint Presentation</vt:lpstr>
      <vt:lpstr>PowerPoint Presentation</vt:lpstr>
      <vt:lpstr>Continue...</vt:lpstr>
      <vt:lpstr>INTESTINAL  ASTRINGENT </vt:lpstr>
      <vt:lpstr>CARMINATIVES </vt:lpstr>
      <vt:lpstr>ANTIZYMOTIC </vt:lpstr>
      <vt:lpstr>EMETICS</vt:lpstr>
      <vt:lpstr>ANTIEMETICS</vt:lpstr>
      <vt:lpstr> LAXATIVES &amp; PURGATIVES :   These drugs are commonly used to commonly accelerate the movement of bowel through the GIT.</vt:lpstr>
      <vt:lpstr>CLASSIFICATIONS OF PURGATIVES</vt:lpstr>
      <vt:lpstr> CHOLAGOGUE </vt:lpstr>
      <vt:lpstr>CHOLERETICS:</vt:lpstr>
      <vt:lpstr>PROKINETICS</vt:lpstr>
      <vt:lpstr>ANTIDIARRHOEALS</vt:lpstr>
      <vt:lpstr>Rumen Pharmacology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Nnbmbmbm,</dc:title>
  <dc:creator>archana_dr@yahoo.com</dc:creator>
  <cp:lastModifiedBy>Dr. Nirbhay Kumar</cp:lastModifiedBy>
  <cp:revision>77</cp:revision>
  <dcterms:created xsi:type="dcterms:W3CDTF">2006-08-16T00:00:00Z</dcterms:created>
  <dcterms:modified xsi:type="dcterms:W3CDTF">2020-04-10T15:02:13Z</dcterms:modified>
</cp:coreProperties>
</file>