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9"/>
  </p:notesMasterIdLst>
  <p:sldIdLst>
    <p:sldId id="290" r:id="rId2"/>
    <p:sldId id="291" r:id="rId3"/>
    <p:sldId id="364" r:id="rId4"/>
    <p:sldId id="292" r:id="rId5"/>
    <p:sldId id="365" r:id="rId6"/>
    <p:sldId id="293" r:id="rId7"/>
    <p:sldId id="294" r:id="rId8"/>
    <p:sldId id="366" r:id="rId9"/>
    <p:sldId id="295" r:id="rId10"/>
    <p:sldId id="296" r:id="rId11"/>
    <p:sldId id="297" r:id="rId12"/>
    <p:sldId id="298" r:id="rId13"/>
    <p:sldId id="299" r:id="rId14"/>
    <p:sldId id="300" r:id="rId15"/>
    <p:sldId id="312" r:id="rId16"/>
    <p:sldId id="313" r:id="rId17"/>
    <p:sldId id="314" r:id="rId18"/>
    <p:sldId id="315" r:id="rId19"/>
    <p:sldId id="316" r:id="rId20"/>
    <p:sldId id="317" r:id="rId21"/>
    <p:sldId id="318" r:id="rId22"/>
    <p:sldId id="319" r:id="rId23"/>
    <p:sldId id="320" r:id="rId24"/>
    <p:sldId id="321" r:id="rId25"/>
    <p:sldId id="322" r:id="rId26"/>
    <p:sldId id="323" r:id="rId27"/>
    <p:sldId id="325" r:id="rId28"/>
    <p:sldId id="326" r:id="rId29"/>
    <p:sldId id="324" r:id="rId30"/>
    <p:sldId id="327" r:id="rId31"/>
    <p:sldId id="357" r:id="rId32"/>
    <p:sldId id="328" r:id="rId33"/>
    <p:sldId id="329" r:id="rId34"/>
    <p:sldId id="330" r:id="rId35"/>
    <p:sldId id="331" r:id="rId36"/>
    <p:sldId id="333" r:id="rId37"/>
    <p:sldId id="332" r:id="rId38"/>
    <p:sldId id="334" r:id="rId39"/>
    <p:sldId id="335" r:id="rId40"/>
    <p:sldId id="336" r:id="rId41"/>
    <p:sldId id="337" r:id="rId42"/>
    <p:sldId id="358" r:id="rId43"/>
    <p:sldId id="338" r:id="rId44"/>
    <p:sldId id="362" r:id="rId45"/>
    <p:sldId id="363" r:id="rId46"/>
    <p:sldId id="339" r:id="rId47"/>
    <p:sldId id="360" r:id="rId48"/>
    <p:sldId id="340" r:id="rId49"/>
    <p:sldId id="361" r:id="rId50"/>
    <p:sldId id="341" r:id="rId51"/>
    <p:sldId id="359" r:id="rId52"/>
    <p:sldId id="342" r:id="rId53"/>
    <p:sldId id="343" r:id="rId54"/>
    <p:sldId id="344" r:id="rId55"/>
    <p:sldId id="345" r:id="rId56"/>
    <p:sldId id="346" r:id="rId57"/>
    <p:sldId id="347" r:id="rId58"/>
    <p:sldId id="348" r:id="rId59"/>
    <p:sldId id="350" r:id="rId60"/>
    <p:sldId id="351" r:id="rId61"/>
    <p:sldId id="349" r:id="rId62"/>
    <p:sldId id="352" r:id="rId63"/>
    <p:sldId id="353" r:id="rId64"/>
    <p:sldId id="354" r:id="rId65"/>
    <p:sldId id="355" r:id="rId66"/>
    <p:sldId id="356" r:id="rId67"/>
    <p:sldId id="311" r:id="rId6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0000FF"/>
    <a:srgbClr val="000099"/>
    <a:srgbClr val="0066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7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4B3C09-7AEF-4761-8076-3EBB15965C9A}" type="datetimeFigureOut">
              <a:rPr lang="en-IN" smtClean="0"/>
              <a:t>06-04-2020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94298-7D1D-4CD6-81AA-1F2EEC71BC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9407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06-04-2020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6199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06-04-2020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568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06-04-2020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8443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251200" y="228600"/>
            <a:ext cx="85344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03201" y="6248400"/>
            <a:ext cx="2535767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45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FF360B88-1254-48E4-B79D-CB3029E606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545513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06-04-2020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7176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06-04-2020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8713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06-04-2020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6299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06-04-2020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0089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06-04-2020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049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06-04-2020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1445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06-04-2020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0377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06-04-2020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0304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2EA02-EA47-416D-A6DE-AB6702FD9F9F}" type="datetimeFigureOut">
              <a:rPr lang="en-IN" smtClean="0"/>
              <a:t>06-04-2020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1113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7774" y="700968"/>
            <a:ext cx="9753600" cy="1753591"/>
          </a:xfrm>
        </p:spPr>
        <p:txBody>
          <a:bodyPr>
            <a:normAutofit/>
          </a:bodyPr>
          <a:lstStyle/>
          <a:p>
            <a:r>
              <a:rPr lang="en-IN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Autacoids</a:t>
            </a:r>
            <a:endParaRPr lang="en-IN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46100" y="3984418"/>
            <a:ext cx="11125200" cy="1655762"/>
          </a:xfrm>
        </p:spPr>
        <p:txBody>
          <a:bodyPr>
            <a:noAutofit/>
          </a:bodyPr>
          <a:lstStyle/>
          <a:p>
            <a:r>
              <a:rPr lang="en-IN" sz="2800" b="1" dirty="0" err="1" smtClean="0">
                <a:solidFill>
                  <a:srgbClr val="000099"/>
                </a:solidFill>
                <a:latin typeface="Comic Sans MS" panose="030F0702030302020204" pitchFamily="66" charset="0"/>
              </a:rPr>
              <a:t>Dr.</a:t>
            </a:r>
            <a:r>
              <a:rPr lang="en-IN" sz="28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r>
              <a:rPr lang="en-IN" sz="2800" b="1" dirty="0" err="1" smtClean="0">
                <a:solidFill>
                  <a:srgbClr val="000099"/>
                </a:solidFill>
                <a:latin typeface="Comic Sans MS" panose="030F0702030302020204" pitchFamily="66" charset="0"/>
              </a:rPr>
              <a:t>Nirbhay</a:t>
            </a:r>
            <a:r>
              <a:rPr lang="en-IN" sz="28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 Kumar</a:t>
            </a:r>
          </a:p>
          <a:p>
            <a:r>
              <a:rPr lang="en-IN" sz="2800" dirty="0" err="1" smtClean="0">
                <a:latin typeface="Comic Sans MS" panose="030F0702030302020204" pitchFamily="66" charset="0"/>
              </a:rPr>
              <a:t>Asstt</a:t>
            </a:r>
            <a:r>
              <a:rPr lang="en-IN" sz="2800" dirty="0" smtClean="0">
                <a:latin typeface="Comic Sans MS" panose="030F0702030302020204" pitchFamily="66" charset="0"/>
              </a:rPr>
              <a:t>. Professor &amp; Head</a:t>
            </a:r>
          </a:p>
          <a:p>
            <a:r>
              <a:rPr lang="en-IN" sz="2800" dirty="0" err="1" smtClean="0">
                <a:latin typeface="Comic Sans MS" panose="030F0702030302020204" pitchFamily="66" charset="0"/>
              </a:rPr>
              <a:t>Deptt</a:t>
            </a:r>
            <a:r>
              <a:rPr lang="en-IN" sz="2800" dirty="0" smtClean="0">
                <a:latin typeface="Comic Sans MS" panose="030F0702030302020204" pitchFamily="66" charset="0"/>
              </a:rPr>
              <a:t>. of Veterinary Pharmacology &amp; Toxicology</a:t>
            </a:r>
          </a:p>
          <a:p>
            <a:r>
              <a:rPr lang="en-IN" sz="2800" dirty="0" smtClean="0">
                <a:latin typeface="Comic Sans MS" panose="030F0702030302020204" pitchFamily="66" charset="0"/>
              </a:rPr>
              <a:t>Bihar Veterinary College, Bihar Animal Sciences University, Patna</a:t>
            </a:r>
          </a:p>
          <a:p>
            <a:endParaRPr lang="en-IN" sz="2800" dirty="0"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9780" y="3540252"/>
            <a:ext cx="1291274" cy="13167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861164" y="3679953"/>
            <a:ext cx="904227" cy="955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00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3868" y="222024"/>
            <a:ext cx="10125546" cy="81207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Histamine Stores</a:t>
            </a:r>
            <a:endParaRPr lang="en-IN" sz="3600" b="1" dirty="0">
              <a:solidFill>
                <a:srgbClr val="0080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724001"/>
              </p:ext>
            </p:extLst>
          </p:nvPr>
        </p:nvGraphicFramePr>
        <p:xfrm>
          <a:off x="451946" y="1063035"/>
          <a:ext cx="11246068" cy="5715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5555954">
                  <a:extLst>
                    <a:ext uri="{9D8B030D-6E8A-4147-A177-3AD203B41FA5}">
                      <a16:colId xmlns:a16="http://schemas.microsoft.com/office/drawing/2014/main" val="3901349780"/>
                    </a:ext>
                  </a:extLst>
                </a:gridCol>
                <a:gridCol w="5690114">
                  <a:extLst>
                    <a:ext uri="{9D8B030D-6E8A-4147-A177-3AD203B41FA5}">
                      <a16:colId xmlns:a16="http://schemas.microsoft.com/office/drawing/2014/main" val="2937836740"/>
                    </a:ext>
                  </a:extLst>
                </a:gridCol>
              </a:tblGrid>
              <a:tr h="214658"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omic Sans MS" panose="030F0702030302020204" pitchFamily="66" charset="0"/>
                        </a:rPr>
                        <a:t>Mast cell pool</a:t>
                      </a:r>
                      <a:endParaRPr lang="en-IN" sz="25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omic Sans MS" panose="030F0702030302020204" pitchFamily="66" charset="0"/>
                        </a:rPr>
                        <a:t>Non-mast cell pool</a:t>
                      </a:r>
                      <a:endParaRPr lang="en-IN" sz="25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8240353"/>
                  </a:ext>
                </a:extLst>
              </a:tr>
              <a:tr h="3031556">
                <a:tc>
                  <a:txBody>
                    <a:bodyPr/>
                    <a:lstStyle/>
                    <a:p>
                      <a:pPr marL="536575" lvl="0" indent="-536575" algn="just">
                        <a:lnSpc>
                          <a:spcPts val="3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AutoNum type="romanLcParenBoth"/>
                        <a:tabLst>
                          <a:tab pos="536575" algn="l"/>
                        </a:tabLst>
                      </a:pPr>
                      <a:r>
                        <a:rPr lang="en-US" sz="2500" dirty="0">
                          <a:effectLst/>
                          <a:latin typeface="Comic Sans MS" panose="030F0702030302020204" pitchFamily="66" charset="0"/>
                        </a:rPr>
                        <a:t>Made up of mast cells (connective tissue) and basophils (blood</a:t>
                      </a:r>
                      <a:r>
                        <a:rPr lang="en-US" sz="2500" dirty="0" smtClean="0">
                          <a:effectLst/>
                          <a:latin typeface="Comic Sans MS" panose="030F0702030302020204" pitchFamily="66" charset="0"/>
                        </a:rPr>
                        <a:t>).</a:t>
                      </a:r>
                      <a:endParaRPr lang="en-IN" sz="2500" dirty="0" smtClean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536575" lvl="0" indent="-536575" algn="just">
                        <a:lnSpc>
                          <a:spcPts val="3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AutoNum type="romanLcParenBoth"/>
                        <a:tabLst>
                          <a:tab pos="536575" algn="l"/>
                        </a:tabLst>
                      </a:pPr>
                      <a:r>
                        <a:rPr lang="en-US" sz="2500" dirty="0" smtClean="0">
                          <a:effectLst/>
                          <a:latin typeface="Comic Sans MS" panose="030F0702030302020204" pitchFamily="66" charset="0"/>
                        </a:rPr>
                        <a:t>Turnover </a:t>
                      </a:r>
                      <a:r>
                        <a:rPr lang="en-US" sz="2500" dirty="0">
                          <a:effectLst/>
                          <a:latin typeface="Comic Sans MS" panose="030F0702030302020204" pitchFamily="66" charset="0"/>
                        </a:rPr>
                        <a:t>of histamine is slow.</a:t>
                      </a:r>
                      <a:endParaRPr lang="en-IN" sz="25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536575" lvl="0" indent="-536575" algn="just">
                        <a:lnSpc>
                          <a:spcPts val="3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AutoNum type="romanLcParenBoth"/>
                        <a:tabLst>
                          <a:tab pos="536575" algn="l"/>
                        </a:tabLst>
                      </a:pPr>
                      <a:r>
                        <a:rPr lang="en-US" sz="2500" dirty="0">
                          <a:effectLst/>
                          <a:latin typeface="Comic Sans MS" panose="030F0702030302020204" pitchFamily="66" charset="0"/>
                        </a:rPr>
                        <a:t>The mast cell pool represents the histamine that participates in inflammatory responses, allergic phenomena, shock, some adverse drug reactions and other forms of cellular insult.</a:t>
                      </a:r>
                      <a:endParaRPr lang="en-IN" sz="25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536575" lvl="0" indent="-536575" algn="just">
                        <a:lnSpc>
                          <a:spcPts val="3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AutoNum type="romanLcParenBoth"/>
                        <a:tabLst>
                          <a:tab pos="536575" algn="l"/>
                        </a:tabLst>
                      </a:pPr>
                      <a:r>
                        <a:rPr lang="en-US" sz="2500" dirty="0">
                          <a:effectLst/>
                          <a:latin typeface="Comic Sans MS" panose="030F0702030302020204" pitchFamily="66" charset="0"/>
                        </a:rPr>
                        <a:t>Effect of histamine liberating drug 48/80 – complete emptying of storage granules &amp; release of histamine.</a:t>
                      </a:r>
                      <a:endParaRPr lang="en-IN" sz="25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36575" lvl="0" indent="-536575" algn="just">
                        <a:lnSpc>
                          <a:spcPts val="3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AutoNum type="romanLcParenBoth"/>
                        <a:tabLst>
                          <a:tab pos="265430" algn="l"/>
                        </a:tabLst>
                      </a:pPr>
                      <a:r>
                        <a:rPr lang="en-US" sz="2500" dirty="0">
                          <a:effectLst/>
                          <a:latin typeface="Comic Sans MS" panose="030F0702030302020204" pitchFamily="66" charset="0"/>
                        </a:rPr>
                        <a:t>Made up of </a:t>
                      </a:r>
                      <a:r>
                        <a:rPr lang="en-US" sz="2500" dirty="0" err="1">
                          <a:effectLst/>
                          <a:latin typeface="Comic Sans MS" panose="030F0702030302020204" pitchFamily="66" charset="0"/>
                        </a:rPr>
                        <a:t>histaminocytes</a:t>
                      </a:r>
                      <a:r>
                        <a:rPr lang="en-US" sz="2500" dirty="0">
                          <a:effectLst/>
                          <a:latin typeface="Comic Sans MS" panose="030F0702030302020204" pitchFamily="66" charset="0"/>
                        </a:rPr>
                        <a:t> localized in GI tract, CNS, dermis and other organs.</a:t>
                      </a:r>
                      <a:endParaRPr lang="en-IN" sz="25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536575" lvl="0" indent="-536575" algn="just">
                        <a:lnSpc>
                          <a:spcPts val="3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AutoNum type="romanLcParenBoth"/>
                        <a:tabLst>
                          <a:tab pos="265430" algn="l"/>
                        </a:tabLst>
                      </a:pPr>
                      <a:r>
                        <a:rPr lang="en-US" sz="2500" dirty="0">
                          <a:effectLst/>
                          <a:latin typeface="Comic Sans MS" panose="030F0702030302020204" pitchFamily="66" charset="0"/>
                        </a:rPr>
                        <a:t>Fast turnover.</a:t>
                      </a:r>
                      <a:endParaRPr lang="en-IN" sz="25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536575" lvl="0" indent="-536575" algn="just">
                        <a:lnSpc>
                          <a:spcPts val="3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AutoNum type="romanLcParenBoth"/>
                        <a:tabLst>
                          <a:tab pos="265430" algn="l"/>
                        </a:tabLst>
                      </a:pPr>
                      <a:r>
                        <a:rPr lang="en-US" sz="2500" dirty="0">
                          <a:effectLst/>
                          <a:latin typeface="Comic Sans MS" panose="030F0702030302020204" pitchFamily="66" charset="0"/>
                        </a:rPr>
                        <a:t>It is synthesized and released continuously rather than being stored.</a:t>
                      </a:r>
                      <a:endParaRPr lang="en-IN" sz="25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536575" indent="-536575" algn="just">
                        <a:lnSpc>
                          <a:spcPts val="3000"/>
                        </a:lnSpc>
                        <a:spcAft>
                          <a:spcPts val="0"/>
                        </a:spcAft>
                        <a:tabLst>
                          <a:tab pos="265430" algn="l"/>
                        </a:tabLst>
                      </a:pPr>
                      <a:r>
                        <a:rPr lang="en-US" sz="2500" u="none" dirty="0" smtClean="0">
                          <a:effectLst/>
                          <a:latin typeface="Comic Sans MS" panose="030F0702030302020204" pitchFamily="66" charset="0"/>
                        </a:rPr>
                        <a:t>      </a:t>
                      </a:r>
                      <a:r>
                        <a:rPr lang="en-US" sz="2500" u="sng" dirty="0" smtClean="0">
                          <a:effectLst/>
                          <a:latin typeface="Comic Sans MS" panose="030F0702030302020204" pitchFamily="66" charset="0"/>
                        </a:rPr>
                        <a:t>Functions</a:t>
                      </a:r>
                      <a:r>
                        <a:rPr lang="en-US" sz="2500" dirty="0">
                          <a:effectLst/>
                          <a:latin typeface="Comic Sans MS" panose="030F0702030302020204" pitchFamily="66" charset="0"/>
                        </a:rPr>
                        <a:t>:</a:t>
                      </a:r>
                      <a:endParaRPr lang="en-IN" sz="25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536575" indent="-536575" algn="just">
                        <a:lnSpc>
                          <a:spcPts val="3000"/>
                        </a:lnSpc>
                        <a:spcAft>
                          <a:spcPts val="0"/>
                        </a:spcAft>
                        <a:tabLst>
                          <a:tab pos="265430" algn="l"/>
                        </a:tabLst>
                      </a:pPr>
                      <a:r>
                        <a:rPr lang="en-US" sz="2500" dirty="0">
                          <a:effectLst/>
                          <a:latin typeface="Comic Sans MS" panose="030F0702030302020204" pitchFamily="66" charset="0"/>
                        </a:rPr>
                        <a:t>      CNS – Neurotransmitter</a:t>
                      </a:r>
                      <a:endParaRPr lang="en-IN" sz="25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536575" indent="-536575" algn="just">
                        <a:lnSpc>
                          <a:spcPts val="3000"/>
                        </a:lnSpc>
                        <a:spcAft>
                          <a:spcPts val="0"/>
                        </a:spcAft>
                        <a:tabLst>
                          <a:tab pos="265430" algn="l"/>
                        </a:tabLst>
                      </a:pPr>
                      <a:r>
                        <a:rPr lang="en-US" sz="2500" dirty="0">
                          <a:effectLst/>
                          <a:latin typeface="Comic Sans MS" panose="030F0702030302020204" pitchFamily="66" charset="0"/>
                        </a:rPr>
                        <a:t>      GIT – Control of gastric secretion.</a:t>
                      </a:r>
                      <a:endParaRPr lang="en-IN" sz="25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536575" lvl="0" indent="-536575" algn="just">
                        <a:lnSpc>
                          <a:spcPts val="3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AutoNum type="romanLcParenBoth"/>
                        <a:tabLst>
                          <a:tab pos="265430" algn="l"/>
                        </a:tabLst>
                      </a:pPr>
                      <a:r>
                        <a:rPr lang="en-US" sz="2500" dirty="0">
                          <a:effectLst/>
                          <a:latin typeface="Comic Sans MS" panose="030F0702030302020204" pitchFamily="66" charset="0"/>
                        </a:rPr>
                        <a:t>Resistant to histamine releasing drugs such as compound 48/80.</a:t>
                      </a:r>
                      <a:endParaRPr lang="en-IN" sz="25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37448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294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358" y="74879"/>
            <a:ext cx="10125546" cy="81207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Histamine Receptors</a:t>
            </a:r>
            <a:endParaRPr lang="en-IN" sz="3600" b="1" dirty="0">
              <a:solidFill>
                <a:srgbClr val="0080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593983"/>
              </p:ext>
            </p:extLst>
          </p:nvPr>
        </p:nvGraphicFramePr>
        <p:xfrm>
          <a:off x="315310" y="865935"/>
          <a:ext cx="11708523" cy="57912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807780">
                  <a:extLst>
                    <a:ext uri="{9D8B030D-6E8A-4147-A177-3AD203B41FA5}">
                      <a16:colId xmlns:a16="http://schemas.microsoft.com/office/drawing/2014/main" val="4123154434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2372789547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82912810"/>
                    </a:ext>
                  </a:extLst>
                </a:gridCol>
                <a:gridCol w="2890343">
                  <a:extLst>
                    <a:ext uri="{9D8B030D-6E8A-4147-A177-3AD203B41FA5}">
                      <a16:colId xmlns:a16="http://schemas.microsoft.com/office/drawing/2014/main" val="305337147"/>
                    </a:ext>
                  </a:extLst>
                </a:gridCol>
              </a:tblGrid>
              <a:tr h="204746">
                <a:tc rowSpan="2"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r>
                        <a:rPr lang="en-US" sz="2300" dirty="0" smtClean="0">
                          <a:effectLst/>
                          <a:latin typeface="Comic Sans MS" panose="030F0702030302020204" pitchFamily="66" charset="0"/>
                        </a:rPr>
                        <a:t>Selective Agonist</a:t>
                      </a:r>
                      <a:endParaRPr lang="en-IN" sz="23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Comic Sans MS" panose="030F0702030302020204" pitchFamily="66" charset="0"/>
                        </a:rPr>
                        <a:t>H</a:t>
                      </a:r>
                      <a:r>
                        <a:rPr lang="en-US" sz="2300" baseline="-25000">
                          <a:effectLst/>
                          <a:latin typeface="Comic Sans MS" panose="030F0702030302020204" pitchFamily="66" charset="0"/>
                        </a:rPr>
                        <a:t>1</a:t>
                      </a:r>
                      <a:endParaRPr lang="en-IN" sz="23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Comic Sans MS" panose="030F0702030302020204" pitchFamily="66" charset="0"/>
                        </a:rPr>
                        <a:t>H</a:t>
                      </a:r>
                      <a:r>
                        <a:rPr lang="en-US" sz="2300" baseline="-25000"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  <a:endParaRPr lang="en-IN" sz="23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Comic Sans MS" panose="030F0702030302020204" pitchFamily="66" charset="0"/>
                        </a:rPr>
                        <a:t>H</a:t>
                      </a:r>
                      <a:r>
                        <a:rPr lang="en-US" sz="2300" baseline="-25000">
                          <a:effectLst/>
                          <a:latin typeface="Comic Sans MS" panose="030F0702030302020204" pitchFamily="66" charset="0"/>
                        </a:rPr>
                        <a:t>3</a:t>
                      </a:r>
                      <a:endParaRPr lang="en-IN" sz="23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70871570"/>
                  </a:ext>
                </a:extLst>
              </a:tr>
              <a:tr h="21923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Comic Sans MS" panose="030F0702030302020204" pitchFamily="66" charset="0"/>
                        </a:rPr>
                        <a:t>2-methylhistamine</a:t>
                      </a:r>
                      <a:endParaRPr lang="en-IN" sz="23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Comic Sans MS" panose="030F0702030302020204" pitchFamily="66" charset="0"/>
                        </a:rPr>
                        <a:t>4-methylhistamine</a:t>
                      </a:r>
                      <a:endParaRPr lang="en-IN" sz="23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Comic Sans MS" panose="030F0702030302020204" pitchFamily="66" charset="0"/>
                        </a:rPr>
                        <a:t>a-methylhistamine</a:t>
                      </a:r>
                      <a:endParaRPr lang="en-IN" sz="23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6311782"/>
                  </a:ext>
                </a:extLst>
              </a:tr>
              <a:tr h="204746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Comic Sans MS" panose="030F0702030302020204" pitchFamily="66" charset="0"/>
                        </a:rPr>
                        <a:t>Selective Antagonist</a:t>
                      </a:r>
                      <a:endParaRPr lang="en-IN" sz="23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Comic Sans MS" panose="030F0702030302020204" pitchFamily="66" charset="0"/>
                        </a:rPr>
                        <a:t>Chlorpheniramine</a:t>
                      </a:r>
                      <a:endParaRPr lang="en-IN" sz="23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Comic Sans MS" panose="030F0702030302020204" pitchFamily="66" charset="0"/>
                        </a:rPr>
                        <a:t>Ranitidine</a:t>
                      </a:r>
                      <a:endParaRPr lang="en-IN" sz="23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Comic Sans MS" panose="030F0702030302020204" pitchFamily="66" charset="0"/>
                        </a:rPr>
                        <a:t>Thioperamide</a:t>
                      </a:r>
                      <a:endParaRPr lang="en-IN" sz="23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8777341"/>
                  </a:ext>
                </a:extLst>
              </a:tr>
              <a:tr h="4370115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Comic Sans MS" panose="030F0702030302020204" pitchFamily="66" charset="0"/>
                        </a:rPr>
                        <a:t>Distribution</a:t>
                      </a:r>
                      <a:endParaRPr lang="en-IN" sz="23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Comic Sans MS" panose="030F0702030302020204" pitchFamily="66" charset="0"/>
                        </a:rPr>
                        <a:t>In</a:t>
                      </a:r>
                      <a:endParaRPr lang="en-IN" sz="23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Comic Sans MS" panose="030F0702030302020204" pitchFamily="66" charset="0"/>
                        </a:rPr>
                        <a:t>The</a:t>
                      </a:r>
                      <a:endParaRPr lang="en-IN" sz="23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Comic Sans MS" panose="030F0702030302020204" pitchFamily="66" charset="0"/>
                        </a:rPr>
                        <a:t>Body</a:t>
                      </a:r>
                      <a:endParaRPr lang="en-IN" sz="23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Comic Sans MS" panose="030F0702030302020204" pitchFamily="66" charset="0"/>
                        </a:rPr>
                        <a:t>And</a:t>
                      </a:r>
                      <a:endParaRPr lang="en-IN" sz="23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Comic Sans MS" panose="030F0702030302020204" pitchFamily="66" charset="0"/>
                        </a:rPr>
                        <a:t>Actions</a:t>
                      </a:r>
                      <a:endParaRPr lang="en-IN" sz="23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Comic Sans MS" panose="030F0702030302020204" pitchFamily="66" charset="0"/>
                        </a:rPr>
                        <a:t>Mediated</a:t>
                      </a:r>
                      <a:endParaRPr lang="en-IN" sz="23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2400"/>
                        </a:lnSpc>
                        <a:spcAft>
                          <a:spcPts val="0"/>
                        </a:spcAft>
                        <a:buSzPts val="1200"/>
                        <a:buFont typeface="Wingdings" panose="05000000000000000000" pitchFamily="2" charset="2"/>
                        <a:buChar char="§"/>
                        <a:tabLst>
                          <a:tab pos="116840" algn="l"/>
                        </a:tabLst>
                      </a:pPr>
                      <a:r>
                        <a:rPr lang="en-US" sz="2300" u="sng" dirty="0">
                          <a:effectLst/>
                          <a:latin typeface="Comic Sans MS" panose="030F0702030302020204" pitchFamily="66" charset="0"/>
                        </a:rPr>
                        <a:t>Smooth muscle</a:t>
                      </a:r>
                      <a:r>
                        <a:rPr lang="en-US" sz="2300" dirty="0">
                          <a:effectLst/>
                          <a:latin typeface="Comic Sans MS" panose="030F0702030302020204" pitchFamily="66" charset="0"/>
                        </a:rPr>
                        <a:t> (GIT, RT &amp; uterus): Contraction.</a:t>
                      </a:r>
                      <a:endParaRPr lang="en-IN" sz="23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342900" lvl="0" indent="-342900">
                        <a:lnSpc>
                          <a:spcPts val="2400"/>
                        </a:lnSpc>
                        <a:spcAft>
                          <a:spcPts val="0"/>
                        </a:spcAft>
                        <a:buSzPts val="1200"/>
                        <a:buFont typeface="Symbol" panose="05050102010706020507" pitchFamily="18" charset="2"/>
                        <a:buChar char=""/>
                        <a:tabLst>
                          <a:tab pos="116840" algn="l"/>
                        </a:tabLst>
                      </a:pPr>
                      <a:r>
                        <a:rPr lang="en-US" sz="2300" u="sng" dirty="0">
                          <a:effectLst/>
                          <a:latin typeface="Comic Sans MS" panose="030F0702030302020204" pitchFamily="66" charset="0"/>
                        </a:rPr>
                        <a:t>Blood vessels</a:t>
                      </a:r>
                      <a:r>
                        <a:rPr lang="en-US" sz="2300" dirty="0">
                          <a:effectLst/>
                          <a:latin typeface="Comic Sans MS" panose="030F0702030302020204" pitchFamily="66" charset="0"/>
                        </a:rPr>
                        <a:t>: Endothelium-Vasodilatation &amp; increased capillary permeability.            Smooth muscle- Vasoconstriction.</a:t>
                      </a:r>
                      <a:endParaRPr lang="en-IN" sz="23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342900" lvl="0" indent="-342900">
                        <a:lnSpc>
                          <a:spcPts val="2400"/>
                        </a:lnSpc>
                        <a:spcAft>
                          <a:spcPts val="0"/>
                        </a:spcAft>
                        <a:buSzPts val="1200"/>
                        <a:buFont typeface="Symbol" panose="05050102010706020507" pitchFamily="18" charset="2"/>
                        <a:buChar char=""/>
                        <a:tabLst>
                          <a:tab pos="116840" algn="l"/>
                        </a:tabLst>
                      </a:pPr>
                      <a:r>
                        <a:rPr lang="en-US" sz="2300" u="sng" dirty="0">
                          <a:effectLst/>
                          <a:latin typeface="Comic Sans MS" panose="030F0702030302020204" pitchFamily="66" charset="0"/>
                        </a:rPr>
                        <a:t>Afferent nerve endings</a:t>
                      </a:r>
                      <a:r>
                        <a:rPr lang="en-US" sz="2300" dirty="0">
                          <a:effectLst/>
                          <a:latin typeface="Comic Sans MS" panose="030F0702030302020204" pitchFamily="66" charset="0"/>
                        </a:rPr>
                        <a:t>: stimulation (itching &amp; pain)</a:t>
                      </a:r>
                      <a:endParaRPr lang="en-IN" sz="23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342900" lvl="0" indent="-342900">
                        <a:lnSpc>
                          <a:spcPts val="2400"/>
                        </a:lnSpc>
                        <a:spcAft>
                          <a:spcPts val="0"/>
                        </a:spcAft>
                        <a:buSzPts val="1200"/>
                        <a:buFont typeface="Symbol" panose="05050102010706020507" pitchFamily="18" charset="2"/>
                        <a:buChar char=""/>
                        <a:tabLst>
                          <a:tab pos="116840" algn="l"/>
                        </a:tabLst>
                      </a:pPr>
                      <a:r>
                        <a:rPr lang="en-US" sz="2300" u="sng" dirty="0">
                          <a:effectLst/>
                          <a:latin typeface="Comic Sans MS" panose="030F0702030302020204" pitchFamily="66" charset="0"/>
                        </a:rPr>
                        <a:t>Ganglionic cell</a:t>
                      </a:r>
                      <a:r>
                        <a:rPr lang="en-US" sz="2300" dirty="0">
                          <a:effectLst/>
                          <a:latin typeface="Comic Sans MS" panose="030F0702030302020204" pitchFamily="66" charset="0"/>
                        </a:rPr>
                        <a:t>: Stimulation.</a:t>
                      </a:r>
                      <a:endParaRPr lang="en-IN" sz="23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342900" lvl="0" indent="-342900">
                        <a:lnSpc>
                          <a:spcPts val="2400"/>
                        </a:lnSpc>
                        <a:spcAft>
                          <a:spcPts val="0"/>
                        </a:spcAft>
                        <a:buSzPts val="1200"/>
                        <a:buFont typeface="Symbol" panose="05050102010706020507" pitchFamily="18" charset="2"/>
                        <a:buChar char=""/>
                        <a:tabLst>
                          <a:tab pos="116840" algn="l"/>
                        </a:tabLst>
                      </a:pPr>
                      <a:r>
                        <a:rPr lang="en-US" sz="2300" u="sng" dirty="0">
                          <a:effectLst/>
                          <a:latin typeface="Comic Sans MS" panose="030F0702030302020204" pitchFamily="66" charset="0"/>
                        </a:rPr>
                        <a:t>Adrenal medulla</a:t>
                      </a:r>
                      <a:r>
                        <a:rPr lang="en-US" sz="2300" dirty="0">
                          <a:effectLst/>
                          <a:latin typeface="Comic Sans MS" panose="030F0702030302020204" pitchFamily="66" charset="0"/>
                        </a:rPr>
                        <a:t>: Release of </a:t>
                      </a:r>
                      <a:r>
                        <a:rPr lang="en-US" sz="2300" dirty="0" err="1">
                          <a:effectLst/>
                          <a:latin typeface="Comic Sans MS" panose="030F0702030302020204" pitchFamily="66" charset="0"/>
                        </a:rPr>
                        <a:t>catecholamines</a:t>
                      </a:r>
                      <a:endParaRPr lang="en-IN" sz="23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342900" lvl="0" indent="-342900">
                        <a:lnSpc>
                          <a:spcPts val="2400"/>
                        </a:lnSpc>
                        <a:spcAft>
                          <a:spcPts val="0"/>
                        </a:spcAft>
                        <a:buSzPts val="1200"/>
                        <a:buFont typeface="Symbol" panose="05050102010706020507" pitchFamily="18" charset="2"/>
                        <a:buChar char=""/>
                        <a:tabLst>
                          <a:tab pos="116840" algn="l"/>
                        </a:tabLst>
                      </a:pPr>
                      <a:r>
                        <a:rPr lang="en-US" sz="2300" u="sng" dirty="0">
                          <a:effectLst/>
                          <a:latin typeface="Comic Sans MS" panose="030F0702030302020204" pitchFamily="66" charset="0"/>
                        </a:rPr>
                        <a:t>Brain</a:t>
                      </a:r>
                      <a:r>
                        <a:rPr lang="en-US" sz="2300" dirty="0">
                          <a:effectLst/>
                          <a:latin typeface="Comic Sans MS" panose="030F0702030302020204" pitchFamily="66" charset="0"/>
                        </a:rPr>
                        <a:t>: Transmitter function.</a:t>
                      </a:r>
                      <a:endParaRPr lang="en-IN" sz="23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2400"/>
                        </a:lnSpc>
                        <a:spcAft>
                          <a:spcPts val="0"/>
                        </a:spcAft>
                        <a:buSzPts val="1200"/>
                        <a:buFont typeface="Symbol" panose="05050102010706020507" pitchFamily="18" charset="2"/>
                        <a:buChar char=""/>
                        <a:tabLst>
                          <a:tab pos="116840" algn="l"/>
                        </a:tabLst>
                      </a:pPr>
                      <a:r>
                        <a:rPr lang="en-US" sz="2300" u="sng" dirty="0">
                          <a:effectLst/>
                          <a:latin typeface="Comic Sans MS" panose="030F0702030302020204" pitchFamily="66" charset="0"/>
                        </a:rPr>
                        <a:t>Gastric glands</a:t>
                      </a:r>
                      <a:r>
                        <a:rPr lang="en-US" sz="2300" dirty="0">
                          <a:effectLst/>
                          <a:latin typeface="Comic Sans MS" panose="030F0702030302020204" pitchFamily="66" charset="0"/>
                        </a:rPr>
                        <a:t>: Acid secretion.</a:t>
                      </a:r>
                      <a:endParaRPr lang="en-IN" sz="23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342900" lvl="0" indent="-342900">
                        <a:lnSpc>
                          <a:spcPts val="2400"/>
                        </a:lnSpc>
                        <a:spcAft>
                          <a:spcPts val="0"/>
                        </a:spcAft>
                        <a:buSzPts val="1200"/>
                        <a:buFont typeface="Symbol" panose="05050102010706020507" pitchFamily="18" charset="2"/>
                        <a:buChar char=""/>
                        <a:tabLst>
                          <a:tab pos="116840" algn="l"/>
                        </a:tabLst>
                      </a:pPr>
                      <a:r>
                        <a:rPr lang="en-US" sz="2300" u="sng" dirty="0">
                          <a:effectLst/>
                          <a:latin typeface="Comic Sans MS" panose="030F0702030302020204" pitchFamily="66" charset="0"/>
                        </a:rPr>
                        <a:t>Blood vessels</a:t>
                      </a:r>
                      <a:r>
                        <a:rPr lang="en-US" sz="2300" dirty="0">
                          <a:effectLst/>
                          <a:latin typeface="Comic Sans MS" panose="030F0702030302020204" pitchFamily="66" charset="0"/>
                        </a:rPr>
                        <a:t>: Dilatation.</a:t>
                      </a:r>
                      <a:endParaRPr lang="en-IN" sz="23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342900" lvl="0" indent="-342900">
                        <a:lnSpc>
                          <a:spcPts val="2400"/>
                        </a:lnSpc>
                        <a:spcAft>
                          <a:spcPts val="0"/>
                        </a:spcAft>
                        <a:buSzPts val="1200"/>
                        <a:buFont typeface="Symbol" panose="05050102010706020507" pitchFamily="18" charset="2"/>
                        <a:buChar char=""/>
                        <a:tabLst>
                          <a:tab pos="116840" algn="l"/>
                        </a:tabLst>
                      </a:pPr>
                      <a:r>
                        <a:rPr lang="en-US" sz="2300" u="sng" dirty="0">
                          <a:effectLst/>
                          <a:latin typeface="Comic Sans MS" panose="030F0702030302020204" pitchFamily="66" charset="0"/>
                        </a:rPr>
                        <a:t>Heart</a:t>
                      </a:r>
                      <a:r>
                        <a:rPr lang="en-US" sz="2300" dirty="0">
                          <a:effectLst/>
                          <a:latin typeface="Comic Sans MS" panose="030F0702030302020204" pitchFamily="66" charset="0"/>
                        </a:rPr>
                        <a:t>: </a:t>
                      </a:r>
                      <a:endParaRPr lang="en-US" sz="2300" dirty="0" smtClean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0" lvl="0" indent="0">
                        <a:lnSpc>
                          <a:spcPts val="2400"/>
                        </a:lnSpc>
                        <a:spcAft>
                          <a:spcPts val="0"/>
                        </a:spcAft>
                        <a:buSzPts val="1200"/>
                        <a:buFont typeface="Symbol" panose="05050102010706020507" pitchFamily="18" charset="2"/>
                        <a:buNone/>
                        <a:tabLst>
                          <a:tab pos="116840" algn="l"/>
                        </a:tabLst>
                      </a:pPr>
                      <a:r>
                        <a:rPr lang="en-US" sz="2300" dirty="0" smtClean="0">
                          <a:effectLst/>
                          <a:latin typeface="Comic Sans MS" panose="030F0702030302020204" pitchFamily="66" charset="0"/>
                        </a:rPr>
                        <a:t>      + </a:t>
                      </a:r>
                      <a:r>
                        <a:rPr lang="en-US" sz="2300" dirty="0" err="1" smtClean="0">
                          <a:effectLst/>
                          <a:latin typeface="Comic Sans MS" panose="030F0702030302020204" pitchFamily="66" charset="0"/>
                        </a:rPr>
                        <a:t>ve</a:t>
                      </a:r>
                      <a:r>
                        <a:rPr lang="en-US" sz="2300" dirty="0" smtClean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2300" dirty="0" err="1">
                          <a:effectLst/>
                          <a:latin typeface="Comic Sans MS" panose="030F0702030302020204" pitchFamily="66" charset="0"/>
                        </a:rPr>
                        <a:t>inotropy</a:t>
                      </a:r>
                      <a:endParaRPr lang="en-IN" sz="23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2540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Comic Sans MS" panose="030F0702030302020204" pitchFamily="66" charset="0"/>
                        </a:rPr>
                        <a:t>   </a:t>
                      </a:r>
                      <a:r>
                        <a:rPr lang="en-US" sz="2300" dirty="0" smtClean="0">
                          <a:effectLst/>
                          <a:latin typeface="Comic Sans MS" panose="030F0702030302020204" pitchFamily="66" charset="0"/>
                        </a:rPr>
                        <a:t>   + </a:t>
                      </a:r>
                      <a:r>
                        <a:rPr lang="en-US" sz="2300" dirty="0" err="1" smtClean="0">
                          <a:effectLst/>
                          <a:latin typeface="Comic Sans MS" panose="030F0702030302020204" pitchFamily="66" charset="0"/>
                        </a:rPr>
                        <a:t>chronotropy</a:t>
                      </a:r>
                      <a:endParaRPr lang="en-IN" sz="23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342900" lvl="0" indent="-342900">
                        <a:lnSpc>
                          <a:spcPts val="2400"/>
                        </a:lnSpc>
                        <a:spcAft>
                          <a:spcPts val="0"/>
                        </a:spcAft>
                        <a:buSzPts val="1200"/>
                        <a:buFont typeface="Symbol" panose="05050102010706020507" pitchFamily="18" charset="2"/>
                        <a:buChar char=""/>
                        <a:tabLst>
                          <a:tab pos="116840" algn="l"/>
                        </a:tabLst>
                      </a:pPr>
                      <a:r>
                        <a:rPr lang="en-US" sz="2300" u="sng" dirty="0">
                          <a:effectLst/>
                          <a:latin typeface="Comic Sans MS" panose="030F0702030302020204" pitchFamily="66" charset="0"/>
                        </a:rPr>
                        <a:t>Brain</a:t>
                      </a:r>
                      <a:r>
                        <a:rPr lang="en-US" sz="2300" dirty="0">
                          <a:effectLst/>
                          <a:latin typeface="Comic Sans MS" panose="030F0702030302020204" pitchFamily="66" charset="0"/>
                        </a:rPr>
                        <a:t>: Transmitter function.</a:t>
                      </a:r>
                      <a:endParaRPr lang="en-IN" sz="23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2400"/>
                        </a:lnSpc>
                        <a:spcAft>
                          <a:spcPts val="0"/>
                        </a:spcAft>
                        <a:buSzPts val="1200"/>
                        <a:buFont typeface="Symbol" panose="05050102010706020507" pitchFamily="18" charset="2"/>
                        <a:buChar char=""/>
                        <a:tabLst>
                          <a:tab pos="116840" algn="l"/>
                        </a:tabLst>
                      </a:pPr>
                      <a:r>
                        <a:rPr lang="en-US" sz="2300" u="sng" dirty="0">
                          <a:effectLst/>
                          <a:latin typeface="Comic Sans MS" panose="030F0702030302020204" pitchFamily="66" charset="0"/>
                        </a:rPr>
                        <a:t>Brain</a:t>
                      </a:r>
                      <a:r>
                        <a:rPr lang="en-US" sz="2300" dirty="0">
                          <a:effectLst/>
                          <a:latin typeface="Comic Sans MS" panose="030F0702030302020204" pitchFamily="66" charset="0"/>
                        </a:rPr>
                        <a:t>: Inhibition of histamine release (sedation).</a:t>
                      </a:r>
                      <a:endParaRPr lang="en-IN" sz="23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342900" lvl="0" indent="-342900">
                        <a:lnSpc>
                          <a:spcPts val="2400"/>
                        </a:lnSpc>
                        <a:spcAft>
                          <a:spcPts val="0"/>
                        </a:spcAft>
                        <a:buSzPts val="1200"/>
                        <a:buFont typeface="Symbol" panose="05050102010706020507" pitchFamily="18" charset="2"/>
                        <a:buChar char=""/>
                        <a:tabLst>
                          <a:tab pos="116840" algn="l"/>
                        </a:tabLst>
                      </a:pPr>
                      <a:r>
                        <a:rPr lang="en-US" sz="2300" u="sng" dirty="0">
                          <a:effectLst/>
                          <a:latin typeface="Comic Sans MS" panose="030F0702030302020204" pitchFamily="66" charset="0"/>
                        </a:rPr>
                        <a:t>Lung, spleen, skin, gastric mucosa</a:t>
                      </a:r>
                      <a:r>
                        <a:rPr lang="en-US" sz="2300" dirty="0">
                          <a:effectLst/>
                          <a:latin typeface="Comic Sans MS" panose="030F0702030302020204" pitchFamily="66" charset="0"/>
                        </a:rPr>
                        <a:t>:      ↓ histamine content.</a:t>
                      </a:r>
                      <a:endParaRPr lang="en-IN" sz="23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342900" lvl="0" indent="-342900">
                        <a:lnSpc>
                          <a:spcPts val="2400"/>
                        </a:lnSpc>
                        <a:spcAft>
                          <a:spcPts val="0"/>
                        </a:spcAft>
                        <a:buSzPts val="1200"/>
                        <a:buFont typeface="Symbol" panose="05050102010706020507" pitchFamily="18" charset="2"/>
                        <a:buChar char=""/>
                        <a:tabLst>
                          <a:tab pos="116840" algn="l"/>
                        </a:tabLst>
                      </a:pPr>
                      <a:r>
                        <a:rPr lang="en-US" sz="2300" dirty="0">
                          <a:effectLst/>
                          <a:latin typeface="Comic Sans MS" panose="030F0702030302020204" pitchFamily="66" charset="0"/>
                        </a:rPr>
                        <a:t>Primarily serves as </a:t>
                      </a:r>
                      <a:r>
                        <a:rPr lang="en-US" sz="2300" dirty="0" err="1">
                          <a:effectLst/>
                          <a:latin typeface="Comic Sans MS" panose="030F0702030302020204" pitchFamily="66" charset="0"/>
                        </a:rPr>
                        <a:t>autoreceptors</a:t>
                      </a:r>
                      <a:r>
                        <a:rPr lang="en-US" sz="2300" dirty="0">
                          <a:effectLst/>
                          <a:latin typeface="Comic Sans MS" panose="030F0702030302020204" pitchFamily="66" charset="0"/>
                        </a:rPr>
                        <a:t> controlling histamine release from neurons in brain.</a:t>
                      </a:r>
                      <a:endParaRPr lang="en-IN" sz="23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235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13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0217" y="437543"/>
            <a:ext cx="10125546" cy="812078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Pathophysiological Functions of Endogenous Histamine</a:t>
            </a:r>
            <a:endParaRPr lang="en-IN" sz="3600" b="1" dirty="0">
              <a:solidFill>
                <a:srgbClr val="008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84702" y="1527725"/>
            <a:ext cx="1113953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5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HCl</a:t>
            </a:r>
            <a:r>
              <a:rPr lang="en-US" sz="2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5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secretion</a:t>
            </a:r>
            <a:r>
              <a:rPr lang="en-US" sz="2500" dirty="0" smtClean="0">
                <a:latin typeface="Comic Sans MS" panose="030F0702030302020204" pitchFamily="66" charset="0"/>
              </a:rPr>
              <a:t> </a:t>
            </a:r>
            <a:r>
              <a:rPr lang="en-US" sz="2500" dirty="0">
                <a:latin typeface="Comic Sans MS" panose="030F0702030302020204" pitchFamily="66" charset="0"/>
              </a:rPr>
              <a:t>in the </a:t>
            </a:r>
            <a:r>
              <a:rPr lang="en-US" sz="2500" dirty="0" smtClean="0">
                <a:latin typeface="Comic Sans MS" panose="030F0702030302020204" pitchFamily="66" charset="0"/>
              </a:rPr>
              <a:t>stomach.</a:t>
            </a:r>
            <a:endParaRPr lang="en-IN" sz="2500" dirty="0">
              <a:latin typeface="Comic Sans MS" panose="030F0702030302020204" pitchFamily="66" charset="0"/>
            </a:endParaRPr>
          </a:p>
          <a:p>
            <a:pPr marL="342900" lvl="1" indent="-342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500" dirty="0" smtClean="0">
                <a:latin typeface="Comic Sans MS" panose="030F0702030302020204" pitchFamily="66" charset="0"/>
              </a:rPr>
              <a:t>Released </a:t>
            </a:r>
            <a:r>
              <a:rPr lang="en-US" sz="2500" dirty="0">
                <a:latin typeface="Comic Sans MS" panose="030F0702030302020204" pitchFamily="66" charset="0"/>
              </a:rPr>
              <a:t>from </a:t>
            </a:r>
            <a:r>
              <a:rPr lang="en-US" sz="2500" dirty="0" smtClean="0">
                <a:latin typeface="Comic Sans MS" panose="030F0702030302020204" pitchFamily="66" charset="0"/>
              </a:rPr>
              <a:t>mast </a:t>
            </a:r>
            <a:r>
              <a:rPr lang="en-US" sz="2500" dirty="0">
                <a:latin typeface="Comic Sans MS" panose="030F0702030302020204" pitchFamily="66" charset="0"/>
              </a:rPr>
              <a:t>cells following </a:t>
            </a:r>
            <a:r>
              <a:rPr lang="en-US" sz="2500" dirty="0" smtClean="0">
                <a:latin typeface="Comic Sans MS" panose="030F0702030302020204" pitchFamily="66" charset="0"/>
              </a:rPr>
              <a:t>Ag </a:t>
            </a:r>
            <a:r>
              <a:rPr lang="en-US" sz="2500" dirty="0">
                <a:latin typeface="Comic Sans MS" panose="030F0702030302020204" pitchFamily="66" charset="0"/>
              </a:rPr>
              <a:t>- </a:t>
            </a:r>
            <a:r>
              <a:rPr lang="en-US" sz="2500" dirty="0" smtClean="0">
                <a:latin typeface="Comic Sans MS" panose="030F0702030302020204" pitchFamily="66" charset="0"/>
              </a:rPr>
              <a:t>Ab </a:t>
            </a:r>
            <a:r>
              <a:rPr lang="en-US" sz="2500" dirty="0">
                <a:latin typeface="Comic Sans MS" panose="030F0702030302020204" pitchFamily="66" charset="0"/>
              </a:rPr>
              <a:t>interactions during hypersensitive reactions (</a:t>
            </a:r>
            <a:r>
              <a:rPr lang="en-US" sz="25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Type-1 hypersensitivity</a:t>
            </a:r>
            <a:r>
              <a:rPr lang="en-US" sz="2500" dirty="0" smtClean="0">
                <a:latin typeface="Comic Sans MS" panose="030F0702030302020204" pitchFamily="66" charset="0"/>
              </a:rPr>
              <a:t>).</a:t>
            </a:r>
            <a:endParaRPr lang="en-IN" sz="2500" dirty="0">
              <a:latin typeface="Comic Sans MS" panose="030F0702030302020204" pitchFamily="66" charset="0"/>
            </a:endParaRPr>
          </a:p>
          <a:p>
            <a:pPr marL="342900" lvl="1" indent="-342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Neurotransmitter </a:t>
            </a:r>
            <a:r>
              <a:rPr lang="en-US" sz="25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in </a:t>
            </a:r>
            <a:r>
              <a:rPr lang="en-US" sz="2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CNS</a:t>
            </a:r>
            <a:r>
              <a:rPr lang="en-US" sz="2500" b="1" dirty="0" smtClean="0">
                <a:latin typeface="Comic Sans MS" panose="030F0702030302020204" pitchFamily="66" charset="0"/>
              </a:rPr>
              <a:t>:</a:t>
            </a:r>
            <a:r>
              <a:rPr lang="en-US" sz="2500" dirty="0" smtClean="0">
                <a:latin typeface="Comic Sans MS" panose="030F0702030302020204" pitchFamily="66" charset="0"/>
              </a:rPr>
              <a:t> Regulates </a:t>
            </a:r>
            <a:r>
              <a:rPr lang="en-US" sz="2500" dirty="0">
                <a:latin typeface="Comic Sans MS" panose="030F0702030302020204" pitchFamily="66" charset="0"/>
              </a:rPr>
              <a:t>water intake, body temperature, release of </a:t>
            </a:r>
            <a:r>
              <a:rPr lang="en-US" sz="2500" dirty="0" smtClean="0">
                <a:latin typeface="Comic Sans MS" panose="030F0702030302020204" pitchFamily="66" charset="0"/>
              </a:rPr>
              <a:t>ADH, </a:t>
            </a:r>
            <a:r>
              <a:rPr lang="en-US" sz="2500" dirty="0">
                <a:latin typeface="Comic Sans MS" panose="030F0702030302020204" pitchFamily="66" charset="0"/>
              </a:rPr>
              <a:t>blood pressure and pain </a:t>
            </a:r>
            <a:r>
              <a:rPr lang="en-US" sz="2500" dirty="0" smtClean="0">
                <a:latin typeface="Comic Sans MS" panose="030F0702030302020204" pitchFamily="66" charset="0"/>
              </a:rPr>
              <a:t>perception.</a:t>
            </a:r>
            <a:endParaRPr lang="en-IN" sz="2500" dirty="0">
              <a:latin typeface="Comic Sans MS" panose="030F0702030302020204" pitchFamily="66" charset="0"/>
            </a:endParaRPr>
          </a:p>
          <a:p>
            <a:pPr marL="342900" lvl="1" indent="-342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Regulates </a:t>
            </a:r>
            <a:r>
              <a:rPr lang="en-US" sz="2500" b="1" dirty="0">
                <a:solidFill>
                  <a:srgbClr val="FF0000"/>
                </a:solidFill>
                <a:latin typeface="Comic Sans MS" panose="030F0702030302020204" pitchFamily="66" charset="0"/>
              </a:rPr>
              <a:t>GI tone and motility</a:t>
            </a:r>
            <a:r>
              <a:rPr lang="en-US" sz="2500" dirty="0">
                <a:latin typeface="Comic Sans MS" panose="030F0702030302020204" pitchFamily="66" charset="0"/>
              </a:rPr>
              <a:t> </a:t>
            </a:r>
            <a:r>
              <a:rPr lang="en-US" sz="2500" dirty="0" smtClean="0">
                <a:latin typeface="Comic Sans MS" panose="030F0702030302020204" pitchFamily="66" charset="0"/>
              </a:rPr>
              <a:t>: </a:t>
            </a:r>
            <a:r>
              <a:rPr lang="en-US" sz="2500" dirty="0">
                <a:latin typeface="Comic Sans MS" panose="030F0702030302020204" pitchFamily="66" charset="0"/>
              </a:rPr>
              <a:t>helps to maintain normal </a:t>
            </a:r>
            <a:r>
              <a:rPr lang="en-US" sz="2500" dirty="0" smtClean="0">
                <a:latin typeface="Comic Sans MS" panose="030F0702030302020204" pitchFamily="66" charset="0"/>
              </a:rPr>
              <a:t>peristalsis.</a:t>
            </a:r>
            <a:endParaRPr lang="en-IN" sz="2500" dirty="0">
              <a:latin typeface="Comic Sans MS" panose="030F0702030302020204" pitchFamily="66" charset="0"/>
            </a:endParaRPr>
          </a:p>
          <a:p>
            <a:pPr marL="342900" lvl="1" indent="-342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Released in </a:t>
            </a:r>
            <a:r>
              <a:rPr lang="en-US" sz="25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extensive tissue </a:t>
            </a:r>
            <a:r>
              <a:rPr lang="en-US" sz="2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damage</a:t>
            </a:r>
            <a:r>
              <a:rPr lang="en-US" sz="2500" b="1" dirty="0" smtClean="0">
                <a:latin typeface="Comic Sans MS" panose="030F0702030302020204" pitchFamily="66" charset="0"/>
              </a:rPr>
              <a:t>:</a:t>
            </a:r>
            <a:r>
              <a:rPr lang="en-US" sz="2500" dirty="0" smtClean="0">
                <a:latin typeface="Comic Sans MS" panose="030F0702030302020204" pitchFamily="66" charset="0"/>
              </a:rPr>
              <a:t> Mediates </a:t>
            </a:r>
            <a:r>
              <a:rPr lang="en-US" sz="2500" dirty="0">
                <a:latin typeface="Comic Sans MS" panose="030F0702030302020204" pitchFamily="66" charset="0"/>
              </a:rPr>
              <a:t>local circulatory response to injury and inflammatory </a:t>
            </a:r>
            <a:r>
              <a:rPr lang="en-US" sz="2500" dirty="0" smtClean="0">
                <a:latin typeface="Comic Sans MS" panose="030F0702030302020204" pitchFamily="66" charset="0"/>
              </a:rPr>
              <a:t>reactions.</a:t>
            </a:r>
            <a:endParaRPr lang="en-IN" sz="2500" dirty="0">
              <a:latin typeface="Comic Sans MS" panose="030F0702030302020204" pitchFamily="66" charset="0"/>
            </a:endParaRPr>
          </a:p>
          <a:p>
            <a:pPr marL="342900" lvl="1" indent="-342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500" dirty="0" smtClean="0">
                <a:latin typeface="Comic Sans MS" panose="030F0702030302020204" pitchFamily="66" charset="0"/>
              </a:rPr>
              <a:t>Play </a:t>
            </a:r>
            <a:r>
              <a:rPr lang="en-US" sz="2500" dirty="0">
                <a:latin typeface="Comic Sans MS" panose="030F0702030302020204" pitchFamily="66" charset="0"/>
              </a:rPr>
              <a:t>an essential role in the process of </a:t>
            </a:r>
            <a:r>
              <a:rPr lang="en-US" sz="25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tissue growth</a:t>
            </a:r>
            <a:r>
              <a:rPr lang="en-US" sz="2500" dirty="0">
                <a:latin typeface="Comic Sans MS" panose="030F0702030302020204" pitchFamily="66" charset="0"/>
              </a:rPr>
              <a:t> and </a:t>
            </a:r>
            <a:r>
              <a:rPr lang="en-US" sz="25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repair</a:t>
            </a:r>
            <a:r>
              <a:rPr lang="en-US" sz="2500" dirty="0">
                <a:latin typeface="Comic Sans MS" panose="030F0702030302020204" pitchFamily="66" charset="0"/>
              </a:rPr>
              <a:t> because these tissues contain high concentrations of histamine.</a:t>
            </a:r>
            <a:endParaRPr lang="en-IN" sz="25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0217" y="437543"/>
            <a:ext cx="10125546" cy="81207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 Histamine Release</a:t>
            </a:r>
            <a:endParaRPr lang="en-IN" sz="3600" b="1" dirty="0">
              <a:solidFill>
                <a:srgbClr val="008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6985" y="1512378"/>
            <a:ext cx="1085201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400"/>
              </a:spcBef>
            </a:pPr>
            <a:r>
              <a:rPr lang="en-US" sz="2800" dirty="0">
                <a:latin typeface="Comic Sans MS" panose="030F0702030302020204" pitchFamily="66" charset="0"/>
              </a:rPr>
              <a:t>Various factors are responsible for release of histamine from mast </a:t>
            </a:r>
            <a:r>
              <a:rPr lang="en-US" sz="2800" dirty="0" smtClean="0">
                <a:latin typeface="Comic Sans MS" panose="030F0702030302020204" pitchFamily="66" charset="0"/>
              </a:rPr>
              <a:t>cells:-</a:t>
            </a:r>
            <a:endParaRPr lang="en-IN" sz="2800" dirty="0">
              <a:latin typeface="Comic Sans MS" panose="030F0702030302020204" pitchFamily="66" charset="0"/>
            </a:endParaRPr>
          </a:p>
          <a:p>
            <a:pPr marL="1166813" lvl="0" indent="-630238" algn="just">
              <a:spcBef>
                <a:spcPts val="2400"/>
              </a:spcBef>
              <a:buFont typeface="+mj-lt"/>
              <a:buAutoNum type="arabicPeriod"/>
            </a:pP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Tissue damage</a:t>
            </a:r>
            <a:r>
              <a:rPr lang="en-US" sz="2800" dirty="0">
                <a:latin typeface="Comic Sans MS" panose="030F0702030302020204" pitchFamily="66" charset="0"/>
              </a:rPr>
              <a:t> by trauma, stings, venoms, proteolytic enzymes </a:t>
            </a:r>
            <a:r>
              <a:rPr lang="en-US" sz="2800" dirty="0" smtClean="0">
                <a:latin typeface="Comic Sans MS" panose="030F0702030302020204" pitchFamily="66" charset="0"/>
              </a:rPr>
              <a:t>etc.</a:t>
            </a:r>
            <a:endParaRPr lang="en-IN" sz="2800" dirty="0">
              <a:latin typeface="Comic Sans MS" panose="030F0702030302020204" pitchFamily="66" charset="0"/>
            </a:endParaRPr>
          </a:p>
          <a:p>
            <a:pPr marL="1166813" lvl="0" indent="-630238" algn="just">
              <a:spcBef>
                <a:spcPts val="2400"/>
              </a:spcBef>
              <a:buFont typeface="+mj-lt"/>
              <a:buAutoNum type="arabicPeriod"/>
            </a:pP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Antigen 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– antibody reactions</a:t>
            </a:r>
            <a:r>
              <a:rPr lang="en-US" sz="2800" dirty="0">
                <a:latin typeface="Comic Sans MS" panose="030F0702030302020204" pitchFamily="66" charset="0"/>
              </a:rPr>
              <a:t> involving </a:t>
            </a:r>
            <a:r>
              <a:rPr lang="en-US" sz="2800" dirty="0" err="1">
                <a:latin typeface="Comic Sans MS" panose="030F0702030302020204" pitchFamily="66" charset="0"/>
              </a:rPr>
              <a:t>IgE</a:t>
            </a:r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en-US" sz="2800" dirty="0" smtClean="0">
                <a:latin typeface="Comic Sans MS" panose="030F0702030302020204" pitchFamily="66" charset="0"/>
              </a:rPr>
              <a:t>antibodies.</a:t>
            </a:r>
            <a:endParaRPr lang="en-IN" sz="2800" dirty="0">
              <a:latin typeface="Comic Sans MS" panose="030F0702030302020204" pitchFamily="66" charset="0"/>
            </a:endParaRPr>
          </a:p>
          <a:p>
            <a:pPr marL="1166813" lvl="0" indent="-630238" algn="just">
              <a:spcBef>
                <a:spcPts val="2400"/>
              </a:spcBef>
              <a:buFont typeface="+mj-lt"/>
              <a:buAutoNum type="arabicPeriod"/>
            </a:pP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Some 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drugs</a:t>
            </a:r>
            <a:r>
              <a:rPr lang="en-US" sz="2800" dirty="0">
                <a:latin typeface="Comic Sans MS" panose="030F0702030302020204" pitchFamily="66" charset="0"/>
              </a:rPr>
              <a:t> like </a:t>
            </a:r>
            <a:r>
              <a:rPr lang="en-US" sz="2800" dirty="0" err="1">
                <a:latin typeface="Comic Sans MS" panose="030F0702030302020204" pitchFamily="66" charset="0"/>
              </a:rPr>
              <a:t>tubocurarine</a:t>
            </a:r>
            <a:r>
              <a:rPr lang="en-US" sz="2800" dirty="0">
                <a:latin typeface="Comic Sans MS" panose="030F0702030302020204" pitchFamily="66" charset="0"/>
              </a:rPr>
              <a:t>, morphine, atropine, </a:t>
            </a:r>
            <a:r>
              <a:rPr lang="en-US" sz="2800" dirty="0" err="1">
                <a:latin typeface="Comic Sans MS" panose="030F0702030302020204" pitchFamily="66" charset="0"/>
              </a:rPr>
              <a:t>polymyxin</a:t>
            </a:r>
            <a:r>
              <a:rPr lang="en-US" sz="2800" dirty="0">
                <a:latin typeface="Comic Sans MS" panose="030F0702030302020204" pitchFamily="66" charset="0"/>
              </a:rPr>
              <a:t> B, vancomycin etc. release histamine without an immunological reaction.</a:t>
            </a:r>
            <a:endParaRPr lang="en-IN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58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0217" y="437543"/>
            <a:ext cx="10125546" cy="81207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8000"/>
                </a:solidFill>
                <a:latin typeface="Comic Sans MS" panose="030F0702030302020204" pitchFamily="66" charset="0"/>
              </a:rPr>
              <a:t>Pharmacological Effects of Histamine</a:t>
            </a:r>
            <a:endParaRPr lang="en-IN" sz="3600" b="1" dirty="0">
              <a:solidFill>
                <a:srgbClr val="008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3756" y="1249621"/>
            <a:ext cx="11139535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500" b="1" dirty="0">
                <a:solidFill>
                  <a:srgbClr val="FF0000"/>
                </a:solidFill>
                <a:latin typeface="Comic Sans MS" panose="030F0702030302020204" pitchFamily="66" charset="0"/>
              </a:rPr>
              <a:t>[1]. Blood Vessels: </a:t>
            </a:r>
            <a:endParaRPr lang="en-US" sz="25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lvl="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</a:rPr>
              <a:t>Marked </a:t>
            </a:r>
            <a:r>
              <a:rPr lang="en-US" sz="2400" dirty="0">
                <a:latin typeface="Comic Sans MS" panose="030F0702030302020204" pitchFamily="66" charset="0"/>
              </a:rPr>
              <a:t>dilatation of smaller blood vessels including arterioles, capillaries and </a:t>
            </a:r>
            <a:r>
              <a:rPr lang="en-US" sz="2400" dirty="0" err="1">
                <a:latin typeface="Comic Sans MS" panose="030F0702030302020204" pitchFamily="66" charset="0"/>
              </a:rPr>
              <a:t>venules</a:t>
            </a:r>
            <a:r>
              <a:rPr lang="en-US" sz="2400" dirty="0">
                <a:latin typeface="Comic Sans MS" panose="030F0702030302020204" pitchFamily="66" charset="0"/>
              </a:rPr>
              <a:t>. </a:t>
            </a:r>
            <a:r>
              <a:rPr lang="en-US" sz="2400" dirty="0" smtClean="0">
                <a:latin typeface="Comic Sans MS" panose="030F0702030302020204" pitchFamily="66" charset="0"/>
              </a:rPr>
              <a:t>Constrictor </a:t>
            </a:r>
            <a:r>
              <a:rPr lang="en-US" sz="2400" dirty="0">
                <a:latin typeface="Comic Sans MS" panose="030F0702030302020204" pitchFamily="66" charset="0"/>
              </a:rPr>
              <a:t>effect on large blood vessels. 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marL="342900" lvl="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</a:rPr>
              <a:t>In </a:t>
            </a:r>
            <a:r>
              <a:rPr lang="en-US" sz="2400" dirty="0">
                <a:latin typeface="Comic Sans MS" panose="030F0702030302020204" pitchFamily="66" charset="0"/>
              </a:rPr>
              <a:t>rabbits, histamine is a “</a:t>
            </a:r>
            <a:r>
              <a:rPr lang="en-US" sz="2400" dirty="0" err="1">
                <a:latin typeface="Comic Sans MS" panose="030F0702030302020204" pitchFamily="66" charset="0"/>
              </a:rPr>
              <a:t>pressor</a:t>
            </a:r>
            <a:r>
              <a:rPr lang="en-US" sz="2400" dirty="0">
                <a:latin typeface="Comic Sans MS" panose="030F0702030302020204" pitchFamily="66" charset="0"/>
              </a:rPr>
              <a:t> agent” as a result of pronounced constriction of blood vessels.</a:t>
            </a:r>
            <a:endParaRPr lang="en-IN" sz="2400" dirty="0">
              <a:latin typeface="Comic Sans MS" panose="030F0702030302020204" pitchFamily="66" charset="0"/>
            </a:endParaRPr>
          </a:p>
          <a:p>
            <a:endParaRPr lang="en-US" sz="24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Histamine </a:t>
            </a:r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Shock: </a:t>
            </a:r>
            <a:endParaRPr lang="en-IN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</a:rPr>
              <a:t>Intense </a:t>
            </a:r>
            <a:r>
              <a:rPr lang="en-US" sz="2400" dirty="0">
                <a:latin typeface="Comic Sans MS" panose="030F0702030302020204" pitchFamily="66" charset="0"/>
              </a:rPr>
              <a:t>dilatation of capillary bed 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→  </a:t>
            </a:r>
            <a:r>
              <a:rPr lang="en-US" sz="2400" dirty="0" smtClean="0">
                <a:latin typeface="Comic Sans MS" panose="030F0702030302020204" pitchFamily="66" charset="0"/>
              </a:rPr>
              <a:t>Increase </a:t>
            </a:r>
            <a:r>
              <a:rPr lang="en-US" sz="2400" dirty="0">
                <a:latin typeface="Comic Sans MS" panose="030F0702030302020204" pitchFamily="66" charset="0"/>
              </a:rPr>
              <a:t>in capillary permeability</a:t>
            </a:r>
            <a:r>
              <a:rPr lang="en-US" sz="2400" dirty="0" smtClean="0">
                <a:latin typeface="Comic Sans MS" panose="030F0702030302020204" pitchFamily="66" charset="0"/>
              </a:rPr>
              <a:t>.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</a:rPr>
              <a:t>The </a:t>
            </a:r>
            <a:r>
              <a:rPr lang="en-US" sz="2400" dirty="0">
                <a:latin typeface="Comic Sans MS" panose="030F0702030302020204" pitchFamily="66" charset="0"/>
              </a:rPr>
              <a:t>dilated arterioles, capillaries and </a:t>
            </a:r>
            <a:r>
              <a:rPr lang="en-US" sz="2400" dirty="0" err="1">
                <a:latin typeface="Comic Sans MS" panose="030F0702030302020204" pitchFamily="66" charset="0"/>
              </a:rPr>
              <a:t>venules</a:t>
            </a:r>
            <a:r>
              <a:rPr lang="en-US" sz="2400" dirty="0">
                <a:latin typeface="Comic Sans MS" panose="030F0702030302020204" pitchFamily="66" charset="0"/>
              </a:rPr>
              <a:t> that tag large volumes of blood and reduce venous return to heart and thus the cardiac output</a:t>
            </a:r>
            <a:r>
              <a:rPr lang="en-US" sz="2400" dirty="0" smtClean="0">
                <a:latin typeface="Comic Sans MS" panose="030F0702030302020204" pitchFamily="66" charset="0"/>
              </a:rPr>
              <a:t>.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</a:rPr>
              <a:t>Histamine </a:t>
            </a:r>
            <a:r>
              <a:rPr lang="en-US" sz="2400" dirty="0">
                <a:latin typeface="Comic Sans MS" panose="030F0702030302020204" pitchFamily="66" charset="0"/>
              </a:rPr>
              <a:t>release during allergic or anaphylactic </a:t>
            </a:r>
            <a:r>
              <a:rPr lang="en-US" sz="2400" dirty="0" smtClean="0">
                <a:latin typeface="Comic Sans MS" panose="030F0702030302020204" pitchFamily="66" charset="0"/>
              </a:rPr>
              <a:t>reactions. 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</a:rPr>
              <a:t>The </a:t>
            </a:r>
            <a:r>
              <a:rPr lang="en-US" sz="2400" dirty="0">
                <a:latin typeface="Comic Sans MS" panose="030F0702030302020204" pitchFamily="66" charset="0"/>
              </a:rPr>
              <a:t>condition may cause death due to vascular shock as seen in acute surgical or </a:t>
            </a:r>
            <a:r>
              <a:rPr lang="en-US" sz="2400" dirty="0" err="1">
                <a:latin typeface="Comic Sans MS" panose="030F0702030302020204" pitchFamily="66" charset="0"/>
              </a:rPr>
              <a:t>haemorrhagic</a:t>
            </a:r>
            <a:r>
              <a:rPr lang="en-US" sz="2400" dirty="0">
                <a:latin typeface="Comic Sans MS" panose="030F0702030302020204" pitchFamily="66" charset="0"/>
              </a:rPr>
              <a:t> shock</a:t>
            </a:r>
            <a:r>
              <a:rPr lang="en-US" sz="2400" dirty="0" smtClean="0">
                <a:latin typeface="Comic Sans MS" panose="030F0702030302020204" pitchFamily="66" charset="0"/>
              </a:rPr>
              <a:t>.</a:t>
            </a:r>
            <a:endParaRPr lang="en-IN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11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0217" y="294291"/>
            <a:ext cx="10125546" cy="56755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>
                <a:solidFill>
                  <a:srgbClr val="008000"/>
                </a:solidFill>
                <a:latin typeface="Comic Sans MS" panose="030F0702030302020204" pitchFamily="66" charset="0"/>
              </a:rPr>
              <a:t>Pharmacological Effects of </a:t>
            </a:r>
            <a:r>
              <a:rPr lang="en-US" sz="28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Histamine</a:t>
            </a:r>
            <a:r>
              <a:rPr lang="en-US" sz="36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    </a:t>
            </a:r>
            <a:r>
              <a:rPr lang="en-US" sz="2700" b="1" i="1" dirty="0" err="1" smtClean="0">
                <a:solidFill>
                  <a:srgbClr val="008000"/>
                </a:solidFill>
                <a:latin typeface="Comic Sans MS" panose="030F0702030302020204" pitchFamily="66" charset="0"/>
              </a:rPr>
              <a:t>contd</a:t>
            </a:r>
            <a:r>
              <a:rPr lang="en-US" sz="2700" b="1" i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…</a:t>
            </a:r>
            <a:endParaRPr lang="en-IN" sz="3600" b="1" i="1" dirty="0">
              <a:solidFill>
                <a:srgbClr val="008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3756" y="944828"/>
            <a:ext cx="11139535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Triple Response: </a:t>
            </a:r>
            <a:endParaRPr lang="en-IN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>
              <a:spcBef>
                <a:spcPts val="1800"/>
              </a:spcBef>
            </a:pPr>
            <a:r>
              <a:rPr lang="en-US" sz="2800" dirty="0">
                <a:latin typeface="Comic Sans MS" panose="030F0702030302020204" pitchFamily="66" charset="0"/>
              </a:rPr>
              <a:t>Histamine produces a characteristic triple response in skin following intradermal injection. It consists of the following:-</a:t>
            </a:r>
            <a:endParaRPr lang="en-IN" sz="2800" dirty="0">
              <a:latin typeface="Comic Sans MS" panose="030F0702030302020204" pitchFamily="66" charset="0"/>
            </a:endParaRPr>
          </a:p>
          <a:p>
            <a:pPr marL="457200" indent="-457200" algn="just">
              <a:spcBef>
                <a:spcPts val="1800"/>
              </a:spcBef>
              <a:buFont typeface="+mj-lt"/>
              <a:buAutoNum type="arabicPeriod"/>
            </a:pPr>
            <a:r>
              <a:rPr lang="en-US" sz="2800" b="1" dirty="0">
                <a:solidFill>
                  <a:srgbClr val="000099"/>
                </a:solidFill>
                <a:latin typeface="Comic Sans MS" panose="030F0702030302020204" pitchFamily="66" charset="0"/>
              </a:rPr>
              <a:t>A localized red spot</a:t>
            </a:r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en-US" sz="2800" dirty="0" smtClean="0">
                <a:latin typeface="Comic Sans MS" panose="030F0702030302020204" pitchFamily="66" charset="0"/>
              </a:rPr>
              <a:t>: </a:t>
            </a:r>
            <a:r>
              <a:rPr lang="en-US" sz="2800" dirty="0">
                <a:latin typeface="Comic Sans MS" panose="030F0702030302020204" pitchFamily="66" charset="0"/>
              </a:rPr>
              <a:t>due to intense capillary dilatation developing within a few seconds and attaining maximum hue within a </a:t>
            </a:r>
            <a:r>
              <a:rPr lang="en-US" sz="2800" dirty="0" smtClean="0">
                <a:latin typeface="Comic Sans MS" panose="030F0702030302020204" pitchFamily="66" charset="0"/>
              </a:rPr>
              <a:t>minute.</a:t>
            </a:r>
            <a:endParaRPr lang="en-IN" sz="2800" dirty="0">
              <a:latin typeface="Comic Sans MS" panose="030F0702030302020204" pitchFamily="66" charset="0"/>
            </a:endParaRPr>
          </a:p>
          <a:p>
            <a:pPr marL="457200" indent="-457200" algn="just">
              <a:spcBef>
                <a:spcPts val="18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Wheal</a:t>
            </a:r>
            <a:r>
              <a:rPr lang="en-US" sz="2800" dirty="0" smtClean="0">
                <a:latin typeface="Comic Sans MS" panose="030F0702030302020204" pitchFamily="66" charset="0"/>
              </a:rPr>
              <a:t> :</a:t>
            </a:r>
            <a:r>
              <a:rPr lang="en-US" sz="2800" dirty="0">
                <a:latin typeface="Comic Sans MS" panose="030F0702030302020204" pitchFamily="66" charset="0"/>
              </a:rPr>
              <a:t>	Localized </a:t>
            </a:r>
            <a:r>
              <a:rPr lang="en-US" sz="2800" dirty="0" err="1">
                <a:latin typeface="Comic Sans MS" panose="030F0702030302020204" pitchFamily="66" charset="0"/>
              </a:rPr>
              <a:t>oedema</a:t>
            </a:r>
            <a:r>
              <a:rPr lang="en-US" sz="2800" dirty="0">
                <a:latin typeface="Comic Sans MS" panose="030F0702030302020204" pitchFamily="66" charset="0"/>
              </a:rPr>
              <a:t> fluid forming a wheal in about 90 seconds due to exudation of fluid from capillaries and </a:t>
            </a:r>
            <a:r>
              <a:rPr lang="en-US" sz="2800" dirty="0" err="1">
                <a:latin typeface="Comic Sans MS" panose="030F0702030302020204" pitchFamily="66" charset="0"/>
              </a:rPr>
              <a:t>venules</a:t>
            </a:r>
            <a:r>
              <a:rPr lang="en-US" sz="2800" dirty="0">
                <a:latin typeface="Comic Sans MS" panose="030F0702030302020204" pitchFamily="66" charset="0"/>
              </a:rPr>
              <a:t>; </a:t>
            </a:r>
            <a:r>
              <a:rPr lang="en-US" sz="2800" dirty="0" smtClean="0">
                <a:latin typeface="Comic Sans MS" panose="030F0702030302020204" pitchFamily="66" charset="0"/>
              </a:rPr>
              <a:t>and</a:t>
            </a:r>
            <a:endParaRPr lang="en-IN" sz="2800" dirty="0">
              <a:latin typeface="Comic Sans MS" panose="030F0702030302020204" pitchFamily="66" charset="0"/>
            </a:endParaRPr>
          </a:p>
          <a:p>
            <a:pPr marL="457200" indent="-457200" algn="just">
              <a:spcBef>
                <a:spcPts val="18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Flare </a:t>
            </a:r>
            <a:r>
              <a:rPr lang="en-US" sz="2800" b="1" dirty="0">
                <a:solidFill>
                  <a:srgbClr val="000099"/>
                </a:solidFill>
                <a:latin typeface="Comic Sans MS" panose="030F0702030302020204" pitchFamily="66" charset="0"/>
              </a:rPr>
              <a:t>(Diffuse redness)</a:t>
            </a:r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en-US" sz="2800" dirty="0" smtClean="0">
                <a:latin typeface="Comic Sans MS" panose="030F0702030302020204" pitchFamily="66" charset="0"/>
              </a:rPr>
              <a:t>: </a:t>
            </a:r>
            <a:r>
              <a:rPr lang="en-US" sz="2800" dirty="0">
                <a:latin typeface="Comic Sans MS" panose="030F0702030302020204" pitchFamily="66" charset="0"/>
              </a:rPr>
              <a:t>i.e. redness in the surrounding area due to arteriolar dilatation mediated by axonal reflex</a:t>
            </a:r>
            <a:r>
              <a:rPr lang="en-US" sz="2800" dirty="0" smtClean="0">
                <a:latin typeface="Comic Sans MS" panose="030F0702030302020204" pitchFamily="66" charset="0"/>
              </a:rPr>
              <a:t>.</a:t>
            </a:r>
            <a:endParaRPr lang="en-US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9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0217" y="294291"/>
            <a:ext cx="10125546" cy="56755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>
                <a:solidFill>
                  <a:srgbClr val="008000"/>
                </a:solidFill>
                <a:latin typeface="Comic Sans MS" panose="030F0702030302020204" pitchFamily="66" charset="0"/>
              </a:rPr>
              <a:t>Pharmacological Effects of </a:t>
            </a:r>
            <a:r>
              <a:rPr lang="en-US" sz="28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Histamine</a:t>
            </a:r>
            <a:r>
              <a:rPr lang="en-US" sz="36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    </a:t>
            </a:r>
            <a:r>
              <a:rPr lang="en-US" sz="2700" b="1" i="1" dirty="0" err="1" smtClean="0">
                <a:solidFill>
                  <a:srgbClr val="008000"/>
                </a:solidFill>
                <a:latin typeface="Comic Sans MS" panose="030F0702030302020204" pitchFamily="66" charset="0"/>
              </a:rPr>
              <a:t>contd</a:t>
            </a:r>
            <a:r>
              <a:rPr lang="en-US" sz="2700" b="1" i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…</a:t>
            </a:r>
            <a:endParaRPr lang="en-IN" sz="3600" b="1" i="1" dirty="0">
              <a:solidFill>
                <a:srgbClr val="008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3222" y="861849"/>
            <a:ext cx="11458406" cy="589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[II]. Non-vascular </a:t>
            </a:r>
            <a:r>
              <a:rPr lang="en-US" sz="2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smooth muscles: </a:t>
            </a:r>
            <a:endParaRPr lang="en-US" sz="26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en-US" sz="2600" dirty="0" smtClean="0">
                <a:latin typeface="Comic Sans MS" panose="030F0702030302020204" pitchFamily="66" charset="0"/>
              </a:rPr>
              <a:t>Acute </a:t>
            </a:r>
            <a:r>
              <a:rPr lang="en-US" sz="2600" b="1" dirty="0">
                <a:latin typeface="Comic Sans MS" panose="030F0702030302020204" pitchFamily="66" charset="0"/>
              </a:rPr>
              <a:t>bronchial constriction (via H</a:t>
            </a:r>
            <a:r>
              <a:rPr lang="en-US" sz="2600" b="1" baseline="-25000" dirty="0">
                <a:latin typeface="Comic Sans MS" panose="030F0702030302020204" pitchFamily="66" charset="0"/>
              </a:rPr>
              <a:t>1</a:t>
            </a:r>
            <a:r>
              <a:rPr lang="en-US" sz="2600" b="1" dirty="0">
                <a:latin typeface="Comic Sans MS" panose="030F0702030302020204" pitchFamily="66" charset="0"/>
              </a:rPr>
              <a:t> receptors)</a:t>
            </a:r>
            <a:r>
              <a:rPr lang="en-US" sz="2600" dirty="0">
                <a:latin typeface="Comic Sans MS" panose="030F0702030302020204" pitchFamily="66" charset="0"/>
              </a:rPr>
              <a:t> in most of the species. However, guinea pigs are exceptionally sensitive and even minute doses of histamine can evoke bronchoconstriction leading to </a:t>
            </a:r>
            <a:r>
              <a:rPr lang="en-US" sz="2600" dirty="0" smtClean="0">
                <a:latin typeface="Comic Sans MS" panose="030F0702030302020204" pitchFamily="66" charset="0"/>
              </a:rPr>
              <a:t>death.</a:t>
            </a:r>
            <a:endParaRPr lang="en-IN" sz="2600" dirty="0">
              <a:latin typeface="Comic Sans MS" panose="030F0702030302020204" pitchFamily="66" charset="0"/>
            </a:endParaRPr>
          </a:p>
          <a:p>
            <a:pPr marL="457200" lvl="0" indent="-4572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600" b="1" dirty="0" smtClean="0">
                <a:latin typeface="Comic Sans MS" panose="030F0702030302020204" pitchFamily="66" charset="0"/>
              </a:rPr>
              <a:t>Tracheal </a:t>
            </a:r>
            <a:r>
              <a:rPr lang="en-US" sz="2600" b="1" dirty="0">
                <a:latin typeface="Comic Sans MS" panose="030F0702030302020204" pitchFamily="66" charset="0"/>
              </a:rPr>
              <a:t>relaxation in cat (both H</a:t>
            </a:r>
            <a:r>
              <a:rPr lang="en-US" sz="2600" b="1" baseline="-25000" dirty="0">
                <a:latin typeface="Comic Sans MS" panose="030F0702030302020204" pitchFamily="66" charset="0"/>
              </a:rPr>
              <a:t>1</a:t>
            </a:r>
            <a:r>
              <a:rPr lang="en-US" sz="2600" b="1" dirty="0">
                <a:latin typeface="Comic Sans MS" panose="030F0702030302020204" pitchFamily="66" charset="0"/>
              </a:rPr>
              <a:t> &amp; H</a:t>
            </a:r>
            <a:r>
              <a:rPr lang="en-US" sz="2600" b="1" baseline="-25000" dirty="0">
                <a:latin typeface="Comic Sans MS" panose="030F0702030302020204" pitchFamily="66" charset="0"/>
              </a:rPr>
              <a:t>2</a:t>
            </a:r>
            <a:r>
              <a:rPr lang="en-US" sz="2600" b="1" dirty="0">
                <a:latin typeface="Comic Sans MS" panose="030F0702030302020204" pitchFamily="66" charset="0"/>
              </a:rPr>
              <a:t>), bronchial relaxation in sheep (H</a:t>
            </a:r>
            <a:r>
              <a:rPr lang="en-US" sz="2600" b="1" baseline="-25000" dirty="0">
                <a:latin typeface="Comic Sans MS" panose="030F0702030302020204" pitchFamily="66" charset="0"/>
              </a:rPr>
              <a:t>2</a:t>
            </a:r>
            <a:r>
              <a:rPr lang="en-US" sz="2600" b="1" dirty="0">
                <a:latin typeface="Comic Sans MS" panose="030F0702030302020204" pitchFamily="66" charset="0"/>
              </a:rPr>
              <a:t>) and uterine relaxation in rat (H</a:t>
            </a:r>
            <a:r>
              <a:rPr lang="en-US" sz="2600" b="1" baseline="-25000" dirty="0">
                <a:latin typeface="Comic Sans MS" panose="030F0702030302020204" pitchFamily="66" charset="0"/>
              </a:rPr>
              <a:t>2</a:t>
            </a:r>
            <a:r>
              <a:rPr lang="en-US" sz="2600" b="1" dirty="0">
                <a:latin typeface="Comic Sans MS" panose="030F0702030302020204" pitchFamily="66" charset="0"/>
              </a:rPr>
              <a:t>) but uterus is generally contracted in other species.</a:t>
            </a:r>
            <a:endParaRPr lang="en-IN" sz="2600" b="1" dirty="0">
              <a:latin typeface="Comic Sans MS" panose="030F0702030302020204" pitchFamily="66" charset="0"/>
            </a:endParaRPr>
          </a:p>
          <a:p>
            <a:pPr lvl="0">
              <a:spcBef>
                <a:spcPts val="1800"/>
              </a:spcBef>
            </a:pPr>
            <a:r>
              <a:rPr lang="en-US" sz="2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[III]. Exocrine </a:t>
            </a:r>
            <a:r>
              <a:rPr lang="en-US" sz="2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glands: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↑</a:t>
            </a:r>
            <a:r>
              <a:rPr lang="en-US" sz="2600" dirty="0" smtClean="0">
                <a:latin typeface="Comic Sans MS" panose="030F0702030302020204" pitchFamily="66" charset="0"/>
              </a:rPr>
              <a:t> </a:t>
            </a:r>
            <a:r>
              <a:rPr lang="en-US" sz="2600" dirty="0">
                <a:latin typeface="Comic Sans MS" panose="030F0702030302020204" pitchFamily="66" charset="0"/>
              </a:rPr>
              <a:t>gastric acid secretion (due to H</a:t>
            </a:r>
            <a:r>
              <a:rPr lang="en-US" sz="2600" baseline="-25000" dirty="0">
                <a:latin typeface="Comic Sans MS" panose="030F0702030302020204" pitchFamily="66" charset="0"/>
              </a:rPr>
              <a:t>2</a:t>
            </a:r>
            <a:r>
              <a:rPr lang="en-US" sz="2600" dirty="0">
                <a:latin typeface="Comic Sans MS" panose="030F0702030302020204" pitchFamily="66" charset="0"/>
              </a:rPr>
              <a:t> receptors</a:t>
            </a:r>
            <a:r>
              <a:rPr lang="en-US" sz="2600" dirty="0" smtClean="0">
                <a:latin typeface="Comic Sans MS" panose="030F0702030302020204" pitchFamily="66" charset="0"/>
              </a:rPr>
              <a:t>).</a:t>
            </a:r>
            <a:endParaRPr lang="en-IN" sz="2600" dirty="0">
              <a:latin typeface="Comic Sans MS" panose="030F0702030302020204" pitchFamily="66" charset="0"/>
            </a:endParaRPr>
          </a:p>
          <a:p>
            <a:pPr lvl="0">
              <a:spcBef>
                <a:spcPts val="1800"/>
              </a:spcBef>
            </a:pPr>
            <a:r>
              <a:rPr lang="en-IN" sz="2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[IV]. </a:t>
            </a:r>
            <a:r>
              <a:rPr lang="en-US" sz="2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Sensory nerve endings: </a:t>
            </a:r>
            <a:r>
              <a:rPr lang="en-US" sz="2600" dirty="0" smtClean="0">
                <a:latin typeface="Comic Sans MS" panose="030F0702030302020204" pitchFamily="66" charset="0"/>
              </a:rPr>
              <a:t>Nerve ending stimulation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n-US" sz="2600" dirty="0" smtClean="0">
                <a:latin typeface="Comic Sans MS" panose="030F0702030302020204" pitchFamily="66" charset="0"/>
              </a:rPr>
              <a:t> Itching &amp; pain.</a:t>
            </a:r>
            <a:endParaRPr lang="en-IN" sz="2600" dirty="0">
              <a:latin typeface="Comic Sans MS" panose="030F0702030302020204" pitchFamily="66" charset="0"/>
            </a:endParaRPr>
          </a:p>
          <a:p>
            <a:pPr lvl="0">
              <a:spcBef>
                <a:spcPts val="1800"/>
              </a:spcBef>
            </a:pPr>
            <a:r>
              <a:rPr lang="en-IN" sz="2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[V]. </a:t>
            </a:r>
            <a:r>
              <a:rPr lang="en-US" sz="2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Autonomic ganglia and adrenal medulla: </a:t>
            </a:r>
            <a:r>
              <a:rPr lang="en-US" sz="2600" dirty="0" smtClean="0">
                <a:latin typeface="Comic Sans MS" panose="030F0702030302020204" pitchFamily="66" charset="0"/>
              </a:rPr>
              <a:t>Adrenaline release,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↑</a:t>
            </a:r>
            <a:r>
              <a:rPr lang="en-US" sz="2600" dirty="0" smtClean="0">
                <a:latin typeface="Comic Sans MS" panose="030F0702030302020204" pitchFamily="66" charset="0"/>
              </a:rPr>
              <a:t> B.P.</a:t>
            </a:r>
            <a:endParaRPr lang="en-IN" sz="2600" dirty="0">
              <a:latin typeface="Comic Sans MS" panose="030F0702030302020204" pitchFamily="66" charset="0"/>
            </a:endParaRPr>
          </a:p>
          <a:p>
            <a:pPr lvl="0">
              <a:spcBef>
                <a:spcPts val="1800"/>
              </a:spcBef>
            </a:pPr>
            <a:r>
              <a:rPr lang="en-IN" sz="2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[VI]. </a:t>
            </a:r>
            <a:r>
              <a:rPr lang="en-US" sz="2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C.N.S.: </a:t>
            </a:r>
            <a:r>
              <a:rPr lang="en-US" sz="2600" dirty="0">
                <a:latin typeface="Comic Sans MS" panose="030F0702030302020204" pitchFamily="66" charset="0"/>
              </a:rPr>
              <a:t>Histamine does not penetrate blood brain barrier</a:t>
            </a:r>
            <a:r>
              <a:rPr lang="en-US" sz="2600" dirty="0" smtClean="0">
                <a:latin typeface="Comic Sans MS" panose="030F0702030302020204" pitchFamily="66" charset="0"/>
              </a:rPr>
              <a:t>.</a:t>
            </a:r>
            <a:endParaRPr lang="en-US" sz="2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14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0217" y="543870"/>
            <a:ext cx="10125546" cy="81207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Medical Uses of Histamine</a:t>
            </a:r>
            <a:endParaRPr lang="en-IN" sz="3600" b="1" dirty="0">
              <a:solidFill>
                <a:srgbClr val="008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3756" y="1685558"/>
            <a:ext cx="11139535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omic Sans MS" panose="030F0702030302020204" pitchFamily="66" charset="0"/>
              </a:rPr>
              <a:t>Histamine </a:t>
            </a:r>
            <a:r>
              <a:rPr lang="en-US" sz="2800" dirty="0">
                <a:latin typeface="Comic Sans MS" panose="030F0702030302020204" pitchFamily="66" charset="0"/>
              </a:rPr>
              <a:t>has </a:t>
            </a:r>
            <a:r>
              <a:rPr lang="en-US" sz="2800" b="1" dirty="0">
                <a:latin typeface="Comic Sans MS" panose="030F0702030302020204" pitchFamily="66" charset="0"/>
              </a:rPr>
              <a:t>no therapeutic application</a:t>
            </a:r>
            <a:r>
              <a:rPr lang="en-US" sz="2800" dirty="0">
                <a:latin typeface="Comic Sans MS" panose="030F0702030302020204" pitchFamily="66" charset="0"/>
              </a:rPr>
              <a:t>, but used in experimental pharmacology. </a:t>
            </a:r>
          </a:p>
          <a:p>
            <a:pPr marL="457200" indent="-457200" algn="just">
              <a:spcBef>
                <a:spcPts val="3000"/>
              </a:spcBef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omic Sans MS" panose="030F0702030302020204" pitchFamily="66" charset="0"/>
              </a:rPr>
              <a:t>Clinical </a:t>
            </a:r>
            <a:r>
              <a:rPr lang="en-US" sz="2800" dirty="0">
                <a:latin typeface="Comic Sans MS" panose="030F0702030302020204" pitchFamily="66" charset="0"/>
              </a:rPr>
              <a:t>applications in human include –</a:t>
            </a:r>
            <a:endParaRPr lang="en-IN" sz="2800" dirty="0">
              <a:latin typeface="Comic Sans MS" panose="030F0702030302020204" pitchFamily="66" charset="0"/>
            </a:endParaRPr>
          </a:p>
          <a:p>
            <a:pPr marL="1435100" lvl="0" indent="-722313" algn="just">
              <a:spcBef>
                <a:spcPts val="1800"/>
              </a:spcBef>
            </a:pPr>
            <a:r>
              <a:rPr lang="en-US" sz="2800" dirty="0" smtClean="0">
                <a:latin typeface="Comic Sans MS" panose="030F0702030302020204" pitchFamily="66" charset="0"/>
              </a:rPr>
              <a:t>(</a:t>
            </a:r>
            <a:r>
              <a:rPr lang="en-US" sz="2800" dirty="0" err="1" smtClean="0">
                <a:latin typeface="Comic Sans MS" panose="030F0702030302020204" pitchFamily="66" charset="0"/>
              </a:rPr>
              <a:t>i</a:t>
            </a:r>
            <a:r>
              <a:rPr lang="en-US" sz="2800" dirty="0" smtClean="0">
                <a:latin typeface="Comic Sans MS" panose="030F0702030302020204" pitchFamily="66" charset="0"/>
              </a:rPr>
              <a:t>) 	Use </a:t>
            </a:r>
            <a:r>
              <a:rPr lang="en-US" sz="2800" dirty="0">
                <a:latin typeface="Comic Sans MS" panose="030F0702030302020204" pitchFamily="66" charset="0"/>
              </a:rPr>
              <a:t>of histamine as a test agent for </a:t>
            </a:r>
            <a:r>
              <a:rPr lang="en-US" sz="2800" b="1" dirty="0" err="1">
                <a:latin typeface="Comic Sans MS" panose="030F0702030302020204" pitchFamily="66" charset="0"/>
              </a:rPr>
              <a:t>achlorhydria</a:t>
            </a:r>
            <a:r>
              <a:rPr lang="en-US" sz="2800" dirty="0">
                <a:latin typeface="Comic Sans MS" panose="030F0702030302020204" pitchFamily="66" charset="0"/>
              </a:rPr>
              <a:t>.</a:t>
            </a:r>
            <a:endParaRPr lang="en-IN" sz="2800" dirty="0">
              <a:latin typeface="Comic Sans MS" panose="030F0702030302020204" pitchFamily="66" charset="0"/>
            </a:endParaRPr>
          </a:p>
          <a:p>
            <a:pPr marL="1435100" lvl="0" indent="-722313" algn="just">
              <a:spcBef>
                <a:spcPts val="1800"/>
              </a:spcBef>
            </a:pPr>
            <a:r>
              <a:rPr lang="en-US" sz="2800" dirty="0" smtClean="0">
                <a:latin typeface="Comic Sans MS" panose="030F0702030302020204" pitchFamily="66" charset="0"/>
              </a:rPr>
              <a:t>(ii) 	Used </a:t>
            </a:r>
            <a:r>
              <a:rPr lang="en-US" sz="2800" dirty="0">
                <a:latin typeface="Comic Sans MS" panose="030F0702030302020204" pitchFamily="66" charset="0"/>
              </a:rPr>
              <a:t>in diagnosis of </a:t>
            </a:r>
            <a:r>
              <a:rPr lang="en-US" sz="2800" b="1" dirty="0" err="1">
                <a:latin typeface="Comic Sans MS" panose="030F0702030302020204" pitchFamily="66" charset="0"/>
              </a:rPr>
              <a:t>phaechromocytoma</a:t>
            </a:r>
            <a:r>
              <a:rPr lang="en-US" sz="2800" dirty="0">
                <a:latin typeface="Comic Sans MS" panose="030F0702030302020204" pitchFamily="66" charset="0"/>
              </a:rPr>
              <a:t>, and</a:t>
            </a:r>
            <a:endParaRPr lang="en-IN" sz="2800" dirty="0">
              <a:latin typeface="Comic Sans MS" panose="030F0702030302020204" pitchFamily="66" charset="0"/>
            </a:endParaRPr>
          </a:p>
          <a:p>
            <a:pPr marL="1435100" lvl="0" indent="-722313" algn="just">
              <a:spcBef>
                <a:spcPts val="1800"/>
              </a:spcBef>
            </a:pPr>
            <a:r>
              <a:rPr lang="en-US" sz="2800" dirty="0" smtClean="0">
                <a:latin typeface="Comic Sans MS" panose="030F0702030302020204" pitchFamily="66" charset="0"/>
              </a:rPr>
              <a:t>(iii)	Used </a:t>
            </a:r>
            <a:r>
              <a:rPr lang="en-US" sz="2800" dirty="0">
                <a:latin typeface="Comic Sans MS" panose="030F0702030302020204" pitchFamily="66" charset="0"/>
              </a:rPr>
              <a:t>for production of </a:t>
            </a:r>
            <a:r>
              <a:rPr lang="en-US" sz="2800" b="1" dirty="0">
                <a:latin typeface="Comic Sans MS" panose="030F0702030302020204" pitchFamily="66" charset="0"/>
              </a:rPr>
              <a:t>triple response </a:t>
            </a:r>
            <a:r>
              <a:rPr lang="en-US" sz="2800" dirty="0">
                <a:latin typeface="Comic Sans MS" panose="030F0702030302020204" pitchFamily="66" charset="0"/>
              </a:rPr>
              <a:t>to evaluate </a:t>
            </a:r>
            <a:r>
              <a:rPr lang="en-US" sz="2800" i="1" dirty="0">
                <a:latin typeface="Comic Sans MS" panose="030F0702030302020204" pitchFamily="66" charset="0"/>
              </a:rPr>
              <a:t>integrity of sensory innervations and circulatory competency</a:t>
            </a:r>
            <a:r>
              <a:rPr lang="en-US" sz="2800" dirty="0">
                <a:latin typeface="Comic Sans MS" panose="030F0702030302020204" pitchFamily="66" charset="0"/>
              </a:rPr>
              <a:t>.</a:t>
            </a:r>
            <a:endParaRPr lang="en-IN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28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4528" y="491320"/>
            <a:ext cx="5317011" cy="812078"/>
          </a:xfrm>
          <a:solidFill>
            <a:schemeClr val="accent1">
              <a:lumMod val="40000"/>
              <a:lumOff val="60000"/>
            </a:schemeClr>
          </a:solidFill>
          <a:ln w="15875">
            <a:solidFill>
              <a:srgbClr val="000099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Antihistamines</a:t>
            </a:r>
            <a:endParaRPr lang="en-IN" sz="4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3756" y="1450414"/>
            <a:ext cx="11139535" cy="5017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ts val="4400"/>
              </a:lnSpc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omic Sans MS" panose="030F0702030302020204" pitchFamily="66" charset="0"/>
              </a:rPr>
              <a:t>Drugs </a:t>
            </a:r>
            <a:r>
              <a:rPr lang="en-US" sz="2800" dirty="0">
                <a:latin typeface="Comic Sans MS" panose="030F0702030302020204" pitchFamily="66" charset="0"/>
              </a:rPr>
              <a:t>used to antagonize the effects of histamine liberation. The antihistamines act as competitive antagonists of histamine at receptor </a:t>
            </a:r>
            <a:r>
              <a:rPr lang="en-US" sz="2800" dirty="0" smtClean="0">
                <a:latin typeface="Comic Sans MS" panose="030F0702030302020204" pitchFamily="66" charset="0"/>
              </a:rPr>
              <a:t>sites.</a:t>
            </a:r>
            <a:endParaRPr lang="en-IN" sz="2800" dirty="0">
              <a:latin typeface="Comic Sans MS" panose="030F0702030302020204" pitchFamily="66" charset="0"/>
            </a:endParaRPr>
          </a:p>
          <a:p>
            <a:pPr marL="457200" indent="-457200">
              <a:lnSpc>
                <a:spcPts val="4400"/>
              </a:lnSpc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omic Sans MS" panose="030F0702030302020204" pitchFamily="66" charset="0"/>
              </a:rPr>
              <a:t>The </a:t>
            </a:r>
            <a:r>
              <a:rPr lang="en-US" sz="2800" dirty="0">
                <a:latin typeface="Comic Sans MS" panose="030F0702030302020204" pitchFamily="66" charset="0"/>
              </a:rPr>
              <a:t>antihistamines of clinical value in veterinary medicine are H</a:t>
            </a:r>
            <a:r>
              <a:rPr lang="en-US" sz="2800" baseline="-25000" dirty="0">
                <a:latin typeface="Comic Sans MS" panose="030F0702030302020204" pitchFamily="66" charset="0"/>
              </a:rPr>
              <a:t>1</a:t>
            </a:r>
            <a:r>
              <a:rPr lang="en-US" sz="2800" dirty="0">
                <a:latin typeface="Comic Sans MS" panose="030F0702030302020204" pitchFamily="66" charset="0"/>
              </a:rPr>
              <a:t> antagonists</a:t>
            </a:r>
            <a:r>
              <a:rPr lang="en-US" sz="2800" dirty="0" smtClean="0">
                <a:latin typeface="Comic Sans MS" panose="030F0702030302020204" pitchFamily="66" charset="0"/>
              </a:rPr>
              <a:t>.</a:t>
            </a:r>
          </a:p>
          <a:p>
            <a:pPr marL="457200" indent="-457200" algn="just">
              <a:lnSpc>
                <a:spcPts val="4400"/>
              </a:lnSpc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H</a:t>
            </a:r>
            <a:r>
              <a:rPr lang="en-US" sz="2800" b="1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Antagonists: </a:t>
            </a:r>
            <a:r>
              <a:rPr lang="en-US" sz="2800" dirty="0">
                <a:latin typeface="Comic Sans MS" panose="030F0702030302020204" pitchFamily="66" charset="0"/>
              </a:rPr>
              <a:t>These are the drugs which competitively antagonize actions of histamine at H</a:t>
            </a:r>
            <a:r>
              <a:rPr lang="en-US" sz="2800" baseline="-25000" dirty="0">
                <a:latin typeface="Comic Sans MS" panose="030F0702030302020204" pitchFamily="66" charset="0"/>
              </a:rPr>
              <a:t>1</a:t>
            </a:r>
            <a:r>
              <a:rPr lang="en-US" sz="2800" dirty="0">
                <a:latin typeface="Comic Sans MS" panose="030F0702030302020204" pitchFamily="66" charset="0"/>
              </a:rPr>
              <a:t> receptors. These are also known as </a:t>
            </a:r>
            <a:r>
              <a:rPr lang="en-US" sz="28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Conventional </a:t>
            </a:r>
            <a:r>
              <a:rPr lang="en-US" sz="2800" b="1" i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Antihistaminics</a:t>
            </a:r>
            <a:r>
              <a:rPr lang="en-US" sz="2800" i="1" dirty="0" smtClean="0">
                <a:latin typeface="Comic Sans MS" panose="030F0702030302020204" pitchFamily="66" charset="0"/>
              </a:rPr>
              <a:t>.</a:t>
            </a:r>
            <a:endParaRPr lang="en-IN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77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44015" y="277569"/>
            <a:ext cx="88143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Classification </a:t>
            </a:r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of H</a:t>
            </a:r>
            <a:r>
              <a:rPr lang="en-US" sz="3600" b="1" baseline="-250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1</a:t>
            </a:r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antagonists</a:t>
            </a:r>
            <a:endParaRPr lang="en-IN" sz="3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224574"/>
              </p:ext>
            </p:extLst>
          </p:nvPr>
        </p:nvGraphicFramePr>
        <p:xfrm>
          <a:off x="669851" y="1067893"/>
          <a:ext cx="11249247" cy="532805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7347098">
                  <a:extLst>
                    <a:ext uri="{9D8B030D-6E8A-4147-A177-3AD203B41FA5}">
                      <a16:colId xmlns:a16="http://schemas.microsoft.com/office/drawing/2014/main" val="95985649"/>
                    </a:ext>
                  </a:extLst>
                </a:gridCol>
                <a:gridCol w="3902149">
                  <a:extLst>
                    <a:ext uri="{9D8B030D-6E8A-4147-A177-3AD203B41FA5}">
                      <a16:colId xmlns:a16="http://schemas.microsoft.com/office/drawing/2014/main" val="3870051430"/>
                    </a:ext>
                  </a:extLst>
                </a:gridCol>
              </a:tblGrid>
              <a:tr h="1554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Comic Sans MS" panose="030F0702030302020204" pitchFamily="66" charset="0"/>
                        </a:rPr>
                        <a:t>                   Drug</a:t>
                      </a:r>
                      <a:endParaRPr lang="en-IN" sz="24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52449" marR="52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mic Sans MS" panose="030F0702030302020204" pitchFamily="66" charset="0"/>
                        </a:rPr>
                        <a:t>Trade Name</a:t>
                      </a:r>
                      <a:endParaRPr lang="en-IN" sz="24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52449" marR="52449" marT="0" marB="0" anchor="ctr"/>
                </a:tc>
                <a:extLst>
                  <a:ext uri="{0D108BD9-81ED-4DB2-BD59-A6C34878D82A}">
                    <a16:rowId xmlns:a16="http://schemas.microsoft.com/office/drawing/2014/main" val="3603746757"/>
                  </a:ext>
                </a:extLst>
              </a:tr>
              <a:tr h="31080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300" b="1" kern="12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First Generation</a:t>
                      </a:r>
                      <a:endParaRPr lang="en-IN" sz="2300" b="1" kern="12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808038" lvl="1" indent="-54292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+mj-lt"/>
                        <a:buAutoNum type="arabicParenBoth"/>
                        <a:tabLst>
                          <a:tab pos="228600" algn="l"/>
                        </a:tabLst>
                      </a:pPr>
                      <a:r>
                        <a:rPr lang="en-US" sz="2300" u="sng" dirty="0" err="1" smtClean="0">
                          <a:effectLst/>
                          <a:latin typeface="Comic Sans MS" panose="030F0702030302020204" pitchFamily="66" charset="0"/>
                        </a:rPr>
                        <a:t>Ethanolamines</a:t>
                      </a:r>
                      <a:r>
                        <a:rPr lang="en-US" sz="2300" u="none" baseline="0" dirty="0" smtClean="0">
                          <a:effectLst/>
                          <a:latin typeface="Comic Sans MS" panose="030F0702030302020204" pitchFamily="66" charset="0"/>
                        </a:rPr>
                        <a:t>       </a:t>
                      </a:r>
                      <a:r>
                        <a:rPr lang="en-US" sz="2300" dirty="0" smtClean="0">
                          <a:effectLst/>
                          <a:latin typeface="Comic Sans MS" panose="030F0702030302020204" pitchFamily="66" charset="0"/>
                        </a:rPr>
                        <a:t>: </a:t>
                      </a:r>
                      <a:r>
                        <a:rPr lang="en-US" sz="2300" baseline="0" dirty="0" smtClean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2300" dirty="0" smtClean="0">
                          <a:effectLst/>
                          <a:latin typeface="Comic Sans MS" panose="030F0702030302020204" pitchFamily="66" charset="0"/>
                        </a:rPr>
                        <a:t>Diphenhydramine </a:t>
                      </a:r>
                      <a:r>
                        <a:rPr lang="en-US" sz="2300" dirty="0" err="1">
                          <a:effectLst/>
                          <a:latin typeface="Comic Sans MS" panose="030F0702030302020204" pitchFamily="66" charset="0"/>
                        </a:rPr>
                        <a:t>HCl</a:t>
                      </a:r>
                      <a:endParaRPr lang="en-IN" sz="23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808038" lvl="1" indent="-54292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+mj-lt"/>
                        <a:buAutoNum type="arabicParenBoth"/>
                        <a:tabLst>
                          <a:tab pos="228600" algn="l"/>
                        </a:tabLst>
                      </a:pPr>
                      <a:r>
                        <a:rPr lang="en-US" sz="2300" u="sng" dirty="0">
                          <a:effectLst/>
                          <a:latin typeface="Comic Sans MS" panose="030F0702030302020204" pitchFamily="66" charset="0"/>
                        </a:rPr>
                        <a:t>Ethylene </a:t>
                      </a:r>
                      <a:r>
                        <a:rPr lang="en-US" sz="2300" u="sng" dirty="0" smtClean="0">
                          <a:effectLst/>
                          <a:latin typeface="Comic Sans MS" panose="030F0702030302020204" pitchFamily="66" charset="0"/>
                        </a:rPr>
                        <a:t>diamines </a:t>
                      </a:r>
                      <a:r>
                        <a:rPr lang="en-US" sz="2300" dirty="0" smtClean="0">
                          <a:effectLst/>
                          <a:latin typeface="Comic Sans MS" panose="030F0702030302020204" pitchFamily="66" charset="0"/>
                        </a:rPr>
                        <a:t>: </a:t>
                      </a:r>
                      <a:r>
                        <a:rPr lang="en-US" sz="2300" baseline="0" dirty="0" smtClean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2300" dirty="0" err="1" smtClean="0">
                          <a:effectLst/>
                          <a:latin typeface="Comic Sans MS" panose="030F0702030302020204" pitchFamily="66" charset="0"/>
                        </a:rPr>
                        <a:t>Pyrilamine</a:t>
                      </a:r>
                      <a:r>
                        <a:rPr lang="en-US" sz="2300" dirty="0" smtClean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2300" dirty="0">
                          <a:effectLst/>
                          <a:latin typeface="Comic Sans MS" panose="030F0702030302020204" pitchFamily="66" charset="0"/>
                        </a:rPr>
                        <a:t>maleate</a:t>
                      </a:r>
                      <a:endParaRPr lang="en-IN" sz="23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808038" lvl="1" indent="-54292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+mj-lt"/>
                        <a:buAutoNum type="arabicParenBoth"/>
                        <a:tabLst>
                          <a:tab pos="228600" algn="l"/>
                        </a:tabLst>
                      </a:pPr>
                      <a:r>
                        <a:rPr lang="en-US" sz="2300" u="sng" dirty="0" err="1" smtClean="0">
                          <a:effectLst/>
                          <a:latin typeface="Comic Sans MS" panose="030F0702030302020204" pitchFamily="66" charset="0"/>
                        </a:rPr>
                        <a:t>Alkylamines</a:t>
                      </a:r>
                      <a:r>
                        <a:rPr lang="en-US" sz="2300" u="none" baseline="0" dirty="0" smtClean="0">
                          <a:effectLst/>
                          <a:latin typeface="Comic Sans MS" panose="030F0702030302020204" pitchFamily="66" charset="0"/>
                        </a:rPr>
                        <a:t>           </a:t>
                      </a:r>
                      <a:r>
                        <a:rPr lang="en-US" sz="2300" dirty="0" smtClean="0">
                          <a:effectLst/>
                          <a:latin typeface="Comic Sans MS" panose="030F0702030302020204" pitchFamily="66" charset="0"/>
                        </a:rPr>
                        <a:t>:  </a:t>
                      </a:r>
                      <a:r>
                        <a:rPr lang="en-US" sz="2300" dirty="0" err="1" smtClean="0">
                          <a:effectLst/>
                          <a:latin typeface="Comic Sans MS" panose="030F0702030302020204" pitchFamily="66" charset="0"/>
                        </a:rPr>
                        <a:t>Chlorpheniramine</a:t>
                      </a:r>
                      <a:r>
                        <a:rPr lang="en-US" sz="2300" dirty="0" smtClean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2300" dirty="0">
                          <a:effectLst/>
                          <a:latin typeface="Comic Sans MS" panose="030F0702030302020204" pitchFamily="66" charset="0"/>
                        </a:rPr>
                        <a:t>maleate</a:t>
                      </a:r>
                      <a:endParaRPr lang="en-IN" sz="23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808038" indent="-54292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 smtClean="0">
                          <a:effectLst/>
                          <a:latin typeface="Comic Sans MS" panose="030F0702030302020204" pitchFamily="66" charset="0"/>
                        </a:rPr>
                        <a:t>                                       </a:t>
                      </a:r>
                      <a:r>
                        <a:rPr lang="en-US" sz="2300" dirty="0" err="1" smtClean="0">
                          <a:effectLst/>
                          <a:latin typeface="Comic Sans MS" panose="030F0702030302020204" pitchFamily="66" charset="0"/>
                        </a:rPr>
                        <a:t>Pheniramine</a:t>
                      </a:r>
                      <a:r>
                        <a:rPr lang="en-US" sz="2300" dirty="0" smtClean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2300" dirty="0">
                          <a:effectLst/>
                          <a:latin typeface="Comic Sans MS" panose="030F0702030302020204" pitchFamily="66" charset="0"/>
                        </a:rPr>
                        <a:t>maleate</a:t>
                      </a:r>
                      <a:endParaRPr lang="en-IN" sz="23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808038" lvl="1" indent="-54292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+mj-lt"/>
                        <a:buAutoNum type="arabicParenBoth"/>
                        <a:tabLst>
                          <a:tab pos="228600" algn="l"/>
                        </a:tabLst>
                      </a:pPr>
                      <a:r>
                        <a:rPr lang="en-US" sz="2300" u="sng" dirty="0" err="1" smtClean="0">
                          <a:effectLst/>
                          <a:latin typeface="Comic Sans MS" panose="030F0702030302020204" pitchFamily="66" charset="0"/>
                        </a:rPr>
                        <a:t>Piperazines</a:t>
                      </a:r>
                      <a:r>
                        <a:rPr lang="en-US" sz="2300" u="none" baseline="0" dirty="0" smtClean="0">
                          <a:effectLst/>
                          <a:latin typeface="Comic Sans MS" panose="030F0702030302020204" pitchFamily="66" charset="0"/>
                        </a:rPr>
                        <a:t>            </a:t>
                      </a:r>
                      <a:r>
                        <a:rPr lang="en-US" sz="2300" dirty="0" smtClean="0">
                          <a:effectLst/>
                          <a:latin typeface="Comic Sans MS" panose="030F0702030302020204" pitchFamily="66" charset="0"/>
                        </a:rPr>
                        <a:t>:  Hydroxyzine </a:t>
                      </a:r>
                      <a:r>
                        <a:rPr lang="en-US" sz="2300" dirty="0">
                          <a:effectLst/>
                          <a:latin typeface="Comic Sans MS" panose="030F0702030302020204" pitchFamily="66" charset="0"/>
                        </a:rPr>
                        <a:t>HCL</a:t>
                      </a:r>
                      <a:endParaRPr lang="en-IN" sz="23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808038" lvl="1" indent="-54292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+mj-lt"/>
                        <a:buAutoNum type="arabicParenBoth"/>
                        <a:tabLst>
                          <a:tab pos="228600" algn="l"/>
                        </a:tabLst>
                      </a:pPr>
                      <a:r>
                        <a:rPr lang="en-US" sz="2300" u="sng" dirty="0" err="1" smtClean="0">
                          <a:effectLst/>
                          <a:latin typeface="Comic Sans MS" panose="030F0702030302020204" pitchFamily="66" charset="0"/>
                        </a:rPr>
                        <a:t>Phenothiazines</a:t>
                      </a:r>
                      <a:r>
                        <a:rPr lang="en-US" sz="2300" u="none" dirty="0" smtClean="0">
                          <a:effectLst/>
                          <a:latin typeface="Comic Sans MS" panose="030F0702030302020204" pitchFamily="66" charset="0"/>
                        </a:rPr>
                        <a:t>       </a:t>
                      </a:r>
                      <a:r>
                        <a:rPr lang="en-US" sz="2300" dirty="0" smtClean="0">
                          <a:effectLst/>
                          <a:latin typeface="Comic Sans MS" panose="030F0702030302020204" pitchFamily="66" charset="0"/>
                        </a:rPr>
                        <a:t>:  Promethazine </a:t>
                      </a:r>
                      <a:r>
                        <a:rPr lang="en-US" sz="2300" dirty="0" err="1">
                          <a:effectLst/>
                          <a:latin typeface="Comic Sans MS" panose="030F0702030302020204" pitchFamily="66" charset="0"/>
                        </a:rPr>
                        <a:t>HCl</a:t>
                      </a:r>
                      <a:endParaRPr lang="en-IN" sz="23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808038" lvl="1" indent="-54292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+mj-lt"/>
                        <a:buAutoNum type="arabicParenBoth"/>
                        <a:tabLst>
                          <a:tab pos="228600" algn="l"/>
                        </a:tabLst>
                      </a:pPr>
                      <a:r>
                        <a:rPr lang="en-US" sz="2300" u="sng" dirty="0" err="1" smtClean="0">
                          <a:effectLst/>
                          <a:latin typeface="Comic Sans MS" panose="030F0702030302020204" pitchFamily="66" charset="0"/>
                        </a:rPr>
                        <a:t>Piperidines</a:t>
                      </a:r>
                      <a:r>
                        <a:rPr lang="en-US" sz="2300" u="none" dirty="0" smtClean="0">
                          <a:effectLst/>
                          <a:latin typeface="Comic Sans MS" panose="030F0702030302020204" pitchFamily="66" charset="0"/>
                        </a:rPr>
                        <a:t>             </a:t>
                      </a:r>
                      <a:r>
                        <a:rPr lang="en-US" sz="2300" dirty="0" smtClean="0">
                          <a:effectLst/>
                          <a:latin typeface="Comic Sans MS" panose="030F0702030302020204" pitchFamily="66" charset="0"/>
                        </a:rPr>
                        <a:t>:  </a:t>
                      </a:r>
                      <a:r>
                        <a:rPr lang="en-US" sz="2300" dirty="0" err="1" smtClean="0">
                          <a:effectLst/>
                          <a:latin typeface="Comic Sans MS" panose="030F0702030302020204" pitchFamily="66" charset="0"/>
                        </a:rPr>
                        <a:t>Cyproheptadine</a:t>
                      </a:r>
                      <a:r>
                        <a:rPr lang="en-US" sz="2300" dirty="0" smtClean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2300" dirty="0" err="1">
                          <a:effectLst/>
                          <a:latin typeface="Comic Sans MS" panose="030F0702030302020204" pitchFamily="66" charset="0"/>
                        </a:rPr>
                        <a:t>HCl</a:t>
                      </a:r>
                      <a:endParaRPr lang="en-IN" sz="23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52449" marR="524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IN" sz="23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 smtClean="0">
                          <a:effectLst/>
                          <a:latin typeface="Comic Sans MS" panose="030F0702030302020204" pitchFamily="66" charset="0"/>
                        </a:rPr>
                        <a:t>Benadryl </a:t>
                      </a:r>
                      <a:r>
                        <a:rPr lang="en-US" sz="2300" dirty="0">
                          <a:effectLst/>
                          <a:latin typeface="Comic Sans MS" panose="030F0702030302020204" pitchFamily="66" charset="0"/>
                        </a:rPr>
                        <a:t>(Parke-Davis)</a:t>
                      </a:r>
                      <a:endParaRPr lang="en-IN" sz="23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 err="1" smtClean="0">
                          <a:effectLst/>
                          <a:latin typeface="Comic Sans MS" panose="030F0702030302020204" pitchFamily="66" charset="0"/>
                        </a:rPr>
                        <a:t>Histosol</a:t>
                      </a:r>
                      <a:endParaRPr lang="en-IN" sz="23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 err="1" smtClean="0">
                          <a:effectLst/>
                          <a:latin typeface="Comic Sans MS" panose="030F0702030302020204" pitchFamily="66" charset="0"/>
                        </a:rPr>
                        <a:t>Jeet</a:t>
                      </a:r>
                      <a:r>
                        <a:rPr lang="en-US" sz="2300" dirty="0" smtClean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2300" dirty="0">
                          <a:effectLst/>
                          <a:latin typeface="Comic Sans MS" panose="030F0702030302020204" pitchFamily="66" charset="0"/>
                        </a:rPr>
                        <a:t>(Alembic</a:t>
                      </a:r>
                      <a:r>
                        <a:rPr lang="en-US" sz="2300" dirty="0" smtClean="0">
                          <a:effectLst/>
                          <a:latin typeface="Comic Sans MS" panose="030F0702030302020204" pitchFamily="66" charset="0"/>
                        </a:rPr>
                        <a:t>),</a:t>
                      </a:r>
                      <a:endParaRPr lang="en-IN" sz="23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 err="1" smtClean="0">
                          <a:effectLst/>
                          <a:latin typeface="Comic Sans MS" panose="030F0702030302020204" pitchFamily="66" charset="0"/>
                        </a:rPr>
                        <a:t>Avil</a:t>
                      </a:r>
                      <a:r>
                        <a:rPr lang="en-US" sz="2300" dirty="0" smtClean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2300" dirty="0">
                          <a:effectLst/>
                          <a:latin typeface="Comic Sans MS" panose="030F0702030302020204" pitchFamily="66" charset="0"/>
                        </a:rPr>
                        <a:t>(</a:t>
                      </a:r>
                      <a:r>
                        <a:rPr lang="en-US" sz="2300" dirty="0" err="1" smtClean="0">
                          <a:effectLst/>
                          <a:latin typeface="Comic Sans MS" panose="030F0702030302020204" pitchFamily="66" charset="0"/>
                        </a:rPr>
                        <a:t>Intervet</a:t>
                      </a:r>
                      <a:r>
                        <a:rPr lang="en-US" sz="2300" dirty="0" smtClean="0">
                          <a:effectLst/>
                          <a:latin typeface="Comic Sans MS" panose="030F0702030302020204" pitchFamily="66" charset="0"/>
                        </a:rPr>
                        <a:t>)</a:t>
                      </a:r>
                      <a:endParaRPr lang="en-IN" sz="2300" dirty="0" smtClean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 err="1" smtClean="0">
                          <a:effectLst/>
                          <a:latin typeface="Comic Sans MS" panose="030F0702030302020204" pitchFamily="66" charset="0"/>
                        </a:rPr>
                        <a:t>Atarax</a:t>
                      </a:r>
                      <a:r>
                        <a:rPr lang="en-US" sz="2300" dirty="0" smtClean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2300" dirty="0">
                          <a:effectLst/>
                          <a:latin typeface="Comic Sans MS" panose="030F0702030302020204" pitchFamily="66" charset="0"/>
                        </a:rPr>
                        <a:t>(UCB Pharma)</a:t>
                      </a:r>
                      <a:endParaRPr lang="en-IN" sz="23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 smtClean="0">
                          <a:effectLst/>
                          <a:latin typeface="Comic Sans MS" panose="030F0702030302020204" pitchFamily="66" charset="0"/>
                        </a:rPr>
                        <a:t>Phenergan</a:t>
                      </a:r>
                      <a:r>
                        <a:rPr lang="en-US" sz="2300" baseline="0" dirty="0" smtClean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2300" dirty="0" smtClean="0">
                          <a:effectLst/>
                          <a:latin typeface="Comic Sans MS" panose="030F0702030302020204" pitchFamily="66" charset="0"/>
                        </a:rPr>
                        <a:t>(Rhone </a:t>
                      </a:r>
                      <a:r>
                        <a:rPr lang="en-US" sz="2300" dirty="0">
                          <a:effectLst/>
                          <a:latin typeface="Comic Sans MS" panose="030F0702030302020204" pitchFamily="66" charset="0"/>
                        </a:rPr>
                        <a:t>Poulenc)</a:t>
                      </a:r>
                      <a:endParaRPr lang="en-IN" sz="23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 err="1" smtClean="0">
                          <a:effectLst/>
                          <a:latin typeface="Comic Sans MS" panose="030F0702030302020204" pitchFamily="66" charset="0"/>
                        </a:rPr>
                        <a:t>Practin</a:t>
                      </a:r>
                      <a:r>
                        <a:rPr lang="en-US" sz="2300" dirty="0" smtClean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2300" dirty="0">
                          <a:effectLst/>
                          <a:latin typeface="Comic Sans MS" panose="030F0702030302020204" pitchFamily="66" charset="0"/>
                        </a:rPr>
                        <a:t>(</a:t>
                      </a:r>
                      <a:r>
                        <a:rPr lang="en-US" sz="2300" dirty="0" err="1">
                          <a:effectLst/>
                          <a:latin typeface="Comic Sans MS" panose="030F0702030302020204" pitchFamily="66" charset="0"/>
                        </a:rPr>
                        <a:t>Merind</a:t>
                      </a:r>
                      <a:r>
                        <a:rPr lang="en-US" sz="2300" dirty="0">
                          <a:effectLst/>
                          <a:latin typeface="Comic Sans MS" panose="030F0702030302020204" pitchFamily="66" charset="0"/>
                        </a:rPr>
                        <a:t>)</a:t>
                      </a:r>
                      <a:endParaRPr lang="en-IN" sz="23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52449" marR="52449" marT="0" marB="0"/>
                </a:tc>
                <a:extLst>
                  <a:ext uri="{0D108BD9-81ED-4DB2-BD59-A6C34878D82A}">
                    <a16:rowId xmlns:a16="http://schemas.microsoft.com/office/drawing/2014/main" val="1352658133"/>
                  </a:ext>
                </a:extLst>
              </a:tr>
              <a:tr h="10878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3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Second Generation</a:t>
                      </a:r>
                      <a:endParaRPr lang="en-IN" sz="2300" b="1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808038" lvl="0" indent="-446088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+mj-lt"/>
                        <a:buAutoNum type="arabicParenBoth"/>
                        <a:tabLst>
                          <a:tab pos="228600" algn="l"/>
                        </a:tabLst>
                      </a:pPr>
                      <a:r>
                        <a:rPr lang="en-US" sz="2300" u="sng" dirty="0" err="1" smtClean="0">
                          <a:effectLst/>
                          <a:latin typeface="Comic Sans MS" panose="030F0702030302020204" pitchFamily="66" charset="0"/>
                        </a:rPr>
                        <a:t>Piperazines</a:t>
                      </a:r>
                      <a:r>
                        <a:rPr lang="en-US" sz="2300" u="none" dirty="0" smtClean="0">
                          <a:effectLst/>
                          <a:latin typeface="Comic Sans MS" panose="030F0702030302020204" pitchFamily="66" charset="0"/>
                        </a:rPr>
                        <a:t>             </a:t>
                      </a:r>
                      <a:r>
                        <a:rPr lang="en-US" sz="2300" dirty="0" smtClean="0">
                          <a:effectLst/>
                          <a:latin typeface="Comic Sans MS" panose="030F0702030302020204" pitchFamily="66" charset="0"/>
                        </a:rPr>
                        <a:t>:  Cetirizine  </a:t>
                      </a:r>
                      <a:r>
                        <a:rPr lang="en-US" sz="2300" dirty="0" err="1">
                          <a:effectLst/>
                          <a:latin typeface="Comic Sans MS" panose="030F0702030302020204" pitchFamily="66" charset="0"/>
                        </a:rPr>
                        <a:t>HCl</a:t>
                      </a:r>
                      <a:endParaRPr lang="en-IN" sz="23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808038" lvl="0" indent="-446088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+mj-lt"/>
                        <a:buAutoNum type="arabicParenBoth"/>
                        <a:tabLst>
                          <a:tab pos="228600" algn="l"/>
                        </a:tabLst>
                      </a:pPr>
                      <a:r>
                        <a:rPr lang="it-IT" sz="2300" u="sng" dirty="0" smtClean="0">
                          <a:effectLst/>
                          <a:latin typeface="Comic Sans MS" panose="030F0702030302020204" pitchFamily="66" charset="0"/>
                        </a:rPr>
                        <a:t>Piperidines</a:t>
                      </a:r>
                      <a:r>
                        <a:rPr lang="it-IT" sz="2300" u="none" dirty="0" smtClean="0">
                          <a:effectLst/>
                          <a:latin typeface="Comic Sans MS" panose="030F0702030302020204" pitchFamily="66" charset="0"/>
                        </a:rPr>
                        <a:t>              </a:t>
                      </a:r>
                      <a:r>
                        <a:rPr lang="it-IT" sz="2300" dirty="0" smtClean="0">
                          <a:effectLst/>
                          <a:latin typeface="Comic Sans MS" panose="030F0702030302020204" pitchFamily="66" charset="0"/>
                        </a:rPr>
                        <a:t>:  Loratadine </a:t>
                      </a:r>
                      <a:r>
                        <a:rPr lang="it-IT" sz="2300" dirty="0">
                          <a:effectLst/>
                          <a:latin typeface="Comic Sans MS" panose="030F0702030302020204" pitchFamily="66" charset="0"/>
                        </a:rPr>
                        <a:t>HCl    </a:t>
                      </a:r>
                      <a:endParaRPr lang="it-IT" sz="2300" dirty="0" smtClean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808038" lvl="0" indent="-446088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it-IT" sz="2300" dirty="0" smtClean="0">
                          <a:effectLst/>
                          <a:latin typeface="Comic Sans MS" panose="030F0702030302020204" pitchFamily="66" charset="0"/>
                        </a:rPr>
                        <a:t>                                       Fexofenadine </a:t>
                      </a:r>
                      <a:r>
                        <a:rPr lang="it-IT" sz="2300" dirty="0">
                          <a:effectLst/>
                          <a:latin typeface="Comic Sans MS" panose="030F0702030302020204" pitchFamily="66" charset="0"/>
                        </a:rPr>
                        <a:t>HCl </a:t>
                      </a:r>
                      <a:endParaRPr lang="it-IT" sz="2300" dirty="0" smtClean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it-IT" sz="2300" dirty="0" smtClean="0">
                          <a:effectLst/>
                          <a:latin typeface="Comic Sans MS" panose="030F0702030302020204" pitchFamily="66" charset="0"/>
                        </a:rPr>
                        <a:t>                                           Terfenadine </a:t>
                      </a:r>
                      <a:r>
                        <a:rPr lang="it-IT" sz="2300" dirty="0">
                          <a:effectLst/>
                          <a:latin typeface="Comic Sans MS" panose="030F0702030302020204" pitchFamily="66" charset="0"/>
                        </a:rPr>
                        <a:t>HCl</a:t>
                      </a:r>
                      <a:endParaRPr lang="en-IN" sz="23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52449" marR="524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it-IT" sz="2300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IN" sz="23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it-IT" sz="2300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r>
                        <a:rPr lang="it-IT" sz="2300" dirty="0" smtClean="0">
                          <a:effectLst/>
                          <a:latin typeface="Comic Sans MS" panose="030F0702030302020204" pitchFamily="66" charset="0"/>
                        </a:rPr>
                        <a:t>Cetzine </a:t>
                      </a:r>
                      <a:r>
                        <a:rPr lang="it-IT" sz="2300" dirty="0">
                          <a:effectLst/>
                          <a:latin typeface="Comic Sans MS" panose="030F0702030302020204" pitchFamily="66" charset="0"/>
                        </a:rPr>
                        <a:t>(Glaxo)</a:t>
                      </a:r>
                      <a:endParaRPr lang="en-IN" sz="23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it-IT" sz="2300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r>
                        <a:rPr lang="it-IT" sz="2300" dirty="0" smtClean="0">
                          <a:effectLst/>
                          <a:latin typeface="Comic Sans MS" panose="030F0702030302020204" pitchFamily="66" charset="0"/>
                        </a:rPr>
                        <a:t>Loridin </a:t>
                      </a:r>
                      <a:r>
                        <a:rPr lang="it-IT" sz="2300" dirty="0">
                          <a:effectLst/>
                          <a:latin typeface="Comic Sans MS" panose="030F0702030302020204" pitchFamily="66" charset="0"/>
                        </a:rPr>
                        <a:t>(Cadila)</a:t>
                      </a:r>
                      <a:endParaRPr lang="en-IN" sz="23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it-IT" sz="2300" dirty="0" smtClean="0">
                          <a:effectLst/>
                          <a:latin typeface="Comic Sans MS" panose="030F0702030302020204" pitchFamily="66" charset="0"/>
                        </a:rPr>
                        <a:t> Allegra </a:t>
                      </a:r>
                      <a:r>
                        <a:rPr lang="it-IT" sz="2300" dirty="0">
                          <a:effectLst/>
                          <a:latin typeface="Comic Sans MS" panose="030F0702030302020204" pitchFamily="66" charset="0"/>
                        </a:rPr>
                        <a:t>(Hoechst)</a:t>
                      </a:r>
                      <a:endParaRPr lang="en-IN" sz="23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it-IT" sz="2300" dirty="0" smtClean="0">
                          <a:effectLst/>
                          <a:latin typeface="Comic Sans MS" panose="030F0702030302020204" pitchFamily="66" charset="0"/>
                        </a:rPr>
                        <a:t> Terin </a:t>
                      </a:r>
                      <a:r>
                        <a:rPr lang="it-IT" sz="2300" dirty="0">
                          <a:effectLst/>
                          <a:latin typeface="Comic Sans MS" panose="030F0702030302020204" pitchFamily="66" charset="0"/>
                        </a:rPr>
                        <a:t>(Wockardth)</a:t>
                      </a:r>
                      <a:endParaRPr lang="en-IN" sz="23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52449" marR="52449" marT="0" marB="0"/>
                </a:tc>
                <a:extLst>
                  <a:ext uri="{0D108BD9-81ED-4DB2-BD59-A6C34878D82A}">
                    <a16:rowId xmlns:a16="http://schemas.microsoft.com/office/drawing/2014/main" val="2415451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419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270" y="470845"/>
            <a:ext cx="10125546" cy="1021621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Autacoids</a:t>
            </a:r>
            <a:endParaRPr lang="en-IN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0539" y="1859797"/>
            <a:ext cx="11183008" cy="421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ts val="4200"/>
              </a:lnSpc>
              <a:spcBef>
                <a:spcPts val="3000"/>
              </a:spcBef>
              <a:buFont typeface="Wingdings" panose="05000000000000000000" pitchFamily="2" charset="2"/>
              <a:buChar char="ü"/>
            </a:pPr>
            <a:r>
              <a:rPr lang="en-US" sz="3200" dirty="0">
                <a:latin typeface="Comic Sans MS" panose="030F0702030302020204" pitchFamily="66" charset="0"/>
              </a:rPr>
              <a:t>The term ‘autacoid’ is derived from </a:t>
            </a:r>
            <a:r>
              <a:rPr lang="en-US" sz="3200" b="1" dirty="0">
                <a:solidFill>
                  <a:srgbClr val="000099"/>
                </a:solidFill>
                <a:latin typeface="Comic Sans MS" panose="030F0702030302020204" pitchFamily="66" charset="0"/>
              </a:rPr>
              <a:t>Greek words </a:t>
            </a:r>
            <a:r>
              <a:rPr lang="en-US" sz="3200" dirty="0">
                <a:latin typeface="Comic Sans MS" panose="030F0702030302020204" pitchFamily="66" charset="0"/>
              </a:rPr>
              <a:t>– ‘</a:t>
            </a:r>
            <a:r>
              <a:rPr lang="en-US" sz="3200" b="1" dirty="0">
                <a:solidFill>
                  <a:srgbClr val="000099"/>
                </a:solidFill>
                <a:latin typeface="Comic Sans MS" panose="030F0702030302020204" pitchFamily="66" charset="0"/>
              </a:rPr>
              <a:t>autos</a:t>
            </a:r>
            <a:r>
              <a:rPr lang="en-US" sz="3200" dirty="0">
                <a:latin typeface="Comic Sans MS" panose="030F0702030302020204" pitchFamily="66" charset="0"/>
              </a:rPr>
              <a:t>’ meaning 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self</a:t>
            </a:r>
            <a:r>
              <a:rPr lang="en-US" sz="3200" dirty="0">
                <a:latin typeface="Comic Sans MS" panose="030F0702030302020204" pitchFamily="66" charset="0"/>
              </a:rPr>
              <a:t> and ‘</a:t>
            </a:r>
            <a:r>
              <a:rPr lang="en-US" sz="3200" b="1" dirty="0" err="1">
                <a:solidFill>
                  <a:srgbClr val="000099"/>
                </a:solidFill>
                <a:latin typeface="Comic Sans MS" panose="030F0702030302020204" pitchFamily="66" charset="0"/>
              </a:rPr>
              <a:t>akos</a:t>
            </a:r>
            <a:r>
              <a:rPr lang="en-US" sz="3200" dirty="0">
                <a:latin typeface="Comic Sans MS" panose="030F0702030302020204" pitchFamily="66" charset="0"/>
              </a:rPr>
              <a:t>’ meaning 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remedy or healing </a:t>
            </a:r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substance</a:t>
            </a:r>
            <a:r>
              <a:rPr lang="en-US" sz="3200" dirty="0" smtClean="0">
                <a:latin typeface="Comic Sans MS" panose="030F0702030302020204" pitchFamily="66" charset="0"/>
              </a:rPr>
              <a:t>.</a:t>
            </a:r>
            <a:endParaRPr lang="en-IN" sz="3200" dirty="0">
              <a:latin typeface="Comic Sans MS" panose="030F0702030302020204" pitchFamily="66" charset="0"/>
            </a:endParaRPr>
          </a:p>
          <a:p>
            <a:pPr marL="342900" indent="-342900" algn="just">
              <a:lnSpc>
                <a:spcPts val="4200"/>
              </a:lnSpc>
              <a:spcBef>
                <a:spcPts val="3000"/>
              </a:spcBef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Comic Sans MS" panose="030F0702030302020204" pitchFamily="66" charset="0"/>
              </a:rPr>
              <a:t>Autacoids </a:t>
            </a:r>
            <a:r>
              <a:rPr lang="en-US" sz="3200" dirty="0">
                <a:latin typeface="Comic Sans MS" panose="030F0702030302020204" pitchFamily="66" charset="0"/>
              </a:rPr>
              <a:t>are 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locally acting hormone like substances </a:t>
            </a:r>
            <a:r>
              <a:rPr lang="en-US" sz="3200" dirty="0">
                <a:latin typeface="Comic Sans MS" panose="030F0702030302020204" pitchFamily="66" charset="0"/>
              </a:rPr>
              <a:t>produced by a wide variety of cells in the body, having intense biological activity which 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act briefly at the site of synthesis and release </a:t>
            </a:r>
            <a:r>
              <a:rPr lang="en-US" sz="3200" dirty="0">
                <a:latin typeface="Comic Sans MS" panose="030F0702030302020204" pitchFamily="66" charset="0"/>
              </a:rPr>
              <a:t>(i.e. on adjacent cells</a:t>
            </a:r>
            <a:r>
              <a:rPr lang="en-US" sz="3200" dirty="0" smtClean="0">
                <a:latin typeface="Comic Sans MS" panose="030F0702030302020204" pitchFamily="66" charset="0"/>
              </a:rPr>
              <a:t>).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44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44015" y="519302"/>
            <a:ext cx="88143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H</a:t>
            </a:r>
            <a:r>
              <a:rPr lang="en-US" sz="4000" b="1" baseline="-25000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1</a:t>
            </a:r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antihistaminics</a:t>
            </a:r>
            <a:endParaRPr lang="en-IN" sz="4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1435" y="1734211"/>
            <a:ext cx="1142474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6575" indent="-536575" algn="just">
              <a:spcBef>
                <a:spcPts val="3600"/>
              </a:spcBef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536575" algn="l"/>
                <a:tab pos="4572000" algn="l"/>
                <a:tab pos="4929188" algn="l"/>
              </a:tabLst>
            </a:pPr>
            <a:r>
              <a:rPr lang="en-US" sz="30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Highly Sedative 	:</a:t>
            </a:r>
            <a:r>
              <a:rPr lang="en-US" sz="3000" dirty="0">
                <a:latin typeface="Comic Sans MS" panose="030F0702030302020204" pitchFamily="66" charset="0"/>
                <a:ea typeface="Times New Roman" panose="02020603050405020304" pitchFamily="18" charset="0"/>
              </a:rPr>
              <a:t>	</a:t>
            </a:r>
            <a:r>
              <a:rPr lang="en-US" sz="3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Diphenhydramine</a:t>
            </a:r>
            <a:r>
              <a:rPr lang="en-US" sz="3000" dirty="0">
                <a:latin typeface="Comic Sans MS" panose="030F0702030302020204" pitchFamily="66" charset="0"/>
                <a:ea typeface="Times New Roman" panose="02020603050405020304" pitchFamily="18" charset="0"/>
              </a:rPr>
              <a:t>, </a:t>
            </a:r>
            <a:r>
              <a:rPr lang="en-US" sz="3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Promethazine </a:t>
            </a:r>
            <a:r>
              <a:rPr lang="en-US" sz="3000" dirty="0">
                <a:latin typeface="Comic Sans MS" panose="030F0702030302020204" pitchFamily="66" charset="0"/>
                <a:ea typeface="Times New Roman" panose="02020603050405020304" pitchFamily="18" charset="0"/>
              </a:rPr>
              <a:t>&amp; </a:t>
            </a:r>
            <a:r>
              <a:rPr lang="en-US" sz="3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		Hydroxyzine.</a:t>
            </a:r>
          </a:p>
          <a:p>
            <a:pPr marL="536575" indent="-536575" algn="just">
              <a:spcBef>
                <a:spcPts val="3600"/>
              </a:spcBef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536575" algn="l"/>
                <a:tab pos="4572000" algn="l"/>
                <a:tab pos="4929188" algn="l"/>
              </a:tabLst>
            </a:pPr>
            <a:r>
              <a:rPr lang="en-US" sz="3000" b="1" dirty="0" smtClean="0">
                <a:solidFill>
                  <a:srgbClr val="CC66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Moderately Sedative	:</a:t>
            </a:r>
            <a:r>
              <a:rPr lang="en-US" sz="3000" dirty="0">
                <a:latin typeface="Comic Sans MS" panose="030F0702030302020204" pitchFamily="66" charset="0"/>
                <a:ea typeface="Times New Roman" panose="02020603050405020304" pitchFamily="18" charset="0"/>
              </a:rPr>
              <a:t>	</a:t>
            </a:r>
            <a:r>
              <a:rPr lang="en-US" sz="3000" dirty="0" err="1" smtClean="0">
                <a:latin typeface="Comic Sans MS" panose="030F0702030302020204" pitchFamily="66" charset="0"/>
                <a:ea typeface="Times New Roman" panose="02020603050405020304" pitchFamily="18" charset="0"/>
              </a:rPr>
              <a:t>Pheniramine</a:t>
            </a:r>
            <a:r>
              <a:rPr lang="en-US" sz="3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3000" dirty="0">
                <a:latin typeface="Comic Sans MS" panose="030F0702030302020204" pitchFamily="66" charset="0"/>
                <a:ea typeface="Times New Roman" panose="02020603050405020304" pitchFamily="18" charset="0"/>
              </a:rPr>
              <a:t>and </a:t>
            </a:r>
            <a:r>
              <a:rPr lang="en-US" sz="3000" dirty="0" err="1" smtClean="0">
                <a:latin typeface="Comic Sans MS" panose="030F0702030302020204" pitchFamily="66" charset="0"/>
                <a:ea typeface="Times New Roman" panose="02020603050405020304" pitchFamily="18" charset="0"/>
              </a:rPr>
              <a:t>Cyproheptadine</a:t>
            </a:r>
            <a:r>
              <a:rPr lang="en-US" sz="3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</a:p>
          <a:p>
            <a:pPr marL="536575" indent="-536575" algn="just">
              <a:spcBef>
                <a:spcPts val="3600"/>
              </a:spcBef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536575" algn="l"/>
                <a:tab pos="4572000" algn="l"/>
                <a:tab pos="4929188" algn="l"/>
              </a:tabLst>
            </a:pPr>
            <a:r>
              <a:rPr lang="en-US" sz="3000" b="1" dirty="0" smtClean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Mildly Sedative 	:	</a:t>
            </a:r>
            <a:r>
              <a:rPr lang="en-US" sz="3000" dirty="0" err="1" smtClean="0">
                <a:latin typeface="Comic Sans MS" panose="030F0702030302020204" pitchFamily="66" charset="0"/>
                <a:ea typeface="Times New Roman" panose="02020603050405020304" pitchFamily="18" charset="0"/>
              </a:rPr>
              <a:t>Chlorpheniramine</a:t>
            </a:r>
            <a:r>
              <a:rPr lang="en-US" sz="3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3000" dirty="0">
                <a:latin typeface="Comic Sans MS" panose="030F0702030302020204" pitchFamily="66" charset="0"/>
                <a:ea typeface="Times New Roman" panose="02020603050405020304" pitchFamily="18" charset="0"/>
              </a:rPr>
              <a:t>and </a:t>
            </a:r>
            <a:r>
              <a:rPr lang="en-US" sz="3000" dirty="0" err="1" smtClean="0">
                <a:latin typeface="Comic Sans MS" panose="030F0702030302020204" pitchFamily="66" charset="0"/>
                <a:ea typeface="Times New Roman" panose="02020603050405020304" pitchFamily="18" charset="0"/>
              </a:rPr>
              <a:t>pyrilamine</a:t>
            </a:r>
            <a:endParaRPr lang="en-US" sz="30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536575" indent="-536575" algn="just">
              <a:spcBef>
                <a:spcPts val="3600"/>
              </a:spcBef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536575" algn="l"/>
                <a:tab pos="4572000" algn="l"/>
                <a:tab pos="4929188" algn="l"/>
              </a:tabLst>
            </a:pPr>
            <a:r>
              <a:rPr lang="en-US" sz="3000" b="1" dirty="0" smtClean="0">
                <a:solidFill>
                  <a:srgbClr val="0066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Non- Sedative 	:	</a:t>
            </a:r>
            <a:r>
              <a:rPr lang="en-US" sz="3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Second generation </a:t>
            </a:r>
            <a:r>
              <a:rPr lang="en-US" sz="3000" dirty="0" err="1" smtClean="0">
                <a:latin typeface="Comic Sans MS" panose="030F0702030302020204" pitchFamily="66" charset="0"/>
                <a:ea typeface="Times New Roman" panose="02020603050405020304" pitchFamily="18" charset="0"/>
              </a:rPr>
              <a:t>antihistaminics</a:t>
            </a:r>
            <a:r>
              <a:rPr lang="en-US" sz="3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5199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74329" y="298591"/>
            <a:ext cx="88143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H</a:t>
            </a:r>
            <a:r>
              <a:rPr lang="en-US" sz="4000" b="1" baseline="-25000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1</a:t>
            </a:r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antihistaminics</a:t>
            </a:r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  </a:t>
            </a:r>
            <a:r>
              <a:rPr lang="en-US" sz="3200" b="1" dirty="0" err="1" smtClean="0">
                <a:latin typeface="Comic Sans MS" panose="030F0702030302020204" pitchFamily="66" charset="0"/>
                <a:ea typeface="Times New Roman" panose="02020603050405020304" pitchFamily="18" charset="0"/>
              </a:rPr>
              <a:t>contd</a:t>
            </a:r>
            <a:r>
              <a:rPr lang="en-US" sz="3200" b="1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…</a:t>
            </a:r>
            <a:endParaRPr lang="en-IN" sz="40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1435" y="1166663"/>
            <a:ext cx="1142474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Cetirizine: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endParaRPr lang="en-US" sz="28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457200" indent="-4572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omic Sans MS" panose="030F0702030302020204" pitchFamily="66" charset="0"/>
              </a:rPr>
              <a:t>It </a:t>
            </a:r>
            <a:r>
              <a:rPr lang="en-US" sz="2800" dirty="0">
                <a:latin typeface="Comic Sans MS" panose="030F0702030302020204" pitchFamily="66" charset="0"/>
              </a:rPr>
              <a:t>is a </a:t>
            </a:r>
            <a:r>
              <a:rPr lang="en-US" sz="2800" b="1" dirty="0">
                <a:latin typeface="Comic Sans MS" panose="030F0702030302020204" pitchFamily="66" charset="0"/>
              </a:rPr>
              <a:t>metabolite of hydroxyzine </a:t>
            </a:r>
            <a:r>
              <a:rPr lang="en-US" sz="2800" dirty="0">
                <a:latin typeface="Comic Sans MS" panose="030F0702030302020204" pitchFamily="66" charset="0"/>
              </a:rPr>
              <a:t>(1</a:t>
            </a:r>
            <a:r>
              <a:rPr lang="en-US" sz="2800" baseline="30000" dirty="0">
                <a:latin typeface="Comic Sans MS" panose="030F0702030302020204" pitchFamily="66" charset="0"/>
              </a:rPr>
              <a:t>st</a:t>
            </a:r>
            <a:r>
              <a:rPr lang="en-US" sz="2800" dirty="0">
                <a:latin typeface="Comic Sans MS" panose="030F0702030302020204" pitchFamily="66" charset="0"/>
              </a:rPr>
              <a:t> generation antihistaminic) with marked affinity for peripheral H</a:t>
            </a:r>
            <a:r>
              <a:rPr lang="en-US" sz="2800" baseline="-25000" dirty="0">
                <a:latin typeface="Comic Sans MS" panose="030F0702030302020204" pitchFamily="66" charset="0"/>
              </a:rPr>
              <a:t>1</a:t>
            </a:r>
            <a:r>
              <a:rPr lang="en-US" sz="2800" dirty="0">
                <a:latin typeface="Comic Sans MS" panose="030F0702030302020204" pitchFamily="66" charset="0"/>
              </a:rPr>
              <a:t> receptors. 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pPr marL="457200" indent="-4572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omic Sans MS" panose="030F0702030302020204" pitchFamily="66" charset="0"/>
              </a:rPr>
              <a:t>It </a:t>
            </a:r>
            <a:r>
              <a:rPr lang="en-US" sz="2800" dirty="0">
                <a:latin typeface="Comic Sans MS" panose="030F0702030302020204" pitchFamily="66" charset="0"/>
              </a:rPr>
              <a:t>penetrates blood brain barrier poorly, so is very less sedative. 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pPr marL="457200" indent="-4572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omic Sans MS" panose="030F0702030302020204" pitchFamily="66" charset="0"/>
              </a:rPr>
              <a:t>It </a:t>
            </a:r>
            <a:r>
              <a:rPr lang="en-US" sz="2800" dirty="0">
                <a:latin typeface="Comic Sans MS" panose="030F0702030302020204" pitchFamily="66" charset="0"/>
              </a:rPr>
              <a:t>attains high and longer lasting concentration in skin, which may be responsible for its superior efficacy in </a:t>
            </a:r>
            <a:r>
              <a:rPr lang="en-US" sz="2800" b="1" dirty="0" err="1">
                <a:latin typeface="Comic Sans MS" panose="030F0702030302020204" pitchFamily="66" charset="0"/>
              </a:rPr>
              <a:t>urticaria</a:t>
            </a:r>
            <a:r>
              <a:rPr lang="en-US" sz="2800" b="1" dirty="0">
                <a:latin typeface="Comic Sans MS" panose="030F0702030302020204" pitchFamily="66" charset="0"/>
              </a:rPr>
              <a:t>/ atopic dermatitis</a:t>
            </a:r>
            <a:r>
              <a:rPr lang="en-US" sz="2800" dirty="0">
                <a:latin typeface="Comic Sans MS" panose="030F0702030302020204" pitchFamily="66" charset="0"/>
              </a:rPr>
              <a:t>. 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pPr marL="457200" indent="-4572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omic Sans MS" panose="030F0702030302020204" pitchFamily="66" charset="0"/>
              </a:rPr>
              <a:t>It </a:t>
            </a:r>
            <a:r>
              <a:rPr lang="en-US" sz="2800" dirty="0">
                <a:latin typeface="Comic Sans MS" panose="030F0702030302020204" pitchFamily="66" charset="0"/>
              </a:rPr>
              <a:t>is indicated in upper </a:t>
            </a:r>
            <a:r>
              <a:rPr lang="en-US" sz="2800" b="1" dirty="0">
                <a:latin typeface="Comic Sans MS" panose="030F0702030302020204" pitchFamily="66" charset="0"/>
              </a:rPr>
              <a:t>respiratory allergies, </a:t>
            </a:r>
            <a:r>
              <a:rPr lang="en-US" sz="2800" b="1" dirty="0" err="1">
                <a:latin typeface="Comic Sans MS" panose="030F0702030302020204" pitchFamily="66" charset="0"/>
              </a:rPr>
              <a:t>pollinosis</a:t>
            </a:r>
            <a:r>
              <a:rPr lang="en-US" sz="2800" b="1" dirty="0">
                <a:latin typeface="Comic Sans MS" panose="030F0702030302020204" pitchFamily="66" charset="0"/>
              </a:rPr>
              <a:t>, </a:t>
            </a:r>
            <a:r>
              <a:rPr lang="en-US" sz="2800" b="1" dirty="0" err="1">
                <a:latin typeface="Comic Sans MS" panose="030F0702030302020204" pitchFamily="66" charset="0"/>
              </a:rPr>
              <a:t>urticaria</a:t>
            </a:r>
            <a:r>
              <a:rPr lang="en-US" sz="2800" b="1" dirty="0">
                <a:latin typeface="Comic Sans MS" panose="030F0702030302020204" pitchFamily="66" charset="0"/>
              </a:rPr>
              <a:t> and atopic dermatitis</a:t>
            </a:r>
            <a:r>
              <a:rPr lang="en-US" sz="2800" dirty="0">
                <a:latin typeface="Comic Sans MS" panose="030F0702030302020204" pitchFamily="66" charset="0"/>
              </a:rPr>
              <a:t>; also used as adjuvant in seasonal asthma.</a:t>
            </a:r>
            <a:endParaRPr lang="en-IN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05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74329" y="298591"/>
            <a:ext cx="88143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H</a:t>
            </a:r>
            <a:r>
              <a:rPr lang="en-US" sz="4000" b="1" baseline="-25000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1</a:t>
            </a:r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antihistaminics</a:t>
            </a:r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  </a:t>
            </a:r>
            <a:r>
              <a:rPr lang="en-US" sz="3200" b="1" dirty="0" err="1" smtClean="0">
                <a:latin typeface="Comic Sans MS" panose="030F0702030302020204" pitchFamily="66" charset="0"/>
                <a:ea typeface="Times New Roman" panose="02020603050405020304" pitchFamily="18" charset="0"/>
              </a:rPr>
              <a:t>contd</a:t>
            </a:r>
            <a:r>
              <a:rPr lang="en-US" sz="3200" b="1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…</a:t>
            </a:r>
            <a:endParaRPr lang="en-IN" sz="40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1435" y="1460951"/>
            <a:ext cx="11424746" cy="48279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300"/>
              </a:lnSpc>
              <a:spcBef>
                <a:spcPts val="24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Cyclizine</a:t>
            </a:r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, </a:t>
            </a:r>
            <a:r>
              <a:rPr lang="en-US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Meclizine</a:t>
            </a:r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, </a:t>
            </a:r>
            <a:r>
              <a:rPr lang="en-US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Promethazine</a:t>
            </a:r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, </a:t>
            </a:r>
            <a:r>
              <a:rPr lang="en-US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Diphenhydramine </a:t>
            </a:r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en-US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Anti-motion </a:t>
            </a:r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sickness):</a:t>
            </a:r>
            <a:endParaRPr lang="en-IN" sz="3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457200" indent="-457200">
              <a:lnSpc>
                <a:spcPts val="4300"/>
              </a:lnSpc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en-US" sz="2800" dirty="0">
                <a:latin typeface="Comic Sans MS" panose="030F0702030302020204" pitchFamily="66" charset="0"/>
              </a:rPr>
              <a:t>These agents have prophylactic value in </a:t>
            </a:r>
            <a:r>
              <a:rPr lang="en-US" sz="2800" b="1" dirty="0">
                <a:latin typeface="Comic Sans MS" panose="030F0702030302020204" pitchFamily="66" charset="0"/>
              </a:rPr>
              <a:t>milder types of motion sickness</a:t>
            </a:r>
            <a:r>
              <a:rPr lang="en-US" sz="2800" dirty="0">
                <a:latin typeface="Comic Sans MS" panose="030F0702030302020204" pitchFamily="66" charset="0"/>
              </a:rPr>
              <a:t>; should be taken one hour before starting journey. 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pPr marL="457200" indent="-457200">
              <a:lnSpc>
                <a:spcPts val="4300"/>
              </a:lnSpc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omic Sans MS" panose="030F0702030302020204" pitchFamily="66" charset="0"/>
              </a:rPr>
              <a:t>Promethazine </a:t>
            </a:r>
            <a:r>
              <a:rPr lang="en-US" sz="2800" dirty="0">
                <a:latin typeface="Comic Sans MS" panose="030F0702030302020204" pitchFamily="66" charset="0"/>
              </a:rPr>
              <a:t>can also be used in </a:t>
            </a:r>
            <a:r>
              <a:rPr lang="en-US" sz="2800" b="1" dirty="0">
                <a:latin typeface="Comic Sans MS" panose="030F0702030302020204" pitchFamily="66" charset="0"/>
              </a:rPr>
              <a:t>morning sickness, drug induced and post-operative vomiting, radiation sickness</a:t>
            </a:r>
            <a:r>
              <a:rPr lang="en-US" sz="2800" dirty="0">
                <a:latin typeface="Comic Sans MS" panose="030F0702030302020204" pitchFamily="66" charset="0"/>
              </a:rPr>
              <a:t>. 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pPr marL="457200" indent="-457200">
              <a:lnSpc>
                <a:spcPts val="4300"/>
              </a:lnSpc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en-US" sz="28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H</a:t>
            </a:r>
            <a:r>
              <a:rPr lang="en-US" sz="2800" b="1" baseline="-250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1</a:t>
            </a:r>
            <a:r>
              <a:rPr lang="en-US" sz="28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receptors mediate emesis in emetic </a:t>
            </a:r>
            <a:r>
              <a:rPr lang="en-US" sz="2800" b="1" dirty="0" err="1" smtClean="0">
                <a:solidFill>
                  <a:srgbClr val="0000FF"/>
                </a:solidFill>
                <a:latin typeface="Comic Sans MS" panose="030F0702030302020204" pitchFamily="66" charset="0"/>
              </a:rPr>
              <a:t>centre</a:t>
            </a:r>
            <a:r>
              <a:rPr lang="en-US" sz="2800" dirty="0">
                <a:latin typeface="Comic Sans MS" panose="030F0702030302020204" pitchFamily="66" charset="0"/>
              </a:rPr>
              <a:t>.</a:t>
            </a:r>
            <a:endParaRPr lang="en-US" sz="28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45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74329" y="298591"/>
            <a:ext cx="88143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H</a:t>
            </a:r>
            <a:r>
              <a:rPr lang="en-US" sz="4000" b="1" baseline="-25000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1</a:t>
            </a:r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antihistaminics</a:t>
            </a:r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  </a:t>
            </a:r>
            <a:r>
              <a:rPr lang="en-US" sz="3200" b="1" dirty="0" err="1" smtClean="0">
                <a:latin typeface="Comic Sans MS" panose="030F0702030302020204" pitchFamily="66" charset="0"/>
                <a:ea typeface="Times New Roman" panose="02020603050405020304" pitchFamily="18" charset="0"/>
              </a:rPr>
              <a:t>contd</a:t>
            </a:r>
            <a:r>
              <a:rPr lang="en-US" sz="3200" b="1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…</a:t>
            </a:r>
            <a:endParaRPr lang="en-IN" sz="40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8375" y="1313809"/>
            <a:ext cx="11424746" cy="5286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Clinical Uses :</a:t>
            </a:r>
            <a:endParaRPr lang="en-IN" sz="3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1071563" lvl="0" indent="-534988">
              <a:lnSpc>
                <a:spcPts val="4000"/>
              </a:lnSpc>
              <a:spcBef>
                <a:spcPts val="1200"/>
              </a:spcBef>
              <a:buFont typeface="+mj-lt"/>
              <a:buAutoNum type="romanLcPeriod"/>
            </a:pPr>
            <a:r>
              <a:rPr lang="en-US" sz="2800" dirty="0">
                <a:latin typeface="Comic Sans MS" panose="030F0702030302020204" pitchFamily="66" charset="0"/>
              </a:rPr>
              <a:t>In </a:t>
            </a:r>
            <a:r>
              <a:rPr lang="en-US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allergic</a:t>
            </a:r>
            <a:r>
              <a:rPr lang="en-US" sz="2800" dirty="0">
                <a:latin typeface="Comic Sans MS" panose="030F0702030302020204" pitchFamily="66" charset="0"/>
              </a:rPr>
              <a:t> and </a:t>
            </a:r>
            <a:r>
              <a:rPr lang="en-US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anaphylactic </a:t>
            </a:r>
            <a:r>
              <a:rPr lang="en-US" sz="28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reactions</a:t>
            </a:r>
            <a:r>
              <a:rPr lang="en-US" sz="28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.</a:t>
            </a:r>
            <a:endParaRPr lang="en-IN" sz="2800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marL="1071563" lvl="0" indent="-534988" algn="just">
              <a:lnSpc>
                <a:spcPts val="4000"/>
              </a:lnSpc>
              <a:spcBef>
                <a:spcPts val="1200"/>
              </a:spcBef>
              <a:buFont typeface="+mj-lt"/>
              <a:buAutoNum type="romanLcPeriod"/>
            </a:pPr>
            <a:r>
              <a:rPr lang="en-US" sz="2800" dirty="0" smtClean="0">
                <a:latin typeface="Comic Sans MS" panose="030F0702030302020204" pitchFamily="66" charset="0"/>
              </a:rPr>
              <a:t>In </a:t>
            </a:r>
            <a:r>
              <a:rPr lang="en-US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bronchial asthma, laminitis, </a:t>
            </a:r>
            <a:r>
              <a:rPr lang="en-US" sz="2800" b="1" dirty="0" err="1">
                <a:solidFill>
                  <a:srgbClr val="0000FF"/>
                </a:solidFill>
                <a:latin typeface="Comic Sans MS" panose="030F0702030302020204" pitchFamily="66" charset="0"/>
              </a:rPr>
              <a:t>azoturia</a:t>
            </a:r>
            <a:r>
              <a:rPr lang="en-US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>
                <a:latin typeface="Comic Sans MS" panose="030F0702030302020204" pitchFamily="66" charset="0"/>
              </a:rPr>
              <a:t>and</a:t>
            </a:r>
            <a:r>
              <a:rPr lang="en-US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pulmonary emphysema</a:t>
            </a:r>
            <a:r>
              <a:rPr lang="en-US" sz="2800" dirty="0">
                <a:latin typeface="Comic Sans MS" panose="030F0702030302020204" pitchFamily="66" charset="0"/>
              </a:rPr>
              <a:t> in </a:t>
            </a:r>
            <a:r>
              <a:rPr lang="en-US" sz="2800" dirty="0" smtClean="0">
                <a:latin typeface="Comic Sans MS" panose="030F0702030302020204" pitchFamily="66" charset="0"/>
              </a:rPr>
              <a:t>horses.</a:t>
            </a:r>
            <a:endParaRPr lang="en-IN" sz="2800" dirty="0">
              <a:latin typeface="Comic Sans MS" panose="030F0702030302020204" pitchFamily="66" charset="0"/>
            </a:endParaRPr>
          </a:p>
          <a:p>
            <a:pPr marL="1071563" lvl="0" indent="-534988">
              <a:lnSpc>
                <a:spcPts val="4000"/>
              </a:lnSpc>
              <a:spcBef>
                <a:spcPts val="1200"/>
              </a:spcBef>
              <a:buFont typeface="+mj-lt"/>
              <a:buAutoNum type="romanLcPeriod"/>
            </a:pPr>
            <a:r>
              <a:rPr lang="en-US" sz="2800" dirty="0" smtClean="0">
                <a:latin typeface="Comic Sans MS" panose="030F0702030302020204" pitchFamily="66" charset="0"/>
              </a:rPr>
              <a:t>In </a:t>
            </a:r>
            <a:r>
              <a:rPr lang="en-US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asthma, bloat, </a:t>
            </a:r>
            <a:r>
              <a:rPr lang="en-US" sz="2800" b="1" dirty="0" err="1">
                <a:solidFill>
                  <a:srgbClr val="0000FF"/>
                </a:solidFill>
                <a:latin typeface="Comic Sans MS" panose="030F0702030302020204" pitchFamily="66" charset="0"/>
              </a:rPr>
              <a:t>acetonaemia</a:t>
            </a:r>
            <a:r>
              <a:rPr lang="en-US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, gangrenous mastitis, metritis </a:t>
            </a:r>
            <a:r>
              <a:rPr lang="en-US" sz="2800" dirty="0">
                <a:latin typeface="Comic Sans MS" panose="030F0702030302020204" pitchFamily="66" charset="0"/>
              </a:rPr>
              <a:t>and </a:t>
            </a:r>
            <a:r>
              <a:rPr lang="en-US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retained </a:t>
            </a:r>
            <a:r>
              <a:rPr lang="en-US" sz="28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placenta</a:t>
            </a:r>
            <a:r>
              <a:rPr lang="en-US" sz="2800" dirty="0" smtClean="0">
                <a:latin typeface="Comic Sans MS" panose="030F0702030302020204" pitchFamily="66" charset="0"/>
              </a:rPr>
              <a:t>.</a:t>
            </a:r>
            <a:endParaRPr lang="en-IN" sz="2800" dirty="0">
              <a:latin typeface="Comic Sans MS" panose="030F0702030302020204" pitchFamily="66" charset="0"/>
            </a:endParaRPr>
          </a:p>
          <a:p>
            <a:pPr marL="1071563" lvl="0" indent="-534988" algn="just">
              <a:lnSpc>
                <a:spcPts val="4000"/>
              </a:lnSpc>
              <a:spcBef>
                <a:spcPts val="1200"/>
              </a:spcBef>
              <a:buFont typeface="+mj-lt"/>
              <a:buAutoNum type="romanLcPeriod"/>
            </a:pPr>
            <a:r>
              <a:rPr lang="en-US" sz="2800" dirty="0" smtClean="0">
                <a:latin typeface="Comic Sans MS" panose="030F0702030302020204" pitchFamily="66" charset="0"/>
              </a:rPr>
              <a:t>In </a:t>
            </a:r>
            <a:r>
              <a:rPr lang="en-US" sz="2800" dirty="0">
                <a:latin typeface="Comic Sans MS" panose="030F0702030302020204" pitchFamily="66" charset="0"/>
              </a:rPr>
              <a:t>the treatment of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skin affections</a:t>
            </a:r>
            <a:r>
              <a:rPr lang="en-US" sz="2800" dirty="0">
                <a:latin typeface="Comic Sans MS" panose="030F0702030302020204" pitchFamily="66" charset="0"/>
              </a:rPr>
              <a:t> like </a:t>
            </a:r>
            <a:r>
              <a:rPr lang="en-US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dermatitis, </a:t>
            </a:r>
            <a:r>
              <a:rPr lang="en-US" sz="2800" b="1" dirty="0" err="1">
                <a:solidFill>
                  <a:srgbClr val="0000FF"/>
                </a:solidFill>
                <a:latin typeface="Comic Sans MS" panose="030F0702030302020204" pitchFamily="66" charset="0"/>
              </a:rPr>
              <a:t>pruritis</a:t>
            </a:r>
            <a:r>
              <a:rPr lang="en-US" sz="2800" b="1" dirty="0">
                <a:latin typeface="Comic Sans MS" panose="030F0702030302020204" pitchFamily="66" charset="0"/>
              </a:rPr>
              <a:t> </a:t>
            </a:r>
            <a:r>
              <a:rPr lang="en-US" sz="2800" dirty="0">
                <a:latin typeface="Comic Sans MS" panose="030F0702030302020204" pitchFamily="66" charset="0"/>
              </a:rPr>
              <a:t>and</a:t>
            </a:r>
            <a:r>
              <a:rPr lang="en-US" sz="2800" b="1" dirty="0">
                <a:latin typeface="Comic Sans MS" panose="030F0702030302020204" pitchFamily="66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eczema</a:t>
            </a:r>
            <a:r>
              <a:rPr lang="en-US" sz="2800" b="1" dirty="0">
                <a:latin typeface="Comic Sans MS" panose="030F0702030302020204" pitchFamily="66" charset="0"/>
              </a:rPr>
              <a:t> </a:t>
            </a:r>
            <a:r>
              <a:rPr lang="en-US" sz="2800" dirty="0">
                <a:latin typeface="Comic Sans MS" panose="030F0702030302020204" pitchFamily="66" charset="0"/>
              </a:rPr>
              <a:t>(their mild local </a:t>
            </a:r>
            <a:r>
              <a:rPr lang="en-US" sz="2800" dirty="0" err="1">
                <a:latin typeface="Comic Sans MS" panose="030F0702030302020204" pitchFamily="66" charset="0"/>
              </a:rPr>
              <a:t>anaesthetic</a:t>
            </a:r>
            <a:r>
              <a:rPr lang="en-US" sz="2800" dirty="0">
                <a:latin typeface="Comic Sans MS" panose="030F0702030302020204" pitchFamily="66" charset="0"/>
              </a:rPr>
              <a:t> action helps in </a:t>
            </a:r>
            <a:r>
              <a:rPr lang="en-US" sz="2800" dirty="0" err="1">
                <a:latin typeface="Comic Sans MS" panose="030F0702030302020204" pitchFamily="66" charset="0"/>
              </a:rPr>
              <a:t>pruritis</a:t>
            </a:r>
            <a:r>
              <a:rPr lang="en-US" sz="2800" dirty="0" smtClean="0">
                <a:latin typeface="Comic Sans MS" panose="030F0702030302020204" pitchFamily="66" charset="0"/>
              </a:rPr>
              <a:t>).</a:t>
            </a:r>
            <a:endParaRPr lang="en-US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69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44015" y="330115"/>
            <a:ext cx="88143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H</a:t>
            </a:r>
            <a:r>
              <a:rPr lang="en-US" sz="4000" b="1" baseline="-25000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2</a:t>
            </a:r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antihistaminics</a:t>
            </a:r>
            <a:endParaRPr lang="en-IN" sz="4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1435" y="1387374"/>
            <a:ext cx="11424746" cy="5251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6575" indent="-536575" algn="just">
              <a:lnSpc>
                <a:spcPts val="3500"/>
              </a:lnSpc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536575" algn="l"/>
                <a:tab pos="4572000" algn="l"/>
                <a:tab pos="4929188" algn="l"/>
              </a:tabLst>
            </a:pPr>
            <a:r>
              <a:rPr lang="en-US" sz="2800" dirty="0">
                <a:latin typeface="Comic Sans MS" panose="030F0702030302020204" pitchFamily="66" charset="0"/>
              </a:rPr>
              <a:t>These drugs block the effects of histamine that are mediated through H</a:t>
            </a:r>
            <a:r>
              <a:rPr lang="en-US" sz="2800" baseline="-25000" dirty="0">
                <a:latin typeface="Comic Sans MS" panose="030F0702030302020204" pitchFamily="66" charset="0"/>
              </a:rPr>
              <a:t>2</a:t>
            </a:r>
            <a:r>
              <a:rPr lang="en-US" sz="2800" dirty="0">
                <a:latin typeface="Comic Sans MS" panose="030F0702030302020204" pitchFamily="66" charset="0"/>
              </a:rPr>
              <a:t> receptor stimulation, such as increase in </a:t>
            </a:r>
            <a:r>
              <a:rPr lang="en-US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gastric acid secretion </a:t>
            </a:r>
            <a:r>
              <a:rPr lang="en-US" sz="2800" dirty="0">
                <a:latin typeface="Comic Sans MS" panose="030F0702030302020204" pitchFamily="66" charset="0"/>
              </a:rPr>
              <a:t>and increase in </a:t>
            </a:r>
            <a:r>
              <a:rPr lang="en-US" sz="2800" b="1" dirty="0">
                <a:latin typeface="Comic Sans MS" panose="030F0702030302020204" pitchFamily="66" charset="0"/>
              </a:rPr>
              <a:t>heart rate </a:t>
            </a:r>
            <a:r>
              <a:rPr lang="en-US" sz="2800" dirty="0">
                <a:latin typeface="Comic Sans MS" panose="030F0702030302020204" pitchFamily="66" charset="0"/>
              </a:rPr>
              <a:t>and </a:t>
            </a:r>
            <a:r>
              <a:rPr lang="en-US" sz="2800" b="1" dirty="0">
                <a:latin typeface="Comic Sans MS" panose="030F0702030302020204" pitchFamily="66" charset="0"/>
              </a:rPr>
              <a:t>automaticity of auricles and ventricles</a:t>
            </a:r>
            <a:r>
              <a:rPr lang="en-US" sz="2800" dirty="0">
                <a:latin typeface="Comic Sans MS" panose="030F0702030302020204" pitchFamily="66" charset="0"/>
              </a:rPr>
              <a:t>. 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pPr marL="536575" indent="-536575" algn="just">
              <a:lnSpc>
                <a:spcPts val="3500"/>
              </a:lnSpc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536575" algn="l"/>
                <a:tab pos="4572000" algn="l"/>
                <a:tab pos="4929188" algn="l"/>
              </a:tabLst>
            </a:pPr>
            <a:r>
              <a:rPr lang="en-US" sz="2800" dirty="0" smtClean="0">
                <a:latin typeface="Comic Sans MS" panose="030F0702030302020204" pitchFamily="66" charset="0"/>
              </a:rPr>
              <a:t>The </a:t>
            </a:r>
            <a:r>
              <a:rPr lang="en-US" sz="2800" dirty="0">
                <a:latin typeface="Comic Sans MS" panose="030F0702030302020204" pitchFamily="66" charset="0"/>
              </a:rPr>
              <a:t>H</a:t>
            </a:r>
            <a:r>
              <a:rPr lang="en-US" sz="2800" baseline="-25000" dirty="0">
                <a:latin typeface="Comic Sans MS" panose="030F0702030302020204" pitchFamily="66" charset="0"/>
              </a:rPr>
              <a:t>2</a:t>
            </a:r>
            <a:r>
              <a:rPr lang="en-US" sz="2800" dirty="0">
                <a:latin typeface="Comic Sans MS" panose="030F0702030302020204" pitchFamily="66" charset="0"/>
              </a:rPr>
              <a:t> antagonists also act as competitive antagonists of histamine for H</a:t>
            </a:r>
            <a:r>
              <a:rPr lang="en-US" sz="2800" baseline="-25000" dirty="0">
                <a:latin typeface="Comic Sans MS" panose="030F0702030302020204" pitchFamily="66" charset="0"/>
              </a:rPr>
              <a:t>2</a:t>
            </a:r>
            <a:r>
              <a:rPr lang="en-US" sz="2800" dirty="0">
                <a:latin typeface="Comic Sans MS" panose="030F0702030302020204" pitchFamily="66" charset="0"/>
              </a:rPr>
              <a:t> receptors. 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pPr marL="536575" indent="-536575" algn="just">
              <a:lnSpc>
                <a:spcPts val="3500"/>
              </a:lnSpc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536575" algn="l"/>
                <a:tab pos="4572000" algn="l"/>
                <a:tab pos="4929188" algn="l"/>
              </a:tabLst>
            </a:pPr>
            <a:r>
              <a:rPr lang="en-US" sz="2800" dirty="0" smtClean="0">
                <a:latin typeface="Comic Sans MS" panose="030F0702030302020204" pitchFamily="66" charset="0"/>
              </a:rPr>
              <a:t>The </a:t>
            </a:r>
            <a:r>
              <a:rPr lang="en-US" sz="2800" dirty="0">
                <a:latin typeface="Comic Sans MS" panose="030F0702030302020204" pitchFamily="66" charset="0"/>
              </a:rPr>
              <a:t>H</a:t>
            </a:r>
            <a:r>
              <a:rPr lang="en-US" sz="2800" baseline="-25000" dirty="0">
                <a:latin typeface="Comic Sans MS" panose="030F0702030302020204" pitchFamily="66" charset="0"/>
              </a:rPr>
              <a:t>2</a:t>
            </a:r>
            <a:r>
              <a:rPr lang="en-US" sz="2800" dirty="0">
                <a:latin typeface="Comic Sans MS" panose="030F0702030302020204" pitchFamily="66" charset="0"/>
              </a:rPr>
              <a:t> antagonists </a:t>
            </a:r>
            <a:r>
              <a:rPr lang="en-US" sz="2800" dirty="0" smtClean="0">
                <a:latin typeface="Comic Sans MS" panose="030F0702030302020204" pitchFamily="66" charset="0"/>
              </a:rPr>
              <a:t>: </a:t>
            </a:r>
            <a:r>
              <a:rPr lang="en-US" sz="28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Cimetidine</a:t>
            </a:r>
            <a:r>
              <a:rPr lang="en-US" sz="2800" dirty="0">
                <a:solidFill>
                  <a:srgbClr val="0000FF"/>
                </a:solidFill>
                <a:latin typeface="Comic Sans MS" panose="030F0702030302020204" pitchFamily="66" charset="0"/>
              </a:rPr>
              <a:t>, </a:t>
            </a:r>
            <a:r>
              <a:rPr lang="en-US" sz="28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Ranitidine</a:t>
            </a:r>
            <a:r>
              <a:rPr lang="en-US" sz="2800" dirty="0">
                <a:solidFill>
                  <a:srgbClr val="0000FF"/>
                </a:solidFill>
                <a:latin typeface="Comic Sans MS" panose="030F0702030302020204" pitchFamily="66" charset="0"/>
              </a:rPr>
              <a:t>, </a:t>
            </a:r>
            <a:r>
              <a:rPr lang="en-US" sz="28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Famotidine</a:t>
            </a:r>
            <a:r>
              <a:rPr lang="en-US" sz="2800" dirty="0">
                <a:solidFill>
                  <a:srgbClr val="0000FF"/>
                </a:solidFill>
                <a:latin typeface="Comic Sans MS" panose="030F0702030302020204" pitchFamily="66" charset="0"/>
              </a:rPr>
              <a:t>, </a:t>
            </a:r>
            <a:r>
              <a:rPr lang="en-US" sz="2800" b="1" dirty="0" err="1" smtClean="0">
                <a:solidFill>
                  <a:srgbClr val="0000FF"/>
                </a:solidFill>
                <a:latin typeface="Comic Sans MS" panose="030F0702030302020204" pitchFamily="66" charset="0"/>
              </a:rPr>
              <a:t>Roxatidine</a:t>
            </a:r>
            <a:r>
              <a:rPr lang="en-US" sz="2800" dirty="0">
                <a:solidFill>
                  <a:srgbClr val="0000FF"/>
                </a:solidFill>
                <a:latin typeface="Comic Sans MS" panose="030F0702030302020204" pitchFamily="66" charset="0"/>
              </a:rPr>
              <a:t>, </a:t>
            </a:r>
            <a:r>
              <a:rPr lang="en-US" sz="2800" b="1" dirty="0" err="1" smtClean="0">
                <a:solidFill>
                  <a:srgbClr val="0000FF"/>
                </a:solidFill>
                <a:latin typeface="Comic Sans MS" panose="030F0702030302020204" pitchFamily="66" charset="0"/>
              </a:rPr>
              <a:t>Nizatidine</a:t>
            </a:r>
            <a:r>
              <a:rPr lang="en-US" sz="28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>
                <a:latin typeface="Comic Sans MS" panose="030F0702030302020204" pitchFamily="66" charset="0"/>
              </a:rPr>
              <a:t>etc. 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pPr marL="536575" indent="-536575" algn="just">
              <a:lnSpc>
                <a:spcPts val="3500"/>
              </a:lnSpc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536575" algn="l"/>
                <a:tab pos="4572000" algn="l"/>
                <a:tab pos="4929188" algn="l"/>
              </a:tabLst>
            </a:pPr>
            <a:r>
              <a:rPr lang="en-US" sz="2800" dirty="0" smtClean="0">
                <a:latin typeface="Comic Sans MS" panose="030F0702030302020204" pitchFamily="66" charset="0"/>
              </a:rPr>
              <a:t>These </a:t>
            </a:r>
            <a:r>
              <a:rPr lang="en-US" sz="2800" dirty="0">
                <a:latin typeface="Comic Sans MS" panose="030F0702030302020204" pitchFamily="66" charset="0"/>
              </a:rPr>
              <a:t>drugs are of value in the treatment of </a:t>
            </a:r>
            <a:r>
              <a:rPr lang="en-US" sz="2800" b="1" u="sng" dirty="0">
                <a:solidFill>
                  <a:srgbClr val="C00000"/>
                </a:solidFill>
                <a:latin typeface="Comic Sans MS" panose="030F0702030302020204" pitchFamily="66" charset="0"/>
              </a:rPr>
              <a:t>peptic ulcer</a:t>
            </a:r>
            <a:r>
              <a:rPr lang="en-US" sz="2800" b="1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>
                <a:latin typeface="Comic Sans MS" panose="030F0702030302020204" pitchFamily="66" charset="0"/>
              </a:rPr>
              <a:t>in man and animals.</a:t>
            </a:r>
            <a:endParaRPr lang="en-US" sz="2800" dirty="0" smtClean="0"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26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999" y="714701"/>
            <a:ext cx="10184526" cy="966951"/>
          </a:xfrm>
          <a:solidFill>
            <a:schemeClr val="accent4">
              <a:lumMod val="20000"/>
              <a:lumOff val="80000"/>
            </a:schemeClr>
          </a:solidFill>
          <a:ln w="15875" cmpd="dbl">
            <a:solidFill>
              <a:srgbClr val="000099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5-Hydroxytryptamine </a:t>
            </a:r>
            <a:r>
              <a:rPr lang="en-US" sz="4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(5-HT) or Serotonin</a:t>
            </a:r>
            <a:endParaRPr lang="en-IN" sz="4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0260" y="2532449"/>
            <a:ext cx="10582562" cy="2727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ts val="3800"/>
              </a:lnSpc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2800" b="1" dirty="0" smtClean="0">
                <a:latin typeface="Comic Sans MS" panose="030F0702030302020204" pitchFamily="66" charset="0"/>
              </a:rPr>
              <a:t>Serotonin </a:t>
            </a:r>
            <a:r>
              <a:rPr lang="en-US" sz="2800" dirty="0" smtClean="0">
                <a:latin typeface="Comic Sans MS" panose="030F0702030302020204" pitchFamily="66" charset="0"/>
              </a:rPr>
              <a:t>was the name given to the vasoconstrictor substance which appeared in serum when blood clotted. </a:t>
            </a:r>
          </a:p>
          <a:p>
            <a:pPr marL="457200" indent="-457200" algn="just">
              <a:lnSpc>
                <a:spcPts val="3800"/>
              </a:lnSpc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2800" b="1" dirty="0" err="1" smtClean="0">
                <a:latin typeface="Comic Sans MS" panose="030F0702030302020204" pitchFamily="66" charset="0"/>
              </a:rPr>
              <a:t>Enteramine</a:t>
            </a:r>
            <a:r>
              <a:rPr lang="en-US" sz="2800" b="1" dirty="0" smtClean="0">
                <a:latin typeface="Comic Sans MS" panose="030F0702030302020204" pitchFamily="66" charset="0"/>
              </a:rPr>
              <a:t> </a:t>
            </a:r>
            <a:r>
              <a:rPr lang="en-US" sz="2800" dirty="0" smtClean="0">
                <a:latin typeface="Comic Sans MS" panose="030F0702030302020204" pitchFamily="66" charset="0"/>
              </a:rPr>
              <a:t>was the name given to the smooth muscle contracting substance present in </a:t>
            </a:r>
            <a:r>
              <a:rPr lang="en-US" sz="2800" dirty="0" err="1" smtClean="0">
                <a:latin typeface="Comic Sans MS" panose="030F0702030302020204" pitchFamily="66" charset="0"/>
              </a:rPr>
              <a:t>enterochromaffin</a:t>
            </a:r>
            <a:r>
              <a:rPr lang="en-US" sz="2800" dirty="0" smtClean="0">
                <a:latin typeface="Comic Sans MS" panose="030F0702030302020204" pitchFamily="66" charset="0"/>
              </a:rPr>
              <a:t> cells of gut mucosa.</a:t>
            </a:r>
            <a:endParaRPr lang="en-IN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04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11576" y="330115"/>
            <a:ext cx="88143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Source of 5-HT</a:t>
            </a:r>
            <a:endParaRPr lang="en-IN" sz="4000" b="1" i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1435" y="1229720"/>
            <a:ext cx="11550868" cy="5453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ts val="36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omic Sans MS" panose="030F0702030302020204" pitchFamily="66" charset="0"/>
              </a:rPr>
              <a:t>5-HT </a:t>
            </a:r>
            <a:r>
              <a:rPr lang="en-US" sz="2800" dirty="0">
                <a:latin typeface="Comic Sans MS" panose="030F0702030302020204" pitchFamily="66" charset="0"/>
              </a:rPr>
              <a:t>is formed and localized in three essential pools in the body:</a:t>
            </a:r>
            <a:endParaRPr lang="en-IN" sz="2800" dirty="0">
              <a:latin typeface="Comic Sans MS" panose="030F0702030302020204" pitchFamily="66" charset="0"/>
            </a:endParaRPr>
          </a:p>
          <a:p>
            <a:pPr marL="1439863" lvl="0" indent="-546100" algn="just">
              <a:lnSpc>
                <a:spcPts val="3600"/>
              </a:lnSpc>
              <a:spcBef>
                <a:spcPts val="1200"/>
              </a:spcBef>
              <a:buFont typeface="+mj-lt"/>
              <a:buAutoNum type="romanLcPeriod"/>
            </a:pPr>
            <a:r>
              <a:rPr lang="en-US" sz="28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Enterochromaffin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cells </a:t>
            </a:r>
            <a:r>
              <a:rPr lang="en-US" sz="2800" dirty="0">
                <a:latin typeface="Comic Sans MS" panose="030F0702030302020204" pitchFamily="66" charset="0"/>
              </a:rPr>
              <a:t>of intestine (about 90</a:t>
            </a:r>
            <a:r>
              <a:rPr lang="en-US" sz="2800" dirty="0" smtClean="0">
                <a:latin typeface="Comic Sans MS" panose="030F0702030302020204" pitchFamily="66" charset="0"/>
              </a:rPr>
              <a:t>%).</a:t>
            </a:r>
            <a:endParaRPr lang="en-IN" sz="2800" dirty="0">
              <a:latin typeface="Comic Sans MS" panose="030F0702030302020204" pitchFamily="66" charset="0"/>
            </a:endParaRPr>
          </a:p>
          <a:p>
            <a:pPr marL="1439863" lvl="0" indent="-546100" algn="just">
              <a:lnSpc>
                <a:spcPts val="3600"/>
              </a:lnSpc>
              <a:spcBef>
                <a:spcPts val="1200"/>
              </a:spcBef>
              <a:buFont typeface="+mj-lt"/>
              <a:buAutoNum type="romanLcPeriod"/>
            </a:pPr>
            <a:r>
              <a:rPr lang="en-US" sz="2800" dirty="0" smtClean="0">
                <a:latin typeface="Comic Sans MS" panose="030F0702030302020204" pitchFamily="66" charset="0"/>
              </a:rPr>
              <a:t>Small </a:t>
            </a:r>
            <a:r>
              <a:rPr lang="en-US" sz="2800" dirty="0">
                <a:latin typeface="Comic Sans MS" panose="030F0702030302020204" pitchFamily="66" charset="0"/>
              </a:rPr>
              <a:t>number of neurons in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CNS</a:t>
            </a:r>
            <a:r>
              <a:rPr lang="en-US" sz="2800" b="1" dirty="0">
                <a:latin typeface="Comic Sans MS" panose="030F0702030302020204" pitchFamily="66" charset="0"/>
              </a:rPr>
              <a:t> </a:t>
            </a:r>
            <a:r>
              <a:rPr lang="en-US" sz="2800" dirty="0">
                <a:latin typeface="Comic Sans MS" panose="030F0702030302020204" pitchFamily="66" charset="0"/>
              </a:rPr>
              <a:t>and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mast cells </a:t>
            </a:r>
            <a:r>
              <a:rPr lang="en-US" sz="2800" dirty="0">
                <a:latin typeface="Comic Sans MS" panose="030F0702030302020204" pitchFamily="66" charset="0"/>
              </a:rPr>
              <a:t>of rodents (rat, mice, hamsters) along with histamine and </a:t>
            </a:r>
            <a:r>
              <a:rPr lang="en-US" sz="2800" dirty="0" smtClean="0">
                <a:latin typeface="Comic Sans MS" panose="030F0702030302020204" pitchFamily="66" charset="0"/>
              </a:rPr>
              <a:t>heparin.</a:t>
            </a:r>
            <a:endParaRPr lang="en-IN" sz="2800" dirty="0">
              <a:latin typeface="Comic Sans MS" panose="030F0702030302020204" pitchFamily="66" charset="0"/>
            </a:endParaRPr>
          </a:p>
          <a:p>
            <a:pPr marL="1439863" lvl="0" indent="-546100" algn="just">
              <a:lnSpc>
                <a:spcPts val="3600"/>
              </a:lnSpc>
              <a:spcBef>
                <a:spcPts val="1200"/>
              </a:spcBef>
              <a:buFont typeface="+mj-lt"/>
              <a:buAutoNum type="romanLcPeriod"/>
            </a:pPr>
            <a:r>
              <a:rPr lang="en-US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Blood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platelets</a:t>
            </a:r>
            <a:r>
              <a:rPr lang="en-US" sz="2800" dirty="0">
                <a:latin typeface="Comic Sans MS" panose="030F0702030302020204" pitchFamily="66" charset="0"/>
              </a:rPr>
              <a:t>.</a:t>
            </a:r>
            <a:endParaRPr lang="en-IN" sz="2800" dirty="0">
              <a:latin typeface="Comic Sans MS" panose="030F0702030302020204" pitchFamily="66" charset="0"/>
            </a:endParaRPr>
          </a:p>
          <a:p>
            <a:pPr marL="457200" indent="-457200" algn="just">
              <a:lnSpc>
                <a:spcPts val="36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800" dirty="0">
                <a:latin typeface="Comic Sans MS" panose="030F0702030302020204" pitchFamily="66" charset="0"/>
              </a:rPr>
              <a:t>In addition to the endogenous 5-HT reserve, it is also found in invertebrates and plants (</a:t>
            </a:r>
            <a:r>
              <a:rPr lang="en-US" sz="2800" b="1" dirty="0">
                <a:latin typeface="Comic Sans MS" panose="030F0702030302020204" pitchFamily="66" charset="0"/>
              </a:rPr>
              <a:t>banana, pear, pineapple, tomato, stinging nettle</a:t>
            </a:r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latin typeface="Comic Sans MS" panose="030F0702030302020204" pitchFamily="66" charset="0"/>
              </a:rPr>
              <a:t>etc</a:t>
            </a:r>
            <a:r>
              <a:rPr lang="en-US" sz="2800" dirty="0">
                <a:latin typeface="Comic Sans MS" panose="030F0702030302020204" pitchFamily="66" charset="0"/>
              </a:rPr>
              <a:t>).</a:t>
            </a:r>
            <a:endParaRPr lang="en-IN" sz="2800" dirty="0">
              <a:latin typeface="Comic Sans MS" panose="030F0702030302020204" pitchFamily="66" charset="0"/>
            </a:endParaRPr>
          </a:p>
          <a:p>
            <a:pPr marL="457200" indent="-457200" algn="just">
              <a:lnSpc>
                <a:spcPts val="36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800" dirty="0">
                <a:latin typeface="Comic Sans MS" panose="030F0702030302020204" pitchFamily="66" charset="0"/>
              </a:rPr>
              <a:t>In the </a:t>
            </a:r>
            <a:r>
              <a:rPr lang="en-US" sz="2800" b="1" dirty="0">
                <a:latin typeface="Comic Sans MS" panose="030F0702030302020204" pitchFamily="66" charset="0"/>
              </a:rPr>
              <a:t>pineal gland</a:t>
            </a:r>
            <a:r>
              <a:rPr lang="en-US" sz="2800" dirty="0">
                <a:latin typeface="Comic Sans MS" panose="030F0702030302020204" pitchFamily="66" charset="0"/>
              </a:rPr>
              <a:t>, 5-HT is </a:t>
            </a:r>
            <a:r>
              <a:rPr lang="en-US" sz="2800" b="1" dirty="0">
                <a:latin typeface="Comic Sans MS" panose="030F0702030302020204" pitchFamily="66" charset="0"/>
              </a:rPr>
              <a:t>converted to </a:t>
            </a:r>
            <a:r>
              <a:rPr lang="en-US" sz="2800" b="1" dirty="0">
                <a:solidFill>
                  <a:srgbClr val="C00000"/>
                </a:solidFill>
                <a:latin typeface="Comic Sans MS" panose="030F0702030302020204" pitchFamily="66" charset="0"/>
              </a:rPr>
              <a:t>melatonin</a:t>
            </a:r>
            <a:r>
              <a:rPr lang="en-US" sz="2800" dirty="0">
                <a:latin typeface="Comic Sans MS" panose="030F0702030302020204" pitchFamily="66" charset="0"/>
              </a:rPr>
              <a:t> after acetylation and methylation</a:t>
            </a:r>
            <a:r>
              <a:rPr lang="en-US" sz="2800" dirty="0" smtClean="0">
                <a:latin typeface="Comic Sans MS" panose="030F0702030302020204" pitchFamily="66" charset="0"/>
              </a:rPr>
              <a:t>.</a:t>
            </a:r>
            <a:endParaRPr lang="en-IN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35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11576" y="582361"/>
            <a:ext cx="88143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Role of endogenous 5-HT</a:t>
            </a:r>
            <a:endParaRPr lang="en-IN" sz="4000" b="1" i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1945" y="1839317"/>
            <a:ext cx="11014841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lnSpc>
                <a:spcPts val="4000"/>
              </a:lnSpc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2800" b="1" u="sng" dirty="0">
                <a:latin typeface="Comic Sans MS" panose="030F0702030302020204" pitchFamily="66" charset="0"/>
              </a:rPr>
              <a:t>Neurotransmitter</a:t>
            </a:r>
            <a:r>
              <a:rPr lang="en-US" sz="2800" dirty="0">
                <a:latin typeface="Comic Sans MS" panose="030F0702030302020204" pitchFamily="66" charset="0"/>
              </a:rPr>
              <a:t> in brain in </a:t>
            </a:r>
            <a:r>
              <a:rPr lang="en-US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tryptaminergic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 nerves</a:t>
            </a:r>
            <a:r>
              <a:rPr lang="en-US" sz="2800" dirty="0">
                <a:latin typeface="Comic Sans MS" panose="030F0702030302020204" pitchFamily="66" charset="0"/>
              </a:rPr>
              <a:t>. Its </a:t>
            </a:r>
            <a:r>
              <a:rPr lang="en-US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deficiency causes depression and excess causes </a:t>
            </a:r>
            <a:r>
              <a:rPr lang="en-US" sz="28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excitement</a:t>
            </a:r>
            <a:r>
              <a:rPr lang="en-US" sz="2800" dirty="0" smtClean="0">
                <a:latin typeface="Comic Sans MS" panose="030F0702030302020204" pitchFamily="66" charset="0"/>
              </a:rPr>
              <a:t>.</a:t>
            </a:r>
            <a:endParaRPr lang="en-IN" sz="2800" dirty="0">
              <a:latin typeface="Comic Sans MS" panose="030F0702030302020204" pitchFamily="66" charset="0"/>
            </a:endParaRPr>
          </a:p>
          <a:p>
            <a:pPr marL="457200" lvl="0" indent="-457200" algn="just">
              <a:lnSpc>
                <a:spcPts val="4000"/>
              </a:lnSpc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omic Sans MS" panose="030F0702030302020204" pitchFamily="66" charset="0"/>
              </a:rPr>
              <a:t>It </a:t>
            </a:r>
            <a:r>
              <a:rPr lang="en-US" sz="2800" dirty="0">
                <a:latin typeface="Comic Sans MS" panose="030F0702030302020204" pitchFamily="66" charset="0"/>
              </a:rPr>
              <a:t>is a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precursor molecule of melatonin </a:t>
            </a:r>
            <a:r>
              <a:rPr lang="en-US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hormone</a:t>
            </a:r>
            <a:r>
              <a:rPr lang="en-US" sz="2800" dirty="0" smtClean="0">
                <a:latin typeface="Comic Sans MS" panose="030F0702030302020204" pitchFamily="66" charset="0"/>
              </a:rPr>
              <a:t>.</a:t>
            </a:r>
            <a:endParaRPr lang="en-IN" sz="2800" dirty="0">
              <a:latin typeface="Comic Sans MS" panose="030F0702030302020204" pitchFamily="66" charset="0"/>
            </a:endParaRPr>
          </a:p>
          <a:p>
            <a:pPr marL="457200" lvl="0" indent="-457200" algn="just">
              <a:lnSpc>
                <a:spcPts val="4000"/>
              </a:lnSpc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omic Sans MS" panose="030F0702030302020204" pitchFamily="66" charset="0"/>
              </a:rPr>
              <a:t>It </a:t>
            </a:r>
            <a:r>
              <a:rPr lang="en-US" sz="2800" dirty="0">
                <a:latin typeface="Comic Sans MS" panose="030F0702030302020204" pitchFamily="66" charset="0"/>
              </a:rPr>
              <a:t>helps to regulate the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tone and motility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of </a:t>
            </a:r>
            <a:r>
              <a:rPr lang="en-US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GIT</a:t>
            </a:r>
            <a:r>
              <a:rPr lang="en-US" sz="2800" dirty="0" smtClean="0">
                <a:latin typeface="Comic Sans MS" panose="030F0702030302020204" pitchFamily="66" charset="0"/>
              </a:rPr>
              <a:t>.</a:t>
            </a:r>
            <a:endParaRPr lang="en-IN" sz="2800" dirty="0">
              <a:latin typeface="Comic Sans MS" panose="030F0702030302020204" pitchFamily="66" charset="0"/>
            </a:endParaRPr>
          </a:p>
          <a:p>
            <a:pPr marL="457200" lvl="0" indent="-457200" algn="just">
              <a:lnSpc>
                <a:spcPts val="4000"/>
              </a:lnSpc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omic Sans MS" panose="030F0702030302020204" pitchFamily="66" charset="0"/>
              </a:rPr>
              <a:t>Platelet </a:t>
            </a:r>
            <a:r>
              <a:rPr lang="en-US" sz="2800" dirty="0">
                <a:latin typeface="Comic Sans MS" panose="030F0702030302020204" pitchFamily="66" charset="0"/>
              </a:rPr>
              <a:t>5-HT serves as one of the 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mediators</a:t>
            </a:r>
            <a:r>
              <a:rPr lang="en-US" sz="2800" dirty="0">
                <a:latin typeface="Comic Sans MS" panose="030F0702030302020204" pitchFamily="66" charset="0"/>
              </a:rPr>
              <a:t> of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blood clot formation</a:t>
            </a:r>
            <a:r>
              <a:rPr lang="en-US" sz="2800" dirty="0">
                <a:latin typeface="Comic Sans MS" panose="030F0702030302020204" pitchFamily="66" charset="0"/>
              </a:rPr>
              <a:t>.</a:t>
            </a:r>
            <a:endParaRPr lang="en-IN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89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62154" y="330115"/>
            <a:ext cx="112881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Synthesis, storage and degradation of 5-HT</a:t>
            </a:r>
            <a:endParaRPr lang="en-IN" sz="3600" b="1" i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83475" y="1229720"/>
            <a:ext cx="11172496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ts val="4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800" dirty="0">
                <a:latin typeface="Comic Sans MS" panose="030F0702030302020204" pitchFamily="66" charset="0"/>
              </a:rPr>
              <a:t>5-HT is synthesized from dietary tryptophan in a two stage chemical reaction:-</a:t>
            </a:r>
            <a:endParaRPr lang="en-IN" sz="2800" dirty="0">
              <a:latin typeface="Comic Sans MS" panose="030F0702030302020204" pitchFamily="66" charset="0"/>
            </a:endParaRPr>
          </a:p>
          <a:p>
            <a:pPr marL="1344613" lvl="0" indent="-630238" algn="just">
              <a:lnSpc>
                <a:spcPts val="4000"/>
              </a:lnSpc>
              <a:spcBef>
                <a:spcPts val="1200"/>
              </a:spcBef>
            </a:pPr>
            <a:r>
              <a:rPr lang="en-US" sz="2800" dirty="0" smtClean="0">
                <a:latin typeface="Comic Sans MS" panose="030F0702030302020204" pitchFamily="66" charset="0"/>
              </a:rPr>
              <a:t>(</a:t>
            </a:r>
            <a:r>
              <a:rPr lang="en-US" sz="2800" dirty="0" err="1" smtClean="0">
                <a:latin typeface="Comic Sans MS" panose="030F0702030302020204" pitchFamily="66" charset="0"/>
              </a:rPr>
              <a:t>i</a:t>
            </a:r>
            <a:r>
              <a:rPr lang="en-US" sz="2800" dirty="0" smtClean="0">
                <a:latin typeface="Comic Sans MS" panose="030F0702030302020204" pitchFamily="66" charset="0"/>
              </a:rPr>
              <a:t>) 	Tryptophan </a:t>
            </a:r>
            <a:r>
              <a:rPr lang="en-US" sz="2800" dirty="0">
                <a:latin typeface="Comic Sans MS" panose="030F0702030302020204" pitchFamily="66" charset="0"/>
              </a:rPr>
              <a:t>is </a:t>
            </a:r>
            <a:r>
              <a:rPr lang="en-US" sz="2800" dirty="0" err="1">
                <a:latin typeface="Comic Sans MS" panose="030F0702030302020204" pitchFamily="66" charset="0"/>
              </a:rPr>
              <a:t>hydroxylated</a:t>
            </a:r>
            <a:r>
              <a:rPr lang="en-US" sz="2800" dirty="0">
                <a:latin typeface="Comic Sans MS" panose="030F0702030302020204" pitchFamily="66" charset="0"/>
              </a:rPr>
              <a:t> by the enzyme tryptophan-5-hydroxylase to give 5-hydroxytryptophan (5-HTP).</a:t>
            </a:r>
            <a:endParaRPr lang="en-IN" sz="2800" dirty="0">
              <a:latin typeface="Comic Sans MS" panose="030F0702030302020204" pitchFamily="66" charset="0"/>
            </a:endParaRPr>
          </a:p>
          <a:p>
            <a:pPr marL="1344613" lvl="0" indent="-630238" algn="just">
              <a:lnSpc>
                <a:spcPts val="4000"/>
              </a:lnSpc>
              <a:spcBef>
                <a:spcPts val="1200"/>
              </a:spcBef>
            </a:pPr>
            <a:r>
              <a:rPr lang="en-US" sz="2800" dirty="0" smtClean="0">
                <a:latin typeface="Comic Sans MS" panose="030F0702030302020204" pitchFamily="66" charset="0"/>
              </a:rPr>
              <a:t>(ii) 	5-HTP </a:t>
            </a:r>
            <a:r>
              <a:rPr lang="en-US" sz="2800" dirty="0">
                <a:latin typeface="Comic Sans MS" panose="030F0702030302020204" pitchFamily="66" charset="0"/>
              </a:rPr>
              <a:t>is then </a:t>
            </a:r>
            <a:r>
              <a:rPr lang="en-US" sz="2800" dirty="0" err="1">
                <a:latin typeface="Comic Sans MS" panose="030F0702030302020204" pitchFamily="66" charset="0"/>
              </a:rPr>
              <a:t>decarboxylated</a:t>
            </a:r>
            <a:r>
              <a:rPr lang="en-US" sz="2800" dirty="0">
                <a:latin typeface="Comic Sans MS" panose="030F0702030302020204" pitchFamily="66" charset="0"/>
              </a:rPr>
              <a:t> to yield 5-HT.</a:t>
            </a:r>
            <a:endParaRPr lang="en-IN" sz="2800" dirty="0">
              <a:latin typeface="Comic Sans MS" panose="030F0702030302020204" pitchFamily="66" charset="0"/>
            </a:endParaRPr>
          </a:p>
          <a:p>
            <a:pPr marL="457200" indent="-457200" algn="just">
              <a:lnSpc>
                <a:spcPts val="4000"/>
              </a:lnSpc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omic Sans MS" panose="030F0702030302020204" pitchFamily="66" charset="0"/>
              </a:rPr>
              <a:t>Like </a:t>
            </a:r>
            <a:r>
              <a:rPr lang="en-US" sz="2800" dirty="0" err="1">
                <a:latin typeface="Comic Sans MS" panose="030F0702030302020204" pitchFamily="66" charset="0"/>
              </a:rPr>
              <a:t>catecholamines</a:t>
            </a:r>
            <a:r>
              <a:rPr lang="en-US" sz="2800" dirty="0">
                <a:latin typeface="Comic Sans MS" panose="030F0702030302020204" pitchFamily="66" charset="0"/>
              </a:rPr>
              <a:t>, 5-HT is also stored in storage granules and its uptake is also inhibited by </a:t>
            </a:r>
            <a:r>
              <a:rPr lang="en-US" sz="2800" b="1" dirty="0">
                <a:latin typeface="Comic Sans MS" panose="030F0702030302020204" pitchFamily="66" charset="0"/>
              </a:rPr>
              <a:t>Reserpine</a:t>
            </a:r>
            <a:r>
              <a:rPr lang="en-US" sz="2800" dirty="0">
                <a:latin typeface="Comic Sans MS" panose="030F0702030302020204" pitchFamily="66" charset="0"/>
              </a:rPr>
              <a:t>. 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pPr marL="457200" indent="-457200" algn="just">
              <a:lnSpc>
                <a:spcPts val="4000"/>
              </a:lnSpc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omic Sans MS" panose="030F0702030302020204" pitchFamily="66" charset="0"/>
              </a:rPr>
              <a:t>Enzymes </a:t>
            </a:r>
            <a:r>
              <a:rPr lang="en-US" sz="2800" dirty="0">
                <a:latin typeface="Comic Sans MS" panose="030F0702030302020204" pitchFamily="66" charset="0"/>
              </a:rPr>
              <a:t>like MAO, dehydrogenase and aldehyde reductase help to metabolize 5-HT.</a:t>
            </a:r>
            <a:endParaRPr lang="en-IN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14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1419" y="43544"/>
            <a:ext cx="9654060" cy="674699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 rot="16200000">
            <a:off x="-1856011" y="2841405"/>
            <a:ext cx="623751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800080"/>
                </a:solidFill>
                <a:latin typeface="Comic Sans MS" panose="030F0702030302020204" pitchFamily="66" charset="0"/>
              </a:rPr>
              <a:t>Synthesis and Destruction of </a:t>
            </a:r>
            <a:r>
              <a:rPr lang="en-US" sz="3200" b="1" dirty="0" smtClean="0">
                <a:solidFill>
                  <a:srgbClr val="800080"/>
                </a:solidFill>
                <a:latin typeface="Comic Sans MS" panose="030F0702030302020204" pitchFamily="66" charset="0"/>
              </a:rPr>
              <a:t>5-HT</a:t>
            </a:r>
            <a:endParaRPr lang="en-IN" sz="3200" dirty="0">
              <a:solidFill>
                <a:srgbClr val="80008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20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2647" y="365737"/>
            <a:ext cx="10125546" cy="102162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Autacoids</a:t>
            </a:r>
            <a:r>
              <a:rPr lang="en-US" sz="36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     </a:t>
            </a:r>
            <a:r>
              <a:rPr lang="en-US" sz="2800" b="1" i="1" dirty="0" err="1" smtClean="0">
                <a:latin typeface="Comic Sans MS" panose="030F0702030302020204" pitchFamily="66" charset="0"/>
              </a:rPr>
              <a:t>contd</a:t>
            </a:r>
            <a:r>
              <a:rPr lang="en-US" sz="2800" b="1" i="1" dirty="0" smtClean="0">
                <a:latin typeface="Comic Sans MS" panose="030F0702030302020204" pitchFamily="66" charset="0"/>
              </a:rPr>
              <a:t>…</a:t>
            </a:r>
            <a:endParaRPr lang="en-IN" sz="3600" b="1" i="1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5007" y="1302744"/>
            <a:ext cx="11183008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Comic Sans MS" panose="030F0702030302020204" pitchFamily="66" charset="0"/>
              </a:rPr>
              <a:t>Autacoids </a:t>
            </a:r>
            <a:r>
              <a:rPr lang="en-US" sz="3200" dirty="0">
                <a:latin typeface="Comic Sans MS" panose="030F0702030302020204" pitchFamily="66" charset="0"/>
              </a:rPr>
              <a:t>are also known as </a:t>
            </a:r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tissue hormones </a:t>
            </a:r>
            <a:r>
              <a:rPr lang="en-US" sz="3200" dirty="0">
                <a:latin typeface="Comic Sans MS" panose="030F0702030302020204" pitchFamily="66" charset="0"/>
              </a:rPr>
              <a:t>or </a:t>
            </a:r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local hormones</a:t>
            </a:r>
            <a:r>
              <a:rPr lang="en-US" sz="3200" dirty="0">
                <a:latin typeface="Comic Sans MS" panose="030F0702030302020204" pitchFamily="66" charset="0"/>
              </a:rPr>
              <a:t>. These are formed, released and inactivated within tissues. </a:t>
            </a:r>
            <a:endParaRPr lang="en-US" sz="3200" dirty="0" smtClean="0">
              <a:latin typeface="Comic Sans MS" panose="030F0702030302020204" pitchFamily="66" charset="0"/>
            </a:endParaRPr>
          </a:p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Comic Sans MS" panose="030F0702030302020204" pitchFamily="66" charset="0"/>
              </a:rPr>
              <a:t>They </a:t>
            </a:r>
            <a:r>
              <a:rPr lang="en-US" sz="3200" dirty="0">
                <a:latin typeface="Comic Sans MS" panose="030F0702030302020204" pitchFamily="66" charset="0"/>
              </a:rPr>
              <a:t>are usually vasoactive and </a:t>
            </a:r>
            <a:r>
              <a:rPr lang="en-US" sz="3200" b="1" dirty="0">
                <a:latin typeface="Comic Sans MS" panose="030F0702030302020204" pitchFamily="66" charset="0"/>
              </a:rPr>
              <a:t>mediators of </a:t>
            </a:r>
            <a:r>
              <a:rPr lang="en-US" sz="3200" b="1" dirty="0" smtClean="0">
                <a:latin typeface="Comic Sans MS" panose="030F0702030302020204" pitchFamily="66" charset="0"/>
              </a:rPr>
              <a:t>inflammation</a:t>
            </a:r>
            <a:r>
              <a:rPr lang="en-US" sz="3200" dirty="0" smtClean="0">
                <a:latin typeface="Comic Sans MS" panose="030F0702030302020204" pitchFamily="66" charset="0"/>
              </a:rPr>
              <a:t>.</a:t>
            </a:r>
            <a:endParaRPr lang="en-IN" sz="3200" dirty="0">
              <a:latin typeface="Comic Sans MS" panose="030F0702030302020204" pitchFamily="66" charset="0"/>
            </a:endParaRPr>
          </a:p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Comic Sans MS" panose="030F0702030302020204" pitchFamily="66" charset="0"/>
              </a:rPr>
              <a:t>Autacoids </a:t>
            </a:r>
            <a:r>
              <a:rPr lang="en-US" sz="3200" dirty="0">
                <a:latin typeface="Comic Sans MS" panose="030F0702030302020204" pitchFamily="66" charset="0"/>
              </a:rPr>
              <a:t>differ from hormones in following ways:</a:t>
            </a:r>
            <a:endParaRPr lang="en-IN" sz="3200" dirty="0">
              <a:latin typeface="Comic Sans MS" panose="030F0702030302020204" pitchFamily="66" charset="0"/>
            </a:endParaRPr>
          </a:p>
          <a:p>
            <a:pPr marL="1439863" lvl="2" indent="-525463" algn="just">
              <a:spcBef>
                <a:spcPts val="600"/>
              </a:spcBef>
            </a:pPr>
            <a:r>
              <a:rPr lang="en-US" sz="3200" dirty="0" smtClean="0">
                <a:latin typeface="Comic Sans MS" panose="030F0702030302020204" pitchFamily="66" charset="0"/>
              </a:rPr>
              <a:t>(</a:t>
            </a:r>
            <a:r>
              <a:rPr lang="en-US" sz="3200" dirty="0" err="1" smtClean="0">
                <a:latin typeface="Comic Sans MS" panose="030F0702030302020204" pitchFamily="66" charset="0"/>
              </a:rPr>
              <a:t>i</a:t>
            </a:r>
            <a:r>
              <a:rPr lang="en-US" sz="3200" dirty="0" smtClean="0">
                <a:latin typeface="Comic Sans MS" panose="030F0702030302020204" pitchFamily="66" charset="0"/>
              </a:rPr>
              <a:t>) 	Hormones </a:t>
            </a:r>
            <a:r>
              <a:rPr lang="en-US" sz="3200" dirty="0">
                <a:latin typeface="Comic Sans MS" panose="030F0702030302020204" pitchFamily="66" charset="0"/>
              </a:rPr>
              <a:t>are produced by specific cells; and</a:t>
            </a:r>
            <a:endParaRPr lang="en-IN" sz="3200" dirty="0">
              <a:latin typeface="Comic Sans MS" panose="030F0702030302020204" pitchFamily="66" charset="0"/>
            </a:endParaRPr>
          </a:p>
          <a:p>
            <a:pPr marL="1439863" lvl="2" indent="-525463" algn="just">
              <a:spcBef>
                <a:spcPts val="600"/>
              </a:spcBef>
            </a:pPr>
            <a:r>
              <a:rPr lang="en-US" sz="3200" dirty="0" smtClean="0">
                <a:latin typeface="Comic Sans MS" panose="030F0702030302020204" pitchFamily="66" charset="0"/>
              </a:rPr>
              <a:t>(ii) 	They </a:t>
            </a:r>
            <a:r>
              <a:rPr lang="en-US" sz="3200" dirty="0">
                <a:latin typeface="Comic Sans MS" panose="030F0702030302020204" pitchFamily="66" charset="0"/>
              </a:rPr>
              <a:t>are transported through circulation to act on distant target tissues</a:t>
            </a:r>
            <a:r>
              <a:rPr lang="en-US" sz="3200" dirty="0" smtClean="0">
                <a:latin typeface="Comic Sans MS" panose="030F0702030302020204" pitchFamily="66" charset="0"/>
              </a:rPr>
              <a:t>.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67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20114" y="319611"/>
            <a:ext cx="112881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5-HT Receptors</a:t>
            </a:r>
            <a:endParaRPr lang="en-IN" sz="3600" b="1" i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20114" y="1156159"/>
            <a:ext cx="11130454" cy="5196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500"/>
              </a:lnSpc>
              <a:spcBef>
                <a:spcPts val="2400"/>
              </a:spcBef>
            </a:pPr>
            <a:r>
              <a:rPr lang="en-US" sz="2800" dirty="0">
                <a:solidFill>
                  <a:srgbClr val="0000FF"/>
                </a:solidFill>
                <a:latin typeface="Comic Sans MS" panose="030F0702030302020204" pitchFamily="66" charset="0"/>
              </a:rPr>
              <a:t>Four families</a:t>
            </a:r>
            <a:r>
              <a:rPr lang="en-US" sz="2800" dirty="0">
                <a:latin typeface="Comic Sans MS" panose="030F0702030302020204" pitchFamily="66" charset="0"/>
              </a:rPr>
              <a:t> of 5-HT receptors </a:t>
            </a:r>
            <a:r>
              <a:rPr lang="en-US" sz="2800" dirty="0" smtClean="0">
                <a:latin typeface="Comic Sans MS" panose="030F0702030302020204" pitchFamily="66" charset="0"/>
              </a:rPr>
              <a:t>comprising </a:t>
            </a:r>
            <a:r>
              <a:rPr lang="en-US" sz="2800" dirty="0">
                <a:latin typeface="Comic Sans MS" panose="030F0702030302020204" pitchFamily="66" charset="0"/>
              </a:rPr>
              <a:t>of </a:t>
            </a:r>
            <a:r>
              <a:rPr lang="en-US" sz="2800" dirty="0" smtClean="0">
                <a:latin typeface="Comic Sans MS" panose="030F0702030302020204" pitchFamily="66" charset="0"/>
              </a:rPr>
              <a:t>total </a:t>
            </a:r>
            <a:r>
              <a:rPr lang="en-US" sz="2800" b="1" u="sng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14</a:t>
            </a:r>
            <a:r>
              <a:rPr lang="en-US" sz="2800" u="sng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en-US" sz="2800" u="sng" dirty="0">
                <a:solidFill>
                  <a:srgbClr val="0000FF"/>
                </a:solidFill>
                <a:latin typeface="Comic Sans MS" panose="030F0702030302020204" pitchFamily="66" charset="0"/>
              </a:rPr>
              <a:t>receptor </a:t>
            </a:r>
            <a:r>
              <a:rPr lang="en-US" sz="2800" u="sng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subtypes</a:t>
            </a:r>
            <a:r>
              <a:rPr lang="en-US" sz="2800" u="sng" dirty="0" smtClean="0">
                <a:latin typeface="Comic Sans MS" panose="030F0702030302020204" pitchFamily="66" charset="0"/>
              </a:rPr>
              <a:t>:-</a:t>
            </a:r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endParaRPr lang="en-IN" sz="2800" dirty="0">
              <a:latin typeface="Comic Sans MS" panose="030F0702030302020204" pitchFamily="66" charset="0"/>
            </a:endParaRPr>
          </a:p>
          <a:p>
            <a:pPr marL="714375" indent="-534988" algn="just">
              <a:lnSpc>
                <a:spcPts val="3500"/>
              </a:lnSpc>
              <a:spcBef>
                <a:spcPts val="2400"/>
              </a:spcBef>
              <a:buAutoNum type="arabicParenBoth"/>
            </a:pPr>
            <a:r>
              <a:rPr lang="en-US" sz="2800" b="1" dirty="0" smtClean="0">
                <a:latin typeface="Comic Sans MS" panose="030F0702030302020204" pitchFamily="66" charset="0"/>
              </a:rPr>
              <a:t>5-HT</a:t>
            </a:r>
            <a:r>
              <a:rPr lang="en-US" sz="2800" b="1" baseline="-25000" dirty="0" smtClean="0">
                <a:latin typeface="Comic Sans MS" panose="030F0702030302020204" pitchFamily="66" charset="0"/>
              </a:rPr>
              <a:t>1</a:t>
            </a:r>
            <a:r>
              <a:rPr lang="en-US" sz="2800" b="1" dirty="0" smtClean="0">
                <a:latin typeface="Comic Sans MS" panose="030F0702030302020204" pitchFamily="66" charset="0"/>
              </a:rPr>
              <a:t> </a:t>
            </a:r>
            <a:r>
              <a:rPr lang="en-US" sz="2800" dirty="0">
                <a:latin typeface="Comic Sans MS" panose="030F0702030302020204" pitchFamily="66" charset="0"/>
              </a:rPr>
              <a:t>{Five subtypes i.e. 5-HT</a:t>
            </a:r>
            <a:r>
              <a:rPr lang="en-US" sz="2800" baseline="-25000" dirty="0">
                <a:latin typeface="Comic Sans MS" panose="030F0702030302020204" pitchFamily="66" charset="0"/>
              </a:rPr>
              <a:t>1A</a:t>
            </a:r>
            <a:r>
              <a:rPr lang="en-US" sz="2800" dirty="0">
                <a:latin typeface="Comic Sans MS" panose="030F0702030302020204" pitchFamily="66" charset="0"/>
              </a:rPr>
              <a:t>,</a:t>
            </a:r>
            <a:r>
              <a:rPr lang="en-US" sz="2800" baseline="-25000" dirty="0">
                <a:latin typeface="Comic Sans MS" panose="030F0702030302020204" pitchFamily="66" charset="0"/>
              </a:rPr>
              <a:t> 1B, 1C, 1D, 1E</a:t>
            </a:r>
            <a:r>
              <a:rPr lang="en-US" sz="2800" dirty="0">
                <a:latin typeface="Comic Sans MS" panose="030F0702030302020204" pitchFamily="66" charset="0"/>
              </a:rPr>
              <a:t>}</a:t>
            </a:r>
            <a:r>
              <a:rPr lang="en-US" sz="2800" b="1" dirty="0">
                <a:latin typeface="Comic Sans MS" panose="030F0702030302020204" pitchFamily="66" charset="0"/>
              </a:rPr>
              <a:t>:</a:t>
            </a:r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latin typeface="Comic Sans MS" panose="030F0702030302020204" pitchFamily="66" charset="0"/>
              </a:rPr>
              <a:t>Autoreceptors</a:t>
            </a:r>
            <a:r>
              <a:rPr lang="en-US" sz="2800" dirty="0">
                <a:latin typeface="Comic Sans MS" panose="030F0702030302020204" pitchFamily="66" charset="0"/>
              </a:rPr>
              <a:t>; inhibit serotonergic neural activity in </a:t>
            </a:r>
            <a:r>
              <a:rPr lang="en-US" sz="2800" dirty="0">
                <a:solidFill>
                  <a:srgbClr val="0000FF"/>
                </a:solidFill>
                <a:latin typeface="Comic Sans MS" panose="030F0702030302020204" pitchFamily="66" charset="0"/>
              </a:rPr>
              <a:t>brain</a:t>
            </a:r>
            <a:r>
              <a:rPr lang="en-US" sz="2800" dirty="0">
                <a:latin typeface="Comic Sans MS" panose="030F0702030302020204" pitchFamily="66" charset="0"/>
              </a:rPr>
              <a:t>. Functions are </a:t>
            </a:r>
            <a:r>
              <a:rPr lang="en-US" sz="2800" dirty="0">
                <a:solidFill>
                  <a:srgbClr val="0000FF"/>
                </a:solidFill>
                <a:latin typeface="Comic Sans MS" panose="030F0702030302020204" pitchFamily="66" charset="0"/>
              </a:rPr>
              <a:t>neural inhibition and </a:t>
            </a:r>
            <a:r>
              <a:rPr lang="en-US" sz="28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vasoconstriction</a:t>
            </a:r>
            <a:r>
              <a:rPr lang="en-US" sz="2800" dirty="0" smtClean="0">
                <a:latin typeface="Comic Sans MS" panose="030F0702030302020204" pitchFamily="66" charset="0"/>
              </a:rPr>
              <a:t>.</a:t>
            </a:r>
            <a:endParaRPr lang="en-IN" sz="2800" dirty="0">
              <a:latin typeface="Comic Sans MS" panose="030F0702030302020204" pitchFamily="66" charset="0"/>
            </a:endParaRPr>
          </a:p>
          <a:p>
            <a:pPr marL="714375" indent="-534988" algn="just">
              <a:lnSpc>
                <a:spcPts val="3500"/>
              </a:lnSpc>
              <a:spcBef>
                <a:spcPts val="2400"/>
              </a:spcBef>
              <a:buAutoNum type="arabicParenBoth"/>
            </a:pPr>
            <a:r>
              <a:rPr lang="en-US" sz="2800" b="1" dirty="0" smtClean="0">
                <a:latin typeface="Comic Sans MS" panose="030F0702030302020204" pitchFamily="66" charset="0"/>
              </a:rPr>
              <a:t>5-HT</a:t>
            </a:r>
            <a:r>
              <a:rPr lang="en-US" sz="2800" b="1" baseline="-25000" dirty="0" smtClean="0">
                <a:latin typeface="Comic Sans MS" panose="030F0702030302020204" pitchFamily="66" charset="0"/>
              </a:rPr>
              <a:t>2</a:t>
            </a:r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r>
              <a:rPr lang="en-US" sz="2800" dirty="0">
                <a:latin typeface="Comic Sans MS" panose="030F0702030302020204" pitchFamily="66" charset="0"/>
              </a:rPr>
              <a:t>{Three subtypes i.e. 5-HT</a:t>
            </a:r>
            <a:r>
              <a:rPr lang="en-US" sz="2800" baseline="-25000" dirty="0">
                <a:latin typeface="Comic Sans MS" panose="030F0702030302020204" pitchFamily="66" charset="0"/>
              </a:rPr>
              <a:t>2A</a:t>
            </a:r>
            <a:r>
              <a:rPr lang="en-US" sz="2800" dirty="0">
                <a:latin typeface="Comic Sans MS" panose="030F0702030302020204" pitchFamily="66" charset="0"/>
              </a:rPr>
              <a:t>,</a:t>
            </a:r>
            <a:r>
              <a:rPr lang="en-US" sz="2800" baseline="-25000" dirty="0">
                <a:latin typeface="Comic Sans MS" panose="030F0702030302020204" pitchFamily="66" charset="0"/>
              </a:rPr>
              <a:t> 2B, 2C</a:t>
            </a:r>
            <a:r>
              <a:rPr lang="en-US" sz="2800" dirty="0">
                <a:latin typeface="Comic Sans MS" panose="030F0702030302020204" pitchFamily="66" charset="0"/>
              </a:rPr>
              <a:t>}</a:t>
            </a:r>
            <a:r>
              <a:rPr lang="en-US" sz="2800" b="1" dirty="0">
                <a:latin typeface="Comic Sans MS" panose="030F0702030302020204" pitchFamily="66" charset="0"/>
              </a:rPr>
              <a:t>:</a:t>
            </a:r>
            <a:r>
              <a:rPr lang="en-US" sz="2800" dirty="0">
                <a:latin typeface="Comic Sans MS" panose="030F0702030302020204" pitchFamily="66" charset="0"/>
              </a:rPr>
              <a:t> CNS and peripheral sites (esp. vascular and visceral smooth muscles, platelets and ANS neurons). Effects are </a:t>
            </a:r>
            <a:r>
              <a:rPr lang="en-US" sz="2800" dirty="0">
                <a:solidFill>
                  <a:srgbClr val="0000FF"/>
                </a:solidFill>
                <a:latin typeface="Comic Sans MS" panose="030F0702030302020204" pitchFamily="66" charset="0"/>
              </a:rPr>
              <a:t>vasoconstriction, intestinal, bronchial and uterine contraction and platelet </a:t>
            </a:r>
            <a:r>
              <a:rPr lang="en-US" sz="28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aggregation</a:t>
            </a:r>
            <a:r>
              <a:rPr lang="en-US" sz="2800" dirty="0" smtClean="0">
                <a:latin typeface="Comic Sans MS" panose="030F0702030302020204" pitchFamily="66" charset="0"/>
              </a:rPr>
              <a:t>.</a:t>
            </a:r>
            <a:endParaRPr lang="en-IN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36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20114" y="393182"/>
            <a:ext cx="112881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5-HT Receptors     </a:t>
            </a:r>
            <a:r>
              <a:rPr lang="en-US" sz="2800" b="1" i="1" dirty="0" err="1" smtClean="0">
                <a:latin typeface="Comic Sans MS" panose="030F0702030302020204" pitchFamily="66" charset="0"/>
                <a:ea typeface="Times New Roman" panose="02020603050405020304" pitchFamily="18" charset="0"/>
              </a:rPr>
              <a:t>contd</a:t>
            </a:r>
            <a:r>
              <a:rPr lang="en-US" sz="2800" b="1" i="1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…</a:t>
            </a:r>
            <a:endParaRPr lang="en-IN" sz="3600" b="1" i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0415" y="1219220"/>
            <a:ext cx="11382704" cy="5209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indent="-534988" algn="just">
              <a:lnSpc>
                <a:spcPts val="3500"/>
              </a:lnSpc>
              <a:spcBef>
                <a:spcPts val="2400"/>
              </a:spcBef>
              <a:buAutoNum type="arabicParenBoth"/>
            </a:pPr>
            <a:r>
              <a:rPr lang="en-US" sz="2800" b="1" dirty="0" smtClean="0">
                <a:latin typeface="Comic Sans MS" panose="030F0702030302020204" pitchFamily="66" charset="0"/>
              </a:rPr>
              <a:t>5-HT</a:t>
            </a:r>
            <a:r>
              <a:rPr lang="en-US" sz="2800" b="1" baseline="-25000" dirty="0" smtClean="0">
                <a:latin typeface="Comic Sans MS" panose="030F0702030302020204" pitchFamily="66" charset="0"/>
              </a:rPr>
              <a:t>3</a:t>
            </a:r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r>
              <a:rPr lang="en-US" sz="2800" dirty="0">
                <a:latin typeface="Comic Sans MS" panose="030F0702030302020204" pitchFamily="66" charset="0"/>
              </a:rPr>
              <a:t>{No subtype}</a:t>
            </a:r>
            <a:r>
              <a:rPr lang="en-US" sz="2800" b="1" dirty="0">
                <a:latin typeface="Comic Sans MS" panose="030F0702030302020204" pitchFamily="66" charset="0"/>
              </a:rPr>
              <a:t>: </a:t>
            </a:r>
            <a:r>
              <a:rPr lang="en-US" sz="2800" dirty="0">
                <a:latin typeface="Comic Sans MS" panose="030F0702030302020204" pitchFamily="66" charset="0"/>
              </a:rPr>
              <a:t>Peripheral Nervous System – 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Emesis, gut peristalsis, bradycardia, transient hypotension, </a:t>
            </a:r>
            <a:r>
              <a:rPr lang="en-US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apnoea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, pain, itching</a:t>
            </a:r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en-US" sz="2800" dirty="0" smtClean="0">
                <a:latin typeface="Comic Sans MS" panose="030F0702030302020204" pitchFamily="66" charset="0"/>
              </a:rPr>
              <a:t>etc.</a:t>
            </a:r>
          </a:p>
          <a:p>
            <a:pPr marL="714375" indent="-534988" algn="just">
              <a:lnSpc>
                <a:spcPts val="3500"/>
              </a:lnSpc>
              <a:spcBef>
                <a:spcPts val="2400"/>
              </a:spcBef>
              <a:buAutoNum type="arabicParenBoth"/>
            </a:pPr>
            <a:r>
              <a:rPr lang="en-US" sz="2800" b="1" dirty="0" smtClean="0">
                <a:latin typeface="Comic Sans MS" panose="030F0702030302020204" pitchFamily="66" charset="0"/>
              </a:rPr>
              <a:t>5-HT</a:t>
            </a:r>
            <a:r>
              <a:rPr lang="en-US" sz="2800" b="1" baseline="-25000" dirty="0" smtClean="0">
                <a:latin typeface="Comic Sans MS" panose="030F0702030302020204" pitchFamily="66" charset="0"/>
              </a:rPr>
              <a:t>4-7</a:t>
            </a:r>
            <a:r>
              <a:rPr lang="en-US" sz="2800" b="1" dirty="0">
                <a:latin typeface="Comic Sans MS" panose="030F0702030302020204" pitchFamily="66" charset="0"/>
              </a:rPr>
              <a:t>:</a:t>
            </a:r>
            <a:r>
              <a:rPr lang="en-US" sz="2800" dirty="0">
                <a:latin typeface="Comic Sans MS" panose="030F0702030302020204" pitchFamily="66" charset="0"/>
              </a:rPr>
              <a:t> </a:t>
            </a:r>
            <a:endParaRPr lang="en-IN" sz="2800" dirty="0">
              <a:latin typeface="Comic Sans MS" panose="030F0702030302020204" pitchFamily="66" charset="0"/>
            </a:endParaRPr>
          </a:p>
          <a:p>
            <a:pPr marL="1524000" indent="-630238" algn="just">
              <a:lnSpc>
                <a:spcPts val="3500"/>
              </a:lnSpc>
              <a:spcBef>
                <a:spcPts val="2400"/>
              </a:spcBef>
            </a:pPr>
            <a:r>
              <a:rPr lang="en-US" sz="2800" dirty="0">
                <a:latin typeface="Comic Sans MS" panose="030F0702030302020204" pitchFamily="66" charset="0"/>
              </a:rPr>
              <a:t>(</a:t>
            </a:r>
            <a:r>
              <a:rPr lang="en-US" sz="2800" dirty="0" err="1">
                <a:latin typeface="Comic Sans MS" panose="030F0702030302020204" pitchFamily="66" charset="0"/>
              </a:rPr>
              <a:t>i</a:t>
            </a:r>
            <a:r>
              <a:rPr lang="en-US" sz="2800" dirty="0">
                <a:latin typeface="Comic Sans MS" panose="030F0702030302020204" pitchFamily="66" charset="0"/>
              </a:rPr>
              <a:t>)   	5-HT</a:t>
            </a:r>
            <a:r>
              <a:rPr lang="en-US" sz="2800" baseline="-25000" dirty="0">
                <a:latin typeface="Comic Sans MS" panose="030F0702030302020204" pitchFamily="66" charset="0"/>
              </a:rPr>
              <a:t>4</a:t>
            </a:r>
            <a:r>
              <a:rPr lang="en-US" sz="2800" dirty="0">
                <a:latin typeface="Comic Sans MS" panose="030F0702030302020204" pitchFamily="66" charset="0"/>
              </a:rPr>
              <a:t>: (No subtype) Enteric nervous system. Mediate 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intestinal secretion and augments peristalsis</a:t>
            </a:r>
            <a:r>
              <a:rPr lang="en-US" sz="2800" dirty="0">
                <a:latin typeface="Comic Sans MS" panose="030F0702030302020204" pitchFamily="66" charset="0"/>
              </a:rPr>
              <a:t>.</a:t>
            </a:r>
            <a:endParaRPr lang="en-IN" sz="2800" dirty="0">
              <a:latin typeface="Comic Sans MS" panose="030F0702030302020204" pitchFamily="66" charset="0"/>
            </a:endParaRPr>
          </a:p>
          <a:p>
            <a:pPr marL="1524000" indent="-630238" algn="just">
              <a:lnSpc>
                <a:spcPts val="3500"/>
              </a:lnSpc>
              <a:spcBef>
                <a:spcPts val="1200"/>
              </a:spcBef>
            </a:pPr>
            <a:r>
              <a:rPr lang="en-US" sz="2800" dirty="0">
                <a:latin typeface="Comic Sans MS" panose="030F0702030302020204" pitchFamily="66" charset="0"/>
              </a:rPr>
              <a:t>(ii)  	5-HT</a:t>
            </a:r>
            <a:r>
              <a:rPr lang="en-US" sz="2800" baseline="-25000" dirty="0">
                <a:latin typeface="Comic Sans MS" panose="030F0702030302020204" pitchFamily="66" charset="0"/>
              </a:rPr>
              <a:t>5</a:t>
            </a:r>
            <a:r>
              <a:rPr lang="en-US" sz="2800" dirty="0">
                <a:latin typeface="Comic Sans MS" panose="030F0702030302020204" pitchFamily="66" charset="0"/>
              </a:rPr>
              <a:t>: Two subtypes i.e. 5-HT</a:t>
            </a:r>
            <a:r>
              <a:rPr lang="en-US" sz="2800" baseline="-25000" dirty="0">
                <a:latin typeface="Comic Sans MS" panose="030F0702030302020204" pitchFamily="66" charset="0"/>
              </a:rPr>
              <a:t>5A, </a:t>
            </a:r>
            <a:r>
              <a:rPr lang="en-US" sz="2800" baseline="-25000" dirty="0" smtClean="0">
                <a:latin typeface="Comic Sans MS" panose="030F0702030302020204" pitchFamily="66" charset="0"/>
              </a:rPr>
              <a:t>5B</a:t>
            </a:r>
            <a:endParaRPr lang="en-IN" sz="2800" dirty="0">
              <a:latin typeface="Comic Sans MS" panose="030F0702030302020204" pitchFamily="66" charset="0"/>
            </a:endParaRPr>
          </a:p>
          <a:p>
            <a:pPr marL="1524000" indent="-630238" algn="just">
              <a:lnSpc>
                <a:spcPts val="3500"/>
              </a:lnSpc>
              <a:spcBef>
                <a:spcPts val="1200"/>
              </a:spcBef>
            </a:pPr>
            <a:r>
              <a:rPr lang="en-US" sz="2800" dirty="0">
                <a:latin typeface="Comic Sans MS" panose="030F0702030302020204" pitchFamily="66" charset="0"/>
              </a:rPr>
              <a:t>(iii) 	5-HT</a:t>
            </a:r>
            <a:r>
              <a:rPr lang="en-US" sz="2800" baseline="-25000" dirty="0">
                <a:latin typeface="Comic Sans MS" panose="030F0702030302020204" pitchFamily="66" charset="0"/>
              </a:rPr>
              <a:t>6</a:t>
            </a:r>
            <a:r>
              <a:rPr lang="en-US" sz="2800" dirty="0">
                <a:latin typeface="Comic Sans MS" panose="030F0702030302020204" pitchFamily="66" charset="0"/>
              </a:rPr>
              <a:t>: No subtype.</a:t>
            </a:r>
            <a:endParaRPr lang="en-IN" sz="2800" dirty="0">
              <a:latin typeface="Comic Sans MS" panose="030F0702030302020204" pitchFamily="66" charset="0"/>
            </a:endParaRPr>
          </a:p>
          <a:p>
            <a:pPr marL="1524000" indent="-630238" algn="just">
              <a:lnSpc>
                <a:spcPts val="3500"/>
              </a:lnSpc>
              <a:spcBef>
                <a:spcPts val="1200"/>
              </a:spcBef>
            </a:pPr>
            <a:r>
              <a:rPr lang="en-US" sz="2800" dirty="0">
                <a:latin typeface="Comic Sans MS" panose="030F0702030302020204" pitchFamily="66" charset="0"/>
              </a:rPr>
              <a:t>(iv) 	5-HT</a:t>
            </a:r>
            <a:r>
              <a:rPr lang="en-US" sz="2800" baseline="-25000" dirty="0">
                <a:latin typeface="Comic Sans MS" panose="030F0702030302020204" pitchFamily="66" charset="0"/>
              </a:rPr>
              <a:t>7</a:t>
            </a:r>
            <a:r>
              <a:rPr lang="en-US" sz="2800" dirty="0">
                <a:latin typeface="Comic Sans MS" panose="030F0702030302020204" pitchFamily="66" charset="0"/>
              </a:rPr>
              <a:t>: No </a:t>
            </a:r>
            <a:r>
              <a:rPr lang="en-US" sz="2800" dirty="0" smtClean="0">
                <a:latin typeface="Comic Sans MS" panose="030F0702030302020204" pitchFamily="66" charset="0"/>
              </a:rPr>
              <a:t>subtype.</a:t>
            </a:r>
            <a:endParaRPr lang="en-IN" sz="2800" dirty="0">
              <a:latin typeface="Comic Sans MS" panose="030F0702030302020204" pitchFamily="66" charset="0"/>
            </a:endParaRPr>
          </a:p>
        </p:txBody>
      </p:sp>
      <p:sp>
        <p:nvSpPr>
          <p:cNvPr id="3" name="Right Brace 2"/>
          <p:cNvSpPr/>
          <p:nvPr/>
        </p:nvSpPr>
        <p:spPr>
          <a:xfrm>
            <a:off x="8345213" y="4986645"/>
            <a:ext cx="273269" cy="1441693"/>
          </a:xfrm>
          <a:prstGeom prst="rightBrac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TextBox 3"/>
          <p:cNvSpPr txBox="1"/>
          <p:nvPr/>
        </p:nvSpPr>
        <p:spPr>
          <a:xfrm>
            <a:off x="8571187" y="5454872"/>
            <a:ext cx="3279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Not much is known about 5-HT</a:t>
            </a:r>
            <a:r>
              <a:rPr lang="en-US" sz="2000" baseline="-25000" dirty="0">
                <a:latin typeface="Comic Sans MS" panose="030F0702030302020204" pitchFamily="66" charset="0"/>
              </a:rPr>
              <a:t>5-7 </a:t>
            </a:r>
            <a:endParaRPr lang="en-IN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09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20114" y="225015"/>
            <a:ext cx="112881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Pharmacological effects of 5-HT</a:t>
            </a:r>
            <a:endParaRPr lang="en-IN" sz="3600" b="1" i="1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3475" y="1114110"/>
            <a:ext cx="11172496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[I]. C.V.S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.:</a:t>
            </a:r>
            <a:r>
              <a:rPr lang="en-US" sz="2800" dirty="0">
                <a:latin typeface="Comic Sans MS" panose="030F0702030302020204" pitchFamily="66" charset="0"/>
              </a:rPr>
              <a:t> 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pPr marL="457200" lvl="0" indent="-4572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omic Sans MS" panose="030F0702030302020204" pitchFamily="66" charset="0"/>
              </a:rPr>
              <a:t>Vasoconstriction </a:t>
            </a:r>
            <a:r>
              <a:rPr lang="en-US" sz="2800" dirty="0">
                <a:latin typeface="Comic Sans MS" panose="030F0702030302020204" pitchFamily="66" charset="0"/>
              </a:rPr>
              <a:t>on major arteries and veins. 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pPr marL="457200" lvl="0" indent="-4572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omic Sans MS" panose="030F0702030302020204" pitchFamily="66" charset="0"/>
              </a:rPr>
              <a:t>Activation </a:t>
            </a:r>
            <a:r>
              <a:rPr lang="en-US" sz="2800" dirty="0">
                <a:latin typeface="Comic Sans MS" panose="030F0702030302020204" pitchFamily="66" charset="0"/>
              </a:rPr>
              <a:t>of 5-HT receptors in endothelial cells and local release of 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EDRF</a:t>
            </a:r>
            <a:r>
              <a:rPr lang="en-US" sz="2800" dirty="0">
                <a:latin typeface="Comic Sans MS" panose="030F0702030302020204" pitchFamily="66" charset="0"/>
              </a:rPr>
              <a:t> and </a:t>
            </a:r>
            <a:r>
              <a:rPr lang="en-US" sz="2800" dirty="0" smtClean="0">
                <a:latin typeface="Comic Sans MS" panose="030F0702030302020204" pitchFamily="66" charset="0"/>
              </a:rPr>
              <a:t>prostaglandins.</a:t>
            </a:r>
            <a:endParaRPr lang="en-IN" sz="2800" dirty="0">
              <a:latin typeface="Comic Sans MS" panose="030F0702030302020204" pitchFamily="66" charset="0"/>
            </a:endParaRPr>
          </a:p>
          <a:p>
            <a:pPr marL="457200" lvl="0" indent="-4572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800" b="1" dirty="0" err="1" smtClean="0">
                <a:solidFill>
                  <a:srgbClr val="0000FF"/>
                </a:solidFill>
                <a:latin typeface="Comic Sans MS" panose="030F0702030302020204" pitchFamily="66" charset="0"/>
              </a:rPr>
              <a:t>Triphasic</a:t>
            </a:r>
            <a:r>
              <a:rPr lang="en-US" sz="28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 Response </a:t>
            </a:r>
            <a:r>
              <a:rPr lang="en-US" sz="2800" dirty="0" smtClean="0">
                <a:latin typeface="Comic Sans MS" panose="030F0702030302020204" pitchFamily="66" charset="0"/>
              </a:rPr>
              <a:t>(produced by Rapid </a:t>
            </a:r>
            <a:r>
              <a:rPr lang="en-US" sz="2800" dirty="0" err="1" smtClean="0">
                <a:latin typeface="Comic Sans MS" panose="030F0702030302020204" pitchFamily="66" charset="0"/>
              </a:rPr>
              <a:t>i.v.</a:t>
            </a:r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r>
              <a:rPr lang="en-US" sz="2800" dirty="0">
                <a:latin typeface="Comic Sans MS" panose="030F0702030302020204" pitchFamily="66" charset="0"/>
              </a:rPr>
              <a:t>infusion of </a:t>
            </a:r>
            <a:r>
              <a:rPr lang="en-US" sz="2800" dirty="0" smtClean="0">
                <a:latin typeface="Comic Sans MS" panose="030F0702030302020204" pitchFamily="66" charset="0"/>
              </a:rPr>
              <a:t>5-HT):-</a:t>
            </a:r>
            <a:endParaRPr lang="en-IN" sz="2800" dirty="0">
              <a:latin typeface="Comic Sans MS" panose="030F0702030302020204" pitchFamily="66" charset="0"/>
            </a:endParaRPr>
          </a:p>
          <a:p>
            <a:pPr marL="1344613" indent="-630238" algn="just"/>
            <a:r>
              <a:rPr lang="en-US" sz="2800" dirty="0">
                <a:latin typeface="Comic Sans MS" panose="030F0702030302020204" pitchFamily="66" charset="0"/>
              </a:rPr>
              <a:t>(a)	An 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initial fall of systemic arterial 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B.P.</a:t>
            </a:r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r>
              <a:rPr lang="en-US" sz="2800" dirty="0">
                <a:latin typeface="Comic Sans MS" panose="030F0702030302020204" pitchFamily="66" charset="0"/>
              </a:rPr>
              <a:t>accompanied by paradoxical bradycardia caused mainly by reflex chemoreceptor stimulation (</a:t>
            </a:r>
            <a:r>
              <a:rPr lang="en-US" sz="2800" dirty="0" err="1">
                <a:latin typeface="Comic Sans MS" panose="030F0702030302020204" pitchFamily="66" charset="0"/>
              </a:rPr>
              <a:t>Bezod</a:t>
            </a:r>
            <a:r>
              <a:rPr lang="en-US" sz="2800" dirty="0">
                <a:latin typeface="Comic Sans MS" panose="030F0702030302020204" pitchFamily="66" charset="0"/>
              </a:rPr>
              <a:t> – </a:t>
            </a:r>
            <a:r>
              <a:rPr lang="en-US" sz="2800" dirty="0" err="1">
                <a:latin typeface="Comic Sans MS" panose="030F0702030302020204" pitchFamily="66" charset="0"/>
              </a:rPr>
              <a:t>Jarisch</a:t>
            </a:r>
            <a:r>
              <a:rPr lang="en-US" sz="2800" dirty="0">
                <a:latin typeface="Comic Sans MS" panose="030F0702030302020204" pitchFamily="66" charset="0"/>
              </a:rPr>
              <a:t> Effect).</a:t>
            </a:r>
            <a:endParaRPr lang="en-IN" sz="2800" dirty="0">
              <a:latin typeface="Comic Sans MS" panose="030F0702030302020204" pitchFamily="66" charset="0"/>
            </a:endParaRPr>
          </a:p>
          <a:p>
            <a:pPr marL="1344613" indent="-630238" algn="just"/>
            <a:r>
              <a:rPr lang="en-US" sz="2800" dirty="0">
                <a:latin typeface="Comic Sans MS" panose="030F0702030302020204" pitchFamily="66" charset="0"/>
              </a:rPr>
              <a:t>(b)	A 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short period of pressure 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effect</a:t>
            </a:r>
            <a:r>
              <a:rPr lang="en-US" sz="2800" dirty="0" smtClean="0">
                <a:latin typeface="Comic Sans MS" panose="030F0702030302020204" pitchFamily="66" charset="0"/>
              </a:rPr>
              <a:t>; </a:t>
            </a:r>
            <a:r>
              <a:rPr lang="en-US" sz="2800" dirty="0">
                <a:latin typeface="Comic Sans MS" panose="030F0702030302020204" pitchFamily="66" charset="0"/>
              </a:rPr>
              <a:t>and</a:t>
            </a:r>
            <a:endParaRPr lang="en-IN" sz="2800" dirty="0">
              <a:latin typeface="Comic Sans MS" panose="030F0702030302020204" pitchFamily="66" charset="0"/>
            </a:endParaRPr>
          </a:p>
          <a:p>
            <a:pPr marL="1344613" indent="-630238" algn="just"/>
            <a:r>
              <a:rPr lang="en-US" sz="2800" dirty="0">
                <a:latin typeface="Comic Sans MS" panose="030F0702030302020204" pitchFamily="66" charset="0"/>
              </a:rPr>
              <a:t>(c)	A 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prolonged fall in systemic 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B.P.</a:t>
            </a:r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r>
              <a:rPr lang="en-US" sz="2800" dirty="0">
                <a:latin typeface="Comic Sans MS" panose="030F0702030302020204" pitchFamily="66" charset="0"/>
              </a:rPr>
              <a:t>attributed to a vasodilator effect in the vascular bed of skeletal muscle. </a:t>
            </a:r>
            <a:endParaRPr lang="en-IN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51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20114" y="456239"/>
            <a:ext cx="112881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Pharmacological effects of 5-HT   </a:t>
            </a:r>
            <a:r>
              <a:rPr lang="en-US" sz="2800" b="1" i="1" dirty="0" err="1" smtClean="0">
                <a:latin typeface="Comic Sans MS" panose="030F0702030302020204" pitchFamily="66" charset="0"/>
                <a:ea typeface="Times New Roman" panose="02020603050405020304" pitchFamily="18" charset="0"/>
              </a:rPr>
              <a:t>contd</a:t>
            </a:r>
            <a:r>
              <a:rPr lang="en-US" sz="2800" b="1" i="1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…</a:t>
            </a:r>
            <a:endParaRPr lang="en-IN" sz="3600" b="1" i="1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6025" y="1524009"/>
            <a:ext cx="11172496" cy="4067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4400"/>
              </a:lnSpc>
              <a:spcBef>
                <a:spcPts val="24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[II].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Gastrointestinal tract (GIT): </a:t>
            </a:r>
            <a:endParaRPr lang="en-US" sz="28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457200" lvl="0" indent="-457200">
              <a:lnSpc>
                <a:spcPts val="4400"/>
              </a:lnSpc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omic Sans MS" panose="030F0702030302020204" pitchFamily="66" charset="0"/>
              </a:rPr>
              <a:t>5-HT </a:t>
            </a:r>
            <a:r>
              <a:rPr lang="en-US" sz="2800" dirty="0">
                <a:solidFill>
                  <a:srgbClr val="0000FF"/>
                </a:solidFill>
                <a:latin typeface="Comic Sans MS" panose="030F0702030302020204" pitchFamily="66" charset="0"/>
              </a:rPr>
              <a:t>increases motility of small intestines and inhibits the motility of stomach and large intestines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  <a:endParaRPr lang="en-US" sz="28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lvl="0" algn="just">
              <a:lnSpc>
                <a:spcPts val="4400"/>
              </a:lnSpc>
              <a:spcBef>
                <a:spcPts val="42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[III]. Respiratory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tract (RT) and Uterus:</a:t>
            </a:r>
            <a:r>
              <a:rPr lang="en-US" sz="2800" dirty="0">
                <a:latin typeface="Comic Sans MS" panose="030F0702030302020204" pitchFamily="66" charset="0"/>
              </a:rPr>
              <a:t> 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pPr marL="457200" lvl="0" indent="-457200" algn="just">
              <a:lnSpc>
                <a:spcPts val="4400"/>
              </a:lnSpc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Constriction </a:t>
            </a:r>
            <a:r>
              <a:rPr lang="en-US" sz="2800" dirty="0">
                <a:solidFill>
                  <a:srgbClr val="0000FF"/>
                </a:solidFill>
                <a:latin typeface="Comic Sans MS" panose="030F0702030302020204" pitchFamily="66" charset="0"/>
              </a:rPr>
              <a:t>of bronchi and uterine contraction</a:t>
            </a:r>
            <a:r>
              <a:rPr lang="en-US" sz="2800" dirty="0">
                <a:latin typeface="Comic Sans MS" panose="030F0702030302020204" pitchFamily="66" charset="0"/>
              </a:rPr>
              <a:t>.</a:t>
            </a:r>
            <a:endParaRPr lang="en-IN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01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20114" y="456239"/>
            <a:ext cx="112881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5-HT Antagonists &amp; Uses</a:t>
            </a:r>
            <a:endParaRPr lang="en-IN" sz="3600" b="1" i="1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6025" y="1460949"/>
            <a:ext cx="11172496" cy="5042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lnSpc>
                <a:spcPts val="35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800" dirty="0">
                <a:latin typeface="Comic Sans MS" panose="030F0702030302020204" pitchFamily="66" charset="0"/>
              </a:rPr>
              <a:t>LSD, </a:t>
            </a:r>
            <a:r>
              <a:rPr lang="en-US" sz="2800" dirty="0" smtClean="0">
                <a:latin typeface="Comic Sans MS" panose="030F0702030302020204" pitchFamily="66" charset="0"/>
              </a:rPr>
              <a:t>Ergot </a:t>
            </a:r>
            <a:r>
              <a:rPr lang="en-US" sz="2800" dirty="0">
                <a:latin typeface="Comic Sans MS" panose="030F0702030302020204" pitchFamily="66" charset="0"/>
              </a:rPr>
              <a:t>alkaloids, </a:t>
            </a:r>
            <a:r>
              <a:rPr lang="en-US" sz="2800" dirty="0" err="1" smtClean="0">
                <a:latin typeface="Comic Sans MS" panose="030F0702030302020204" pitchFamily="66" charset="0"/>
              </a:rPr>
              <a:t>Methysergide</a:t>
            </a:r>
            <a:r>
              <a:rPr lang="en-US" sz="2800" dirty="0">
                <a:latin typeface="Comic Sans MS" panose="030F0702030302020204" pitchFamily="66" charset="0"/>
              </a:rPr>
              <a:t>, 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pPr marL="457200" lvl="0" indent="-457200" algn="just">
              <a:lnSpc>
                <a:spcPts val="35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8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Cyproheptadine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smtClean="0">
                <a:latin typeface="Comic Sans MS" panose="030F0702030302020204" pitchFamily="66" charset="0"/>
              </a:rPr>
              <a:t>: </a:t>
            </a:r>
            <a:r>
              <a:rPr lang="en-US" sz="2800" dirty="0" err="1" smtClean="0">
                <a:latin typeface="Comic Sans MS" panose="030F0702030302020204" pitchFamily="66" charset="0"/>
              </a:rPr>
              <a:t>Antiallergic</a:t>
            </a:r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r>
              <a:rPr lang="en-US" sz="2800" dirty="0">
                <a:latin typeface="Comic Sans MS" panose="030F0702030302020204" pitchFamily="66" charset="0"/>
              </a:rPr>
              <a:t>and antipruritic; </a:t>
            </a:r>
            <a:r>
              <a:rPr lang="en-US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appetite enhancer in children</a:t>
            </a:r>
            <a:r>
              <a:rPr lang="en-US" sz="2800" dirty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>
                <a:latin typeface="Comic Sans MS" panose="030F0702030302020204" pitchFamily="66" charset="0"/>
              </a:rPr>
              <a:t>and </a:t>
            </a:r>
            <a:r>
              <a:rPr lang="en-US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helps to gain body </a:t>
            </a:r>
            <a:r>
              <a:rPr lang="en-US" sz="28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weight</a:t>
            </a:r>
            <a:r>
              <a:rPr lang="en-US" sz="2800" dirty="0" smtClean="0">
                <a:latin typeface="Comic Sans MS" panose="030F0702030302020204" pitchFamily="66" charset="0"/>
              </a:rPr>
              <a:t>.</a:t>
            </a:r>
          </a:p>
          <a:p>
            <a:pPr marL="457200" lvl="0" indent="-457200" algn="just">
              <a:lnSpc>
                <a:spcPts val="35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omic Sans MS" panose="030F0702030302020204" pitchFamily="66" charset="0"/>
              </a:rPr>
              <a:t>5-HT </a:t>
            </a:r>
            <a:r>
              <a:rPr lang="en-US" sz="2800" dirty="0">
                <a:latin typeface="Comic Sans MS" panose="030F0702030302020204" pitchFamily="66" charset="0"/>
              </a:rPr>
              <a:t>has negative effect on hunger </a:t>
            </a:r>
            <a:r>
              <a:rPr lang="en-US" sz="2800" dirty="0" err="1">
                <a:latin typeface="Comic Sans MS" panose="030F0702030302020204" pitchFamily="66" charset="0"/>
              </a:rPr>
              <a:t>centre</a:t>
            </a:r>
            <a:r>
              <a:rPr lang="en-US" sz="2800" dirty="0">
                <a:latin typeface="Comic Sans MS" panose="030F0702030302020204" pitchFamily="66" charset="0"/>
              </a:rPr>
              <a:t> and positive effect on growth hormone secretion), 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pPr marL="457200" lvl="0" indent="-457200" algn="just">
              <a:lnSpc>
                <a:spcPts val="35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800" dirty="0" err="1" smtClean="0">
                <a:latin typeface="Comic Sans MS" panose="030F0702030302020204" pitchFamily="66" charset="0"/>
              </a:rPr>
              <a:t>Ketanserin</a:t>
            </a:r>
            <a:r>
              <a:rPr lang="en-US" sz="2800" dirty="0">
                <a:latin typeface="Comic Sans MS" panose="030F0702030302020204" pitchFamily="66" charset="0"/>
              </a:rPr>
              <a:t>, 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pPr marL="457200" lvl="0" indent="-457200" algn="just">
              <a:lnSpc>
                <a:spcPts val="35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Clozapine</a:t>
            </a:r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r>
              <a:rPr lang="en-US" sz="2800" dirty="0">
                <a:latin typeface="Comic Sans MS" panose="030F0702030302020204" pitchFamily="66" charset="0"/>
              </a:rPr>
              <a:t>(</a:t>
            </a:r>
            <a:r>
              <a:rPr lang="en-US" sz="2800" b="1" dirty="0">
                <a:latin typeface="Comic Sans MS" panose="030F0702030302020204" pitchFamily="66" charset="0"/>
              </a:rPr>
              <a:t>effective in schizophrenia</a:t>
            </a:r>
            <a:r>
              <a:rPr lang="en-US" sz="2800" dirty="0">
                <a:latin typeface="Comic Sans MS" panose="030F0702030302020204" pitchFamily="66" charset="0"/>
              </a:rPr>
              <a:t>), 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pPr marL="457200" lvl="0" indent="-457200" algn="just">
              <a:lnSpc>
                <a:spcPts val="35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omic Sans MS" panose="030F0702030302020204" pitchFamily="66" charset="0"/>
              </a:rPr>
              <a:t>Risperidone </a:t>
            </a:r>
          </a:p>
          <a:p>
            <a:pPr marL="457200" lvl="0" indent="-457200" algn="just">
              <a:lnSpc>
                <a:spcPts val="35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omic Sans MS" panose="030F0702030302020204" pitchFamily="66" charset="0"/>
              </a:rPr>
              <a:t>The </a:t>
            </a:r>
            <a:r>
              <a:rPr lang="en-US" sz="2800" dirty="0">
                <a:latin typeface="Comic Sans MS" panose="030F0702030302020204" pitchFamily="66" charset="0"/>
              </a:rPr>
              <a:t>therapeutic value of 5-HT antagonists in veterinary medicine is not yet established.</a:t>
            </a:r>
            <a:endParaRPr lang="en-IN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29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999" y="630621"/>
            <a:ext cx="10174008" cy="966951"/>
          </a:xfrm>
          <a:solidFill>
            <a:schemeClr val="accent4">
              <a:lumMod val="20000"/>
              <a:lumOff val="80000"/>
            </a:schemeClr>
          </a:solidFill>
          <a:ln w="15875" cmpd="dbl">
            <a:solidFill>
              <a:srgbClr val="000099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Eicosanoids </a:t>
            </a:r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en-US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PG, PGI, TXA </a:t>
            </a:r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&amp; </a:t>
            </a:r>
            <a:r>
              <a:rPr lang="en-US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LT)</a:t>
            </a:r>
            <a:endParaRPr lang="en-IN" sz="4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0260" y="2374799"/>
            <a:ext cx="10582562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ts val="4500"/>
              </a:lnSpc>
              <a:spcBef>
                <a:spcPts val="3000"/>
              </a:spcBef>
              <a:buFont typeface="Wingdings" panose="05000000000000000000" pitchFamily="2" charset="2"/>
              <a:buChar char="ü"/>
            </a:pPr>
            <a:r>
              <a:rPr lang="en-US" sz="3200" dirty="0">
                <a:latin typeface="Comic Sans MS" panose="030F0702030302020204" pitchFamily="66" charset="0"/>
              </a:rPr>
              <a:t>The biologically active substances that are derived from </a:t>
            </a:r>
            <a:r>
              <a:rPr lang="en-US" sz="3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20 carbon polyunsaturated fatty acids</a:t>
            </a:r>
            <a:r>
              <a:rPr lang="en-US" sz="3200" dirty="0">
                <a:latin typeface="Comic Sans MS" panose="030F0702030302020204" pitchFamily="66" charset="0"/>
              </a:rPr>
              <a:t> (mainly </a:t>
            </a:r>
            <a:r>
              <a:rPr lang="en-US" sz="3200" dirty="0" err="1">
                <a:latin typeface="Comic Sans MS" panose="030F0702030302020204" pitchFamily="66" charset="0"/>
              </a:rPr>
              <a:t>arachiodonic</a:t>
            </a:r>
            <a:r>
              <a:rPr lang="en-US" sz="3200" dirty="0">
                <a:latin typeface="Comic Sans MS" panose="030F0702030302020204" pitchFamily="66" charset="0"/>
              </a:rPr>
              <a:t> acid) which share a prefix </a:t>
            </a:r>
            <a:r>
              <a:rPr lang="en-US" sz="3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‘</a:t>
            </a:r>
            <a:r>
              <a:rPr lang="en-US" sz="3200" b="1" dirty="0" err="1">
                <a:solidFill>
                  <a:srgbClr val="0000FF"/>
                </a:solidFill>
                <a:latin typeface="Comic Sans MS" panose="030F0702030302020204" pitchFamily="66" charset="0"/>
              </a:rPr>
              <a:t>eicosa</a:t>
            </a:r>
            <a:r>
              <a:rPr lang="en-US" sz="3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’ (means twenty)</a:t>
            </a:r>
            <a:r>
              <a:rPr lang="en-US" sz="3200" dirty="0">
                <a:latin typeface="Comic Sans MS" panose="030F0702030302020204" pitchFamily="66" charset="0"/>
              </a:rPr>
              <a:t> are termed eicosanoids. </a:t>
            </a:r>
            <a:endParaRPr lang="en-US" sz="3200" dirty="0" smtClean="0">
              <a:latin typeface="Comic Sans MS" panose="030F0702030302020204" pitchFamily="66" charset="0"/>
            </a:endParaRPr>
          </a:p>
          <a:p>
            <a:pPr marL="457200" indent="-457200" algn="just">
              <a:lnSpc>
                <a:spcPts val="4500"/>
              </a:lnSpc>
              <a:spcBef>
                <a:spcPts val="3000"/>
              </a:spcBef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Comic Sans MS" panose="030F0702030302020204" pitchFamily="66" charset="0"/>
              </a:rPr>
              <a:t>These </a:t>
            </a:r>
            <a:r>
              <a:rPr lang="en-US" sz="3200" dirty="0">
                <a:latin typeface="Comic Sans MS" panose="030F0702030302020204" pitchFamily="66" charset="0"/>
              </a:rPr>
              <a:t>include </a:t>
            </a:r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prostaglandins (</a:t>
            </a:r>
            <a:r>
              <a:rPr lang="en-US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PG),</a:t>
            </a:r>
            <a:r>
              <a:rPr lang="en-US" sz="3200" dirty="0" smtClean="0">
                <a:latin typeface="Comic Sans MS" panose="030F0702030302020204" pitchFamily="66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prostacyclins</a:t>
            </a:r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(</a:t>
            </a:r>
            <a:r>
              <a:rPr lang="en-US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PGI)</a:t>
            </a:r>
            <a:r>
              <a:rPr lang="en-US" sz="3200" dirty="0" smtClean="0">
                <a:latin typeface="Comic Sans MS" panose="030F0702030302020204" pitchFamily="66" charset="0"/>
              </a:rPr>
              <a:t>, </a:t>
            </a:r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thromboxane (</a:t>
            </a:r>
            <a:r>
              <a:rPr lang="en-US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TXA)</a:t>
            </a:r>
            <a:r>
              <a:rPr lang="en-US" sz="3200" dirty="0" smtClean="0">
                <a:latin typeface="Comic Sans MS" panose="030F0702030302020204" pitchFamily="66" charset="0"/>
              </a:rPr>
              <a:t> </a:t>
            </a:r>
            <a:r>
              <a:rPr lang="en-US" sz="3200" dirty="0">
                <a:latin typeface="Comic Sans MS" panose="030F0702030302020204" pitchFamily="66" charset="0"/>
              </a:rPr>
              <a:t>and </a:t>
            </a:r>
            <a:r>
              <a:rPr lang="en-US" sz="32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leucotrienes</a:t>
            </a:r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(</a:t>
            </a:r>
            <a:r>
              <a:rPr lang="en-US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LT)</a:t>
            </a:r>
            <a:r>
              <a:rPr lang="en-US" sz="3200" dirty="0" smtClean="0">
                <a:latin typeface="Comic Sans MS" panose="030F0702030302020204" pitchFamily="66" charset="0"/>
              </a:rPr>
              <a:t>.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33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rot="16200000">
            <a:off x="-2097748" y="3087626"/>
            <a:ext cx="62375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800080"/>
                </a:solidFill>
                <a:latin typeface="Comic Sans MS" panose="030F0702030302020204" pitchFamily="66" charset="0"/>
              </a:rPr>
              <a:t>Synthesis </a:t>
            </a:r>
            <a:r>
              <a:rPr lang="en-US" sz="3200" b="1" dirty="0" smtClean="0">
                <a:solidFill>
                  <a:srgbClr val="800080"/>
                </a:solidFill>
                <a:latin typeface="Comic Sans MS" panose="030F0702030302020204" pitchFamily="66" charset="0"/>
              </a:rPr>
              <a:t>of Eicosanoids</a:t>
            </a:r>
            <a:endParaRPr lang="en-IN" sz="3200" dirty="0">
              <a:solidFill>
                <a:srgbClr val="80008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7613" y="177822"/>
            <a:ext cx="10309117" cy="6517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67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5520" y="193481"/>
            <a:ext cx="112881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Synthesis of Eicosanoids</a:t>
            </a:r>
            <a:endParaRPr lang="en-IN" sz="3600" b="1" i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83475" y="1040538"/>
            <a:ext cx="11172496" cy="5683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ts val="4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800" b="1" dirty="0">
                <a:latin typeface="Comic Sans MS" panose="030F0702030302020204" pitchFamily="66" charset="0"/>
              </a:rPr>
              <a:t>Every cell in the body</a:t>
            </a:r>
            <a:r>
              <a:rPr lang="en-US" sz="2800" dirty="0">
                <a:latin typeface="Comic Sans MS" panose="030F0702030302020204" pitchFamily="66" charset="0"/>
              </a:rPr>
              <a:t> is capable of synthesizing eicosanoids. 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pPr marL="457200" indent="-457200" algn="just">
              <a:lnSpc>
                <a:spcPts val="4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800" b="1" dirty="0" err="1" smtClean="0">
                <a:latin typeface="Comic Sans MS" panose="030F0702030302020204" pitchFamily="66" charset="0"/>
              </a:rPr>
              <a:t>Arachiodonic</a:t>
            </a:r>
            <a:r>
              <a:rPr lang="en-US" sz="2800" b="1" dirty="0" smtClean="0">
                <a:latin typeface="Comic Sans MS" panose="030F0702030302020204" pitchFamily="66" charset="0"/>
              </a:rPr>
              <a:t> </a:t>
            </a:r>
            <a:r>
              <a:rPr lang="en-US" sz="2800" b="1" dirty="0">
                <a:latin typeface="Comic Sans MS" panose="030F0702030302020204" pitchFamily="66" charset="0"/>
              </a:rPr>
              <a:t>acid from the phospholipids</a:t>
            </a:r>
            <a:r>
              <a:rPr lang="en-US" sz="2800" dirty="0">
                <a:latin typeface="Comic Sans MS" panose="030F0702030302020204" pitchFamily="66" charset="0"/>
              </a:rPr>
              <a:t> of cell membrane and tissue triglycerides by the action of the enzymes </a:t>
            </a:r>
            <a:r>
              <a:rPr lang="en-US" sz="2800" b="1" dirty="0">
                <a:latin typeface="Comic Sans MS" panose="030F0702030302020204" pitchFamily="66" charset="0"/>
              </a:rPr>
              <a:t>phospholipases and </a:t>
            </a:r>
            <a:r>
              <a:rPr lang="en-US" sz="2800" b="1" dirty="0" err="1" smtClean="0">
                <a:latin typeface="Comic Sans MS" panose="030F0702030302020204" pitchFamily="66" charset="0"/>
              </a:rPr>
              <a:t>acylhydrolases</a:t>
            </a:r>
            <a:r>
              <a:rPr lang="en-US" sz="2800" dirty="0" smtClean="0">
                <a:latin typeface="Comic Sans MS" panose="030F0702030302020204" pitchFamily="66" charset="0"/>
              </a:rPr>
              <a:t> are released for synthesis of eicosanoids. </a:t>
            </a:r>
          </a:p>
          <a:p>
            <a:pPr marL="457200" indent="-457200" algn="just">
              <a:lnSpc>
                <a:spcPts val="4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omic Sans MS" panose="030F0702030302020204" pitchFamily="66" charset="0"/>
              </a:rPr>
              <a:t>Several </a:t>
            </a:r>
            <a:r>
              <a:rPr lang="en-US" sz="2800" dirty="0">
                <a:latin typeface="Comic Sans MS" panose="030F0702030302020204" pitchFamily="66" charset="0"/>
              </a:rPr>
              <a:t>factors are associated with activation of these enzymes which include </a:t>
            </a:r>
            <a:r>
              <a:rPr lang="en-US" sz="2800" b="1" dirty="0">
                <a:latin typeface="Comic Sans MS" panose="030F0702030302020204" pitchFamily="66" charset="0"/>
              </a:rPr>
              <a:t>physiological, pharmacological and pathological stimuli</a:t>
            </a:r>
            <a:r>
              <a:rPr lang="en-US" sz="2800" dirty="0">
                <a:latin typeface="Comic Sans MS" panose="030F0702030302020204" pitchFamily="66" charset="0"/>
              </a:rPr>
              <a:t>. 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pPr marL="457200" indent="-457200" algn="just">
              <a:lnSpc>
                <a:spcPts val="4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omic Sans MS" panose="030F0702030302020204" pitchFamily="66" charset="0"/>
              </a:rPr>
              <a:t>Other </a:t>
            </a:r>
            <a:r>
              <a:rPr lang="en-US" sz="2800" dirty="0">
                <a:latin typeface="Comic Sans MS" panose="030F0702030302020204" pitchFamily="66" charset="0"/>
              </a:rPr>
              <a:t>autacoids like angiotensin and </a:t>
            </a:r>
            <a:r>
              <a:rPr lang="en-US" sz="2800" dirty="0" err="1">
                <a:latin typeface="Comic Sans MS" panose="030F0702030302020204" pitchFamily="66" charset="0"/>
              </a:rPr>
              <a:t>kinins</a:t>
            </a:r>
            <a:r>
              <a:rPr lang="en-US" sz="2800" dirty="0">
                <a:latin typeface="Comic Sans MS" panose="030F0702030302020204" pitchFamily="66" charset="0"/>
              </a:rPr>
              <a:t> activate </a:t>
            </a:r>
            <a:r>
              <a:rPr lang="en-US" sz="2800" dirty="0" err="1">
                <a:latin typeface="Comic Sans MS" panose="030F0702030302020204" pitchFamily="66" charset="0"/>
              </a:rPr>
              <a:t>acylhydrolases</a:t>
            </a:r>
            <a:r>
              <a:rPr lang="en-US" sz="2800" dirty="0">
                <a:latin typeface="Comic Sans MS" panose="030F0702030302020204" pitchFamily="66" charset="0"/>
              </a:rPr>
              <a:t> and promote PG synthesis. </a:t>
            </a:r>
            <a:endParaRPr lang="en-IN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50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9228" y="515011"/>
            <a:ext cx="5517925" cy="767258"/>
          </a:xfrm>
          <a:solidFill>
            <a:schemeClr val="accent4">
              <a:lumMod val="20000"/>
              <a:lumOff val="80000"/>
            </a:schemeClr>
          </a:solidFill>
          <a:ln w="15875" cmpd="dbl">
            <a:solidFill>
              <a:srgbClr val="000099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Prostaglandins</a:t>
            </a:r>
            <a:endParaRPr lang="en-IN" sz="4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73336" y="1796728"/>
            <a:ext cx="10582562" cy="45523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ts val="4500"/>
              </a:lnSpc>
              <a:spcBef>
                <a:spcPts val="3600"/>
              </a:spcBef>
              <a:buFont typeface="Wingdings" panose="05000000000000000000" pitchFamily="2" charset="2"/>
              <a:buChar char="ü"/>
            </a:pPr>
            <a:r>
              <a:rPr lang="en-US" sz="3200" dirty="0">
                <a:latin typeface="Comic Sans MS" panose="030F0702030302020204" pitchFamily="66" charset="0"/>
              </a:rPr>
              <a:t>Two American </a:t>
            </a:r>
            <a:r>
              <a:rPr lang="en-US" sz="3200" dirty="0" err="1">
                <a:latin typeface="Comic Sans MS" panose="030F0702030302020204" pitchFamily="66" charset="0"/>
              </a:rPr>
              <a:t>Gynaecologists</a:t>
            </a:r>
            <a:r>
              <a:rPr lang="en-US" sz="3200" dirty="0">
                <a:latin typeface="Comic Sans MS" panose="030F0702030302020204" pitchFamily="66" charset="0"/>
              </a:rPr>
              <a:t>, </a:t>
            </a:r>
            <a:r>
              <a:rPr lang="en-US" sz="3200" b="1" dirty="0" err="1">
                <a:solidFill>
                  <a:srgbClr val="0000FF"/>
                </a:solidFill>
                <a:latin typeface="Comic Sans MS" panose="030F0702030302020204" pitchFamily="66" charset="0"/>
              </a:rPr>
              <a:t>Kurzrok</a:t>
            </a:r>
            <a:r>
              <a:rPr lang="en-US" sz="3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and </a:t>
            </a:r>
            <a:r>
              <a:rPr lang="en-US" sz="3200" b="1" dirty="0" err="1">
                <a:solidFill>
                  <a:srgbClr val="0000FF"/>
                </a:solidFill>
                <a:latin typeface="Comic Sans MS" panose="030F0702030302020204" pitchFamily="66" charset="0"/>
              </a:rPr>
              <a:t>Lieb</a:t>
            </a:r>
            <a:r>
              <a:rPr lang="en-US" sz="3200" dirty="0">
                <a:latin typeface="Comic Sans MS" panose="030F0702030302020204" pitchFamily="66" charset="0"/>
              </a:rPr>
              <a:t>, in 1930, reported that </a:t>
            </a:r>
            <a:r>
              <a:rPr lang="en-US" sz="3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human semen</a:t>
            </a:r>
            <a:r>
              <a:rPr lang="en-US" sz="3200" dirty="0">
                <a:latin typeface="Comic Sans MS" panose="030F0702030302020204" pitchFamily="66" charset="0"/>
              </a:rPr>
              <a:t> contained a substance which was found to </a:t>
            </a:r>
            <a:r>
              <a:rPr lang="en-US" sz="3200" dirty="0">
                <a:solidFill>
                  <a:srgbClr val="0000FF"/>
                </a:solidFill>
                <a:latin typeface="Comic Sans MS" panose="030F0702030302020204" pitchFamily="66" charset="0"/>
              </a:rPr>
              <a:t>contract isolated uterine and other smooth muscle strips</a:t>
            </a:r>
            <a:r>
              <a:rPr lang="en-US" sz="3200" dirty="0">
                <a:latin typeface="Comic Sans MS" panose="030F0702030302020204" pitchFamily="66" charset="0"/>
              </a:rPr>
              <a:t> and caused a fall in blood pressure in animals. </a:t>
            </a:r>
            <a:endParaRPr lang="en-US" sz="3200" dirty="0" smtClean="0">
              <a:latin typeface="Comic Sans MS" panose="030F0702030302020204" pitchFamily="66" charset="0"/>
            </a:endParaRPr>
          </a:p>
          <a:p>
            <a:pPr marL="457200" indent="-457200" algn="just">
              <a:lnSpc>
                <a:spcPts val="4500"/>
              </a:lnSpc>
              <a:spcBef>
                <a:spcPts val="3600"/>
              </a:spcBef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Comic Sans MS" panose="030F0702030302020204" pitchFamily="66" charset="0"/>
              </a:rPr>
              <a:t>The </a:t>
            </a:r>
            <a:r>
              <a:rPr lang="en-US" sz="3200" dirty="0">
                <a:latin typeface="Comic Sans MS" panose="030F0702030302020204" pitchFamily="66" charset="0"/>
              </a:rPr>
              <a:t>active principle was termed ‘</a:t>
            </a:r>
            <a:r>
              <a:rPr lang="en-US" sz="3200" b="1" dirty="0">
                <a:latin typeface="Comic Sans MS" panose="030F0702030302020204" pitchFamily="66" charset="0"/>
              </a:rPr>
              <a:t>prostaglandin</a:t>
            </a:r>
            <a:r>
              <a:rPr lang="en-US" sz="3200" dirty="0">
                <a:latin typeface="Comic Sans MS" panose="030F0702030302020204" pitchFamily="66" charset="0"/>
              </a:rPr>
              <a:t>’, thinking that it was derived from prostate gland.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17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4842" y="792571"/>
            <a:ext cx="112881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Classification of Prostaglandins (PGs)</a:t>
            </a:r>
            <a:endParaRPr lang="en-IN" sz="3600" b="1" i="1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42" y="1912882"/>
            <a:ext cx="11430486" cy="4035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5624" y="325905"/>
            <a:ext cx="12086376" cy="863833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Classification of Autacoids</a:t>
            </a:r>
            <a:endParaRPr lang="en-IN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6332" y="1263309"/>
            <a:ext cx="11487806" cy="51454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ts val="4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romanUcParenBoth"/>
              <a:tabLst>
                <a:tab pos="228600" algn="l"/>
              </a:tabLst>
            </a:pPr>
            <a:r>
              <a:rPr lang="en-US" sz="32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Classification </a:t>
            </a:r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based on chemical structure:</a:t>
            </a:r>
            <a:endParaRPr lang="en-IN" sz="3200" dirty="0">
              <a:solidFill>
                <a:srgbClr val="FF0000"/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987425" lvl="1" indent="-530225" algn="just">
              <a:lnSpc>
                <a:spcPts val="4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arenBoth"/>
              <a:tabLst>
                <a:tab pos="228600" algn="l"/>
                <a:tab pos="457200" algn="l"/>
              </a:tabLst>
            </a:pPr>
            <a:r>
              <a:rPr lang="en-US" sz="3200" b="1" u="sng" dirty="0">
                <a:latin typeface="Comic Sans MS" panose="030F0702030302020204" pitchFamily="66" charset="0"/>
                <a:ea typeface="Times New Roman" panose="02020603050405020304" pitchFamily="18" charset="0"/>
              </a:rPr>
              <a:t>Amine autacoids</a:t>
            </a:r>
            <a:r>
              <a:rPr lang="en-US" sz="32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:</a:t>
            </a:r>
            <a:r>
              <a:rPr lang="en-US" sz="3200" dirty="0">
                <a:latin typeface="Comic Sans MS" panose="030F0702030302020204" pitchFamily="66" charset="0"/>
                <a:ea typeface="Times New Roman" panose="02020603050405020304" pitchFamily="18" charset="0"/>
              </a:rPr>
              <a:t> Histamine, 5-Hydroxytryptamine (5-HT) or Serotonin.</a:t>
            </a:r>
            <a:endParaRPr lang="en-IN" sz="32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987425" lvl="1" indent="-530225" algn="just">
              <a:lnSpc>
                <a:spcPts val="4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arenBoth"/>
              <a:tabLst>
                <a:tab pos="228600" algn="l"/>
                <a:tab pos="457200" algn="l"/>
              </a:tabLst>
            </a:pPr>
            <a:r>
              <a:rPr lang="en-US" sz="3200" b="1" u="sng" dirty="0">
                <a:latin typeface="Comic Sans MS" panose="030F0702030302020204" pitchFamily="66" charset="0"/>
                <a:ea typeface="Times New Roman" panose="02020603050405020304" pitchFamily="18" charset="0"/>
              </a:rPr>
              <a:t>Lipid derived autacoids</a:t>
            </a:r>
            <a:r>
              <a:rPr lang="en-US" sz="32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:</a:t>
            </a:r>
            <a:r>
              <a:rPr lang="en-US" sz="3200" dirty="0">
                <a:latin typeface="Comic Sans MS" panose="030F0702030302020204" pitchFamily="66" charset="0"/>
                <a:ea typeface="Times New Roman" panose="02020603050405020304" pitchFamily="18" charset="0"/>
              </a:rPr>
              <a:t> Eicosanoids {Prostaglandins, </a:t>
            </a:r>
            <a:r>
              <a:rPr lang="en-US" sz="32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Leucotrienes</a:t>
            </a:r>
            <a:r>
              <a:rPr lang="en-US" sz="3200" dirty="0">
                <a:latin typeface="Comic Sans MS" panose="030F0702030302020204" pitchFamily="66" charset="0"/>
                <a:ea typeface="Times New Roman" panose="02020603050405020304" pitchFamily="18" charset="0"/>
              </a:rPr>
              <a:t> (LTs) and </a:t>
            </a:r>
            <a:r>
              <a:rPr lang="en-US" sz="32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Thromboxanes</a:t>
            </a:r>
            <a:r>
              <a:rPr lang="en-US" sz="3200" dirty="0">
                <a:latin typeface="Comic Sans MS" panose="030F0702030302020204" pitchFamily="66" charset="0"/>
                <a:ea typeface="Times New Roman" panose="02020603050405020304" pitchFamily="18" charset="0"/>
              </a:rPr>
              <a:t> (TXs)}, Platelet activating factor (PAF).</a:t>
            </a:r>
            <a:endParaRPr lang="en-IN" sz="32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987425" lvl="1" indent="-530225" algn="just">
              <a:lnSpc>
                <a:spcPts val="4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arenBoth"/>
              <a:tabLst>
                <a:tab pos="228600" algn="l"/>
                <a:tab pos="457200" algn="l"/>
              </a:tabLst>
            </a:pPr>
            <a:r>
              <a:rPr lang="en-US" sz="3200" b="1" u="sng" dirty="0">
                <a:latin typeface="Comic Sans MS" panose="030F0702030302020204" pitchFamily="66" charset="0"/>
                <a:ea typeface="Times New Roman" panose="02020603050405020304" pitchFamily="18" charset="0"/>
              </a:rPr>
              <a:t>Peptide autacoids</a:t>
            </a:r>
            <a:r>
              <a:rPr lang="en-US" sz="32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:</a:t>
            </a:r>
            <a:r>
              <a:rPr lang="en-US" sz="3200" dirty="0">
                <a:latin typeface="Comic Sans MS" panose="030F0702030302020204" pitchFamily="66" charset="0"/>
                <a:ea typeface="Times New Roman" panose="02020603050405020304" pitchFamily="18" charset="0"/>
              </a:rPr>
              <a:t> Plasma </a:t>
            </a:r>
            <a:r>
              <a:rPr lang="en-US" sz="32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kinins</a:t>
            </a:r>
            <a:r>
              <a:rPr lang="en-US" sz="3200" dirty="0">
                <a:latin typeface="Comic Sans MS" panose="030F0702030302020204" pitchFamily="66" charset="0"/>
                <a:ea typeface="Times New Roman" panose="02020603050405020304" pitchFamily="18" charset="0"/>
              </a:rPr>
              <a:t> (Bradykinin and </a:t>
            </a:r>
            <a:r>
              <a:rPr lang="en-US" sz="32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Kallidin</a:t>
            </a:r>
            <a:r>
              <a:rPr lang="en-US" sz="3200" dirty="0">
                <a:latin typeface="Comic Sans MS" panose="030F0702030302020204" pitchFamily="66" charset="0"/>
                <a:ea typeface="Times New Roman" panose="02020603050405020304" pitchFamily="18" charset="0"/>
              </a:rPr>
              <a:t>), Angiotensin, Vasoactive Intestinal Polypeptide (VIP) and Substance P</a:t>
            </a:r>
            <a:r>
              <a:rPr lang="en-US" sz="32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  <a:endParaRPr lang="en-IN" sz="32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83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4842" y="288076"/>
            <a:ext cx="112881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Classification of Prostaglandins</a:t>
            </a:r>
            <a:endParaRPr lang="en-IN" sz="3600" b="1" i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2" y="1009000"/>
            <a:ext cx="11069780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ts val="3300"/>
              </a:lnSpc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The </a:t>
            </a: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classification 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of PGs is according to substituents on the </a:t>
            </a:r>
            <a:r>
              <a:rPr lang="en-US" sz="28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cyclopentane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 ring of prostaglandin molecule. </a:t>
            </a:r>
            <a:r>
              <a:rPr lang="en-US" sz="28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Some newer PG related compounds are PGG, PGH, PGI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 (prostacyclin) and </a:t>
            </a: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thromboxane.</a:t>
            </a:r>
            <a:endParaRPr lang="en-IN" sz="2800" dirty="0" smtClean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457200" indent="-457200" algn="just">
              <a:lnSpc>
                <a:spcPts val="3300"/>
              </a:lnSpc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The 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PGs are further categorized as </a:t>
            </a:r>
            <a:r>
              <a:rPr lang="en-US" sz="28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mono, di or </a:t>
            </a:r>
            <a:r>
              <a:rPr lang="en-US" sz="2800" b="1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triunsaturated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 depending on the number of double bonds in the side </a:t>
            </a: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chains. This 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classification appears as a subscript to the </a:t>
            </a: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letter.</a:t>
            </a:r>
            <a:endParaRPr lang="en-IN" sz="2800" dirty="0" smtClean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457200" indent="-457200" algn="just">
              <a:lnSpc>
                <a:spcPts val="3300"/>
              </a:lnSpc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Examples 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are –</a:t>
            </a:r>
            <a:endParaRPr lang="en-IN" sz="28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algn="just">
              <a:lnSpc>
                <a:spcPts val="3300"/>
              </a:lnSpc>
              <a:spcBef>
                <a:spcPts val="600"/>
              </a:spcBef>
            </a:pP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	PGE</a:t>
            </a:r>
            <a:r>
              <a:rPr lang="en-US" sz="2800" baseline="-25000" dirty="0">
                <a:latin typeface="Comic Sans MS" panose="030F0702030302020204" pitchFamily="66" charset="0"/>
                <a:ea typeface="Times New Roman" panose="02020603050405020304" pitchFamily="18" charset="0"/>
              </a:rPr>
              <a:t>1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→</a:t>
            </a: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one double bond.</a:t>
            </a:r>
            <a:endParaRPr lang="en-IN" sz="28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algn="just">
              <a:lnSpc>
                <a:spcPts val="3300"/>
              </a:lnSpc>
              <a:spcBef>
                <a:spcPts val="600"/>
              </a:spcBef>
            </a:pP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	PGE</a:t>
            </a:r>
            <a:r>
              <a:rPr lang="en-US" sz="2800" baseline="-25000" dirty="0">
                <a:latin typeface="Comic Sans MS" panose="030F0702030302020204" pitchFamily="66" charset="0"/>
                <a:ea typeface="Times New Roman" panose="02020603050405020304" pitchFamily="18" charset="0"/>
              </a:rPr>
              <a:t>2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→</a:t>
            </a: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two double bonds.</a:t>
            </a:r>
            <a:endParaRPr lang="en-IN" sz="28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lnSpc>
                <a:spcPts val="3300"/>
              </a:lnSpc>
              <a:spcBef>
                <a:spcPts val="600"/>
              </a:spcBef>
            </a:pP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	PGE</a:t>
            </a:r>
            <a:r>
              <a:rPr lang="en-US" sz="2800" baseline="-25000" dirty="0">
                <a:latin typeface="Comic Sans MS" panose="030F0702030302020204" pitchFamily="66" charset="0"/>
                <a:ea typeface="Times New Roman" panose="02020603050405020304" pitchFamily="18" charset="0"/>
              </a:rPr>
              <a:t>3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→ </a:t>
            </a: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three 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double bonds.</a:t>
            </a:r>
            <a:endParaRPr lang="en-IN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26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4842" y="256546"/>
            <a:ext cx="112881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Cyclooxygenase (COX</a:t>
            </a:r>
            <a:r>
              <a:rPr lang="en-US" sz="3600" b="1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)</a:t>
            </a:r>
            <a:endParaRPr lang="en-IN" sz="3600" b="1" i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2" y="1103590"/>
            <a:ext cx="11069780" cy="5312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ts val="4000"/>
              </a:lnSpc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Metabolizes </a:t>
            </a:r>
            <a:r>
              <a:rPr lang="en-US" sz="28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arachiodonic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 acid to its PG </a:t>
            </a: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derivatives.</a:t>
            </a:r>
            <a:endParaRPr lang="en-IN" sz="28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457200" indent="-457200" algn="just">
              <a:lnSpc>
                <a:spcPts val="4000"/>
              </a:lnSpc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Two 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major isoforms </a:t>
            </a: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: COX-1 and COX-2.</a:t>
            </a:r>
          </a:p>
          <a:p>
            <a:pPr marL="457200" indent="-457200" algn="just">
              <a:lnSpc>
                <a:spcPts val="4000"/>
              </a:lnSpc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2800" b="1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COX-1: </a:t>
            </a:r>
          </a:p>
          <a:p>
            <a:pPr marL="893763" indent="-263525" algn="just">
              <a:lnSpc>
                <a:spcPts val="4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Constitutive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. </a:t>
            </a: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Synthesizes 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the small amounts of PGs that participate in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normal physiologic functions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. </a:t>
            </a:r>
            <a:endParaRPr lang="en-US" sz="2800" dirty="0" smtClean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893763" indent="-263525" algn="just">
              <a:lnSpc>
                <a:spcPts val="4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Have </a:t>
            </a:r>
            <a:r>
              <a:rPr lang="en-US" sz="2800" b="1" dirty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protective</a:t>
            </a:r>
            <a:r>
              <a:rPr lang="en-US" sz="28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actions on GI mucosa. </a:t>
            </a:r>
            <a:endParaRPr lang="en-US" sz="2800" dirty="0" smtClean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893763" indent="-263525" algn="just">
              <a:lnSpc>
                <a:spcPts val="4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Inhibition 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of COX-1 activity </a:t>
            </a: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: </a:t>
            </a:r>
            <a:r>
              <a:rPr lang="en-US" sz="2800" dirty="0" smtClean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Loss </a:t>
            </a:r>
            <a:r>
              <a:rPr lang="en-US" sz="2800" dirty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of GI protection of mucosal epithelial </a:t>
            </a:r>
            <a:r>
              <a:rPr lang="en-US" sz="2800" dirty="0" smtClean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cells</a:t>
            </a: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  <a:endParaRPr lang="en-IN" sz="28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69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4842" y="498281"/>
            <a:ext cx="112881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Cyclooxygenase (COX</a:t>
            </a:r>
            <a:r>
              <a:rPr lang="en-US" sz="3600" b="1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)     </a:t>
            </a:r>
            <a:r>
              <a:rPr lang="en-US" sz="2800" b="1" i="1" dirty="0" err="1" smtClean="0">
                <a:latin typeface="Comic Sans MS" panose="030F0702030302020204" pitchFamily="66" charset="0"/>
                <a:ea typeface="Times New Roman" panose="02020603050405020304" pitchFamily="18" charset="0"/>
              </a:rPr>
              <a:t>contd</a:t>
            </a:r>
            <a:r>
              <a:rPr lang="en-US" sz="2800" b="1" i="1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…</a:t>
            </a:r>
            <a:endParaRPr lang="en-IN" sz="3600" b="1" i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2" y="1681656"/>
            <a:ext cx="11069780" cy="3311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ts val="4000"/>
              </a:lnSpc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3000" b="1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COX-2:</a:t>
            </a:r>
            <a:endParaRPr lang="en-US" sz="3000" dirty="0">
              <a:solidFill>
                <a:srgbClr val="C00000"/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893763" indent="-263525" algn="just">
              <a:lnSpc>
                <a:spcPts val="4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Not </a:t>
            </a:r>
            <a:r>
              <a:rPr lang="en-US" sz="3000" dirty="0">
                <a:latin typeface="Comic Sans MS" panose="030F0702030302020204" pitchFamily="66" charset="0"/>
                <a:ea typeface="Times New Roman" panose="02020603050405020304" pitchFamily="18" charset="0"/>
              </a:rPr>
              <a:t>constitutive; rather it is </a:t>
            </a:r>
            <a:r>
              <a:rPr lang="en-US" sz="30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i</a:t>
            </a:r>
            <a:r>
              <a:rPr lang="en-US" sz="3000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nducible</a:t>
            </a:r>
            <a:r>
              <a:rPr lang="en-US" sz="30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3000" dirty="0">
                <a:latin typeface="Comic Sans MS" panose="030F0702030302020204" pitchFamily="66" charset="0"/>
                <a:ea typeface="Times New Roman" panose="02020603050405020304" pitchFamily="18" charset="0"/>
              </a:rPr>
              <a:t>in nature. </a:t>
            </a:r>
            <a:endParaRPr lang="en-US" sz="3000" dirty="0" smtClean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893763" indent="-263525" algn="just">
              <a:lnSpc>
                <a:spcPts val="4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Bacterial </a:t>
            </a:r>
            <a:r>
              <a:rPr lang="en-US" sz="3000" dirty="0" err="1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lipopolysachharide</a:t>
            </a:r>
            <a:r>
              <a:rPr lang="en-US" sz="30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and certain inflammatory cytokines</a:t>
            </a:r>
            <a:r>
              <a:rPr lang="en-US" sz="3000" dirty="0">
                <a:latin typeface="Comic Sans MS" panose="030F0702030302020204" pitchFamily="66" charset="0"/>
                <a:ea typeface="Times New Roman" panose="02020603050405020304" pitchFamily="18" charset="0"/>
              </a:rPr>
              <a:t> &amp; growth </a:t>
            </a:r>
            <a:r>
              <a:rPr lang="en-US" sz="3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factors induces </a:t>
            </a:r>
            <a:r>
              <a:rPr lang="en-US" sz="3000" dirty="0">
                <a:latin typeface="Comic Sans MS" panose="030F0702030302020204" pitchFamily="66" charset="0"/>
                <a:ea typeface="Times New Roman" panose="02020603050405020304" pitchFamily="18" charset="0"/>
              </a:rPr>
              <a:t>synthesis of </a:t>
            </a:r>
            <a:r>
              <a:rPr lang="en-US" sz="3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COX-2. </a:t>
            </a:r>
          </a:p>
          <a:p>
            <a:pPr marL="893763" indent="-263525" algn="just">
              <a:lnSpc>
                <a:spcPts val="4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Participate </a:t>
            </a:r>
            <a:r>
              <a:rPr lang="en-US" sz="3000" dirty="0">
                <a:latin typeface="Comic Sans MS" panose="030F0702030302020204" pitchFamily="66" charset="0"/>
                <a:ea typeface="Times New Roman" panose="02020603050405020304" pitchFamily="18" charset="0"/>
              </a:rPr>
              <a:t>in </a:t>
            </a:r>
            <a:r>
              <a:rPr lang="en-US" sz="3000" b="1" dirty="0">
                <a:solidFill>
                  <a:srgbClr val="80008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inflammatory reactions</a:t>
            </a:r>
            <a:r>
              <a:rPr lang="en-US" sz="3000" dirty="0"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  <a:endParaRPr lang="en-IN" sz="30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08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4842" y="624405"/>
            <a:ext cx="112881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Other Eicosanoids</a:t>
            </a:r>
            <a:endParaRPr lang="en-IN" sz="4000" b="1" i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2" y="1828802"/>
            <a:ext cx="11069780" cy="4023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4600"/>
              </a:lnSpc>
              <a:spcBef>
                <a:spcPts val="4200"/>
              </a:spcBef>
            </a:pPr>
            <a:r>
              <a:rPr lang="en-US" sz="32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Prostacyclin </a:t>
            </a:r>
            <a:r>
              <a:rPr lang="en-US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(PGI</a:t>
            </a:r>
            <a:r>
              <a:rPr lang="en-US" sz="3200" b="1" baseline="-25000" dirty="0">
                <a:solidFill>
                  <a:srgbClr val="C00000"/>
                </a:solidFill>
                <a:latin typeface="Comic Sans MS" panose="030F0702030302020204" pitchFamily="66" charset="0"/>
              </a:rPr>
              <a:t>2</a:t>
            </a:r>
            <a:r>
              <a:rPr lang="en-US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):</a:t>
            </a:r>
            <a:endParaRPr lang="en-IN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marL="1071563" indent="-619125" algn="just">
              <a:lnSpc>
                <a:spcPts val="4600"/>
              </a:lnSpc>
              <a:spcBef>
                <a:spcPts val="4200"/>
              </a:spcBef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Comic Sans MS" panose="030F0702030302020204" pitchFamily="66" charset="0"/>
              </a:rPr>
              <a:t>It </a:t>
            </a:r>
            <a:r>
              <a:rPr lang="en-US" sz="3200" dirty="0">
                <a:latin typeface="Comic Sans MS" panose="030F0702030302020204" pitchFamily="66" charset="0"/>
              </a:rPr>
              <a:t>is a </a:t>
            </a:r>
            <a:r>
              <a:rPr lang="en-US" sz="3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potent </a:t>
            </a:r>
            <a:r>
              <a:rPr lang="en-US" sz="32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vasodilator.</a:t>
            </a:r>
          </a:p>
          <a:p>
            <a:pPr marL="1071563" indent="-619125" algn="just">
              <a:lnSpc>
                <a:spcPts val="4600"/>
              </a:lnSpc>
              <a:spcBef>
                <a:spcPts val="4200"/>
              </a:spcBef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Comic Sans MS" panose="030F0702030302020204" pitchFamily="66" charset="0"/>
              </a:rPr>
              <a:t>Exerts </a:t>
            </a:r>
            <a:r>
              <a:rPr lang="en-US" sz="3200" dirty="0" err="1">
                <a:latin typeface="Comic Sans MS" panose="030F0702030302020204" pitchFamily="66" charset="0"/>
              </a:rPr>
              <a:t>antiaggregatory</a:t>
            </a:r>
            <a:r>
              <a:rPr lang="en-US" sz="3200" dirty="0">
                <a:latin typeface="Comic Sans MS" panose="030F0702030302020204" pitchFamily="66" charset="0"/>
              </a:rPr>
              <a:t> activity on blood platelets. </a:t>
            </a:r>
            <a:endParaRPr lang="en-US" sz="3200" dirty="0" smtClean="0">
              <a:latin typeface="Comic Sans MS" panose="030F0702030302020204" pitchFamily="66" charset="0"/>
            </a:endParaRPr>
          </a:p>
          <a:p>
            <a:pPr marL="1071563" indent="-619125" algn="just">
              <a:lnSpc>
                <a:spcPts val="4600"/>
              </a:lnSpc>
              <a:spcBef>
                <a:spcPts val="4200"/>
              </a:spcBef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Comic Sans MS" panose="030F0702030302020204" pitchFamily="66" charset="0"/>
              </a:rPr>
              <a:t>PGI</a:t>
            </a:r>
            <a:r>
              <a:rPr lang="en-US" sz="3200" baseline="-25000" dirty="0" smtClean="0">
                <a:latin typeface="Comic Sans MS" panose="030F0702030302020204" pitchFamily="66" charset="0"/>
              </a:rPr>
              <a:t>2</a:t>
            </a:r>
            <a:r>
              <a:rPr lang="en-US" sz="3200" dirty="0" smtClean="0">
                <a:latin typeface="Comic Sans MS" panose="030F0702030302020204" pitchFamily="66" charset="0"/>
              </a:rPr>
              <a:t> </a:t>
            </a:r>
            <a:r>
              <a:rPr lang="en-US" sz="3200" dirty="0">
                <a:latin typeface="Comic Sans MS" panose="030F0702030302020204" pitchFamily="66" charset="0"/>
              </a:rPr>
              <a:t>has a very brief half life of 2-3 minutes</a:t>
            </a:r>
            <a:r>
              <a:rPr lang="en-US" sz="3200" dirty="0" smtClean="0">
                <a:latin typeface="Comic Sans MS" panose="030F0702030302020204" pitchFamily="66" charset="0"/>
              </a:rPr>
              <a:t>.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1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4842" y="445729"/>
            <a:ext cx="112881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Other Eicosanoids     </a:t>
            </a:r>
            <a:r>
              <a:rPr lang="en-US" sz="2800" b="1" i="1" dirty="0" err="1" smtClean="0">
                <a:latin typeface="Comic Sans MS" panose="030F0702030302020204" pitchFamily="66" charset="0"/>
                <a:ea typeface="Times New Roman" panose="02020603050405020304" pitchFamily="18" charset="0"/>
              </a:rPr>
              <a:t>contd</a:t>
            </a:r>
            <a:r>
              <a:rPr lang="en-US" sz="2800" b="1" i="1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…</a:t>
            </a:r>
            <a:endParaRPr lang="en-IN" sz="3600" b="1" i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2" y="1313793"/>
            <a:ext cx="1106978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4500"/>
              </a:lnSpc>
              <a:spcBef>
                <a:spcPts val="4200"/>
              </a:spcBef>
            </a:pPr>
            <a:r>
              <a:rPr lang="en-US" sz="32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Thromboxane </a:t>
            </a:r>
            <a:r>
              <a:rPr lang="en-US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A</a:t>
            </a:r>
            <a:r>
              <a:rPr lang="en-US" sz="3200" b="1" baseline="-25000" dirty="0">
                <a:solidFill>
                  <a:srgbClr val="C00000"/>
                </a:solidFill>
                <a:latin typeface="Comic Sans MS" panose="030F0702030302020204" pitchFamily="66" charset="0"/>
              </a:rPr>
              <a:t>2</a:t>
            </a:r>
            <a:r>
              <a:rPr lang="en-US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:</a:t>
            </a:r>
            <a:endParaRPr lang="en-IN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marL="1071563" indent="-534988" algn="just">
              <a:lnSpc>
                <a:spcPts val="4500"/>
              </a:lnSpc>
              <a:spcBef>
                <a:spcPts val="4200"/>
              </a:spcBef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Comic Sans MS" panose="030F0702030302020204" pitchFamily="66" charset="0"/>
              </a:rPr>
              <a:t>It </a:t>
            </a:r>
            <a:r>
              <a:rPr lang="en-US" sz="3200" dirty="0">
                <a:latin typeface="Comic Sans MS" panose="030F0702030302020204" pitchFamily="66" charset="0"/>
              </a:rPr>
              <a:t>is synthesized in </a:t>
            </a:r>
            <a:r>
              <a:rPr lang="en-US" sz="3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platelets</a:t>
            </a:r>
            <a:r>
              <a:rPr lang="en-US" sz="3200" dirty="0">
                <a:latin typeface="Comic Sans MS" panose="030F0702030302020204" pitchFamily="66" charset="0"/>
              </a:rPr>
              <a:t> (thrombocytes). </a:t>
            </a:r>
            <a:endParaRPr lang="en-US" sz="3200" dirty="0" smtClean="0">
              <a:latin typeface="Comic Sans MS" panose="030F0702030302020204" pitchFamily="66" charset="0"/>
            </a:endParaRPr>
          </a:p>
          <a:p>
            <a:pPr marL="1071563" indent="-534988" algn="just">
              <a:lnSpc>
                <a:spcPts val="4500"/>
              </a:lnSpc>
              <a:spcBef>
                <a:spcPts val="4200"/>
              </a:spcBef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Comic Sans MS" panose="030F0702030302020204" pitchFamily="66" charset="0"/>
              </a:rPr>
              <a:t>Thromboxane </a:t>
            </a:r>
            <a:r>
              <a:rPr lang="en-US" sz="3200" dirty="0">
                <a:latin typeface="Comic Sans MS" panose="030F0702030302020204" pitchFamily="66" charset="0"/>
              </a:rPr>
              <a:t>A</a:t>
            </a:r>
            <a:r>
              <a:rPr lang="en-US" sz="3200" baseline="-25000" dirty="0">
                <a:latin typeface="Comic Sans MS" panose="030F0702030302020204" pitchFamily="66" charset="0"/>
              </a:rPr>
              <a:t>2</a:t>
            </a:r>
            <a:r>
              <a:rPr lang="en-US" sz="3200" dirty="0">
                <a:latin typeface="Comic Sans MS" panose="030F0702030302020204" pitchFamily="66" charset="0"/>
              </a:rPr>
              <a:t> plays an important physiological role as </a:t>
            </a:r>
            <a:r>
              <a:rPr lang="en-US" sz="3200" dirty="0" smtClean="0">
                <a:latin typeface="Comic Sans MS" panose="030F0702030302020204" pitchFamily="66" charset="0"/>
              </a:rPr>
              <a:t>:-</a:t>
            </a:r>
          </a:p>
          <a:p>
            <a:pPr marL="1524000" indent="-452438" algn="just">
              <a:lnSpc>
                <a:spcPts val="45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omic Sans MS" panose="030F0702030302020204" pitchFamily="66" charset="0"/>
              </a:rPr>
              <a:t>a </a:t>
            </a:r>
            <a:r>
              <a:rPr lang="en-US" sz="3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vasoconstrictor</a:t>
            </a:r>
            <a:r>
              <a:rPr lang="en-US" sz="3200" dirty="0">
                <a:latin typeface="Comic Sans MS" panose="030F0702030302020204" pitchFamily="66" charset="0"/>
              </a:rPr>
              <a:t> and </a:t>
            </a:r>
            <a:endParaRPr lang="en-US" sz="3200" dirty="0" smtClean="0">
              <a:latin typeface="Comic Sans MS" panose="030F0702030302020204" pitchFamily="66" charset="0"/>
            </a:endParaRPr>
          </a:p>
          <a:p>
            <a:pPr marL="1524000" indent="-452438" algn="just">
              <a:lnSpc>
                <a:spcPts val="45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pro-</a:t>
            </a:r>
            <a:r>
              <a:rPr lang="en-US" sz="3200" b="1" dirty="0" err="1" smtClean="0">
                <a:solidFill>
                  <a:srgbClr val="0000FF"/>
                </a:solidFill>
                <a:latin typeface="Comic Sans MS" panose="030F0702030302020204" pitchFamily="66" charset="0"/>
              </a:rPr>
              <a:t>aggregatory</a:t>
            </a:r>
            <a:r>
              <a:rPr lang="en-US" sz="3200" dirty="0" smtClean="0">
                <a:latin typeface="Comic Sans MS" panose="030F0702030302020204" pitchFamily="66" charset="0"/>
              </a:rPr>
              <a:t> </a:t>
            </a:r>
            <a:r>
              <a:rPr lang="en-US" sz="3200" dirty="0">
                <a:latin typeface="Comic Sans MS" panose="030F0702030302020204" pitchFamily="66" charset="0"/>
              </a:rPr>
              <a:t>in thrombus formation</a:t>
            </a:r>
            <a:r>
              <a:rPr lang="en-US" sz="3200" dirty="0" smtClean="0">
                <a:latin typeface="Comic Sans MS" panose="030F0702030302020204" pitchFamily="66" charset="0"/>
              </a:rPr>
              <a:t>.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86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4842" y="256546"/>
            <a:ext cx="112881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Other Eicosanoids</a:t>
            </a:r>
            <a:endParaRPr lang="en-IN" sz="3600" b="1" i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2" y="1009000"/>
            <a:ext cx="11069780" cy="5209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4500"/>
              </a:lnSpc>
              <a:spcBef>
                <a:spcPts val="4200"/>
              </a:spcBef>
            </a:pPr>
            <a:r>
              <a:rPr lang="en-US" sz="3200" b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Leucotriene</a:t>
            </a:r>
            <a:r>
              <a:rPr lang="en-US" sz="32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:</a:t>
            </a:r>
            <a:endParaRPr lang="en-IN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marL="1250950" indent="-536575" algn="just">
              <a:lnSpc>
                <a:spcPts val="4500"/>
              </a:lnSpc>
              <a:spcBef>
                <a:spcPts val="4200"/>
              </a:spcBef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Comic Sans MS" panose="030F0702030302020204" pitchFamily="66" charset="0"/>
              </a:rPr>
              <a:t>It </a:t>
            </a:r>
            <a:r>
              <a:rPr lang="en-US" sz="3200" dirty="0">
                <a:latin typeface="Comic Sans MS" panose="030F0702030302020204" pitchFamily="66" charset="0"/>
              </a:rPr>
              <a:t>is synthesized in </a:t>
            </a:r>
            <a:r>
              <a:rPr lang="en-US" sz="3200" b="1" dirty="0">
                <a:solidFill>
                  <a:srgbClr val="800080"/>
                </a:solidFill>
                <a:latin typeface="Comic Sans MS" panose="030F0702030302020204" pitchFamily="66" charset="0"/>
              </a:rPr>
              <a:t>lung, platelets and white blood cells </a:t>
            </a:r>
            <a:r>
              <a:rPr lang="en-US" sz="3200" dirty="0">
                <a:latin typeface="Comic Sans MS" panose="030F0702030302020204" pitchFamily="66" charset="0"/>
              </a:rPr>
              <a:t>by metabolism of </a:t>
            </a:r>
            <a:r>
              <a:rPr lang="en-US" sz="3200" dirty="0" err="1">
                <a:latin typeface="Comic Sans MS" panose="030F0702030302020204" pitchFamily="66" charset="0"/>
              </a:rPr>
              <a:t>arachiodonic</a:t>
            </a:r>
            <a:r>
              <a:rPr lang="en-US" sz="3200" dirty="0">
                <a:latin typeface="Comic Sans MS" panose="030F0702030302020204" pitchFamily="66" charset="0"/>
              </a:rPr>
              <a:t> acid via lipoxygenase pathway. </a:t>
            </a:r>
            <a:endParaRPr lang="en-US" sz="3200" dirty="0" smtClean="0">
              <a:latin typeface="Comic Sans MS" panose="030F0702030302020204" pitchFamily="66" charset="0"/>
            </a:endParaRPr>
          </a:p>
          <a:p>
            <a:pPr marL="1250950" indent="-536575" algn="just">
              <a:lnSpc>
                <a:spcPts val="4500"/>
              </a:lnSpc>
              <a:spcBef>
                <a:spcPts val="4200"/>
              </a:spcBef>
              <a:buFont typeface="Wingdings" panose="05000000000000000000" pitchFamily="2" charset="2"/>
              <a:buChar char="ü"/>
            </a:pPr>
            <a:r>
              <a:rPr lang="en-US" sz="3200" dirty="0" err="1" smtClean="0">
                <a:latin typeface="Comic Sans MS" panose="030F0702030302020204" pitchFamily="66" charset="0"/>
              </a:rPr>
              <a:t>Leucotrienes</a:t>
            </a:r>
            <a:r>
              <a:rPr lang="en-US" sz="3200" dirty="0" smtClean="0">
                <a:latin typeface="Comic Sans MS" panose="030F0702030302020204" pitchFamily="66" charset="0"/>
              </a:rPr>
              <a:t> </a:t>
            </a:r>
            <a:r>
              <a:rPr lang="en-US" sz="3200" dirty="0">
                <a:latin typeface="Comic Sans MS" panose="030F0702030302020204" pitchFamily="66" charset="0"/>
              </a:rPr>
              <a:t>are thought to be </a:t>
            </a:r>
            <a:r>
              <a:rPr lang="en-US" sz="3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chemotactic</a:t>
            </a:r>
            <a:r>
              <a:rPr lang="en-US" sz="3200" dirty="0">
                <a:latin typeface="Comic Sans MS" panose="030F0702030302020204" pitchFamily="66" charset="0"/>
              </a:rPr>
              <a:t> in nature for leucocytes and participate in inflammatory responses.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50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4842" y="613894"/>
            <a:ext cx="112881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Functions of Eicosanoids</a:t>
            </a:r>
            <a:endParaRPr lang="en-IN" sz="3600" b="1" i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2" y="1849825"/>
            <a:ext cx="11069780" cy="3907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6575" lvl="0" indent="-536575" algn="just">
              <a:lnSpc>
                <a:spcPts val="4000"/>
              </a:lnSpc>
              <a:spcBef>
                <a:spcPts val="3000"/>
              </a:spcBef>
              <a:buFont typeface="Wingdings" panose="05000000000000000000" pitchFamily="2" charset="2"/>
              <a:buChar char="ü"/>
            </a:pPr>
            <a:r>
              <a:rPr lang="en-US" sz="30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Prostacyclin:</a:t>
            </a:r>
            <a:r>
              <a:rPr lang="en-US" sz="30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 Antagonist </a:t>
            </a:r>
            <a:r>
              <a:rPr lang="en-US" sz="3000" dirty="0">
                <a:latin typeface="Comic Sans MS" panose="030F0702030302020204" pitchFamily="66" charset="0"/>
                <a:cs typeface="Times New Roman" panose="02020603050405020304" pitchFamily="18" charset="0"/>
              </a:rPr>
              <a:t>of prostaglandins and thromboxane A</a:t>
            </a:r>
            <a:r>
              <a:rPr lang="en-US" sz="3000" baseline="-25000" dirty="0">
                <a:latin typeface="Comic Sans MS" panose="030F0702030302020204" pitchFamily="66" charset="0"/>
                <a:cs typeface="Times New Roman" panose="02020603050405020304" pitchFamily="18" charset="0"/>
              </a:rPr>
              <a:t>2</a:t>
            </a:r>
            <a:r>
              <a:rPr lang="en-US" sz="3000" dirty="0">
                <a:latin typeface="Comic Sans MS" panose="030F0702030302020204" pitchFamily="66" charset="0"/>
                <a:cs typeface="Times New Roman" panose="02020603050405020304" pitchFamily="18" charset="0"/>
              </a:rPr>
              <a:t> on blood </a:t>
            </a:r>
            <a:r>
              <a:rPr lang="en-US" sz="30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platelets.</a:t>
            </a:r>
            <a:endParaRPr lang="en-IN" sz="3000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marL="536575" lvl="0" indent="-536575" algn="just">
              <a:lnSpc>
                <a:spcPts val="4000"/>
              </a:lnSpc>
              <a:spcBef>
                <a:spcPts val="3000"/>
              </a:spcBef>
              <a:buFont typeface="Wingdings" panose="05000000000000000000" pitchFamily="2" charset="2"/>
              <a:buChar char="ü"/>
            </a:pPr>
            <a:r>
              <a:rPr lang="en-US" sz="30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Prostaglandins &amp; </a:t>
            </a:r>
            <a:r>
              <a:rPr lang="en-US" sz="3000" b="1" dirty="0" err="1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Prostacyclins</a:t>
            </a:r>
            <a:r>
              <a:rPr lang="en-US" sz="30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: </a:t>
            </a:r>
            <a:r>
              <a:rPr lang="en-US" sz="30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Promote vasodilatation and regulate tone </a:t>
            </a:r>
            <a:r>
              <a:rPr lang="en-US" sz="3000" dirty="0">
                <a:latin typeface="Comic Sans MS" panose="030F0702030302020204" pitchFamily="66" charset="0"/>
                <a:cs typeface="Times New Roman" panose="02020603050405020304" pitchFamily="18" charset="0"/>
              </a:rPr>
              <a:t>of vasculature and control blood flow in the vital </a:t>
            </a:r>
            <a:r>
              <a:rPr lang="en-US" sz="30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organs. </a:t>
            </a:r>
          </a:p>
          <a:p>
            <a:pPr marL="536575" lvl="0" indent="-536575" algn="just">
              <a:lnSpc>
                <a:spcPts val="4000"/>
              </a:lnSpc>
              <a:spcBef>
                <a:spcPts val="3000"/>
              </a:spcBef>
              <a:buFont typeface="Wingdings" panose="05000000000000000000" pitchFamily="2" charset="2"/>
              <a:buChar char="ü"/>
            </a:pPr>
            <a:r>
              <a:rPr lang="en-US" sz="30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TXA</a:t>
            </a:r>
            <a:r>
              <a:rPr lang="en-US" sz="3000" b="1" baseline="-25000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2</a:t>
            </a:r>
            <a:r>
              <a:rPr lang="en-US" sz="30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:</a:t>
            </a:r>
            <a:r>
              <a:rPr lang="en-US" sz="30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 A </a:t>
            </a:r>
            <a:r>
              <a:rPr lang="en-US" sz="3000" dirty="0">
                <a:latin typeface="Comic Sans MS" panose="030F0702030302020204" pitchFamily="66" charset="0"/>
                <a:cs typeface="Times New Roman" panose="02020603050405020304" pitchFamily="18" charset="0"/>
              </a:rPr>
              <a:t>potent </a:t>
            </a:r>
            <a:r>
              <a:rPr lang="en-US" sz="30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vasoconstrictor.</a:t>
            </a:r>
            <a:endParaRPr lang="en-IN" sz="3000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47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4842" y="592874"/>
            <a:ext cx="112881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Functions of Eicosanoids     </a:t>
            </a:r>
            <a:r>
              <a:rPr lang="en-US" sz="2800" b="1" i="1" dirty="0" err="1" smtClean="0">
                <a:latin typeface="Comic Sans MS" panose="030F0702030302020204" pitchFamily="66" charset="0"/>
                <a:ea typeface="Times New Roman" panose="02020603050405020304" pitchFamily="18" charset="0"/>
              </a:rPr>
              <a:t>contd</a:t>
            </a:r>
            <a:r>
              <a:rPr lang="en-US" sz="2800" b="1" i="1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…</a:t>
            </a:r>
            <a:endParaRPr lang="en-IN" sz="3600" b="1" i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2" y="2007480"/>
            <a:ext cx="11069780" cy="3677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6575" lvl="0" indent="-536575" algn="just">
              <a:lnSpc>
                <a:spcPts val="4200"/>
              </a:lnSpc>
              <a:spcBef>
                <a:spcPts val="3000"/>
              </a:spcBef>
              <a:buFont typeface="Wingdings" panose="05000000000000000000" pitchFamily="2" charset="2"/>
              <a:buChar char="ü"/>
            </a:pPr>
            <a:r>
              <a:rPr lang="en-US" sz="32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Prostaglandins &amp; </a:t>
            </a:r>
            <a:r>
              <a:rPr lang="en-US" sz="3200" b="1" dirty="0" err="1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Leucotrienes</a:t>
            </a:r>
            <a:r>
              <a:rPr lang="en-US" sz="32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:</a:t>
            </a:r>
            <a:r>
              <a:rPr lang="en-US" sz="3200" b="1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Released </a:t>
            </a:r>
            <a:r>
              <a:rPr lang="en-US" sz="3200" dirty="0">
                <a:latin typeface="Comic Sans MS" panose="030F0702030302020204" pitchFamily="66" charset="0"/>
                <a:cs typeface="Times New Roman" panose="02020603050405020304" pitchFamily="18" charset="0"/>
              </a:rPr>
              <a:t>during allergic reactions and contribute to the bronchoconstriction and other </a:t>
            </a:r>
            <a:r>
              <a:rPr lang="en-US" sz="32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signs.</a:t>
            </a:r>
            <a:endParaRPr lang="en-IN" sz="3200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marL="536575" lvl="0" indent="-536575" algn="just">
              <a:lnSpc>
                <a:spcPts val="4200"/>
              </a:lnSpc>
              <a:spcBef>
                <a:spcPts val="3000"/>
              </a:spcBef>
              <a:buFont typeface="Wingdings" panose="05000000000000000000" pitchFamily="2" charset="2"/>
              <a:buChar char="ü"/>
            </a:pPr>
            <a:r>
              <a:rPr lang="en-US" sz="32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Prostacyclin: </a:t>
            </a:r>
            <a:r>
              <a:rPr lang="en-US" sz="32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Controls </a:t>
            </a:r>
            <a:r>
              <a:rPr lang="en-US" sz="3200" dirty="0">
                <a:latin typeface="Comic Sans MS" panose="030F0702030302020204" pitchFamily="66" charset="0"/>
                <a:cs typeface="Times New Roman" panose="02020603050405020304" pitchFamily="18" charset="0"/>
              </a:rPr>
              <a:t>renal blood flow, urine formation, renin secretion and checks the action of </a:t>
            </a:r>
            <a:r>
              <a:rPr lang="en-US" sz="32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ADH.</a:t>
            </a:r>
            <a:endParaRPr lang="en-IN" sz="3200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07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98132" y="498284"/>
            <a:ext cx="8616100" cy="668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Functions of Eicosanoids    </a:t>
            </a:r>
            <a:r>
              <a:rPr lang="en-US" sz="2800" b="1" i="1" dirty="0" err="1" smtClean="0">
                <a:latin typeface="Comic Sans MS" panose="030F0702030302020204" pitchFamily="66" charset="0"/>
                <a:ea typeface="Times New Roman" panose="02020603050405020304" pitchFamily="18" charset="0"/>
              </a:rPr>
              <a:t>contd</a:t>
            </a:r>
            <a:r>
              <a:rPr lang="en-US" sz="2800" b="1" i="1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…</a:t>
            </a:r>
            <a:endParaRPr lang="en-IN" sz="3600" b="1" i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2" y="1387371"/>
            <a:ext cx="11069780" cy="47990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6575" lvl="0" indent="-536575" algn="just">
              <a:lnSpc>
                <a:spcPts val="4000"/>
              </a:lnSpc>
              <a:spcBef>
                <a:spcPts val="3000"/>
              </a:spcBef>
              <a:buFont typeface="Wingdings" panose="05000000000000000000" pitchFamily="2" charset="2"/>
              <a:buChar char="ü"/>
            </a:pPr>
            <a:r>
              <a:rPr lang="en-US" sz="28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Prostaglandins </a:t>
            </a:r>
            <a:r>
              <a:rPr lang="en-US" sz="2800" dirty="0">
                <a:latin typeface="Comic Sans MS" panose="030F0702030302020204" pitchFamily="66" charset="0"/>
                <a:cs typeface="Times New Roman" panose="02020603050405020304" pitchFamily="18" charset="0"/>
              </a:rPr>
              <a:t>in semen may have a role in facilitating conception following coitus. </a:t>
            </a:r>
            <a:endParaRPr lang="en-US" sz="2800" dirty="0" smtClean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marL="536575" lvl="0" indent="-536575" algn="just">
              <a:lnSpc>
                <a:spcPts val="4000"/>
              </a:lnSpc>
              <a:spcBef>
                <a:spcPts val="3000"/>
              </a:spcBef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They also </a:t>
            </a:r>
            <a:r>
              <a:rPr lang="en-US" sz="2800" dirty="0">
                <a:latin typeface="Comic Sans MS" panose="030F0702030302020204" pitchFamily="66" charset="0"/>
                <a:cs typeface="Times New Roman" panose="02020603050405020304" pitchFamily="18" charset="0"/>
              </a:rPr>
              <a:t>help in </a:t>
            </a:r>
            <a:r>
              <a:rPr lang="en-US" sz="2800" b="1" dirty="0">
                <a:solidFill>
                  <a:srgbClr val="000099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termination of pregnancy at the term</a:t>
            </a:r>
            <a:r>
              <a:rPr lang="en-US" sz="2800" dirty="0">
                <a:latin typeface="Comic Sans MS" panose="030F0702030302020204" pitchFamily="66" charset="0"/>
                <a:cs typeface="Times New Roman" panose="02020603050405020304" pitchFamily="18" charset="0"/>
              </a:rPr>
              <a:t>. </a:t>
            </a:r>
            <a:endParaRPr lang="en-US" sz="2800" dirty="0" smtClean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marL="536575" lvl="0" indent="-536575" algn="just">
              <a:lnSpc>
                <a:spcPts val="4000"/>
              </a:lnSpc>
              <a:spcBef>
                <a:spcPts val="3000"/>
              </a:spcBef>
              <a:buFont typeface="Wingdings" panose="05000000000000000000" pitchFamily="2" charset="2"/>
              <a:buChar char="ü"/>
            </a:pPr>
            <a:r>
              <a:rPr lang="en-US" sz="28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PGF</a:t>
            </a:r>
            <a:r>
              <a:rPr lang="en-US" sz="2800" b="1" baseline="-25000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2</a:t>
            </a:r>
            <a:r>
              <a:rPr lang="el-GR" sz="28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α</a:t>
            </a:r>
            <a:r>
              <a:rPr lang="en-US" sz="28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Comic Sans MS" panose="030F0702030302020204" pitchFamily="66" charset="0"/>
                <a:cs typeface="Times New Roman" panose="02020603050405020304" pitchFamily="18" charset="0"/>
              </a:rPr>
              <a:t>elaborated by uterus (mare, cow, sow &amp; ewe) functions like </a:t>
            </a:r>
            <a:r>
              <a:rPr lang="en-US" sz="2800" b="1" dirty="0" err="1">
                <a:solidFill>
                  <a:srgbClr val="000099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luteolytic</a:t>
            </a:r>
            <a:r>
              <a:rPr lang="en-US" sz="2800" b="1" dirty="0">
                <a:solidFill>
                  <a:srgbClr val="000099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hormone</a:t>
            </a:r>
            <a:r>
              <a:rPr lang="en-US" sz="28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and </a:t>
            </a:r>
            <a:r>
              <a:rPr lang="en-US" sz="2800" dirty="0">
                <a:latin typeface="Comic Sans MS" panose="030F0702030302020204" pitchFamily="66" charset="0"/>
                <a:cs typeface="Times New Roman" panose="02020603050405020304" pitchFamily="18" charset="0"/>
              </a:rPr>
              <a:t>used for </a:t>
            </a:r>
            <a:r>
              <a:rPr lang="en-US" sz="2800" b="1" dirty="0">
                <a:solidFill>
                  <a:srgbClr val="000099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synchronizing </a:t>
            </a:r>
            <a:r>
              <a:rPr lang="en-US" sz="2800" b="1" dirty="0" err="1">
                <a:solidFill>
                  <a:srgbClr val="000099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oestrous</a:t>
            </a:r>
            <a:r>
              <a:rPr lang="en-US" sz="2800" dirty="0">
                <a:latin typeface="Comic Sans MS" panose="030F0702030302020204" pitchFamily="66" charset="0"/>
                <a:cs typeface="Times New Roman" panose="02020603050405020304" pitchFamily="18" charset="0"/>
              </a:rPr>
              <a:t>. </a:t>
            </a:r>
            <a:endParaRPr lang="en-US" sz="2800" dirty="0" smtClean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marL="536575" lvl="0" indent="-536575" algn="just">
              <a:lnSpc>
                <a:spcPts val="4000"/>
              </a:lnSpc>
              <a:spcBef>
                <a:spcPts val="3000"/>
              </a:spcBef>
              <a:buFont typeface="Wingdings" panose="05000000000000000000" pitchFamily="2" charset="2"/>
              <a:buChar char="ü"/>
            </a:pPr>
            <a:r>
              <a:rPr lang="en-US" sz="2800" b="1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Aspirin, </a:t>
            </a:r>
            <a:r>
              <a:rPr lang="en-US" sz="2800" dirty="0" smtClean="0">
                <a:solidFill>
                  <a:srgbClr val="000099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antagonist of PGF</a:t>
            </a:r>
            <a:r>
              <a:rPr lang="en-US" sz="2800" baseline="-25000" dirty="0">
                <a:solidFill>
                  <a:srgbClr val="000099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2</a:t>
            </a:r>
            <a:r>
              <a:rPr lang="el-GR" sz="2800" dirty="0">
                <a:solidFill>
                  <a:srgbClr val="000099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α</a:t>
            </a:r>
            <a:r>
              <a:rPr lang="en-US" sz="28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Comic Sans MS" panose="030F0702030302020204" pitchFamily="66" charset="0"/>
                <a:cs typeface="Times New Roman" panose="02020603050405020304" pitchFamily="18" charset="0"/>
              </a:rPr>
              <a:t>inhibits uterine contractions during parturition by interfering with prostaglandin </a:t>
            </a:r>
            <a:r>
              <a:rPr lang="en-US" sz="28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synthesis.</a:t>
            </a:r>
            <a:endParaRPr lang="en-IN" sz="2800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05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98132" y="529814"/>
            <a:ext cx="8616100" cy="668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Functions of Eicosanoids    </a:t>
            </a:r>
            <a:r>
              <a:rPr lang="en-US" sz="2800" b="1" i="1" dirty="0" err="1" smtClean="0">
                <a:latin typeface="Comic Sans MS" panose="030F0702030302020204" pitchFamily="66" charset="0"/>
                <a:ea typeface="Times New Roman" panose="02020603050405020304" pitchFamily="18" charset="0"/>
              </a:rPr>
              <a:t>contd</a:t>
            </a:r>
            <a:r>
              <a:rPr lang="en-US" sz="2800" b="1" i="1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…</a:t>
            </a:r>
            <a:endParaRPr lang="en-IN" sz="3600" b="1" i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2" y="1481961"/>
            <a:ext cx="11069780" cy="45523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6575" lvl="0" indent="-536575" algn="just">
              <a:lnSpc>
                <a:spcPts val="4500"/>
              </a:lnSpc>
              <a:spcBef>
                <a:spcPts val="3600"/>
              </a:spcBef>
              <a:buFont typeface="Wingdings" panose="05000000000000000000" pitchFamily="2" charset="2"/>
              <a:buChar char="ü"/>
            </a:pPr>
            <a:r>
              <a:rPr lang="en-US" sz="32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PGs &amp; LTs</a:t>
            </a:r>
            <a:r>
              <a:rPr lang="en-US" sz="32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 are produced during tissue </a:t>
            </a:r>
            <a:r>
              <a:rPr lang="en-US" sz="3200" dirty="0">
                <a:latin typeface="Comic Sans MS" panose="030F0702030302020204" pitchFamily="66" charset="0"/>
                <a:cs typeface="Times New Roman" panose="02020603050405020304" pitchFamily="18" charset="0"/>
              </a:rPr>
              <a:t>injury </a:t>
            </a:r>
            <a:r>
              <a:rPr lang="en-US" sz="32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are responsible </a:t>
            </a:r>
            <a:r>
              <a:rPr lang="en-US" sz="3200" dirty="0">
                <a:latin typeface="Comic Sans MS" panose="030F0702030302020204" pitchFamily="66" charset="0"/>
                <a:cs typeface="Times New Roman" panose="02020603050405020304" pitchFamily="18" charset="0"/>
              </a:rPr>
              <a:t>for reactions of </a:t>
            </a:r>
            <a:r>
              <a:rPr lang="en-US" sz="3200" dirty="0" smtClean="0">
                <a:solidFill>
                  <a:srgbClr val="000099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inflammations</a:t>
            </a:r>
            <a:r>
              <a:rPr lang="en-US" sz="32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. Increase in </a:t>
            </a:r>
            <a: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vascular permeability, </a:t>
            </a:r>
            <a:r>
              <a:rPr lang="en-US" sz="3200" dirty="0" err="1">
                <a:solidFill>
                  <a:srgbClr val="000099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oedema</a:t>
            </a:r>
            <a: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and leukocyte infiltration and potentiate the pain </a:t>
            </a:r>
            <a:r>
              <a:rPr lang="en-US" sz="3200" dirty="0">
                <a:latin typeface="Comic Sans MS" panose="030F0702030302020204" pitchFamily="66" charset="0"/>
                <a:cs typeface="Times New Roman" panose="02020603050405020304" pitchFamily="18" charset="0"/>
              </a:rPr>
              <a:t>inducing effect of bradykinin. </a:t>
            </a:r>
            <a:endParaRPr lang="en-US" sz="3200" dirty="0" smtClean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marL="536575" lvl="0" indent="-536575" algn="just">
              <a:lnSpc>
                <a:spcPts val="4500"/>
              </a:lnSpc>
              <a:spcBef>
                <a:spcPts val="3600"/>
              </a:spcBef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Leucocytes </a:t>
            </a:r>
            <a:r>
              <a:rPr lang="en-US" sz="3200" dirty="0">
                <a:latin typeface="Comic Sans MS" panose="030F0702030302020204" pitchFamily="66" charset="0"/>
                <a:cs typeface="Times New Roman" panose="02020603050405020304" pitchFamily="18" charset="0"/>
              </a:rPr>
              <a:t>release </a:t>
            </a:r>
            <a:r>
              <a:rPr lang="en-US" sz="3200" dirty="0" err="1">
                <a:latin typeface="Comic Sans MS" panose="030F0702030302020204" pitchFamily="66" charset="0"/>
                <a:cs typeface="Times New Roman" panose="02020603050405020304" pitchFamily="18" charset="0"/>
              </a:rPr>
              <a:t>leucotrienes</a:t>
            </a:r>
            <a:r>
              <a:rPr lang="en-US" sz="3200" dirty="0">
                <a:latin typeface="Comic Sans MS" panose="030F0702030302020204" pitchFamily="66" charset="0"/>
                <a:cs typeface="Times New Roman" panose="02020603050405020304" pitchFamily="18" charset="0"/>
              </a:rPr>
              <a:t> which help in </a:t>
            </a:r>
            <a:r>
              <a:rPr lang="en-US" sz="3200" b="1" dirty="0">
                <a:solidFill>
                  <a:srgbClr val="000099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migration of leucocytes</a:t>
            </a:r>
            <a:r>
              <a:rPr lang="en-US" sz="3200" dirty="0">
                <a:latin typeface="Comic Sans MS" panose="030F0702030302020204" pitchFamily="66" charset="0"/>
                <a:cs typeface="Times New Roman" panose="02020603050405020304" pitchFamily="18" charset="0"/>
              </a:rPr>
              <a:t>.</a:t>
            </a:r>
            <a:endParaRPr lang="en-IN" sz="3200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64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31139" y="367944"/>
            <a:ext cx="12086376" cy="863833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Classification of </a:t>
            </a:r>
            <a:r>
              <a:rPr lang="en-US" sz="36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Autacoids    </a:t>
            </a:r>
            <a:r>
              <a:rPr lang="en-US" sz="2400" b="1" i="1" dirty="0" err="1" smtClean="0">
                <a:latin typeface="Comic Sans MS" panose="030F0702030302020204" pitchFamily="66" charset="0"/>
              </a:rPr>
              <a:t>contd</a:t>
            </a:r>
            <a:r>
              <a:rPr lang="en-US" sz="2400" b="1" i="1" dirty="0" smtClean="0">
                <a:latin typeface="Comic Sans MS" panose="030F0702030302020204" pitchFamily="66" charset="0"/>
              </a:rPr>
              <a:t>…</a:t>
            </a:r>
            <a:endParaRPr lang="en-IN" sz="4000" i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6332" y="1305348"/>
            <a:ext cx="11487806" cy="4581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ts val="4000"/>
              </a:lnSpc>
              <a:spcBef>
                <a:spcPts val="240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2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Classification </a:t>
            </a:r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based on origin:</a:t>
            </a:r>
            <a:endParaRPr lang="en-IN" sz="3200" dirty="0">
              <a:solidFill>
                <a:srgbClr val="FF0000"/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987425" lvl="1" indent="-530225" algn="just">
              <a:lnSpc>
                <a:spcPts val="4000"/>
              </a:lnSpc>
              <a:spcBef>
                <a:spcPts val="240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3200" b="1" u="sng" dirty="0">
                <a:latin typeface="Comic Sans MS" panose="030F0702030302020204" pitchFamily="66" charset="0"/>
                <a:ea typeface="Times New Roman" panose="02020603050405020304" pitchFamily="18" charset="0"/>
              </a:rPr>
              <a:t>Precursor molecules in plasma</a:t>
            </a:r>
            <a:r>
              <a:rPr lang="en-US" sz="32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:</a:t>
            </a:r>
            <a:r>
              <a:rPr lang="en-US" sz="3200" dirty="0">
                <a:latin typeface="Comic Sans MS" panose="030F0702030302020204" pitchFamily="66" charset="0"/>
                <a:ea typeface="Times New Roman" panose="02020603050405020304" pitchFamily="18" charset="0"/>
              </a:rPr>
              <a:t> Bradykinin, </a:t>
            </a:r>
            <a:r>
              <a:rPr lang="en-US" sz="32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Kallidin</a:t>
            </a:r>
            <a:r>
              <a:rPr lang="en-US" sz="3200" dirty="0">
                <a:latin typeface="Comic Sans MS" panose="030F0702030302020204" pitchFamily="66" charset="0"/>
                <a:ea typeface="Times New Roman" panose="02020603050405020304" pitchFamily="18" charset="0"/>
              </a:rPr>
              <a:t> and Angiotensin.</a:t>
            </a:r>
            <a:endParaRPr lang="en-IN" sz="32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987425" lvl="1" indent="-530225" algn="just">
              <a:lnSpc>
                <a:spcPts val="4000"/>
              </a:lnSpc>
              <a:spcBef>
                <a:spcPts val="240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3200" b="1" u="sng" dirty="0">
                <a:latin typeface="Comic Sans MS" panose="030F0702030302020204" pitchFamily="66" charset="0"/>
                <a:ea typeface="Times New Roman" panose="02020603050405020304" pitchFamily="18" charset="0"/>
              </a:rPr>
              <a:t>Preformed </a:t>
            </a:r>
            <a:r>
              <a:rPr lang="en-US" sz="3200" b="1" u="sng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&amp; </a:t>
            </a:r>
            <a:r>
              <a:rPr lang="en-US" sz="3200" b="1" u="sng" dirty="0">
                <a:latin typeface="Comic Sans MS" panose="030F0702030302020204" pitchFamily="66" charset="0"/>
                <a:ea typeface="Times New Roman" panose="02020603050405020304" pitchFamily="18" charset="0"/>
              </a:rPr>
              <a:t>stored in the cell</a:t>
            </a:r>
            <a:r>
              <a:rPr lang="en-US" sz="32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:</a:t>
            </a:r>
            <a:r>
              <a:rPr lang="en-US" sz="3200" dirty="0">
                <a:latin typeface="Comic Sans MS" panose="030F0702030302020204" pitchFamily="66" charset="0"/>
                <a:ea typeface="Times New Roman" panose="02020603050405020304" pitchFamily="18" charset="0"/>
              </a:rPr>
              <a:t> Histamine, 5-HT, VIP and Substance P.</a:t>
            </a:r>
            <a:endParaRPr lang="en-IN" sz="32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987425" lvl="1" indent="-530225" algn="just">
              <a:lnSpc>
                <a:spcPts val="4000"/>
              </a:lnSpc>
              <a:spcBef>
                <a:spcPts val="240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3200" b="1" u="sng" dirty="0">
                <a:latin typeface="Comic Sans MS" panose="030F0702030302020204" pitchFamily="66" charset="0"/>
                <a:ea typeface="Times New Roman" panose="02020603050405020304" pitchFamily="18" charset="0"/>
              </a:rPr>
              <a:t>Precursor molecules in cell membrane phospholipids</a:t>
            </a:r>
            <a:r>
              <a:rPr lang="en-US" sz="32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:</a:t>
            </a:r>
            <a:r>
              <a:rPr lang="en-US" sz="3200" dirty="0">
                <a:latin typeface="Comic Sans MS" panose="030F0702030302020204" pitchFamily="66" charset="0"/>
                <a:ea typeface="Times New Roman" panose="02020603050405020304" pitchFamily="18" charset="0"/>
              </a:rPr>
              <a:t> Prostaglandins, LTs and PAF.</a:t>
            </a:r>
            <a:endParaRPr lang="en-IN" sz="3200" dirty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82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4842" y="550833"/>
            <a:ext cx="112881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Clinical Uses of Eicosanoids</a:t>
            </a:r>
            <a:endParaRPr lang="en-IN" sz="4000" b="1" i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2" y="2091567"/>
            <a:ext cx="11069780" cy="3875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lnSpc>
                <a:spcPts val="3500"/>
              </a:lnSpc>
              <a:spcBef>
                <a:spcPts val="3000"/>
              </a:spcBef>
              <a:buFont typeface="Wingdings" panose="05000000000000000000" pitchFamily="2" charset="2"/>
              <a:buChar char="ü"/>
            </a:pPr>
            <a:r>
              <a:rPr lang="en-US" sz="3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PGF</a:t>
            </a:r>
            <a:r>
              <a:rPr lang="en-US" sz="3000" b="1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3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 </a:t>
            </a:r>
            <a:r>
              <a:rPr lang="en-US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analogues </a:t>
            </a:r>
            <a:r>
              <a:rPr lang="en-US" sz="3000" dirty="0" smtClean="0">
                <a:latin typeface="Comic Sans MS" panose="030F0702030302020204" pitchFamily="66" charset="0"/>
              </a:rPr>
              <a:t>(</a:t>
            </a:r>
            <a:r>
              <a:rPr lang="en-US" sz="3000" b="1" dirty="0" err="1" smtClean="0">
                <a:latin typeface="Comic Sans MS" panose="030F0702030302020204" pitchFamily="66" charset="0"/>
              </a:rPr>
              <a:t>Dinoprost</a:t>
            </a:r>
            <a:r>
              <a:rPr lang="en-US" sz="3000" b="1" dirty="0" smtClean="0">
                <a:latin typeface="Comic Sans MS" panose="030F0702030302020204" pitchFamily="66" charset="0"/>
              </a:rPr>
              <a:t>, </a:t>
            </a:r>
            <a:r>
              <a:rPr lang="en-US" sz="3000" b="1" dirty="0" err="1" smtClean="0">
                <a:latin typeface="Comic Sans MS" panose="030F0702030302020204" pitchFamily="66" charset="0"/>
              </a:rPr>
              <a:t>Tiaprost</a:t>
            </a:r>
            <a:r>
              <a:rPr lang="en-US" sz="3000" dirty="0">
                <a:latin typeface="Comic Sans MS" panose="030F0702030302020204" pitchFamily="66" charset="0"/>
              </a:rPr>
              <a:t>)</a:t>
            </a:r>
            <a:r>
              <a:rPr lang="en-US" sz="3000" dirty="0" smtClean="0">
                <a:latin typeface="Comic Sans MS" panose="030F0702030302020204" pitchFamily="66" charset="0"/>
              </a:rPr>
              <a:t> </a:t>
            </a:r>
            <a:r>
              <a:rPr lang="en-US" sz="3000" dirty="0">
                <a:latin typeface="Comic Sans MS" panose="030F0702030302020204" pitchFamily="66" charset="0"/>
              </a:rPr>
              <a:t>are used for:-</a:t>
            </a:r>
            <a:endParaRPr lang="en-IN" sz="3000" dirty="0">
              <a:latin typeface="Comic Sans MS" panose="030F0702030302020204" pitchFamily="66" charset="0"/>
            </a:endParaRPr>
          </a:p>
          <a:p>
            <a:pPr marL="914400" lvl="1" indent="-457200" algn="just">
              <a:lnSpc>
                <a:spcPts val="3500"/>
              </a:lnSpc>
              <a:spcBef>
                <a:spcPts val="3000"/>
              </a:spcBef>
              <a:buFont typeface="Wingdings" panose="05000000000000000000" pitchFamily="2" charset="2"/>
              <a:buChar char="§"/>
            </a:pPr>
            <a:r>
              <a:rPr lang="en-US" sz="3000" b="1" dirty="0" err="1">
                <a:solidFill>
                  <a:srgbClr val="000099"/>
                </a:solidFill>
                <a:latin typeface="Comic Sans MS" panose="030F0702030302020204" pitchFamily="66" charset="0"/>
              </a:rPr>
              <a:t>Oestrous</a:t>
            </a:r>
            <a:r>
              <a:rPr lang="en-US" sz="3000" b="1" dirty="0">
                <a:solidFill>
                  <a:srgbClr val="000099"/>
                </a:solidFill>
                <a:latin typeface="Comic Sans MS" panose="030F0702030302020204" pitchFamily="66" charset="0"/>
              </a:rPr>
              <a:t> synchronization</a:t>
            </a:r>
            <a:r>
              <a:rPr lang="en-US" sz="3000" b="1" dirty="0">
                <a:solidFill>
                  <a:srgbClr val="800080"/>
                </a:solidFill>
                <a:latin typeface="Comic Sans MS" panose="030F0702030302020204" pitchFamily="66" charset="0"/>
              </a:rPr>
              <a:t> </a:t>
            </a:r>
            <a:r>
              <a:rPr lang="en-US" sz="3000" dirty="0">
                <a:latin typeface="Comic Sans MS" panose="030F0702030302020204" pitchFamily="66" charset="0"/>
              </a:rPr>
              <a:t>(cow, ewe, goat, buffalo </a:t>
            </a:r>
            <a:r>
              <a:rPr lang="en-US" sz="3000" dirty="0" smtClean="0">
                <a:latin typeface="Comic Sans MS" panose="030F0702030302020204" pitchFamily="66" charset="0"/>
              </a:rPr>
              <a:t>etc.)</a:t>
            </a:r>
            <a:endParaRPr lang="en-IN" sz="3000" dirty="0">
              <a:latin typeface="Comic Sans MS" panose="030F0702030302020204" pitchFamily="66" charset="0"/>
            </a:endParaRPr>
          </a:p>
          <a:p>
            <a:pPr marL="914400" lvl="1" indent="-457200" algn="just">
              <a:lnSpc>
                <a:spcPts val="3500"/>
              </a:lnSpc>
              <a:spcBef>
                <a:spcPts val="30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800080"/>
                </a:solidFill>
                <a:latin typeface="Comic Sans MS" panose="030F0702030302020204" pitchFamily="66" charset="0"/>
              </a:rPr>
              <a:t>Induction of </a:t>
            </a:r>
            <a:r>
              <a:rPr lang="en-US" sz="3000" b="1" dirty="0" err="1" smtClean="0">
                <a:solidFill>
                  <a:srgbClr val="800080"/>
                </a:solidFill>
                <a:latin typeface="Comic Sans MS" panose="030F0702030302020204" pitchFamily="66" charset="0"/>
              </a:rPr>
              <a:t>oestrous</a:t>
            </a:r>
            <a:r>
              <a:rPr lang="en-US" sz="3000" dirty="0" smtClean="0">
                <a:latin typeface="Comic Sans MS" panose="030F0702030302020204" pitchFamily="66" charset="0"/>
              </a:rPr>
              <a:t> in </a:t>
            </a:r>
            <a:r>
              <a:rPr lang="en-US" sz="3000" dirty="0" err="1" smtClean="0">
                <a:latin typeface="Comic Sans MS" panose="030F0702030302020204" pitchFamily="66" charset="0"/>
              </a:rPr>
              <a:t>anoestrous</a:t>
            </a:r>
            <a:r>
              <a:rPr lang="en-US" sz="3000" dirty="0" smtClean="0">
                <a:latin typeface="Comic Sans MS" panose="030F0702030302020204" pitchFamily="66" charset="0"/>
              </a:rPr>
              <a:t> animals.</a:t>
            </a:r>
            <a:endParaRPr lang="en-IN" sz="3000" dirty="0">
              <a:latin typeface="Comic Sans MS" panose="030F0702030302020204" pitchFamily="66" charset="0"/>
            </a:endParaRPr>
          </a:p>
          <a:p>
            <a:pPr marL="914400" lvl="1" indent="-457200" algn="just">
              <a:lnSpc>
                <a:spcPts val="3500"/>
              </a:lnSpc>
              <a:spcBef>
                <a:spcPts val="30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Expulsion </a:t>
            </a:r>
            <a:r>
              <a:rPr lang="en-US" sz="3000" b="1" dirty="0">
                <a:solidFill>
                  <a:srgbClr val="0000FF"/>
                </a:solidFill>
                <a:latin typeface="Comic Sans MS" panose="030F0702030302020204" pitchFamily="66" charset="0"/>
              </a:rPr>
              <a:t>of mummified </a:t>
            </a:r>
            <a:r>
              <a:rPr lang="en-US" sz="3000" b="1" dirty="0" err="1">
                <a:solidFill>
                  <a:srgbClr val="0000FF"/>
                </a:solidFill>
                <a:latin typeface="Comic Sans MS" panose="030F0702030302020204" pitchFamily="66" charset="0"/>
              </a:rPr>
              <a:t>foetus</a:t>
            </a:r>
            <a:r>
              <a:rPr lang="en-US" sz="3000" dirty="0">
                <a:latin typeface="Comic Sans MS" panose="030F0702030302020204" pitchFamily="66" charset="0"/>
              </a:rPr>
              <a:t>; </a:t>
            </a:r>
            <a:r>
              <a:rPr lang="en-US" sz="3000" dirty="0" smtClean="0">
                <a:latin typeface="Comic Sans MS" panose="030F0702030302020204" pitchFamily="66" charset="0"/>
              </a:rPr>
              <a:t>and</a:t>
            </a:r>
            <a:endParaRPr lang="en-IN" sz="3000" dirty="0">
              <a:latin typeface="Comic Sans MS" panose="030F0702030302020204" pitchFamily="66" charset="0"/>
            </a:endParaRPr>
          </a:p>
          <a:p>
            <a:pPr marL="914400" lvl="1" indent="-457200" algn="just">
              <a:lnSpc>
                <a:spcPts val="3500"/>
              </a:lnSpc>
              <a:spcBef>
                <a:spcPts val="30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800080"/>
                </a:solidFill>
                <a:latin typeface="Comic Sans MS" panose="030F0702030302020204" pitchFamily="66" charset="0"/>
              </a:rPr>
              <a:t>Expulsion </a:t>
            </a:r>
            <a:r>
              <a:rPr lang="en-US" sz="3000" b="1" dirty="0">
                <a:solidFill>
                  <a:srgbClr val="800080"/>
                </a:solidFill>
                <a:latin typeface="Comic Sans MS" panose="030F0702030302020204" pitchFamily="66" charset="0"/>
              </a:rPr>
              <a:t>of pus</a:t>
            </a:r>
            <a:r>
              <a:rPr lang="en-US" sz="3000" dirty="0">
                <a:latin typeface="Comic Sans MS" panose="030F0702030302020204" pitchFamily="66" charset="0"/>
              </a:rPr>
              <a:t> in </a:t>
            </a:r>
            <a:r>
              <a:rPr lang="en-US" sz="3000" dirty="0" err="1">
                <a:latin typeface="Comic Sans MS" panose="030F0702030302020204" pitchFamily="66" charset="0"/>
              </a:rPr>
              <a:t>pyometra</a:t>
            </a:r>
            <a:r>
              <a:rPr lang="en-US" sz="3000" dirty="0" smtClean="0">
                <a:latin typeface="Comic Sans MS" panose="030F0702030302020204" pitchFamily="66" charset="0"/>
              </a:rPr>
              <a:t>.</a:t>
            </a:r>
            <a:endParaRPr lang="en-IN" sz="3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14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4842" y="645433"/>
            <a:ext cx="112881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Clinical Uses of Eicosanoids    </a:t>
            </a:r>
            <a:r>
              <a:rPr lang="en-US" sz="2800" b="1" i="1" dirty="0" err="1" smtClean="0">
                <a:latin typeface="Comic Sans MS" panose="030F0702030302020204" pitchFamily="66" charset="0"/>
                <a:ea typeface="Times New Roman" panose="02020603050405020304" pitchFamily="18" charset="0"/>
              </a:rPr>
              <a:t>contd</a:t>
            </a:r>
            <a:r>
              <a:rPr lang="en-US" sz="2800" b="1" i="1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…</a:t>
            </a:r>
            <a:endParaRPr lang="en-IN" sz="3600" b="1" i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2" y="1723709"/>
            <a:ext cx="11069780" cy="4420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lnSpc>
                <a:spcPts val="4000"/>
              </a:lnSpc>
              <a:spcBef>
                <a:spcPts val="3000"/>
              </a:spcBef>
              <a:buFont typeface="Wingdings" panose="05000000000000000000" pitchFamily="2" charset="2"/>
              <a:buChar char="ü"/>
            </a:pPr>
            <a:r>
              <a:rPr lang="en-US" sz="3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Therapeutic </a:t>
            </a:r>
            <a:r>
              <a:rPr lang="en-US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abortion</a:t>
            </a:r>
            <a:r>
              <a:rPr lang="en-US" sz="3000" dirty="0">
                <a:latin typeface="Comic Sans MS" panose="030F0702030302020204" pitchFamily="66" charset="0"/>
              </a:rPr>
              <a:t> in human females – PGE</a:t>
            </a:r>
            <a:r>
              <a:rPr lang="en-US" sz="3000" baseline="-25000" dirty="0">
                <a:latin typeface="Comic Sans MS" panose="030F0702030302020204" pitchFamily="66" charset="0"/>
              </a:rPr>
              <a:t>2</a:t>
            </a:r>
            <a:r>
              <a:rPr lang="en-US" sz="3000" dirty="0">
                <a:latin typeface="Comic Sans MS" panose="030F0702030302020204" pitchFamily="66" charset="0"/>
              </a:rPr>
              <a:t> analogue (</a:t>
            </a:r>
            <a:r>
              <a:rPr lang="en-US" sz="3000" b="1" dirty="0" err="1">
                <a:latin typeface="Comic Sans MS" panose="030F0702030302020204" pitchFamily="66" charset="0"/>
              </a:rPr>
              <a:t>Dinoprostone</a:t>
            </a:r>
            <a:r>
              <a:rPr lang="en-US" sz="3000" dirty="0">
                <a:latin typeface="Comic Sans MS" panose="030F0702030302020204" pitchFamily="66" charset="0"/>
              </a:rPr>
              <a:t>) is used for abortion during first </a:t>
            </a:r>
            <a:r>
              <a:rPr lang="en-US" sz="3000" dirty="0" smtClean="0">
                <a:latin typeface="Comic Sans MS" panose="030F0702030302020204" pitchFamily="66" charset="0"/>
              </a:rPr>
              <a:t>trimester.</a:t>
            </a:r>
            <a:endParaRPr lang="en-IN" sz="3000" dirty="0">
              <a:latin typeface="Comic Sans MS" panose="030F0702030302020204" pitchFamily="66" charset="0"/>
            </a:endParaRPr>
          </a:p>
          <a:p>
            <a:pPr marL="457200" lvl="0" indent="-457200" algn="just">
              <a:lnSpc>
                <a:spcPts val="4000"/>
              </a:lnSpc>
              <a:spcBef>
                <a:spcPts val="3000"/>
              </a:spcBef>
              <a:buFont typeface="Wingdings" panose="05000000000000000000" pitchFamily="2" charset="2"/>
              <a:buChar char="ü"/>
            </a:pPr>
            <a:r>
              <a:rPr lang="en-US" sz="3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Impotency</a:t>
            </a:r>
            <a:r>
              <a:rPr lang="en-US" sz="3000" dirty="0" smtClean="0">
                <a:latin typeface="Comic Sans MS" panose="030F0702030302020204" pitchFamily="66" charset="0"/>
              </a:rPr>
              <a:t> </a:t>
            </a:r>
            <a:r>
              <a:rPr lang="en-US" sz="3000" dirty="0">
                <a:latin typeface="Comic Sans MS" panose="030F0702030302020204" pitchFamily="66" charset="0"/>
              </a:rPr>
              <a:t>– PGE</a:t>
            </a:r>
            <a:r>
              <a:rPr lang="en-US" sz="3000" baseline="-25000" dirty="0">
                <a:latin typeface="Comic Sans MS" panose="030F0702030302020204" pitchFamily="66" charset="0"/>
              </a:rPr>
              <a:t>1</a:t>
            </a:r>
            <a:r>
              <a:rPr lang="en-US" sz="3000" dirty="0">
                <a:latin typeface="Comic Sans MS" panose="030F0702030302020204" pitchFamily="66" charset="0"/>
              </a:rPr>
              <a:t> analogue (</a:t>
            </a:r>
            <a:r>
              <a:rPr lang="en-US" sz="3000" b="1" dirty="0" err="1">
                <a:latin typeface="Comic Sans MS" panose="030F0702030302020204" pitchFamily="66" charset="0"/>
              </a:rPr>
              <a:t>Alprostadil</a:t>
            </a:r>
            <a:r>
              <a:rPr lang="en-US" sz="3000" dirty="0">
                <a:latin typeface="Comic Sans MS" panose="030F0702030302020204" pitchFamily="66" charset="0"/>
              </a:rPr>
              <a:t>) may be used in the treatment of </a:t>
            </a:r>
            <a:r>
              <a:rPr lang="en-US" sz="3000" dirty="0" smtClean="0">
                <a:latin typeface="Comic Sans MS" panose="030F0702030302020204" pitchFamily="66" charset="0"/>
              </a:rPr>
              <a:t>impotency.</a:t>
            </a:r>
            <a:endParaRPr lang="en-IN" sz="3000" dirty="0">
              <a:latin typeface="Comic Sans MS" panose="030F0702030302020204" pitchFamily="66" charset="0"/>
            </a:endParaRPr>
          </a:p>
          <a:p>
            <a:pPr marL="457200" lvl="0" indent="-457200" algn="just">
              <a:lnSpc>
                <a:spcPts val="4000"/>
              </a:lnSpc>
              <a:spcBef>
                <a:spcPts val="3000"/>
              </a:spcBef>
              <a:buFont typeface="Wingdings" panose="05000000000000000000" pitchFamily="2" charset="2"/>
              <a:buChar char="ü"/>
            </a:pPr>
            <a:r>
              <a:rPr lang="en-US" sz="3000" dirty="0" smtClean="0">
                <a:latin typeface="Comic Sans MS" panose="030F0702030302020204" pitchFamily="66" charset="0"/>
              </a:rPr>
              <a:t>Maintenance </a:t>
            </a:r>
            <a:r>
              <a:rPr lang="en-US" sz="3000" dirty="0">
                <a:latin typeface="Comic Sans MS" panose="030F0702030302020204" pitchFamily="66" charset="0"/>
              </a:rPr>
              <a:t>of patent Ductus Arteriosus: PGE</a:t>
            </a:r>
            <a:r>
              <a:rPr lang="en-US" sz="3000" baseline="-25000" dirty="0">
                <a:latin typeface="Comic Sans MS" panose="030F0702030302020204" pitchFamily="66" charset="0"/>
              </a:rPr>
              <a:t>1</a:t>
            </a:r>
            <a:r>
              <a:rPr lang="en-US" sz="3000" dirty="0">
                <a:latin typeface="Comic Sans MS" panose="030F0702030302020204" pitchFamily="66" charset="0"/>
              </a:rPr>
              <a:t> analogue (</a:t>
            </a:r>
            <a:r>
              <a:rPr lang="en-US" sz="3000" b="1" dirty="0" err="1">
                <a:latin typeface="Comic Sans MS" panose="030F0702030302020204" pitchFamily="66" charset="0"/>
              </a:rPr>
              <a:t>Alprostadil</a:t>
            </a:r>
            <a:r>
              <a:rPr lang="en-US" sz="3000" dirty="0">
                <a:latin typeface="Comic Sans MS" panose="030F0702030302020204" pitchFamily="66" charset="0"/>
              </a:rPr>
              <a:t>) is used in the treatment of congenital malformations of the heart in neonates.</a:t>
            </a:r>
            <a:endParaRPr lang="en-IN" sz="3000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80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0636" y="809299"/>
            <a:ext cx="8177048" cy="767258"/>
          </a:xfrm>
          <a:solidFill>
            <a:schemeClr val="accent4">
              <a:lumMod val="20000"/>
              <a:lumOff val="80000"/>
            </a:schemeClr>
          </a:solidFill>
          <a:ln w="15875" cmpd="dbl">
            <a:solidFill>
              <a:srgbClr val="000099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Platelet Activating Factor (PAF)</a:t>
            </a:r>
            <a:endParaRPr lang="en-IN" sz="4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73336" y="2091016"/>
            <a:ext cx="10582562" cy="3664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ts val="4200"/>
              </a:lnSpc>
              <a:spcBef>
                <a:spcPts val="3000"/>
              </a:spcBef>
              <a:buFont typeface="Wingdings" panose="05000000000000000000" pitchFamily="2" charset="2"/>
              <a:buChar char="ü"/>
            </a:pPr>
            <a:r>
              <a:rPr lang="en-US" sz="2800" dirty="0">
                <a:latin typeface="Comic Sans MS" panose="030F0702030302020204" pitchFamily="66" charset="0"/>
              </a:rPr>
              <a:t>PAF is another autacoid derived from membrane phospholipids, and is therefore related to the eicosanoid family. 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pPr marL="457200" indent="-457200" algn="just">
              <a:lnSpc>
                <a:spcPts val="4200"/>
              </a:lnSpc>
              <a:spcBef>
                <a:spcPts val="3000"/>
              </a:spcBef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omic Sans MS" panose="030F0702030302020204" pitchFamily="66" charset="0"/>
              </a:rPr>
              <a:t>Whereas </a:t>
            </a:r>
            <a:r>
              <a:rPr lang="en-US" sz="2800" dirty="0">
                <a:latin typeface="Comic Sans MS" panose="030F0702030302020204" pitchFamily="66" charset="0"/>
              </a:rPr>
              <a:t>the eicosanoids are formed from a wide variety of cell types, PAF is synthesized principally by </a:t>
            </a:r>
            <a:r>
              <a:rPr lang="en-US" sz="2800" u="sng" dirty="0">
                <a:latin typeface="Comic Sans MS" panose="030F0702030302020204" pitchFamily="66" charset="0"/>
              </a:rPr>
              <a:t>platelets</a:t>
            </a:r>
            <a:r>
              <a:rPr lang="en-US" sz="2800" dirty="0">
                <a:latin typeface="Comic Sans MS" panose="030F0702030302020204" pitchFamily="66" charset="0"/>
              </a:rPr>
              <a:t>, </a:t>
            </a:r>
            <a:r>
              <a:rPr lang="en-US" sz="2800" u="sng" dirty="0">
                <a:latin typeface="Comic Sans MS" panose="030F0702030302020204" pitchFamily="66" charset="0"/>
              </a:rPr>
              <a:t>endothelial cells</a:t>
            </a:r>
            <a:r>
              <a:rPr lang="en-US" sz="2800" dirty="0">
                <a:latin typeface="Comic Sans MS" panose="030F0702030302020204" pitchFamily="66" charset="0"/>
              </a:rPr>
              <a:t> and circulating </a:t>
            </a:r>
            <a:r>
              <a:rPr lang="en-US" sz="2800" u="sng" dirty="0">
                <a:latin typeface="Comic Sans MS" panose="030F0702030302020204" pitchFamily="66" charset="0"/>
              </a:rPr>
              <a:t>leucocytes</a:t>
            </a:r>
            <a:r>
              <a:rPr lang="en-US" sz="2800" dirty="0">
                <a:latin typeface="Comic Sans MS" panose="030F0702030302020204" pitchFamily="66" charset="0"/>
              </a:rPr>
              <a:t>.</a:t>
            </a:r>
            <a:endParaRPr lang="en-IN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16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4842" y="256546"/>
            <a:ext cx="112881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Functions of PAF</a:t>
            </a:r>
            <a:endParaRPr lang="en-IN" sz="3600" b="1" i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2" y="1009000"/>
            <a:ext cx="11069780" cy="54912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lnSpc>
                <a:spcPts val="35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800" dirty="0">
                <a:latin typeface="Comic Sans MS" panose="030F0702030302020204" pitchFamily="66" charset="0"/>
              </a:rPr>
              <a:t>Mediator of thrombin-induced platelet aggregation (by forming TXA</a:t>
            </a:r>
            <a:r>
              <a:rPr lang="en-US" sz="2800" baseline="-25000" dirty="0">
                <a:latin typeface="Comic Sans MS" panose="030F0702030302020204" pitchFamily="66" charset="0"/>
              </a:rPr>
              <a:t>2</a:t>
            </a:r>
            <a:r>
              <a:rPr lang="en-US" sz="2800" dirty="0" smtClean="0">
                <a:latin typeface="Comic Sans MS" panose="030F0702030302020204" pitchFamily="66" charset="0"/>
              </a:rPr>
              <a:t>).</a:t>
            </a:r>
            <a:endParaRPr lang="en-IN" sz="2800" dirty="0">
              <a:latin typeface="Comic Sans MS" panose="030F0702030302020204" pitchFamily="66" charset="0"/>
            </a:endParaRPr>
          </a:p>
          <a:p>
            <a:pPr marL="457200" lvl="0" indent="-457200" algn="just">
              <a:lnSpc>
                <a:spcPts val="35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omic Sans MS" panose="030F0702030302020204" pitchFamily="66" charset="0"/>
              </a:rPr>
              <a:t>Contributes </a:t>
            </a:r>
            <a:r>
              <a:rPr lang="en-US" sz="2800" dirty="0">
                <a:latin typeface="Comic Sans MS" panose="030F0702030302020204" pitchFamily="66" charset="0"/>
              </a:rPr>
              <a:t>to the reactions of inflammation (increased vascular permeability, </a:t>
            </a:r>
            <a:r>
              <a:rPr lang="en-US" sz="2800" dirty="0" err="1">
                <a:latin typeface="Comic Sans MS" panose="030F0702030302020204" pitchFamily="66" charset="0"/>
              </a:rPr>
              <a:t>oedema</a:t>
            </a:r>
            <a:r>
              <a:rPr lang="en-US" sz="2800" dirty="0">
                <a:latin typeface="Comic Sans MS" panose="030F0702030302020204" pitchFamily="66" charset="0"/>
              </a:rPr>
              <a:t>, pain, infiltration of leucocytes and release of lysosomal enzymes). 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pPr marL="457200" lvl="0" indent="-457200" algn="just">
              <a:lnSpc>
                <a:spcPts val="35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800" u="sng" dirty="0" smtClean="0">
                <a:latin typeface="Comic Sans MS" panose="030F0702030302020204" pitchFamily="66" charset="0"/>
              </a:rPr>
              <a:t>PAF </a:t>
            </a:r>
            <a:r>
              <a:rPr lang="en-US" sz="2800" u="sng" dirty="0">
                <a:latin typeface="Comic Sans MS" panose="030F0702030302020204" pitchFamily="66" charset="0"/>
              </a:rPr>
              <a:t>is the most potent agent known to increase vascular </a:t>
            </a:r>
            <a:r>
              <a:rPr lang="en-US" sz="2800" u="sng" dirty="0" smtClean="0">
                <a:latin typeface="Comic Sans MS" panose="030F0702030302020204" pitchFamily="66" charset="0"/>
              </a:rPr>
              <a:t>permeability</a:t>
            </a:r>
            <a:r>
              <a:rPr lang="en-US" sz="2800" dirty="0" smtClean="0">
                <a:latin typeface="Comic Sans MS" panose="030F0702030302020204" pitchFamily="66" charset="0"/>
              </a:rPr>
              <a:t>.</a:t>
            </a:r>
            <a:endParaRPr lang="en-IN" sz="2800" dirty="0">
              <a:latin typeface="Comic Sans MS" panose="030F0702030302020204" pitchFamily="66" charset="0"/>
            </a:endParaRPr>
          </a:p>
          <a:p>
            <a:pPr marL="457200" lvl="0" indent="-457200" algn="just">
              <a:lnSpc>
                <a:spcPts val="35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omic Sans MS" panose="030F0702030302020204" pitchFamily="66" charset="0"/>
              </a:rPr>
              <a:t>Although </a:t>
            </a:r>
            <a:r>
              <a:rPr lang="en-US" sz="2800" dirty="0">
                <a:latin typeface="Comic Sans MS" panose="030F0702030302020204" pitchFamily="66" charset="0"/>
              </a:rPr>
              <a:t>PAF lowers blood pressure due to its relaxing effect on vascular smooth muscle, it markedly contracts smooth muscle of the gut, stomach, uterus and peripheral airways of the lungs</a:t>
            </a:r>
            <a:r>
              <a:rPr lang="en-US" sz="2800" dirty="0" smtClean="0">
                <a:latin typeface="Comic Sans MS" panose="030F0702030302020204" pitchFamily="66" charset="0"/>
              </a:rPr>
              <a:t>.</a:t>
            </a:r>
            <a:endParaRPr lang="en-IN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70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71708" y="130426"/>
            <a:ext cx="79224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Functions of PAF     </a:t>
            </a:r>
            <a:r>
              <a:rPr lang="en-US" sz="2800" b="1" i="1" dirty="0" err="1" smtClean="0">
                <a:latin typeface="Comic Sans MS" panose="030F0702030302020204" pitchFamily="66" charset="0"/>
                <a:ea typeface="Times New Roman" panose="02020603050405020304" pitchFamily="18" charset="0"/>
              </a:rPr>
              <a:t>contd</a:t>
            </a:r>
            <a:r>
              <a:rPr lang="en-US" sz="2800" b="1" i="1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…</a:t>
            </a:r>
            <a:endParaRPr lang="en-IN" sz="3600" b="1" i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7052" y="767270"/>
            <a:ext cx="11225046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lnSpc>
                <a:spcPts val="3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600" dirty="0" smtClean="0">
                <a:latin typeface="Comic Sans MS" panose="030F0702030302020204" pitchFamily="66" charset="0"/>
              </a:rPr>
              <a:t>PAF </a:t>
            </a:r>
            <a:r>
              <a:rPr lang="en-US" sz="2600" dirty="0">
                <a:latin typeface="Comic Sans MS" panose="030F0702030302020204" pitchFamily="66" charset="0"/>
              </a:rPr>
              <a:t>is considered to be one of the </a:t>
            </a:r>
            <a:r>
              <a:rPr lang="en-US" sz="2600" b="1" dirty="0">
                <a:latin typeface="Comic Sans MS" panose="030F0702030302020204" pitchFamily="66" charset="0"/>
              </a:rPr>
              <a:t>most active endogenous activators of </a:t>
            </a:r>
            <a:r>
              <a:rPr lang="en-US" sz="2600" b="1" dirty="0" smtClean="0">
                <a:latin typeface="Comic Sans MS" panose="030F0702030302020204" pitchFamily="66" charset="0"/>
              </a:rPr>
              <a:t>PGs </a:t>
            </a:r>
            <a:r>
              <a:rPr lang="en-US" sz="2600" dirty="0">
                <a:latin typeface="Comic Sans MS" panose="030F0702030302020204" pitchFamily="66" charset="0"/>
              </a:rPr>
              <a:t>and related eicosanoids. Thus, biological roles of PAF are often linked to those exhibited by the eicosanoid </a:t>
            </a:r>
            <a:r>
              <a:rPr lang="en-US" sz="2600" dirty="0" smtClean="0">
                <a:latin typeface="Comic Sans MS" panose="030F0702030302020204" pitchFamily="66" charset="0"/>
              </a:rPr>
              <a:t>family.</a:t>
            </a:r>
            <a:endParaRPr lang="en-IN" sz="2600" dirty="0">
              <a:latin typeface="Comic Sans MS" panose="030F0702030302020204" pitchFamily="66" charset="0"/>
            </a:endParaRPr>
          </a:p>
          <a:p>
            <a:pPr marL="457200" lvl="0" indent="-457200" algn="just">
              <a:lnSpc>
                <a:spcPts val="3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600" dirty="0" smtClean="0">
                <a:latin typeface="Comic Sans MS" panose="030F0702030302020204" pitchFamily="66" charset="0"/>
              </a:rPr>
              <a:t>Role </a:t>
            </a:r>
            <a:r>
              <a:rPr lang="en-US" sz="2600" dirty="0">
                <a:latin typeface="Comic Sans MS" panose="030F0702030302020204" pitchFamily="66" charset="0"/>
              </a:rPr>
              <a:t>in ovulation, implantation and parturition. </a:t>
            </a:r>
            <a:r>
              <a:rPr lang="en-US" sz="2600" b="1" dirty="0">
                <a:latin typeface="Comic Sans MS" panose="030F0702030302020204" pitchFamily="66" charset="0"/>
              </a:rPr>
              <a:t>In absence of PAF, ovulation does not occur.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endParaRPr lang="en-US" sz="2600" dirty="0" smtClean="0">
              <a:latin typeface="Comic Sans MS" panose="030F0702030302020204" pitchFamily="66" charset="0"/>
            </a:endParaRPr>
          </a:p>
          <a:p>
            <a:pPr marL="457200" lvl="0" indent="-457200" algn="just">
              <a:lnSpc>
                <a:spcPts val="3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600" dirty="0" smtClean="0">
                <a:latin typeface="Comic Sans MS" panose="030F0702030302020204" pitchFamily="66" charset="0"/>
              </a:rPr>
              <a:t>After </a:t>
            </a:r>
            <a:r>
              <a:rPr lang="en-US" sz="2600" dirty="0">
                <a:latin typeface="Comic Sans MS" panose="030F0702030302020204" pitchFamily="66" charset="0"/>
              </a:rPr>
              <a:t>fertilization, the embryo produces PAF which helps in </a:t>
            </a:r>
            <a:r>
              <a:rPr lang="en-US" sz="2600" b="1" dirty="0">
                <a:latin typeface="Comic Sans MS" panose="030F0702030302020204" pitchFamily="66" charset="0"/>
              </a:rPr>
              <a:t>implantation of the blastocyst</a:t>
            </a:r>
            <a:r>
              <a:rPr lang="en-US" sz="2600" dirty="0">
                <a:latin typeface="Comic Sans MS" panose="030F0702030302020204" pitchFamily="66" charset="0"/>
              </a:rPr>
              <a:t>. </a:t>
            </a:r>
            <a:endParaRPr lang="en-US" sz="2600" dirty="0" smtClean="0">
              <a:latin typeface="Comic Sans MS" panose="030F0702030302020204" pitchFamily="66" charset="0"/>
            </a:endParaRPr>
          </a:p>
          <a:p>
            <a:pPr marL="457200" lvl="0" indent="-457200" algn="just">
              <a:lnSpc>
                <a:spcPts val="3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600" dirty="0" smtClean="0">
                <a:latin typeface="Comic Sans MS" panose="030F0702030302020204" pitchFamily="66" charset="0"/>
              </a:rPr>
              <a:t>At </a:t>
            </a:r>
            <a:r>
              <a:rPr lang="en-US" sz="2600" dirty="0">
                <a:latin typeface="Comic Sans MS" panose="030F0702030302020204" pitchFamily="66" charset="0"/>
              </a:rPr>
              <a:t>the time of parturition, PAF aids in increasing </a:t>
            </a:r>
            <a:r>
              <a:rPr lang="en-US" sz="2600" b="1" dirty="0">
                <a:latin typeface="Comic Sans MS" panose="030F0702030302020204" pitchFamily="66" charset="0"/>
              </a:rPr>
              <a:t>uterine contractions</a:t>
            </a:r>
            <a:r>
              <a:rPr lang="en-US" sz="2600" dirty="0">
                <a:latin typeface="Comic Sans MS" panose="030F0702030302020204" pitchFamily="66" charset="0"/>
              </a:rPr>
              <a:t>. Just before parturition, PAF is found in the amniotic fluid (released from </a:t>
            </a:r>
            <a:r>
              <a:rPr lang="en-US" sz="2600" dirty="0" err="1">
                <a:latin typeface="Comic Sans MS" panose="030F0702030302020204" pitchFamily="66" charset="0"/>
              </a:rPr>
              <a:t>foetal</a:t>
            </a:r>
            <a:r>
              <a:rPr lang="en-US" sz="2600" dirty="0">
                <a:latin typeface="Comic Sans MS" panose="030F0702030302020204" pitchFamily="66" charset="0"/>
              </a:rPr>
              <a:t> lungs</a:t>
            </a:r>
            <a:r>
              <a:rPr lang="en-US" sz="2600" dirty="0" smtClean="0">
                <a:latin typeface="Comic Sans MS" panose="030F0702030302020204" pitchFamily="66" charset="0"/>
              </a:rPr>
              <a:t>).</a:t>
            </a:r>
            <a:endParaRPr lang="en-IN" sz="2600" dirty="0">
              <a:latin typeface="Comic Sans MS" panose="030F0702030302020204" pitchFamily="66" charset="0"/>
            </a:endParaRPr>
          </a:p>
          <a:p>
            <a:pPr marL="457200" lvl="0" indent="-457200" algn="just">
              <a:lnSpc>
                <a:spcPts val="3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600" dirty="0" smtClean="0">
                <a:latin typeface="Comic Sans MS" panose="030F0702030302020204" pitchFamily="66" charset="0"/>
              </a:rPr>
              <a:t>Despite </a:t>
            </a:r>
            <a:r>
              <a:rPr lang="en-US" sz="2600" dirty="0">
                <a:latin typeface="Comic Sans MS" panose="030F0702030302020204" pitchFamily="66" charset="0"/>
              </a:rPr>
              <a:t>the wealth of physiologic and pathophysiologic activities proposed for PAF, pharmacologic manipulation of PAF synthesis and receptors is at a preliminary </a:t>
            </a:r>
            <a:r>
              <a:rPr lang="en-US" sz="2600" dirty="0" smtClean="0">
                <a:latin typeface="Comic Sans MS" panose="030F0702030302020204" pitchFamily="66" charset="0"/>
              </a:rPr>
              <a:t>stage. The </a:t>
            </a:r>
            <a:r>
              <a:rPr lang="en-US" sz="2600" dirty="0">
                <a:latin typeface="Comic Sans MS" panose="030F0702030302020204" pitchFamily="66" charset="0"/>
              </a:rPr>
              <a:t>clinical significance of PAF antagonists is currently unknown for veterinary medicine.</a:t>
            </a:r>
            <a:endParaRPr lang="en-IN" sz="2600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0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8410" y="189193"/>
            <a:ext cx="4508936" cy="672655"/>
          </a:xfrm>
          <a:solidFill>
            <a:schemeClr val="accent4">
              <a:lumMod val="20000"/>
              <a:lumOff val="80000"/>
            </a:schemeClr>
          </a:solidFill>
          <a:ln w="15875" cmpd="dbl">
            <a:solidFill>
              <a:srgbClr val="000099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Cytokines</a:t>
            </a:r>
            <a:endParaRPr lang="en-IN" sz="4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73336" y="1092536"/>
            <a:ext cx="1058256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sz="2800" dirty="0">
                <a:latin typeface="Comic Sans MS" panose="030F0702030302020204" pitchFamily="66" charset="0"/>
              </a:rPr>
              <a:t>In response to certain inflammatory and immunological stimuli, many types of mammalian cells produce one or more of a variety of small proteins termed cytokines. 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omic Sans MS" panose="030F0702030302020204" pitchFamily="66" charset="0"/>
              </a:rPr>
              <a:t>Cytokines </a:t>
            </a:r>
            <a:r>
              <a:rPr lang="en-US" sz="2800" dirty="0">
                <a:latin typeface="Comic Sans MS" panose="030F0702030302020204" pitchFamily="66" charset="0"/>
              </a:rPr>
              <a:t>have a vital role in the initiation and regulation of various inflammatory and immunological responses. 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omic Sans MS" panose="030F0702030302020204" pitchFamily="66" charset="0"/>
              </a:rPr>
              <a:t>The </a:t>
            </a:r>
            <a:r>
              <a:rPr lang="en-US" sz="2800" dirty="0">
                <a:latin typeface="Comic Sans MS" panose="030F0702030302020204" pitchFamily="66" charset="0"/>
              </a:rPr>
              <a:t>important cytokines include:</a:t>
            </a:r>
            <a:endParaRPr lang="en-IN" sz="2800" dirty="0">
              <a:latin typeface="Comic Sans MS" panose="030F0702030302020204" pitchFamily="66" charset="0"/>
            </a:endParaRPr>
          </a:p>
          <a:p>
            <a:pPr lvl="2"/>
            <a:r>
              <a:rPr lang="en-US" sz="2800" dirty="0" err="1">
                <a:latin typeface="Comic Sans MS" panose="030F0702030302020204" pitchFamily="66" charset="0"/>
              </a:rPr>
              <a:t>Tumour</a:t>
            </a:r>
            <a:r>
              <a:rPr lang="en-US" sz="2800" dirty="0">
                <a:latin typeface="Comic Sans MS" panose="030F0702030302020204" pitchFamily="66" charset="0"/>
              </a:rPr>
              <a:t> necrosis factor-a (TNF-a)</a:t>
            </a:r>
            <a:endParaRPr lang="en-IN" sz="2800" dirty="0">
              <a:latin typeface="Comic Sans MS" panose="030F0702030302020204" pitchFamily="66" charset="0"/>
            </a:endParaRPr>
          </a:p>
          <a:p>
            <a:pPr lvl="2"/>
            <a:r>
              <a:rPr lang="el-GR" sz="2800" dirty="0" smtClean="0">
                <a:latin typeface="Comic Sans MS" panose="030F0702030302020204" pitchFamily="66" charset="0"/>
              </a:rPr>
              <a:t>γ</a:t>
            </a:r>
            <a:r>
              <a:rPr lang="en-US" sz="2800" dirty="0" smtClean="0">
                <a:latin typeface="Comic Sans MS" panose="030F0702030302020204" pitchFamily="66" charset="0"/>
              </a:rPr>
              <a:t>-Interferon</a:t>
            </a:r>
            <a:r>
              <a:rPr lang="en-US" sz="2800" dirty="0">
                <a:latin typeface="Comic Sans MS" panose="030F0702030302020204" pitchFamily="66" charset="0"/>
              </a:rPr>
              <a:t>, and </a:t>
            </a:r>
            <a:endParaRPr lang="en-IN" sz="2800" dirty="0">
              <a:latin typeface="Comic Sans MS" panose="030F0702030302020204" pitchFamily="66" charset="0"/>
            </a:endParaRPr>
          </a:p>
          <a:p>
            <a:pPr lvl="2"/>
            <a:r>
              <a:rPr lang="en-US" sz="2800" dirty="0">
                <a:latin typeface="Comic Sans MS" panose="030F0702030302020204" pitchFamily="66" charset="0"/>
              </a:rPr>
              <a:t>Interleukins (ILs).</a:t>
            </a:r>
            <a:endParaRPr lang="en-IN" sz="2800" dirty="0">
              <a:latin typeface="Comic Sans MS" panose="030F0702030302020204" pitchFamily="66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omic Sans MS" panose="030F0702030302020204" pitchFamily="66" charset="0"/>
              </a:rPr>
              <a:t>Currently</a:t>
            </a:r>
            <a:r>
              <a:rPr lang="en-US" sz="2800" dirty="0">
                <a:latin typeface="Comic Sans MS" panose="030F0702030302020204" pitchFamily="66" charset="0"/>
              </a:rPr>
              <a:t>, monoclonal antibodies raised against these specific proteins represent the primary </a:t>
            </a:r>
            <a:r>
              <a:rPr lang="en-US" sz="2800" dirty="0" err="1">
                <a:latin typeface="Comic Sans MS" panose="030F0702030302020204" pitchFamily="66" charset="0"/>
              </a:rPr>
              <a:t>pharmacotherapeutic</a:t>
            </a:r>
            <a:r>
              <a:rPr lang="en-US" sz="2800" dirty="0">
                <a:latin typeface="Comic Sans MS" panose="030F0702030302020204" pitchFamily="66" charset="0"/>
              </a:rPr>
              <a:t> intervention relevant to the area of cytokines. </a:t>
            </a:r>
            <a:endParaRPr lang="en-US" sz="28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20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5349" y="483478"/>
            <a:ext cx="5244666" cy="903343"/>
          </a:xfrm>
          <a:solidFill>
            <a:schemeClr val="accent4">
              <a:lumMod val="20000"/>
              <a:lumOff val="80000"/>
            </a:schemeClr>
          </a:solidFill>
          <a:ln w="15875" cmpd="dbl">
            <a:solidFill>
              <a:srgbClr val="000099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Polypeptides</a:t>
            </a:r>
            <a:endParaRPr lang="en-IN" sz="4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73336" y="1880805"/>
            <a:ext cx="10582562" cy="4539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ts val="3700"/>
              </a:lnSpc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2800" dirty="0">
                <a:latin typeface="Comic Sans MS" panose="030F0702030302020204" pitchFamily="66" charset="0"/>
              </a:rPr>
              <a:t>The pharmacologically active polypeptides include – </a:t>
            </a:r>
            <a:endParaRPr lang="en-IN" sz="2800" dirty="0">
              <a:latin typeface="Comic Sans MS" panose="030F0702030302020204" pitchFamily="66" charset="0"/>
            </a:endParaRPr>
          </a:p>
          <a:p>
            <a:pPr marL="1439863" lvl="6" indent="-452438">
              <a:lnSpc>
                <a:spcPts val="37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sz="2800" dirty="0" err="1" smtClean="0">
                <a:latin typeface="Comic Sans MS" panose="030F0702030302020204" pitchFamily="66" charset="0"/>
              </a:rPr>
              <a:t>Angiotensins</a:t>
            </a:r>
            <a:endParaRPr lang="en-IN" sz="2800" dirty="0">
              <a:latin typeface="Comic Sans MS" panose="030F0702030302020204" pitchFamily="66" charset="0"/>
            </a:endParaRPr>
          </a:p>
          <a:p>
            <a:pPr marL="1439863" lvl="6" indent="-452438">
              <a:lnSpc>
                <a:spcPts val="37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sz="2800" dirty="0" err="1" smtClean="0">
                <a:latin typeface="Comic Sans MS" panose="030F0702030302020204" pitchFamily="66" charset="0"/>
              </a:rPr>
              <a:t>Kinins</a:t>
            </a:r>
            <a:endParaRPr lang="en-IN" sz="2800" dirty="0">
              <a:latin typeface="Comic Sans MS" panose="030F0702030302020204" pitchFamily="66" charset="0"/>
            </a:endParaRPr>
          </a:p>
          <a:p>
            <a:pPr marL="1439863" lvl="6" indent="-452438">
              <a:lnSpc>
                <a:spcPts val="37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sz="2800" dirty="0" smtClean="0">
                <a:latin typeface="Comic Sans MS" panose="030F0702030302020204" pitchFamily="66" charset="0"/>
              </a:rPr>
              <a:t>Substance </a:t>
            </a:r>
            <a:r>
              <a:rPr lang="en-US" sz="2800" dirty="0">
                <a:latin typeface="Comic Sans MS" panose="030F0702030302020204" pitchFamily="66" charset="0"/>
              </a:rPr>
              <a:t>P </a:t>
            </a:r>
            <a:r>
              <a:rPr lang="en-US" sz="2800" dirty="0" smtClean="0">
                <a:latin typeface="Comic Sans MS" panose="030F0702030302020204" pitchFamily="66" charset="0"/>
              </a:rPr>
              <a:t>and</a:t>
            </a:r>
            <a:endParaRPr lang="en-IN" sz="2800" dirty="0">
              <a:latin typeface="Comic Sans MS" panose="030F0702030302020204" pitchFamily="66" charset="0"/>
            </a:endParaRPr>
          </a:p>
          <a:p>
            <a:pPr marL="1439863" lvl="6" indent="-452438">
              <a:lnSpc>
                <a:spcPts val="37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sz="2800" dirty="0" smtClean="0">
                <a:latin typeface="Comic Sans MS" panose="030F0702030302020204" pitchFamily="66" charset="0"/>
              </a:rPr>
              <a:t>Vasoactive </a:t>
            </a:r>
            <a:r>
              <a:rPr lang="en-US" sz="2800" dirty="0">
                <a:latin typeface="Comic Sans MS" panose="030F0702030302020204" pitchFamily="66" charset="0"/>
              </a:rPr>
              <a:t>Intestinal Polypeptide (VIP).</a:t>
            </a:r>
            <a:endParaRPr lang="en-IN" sz="2800" dirty="0">
              <a:latin typeface="Comic Sans MS" panose="030F0702030302020204" pitchFamily="66" charset="0"/>
            </a:endParaRPr>
          </a:p>
          <a:p>
            <a:pPr marL="457200" indent="-457200" algn="just">
              <a:lnSpc>
                <a:spcPts val="3700"/>
              </a:lnSpc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2800" dirty="0">
                <a:latin typeface="Comic Sans MS" panose="030F0702030302020204" pitchFamily="66" charset="0"/>
              </a:rPr>
              <a:t>The polypeptides have a variety of extremely potent effects.</a:t>
            </a:r>
            <a:endParaRPr lang="en-US" sz="28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05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4842" y="288076"/>
            <a:ext cx="112881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Angiotensins</a:t>
            </a:r>
            <a:endParaRPr lang="en-IN" sz="4000" b="1" i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2" y="1135119"/>
            <a:ext cx="1106978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lnSpc>
                <a:spcPts val="32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800" dirty="0">
                <a:latin typeface="Comic Sans MS" panose="030F0702030302020204" pitchFamily="66" charset="0"/>
              </a:rPr>
              <a:t>Angiotensin is a </a:t>
            </a:r>
            <a:r>
              <a:rPr lang="en-US" sz="2800" b="1" dirty="0">
                <a:solidFill>
                  <a:srgbClr val="00B050"/>
                </a:solidFill>
                <a:latin typeface="Comic Sans MS" panose="030F0702030302020204" pitchFamily="66" charset="0"/>
              </a:rPr>
              <a:t>blood borne polypeptide</a:t>
            </a:r>
            <a:r>
              <a:rPr lang="en-US" sz="2800" dirty="0">
                <a:latin typeface="Comic Sans MS" panose="030F0702030302020204" pitchFamily="66" charset="0"/>
              </a:rPr>
              <a:t> that serves as a circulating link between the kidney and systemic </a:t>
            </a:r>
            <a:r>
              <a:rPr lang="en-US" sz="2800" dirty="0" err="1">
                <a:latin typeface="Comic Sans MS" panose="030F0702030302020204" pitchFamily="66" charset="0"/>
              </a:rPr>
              <a:t>haemodynamic</a:t>
            </a:r>
            <a:r>
              <a:rPr lang="en-US" sz="2800" dirty="0">
                <a:latin typeface="Comic Sans MS" panose="030F0702030302020204" pitchFamily="66" charset="0"/>
              </a:rPr>
              <a:t> control systems. 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pPr marL="457200" lvl="0" indent="-457200" algn="just">
              <a:lnSpc>
                <a:spcPts val="32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omic Sans MS" panose="030F0702030302020204" pitchFamily="66" charset="0"/>
              </a:rPr>
              <a:t>It </a:t>
            </a:r>
            <a:r>
              <a:rPr lang="en-US" sz="2800" dirty="0">
                <a:latin typeface="Comic Sans MS" panose="030F0702030302020204" pitchFamily="66" charset="0"/>
              </a:rPr>
              <a:t>is formed from angiotensinogen. It exists as angiotensin I, angiotensin II and angiotensin </a:t>
            </a:r>
            <a:r>
              <a:rPr lang="en-US" sz="2800" dirty="0" smtClean="0">
                <a:latin typeface="Comic Sans MS" panose="030F0702030302020204" pitchFamily="66" charset="0"/>
              </a:rPr>
              <a:t>III.</a:t>
            </a:r>
          </a:p>
          <a:p>
            <a:pPr marL="457200" lvl="0" indent="-457200" algn="just">
              <a:lnSpc>
                <a:spcPts val="32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Angiotensin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II</a:t>
            </a:r>
            <a:r>
              <a:rPr lang="en-US" sz="2800" dirty="0">
                <a:latin typeface="Comic Sans MS" panose="030F0702030302020204" pitchFamily="66" charset="0"/>
              </a:rPr>
              <a:t> is a 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powerful vasoconstrictor</a:t>
            </a:r>
            <a:r>
              <a:rPr lang="en-US" sz="2800" dirty="0">
                <a:latin typeface="Comic Sans MS" panose="030F0702030302020204" pitchFamily="66" charset="0"/>
              </a:rPr>
              <a:t> having 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40 times the potency of NE</a:t>
            </a:r>
            <a:r>
              <a:rPr lang="en-US" sz="2800" dirty="0">
                <a:latin typeface="Comic Sans MS" panose="030F0702030302020204" pitchFamily="66" charset="0"/>
              </a:rPr>
              <a:t> and causes blood pressure to rise due to direct action on vascular smooth </a:t>
            </a:r>
            <a:r>
              <a:rPr lang="en-US" sz="2800" dirty="0" smtClean="0">
                <a:latin typeface="Comic Sans MS" panose="030F0702030302020204" pitchFamily="66" charset="0"/>
              </a:rPr>
              <a:t>muscles.</a:t>
            </a:r>
            <a:endParaRPr lang="en-IN" sz="2800" dirty="0">
              <a:latin typeface="Comic Sans MS" panose="030F0702030302020204" pitchFamily="66" charset="0"/>
            </a:endParaRPr>
          </a:p>
          <a:p>
            <a:pPr marL="457200" lvl="0" indent="-457200" algn="just">
              <a:lnSpc>
                <a:spcPts val="32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omic Sans MS" panose="030F0702030302020204" pitchFamily="66" charset="0"/>
              </a:rPr>
              <a:t>Angiotensin </a:t>
            </a:r>
            <a:r>
              <a:rPr lang="en-US" sz="2800" dirty="0">
                <a:latin typeface="Comic Sans MS" panose="030F0702030302020204" pitchFamily="66" charset="0"/>
              </a:rPr>
              <a:t>is </a:t>
            </a:r>
            <a:r>
              <a:rPr lang="en-US" sz="2800" u="sng" dirty="0">
                <a:latin typeface="Comic Sans MS" panose="030F0702030302020204" pitchFamily="66" charset="0"/>
              </a:rPr>
              <a:t>not a mediator of inflammation</a:t>
            </a:r>
            <a:r>
              <a:rPr lang="en-US" sz="2800" dirty="0">
                <a:latin typeface="Comic Sans MS" panose="030F0702030302020204" pitchFamily="66" charset="0"/>
              </a:rPr>
              <a:t>. It is discussed here because of its chemical relationship to the </a:t>
            </a:r>
            <a:r>
              <a:rPr lang="en-US" sz="2800" dirty="0" err="1">
                <a:latin typeface="Comic Sans MS" panose="030F0702030302020204" pitchFamily="66" charset="0"/>
              </a:rPr>
              <a:t>kinins</a:t>
            </a:r>
            <a:r>
              <a:rPr lang="en-US" sz="2800" dirty="0">
                <a:latin typeface="Comic Sans MS" panose="030F0702030302020204" pitchFamily="66" charset="0"/>
              </a:rPr>
              <a:t>. Its activation is terminated rapidly in blood. Its half life is less than one minute.</a:t>
            </a:r>
            <a:endParaRPr lang="en-IN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43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6200000">
            <a:off x="-2234708" y="3158235"/>
            <a:ext cx="66895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Synthesis of </a:t>
            </a:r>
            <a:r>
              <a:rPr lang="en-US" sz="3600" b="1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Angiotensins</a:t>
            </a:r>
            <a:endParaRPr lang="en-IN" sz="3600" b="1" i="1" dirty="0"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4780" y="205063"/>
            <a:ext cx="9333032" cy="6526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44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4842" y="288076"/>
            <a:ext cx="112881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Renin Angiotensin Aldosterone System</a:t>
            </a:r>
            <a:endParaRPr lang="en-IN" sz="4000" b="1" i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2" y="1135119"/>
            <a:ext cx="11069780" cy="5221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lnSpc>
                <a:spcPts val="32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800" dirty="0">
                <a:latin typeface="Comic Sans MS" panose="030F0702030302020204" pitchFamily="66" charset="0"/>
              </a:rPr>
              <a:t>The system has homeostatic role in maintaining </a:t>
            </a:r>
            <a:r>
              <a:rPr lang="en-US" sz="2800" dirty="0" err="1">
                <a:latin typeface="Comic Sans MS" panose="030F0702030302020204" pitchFamily="66" charset="0"/>
              </a:rPr>
              <a:t>haemodynamics</a:t>
            </a:r>
            <a:r>
              <a:rPr lang="en-US" sz="2800" dirty="0">
                <a:latin typeface="Comic Sans MS" panose="030F0702030302020204" pitchFamily="66" charset="0"/>
              </a:rPr>
              <a:t> and water and sodium balance. 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pPr marL="457200" lvl="0" indent="-457200" algn="just">
              <a:lnSpc>
                <a:spcPts val="32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omic Sans MS" panose="030F0702030302020204" pitchFamily="66" charset="0"/>
              </a:rPr>
              <a:t>Secretion </a:t>
            </a:r>
            <a:r>
              <a:rPr lang="en-US" sz="2800" dirty="0">
                <a:latin typeface="Comic Sans MS" panose="030F0702030302020204" pitchFamily="66" charset="0"/>
              </a:rPr>
              <a:t>of </a:t>
            </a:r>
            <a:r>
              <a:rPr lang="en-US" sz="2800" b="1" dirty="0">
                <a:latin typeface="Comic Sans MS" panose="030F0702030302020204" pitchFamily="66" charset="0"/>
              </a:rPr>
              <a:t>renin from </a:t>
            </a:r>
            <a:r>
              <a:rPr lang="en-US" sz="2800" b="1" dirty="0" smtClean="0">
                <a:latin typeface="Comic Sans MS" panose="030F0702030302020204" pitchFamily="66" charset="0"/>
              </a:rPr>
              <a:t>the juxtaglomerular </a:t>
            </a:r>
            <a:r>
              <a:rPr lang="en-US" sz="2800" b="1" dirty="0">
                <a:latin typeface="Comic Sans MS" panose="030F0702030302020204" pitchFamily="66" charset="0"/>
              </a:rPr>
              <a:t>cells</a:t>
            </a:r>
            <a:r>
              <a:rPr lang="en-US" sz="2800" dirty="0">
                <a:latin typeface="Comic Sans MS" panose="030F0702030302020204" pitchFamily="66" charset="0"/>
              </a:rPr>
              <a:t>, which is stimulated by renal as well as </a:t>
            </a:r>
            <a:r>
              <a:rPr lang="en-US" sz="2800" dirty="0" err="1">
                <a:latin typeface="Comic Sans MS" panose="030F0702030302020204" pitchFamily="66" charset="0"/>
              </a:rPr>
              <a:t>extrarenal</a:t>
            </a:r>
            <a:r>
              <a:rPr lang="en-US" sz="2800" dirty="0">
                <a:latin typeface="Comic Sans MS" panose="030F0702030302020204" pitchFamily="66" charset="0"/>
              </a:rPr>
              <a:t> factors. 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pPr marL="457200" lvl="0" indent="-457200" algn="just">
              <a:lnSpc>
                <a:spcPts val="32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800" b="1" dirty="0" smtClean="0">
                <a:latin typeface="Comic Sans MS" panose="030F0702030302020204" pitchFamily="66" charset="0"/>
              </a:rPr>
              <a:t>Renal factors:</a:t>
            </a:r>
            <a:r>
              <a:rPr lang="en-US" sz="2800" dirty="0" smtClean="0">
                <a:latin typeface="Comic Sans MS" panose="030F0702030302020204" pitchFamily="66" charset="0"/>
              </a:rPr>
              <a:t> Reduced </a:t>
            </a:r>
            <a:r>
              <a:rPr lang="en-US" sz="2800" dirty="0">
                <a:latin typeface="Comic Sans MS" panose="030F0702030302020204" pitchFamily="66" charset="0"/>
              </a:rPr>
              <a:t>renal blood flow </a:t>
            </a:r>
            <a:r>
              <a:rPr lang="en-US" sz="2800" dirty="0" smtClean="0">
                <a:latin typeface="Comic Sans MS" panose="030F0702030302020204" pitchFamily="66" charset="0"/>
              </a:rPr>
              <a:t>and </a:t>
            </a:r>
            <a:r>
              <a:rPr lang="en-US" sz="2800" dirty="0">
                <a:latin typeface="Comic Sans MS" panose="030F0702030302020204" pitchFamily="66" charset="0"/>
              </a:rPr>
              <a:t>lowered Na</a:t>
            </a:r>
            <a:r>
              <a:rPr lang="en-US" sz="2800" baseline="30000" dirty="0">
                <a:latin typeface="Comic Sans MS" panose="030F0702030302020204" pitchFamily="66" charset="0"/>
              </a:rPr>
              <a:t>+</a:t>
            </a:r>
            <a:r>
              <a:rPr lang="en-US" sz="2800" dirty="0">
                <a:latin typeface="Comic Sans MS" panose="030F0702030302020204" pitchFamily="66" charset="0"/>
              </a:rPr>
              <a:t> concentration in upper tubular fluid. 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pPr marL="457200" lvl="0" indent="-457200" algn="just">
              <a:lnSpc>
                <a:spcPts val="32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800" b="1" dirty="0" err="1" smtClean="0">
                <a:latin typeface="Comic Sans MS" panose="030F0702030302020204" pitchFamily="66" charset="0"/>
              </a:rPr>
              <a:t>Extrarenal</a:t>
            </a:r>
            <a:r>
              <a:rPr lang="en-US" sz="2800" b="1" dirty="0" smtClean="0">
                <a:latin typeface="Comic Sans MS" panose="030F0702030302020204" pitchFamily="66" charset="0"/>
              </a:rPr>
              <a:t> factors:</a:t>
            </a:r>
            <a:r>
              <a:rPr lang="en-US" sz="2800" dirty="0" smtClean="0">
                <a:latin typeface="Comic Sans MS" panose="030F0702030302020204" pitchFamily="66" charset="0"/>
              </a:rPr>
              <a:t> Enhanced </a:t>
            </a:r>
            <a:r>
              <a:rPr lang="en-US" sz="2800" dirty="0">
                <a:latin typeface="Comic Sans MS" panose="030F0702030302020204" pitchFamily="66" charset="0"/>
              </a:rPr>
              <a:t>sympathetic outflow as a result of reduced blood volume, cardiac output and blood pressure, causing release of NE from sympathetic nerve endings. 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pPr marL="457200" lvl="0" indent="-457200" algn="just">
              <a:lnSpc>
                <a:spcPts val="32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omic Sans MS" panose="030F0702030302020204" pitchFamily="66" charset="0"/>
              </a:rPr>
              <a:t>NE </a:t>
            </a:r>
            <a:r>
              <a:rPr lang="en-US" sz="2800" dirty="0">
                <a:latin typeface="Comic Sans MS" panose="030F0702030302020204" pitchFamily="66" charset="0"/>
              </a:rPr>
              <a:t>activates </a:t>
            </a:r>
            <a:r>
              <a:rPr lang="el-GR" sz="2800" dirty="0" smtClean="0">
                <a:latin typeface="Comic Sans MS" panose="030F0702030302020204" pitchFamily="66" charset="0"/>
              </a:rPr>
              <a:t>β</a:t>
            </a:r>
            <a:r>
              <a:rPr lang="en-US" sz="2800" baseline="-25000" dirty="0" smtClean="0">
                <a:latin typeface="Comic Sans MS" panose="030F0702030302020204" pitchFamily="66" charset="0"/>
              </a:rPr>
              <a:t>1</a:t>
            </a:r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r>
              <a:rPr lang="en-US" sz="2800" dirty="0">
                <a:latin typeface="Comic Sans MS" panose="030F0702030302020204" pitchFamily="66" charset="0"/>
              </a:rPr>
              <a:t>adrenergic receptors on juxtaglomerular cells causing renin secretion. </a:t>
            </a:r>
            <a:endParaRPr lang="en-US" sz="28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17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4082" y="714703"/>
            <a:ext cx="7126247" cy="966951"/>
          </a:xfrm>
          <a:solidFill>
            <a:schemeClr val="accent4">
              <a:lumMod val="20000"/>
              <a:lumOff val="80000"/>
            </a:schemeClr>
          </a:solidFill>
          <a:ln w="15875" cmpd="dbl">
            <a:solidFill>
              <a:srgbClr val="000099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Histamine </a:t>
            </a:r>
            <a:r>
              <a:rPr lang="en-US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(Tissue Amine)</a:t>
            </a:r>
            <a:endParaRPr lang="en-IN" sz="4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0260" y="2206630"/>
            <a:ext cx="10582562" cy="3606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6575" lvl="1" indent="-452438" algn="just">
              <a:lnSpc>
                <a:spcPts val="4000"/>
              </a:lnSpc>
              <a:spcBef>
                <a:spcPts val="3600"/>
              </a:spcBef>
              <a:buFont typeface="Wingdings" panose="05000000000000000000" pitchFamily="2" charset="2"/>
              <a:buChar char="ü"/>
            </a:pPr>
            <a:r>
              <a:rPr lang="en-US" sz="3200" dirty="0">
                <a:latin typeface="Comic Sans MS" panose="030F0702030302020204" pitchFamily="66" charset="0"/>
              </a:rPr>
              <a:t>It is an 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amine</a:t>
            </a:r>
            <a:r>
              <a:rPr lang="en-US" sz="3200" dirty="0">
                <a:latin typeface="Comic Sans MS" panose="030F0702030302020204" pitchFamily="66" charset="0"/>
              </a:rPr>
              <a:t> present in a variety of </a:t>
            </a:r>
            <a:r>
              <a:rPr lang="en-US" sz="3200" b="1" dirty="0">
                <a:latin typeface="Comic Sans MS" panose="030F0702030302020204" pitchFamily="66" charset="0"/>
              </a:rPr>
              <a:t>animal tissues, venoms, bacteria and certain plants </a:t>
            </a:r>
            <a:r>
              <a:rPr lang="en-US" sz="3200" dirty="0">
                <a:latin typeface="Comic Sans MS" panose="030F0702030302020204" pitchFamily="66" charset="0"/>
              </a:rPr>
              <a:t>(e.g. stinging nettle). </a:t>
            </a:r>
            <a:endParaRPr lang="en-US" sz="3200" dirty="0" smtClean="0">
              <a:latin typeface="Comic Sans MS" panose="030F0702030302020204" pitchFamily="66" charset="0"/>
            </a:endParaRPr>
          </a:p>
          <a:p>
            <a:pPr marL="536575" lvl="1" indent="-452438" algn="just">
              <a:lnSpc>
                <a:spcPts val="4000"/>
              </a:lnSpc>
              <a:spcBef>
                <a:spcPts val="3600"/>
              </a:spcBef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Comic Sans MS" panose="030F0702030302020204" pitchFamily="66" charset="0"/>
              </a:rPr>
              <a:t>The </a:t>
            </a:r>
            <a:r>
              <a:rPr lang="en-US" sz="3200" dirty="0">
                <a:latin typeface="Comic Sans MS" panose="030F0702030302020204" pitchFamily="66" charset="0"/>
              </a:rPr>
              <a:t>amine is involved in </a:t>
            </a:r>
            <a:r>
              <a:rPr lang="en-US" sz="3200" b="1" dirty="0">
                <a:latin typeface="Comic Sans MS" panose="030F0702030302020204" pitchFamily="66" charset="0"/>
              </a:rPr>
              <a:t>inflammations, anaphylaxis, allergies </a:t>
            </a:r>
            <a:r>
              <a:rPr lang="en-US" sz="3200" dirty="0">
                <a:latin typeface="Comic Sans MS" panose="030F0702030302020204" pitchFamily="66" charset="0"/>
              </a:rPr>
              <a:t>and </a:t>
            </a:r>
            <a:r>
              <a:rPr lang="en-US" sz="3200" b="1" dirty="0">
                <a:latin typeface="Comic Sans MS" panose="030F0702030302020204" pitchFamily="66" charset="0"/>
              </a:rPr>
              <a:t>certain types of drug reactions</a:t>
            </a:r>
            <a:r>
              <a:rPr lang="en-US" sz="3200" dirty="0">
                <a:latin typeface="Comic Sans MS" panose="030F0702030302020204" pitchFamily="66" charset="0"/>
              </a:rPr>
              <a:t>, and it </a:t>
            </a:r>
            <a:r>
              <a:rPr lang="en-US" sz="3200" b="1" dirty="0">
                <a:latin typeface="Comic Sans MS" panose="030F0702030302020204" pitchFamily="66" charset="0"/>
              </a:rPr>
              <a:t>regulates gastric secretion</a:t>
            </a:r>
            <a:r>
              <a:rPr lang="en-US" sz="3200" dirty="0" smtClean="0">
                <a:latin typeface="Comic Sans MS" panose="030F0702030302020204" pitchFamily="66" charset="0"/>
              </a:rPr>
              <a:t>.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94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01162" y="372156"/>
            <a:ext cx="112881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Renin Angiotensin Aldosterone System   </a:t>
            </a:r>
            <a:r>
              <a:rPr lang="en-US" sz="2800" b="1" i="1" dirty="0" err="1" smtClean="0">
                <a:latin typeface="Comic Sans MS" panose="030F0702030302020204" pitchFamily="66" charset="0"/>
                <a:ea typeface="Times New Roman" panose="02020603050405020304" pitchFamily="18" charset="0"/>
              </a:rPr>
              <a:t>contd</a:t>
            </a:r>
            <a:r>
              <a:rPr lang="en-US" sz="2800" b="1" i="1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…</a:t>
            </a:r>
            <a:endParaRPr lang="en-IN" sz="3600" b="1" i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2" y="1355829"/>
            <a:ext cx="11069780" cy="4657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lnSpc>
                <a:spcPts val="32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800" b="1" dirty="0" smtClean="0">
                <a:latin typeface="Comic Sans MS" panose="030F0702030302020204" pitchFamily="66" charset="0"/>
              </a:rPr>
              <a:t>Prostacyclin </a:t>
            </a:r>
            <a:r>
              <a:rPr lang="en-US" sz="2800" b="1" dirty="0">
                <a:latin typeface="Comic Sans MS" panose="030F0702030302020204" pitchFamily="66" charset="0"/>
              </a:rPr>
              <a:t>also causes release of renin</a:t>
            </a:r>
            <a:r>
              <a:rPr lang="en-US" sz="2800" dirty="0">
                <a:latin typeface="Comic Sans MS" panose="030F0702030302020204" pitchFamily="66" charset="0"/>
              </a:rPr>
              <a:t>. 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pPr marL="457200" lvl="0" indent="-457200" algn="just">
              <a:lnSpc>
                <a:spcPts val="32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800" b="1" dirty="0" smtClean="0">
                <a:latin typeface="Comic Sans MS" panose="030F0702030302020204" pitchFamily="66" charset="0"/>
              </a:rPr>
              <a:t>Renin </a:t>
            </a:r>
            <a:r>
              <a:rPr lang="en-US" sz="2800" b="1" dirty="0">
                <a:latin typeface="Comic Sans MS" panose="030F0702030302020204" pitchFamily="66" charset="0"/>
              </a:rPr>
              <a:t>accelerates formation of </a:t>
            </a:r>
            <a:r>
              <a:rPr lang="en-US" sz="2800" b="1" dirty="0" err="1">
                <a:latin typeface="Comic Sans MS" panose="030F0702030302020204" pitchFamily="66" charset="0"/>
              </a:rPr>
              <a:t>angiotensins</a:t>
            </a:r>
            <a:r>
              <a:rPr lang="en-US" sz="2800" dirty="0">
                <a:latin typeface="Comic Sans MS" panose="030F0702030302020204" pitchFamily="66" charset="0"/>
              </a:rPr>
              <a:t>, which cause intense vasoconstriction and increase in blood pressure</a:t>
            </a:r>
            <a:r>
              <a:rPr lang="en-US" sz="2800" dirty="0" smtClean="0">
                <a:latin typeface="Comic Sans MS" panose="030F0702030302020204" pitchFamily="66" charset="0"/>
              </a:rPr>
              <a:t>.</a:t>
            </a:r>
          </a:p>
          <a:p>
            <a:pPr marL="457200" lvl="0" indent="-457200" algn="just">
              <a:lnSpc>
                <a:spcPts val="32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800" b="1" dirty="0" smtClean="0">
                <a:latin typeface="Comic Sans MS" panose="030F0702030302020204" pitchFamily="66" charset="0"/>
              </a:rPr>
              <a:t>Angiotensin </a:t>
            </a:r>
            <a:r>
              <a:rPr lang="en-US" sz="2800" b="1" dirty="0">
                <a:latin typeface="Comic Sans MS" panose="030F0702030302020204" pitchFamily="66" charset="0"/>
              </a:rPr>
              <a:t>also promotes aldosterone secretion</a:t>
            </a:r>
            <a:r>
              <a:rPr lang="en-US" sz="2800" dirty="0">
                <a:latin typeface="Comic Sans MS" panose="030F0702030302020204" pitchFamily="66" charset="0"/>
              </a:rPr>
              <a:t>, which helps in Na</a:t>
            </a:r>
            <a:r>
              <a:rPr lang="en-US" sz="2800" baseline="30000" dirty="0">
                <a:latin typeface="Comic Sans MS" panose="030F0702030302020204" pitchFamily="66" charset="0"/>
              </a:rPr>
              <a:t>+</a:t>
            </a:r>
            <a:r>
              <a:rPr lang="en-US" sz="2800" dirty="0">
                <a:latin typeface="Comic Sans MS" panose="030F0702030302020204" pitchFamily="66" charset="0"/>
              </a:rPr>
              <a:t> retention and increase in the volume of extracellular fluid. 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pPr marL="457200" lvl="0" indent="-457200" algn="just">
              <a:lnSpc>
                <a:spcPts val="32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omic Sans MS" panose="030F0702030302020204" pitchFamily="66" charset="0"/>
              </a:rPr>
              <a:t>The </a:t>
            </a:r>
            <a:r>
              <a:rPr lang="en-US" sz="2800" dirty="0">
                <a:latin typeface="Comic Sans MS" panose="030F0702030302020204" pitchFamily="66" charset="0"/>
              </a:rPr>
              <a:t>vasoconstriction also contributes to Na</a:t>
            </a:r>
            <a:r>
              <a:rPr lang="en-US" sz="2800" baseline="30000" dirty="0">
                <a:latin typeface="Comic Sans MS" panose="030F0702030302020204" pitchFamily="66" charset="0"/>
              </a:rPr>
              <a:t>+</a:t>
            </a:r>
            <a:r>
              <a:rPr lang="en-US" sz="2800" dirty="0">
                <a:latin typeface="Comic Sans MS" panose="030F0702030302020204" pitchFamily="66" charset="0"/>
              </a:rPr>
              <a:t> retention. </a:t>
            </a:r>
            <a:r>
              <a:rPr lang="en-US" sz="2800" u="sng" dirty="0">
                <a:latin typeface="Comic Sans MS" panose="030F0702030302020204" pitchFamily="66" charset="0"/>
              </a:rPr>
              <a:t>The antagonists of the system [</a:t>
            </a:r>
            <a:r>
              <a:rPr lang="en-US" sz="28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Angiotensin Converting Enzyme (ACE) antagonists</a:t>
            </a:r>
            <a:r>
              <a:rPr lang="en-US" sz="2800" u="sng" dirty="0">
                <a:latin typeface="Comic Sans MS" panose="030F0702030302020204" pitchFamily="66" charset="0"/>
              </a:rPr>
              <a:t>] are used as </a:t>
            </a:r>
            <a:r>
              <a:rPr lang="en-US" sz="28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vasodilators</a:t>
            </a:r>
            <a:r>
              <a:rPr lang="en-US" sz="2800" u="sng" dirty="0">
                <a:latin typeface="Comic Sans MS" panose="030F0702030302020204" pitchFamily="66" charset="0"/>
              </a:rPr>
              <a:t> in renal hypertensive human subjects (captopril, </a:t>
            </a:r>
            <a:r>
              <a:rPr lang="en-US" sz="2800" u="sng" dirty="0" err="1">
                <a:latin typeface="Comic Sans MS" panose="030F0702030302020204" pitchFamily="66" charset="0"/>
              </a:rPr>
              <a:t>enalpril</a:t>
            </a:r>
            <a:r>
              <a:rPr lang="en-US" sz="2800" u="sng" dirty="0">
                <a:latin typeface="Comic Sans MS" panose="030F0702030302020204" pitchFamily="66" charset="0"/>
              </a:rPr>
              <a:t> </a:t>
            </a:r>
            <a:r>
              <a:rPr lang="en-US" sz="2800" u="sng" dirty="0" err="1" smtClean="0">
                <a:latin typeface="Comic Sans MS" panose="030F0702030302020204" pitchFamily="66" charset="0"/>
              </a:rPr>
              <a:t>etc</a:t>
            </a:r>
            <a:r>
              <a:rPr lang="en-US" sz="2800" u="sng" dirty="0" smtClean="0">
                <a:latin typeface="Comic Sans MS" panose="030F0702030302020204" pitchFamily="66" charset="0"/>
              </a:rPr>
              <a:t>).</a:t>
            </a:r>
            <a:endParaRPr lang="en-IN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1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226" y="157656"/>
            <a:ext cx="10594187" cy="653743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rot="16200000">
            <a:off x="-2413378" y="3116195"/>
            <a:ext cx="66895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Renin Angiotensin System</a:t>
            </a:r>
            <a:endParaRPr lang="en-IN" sz="3600" b="1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98855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4842" y="235526"/>
            <a:ext cx="112881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Plasma </a:t>
            </a:r>
            <a:r>
              <a:rPr lang="en-US" sz="4000" b="1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Kinins</a:t>
            </a:r>
            <a:endParaRPr lang="en-IN" sz="4000" b="1" i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72972" y="1082569"/>
            <a:ext cx="1134066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600" b="1" dirty="0" smtClean="0">
                <a:latin typeface="Comic Sans MS" panose="030F0702030302020204" pitchFamily="66" charset="0"/>
              </a:rPr>
              <a:t>Bradykinin</a:t>
            </a:r>
            <a:r>
              <a:rPr lang="en-US" sz="2600" dirty="0" smtClean="0">
                <a:latin typeface="Comic Sans MS" panose="030F0702030302020204" pitchFamily="66" charset="0"/>
              </a:rPr>
              <a:t> &amp; </a:t>
            </a:r>
            <a:r>
              <a:rPr lang="en-US" sz="2600" b="1" dirty="0" err="1" smtClean="0">
                <a:latin typeface="Comic Sans MS" panose="030F0702030302020204" pitchFamily="66" charset="0"/>
              </a:rPr>
              <a:t>Kallidin</a:t>
            </a:r>
            <a:r>
              <a:rPr lang="en-US" sz="2600" b="1" dirty="0" smtClean="0">
                <a:latin typeface="Comic Sans MS" panose="030F0702030302020204" pitchFamily="66" charset="0"/>
              </a:rPr>
              <a:t>:</a:t>
            </a:r>
            <a:r>
              <a:rPr lang="en-US" sz="2600" dirty="0" smtClean="0">
                <a:latin typeface="Comic Sans MS" panose="030F0702030302020204" pitchFamily="66" charset="0"/>
              </a:rPr>
              <a:t> Mediates </a:t>
            </a:r>
            <a:r>
              <a:rPr lang="en-US" sz="2600" dirty="0">
                <a:latin typeface="Comic Sans MS" panose="030F0702030302020204" pitchFamily="66" charset="0"/>
              </a:rPr>
              <a:t>pain (nociception) and inflammatory </a:t>
            </a:r>
            <a:r>
              <a:rPr lang="en-US" sz="2600" dirty="0" smtClean="0">
                <a:latin typeface="Comic Sans MS" panose="030F0702030302020204" pitchFamily="66" charset="0"/>
              </a:rPr>
              <a:t>responses; regulates B.P., </a:t>
            </a:r>
            <a:r>
              <a:rPr lang="en-US" sz="2600" dirty="0" err="1">
                <a:latin typeface="Comic Sans MS" panose="030F0702030302020204" pitchFamily="66" charset="0"/>
              </a:rPr>
              <a:t>haemodynamics</a:t>
            </a:r>
            <a:r>
              <a:rPr lang="en-US" sz="2600" dirty="0">
                <a:latin typeface="Comic Sans MS" panose="030F0702030302020204" pitchFamily="66" charset="0"/>
              </a:rPr>
              <a:t> and fluid &amp; electrolyte balance. </a:t>
            </a:r>
            <a:endParaRPr lang="en-US" sz="2600" dirty="0" smtClean="0">
              <a:latin typeface="Comic Sans MS" panose="030F0702030302020204" pitchFamily="66" charset="0"/>
            </a:endParaRPr>
          </a:p>
          <a:p>
            <a:pPr marL="457200" indent="-4572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600" b="1" dirty="0" smtClean="0">
                <a:latin typeface="Comic Sans MS" panose="030F0702030302020204" pitchFamily="66" charset="0"/>
              </a:rPr>
              <a:t>Bradykinin </a:t>
            </a:r>
            <a:r>
              <a:rPr lang="en-US" sz="2600" dirty="0">
                <a:latin typeface="Comic Sans MS" panose="030F0702030302020204" pitchFamily="66" charset="0"/>
              </a:rPr>
              <a:t>is a </a:t>
            </a:r>
            <a:r>
              <a:rPr lang="en-US" sz="2600" b="1" dirty="0" err="1">
                <a:latin typeface="Comic Sans MS" panose="030F0702030302020204" pitchFamily="66" charset="0"/>
              </a:rPr>
              <a:t>nonapeptide</a:t>
            </a:r>
            <a:r>
              <a:rPr lang="en-US" sz="2600" b="1" dirty="0">
                <a:latin typeface="Comic Sans MS" panose="030F0702030302020204" pitchFamily="66" charset="0"/>
              </a:rPr>
              <a:t> </a:t>
            </a:r>
            <a:r>
              <a:rPr lang="en-US" sz="2600" dirty="0">
                <a:latin typeface="Comic Sans MS" panose="030F0702030302020204" pitchFamily="66" charset="0"/>
              </a:rPr>
              <a:t>while </a:t>
            </a:r>
            <a:r>
              <a:rPr lang="en-US" sz="2600" b="1" dirty="0" err="1">
                <a:latin typeface="Comic Sans MS" panose="030F0702030302020204" pitchFamily="66" charset="0"/>
              </a:rPr>
              <a:t>Kallidin</a:t>
            </a:r>
            <a:r>
              <a:rPr lang="en-US" sz="2600" dirty="0">
                <a:latin typeface="Comic Sans MS" panose="030F0702030302020204" pitchFamily="66" charset="0"/>
              </a:rPr>
              <a:t> is a </a:t>
            </a:r>
            <a:r>
              <a:rPr lang="en-US" sz="2600" b="1" dirty="0" err="1" smtClean="0">
                <a:latin typeface="Comic Sans MS" panose="030F0702030302020204" pitchFamily="66" charset="0"/>
              </a:rPr>
              <a:t>decapeptide</a:t>
            </a:r>
            <a:r>
              <a:rPr lang="en-US" sz="2600" dirty="0" smtClean="0">
                <a:latin typeface="Comic Sans MS" panose="030F0702030302020204" pitchFamily="66" charset="0"/>
              </a:rPr>
              <a:t>.</a:t>
            </a:r>
            <a:endParaRPr lang="en-IN" sz="2600" dirty="0">
              <a:latin typeface="Comic Sans MS" panose="030F0702030302020204" pitchFamily="66" charset="0"/>
            </a:endParaRPr>
          </a:p>
          <a:p>
            <a:pPr marL="457200" indent="-4572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600" b="1" dirty="0" err="1" smtClean="0">
                <a:latin typeface="Comic Sans MS" panose="030F0702030302020204" pitchFamily="66" charset="0"/>
              </a:rPr>
              <a:t>Prekallikreins</a:t>
            </a:r>
            <a:r>
              <a:rPr lang="en-US" sz="2600" b="1" dirty="0" smtClean="0">
                <a:latin typeface="Comic Sans MS" panose="030F0702030302020204" pitchFamily="66" charset="0"/>
              </a:rPr>
              <a:t> </a:t>
            </a:r>
            <a:r>
              <a:rPr lang="en-US" sz="2600" dirty="0">
                <a:latin typeface="Comic Sans MS" panose="030F0702030302020204" pitchFamily="66" charset="0"/>
              </a:rPr>
              <a:t>(found in plasma, GIT and pancreas) are activated to </a:t>
            </a:r>
            <a:r>
              <a:rPr lang="en-US" sz="2600" b="1" dirty="0" err="1">
                <a:latin typeface="Comic Sans MS" panose="030F0702030302020204" pitchFamily="66" charset="0"/>
              </a:rPr>
              <a:t>kallikreins</a:t>
            </a:r>
            <a:r>
              <a:rPr lang="en-US" sz="2600" b="1" dirty="0">
                <a:latin typeface="Comic Sans MS" panose="030F0702030302020204" pitchFamily="66" charset="0"/>
              </a:rPr>
              <a:t> </a:t>
            </a:r>
            <a:r>
              <a:rPr lang="en-US" sz="2600" dirty="0">
                <a:latin typeface="Comic Sans MS" panose="030F0702030302020204" pitchFamily="66" charset="0"/>
              </a:rPr>
              <a:t>by the Hageman factor (factor XII) or plasmin, and others such as tissue damage, contact with glass, collagen and skin, pH changes etc. which disrupt normal </a:t>
            </a:r>
            <a:r>
              <a:rPr lang="en-US" sz="2600" dirty="0" err="1">
                <a:latin typeface="Comic Sans MS" panose="030F0702030302020204" pitchFamily="66" charset="0"/>
              </a:rPr>
              <a:t>haemodynamics</a:t>
            </a:r>
            <a:r>
              <a:rPr lang="en-US" sz="2600" dirty="0">
                <a:latin typeface="Comic Sans MS" panose="030F0702030302020204" pitchFamily="66" charset="0"/>
              </a:rPr>
              <a:t>. </a:t>
            </a:r>
            <a:endParaRPr lang="en-US" sz="2600" dirty="0" smtClean="0">
              <a:latin typeface="Comic Sans MS" panose="030F0702030302020204" pitchFamily="66" charset="0"/>
            </a:endParaRPr>
          </a:p>
          <a:p>
            <a:pPr marL="457200" indent="-4572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600" dirty="0" smtClean="0">
                <a:latin typeface="Comic Sans MS" panose="030F0702030302020204" pitchFamily="66" charset="0"/>
              </a:rPr>
              <a:t>The </a:t>
            </a:r>
            <a:r>
              <a:rPr lang="en-US" sz="2600" dirty="0" err="1">
                <a:latin typeface="Comic Sans MS" panose="030F0702030302020204" pitchFamily="66" charset="0"/>
              </a:rPr>
              <a:t>kallikreins</a:t>
            </a:r>
            <a:r>
              <a:rPr lang="en-US" sz="2600" dirty="0">
                <a:latin typeface="Comic Sans MS" panose="030F0702030302020204" pitchFamily="66" charset="0"/>
              </a:rPr>
              <a:t> are present in plasma, exocrine glands (pancreas &amp; salivary) and other organs. </a:t>
            </a:r>
            <a:endParaRPr lang="en-US" sz="2600" dirty="0" smtClean="0">
              <a:latin typeface="Comic Sans MS" panose="030F0702030302020204" pitchFamily="66" charset="0"/>
            </a:endParaRPr>
          </a:p>
          <a:p>
            <a:pPr marL="457200" indent="-4572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600" dirty="0" smtClean="0">
                <a:latin typeface="Comic Sans MS" panose="030F0702030302020204" pitchFamily="66" charset="0"/>
              </a:rPr>
              <a:t>These </a:t>
            </a:r>
            <a:r>
              <a:rPr lang="en-US" sz="2600" dirty="0">
                <a:latin typeface="Comic Sans MS" panose="030F0702030302020204" pitchFamily="66" charset="0"/>
              </a:rPr>
              <a:t>are proteinases which convert a high molecular weight </a:t>
            </a:r>
            <a:r>
              <a:rPr lang="en-US" sz="2600" dirty="0" err="1">
                <a:latin typeface="Comic Sans MS" panose="030F0702030302020204" pitchFamily="66" charset="0"/>
              </a:rPr>
              <a:t>kininogen</a:t>
            </a:r>
            <a:r>
              <a:rPr lang="en-US" sz="2600" dirty="0">
                <a:latin typeface="Comic Sans MS" panose="030F0702030302020204" pitchFamily="66" charset="0"/>
              </a:rPr>
              <a:t> to bradykinin and a low molecular weight </a:t>
            </a:r>
            <a:r>
              <a:rPr lang="en-US" sz="2600" dirty="0" err="1">
                <a:latin typeface="Comic Sans MS" panose="030F0702030302020204" pitchFamily="66" charset="0"/>
              </a:rPr>
              <a:t>kininogen</a:t>
            </a:r>
            <a:r>
              <a:rPr lang="en-US" sz="2600" dirty="0">
                <a:latin typeface="Comic Sans MS" panose="030F0702030302020204" pitchFamily="66" charset="0"/>
              </a:rPr>
              <a:t> to </a:t>
            </a:r>
            <a:r>
              <a:rPr lang="en-US" sz="2600" dirty="0" err="1">
                <a:latin typeface="Comic Sans MS" panose="030F0702030302020204" pitchFamily="66" charset="0"/>
              </a:rPr>
              <a:t>Kallidin</a:t>
            </a:r>
            <a:r>
              <a:rPr lang="en-US" sz="2600" dirty="0">
                <a:latin typeface="Comic Sans MS" panose="030F0702030302020204" pitchFamily="66" charset="0"/>
              </a:rPr>
              <a:t>.</a:t>
            </a:r>
            <a:endParaRPr lang="en-US" sz="26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46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5044" y="47929"/>
            <a:ext cx="6833959" cy="677692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rot="16200000">
            <a:off x="-1803779" y="3177751"/>
            <a:ext cx="66895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Kallikrein – </a:t>
            </a:r>
            <a:r>
              <a:rPr lang="de-DE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Kininogen </a:t>
            </a:r>
            <a:r>
              <a:rPr lang="de-DE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– </a:t>
            </a:r>
            <a:r>
              <a:rPr lang="de-DE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Kinin System</a:t>
            </a:r>
            <a:endParaRPr lang="en-IN" sz="2800" b="1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09634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4834" y="256544"/>
            <a:ext cx="112881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Pathophysiological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and pharmacological actions of </a:t>
            </a:r>
            <a:r>
              <a:rPr lang="en-US" sz="3200" b="1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kinins</a:t>
            </a:r>
            <a:endParaRPr lang="en-IN" sz="3200" b="1" i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9902" y="1103582"/>
            <a:ext cx="11395592" cy="55040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lnSpc>
                <a:spcPts val="336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800" dirty="0">
                <a:latin typeface="Comic Sans MS" panose="030F0702030302020204" pitchFamily="66" charset="0"/>
              </a:rPr>
              <a:t>The </a:t>
            </a:r>
            <a:r>
              <a:rPr lang="en-US" sz="2800" dirty="0" err="1">
                <a:latin typeface="Comic Sans MS" panose="030F0702030302020204" pitchFamily="66" charset="0"/>
              </a:rPr>
              <a:t>kinins</a:t>
            </a:r>
            <a:r>
              <a:rPr lang="en-US" sz="2800" dirty="0">
                <a:latin typeface="Comic Sans MS" panose="030F0702030302020204" pitchFamily="66" charset="0"/>
              </a:rPr>
              <a:t> are responsible for production of </a:t>
            </a:r>
            <a:r>
              <a:rPr lang="en-US" sz="2800" b="1" dirty="0">
                <a:latin typeface="Comic Sans MS" panose="030F0702030302020204" pitchFamily="66" charset="0"/>
              </a:rPr>
              <a:t>pain sensation </a:t>
            </a:r>
            <a:r>
              <a:rPr lang="en-US" sz="2800" dirty="0">
                <a:latin typeface="Comic Sans MS" panose="030F0702030302020204" pitchFamily="66" charset="0"/>
              </a:rPr>
              <a:t>during tissue </a:t>
            </a:r>
            <a:r>
              <a:rPr lang="en-US" sz="2800" dirty="0" smtClean="0">
                <a:latin typeface="Comic Sans MS" panose="030F0702030302020204" pitchFamily="66" charset="0"/>
              </a:rPr>
              <a:t>injury.</a:t>
            </a:r>
            <a:endParaRPr lang="en-IN" sz="2800" dirty="0">
              <a:latin typeface="Comic Sans MS" panose="030F0702030302020204" pitchFamily="66" charset="0"/>
            </a:endParaRPr>
          </a:p>
          <a:p>
            <a:pPr marL="457200" lvl="0" indent="-457200" algn="just">
              <a:lnSpc>
                <a:spcPts val="336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omic Sans MS" panose="030F0702030302020204" pitchFamily="66" charset="0"/>
              </a:rPr>
              <a:t>They </a:t>
            </a:r>
            <a:r>
              <a:rPr lang="en-US" sz="2800" dirty="0">
                <a:latin typeface="Comic Sans MS" panose="030F0702030302020204" pitchFamily="66" charset="0"/>
              </a:rPr>
              <a:t>cause </a:t>
            </a:r>
            <a:r>
              <a:rPr lang="en-US" sz="2800" b="1" dirty="0">
                <a:latin typeface="Comic Sans MS" panose="030F0702030302020204" pitchFamily="66" charset="0"/>
              </a:rPr>
              <a:t>hypotension </a:t>
            </a:r>
            <a:r>
              <a:rPr lang="en-US" sz="2800" dirty="0">
                <a:latin typeface="Comic Sans MS" panose="030F0702030302020204" pitchFamily="66" charset="0"/>
              </a:rPr>
              <a:t>(about 10 fold more potent than histamine) following marked peripheral </a:t>
            </a:r>
            <a:r>
              <a:rPr lang="en-US" sz="2800" b="1" dirty="0">
                <a:latin typeface="Comic Sans MS" panose="030F0702030302020204" pitchFamily="66" charset="0"/>
              </a:rPr>
              <a:t>vasodilatation </a:t>
            </a:r>
            <a:r>
              <a:rPr lang="en-US" sz="2800" dirty="0">
                <a:latin typeface="Comic Sans MS" panose="030F0702030302020204" pitchFamily="66" charset="0"/>
              </a:rPr>
              <a:t>and increase in permeability in the minute blood vessels with </a:t>
            </a:r>
            <a:r>
              <a:rPr lang="en-US" sz="2800" dirty="0" err="1">
                <a:latin typeface="Comic Sans MS" panose="030F0702030302020204" pitchFamily="66" charset="0"/>
              </a:rPr>
              <a:t>oedema</a:t>
            </a:r>
            <a:r>
              <a:rPr lang="en-US" sz="2800" dirty="0">
                <a:latin typeface="Comic Sans MS" panose="030F0702030302020204" pitchFamily="66" charset="0"/>
              </a:rPr>
              <a:t> formation as seen with </a:t>
            </a:r>
            <a:r>
              <a:rPr lang="en-US" sz="2800" dirty="0" smtClean="0">
                <a:latin typeface="Comic Sans MS" panose="030F0702030302020204" pitchFamily="66" charset="0"/>
              </a:rPr>
              <a:t>histamine.</a:t>
            </a:r>
            <a:endParaRPr lang="en-IN" sz="2800" dirty="0">
              <a:latin typeface="Comic Sans MS" panose="030F0702030302020204" pitchFamily="66" charset="0"/>
            </a:endParaRPr>
          </a:p>
          <a:p>
            <a:pPr marL="457200" lvl="0" indent="-457200" algn="just">
              <a:lnSpc>
                <a:spcPts val="336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omic Sans MS" panose="030F0702030302020204" pitchFamily="66" charset="0"/>
              </a:rPr>
              <a:t>The </a:t>
            </a:r>
            <a:r>
              <a:rPr lang="en-US" sz="2800" dirty="0" err="1">
                <a:latin typeface="Comic Sans MS" panose="030F0702030302020204" pitchFamily="66" charset="0"/>
              </a:rPr>
              <a:t>kinins</a:t>
            </a:r>
            <a:r>
              <a:rPr lang="en-US" sz="2800" dirty="0">
                <a:latin typeface="Comic Sans MS" panose="030F0702030302020204" pitchFamily="66" charset="0"/>
              </a:rPr>
              <a:t> also mediate </a:t>
            </a:r>
            <a:r>
              <a:rPr lang="en-US" sz="2800" b="1" dirty="0">
                <a:latin typeface="Comic Sans MS" panose="030F0702030302020204" pitchFamily="66" charset="0"/>
              </a:rPr>
              <a:t>inflammatory </a:t>
            </a:r>
            <a:r>
              <a:rPr lang="en-US" sz="2800" b="1" dirty="0" smtClean="0">
                <a:latin typeface="Comic Sans MS" panose="030F0702030302020204" pitchFamily="66" charset="0"/>
              </a:rPr>
              <a:t>responses</a:t>
            </a:r>
            <a:r>
              <a:rPr lang="en-US" sz="2800" dirty="0" smtClean="0">
                <a:latin typeface="Comic Sans MS" panose="030F0702030302020204" pitchFamily="66" charset="0"/>
              </a:rPr>
              <a:t>.</a:t>
            </a:r>
            <a:endParaRPr lang="en-IN" sz="2800" dirty="0">
              <a:latin typeface="Comic Sans MS" panose="030F0702030302020204" pitchFamily="66" charset="0"/>
            </a:endParaRPr>
          </a:p>
          <a:p>
            <a:pPr marL="457200" lvl="0" indent="-457200" algn="just">
              <a:lnSpc>
                <a:spcPts val="336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omic Sans MS" panose="030F0702030302020204" pitchFamily="66" charset="0"/>
              </a:rPr>
              <a:t>They </a:t>
            </a:r>
            <a:r>
              <a:rPr lang="en-US" sz="2800" dirty="0">
                <a:latin typeface="Comic Sans MS" panose="030F0702030302020204" pitchFamily="66" charset="0"/>
              </a:rPr>
              <a:t>cause constriction of non-vascular smooth muscles (intestine, uterus, bronchi) causing </a:t>
            </a:r>
            <a:r>
              <a:rPr lang="en-US" sz="2800" b="1" dirty="0" smtClean="0">
                <a:latin typeface="Comic Sans MS" panose="030F0702030302020204" pitchFamily="66" charset="0"/>
              </a:rPr>
              <a:t>pain</a:t>
            </a:r>
            <a:r>
              <a:rPr lang="en-US" sz="2800" dirty="0" smtClean="0">
                <a:latin typeface="Comic Sans MS" panose="030F0702030302020204" pitchFamily="66" charset="0"/>
              </a:rPr>
              <a:t>.</a:t>
            </a:r>
            <a:endParaRPr lang="en-IN" sz="2800" dirty="0">
              <a:latin typeface="Comic Sans MS" panose="030F0702030302020204" pitchFamily="66" charset="0"/>
            </a:endParaRPr>
          </a:p>
          <a:p>
            <a:pPr marL="457200" lvl="0" indent="-457200" algn="just">
              <a:lnSpc>
                <a:spcPts val="336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omic Sans MS" panose="030F0702030302020204" pitchFamily="66" charset="0"/>
              </a:rPr>
              <a:t>Renal </a:t>
            </a:r>
            <a:r>
              <a:rPr lang="en-US" sz="2800" dirty="0">
                <a:latin typeface="Comic Sans MS" panose="030F0702030302020204" pitchFamily="66" charset="0"/>
              </a:rPr>
              <a:t>effects of </a:t>
            </a:r>
            <a:r>
              <a:rPr lang="en-US" sz="2800" dirty="0" err="1">
                <a:latin typeface="Comic Sans MS" panose="030F0702030302020204" pitchFamily="66" charset="0"/>
              </a:rPr>
              <a:t>kinins</a:t>
            </a:r>
            <a:r>
              <a:rPr lang="en-US" sz="2800" dirty="0">
                <a:latin typeface="Comic Sans MS" panose="030F0702030302020204" pitchFamily="66" charset="0"/>
              </a:rPr>
              <a:t> are opposite to those of renin angiotensin system (increase of urine volume </a:t>
            </a:r>
            <a:r>
              <a:rPr lang="en-US" sz="2800" dirty="0" smtClean="0">
                <a:latin typeface="Comic Sans MS" panose="030F0702030302020204" pitchFamily="66" charset="0"/>
              </a:rPr>
              <a:t>&amp; </a:t>
            </a:r>
            <a:r>
              <a:rPr lang="en-US" sz="2800" dirty="0">
                <a:latin typeface="Comic Sans MS" panose="030F0702030302020204" pitchFamily="66" charset="0"/>
              </a:rPr>
              <a:t>excretion of Na</a:t>
            </a:r>
            <a:r>
              <a:rPr lang="en-US" sz="2800" baseline="30000" dirty="0">
                <a:latin typeface="Comic Sans MS" panose="030F0702030302020204" pitchFamily="66" charset="0"/>
              </a:rPr>
              <a:t>+</a:t>
            </a:r>
            <a:r>
              <a:rPr lang="en-US" sz="2800" dirty="0">
                <a:latin typeface="Comic Sans MS" panose="030F0702030302020204" pitchFamily="66" charset="0"/>
              </a:rPr>
              <a:t>)</a:t>
            </a:r>
            <a:endParaRPr lang="en-IN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23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4842" y="929207"/>
            <a:ext cx="112881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Vasoactive Intestinal Polypeptide (</a:t>
            </a:r>
            <a:r>
              <a:rPr lang="en-US" sz="3600" b="1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VIP)</a:t>
            </a:r>
            <a:endParaRPr lang="en-IN" sz="3600" b="1" i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2" y="2532993"/>
            <a:ext cx="11069780" cy="2964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ts val="4000"/>
              </a:lnSpc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en-US" sz="3000" dirty="0">
                <a:latin typeface="Comic Sans MS" panose="030F0702030302020204" pitchFamily="66" charset="0"/>
              </a:rPr>
              <a:t>VIP is present in </a:t>
            </a:r>
            <a:r>
              <a:rPr lang="en-US" sz="3000" b="1" dirty="0">
                <a:solidFill>
                  <a:srgbClr val="0000FF"/>
                </a:solidFill>
                <a:latin typeface="Comic Sans MS" panose="030F0702030302020204" pitchFamily="66" charset="0"/>
              </a:rPr>
              <a:t>small intestine</a:t>
            </a:r>
            <a:r>
              <a:rPr lang="en-US" sz="3000" dirty="0">
                <a:latin typeface="Comic Sans MS" panose="030F0702030302020204" pitchFamily="66" charset="0"/>
              </a:rPr>
              <a:t> and also widely distributed in </a:t>
            </a:r>
            <a:r>
              <a:rPr lang="en-US" sz="3000" b="1" dirty="0">
                <a:solidFill>
                  <a:srgbClr val="0000FF"/>
                </a:solidFill>
                <a:latin typeface="Comic Sans MS" panose="030F0702030302020204" pitchFamily="66" charset="0"/>
              </a:rPr>
              <a:t>peripheral nerves </a:t>
            </a:r>
            <a:r>
              <a:rPr lang="en-US" sz="3000" dirty="0">
                <a:latin typeface="Comic Sans MS" panose="030F0702030302020204" pitchFamily="66" charset="0"/>
              </a:rPr>
              <a:t>and the</a:t>
            </a:r>
            <a:r>
              <a:rPr lang="en-US" sz="30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CNS</a:t>
            </a:r>
            <a:r>
              <a:rPr lang="en-US" sz="3000" dirty="0">
                <a:latin typeface="Comic Sans MS" panose="030F0702030302020204" pitchFamily="66" charset="0"/>
              </a:rPr>
              <a:t>. </a:t>
            </a:r>
            <a:endParaRPr lang="en-US" sz="3000" dirty="0" smtClean="0">
              <a:latin typeface="Comic Sans MS" panose="030F0702030302020204" pitchFamily="66" charset="0"/>
            </a:endParaRPr>
          </a:p>
          <a:p>
            <a:pPr marL="457200" indent="-457200" algn="just">
              <a:lnSpc>
                <a:spcPts val="4000"/>
              </a:lnSpc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en-US" sz="3000" dirty="0" smtClean="0">
                <a:latin typeface="Comic Sans MS" panose="030F0702030302020204" pitchFamily="66" charset="0"/>
              </a:rPr>
              <a:t>Although</a:t>
            </a:r>
            <a:r>
              <a:rPr lang="en-US" sz="3000" dirty="0">
                <a:latin typeface="Comic Sans MS" panose="030F0702030302020204" pitchFamily="66" charset="0"/>
              </a:rPr>
              <a:t>, VIP exerts multiple pharmacological actions in different tissues, its physiologic relevance remains questionable.</a:t>
            </a:r>
            <a:endParaRPr lang="en-IN" sz="3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51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4842" y="309100"/>
            <a:ext cx="112881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Substance P</a:t>
            </a:r>
            <a:endParaRPr lang="en-IN" sz="4000" b="1" i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2" y="1145624"/>
            <a:ext cx="11069780" cy="5363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ts val="4000"/>
              </a:lnSpc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2800" dirty="0">
                <a:latin typeface="Comic Sans MS" panose="030F0702030302020204" pitchFamily="66" charset="0"/>
              </a:rPr>
              <a:t>Substance P was </a:t>
            </a:r>
            <a:r>
              <a:rPr lang="en-US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first extracted from</a:t>
            </a:r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horse intestine</a:t>
            </a:r>
            <a:r>
              <a:rPr lang="en-US" sz="2800" b="1" dirty="0">
                <a:latin typeface="Comic Sans MS" panose="030F0702030302020204" pitchFamily="66" charset="0"/>
              </a:rPr>
              <a:t> </a:t>
            </a:r>
            <a:r>
              <a:rPr lang="en-US" sz="2800" dirty="0">
                <a:latin typeface="Comic Sans MS" panose="030F0702030302020204" pitchFamily="66" charset="0"/>
              </a:rPr>
              <a:t>and </a:t>
            </a:r>
            <a:r>
              <a:rPr lang="en-US" sz="2800" dirty="0" smtClean="0">
                <a:latin typeface="Comic Sans MS" panose="030F0702030302020204" pitchFamily="66" charset="0"/>
              </a:rPr>
              <a:t>brain.</a:t>
            </a:r>
          </a:p>
          <a:p>
            <a:pPr marL="457200" indent="-457200" algn="just">
              <a:lnSpc>
                <a:spcPts val="4000"/>
              </a:lnSpc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omic Sans MS" panose="030F0702030302020204" pitchFamily="66" charset="0"/>
              </a:rPr>
              <a:t>It </a:t>
            </a:r>
            <a:r>
              <a:rPr lang="en-US" sz="2800" dirty="0">
                <a:latin typeface="Comic Sans MS" panose="030F0702030302020204" pitchFamily="66" charset="0"/>
              </a:rPr>
              <a:t>is an </a:t>
            </a:r>
            <a:r>
              <a:rPr lang="en-US" sz="2800" b="1" dirty="0" err="1">
                <a:solidFill>
                  <a:srgbClr val="0000FF"/>
                </a:solidFill>
                <a:latin typeface="Comic Sans MS" panose="030F0702030302020204" pitchFamily="66" charset="0"/>
              </a:rPr>
              <a:t>endecapeptide</a:t>
            </a:r>
            <a:r>
              <a:rPr lang="en-US" sz="2800" dirty="0">
                <a:latin typeface="Comic Sans MS" panose="030F0702030302020204" pitchFamily="66" charset="0"/>
              </a:rPr>
              <a:t>. 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pPr marL="457200" indent="-457200" algn="just">
              <a:lnSpc>
                <a:spcPts val="4000"/>
              </a:lnSpc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omic Sans MS" panose="030F0702030302020204" pitchFamily="66" charset="0"/>
              </a:rPr>
              <a:t>It </a:t>
            </a:r>
            <a:r>
              <a:rPr lang="en-US" sz="2800" dirty="0">
                <a:latin typeface="Comic Sans MS" panose="030F0702030302020204" pitchFamily="66" charset="0"/>
              </a:rPr>
              <a:t>has some </a:t>
            </a:r>
            <a:r>
              <a:rPr lang="en-US" sz="2800" b="1" dirty="0">
                <a:latin typeface="Comic Sans MS" panose="030F0702030302020204" pitchFamily="66" charset="0"/>
              </a:rPr>
              <a:t>bradykinin like action </a:t>
            </a:r>
            <a:r>
              <a:rPr lang="en-US" sz="2800" dirty="0">
                <a:latin typeface="Comic Sans MS" panose="030F0702030302020204" pitchFamily="66" charset="0"/>
              </a:rPr>
              <a:t>and is a potent </a:t>
            </a:r>
            <a:r>
              <a:rPr lang="en-US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stimulator of the </a:t>
            </a:r>
            <a:r>
              <a:rPr lang="en-US" sz="28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gut</a:t>
            </a:r>
            <a:r>
              <a:rPr lang="en-US" sz="2800" dirty="0" smtClean="0">
                <a:latin typeface="Comic Sans MS" panose="030F0702030302020204" pitchFamily="66" charset="0"/>
              </a:rPr>
              <a:t>.</a:t>
            </a:r>
            <a:endParaRPr lang="en-IN" sz="2800" dirty="0">
              <a:latin typeface="Comic Sans MS" panose="030F0702030302020204" pitchFamily="66" charset="0"/>
            </a:endParaRPr>
          </a:p>
          <a:p>
            <a:pPr marL="457200" indent="-457200" algn="just">
              <a:lnSpc>
                <a:spcPts val="4000"/>
              </a:lnSpc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omic Sans MS" panose="030F0702030302020204" pitchFamily="66" charset="0"/>
              </a:rPr>
              <a:t>Apart </a:t>
            </a:r>
            <a:r>
              <a:rPr lang="en-US" sz="2800" dirty="0">
                <a:latin typeface="Comic Sans MS" panose="030F0702030302020204" pitchFamily="66" charset="0"/>
              </a:rPr>
              <a:t>from VIP and substance P, several other vasoactive peptides of which the actions in pathophysiologic states are less known, are </a:t>
            </a:r>
            <a:r>
              <a:rPr lang="en-US" sz="2800" b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Eledoisin</a:t>
            </a:r>
            <a:r>
              <a:rPr lang="en-US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, </a:t>
            </a:r>
            <a:r>
              <a:rPr lang="en-US" sz="2800" b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Physalamin</a:t>
            </a:r>
            <a:r>
              <a:rPr lang="en-US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, </a:t>
            </a:r>
            <a:r>
              <a:rPr lang="en-US" sz="2800" b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Coerulein</a:t>
            </a:r>
            <a:r>
              <a:rPr lang="en-US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, </a:t>
            </a:r>
            <a:r>
              <a:rPr lang="en-US" sz="2800" b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Colostrokinin</a:t>
            </a:r>
            <a:r>
              <a:rPr lang="en-US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, </a:t>
            </a:r>
            <a:r>
              <a:rPr lang="en-US" sz="2800" b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Urokinin</a:t>
            </a:r>
            <a:r>
              <a:rPr lang="en-US" sz="2800" b="1" dirty="0">
                <a:latin typeface="Comic Sans MS" panose="030F0702030302020204" pitchFamily="66" charset="0"/>
              </a:rPr>
              <a:t> </a:t>
            </a:r>
            <a:r>
              <a:rPr lang="en-US" sz="2800" dirty="0">
                <a:latin typeface="Comic Sans MS" panose="030F0702030302020204" pitchFamily="66" charset="0"/>
              </a:rPr>
              <a:t>and </a:t>
            </a:r>
            <a:r>
              <a:rPr lang="en-US" sz="2800" b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kinins</a:t>
            </a:r>
            <a:r>
              <a:rPr lang="en-US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of wasp and hornet venoms</a:t>
            </a:r>
            <a:r>
              <a:rPr lang="en-US" sz="2800" dirty="0">
                <a:latin typeface="Comic Sans MS" panose="030F0702030302020204" pitchFamily="66" charset="0"/>
              </a:rPr>
              <a:t>.</a:t>
            </a:r>
            <a:endParaRPr lang="en-IN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51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H:\Pictures\Blossoms\PTBL009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23698" y="245420"/>
            <a:ext cx="8660524" cy="643987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884644" y="2438401"/>
            <a:ext cx="457599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28439291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270" y="397584"/>
            <a:ext cx="10125546" cy="81207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 Synthesis, Storage &amp; Catabolism of Histamine</a:t>
            </a:r>
            <a:endParaRPr lang="en-IN" sz="3600" b="1" dirty="0">
              <a:solidFill>
                <a:srgbClr val="008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3987" y="1474497"/>
            <a:ext cx="11330152" cy="486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ts val="4000"/>
              </a:lnSpc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Comic Sans MS" panose="030F0702030302020204" pitchFamily="66" charset="0"/>
              </a:rPr>
              <a:t>Chemically</a:t>
            </a:r>
            <a:r>
              <a:rPr lang="en-US" sz="3200" dirty="0">
                <a:latin typeface="Comic Sans MS" panose="030F0702030302020204" pitchFamily="66" charset="0"/>
              </a:rPr>
              <a:t>, histamine is </a:t>
            </a:r>
            <a:r>
              <a:rPr lang="el-GR" sz="3200" dirty="0" smtClean="0">
                <a:latin typeface="Comic Sans MS" panose="030F0702030302020204" pitchFamily="66" charset="0"/>
              </a:rPr>
              <a:t>β</a:t>
            </a:r>
            <a:r>
              <a:rPr lang="en-US" sz="3200" dirty="0" smtClean="0">
                <a:latin typeface="Comic Sans MS" panose="030F0702030302020204" pitchFamily="66" charset="0"/>
              </a:rPr>
              <a:t>-</a:t>
            </a:r>
            <a:r>
              <a:rPr lang="en-US" sz="3200" dirty="0" err="1" smtClean="0">
                <a:latin typeface="Comic Sans MS" panose="030F0702030302020204" pitchFamily="66" charset="0"/>
              </a:rPr>
              <a:t>imidazolylethylamine</a:t>
            </a:r>
            <a:r>
              <a:rPr lang="en-US" sz="3200" dirty="0">
                <a:latin typeface="Comic Sans MS" panose="030F0702030302020204" pitchFamily="66" charset="0"/>
              </a:rPr>
              <a:t>. </a:t>
            </a:r>
            <a:endParaRPr lang="en-US" sz="3200" dirty="0" smtClean="0">
              <a:latin typeface="Comic Sans MS" panose="030F0702030302020204" pitchFamily="66" charset="0"/>
            </a:endParaRPr>
          </a:p>
          <a:p>
            <a:pPr marL="457200" indent="-457200" algn="just">
              <a:lnSpc>
                <a:spcPts val="4000"/>
              </a:lnSpc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Comic Sans MS" panose="030F0702030302020204" pitchFamily="66" charset="0"/>
              </a:rPr>
              <a:t>It </a:t>
            </a:r>
            <a:r>
              <a:rPr lang="en-US" sz="3200" dirty="0">
                <a:latin typeface="Comic Sans MS" panose="030F0702030302020204" pitchFamily="66" charset="0"/>
              </a:rPr>
              <a:t>is synthesized from the decarboxylation of amino acid histidine by a specific enzyme, </a:t>
            </a:r>
            <a:r>
              <a:rPr lang="en-US" sz="3200" b="1" dirty="0">
                <a:latin typeface="Comic Sans MS" panose="030F0702030302020204" pitchFamily="66" charset="0"/>
              </a:rPr>
              <a:t>histidine decarboxylase</a:t>
            </a:r>
            <a:r>
              <a:rPr lang="en-US" sz="3200" dirty="0">
                <a:latin typeface="Comic Sans MS" panose="030F0702030302020204" pitchFamily="66" charset="0"/>
              </a:rPr>
              <a:t>. </a:t>
            </a:r>
            <a:endParaRPr lang="en-US" sz="3200" dirty="0" smtClean="0">
              <a:latin typeface="Comic Sans MS" panose="030F0702030302020204" pitchFamily="66" charset="0"/>
            </a:endParaRPr>
          </a:p>
          <a:p>
            <a:pPr marL="457200" indent="-457200" algn="just">
              <a:lnSpc>
                <a:spcPts val="4000"/>
              </a:lnSpc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Comic Sans MS" panose="030F0702030302020204" pitchFamily="66" charset="0"/>
              </a:rPr>
              <a:t>This </a:t>
            </a:r>
            <a:r>
              <a:rPr lang="en-US" sz="3200" dirty="0">
                <a:latin typeface="Comic Sans MS" panose="030F0702030302020204" pitchFamily="66" charset="0"/>
              </a:rPr>
              <a:t>enzyme is present in all cell types that contain </a:t>
            </a:r>
            <a:r>
              <a:rPr lang="en-US" sz="3200" dirty="0" smtClean="0">
                <a:latin typeface="Comic Sans MS" panose="030F0702030302020204" pitchFamily="66" charset="0"/>
              </a:rPr>
              <a:t>histamine.</a:t>
            </a:r>
            <a:endParaRPr lang="en-IN" sz="3200" dirty="0">
              <a:latin typeface="Comic Sans MS" panose="030F0702030302020204" pitchFamily="66" charset="0"/>
            </a:endParaRPr>
          </a:p>
          <a:p>
            <a:pPr marL="457200" indent="-457200" algn="just">
              <a:lnSpc>
                <a:spcPts val="4000"/>
              </a:lnSpc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Comic Sans MS" panose="030F0702030302020204" pitchFamily="66" charset="0"/>
              </a:rPr>
              <a:t>Histamine </a:t>
            </a:r>
            <a:r>
              <a:rPr lang="en-US" sz="3200" dirty="0">
                <a:latin typeface="Comic Sans MS" panose="030F0702030302020204" pitchFamily="66" charset="0"/>
              </a:rPr>
              <a:t>is </a:t>
            </a:r>
            <a:r>
              <a:rPr lang="en-US" sz="3200" b="1" dirty="0">
                <a:latin typeface="Comic Sans MS" panose="030F0702030302020204" pitchFamily="66" charset="0"/>
              </a:rPr>
              <a:t>widely distributed throughout mammalian tissues</a:t>
            </a:r>
            <a:r>
              <a:rPr lang="en-US" sz="3200" dirty="0">
                <a:latin typeface="Comic Sans MS" panose="030F0702030302020204" pitchFamily="66" charset="0"/>
              </a:rPr>
              <a:t>. </a:t>
            </a:r>
            <a:endParaRPr lang="en-US" sz="32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58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576" y="397585"/>
            <a:ext cx="11540360" cy="81207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 Synthesis, Storage &amp; Catabolism of </a:t>
            </a:r>
            <a:r>
              <a:rPr lang="en-US" sz="36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Histamine    </a:t>
            </a:r>
            <a:r>
              <a:rPr lang="en-US" sz="2700" b="1" i="1" dirty="0" err="1" smtClean="0">
                <a:latin typeface="Comic Sans MS" panose="030F0702030302020204" pitchFamily="66" charset="0"/>
              </a:rPr>
              <a:t>contd</a:t>
            </a:r>
            <a:r>
              <a:rPr lang="en-US" sz="2700" b="1" i="1" dirty="0" smtClean="0">
                <a:latin typeface="Comic Sans MS" panose="030F0702030302020204" pitchFamily="66" charset="0"/>
              </a:rPr>
              <a:t>…</a:t>
            </a:r>
            <a:endParaRPr lang="en-IN" sz="3600" b="1" i="1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3987" y="1337863"/>
            <a:ext cx="11330152" cy="51454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ts val="4000"/>
              </a:lnSpc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Comic Sans MS" panose="030F0702030302020204" pitchFamily="66" charset="0"/>
              </a:rPr>
              <a:t>It </a:t>
            </a:r>
            <a:r>
              <a:rPr lang="en-US" sz="3200" dirty="0">
                <a:latin typeface="Comic Sans MS" panose="030F0702030302020204" pitchFamily="66" charset="0"/>
              </a:rPr>
              <a:t>is generally accepted that most of histamine stored within the body is synthesized locally. </a:t>
            </a:r>
            <a:endParaRPr lang="en-US" sz="3200" dirty="0" smtClean="0">
              <a:latin typeface="Comic Sans MS" panose="030F0702030302020204" pitchFamily="66" charset="0"/>
            </a:endParaRPr>
          </a:p>
          <a:p>
            <a:pPr marL="457200" indent="-457200" algn="just">
              <a:lnSpc>
                <a:spcPts val="4000"/>
              </a:lnSpc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Comic Sans MS" panose="030F0702030302020204" pitchFamily="66" charset="0"/>
              </a:rPr>
              <a:t>Dietary </a:t>
            </a:r>
            <a:r>
              <a:rPr lang="en-US" sz="3200" dirty="0">
                <a:latin typeface="Comic Sans MS" panose="030F0702030302020204" pitchFamily="66" charset="0"/>
              </a:rPr>
              <a:t>histamine </a:t>
            </a:r>
            <a:r>
              <a:rPr lang="en-US" sz="3200" dirty="0" smtClean="0">
                <a:latin typeface="Comic Sans MS" panose="030F0702030302020204" pitchFamily="66" charset="0"/>
              </a:rPr>
              <a:t>&amp; </a:t>
            </a:r>
            <a:r>
              <a:rPr lang="en-US" sz="3200" dirty="0">
                <a:latin typeface="Comic Sans MS" panose="030F0702030302020204" pitchFamily="66" charset="0"/>
              </a:rPr>
              <a:t>histamine produced by enteric bacteria are disposed off rapidly after absorption into the portal circulation and contribute little or nothing to tissue storage sites</a:t>
            </a:r>
            <a:r>
              <a:rPr lang="en-US" sz="3200" dirty="0" smtClean="0">
                <a:latin typeface="Comic Sans MS" panose="030F0702030302020204" pitchFamily="66" charset="0"/>
              </a:rPr>
              <a:t>.</a:t>
            </a:r>
          </a:p>
          <a:p>
            <a:pPr marL="457200" indent="-457200" algn="just">
              <a:lnSpc>
                <a:spcPts val="4000"/>
              </a:lnSpc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3200" dirty="0">
                <a:latin typeface="Comic Sans MS" panose="030F0702030302020204" pitchFamily="66" charset="0"/>
              </a:rPr>
              <a:t>In the animal body, </a:t>
            </a:r>
            <a:r>
              <a:rPr lang="en-US" sz="3200" b="1" dirty="0">
                <a:latin typeface="Comic Sans MS" panose="030F0702030302020204" pitchFamily="66" charset="0"/>
              </a:rPr>
              <a:t>histamine (basic) is found complexed with heparin (acidic)</a:t>
            </a:r>
            <a:r>
              <a:rPr lang="en-US" sz="3200" dirty="0">
                <a:latin typeface="Comic Sans MS" panose="030F0702030302020204" pitchFamily="66" charset="0"/>
              </a:rPr>
              <a:t> and protein in the granules of mast cells.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74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570" y="737929"/>
            <a:ext cx="5443567" cy="586371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Catabolism of Histamine</a:t>
            </a:r>
            <a:endParaRPr lang="en-IN" sz="28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4262" y="107312"/>
            <a:ext cx="5015111" cy="664033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4570" y="1681649"/>
            <a:ext cx="5653775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The catabolism of histamine includes ring methylation (to form N-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methylhistamine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) catalyzed by N-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methyltransferase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 and oxidative deamination catalyzed by diamine oxidase (histaminase) forming 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imidazolylacetic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 acid and its riboside. </a:t>
            </a:r>
            <a:endParaRPr lang="en-US" sz="2400" dirty="0" smtClean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457200" indent="-457200"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The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metabolites of histamine are pharmacologically inert and are excreted in urine.</a:t>
            </a:r>
            <a:endParaRPr lang="en-IN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66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2863</TotalTime>
  <Words>3957</Words>
  <Application>Microsoft Office PowerPoint</Application>
  <PresentationFormat>Widescreen</PresentationFormat>
  <Paragraphs>385</Paragraphs>
  <Slides>67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5" baseType="lpstr">
      <vt:lpstr>Arial</vt:lpstr>
      <vt:lpstr>Calibri</vt:lpstr>
      <vt:lpstr>Calibri Light</vt:lpstr>
      <vt:lpstr>Comic Sans MS</vt:lpstr>
      <vt:lpstr>Symbol</vt:lpstr>
      <vt:lpstr>Times New Roman</vt:lpstr>
      <vt:lpstr>Wingdings</vt:lpstr>
      <vt:lpstr>Office Theme</vt:lpstr>
      <vt:lpstr>Autacoids</vt:lpstr>
      <vt:lpstr>Autacoids</vt:lpstr>
      <vt:lpstr>Autacoids      contd…</vt:lpstr>
      <vt:lpstr>Classification of Autacoids</vt:lpstr>
      <vt:lpstr>Classification of Autacoids    contd…</vt:lpstr>
      <vt:lpstr>Histamine (Tissue Amine)</vt:lpstr>
      <vt:lpstr> Synthesis, Storage &amp; Catabolism of Histamine</vt:lpstr>
      <vt:lpstr> Synthesis, Storage &amp; Catabolism of Histamine    contd…</vt:lpstr>
      <vt:lpstr>Catabolism of Histamine</vt:lpstr>
      <vt:lpstr>Histamine Stores</vt:lpstr>
      <vt:lpstr>Histamine Receptors</vt:lpstr>
      <vt:lpstr>Pathophysiological Functions of Endogenous Histamine</vt:lpstr>
      <vt:lpstr> Histamine Release</vt:lpstr>
      <vt:lpstr>Pharmacological Effects of Histamine</vt:lpstr>
      <vt:lpstr>Pharmacological Effects of Histamine    contd…</vt:lpstr>
      <vt:lpstr>Pharmacological Effects of Histamine    contd…</vt:lpstr>
      <vt:lpstr>Medical Uses of Histamine</vt:lpstr>
      <vt:lpstr>Antihistamines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5-Hydroxytryptamine (5-HT) or Serotonin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Eicosanoids (PG, PGI, TXA &amp; LT)</vt:lpstr>
      <vt:lpstr>PowerPoint Presentation</vt:lpstr>
      <vt:lpstr>PowerPoint Presentation</vt:lpstr>
      <vt:lpstr>Prostaglandins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Platelet Activating Factor (PAF)</vt:lpstr>
      <vt:lpstr>PowerPoint Presentation</vt:lpstr>
      <vt:lpstr>PowerPoint Presentation</vt:lpstr>
      <vt:lpstr>Cytokines</vt:lpstr>
      <vt:lpstr>Polypeptides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Autonomic Nervous System</dc:title>
  <dc:creator>HP</dc:creator>
  <cp:lastModifiedBy>Dr. Nirbhay Kumar</cp:lastModifiedBy>
  <cp:revision>205</cp:revision>
  <dcterms:created xsi:type="dcterms:W3CDTF">2019-08-07T04:06:43Z</dcterms:created>
  <dcterms:modified xsi:type="dcterms:W3CDTF">2020-04-05T21:21:19Z</dcterms:modified>
</cp:coreProperties>
</file>